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66" r:id="rId5"/>
    <p:sldId id="1818" r:id="rId6"/>
    <p:sldId id="1819" r:id="rId7"/>
    <p:sldId id="283" r:id="rId8"/>
    <p:sldId id="1820" r:id="rId9"/>
    <p:sldId id="265" r:id="rId10"/>
    <p:sldId id="267" r:id="rId11"/>
    <p:sldId id="1823" r:id="rId12"/>
    <p:sldId id="1824" r:id="rId13"/>
    <p:sldId id="1825" r:id="rId14"/>
    <p:sldId id="1826" r:id="rId15"/>
    <p:sldId id="1827" r:id="rId16"/>
    <p:sldId id="269" r:id="rId17"/>
    <p:sldId id="270" r:id="rId18"/>
    <p:sldId id="271" r:id="rId19"/>
    <p:sldId id="1829" r:id="rId20"/>
    <p:sldId id="272" r:id="rId21"/>
    <p:sldId id="1828" r:id="rId22"/>
    <p:sldId id="256" r:id="rId23"/>
    <p:sldId id="273" r:id="rId24"/>
    <p:sldId id="264" r:id="rId25"/>
    <p:sldId id="276" r:id="rId26"/>
    <p:sldId id="274" r:id="rId27"/>
    <p:sldId id="277" r:id="rId28"/>
    <p:sldId id="275" r:id="rId29"/>
    <p:sldId id="278" r:id="rId3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18" autoAdjust="0"/>
    <p:restoredTop sz="94660"/>
  </p:normalViewPr>
  <p:slideViewPr>
    <p:cSldViewPr snapToObjects="1" showGuides="1">
      <p:cViewPr>
        <p:scale>
          <a:sx n="140" d="100"/>
          <a:sy n="140" d="100"/>
        </p:scale>
        <p:origin x="450" y="57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63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G.Vandoni@dep.SY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Espace réservé pour une image  2">
            <a:extLst>
              <a:ext uri="{FF2B5EF4-FFF2-40B4-BE49-F238E27FC236}">
                <a16:creationId xmlns:a16="http://schemas.microsoft.com/office/drawing/2014/main" id="{464EE00F-4B32-63F7-F70E-B2CEA2753BA2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41259" y="627534"/>
            <a:ext cx="3960000" cy="194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14" name="Espace réservé pour une image  2">
            <a:extLst>
              <a:ext uri="{FF2B5EF4-FFF2-40B4-BE49-F238E27FC236}">
                <a16:creationId xmlns:a16="http://schemas.microsoft.com/office/drawing/2014/main" id="{8BA9FFE7-2E7E-B842-1188-57CEAD9185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584957" y="627534"/>
            <a:ext cx="3960000" cy="194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15" name="Espace réservé pour une image  2">
            <a:extLst>
              <a:ext uri="{FF2B5EF4-FFF2-40B4-BE49-F238E27FC236}">
                <a16:creationId xmlns:a16="http://schemas.microsoft.com/office/drawing/2014/main" id="{AB3B9127-81EE-B0F0-C09E-B0C5EF59A8C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341259" y="2662713"/>
            <a:ext cx="3960000" cy="194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6" name="Espace réservé pour une image  2">
            <a:extLst>
              <a:ext uri="{FF2B5EF4-FFF2-40B4-BE49-F238E27FC236}">
                <a16:creationId xmlns:a16="http://schemas.microsoft.com/office/drawing/2014/main" id="{BC3106E8-EC92-43AA-6AFF-465C0D7B43C1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4584957" y="2662713"/>
            <a:ext cx="3960000" cy="194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3591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04/10/2022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Agnieszka Chmieli</a:t>
            </a:r>
            <a:r>
              <a:rPr lang="en-GB" dirty="0"/>
              <a:t>ń</a:t>
            </a:r>
            <a:r>
              <a:rPr lang="en-US" dirty="0"/>
              <a:t>ska | Development of the MCBXF FiDeL Model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441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  2">
            <a:extLst>
              <a:ext uri="{FF2B5EF4-FFF2-40B4-BE49-F238E27FC236}">
                <a16:creationId xmlns:a16="http://schemas.microsoft.com/office/drawing/2014/main" id="{9F25E677-0835-4761-A262-12E714753E0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12000" y="914401"/>
            <a:ext cx="7920000" cy="36963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10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5677FAF-5FE4-4B50-9E9B-2C20624BA811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12775" y="914400"/>
            <a:ext cx="7918450" cy="36957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icon to add table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0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No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G.Vandoni@dep.SY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0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61" r:id="rId10"/>
    <p:sldLayoutId id="214748366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96834/" TargetMode="Externa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70.png"/><Relationship Id="rId7" Type="http://schemas.openxmlformats.org/officeDocument/2006/relationships/image" Target="../media/image3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png"/><Relationship Id="rId5" Type="http://schemas.openxmlformats.org/officeDocument/2006/relationships/image" Target="../media/image190.png"/><Relationship Id="rId4" Type="http://schemas.openxmlformats.org/officeDocument/2006/relationships/image" Target="../media/image180.png"/><Relationship Id="rId9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0.png"/><Relationship Id="rId3" Type="http://schemas.openxmlformats.org/officeDocument/2006/relationships/image" Target="../media/image42.png"/><Relationship Id="rId7" Type="http://schemas.openxmlformats.org/officeDocument/2006/relationships/image" Target="../media/image36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50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3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50.png"/><Relationship Id="rId7" Type="http://schemas.openxmlformats.org/officeDocument/2006/relationships/image" Target="../media/image48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70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0.png"/><Relationship Id="rId3" Type="http://schemas.openxmlformats.org/officeDocument/2006/relationships/image" Target="../media/image54.png"/><Relationship Id="rId7" Type="http://schemas.openxmlformats.org/officeDocument/2006/relationships/image" Target="../media/image57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60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lhc-div-mms.web.cern.ch/tests/MAG/Fidel/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F54DC-D9DA-1AD6-BBCA-2968AA830D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Field model for MCBXF magnets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C36496-0FFA-8D32-266A-FF18BA2E73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643758"/>
            <a:ext cx="6480000" cy="1152128"/>
          </a:xfrm>
        </p:spPr>
        <p:txBody>
          <a:bodyPr>
            <a:normAutofit/>
          </a:bodyPr>
          <a:lstStyle/>
          <a:p>
            <a:r>
              <a:rPr lang="en-US" dirty="0"/>
              <a:t>A. </a:t>
            </a:r>
            <a:r>
              <a:rPr lang="en-US" dirty="0" err="1"/>
              <a:t>Chmielińska</a:t>
            </a:r>
            <a:endParaRPr lang="en-US" dirty="0"/>
          </a:p>
          <a:p>
            <a:r>
              <a:rPr lang="en-US" dirty="0"/>
              <a:t>P. Rogacki</a:t>
            </a:r>
          </a:p>
          <a:p>
            <a:r>
              <a:rPr lang="en-US" dirty="0"/>
              <a:t>L. Fiscarelli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350804-5A9F-206E-EC31-CEAA0EDD1A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WP3 meeting 08.11.2023</a:t>
            </a:r>
          </a:p>
        </p:txBody>
      </p:sp>
    </p:spTree>
    <p:extLst>
      <p:ext uri="{BB962C8B-B14F-4D97-AF65-F5344CB8AC3E}">
        <p14:creationId xmlns:p14="http://schemas.microsoft.com/office/powerpoint/2010/main" val="206272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1BB5D-0B7D-A6F0-9DF3-D740AC233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Prediction of B1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75684-439B-8595-CFA6-9379FE466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AF98F316-9877-8C55-BE74-BB50EA55B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725" y="771550"/>
            <a:ext cx="4740550" cy="38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621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75684-439B-8595-CFA6-9379FE466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F9D1BFD0-FEDD-1965-8118-E27323896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843558"/>
            <a:ext cx="4697137" cy="381642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53DCB3C-97EA-7938-FA28-1857F9BB6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Prediction of A1</a:t>
            </a:r>
          </a:p>
        </p:txBody>
      </p:sp>
    </p:spTree>
    <p:extLst>
      <p:ext uri="{BB962C8B-B14F-4D97-AF65-F5344CB8AC3E}">
        <p14:creationId xmlns:p14="http://schemas.microsoft.com/office/powerpoint/2010/main" val="3246884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670F0-8DBF-01F6-F01C-1B312C19B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of the model error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84946-2BD8-8789-DC15-BCE55BA95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9685B89-1FD8-2D16-352D-94E3C8007866}"/>
              </a:ext>
            </a:extLst>
          </p:cNvPr>
          <p:cNvSpPr txBox="1">
            <a:spLocks/>
          </p:cNvSpPr>
          <p:nvPr/>
        </p:nvSpPr>
        <p:spPr>
          <a:xfrm>
            <a:off x="549896" y="679221"/>
            <a:ext cx="7262464" cy="367240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/>
              <a:t>The new model has been already evaluated on individual magnets</a:t>
            </a:r>
          </a:p>
          <a:p>
            <a:pPr lvl="1" algn="l"/>
            <a:r>
              <a:rPr lang="en-GB" sz="1400" dirty="0">
                <a:hlinkClick r:id="rId2"/>
              </a:rPr>
              <a:t>https://indico.cern.ch/event/1192527/</a:t>
            </a:r>
          </a:p>
          <a:p>
            <a:pPr lvl="1" algn="l"/>
            <a:r>
              <a:rPr lang="en-GB" sz="1400" dirty="0">
                <a:hlinkClick r:id="rId2"/>
              </a:rPr>
              <a:t>https://indico.cern.ch/event/1296834/</a:t>
            </a:r>
            <a:endParaRPr lang="en-GB" sz="1400" dirty="0"/>
          </a:p>
          <a:p>
            <a:pPr algn="l"/>
            <a:r>
              <a:rPr lang="en-GB" sz="2000" dirty="0"/>
              <a:t>At present we have measured</a:t>
            </a:r>
          </a:p>
          <a:p>
            <a:pPr lvl="1" algn="l"/>
            <a:r>
              <a:rPr lang="en-GB" sz="1400" dirty="0"/>
              <a:t>4 MCBXFB</a:t>
            </a:r>
          </a:p>
          <a:p>
            <a:pPr lvl="1" algn="l"/>
            <a:r>
              <a:rPr lang="en-GB" sz="1400" dirty="0"/>
              <a:t>1 MCBXFA</a:t>
            </a:r>
            <a:endParaRPr lang="en-GB" sz="2000" dirty="0"/>
          </a:p>
          <a:p>
            <a:pPr algn="l"/>
            <a:r>
              <a:rPr lang="en-GB" sz="2000" dirty="0"/>
              <a:t>We can check if one set of parameters can be used for all magnets of the same type</a:t>
            </a:r>
          </a:p>
          <a:p>
            <a:pPr lvl="1" algn="l"/>
            <a:r>
              <a:rPr lang="en-GB" sz="1800" dirty="0"/>
              <a:t>First comparison</a:t>
            </a:r>
          </a:p>
          <a:p>
            <a:pPr lvl="2" algn="l"/>
            <a:r>
              <a:rPr lang="en-GB" sz="1400" dirty="0"/>
              <a:t>Same saturation parameters for all magnets</a:t>
            </a:r>
          </a:p>
          <a:p>
            <a:pPr lvl="2" algn="l"/>
            <a:r>
              <a:rPr lang="en-GB" sz="1400" dirty="0"/>
              <a:t>Magnet-specific versus family-average geometric component  </a:t>
            </a:r>
          </a:p>
          <a:p>
            <a:pPr marL="0" indent="0" algn="l">
              <a:buNone/>
            </a:pPr>
            <a:endParaRPr lang="en-GB" sz="1800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BCA5E27-0B13-F8F7-3C50-D65256338E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367326"/>
              </p:ext>
            </p:extLst>
          </p:nvPr>
        </p:nvGraphicFramePr>
        <p:xfrm>
          <a:off x="5004048" y="1179786"/>
          <a:ext cx="2231034" cy="1391964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743678">
                  <a:extLst>
                    <a:ext uri="{9D8B030D-6E8A-4147-A177-3AD203B41FA5}">
                      <a16:colId xmlns:a16="http://schemas.microsoft.com/office/drawing/2014/main" val="4030778318"/>
                    </a:ext>
                  </a:extLst>
                </a:gridCol>
                <a:gridCol w="743678">
                  <a:extLst>
                    <a:ext uri="{9D8B030D-6E8A-4147-A177-3AD203B41FA5}">
                      <a16:colId xmlns:a16="http://schemas.microsoft.com/office/drawing/2014/main" val="956862114"/>
                    </a:ext>
                  </a:extLst>
                </a:gridCol>
                <a:gridCol w="743678">
                  <a:extLst>
                    <a:ext uri="{9D8B030D-6E8A-4147-A177-3AD203B41FA5}">
                      <a16:colId xmlns:a16="http://schemas.microsoft.com/office/drawing/2014/main" val="22338493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endParaRPr lang="en-GB" sz="8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dirty="0">
                          <a:solidFill>
                            <a:schemeClr val="bg1"/>
                          </a:solidFill>
                          <a:effectLst/>
                        </a:rPr>
                        <a:t>MCBXFB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dirty="0">
                          <a:solidFill>
                            <a:schemeClr val="bg1"/>
                          </a:solidFill>
                          <a:effectLst/>
                        </a:rPr>
                        <a:t>MCBXFA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405816"/>
                  </a:ext>
                </a:extLst>
              </a:tr>
              <a:tr h="12941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dirty="0">
                          <a:solidFill>
                            <a:schemeClr val="bg1"/>
                          </a:solidFill>
                          <a:effectLst/>
                        </a:rPr>
                        <a:t>Multipole</a:t>
                      </a:r>
                    </a:p>
                  </a:txBody>
                  <a:tcPr marL="89755" marR="89755" marT="44877" marB="44877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dirty="0">
                          <a:solidFill>
                            <a:schemeClr val="bg1"/>
                          </a:solidFill>
                          <a:effectLst/>
                        </a:rPr>
                        <a:t>Error [units]</a:t>
                      </a:r>
                    </a:p>
                  </a:txBody>
                  <a:tcPr marL="89755" marR="89755" marT="44877" marB="44877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>
                          <a:solidFill>
                            <a:schemeClr val="bg1"/>
                          </a:solidFill>
                          <a:effectLst/>
                        </a:rPr>
                        <a:t>Error [units]</a:t>
                      </a:r>
                    </a:p>
                  </a:txBody>
                  <a:tcPr marL="89755" marR="89755" marT="44877" marB="44877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379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dirty="0">
                          <a:effectLst/>
                        </a:rPr>
                        <a:t>b1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dirty="0">
                          <a:solidFill>
                            <a:srgbClr val="008000"/>
                          </a:solidFill>
                          <a:effectLst/>
                        </a:rPr>
                        <a:t>±30</a:t>
                      </a:r>
                      <a:endParaRPr lang="en-GB" sz="800" b="1" dirty="0">
                        <a:solidFill>
                          <a:srgbClr val="008000"/>
                        </a:solidFill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1" dirty="0">
                          <a:solidFill>
                            <a:srgbClr val="008000"/>
                          </a:solidFill>
                          <a:effectLst/>
                        </a:rPr>
                        <a:t>±15</a:t>
                      </a:r>
                      <a:endParaRPr lang="en-GB" sz="800" b="1" dirty="0">
                        <a:solidFill>
                          <a:srgbClr val="008000"/>
                        </a:solidFill>
                        <a:effectLst/>
                      </a:endParaRPr>
                    </a:p>
                  </a:txBody>
                  <a:tcPr marL="89755" marR="89755" marT="44877" marB="44877" anchor="ctr"/>
                </a:tc>
                <a:extLst>
                  <a:ext uri="{0D108BD9-81ED-4DB2-BD59-A6C34878D82A}">
                    <a16:rowId xmlns:a16="http://schemas.microsoft.com/office/drawing/2014/main" val="38974634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dirty="0">
                          <a:effectLst/>
                        </a:rPr>
                        <a:t>a1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rgbClr val="008000"/>
                          </a:solidFill>
                          <a:effectLst/>
                        </a:rPr>
                        <a:t>±28</a:t>
                      </a:r>
                      <a:endParaRPr lang="en-GB" sz="800" b="1" dirty="0">
                        <a:solidFill>
                          <a:srgbClr val="008000"/>
                        </a:solidFill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rgbClr val="008000"/>
                          </a:solidFill>
                          <a:effectLst/>
                        </a:rPr>
                        <a:t>±17</a:t>
                      </a:r>
                      <a:endParaRPr lang="en-GB" sz="800" b="1" dirty="0">
                        <a:solidFill>
                          <a:srgbClr val="008000"/>
                        </a:solidFill>
                        <a:effectLst/>
                      </a:endParaRPr>
                    </a:p>
                  </a:txBody>
                  <a:tcPr marL="89755" marR="89755" marT="44877" marB="44877" anchor="ctr"/>
                </a:tc>
                <a:extLst>
                  <a:ext uri="{0D108BD9-81ED-4DB2-BD59-A6C34878D82A}">
                    <a16:rowId xmlns:a16="http://schemas.microsoft.com/office/drawing/2014/main" val="3983146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dirty="0">
                          <a:effectLst/>
                        </a:rPr>
                        <a:t>b3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rgbClr val="008000"/>
                          </a:solidFill>
                          <a:effectLst/>
                        </a:rPr>
                        <a:t>±4</a:t>
                      </a:r>
                      <a:endParaRPr lang="en-GB" sz="800" b="1" dirty="0">
                        <a:solidFill>
                          <a:srgbClr val="008000"/>
                        </a:solidFill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rgbClr val="008000"/>
                          </a:solidFill>
                          <a:effectLst/>
                        </a:rPr>
                        <a:t>±3</a:t>
                      </a:r>
                      <a:endParaRPr lang="en-GB" sz="800" b="1" dirty="0">
                        <a:solidFill>
                          <a:srgbClr val="008000"/>
                        </a:solidFill>
                        <a:effectLst/>
                      </a:endParaRPr>
                    </a:p>
                  </a:txBody>
                  <a:tcPr marL="89755" marR="89755" marT="44877" marB="44877" anchor="ctr"/>
                </a:tc>
                <a:extLst>
                  <a:ext uri="{0D108BD9-81ED-4DB2-BD59-A6C34878D82A}">
                    <a16:rowId xmlns:a16="http://schemas.microsoft.com/office/drawing/2014/main" val="19751624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dirty="0">
                          <a:effectLst/>
                        </a:rPr>
                        <a:t>a3</a:t>
                      </a:r>
                      <a:endParaRPr lang="en-GB" sz="8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rgbClr val="008000"/>
                          </a:solidFill>
                          <a:effectLst/>
                        </a:rPr>
                        <a:t>±4</a:t>
                      </a:r>
                      <a:endParaRPr lang="en-GB" sz="800" b="1" dirty="0">
                        <a:solidFill>
                          <a:srgbClr val="008000"/>
                        </a:solidFill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rgbClr val="008000"/>
                          </a:solidFill>
                          <a:effectLst/>
                        </a:rPr>
                        <a:t>±3</a:t>
                      </a:r>
                      <a:endParaRPr lang="en-GB" sz="800" b="1" dirty="0">
                        <a:solidFill>
                          <a:srgbClr val="008000"/>
                        </a:solidFill>
                        <a:effectLst/>
                      </a:endParaRPr>
                    </a:p>
                  </a:txBody>
                  <a:tcPr marL="89755" marR="89755" marT="44877" marB="44877" anchor="ctr"/>
                </a:tc>
                <a:extLst>
                  <a:ext uri="{0D108BD9-81ED-4DB2-BD59-A6C34878D82A}">
                    <a16:rowId xmlns:a16="http://schemas.microsoft.com/office/drawing/2014/main" val="243698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654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38B21-F998-07F0-9FA0-4728E9394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Fit of B</a:t>
            </a:r>
            <a:r>
              <a:rPr lang="en-GB" baseline="-25000" dirty="0"/>
              <a:t>1</a:t>
            </a:r>
            <a:r>
              <a:rPr lang="en-GB" dirty="0"/>
              <a:t> and A</a:t>
            </a:r>
            <a:r>
              <a:rPr lang="en-GB" baseline="-25000" dirty="0"/>
              <a:t>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F2DEA-5F4B-E51A-6DD0-6EE7E4C47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74D865A-C5FF-4377-445C-E6909E9ED2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129647"/>
              </p:ext>
            </p:extLst>
          </p:nvPr>
        </p:nvGraphicFramePr>
        <p:xfrm>
          <a:off x="702553" y="987574"/>
          <a:ext cx="3779998" cy="2012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330897">
                  <a:extLst>
                    <a:ext uri="{9D8B030D-6E8A-4147-A177-3AD203B41FA5}">
                      <a16:colId xmlns:a16="http://schemas.microsoft.com/office/drawing/2014/main" val="2484855852"/>
                    </a:ext>
                  </a:extLst>
                </a:gridCol>
                <a:gridCol w="964677">
                  <a:extLst>
                    <a:ext uri="{9D8B030D-6E8A-4147-A177-3AD203B41FA5}">
                      <a16:colId xmlns:a16="http://schemas.microsoft.com/office/drawing/2014/main" val="2022786347"/>
                    </a:ext>
                  </a:extLst>
                </a:gridCol>
                <a:gridCol w="1484424">
                  <a:extLst>
                    <a:ext uri="{9D8B030D-6E8A-4147-A177-3AD203B41FA5}">
                      <a16:colId xmlns:a16="http://schemas.microsoft.com/office/drawing/2014/main" val="1580030870"/>
                    </a:ext>
                  </a:extLst>
                </a:gridCol>
              </a:tblGrid>
              <a:tr h="27993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B1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000478"/>
                  </a:ext>
                </a:extLst>
              </a:tr>
              <a:tr h="2799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Component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Parameter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Average value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655309"/>
                  </a:ext>
                </a:extLst>
              </a:tr>
              <a:tr h="1399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>
                          <a:effectLst/>
                        </a:rPr>
                        <a:t>Geometric</a:t>
                      </a:r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dirty="0">
                          <a:effectLst/>
                        </a:rPr>
                        <a:t>γ</a:t>
                      </a:r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1.4648 E-3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166255"/>
                  </a:ext>
                </a:extLst>
              </a:tr>
              <a:tr h="13996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0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𝜎</a:t>
                      </a:r>
                      <a:endParaRPr lang="en-GB" sz="1000" baseline="-25000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0.0485 E-3</a:t>
                      </a:r>
                      <a:endParaRPr lang="en-GB" sz="1000" baseline="30000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78374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r" fontAlgn="ctr"/>
                      <a:r>
                        <a:rPr lang="en-GB" sz="7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I</a:t>
                      </a:r>
                      <a:r>
                        <a:rPr lang="en-GB" sz="1000" baseline="-25000" dirty="0">
                          <a:effectLst/>
                        </a:rPr>
                        <a:t>0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1445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681882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r" fontAlgn="ctr"/>
                      <a:r>
                        <a:rPr lang="en-GB" sz="7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S</a:t>
                      </a:r>
                      <a:endParaRPr lang="en-GB" sz="1000" baseline="-25000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4.7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759289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ctr" fontAlgn="ctr"/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a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/>
                        <a:t>0.728</a:t>
                      </a:r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789562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ctr" fontAlgn="ctr"/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b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/>
                        <a:t>0.091</a:t>
                      </a:r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31894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9568BF70-1023-AD5D-558A-DBE3B58F7C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693224"/>
              </p:ext>
            </p:extLst>
          </p:nvPr>
        </p:nvGraphicFramePr>
        <p:xfrm>
          <a:off x="4644008" y="992900"/>
          <a:ext cx="3779998" cy="2012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330897">
                  <a:extLst>
                    <a:ext uri="{9D8B030D-6E8A-4147-A177-3AD203B41FA5}">
                      <a16:colId xmlns:a16="http://schemas.microsoft.com/office/drawing/2014/main" val="2484855852"/>
                    </a:ext>
                  </a:extLst>
                </a:gridCol>
                <a:gridCol w="964677">
                  <a:extLst>
                    <a:ext uri="{9D8B030D-6E8A-4147-A177-3AD203B41FA5}">
                      <a16:colId xmlns:a16="http://schemas.microsoft.com/office/drawing/2014/main" val="2022786347"/>
                    </a:ext>
                  </a:extLst>
                </a:gridCol>
                <a:gridCol w="1484424">
                  <a:extLst>
                    <a:ext uri="{9D8B030D-6E8A-4147-A177-3AD203B41FA5}">
                      <a16:colId xmlns:a16="http://schemas.microsoft.com/office/drawing/2014/main" val="1580030870"/>
                    </a:ext>
                  </a:extLst>
                </a:gridCol>
              </a:tblGrid>
              <a:tr h="27993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A1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6406763"/>
                  </a:ext>
                </a:extLst>
              </a:tr>
              <a:tr h="2799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Component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Parameter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Average value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3655309"/>
                  </a:ext>
                </a:extLst>
              </a:tr>
              <a:tr h="1399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>
                          <a:effectLst/>
                        </a:rPr>
                        <a:t>Geometric</a:t>
                      </a:r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dirty="0">
                          <a:effectLst/>
                        </a:rPr>
                        <a:t>γ</a:t>
                      </a:r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1.8052 E-3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9166255"/>
                  </a:ext>
                </a:extLst>
              </a:tr>
              <a:tr h="13996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0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𝜎</a:t>
                      </a:r>
                      <a:endParaRPr lang="en-GB" sz="1000" baseline="-25000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/>
                        <a:t>0.0665 </a:t>
                      </a:r>
                      <a:r>
                        <a:rPr lang="en-GB" sz="1000" dirty="0">
                          <a:effectLst/>
                        </a:rPr>
                        <a:t>E-3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78374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r" fontAlgn="ctr"/>
                      <a:r>
                        <a:rPr lang="en-GB" sz="7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I</a:t>
                      </a:r>
                      <a:r>
                        <a:rPr lang="en-GB" sz="1000" baseline="-25000" dirty="0">
                          <a:effectLst/>
                        </a:rPr>
                        <a:t>0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1200</a:t>
                      </a:r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7681882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r" fontAlgn="ctr"/>
                      <a:r>
                        <a:rPr lang="en-GB" sz="7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S</a:t>
                      </a:r>
                      <a:endParaRPr lang="en-GB" sz="1000" baseline="-25000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3.9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5759289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ctr" fontAlgn="ctr"/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a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0.368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789562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ctr" fontAlgn="ctr"/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b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0.540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31894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3CC5FE0-800C-D6E6-E00A-C779328E1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207981"/>
              </p:ext>
            </p:extLst>
          </p:nvPr>
        </p:nvGraphicFramePr>
        <p:xfrm>
          <a:off x="1008726" y="3575229"/>
          <a:ext cx="6947650" cy="726462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1441435">
                  <a:extLst>
                    <a:ext uri="{9D8B030D-6E8A-4147-A177-3AD203B41FA5}">
                      <a16:colId xmlns:a16="http://schemas.microsoft.com/office/drawing/2014/main" val="2484855852"/>
                    </a:ext>
                  </a:extLst>
                </a:gridCol>
                <a:gridCol w="1101243">
                  <a:extLst>
                    <a:ext uri="{9D8B030D-6E8A-4147-A177-3AD203B41FA5}">
                      <a16:colId xmlns:a16="http://schemas.microsoft.com/office/drawing/2014/main" val="1580030870"/>
                    </a:ext>
                  </a:extLst>
                </a:gridCol>
                <a:gridCol w="1101243">
                  <a:extLst>
                    <a:ext uri="{9D8B030D-6E8A-4147-A177-3AD203B41FA5}">
                      <a16:colId xmlns:a16="http://schemas.microsoft.com/office/drawing/2014/main" val="1684795155"/>
                    </a:ext>
                  </a:extLst>
                </a:gridCol>
                <a:gridCol w="1101243">
                  <a:extLst>
                    <a:ext uri="{9D8B030D-6E8A-4147-A177-3AD203B41FA5}">
                      <a16:colId xmlns:a16="http://schemas.microsoft.com/office/drawing/2014/main" val="742493663"/>
                    </a:ext>
                  </a:extLst>
                </a:gridCol>
                <a:gridCol w="1101243">
                  <a:extLst>
                    <a:ext uri="{9D8B030D-6E8A-4147-A177-3AD203B41FA5}">
                      <a16:colId xmlns:a16="http://schemas.microsoft.com/office/drawing/2014/main" val="3352292159"/>
                    </a:ext>
                  </a:extLst>
                </a:gridCol>
                <a:gridCol w="1101243">
                  <a:extLst>
                    <a:ext uri="{9D8B030D-6E8A-4147-A177-3AD203B41FA5}">
                      <a16:colId xmlns:a16="http://schemas.microsoft.com/office/drawing/2014/main" val="29866269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Multipole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MCBXF01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MCBXF02b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MCBXF03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MCBXFBP2c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AVERAGE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extLst>
                  <a:ext uri="{0D108BD9-81ED-4DB2-BD59-A6C34878D82A}">
                    <a16:rowId xmlns:a16="http://schemas.microsoft.com/office/drawing/2014/main" val="3123655309"/>
                  </a:ext>
                </a:extLst>
              </a:tr>
              <a:tr h="1219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dirty="0">
                          <a:effectLst/>
                        </a:rPr>
                        <a:t>B1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1.4647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E-3</a:t>
                      </a:r>
                      <a:endParaRPr lang="en-GB" sz="11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1.4660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E-3</a:t>
                      </a:r>
                      <a:endParaRPr lang="en-GB" sz="11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1.4642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E-3</a:t>
                      </a:r>
                      <a:endParaRPr lang="en-GB" sz="11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1.4644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E-3</a:t>
                      </a:r>
                      <a:endParaRPr lang="en-GB" sz="11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1.4648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E-3</a:t>
                      </a:r>
                      <a:endParaRPr lang="en-GB" sz="11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9166255"/>
                  </a:ext>
                </a:extLst>
              </a:tr>
              <a:tr h="1219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dirty="0">
                          <a:effectLst/>
                        </a:rPr>
                        <a:t>A1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1.8030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E-3</a:t>
                      </a:r>
                      <a:endParaRPr lang="en-GB" sz="11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1.8037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E-3</a:t>
                      </a:r>
                      <a:endParaRPr lang="en-GB" sz="11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1.8008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E-3</a:t>
                      </a:r>
                      <a:endParaRPr lang="en-GB" sz="11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1.8133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E-3</a:t>
                      </a:r>
                      <a:endParaRPr lang="en-GB" sz="11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1.8052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E-3</a:t>
                      </a:r>
                      <a:endParaRPr lang="en-GB" sz="11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57148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0383D18-94EC-839D-CBCF-6242806962AE}"/>
              </a:ext>
            </a:extLst>
          </p:cNvPr>
          <p:cNvSpPr txBox="1"/>
          <p:nvPr/>
        </p:nvSpPr>
        <p:spPr>
          <a:xfrm>
            <a:off x="2628134" y="3219822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effectLst/>
              </a:rPr>
              <a:t>Magnet-specific geometric component </a:t>
            </a:r>
            <a:r>
              <a:rPr lang="el-GR" sz="1400" b="1" dirty="0">
                <a:effectLst/>
              </a:rPr>
              <a:t>γ</a:t>
            </a:r>
            <a:endParaRPr lang="en-GB" sz="1400" b="1" dirty="0"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E06C27-7482-1774-9896-CFA9FAC44D6F}"/>
              </a:ext>
            </a:extLst>
          </p:cNvPr>
          <p:cNvSpPr txBox="1"/>
          <p:nvPr/>
        </p:nvSpPr>
        <p:spPr>
          <a:xfrm>
            <a:off x="2699792" y="679797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Family</a:t>
            </a:r>
            <a:r>
              <a:rPr lang="en-US" sz="1400" b="1" dirty="0">
                <a:effectLst/>
              </a:rPr>
              <a:t>-average parameters</a:t>
            </a:r>
            <a:endParaRPr lang="en-GB" sz="1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95439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F2DEA-5F4B-E51A-6DD0-6EE7E4C47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C19903B-0C95-F8A9-BCBA-C2D49CE41F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54466"/>
              </p:ext>
            </p:extLst>
          </p:nvPr>
        </p:nvGraphicFramePr>
        <p:xfrm>
          <a:off x="695951" y="967102"/>
          <a:ext cx="3779998" cy="2012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330897">
                  <a:extLst>
                    <a:ext uri="{9D8B030D-6E8A-4147-A177-3AD203B41FA5}">
                      <a16:colId xmlns:a16="http://schemas.microsoft.com/office/drawing/2014/main" val="2484855852"/>
                    </a:ext>
                  </a:extLst>
                </a:gridCol>
                <a:gridCol w="964677">
                  <a:extLst>
                    <a:ext uri="{9D8B030D-6E8A-4147-A177-3AD203B41FA5}">
                      <a16:colId xmlns:a16="http://schemas.microsoft.com/office/drawing/2014/main" val="2022786347"/>
                    </a:ext>
                  </a:extLst>
                </a:gridCol>
                <a:gridCol w="1484424">
                  <a:extLst>
                    <a:ext uri="{9D8B030D-6E8A-4147-A177-3AD203B41FA5}">
                      <a16:colId xmlns:a16="http://schemas.microsoft.com/office/drawing/2014/main" val="1580030870"/>
                    </a:ext>
                  </a:extLst>
                </a:gridCol>
              </a:tblGrid>
              <a:tr h="27993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B3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71270"/>
                  </a:ext>
                </a:extLst>
              </a:tr>
              <a:tr h="2799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Component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Parameter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Average value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655309"/>
                  </a:ext>
                </a:extLst>
              </a:tr>
              <a:tr h="1399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>
                          <a:effectLst/>
                        </a:rPr>
                        <a:t>Geometric</a:t>
                      </a:r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dirty="0">
                          <a:effectLst/>
                        </a:rPr>
                        <a:t>γ</a:t>
                      </a:r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-1.2 E-6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166255"/>
                  </a:ext>
                </a:extLst>
              </a:tr>
              <a:tr h="13996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0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𝜎</a:t>
                      </a:r>
                      <a:endParaRPr lang="en-GB" sz="1000" baseline="-25000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-4.5 E-6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78374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r" fontAlgn="ctr"/>
                      <a:r>
                        <a:rPr lang="en-GB" sz="7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I</a:t>
                      </a:r>
                      <a:r>
                        <a:rPr lang="en-GB" sz="1000" baseline="-25000" dirty="0">
                          <a:effectLst/>
                        </a:rPr>
                        <a:t>0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1445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681882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r" fontAlgn="ctr"/>
                      <a:r>
                        <a:rPr lang="en-GB" sz="7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S</a:t>
                      </a:r>
                      <a:endParaRPr lang="en-GB" sz="1000" baseline="-25000" dirty="0">
                        <a:effectLst/>
                      </a:endParaRP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4.7</a:t>
                      </a:r>
                    </a:p>
                  </a:txBody>
                  <a:tcPr marL="89755" marR="89755" marT="44877" marB="4487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759289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ctr" fontAlgn="ctr"/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a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0.737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789562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ctr" fontAlgn="ctr"/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b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0.089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3189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4451E00-CB74-E791-349F-52D1F06FE1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579468"/>
              </p:ext>
            </p:extLst>
          </p:nvPr>
        </p:nvGraphicFramePr>
        <p:xfrm>
          <a:off x="4644008" y="967102"/>
          <a:ext cx="3779998" cy="2012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330897">
                  <a:extLst>
                    <a:ext uri="{9D8B030D-6E8A-4147-A177-3AD203B41FA5}">
                      <a16:colId xmlns:a16="http://schemas.microsoft.com/office/drawing/2014/main" val="2484855852"/>
                    </a:ext>
                  </a:extLst>
                </a:gridCol>
                <a:gridCol w="964677">
                  <a:extLst>
                    <a:ext uri="{9D8B030D-6E8A-4147-A177-3AD203B41FA5}">
                      <a16:colId xmlns:a16="http://schemas.microsoft.com/office/drawing/2014/main" val="2022786347"/>
                    </a:ext>
                  </a:extLst>
                </a:gridCol>
                <a:gridCol w="1484424">
                  <a:extLst>
                    <a:ext uri="{9D8B030D-6E8A-4147-A177-3AD203B41FA5}">
                      <a16:colId xmlns:a16="http://schemas.microsoft.com/office/drawing/2014/main" val="1580030870"/>
                    </a:ext>
                  </a:extLst>
                </a:gridCol>
              </a:tblGrid>
              <a:tr h="27993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A3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6510213"/>
                  </a:ext>
                </a:extLst>
              </a:tr>
              <a:tr h="2799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Component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Parameter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Average value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3655309"/>
                  </a:ext>
                </a:extLst>
              </a:tr>
              <a:tr h="1399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>
                          <a:effectLst/>
                        </a:rPr>
                        <a:t>Geometric</a:t>
                      </a:r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dirty="0">
                          <a:effectLst/>
                        </a:rPr>
                        <a:t>γ</a:t>
                      </a:r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1.8 E-6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9166255"/>
                  </a:ext>
                </a:extLst>
              </a:tr>
              <a:tr h="13996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0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𝜎</a:t>
                      </a:r>
                      <a:endParaRPr lang="en-GB" sz="1000" baseline="-25000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5.2 E-6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78374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r" fontAlgn="ctr"/>
                      <a:r>
                        <a:rPr lang="en-GB" sz="7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I</a:t>
                      </a:r>
                      <a:r>
                        <a:rPr lang="en-GB" sz="1000" baseline="-25000" dirty="0">
                          <a:effectLst/>
                        </a:rPr>
                        <a:t>0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1023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7681882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r" fontAlgn="ctr"/>
                      <a:r>
                        <a:rPr lang="en-GB" sz="700" dirty="0">
                          <a:effectLst/>
                        </a:rPr>
                        <a:t>Saturation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S</a:t>
                      </a:r>
                      <a:endParaRPr lang="en-GB" sz="1000" baseline="-25000" dirty="0">
                        <a:effectLst/>
                      </a:endParaRPr>
                    </a:p>
                  </a:txBody>
                  <a:tcPr marL="89755" marR="89755" marT="44877" marB="44877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3.7</a:t>
                      </a:r>
                    </a:p>
                  </a:txBody>
                  <a:tcPr marL="89755" marR="89755" marT="44877" marB="44877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5759289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ctr" fontAlgn="ctr"/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a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0.430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789562"/>
                  </a:ext>
                </a:extLst>
              </a:tr>
              <a:tr h="139969">
                <a:tc vMerge="1">
                  <a:txBody>
                    <a:bodyPr/>
                    <a:lstStyle/>
                    <a:p>
                      <a:pPr algn="ctr" fontAlgn="ctr"/>
                      <a:endParaRPr lang="en-GB" sz="1000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b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dirty="0">
                          <a:effectLst/>
                        </a:rPr>
                        <a:t>0.380</a:t>
                      </a:r>
                    </a:p>
                  </a:txBody>
                  <a:tcPr marL="89755" marR="89755" marT="44877" marB="44877"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31894"/>
                  </a:ext>
                </a:extLst>
              </a:tr>
            </a:tbl>
          </a:graphicData>
        </a:graphic>
      </p:graphicFrame>
      <p:sp>
        <p:nvSpPr>
          <p:cNvPr id="28" name="Title 1">
            <a:extLst>
              <a:ext uri="{FF2B5EF4-FFF2-40B4-BE49-F238E27FC236}">
                <a16:creationId xmlns:a16="http://schemas.microsoft.com/office/drawing/2014/main" id="{E16235F3-2F0F-D2C2-9943-47B1ED08E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Fit of B</a:t>
            </a:r>
            <a:r>
              <a:rPr lang="en-GB" baseline="-25000" dirty="0"/>
              <a:t>3</a:t>
            </a:r>
            <a:r>
              <a:rPr lang="en-GB" dirty="0"/>
              <a:t> and A</a:t>
            </a:r>
            <a:r>
              <a:rPr lang="en-GB" baseline="-25000" dirty="0"/>
              <a:t>3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C8C178DF-3455-0067-02D8-F980F557D8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761710"/>
              </p:ext>
            </p:extLst>
          </p:nvPr>
        </p:nvGraphicFramePr>
        <p:xfrm>
          <a:off x="1043608" y="3579862"/>
          <a:ext cx="6947650" cy="772340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1441435">
                  <a:extLst>
                    <a:ext uri="{9D8B030D-6E8A-4147-A177-3AD203B41FA5}">
                      <a16:colId xmlns:a16="http://schemas.microsoft.com/office/drawing/2014/main" val="2484855852"/>
                    </a:ext>
                  </a:extLst>
                </a:gridCol>
                <a:gridCol w="1101243">
                  <a:extLst>
                    <a:ext uri="{9D8B030D-6E8A-4147-A177-3AD203B41FA5}">
                      <a16:colId xmlns:a16="http://schemas.microsoft.com/office/drawing/2014/main" val="1580030870"/>
                    </a:ext>
                  </a:extLst>
                </a:gridCol>
                <a:gridCol w="1101243">
                  <a:extLst>
                    <a:ext uri="{9D8B030D-6E8A-4147-A177-3AD203B41FA5}">
                      <a16:colId xmlns:a16="http://schemas.microsoft.com/office/drawing/2014/main" val="1684795155"/>
                    </a:ext>
                  </a:extLst>
                </a:gridCol>
                <a:gridCol w="1101243">
                  <a:extLst>
                    <a:ext uri="{9D8B030D-6E8A-4147-A177-3AD203B41FA5}">
                      <a16:colId xmlns:a16="http://schemas.microsoft.com/office/drawing/2014/main" val="742493663"/>
                    </a:ext>
                  </a:extLst>
                </a:gridCol>
                <a:gridCol w="1101243">
                  <a:extLst>
                    <a:ext uri="{9D8B030D-6E8A-4147-A177-3AD203B41FA5}">
                      <a16:colId xmlns:a16="http://schemas.microsoft.com/office/drawing/2014/main" val="3352292159"/>
                    </a:ext>
                  </a:extLst>
                </a:gridCol>
                <a:gridCol w="1101243">
                  <a:extLst>
                    <a:ext uri="{9D8B030D-6E8A-4147-A177-3AD203B41FA5}">
                      <a16:colId xmlns:a16="http://schemas.microsoft.com/office/drawing/2014/main" val="2986626909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dirty="0">
                          <a:effectLst/>
                        </a:rPr>
                        <a:t>Multipole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MCBXF01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MCBXF02b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MCBXF03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MCBXFBP2c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effectLst/>
                        </a:rPr>
                        <a:t>AVERAGE</a:t>
                      </a:r>
                      <a:endParaRPr lang="en-GB" sz="10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extLst>
                  <a:ext uri="{0D108BD9-81ED-4DB2-BD59-A6C34878D82A}">
                    <a16:rowId xmlns:a16="http://schemas.microsoft.com/office/drawing/2014/main" val="3123655309"/>
                  </a:ext>
                </a:extLst>
              </a:tr>
              <a:tr h="1219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dirty="0">
                          <a:effectLst/>
                        </a:rPr>
                        <a:t>B3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-1.5 E-6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-1.0 E-6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-1.1 E-6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-1.1 E-6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-1.2 E-6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57148001"/>
                  </a:ext>
                </a:extLst>
              </a:tr>
              <a:tr h="1219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dirty="0">
                          <a:effectLst/>
                        </a:rPr>
                        <a:t>A3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1.6 E-6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1.6 E-6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1.9 E-6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2.1 E-6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1.8 E-6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8578358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9C81A0F8-0BB5-33F7-680E-29C8920C15F2}"/>
              </a:ext>
            </a:extLst>
          </p:cNvPr>
          <p:cNvSpPr txBox="1"/>
          <p:nvPr/>
        </p:nvSpPr>
        <p:spPr>
          <a:xfrm>
            <a:off x="2628134" y="3219822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effectLst/>
              </a:rPr>
              <a:t>Magnet-specific </a:t>
            </a:r>
            <a:r>
              <a:rPr lang="en-US" sz="1400" b="1" dirty="0"/>
              <a:t>g</a:t>
            </a:r>
            <a:r>
              <a:rPr lang="en-US" sz="1400" b="1" dirty="0">
                <a:effectLst/>
              </a:rPr>
              <a:t>eometric component </a:t>
            </a:r>
            <a:r>
              <a:rPr lang="el-GR" sz="1400" b="1" dirty="0">
                <a:effectLst/>
              </a:rPr>
              <a:t>γ</a:t>
            </a:r>
            <a:endParaRPr lang="en-GB" sz="1400" b="1" dirty="0">
              <a:effectLst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4C64F3-411E-3CAD-743B-0E7D9B78BA24}"/>
              </a:ext>
            </a:extLst>
          </p:cNvPr>
          <p:cNvSpPr txBox="1"/>
          <p:nvPr/>
        </p:nvSpPr>
        <p:spPr>
          <a:xfrm>
            <a:off x="2699792" y="679797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Family</a:t>
            </a:r>
            <a:r>
              <a:rPr lang="en-US" sz="1400" b="1" dirty="0">
                <a:effectLst/>
              </a:rPr>
              <a:t>-average parameters</a:t>
            </a:r>
            <a:endParaRPr lang="en-GB" sz="1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3171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4FF6E1-75D0-AC4A-7640-4B30E6F23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errors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746131-5694-3857-DDF0-01EF3CBEC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D0E5B56-712B-E1D9-C6A5-A53ACA5315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839406"/>
              </p:ext>
            </p:extLst>
          </p:nvPr>
        </p:nvGraphicFramePr>
        <p:xfrm>
          <a:off x="1539853" y="1861548"/>
          <a:ext cx="5846411" cy="1788427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1441435">
                  <a:extLst>
                    <a:ext uri="{9D8B030D-6E8A-4147-A177-3AD203B41FA5}">
                      <a16:colId xmlns:a16="http://schemas.microsoft.com/office/drawing/2014/main" val="2484855852"/>
                    </a:ext>
                  </a:extLst>
                </a:gridCol>
                <a:gridCol w="550622">
                  <a:extLst>
                    <a:ext uri="{9D8B030D-6E8A-4147-A177-3AD203B41FA5}">
                      <a16:colId xmlns:a16="http://schemas.microsoft.com/office/drawing/2014/main" val="1580030870"/>
                    </a:ext>
                  </a:extLst>
                </a:gridCol>
                <a:gridCol w="550622">
                  <a:extLst>
                    <a:ext uri="{9D8B030D-6E8A-4147-A177-3AD203B41FA5}">
                      <a16:colId xmlns:a16="http://schemas.microsoft.com/office/drawing/2014/main" val="3458385245"/>
                    </a:ext>
                  </a:extLst>
                </a:gridCol>
                <a:gridCol w="550622">
                  <a:extLst>
                    <a:ext uri="{9D8B030D-6E8A-4147-A177-3AD203B41FA5}">
                      <a16:colId xmlns:a16="http://schemas.microsoft.com/office/drawing/2014/main" val="1684795155"/>
                    </a:ext>
                  </a:extLst>
                </a:gridCol>
                <a:gridCol w="550622">
                  <a:extLst>
                    <a:ext uri="{9D8B030D-6E8A-4147-A177-3AD203B41FA5}">
                      <a16:colId xmlns:a16="http://schemas.microsoft.com/office/drawing/2014/main" val="1842154808"/>
                    </a:ext>
                  </a:extLst>
                </a:gridCol>
                <a:gridCol w="550622">
                  <a:extLst>
                    <a:ext uri="{9D8B030D-6E8A-4147-A177-3AD203B41FA5}">
                      <a16:colId xmlns:a16="http://schemas.microsoft.com/office/drawing/2014/main" val="742493663"/>
                    </a:ext>
                  </a:extLst>
                </a:gridCol>
                <a:gridCol w="550622">
                  <a:extLst>
                    <a:ext uri="{9D8B030D-6E8A-4147-A177-3AD203B41FA5}">
                      <a16:colId xmlns:a16="http://schemas.microsoft.com/office/drawing/2014/main" val="1805605609"/>
                    </a:ext>
                  </a:extLst>
                </a:gridCol>
                <a:gridCol w="550622">
                  <a:extLst>
                    <a:ext uri="{9D8B030D-6E8A-4147-A177-3AD203B41FA5}">
                      <a16:colId xmlns:a16="http://schemas.microsoft.com/office/drawing/2014/main" val="3352292159"/>
                    </a:ext>
                  </a:extLst>
                </a:gridCol>
                <a:gridCol w="550622">
                  <a:extLst>
                    <a:ext uri="{9D8B030D-6E8A-4147-A177-3AD203B41FA5}">
                      <a16:colId xmlns:a16="http://schemas.microsoft.com/office/drawing/2014/main" val="3613758915"/>
                    </a:ext>
                  </a:extLst>
                </a:gridCol>
              </a:tblGrid>
              <a:tr h="40991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dirty="0">
                          <a:effectLst/>
                        </a:rPr>
                        <a:t>Multipole</a:t>
                      </a:r>
                    </a:p>
                  </a:txBody>
                  <a:tcPr marL="89755" marR="89755" marT="44877" marB="44877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effectLst/>
                        </a:rPr>
                        <a:t>MCBXF01</a:t>
                      </a:r>
                      <a:endParaRPr lang="en-GB" sz="12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effectLst/>
                        </a:rPr>
                        <a:t>MCBXF02b</a:t>
                      </a:r>
                      <a:endParaRPr lang="en-GB" sz="12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effectLst/>
                        </a:rPr>
                        <a:t>MCBXF03</a:t>
                      </a:r>
                      <a:endParaRPr lang="en-GB" sz="12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effectLst/>
                        </a:rPr>
                        <a:t>MCBXFBP2c</a:t>
                      </a:r>
                      <a:endParaRPr lang="en-GB" sz="1200" b="1" dirty="0">
                        <a:effectLst/>
                      </a:endParaRPr>
                    </a:p>
                  </a:txBody>
                  <a:tcPr marL="89755" marR="89755" marT="44877" marB="44877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655309"/>
                  </a:ext>
                </a:extLst>
              </a:tr>
              <a:tr h="34462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dirty="0">
                          <a:effectLst/>
                        </a:rPr>
                        <a:t>b1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9166255"/>
                  </a:ext>
                </a:extLst>
              </a:tr>
              <a:tr h="34462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dirty="0">
                          <a:effectLst/>
                        </a:rPr>
                        <a:t>a1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70*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6934952"/>
                  </a:ext>
                </a:extLst>
              </a:tr>
              <a:tr h="34462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dirty="0">
                          <a:effectLst/>
                        </a:rPr>
                        <a:t>b3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11395296"/>
                  </a:ext>
                </a:extLst>
              </a:tr>
              <a:tr h="34462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dirty="0">
                          <a:effectLst/>
                        </a:rPr>
                        <a:t>a3</a:t>
                      </a:r>
                    </a:p>
                  </a:txBody>
                  <a:tcPr marL="89755" marR="89755" marT="44877" marB="44877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200" b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857835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8FA3116-F23C-E062-BF66-18A7BA764450}"/>
              </a:ext>
            </a:extLst>
          </p:cNvPr>
          <p:cNvSpPr txBox="1"/>
          <p:nvPr/>
        </p:nvSpPr>
        <p:spPr>
          <a:xfrm>
            <a:off x="539552" y="1203598"/>
            <a:ext cx="806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Max normalized errors for |I| &gt; 500A (units normalized to 2.5 Tm)</a:t>
            </a:r>
            <a:endParaRPr lang="en-GB" sz="1400" b="1" dirty="0"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B8EA46-0919-4F84-0B7B-900327C7B57C}"/>
              </a:ext>
            </a:extLst>
          </p:cNvPr>
          <p:cNvSpPr txBox="1"/>
          <p:nvPr/>
        </p:nvSpPr>
        <p:spPr>
          <a:xfrm>
            <a:off x="1187624" y="1545805"/>
            <a:ext cx="6552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tx2">
                    <a:lumMod val="75000"/>
                  </a:schemeClr>
                </a:solidFill>
              </a:rPr>
              <a:t>Magnet-specific geometric component </a:t>
            </a:r>
            <a:r>
              <a:rPr lang="en-GB" sz="1200" b="1" u="none" strike="noStrike" kern="1200" dirty="0">
                <a:effectLst/>
                <a:latin typeface="+mn-lt"/>
                <a:ea typeface="+mn-ea"/>
                <a:cs typeface="+mn-cs"/>
              </a:rPr>
              <a:t>/</a:t>
            </a:r>
            <a:r>
              <a:rPr lang="en-GB" sz="1200" b="1" u="none" strike="noStrike" kern="1200" dirty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dirty="0">
                <a:solidFill>
                  <a:srgbClr val="00B050"/>
                </a:solidFill>
              </a:rPr>
              <a:t>Family-</a:t>
            </a:r>
            <a:r>
              <a:rPr lang="en-US" sz="1200" b="1" dirty="0">
                <a:solidFill>
                  <a:srgbClr val="00B050"/>
                </a:solidFill>
              </a:rPr>
              <a:t>average </a:t>
            </a:r>
            <a:r>
              <a:rPr lang="en-GB" sz="1200" b="1" dirty="0">
                <a:solidFill>
                  <a:srgbClr val="00B050"/>
                </a:solidFill>
              </a:rPr>
              <a:t>geometric component</a:t>
            </a:r>
            <a:r>
              <a:rPr lang="en-US" sz="1200" b="1" dirty="0">
                <a:solidFill>
                  <a:srgbClr val="00B050"/>
                </a:solidFill>
              </a:rPr>
              <a:t> 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7BFCC2-16B3-8262-978C-291C170B792C}"/>
              </a:ext>
            </a:extLst>
          </p:cNvPr>
          <p:cNvSpPr txBox="1"/>
          <p:nvPr/>
        </p:nvSpPr>
        <p:spPr>
          <a:xfrm>
            <a:off x="4463058" y="3723878"/>
            <a:ext cx="31558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MCBXFBP2c has a different coil length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5769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4FF6E1-75D0-AC4A-7640-4B30E6F23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746131-5694-3857-DDF0-01EF3CBEC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92BAE2-3609-32F4-E7D5-814503F0CBAA}"/>
              </a:ext>
            </a:extLst>
          </p:cNvPr>
          <p:cNvSpPr txBox="1"/>
          <p:nvPr/>
        </p:nvSpPr>
        <p:spPr>
          <a:xfrm>
            <a:off x="485272" y="771550"/>
            <a:ext cx="7920000" cy="368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MCBXF magnets show a non-negligible coupling of the two planes that affects the saturation.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effect can be modelled by using a modified “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FiDeL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 saturation model.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n-GB" sz="1600" dirty="0">
                <a:solidFill>
                  <a:srgbClr val="5A5A5A"/>
                </a:solidFill>
                <a:latin typeface="Arial"/>
              </a:rPr>
              <a:t>The model works for both MCBXFB and MCBXFA magnet types.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By analysing the measurements taken</a:t>
            </a:r>
            <a:r>
              <a:rPr lang="en-GB" sz="1600" dirty="0">
                <a:solidFill>
                  <a:srgbClr val="5A5A5A"/>
                </a:solidFill>
                <a:latin typeface="Arial"/>
              </a:rPr>
              <a:t> so far on 3 MCBXFB series magnets, we see that: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Family-average parameters can be used for both geometric and saturation components;</a:t>
            </a:r>
          </a:p>
          <a:p>
            <a:pPr marL="800100" lvl="1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residual errors are: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&lt;40 units for b1/a1;</a:t>
            </a:r>
          </a:p>
          <a:p>
            <a:pPr marL="1257300" lvl="2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1600" dirty="0">
                <a:solidFill>
                  <a:srgbClr val="5A5A5A"/>
                </a:solidFill>
                <a:latin typeface="Arial"/>
              </a:rPr>
              <a:t>&lt;5 units for b3/a3.</a:t>
            </a:r>
          </a:p>
          <a:p>
            <a:pPr marL="34290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1600" dirty="0">
                <a:solidFill>
                  <a:srgbClr val="5A5A5A"/>
                </a:solidFill>
                <a:latin typeface="Arial"/>
              </a:rPr>
              <a:t>Discussion on-going on how to use the model for beam simulations and operations.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8903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1630"/>
            <a:ext cx="7920000" cy="540000"/>
          </a:xfrm>
        </p:spPr>
        <p:txBody>
          <a:bodyPr/>
          <a:lstStyle/>
          <a:p>
            <a:r>
              <a:rPr lang="en-GB" dirty="0"/>
              <a:t>Annex</a:t>
            </a: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B1 </a:t>
            </a:r>
            <a:r>
              <a:rPr lang="en-GB" dirty="0"/>
              <a:t>with </a:t>
            </a:r>
            <a:r>
              <a:rPr dirty="0"/>
              <a:t>average </a:t>
            </a:r>
            <a:r>
              <a:rPr lang="en-GB" dirty="0"/>
              <a:t>geometric component</a:t>
            </a:r>
            <a:endParaRPr dirty="0"/>
          </a:p>
        </p:txBody>
      </p:sp>
      <p:pic>
        <p:nvPicPr>
          <p:cNvPr id="3" name="Picture Placeholder 2" descr="B1_aver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10" r="10"/>
          <a:stretch>
            <a:fillRect/>
          </a:stretch>
        </p:blipFill>
        <p:spPr/>
      </p:pic>
      <p:pic>
        <p:nvPicPr>
          <p:cNvPr id="4" name="Picture Placeholder 3" descr="B1_average.png"/>
          <p:cNvPicPr>
            <a:picLocks noGrp="1" noChangeAspect="1"/>
          </p:cNvPicPr>
          <p:nvPr>
            <p:ph type="pic" idx="14"/>
          </p:nvPr>
        </p:nvPicPr>
        <p:blipFill>
          <a:blip r:embed="rId3"/>
          <a:srcRect l="10" r="10"/>
          <a:stretch>
            <a:fillRect/>
          </a:stretch>
        </p:blipFill>
        <p:spPr/>
      </p:pic>
      <p:pic>
        <p:nvPicPr>
          <p:cNvPr id="5" name="Picture Placeholder 4" descr="B1_average.png"/>
          <p:cNvPicPr>
            <a:picLocks noGrp="1" noChangeAspect="1"/>
          </p:cNvPicPr>
          <p:nvPr>
            <p:ph type="pic" idx="15"/>
          </p:nvPr>
        </p:nvPicPr>
        <p:blipFill>
          <a:blip r:embed="rId4"/>
          <a:srcRect l="10" r="10"/>
          <a:stretch>
            <a:fillRect/>
          </a:stretch>
        </p:blipFill>
        <p:spPr/>
      </p:pic>
      <p:pic>
        <p:nvPicPr>
          <p:cNvPr id="6" name="Picture Placeholder 5" descr="B1_average.png"/>
          <p:cNvPicPr>
            <a:picLocks noGrp="1" noChangeAspect="1"/>
          </p:cNvPicPr>
          <p:nvPr>
            <p:ph type="pic" idx="16"/>
          </p:nvPr>
        </p:nvPicPr>
        <p:blipFill>
          <a:blip r:embed="rId5"/>
          <a:srcRect l="24" r="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7148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B1 with </a:t>
            </a:r>
            <a:r>
              <a:rPr lang="en-GB" dirty="0"/>
              <a:t>magnet-</a:t>
            </a:r>
            <a:r>
              <a:rPr lang="en-US" dirty="0"/>
              <a:t>specific </a:t>
            </a:r>
            <a:r>
              <a:rPr dirty="0"/>
              <a:t>geometric </a:t>
            </a:r>
            <a:r>
              <a:rPr lang="en-GB" dirty="0"/>
              <a:t>component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120C023-A1C9-EE83-D90E-7423295637BD}"/>
                  </a:ext>
                </a:extLst>
              </p:cNvPr>
              <p:cNvSpPr txBox="1"/>
              <p:nvPr/>
            </p:nvSpPr>
            <p:spPr>
              <a:xfrm>
                <a:off x="3059833" y="2427734"/>
                <a:ext cx="110639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=0.0014647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120C023-A1C9-EE83-D90E-7423295637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3" y="2427734"/>
                <a:ext cx="1106393" cy="184666"/>
              </a:xfrm>
              <a:prstGeom prst="rect">
                <a:avLst/>
              </a:prstGeom>
              <a:blipFill>
                <a:blip r:embed="rId2"/>
                <a:stretch>
                  <a:fillRect l="-2762" r="-3315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F7CC5FF-AC86-A34E-20FF-B97AE697B65F}"/>
                  </a:ext>
                </a:extLst>
              </p:cNvPr>
              <p:cNvSpPr txBox="1"/>
              <p:nvPr/>
            </p:nvSpPr>
            <p:spPr>
              <a:xfrm>
                <a:off x="3059832" y="4467102"/>
                <a:ext cx="110639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=0.00146</m:t>
                      </m:r>
                      <m:r>
                        <a:rPr lang="en-US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42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F7CC5FF-AC86-A34E-20FF-B97AE697B6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4467102"/>
                <a:ext cx="1106393" cy="184666"/>
              </a:xfrm>
              <a:prstGeom prst="rect">
                <a:avLst/>
              </a:prstGeom>
              <a:blipFill>
                <a:blip r:embed="rId3"/>
                <a:stretch>
                  <a:fillRect l="-2762" r="-331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AC08011-FC00-CA07-6CAA-137F469F5FAA}"/>
                  </a:ext>
                </a:extLst>
              </p:cNvPr>
              <p:cNvSpPr txBox="1"/>
              <p:nvPr/>
            </p:nvSpPr>
            <p:spPr>
              <a:xfrm>
                <a:off x="7282032" y="2427734"/>
                <a:ext cx="110639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=0.00146</m:t>
                      </m:r>
                      <m:r>
                        <a:rPr lang="en-US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60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AC08011-FC00-CA07-6CAA-137F469F5F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2032" y="2427734"/>
                <a:ext cx="1106393" cy="184666"/>
              </a:xfrm>
              <a:prstGeom prst="rect">
                <a:avLst/>
              </a:prstGeom>
              <a:blipFill>
                <a:blip r:embed="rId4"/>
                <a:stretch>
                  <a:fillRect l="-2762" r="-3315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BE9B11-CD4D-D041-D344-F692C28269B2}"/>
                  </a:ext>
                </a:extLst>
              </p:cNvPr>
              <p:cNvSpPr txBox="1"/>
              <p:nvPr/>
            </p:nvSpPr>
            <p:spPr>
              <a:xfrm>
                <a:off x="7282031" y="4479032"/>
                <a:ext cx="110639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=0.001464</m:t>
                      </m:r>
                      <m:r>
                        <a:rPr lang="en-US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BE9B11-CD4D-D041-D344-F692C28269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2031" y="4479032"/>
                <a:ext cx="1106393" cy="184666"/>
              </a:xfrm>
              <a:prstGeom prst="rect">
                <a:avLst/>
              </a:prstGeom>
              <a:blipFill>
                <a:blip r:embed="rId5"/>
                <a:stretch>
                  <a:fillRect l="-2762" r="-331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Placeholder 2" descr="B1_geom.png">
            <a:extLst>
              <a:ext uri="{FF2B5EF4-FFF2-40B4-BE49-F238E27FC236}">
                <a16:creationId xmlns:a16="http://schemas.microsoft.com/office/drawing/2014/main" id="{A18F6045-3C75-E7F6-B701-E0B976BF0786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6"/>
          <a:srcRect l="10" r="10"/>
          <a:stretch>
            <a:fillRect/>
          </a:stretch>
        </p:blipFill>
        <p:spPr>
          <a:xfrm>
            <a:off x="341259" y="627534"/>
            <a:ext cx="3960000" cy="1944000"/>
          </a:xfrm>
        </p:spPr>
      </p:pic>
      <p:pic>
        <p:nvPicPr>
          <p:cNvPr id="30" name="Picture Placeholder 3" descr="B1_geom.png">
            <a:extLst>
              <a:ext uri="{FF2B5EF4-FFF2-40B4-BE49-F238E27FC236}">
                <a16:creationId xmlns:a16="http://schemas.microsoft.com/office/drawing/2014/main" id="{18451324-A221-9EA2-4B32-28282C4F998E}"/>
              </a:ext>
            </a:extLst>
          </p:cNvPr>
          <p:cNvPicPr>
            <a:picLocks noGrp="1" noChangeAspect="1"/>
          </p:cNvPicPr>
          <p:nvPr>
            <p:ph type="pic" idx="14"/>
          </p:nvPr>
        </p:nvPicPr>
        <p:blipFill>
          <a:blip r:embed="rId7"/>
          <a:srcRect l="10" r="10"/>
          <a:stretch>
            <a:fillRect/>
          </a:stretch>
        </p:blipFill>
        <p:spPr>
          <a:xfrm>
            <a:off x="4584957" y="627534"/>
            <a:ext cx="3960000" cy="1944000"/>
          </a:xfrm>
        </p:spPr>
      </p:pic>
      <p:pic>
        <p:nvPicPr>
          <p:cNvPr id="31" name="Picture Placeholder 4" descr="B1_geom.png">
            <a:extLst>
              <a:ext uri="{FF2B5EF4-FFF2-40B4-BE49-F238E27FC236}">
                <a16:creationId xmlns:a16="http://schemas.microsoft.com/office/drawing/2014/main" id="{A19E9E20-0E00-7AC9-E0BE-B4890DA6B397}"/>
              </a:ext>
            </a:extLst>
          </p:cNvPr>
          <p:cNvPicPr>
            <a:picLocks noGrp="1" noChangeAspect="1"/>
          </p:cNvPicPr>
          <p:nvPr>
            <p:ph type="pic" idx="15"/>
          </p:nvPr>
        </p:nvPicPr>
        <p:blipFill>
          <a:blip r:embed="rId8"/>
          <a:srcRect l="10" r="10"/>
          <a:stretch>
            <a:fillRect/>
          </a:stretch>
        </p:blipFill>
        <p:spPr>
          <a:xfrm>
            <a:off x="341259" y="2662713"/>
            <a:ext cx="3960000" cy="1944000"/>
          </a:xfrm>
        </p:spPr>
      </p:pic>
      <p:pic>
        <p:nvPicPr>
          <p:cNvPr id="32" name="Picture Placeholder 5" descr="B1_geom.png">
            <a:extLst>
              <a:ext uri="{FF2B5EF4-FFF2-40B4-BE49-F238E27FC236}">
                <a16:creationId xmlns:a16="http://schemas.microsoft.com/office/drawing/2014/main" id="{A645B3B9-20AA-CF43-1575-D3FB9C00E7F3}"/>
              </a:ext>
            </a:extLst>
          </p:cNvPr>
          <p:cNvPicPr>
            <a:picLocks noGrp="1" noChangeAspect="1"/>
          </p:cNvPicPr>
          <p:nvPr>
            <p:ph type="pic" idx="16"/>
          </p:nvPr>
        </p:nvPicPr>
        <p:blipFill>
          <a:blip r:embed="rId9"/>
          <a:srcRect l="24" r="24"/>
          <a:stretch>
            <a:fillRect/>
          </a:stretch>
        </p:blipFill>
        <p:spPr>
          <a:xfrm>
            <a:off x="4584957" y="2662713"/>
            <a:ext cx="3960000" cy="1944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248EDA-0B43-4ACC-9EB0-E4EA9501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603700"/>
          </a:xfrm>
        </p:spPr>
        <p:txBody>
          <a:bodyPr/>
          <a:lstStyle/>
          <a:p>
            <a:r>
              <a:rPr lang="en-US" dirty="0"/>
              <a:t>MCBXFB / 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A1423-1FFC-459B-8AB3-E30A497F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EE4BD5-724B-4628-9929-9678884ED4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62481"/>
            <a:ext cx="3703380" cy="2658645"/>
          </a:xfrm>
          <a:prstGeom prst="rect">
            <a:avLst/>
          </a:prstGeom>
        </p:spPr>
      </p:pic>
      <p:graphicFrame>
        <p:nvGraphicFramePr>
          <p:cNvPr id="2" name="Table 7">
            <a:extLst>
              <a:ext uri="{FF2B5EF4-FFF2-40B4-BE49-F238E27FC236}">
                <a16:creationId xmlns:a16="http://schemas.microsoft.com/office/drawing/2014/main" id="{61FEEAA8-41B4-420B-B4C9-71279E7E26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123740"/>
              </p:ext>
            </p:extLst>
          </p:nvPr>
        </p:nvGraphicFramePr>
        <p:xfrm>
          <a:off x="5170985" y="1167733"/>
          <a:ext cx="3415146" cy="162407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07296">
                  <a:extLst>
                    <a:ext uri="{9D8B030D-6E8A-4147-A177-3AD203B41FA5}">
                      <a16:colId xmlns:a16="http://schemas.microsoft.com/office/drawing/2014/main" val="2876995091"/>
                    </a:ext>
                  </a:extLst>
                </a:gridCol>
                <a:gridCol w="1507850">
                  <a:extLst>
                    <a:ext uri="{9D8B030D-6E8A-4147-A177-3AD203B41FA5}">
                      <a16:colId xmlns:a16="http://schemas.microsoft.com/office/drawing/2014/main" val="2926663655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r>
                        <a:rPr lang="en-US" sz="1500" b="1" dirty="0">
                          <a:solidFill>
                            <a:srgbClr val="0033A0"/>
                          </a:solidFill>
                          <a:latin typeface="+mj-lt"/>
                        </a:rPr>
                        <a:t>Parameter </a:t>
                      </a:r>
                      <a:endParaRPr lang="en-GB" sz="1500" b="1" dirty="0">
                        <a:solidFill>
                          <a:srgbClr val="0033A0"/>
                        </a:solidFill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0033A0"/>
                          </a:solidFill>
                          <a:latin typeface="+mj-lt"/>
                        </a:rPr>
                        <a:t>Value (B / A)</a:t>
                      </a:r>
                      <a:endParaRPr lang="en-GB" sz="1500" b="1" dirty="0">
                        <a:solidFill>
                          <a:srgbClr val="0033A0"/>
                        </a:solidFill>
                        <a:latin typeface="+mj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8886747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/>
                      <a:r>
                        <a:rPr lang="en-GB" sz="1500" dirty="0">
                          <a:solidFill>
                            <a:srgbClr val="0033A0"/>
                          </a:solidFill>
                          <a:latin typeface="+mj-lt"/>
                        </a:rPr>
                        <a:t>Aperture (mm)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rgbClr val="0033A0"/>
                          </a:solidFill>
                          <a:latin typeface="+mj-lt"/>
                        </a:rPr>
                        <a:t>150</a:t>
                      </a:r>
                      <a:endParaRPr lang="en-GB" sz="1500" dirty="0">
                        <a:solidFill>
                          <a:srgbClr val="0033A0"/>
                        </a:solidFill>
                        <a:latin typeface="+mj-lt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51037316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rgbClr val="0033A0"/>
                          </a:solidFill>
                          <a:latin typeface="+mj-lt"/>
                        </a:rPr>
                        <a:t>Magnetic length (m)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u="none" strike="noStrike" dirty="0">
                          <a:solidFill>
                            <a:srgbClr val="0033A0"/>
                          </a:solidFill>
                          <a:effectLst/>
                          <a:latin typeface="+mj-lt"/>
                        </a:rPr>
                        <a:t>1.2 / 2.2</a:t>
                      </a:r>
                      <a:endParaRPr lang="en-GB" sz="1500" b="0" i="0" u="none" strike="noStrike" dirty="0">
                        <a:solidFill>
                          <a:srgbClr val="0033A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168579817"/>
                  </a:ext>
                </a:extLst>
              </a:tr>
              <a:tr h="244177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u="none" strike="noStrike" dirty="0">
                          <a:solidFill>
                            <a:srgbClr val="0033A0"/>
                          </a:solidFill>
                          <a:effectLst/>
                          <a:latin typeface="+mj-lt"/>
                        </a:rPr>
                        <a:t> Int. field (Tm)</a:t>
                      </a:r>
                      <a:endParaRPr lang="en-GB" sz="1500" b="0" i="0" u="none" strike="noStrike" dirty="0">
                        <a:solidFill>
                          <a:srgbClr val="0033A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u="none" strike="noStrike" dirty="0">
                          <a:solidFill>
                            <a:srgbClr val="0033A0"/>
                          </a:solidFill>
                          <a:effectLst/>
                          <a:latin typeface="+mj-lt"/>
                        </a:rPr>
                        <a:t>2.5 / 4.5</a:t>
                      </a:r>
                      <a:endParaRPr lang="en-GB" sz="1500" b="0" i="0" u="none" strike="noStrike" dirty="0">
                        <a:solidFill>
                          <a:srgbClr val="0033A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903119688"/>
                  </a:ext>
                </a:extLst>
              </a:tr>
              <a:tr h="24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33A0"/>
                          </a:solidFill>
                          <a:effectLst/>
                          <a:latin typeface="+mj-lt"/>
                        </a:rPr>
                        <a:t> Current inner (A)</a:t>
                      </a:r>
                      <a:endParaRPr lang="en-GB" sz="1500" b="0" i="0" u="none" strike="noStrike" dirty="0">
                        <a:solidFill>
                          <a:srgbClr val="0033A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33A0"/>
                          </a:solidFill>
                          <a:effectLst/>
                          <a:latin typeface="+mj-lt"/>
                        </a:rPr>
                        <a:t>1740 / 1593</a:t>
                      </a:r>
                      <a:endParaRPr lang="en-GB" sz="1500" b="0" i="0" u="none" strike="noStrike" dirty="0">
                        <a:solidFill>
                          <a:srgbClr val="0033A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361512424"/>
                  </a:ext>
                </a:extLst>
              </a:tr>
              <a:tr h="24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33A0"/>
                          </a:solidFill>
                          <a:effectLst/>
                          <a:latin typeface="+mj-lt"/>
                        </a:rPr>
                        <a:t> Current outer (A)</a:t>
                      </a:r>
                      <a:endParaRPr lang="en-GB" sz="1500" b="0" i="0" u="none" strike="noStrike" dirty="0">
                        <a:solidFill>
                          <a:srgbClr val="0033A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33A0"/>
                          </a:solidFill>
                          <a:effectLst/>
                          <a:latin typeface="+mj-lt"/>
                        </a:rPr>
                        <a:t>1430 / 1340</a:t>
                      </a:r>
                      <a:endParaRPr lang="en-GB" sz="1500" b="0" i="0" u="none" strike="noStrike" dirty="0">
                        <a:solidFill>
                          <a:srgbClr val="0033A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607705690"/>
                  </a:ext>
                </a:extLst>
              </a:tr>
            </a:tbl>
          </a:graphicData>
        </a:graphic>
      </p:graphicFrame>
      <p:sp>
        <p:nvSpPr>
          <p:cNvPr id="12" name="Content Placeholder 21">
            <a:extLst>
              <a:ext uri="{FF2B5EF4-FFF2-40B4-BE49-F238E27FC236}">
                <a16:creationId xmlns:a16="http://schemas.microsoft.com/office/drawing/2014/main" id="{E315B829-C8DC-ECC4-6FD1-E1A853FDB09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932040" y="3229534"/>
            <a:ext cx="3528432" cy="1492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742950" lvl="1" indent="-285750" algn="l"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Inner coils produce a vertical field (main field B1, normal).</a:t>
            </a:r>
          </a:p>
          <a:p>
            <a:pPr marL="457200" lvl="1" indent="0" algn="l">
              <a:buNone/>
            </a:pPr>
            <a:endParaRPr lang="en-US" sz="1600" dirty="0">
              <a:solidFill>
                <a:schemeClr val="accent5"/>
              </a:solidFill>
            </a:endParaRPr>
          </a:p>
          <a:p>
            <a:pPr marL="742950" lvl="1" indent="-285750" algn="l"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Outer coils provide horizontal field (main field A1, skew).</a:t>
            </a:r>
          </a:p>
        </p:txBody>
      </p:sp>
    </p:spTree>
    <p:extLst>
      <p:ext uri="{BB962C8B-B14F-4D97-AF65-F5344CB8AC3E}">
        <p14:creationId xmlns:p14="http://schemas.microsoft.com/office/powerpoint/2010/main" val="4286950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1_aver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79" r="279"/>
          <a:stretch>
            <a:fillRect/>
          </a:stretch>
        </p:blipFill>
        <p:spPr/>
      </p:pic>
      <p:pic>
        <p:nvPicPr>
          <p:cNvPr id="4" name="Picture Placeholder 3" descr="A1_average.png"/>
          <p:cNvPicPr>
            <a:picLocks noGrp="1" noChangeAspect="1"/>
          </p:cNvPicPr>
          <p:nvPr>
            <p:ph type="pic" idx="14"/>
          </p:nvPr>
        </p:nvPicPr>
        <p:blipFill>
          <a:blip r:embed="rId3"/>
          <a:srcRect l="354" r="354"/>
          <a:stretch>
            <a:fillRect/>
          </a:stretch>
        </p:blipFill>
        <p:spPr/>
      </p:pic>
      <p:pic>
        <p:nvPicPr>
          <p:cNvPr id="5" name="Picture Placeholder 4" descr="A1_average.png"/>
          <p:cNvPicPr>
            <a:picLocks noGrp="1" noChangeAspect="1"/>
          </p:cNvPicPr>
          <p:nvPr>
            <p:ph type="pic" idx="15"/>
          </p:nvPr>
        </p:nvPicPr>
        <p:blipFill>
          <a:blip r:embed="rId4"/>
          <a:srcRect l="354" r="354"/>
          <a:stretch>
            <a:fillRect/>
          </a:stretch>
        </p:blipFill>
        <p:spPr/>
      </p:pic>
      <p:pic>
        <p:nvPicPr>
          <p:cNvPr id="6" name="Picture Placeholder 5" descr="A1_average.png"/>
          <p:cNvPicPr>
            <a:picLocks noGrp="1" noChangeAspect="1"/>
          </p:cNvPicPr>
          <p:nvPr>
            <p:ph type="pic" idx="16"/>
          </p:nvPr>
        </p:nvPicPr>
        <p:blipFill>
          <a:blip r:embed="rId5"/>
          <a:srcRect l="266" r="266"/>
          <a:stretch>
            <a:fillRect/>
          </a:stretch>
        </p:blipFill>
        <p:spPr/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CA8D448-5FD3-21E3-9764-C6926A42B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A</a:t>
            </a:r>
            <a:r>
              <a:rPr dirty="0"/>
              <a:t>1 </a:t>
            </a:r>
            <a:r>
              <a:rPr lang="en-GB" dirty="0"/>
              <a:t>with </a:t>
            </a:r>
            <a:r>
              <a:rPr dirty="0"/>
              <a:t>average </a:t>
            </a:r>
            <a:r>
              <a:rPr lang="en-GB" dirty="0"/>
              <a:t>geometric component</a:t>
            </a:r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1_average_only_series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79" r="279"/>
          <a:stretch>
            <a:fillRect/>
          </a:stretch>
        </p:blipFill>
        <p:spPr/>
      </p:pic>
      <p:pic>
        <p:nvPicPr>
          <p:cNvPr id="4" name="Picture Placeholder 3" descr="A1_average_only_series.png"/>
          <p:cNvPicPr>
            <a:picLocks noGrp="1" noChangeAspect="1"/>
          </p:cNvPicPr>
          <p:nvPr>
            <p:ph type="pic" idx="14"/>
          </p:nvPr>
        </p:nvPicPr>
        <p:blipFill>
          <a:blip r:embed="rId3"/>
          <a:srcRect l="354" r="354"/>
          <a:stretch>
            <a:fillRect/>
          </a:stretch>
        </p:blipFill>
        <p:spPr/>
      </p:pic>
      <p:pic>
        <p:nvPicPr>
          <p:cNvPr id="5" name="Picture Placeholder 4" descr="A1_average_only_series.png"/>
          <p:cNvPicPr>
            <a:picLocks noGrp="1" noChangeAspect="1"/>
          </p:cNvPicPr>
          <p:nvPr>
            <p:ph type="pic" idx="15"/>
          </p:nvPr>
        </p:nvPicPr>
        <p:blipFill>
          <a:blip r:embed="rId4"/>
          <a:srcRect l="354" r="354"/>
          <a:stretch>
            <a:fillRect/>
          </a:stretch>
        </p:blipFill>
        <p:spPr/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70D2E3D-4B0D-4914-B4B6-8637A7505913}"/>
              </a:ext>
            </a:extLst>
          </p:cNvPr>
          <p:cNvSpPr txBox="1">
            <a:spLocks/>
          </p:cNvSpPr>
          <p:nvPr/>
        </p:nvSpPr>
        <p:spPr>
          <a:xfrm>
            <a:off x="4602651" y="2859782"/>
            <a:ext cx="4224765" cy="150064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Based only on series magnets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FB8E17-BDC9-07AC-F09C-38BF634C1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A</a:t>
            </a:r>
            <a:r>
              <a:rPr dirty="0"/>
              <a:t>1 with </a:t>
            </a:r>
            <a:r>
              <a:rPr lang="en-GB" dirty="0"/>
              <a:t>average </a:t>
            </a:r>
            <a:r>
              <a:rPr dirty="0"/>
              <a:t>geometric </a:t>
            </a:r>
            <a:r>
              <a:rPr lang="en-GB" dirty="0"/>
              <a:t>component</a:t>
            </a:r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1_geom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79" r="279"/>
          <a:stretch>
            <a:fillRect/>
          </a:stretch>
        </p:blipFill>
        <p:spPr/>
      </p:pic>
      <p:pic>
        <p:nvPicPr>
          <p:cNvPr id="4" name="Picture Placeholder 3" descr="A1_geom.png"/>
          <p:cNvPicPr>
            <a:picLocks noGrp="1" noChangeAspect="1"/>
          </p:cNvPicPr>
          <p:nvPr>
            <p:ph type="pic" idx="14"/>
          </p:nvPr>
        </p:nvPicPr>
        <p:blipFill>
          <a:blip r:embed="rId3"/>
          <a:srcRect l="354" r="354"/>
          <a:stretch>
            <a:fillRect/>
          </a:stretch>
        </p:blipFill>
        <p:spPr/>
      </p:pic>
      <p:pic>
        <p:nvPicPr>
          <p:cNvPr id="5" name="Picture Placeholder 4" descr="A1_geom.png"/>
          <p:cNvPicPr>
            <a:picLocks noGrp="1" noChangeAspect="1"/>
          </p:cNvPicPr>
          <p:nvPr>
            <p:ph type="pic" idx="15"/>
          </p:nvPr>
        </p:nvPicPr>
        <p:blipFill>
          <a:blip r:embed="rId4"/>
          <a:srcRect l="354" r="354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idx="16"/>
          </p:nvPr>
        </p:nvPicPr>
        <p:blipFill>
          <a:blip r:embed="rId5"/>
          <a:srcRect l="266" r="266"/>
          <a:stretch/>
        </p:blipFill>
        <p:spPr/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2A55C2-7FE2-EAD2-1988-A62CEDBC7593}"/>
                  </a:ext>
                </a:extLst>
              </p:cNvPr>
              <p:cNvSpPr txBox="1"/>
              <p:nvPr/>
            </p:nvSpPr>
            <p:spPr>
              <a:xfrm>
                <a:off x="3059833" y="2427734"/>
                <a:ext cx="110639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=0.00180</m:t>
                      </m:r>
                      <m:r>
                        <a:rPr lang="en-US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31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2A55C2-7FE2-EAD2-1988-A62CEDBC7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3" y="2427734"/>
                <a:ext cx="1106393" cy="184666"/>
              </a:xfrm>
              <a:prstGeom prst="rect">
                <a:avLst/>
              </a:prstGeom>
              <a:blipFill>
                <a:blip r:embed="rId6"/>
                <a:stretch>
                  <a:fillRect l="-2762" r="-3315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321A51-3369-61D8-91B2-81790A36AD34}"/>
                  </a:ext>
                </a:extLst>
              </p:cNvPr>
              <p:cNvSpPr txBox="1"/>
              <p:nvPr/>
            </p:nvSpPr>
            <p:spPr>
              <a:xfrm>
                <a:off x="3059832" y="4467102"/>
                <a:ext cx="110639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=0.0018008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321A51-3369-61D8-91B2-81790A36AD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4467102"/>
                <a:ext cx="1106393" cy="184666"/>
              </a:xfrm>
              <a:prstGeom prst="rect">
                <a:avLst/>
              </a:prstGeom>
              <a:blipFill>
                <a:blip r:embed="rId7"/>
                <a:stretch>
                  <a:fillRect l="-2762" r="-331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7D906E0-C32A-F5CA-F575-7A544D8092F2}"/>
                  </a:ext>
                </a:extLst>
              </p:cNvPr>
              <p:cNvSpPr txBox="1"/>
              <p:nvPr/>
            </p:nvSpPr>
            <p:spPr>
              <a:xfrm>
                <a:off x="7282032" y="2427734"/>
                <a:ext cx="110639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=0.0018037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7D906E0-C32A-F5CA-F575-7A544D8092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2032" y="2427734"/>
                <a:ext cx="1106393" cy="184666"/>
              </a:xfrm>
              <a:prstGeom prst="rect">
                <a:avLst/>
              </a:prstGeom>
              <a:blipFill>
                <a:blip r:embed="rId8"/>
                <a:stretch>
                  <a:fillRect l="-2762" r="-3315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668E747-4EA6-0094-CEFB-208D352E9779}"/>
                  </a:ext>
                </a:extLst>
              </p:cNvPr>
              <p:cNvSpPr txBox="1"/>
              <p:nvPr/>
            </p:nvSpPr>
            <p:spPr>
              <a:xfrm>
                <a:off x="7282031" y="4479032"/>
                <a:ext cx="110639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=0.00181</m:t>
                      </m:r>
                      <m:r>
                        <a:rPr lang="en-US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33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668E747-4EA6-0094-CEFB-208D352E97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2031" y="4479032"/>
                <a:ext cx="1106393" cy="184666"/>
              </a:xfrm>
              <a:prstGeom prst="rect">
                <a:avLst/>
              </a:prstGeom>
              <a:blipFill>
                <a:blip r:embed="rId9"/>
                <a:stretch>
                  <a:fillRect l="-2762" r="-331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>
            <a:extLst>
              <a:ext uri="{FF2B5EF4-FFF2-40B4-BE49-F238E27FC236}">
                <a16:creationId xmlns:a16="http://schemas.microsoft.com/office/drawing/2014/main" id="{88AD8047-3293-8DA7-36E9-15AAE9D27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A</a:t>
            </a:r>
            <a:r>
              <a:rPr dirty="0"/>
              <a:t>1 with </a:t>
            </a:r>
            <a:r>
              <a:rPr lang="en-GB" dirty="0"/>
              <a:t>magnet-</a:t>
            </a:r>
            <a:r>
              <a:rPr lang="en-US" dirty="0"/>
              <a:t>specific </a:t>
            </a:r>
            <a:r>
              <a:rPr dirty="0"/>
              <a:t>geometric </a:t>
            </a:r>
            <a:r>
              <a:rPr lang="en-GB" dirty="0"/>
              <a:t>component</a:t>
            </a:r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B3_aver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1016" r="1016"/>
          <a:stretch>
            <a:fillRect/>
          </a:stretch>
        </p:blipFill>
        <p:spPr/>
      </p:pic>
      <p:pic>
        <p:nvPicPr>
          <p:cNvPr id="4" name="Picture Placeholder 3" descr="B3_average.png"/>
          <p:cNvPicPr>
            <a:picLocks noGrp="1" noChangeAspect="1"/>
          </p:cNvPicPr>
          <p:nvPr>
            <p:ph type="pic" idx="14"/>
          </p:nvPr>
        </p:nvPicPr>
        <p:blipFill>
          <a:blip r:embed="rId3"/>
          <a:srcRect l="1016" r="1016"/>
          <a:stretch>
            <a:fillRect/>
          </a:stretch>
        </p:blipFill>
        <p:spPr/>
      </p:pic>
      <p:pic>
        <p:nvPicPr>
          <p:cNvPr id="5" name="Picture Placeholder 4" descr="B3_average.png"/>
          <p:cNvPicPr>
            <a:picLocks noGrp="1" noChangeAspect="1"/>
          </p:cNvPicPr>
          <p:nvPr>
            <p:ph type="pic" idx="15"/>
          </p:nvPr>
        </p:nvPicPr>
        <p:blipFill>
          <a:blip r:embed="rId4"/>
          <a:srcRect l="1016" r="1016"/>
          <a:stretch>
            <a:fillRect/>
          </a:stretch>
        </p:blipFill>
        <p:spPr/>
      </p:pic>
      <p:pic>
        <p:nvPicPr>
          <p:cNvPr id="6" name="Picture Placeholder 5" descr="B3_average.png"/>
          <p:cNvPicPr>
            <a:picLocks noGrp="1" noChangeAspect="1"/>
          </p:cNvPicPr>
          <p:nvPr>
            <p:ph type="pic" idx="16"/>
          </p:nvPr>
        </p:nvPicPr>
        <p:blipFill>
          <a:blip r:embed="rId5"/>
          <a:srcRect l="1017" r="1017"/>
          <a:stretch>
            <a:fillRect/>
          </a:stretch>
        </p:blipFill>
        <p:spPr/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7C0FA25-0136-17E2-78AD-AED145104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B3 with </a:t>
            </a:r>
            <a:r>
              <a:rPr dirty="0"/>
              <a:t>average </a:t>
            </a:r>
            <a:r>
              <a:rPr lang="en-GB" dirty="0"/>
              <a:t>geometric component</a:t>
            </a:r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B3_geom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1016" r="1016"/>
          <a:stretch>
            <a:fillRect/>
          </a:stretch>
        </p:blipFill>
        <p:spPr/>
      </p:pic>
      <p:pic>
        <p:nvPicPr>
          <p:cNvPr id="4" name="Picture Placeholder 3" descr="B3_geom.png"/>
          <p:cNvPicPr>
            <a:picLocks noGrp="1" noChangeAspect="1"/>
          </p:cNvPicPr>
          <p:nvPr>
            <p:ph type="pic" idx="14"/>
          </p:nvPr>
        </p:nvPicPr>
        <p:blipFill>
          <a:blip r:embed="rId3"/>
          <a:srcRect l="1016" r="1016"/>
          <a:stretch>
            <a:fillRect/>
          </a:stretch>
        </p:blipFill>
        <p:spPr/>
      </p:pic>
      <p:pic>
        <p:nvPicPr>
          <p:cNvPr id="5" name="Picture Placeholder 4" descr="B3_geom.png"/>
          <p:cNvPicPr>
            <a:picLocks noGrp="1" noChangeAspect="1"/>
          </p:cNvPicPr>
          <p:nvPr>
            <p:ph type="pic" idx="15"/>
          </p:nvPr>
        </p:nvPicPr>
        <p:blipFill>
          <a:blip r:embed="rId4"/>
          <a:srcRect l="1016" r="1016"/>
          <a:stretch>
            <a:fillRect/>
          </a:stretch>
        </p:blipFill>
        <p:spPr/>
      </p:pic>
      <p:pic>
        <p:nvPicPr>
          <p:cNvPr id="6" name="Picture Placeholder 5" descr="B3_geom.png"/>
          <p:cNvPicPr>
            <a:picLocks noGrp="1" noChangeAspect="1"/>
          </p:cNvPicPr>
          <p:nvPr>
            <p:ph type="pic" idx="16"/>
          </p:nvPr>
        </p:nvPicPr>
        <p:blipFill>
          <a:blip r:embed="rId5"/>
          <a:srcRect l="1017" r="1017"/>
          <a:stretch>
            <a:fillRect/>
          </a:stretch>
        </p:blipFill>
        <p:spPr/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7DCF331-A4CD-FFFB-9B66-D83BEF6A73FF}"/>
                  </a:ext>
                </a:extLst>
              </p:cNvPr>
              <p:cNvSpPr txBox="1"/>
              <p:nvPr/>
            </p:nvSpPr>
            <p:spPr>
              <a:xfrm>
                <a:off x="3059833" y="2427734"/>
                <a:ext cx="120283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=−0.0000015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7DCF331-A4CD-FFFB-9B66-D83BEF6A73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3" y="2427734"/>
                <a:ext cx="1202830" cy="184666"/>
              </a:xfrm>
              <a:prstGeom prst="rect">
                <a:avLst/>
              </a:prstGeom>
              <a:blipFill>
                <a:blip r:embed="rId6"/>
                <a:stretch>
                  <a:fillRect l="-508" r="-1015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9121E1-7934-6C8D-CD2D-CD92F699881E}"/>
                  </a:ext>
                </a:extLst>
              </p:cNvPr>
              <p:cNvSpPr txBox="1"/>
              <p:nvPr/>
            </p:nvSpPr>
            <p:spPr>
              <a:xfrm>
                <a:off x="3059832" y="4467102"/>
                <a:ext cx="122540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=−0.000001</m:t>
                      </m:r>
                      <m:r>
                        <a:rPr lang="en-US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9121E1-7934-6C8D-CD2D-CD92F69988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4467102"/>
                <a:ext cx="1225400" cy="184666"/>
              </a:xfrm>
              <a:prstGeom prst="rect">
                <a:avLst/>
              </a:prstGeom>
              <a:blipFill>
                <a:blip r:embed="rId7"/>
                <a:stretch>
                  <a:fillRect l="-2488" r="-2488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E43AE46-BDDF-2911-5A09-AAF64E5ED0AC}"/>
                  </a:ext>
                </a:extLst>
              </p:cNvPr>
              <p:cNvSpPr txBox="1"/>
              <p:nvPr/>
            </p:nvSpPr>
            <p:spPr>
              <a:xfrm>
                <a:off x="7282032" y="2427734"/>
                <a:ext cx="126695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=−0.000001</m:t>
                      </m:r>
                      <m:r>
                        <a:rPr lang="en-US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E43AE46-BDDF-2911-5A09-AAF64E5ED0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2032" y="2427734"/>
                <a:ext cx="1266950" cy="184666"/>
              </a:xfrm>
              <a:prstGeom prst="rect">
                <a:avLst/>
              </a:prstGeom>
              <a:blipFill>
                <a:blip r:embed="rId8"/>
                <a:stretch>
                  <a:fillRect l="-483" r="-1449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6927E66-4CE6-97AC-DB99-2A73ED0C1BAE}"/>
                  </a:ext>
                </a:extLst>
              </p:cNvPr>
              <p:cNvSpPr txBox="1"/>
              <p:nvPr/>
            </p:nvSpPr>
            <p:spPr>
              <a:xfrm>
                <a:off x="7282031" y="4479032"/>
                <a:ext cx="122540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=−0.000001</m:t>
                      </m:r>
                      <m:r>
                        <a:rPr lang="en-US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6927E66-4CE6-97AC-DB99-2A73ED0C1B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2031" y="4479032"/>
                <a:ext cx="1225400" cy="184666"/>
              </a:xfrm>
              <a:prstGeom prst="rect">
                <a:avLst/>
              </a:prstGeom>
              <a:blipFill>
                <a:blip r:embed="rId7"/>
                <a:stretch>
                  <a:fillRect l="-2488" r="-2488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>
            <a:extLst>
              <a:ext uri="{FF2B5EF4-FFF2-40B4-BE49-F238E27FC236}">
                <a16:creationId xmlns:a16="http://schemas.microsoft.com/office/drawing/2014/main" id="{A170D074-FD54-93FC-550D-FF28507C9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B3 </a:t>
            </a:r>
            <a:r>
              <a:rPr dirty="0"/>
              <a:t>with </a:t>
            </a:r>
            <a:r>
              <a:rPr lang="en-GB" dirty="0"/>
              <a:t>magnet-</a:t>
            </a:r>
            <a:r>
              <a:rPr lang="en-US" dirty="0"/>
              <a:t>specific </a:t>
            </a:r>
            <a:r>
              <a:rPr dirty="0"/>
              <a:t>geometric </a:t>
            </a:r>
            <a:r>
              <a:rPr lang="en-GB" dirty="0"/>
              <a:t>component</a:t>
            </a: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3_aver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1274" r="1274"/>
          <a:stretch>
            <a:fillRect/>
          </a:stretch>
        </p:blipFill>
        <p:spPr/>
      </p:pic>
      <p:pic>
        <p:nvPicPr>
          <p:cNvPr id="4" name="Picture Placeholder 3" descr="A3_average.png"/>
          <p:cNvPicPr>
            <a:picLocks noGrp="1" noChangeAspect="1"/>
          </p:cNvPicPr>
          <p:nvPr>
            <p:ph type="pic" idx="14"/>
          </p:nvPr>
        </p:nvPicPr>
        <p:blipFill>
          <a:blip r:embed="rId3"/>
          <a:srcRect l="1346" r="1346"/>
          <a:stretch>
            <a:fillRect/>
          </a:stretch>
        </p:blipFill>
        <p:spPr/>
      </p:pic>
      <p:pic>
        <p:nvPicPr>
          <p:cNvPr id="5" name="Picture Placeholder 4" descr="A3_average.png"/>
          <p:cNvPicPr>
            <a:picLocks noGrp="1" noChangeAspect="1"/>
          </p:cNvPicPr>
          <p:nvPr>
            <p:ph type="pic" idx="15"/>
          </p:nvPr>
        </p:nvPicPr>
        <p:blipFill>
          <a:blip r:embed="rId4"/>
          <a:srcRect l="1346" r="1346"/>
          <a:stretch>
            <a:fillRect/>
          </a:stretch>
        </p:blipFill>
        <p:spPr/>
      </p:pic>
      <p:pic>
        <p:nvPicPr>
          <p:cNvPr id="6" name="Picture Placeholder 5" descr="A3_average.png"/>
          <p:cNvPicPr>
            <a:picLocks noGrp="1" noChangeAspect="1"/>
          </p:cNvPicPr>
          <p:nvPr>
            <p:ph type="pic" idx="16"/>
          </p:nvPr>
        </p:nvPicPr>
        <p:blipFill>
          <a:blip r:embed="rId5"/>
          <a:srcRect l="1288" r="1288"/>
          <a:stretch>
            <a:fillRect/>
          </a:stretch>
        </p:blipFill>
        <p:spPr/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27E828F-D9C3-B051-30F3-4FA84EC0E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A3 with </a:t>
            </a:r>
            <a:r>
              <a:rPr dirty="0"/>
              <a:t>average </a:t>
            </a:r>
            <a:r>
              <a:rPr lang="en-GB" dirty="0"/>
              <a:t>geometric component</a:t>
            </a:r>
            <a:endParaRPr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3_geom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1274" r="1274"/>
          <a:stretch>
            <a:fillRect/>
          </a:stretch>
        </p:blipFill>
        <p:spPr/>
      </p:pic>
      <p:pic>
        <p:nvPicPr>
          <p:cNvPr id="4" name="Picture Placeholder 3" descr="A3_geom.png"/>
          <p:cNvPicPr>
            <a:picLocks noGrp="1" noChangeAspect="1"/>
          </p:cNvPicPr>
          <p:nvPr>
            <p:ph type="pic" idx="14"/>
          </p:nvPr>
        </p:nvPicPr>
        <p:blipFill>
          <a:blip r:embed="rId3"/>
          <a:srcRect l="1346" r="1346"/>
          <a:stretch>
            <a:fillRect/>
          </a:stretch>
        </p:blipFill>
        <p:spPr/>
      </p:pic>
      <p:pic>
        <p:nvPicPr>
          <p:cNvPr id="5" name="Picture Placeholder 4" descr="A3_geom.png"/>
          <p:cNvPicPr>
            <a:picLocks noGrp="1" noChangeAspect="1"/>
          </p:cNvPicPr>
          <p:nvPr>
            <p:ph type="pic" idx="15"/>
          </p:nvPr>
        </p:nvPicPr>
        <p:blipFill>
          <a:blip r:embed="rId4"/>
          <a:srcRect l="1346" r="1346"/>
          <a:stretch>
            <a:fillRect/>
          </a:stretch>
        </p:blipFill>
        <p:spPr/>
      </p:pic>
      <p:pic>
        <p:nvPicPr>
          <p:cNvPr id="6" name="Picture Placeholder 5" descr="A3_geom.png"/>
          <p:cNvPicPr>
            <a:picLocks noGrp="1" noChangeAspect="1"/>
          </p:cNvPicPr>
          <p:nvPr>
            <p:ph type="pic" idx="16"/>
          </p:nvPr>
        </p:nvPicPr>
        <p:blipFill>
          <a:blip r:embed="rId5"/>
          <a:srcRect l="1288" r="1288"/>
          <a:stretch>
            <a:fillRect/>
          </a:stretch>
        </p:blipFill>
        <p:spPr/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437D90C-C4C0-6710-8B3A-EB66326C3578}"/>
                  </a:ext>
                </a:extLst>
              </p:cNvPr>
              <p:cNvSpPr txBox="1"/>
              <p:nvPr/>
            </p:nvSpPr>
            <p:spPr>
              <a:xfrm>
                <a:off x="3059833" y="2427734"/>
                <a:ext cx="110998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=0.000001</m:t>
                      </m:r>
                      <m:r>
                        <a:rPr lang="en-US" sz="12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437D90C-C4C0-6710-8B3A-EB66326C35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3" y="2427734"/>
                <a:ext cx="1109984" cy="184666"/>
              </a:xfrm>
              <a:prstGeom prst="rect">
                <a:avLst/>
              </a:prstGeom>
              <a:blipFill>
                <a:blip r:embed="rId6"/>
                <a:stretch>
                  <a:fillRect l="-2747" r="-3297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1F45B19-A9C6-ECFB-3E15-CD6026134457}"/>
                  </a:ext>
                </a:extLst>
              </p:cNvPr>
              <p:cNvSpPr txBox="1"/>
              <p:nvPr/>
            </p:nvSpPr>
            <p:spPr>
              <a:xfrm>
                <a:off x="3059832" y="4467102"/>
                <a:ext cx="110998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=0.000001</m:t>
                      </m:r>
                      <m:r>
                        <a:rPr lang="en-US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1F45B19-A9C6-ECFB-3E15-CD60261344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4467102"/>
                <a:ext cx="1109984" cy="184666"/>
              </a:xfrm>
              <a:prstGeom prst="rect">
                <a:avLst/>
              </a:prstGeom>
              <a:blipFill>
                <a:blip r:embed="rId7"/>
                <a:stretch>
                  <a:fillRect l="-2747" r="-329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64F239C-3714-9CE4-630A-0E55202E98E3}"/>
                  </a:ext>
                </a:extLst>
              </p:cNvPr>
              <p:cNvSpPr txBox="1"/>
              <p:nvPr/>
            </p:nvSpPr>
            <p:spPr>
              <a:xfrm>
                <a:off x="7282032" y="2427734"/>
                <a:ext cx="110998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=0.000001</m:t>
                      </m:r>
                      <m:r>
                        <a:rPr lang="en-US" sz="12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64F239C-3714-9CE4-630A-0E55202E98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2032" y="2427734"/>
                <a:ext cx="1109984" cy="184666"/>
              </a:xfrm>
              <a:prstGeom prst="rect">
                <a:avLst/>
              </a:prstGeom>
              <a:blipFill>
                <a:blip r:embed="rId6"/>
                <a:stretch>
                  <a:fillRect l="-2747" r="-3297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EA9F92-A791-D171-F6A9-693116BBEC66}"/>
                  </a:ext>
                </a:extLst>
              </p:cNvPr>
              <p:cNvSpPr txBox="1"/>
              <p:nvPr/>
            </p:nvSpPr>
            <p:spPr>
              <a:xfrm>
                <a:off x="7282031" y="4479032"/>
                <a:ext cx="110998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=0.00000</m:t>
                      </m:r>
                      <m:r>
                        <a:rPr lang="en-US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21</m:t>
                      </m:r>
                    </m:oMath>
                  </m:oMathPara>
                </a14:m>
                <a:endParaRPr lang="en-GB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EA9F92-A791-D171-F6A9-693116BBEC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2031" y="4479032"/>
                <a:ext cx="1109984" cy="184666"/>
              </a:xfrm>
              <a:prstGeom prst="rect">
                <a:avLst/>
              </a:prstGeom>
              <a:blipFill>
                <a:blip r:embed="rId8"/>
                <a:stretch>
                  <a:fillRect l="-2747" r="-329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>
            <a:extLst>
              <a:ext uri="{FF2B5EF4-FFF2-40B4-BE49-F238E27FC236}">
                <a16:creationId xmlns:a16="http://schemas.microsoft.com/office/drawing/2014/main" id="{39F3B852-70A6-FF32-2C7C-644DC40CD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A3 </a:t>
            </a:r>
            <a:r>
              <a:rPr dirty="0"/>
              <a:t>with </a:t>
            </a:r>
            <a:r>
              <a:rPr lang="en-GB" dirty="0"/>
              <a:t>magnet-</a:t>
            </a:r>
            <a:r>
              <a:rPr lang="en-US" dirty="0"/>
              <a:t>specific </a:t>
            </a:r>
            <a:r>
              <a:rPr dirty="0"/>
              <a:t>geometric </a:t>
            </a:r>
            <a:r>
              <a:rPr lang="en-GB" dirty="0"/>
              <a:t>component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F9658-0463-001A-F1A5-04E26256B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7920000" cy="540000"/>
          </a:xfrm>
        </p:spPr>
        <p:txBody>
          <a:bodyPr/>
          <a:lstStyle/>
          <a:p>
            <a:r>
              <a:rPr lang="en-GB" dirty="0"/>
              <a:t>TF from magnetic measurements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61F9FF-E382-9630-8798-0E5837942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80A8FE-7759-A1A2-537B-3FA5C57F38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77" b="49237"/>
          <a:stretch/>
        </p:blipFill>
        <p:spPr>
          <a:xfrm>
            <a:off x="1279514" y="3090714"/>
            <a:ext cx="6858014" cy="1896750"/>
          </a:xfrm>
          <a:prstGeom prst="rect">
            <a:avLst/>
          </a:prstGeom>
        </p:spPr>
      </p:pic>
      <p:pic>
        <p:nvPicPr>
          <p:cNvPr id="10" name="Picture Placeholder 1" descr="tf.png">
            <a:extLst>
              <a:ext uri="{FF2B5EF4-FFF2-40B4-BE49-F238E27FC236}">
                <a16:creationId xmlns:a16="http://schemas.microsoft.com/office/drawing/2014/main" id="{376AC2D3-2B76-EB1B-35BF-18404D2298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" r="5"/>
          <a:stretch>
            <a:fillRect/>
          </a:stretch>
        </p:blipFill>
        <p:spPr>
          <a:xfrm>
            <a:off x="1816680" y="515481"/>
            <a:ext cx="5485862" cy="256032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8330244-E26B-0A5D-429E-C9298741B0B7}"/>
              </a:ext>
            </a:extLst>
          </p:cNvPr>
          <p:cNvCxnSpPr>
            <a:cxnSpLocks/>
          </p:cNvCxnSpPr>
          <p:nvPr/>
        </p:nvCxnSpPr>
        <p:spPr>
          <a:xfrm>
            <a:off x="3062565" y="1618405"/>
            <a:ext cx="0" cy="720080"/>
          </a:xfrm>
          <a:prstGeom prst="straightConnector1">
            <a:avLst/>
          </a:prstGeom>
          <a:ln>
            <a:solidFill>
              <a:schemeClr val="bg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59BB0C0-3ED4-A861-5C4D-52C4C2DAB65D}"/>
              </a:ext>
            </a:extLst>
          </p:cNvPr>
          <p:cNvSpPr txBox="1"/>
          <p:nvPr/>
        </p:nvSpPr>
        <p:spPr>
          <a:xfrm>
            <a:off x="3025083" y="179564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2.4 %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F030701-63F6-3A98-53FF-70D0053E3DE6}"/>
              </a:ext>
            </a:extLst>
          </p:cNvPr>
          <p:cNvCxnSpPr>
            <a:cxnSpLocks/>
          </p:cNvCxnSpPr>
          <p:nvPr/>
        </p:nvCxnSpPr>
        <p:spPr>
          <a:xfrm>
            <a:off x="5401570" y="1586139"/>
            <a:ext cx="0" cy="826092"/>
          </a:xfrm>
          <a:prstGeom prst="straightConnector1">
            <a:avLst/>
          </a:prstGeom>
          <a:ln>
            <a:solidFill>
              <a:schemeClr val="bg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86A4B4E-E086-F686-EE9E-CD0412E6C090}"/>
              </a:ext>
            </a:extLst>
          </p:cNvPr>
          <p:cNvSpPr txBox="1"/>
          <p:nvPr/>
        </p:nvSpPr>
        <p:spPr>
          <a:xfrm>
            <a:off x="5364088" y="1763377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2.2 %</a:t>
            </a:r>
          </a:p>
        </p:txBody>
      </p:sp>
    </p:spTree>
    <p:extLst>
      <p:ext uri="{BB962C8B-B14F-4D97-AF65-F5344CB8AC3E}">
        <p14:creationId xmlns:p14="http://schemas.microsoft.com/office/powerpoint/2010/main" val="3474557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B5736-BB63-488B-A86F-C8E82DCC6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2969" y="1281754"/>
            <a:ext cx="1357338" cy="821931"/>
          </a:xfrm>
        </p:spPr>
        <p:txBody>
          <a:bodyPr>
            <a:normAutofit fontScale="92500" lnSpcReduction="20000"/>
          </a:bodyPr>
          <a:lstStyle/>
          <a:p>
            <a:r>
              <a:rPr lang="en-GB" sz="1600" b="0" dirty="0"/>
              <a:t>b</a:t>
            </a:r>
            <a:r>
              <a:rPr lang="en-GB" sz="1600" b="0" baseline="-25000" dirty="0"/>
              <a:t>n</a:t>
            </a:r>
            <a:r>
              <a:rPr lang="en-GB" sz="1600" b="0" dirty="0"/>
              <a:t> and a</a:t>
            </a:r>
            <a:r>
              <a:rPr lang="en-GB" sz="1600" b="0" baseline="-25000" dirty="0"/>
              <a:t>n</a:t>
            </a:r>
            <a:r>
              <a:rPr lang="en-GB" sz="1600" b="0" dirty="0"/>
              <a:t> normalized to 2.5 Tm</a:t>
            </a:r>
          </a:p>
          <a:p>
            <a:r>
              <a:rPr lang="en-GB" sz="1600" b="0" dirty="0"/>
              <a:t>(nominal field)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7D369D-B29D-4D5A-8C19-8E81301E8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Placeholder 1" descr="c3.png">
            <a:extLst>
              <a:ext uri="{FF2B5EF4-FFF2-40B4-BE49-F238E27FC236}">
                <a16:creationId xmlns:a16="http://schemas.microsoft.com/office/drawing/2014/main" id="{B04B2957-6E94-9DE0-628B-A80CA55C2A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" r="5"/>
          <a:stretch>
            <a:fillRect/>
          </a:stretch>
        </p:blipFill>
        <p:spPr>
          <a:xfrm>
            <a:off x="1979712" y="479490"/>
            <a:ext cx="5485862" cy="2560325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8BB79983-A30F-29A6-58F7-1DA1EB882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35000"/>
            <a:ext cx="7920000" cy="540000"/>
          </a:xfrm>
        </p:spPr>
        <p:txBody>
          <a:bodyPr/>
          <a:lstStyle/>
          <a:p>
            <a:r>
              <a:rPr lang="en-GB" dirty="0"/>
              <a:t>b</a:t>
            </a:r>
            <a:r>
              <a:rPr lang="en-GB" baseline="-25000" dirty="0"/>
              <a:t>3</a:t>
            </a:r>
            <a:r>
              <a:rPr lang="en-GB" dirty="0"/>
              <a:t> and a</a:t>
            </a:r>
            <a:r>
              <a:rPr lang="en-GB" baseline="-25000" dirty="0"/>
              <a:t>3</a:t>
            </a:r>
            <a:r>
              <a:rPr lang="en-GB" dirty="0"/>
              <a:t> from magnetic measurements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7CB840-BF03-4981-C397-10C9D80EDE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277" b="49237"/>
          <a:stretch/>
        </p:blipFill>
        <p:spPr>
          <a:xfrm>
            <a:off x="1403648" y="3039815"/>
            <a:ext cx="6858014" cy="189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087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9D980-46D0-FB03-EDB3-7D2445674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Coupling of saturation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F0A51D-51F3-1EF0-BA48-A8AF9CCF0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576" y="778825"/>
            <a:ext cx="6984776" cy="3672408"/>
          </a:xfrm>
        </p:spPr>
        <p:txBody>
          <a:bodyPr/>
          <a:lstStyle/>
          <a:p>
            <a:r>
              <a:rPr lang="en-GB" dirty="0"/>
              <a:t>The MCBXF magnets show a saturation that depends on the field level of both planes (coupling).</a:t>
            </a:r>
          </a:p>
          <a:p>
            <a:endParaRPr lang="en-GB" dirty="0"/>
          </a:p>
          <a:p>
            <a:r>
              <a:rPr lang="en-GB" dirty="0"/>
              <a:t>The coupling impacts the field up to:</a:t>
            </a:r>
          </a:p>
          <a:p>
            <a:pPr lvl="1"/>
            <a:r>
              <a:rPr lang="en-GB" dirty="0"/>
              <a:t>2.2 % for the B1, 28 units for the b</a:t>
            </a:r>
            <a:r>
              <a:rPr lang="en-GB" baseline="-25000" dirty="0"/>
              <a:t>3</a:t>
            </a:r>
          </a:p>
          <a:p>
            <a:pPr lvl="1"/>
            <a:r>
              <a:rPr lang="en-GB" dirty="0"/>
              <a:t>1.2 % for the A1, 12 units for the a</a:t>
            </a:r>
            <a:r>
              <a:rPr lang="en-GB" baseline="-25000" dirty="0"/>
              <a:t>3</a:t>
            </a:r>
          </a:p>
          <a:p>
            <a:endParaRPr lang="en-GB" dirty="0"/>
          </a:p>
          <a:p>
            <a:r>
              <a:rPr lang="en-GB" dirty="0"/>
              <a:t>A model able to predict such effect is required.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408AB7-8521-8DA4-0F49-962974369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501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46D13B94-A162-7750-34FC-2CC9BB2A7D51}"/>
              </a:ext>
            </a:extLst>
          </p:cNvPr>
          <p:cNvSpPr txBox="1"/>
          <p:nvPr/>
        </p:nvSpPr>
        <p:spPr>
          <a:xfrm>
            <a:off x="2195735" y="4597986"/>
            <a:ext cx="5904657" cy="338554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b="0" i="0" dirty="0" err="1">
                <a:solidFill>
                  <a:schemeClr val="tx2"/>
                </a:solidFill>
                <a:effectLst/>
                <a:latin typeface="Aarial"/>
              </a:rPr>
              <a:t>FiDeL</a:t>
            </a:r>
            <a:r>
              <a:rPr lang="en-GB" sz="1600" b="0" i="0" dirty="0">
                <a:solidFill>
                  <a:schemeClr val="tx2"/>
                </a:solidFill>
                <a:effectLst/>
                <a:latin typeface="Aarial"/>
              </a:rPr>
              <a:t> </a:t>
            </a:r>
            <a:r>
              <a:rPr lang="en-GB" sz="1600" dirty="0">
                <a:solidFill>
                  <a:schemeClr val="tx2"/>
                </a:solidFill>
                <a:latin typeface="Aarial"/>
              </a:rPr>
              <a:t>w</a:t>
            </a:r>
            <a:r>
              <a:rPr lang="en-GB" sz="1600" b="0" i="0" dirty="0">
                <a:solidFill>
                  <a:schemeClr val="tx2"/>
                </a:solidFill>
                <a:effectLst/>
                <a:latin typeface="Aarial"/>
              </a:rPr>
              <a:t>ebsite</a:t>
            </a:r>
            <a:r>
              <a:rPr lang="en-GB" sz="1600" dirty="0">
                <a:solidFill>
                  <a:schemeClr val="tx2"/>
                </a:solidFill>
                <a:latin typeface="Aarial"/>
              </a:rPr>
              <a:t>, </a:t>
            </a:r>
            <a:r>
              <a:rPr lang="en-GB" sz="1600" dirty="0">
                <a:solidFill>
                  <a:schemeClr val="tx2"/>
                </a:solidFill>
                <a:latin typeface="A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https://lhc-div-mms.web.cern.ch/tests/MAG/Fidel/</a:t>
            </a:r>
            <a:endParaRPr lang="en-GB" sz="1600" b="0" i="0" dirty="0">
              <a:solidFill>
                <a:schemeClr val="tx2"/>
              </a:solidFill>
              <a:effectLst/>
              <a:latin typeface="A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61BB5D-0B7D-A6F0-9DF3-D740AC233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FiDeL</a:t>
            </a:r>
            <a:r>
              <a:rPr lang="en-US" dirty="0"/>
              <a:t> field model - static components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75684-439B-8595-CFA6-9379FE466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78AD9A4-9256-5927-C007-24419BD970A6}"/>
                  </a:ext>
                </a:extLst>
              </p:cNvPr>
              <p:cNvSpPr txBox="1"/>
              <p:nvPr/>
            </p:nvSpPr>
            <p:spPr>
              <a:xfrm>
                <a:off x="329494" y="1063331"/>
                <a:ext cx="9087886" cy="6085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anose="020F0502020204030204" pitchFamily="34" charset="0"/>
                  </a:rPr>
                  <a:t>Geometric			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geo</m:t>
                        </m:r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𝐼</m:t>
                    </m:r>
                  </m:oMath>
                </a14:m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78AD9A4-9256-5927-C007-24419BD970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494" y="1063331"/>
                <a:ext cx="9087886" cy="608500"/>
              </a:xfrm>
              <a:prstGeom prst="rect">
                <a:avLst/>
              </a:prstGeom>
              <a:blipFill>
                <a:blip r:embed="rId3"/>
                <a:stretch>
                  <a:fillRect l="-402" t="-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0DFBFF-E1B9-C203-61E5-EF64D76ED95B}"/>
                  </a:ext>
                </a:extLst>
              </p:cNvPr>
              <p:cNvSpPr txBox="1"/>
              <p:nvPr/>
            </p:nvSpPr>
            <p:spPr>
              <a:xfrm>
                <a:off x="332351" y="2010107"/>
                <a:ext cx="11712551" cy="13229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GB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anose="020F0502020204030204" pitchFamily="34" charset="0"/>
                  </a:rPr>
                  <a:t>Saturation			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sat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en-US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</m:e>
                    </m:nary>
                    <m:r>
                      <a:rPr lang="en-US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𝐼</m:t>
                    </m:r>
                    <m:r>
                      <m:rPr>
                        <m:sty m:val="p"/>
                      </m:rPr>
                      <a:rPr lang="el-GR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nom</m:t>
                            </m:r>
                          </m:sub>
                        </m:sSub>
                      </m:e>
                    </m:d>
                  </m:oMath>
                </a14:m>
                <a:br>
                  <a:rPr lang="en-GB" b="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</a:br>
                <a:r>
                  <a:rPr lang="en-GB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		            </a:t>
                </a: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where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lt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b="0" i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lt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160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GB" sz="16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sz="16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16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=−</m:t>
                    </m:r>
                    <m:f>
                      <m:fPr>
                        <m:ctrlP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60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erf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𝑆</m:t>
                                </m:r>
                                <m:d>
                                  <m:dPr>
                                    <m:ctrlPr>
                                      <a:rPr lang="en-US" sz="1600" i="1">
                                        <a:solidFill>
                                          <a:schemeClr val="tx1">
                                            <a:lumMod val="75000"/>
                                            <a:lumOff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600" i="1">
                                            <a:solidFill>
                                              <a:schemeClr val="tx1">
                                                <a:lumMod val="75000"/>
                                                <a:lumOff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1600" i="1">
                                                <a:solidFill>
                                                  <a:schemeClr val="tx1">
                                                    <a:lumMod val="75000"/>
                                                    <a:lumOff val="2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600" i="1">
                                                <a:solidFill>
                                                  <a:schemeClr val="tx1">
                                                    <a:lumMod val="75000"/>
                                                    <a:lumOff val="2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</m:d>
                                        <m:r>
                                          <a:rPr lang="en-US" sz="1600" i="1">
                                            <a:solidFill>
                                              <a:schemeClr val="tx1">
                                                <a:lumMod val="75000"/>
                                                <a:lumOff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solidFill>
                                                  <a:schemeClr val="tx1">
                                                    <a:lumMod val="75000"/>
                                                    <a:lumOff val="2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>
                                                <a:solidFill>
                                                  <a:schemeClr val="tx1">
                                                    <a:lumMod val="75000"/>
                                                    <a:lumOff val="2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solidFill>
                                                  <a:schemeClr val="tx1">
                                                    <a:lumMod val="75000"/>
                                                    <a:lumOff val="2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solidFill>
                                                  <a:schemeClr val="tx1">
                                                    <a:lumMod val="75000"/>
                                                    <a:lumOff val="2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>
                                                <a:solidFill>
                                                  <a:schemeClr val="tx1">
                                                    <a:lumMod val="75000"/>
                                                    <a:lumOff val="2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>
                                                <a:solidFill>
                                                  <a:schemeClr val="tx1">
                                                    <a:lumMod val="75000"/>
                                                    <a:lumOff val="2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nom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  <m:r>
                      <a:rPr lang="en-US" sz="16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r>
                      <a:rPr lang="en-GB" sz="16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func>
                      <m:funcPr>
                        <m:ctrlP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erf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en-US" sz="16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nary>
                      <m:naryPr>
                        <m:ctrlP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  <m:sup>
                        <m: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sup>
                      <m:e>
                        <m:sSup>
                          <m:sSupPr>
                            <m:ctrlP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16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16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  <m:r>
                          <a:rPr lang="en-US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𝑑𝑡</m:t>
                        </m:r>
                      </m:e>
                    </m:nary>
                    <m:r>
                      <a:rPr lang="en-GB" sz="16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 </m:t>
                    </m:r>
                  </m:oMath>
                </a14:m>
                <a:endParaRPr lang="en-GB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0DFBFF-E1B9-C203-61E5-EF64D76ED9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51" y="2010107"/>
                <a:ext cx="11712551" cy="1322991"/>
              </a:xfrm>
              <a:prstGeom prst="rect">
                <a:avLst/>
              </a:prstGeom>
              <a:blipFill>
                <a:blip r:embed="rId4"/>
                <a:stretch>
                  <a:fillRect l="-364" t="-235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C08044E-6632-9E7C-5D58-685E28B3DBAF}"/>
                  </a:ext>
                </a:extLst>
              </p:cNvPr>
              <p:cNvSpPr txBox="1"/>
              <p:nvPr/>
            </p:nvSpPr>
            <p:spPr>
              <a:xfrm>
                <a:off x="6861230" y="1086672"/>
                <a:ext cx="219480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b>
                        <m:sup>
                          <m:r>
                            <a:rPr lang="en-US" sz="1600" b="0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  <m:r>
                            <a:rPr lang="en-US" sz="16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sz="16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multipole</m:t>
                      </m:r>
                      <m:r>
                        <a:rPr lang="en-US" sz="16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order</m:t>
                      </m:r>
                    </m:oMath>
                  </m:oMathPara>
                </a14:m>
                <a:endParaRPr lang="en-GB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C08044E-6632-9E7C-5D58-685E28B3DB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1230" y="1086672"/>
                <a:ext cx="2194806" cy="338554"/>
              </a:xfrm>
              <a:prstGeom prst="rect">
                <a:avLst/>
              </a:prstGeom>
              <a:blipFill>
                <a:blip r:embed="rId5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DFA7D56-9A9E-4D22-3315-20695249A3C1}"/>
              </a:ext>
            </a:extLst>
          </p:cNvPr>
          <p:cNvSpPr txBox="1"/>
          <p:nvPr/>
        </p:nvSpPr>
        <p:spPr>
          <a:xfrm>
            <a:off x="359844" y="3657068"/>
            <a:ext cx="90878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DC magnetization and residual magnetization are not considered 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45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1BB5D-0B7D-A6F0-9DF3-D740AC233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model for the saturation of MCBXF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75684-439B-8595-CFA6-9379FE466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50EF3DF-4A17-EA1E-DCD7-B068092F6C44}"/>
                  </a:ext>
                </a:extLst>
              </p:cNvPr>
              <p:cNvSpPr txBox="1"/>
              <p:nvPr/>
            </p:nvSpPr>
            <p:spPr>
              <a:xfrm>
                <a:off x="539552" y="876022"/>
                <a:ext cx="7776865" cy="20693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sat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𝑁</m:t>
                          </m:r>
                        </m:sup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p>
                          </m:sSubSup>
                        </m:e>
                      </m:nary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𝐺</m:t>
                      </m:r>
                      <m:r>
                        <a:rPr lang="en-US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)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𝑛𝑜𝑚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br>
                  <a:rPr lang="en-GB" b="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</a:br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20000"/>
                  </a:lnSpc>
                </a:pPr>
                <a:endParaRPr lang="en-GB" sz="1600" i="1" dirty="0"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GB" sz="1600" dirty="0"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where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latin typeface="+mj-lt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dirty="0" smtClean="0">
                        <a:latin typeface="+mj-lt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erf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𝑆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</m:d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𝑛𝑜𝑚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erf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en-US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nary>
                      <m:naryPr>
                        <m:ctrlP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sup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𝑑𝑡</m:t>
                        </m:r>
                      </m:e>
                    </m:nary>
                  </m:oMath>
                </a14:m>
                <a:endParaRPr lang="en-US" sz="1600" b="0" i="1" dirty="0">
                  <a:latin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50EF3DF-4A17-EA1E-DCD7-B068092F6C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876022"/>
                <a:ext cx="7776865" cy="20693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11C7E6D2-2DE0-ABEB-74CA-EE8A255E1F3C}"/>
              </a:ext>
            </a:extLst>
          </p:cNvPr>
          <p:cNvSpPr txBox="1"/>
          <p:nvPr/>
        </p:nvSpPr>
        <p:spPr>
          <a:xfrm>
            <a:off x="973745" y="3425632"/>
            <a:ext cx="73448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multiplication factor G, function of the two currents, is added to modulates the saturation effect.</a:t>
            </a:r>
          </a:p>
        </p:txBody>
      </p:sp>
    </p:spTree>
    <p:extLst>
      <p:ext uri="{BB962C8B-B14F-4D97-AF65-F5344CB8AC3E}">
        <p14:creationId xmlns:p14="http://schemas.microsoft.com/office/powerpoint/2010/main" val="2371968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1BB5D-0B7D-A6F0-9DF3-D740AC233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coupling factor “G(I</a:t>
            </a:r>
            <a:r>
              <a:rPr lang="en-US" baseline="-25000" dirty="0"/>
              <a:t>1</a:t>
            </a:r>
            <a:r>
              <a:rPr lang="en-US" dirty="0"/>
              <a:t>,I</a:t>
            </a:r>
            <a:r>
              <a:rPr lang="en-US" baseline="-25000" dirty="0"/>
              <a:t>2</a:t>
            </a:r>
            <a:r>
              <a:rPr lang="en-US" dirty="0"/>
              <a:t>)”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75684-439B-8595-CFA6-9379FE466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7F3A67F6-3808-9386-1EE8-EE15AE711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934" y="675000"/>
            <a:ext cx="2967458" cy="217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A4F6112-8EED-3830-5DE6-597139840DEC}"/>
                  </a:ext>
                </a:extLst>
              </p:cNvPr>
              <p:cNvSpPr txBox="1"/>
              <p:nvPr/>
            </p:nvSpPr>
            <p:spPr>
              <a:xfrm>
                <a:off x="467544" y="816429"/>
                <a:ext cx="4248472" cy="3215880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342900" indent="-34290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>
                    <a:solidFill>
                      <a:schemeClr val="accent5"/>
                    </a:solidFill>
                  </a:defRPr>
                </a:lvl1pPr>
                <a:lvl2pPr marL="742950" lvl="1" indent="-28575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>
                    <a:solidFill>
                      <a:schemeClr val="accent5"/>
                    </a:solidFill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>
                    <a:solidFill>
                      <a:schemeClr val="accent5"/>
                    </a:solidFill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>
                    <a:solidFill>
                      <a:schemeClr val="accent5"/>
                    </a:solidFill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>
                    <a:solidFill>
                      <a:schemeClr val="accent5"/>
                    </a:solidFill>
                  </a:defRPr>
                </a:lvl5pPr>
                <a:lvl6pPr marL="2514600" indent="-228600">
                  <a:spcBef>
                    <a:spcPct val="20000"/>
                  </a:spcBef>
                  <a:buFont typeface="Arial"/>
                  <a:buChar char="•"/>
                  <a:defRPr sz="1600"/>
                </a:lvl6pPr>
                <a:lvl7pPr marL="2971800" indent="-228600">
                  <a:spcBef>
                    <a:spcPct val="20000"/>
                  </a:spcBef>
                  <a:buFont typeface="Arial"/>
                  <a:buChar char="•"/>
                  <a:defRPr sz="1600"/>
                </a:lvl7pPr>
                <a:lvl8pPr marL="3429000" indent="-228600">
                  <a:spcBef>
                    <a:spcPct val="20000"/>
                  </a:spcBef>
                  <a:buFont typeface="Arial"/>
                  <a:buChar char="•"/>
                  <a:defRPr sz="1600"/>
                </a:lvl8pPr>
                <a:lvl9pPr marL="3886200" indent="-228600">
                  <a:spcBef>
                    <a:spcPct val="20000"/>
                  </a:spcBef>
                  <a:buFont typeface="Arial"/>
                  <a:buChar char="•"/>
                  <a:defRPr sz="1600"/>
                </a:lvl9pPr>
              </a:lstStyle>
              <a:p>
                <a:pPr algn="just"/>
                <a:r>
                  <a:rPr lang="en-US" sz="1800" dirty="0"/>
                  <a:t>The saturation parameters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/>
                    </m:sSubSup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𝑆</m:t>
                    </m:r>
                  </m:oMath>
                </a14:m>
                <a:r>
                  <a:rPr lang="en-US" sz="1800" dirty="0"/>
                  <a:t>are fitted for the “intermediate cycle” (main diagonal) by setting </a:t>
                </a:r>
                <a14:m>
                  <m:oMath xmlns:m="http://schemas.openxmlformats.org/officeDocument/2006/math">
                    <m:r>
                      <a:rPr lang="en-GB" sz="1800"/>
                      <m:t>𝐺</m:t>
                    </m:r>
                    <m:d>
                      <m:dPr>
                        <m:ctrlPr>
                          <a:rPr lang="en-GB" sz="1800"/>
                        </m:ctrlPr>
                      </m:dPr>
                      <m:e>
                        <m:sSub>
                          <m:sSubPr>
                            <m:ctrlPr>
                              <a:rPr lang="en-US" sz="1800"/>
                            </m:ctrlPr>
                          </m:sSubPr>
                          <m:e>
                            <m:r>
                              <a:rPr lang="en-US" sz="1800"/>
                              <m:t>𝐼</m:t>
                            </m:r>
                          </m:e>
                          <m:sub>
                            <m:r>
                              <a:rPr lang="en-GB" sz="1800"/>
                              <m:t>1,</m:t>
                            </m:r>
                          </m:sub>
                        </m:sSub>
                        <m:sSub>
                          <m:sSubPr>
                            <m:ctrlPr>
                              <a:rPr lang="en-US" sz="1800"/>
                            </m:ctrlPr>
                          </m:sSubPr>
                          <m:e>
                            <m:r>
                              <a:rPr lang="en-US" sz="1800"/>
                              <m:t>𝐼</m:t>
                            </m:r>
                          </m:e>
                          <m:sub>
                            <m:r>
                              <a:rPr lang="en-GB" sz="1800"/>
                              <m:t>2</m:t>
                            </m:r>
                          </m:sub>
                        </m:sSub>
                      </m:e>
                    </m:d>
                    <m:r>
                      <a:rPr lang="en-US" sz="1800"/>
                      <m:t>=1.</m:t>
                    </m:r>
                  </m:oMath>
                </a14:m>
                <a:endParaRPr lang="en-US" sz="1800" dirty="0"/>
              </a:p>
              <a:p>
                <a:pPr algn="just"/>
                <a:r>
                  <a:rPr lang="en-US" sz="1800" dirty="0"/>
                  <a:t>Keeping the same parameters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/>
                    </m:sSubSup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𝑆</m:t>
                    </m:r>
                  </m:oMath>
                </a14:m>
                <a:r>
                  <a:rPr lang="en-US" sz="1800" dirty="0"/>
                  <a:t>, the values of </a:t>
                </a:r>
                <a14:m>
                  <m:oMath xmlns:m="http://schemas.openxmlformats.org/officeDocument/2006/math">
                    <m:r>
                      <a:rPr lang="en-GB" sz="1800"/>
                      <m:t>𝐺</m:t>
                    </m:r>
                    <m:d>
                      <m:dPr>
                        <m:ctrlPr>
                          <a:rPr lang="en-GB" sz="1800"/>
                        </m:ctrlPr>
                      </m:dPr>
                      <m:e>
                        <m:sSub>
                          <m:sSubPr>
                            <m:ctrlPr>
                              <a:rPr lang="en-US" sz="1800"/>
                            </m:ctrlPr>
                          </m:sSubPr>
                          <m:e>
                            <m:r>
                              <a:rPr lang="en-US" sz="1800"/>
                              <m:t>𝐼</m:t>
                            </m:r>
                          </m:e>
                          <m:sub>
                            <m:r>
                              <a:rPr lang="en-GB" sz="1800"/>
                              <m:t>1,</m:t>
                            </m:r>
                          </m:sub>
                        </m:sSub>
                        <m:sSub>
                          <m:sSubPr>
                            <m:ctrlPr>
                              <a:rPr lang="en-US" sz="1800"/>
                            </m:ctrlPr>
                          </m:sSubPr>
                          <m:e>
                            <m:r>
                              <a:rPr lang="en-US" sz="1800"/>
                              <m:t>𝐼</m:t>
                            </m:r>
                          </m:e>
                          <m:sub>
                            <m:r>
                              <a:rPr lang="en-GB" sz="1800"/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/>
                  <a:t> are found at different angles.</a:t>
                </a:r>
              </a:p>
              <a:p>
                <a:pPr algn="just"/>
                <a:r>
                  <a:rPr lang="en-US" sz="1800" dirty="0"/>
                  <a:t>The values of </a:t>
                </a:r>
                <a14:m>
                  <m:oMath xmlns:m="http://schemas.openxmlformats.org/officeDocument/2006/math">
                    <m:r>
                      <a:rPr lang="en-GB" sz="1800" smtClean="0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1800">
                                <a:latin typeface="Cambria Math" panose="02040503050406030204" pitchFamily="18" charset="0"/>
                              </a:rPr>
                              <m:t>1,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18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/>
                  <a:t> at different angles are fitted by using the equation:</a:t>
                </a: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A4F6112-8EED-3830-5DE6-597139840D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816429"/>
                <a:ext cx="4248472" cy="3215880"/>
              </a:xfrm>
              <a:prstGeom prst="rect">
                <a:avLst/>
              </a:prstGeom>
              <a:blipFill>
                <a:blip r:embed="rId3"/>
                <a:stretch>
                  <a:fillRect l="-3156" t="-1708" r="-33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4">
            <a:extLst>
              <a:ext uri="{FF2B5EF4-FFF2-40B4-BE49-F238E27FC236}">
                <a16:creationId xmlns:a16="http://schemas.microsoft.com/office/drawing/2014/main" id="{CE69052C-D2D0-0571-DBEB-C0C8344792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8"/>
          <a:stretch/>
        </p:blipFill>
        <p:spPr bwMode="auto">
          <a:xfrm>
            <a:off x="5274549" y="2925192"/>
            <a:ext cx="2800101" cy="197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0" name="Content Placeholder 21">
                <a:extLst>
                  <a:ext uri="{FF2B5EF4-FFF2-40B4-BE49-F238E27FC236}">
                    <a16:creationId xmlns:a16="http://schemas.microsoft.com/office/drawing/2014/main" id="{B1743046-019C-0058-32DC-C4995878843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88127" y="3594498"/>
                <a:ext cx="2374128" cy="4964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spcBef>
                    <a:spcPts val="0"/>
                  </a:spcBef>
                  <a:buFont typeface="Wingdings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𝐺</m:t>
                      </m:r>
                      <m:d>
                        <m:dPr>
                          <m:ctrlPr>
                            <a:rPr lang="en-GB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1,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GB" sz="140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𝑎</m:t>
                          </m:r>
                        </m:num>
                        <m:den>
                          <m:r>
                            <a:rPr lang="en-GB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𝛼</m:t>
                          </m:r>
                          <m:d>
                            <m:dPr>
                              <m:ctrlPr>
                                <a:rPr lang="en-GB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GB" sz="140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r>
                        <a:rPr lang="en-GB" sz="140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𝑏</m:t>
                      </m:r>
                    </m:oMath>
                  </m:oMathPara>
                </a14:m>
                <a:endParaRPr lang="en-US" sz="1400" dirty="0">
                  <a:solidFill>
                    <a:srgbClr val="008000"/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0" name="Content Placeholder 21">
                <a:extLst>
                  <a:ext uri="{FF2B5EF4-FFF2-40B4-BE49-F238E27FC236}">
                    <a16:creationId xmlns:a16="http://schemas.microsoft.com/office/drawing/2014/main" id="{B1743046-019C-0058-32DC-C499587884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127" y="3594498"/>
                <a:ext cx="2374128" cy="4964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C731ECF-6BCD-5EA2-4602-362DF2E50013}"/>
                  </a:ext>
                </a:extLst>
              </p:cNvPr>
              <p:cNvSpPr txBox="1"/>
              <p:nvPr/>
            </p:nvSpPr>
            <p:spPr>
              <a:xfrm>
                <a:off x="5507754" y="4090981"/>
                <a:ext cx="119894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𝑎</m:t>
                      </m:r>
                      <m:r>
                        <a:rPr lang="en-US" sz="14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1400" b="0" dirty="0">
                          <a:solidFill>
                            <a:srgbClr val="008000"/>
                          </a:solidFill>
                          <a:cs typeface="Calibri" panose="020F0502020204030204" pitchFamily="34" charset="0"/>
                        </a:rPr>
                        <m:t>0.</m:t>
                      </m:r>
                      <m:r>
                        <m:rPr>
                          <m:nor/>
                        </m:rPr>
                        <a:rPr lang="en-US" sz="1400" b="0" i="0" dirty="0" smtClean="0">
                          <a:solidFill>
                            <a:srgbClr val="008000"/>
                          </a:solidFill>
                          <a:cs typeface="Calibri" panose="020F0502020204030204" pitchFamily="34" charset="0"/>
                        </a:rPr>
                        <m:t>757</m:t>
                      </m:r>
                      <m:r>
                        <m:rPr>
                          <m:nor/>
                        </m:rPr>
                        <a:rPr lang="en-US" sz="1400" b="0" i="0" dirty="0" smtClean="0">
                          <a:solidFill>
                            <a:srgbClr val="008000"/>
                          </a:solidFill>
                          <a:cs typeface="Calibri" panose="020F0502020204030204" pitchFamily="34" charset="0"/>
                        </a:rPr>
                        <m:t> </m:t>
                      </m:r>
                    </m:oMath>
                  </m:oMathPara>
                </a14:m>
                <a:endParaRPr lang="en-GB" sz="1400" b="0" i="0" dirty="0">
                  <a:solidFill>
                    <a:srgbClr val="008000"/>
                  </a:solidFill>
                  <a:cs typeface="Calibri" panose="020F0502020204030204" pitchFamily="34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𝑏</m:t>
                      </m:r>
                      <m:r>
                        <a:rPr lang="en-US" sz="1400" b="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1400" b="0" dirty="0">
                          <a:solidFill>
                            <a:srgbClr val="008000"/>
                          </a:solidFill>
                          <a:cs typeface="Calibri" panose="020F0502020204030204" pitchFamily="34" charset="0"/>
                        </a:rPr>
                        <m:t>0.0</m:t>
                      </m:r>
                      <m:r>
                        <m:rPr>
                          <m:nor/>
                        </m:rPr>
                        <a:rPr lang="en-US" sz="1400" b="0" i="0" dirty="0" smtClean="0">
                          <a:solidFill>
                            <a:srgbClr val="008000"/>
                          </a:solidFill>
                          <a:cs typeface="Calibri" panose="020F0502020204030204" pitchFamily="34" charset="0"/>
                        </a:rPr>
                        <m:t>30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C731ECF-6BCD-5EA2-4602-362DF2E500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7754" y="4090981"/>
                <a:ext cx="1198945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19A4E24-748C-D572-15D8-7BF51B6C926D}"/>
                  </a:ext>
                </a:extLst>
              </p:cNvPr>
              <p:cNvSpPr txBox="1"/>
              <p:nvPr/>
            </p:nvSpPr>
            <p:spPr>
              <a:xfrm>
                <a:off x="1088127" y="4103574"/>
                <a:ext cx="2374128" cy="4360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α</m:t>
                    </m:r>
                    <m:d>
                      <m:dPr>
                        <m:ctrlPr>
                          <a:rPr lang="en-GB" sz="14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14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14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1400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arctan</m:t>
                    </m:r>
                    <m:d>
                      <m:dPr>
                        <m:ctrlPr>
                          <a:rPr lang="en-US" sz="14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|/</m:t>
                            </m:r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𝑛𝑜𝑚</m:t>
                                </m:r>
                                <m:r>
                                  <a:rPr lang="en-US" sz="14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|</m:t>
                                </m:r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|/</m:t>
                            </m:r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𝑛𝑜𝑚</m:t>
                                </m:r>
                                <m:r>
                                  <a:rPr lang="en-US" sz="14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GB" sz="1400" dirty="0"/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19A4E24-748C-D572-15D8-7BF51B6C92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127" y="4103574"/>
                <a:ext cx="2374128" cy="436017"/>
              </a:xfrm>
              <a:prstGeom prst="rect">
                <a:avLst/>
              </a:prstGeom>
              <a:blipFill>
                <a:blip r:embed="rId7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7553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1BB5D-0B7D-A6F0-9DF3-D740AC233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coupling factor “G(I</a:t>
            </a:r>
            <a:r>
              <a:rPr lang="en-US" baseline="-25000" dirty="0"/>
              <a:t>1</a:t>
            </a:r>
            <a:r>
              <a:rPr lang="en-US" dirty="0"/>
              <a:t>,I</a:t>
            </a:r>
            <a:r>
              <a:rPr lang="en-US" baseline="-25000" dirty="0"/>
              <a:t>2</a:t>
            </a:r>
            <a:r>
              <a:rPr lang="en-US" dirty="0"/>
              <a:t>)”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75684-439B-8595-CFA6-9379FE466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A4F6112-8EED-3830-5DE6-597139840DEC}"/>
                  </a:ext>
                </a:extLst>
              </p:cNvPr>
              <p:cNvSpPr txBox="1"/>
              <p:nvPr/>
            </p:nvSpPr>
            <p:spPr>
              <a:xfrm>
                <a:off x="780557" y="796030"/>
                <a:ext cx="4040656" cy="3215880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342900" indent="-34290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>
                    <a:solidFill>
                      <a:schemeClr val="accent5"/>
                    </a:solidFill>
                  </a:defRPr>
                </a:lvl1pPr>
                <a:lvl2pPr marL="742950" lvl="1" indent="-28575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>
                    <a:solidFill>
                      <a:schemeClr val="accent5"/>
                    </a:solidFill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>
                    <a:solidFill>
                      <a:schemeClr val="accent5"/>
                    </a:solidFill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>
                    <a:solidFill>
                      <a:schemeClr val="accent5"/>
                    </a:solidFill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>
                    <a:solidFill>
                      <a:schemeClr val="accent5"/>
                    </a:solidFill>
                  </a:defRPr>
                </a:lvl5pPr>
                <a:lvl6pPr marL="2514600" indent="-228600">
                  <a:spcBef>
                    <a:spcPct val="20000"/>
                  </a:spcBef>
                  <a:buFont typeface="Arial"/>
                  <a:buChar char="•"/>
                  <a:defRPr sz="1600"/>
                </a:lvl6pPr>
                <a:lvl7pPr marL="2971800" indent="-228600">
                  <a:spcBef>
                    <a:spcPct val="20000"/>
                  </a:spcBef>
                  <a:buFont typeface="Arial"/>
                  <a:buChar char="•"/>
                  <a:defRPr sz="1600"/>
                </a:lvl7pPr>
                <a:lvl8pPr marL="3429000" indent="-228600">
                  <a:spcBef>
                    <a:spcPct val="20000"/>
                  </a:spcBef>
                  <a:buFont typeface="Arial"/>
                  <a:buChar char="•"/>
                  <a:defRPr sz="1600"/>
                </a:lvl8pPr>
                <a:lvl9pPr marL="3886200" indent="-228600">
                  <a:spcBef>
                    <a:spcPct val="20000"/>
                  </a:spcBef>
                  <a:buFont typeface="Arial"/>
                  <a:buChar char="•"/>
                  <a:defRPr sz="1600"/>
                </a:lvl9pPr>
              </a:lstStyle>
              <a:p>
                <a:pPr marL="0" indent="0" algn="just">
                  <a:buNone/>
                </a:pPr>
                <a:r>
                  <a:rPr lang="en-GB" sz="1600" dirty="0"/>
                  <a:t>If one wants to keep the same definition for the angle</a:t>
                </a:r>
              </a:p>
              <a:p>
                <a:pPr marL="0" indent="0" algn="just">
                  <a:buNone/>
                </a:pPr>
                <a:endParaRPr lang="en-GB" sz="1600" dirty="0"/>
              </a:p>
              <a:p>
                <a:pPr marL="0" indent="0" algn="just">
                  <a:buNone/>
                </a:pPr>
                <a:r>
                  <a:rPr lang="en-US" sz="1600" dirty="0"/>
                  <a:t>then </a:t>
                </a:r>
                <a14:m>
                  <m:oMath xmlns:m="http://schemas.openxmlformats.org/officeDocument/2006/math">
                    <m:r>
                      <a:rPr lang="en-GB" sz="1600" smtClean="0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1600">
                                <a:latin typeface="Cambria Math" panose="02040503050406030204" pitchFamily="18" charset="0"/>
                              </a:rPr>
                              <m:t>1,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/>
                  <a:t>must have a different definition depending on the field component (order, normal or skew)</a:t>
                </a:r>
              </a:p>
              <a:p>
                <a:pPr marL="0" indent="0" algn="just">
                  <a:buNone/>
                </a:pPr>
                <a:endParaRPr lang="en-US" sz="1600" dirty="0"/>
              </a:p>
              <a:p>
                <a:pPr marL="0" indent="0" algn="just">
                  <a:buNone/>
                </a:pPr>
                <a:endParaRPr lang="en-US" sz="1600" dirty="0"/>
              </a:p>
              <a:p>
                <a:pPr marL="0" indent="0" algn="just">
                  <a:buNone/>
                </a:pPr>
                <a:endParaRPr lang="en-US" sz="1600" dirty="0"/>
              </a:p>
              <a:p>
                <a:pPr marL="0" indent="0" algn="just">
                  <a:buNone/>
                </a:pPr>
                <a:endParaRPr lang="en-US" sz="1600" dirty="0"/>
              </a:p>
              <a:p>
                <a:pPr marL="0" indent="0" algn="just">
                  <a:buNone/>
                </a:pPr>
                <a:r>
                  <a:rPr lang="en-US" sz="1600" dirty="0"/>
                  <a:t>In addition, a ∆ (~0.001) is added to avoid that the saturation goes to ∞ when the current of the planes is zero.</a:t>
                </a: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A4F6112-8EED-3830-5DE6-597139840D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557" y="796030"/>
                <a:ext cx="4040656" cy="3215880"/>
              </a:xfrm>
              <a:prstGeom prst="rect">
                <a:avLst/>
              </a:prstGeom>
              <a:blipFill>
                <a:blip r:embed="rId2"/>
                <a:stretch>
                  <a:fillRect l="-3017" t="-2087" r="-3167" b="-14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19A4E24-748C-D572-15D8-7BF51B6C926D}"/>
                  </a:ext>
                </a:extLst>
              </p:cNvPr>
              <p:cNvSpPr txBox="1"/>
              <p:nvPr/>
            </p:nvSpPr>
            <p:spPr>
              <a:xfrm>
                <a:off x="1574798" y="1190499"/>
                <a:ext cx="2374128" cy="4360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α</m:t>
                    </m:r>
                    <m:d>
                      <m:dPr>
                        <m:ctrlPr>
                          <a:rPr lang="en-GB" sz="14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14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14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1400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arctan</m:t>
                    </m:r>
                    <m:d>
                      <m:dPr>
                        <m:ctrlPr>
                          <a:rPr lang="en-US" sz="14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|/</m:t>
                            </m:r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𝑛𝑜𝑚</m:t>
                                </m:r>
                                <m:r>
                                  <a:rPr lang="en-US" sz="14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|</m:t>
                                </m:r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1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|/</m:t>
                            </m:r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𝑛𝑜𝑚</m:t>
                                </m:r>
                                <m:r>
                                  <a:rPr lang="en-US" sz="14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GB" sz="1400" dirty="0"/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19A4E24-748C-D572-15D8-7BF51B6C92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798" y="1190499"/>
                <a:ext cx="2374128" cy="436017"/>
              </a:xfrm>
              <a:prstGeom prst="rect">
                <a:avLst/>
              </a:prstGeom>
              <a:blipFill>
                <a:blip r:embed="rId3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1">
                <a:extLst>
                  <a:ext uri="{FF2B5EF4-FFF2-40B4-BE49-F238E27FC236}">
                    <a16:creationId xmlns:a16="http://schemas.microsoft.com/office/drawing/2014/main" id="{988B4C3D-6CA7-71DE-1E89-B11CB1A07F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13690" y="3036406"/>
                <a:ext cx="3096344" cy="5425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400" b="1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None/>
                  <a:tabLst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None/>
                  <a:tabLst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None/>
                  <a:tabLst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400" b="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400" b="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𝐴</m:t>
                          </m:r>
                        </m:sup>
                      </m:sSubSup>
                      <m:r>
                        <a:rPr lang="en-US" sz="1400" b="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(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400" b="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GB" sz="1400" b="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400" b="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sz="1400" b="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)</m:t>
                      </m:r>
                      <m:r>
                        <a:rPr lang="en-GB" sz="1400" b="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4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GB" sz="1400" b="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𝑎</m:t>
                          </m:r>
                        </m:num>
                        <m:den>
                          <m:f>
                            <m:fPr>
                              <m:ctrlPr>
                                <a:rPr lang="el-GR" sz="140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r>
                                <a:rPr lang="el-GR" sz="1400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400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4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− </m:t>
                          </m:r>
                          <m:r>
                            <a:rPr lang="en-GB" sz="1400" b="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𝛼</m:t>
                          </m:r>
                          <m:d>
                            <m:dPr>
                              <m:ctrlPr>
                                <a:rPr lang="en-GB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400" b="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sz="1400" b="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sz="1400" b="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4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+</m:t>
                          </m:r>
                          <m:r>
                            <a:rPr lang="en-US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∆</m:t>
                          </m:r>
                        </m:den>
                      </m:f>
                      <m:r>
                        <a:rPr lang="en-GB" sz="1400" b="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r>
                        <a:rPr lang="en-GB" sz="1400" b="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𝑏</m:t>
                      </m:r>
                    </m:oMath>
                  </m:oMathPara>
                </a14:m>
                <a:endParaRPr lang="en-US" sz="1400" dirty="0">
                  <a:solidFill>
                    <a:srgbClr val="008000"/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Content Placeholder 21">
                <a:extLst>
                  <a:ext uri="{FF2B5EF4-FFF2-40B4-BE49-F238E27FC236}">
                    <a16:creationId xmlns:a16="http://schemas.microsoft.com/office/drawing/2014/main" id="{988B4C3D-6CA7-71DE-1E89-B11CB1A07F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3690" y="3036406"/>
                <a:ext cx="3096344" cy="542521"/>
              </a:xfrm>
              <a:prstGeom prst="rect">
                <a:avLst/>
              </a:prstGeom>
              <a:blipFill>
                <a:blip r:embed="rId4"/>
                <a:stretch>
                  <a:fillRect b="-4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>
            <a:extLst>
              <a:ext uri="{FF2B5EF4-FFF2-40B4-BE49-F238E27FC236}">
                <a16:creationId xmlns:a16="http://schemas.microsoft.com/office/drawing/2014/main" id="{D69C39DD-4553-68A0-5A50-7F122032D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606" y="2897947"/>
            <a:ext cx="2691040" cy="203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1">
                <a:extLst>
                  <a:ext uri="{FF2B5EF4-FFF2-40B4-BE49-F238E27FC236}">
                    <a16:creationId xmlns:a16="http://schemas.microsoft.com/office/drawing/2014/main" id="{0DC2B204-C6ED-3BD0-FE11-80FFAC5AE8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55191" y="2403970"/>
                <a:ext cx="2736304" cy="4964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spcBef>
                    <a:spcPts val="0"/>
                  </a:spcBef>
                  <a:buFont typeface="Wingdings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sup>
                      </m:sSubSup>
                      <m:d>
                        <m:dPr>
                          <m:ctrlPr>
                            <a:rPr lang="en-GB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1,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GB" sz="140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𝑎</m:t>
                          </m:r>
                        </m:num>
                        <m:den>
                          <m:r>
                            <a:rPr lang="en-GB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𝛼</m:t>
                          </m:r>
                          <m:d>
                            <m:dPr>
                              <m:ctrlPr>
                                <a:rPr lang="en-GB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4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+ ∆</m:t>
                          </m:r>
                        </m:den>
                      </m:f>
                      <m:r>
                        <a:rPr lang="en-GB" sz="140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r>
                        <a:rPr lang="en-GB" sz="1400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𝑏</m:t>
                      </m:r>
                    </m:oMath>
                  </m:oMathPara>
                </a14:m>
                <a:endParaRPr lang="en-US" sz="1400" dirty="0">
                  <a:solidFill>
                    <a:srgbClr val="008000"/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6" name="Content Placeholder 21">
                <a:extLst>
                  <a:ext uri="{FF2B5EF4-FFF2-40B4-BE49-F238E27FC236}">
                    <a16:creationId xmlns:a16="http://schemas.microsoft.com/office/drawing/2014/main" id="{0DC2B204-C6ED-3BD0-FE11-80FFAC5AE8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5191" y="2403970"/>
                <a:ext cx="2736304" cy="4964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4">
            <a:extLst>
              <a:ext uri="{FF2B5EF4-FFF2-40B4-BE49-F238E27FC236}">
                <a16:creationId xmlns:a16="http://schemas.microsoft.com/office/drawing/2014/main" id="{26E17EA8-4211-D607-FF80-5C8875C7A0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86"/>
          <a:stretch/>
        </p:blipFill>
        <p:spPr bwMode="auto">
          <a:xfrm>
            <a:off x="5396545" y="675000"/>
            <a:ext cx="2800101" cy="214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9435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EFFA28D4-F14F-4EBA-A67B-601DE258D3AB}" vid="{EEB4E447-9093-4C54-B928-E4C203E34A2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8946e33d-fd2f-4ae4-8ee9-d90c129cdf9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hilumi_default</Template>
  <TotalTime>6530</TotalTime>
  <Words>1074</Words>
  <Application>Microsoft Office PowerPoint</Application>
  <PresentationFormat>On-screen Show (16:9)</PresentationFormat>
  <Paragraphs>308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Aarial</vt:lpstr>
      <vt:lpstr>Arial</vt:lpstr>
      <vt:lpstr>Calibri</vt:lpstr>
      <vt:lpstr>Cambria Math</vt:lpstr>
      <vt:lpstr>Wingdings</vt:lpstr>
      <vt:lpstr>Thème Office</vt:lpstr>
      <vt:lpstr>Field model for MCBXF magnets</vt:lpstr>
      <vt:lpstr>MCBXFB / A</vt:lpstr>
      <vt:lpstr>TF from magnetic measurements</vt:lpstr>
      <vt:lpstr>b3 and a3 from magnetic measurements</vt:lpstr>
      <vt:lpstr>Coupling of saturation</vt:lpstr>
      <vt:lpstr>FiDeL field model - static components</vt:lpstr>
      <vt:lpstr>New model for the saturation of MCBXF</vt:lpstr>
      <vt:lpstr>The coupling factor “G(I1,I2)”</vt:lpstr>
      <vt:lpstr>The coupling factor “G(I1,I2)”</vt:lpstr>
      <vt:lpstr>Prediction of B1</vt:lpstr>
      <vt:lpstr>Prediction of A1</vt:lpstr>
      <vt:lpstr>Evaluation of the model error</vt:lpstr>
      <vt:lpstr>Fit of B1 and A1</vt:lpstr>
      <vt:lpstr>Fit of B3 and A3</vt:lpstr>
      <vt:lpstr>Modeling errors</vt:lpstr>
      <vt:lpstr>Conclusions</vt:lpstr>
      <vt:lpstr>Annex</vt:lpstr>
      <vt:lpstr>B1 with average geometric component</vt:lpstr>
      <vt:lpstr>B1 with magnet-specific geometric component</vt:lpstr>
      <vt:lpstr>A1 with average geometric component</vt:lpstr>
      <vt:lpstr>A1 with average geometric component</vt:lpstr>
      <vt:lpstr>A1 with magnet-specific geometric component</vt:lpstr>
      <vt:lpstr>B3 with average geometric component</vt:lpstr>
      <vt:lpstr>B3 with magnet-specific geometric component</vt:lpstr>
      <vt:lpstr>A3 with average geometric component</vt:lpstr>
      <vt:lpstr>A3 with magnet-specific geometric component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Matthias Bonora</dc:creator>
  <cp:lastModifiedBy>Lucio Fiscarelli</cp:lastModifiedBy>
  <cp:revision>221</cp:revision>
  <dcterms:created xsi:type="dcterms:W3CDTF">2021-08-19T15:19:02Z</dcterms:created>
  <dcterms:modified xsi:type="dcterms:W3CDTF">2023-11-08T09:52:28Z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