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36"/>
  </p:notesMasterIdLst>
  <p:handoutMasterIdLst>
    <p:handoutMasterId r:id="rId37"/>
  </p:handoutMasterIdLst>
  <p:sldIdLst>
    <p:sldId id="263" r:id="rId5"/>
    <p:sldId id="299" r:id="rId6"/>
    <p:sldId id="618" r:id="rId7"/>
    <p:sldId id="1159" r:id="rId8"/>
    <p:sldId id="1146" r:id="rId9"/>
    <p:sldId id="585" r:id="rId10"/>
    <p:sldId id="1147" r:id="rId11"/>
    <p:sldId id="1152" r:id="rId12"/>
    <p:sldId id="1151" r:id="rId13"/>
    <p:sldId id="1157" r:id="rId14"/>
    <p:sldId id="267" r:id="rId15"/>
    <p:sldId id="1148" r:id="rId16"/>
    <p:sldId id="1160" r:id="rId17"/>
    <p:sldId id="1153" r:id="rId18"/>
    <p:sldId id="1154" r:id="rId19"/>
    <p:sldId id="1161" r:id="rId20"/>
    <p:sldId id="1162" r:id="rId21"/>
    <p:sldId id="268" r:id="rId22"/>
    <p:sldId id="291" r:id="rId23"/>
    <p:sldId id="293" r:id="rId24"/>
    <p:sldId id="295" r:id="rId25"/>
    <p:sldId id="286" r:id="rId26"/>
    <p:sldId id="1155" r:id="rId27"/>
    <p:sldId id="290" r:id="rId28"/>
    <p:sldId id="294" r:id="rId29"/>
    <p:sldId id="266" r:id="rId30"/>
    <p:sldId id="1158" r:id="rId31"/>
    <p:sldId id="1163" r:id="rId32"/>
    <p:sldId id="289" r:id="rId33"/>
    <p:sldId id="287" r:id="rId34"/>
    <p:sldId id="288" r:id="rId3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7573"/>
    <p:restoredTop sz="96327"/>
  </p:normalViewPr>
  <p:slideViewPr>
    <p:cSldViewPr snapToObjects="1" showGuides="1">
      <p:cViewPr>
        <p:scale>
          <a:sx n="205" d="100"/>
          <a:sy n="205" d="100"/>
        </p:scale>
        <p:origin x="152" y="864"/>
      </p:cViewPr>
      <p:guideLst>
        <p:guide orient="horz" pos="3204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viewProps" Target="view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handoutMaster" Target="handoutMasters/handoutMaster1.xml"/><Relationship Id="rId40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kentsuzu/cryo/HL-LHC/docs/MBXF5/PowerTest/RunSummary_231108.xls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2000"/>
              <a:t>MBXF5 1stTC</a:t>
            </a:r>
            <a:r>
              <a:rPr lang="en-US" altLang="ja-JP" sz="2000" baseline="0"/>
              <a:t> - Run history</a:t>
            </a:r>
            <a:endParaRPr lang="en-US" altLang="ja-JP" sz="200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Sheet1!$K$1</c:f>
              <c:strCache>
                <c:ptCount val="1"/>
                <c:pt idx="0">
                  <c:v>Iq PLC (A)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Sheet1!$A$2:$A$40</c:f>
              <c:numCache>
                <c:formatCode>General</c:formatCode>
                <c:ptCount val="3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  <c:pt idx="30">
                  <c:v>31</c:v>
                </c:pt>
                <c:pt idx="31">
                  <c:v>32</c:v>
                </c:pt>
                <c:pt idx="32">
                  <c:v>33</c:v>
                </c:pt>
                <c:pt idx="33">
                  <c:v>34</c:v>
                </c:pt>
                <c:pt idx="34">
                  <c:v>35</c:v>
                </c:pt>
                <c:pt idx="35">
                  <c:v>36</c:v>
                </c:pt>
                <c:pt idx="36">
                  <c:v>37</c:v>
                </c:pt>
                <c:pt idx="37">
                  <c:v>38</c:v>
                </c:pt>
                <c:pt idx="38">
                  <c:v>39</c:v>
                </c:pt>
              </c:numCache>
            </c:numRef>
          </c:xVal>
          <c:yVal>
            <c:numRef>
              <c:f>Sheet1!$K$2:$K$40</c:f>
              <c:numCache>
                <c:formatCode>General</c:formatCode>
                <c:ptCount val="39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974</c:v>
                </c:pt>
                <c:pt idx="5">
                  <c:v>2977</c:v>
                </c:pt>
                <c:pt idx="6">
                  <c:v>985</c:v>
                </c:pt>
                <c:pt idx="7">
                  <c:v>986</c:v>
                </c:pt>
                <c:pt idx="8">
                  <c:v>985</c:v>
                </c:pt>
                <c:pt idx="9">
                  <c:v>50</c:v>
                </c:pt>
                <c:pt idx="10">
                  <c:v>2974</c:v>
                </c:pt>
                <c:pt idx="11">
                  <c:v>4975</c:v>
                </c:pt>
                <c:pt idx="12">
                  <c:v>2975</c:v>
                </c:pt>
                <c:pt idx="13">
                  <c:v>6977</c:v>
                </c:pt>
                <c:pt idx="14">
                  <c:v>2976</c:v>
                </c:pt>
                <c:pt idx="15">
                  <c:v>8983</c:v>
                </c:pt>
                <c:pt idx="16">
                  <c:v>2977</c:v>
                </c:pt>
                <c:pt idx="17">
                  <c:v>9980</c:v>
                </c:pt>
                <c:pt idx="18">
                  <c:v>2973</c:v>
                </c:pt>
                <c:pt idx="19">
                  <c:v>10638</c:v>
                </c:pt>
                <c:pt idx="20">
                  <c:v>2975</c:v>
                </c:pt>
                <c:pt idx="21">
                  <c:v>11213</c:v>
                </c:pt>
                <c:pt idx="22">
                  <c:v>2975</c:v>
                </c:pt>
                <c:pt idx="23">
                  <c:v>11434</c:v>
                </c:pt>
                <c:pt idx="24">
                  <c:v>2975</c:v>
                </c:pt>
                <c:pt idx="25">
                  <c:v>11964</c:v>
                </c:pt>
                <c:pt idx="26">
                  <c:v>2975</c:v>
                </c:pt>
                <c:pt idx="27">
                  <c:v>12485</c:v>
                </c:pt>
                <c:pt idx="28">
                  <c:v>2973</c:v>
                </c:pt>
                <c:pt idx="29">
                  <c:v>12582</c:v>
                </c:pt>
                <c:pt idx="30">
                  <c:v>2977</c:v>
                </c:pt>
                <c:pt idx="31">
                  <c:v>12746</c:v>
                </c:pt>
                <c:pt idx="32">
                  <c:v>2977</c:v>
                </c:pt>
                <c:pt idx="33">
                  <c:v>12994</c:v>
                </c:pt>
                <c:pt idx="34">
                  <c:v>2975</c:v>
                </c:pt>
                <c:pt idx="35">
                  <c:v>13215</c:v>
                </c:pt>
                <c:pt idx="36">
                  <c:v>2974</c:v>
                </c:pt>
                <c:pt idx="37">
                  <c:v>13231</c:v>
                </c:pt>
                <c:pt idx="38">
                  <c:v>12310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32D-7C49-A91F-03087D57F8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7914320"/>
        <c:axId val="207916592"/>
      </c:scatterChart>
      <c:valAx>
        <c:axId val="2079143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800"/>
                  <a:t>Run no.</a:t>
                </a:r>
                <a:endParaRPr lang="ja-JP" altLang="en-US" sz="18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7916592"/>
        <c:crosses val="autoZero"/>
        <c:crossBetween val="midCat"/>
      </c:valAx>
      <c:valAx>
        <c:axId val="20791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800"/>
                  <a:t>Current (A)</a:t>
                </a:r>
                <a:endParaRPr lang="ja-JP" altLang="en-US" sz="180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0791432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0.80328</cdr:x>
      <cdr:y>0.69211</cdr:y>
    </cdr:from>
    <cdr:to>
      <cdr:x>0.95082</cdr:x>
      <cdr:y>0.7498</cdr:y>
    </cdr:to>
    <cdr:sp macro="" textlink="">
      <cdr:nvSpPr>
        <cdr:cNvPr id="2" name="テキスト ボックス 1">
          <a:extLst xmlns:a="http://schemas.openxmlformats.org/drawingml/2006/main">
            <a:ext uri="{FF2B5EF4-FFF2-40B4-BE49-F238E27FC236}">
              <a16:creationId xmlns:a16="http://schemas.microsoft.com/office/drawing/2014/main" id="{D502DE77-B0EB-32A6-7CD8-D54135421FB8}"/>
            </a:ext>
          </a:extLst>
        </cdr:cNvPr>
        <cdr:cNvSpPr txBox="1"/>
      </cdr:nvSpPr>
      <cdr:spPr>
        <a:xfrm xmlns:a="http://schemas.openxmlformats.org/drawingml/2006/main">
          <a:off x="7056783" y="2591557"/>
          <a:ext cx="1296144" cy="21602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altLang="ja-JP" sz="1100" dirty="0">
              <a:solidFill>
                <a:srgbClr val="00B050"/>
              </a:solidFill>
            </a:rPr>
            <a:t>3kA-check run </a:t>
          </a:r>
          <a:endParaRPr lang="ja-JP" altLang="en-US" sz="1100">
            <a:solidFill>
              <a:srgbClr val="00B05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08/11/2023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08/11/2023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24B141A-D04E-DD49-88DC-EFA90428BA41}" type="slidenum">
              <a:rPr kumimoji="0" lang="fr-FR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19323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WP3 meeting, 23/11/8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1028" name="Picture 4">
            <a:extLst>
              <a:ext uri="{FF2B5EF4-FFF2-40B4-BE49-F238E27FC236}">
                <a16:creationId xmlns:a16="http://schemas.microsoft.com/office/drawing/2014/main" id="{28288F91-F6C8-A244-9607-70AC1878C62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1" y="4559021"/>
            <a:ext cx="1371600" cy="41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>
            <a:normAutofit/>
          </a:bodyPr>
          <a:lstStyle>
            <a:lvl1pPr algn="l">
              <a:defRPr sz="2000"/>
            </a:lvl1pPr>
            <a:lvl2pPr algn="l">
              <a:defRPr sz="2000"/>
            </a:lvl2pPr>
            <a:lvl3pPr algn="l">
              <a:defRPr sz="2000"/>
            </a:lvl3pPr>
            <a:lvl4pPr algn="l">
              <a:defRPr sz="2000"/>
            </a:lvl4pPr>
            <a:lvl5pPr algn="l">
              <a:defRPr sz="2000"/>
            </a:lvl5pPr>
          </a:lstStyle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図 12">
            <a:extLst>
              <a:ext uri="{FF2B5EF4-FFF2-40B4-BE49-F238E27FC236}">
                <a16:creationId xmlns:a16="http://schemas.microsoft.com/office/drawing/2014/main" id="{968CFA7E-3945-A94A-9AB7-443C8642D0A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8103" y="4565753"/>
            <a:ext cx="833969" cy="500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>
            <a:normAutofit/>
          </a:bodyPr>
          <a:lstStyle>
            <a:lvl1pPr algn="l">
              <a:defRPr sz="1800"/>
            </a:lvl1pPr>
            <a:lvl2pPr algn="l">
              <a:defRPr sz="1800"/>
            </a:lvl2pPr>
            <a:lvl3pPr algn="l">
              <a:defRPr sz="1800"/>
            </a:lvl3pPr>
            <a:lvl4pPr algn="l">
              <a:defRPr sz="1800"/>
            </a:lvl4pPr>
            <a:lvl5pPr algn="l"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>
            <a:normAutofit/>
          </a:bodyPr>
          <a:lstStyle>
            <a:lvl1pPr algn="l">
              <a:defRPr sz="1800"/>
            </a:lvl1pPr>
            <a:lvl2pPr algn="l">
              <a:defRPr sz="1800"/>
            </a:lvl2pPr>
            <a:lvl3pPr algn="l">
              <a:defRPr sz="1800"/>
            </a:lvl3pPr>
            <a:lvl4pPr algn="l">
              <a:defRPr sz="1800"/>
            </a:lvl4pPr>
            <a:lvl5pPr algn="l"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6" name="図 15">
            <a:extLst>
              <a:ext uri="{FF2B5EF4-FFF2-40B4-BE49-F238E27FC236}">
                <a16:creationId xmlns:a16="http://schemas.microsoft.com/office/drawing/2014/main" id="{286261FA-9987-B042-8FAB-8AC0FBC74CC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8103" y="4565753"/>
            <a:ext cx="833969" cy="500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図 12">
            <a:extLst>
              <a:ext uri="{FF2B5EF4-FFF2-40B4-BE49-F238E27FC236}">
                <a16:creationId xmlns:a16="http://schemas.microsoft.com/office/drawing/2014/main" id="{B4AA46FE-7923-444D-85C6-F963952564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8103" y="4565753"/>
            <a:ext cx="833969" cy="500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1" name="図 10">
            <a:extLst>
              <a:ext uri="{FF2B5EF4-FFF2-40B4-BE49-F238E27FC236}">
                <a16:creationId xmlns:a16="http://schemas.microsoft.com/office/drawing/2014/main" id="{A757A369-E463-8F4D-AF69-5108DD7C8D0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8103" y="4565753"/>
            <a:ext cx="833969" cy="500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noProof="0"/>
              <a:t>アイコンをクリックして図を追加</a:t>
            </a:r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図 13">
            <a:extLst>
              <a:ext uri="{FF2B5EF4-FFF2-40B4-BE49-F238E27FC236}">
                <a16:creationId xmlns:a16="http://schemas.microsoft.com/office/drawing/2014/main" id="{5AE84A65-B96F-404C-B458-E345687A570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248103" y="4565753"/>
            <a:ext cx="833969" cy="5003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pic>
        <p:nvPicPr>
          <p:cNvPr id="14" name="Picture 4">
            <a:extLst>
              <a:ext uri="{FF2B5EF4-FFF2-40B4-BE49-F238E27FC236}">
                <a16:creationId xmlns:a16="http://schemas.microsoft.com/office/drawing/2014/main" id="{5E61EB77-3275-AF49-A406-9BA4F6602894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51" y="4559021"/>
            <a:ext cx="1371600" cy="416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r>
              <a:rPr lang="fr-FR"/>
              <a:t>WP3 meeting, 23/11/8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kumimoji="1"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kumimoji="1"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image" Target="../media/image24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10" Type="http://schemas.openxmlformats.org/officeDocument/2006/relationships/image" Target="../media/image36.png"/><Relationship Id="rId4" Type="http://schemas.openxmlformats.org/officeDocument/2006/relationships/image" Target="../media/image30.png"/><Relationship Id="rId9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package" Target="../embeddings/Microsoft_Excel_______1.xlsx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6.emf"/><Relationship Id="rId4" Type="http://schemas.openxmlformats.org/officeDocument/2006/relationships/package" Target="../embeddings/Microsoft_Excel_______2.xlsx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tiff"/><Relationship Id="rId2" Type="http://schemas.openxmlformats.org/officeDocument/2006/relationships/image" Target="../media/image11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package" Target="../embeddings/Microsoft_Excel_______.xlsx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altLang="ja-JP" dirty="0"/>
              <a:t>Field quality of MBXF2 /</a:t>
            </a:r>
            <a:br>
              <a:rPr lang="en-GB" dirty="0"/>
            </a:br>
            <a:r>
              <a:rPr lang="en-GB" dirty="0"/>
              <a:t>Power test results of MBXF5 in the 1</a:t>
            </a:r>
            <a:r>
              <a:rPr lang="en-GB" baseline="30000" dirty="0"/>
              <a:t>st</a:t>
            </a:r>
            <a:r>
              <a:rPr lang="en-GB" dirty="0"/>
              <a:t> TC </a:t>
            </a:r>
            <a:br>
              <a:rPr lang="en-GB" dirty="0"/>
            </a:br>
            <a:endParaRPr lang="en-GB" dirty="0"/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Kento Suzuki</a:t>
            </a:r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b="0" i="0" dirty="0">
                <a:solidFill>
                  <a:schemeClr val="bg2"/>
                </a:solidFill>
              </a:rPr>
              <a:t>WP3meeting 2023.11.08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E4512D47-A778-9EF7-686E-AB5358DCF8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339502"/>
            <a:ext cx="7772400" cy="4438804"/>
          </a:xfrm>
          <a:prstGeom prst="rect">
            <a:avLst/>
          </a:prstGeom>
        </p:spPr>
      </p:pic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2F5DB18A-C07D-99EA-E2BF-0E7B72020135}"/>
              </a:ext>
            </a:extLst>
          </p:cNvPr>
          <p:cNvSpPr txBox="1"/>
          <p:nvPr/>
        </p:nvSpPr>
        <p:spPr>
          <a:xfrm>
            <a:off x="3923928" y="2067694"/>
            <a:ext cx="403244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i="1" dirty="0"/>
              <a:t>Warm, Yoked mag. Hitachi premise</a:t>
            </a:r>
            <a:endParaRPr kumimoji="1" lang="ja-JP" altLang="en-US" sz="1600" b="1" i="1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0EDEF1F-98FA-D440-4417-AABE6CF2F08F}"/>
              </a:ext>
            </a:extLst>
          </p:cNvPr>
          <p:cNvSpPr txBox="1"/>
          <p:nvPr/>
        </p:nvSpPr>
        <p:spPr>
          <a:xfrm>
            <a:off x="3779912" y="3984340"/>
            <a:ext cx="41631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i="1" dirty="0"/>
              <a:t>Warm, Yoked mag. Hitachi premise</a:t>
            </a:r>
            <a:endParaRPr kumimoji="1" lang="ja-JP" altLang="en-US" sz="1600" b="1" i="1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F476097C-48C8-9400-776C-2CA2F0156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A1FC0CF-0D55-7F76-9673-767938361C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5" name="タイトル 1">
            <a:extLst>
              <a:ext uri="{FF2B5EF4-FFF2-40B4-BE49-F238E27FC236}">
                <a16:creationId xmlns:a16="http://schemas.microsoft.com/office/drawing/2014/main" id="{93278E39-AA53-E164-8C74-E5EC736C0B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77199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Summar</a:t>
            </a:r>
            <a:r>
              <a:rPr lang="en-US" altLang="ja-JP" dirty="0"/>
              <a:t>y of the f</a:t>
            </a:r>
            <a:r>
              <a:rPr kumimoji="1" lang="en-US" altLang="ja-JP" dirty="0"/>
              <a:t>ield quality (</a:t>
            </a:r>
            <a:r>
              <a:rPr lang="en-US" altLang="ja-JP" dirty="0"/>
              <a:t>portable</a:t>
            </a:r>
            <a:r>
              <a:rPr kumimoji="1" lang="en-US" altLang="ja-JP" dirty="0"/>
              <a:t>) so far </a:t>
            </a:r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6FF8551-EB1E-1F9D-2143-FFFCE0418E70}"/>
              </a:ext>
            </a:extLst>
          </p:cNvPr>
          <p:cNvSpPr txBox="1"/>
          <p:nvPr/>
        </p:nvSpPr>
        <p:spPr>
          <a:xfrm>
            <a:off x="612000" y="4497169"/>
            <a:ext cx="8352488" cy="55399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>
                <a:solidFill>
                  <a:srgbClr val="FF0000"/>
                </a:solidFill>
              </a:rPr>
              <a:t>＊</a:t>
            </a:r>
            <a:r>
              <a:rPr kumimoji="1" lang="en-US" altLang="ja-JP" sz="1200" dirty="0">
                <a:solidFill>
                  <a:srgbClr val="FF0000"/>
                </a:solidFill>
              </a:rPr>
              <a:t>) MBXFP’s cross-section design differs from the series </a:t>
            </a:r>
          </a:p>
          <a:p>
            <a:pPr algn="ctr"/>
            <a:r>
              <a:rPr kumimoji="1" lang="en-US" altLang="ja-JP" dirty="0"/>
              <a:t>For the series magnet, variation in </a:t>
            </a:r>
            <a:r>
              <a:rPr kumimoji="1" lang="en-US" altLang="ja-JP" i="1" dirty="0"/>
              <a:t>b</a:t>
            </a:r>
            <a:r>
              <a:rPr kumimoji="1" lang="en-US" altLang="ja-JP" i="1" baseline="-25000" dirty="0"/>
              <a:t>3</a:t>
            </a:r>
            <a:r>
              <a:rPr kumimoji="1" lang="en-US" altLang="ja-JP" dirty="0"/>
              <a:t> and </a:t>
            </a:r>
            <a:r>
              <a:rPr kumimoji="1" lang="en-US" altLang="ja-JP" i="1" dirty="0"/>
              <a:t>a</a:t>
            </a:r>
            <a:r>
              <a:rPr kumimoji="1" lang="en-US" altLang="ja-JP" i="1" baseline="-25000" dirty="0"/>
              <a:t>2</a:t>
            </a:r>
            <a:r>
              <a:rPr kumimoji="1" lang="en-US" altLang="ja-JP" dirty="0"/>
              <a:t> is  ~3 units  </a:t>
            </a:r>
            <a:endParaRPr kumimoji="1" lang="ja-JP" altLang="en-US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DEB03923-AEF3-166C-EF70-32567BC84140}"/>
              </a:ext>
            </a:extLst>
          </p:cNvPr>
          <p:cNvSpPr/>
          <p:nvPr/>
        </p:nvSpPr>
        <p:spPr>
          <a:xfrm>
            <a:off x="3205640" y="564841"/>
            <a:ext cx="3238568" cy="18466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1354A981-353A-FAEF-71E9-7E19A7E0266D}"/>
              </a:ext>
            </a:extLst>
          </p:cNvPr>
          <p:cNvSpPr/>
          <p:nvPr/>
        </p:nvSpPr>
        <p:spPr>
          <a:xfrm>
            <a:off x="2051720" y="564841"/>
            <a:ext cx="1080120" cy="1846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7D816587-80CD-B106-DD24-050DAF423022}"/>
              </a:ext>
            </a:extLst>
          </p:cNvPr>
          <p:cNvSpPr txBox="1"/>
          <p:nvPr/>
        </p:nvSpPr>
        <p:spPr>
          <a:xfrm>
            <a:off x="2771800" y="369264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>
                <a:solidFill>
                  <a:srgbClr val="FF0000"/>
                </a:solidFill>
              </a:rPr>
              <a:t>＊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5635690-E314-D163-79D7-1BA3CFACA328}"/>
              </a:ext>
            </a:extLst>
          </p:cNvPr>
          <p:cNvSpPr txBox="1"/>
          <p:nvPr/>
        </p:nvSpPr>
        <p:spPr>
          <a:xfrm>
            <a:off x="3182160" y="350032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i="1" dirty="0">
                <a:solidFill>
                  <a:srgbClr val="0070C0"/>
                </a:solidFill>
              </a:rPr>
              <a:t>Series</a:t>
            </a:r>
            <a:endParaRPr kumimoji="1" lang="ja-JP" altLang="en-US" sz="1200" b="1" i="1">
              <a:solidFill>
                <a:srgbClr val="0070C0"/>
              </a:solidFill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6967313-5A25-42A3-71A5-365FFDB8E7B4}"/>
              </a:ext>
            </a:extLst>
          </p:cNvPr>
          <p:cNvSpPr txBox="1"/>
          <p:nvPr/>
        </p:nvSpPr>
        <p:spPr>
          <a:xfrm>
            <a:off x="1859176" y="340960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i="1" dirty="0">
                <a:solidFill>
                  <a:srgbClr val="FF0000"/>
                </a:solidFill>
              </a:rPr>
              <a:t>Prototype</a:t>
            </a:r>
            <a:endParaRPr kumimoji="1" lang="ja-JP" altLang="en-US" sz="1200" b="1" i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3761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A21F93-2349-8FC7-E0A7-02780172BA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656" y="2047162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Power test of MBXF5</a:t>
            </a:r>
            <a:br>
              <a:rPr kumimoji="1" lang="en-US" altLang="ja-JP" dirty="0"/>
            </a:br>
            <a:r>
              <a:rPr kumimoji="1" lang="en-US" altLang="ja-JP" dirty="0"/>
              <a:t>- Quench training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0C857CC-7A40-DE4B-8AC9-66EED26697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FC26D3F-31E3-8EEF-08D9-536E6D7A5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089465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6E55347-F0AC-BF95-5556-B2903F5769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2834"/>
            <a:ext cx="7920000" cy="540000"/>
          </a:xfrm>
        </p:spPr>
        <p:txBody>
          <a:bodyPr/>
          <a:lstStyle/>
          <a:p>
            <a:r>
              <a:rPr lang="en-US" altLang="ja-JP" dirty="0"/>
              <a:t>Test summary of MBXF5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D4550F7-6D62-281C-9D85-05FFFD3A62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517166"/>
            <a:ext cx="7920000" cy="4214298"/>
          </a:xfrm>
        </p:spPr>
        <p:txBody>
          <a:bodyPr/>
          <a:lstStyle/>
          <a:p>
            <a:r>
              <a:rPr lang="en-US" altLang="ja-JP" dirty="0"/>
              <a:t>22</a:t>
            </a:r>
            <a:r>
              <a:rPr lang="en-US" altLang="ja-JP" baseline="30000" dirty="0"/>
              <a:t>nd</a:t>
            </a:r>
            <a:r>
              <a:rPr lang="en-US" altLang="ja-JP" dirty="0"/>
              <a:t> Aug. : Cryostat installation</a:t>
            </a:r>
          </a:p>
          <a:p>
            <a:pPr lvl="1"/>
            <a:r>
              <a:rPr lang="en-US" altLang="ja-JP" dirty="0"/>
              <a:t>Warm magnetic measurement by the vertical MM system</a:t>
            </a:r>
          </a:p>
          <a:p>
            <a:pPr lvl="1"/>
            <a:r>
              <a:rPr lang="en-US" altLang="ja-JP" dirty="0"/>
              <a:t>Test had been suspended due to a malfunction of the cold-box turbine monitoring system </a:t>
            </a:r>
          </a:p>
          <a:p>
            <a:r>
              <a:rPr lang="en-US" altLang="ja-JP" dirty="0"/>
              <a:t>9</a:t>
            </a:r>
            <a:r>
              <a:rPr lang="en-US" altLang="ja-JP" baseline="30000" dirty="0"/>
              <a:t>th</a:t>
            </a:r>
            <a:r>
              <a:rPr lang="en-US" altLang="ja-JP" dirty="0"/>
              <a:t> Oct. –  2</a:t>
            </a:r>
            <a:r>
              <a:rPr lang="en-US" altLang="ja-JP" baseline="30000" dirty="0"/>
              <a:t>nd</a:t>
            </a:r>
            <a:r>
              <a:rPr lang="en-US" altLang="ja-JP" dirty="0"/>
              <a:t> Nov. : The 1</a:t>
            </a:r>
            <a:r>
              <a:rPr lang="en-US" altLang="ja-JP" baseline="30000" dirty="0"/>
              <a:t>st</a:t>
            </a:r>
            <a:r>
              <a:rPr lang="en-US" altLang="ja-JP" dirty="0"/>
              <a:t> thermal cycle</a:t>
            </a:r>
          </a:p>
          <a:p>
            <a:pPr lvl="1"/>
            <a:r>
              <a:rPr lang="en-US" altLang="ja-JP" dirty="0"/>
              <a:t>13</a:t>
            </a:r>
            <a:r>
              <a:rPr lang="en-US" altLang="ja-JP" baseline="30000" dirty="0"/>
              <a:t>th</a:t>
            </a:r>
            <a:r>
              <a:rPr lang="en-US" altLang="ja-JP" dirty="0"/>
              <a:t>  : </a:t>
            </a:r>
            <a:r>
              <a:rPr lang="en-US" altLang="ja-JP" dirty="0" err="1"/>
              <a:t>Hipot</a:t>
            </a:r>
            <a:r>
              <a:rPr lang="en-US" altLang="ja-JP" dirty="0"/>
              <a:t> test at 1.9 K </a:t>
            </a:r>
          </a:p>
          <a:p>
            <a:pPr lvl="1"/>
            <a:r>
              <a:rPr lang="en-US" altLang="ja-JP" dirty="0"/>
              <a:t>16</a:t>
            </a:r>
            <a:r>
              <a:rPr lang="en-US" altLang="ja-JP" baseline="30000" dirty="0"/>
              <a:t>th</a:t>
            </a:r>
            <a:r>
              <a:rPr lang="en-US" altLang="ja-JP" dirty="0"/>
              <a:t> - 18th : System check / magnetic measurement at 3 kA</a:t>
            </a:r>
          </a:p>
          <a:p>
            <a:pPr lvl="1"/>
            <a:r>
              <a:rPr lang="en-US" altLang="ja-JP" dirty="0"/>
              <a:t>19</a:t>
            </a:r>
            <a:r>
              <a:rPr lang="en-US" altLang="ja-JP" baseline="30000" dirty="0"/>
              <a:t>th</a:t>
            </a:r>
            <a:r>
              <a:rPr lang="en-US" altLang="ja-JP" dirty="0"/>
              <a:t> - 25</a:t>
            </a:r>
            <a:r>
              <a:rPr lang="en-US" altLang="ja-JP" baseline="30000" dirty="0"/>
              <a:t>th</a:t>
            </a:r>
            <a:r>
              <a:rPr lang="en-US" altLang="ja-JP" dirty="0"/>
              <a:t> : Quench training up to the ultimate current</a:t>
            </a:r>
          </a:p>
          <a:p>
            <a:pPr lvl="1"/>
            <a:r>
              <a:rPr lang="en-US" altLang="ja-JP" dirty="0"/>
              <a:t>26</a:t>
            </a:r>
            <a:r>
              <a:rPr lang="en-US" altLang="ja-JP" baseline="30000" dirty="0"/>
              <a:t>th</a:t>
            </a:r>
            <a:r>
              <a:rPr lang="en-US" altLang="ja-JP" dirty="0"/>
              <a:t> : 4-hours current holding at 12.31 kA (=Nominal + 200A)</a:t>
            </a:r>
          </a:p>
          <a:p>
            <a:pPr lvl="1"/>
            <a:r>
              <a:rPr lang="en-US" altLang="ja-JP" dirty="0"/>
              <a:t>27</a:t>
            </a:r>
            <a:r>
              <a:rPr lang="en-US" altLang="ja-JP" baseline="30000" dirty="0"/>
              <a:t>th</a:t>
            </a:r>
            <a:r>
              <a:rPr lang="en-US" altLang="ja-JP" dirty="0"/>
              <a:t> - 31</a:t>
            </a:r>
            <a:r>
              <a:rPr lang="en-US" altLang="ja-JP" baseline="30000" dirty="0"/>
              <a:t>st</a:t>
            </a:r>
            <a:r>
              <a:rPr lang="en-US" altLang="ja-JP" dirty="0"/>
              <a:t> :  Magnetic / joint-resistance measurement   </a:t>
            </a:r>
          </a:p>
          <a:p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D0DA155-2FCE-8D80-AD73-1EF3EEC58B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F8C6502-BECA-7E73-BCC4-7CFA654C3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221C668-0F99-53C2-0CE0-A775C3BD1F19}"/>
              </a:ext>
            </a:extLst>
          </p:cNvPr>
          <p:cNvSpPr txBox="1"/>
          <p:nvPr/>
        </p:nvSpPr>
        <p:spPr>
          <a:xfrm>
            <a:off x="328040" y="4329377"/>
            <a:ext cx="8281360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000" dirty="0">
                <a:solidFill>
                  <a:srgbClr val="FF0000"/>
                </a:solidFill>
              </a:rPr>
              <a:t>Current holding test at the ultimate current, 13.23kA, </a:t>
            </a:r>
          </a:p>
          <a:p>
            <a:pPr algn="ctr"/>
            <a:r>
              <a:rPr kumimoji="1" lang="en-US" altLang="ja-JP" sz="2000" dirty="0">
                <a:solidFill>
                  <a:srgbClr val="FF0000"/>
                </a:solidFill>
              </a:rPr>
              <a:t>is </a:t>
            </a:r>
            <a:r>
              <a:rPr kumimoji="1" lang="en-US" altLang="ja-JP" sz="2000" b="1" u="sng" dirty="0">
                <a:solidFill>
                  <a:srgbClr val="FF0000"/>
                </a:solidFill>
              </a:rPr>
              <a:t>postponed</a:t>
            </a:r>
            <a:r>
              <a:rPr kumimoji="1" lang="en-US" altLang="ja-JP" sz="2000" dirty="0">
                <a:solidFill>
                  <a:srgbClr val="FF0000"/>
                </a:solidFill>
              </a:rPr>
              <a:t> until the 2</a:t>
            </a:r>
            <a:r>
              <a:rPr kumimoji="1" lang="en-US" altLang="ja-JP" sz="2000" baseline="30000" dirty="0">
                <a:solidFill>
                  <a:srgbClr val="FF0000"/>
                </a:solidFill>
              </a:rPr>
              <a:t>nd</a:t>
            </a:r>
            <a:r>
              <a:rPr kumimoji="1" lang="en-US" altLang="ja-JP" sz="2000" dirty="0">
                <a:solidFill>
                  <a:srgbClr val="FF0000"/>
                </a:solidFill>
              </a:rPr>
              <a:t> thermal cycle (13</a:t>
            </a:r>
            <a:r>
              <a:rPr kumimoji="1" lang="en-US" altLang="ja-JP" sz="2000" baseline="30000" dirty="0">
                <a:solidFill>
                  <a:srgbClr val="FF0000"/>
                </a:solidFill>
              </a:rPr>
              <a:t>th</a:t>
            </a:r>
            <a:r>
              <a:rPr kumimoji="1" lang="en-US" altLang="ja-JP" sz="2000" dirty="0">
                <a:solidFill>
                  <a:srgbClr val="FF0000"/>
                </a:solidFill>
              </a:rPr>
              <a:t> Nov.-)</a:t>
            </a:r>
            <a:endParaRPr kumimoji="1" lang="ja-JP" altLang="en-US" sz="200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9816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図 12">
            <a:extLst>
              <a:ext uri="{FF2B5EF4-FFF2-40B4-BE49-F238E27FC236}">
                <a16:creationId xmlns:a16="http://schemas.microsoft.com/office/drawing/2014/main" id="{5A832DDD-9B91-8E2E-D09B-8729D53440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9468" y="1775785"/>
            <a:ext cx="2188671" cy="1859103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3685D7AC-2717-0147-6428-9E15A894EF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7544" y="90980"/>
            <a:ext cx="4392048" cy="540000"/>
          </a:xfrm>
        </p:spPr>
        <p:txBody>
          <a:bodyPr/>
          <a:lstStyle/>
          <a:p>
            <a:r>
              <a:rPr kumimoji="1" lang="en-US" altLang="ja-JP" dirty="0"/>
              <a:t>Quench protection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BBA65EC-AA6D-17A3-04EA-97B08BFA83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9512" y="630980"/>
            <a:ext cx="5336952" cy="4245026"/>
          </a:xfrm>
        </p:spPr>
        <p:txBody>
          <a:bodyPr>
            <a:normAutofit/>
          </a:bodyPr>
          <a:lstStyle/>
          <a:p>
            <a:r>
              <a:rPr lang="en-US" altLang="ja-JP" sz="1800" dirty="0"/>
              <a:t>Quench protection heater</a:t>
            </a:r>
          </a:p>
          <a:p>
            <a:pPr lvl="1"/>
            <a:r>
              <a:rPr lang="en-US" altLang="ja-JP" sz="1800" dirty="0"/>
              <a:t>2 strips x 4 circuits</a:t>
            </a:r>
          </a:p>
          <a:p>
            <a:endParaRPr lang="en-US" altLang="ja-JP" sz="1800" dirty="0"/>
          </a:p>
          <a:p>
            <a:r>
              <a:rPr lang="en-US" altLang="ja-JP" sz="1800" dirty="0"/>
              <a:t>5-units varistor (</a:t>
            </a:r>
            <a:r>
              <a:rPr lang="en-US" altLang="ja-JP" sz="1800" dirty="0" err="1"/>
              <a:t>Metrosil</a:t>
            </a:r>
            <a:r>
              <a:rPr lang="en-US" altLang="ja-JP" sz="1800" dirty="0"/>
              <a:t>®)</a:t>
            </a:r>
          </a:p>
          <a:p>
            <a:pPr lvl="1"/>
            <a:r>
              <a:rPr lang="en-US" altLang="ja-JP" sz="1800" dirty="0"/>
              <a:t>Validated in the MBXF1 test</a:t>
            </a:r>
          </a:p>
          <a:p>
            <a:pPr lvl="1"/>
            <a:r>
              <a:rPr lang="en-US" altLang="ja-JP" sz="1800" dirty="0"/>
              <a:t>Healthiness is monitored by the Rogowski coils</a:t>
            </a:r>
          </a:p>
          <a:p>
            <a:endParaRPr lang="en-US" altLang="ja-JP" sz="1800" dirty="0"/>
          </a:p>
          <a:p>
            <a:r>
              <a:rPr lang="en-US" altLang="ja-JP" sz="1800" dirty="0"/>
              <a:t>Once the magnet current is shut off at the current above 3 kA, we perform a ‘3kA-check’ run to inspect healthiness of the varistors </a:t>
            </a:r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04E61DD-54F2-351C-D754-73384ECC3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CDB294C-7C06-4290-3FEA-68C3C8549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12" name="図 11" descr="屋内, 人, テーブル, グリーン が含まれている画像&#10;&#10;自動的に生成された説明">
            <a:extLst>
              <a:ext uri="{FF2B5EF4-FFF2-40B4-BE49-F238E27FC236}">
                <a16:creationId xmlns:a16="http://schemas.microsoft.com/office/drawing/2014/main" id="{645D75A4-9CC2-E6C6-BE54-43E1CAD67E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6621" y="2009841"/>
            <a:ext cx="1043242" cy="1390990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D62CFF9E-E848-D40D-547A-83B5BCF269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67803" y="3589613"/>
            <a:ext cx="3278997" cy="1511982"/>
          </a:xfrm>
          <a:prstGeom prst="rect">
            <a:avLst/>
          </a:prstGeom>
        </p:spPr>
      </p:pic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BB83D93A-96F0-F4B9-AB5B-D565D73352A9}"/>
              </a:ext>
            </a:extLst>
          </p:cNvPr>
          <p:cNvGrpSpPr/>
          <p:nvPr/>
        </p:nvGrpSpPr>
        <p:grpSpPr>
          <a:xfrm>
            <a:off x="7783880" y="4223713"/>
            <a:ext cx="236847" cy="243781"/>
            <a:chOff x="3759089" y="2543993"/>
            <a:chExt cx="236847" cy="243781"/>
          </a:xfrm>
        </p:grpSpPr>
        <p:cxnSp>
          <p:nvCxnSpPr>
            <p:cNvPr id="16" name="直線コネクタ 15">
              <a:extLst>
                <a:ext uri="{FF2B5EF4-FFF2-40B4-BE49-F238E27FC236}">
                  <a16:creationId xmlns:a16="http://schemas.microsoft.com/office/drawing/2014/main" id="{B19112F6-8328-D857-BB85-3AD266F1B4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59089" y="2560160"/>
              <a:ext cx="224408" cy="219800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線コネクタ 16">
              <a:extLst>
                <a:ext uri="{FF2B5EF4-FFF2-40B4-BE49-F238E27FC236}">
                  <a16:creationId xmlns:a16="http://schemas.microsoft.com/office/drawing/2014/main" id="{CD65765B-40D3-3138-067B-990F163CBC5B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71528" y="2543993"/>
              <a:ext cx="224408" cy="243781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30411574-7033-5A4A-7003-000AF73CB07C}"/>
              </a:ext>
            </a:extLst>
          </p:cNvPr>
          <p:cNvCxnSpPr>
            <a:cxnSpLocks/>
          </p:cNvCxnSpPr>
          <p:nvPr/>
        </p:nvCxnSpPr>
        <p:spPr>
          <a:xfrm flipH="1">
            <a:off x="6660232" y="2517346"/>
            <a:ext cx="1008112" cy="305686"/>
          </a:xfrm>
          <a:prstGeom prst="line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図 24" descr="屋内, テーブル, 紙, 座る が含まれている画像&#10;&#10;自動的に生成された説明">
            <a:extLst>
              <a:ext uri="{FF2B5EF4-FFF2-40B4-BE49-F238E27FC236}">
                <a16:creationId xmlns:a16="http://schemas.microsoft.com/office/drawing/2014/main" id="{6A8AD028-12DF-D4ED-6992-F2ABAC06928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1053" y="33261"/>
            <a:ext cx="2312947" cy="1734710"/>
          </a:xfrm>
          <a:prstGeom prst="rect">
            <a:avLst/>
          </a:prstGeom>
        </p:spPr>
      </p:pic>
      <p:pic>
        <p:nvPicPr>
          <p:cNvPr id="28" name="図 27">
            <a:extLst>
              <a:ext uri="{FF2B5EF4-FFF2-40B4-BE49-F238E27FC236}">
                <a16:creationId xmlns:a16="http://schemas.microsoft.com/office/drawing/2014/main" id="{B1337B86-59D6-3DBC-97A5-E69F661D56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78523" y="-12307"/>
            <a:ext cx="2179982" cy="1886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31360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85FEB7D-6089-D316-A8A0-49488FC77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Run history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B3305E5-A46E-CACA-206E-36A9BC49C3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067AC60-8259-829B-E86B-2CF327FBF7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E5823EE4-E87D-FF1B-D0AB-4080FC4D2D7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25499787"/>
              </p:ext>
            </p:extLst>
          </p:nvPr>
        </p:nvGraphicFramePr>
        <p:xfrm>
          <a:off x="107505" y="915566"/>
          <a:ext cx="8784976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3EBB0B4E-CB3B-BC2F-C8F8-D548260ABBEF}"/>
              </a:ext>
            </a:extLst>
          </p:cNvPr>
          <p:cNvSpPr/>
          <p:nvPr/>
        </p:nvSpPr>
        <p:spPr>
          <a:xfrm>
            <a:off x="3275856" y="3219822"/>
            <a:ext cx="4392488" cy="288032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円/楕円 7">
            <a:extLst>
              <a:ext uri="{FF2B5EF4-FFF2-40B4-BE49-F238E27FC236}">
                <a16:creationId xmlns:a16="http://schemas.microsoft.com/office/drawing/2014/main" id="{E38E7A78-B66E-E954-0010-6B4D516E65A1}"/>
              </a:ext>
            </a:extLst>
          </p:cNvPr>
          <p:cNvSpPr/>
          <p:nvPr/>
        </p:nvSpPr>
        <p:spPr>
          <a:xfrm>
            <a:off x="7308304" y="1419622"/>
            <a:ext cx="288032" cy="288032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9B7A6DA-4FF5-897D-A095-D0B7F23FDCB0}"/>
              </a:ext>
            </a:extLst>
          </p:cNvPr>
          <p:cNvSpPr txBox="1"/>
          <p:nvPr/>
        </p:nvSpPr>
        <p:spPr>
          <a:xfrm>
            <a:off x="6660231" y="877086"/>
            <a:ext cx="22322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dirty="0">
                <a:solidFill>
                  <a:srgbClr val="0070C0"/>
                </a:solidFill>
              </a:rPr>
              <a:t>Reach the ultimate</a:t>
            </a:r>
            <a:endParaRPr kumimoji="1" lang="ja-JP" altLang="en-US" b="1">
              <a:solidFill>
                <a:srgbClr val="0070C0"/>
              </a:solidFill>
            </a:endParaRPr>
          </a:p>
        </p:txBody>
      </p: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90CDE7D4-B1BD-70BD-6757-2552AF911893}"/>
              </a:ext>
            </a:extLst>
          </p:cNvPr>
          <p:cNvCxnSpPr>
            <a:cxnSpLocks/>
            <a:endCxn id="9" idx="2"/>
          </p:cNvCxnSpPr>
          <p:nvPr/>
        </p:nvCxnSpPr>
        <p:spPr>
          <a:xfrm flipV="1">
            <a:off x="7452320" y="1246418"/>
            <a:ext cx="324033" cy="173204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円/楕円 11">
            <a:extLst>
              <a:ext uri="{FF2B5EF4-FFF2-40B4-BE49-F238E27FC236}">
                <a16:creationId xmlns:a16="http://schemas.microsoft.com/office/drawing/2014/main" id="{6A9F7245-E73B-5A86-D7B1-CD7E4FB2D163}"/>
              </a:ext>
            </a:extLst>
          </p:cNvPr>
          <p:cNvSpPr/>
          <p:nvPr/>
        </p:nvSpPr>
        <p:spPr>
          <a:xfrm>
            <a:off x="7542076" y="1635646"/>
            <a:ext cx="288032" cy="288032"/>
          </a:xfrm>
          <a:prstGeom prst="ellipse">
            <a:avLst/>
          </a:prstGeom>
          <a:noFill/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F222218D-1B6A-9E5F-CAA3-ED3B9A9B43A0}"/>
              </a:ext>
            </a:extLst>
          </p:cNvPr>
          <p:cNvSpPr txBox="1"/>
          <p:nvPr/>
        </p:nvSpPr>
        <p:spPr>
          <a:xfrm>
            <a:off x="7612814" y="2002073"/>
            <a:ext cx="17636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rgbClr val="0070C0"/>
                </a:solidFill>
              </a:rPr>
              <a:t>4-hours holding at 12.31 kA</a:t>
            </a:r>
            <a:endParaRPr kumimoji="1" lang="ja-JP" altLang="en-US">
              <a:solidFill>
                <a:srgbClr val="0070C0"/>
              </a:solidFill>
            </a:endParaRP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41D14EBE-6E7A-EF21-62DC-44242C5B4F35}"/>
              </a:ext>
            </a:extLst>
          </p:cNvPr>
          <p:cNvCxnSpPr>
            <a:cxnSpLocks/>
          </p:cNvCxnSpPr>
          <p:nvPr/>
        </p:nvCxnSpPr>
        <p:spPr>
          <a:xfrm>
            <a:off x="7785230" y="1880791"/>
            <a:ext cx="99138" cy="150168"/>
          </a:xfrm>
          <a:prstGeom prst="line">
            <a:avLst/>
          </a:prstGeom>
          <a:ln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CC97B89F-812F-94C0-3392-3F038E0F400F}"/>
              </a:ext>
            </a:extLst>
          </p:cNvPr>
          <p:cNvCxnSpPr>
            <a:cxnSpLocks/>
          </p:cNvCxnSpPr>
          <p:nvPr/>
        </p:nvCxnSpPr>
        <p:spPr>
          <a:xfrm>
            <a:off x="4499993" y="1498675"/>
            <a:ext cx="0" cy="2369219"/>
          </a:xfrm>
          <a:prstGeom prst="line">
            <a:avLst/>
          </a:prstGeom>
          <a:ln>
            <a:solidFill>
              <a:schemeClr val="tx1"/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右矢印 18">
            <a:extLst>
              <a:ext uri="{FF2B5EF4-FFF2-40B4-BE49-F238E27FC236}">
                <a16:creationId xmlns:a16="http://schemas.microsoft.com/office/drawing/2014/main" id="{A50533EB-ED7E-8434-933C-99F6CEC74257}"/>
              </a:ext>
            </a:extLst>
          </p:cNvPr>
          <p:cNvSpPr/>
          <p:nvPr/>
        </p:nvSpPr>
        <p:spPr>
          <a:xfrm>
            <a:off x="4509541" y="1491630"/>
            <a:ext cx="288031" cy="216024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C497C97D-6565-CB41-D1C1-A1D5D4FB02A5}"/>
              </a:ext>
            </a:extLst>
          </p:cNvPr>
          <p:cNvSpPr txBox="1"/>
          <p:nvPr/>
        </p:nvSpPr>
        <p:spPr>
          <a:xfrm>
            <a:off x="4797571" y="1410330"/>
            <a:ext cx="14483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i="1" dirty="0"/>
              <a:t>Training</a:t>
            </a:r>
            <a:endParaRPr kumimoji="1" lang="ja-JP" altLang="en-US" b="1" i="1"/>
          </a:p>
        </p:txBody>
      </p:sp>
      <p:sp>
        <p:nvSpPr>
          <p:cNvPr id="3" name="右矢印 2">
            <a:extLst>
              <a:ext uri="{FF2B5EF4-FFF2-40B4-BE49-F238E27FC236}">
                <a16:creationId xmlns:a16="http://schemas.microsoft.com/office/drawing/2014/main" id="{CB445ABD-86F8-833C-9000-4B64EDC6C121}"/>
              </a:ext>
            </a:extLst>
          </p:cNvPr>
          <p:cNvSpPr/>
          <p:nvPr/>
        </p:nvSpPr>
        <p:spPr>
          <a:xfrm rot="10800000">
            <a:off x="4184834" y="1482341"/>
            <a:ext cx="288031" cy="216024"/>
          </a:xfrm>
          <a:prstGeom prst="rightArrow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0BC56A4-F2A5-F6B1-ECFF-CCCA9C8CA540}"/>
              </a:ext>
            </a:extLst>
          </p:cNvPr>
          <p:cNvSpPr txBox="1"/>
          <p:nvPr/>
        </p:nvSpPr>
        <p:spPr>
          <a:xfrm>
            <a:off x="2088313" y="1383017"/>
            <a:ext cx="22310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i="1" dirty="0"/>
              <a:t>System check</a:t>
            </a:r>
          </a:p>
          <a:p>
            <a:r>
              <a:rPr kumimoji="1" lang="en-US" altLang="ja-JP" b="1" i="1" dirty="0"/>
              <a:t>(current shutoff)</a:t>
            </a:r>
            <a:endParaRPr kumimoji="1" lang="ja-JP" altLang="en-US" b="1" i="1"/>
          </a:p>
        </p:txBody>
      </p:sp>
    </p:spTree>
    <p:extLst>
      <p:ext uri="{BB962C8B-B14F-4D97-AF65-F5344CB8AC3E}">
        <p14:creationId xmlns:p14="http://schemas.microsoft.com/office/powerpoint/2010/main" val="27362793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7FD79D2-FE15-C4EB-E27D-EE023844980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Training summary</a:t>
            </a:r>
            <a:endParaRPr kumimoji="1" lang="ja-JP" altLang="en-US"/>
          </a:p>
        </p:txBody>
      </p:sp>
      <p:graphicFrame>
        <p:nvGraphicFramePr>
          <p:cNvPr id="8" name="コンテンツ プレースホルダー 7">
            <a:extLst>
              <a:ext uri="{FF2B5EF4-FFF2-40B4-BE49-F238E27FC236}">
                <a16:creationId xmlns:a16="http://schemas.microsoft.com/office/drawing/2014/main" id="{ED536480-F07F-6532-5551-B11430D1A6A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35783851"/>
              </p:ext>
            </p:extLst>
          </p:nvPr>
        </p:nvGraphicFramePr>
        <p:xfrm>
          <a:off x="104800" y="516335"/>
          <a:ext cx="3600399" cy="43859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17212">
                  <a:extLst>
                    <a:ext uri="{9D8B030D-6E8A-4147-A177-3AD203B41FA5}">
                      <a16:colId xmlns:a16="http://schemas.microsoft.com/office/drawing/2014/main" val="2871542178"/>
                    </a:ext>
                  </a:extLst>
                </a:gridCol>
                <a:gridCol w="925817">
                  <a:extLst>
                    <a:ext uri="{9D8B030D-6E8A-4147-A177-3AD203B41FA5}">
                      <a16:colId xmlns:a16="http://schemas.microsoft.com/office/drawing/2014/main" val="3846490658"/>
                    </a:ext>
                  </a:extLst>
                </a:gridCol>
                <a:gridCol w="1028685">
                  <a:extLst>
                    <a:ext uri="{9D8B030D-6E8A-4147-A177-3AD203B41FA5}">
                      <a16:colId xmlns:a16="http://schemas.microsoft.com/office/drawing/2014/main" val="1159437298"/>
                    </a:ext>
                  </a:extLst>
                </a:gridCol>
                <a:gridCol w="1028685">
                  <a:extLst>
                    <a:ext uri="{9D8B030D-6E8A-4147-A177-3AD203B41FA5}">
                      <a16:colId xmlns:a16="http://schemas.microsoft.com/office/drawing/2014/main" val="464422183"/>
                    </a:ext>
                  </a:extLst>
                </a:gridCol>
              </a:tblGrid>
              <a:tr h="429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Quench#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err="1"/>
                        <a:t>Iq</a:t>
                      </a:r>
                      <a:r>
                        <a:rPr kumimoji="1" lang="en-US" altLang="ja-JP" sz="1400" dirty="0"/>
                        <a:t> (A)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Top or Bottom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LE or RE</a:t>
                      </a:r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7062166"/>
                  </a:ext>
                </a:extLst>
              </a:tr>
              <a:tr h="429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10673.4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Bottom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LE</a:t>
                      </a:r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95314618"/>
                  </a:ext>
                </a:extLst>
              </a:tr>
              <a:tr h="429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2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11246.0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Bottom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LE</a:t>
                      </a:r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13920066"/>
                  </a:ext>
                </a:extLst>
              </a:tr>
              <a:tr h="429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3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11460.5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Top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LE</a:t>
                      </a:r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7846614"/>
                  </a:ext>
                </a:extLst>
              </a:tr>
              <a:tr h="429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4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11978.1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Top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RE</a:t>
                      </a:r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4471567"/>
                  </a:ext>
                </a:extLst>
              </a:tr>
              <a:tr h="429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5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12513.8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Top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RE</a:t>
                      </a:r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1862006"/>
                  </a:ext>
                </a:extLst>
              </a:tr>
              <a:tr h="429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6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12610.5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Bottom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RE</a:t>
                      </a:r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58541979"/>
                  </a:ext>
                </a:extLst>
              </a:tr>
              <a:tr h="429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7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12778.3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Bottom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RE</a:t>
                      </a:r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1155009"/>
                  </a:ext>
                </a:extLst>
              </a:tr>
              <a:tr h="429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8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13004.3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Top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N.A.</a:t>
                      </a:r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2885636"/>
                  </a:ext>
                </a:extLst>
              </a:tr>
              <a:tr h="42975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9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13231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Bottom</a:t>
                      </a:r>
                      <a:endParaRPr kumimoji="1" lang="ja-JP" altLang="en-US" sz="1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/>
                        <a:t>LE</a:t>
                      </a:r>
                      <a:endParaRPr kumimoji="1" lang="ja-JP" altLang="en-US" sz="14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7553829"/>
                  </a:ext>
                </a:extLst>
              </a:tr>
            </a:tbl>
          </a:graphicData>
        </a:graphic>
      </p:graphicFrame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E3C2B88-BF4D-6EC3-1916-B6B11AD2F8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C7A9AFB-1A71-F9DB-729D-364664170F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B624CB4-E6A2-A981-D9E8-1D51E31B81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2353" y="600735"/>
            <a:ext cx="5578159" cy="4201903"/>
          </a:xfrm>
          <a:prstGeom prst="rect">
            <a:avLst/>
          </a:prstGeom>
        </p:spPr>
      </p:pic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34ADEA4B-CEB5-D810-3379-A5C4BA604878}"/>
              </a:ext>
            </a:extLst>
          </p:cNvPr>
          <p:cNvSpPr/>
          <p:nvPr/>
        </p:nvSpPr>
        <p:spPr>
          <a:xfrm>
            <a:off x="6948264" y="600735"/>
            <a:ext cx="1656184" cy="3915231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1720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8B61AA3-7812-E23C-87BA-D582E60EF5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1651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Quench antenna results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E4DE87B-F57F-82C9-3B83-B9A29B3A4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5AEEFBE-6168-278C-0588-6FD93BE89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 dirty="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80FD5E7B-463E-72E6-68B6-F2245B8CFA1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5390947" y="1890302"/>
            <a:ext cx="4686538" cy="1779395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5E24C6B8-F362-E4C9-D8DD-9932DE81BCE1}"/>
              </a:ext>
            </a:extLst>
          </p:cNvPr>
          <p:cNvSpPr txBox="1"/>
          <p:nvPr/>
        </p:nvSpPr>
        <p:spPr>
          <a:xfrm>
            <a:off x="714713" y="4421374"/>
            <a:ext cx="5488136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rgbClr val="0070C0"/>
                </a:solidFill>
              </a:rPr>
              <a:t>No quench concentration is observed</a:t>
            </a:r>
            <a:endParaRPr kumimoji="1" lang="ja-JP" altLang="en-US" sz="1400" b="1">
              <a:solidFill>
                <a:srgbClr val="0070C0"/>
              </a:solidFill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1BAD1EDE-AD81-F4F2-59CD-4CB2E43B06AE}"/>
              </a:ext>
            </a:extLst>
          </p:cNvPr>
          <p:cNvSpPr txBox="1"/>
          <p:nvPr/>
        </p:nvSpPr>
        <p:spPr>
          <a:xfrm>
            <a:off x="8179037" y="849075"/>
            <a:ext cx="70592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>
                <a:solidFill>
                  <a:schemeClr val="accent3">
                    <a:lumMod val="75000"/>
                  </a:schemeClr>
                </a:solidFill>
              </a:rPr>
              <a:t>#2,#3</a:t>
            </a:r>
            <a:endParaRPr lang="ja-JP" altLang="en-US" sz="120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2F2876C4-0756-217F-A365-41088C0EE70C}"/>
              </a:ext>
            </a:extLst>
          </p:cNvPr>
          <p:cNvSpPr txBox="1"/>
          <p:nvPr/>
        </p:nvSpPr>
        <p:spPr>
          <a:xfrm>
            <a:off x="8163861" y="1014841"/>
            <a:ext cx="94464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>
                <a:solidFill>
                  <a:schemeClr val="accent3">
                    <a:lumMod val="75000"/>
                  </a:schemeClr>
                </a:solidFill>
              </a:rPr>
              <a:t>#1,#7,#9</a:t>
            </a:r>
            <a:endParaRPr lang="ja-JP" altLang="en-US" sz="120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BA24F1B-6F2F-2293-4523-BDBF6903959A}"/>
              </a:ext>
            </a:extLst>
          </p:cNvPr>
          <p:cNvSpPr txBox="1"/>
          <p:nvPr/>
        </p:nvSpPr>
        <p:spPr>
          <a:xfrm>
            <a:off x="8199357" y="4019197"/>
            <a:ext cx="94464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>
                <a:solidFill>
                  <a:schemeClr val="accent3">
                    <a:lumMod val="75000"/>
                  </a:schemeClr>
                </a:solidFill>
              </a:rPr>
              <a:t>#5</a:t>
            </a:r>
            <a:endParaRPr lang="ja-JP" altLang="en-US" sz="120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1" name="直線コネクタ 30">
            <a:extLst>
              <a:ext uri="{FF2B5EF4-FFF2-40B4-BE49-F238E27FC236}">
                <a16:creationId xmlns:a16="http://schemas.microsoft.com/office/drawing/2014/main" id="{D811BF1E-BA86-49F4-A4F8-CAB779C4B285}"/>
              </a:ext>
            </a:extLst>
          </p:cNvPr>
          <p:cNvCxnSpPr/>
          <p:nvPr/>
        </p:nvCxnSpPr>
        <p:spPr>
          <a:xfrm flipH="1">
            <a:off x="8028384" y="987574"/>
            <a:ext cx="216024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直線コネクタ 31">
            <a:extLst>
              <a:ext uri="{FF2B5EF4-FFF2-40B4-BE49-F238E27FC236}">
                <a16:creationId xmlns:a16="http://schemas.microsoft.com/office/drawing/2014/main" id="{9795E05B-BE70-7EEC-D2AD-309A3CAEEAAA}"/>
              </a:ext>
            </a:extLst>
          </p:cNvPr>
          <p:cNvCxnSpPr/>
          <p:nvPr/>
        </p:nvCxnSpPr>
        <p:spPr>
          <a:xfrm flipH="1">
            <a:off x="8027922" y="1153340"/>
            <a:ext cx="216024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コネクタ 32">
            <a:extLst>
              <a:ext uri="{FF2B5EF4-FFF2-40B4-BE49-F238E27FC236}">
                <a16:creationId xmlns:a16="http://schemas.microsoft.com/office/drawing/2014/main" id="{C008B33C-C4C3-F38B-E51A-544CDBADF906}"/>
              </a:ext>
            </a:extLst>
          </p:cNvPr>
          <p:cNvCxnSpPr/>
          <p:nvPr/>
        </p:nvCxnSpPr>
        <p:spPr>
          <a:xfrm flipH="1">
            <a:off x="8027922" y="4159746"/>
            <a:ext cx="216024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2F74837F-26F5-9A18-33AA-6BBF5B01EFF3}"/>
              </a:ext>
            </a:extLst>
          </p:cNvPr>
          <p:cNvSpPr txBox="1"/>
          <p:nvPr/>
        </p:nvSpPr>
        <p:spPr>
          <a:xfrm>
            <a:off x="8179037" y="4184455"/>
            <a:ext cx="944643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200" dirty="0">
                <a:solidFill>
                  <a:schemeClr val="accent3">
                    <a:lumMod val="75000"/>
                  </a:schemeClr>
                </a:solidFill>
              </a:rPr>
              <a:t>#4,#6</a:t>
            </a:r>
            <a:endParaRPr lang="ja-JP" altLang="en-US" sz="1200">
              <a:solidFill>
                <a:schemeClr val="accent3">
                  <a:lumMod val="75000"/>
                </a:schemeClr>
              </a:solidFill>
            </a:endParaRPr>
          </a:p>
        </p:txBody>
      </p:sp>
      <p:cxnSp>
        <p:nvCxnSpPr>
          <p:cNvPr id="35" name="直線コネクタ 34">
            <a:extLst>
              <a:ext uri="{FF2B5EF4-FFF2-40B4-BE49-F238E27FC236}">
                <a16:creationId xmlns:a16="http://schemas.microsoft.com/office/drawing/2014/main" id="{F33999BD-FB72-1E73-FFD3-8FE55A2F965E}"/>
              </a:ext>
            </a:extLst>
          </p:cNvPr>
          <p:cNvCxnSpPr/>
          <p:nvPr/>
        </p:nvCxnSpPr>
        <p:spPr>
          <a:xfrm flipH="1">
            <a:off x="7983333" y="4322954"/>
            <a:ext cx="216024" cy="0"/>
          </a:xfrm>
          <a:prstGeom prst="line">
            <a:avLst/>
          </a:prstGeom>
          <a:ln w="635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6B85ACAC-8FC1-43A4-DBA6-A70A14AD2B8E}"/>
              </a:ext>
            </a:extLst>
          </p:cNvPr>
          <p:cNvGrpSpPr/>
          <p:nvPr/>
        </p:nvGrpSpPr>
        <p:grpSpPr>
          <a:xfrm>
            <a:off x="145872" y="538786"/>
            <a:ext cx="6600794" cy="3660434"/>
            <a:chOff x="25779" y="526932"/>
            <a:chExt cx="6600794" cy="3660434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C682E4CE-412D-B4CB-F996-13509E965A4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8865" y="813218"/>
              <a:ext cx="1324986" cy="1507372"/>
            </a:xfrm>
            <a:prstGeom prst="rect">
              <a:avLst/>
            </a:prstGeom>
          </p:spPr>
        </p:pic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8B2B848A-FB0B-0321-FDFC-1C7A56EC5D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860871" y="789585"/>
              <a:ext cx="1409598" cy="1579272"/>
            </a:xfrm>
            <a:prstGeom prst="rect">
              <a:avLst/>
            </a:prstGeom>
          </p:spPr>
        </p:pic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86C60DAC-789A-C131-7A70-AA6329227EB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491880" y="789585"/>
              <a:ext cx="1419753" cy="1620371"/>
            </a:xfrm>
            <a:prstGeom prst="rect">
              <a:avLst/>
            </a:prstGeom>
          </p:spPr>
        </p:pic>
        <p:pic>
          <p:nvPicPr>
            <p:cNvPr id="10" name="図 9">
              <a:extLst>
                <a:ext uri="{FF2B5EF4-FFF2-40B4-BE49-F238E27FC236}">
                  <a16:creationId xmlns:a16="http://schemas.microsoft.com/office/drawing/2014/main" id="{8B97B04D-3312-FAF5-ED88-14A2F543AB2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51649" y="780147"/>
              <a:ext cx="1392560" cy="1579272"/>
            </a:xfrm>
            <a:prstGeom prst="rect">
              <a:avLst/>
            </a:prstGeom>
          </p:spPr>
        </p:pic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A2D08282-CE52-C4F0-06EB-22FC15119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779" y="2630922"/>
              <a:ext cx="1377869" cy="1536069"/>
            </a:xfrm>
            <a:prstGeom prst="rect">
              <a:avLst/>
            </a:prstGeom>
          </p:spPr>
        </p:pic>
        <p:pic>
          <p:nvPicPr>
            <p:cNvPr id="12" name="図 11">
              <a:extLst>
                <a:ext uri="{FF2B5EF4-FFF2-40B4-BE49-F238E27FC236}">
                  <a16:creationId xmlns:a16="http://schemas.microsoft.com/office/drawing/2014/main" id="{757B2E1F-3D01-A4CC-DA3F-6513B132CE5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331640" y="2630923"/>
              <a:ext cx="1419498" cy="1507372"/>
            </a:xfrm>
            <a:prstGeom prst="rect">
              <a:avLst/>
            </a:prstGeom>
          </p:spPr>
        </p:pic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9DCD45E7-2A5D-A405-0E5A-6C40728F7FB8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690075" y="2623240"/>
              <a:ext cx="1377869" cy="1532686"/>
            </a:xfrm>
            <a:prstGeom prst="rect">
              <a:avLst/>
            </a:prstGeom>
          </p:spPr>
        </p:pic>
        <p:pic>
          <p:nvPicPr>
            <p:cNvPr id="14" name="図 13">
              <a:extLst>
                <a:ext uri="{FF2B5EF4-FFF2-40B4-BE49-F238E27FC236}">
                  <a16:creationId xmlns:a16="http://schemas.microsoft.com/office/drawing/2014/main" id="{3635667F-027C-3B9A-7159-C9CE954871A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148064" y="2579037"/>
              <a:ext cx="1478509" cy="1608329"/>
            </a:xfrm>
            <a:prstGeom prst="rect">
              <a:avLst/>
            </a:prstGeom>
          </p:spPr>
        </p:pic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8048EEBF-1CD8-3E7B-ABA9-E232FE7E6007}"/>
                </a:ext>
              </a:extLst>
            </p:cNvPr>
            <p:cNvSpPr/>
            <p:nvPr/>
          </p:nvSpPr>
          <p:spPr>
            <a:xfrm>
              <a:off x="4032205" y="2579037"/>
              <a:ext cx="1079590" cy="144016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No signal</a:t>
              </a:r>
              <a:endParaRPr kumimoji="1" lang="ja-JP" altLang="en-US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4595ABE6-3BA8-29BD-8150-098B4DB2BE95}"/>
                </a:ext>
              </a:extLst>
            </p:cNvPr>
            <p:cNvSpPr txBox="1"/>
            <p:nvPr/>
          </p:nvSpPr>
          <p:spPr>
            <a:xfrm>
              <a:off x="588688" y="527284"/>
              <a:ext cx="103025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Quench#1</a:t>
              </a:r>
              <a:endParaRPr kumimoji="1" lang="ja-JP" altLang="en-US" sz="1200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094C29CB-1609-D2EB-E7E7-8383EE960822}"/>
                </a:ext>
              </a:extLst>
            </p:cNvPr>
            <p:cNvSpPr txBox="1"/>
            <p:nvPr/>
          </p:nvSpPr>
          <p:spPr>
            <a:xfrm>
              <a:off x="2442228" y="527284"/>
              <a:ext cx="515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#2</a:t>
              </a:r>
              <a:endParaRPr kumimoji="1" lang="ja-JP" altLang="en-US" sz="120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46452512-366A-D8F6-CD84-7CF13C31994F}"/>
                </a:ext>
              </a:extLst>
            </p:cNvPr>
            <p:cNvSpPr txBox="1"/>
            <p:nvPr/>
          </p:nvSpPr>
          <p:spPr>
            <a:xfrm>
              <a:off x="4127879" y="526932"/>
              <a:ext cx="515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#3</a:t>
              </a:r>
              <a:endParaRPr kumimoji="1" lang="ja-JP" altLang="en-US" sz="1200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E4DC90F0-8084-02BE-82B2-0050D582C211}"/>
                </a:ext>
              </a:extLst>
            </p:cNvPr>
            <p:cNvSpPr txBox="1"/>
            <p:nvPr/>
          </p:nvSpPr>
          <p:spPr>
            <a:xfrm>
              <a:off x="5609299" y="533144"/>
              <a:ext cx="515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#4</a:t>
              </a:r>
              <a:endParaRPr kumimoji="1" lang="ja-JP" altLang="en-US" sz="120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4A38FF23-6ABD-C339-5595-C694D91F774B}"/>
                </a:ext>
              </a:extLst>
            </p:cNvPr>
            <p:cNvSpPr txBox="1"/>
            <p:nvPr/>
          </p:nvSpPr>
          <p:spPr>
            <a:xfrm>
              <a:off x="630468" y="2383000"/>
              <a:ext cx="515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#5</a:t>
              </a:r>
              <a:endParaRPr kumimoji="1" lang="ja-JP" altLang="en-US" sz="1200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78E456F6-F421-8AE5-9A13-2F3810317102}"/>
                </a:ext>
              </a:extLst>
            </p:cNvPr>
            <p:cNvSpPr txBox="1"/>
            <p:nvPr/>
          </p:nvSpPr>
          <p:spPr>
            <a:xfrm>
              <a:off x="1926613" y="2376540"/>
              <a:ext cx="515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#6</a:t>
              </a:r>
              <a:endParaRPr kumimoji="1" lang="ja-JP" altLang="en-US" sz="1200"/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5BE570F7-C5F7-8CD4-6F45-31A43864AA81}"/>
                </a:ext>
              </a:extLst>
            </p:cNvPr>
            <p:cNvSpPr txBox="1"/>
            <p:nvPr/>
          </p:nvSpPr>
          <p:spPr>
            <a:xfrm>
              <a:off x="3244984" y="2366759"/>
              <a:ext cx="515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#7</a:t>
              </a:r>
              <a:endParaRPr kumimoji="1" lang="ja-JP" altLang="en-US" sz="1200"/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E0B6EF70-47AC-281D-126C-8D1310579EE0}"/>
                </a:ext>
              </a:extLst>
            </p:cNvPr>
            <p:cNvSpPr txBox="1"/>
            <p:nvPr/>
          </p:nvSpPr>
          <p:spPr>
            <a:xfrm>
              <a:off x="4421991" y="2353923"/>
              <a:ext cx="515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#8</a:t>
              </a:r>
              <a:endParaRPr kumimoji="1" lang="ja-JP" altLang="en-US" sz="1200"/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07FD636D-9708-DD08-A3F1-73905B4DE0F3}"/>
                </a:ext>
              </a:extLst>
            </p:cNvPr>
            <p:cNvSpPr txBox="1"/>
            <p:nvPr/>
          </p:nvSpPr>
          <p:spPr>
            <a:xfrm>
              <a:off x="5733791" y="2354262"/>
              <a:ext cx="51512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/>
                <a:t>#9</a:t>
              </a:r>
              <a:endParaRPr kumimoji="1" lang="ja-JP" altLang="en-US" sz="1200"/>
            </a:p>
          </p:txBody>
        </p:sp>
        <p:sp>
          <p:nvSpPr>
            <p:cNvPr id="3" name="正方形/長方形 2">
              <a:extLst>
                <a:ext uri="{FF2B5EF4-FFF2-40B4-BE49-F238E27FC236}">
                  <a16:creationId xmlns:a16="http://schemas.microsoft.com/office/drawing/2014/main" id="{DA8F0AE4-E0EE-C1B2-A9AE-2A4B7C2BC3B0}"/>
                </a:ext>
              </a:extLst>
            </p:cNvPr>
            <p:cNvSpPr/>
            <p:nvPr/>
          </p:nvSpPr>
          <p:spPr>
            <a:xfrm>
              <a:off x="2545520" y="920525"/>
              <a:ext cx="82264" cy="117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207DB8D8-4D0D-CC6C-1D90-EF891A24BC3C}"/>
                </a:ext>
              </a:extLst>
            </p:cNvPr>
            <p:cNvSpPr/>
            <p:nvPr/>
          </p:nvSpPr>
          <p:spPr>
            <a:xfrm>
              <a:off x="2690075" y="1935450"/>
              <a:ext cx="81852" cy="117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65C7783F-FAA3-EC50-B93B-5D782F673621}"/>
                </a:ext>
              </a:extLst>
            </p:cNvPr>
            <p:cNvSpPr/>
            <p:nvPr/>
          </p:nvSpPr>
          <p:spPr>
            <a:xfrm>
              <a:off x="4157699" y="898568"/>
              <a:ext cx="72008" cy="1153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8694E6B-CE39-A7EC-02F8-01842EF47495}"/>
                </a:ext>
              </a:extLst>
            </p:cNvPr>
            <p:cNvSpPr/>
            <p:nvPr/>
          </p:nvSpPr>
          <p:spPr>
            <a:xfrm>
              <a:off x="4303178" y="1935450"/>
              <a:ext cx="82264" cy="11776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12006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A58B971-3AAD-58B2-7502-A1B5AA956D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30921" y="1851670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Power </a:t>
            </a:r>
            <a:r>
              <a:rPr lang="en-US" altLang="ja-JP" dirty="0"/>
              <a:t>test of MBXF5</a:t>
            </a:r>
            <a:br>
              <a:rPr kumimoji="1" lang="en-US" altLang="ja-JP" dirty="0"/>
            </a:br>
            <a:r>
              <a:rPr kumimoji="1" lang="en-US" altLang="ja-JP" dirty="0"/>
              <a:t>- Vertical magnetic measurement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C3547AE-8124-8DBF-229C-A6A13E207F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43F5C97A-68ED-024B-F3BE-C31877E21D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07614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建物, 立つ, 男, ドア が含まれている画像&#10;&#10;自動的に生成された説明">
            <a:extLst>
              <a:ext uri="{FF2B5EF4-FFF2-40B4-BE49-F238E27FC236}">
                <a16:creationId xmlns:a16="http://schemas.microsoft.com/office/drawing/2014/main" id="{F228A51B-5C39-B670-CAA6-932A587693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80861" y="1275606"/>
            <a:ext cx="2304361" cy="307248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47C145E6-EA64-9A9D-7397-CE908E583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Measure</a:t>
            </a:r>
            <a:r>
              <a:rPr lang="en-US" altLang="ja-JP" dirty="0"/>
              <a:t>ment system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22C9391-0D34-56A2-759B-7CF46C7CD1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202" y="683959"/>
            <a:ext cx="4502543" cy="4092263"/>
          </a:xfrm>
        </p:spPr>
        <p:txBody>
          <a:bodyPr>
            <a:normAutofit/>
          </a:bodyPr>
          <a:lstStyle/>
          <a:p>
            <a:r>
              <a:rPr kumimoji="1" lang="en-US" altLang="ja-JP" sz="1800" dirty="0"/>
              <a:t>Field quality of MBXF5 </a:t>
            </a:r>
            <a:r>
              <a:rPr lang="en-US" altLang="ja-JP" sz="1800" dirty="0"/>
              <a:t>at room temperature / 1.9 K using the KEK’s</a:t>
            </a:r>
            <a:r>
              <a:rPr kumimoji="1" lang="en-US" altLang="ja-JP" sz="1800" dirty="0"/>
              <a:t> vertical measurement system</a:t>
            </a:r>
          </a:p>
          <a:p>
            <a:pPr lvl="1"/>
            <a:r>
              <a:rPr kumimoji="1" lang="en-US" altLang="ja-JP" sz="1800" dirty="0"/>
              <a:t>Rotating coil (PCB):</a:t>
            </a:r>
          </a:p>
          <a:p>
            <a:pPr lvl="2"/>
            <a:r>
              <a:rPr lang="en-US" altLang="ja-JP" sz="1800" dirty="0"/>
              <a:t>3 sets of radial coils </a:t>
            </a:r>
          </a:p>
          <a:p>
            <a:pPr lvl="2"/>
            <a:r>
              <a:rPr kumimoji="1" lang="en-US" altLang="ja-JP" sz="1800" dirty="0"/>
              <a:t>Long coils (500) for integral measurement</a:t>
            </a:r>
          </a:p>
          <a:p>
            <a:pPr lvl="2"/>
            <a:r>
              <a:rPr kumimoji="1" lang="en-US" altLang="ja-JP" sz="1800" dirty="0"/>
              <a:t>Short coils (50) for fine search</a:t>
            </a:r>
            <a:r>
              <a:rPr lang="en-US" altLang="ja-JP" sz="1800" dirty="0"/>
              <a:t> </a:t>
            </a:r>
          </a:p>
          <a:p>
            <a:pPr lvl="1"/>
            <a:r>
              <a:rPr lang="en-US" altLang="ja-JP" sz="1800" dirty="0"/>
              <a:t>Scanning capability</a:t>
            </a:r>
          </a:p>
          <a:p>
            <a:pPr lvl="2"/>
            <a:r>
              <a:rPr lang="en-US" altLang="ja-JP" sz="1800" dirty="0"/>
              <a:t>Stepping motor and </a:t>
            </a:r>
            <a:r>
              <a:rPr lang="en-US" altLang="ja-JP" sz="1800" dirty="0" err="1"/>
              <a:t>Magnescale</a:t>
            </a:r>
            <a:r>
              <a:rPr lang="en-US" altLang="ja-JP" sz="1800" dirty="0"/>
              <a:t>®</a:t>
            </a:r>
          </a:p>
          <a:p>
            <a:pPr lvl="2"/>
            <a:r>
              <a:rPr kumimoji="1" lang="en-US" altLang="ja-JP" sz="1800" dirty="0"/>
              <a:t>10-m-shaft to cover the full-length of the magnet</a:t>
            </a:r>
            <a:endParaRPr kumimoji="1" lang="ja-JP" altLang="en-US" sz="18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DFFD4FE-3B39-CB68-CEBB-CD2EBB2BF0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407E20A-5E74-F50F-F5FE-777851E76E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7" name="図 6" descr="屋内, 建物, テーブル, 座る が含まれている画像&#10;&#10;自動的に生成された説明">
            <a:extLst>
              <a:ext uri="{FF2B5EF4-FFF2-40B4-BE49-F238E27FC236}">
                <a16:creationId xmlns:a16="http://schemas.microsoft.com/office/drawing/2014/main" id="{44B418E0-8C45-09D5-9993-A26FB66EA0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0242" y="65795"/>
            <a:ext cx="1998222" cy="2664296"/>
          </a:xfrm>
          <a:prstGeom prst="rect">
            <a:avLst/>
          </a:prstGeom>
        </p:spPr>
      </p:pic>
      <p:pic>
        <p:nvPicPr>
          <p:cNvPr id="6" name="図 5" descr="屋内, テーブル, 椅子, 座る が含まれている画像&#10;&#10;自動的に生成された説明">
            <a:extLst>
              <a:ext uri="{FF2B5EF4-FFF2-40B4-BE49-F238E27FC236}">
                <a16:creationId xmlns:a16="http://schemas.microsoft.com/office/drawing/2014/main" id="{959B99E0-311C-84AE-D5BF-E757E52B919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65050" y="2427734"/>
            <a:ext cx="1998222" cy="2664296"/>
          </a:xfrm>
          <a:prstGeom prst="rect">
            <a:avLst/>
          </a:prstGeom>
        </p:spPr>
      </p:pic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D6D75D2D-B997-286B-1FC5-0BDE2735A033}"/>
              </a:ext>
            </a:extLst>
          </p:cNvPr>
          <p:cNvCxnSpPr/>
          <p:nvPr/>
        </p:nvCxnSpPr>
        <p:spPr>
          <a:xfrm>
            <a:off x="6033041" y="1397943"/>
            <a:ext cx="0" cy="216024"/>
          </a:xfrm>
          <a:prstGeom prst="straightConnector1">
            <a:avLst/>
          </a:prstGeom>
          <a:ln w="15875">
            <a:solidFill>
              <a:schemeClr val="bg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0AD65944-2A1C-FBC8-CB18-15085DEF625E}"/>
              </a:ext>
            </a:extLst>
          </p:cNvPr>
          <p:cNvCxnSpPr>
            <a:cxnSpLocks/>
          </p:cNvCxnSpPr>
          <p:nvPr/>
        </p:nvCxnSpPr>
        <p:spPr>
          <a:xfrm flipH="1">
            <a:off x="6031242" y="1613967"/>
            <a:ext cx="13750" cy="2383276"/>
          </a:xfrm>
          <a:prstGeom prst="straightConnector1">
            <a:avLst/>
          </a:prstGeom>
          <a:ln w="15875">
            <a:solidFill>
              <a:schemeClr val="bg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5D3F3A10-4F01-2505-8E0C-DE73D2031212}"/>
              </a:ext>
            </a:extLst>
          </p:cNvPr>
          <p:cNvCxnSpPr/>
          <p:nvPr/>
        </p:nvCxnSpPr>
        <p:spPr>
          <a:xfrm>
            <a:off x="6013808" y="4061864"/>
            <a:ext cx="0" cy="216024"/>
          </a:xfrm>
          <a:prstGeom prst="straightConnector1">
            <a:avLst/>
          </a:prstGeom>
          <a:ln w="15875">
            <a:solidFill>
              <a:schemeClr val="bg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BDB6768-84C7-5FB1-C0E5-BC4FF5D78F85}"/>
              </a:ext>
            </a:extLst>
          </p:cNvPr>
          <p:cNvSpPr txBox="1"/>
          <p:nvPr/>
        </p:nvSpPr>
        <p:spPr>
          <a:xfrm>
            <a:off x="6192547" y="1308278"/>
            <a:ext cx="574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50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7B68729-853A-6A63-F5FC-4853DEB8648B}"/>
              </a:ext>
            </a:extLst>
          </p:cNvPr>
          <p:cNvSpPr txBox="1"/>
          <p:nvPr/>
        </p:nvSpPr>
        <p:spPr>
          <a:xfrm>
            <a:off x="6223544" y="2578149"/>
            <a:ext cx="574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500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7991068-9FC7-D37F-40E0-FFEE24BCCCCF}"/>
              </a:ext>
            </a:extLst>
          </p:cNvPr>
          <p:cNvSpPr txBox="1"/>
          <p:nvPr/>
        </p:nvSpPr>
        <p:spPr>
          <a:xfrm>
            <a:off x="6252121" y="3908556"/>
            <a:ext cx="5744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50</a:t>
            </a:r>
            <a:endParaRPr kumimoji="1" lang="ja-JP" altLang="en-US">
              <a:solidFill>
                <a:schemeClr val="bg1"/>
              </a:solidFill>
            </a:endParaRPr>
          </a:p>
        </p:txBody>
      </p: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8BC0DA74-809B-9A32-82ED-2C090C52FE70}"/>
              </a:ext>
            </a:extLst>
          </p:cNvPr>
          <p:cNvCxnSpPr/>
          <p:nvPr/>
        </p:nvCxnSpPr>
        <p:spPr>
          <a:xfrm flipH="1">
            <a:off x="6649481" y="1707654"/>
            <a:ext cx="1306895" cy="701943"/>
          </a:xfrm>
          <a:prstGeom prst="line">
            <a:avLst/>
          </a:prstGeom>
          <a:ln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2EE39720-5245-4802-90C5-4AEC8EA13D21}"/>
              </a:ext>
            </a:extLst>
          </p:cNvPr>
          <p:cNvSpPr txBox="1"/>
          <p:nvPr/>
        </p:nvSpPr>
        <p:spPr>
          <a:xfrm>
            <a:off x="7276736" y="190111"/>
            <a:ext cx="14675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solidFill>
                  <a:schemeClr val="bg1"/>
                </a:solidFill>
              </a:rPr>
              <a:t>10-m shaft</a:t>
            </a:r>
            <a:endParaRPr kumimoji="1" lang="ja-JP" alt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7640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7E50F82-FDBB-108B-E05C-4DEE9CDEA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80903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Measured items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4C4FBB1-3A8D-FB63-131A-805A3A819C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59477" y="461480"/>
            <a:ext cx="7781606" cy="3680222"/>
          </a:xfrm>
        </p:spPr>
        <p:txBody>
          <a:bodyPr/>
          <a:lstStyle/>
          <a:p>
            <a:r>
              <a:rPr lang="en-US" altLang="ja-JP" dirty="0"/>
              <a:t>Z-scan</a:t>
            </a:r>
          </a:p>
          <a:p>
            <a:pPr lvl="1"/>
            <a:r>
              <a:rPr lang="en-US" altLang="ja-JP" dirty="0"/>
              <a:t>Warm, before cooling </a:t>
            </a:r>
          </a:p>
          <a:p>
            <a:pPr lvl="1"/>
            <a:r>
              <a:rPr lang="en-US" altLang="ja-JP" b="1" i="1" dirty="0"/>
              <a:t>I </a:t>
            </a:r>
            <a:r>
              <a:rPr lang="en-US" altLang="ja-JP" dirty="0"/>
              <a:t>=3 kA, before training</a:t>
            </a:r>
          </a:p>
          <a:p>
            <a:pPr lvl="1"/>
            <a:r>
              <a:rPr kumimoji="1" lang="en-US" altLang="ja-JP" b="1" i="1" dirty="0"/>
              <a:t>I</a:t>
            </a:r>
            <a:r>
              <a:rPr kumimoji="1" lang="en-US" altLang="ja-JP" dirty="0"/>
              <a:t> = [687, 3k, 7k, 10k, 11k, 12.11k, 11k, 10k, 7k, 3k, 687] A, after training and machine cycle (see below)</a:t>
            </a:r>
          </a:p>
          <a:p>
            <a:r>
              <a:rPr lang="en-US" altLang="ja-JP" dirty="0"/>
              <a:t>DC loop at 1.9 K</a:t>
            </a:r>
          </a:p>
          <a:p>
            <a:pPr lvl="1"/>
            <a:r>
              <a:rPr kumimoji="1" lang="en-US" altLang="ja-JP" dirty="0"/>
              <a:t>Rotatin</a:t>
            </a:r>
            <a:r>
              <a:rPr lang="en-US" altLang="ja-JP" dirty="0"/>
              <a:t>g coil position is fixed at the magnet center (z=0) </a:t>
            </a:r>
          </a:p>
          <a:p>
            <a:pPr marL="457200" lvl="1" indent="0">
              <a:buNone/>
            </a:pPr>
            <a:endParaRPr kumimoji="1" lang="en-US" altLang="ja-JP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A9F192B-C240-ED69-4EBB-1691E3A31C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4A0EE10-30EB-70A2-2628-FA3CAC24DB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470E0BDD-1E2C-A27B-66D3-44ECEBBBE7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3346" y="2994044"/>
            <a:ext cx="5400600" cy="2149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8219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17352" y="-71235"/>
            <a:ext cx="6858000" cy="593297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ja-JP" sz="2492" dirty="0">
                <a:latin typeface="+mn-lt"/>
              </a:rPr>
              <a:t>Japanese Contribution to HL-LHC: D1 magnets</a:t>
            </a:r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68ED2017-D171-0042-8E49-7048DCC240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342900">
              <a:defRPr/>
            </a:pPr>
            <a:fld id="{BFDCA1C4-9514-7B4F-976F-D92F7E296653}" type="slidenum">
              <a:rPr lang="fr-FR" sz="900">
                <a:solidFill>
                  <a:srgbClr val="64BCD9"/>
                </a:solidFill>
                <a:latin typeface="Arial"/>
              </a:rPr>
              <a:pPr defTabSz="342900">
                <a:defRPr/>
              </a:pPr>
              <a:t>2</a:t>
            </a:fld>
            <a:endParaRPr lang="fr-FR" sz="900">
              <a:solidFill>
                <a:srgbClr val="64BCD9"/>
              </a:solidFill>
              <a:latin typeface="Arial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1478268" y="3032453"/>
            <a:ext cx="6008257" cy="179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97832" indent="-197832" defTabSz="342900">
              <a:buFont typeface="Arial" charset="0"/>
              <a:buChar char="•"/>
              <a:defRPr/>
            </a:pPr>
            <a:r>
              <a:rPr lang="en-GB" altLang="ja-JP" sz="1385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Beam separation dipole (D1) by KEK</a:t>
            </a:r>
          </a:p>
          <a:p>
            <a:pPr marL="553929" lvl="1" indent="-237398" defTabSz="342900">
              <a:buFont typeface="Wingdings" pitchFamily="2" charset="2"/>
              <a:buChar char="Ø"/>
              <a:defRPr/>
            </a:pPr>
            <a:r>
              <a:rPr lang="en-GB" altLang="ja-JP" sz="1385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Design study of D1 for HL-LHC within the framework of the CERN-KEK collaboration since 2011.</a:t>
            </a:r>
            <a:r>
              <a:rPr lang="ja-JP" altLang="ja-JP" sz="1385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  </a:t>
            </a:r>
            <a:endParaRPr lang="en-GB" altLang="ja-JP" sz="1385" dirty="0">
              <a:solidFill>
                <a:prstClr val="black"/>
              </a:solidFill>
              <a:latin typeface="Arial"/>
              <a:ea typeface="Times New Roman" charset="0"/>
              <a:cs typeface="Times New Roman" charset="0"/>
            </a:endParaRPr>
          </a:p>
          <a:p>
            <a:pPr marL="553929" lvl="1" indent="-237398" defTabSz="342900">
              <a:buFont typeface="Wingdings" pitchFamily="2" charset="2"/>
              <a:buChar char="Ø"/>
              <a:defRPr/>
            </a:pPr>
            <a:r>
              <a:rPr lang="en-GB" altLang="ja-JP" sz="1385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150 mm single aperture, 35 Tm (5.6 T x 6.3 m), </a:t>
            </a:r>
            <a:r>
              <a:rPr lang="en-GB" altLang="ja-JP" sz="1385" dirty="0" err="1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Nb-Ti</a:t>
            </a:r>
            <a:r>
              <a:rPr lang="en-GB" altLang="ja-JP" sz="1385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 technology.</a:t>
            </a:r>
          </a:p>
          <a:p>
            <a:pPr marL="553929" lvl="1" indent="-237398" defTabSz="342900">
              <a:buFont typeface="Wingdings" pitchFamily="2" charset="2"/>
              <a:buChar char="Ø"/>
              <a:defRPr/>
            </a:pPr>
            <a:r>
              <a:rPr lang="en-GB" altLang="ja-JP" sz="1385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Development </a:t>
            </a:r>
            <a:r>
              <a:rPr lang="fr-CH" altLang="ja-JP" sz="1385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2-m long model </a:t>
            </a:r>
            <a:r>
              <a:rPr lang="fr-CH" altLang="ja-JP" sz="1385" dirty="0" err="1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magnets</a:t>
            </a:r>
            <a:r>
              <a:rPr lang="fr-CH" altLang="ja-JP" sz="1385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 (3 </a:t>
            </a:r>
            <a:r>
              <a:rPr lang="fr-CH" altLang="ja-JP" sz="1385" dirty="0" err="1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units</a:t>
            </a:r>
            <a:r>
              <a:rPr lang="fr-CH" altLang="ja-JP" sz="1385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)</a:t>
            </a:r>
            <a:r>
              <a:rPr lang="en-US" altLang="ja-JP" sz="1385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 at KEK</a:t>
            </a:r>
            <a:endParaRPr lang="fr-CH" altLang="ja-JP" sz="1385" dirty="0">
              <a:solidFill>
                <a:prstClr val="black"/>
              </a:solidFill>
              <a:latin typeface="Arial"/>
              <a:ea typeface="Times New Roman" charset="0"/>
              <a:cs typeface="Times New Roman" charset="0"/>
            </a:endParaRPr>
          </a:p>
          <a:p>
            <a:pPr marL="197832" indent="-197832" defTabSz="342900">
              <a:buFont typeface="Arial" charset="0"/>
              <a:buChar char="•"/>
              <a:defRPr/>
            </a:pPr>
            <a:r>
              <a:rPr lang="en-GB" altLang="ja-JP" sz="1385" dirty="0">
                <a:solidFill>
                  <a:prstClr val="black"/>
                </a:solidFill>
                <a:latin typeface="Arial"/>
                <a:ea typeface="Times New Roman" charset="0"/>
                <a:cs typeface="Times New Roman" charset="0"/>
              </a:rPr>
              <a:t>Deliverables for HL-LHC</a:t>
            </a:r>
          </a:p>
          <a:p>
            <a:pPr marL="553929" lvl="1" indent="-237398" defTabSz="342900">
              <a:buFont typeface="Wingdings" pitchFamily="2" charset="2"/>
              <a:buChar char="Ø"/>
              <a:defRPr/>
            </a:pPr>
            <a:r>
              <a:rPr lang="fr-CH" altLang="ja-JP" sz="1385" i="1" dirty="0">
                <a:solidFill>
                  <a:srgbClr val="FF0000"/>
                </a:solidFill>
                <a:latin typeface="Arial"/>
                <a:ea typeface="Times New Roman" charset="0"/>
                <a:cs typeface="Times New Roman" charset="0"/>
              </a:rPr>
              <a:t>1 full-</a:t>
            </a:r>
            <a:r>
              <a:rPr lang="fr-CH" altLang="ja-JP" sz="1385" i="1" dirty="0" err="1">
                <a:solidFill>
                  <a:srgbClr val="FF0000"/>
                </a:solidFill>
                <a:latin typeface="Arial"/>
                <a:ea typeface="Times New Roman" charset="0"/>
                <a:cs typeface="Times New Roman" charset="0"/>
              </a:rPr>
              <a:t>scale</a:t>
            </a:r>
            <a:r>
              <a:rPr lang="fr-CH" altLang="ja-JP" sz="1385" i="1" dirty="0">
                <a:solidFill>
                  <a:srgbClr val="FF0000"/>
                </a:solidFill>
                <a:latin typeface="Arial"/>
                <a:ea typeface="Times New Roman" charset="0"/>
                <a:cs typeface="Times New Roman" charset="0"/>
              </a:rPr>
              <a:t> prototype cold mass (LMBXFP)</a:t>
            </a:r>
          </a:p>
          <a:p>
            <a:pPr marL="553929" lvl="1" indent="-237398" defTabSz="342900">
              <a:buFont typeface="Wingdings" pitchFamily="2" charset="2"/>
              <a:buChar char="Ø"/>
              <a:defRPr/>
            </a:pPr>
            <a:r>
              <a:rPr lang="fr-CH" altLang="ja-JP" sz="1385" i="1" dirty="0">
                <a:solidFill>
                  <a:srgbClr val="FF0000"/>
                </a:solidFill>
                <a:latin typeface="Arial"/>
                <a:ea typeface="Times New Roman" charset="0"/>
                <a:cs typeface="Times New Roman" charset="0"/>
              </a:rPr>
              <a:t>6 </a:t>
            </a:r>
            <a:r>
              <a:rPr lang="fr-CH" altLang="ja-JP" sz="1385" i="1" dirty="0" err="1">
                <a:solidFill>
                  <a:srgbClr val="FF0000"/>
                </a:solidFill>
                <a:latin typeface="Arial"/>
                <a:ea typeface="Times New Roman" charset="0"/>
                <a:cs typeface="Times New Roman" charset="0"/>
              </a:rPr>
              <a:t>series</a:t>
            </a:r>
            <a:r>
              <a:rPr lang="fr-CH" altLang="ja-JP" sz="1385" i="1" dirty="0">
                <a:solidFill>
                  <a:srgbClr val="FF0000"/>
                </a:solidFill>
                <a:latin typeface="Arial"/>
                <a:ea typeface="Times New Roman" charset="0"/>
                <a:cs typeface="Times New Roman" charset="0"/>
              </a:rPr>
              <a:t> cold masses (LMBXF1-6)</a:t>
            </a:r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DE6325C1-EA47-F44E-B363-76A054BDCB1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4071" y="573162"/>
            <a:ext cx="4776929" cy="2409727"/>
          </a:xfrm>
          <a:prstGeom prst="rect">
            <a:avLst/>
          </a:prstGeom>
        </p:spPr>
      </p:pic>
      <p:sp>
        <p:nvSpPr>
          <p:cNvPr id="11" name="円/楕円 10">
            <a:extLst>
              <a:ext uri="{FF2B5EF4-FFF2-40B4-BE49-F238E27FC236}">
                <a16:creationId xmlns:a16="http://schemas.microsoft.com/office/drawing/2014/main" id="{7D40AD85-6563-6F47-8D32-627ABEA518F2}"/>
              </a:ext>
            </a:extLst>
          </p:cNvPr>
          <p:cNvSpPr/>
          <p:nvPr/>
        </p:nvSpPr>
        <p:spPr>
          <a:xfrm>
            <a:off x="4482398" y="1669102"/>
            <a:ext cx="665510" cy="1019663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342900">
              <a:defRPr/>
            </a:pPr>
            <a:endParaRPr kumimoji="1" lang="ja-JP" altLang="en-US" sz="1247">
              <a:solidFill>
                <a:prstClr val="white"/>
              </a:solidFill>
              <a:latin typeface="Arial"/>
              <a:ea typeface="ＭＳ Ｐゴシック" panose="020B0600070205080204" pitchFamily="34" charset="-128"/>
            </a:endParaRP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EA371CC-BE96-1846-9340-1CBF494DDC0F}"/>
              </a:ext>
            </a:extLst>
          </p:cNvPr>
          <p:cNvSpPr txBox="1"/>
          <p:nvPr/>
        </p:nvSpPr>
        <p:spPr>
          <a:xfrm>
            <a:off x="4902963" y="4544574"/>
            <a:ext cx="3084499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>
              <a:defRPr/>
            </a:pPr>
            <a:r>
              <a:rPr kumimoji="1" lang="en-US" altLang="ja-JP" sz="1650" dirty="0">
                <a:solidFill>
                  <a:srgbClr val="FF0000"/>
                </a:solidFill>
                <a:latin typeface="Arial"/>
                <a:ea typeface="ＭＳ Ｐゴシック" panose="020B0600070205080204" pitchFamily="34" charset="-128"/>
              </a:rPr>
              <a:t>7 units x 7-m long cold masses</a:t>
            </a:r>
            <a:endParaRPr kumimoji="1" lang="ja-JP" altLang="en-US" sz="1650">
              <a:solidFill>
                <a:srgbClr val="FF0000"/>
              </a:solidFill>
              <a:latin typeface="Arial"/>
              <a:ea typeface="ＭＳ Ｐゴシック" panose="020B0600070205080204" pitchFamily="34" charset="-128"/>
            </a:endParaRP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2C867F1C-0335-2CB2-DBBA-C4557DD00C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105" y="522062"/>
            <a:ext cx="3311176" cy="2483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10DCE85-07C8-478D-B754-053439635A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29868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0B38A9D6-B0C0-5EE7-A978-FB13DFEBA1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339502"/>
            <a:ext cx="9150587" cy="3643201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5BDE1272-FAF2-9786-5144-B2767F82D7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65498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DC loop – comparison with calc.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F420A64-1091-080E-B2FD-5D8562E882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 dirty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AF0CB27-D62C-C284-6561-37A4CF063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05214C1-89EF-78EE-B016-2316AE5F0800}"/>
              </a:ext>
            </a:extLst>
          </p:cNvPr>
          <p:cNvSpPr txBox="1"/>
          <p:nvPr/>
        </p:nvSpPr>
        <p:spPr>
          <a:xfrm>
            <a:off x="1427425" y="701684"/>
            <a:ext cx="13681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solidFill>
                  <a:srgbClr val="FF0000"/>
                </a:solidFill>
              </a:rPr>
              <a:t>due to current </a:t>
            </a: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monitoring issue</a:t>
            </a:r>
            <a:endParaRPr kumimoji="1" lang="ja-JP" altLang="en-US" sz="1200">
              <a:solidFill>
                <a:srgbClr val="FF0000"/>
              </a:solidFill>
            </a:endParaRPr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CF3F47FC-250F-E2A5-053B-3743C83349F2}"/>
              </a:ext>
            </a:extLst>
          </p:cNvPr>
          <p:cNvCxnSpPr>
            <a:cxnSpLocks/>
          </p:cNvCxnSpPr>
          <p:nvPr/>
        </p:nvCxnSpPr>
        <p:spPr>
          <a:xfrm flipH="1">
            <a:off x="1259632" y="771550"/>
            <a:ext cx="28803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コンテンツ プレースホルダー 2">
            <a:extLst>
              <a:ext uri="{FF2B5EF4-FFF2-40B4-BE49-F238E27FC236}">
                <a16:creationId xmlns:a16="http://schemas.microsoft.com/office/drawing/2014/main" id="{C8971D1B-F43C-BC15-8A9C-94B23DAC6041}"/>
              </a:ext>
            </a:extLst>
          </p:cNvPr>
          <p:cNvSpPr txBox="1">
            <a:spLocks/>
          </p:cNvSpPr>
          <p:nvPr/>
        </p:nvSpPr>
        <p:spPr>
          <a:xfrm>
            <a:off x="388950" y="3988334"/>
            <a:ext cx="8755050" cy="959680"/>
          </a:xfrm>
          <a:prstGeom prst="rect">
            <a:avLst/>
          </a:prstGeom>
          <a:solidFill>
            <a:schemeClr val="bg1"/>
          </a:solidFill>
        </p:spPr>
        <p:txBody>
          <a:bodyPr/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kumimoji="1"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ja-JP" sz="1800" dirty="0"/>
              <a:t>Central field quality was evaluated by the long coil (L=500) brought to the longitudinal magnet center (z=0)</a:t>
            </a:r>
          </a:p>
          <a:p>
            <a:r>
              <a:rPr lang="en-US" altLang="ja-JP" sz="1800" dirty="0"/>
              <a:t>Measured curves are reproducible by the calc. (Roxie2D)</a:t>
            </a:r>
          </a:p>
        </p:txBody>
      </p:sp>
    </p:spTree>
    <p:extLst>
      <p:ext uri="{BB962C8B-B14F-4D97-AF65-F5344CB8AC3E}">
        <p14:creationId xmlns:p14="http://schemas.microsoft.com/office/powerpoint/2010/main" val="10456083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>
            <a:extLst>
              <a:ext uri="{FF2B5EF4-FFF2-40B4-BE49-F238E27FC236}">
                <a16:creationId xmlns:a16="http://schemas.microsoft.com/office/drawing/2014/main" id="{C396F62F-3892-4E0B-7069-65DE5468B8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1520" y="339502"/>
            <a:ext cx="8435280" cy="3733505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DFBF4E2A-FC46-F459-44CB-5D7DA5F314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Integral measurement – comparison with calc.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E8C6823-C7D1-DBB9-74A8-B59D987FE1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4088414"/>
            <a:ext cx="7920000" cy="798737"/>
          </a:xfrm>
          <a:solidFill>
            <a:schemeClr val="bg1"/>
          </a:solidFill>
        </p:spPr>
        <p:txBody>
          <a:bodyPr/>
          <a:lstStyle/>
          <a:p>
            <a:r>
              <a:rPr kumimoji="1" lang="en-US" altLang="ja-JP" dirty="0"/>
              <a:t>Warm </a:t>
            </a:r>
            <a:r>
              <a:rPr lang="en-US" altLang="ja-JP" dirty="0"/>
              <a:t>&lt;-&gt; Cold : good reproducibility</a:t>
            </a:r>
            <a:endParaRPr kumimoji="1" lang="en-US" altLang="ja-JP" dirty="0"/>
          </a:p>
          <a:p>
            <a:r>
              <a:rPr kumimoji="1" lang="en-US" altLang="ja-JP" dirty="0"/>
              <a:t>Good agreement with the calculation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E14835E-4181-8AEC-8301-0BE8EFD11C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3FAF8FD2-F12C-22FA-FE44-1A9F35D237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88296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>
            <a:extLst>
              <a:ext uri="{FF2B5EF4-FFF2-40B4-BE49-F238E27FC236}">
                <a16:creationId xmlns:a16="http://schemas.microsoft.com/office/drawing/2014/main" id="{86B7A68E-7F7E-AFE5-5C96-E7F5F00377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787" y="267494"/>
            <a:ext cx="8064896" cy="4604349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BF091A06-83E4-7359-7A93-A0EE361838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4787" y="-37650"/>
            <a:ext cx="8434800" cy="540000"/>
          </a:xfrm>
        </p:spPr>
        <p:txBody>
          <a:bodyPr/>
          <a:lstStyle/>
          <a:p>
            <a:r>
              <a:rPr kumimoji="1" lang="en-US" altLang="ja-JP" dirty="0"/>
              <a:t>Integral measurement – comparison with MBXF1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0CD745B-4B95-A408-C925-9B56C0252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75F5BB6-6D11-73E3-2221-4FA14EF66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5116318-AF3D-7CAF-35BA-42ED2194E1AB}"/>
              </a:ext>
            </a:extLst>
          </p:cNvPr>
          <p:cNvSpPr txBox="1"/>
          <p:nvPr/>
        </p:nvSpPr>
        <p:spPr>
          <a:xfrm>
            <a:off x="801273" y="4659982"/>
            <a:ext cx="7311923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1400" b="1" dirty="0">
                <a:solidFill>
                  <a:srgbClr val="0070C0"/>
                </a:solidFill>
              </a:rPr>
              <a:t>Very good reproducibility</a:t>
            </a:r>
          </a:p>
          <a:p>
            <a:pPr algn="ctr"/>
            <a:r>
              <a:rPr kumimoji="1" lang="en-US" altLang="ja-JP" sz="1400" dirty="0"/>
              <a:t>Other harmonics data are also plotted in the backup slides</a:t>
            </a:r>
            <a:endParaRPr kumimoji="1" lang="ja-JP" altLang="en-US" sz="1400"/>
          </a:p>
        </p:txBody>
      </p:sp>
    </p:spTree>
    <p:extLst>
      <p:ext uri="{BB962C8B-B14F-4D97-AF65-F5344CB8AC3E}">
        <p14:creationId xmlns:p14="http://schemas.microsoft.com/office/powerpoint/2010/main" val="353740422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FB287F-AE15-3881-5980-0B4C887583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Summar</a:t>
            </a:r>
            <a:r>
              <a:rPr lang="en-US" altLang="ja-JP" dirty="0"/>
              <a:t>y of the f</a:t>
            </a:r>
            <a:r>
              <a:rPr kumimoji="1" lang="en-US" altLang="ja-JP" dirty="0"/>
              <a:t>ield quality (integral) so far 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1B218ED9-1FB1-DABA-3965-150110603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BFDC68A3-0C59-84E0-7B89-21167C8F19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E63FB339-76A4-0BEB-055F-2B33D7DB27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626931"/>
            <a:ext cx="7772400" cy="443735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2D7F2CA-82BC-9894-A4EC-B34F06983FEA}"/>
              </a:ext>
            </a:extLst>
          </p:cNvPr>
          <p:cNvSpPr txBox="1"/>
          <p:nvPr/>
        </p:nvSpPr>
        <p:spPr>
          <a:xfrm>
            <a:off x="4716016" y="2339084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i="1" dirty="0"/>
              <a:t>I=12.11 kA, KEK cryostat</a:t>
            </a:r>
            <a:endParaRPr kumimoji="1" lang="ja-JP" altLang="en-US" sz="1600" b="1" i="1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E3FFB74-C673-C38F-52D2-7E96A06CCD23}"/>
              </a:ext>
            </a:extLst>
          </p:cNvPr>
          <p:cNvSpPr txBox="1"/>
          <p:nvPr/>
        </p:nvSpPr>
        <p:spPr>
          <a:xfrm>
            <a:off x="4644008" y="4227934"/>
            <a:ext cx="30963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b="1" i="1" dirty="0"/>
              <a:t>I=12.11 kA, KEK cryostat</a:t>
            </a:r>
            <a:endParaRPr kumimoji="1" lang="ja-JP" altLang="en-US" sz="1600" b="1" i="1"/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F7D103D0-7A62-2652-E605-B2100281C789}"/>
              </a:ext>
            </a:extLst>
          </p:cNvPr>
          <p:cNvSpPr/>
          <p:nvPr/>
        </p:nvSpPr>
        <p:spPr>
          <a:xfrm>
            <a:off x="3131840" y="847529"/>
            <a:ext cx="1008112" cy="21205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CE342CC3-A274-DD68-E1BB-42D01770808A}"/>
              </a:ext>
            </a:extLst>
          </p:cNvPr>
          <p:cNvSpPr txBox="1"/>
          <p:nvPr/>
        </p:nvSpPr>
        <p:spPr>
          <a:xfrm>
            <a:off x="1619672" y="4815031"/>
            <a:ext cx="61475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200">
                <a:solidFill>
                  <a:srgbClr val="FF0000"/>
                </a:solidFill>
              </a:rPr>
              <a:t>＊</a:t>
            </a:r>
            <a:r>
              <a:rPr kumimoji="1" lang="en-US" altLang="ja-JP" sz="1200" dirty="0">
                <a:solidFill>
                  <a:srgbClr val="FF0000"/>
                </a:solidFill>
              </a:rPr>
              <a:t>) MBXFP’s cross-section design is different from the series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43BECBF-3D74-C72A-CA6E-5C4D78689332}"/>
              </a:ext>
            </a:extLst>
          </p:cNvPr>
          <p:cNvSpPr txBox="1"/>
          <p:nvPr/>
        </p:nvSpPr>
        <p:spPr>
          <a:xfrm>
            <a:off x="3912468" y="638979"/>
            <a:ext cx="34178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800">
                <a:solidFill>
                  <a:srgbClr val="FF0000"/>
                </a:solidFill>
              </a:rPr>
              <a:t>＊</a:t>
            </a:r>
            <a:endParaRPr lang="ja-JP" altLang="en-US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095CF70C-1B1F-325E-0C00-28A0A08E171D}"/>
              </a:ext>
            </a:extLst>
          </p:cNvPr>
          <p:cNvSpPr/>
          <p:nvPr/>
        </p:nvSpPr>
        <p:spPr>
          <a:xfrm>
            <a:off x="4270276" y="866410"/>
            <a:ext cx="2101924" cy="18466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E2CF43D-9E44-C471-B744-35D84712DD8B}"/>
              </a:ext>
            </a:extLst>
          </p:cNvPr>
          <p:cNvSpPr txBox="1"/>
          <p:nvPr/>
        </p:nvSpPr>
        <p:spPr>
          <a:xfrm>
            <a:off x="4196476" y="618448"/>
            <a:ext cx="8640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i="1" dirty="0">
                <a:solidFill>
                  <a:srgbClr val="0070C0"/>
                </a:solidFill>
              </a:rPr>
              <a:t>Series</a:t>
            </a:r>
            <a:endParaRPr kumimoji="1" lang="ja-JP" altLang="en-US" sz="1200" b="1" i="1">
              <a:solidFill>
                <a:srgbClr val="0070C0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646D6F4-964E-0B6B-B132-C78B003DF7EA}"/>
              </a:ext>
            </a:extLst>
          </p:cNvPr>
          <p:cNvSpPr txBox="1"/>
          <p:nvPr/>
        </p:nvSpPr>
        <p:spPr>
          <a:xfrm>
            <a:off x="2908970" y="607301"/>
            <a:ext cx="12961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i="1" dirty="0">
                <a:solidFill>
                  <a:srgbClr val="FF0000"/>
                </a:solidFill>
              </a:rPr>
              <a:t>Prototype</a:t>
            </a:r>
            <a:endParaRPr kumimoji="1" lang="ja-JP" altLang="en-US" sz="1200" b="1" i="1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229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6106979-68BE-2A97-904F-1B909ED91E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5526"/>
            <a:ext cx="7920000" cy="540000"/>
          </a:xfrm>
        </p:spPr>
        <p:txBody>
          <a:bodyPr/>
          <a:lstStyle/>
          <a:p>
            <a:r>
              <a:rPr lang="en-US" altLang="ja-JP" dirty="0"/>
              <a:t>Ref) </a:t>
            </a:r>
            <a:r>
              <a:rPr kumimoji="1" lang="en-US" altLang="ja-JP" dirty="0"/>
              <a:t>Summary table : SS averaged &amp; Integral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60880EB-9550-3433-7C55-13225F06E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F56072D-B2CF-B8BC-3B49-0327FEC265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37A9780-A6EF-8200-2D1F-57043FBFDBC9}"/>
              </a:ext>
            </a:extLst>
          </p:cNvPr>
          <p:cNvSpPr txBox="1"/>
          <p:nvPr/>
        </p:nvSpPr>
        <p:spPr>
          <a:xfrm>
            <a:off x="1780567" y="483518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Warm</a:t>
            </a:r>
            <a:endParaRPr kumimoji="1" lang="ja-JP" altLang="en-US"/>
          </a:p>
        </p:txBody>
      </p:sp>
      <p:graphicFrame>
        <p:nvGraphicFramePr>
          <p:cNvPr id="8" name="オブジェクト 7">
            <a:extLst>
              <a:ext uri="{FF2B5EF4-FFF2-40B4-BE49-F238E27FC236}">
                <a16:creationId xmlns:a16="http://schemas.microsoft.com/office/drawing/2014/main" id="{637A94C9-342C-3898-D449-D850E0C4F1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32308689"/>
              </p:ext>
            </p:extLst>
          </p:nvPr>
        </p:nvGraphicFramePr>
        <p:xfrm>
          <a:off x="603480" y="838263"/>
          <a:ext cx="29718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シート" r:id="rId2" imgW="4114800" imgH="5626100" progId="Excel.Sheet.12">
                  <p:embed/>
                </p:oleObj>
              </mc:Choice>
              <mc:Fallback>
                <p:oleObj name="シート" r:id="rId2" imgW="4114800" imgH="56261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603480" y="838263"/>
                        <a:ext cx="2971800" cy="40640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オブジェクト 9">
            <a:extLst>
              <a:ext uri="{FF2B5EF4-FFF2-40B4-BE49-F238E27FC236}">
                <a16:creationId xmlns:a16="http://schemas.microsoft.com/office/drawing/2014/main" id="{619A775C-FD4D-6A14-B705-CD6C923D85F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5628734"/>
              </p:ext>
            </p:extLst>
          </p:nvPr>
        </p:nvGraphicFramePr>
        <p:xfrm>
          <a:off x="4069150" y="838263"/>
          <a:ext cx="454025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シート" r:id="rId4" imgW="6286500" imgH="5626100" progId="Excel.Sheet.12">
                  <p:embed/>
                </p:oleObj>
              </mc:Choice>
              <mc:Fallback>
                <p:oleObj name="シート" r:id="rId4" imgW="6286500" imgH="562610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069150" y="838263"/>
                        <a:ext cx="4540250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E0043210-39FD-5C79-EB45-FA4AC910D94C}"/>
              </a:ext>
            </a:extLst>
          </p:cNvPr>
          <p:cNvSpPr txBox="1"/>
          <p:nvPr/>
        </p:nvSpPr>
        <p:spPr>
          <a:xfrm>
            <a:off x="5436096" y="468931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b="1" i="1" dirty="0"/>
              <a:t>T</a:t>
            </a:r>
            <a:r>
              <a:rPr kumimoji="1" lang="en-US" altLang="ja-JP" dirty="0"/>
              <a:t>=1.9 K, </a:t>
            </a:r>
            <a:r>
              <a:rPr kumimoji="1" lang="en-US" altLang="ja-JP" b="1" i="1" dirty="0"/>
              <a:t>I</a:t>
            </a:r>
            <a:r>
              <a:rPr kumimoji="1" lang="en-US" altLang="ja-JP" dirty="0"/>
              <a:t>=12.11kA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5193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95C734F-433D-3E54-336E-D9E73C8E5B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/>
              <a:t>Summary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F9CA7F31-9EDB-ECAB-BFA3-008D9E17D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en-US" altLang="ja-JP" dirty="0"/>
              <a:t>Warm magnetic measurement of MBXF2 at the Hitachi premise</a:t>
            </a:r>
          </a:p>
          <a:p>
            <a:pPr lvl="1"/>
            <a:r>
              <a:rPr lang="en-US" altLang="ja-JP" dirty="0"/>
              <a:t>Measured field quality agrees with the design value to within ~1 units. </a:t>
            </a:r>
          </a:p>
          <a:p>
            <a:pPr lvl="1"/>
            <a:r>
              <a:rPr lang="en-US" altLang="ja-JP" dirty="0"/>
              <a:t>Series statistics so far : 3 </a:t>
            </a:r>
          </a:p>
          <a:p>
            <a:pPr lvl="2"/>
            <a:r>
              <a:rPr lang="en-US" altLang="ja-JP" dirty="0"/>
              <a:t>Good reproducibility</a:t>
            </a:r>
          </a:p>
          <a:p>
            <a:pPr lvl="2"/>
            <a:r>
              <a:rPr lang="en-US" altLang="ja-JP" dirty="0"/>
              <a:t>Variation in </a:t>
            </a:r>
            <a:r>
              <a:rPr lang="en-US" altLang="ja-JP" i="1" dirty="0"/>
              <a:t>b</a:t>
            </a:r>
            <a:r>
              <a:rPr lang="en-US" altLang="ja-JP" i="1" baseline="-25000" dirty="0"/>
              <a:t>3</a:t>
            </a:r>
            <a:r>
              <a:rPr lang="en-US" altLang="ja-JP" dirty="0"/>
              <a:t> and </a:t>
            </a:r>
            <a:r>
              <a:rPr lang="en-US" altLang="ja-JP" i="1" dirty="0"/>
              <a:t>a</a:t>
            </a:r>
            <a:r>
              <a:rPr lang="en-US" altLang="ja-JP" i="1" baseline="-25000" dirty="0"/>
              <a:t>2</a:t>
            </a:r>
            <a:r>
              <a:rPr lang="en-US" altLang="ja-JP" dirty="0"/>
              <a:t> : ~3 units</a:t>
            </a:r>
            <a:endParaRPr kumimoji="1" lang="en-US" altLang="ja-JP" dirty="0"/>
          </a:p>
          <a:p>
            <a:r>
              <a:rPr kumimoji="1" lang="en-US" altLang="ja-JP" dirty="0"/>
              <a:t>Power test of MBXF5 (1</a:t>
            </a:r>
            <a:r>
              <a:rPr kumimoji="1" lang="en-US" altLang="ja-JP" baseline="30000" dirty="0"/>
              <a:t>st</a:t>
            </a:r>
            <a:r>
              <a:rPr kumimoji="1" lang="en-US" altLang="ja-JP" dirty="0"/>
              <a:t> </a:t>
            </a:r>
            <a:r>
              <a:rPr lang="en-US" altLang="ja-JP" dirty="0"/>
              <a:t>TC</a:t>
            </a:r>
            <a:r>
              <a:rPr kumimoji="1" lang="en-US" altLang="ja-JP" dirty="0"/>
              <a:t>) in the KEK cryostat</a:t>
            </a:r>
          </a:p>
          <a:p>
            <a:pPr lvl="1"/>
            <a:r>
              <a:rPr lang="en-US" altLang="ja-JP" dirty="0"/>
              <a:t>Reached the nominal current after 4 quenches</a:t>
            </a:r>
          </a:p>
          <a:p>
            <a:pPr lvl="1"/>
            <a:r>
              <a:rPr lang="en-US" altLang="ja-JP" dirty="0"/>
              <a:t>Reached the ultimate current after 9 quenches</a:t>
            </a:r>
            <a:endParaRPr kumimoji="1" lang="en-US" altLang="ja-JP" dirty="0"/>
          </a:p>
          <a:p>
            <a:pPr lvl="1"/>
            <a:r>
              <a:rPr lang="en-US" altLang="ja-JP" dirty="0"/>
              <a:t>No quench concentration</a:t>
            </a:r>
          </a:p>
          <a:p>
            <a:pPr lvl="1"/>
            <a:r>
              <a:rPr lang="en-US" altLang="ja-JP" dirty="0"/>
              <a:t>4-hours holding at the nominal+200A was successful </a:t>
            </a:r>
          </a:p>
          <a:p>
            <a:pPr lvl="1"/>
            <a:r>
              <a:rPr kumimoji="1" lang="en-US" altLang="ja-JP" dirty="0"/>
              <a:t>4-hours holding at the ultimate current is pending until the 2</a:t>
            </a:r>
            <a:r>
              <a:rPr kumimoji="1" lang="en-US" altLang="ja-JP" baseline="30000" dirty="0"/>
              <a:t>nd</a:t>
            </a:r>
            <a:r>
              <a:rPr kumimoji="1" lang="en-US" altLang="ja-JP" dirty="0"/>
              <a:t> TC </a:t>
            </a:r>
          </a:p>
          <a:p>
            <a:pPr lvl="1"/>
            <a:r>
              <a:rPr kumimoji="1" lang="en-US" altLang="ja-JP" dirty="0"/>
              <a:t>Field quality </a:t>
            </a:r>
          </a:p>
          <a:p>
            <a:pPr lvl="2"/>
            <a:r>
              <a:rPr kumimoji="1" lang="en-US" altLang="ja-JP" dirty="0"/>
              <a:t>Good re</a:t>
            </a:r>
            <a:r>
              <a:rPr lang="en-US" altLang="ja-JP" dirty="0"/>
              <a:t>producibility and well reproduced by calculation</a:t>
            </a:r>
          </a:p>
          <a:p>
            <a:pPr lvl="1"/>
            <a:r>
              <a:rPr lang="en-US" altLang="ja-JP" dirty="0"/>
              <a:t>The 2</a:t>
            </a:r>
            <a:r>
              <a:rPr lang="en-US" altLang="ja-JP" baseline="30000" dirty="0"/>
              <a:t>nd</a:t>
            </a:r>
            <a:r>
              <a:rPr lang="en-US" altLang="ja-JP" dirty="0"/>
              <a:t> TC will be started from 13</a:t>
            </a:r>
            <a:r>
              <a:rPr lang="en-US" altLang="ja-JP" baseline="30000" dirty="0"/>
              <a:t>th</a:t>
            </a:r>
            <a:r>
              <a:rPr lang="en-US" altLang="ja-JP" dirty="0"/>
              <a:t> Nov.  </a:t>
            </a:r>
          </a:p>
          <a:p>
            <a:pPr marL="914400" lvl="2" indent="0">
              <a:buNone/>
            </a:pP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8FE9A61-0C84-8B17-B7FE-0BC287ACB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BFB88C6-494D-1C72-AF00-6C29804A2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053426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Thank you !</a:t>
            </a: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E71386-5ABF-4A9A-0ECF-C03E9DEE6C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4504" y="2031750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Supplement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211ACC1-9538-4959-61E9-E24F908CD8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084C3E-6AC6-15CA-EBA1-970BDB1054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55210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D654E63E-ADF9-3B28-624C-F21CD8FF81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MIITs</a:t>
            </a:r>
            <a:endParaRPr kumimoji="1" lang="ja-JP" altLang="en-US"/>
          </a:p>
        </p:txBody>
      </p:sp>
      <p:pic>
        <p:nvPicPr>
          <p:cNvPr id="6" name="コンテンツ プレースホルダー 5">
            <a:extLst>
              <a:ext uri="{FF2B5EF4-FFF2-40B4-BE49-F238E27FC236}">
                <a16:creationId xmlns:a16="http://schemas.microsoft.com/office/drawing/2014/main" id="{9CAE2E80-3248-A249-55EF-AA111F0ACA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4710" y="914400"/>
            <a:ext cx="4474580" cy="3679825"/>
          </a:xfrm>
          <a:prstGeom prst="rect">
            <a:avLst/>
          </a:prstGeom>
        </p:spPr>
      </p:pic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E10DFA0-7E6F-08DC-054E-31BA5335E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AB8AF11E-F9A6-6624-70A8-007E66E35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0189121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091A06-83E4-7359-7A93-A0EE36183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Integral – comparison with MBXF1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0CD745B-4B95-A408-C925-9B56C0252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75F5BB6-6D11-73E3-2221-4FA14EF66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29</a:t>
            </a:fld>
            <a:endParaRPr lang="fr-FR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34D4B7F2-F238-BFE4-DF4A-3BCB463A5A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99904"/>
            <a:ext cx="7772400" cy="443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977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3510D33-343D-C985-9059-D9E90DDCC7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92546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Brief review of production status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0A92C72-D96D-ADC0-F741-EC32E03C11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3" y="699542"/>
            <a:ext cx="9179091" cy="4558383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kumimoji="1" lang="en-US" altLang="ja-JP" sz="1400" b="1" dirty="0">
                <a:solidFill>
                  <a:schemeClr val="tx1"/>
                </a:solidFill>
              </a:rPr>
              <a:t>MBXF5</a:t>
            </a:r>
          </a:p>
          <a:p>
            <a:pPr lvl="1"/>
            <a:r>
              <a:rPr lang="en-US" altLang="ja-JP" sz="1400" b="1" dirty="0">
                <a:solidFill>
                  <a:schemeClr val="bg2"/>
                </a:solidFill>
              </a:rPr>
              <a:t>Under the power test at KEK (This talk)</a:t>
            </a:r>
          </a:p>
          <a:p>
            <a:endParaRPr lang="en-US" altLang="ja-JP" sz="1400" b="1" dirty="0">
              <a:solidFill>
                <a:schemeClr val="tx1"/>
              </a:solidFill>
              <a:latin typeface="+mj-lt"/>
            </a:endParaRPr>
          </a:p>
          <a:p>
            <a:r>
              <a:rPr lang="en-US" altLang="ja-JP" sz="1400" b="1" dirty="0">
                <a:solidFill>
                  <a:schemeClr val="tx1"/>
                </a:solidFill>
                <a:latin typeface="+mj-lt"/>
              </a:rPr>
              <a:t>MBXF1</a:t>
            </a:r>
          </a:p>
          <a:p>
            <a:pPr lvl="1"/>
            <a:r>
              <a:rPr lang="en-US" altLang="ja-JP" sz="1400" b="1" dirty="0">
                <a:solidFill>
                  <a:schemeClr val="tx1"/>
                </a:solidFill>
                <a:latin typeface="+mj-lt"/>
              </a:rPr>
              <a:t>Cold mass assembly is ongoing at Hitachi</a:t>
            </a:r>
          </a:p>
          <a:p>
            <a:pPr lvl="1"/>
            <a:r>
              <a:rPr lang="en-US" altLang="ja-JP" sz="1400" b="1" dirty="0">
                <a:solidFill>
                  <a:schemeClr val="tx1"/>
                </a:solidFill>
                <a:latin typeface="+mj-lt"/>
              </a:rPr>
              <a:t>Final reception test (SSW) at the KEK is planned in Mar.-Apr. 2024 </a:t>
            </a:r>
          </a:p>
          <a:p>
            <a:endParaRPr lang="en-US" altLang="ja-JP" sz="1400" b="1" dirty="0">
              <a:solidFill>
                <a:schemeClr val="tx1"/>
              </a:solidFill>
              <a:latin typeface="+mj-lt"/>
            </a:endParaRPr>
          </a:p>
          <a:p>
            <a:r>
              <a:rPr lang="en-US" altLang="ja-JP" sz="1400" b="1" dirty="0">
                <a:solidFill>
                  <a:schemeClr val="tx1"/>
                </a:solidFill>
                <a:latin typeface="+mj-lt"/>
              </a:rPr>
              <a:t>MBXF2</a:t>
            </a:r>
          </a:p>
          <a:p>
            <a:pPr lvl="1"/>
            <a:r>
              <a:rPr lang="en-US" altLang="ja-JP" sz="1400" b="1" dirty="0">
                <a:solidFill>
                  <a:schemeClr val="bg2"/>
                </a:solidFill>
                <a:latin typeface="+mj-lt"/>
              </a:rPr>
              <a:t>Warm magnetic measurement of Yoked magnet was completed (This talk)</a:t>
            </a:r>
          </a:p>
          <a:p>
            <a:pPr lvl="1"/>
            <a:r>
              <a:rPr lang="en-US" altLang="ja-JP" sz="1400" b="1" dirty="0">
                <a:solidFill>
                  <a:schemeClr val="tx1"/>
                </a:solidFill>
                <a:latin typeface="+mj-lt"/>
              </a:rPr>
              <a:t>Arrival at KEK for the power test is foreseen in Feb. 2024</a:t>
            </a:r>
          </a:p>
          <a:p>
            <a:pPr lvl="1"/>
            <a:endParaRPr lang="en-US" altLang="ja-JP" sz="1400" b="1" dirty="0">
              <a:solidFill>
                <a:schemeClr val="tx1"/>
              </a:solidFill>
              <a:latin typeface="+mj-lt"/>
            </a:endParaRPr>
          </a:p>
          <a:p>
            <a:r>
              <a:rPr lang="en-US" altLang="ja-JP" sz="1400" b="1" dirty="0">
                <a:solidFill>
                  <a:schemeClr val="tx1"/>
                </a:solidFill>
                <a:latin typeface="+mj-lt"/>
              </a:rPr>
              <a:t>MBXF3</a:t>
            </a:r>
          </a:p>
          <a:p>
            <a:pPr lvl="1"/>
            <a:r>
              <a:rPr lang="en-US" altLang="ja-JP" sz="1400" b="1" dirty="0">
                <a:solidFill>
                  <a:schemeClr val="tx1"/>
                </a:solidFill>
                <a:latin typeface="+mj-lt"/>
              </a:rPr>
              <a:t>Coil winding is ongoing</a:t>
            </a:r>
          </a:p>
          <a:p>
            <a:pPr lvl="1"/>
            <a:endParaRPr lang="en-US" altLang="ja-JP" sz="1400" dirty="0">
              <a:solidFill>
                <a:schemeClr val="bg2"/>
              </a:solidFill>
              <a:latin typeface="+mj-lt"/>
            </a:endParaRPr>
          </a:p>
          <a:p>
            <a:endParaRPr lang="en-US" altLang="ja-JP" sz="1400" dirty="0">
              <a:solidFill>
                <a:schemeClr val="bg2"/>
              </a:solidFill>
              <a:latin typeface="+mj-lt"/>
            </a:endParaRPr>
          </a:p>
          <a:p>
            <a:pPr lvl="1"/>
            <a:endParaRPr lang="en-US" altLang="ja-JP" sz="14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1CE0E77-2BB1-60E6-F1CF-67074F8AF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57C59777-3E1F-A379-2866-80D30F308C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95056430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091A06-83E4-7359-7A93-A0EE36183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Integral – comparison with MBXF1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0CD745B-4B95-A408-C925-9B56C0252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75F5BB6-6D11-73E3-2221-4FA14EF66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30</a:t>
            </a:fld>
            <a:endParaRPr lang="fr-FR"/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6DDCC977-8DEB-EE51-4386-4D43A0B14C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599904"/>
            <a:ext cx="7772400" cy="443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8393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091A06-83E4-7359-7A93-A0EE36183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Integral – comparison with MBXF1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C0CD745B-4B95-A408-C925-9B56C0252B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75F5BB6-6D11-73E3-2221-4FA14EF66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31</a:t>
            </a:fld>
            <a:endParaRPr lang="fr-FR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2D1816D-481E-03E0-51F3-7557AC7EA032}"/>
              </a:ext>
            </a:extLst>
          </p:cNvPr>
          <p:cNvSpPr txBox="1"/>
          <p:nvPr/>
        </p:nvSpPr>
        <p:spPr>
          <a:xfrm>
            <a:off x="6162709" y="3147814"/>
            <a:ext cx="230381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i="1" dirty="0"/>
              <a:t>a</a:t>
            </a:r>
            <a:r>
              <a:rPr kumimoji="1" lang="en-US" altLang="ja-JP" i="1" baseline="-25000" dirty="0"/>
              <a:t>2</a:t>
            </a:r>
            <a:r>
              <a:rPr kumimoji="1" lang="ja-JP" altLang="en-US"/>
              <a:t>：</a:t>
            </a:r>
            <a:r>
              <a:rPr kumimoji="1" lang="en-US" altLang="ja-JP" dirty="0"/>
              <a:t>MBXF1</a:t>
            </a:r>
            <a:r>
              <a:rPr kumimoji="1" lang="ja-JP" altLang="en-US"/>
              <a:t>の時ほどの顕著な大きさはみられない。</a:t>
            </a:r>
            <a:endParaRPr kumimoji="1" lang="en-US" altLang="ja-JP" dirty="0"/>
          </a:p>
          <a:p>
            <a:r>
              <a:rPr kumimoji="1" lang="ja-JP" altLang="en-US"/>
              <a:t>ヒステリシスにも違いが現れている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8C4BC85A-F1A1-0712-EB1F-8BC26A5149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475" y="571141"/>
            <a:ext cx="7772400" cy="4437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020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E17A85-4827-3BF7-432F-32E0A9AF5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 of the talk</a:t>
            </a:r>
            <a:endParaRPr kumimoji="1" lang="ja-JP" altLang="en-US"/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9AF300A-96DB-D0A0-FECF-C28258E761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14401"/>
            <a:ext cx="8434800" cy="3680222"/>
          </a:xfrm>
        </p:spPr>
        <p:txBody>
          <a:bodyPr/>
          <a:lstStyle/>
          <a:p>
            <a:r>
              <a:rPr lang="en-US" altLang="ja-JP" dirty="0"/>
              <a:t>MBXF2:</a:t>
            </a:r>
          </a:p>
          <a:p>
            <a:pPr lvl="1"/>
            <a:r>
              <a:rPr lang="en-US" altLang="ja-JP" dirty="0"/>
              <a:t>Magnetic measurement at the Hitachi premise (5</a:t>
            </a:r>
            <a:r>
              <a:rPr lang="en-US" altLang="ja-JP" baseline="30000" dirty="0"/>
              <a:t>th</a:t>
            </a:r>
            <a:r>
              <a:rPr lang="en-US" altLang="ja-JP" dirty="0"/>
              <a:t> - 6</a:t>
            </a:r>
            <a:r>
              <a:rPr lang="en-US" altLang="ja-JP" baseline="30000" dirty="0"/>
              <a:t>th</a:t>
            </a:r>
            <a:r>
              <a:rPr lang="en-US" altLang="ja-JP" dirty="0"/>
              <a:t> Oct)</a:t>
            </a:r>
          </a:p>
          <a:p>
            <a:endParaRPr lang="en-US" altLang="ja-JP" dirty="0"/>
          </a:p>
          <a:p>
            <a:r>
              <a:rPr lang="en-US" altLang="ja-JP" dirty="0"/>
              <a:t>MBXF5: </a:t>
            </a:r>
          </a:p>
          <a:p>
            <a:pPr lvl="1"/>
            <a:r>
              <a:rPr lang="en-US" altLang="ja-JP" dirty="0"/>
              <a:t>The power test results from the 1</a:t>
            </a:r>
            <a:r>
              <a:rPr lang="en-US" altLang="ja-JP" baseline="30000" dirty="0"/>
              <a:t>st</a:t>
            </a:r>
            <a:r>
              <a:rPr lang="en-US" altLang="ja-JP" dirty="0"/>
              <a:t> thermal cycle (9</a:t>
            </a:r>
            <a:r>
              <a:rPr lang="en-US" altLang="ja-JP" baseline="30000" dirty="0"/>
              <a:t>th</a:t>
            </a:r>
            <a:r>
              <a:rPr lang="en-US" altLang="ja-JP" dirty="0"/>
              <a:t> Oct-2</a:t>
            </a:r>
            <a:r>
              <a:rPr lang="en-US" altLang="ja-JP" baseline="30000" dirty="0"/>
              <a:t>nd</a:t>
            </a:r>
            <a:r>
              <a:rPr lang="en-US" altLang="ja-JP" dirty="0"/>
              <a:t> Nov.)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9DAECEA-E2E3-E907-35A5-A401AB1C3A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F5100144-FCFD-A584-2243-F4FB194B94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750069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818DBCE-0694-894B-1160-D372C4774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552" y="1851670"/>
            <a:ext cx="7920000" cy="540000"/>
          </a:xfrm>
        </p:spPr>
        <p:txBody>
          <a:bodyPr/>
          <a:lstStyle/>
          <a:p>
            <a:r>
              <a:rPr kumimoji="1" lang="en-US" altLang="ja-JP" dirty="0"/>
              <a:t>Magnetic measurement of MBXF2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F90A3D69-D005-0876-5D31-0FDEE0BAB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91C748B-A3E5-2C1A-1DF5-501B34AA84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5D2183E1-4F1B-A849-DDD1-C59E6C5DA43B}"/>
              </a:ext>
            </a:extLst>
          </p:cNvPr>
          <p:cNvSpPr txBox="1"/>
          <p:nvPr/>
        </p:nvSpPr>
        <p:spPr>
          <a:xfrm>
            <a:off x="3563888" y="2382499"/>
            <a:ext cx="2253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EDMS:1966491 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9117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D4D5A7-418D-B5F8-1561-C0A9039B2F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lang="en-US" altLang="ja-JP" dirty="0"/>
              <a:t>MM after yoking, at Hitachi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1DB16E0-CC1C-8F99-C538-8AFF0E61BF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86032E0D-9547-5E92-934A-6065D65A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E7056003-7811-832E-D9ED-CF85D901F2C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96" y="1011738"/>
            <a:ext cx="5678140" cy="3792260"/>
          </a:xfrm>
          <a:prstGeom prst="rect">
            <a:avLst/>
          </a:prstGeom>
        </p:spPr>
      </p:pic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905DBB8-F040-2133-3375-870B2CD134F1}"/>
              </a:ext>
            </a:extLst>
          </p:cNvPr>
          <p:cNvSpPr txBox="1"/>
          <p:nvPr/>
        </p:nvSpPr>
        <p:spPr>
          <a:xfrm>
            <a:off x="1856911" y="4054631"/>
            <a:ext cx="3888432" cy="646331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NOTE: This was taken during </a:t>
            </a:r>
          </a:p>
          <a:p>
            <a:r>
              <a:rPr kumimoji="1" lang="en-US" altLang="ja-JP" dirty="0"/>
              <a:t>the prototype measurement  </a:t>
            </a:r>
            <a:endParaRPr kumimoji="1" lang="ja-JP" altLang="en-US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DFFE8087-8AA5-36FB-0B4D-8107E26D615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6119" y="2571750"/>
            <a:ext cx="2971800" cy="22352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E86FC3D7-8AF1-C325-FD41-9431173B85A6}"/>
              </a:ext>
            </a:extLst>
          </p:cNvPr>
          <p:cNvSpPr txBox="1"/>
          <p:nvPr/>
        </p:nvSpPr>
        <p:spPr>
          <a:xfrm>
            <a:off x="5926118" y="2674496"/>
            <a:ext cx="2653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Radial coil (L=80)</a:t>
            </a:r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78E9EC55-764B-BC89-8872-6EE3C54DC8FD}"/>
              </a:ext>
            </a:extLst>
          </p:cNvPr>
          <p:cNvSpPr txBox="1"/>
          <p:nvPr/>
        </p:nvSpPr>
        <p:spPr>
          <a:xfrm>
            <a:off x="7218621" y="4339908"/>
            <a:ext cx="1954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Encoder disk</a:t>
            </a:r>
            <a:endParaRPr kumimoji="1" lang="ja-JP" altLang="en-US"/>
          </a:p>
        </p:txBody>
      </p: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5E1AA195-86DB-41DC-2453-7E1F9806DC60}"/>
              </a:ext>
            </a:extLst>
          </p:cNvPr>
          <p:cNvCxnSpPr/>
          <p:nvPr/>
        </p:nvCxnSpPr>
        <p:spPr>
          <a:xfrm>
            <a:off x="7057032" y="3913225"/>
            <a:ext cx="354987" cy="42668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BD464AF-A983-777B-5C19-273229E4C42E}"/>
              </a:ext>
            </a:extLst>
          </p:cNvPr>
          <p:cNvCxnSpPr>
            <a:cxnSpLocks/>
          </p:cNvCxnSpPr>
          <p:nvPr/>
        </p:nvCxnSpPr>
        <p:spPr>
          <a:xfrm>
            <a:off x="6548412" y="3060158"/>
            <a:ext cx="0" cy="23670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F67289A-CF09-D317-DE46-6100DE31DBB6}"/>
              </a:ext>
            </a:extLst>
          </p:cNvPr>
          <p:cNvSpPr txBox="1"/>
          <p:nvPr/>
        </p:nvSpPr>
        <p:spPr>
          <a:xfrm>
            <a:off x="33267" y="693154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Place: The Hitachi </a:t>
            </a:r>
            <a:r>
              <a:rPr kumimoji="1" lang="en-US" altLang="ja-JP" sz="1400" dirty="0" err="1"/>
              <a:t>Rinkai</a:t>
            </a:r>
            <a:r>
              <a:rPr kumimoji="1" lang="en-US" altLang="ja-JP" sz="1400" dirty="0"/>
              <a:t> Factory </a:t>
            </a:r>
            <a:endParaRPr kumimoji="1" lang="ja-JP" altLang="en-US" sz="1400"/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18CC87FA-AC5B-1A47-C994-3F2BD5CA391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8678" y="619554"/>
            <a:ext cx="4464503" cy="1907105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81A2D502-28A6-28CC-7BEB-6FB3FA82ADBB}"/>
              </a:ext>
            </a:extLst>
          </p:cNvPr>
          <p:cNvSpPr txBox="1"/>
          <p:nvPr/>
        </p:nvSpPr>
        <p:spPr>
          <a:xfrm>
            <a:off x="2908478" y="1085766"/>
            <a:ext cx="166352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Yoked magnet</a:t>
            </a:r>
            <a:endParaRPr kumimoji="1" lang="ja-JP" altLang="en-US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DC11F4A1-BAFD-EB3E-9FD4-027FBFCB5C80}"/>
              </a:ext>
            </a:extLst>
          </p:cNvPr>
          <p:cNvCxnSpPr>
            <a:stCxn id="7" idx="2"/>
          </p:cNvCxnSpPr>
          <p:nvPr/>
        </p:nvCxnSpPr>
        <p:spPr>
          <a:xfrm flipH="1">
            <a:off x="3635896" y="1455098"/>
            <a:ext cx="104343" cy="25255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7948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AC136D-0DBA-6A44-8599-21D6B6DCB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7CBFB20-D232-F54A-B22D-E51D8F3766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347" y="478739"/>
            <a:ext cx="5289327" cy="25970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F58FB0D-0403-7E47-80A6-380A358BF9D6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14726" y="641407"/>
            <a:ext cx="3405746" cy="226605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3FF02EE-220F-164E-B6D8-F5260D021C77}"/>
              </a:ext>
            </a:extLst>
          </p:cNvPr>
          <p:cNvSpPr txBox="1"/>
          <p:nvPr/>
        </p:nvSpPr>
        <p:spPr>
          <a:xfrm>
            <a:off x="5420452" y="2917269"/>
            <a:ext cx="3756312" cy="181588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14313" indent="-214313">
              <a:buFontTx/>
              <a:buChar char="-"/>
            </a:pPr>
            <a:r>
              <a:rPr lang="en-JP" sz="1400"/>
              <a:t>Measured b</a:t>
            </a:r>
            <a:r>
              <a:rPr lang="en-JP" sz="1400" baseline="-25000"/>
              <a:t>1</a:t>
            </a:r>
            <a:r>
              <a:rPr lang="en-JP" sz="1400"/>
              <a:t> </a:t>
            </a:r>
            <a:r>
              <a:rPr lang="en-US" sz="1400" dirty="0"/>
              <a:t>profile </a:t>
            </a:r>
            <a:r>
              <a:rPr lang="en-JP" sz="1400"/>
              <a:t>is </a:t>
            </a:r>
            <a:r>
              <a:rPr lang="en-JP" sz="1400" dirty="0"/>
              <a:t>fitted to the 3D calculation “</a:t>
            </a:r>
            <a:r>
              <a:rPr lang="en-JP" sz="1400"/>
              <a:t>OPERA”</a:t>
            </a:r>
            <a:endParaRPr lang="en-US" sz="1400" dirty="0"/>
          </a:p>
          <a:p>
            <a:pPr marL="214313" indent="-214313">
              <a:buFontTx/>
              <a:buChar char="-"/>
            </a:pPr>
            <a:r>
              <a:rPr lang="en-JP" sz="1400"/>
              <a:t>Probe coverage </a:t>
            </a:r>
            <a:r>
              <a:rPr lang="en-US" sz="1400" dirty="0"/>
              <a:t>: </a:t>
            </a:r>
            <a:r>
              <a:rPr lang="en-JP" sz="1400"/>
              <a:t>Z</a:t>
            </a:r>
            <a:r>
              <a:rPr lang="en-JP" sz="1400" baseline="-25000"/>
              <a:t>magnet</a:t>
            </a:r>
            <a:r>
              <a:rPr lang="en-JP" sz="1400"/>
              <a:t>= 19</a:t>
            </a:r>
            <a:r>
              <a:rPr lang="en-US" sz="1400" dirty="0"/>
              <a:t>40</a:t>
            </a:r>
            <a:r>
              <a:rPr lang="en-JP" sz="1400"/>
              <a:t> – 3</a:t>
            </a:r>
            <a:r>
              <a:rPr lang="en-US" sz="1400" dirty="0"/>
              <a:t>620</a:t>
            </a:r>
            <a:r>
              <a:rPr lang="en-JP" sz="1400"/>
              <a:t> mm</a:t>
            </a:r>
            <a:r>
              <a:rPr lang="en-US" sz="1400" dirty="0"/>
              <a:t>, where </a:t>
            </a:r>
            <a:r>
              <a:rPr lang="en-JP" sz="1400"/>
              <a:t>Z</a:t>
            </a:r>
            <a:r>
              <a:rPr lang="en-JP" sz="1400" baseline="-25000"/>
              <a:t>magnet</a:t>
            </a:r>
            <a:r>
              <a:rPr lang="en-JP" sz="1400" dirty="0"/>
              <a:t>=</a:t>
            </a:r>
            <a:r>
              <a:rPr lang="en-JP" sz="1400"/>
              <a:t>0 </a:t>
            </a:r>
            <a:r>
              <a:rPr lang="en-US" sz="1400" dirty="0"/>
              <a:t>corresponds to the l</a:t>
            </a:r>
            <a:r>
              <a:rPr lang="en-JP" sz="1400"/>
              <a:t>ongitudinal </a:t>
            </a:r>
            <a:r>
              <a:rPr lang="en-US" sz="1400" dirty="0"/>
              <a:t>magnet center</a:t>
            </a:r>
          </a:p>
          <a:p>
            <a:pPr marL="214313" indent="-214313">
              <a:buFontTx/>
              <a:buChar char="-"/>
            </a:pPr>
            <a:r>
              <a:rPr lang="en-US" sz="1400" b="1" dirty="0">
                <a:solidFill>
                  <a:srgbClr val="00B050"/>
                </a:solidFill>
              </a:rPr>
              <a:t>Field quality is evaluated by averaging the data over the straight section (z=1940-2260 mm)</a:t>
            </a:r>
            <a:endParaRPr lang="en-JP" sz="1400" b="1" dirty="0">
              <a:solidFill>
                <a:srgbClr val="00B050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37DA30F1-B18B-BD4F-825E-C3F01B924D68}"/>
              </a:ext>
            </a:extLst>
          </p:cNvPr>
          <p:cNvSpPr/>
          <p:nvPr/>
        </p:nvSpPr>
        <p:spPr>
          <a:xfrm>
            <a:off x="3944807" y="778405"/>
            <a:ext cx="1121683" cy="1888466"/>
          </a:xfrm>
          <a:prstGeom prst="rect">
            <a:avLst/>
          </a:prstGeom>
          <a:solidFill>
            <a:schemeClr val="accent1">
              <a:lumMod val="75000"/>
              <a:alpha val="44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4AD3239-00C5-E644-AA68-51EFB9DE94D8}"/>
              </a:ext>
            </a:extLst>
          </p:cNvPr>
          <p:cNvSpPr txBox="1"/>
          <p:nvPr/>
        </p:nvSpPr>
        <p:spPr>
          <a:xfrm>
            <a:off x="4626550" y="873322"/>
            <a:ext cx="7484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350" dirty="0"/>
              <a:t>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902756D-D316-0143-B267-D4B9C0420979}"/>
              </a:ext>
            </a:extLst>
          </p:cNvPr>
          <p:cNvSpPr txBox="1"/>
          <p:nvPr/>
        </p:nvSpPr>
        <p:spPr>
          <a:xfrm>
            <a:off x="1471002" y="871005"/>
            <a:ext cx="748404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350" dirty="0"/>
              <a:t>RE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427D123-943A-8543-B5C3-1564A361B0F3}"/>
              </a:ext>
            </a:extLst>
          </p:cNvPr>
          <p:cNvSpPr/>
          <p:nvPr/>
        </p:nvSpPr>
        <p:spPr>
          <a:xfrm>
            <a:off x="6174177" y="871004"/>
            <a:ext cx="451869" cy="1709581"/>
          </a:xfrm>
          <a:prstGeom prst="rect">
            <a:avLst/>
          </a:prstGeom>
          <a:solidFill>
            <a:schemeClr val="accent4">
              <a:lumMod val="60000"/>
              <a:lumOff val="40000"/>
              <a:alpha val="54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75530F6-1B72-BF4E-9D7D-11E3D4F10088}"/>
              </a:ext>
            </a:extLst>
          </p:cNvPr>
          <p:cNvCxnSpPr/>
          <p:nvPr/>
        </p:nvCxnSpPr>
        <p:spPr>
          <a:xfrm>
            <a:off x="6174178" y="2310586"/>
            <a:ext cx="432048" cy="0"/>
          </a:xfrm>
          <a:prstGeom prst="straightConnector1">
            <a:avLst/>
          </a:prstGeom>
          <a:ln w="12700">
            <a:solidFill>
              <a:srgbClr val="00B05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AC25F8B-BA5F-6B42-93D5-3C9E3A04434A}"/>
              </a:ext>
            </a:extLst>
          </p:cNvPr>
          <p:cNvSpPr txBox="1"/>
          <p:nvPr/>
        </p:nvSpPr>
        <p:spPr>
          <a:xfrm>
            <a:off x="6657780" y="1702044"/>
            <a:ext cx="140585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JP" sz="1050" b="1">
                <a:solidFill>
                  <a:srgbClr val="00B050"/>
                </a:solidFill>
              </a:rPr>
              <a:t>Used for</a:t>
            </a:r>
            <a:r>
              <a:rPr lang="en-US" sz="1050" b="1" dirty="0">
                <a:solidFill>
                  <a:srgbClr val="00B050"/>
                </a:solidFill>
              </a:rPr>
              <a:t> </a:t>
            </a:r>
          </a:p>
          <a:p>
            <a:r>
              <a:rPr lang="en-US" sz="1050" b="1" dirty="0">
                <a:solidFill>
                  <a:srgbClr val="00B050"/>
                </a:solidFill>
              </a:rPr>
              <a:t>field quality evaluation</a:t>
            </a:r>
            <a:endParaRPr lang="en-JP" sz="1050" b="1" dirty="0">
              <a:solidFill>
                <a:srgbClr val="00B050"/>
              </a:solidFill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5CDD07C-C4C4-234B-A609-8612A6AA51F4}"/>
              </a:ext>
            </a:extLst>
          </p:cNvPr>
          <p:cNvCxnSpPr/>
          <p:nvPr/>
        </p:nvCxnSpPr>
        <p:spPr>
          <a:xfrm flipV="1">
            <a:off x="6325193" y="2034312"/>
            <a:ext cx="300854" cy="249936"/>
          </a:xfrm>
          <a:prstGeom prst="line">
            <a:avLst/>
          </a:prstGeom>
          <a:ln w="12700">
            <a:solidFill>
              <a:srgbClr val="00B05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タイトル 1">
            <a:extLst>
              <a:ext uri="{FF2B5EF4-FFF2-40B4-BE49-F238E27FC236}">
                <a16:creationId xmlns:a16="http://schemas.microsoft.com/office/drawing/2014/main" id="{F94A47C4-633A-FED4-53DD-785CAACB2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188" y="-74613"/>
            <a:ext cx="8353425" cy="539751"/>
          </a:xfrm>
        </p:spPr>
        <p:txBody>
          <a:bodyPr/>
          <a:lstStyle/>
          <a:p>
            <a:r>
              <a:rPr kumimoji="1" lang="en-US" altLang="ja-JP" dirty="0"/>
              <a:t>Measurement </a:t>
            </a:r>
            <a:r>
              <a:rPr lang="en-US" altLang="ja-JP" dirty="0"/>
              <a:t>/ data </a:t>
            </a:r>
            <a:r>
              <a:rPr kumimoji="1" lang="en-US" altLang="ja-JP" dirty="0"/>
              <a:t>coverage</a:t>
            </a:r>
            <a:endParaRPr kumimoji="1" lang="ja-JP" altLang="en-US"/>
          </a:p>
        </p:txBody>
      </p:sp>
      <p:sp>
        <p:nvSpPr>
          <p:cNvPr id="11" name="右矢印 10">
            <a:extLst>
              <a:ext uri="{FF2B5EF4-FFF2-40B4-BE49-F238E27FC236}">
                <a16:creationId xmlns:a16="http://schemas.microsoft.com/office/drawing/2014/main" id="{F602DC39-1F2C-E7CF-5D45-C51CF4152ED5}"/>
              </a:ext>
            </a:extLst>
          </p:cNvPr>
          <p:cNvSpPr/>
          <p:nvPr/>
        </p:nvSpPr>
        <p:spPr>
          <a:xfrm>
            <a:off x="5039779" y="1496531"/>
            <a:ext cx="960280" cy="60783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B1B07CC6-9D89-4CD2-2FAE-83EED558D3B4}"/>
              </a:ext>
            </a:extLst>
          </p:cNvPr>
          <p:cNvSpPr/>
          <p:nvPr/>
        </p:nvSpPr>
        <p:spPr>
          <a:xfrm>
            <a:off x="3952701" y="778404"/>
            <a:ext cx="291213" cy="1888466"/>
          </a:xfrm>
          <a:prstGeom prst="rect">
            <a:avLst/>
          </a:prstGeom>
          <a:solidFill>
            <a:schemeClr val="accent4">
              <a:lumMod val="60000"/>
              <a:lumOff val="40000"/>
              <a:alpha val="54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JP" sz="135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F88C67D-F614-753E-7E98-350D9EC8D5B6}"/>
              </a:ext>
            </a:extLst>
          </p:cNvPr>
          <p:cNvSpPr txBox="1"/>
          <p:nvPr/>
        </p:nvSpPr>
        <p:spPr>
          <a:xfrm>
            <a:off x="2919138" y="368386"/>
            <a:ext cx="235833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00" dirty="0"/>
              <a:t>Coverage by portable system</a:t>
            </a:r>
            <a:endParaRPr kumimoji="1" lang="ja-JP" altLang="en-US" sz="1300"/>
          </a:p>
        </p:txBody>
      </p: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CCAA20D4-B04E-2109-900D-995DA8E8D7B0}"/>
              </a:ext>
            </a:extLst>
          </p:cNvPr>
          <p:cNvCxnSpPr/>
          <p:nvPr/>
        </p:nvCxnSpPr>
        <p:spPr>
          <a:xfrm>
            <a:off x="3944807" y="667142"/>
            <a:ext cx="1121683" cy="0"/>
          </a:xfrm>
          <a:prstGeom prst="straightConnector1">
            <a:avLst/>
          </a:prstGeom>
          <a:ln>
            <a:solidFill>
              <a:schemeClr val="tx1"/>
            </a:solidFill>
            <a:headEnd type="triangl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5" name="図 24">
            <a:extLst>
              <a:ext uri="{FF2B5EF4-FFF2-40B4-BE49-F238E27FC236}">
                <a16:creationId xmlns:a16="http://schemas.microsoft.com/office/drawing/2014/main" id="{6B109A85-08B7-DE7B-B5B1-FCDB52002B42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9" y="3194426"/>
            <a:ext cx="1935188" cy="1364050"/>
          </a:xfrm>
          <a:prstGeom prst="rect">
            <a:avLst/>
          </a:prstGeom>
          <a:solidFill>
            <a:schemeClr val="bg1"/>
          </a:solidFill>
        </p:spPr>
      </p:pic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BA6C3176-13B7-9037-DBF1-E222D26E03D4}"/>
              </a:ext>
            </a:extLst>
          </p:cNvPr>
          <p:cNvGrpSpPr/>
          <p:nvPr/>
        </p:nvGrpSpPr>
        <p:grpSpPr>
          <a:xfrm>
            <a:off x="1957769" y="2988960"/>
            <a:ext cx="3319707" cy="1747590"/>
            <a:chOff x="5930066" y="350265"/>
            <a:chExt cx="3319707" cy="1747590"/>
          </a:xfrm>
        </p:grpSpPr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67E1735C-CC74-06AA-CAEA-D9FE8E93E46C}"/>
                </a:ext>
              </a:extLst>
            </p:cNvPr>
            <p:cNvSpPr txBox="1"/>
            <p:nvPr/>
          </p:nvSpPr>
          <p:spPr>
            <a:xfrm>
              <a:off x="7620293" y="1772422"/>
              <a:ext cx="162948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End section (LE) </a:t>
              </a:r>
              <a:endParaRPr kumimoji="1" lang="ja-JP" altLang="en-US" sz="1400"/>
            </a:p>
          </p:txBody>
        </p: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73BB703C-2365-7EBB-7828-E893C0A295E0}"/>
                </a:ext>
              </a:extLst>
            </p:cNvPr>
            <p:cNvCxnSpPr>
              <a:cxnSpLocks/>
            </p:cNvCxnSpPr>
            <p:nvPr/>
          </p:nvCxnSpPr>
          <p:spPr>
            <a:xfrm>
              <a:off x="7443544" y="1395189"/>
              <a:ext cx="350" cy="702666"/>
            </a:xfrm>
            <a:prstGeom prst="line">
              <a:avLst/>
            </a:prstGeom>
            <a:ln w="12700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E72B7B2D-BB30-FCBD-E9F6-EECDE0B40C22}"/>
                </a:ext>
              </a:extLst>
            </p:cNvPr>
            <p:cNvSpPr txBox="1"/>
            <p:nvPr/>
          </p:nvSpPr>
          <p:spPr>
            <a:xfrm>
              <a:off x="6859968" y="1784070"/>
              <a:ext cx="45943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/>
                <a:t>SS</a:t>
              </a:r>
              <a:endParaRPr kumimoji="1" lang="ja-JP" altLang="en-US" sz="1400"/>
            </a:p>
          </p:txBody>
        </p:sp>
        <p:cxnSp>
          <p:nvCxnSpPr>
            <p:cNvPr id="31" name="直線矢印コネクタ 30">
              <a:extLst>
                <a:ext uri="{FF2B5EF4-FFF2-40B4-BE49-F238E27FC236}">
                  <a16:creationId xmlns:a16="http://schemas.microsoft.com/office/drawing/2014/main" id="{7523797F-15B6-E246-519C-E3B69A3D5E8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216128" y="1950693"/>
              <a:ext cx="44756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222572C3-323D-D50E-EE6F-EFF8E5C0BB44}"/>
                </a:ext>
              </a:extLst>
            </p:cNvPr>
            <p:cNvSpPr/>
            <p:nvPr/>
          </p:nvSpPr>
          <p:spPr>
            <a:xfrm>
              <a:off x="6180650" y="1167413"/>
              <a:ext cx="3019489" cy="183807"/>
            </a:xfrm>
            <a:prstGeom prst="rect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0649C88F-3E0C-E986-C103-90C6CA2B5562}"/>
                </a:ext>
              </a:extLst>
            </p:cNvPr>
            <p:cNvSpPr/>
            <p:nvPr/>
          </p:nvSpPr>
          <p:spPr>
            <a:xfrm>
              <a:off x="8892480" y="1094514"/>
              <a:ext cx="258453" cy="325108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A28FAEBA-CBC1-1D36-0F4B-1D3A26E77D5D}"/>
                </a:ext>
              </a:extLst>
            </p:cNvPr>
            <p:cNvGrpSpPr/>
            <p:nvPr/>
          </p:nvGrpSpPr>
          <p:grpSpPr>
            <a:xfrm>
              <a:off x="5930066" y="784256"/>
              <a:ext cx="2889220" cy="359107"/>
              <a:chOff x="5930066" y="784256"/>
              <a:chExt cx="2889220" cy="359107"/>
            </a:xfrm>
          </p:grpSpPr>
          <p:sp>
            <p:nvSpPr>
              <p:cNvPr id="108" name="正方形/長方形 107">
                <a:extLst>
                  <a:ext uri="{FF2B5EF4-FFF2-40B4-BE49-F238E27FC236}">
                    <a16:creationId xmlns:a16="http://schemas.microsoft.com/office/drawing/2014/main" id="{B809C444-AA0A-D238-E263-5BC794189447}"/>
                  </a:ext>
                </a:extLst>
              </p:cNvPr>
              <p:cNvSpPr/>
              <p:nvPr/>
            </p:nvSpPr>
            <p:spPr>
              <a:xfrm>
                <a:off x="7459858" y="1085090"/>
                <a:ext cx="1359428" cy="54977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0A6195C4-24B4-DC34-E1EC-718207FDCF14}"/>
                  </a:ext>
                </a:extLst>
              </p:cNvPr>
              <p:cNvGrpSpPr/>
              <p:nvPr/>
            </p:nvGrpSpPr>
            <p:grpSpPr>
              <a:xfrm>
                <a:off x="6659046" y="784257"/>
                <a:ext cx="720610" cy="299805"/>
                <a:chOff x="6461812" y="802533"/>
                <a:chExt cx="650612" cy="299805"/>
              </a:xfrm>
            </p:grpSpPr>
            <p:grpSp>
              <p:nvGrpSpPr>
                <p:cNvPr id="164" name="グループ化 163">
                  <a:extLst>
                    <a:ext uri="{FF2B5EF4-FFF2-40B4-BE49-F238E27FC236}">
                      <a16:creationId xmlns:a16="http://schemas.microsoft.com/office/drawing/2014/main" id="{F96C29BB-2174-ED73-17A8-261728CA9312}"/>
                    </a:ext>
                  </a:extLst>
                </p:cNvPr>
                <p:cNvGrpSpPr/>
                <p:nvPr/>
              </p:nvGrpSpPr>
              <p:grpSpPr>
                <a:xfrm>
                  <a:off x="6461812" y="802533"/>
                  <a:ext cx="326424" cy="299805"/>
                  <a:chOff x="6461812" y="802533"/>
                  <a:chExt cx="326424" cy="299805"/>
                </a:xfrm>
              </p:grpSpPr>
              <p:sp>
                <p:nvSpPr>
                  <p:cNvPr id="172" name="正方形/長方形 171">
                    <a:extLst>
                      <a:ext uri="{FF2B5EF4-FFF2-40B4-BE49-F238E27FC236}">
                        <a16:creationId xmlns:a16="http://schemas.microsoft.com/office/drawing/2014/main" id="{657537BB-90DD-367F-9347-AED7740DCDF0}"/>
                      </a:ext>
                    </a:extLst>
                  </p:cNvPr>
                  <p:cNvSpPr/>
                  <p:nvPr/>
                </p:nvSpPr>
                <p:spPr>
                  <a:xfrm>
                    <a:off x="646181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3" name="正方形/長方形 172">
                    <a:extLst>
                      <a:ext uri="{FF2B5EF4-FFF2-40B4-BE49-F238E27FC236}">
                        <a16:creationId xmlns:a16="http://schemas.microsoft.com/office/drawing/2014/main" id="{E871D0CC-21F3-4A6D-7990-620770D781CA}"/>
                      </a:ext>
                    </a:extLst>
                  </p:cNvPr>
                  <p:cNvSpPr/>
                  <p:nvPr/>
                </p:nvSpPr>
                <p:spPr>
                  <a:xfrm>
                    <a:off x="651621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4" name="正方形/長方形 173">
                    <a:extLst>
                      <a:ext uri="{FF2B5EF4-FFF2-40B4-BE49-F238E27FC236}">
                        <a16:creationId xmlns:a16="http://schemas.microsoft.com/office/drawing/2014/main" id="{BD38C5A7-4687-614E-4044-A84BCF719835}"/>
                      </a:ext>
                    </a:extLst>
                  </p:cNvPr>
                  <p:cNvSpPr/>
                  <p:nvPr/>
                </p:nvSpPr>
                <p:spPr>
                  <a:xfrm>
                    <a:off x="657062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5" name="正方形/長方形 174">
                    <a:extLst>
                      <a:ext uri="{FF2B5EF4-FFF2-40B4-BE49-F238E27FC236}">
                        <a16:creationId xmlns:a16="http://schemas.microsoft.com/office/drawing/2014/main" id="{8B29F8FC-643B-7D73-A629-E9B4CE3E9B86}"/>
                      </a:ext>
                    </a:extLst>
                  </p:cNvPr>
                  <p:cNvSpPr/>
                  <p:nvPr/>
                </p:nvSpPr>
                <p:spPr>
                  <a:xfrm>
                    <a:off x="662502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6" name="正方形/長方形 175">
                    <a:extLst>
                      <a:ext uri="{FF2B5EF4-FFF2-40B4-BE49-F238E27FC236}">
                        <a16:creationId xmlns:a16="http://schemas.microsoft.com/office/drawing/2014/main" id="{5490E887-622E-FB14-9C2D-A2EFA8C2352C}"/>
                      </a:ext>
                    </a:extLst>
                  </p:cNvPr>
                  <p:cNvSpPr/>
                  <p:nvPr/>
                </p:nvSpPr>
                <p:spPr>
                  <a:xfrm>
                    <a:off x="667942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7" name="正方形/長方形 176">
                    <a:extLst>
                      <a:ext uri="{FF2B5EF4-FFF2-40B4-BE49-F238E27FC236}">
                        <a16:creationId xmlns:a16="http://schemas.microsoft.com/office/drawing/2014/main" id="{C3CA6144-C76D-808A-2DD8-EF400A02B826}"/>
                      </a:ext>
                    </a:extLst>
                  </p:cNvPr>
                  <p:cNvSpPr/>
                  <p:nvPr/>
                </p:nvSpPr>
                <p:spPr>
                  <a:xfrm>
                    <a:off x="673383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5" name="グループ化 164">
                  <a:extLst>
                    <a:ext uri="{FF2B5EF4-FFF2-40B4-BE49-F238E27FC236}">
                      <a16:creationId xmlns:a16="http://schemas.microsoft.com/office/drawing/2014/main" id="{A899D951-A4C5-6ABB-2609-C3010F0FE713}"/>
                    </a:ext>
                  </a:extLst>
                </p:cNvPr>
                <p:cNvGrpSpPr/>
                <p:nvPr/>
              </p:nvGrpSpPr>
              <p:grpSpPr>
                <a:xfrm>
                  <a:off x="6786000" y="802533"/>
                  <a:ext cx="326424" cy="299805"/>
                  <a:chOff x="6804248" y="802533"/>
                  <a:chExt cx="326424" cy="299805"/>
                </a:xfrm>
              </p:grpSpPr>
              <p:sp>
                <p:nvSpPr>
                  <p:cNvPr id="166" name="正方形/長方形 165">
                    <a:extLst>
                      <a:ext uri="{FF2B5EF4-FFF2-40B4-BE49-F238E27FC236}">
                        <a16:creationId xmlns:a16="http://schemas.microsoft.com/office/drawing/2014/main" id="{49FE32D1-314E-3C6C-D068-B6C52020E3E1}"/>
                      </a:ext>
                    </a:extLst>
                  </p:cNvPr>
                  <p:cNvSpPr/>
                  <p:nvPr/>
                </p:nvSpPr>
                <p:spPr>
                  <a:xfrm>
                    <a:off x="680424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7" name="正方形/長方形 166">
                    <a:extLst>
                      <a:ext uri="{FF2B5EF4-FFF2-40B4-BE49-F238E27FC236}">
                        <a16:creationId xmlns:a16="http://schemas.microsoft.com/office/drawing/2014/main" id="{57B4417C-5B98-DAB0-6480-7FF6A8B2D7D8}"/>
                      </a:ext>
                    </a:extLst>
                  </p:cNvPr>
                  <p:cNvSpPr/>
                  <p:nvPr/>
                </p:nvSpPr>
                <p:spPr>
                  <a:xfrm>
                    <a:off x="685865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8" name="正方形/長方形 167">
                    <a:extLst>
                      <a:ext uri="{FF2B5EF4-FFF2-40B4-BE49-F238E27FC236}">
                        <a16:creationId xmlns:a16="http://schemas.microsoft.com/office/drawing/2014/main" id="{2128A46D-B5D3-6029-2827-E424AEFB5989}"/>
                      </a:ext>
                    </a:extLst>
                  </p:cNvPr>
                  <p:cNvSpPr/>
                  <p:nvPr/>
                </p:nvSpPr>
                <p:spPr>
                  <a:xfrm>
                    <a:off x="691305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" name="正方形/長方形 168">
                    <a:extLst>
                      <a:ext uri="{FF2B5EF4-FFF2-40B4-BE49-F238E27FC236}">
                        <a16:creationId xmlns:a16="http://schemas.microsoft.com/office/drawing/2014/main" id="{A1D709D9-ECEA-BCFC-DEBA-2441F49B47EB}"/>
                      </a:ext>
                    </a:extLst>
                  </p:cNvPr>
                  <p:cNvSpPr/>
                  <p:nvPr/>
                </p:nvSpPr>
                <p:spPr>
                  <a:xfrm>
                    <a:off x="696746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" name="正方形/長方形 169">
                    <a:extLst>
                      <a:ext uri="{FF2B5EF4-FFF2-40B4-BE49-F238E27FC236}">
                        <a16:creationId xmlns:a16="http://schemas.microsoft.com/office/drawing/2014/main" id="{1D9E2407-6B4A-561F-35D0-18F0E8ED93A7}"/>
                      </a:ext>
                    </a:extLst>
                  </p:cNvPr>
                  <p:cNvSpPr/>
                  <p:nvPr/>
                </p:nvSpPr>
                <p:spPr>
                  <a:xfrm>
                    <a:off x="702186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1" name="正方形/長方形 170">
                    <a:extLst>
                      <a:ext uri="{FF2B5EF4-FFF2-40B4-BE49-F238E27FC236}">
                        <a16:creationId xmlns:a16="http://schemas.microsoft.com/office/drawing/2014/main" id="{88A60A07-25DF-B97E-7D18-4E862147B4FD}"/>
                      </a:ext>
                    </a:extLst>
                  </p:cNvPr>
                  <p:cNvSpPr/>
                  <p:nvPr/>
                </p:nvSpPr>
                <p:spPr>
                  <a:xfrm>
                    <a:off x="707626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7F5F0935-5A70-4F3E-79FB-E6BF72C4A6DA}"/>
                  </a:ext>
                </a:extLst>
              </p:cNvPr>
              <p:cNvGrpSpPr/>
              <p:nvPr/>
            </p:nvGrpSpPr>
            <p:grpSpPr>
              <a:xfrm>
                <a:off x="7379656" y="784257"/>
                <a:ext cx="720610" cy="299805"/>
                <a:chOff x="6461812" y="802533"/>
                <a:chExt cx="650612" cy="299805"/>
              </a:xfrm>
            </p:grpSpPr>
            <p:grpSp>
              <p:nvGrpSpPr>
                <p:cNvPr id="150" name="グループ化 149">
                  <a:extLst>
                    <a:ext uri="{FF2B5EF4-FFF2-40B4-BE49-F238E27FC236}">
                      <a16:creationId xmlns:a16="http://schemas.microsoft.com/office/drawing/2014/main" id="{9F8768DB-D09A-22D1-E6C2-3ADD0F62D69B}"/>
                    </a:ext>
                  </a:extLst>
                </p:cNvPr>
                <p:cNvGrpSpPr/>
                <p:nvPr/>
              </p:nvGrpSpPr>
              <p:grpSpPr>
                <a:xfrm>
                  <a:off x="6461812" y="802533"/>
                  <a:ext cx="326424" cy="299805"/>
                  <a:chOff x="6461812" y="802533"/>
                  <a:chExt cx="326424" cy="299805"/>
                </a:xfrm>
              </p:grpSpPr>
              <p:sp>
                <p:nvSpPr>
                  <p:cNvPr id="158" name="正方形/長方形 157">
                    <a:extLst>
                      <a:ext uri="{FF2B5EF4-FFF2-40B4-BE49-F238E27FC236}">
                        <a16:creationId xmlns:a16="http://schemas.microsoft.com/office/drawing/2014/main" id="{7C3473FF-3737-EADE-91AB-C4E903F4DD9A}"/>
                      </a:ext>
                    </a:extLst>
                  </p:cNvPr>
                  <p:cNvSpPr/>
                  <p:nvPr/>
                </p:nvSpPr>
                <p:spPr>
                  <a:xfrm>
                    <a:off x="646181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9" name="正方形/長方形 158">
                    <a:extLst>
                      <a:ext uri="{FF2B5EF4-FFF2-40B4-BE49-F238E27FC236}">
                        <a16:creationId xmlns:a16="http://schemas.microsoft.com/office/drawing/2014/main" id="{B44C5A0C-463C-C59E-9710-58DEADB1ED51}"/>
                      </a:ext>
                    </a:extLst>
                  </p:cNvPr>
                  <p:cNvSpPr/>
                  <p:nvPr/>
                </p:nvSpPr>
                <p:spPr>
                  <a:xfrm>
                    <a:off x="651621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" name="正方形/長方形 159">
                    <a:extLst>
                      <a:ext uri="{FF2B5EF4-FFF2-40B4-BE49-F238E27FC236}">
                        <a16:creationId xmlns:a16="http://schemas.microsoft.com/office/drawing/2014/main" id="{F1E07916-9206-FAD3-8253-29CE1888FB74}"/>
                      </a:ext>
                    </a:extLst>
                  </p:cNvPr>
                  <p:cNvSpPr/>
                  <p:nvPr/>
                </p:nvSpPr>
                <p:spPr>
                  <a:xfrm>
                    <a:off x="657062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" name="正方形/長方形 160">
                    <a:extLst>
                      <a:ext uri="{FF2B5EF4-FFF2-40B4-BE49-F238E27FC236}">
                        <a16:creationId xmlns:a16="http://schemas.microsoft.com/office/drawing/2014/main" id="{2E3546B6-E71C-0C7B-1D03-6968CB3F7BDC}"/>
                      </a:ext>
                    </a:extLst>
                  </p:cNvPr>
                  <p:cNvSpPr/>
                  <p:nvPr/>
                </p:nvSpPr>
                <p:spPr>
                  <a:xfrm>
                    <a:off x="662502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" name="正方形/長方形 161">
                    <a:extLst>
                      <a:ext uri="{FF2B5EF4-FFF2-40B4-BE49-F238E27FC236}">
                        <a16:creationId xmlns:a16="http://schemas.microsoft.com/office/drawing/2014/main" id="{D325E87F-D0B9-D4A5-62B4-D878CCEC4E9F}"/>
                      </a:ext>
                    </a:extLst>
                  </p:cNvPr>
                  <p:cNvSpPr/>
                  <p:nvPr/>
                </p:nvSpPr>
                <p:spPr>
                  <a:xfrm>
                    <a:off x="667942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" name="正方形/長方形 162">
                    <a:extLst>
                      <a:ext uri="{FF2B5EF4-FFF2-40B4-BE49-F238E27FC236}">
                        <a16:creationId xmlns:a16="http://schemas.microsoft.com/office/drawing/2014/main" id="{351E2A4F-A50C-13F6-C71E-BBD1A6733B00}"/>
                      </a:ext>
                    </a:extLst>
                  </p:cNvPr>
                  <p:cNvSpPr/>
                  <p:nvPr/>
                </p:nvSpPr>
                <p:spPr>
                  <a:xfrm>
                    <a:off x="673383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58F02C32-15E1-B13C-0D17-364736649A16}"/>
                    </a:ext>
                  </a:extLst>
                </p:cNvPr>
                <p:cNvGrpSpPr/>
                <p:nvPr/>
              </p:nvGrpSpPr>
              <p:grpSpPr>
                <a:xfrm>
                  <a:off x="6786000" y="802533"/>
                  <a:ext cx="326424" cy="299805"/>
                  <a:chOff x="6804248" y="802533"/>
                  <a:chExt cx="326424" cy="299805"/>
                </a:xfrm>
              </p:grpSpPr>
              <p:sp>
                <p:nvSpPr>
                  <p:cNvPr id="152" name="正方形/長方形 151">
                    <a:extLst>
                      <a:ext uri="{FF2B5EF4-FFF2-40B4-BE49-F238E27FC236}">
                        <a16:creationId xmlns:a16="http://schemas.microsoft.com/office/drawing/2014/main" id="{EA548E6C-B5A1-A02D-ECF0-F5010FFB2E48}"/>
                      </a:ext>
                    </a:extLst>
                  </p:cNvPr>
                  <p:cNvSpPr/>
                  <p:nvPr/>
                </p:nvSpPr>
                <p:spPr>
                  <a:xfrm>
                    <a:off x="680424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3" name="正方形/長方形 152">
                    <a:extLst>
                      <a:ext uri="{FF2B5EF4-FFF2-40B4-BE49-F238E27FC236}">
                        <a16:creationId xmlns:a16="http://schemas.microsoft.com/office/drawing/2014/main" id="{CBE5FFA7-76AD-453E-E7B5-503A1188B124}"/>
                      </a:ext>
                    </a:extLst>
                  </p:cNvPr>
                  <p:cNvSpPr/>
                  <p:nvPr/>
                </p:nvSpPr>
                <p:spPr>
                  <a:xfrm>
                    <a:off x="685865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4" name="正方形/長方形 153">
                    <a:extLst>
                      <a:ext uri="{FF2B5EF4-FFF2-40B4-BE49-F238E27FC236}">
                        <a16:creationId xmlns:a16="http://schemas.microsoft.com/office/drawing/2014/main" id="{74069EA7-C816-6591-B86C-B5E03649FC34}"/>
                      </a:ext>
                    </a:extLst>
                  </p:cNvPr>
                  <p:cNvSpPr/>
                  <p:nvPr/>
                </p:nvSpPr>
                <p:spPr>
                  <a:xfrm>
                    <a:off x="691305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5" name="正方形/長方形 154">
                    <a:extLst>
                      <a:ext uri="{FF2B5EF4-FFF2-40B4-BE49-F238E27FC236}">
                        <a16:creationId xmlns:a16="http://schemas.microsoft.com/office/drawing/2014/main" id="{9A517780-E65E-D6A0-E41D-E2846CF30A54}"/>
                      </a:ext>
                    </a:extLst>
                  </p:cNvPr>
                  <p:cNvSpPr/>
                  <p:nvPr/>
                </p:nvSpPr>
                <p:spPr>
                  <a:xfrm>
                    <a:off x="696746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6" name="正方形/長方形 155">
                    <a:extLst>
                      <a:ext uri="{FF2B5EF4-FFF2-40B4-BE49-F238E27FC236}">
                        <a16:creationId xmlns:a16="http://schemas.microsoft.com/office/drawing/2014/main" id="{E5443C98-24E1-9AD3-84A1-6D0B9BAEC4D9}"/>
                      </a:ext>
                    </a:extLst>
                  </p:cNvPr>
                  <p:cNvSpPr/>
                  <p:nvPr/>
                </p:nvSpPr>
                <p:spPr>
                  <a:xfrm>
                    <a:off x="702186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7" name="正方形/長方形 156">
                    <a:extLst>
                      <a:ext uri="{FF2B5EF4-FFF2-40B4-BE49-F238E27FC236}">
                        <a16:creationId xmlns:a16="http://schemas.microsoft.com/office/drawing/2014/main" id="{F2CBE082-AAB5-626E-7728-45F6BCB18D91}"/>
                      </a:ext>
                    </a:extLst>
                  </p:cNvPr>
                  <p:cNvSpPr/>
                  <p:nvPr/>
                </p:nvSpPr>
                <p:spPr>
                  <a:xfrm>
                    <a:off x="707626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25687A71-B52A-E437-0EAB-9E8FF9AD5955}"/>
                  </a:ext>
                </a:extLst>
              </p:cNvPr>
              <p:cNvGrpSpPr/>
              <p:nvPr/>
            </p:nvGrpSpPr>
            <p:grpSpPr>
              <a:xfrm>
                <a:off x="8098676" y="784256"/>
                <a:ext cx="720610" cy="299805"/>
                <a:chOff x="6461812" y="802533"/>
                <a:chExt cx="650612" cy="299805"/>
              </a:xfrm>
            </p:grpSpPr>
            <p:grpSp>
              <p:nvGrpSpPr>
                <p:cNvPr id="136" name="グループ化 135">
                  <a:extLst>
                    <a:ext uri="{FF2B5EF4-FFF2-40B4-BE49-F238E27FC236}">
                      <a16:creationId xmlns:a16="http://schemas.microsoft.com/office/drawing/2014/main" id="{36421FFF-91E9-0FF0-0E4E-7A06105E00E1}"/>
                    </a:ext>
                  </a:extLst>
                </p:cNvPr>
                <p:cNvGrpSpPr/>
                <p:nvPr/>
              </p:nvGrpSpPr>
              <p:grpSpPr>
                <a:xfrm>
                  <a:off x="6461812" y="802533"/>
                  <a:ext cx="326424" cy="299805"/>
                  <a:chOff x="6461812" y="802533"/>
                  <a:chExt cx="326424" cy="299805"/>
                </a:xfrm>
              </p:grpSpPr>
              <p:sp>
                <p:nvSpPr>
                  <p:cNvPr id="144" name="正方形/長方形 143">
                    <a:extLst>
                      <a:ext uri="{FF2B5EF4-FFF2-40B4-BE49-F238E27FC236}">
                        <a16:creationId xmlns:a16="http://schemas.microsoft.com/office/drawing/2014/main" id="{E11F06B3-0E74-4B2E-C824-0FE32344FA25}"/>
                      </a:ext>
                    </a:extLst>
                  </p:cNvPr>
                  <p:cNvSpPr/>
                  <p:nvPr/>
                </p:nvSpPr>
                <p:spPr>
                  <a:xfrm>
                    <a:off x="646181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5" name="正方形/長方形 144">
                    <a:extLst>
                      <a:ext uri="{FF2B5EF4-FFF2-40B4-BE49-F238E27FC236}">
                        <a16:creationId xmlns:a16="http://schemas.microsoft.com/office/drawing/2014/main" id="{79390608-48E6-1B6A-6291-0C97CEA30A8B}"/>
                      </a:ext>
                    </a:extLst>
                  </p:cNvPr>
                  <p:cNvSpPr/>
                  <p:nvPr/>
                </p:nvSpPr>
                <p:spPr>
                  <a:xfrm>
                    <a:off x="651621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6" name="正方形/長方形 145">
                    <a:extLst>
                      <a:ext uri="{FF2B5EF4-FFF2-40B4-BE49-F238E27FC236}">
                        <a16:creationId xmlns:a16="http://schemas.microsoft.com/office/drawing/2014/main" id="{7F084C03-78A4-0B18-5340-8078A93D1650}"/>
                      </a:ext>
                    </a:extLst>
                  </p:cNvPr>
                  <p:cNvSpPr/>
                  <p:nvPr/>
                </p:nvSpPr>
                <p:spPr>
                  <a:xfrm>
                    <a:off x="657062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7" name="正方形/長方形 146">
                    <a:extLst>
                      <a:ext uri="{FF2B5EF4-FFF2-40B4-BE49-F238E27FC236}">
                        <a16:creationId xmlns:a16="http://schemas.microsoft.com/office/drawing/2014/main" id="{E251BD5E-EE92-C903-B83A-249D5B2581D0}"/>
                      </a:ext>
                    </a:extLst>
                  </p:cNvPr>
                  <p:cNvSpPr/>
                  <p:nvPr/>
                </p:nvSpPr>
                <p:spPr>
                  <a:xfrm>
                    <a:off x="662502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8" name="正方形/長方形 147">
                    <a:extLst>
                      <a:ext uri="{FF2B5EF4-FFF2-40B4-BE49-F238E27FC236}">
                        <a16:creationId xmlns:a16="http://schemas.microsoft.com/office/drawing/2014/main" id="{C701AC2C-68C5-E46B-DAF4-7EB81B7E27D5}"/>
                      </a:ext>
                    </a:extLst>
                  </p:cNvPr>
                  <p:cNvSpPr/>
                  <p:nvPr/>
                </p:nvSpPr>
                <p:spPr>
                  <a:xfrm>
                    <a:off x="667942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9" name="正方形/長方形 148">
                    <a:extLst>
                      <a:ext uri="{FF2B5EF4-FFF2-40B4-BE49-F238E27FC236}">
                        <a16:creationId xmlns:a16="http://schemas.microsoft.com/office/drawing/2014/main" id="{0741AB1C-C4CB-A275-A767-A0940A23CB18}"/>
                      </a:ext>
                    </a:extLst>
                  </p:cNvPr>
                  <p:cNvSpPr/>
                  <p:nvPr/>
                </p:nvSpPr>
                <p:spPr>
                  <a:xfrm>
                    <a:off x="673383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7" name="グループ化 136">
                  <a:extLst>
                    <a:ext uri="{FF2B5EF4-FFF2-40B4-BE49-F238E27FC236}">
                      <a16:creationId xmlns:a16="http://schemas.microsoft.com/office/drawing/2014/main" id="{CE4B37E2-DC04-9C20-42D3-A81A377B77A3}"/>
                    </a:ext>
                  </a:extLst>
                </p:cNvPr>
                <p:cNvGrpSpPr/>
                <p:nvPr/>
              </p:nvGrpSpPr>
              <p:grpSpPr>
                <a:xfrm>
                  <a:off x="6786000" y="802533"/>
                  <a:ext cx="326424" cy="299805"/>
                  <a:chOff x="6804248" y="802533"/>
                  <a:chExt cx="326424" cy="299805"/>
                </a:xfrm>
              </p:grpSpPr>
              <p:sp>
                <p:nvSpPr>
                  <p:cNvPr id="138" name="正方形/長方形 137">
                    <a:extLst>
                      <a:ext uri="{FF2B5EF4-FFF2-40B4-BE49-F238E27FC236}">
                        <a16:creationId xmlns:a16="http://schemas.microsoft.com/office/drawing/2014/main" id="{3B21595A-81FC-0716-5133-577DDAD9A754}"/>
                      </a:ext>
                    </a:extLst>
                  </p:cNvPr>
                  <p:cNvSpPr/>
                  <p:nvPr/>
                </p:nvSpPr>
                <p:spPr>
                  <a:xfrm>
                    <a:off x="680424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9" name="正方形/長方形 138">
                    <a:extLst>
                      <a:ext uri="{FF2B5EF4-FFF2-40B4-BE49-F238E27FC236}">
                        <a16:creationId xmlns:a16="http://schemas.microsoft.com/office/drawing/2014/main" id="{D57D7D24-2897-F9B1-ACC1-C421F4EA47F7}"/>
                      </a:ext>
                    </a:extLst>
                  </p:cNvPr>
                  <p:cNvSpPr/>
                  <p:nvPr/>
                </p:nvSpPr>
                <p:spPr>
                  <a:xfrm>
                    <a:off x="685865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" name="正方形/長方形 139">
                    <a:extLst>
                      <a:ext uri="{FF2B5EF4-FFF2-40B4-BE49-F238E27FC236}">
                        <a16:creationId xmlns:a16="http://schemas.microsoft.com/office/drawing/2014/main" id="{7D1ADA04-23B2-EFD3-6979-8BB2FC1C6D8A}"/>
                      </a:ext>
                    </a:extLst>
                  </p:cNvPr>
                  <p:cNvSpPr/>
                  <p:nvPr/>
                </p:nvSpPr>
                <p:spPr>
                  <a:xfrm>
                    <a:off x="691305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" name="正方形/長方形 140">
                    <a:extLst>
                      <a:ext uri="{FF2B5EF4-FFF2-40B4-BE49-F238E27FC236}">
                        <a16:creationId xmlns:a16="http://schemas.microsoft.com/office/drawing/2014/main" id="{06420E75-67A2-3F8F-D780-6D4FB9A51EBD}"/>
                      </a:ext>
                    </a:extLst>
                  </p:cNvPr>
                  <p:cNvSpPr/>
                  <p:nvPr/>
                </p:nvSpPr>
                <p:spPr>
                  <a:xfrm>
                    <a:off x="696746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" name="正方形/長方形 141">
                    <a:extLst>
                      <a:ext uri="{FF2B5EF4-FFF2-40B4-BE49-F238E27FC236}">
                        <a16:creationId xmlns:a16="http://schemas.microsoft.com/office/drawing/2014/main" id="{1302102A-74FB-AF5B-4121-BA9B090DF080}"/>
                      </a:ext>
                    </a:extLst>
                  </p:cNvPr>
                  <p:cNvSpPr/>
                  <p:nvPr/>
                </p:nvSpPr>
                <p:spPr>
                  <a:xfrm>
                    <a:off x="702186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3" name="正方形/長方形 142">
                    <a:extLst>
                      <a:ext uri="{FF2B5EF4-FFF2-40B4-BE49-F238E27FC236}">
                        <a16:creationId xmlns:a16="http://schemas.microsoft.com/office/drawing/2014/main" id="{92240EFA-AE33-4FF8-C083-F4310735FA05}"/>
                      </a:ext>
                    </a:extLst>
                  </p:cNvPr>
                  <p:cNvSpPr/>
                  <p:nvPr/>
                </p:nvSpPr>
                <p:spPr>
                  <a:xfrm>
                    <a:off x="707626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7126EB5D-4284-5061-2EF7-6570E23449CD}"/>
                  </a:ext>
                </a:extLst>
              </p:cNvPr>
              <p:cNvSpPr/>
              <p:nvPr/>
            </p:nvSpPr>
            <p:spPr>
              <a:xfrm>
                <a:off x="5930066" y="1083128"/>
                <a:ext cx="1529442" cy="58803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" name="正方形/長方形 112">
                <a:extLst>
                  <a:ext uri="{FF2B5EF4-FFF2-40B4-BE49-F238E27FC236}">
                    <a16:creationId xmlns:a16="http://schemas.microsoft.com/office/drawing/2014/main" id="{5AD18BFA-767E-4B6D-261E-85896261359C}"/>
                  </a:ext>
                </a:extLst>
              </p:cNvPr>
              <p:cNvSpPr/>
              <p:nvPr/>
            </p:nvSpPr>
            <p:spPr>
              <a:xfrm>
                <a:off x="7598940" y="1084560"/>
                <a:ext cx="45719" cy="58803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" name="正方形/長方形 113">
                <a:extLst>
                  <a:ext uri="{FF2B5EF4-FFF2-40B4-BE49-F238E27FC236}">
                    <a16:creationId xmlns:a16="http://schemas.microsoft.com/office/drawing/2014/main" id="{159C477E-BE98-7057-A9A5-6AED1761F6ED}"/>
                  </a:ext>
                </a:extLst>
              </p:cNvPr>
              <p:cNvSpPr/>
              <p:nvPr/>
            </p:nvSpPr>
            <p:spPr>
              <a:xfrm>
                <a:off x="7917588" y="1084560"/>
                <a:ext cx="65668" cy="58803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正方形/長方形 114">
                <a:extLst>
                  <a:ext uri="{FF2B5EF4-FFF2-40B4-BE49-F238E27FC236}">
                    <a16:creationId xmlns:a16="http://schemas.microsoft.com/office/drawing/2014/main" id="{FD4CE43F-50A8-3F69-EF4D-A36220F9D002}"/>
                  </a:ext>
                </a:extLst>
              </p:cNvPr>
              <p:cNvSpPr/>
              <p:nvPr/>
            </p:nvSpPr>
            <p:spPr>
              <a:xfrm>
                <a:off x="8343206" y="1083129"/>
                <a:ext cx="116040" cy="5693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正方形/長方形 115">
                <a:extLst>
                  <a:ext uri="{FF2B5EF4-FFF2-40B4-BE49-F238E27FC236}">
                    <a16:creationId xmlns:a16="http://schemas.microsoft.com/office/drawing/2014/main" id="{DC76B59C-A976-179B-278B-998DD1502A85}"/>
                  </a:ext>
                </a:extLst>
              </p:cNvPr>
              <p:cNvSpPr/>
              <p:nvPr/>
            </p:nvSpPr>
            <p:spPr>
              <a:xfrm>
                <a:off x="7697237" y="1084560"/>
                <a:ext cx="45719" cy="58803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正方形/長方形 116">
                <a:extLst>
                  <a:ext uri="{FF2B5EF4-FFF2-40B4-BE49-F238E27FC236}">
                    <a16:creationId xmlns:a16="http://schemas.microsoft.com/office/drawing/2014/main" id="{50086594-966D-C0F5-F2C1-63F048705769}"/>
                  </a:ext>
                </a:extLst>
              </p:cNvPr>
              <p:cNvSpPr/>
              <p:nvPr/>
            </p:nvSpPr>
            <p:spPr>
              <a:xfrm>
                <a:off x="7814964" y="1084560"/>
                <a:ext cx="45719" cy="58803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8F60EFDE-7CD9-422D-9DC9-BAA7B2EE454D}"/>
                  </a:ext>
                </a:extLst>
              </p:cNvPr>
              <p:cNvSpPr/>
              <p:nvPr/>
            </p:nvSpPr>
            <p:spPr>
              <a:xfrm>
                <a:off x="8050644" y="1083129"/>
                <a:ext cx="65668" cy="58803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9E92B0E8-5413-ADAB-0178-24ACAF9F5F82}"/>
                  </a:ext>
                </a:extLst>
              </p:cNvPr>
              <p:cNvSpPr/>
              <p:nvPr/>
            </p:nvSpPr>
            <p:spPr>
              <a:xfrm>
                <a:off x="8177554" y="1083129"/>
                <a:ext cx="65668" cy="58803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59367E33-1C5D-CEED-C499-61299B8BCFC2}"/>
                  </a:ext>
                </a:extLst>
              </p:cNvPr>
              <p:cNvSpPr/>
              <p:nvPr/>
            </p:nvSpPr>
            <p:spPr>
              <a:xfrm>
                <a:off x="8520938" y="1083128"/>
                <a:ext cx="116040" cy="5693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1" name="グループ化 120">
                <a:extLst>
                  <a:ext uri="{FF2B5EF4-FFF2-40B4-BE49-F238E27FC236}">
                    <a16:creationId xmlns:a16="http://schemas.microsoft.com/office/drawing/2014/main" id="{DE434E62-BB11-095F-FCC5-2D1475B9669F}"/>
                  </a:ext>
                </a:extLst>
              </p:cNvPr>
              <p:cNvGrpSpPr/>
              <p:nvPr/>
            </p:nvGrpSpPr>
            <p:grpSpPr>
              <a:xfrm>
                <a:off x="5939622" y="784800"/>
                <a:ext cx="720610" cy="299805"/>
                <a:chOff x="6461812" y="802533"/>
                <a:chExt cx="650612" cy="299805"/>
              </a:xfrm>
            </p:grpSpPr>
            <p:grpSp>
              <p:nvGrpSpPr>
                <p:cNvPr id="122" name="グループ化 121">
                  <a:extLst>
                    <a:ext uri="{FF2B5EF4-FFF2-40B4-BE49-F238E27FC236}">
                      <a16:creationId xmlns:a16="http://schemas.microsoft.com/office/drawing/2014/main" id="{64BD7A39-85FD-6BA1-4CD3-15A16FD649AB}"/>
                    </a:ext>
                  </a:extLst>
                </p:cNvPr>
                <p:cNvGrpSpPr/>
                <p:nvPr/>
              </p:nvGrpSpPr>
              <p:grpSpPr>
                <a:xfrm>
                  <a:off x="6461812" y="802533"/>
                  <a:ext cx="326424" cy="299805"/>
                  <a:chOff x="6461812" y="802533"/>
                  <a:chExt cx="326424" cy="299805"/>
                </a:xfrm>
              </p:grpSpPr>
              <p:sp>
                <p:nvSpPr>
                  <p:cNvPr id="130" name="正方形/長方形 129">
                    <a:extLst>
                      <a:ext uri="{FF2B5EF4-FFF2-40B4-BE49-F238E27FC236}">
                        <a16:creationId xmlns:a16="http://schemas.microsoft.com/office/drawing/2014/main" id="{D2B98BFB-765E-F2A3-2775-C3A17B233103}"/>
                      </a:ext>
                    </a:extLst>
                  </p:cNvPr>
                  <p:cNvSpPr/>
                  <p:nvPr/>
                </p:nvSpPr>
                <p:spPr>
                  <a:xfrm>
                    <a:off x="646181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1" name="正方形/長方形 130">
                    <a:extLst>
                      <a:ext uri="{FF2B5EF4-FFF2-40B4-BE49-F238E27FC236}">
                        <a16:creationId xmlns:a16="http://schemas.microsoft.com/office/drawing/2014/main" id="{3FFC1D34-8173-292E-BEC6-676A5513B7AE}"/>
                      </a:ext>
                    </a:extLst>
                  </p:cNvPr>
                  <p:cNvSpPr/>
                  <p:nvPr/>
                </p:nvSpPr>
                <p:spPr>
                  <a:xfrm>
                    <a:off x="651621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2" name="正方形/長方形 131">
                    <a:extLst>
                      <a:ext uri="{FF2B5EF4-FFF2-40B4-BE49-F238E27FC236}">
                        <a16:creationId xmlns:a16="http://schemas.microsoft.com/office/drawing/2014/main" id="{6DBD8818-51BE-A479-4717-075CD38BB290}"/>
                      </a:ext>
                    </a:extLst>
                  </p:cNvPr>
                  <p:cNvSpPr/>
                  <p:nvPr/>
                </p:nvSpPr>
                <p:spPr>
                  <a:xfrm>
                    <a:off x="657062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" name="正方形/長方形 132">
                    <a:extLst>
                      <a:ext uri="{FF2B5EF4-FFF2-40B4-BE49-F238E27FC236}">
                        <a16:creationId xmlns:a16="http://schemas.microsoft.com/office/drawing/2014/main" id="{4F783211-025F-D62B-B2CC-8951438ED0AA}"/>
                      </a:ext>
                    </a:extLst>
                  </p:cNvPr>
                  <p:cNvSpPr/>
                  <p:nvPr/>
                </p:nvSpPr>
                <p:spPr>
                  <a:xfrm>
                    <a:off x="662502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" name="正方形/長方形 133">
                    <a:extLst>
                      <a:ext uri="{FF2B5EF4-FFF2-40B4-BE49-F238E27FC236}">
                        <a16:creationId xmlns:a16="http://schemas.microsoft.com/office/drawing/2014/main" id="{7DB265C8-B122-267C-1F35-150DC494EC51}"/>
                      </a:ext>
                    </a:extLst>
                  </p:cNvPr>
                  <p:cNvSpPr/>
                  <p:nvPr/>
                </p:nvSpPr>
                <p:spPr>
                  <a:xfrm>
                    <a:off x="667942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" name="正方形/長方形 134">
                    <a:extLst>
                      <a:ext uri="{FF2B5EF4-FFF2-40B4-BE49-F238E27FC236}">
                        <a16:creationId xmlns:a16="http://schemas.microsoft.com/office/drawing/2014/main" id="{D56A5D2C-041C-481F-FCD5-506F8BC43441}"/>
                      </a:ext>
                    </a:extLst>
                  </p:cNvPr>
                  <p:cNvSpPr/>
                  <p:nvPr/>
                </p:nvSpPr>
                <p:spPr>
                  <a:xfrm>
                    <a:off x="673383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CBD15692-EE83-ECA4-AB4C-C29A23605956}"/>
                    </a:ext>
                  </a:extLst>
                </p:cNvPr>
                <p:cNvGrpSpPr/>
                <p:nvPr/>
              </p:nvGrpSpPr>
              <p:grpSpPr>
                <a:xfrm>
                  <a:off x="6786000" y="802533"/>
                  <a:ext cx="326424" cy="299805"/>
                  <a:chOff x="6804248" y="802533"/>
                  <a:chExt cx="326424" cy="299805"/>
                </a:xfrm>
              </p:grpSpPr>
              <p:sp>
                <p:nvSpPr>
                  <p:cNvPr id="124" name="正方形/長方形 123">
                    <a:extLst>
                      <a:ext uri="{FF2B5EF4-FFF2-40B4-BE49-F238E27FC236}">
                        <a16:creationId xmlns:a16="http://schemas.microsoft.com/office/drawing/2014/main" id="{028777C7-A859-B55C-B200-7F36E1174FE9}"/>
                      </a:ext>
                    </a:extLst>
                  </p:cNvPr>
                  <p:cNvSpPr/>
                  <p:nvPr/>
                </p:nvSpPr>
                <p:spPr>
                  <a:xfrm>
                    <a:off x="680424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5" name="正方形/長方形 124">
                    <a:extLst>
                      <a:ext uri="{FF2B5EF4-FFF2-40B4-BE49-F238E27FC236}">
                        <a16:creationId xmlns:a16="http://schemas.microsoft.com/office/drawing/2014/main" id="{E79E6AD1-7DCA-4C4D-9566-CC3983CB3551}"/>
                      </a:ext>
                    </a:extLst>
                  </p:cNvPr>
                  <p:cNvSpPr/>
                  <p:nvPr/>
                </p:nvSpPr>
                <p:spPr>
                  <a:xfrm>
                    <a:off x="685865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正方形/長方形 125">
                    <a:extLst>
                      <a:ext uri="{FF2B5EF4-FFF2-40B4-BE49-F238E27FC236}">
                        <a16:creationId xmlns:a16="http://schemas.microsoft.com/office/drawing/2014/main" id="{079B0D0B-DAA5-6E60-27D7-18773F68A37D}"/>
                      </a:ext>
                    </a:extLst>
                  </p:cNvPr>
                  <p:cNvSpPr/>
                  <p:nvPr/>
                </p:nvSpPr>
                <p:spPr>
                  <a:xfrm>
                    <a:off x="691305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7" name="正方形/長方形 126">
                    <a:extLst>
                      <a:ext uri="{FF2B5EF4-FFF2-40B4-BE49-F238E27FC236}">
                        <a16:creationId xmlns:a16="http://schemas.microsoft.com/office/drawing/2014/main" id="{63C66F3A-B5B5-1C82-41FD-754DDE9985B8}"/>
                      </a:ext>
                    </a:extLst>
                  </p:cNvPr>
                  <p:cNvSpPr/>
                  <p:nvPr/>
                </p:nvSpPr>
                <p:spPr>
                  <a:xfrm>
                    <a:off x="696746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8" name="正方形/長方形 127">
                    <a:extLst>
                      <a:ext uri="{FF2B5EF4-FFF2-40B4-BE49-F238E27FC236}">
                        <a16:creationId xmlns:a16="http://schemas.microsoft.com/office/drawing/2014/main" id="{0E4C3FFB-2B70-7056-BA1D-24F55636B94C}"/>
                      </a:ext>
                    </a:extLst>
                  </p:cNvPr>
                  <p:cNvSpPr/>
                  <p:nvPr/>
                </p:nvSpPr>
                <p:spPr>
                  <a:xfrm>
                    <a:off x="702186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9" name="正方形/長方形 128">
                    <a:extLst>
                      <a:ext uri="{FF2B5EF4-FFF2-40B4-BE49-F238E27FC236}">
                        <a16:creationId xmlns:a16="http://schemas.microsoft.com/office/drawing/2014/main" id="{669CC3AF-D06C-4E4C-C88C-0B0EBB1C8435}"/>
                      </a:ext>
                    </a:extLst>
                  </p:cNvPr>
                  <p:cNvSpPr/>
                  <p:nvPr/>
                </p:nvSpPr>
                <p:spPr>
                  <a:xfrm>
                    <a:off x="707626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40694948-5563-C133-8157-84F163B87577}"/>
                </a:ext>
              </a:extLst>
            </p:cNvPr>
            <p:cNvGrpSpPr/>
            <p:nvPr/>
          </p:nvGrpSpPr>
          <p:grpSpPr>
            <a:xfrm flipV="1">
              <a:off x="5930805" y="1387959"/>
              <a:ext cx="2889220" cy="359107"/>
              <a:chOff x="5930066" y="784256"/>
              <a:chExt cx="2889220" cy="359107"/>
            </a:xfrm>
          </p:grpSpPr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AFA8984A-82ED-ABBD-071F-E6E44E4EDEE6}"/>
                  </a:ext>
                </a:extLst>
              </p:cNvPr>
              <p:cNvSpPr/>
              <p:nvPr/>
            </p:nvSpPr>
            <p:spPr>
              <a:xfrm>
                <a:off x="7459858" y="1085090"/>
                <a:ext cx="1359428" cy="54977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845C7F9C-80E3-929F-AA33-9AF8D3663FF9}"/>
                  </a:ext>
                </a:extLst>
              </p:cNvPr>
              <p:cNvGrpSpPr/>
              <p:nvPr/>
            </p:nvGrpSpPr>
            <p:grpSpPr>
              <a:xfrm>
                <a:off x="6659046" y="784257"/>
                <a:ext cx="720610" cy="299805"/>
                <a:chOff x="6461812" y="802533"/>
                <a:chExt cx="650612" cy="299805"/>
              </a:xfrm>
            </p:grpSpPr>
            <p:grpSp>
              <p:nvGrpSpPr>
                <p:cNvPr id="94" name="グループ化 93">
                  <a:extLst>
                    <a:ext uri="{FF2B5EF4-FFF2-40B4-BE49-F238E27FC236}">
                      <a16:creationId xmlns:a16="http://schemas.microsoft.com/office/drawing/2014/main" id="{C9A1238C-E3C9-2566-FC66-77D6EA6958C8}"/>
                    </a:ext>
                  </a:extLst>
                </p:cNvPr>
                <p:cNvGrpSpPr/>
                <p:nvPr/>
              </p:nvGrpSpPr>
              <p:grpSpPr>
                <a:xfrm>
                  <a:off x="6461812" y="802533"/>
                  <a:ext cx="326424" cy="299805"/>
                  <a:chOff x="6461812" y="802533"/>
                  <a:chExt cx="326424" cy="299805"/>
                </a:xfrm>
              </p:grpSpPr>
              <p:sp>
                <p:nvSpPr>
                  <p:cNvPr id="102" name="正方形/長方形 101">
                    <a:extLst>
                      <a:ext uri="{FF2B5EF4-FFF2-40B4-BE49-F238E27FC236}">
                        <a16:creationId xmlns:a16="http://schemas.microsoft.com/office/drawing/2014/main" id="{E50CCDA8-E22F-147D-88B1-B6D232868A12}"/>
                      </a:ext>
                    </a:extLst>
                  </p:cNvPr>
                  <p:cNvSpPr/>
                  <p:nvPr/>
                </p:nvSpPr>
                <p:spPr>
                  <a:xfrm>
                    <a:off x="646181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正方形/長方形 102">
                    <a:extLst>
                      <a:ext uri="{FF2B5EF4-FFF2-40B4-BE49-F238E27FC236}">
                        <a16:creationId xmlns:a16="http://schemas.microsoft.com/office/drawing/2014/main" id="{A0E52B33-1C68-C84A-63A5-6B61528D3D7E}"/>
                      </a:ext>
                    </a:extLst>
                  </p:cNvPr>
                  <p:cNvSpPr/>
                  <p:nvPr/>
                </p:nvSpPr>
                <p:spPr>
                  <a:xfrm>
                    <a:off x="651621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正方形/長方形 103">
                    <a:extLst>
                      <a:ext uri="{FF2B5EF4-FFF2-40B4-BE49-F238E27FC236}">
                        <a16:creationId xmlns:a16="http://schemas.microsoft.com/office/drawing/2014/main" id="{6BD95E0F-24DC-C585-604F-68B1CD164E62}"/>
                      </a:ext>
                    </a:extLst>
                  </p:cNvPr>
                  <p:cNvSpPr/>
                  <p:nvPr/>
                </p:nvSpPr>
                <p:spPr>
                  <a:xfrm>
                    <a:off x="657062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正方形/長方形 104">
                    <a:extLst>
                      <a:ext uri="{FF2B5EF4-FFF2-40B4-BE49-F238E27FC236}">
                        <a16:creationId xmlns:a16="http://schemas.microsoft.com/office/drawing/2014/main" id="{81BF186C-47C2-5807-97F4-CDD332E86C8B}"/>
                      </a:ext>
                    </a:extLst>
                  </p:cNvPr>
                  <p:cNvSpPr/>
                  <p:nvPr/>
                </p:nvSpPr>
                <p:spPr>
                  <a:xfrm>
                    <a:off x="662502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正方形/長方形 105">
                    <a:extLst>
                      <a:ext uri="{FF2B5EF4-FFF2-40B4-BE49-F238E27FC236}">
                        <a16:creationId xmlns:a16="http://schemas.microsoft.com/office/drawing/2014/main" id="{F851E69F-939B-D8FA-A7A5-EA1ECEFE7D05}"/>
                      </a:ext>
                    </a:extLst>
                  </p:cNvPr>
                  <p:cNvSpPr/>
                  <p:nvPr/>
                </p:nvSpPr>
                <p:spPr>
                  <a:xfrm>
                    <a:off x="667942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7" name="正方形/長方形 106">
                    <a:extLst>
                      <a:ext uri="{FF2B5EF4-FFF2-40B4-BE49-F238E27FC236}">
                        <a16:creationId xmlns:a16="http://schemas.microsoft.com/office/drawing/2014/main" id="{3DDA8D66-D524-4F50-F507-78A1043C3E8B}"/>
                      </a:ext>
                    </a:extLst>
                  </p:cNvPr>
                  <p:cNvSpPr/>
                  <p:nvPr/>
                </p:nvSpPr>
                <p:spPr>
                  <a:xfrm>
                    <a:off x="673383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7710F16F-F45B-54C4-096C-C5FDAFB788BA}"/>
                    </a:ext>
                  </a:extLst>
                </p:cNvPr>
                <p:cNvGrpSpPr/>
                <p:nvPr/>
              </p:nvGrpSpPr>
              <p:grpSpPr>
                <a:xfrm>
                  <a:off x="6786000" y="802533"/>
                  <a:ext cx="326424" cy="299805"/>
                  <a:chOff x="6804248" y="802533"/>
                  <a:chExt cx="326424" cy="299805"/>
                </a:xfrm>
              </p:grpSpPr>
              <p:sp>
                <p:nvSpPr>
                  <p:cNvPr id="96" name="正方形/長方形 95">
                    <a:extLst>
                      <a:ext uri="{FF2B5EF4-FFF2-40B4-BE49-F238E27FC236}">
                        <a16:creationId xmlns:a16="http://schemas.microsoft.com/office/drawing/2014/main" id="{671098A5-EF1F-3B6B-4DB3-3A9ACF5C9D5F}"/>
                      </a:ext>
                    </a:extLst>
                  </p:cNvPr>
                  <p:cNvSpPr/>
                  <p:nvPr/>
                </p:nvSpPr>
                <p:spPr>
                  <a:xfrm>
                    <a:off x="680424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" name="正方形/長方形 96">
                    <a:extLst>
                      <a:ext uri="{FF2B5EF4-FFF2-40B4-BE49-F238E27FC236}">
                        <a16:creationId xmlns:a16="http://schemas.microsoft.com/office/drawing/2014/main" id="{77E9A334-A6A4-ABE1-E16C-545770BF55D8}"/>
                      </a:ext>
                    </a:extLst>
                  </p:cNvPr>
                  <p:cNvSpPr/>
                  <p:nvPr/>
                </p:nvSpPr>
                <p:spPr>
                  <a:xfrm>
                    <a:off x="685865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" name="正方形/長方形 97">
                    <a:extLst>
                      <a:ext uri="{FF2B5EF4-FFF2-40B4-BE49-F238E27FC236}">
                        <a16:creationId xmlns:a16="http://schemas.microsoft.com/office/drawing/2014/main" id="{F0C718FA-0665-E09F-7577-4FABA50086DE}"/>
                      </a:ext>
                    </a:extLst>
                  </p:cNvPr>
                  <p:cNvSpPr/>
                  <p:nvPr/>
                </p:nvSpPr>
                <p:spPr>
                  <a:xfrm>
                    <a:off x="691305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" name="正方形/長方形 98">
                    <a:extLst>
                      <a:ext uri="{FF2B5EF4-FFF2-40B4-BE49-F238E27FC236}">
                        <a16:creationId xmlns:a16="http://schemas.microsoft.com/office/drawing/2014/main" id="{66305006-E2E8-3608-8C06-99E8C1A6F18F}"/>
                      </a:ext>
                    </a:extLst>
                  </p:cNvPr>
                  <p:cNvSpPr/>
                  <p:nvPr/>
                </p:nvSpPr>
                <p:spPr>
                  <a:xfrm>
                    <a:off x="696746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0" name="正方形/長方形 99">
                    <a:extLst>
                      <a:ext uri="{FF2B5EF4-FFF2-40B4-BE49-F238E27FC236}">
                        <a16:creationId xmlns:a16="http://schemas.microsoft.com/office/drawing/2014/main" id="{2DAF6EC7-B7B3-A84A-1246-BDE8C8A3485F}"/>
                      </a:ext>
                    </a:extLst>
                  </p:cNvPr>
                  <p:cNvSpPr/>
                  <p:nvPr/>
                </p:nvSpPr>
                <p:spPr>
                  <a:xfrm>
                    <a:off x="702186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正方形/長方形 100">
                    <a:extLst>
                      <a:ext uri="{FF2B5EF4-FFF2-40B4-BE49-F238E27FC236}">
                        <a16:creationId xmlns:a16="http://schemas.microsoft.com/office/drawing/2014/main" id="{696A1919-F0F9-1CBB-4BA4-3CA11C4F2388}"/>
                      </a:ext>
                    </a:extLst>
                  </p:cNvPr>
                  <p:cNvSpPr/>
                  <p:nvPr/>
                </p:nvSpPr>
                <p:spPr>
                  <a:xfrm>
                    <a:off x="707626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05F84428-E261-F83F-AA33-50575007C9F7}"/>
                  </a:ext>
                </a:extLst>
              </p:cNvPr>
              <p:cNvGrpSpPr/>
              <p:nvPr/>
            </p:nvGrpSpPr>
            <p:grpSpPr>
              <a:xfrm>
                <a:off x="7379656" y="784257"/>
                <a:ext cx="720610" cy="299805"/>
                <a:chOff x="6461812" y="802533"/>
                <a:chExt cx="650612" cy="299805"/>
              </a:xfrm>
            </p:grpSpPr>
            <p:grpSp>
              <p:nvGrpSpPr>
                <p:cNvPr id="80" name="グループ化 79">
                  <a:extLst>
                    <a:ext uri="{FF2B5EF4-FFF2-40B4-BE49-F238E27FC236}">
                      <a16:creationId xmlns:a16="http://schemas.microsoft.com/office/drawing/2014/main" id="{7F908E4A-8977-0FC6-5E78-D6EAA70B0F75}"/>
                    </a:ext>
                  </a:extLst>
                </p:cNvPr>
                <p:cNvGrpSpPr/>
                <p:nvPr/>
              </p:nvGrpSpPr>
              <p:grpSpPr>
                <a:xfrm>
                  <a:off x="6461812" y="802533"/>
                  <a:ext cx="326424" cy="299805"/>
                  <a:chOff x="6461812" y="802533"/>
                  <a:chExt cx="326424" cy="299805"/>
                </a:xfrm>
              </p:grpSpPr>
              <p:sp>
                <p:nvSpPr>
                  <p:cNvPr id="88" name="正方形/長方形 87">
                    <a:extLst>
                      <a:ext uri="{FF2B5EF4-FFF2-40B4-BE49-F238E27FC236}">
                        <a16:creationId xmlns:a16="http://schemas.microsoft.com/office/drawing/2014/main" id="{D80E4908-C370-2068-B7F8-1B0F04669E72}"/>
                      </a:ext>
                    </a:extLst>
                  </p:cNvPr>
                  <p:cNvSpPr/>
                  <p:nvPr/>
                </p:nvSpPr>
                <p:spPr>
                  <a:xfrm>
                    <a:off x="646181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" name="正方形/長方形 88">
                    <a:extLst>
                      <a:ext uri="{FF2B5EF4-FFF2-40B4-BE49-F238E27FC236}">
                        <a16:creationId xmlns:a16="http://schemas.microsoft.com/office/drawing/2014/main" id="{102D0826-C834-3DFB-5463-6753498D69CD}"/>
                      </a:ext>
                    </a:extLst>
                  </p:cNvPr>
                  <p:cNvSpPr/>
                  <p:nvPr/>
                </p:nvSpPr>
                <p:spPr>
                  <a:xfrm>
                    <a:off x="651621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" name="正方形/長方形 89">
                    <a:extLst>
                      <a:ext uri="{FF2B5EF4-FFF2-40B4-BE49-F238E27FC236}">
                        <a16:creationId xmlns:a16="http://schemas.microsoft.com/office/drawing/2014/main" id="{31024A79-E966-936E-705D-F011240DD153}"/>
                      </a:ext>
                    </a:extLst>
                  </p:cNvPr>
                  <p:cNvSpPr/>
                  <p:nvPr/>
                </p:nvSpPr>
                <p:spPr>
                  <a:xfrm>
                    <a:off x="657062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" name="正方形/長方形 90">
                    <a:extLst>
                      <a:ext uri="{FF2B5EF4-FFF2-40B4-BE49-F238E27FC236}">
                        <a16:creationId xmlns:a16="http://schemas.microsoft.com/office/drawing/2014/main" id="{23C283F6-2CB7-844B-4455-71672D9342D9}"/>
                      </a:ext>
                    </a:extLst>
                  </p:cNvPr>
                  <p:cNvSpPr/>
                  <p:nvPr/>
                </p:nvSpPr>
                <p:spPr>
                  <a:xfrm>
                    <a:off x="662502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2" name="正方形/長方形 91">
                    <a:extLst>
                      <a:ext uri="{FF2B5EF4-FFF2-40B4-BE49-F238E27FC236}">
                        <a16:creationId xmlns:a16="http://schemas.microsoft.com/office/drawing/2014/main" id="{C3CF9A47-CA47-C9E6-74A1-02CD225DCC3B}"/>
                      </a:ext>
                    </a:extLst>
                  </p:cNvPr>
                  <p:cNvSpPr/>
                  <p:nvPr/>
                </p:nvSpPr>
                <p:spPr>
                  <a:xfrm>
                    <a:off x="667942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3" name="正方形/長方形 92">
                    <a:extLst>
                      <a:ext uri="{FF2B5EF4-FFF2-40B4-BE49-F238E27FC236}">
                        <a16:creationId xmlns:a16="http://schemas.microsoft.com/office/drawing/2014/main" id="{5CB2CB32-759A-1F2F-8031-1AC1644C8883}"/>
                      </a:ext>
                    </a:extLst>
                  </p:cNvPr>
                  <p:cNvSpPr/>
                  <p:nvPr/>
                </p:nvSpPr>
                <p:spPr>
                  <a:xfrm>
                    <a:off x="673383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1" name="グループ化 80">
                  <a:extLst>
                    <a:ext uri="{FF2B5EF4-FFF2-40B4-BE49-F238E27FC236}">
                      <a16:creationId xmlns:a16="http://schemas.microsoft.com/office/drawing/2014/main" id="{28AF7505-A085-1528-18B9-523C5EBB21CE}"/>
                    </a:ext>
                  </a:extLst>
                </p:cNvPr>
                <p:cNvGrpSpPr/>
                <p:nvPr/>
              </p:nvGrpSpPr>
              <p:grpSpPr>
                <a:xfrm>
                  <a:off x="6786000" y="802533"/>
                  <a:ext cx="326424" cy="299805"/>
                  <a:chOff x="6804248" y="802533"/>
                  <a:chExt cx="326424" cy="299805"/>
                </a:xfrm>
              </p:grpSpPr>
              <p:sp>
                <p:nvSpPr>
                  <p:cNvPr id="82" name="正方形/長方形 81">
                    <a:extLst>
                      <a:ext uri="{FF2B5EF4-FFF2-40B4-BE49-F238E27FC236}">
                        <a16:creationId xmlns:a16="http://schemas.microsoft.com/office/drawing/2014/main" id="{E91D36A5-95FF-CBF3-E946-E3900EA57BAE}"/>
                      </a:ext>
                    </a:extLst>
                  </p:cNvPr>
                  <p:cNvSpPr/>
                  <p:nvPr/>
                </p:nvSpPr>
                <p:spPr>
                  <a:xfrm>
                    <a:off x="680424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3" name="正方形/長方形 82">
                    <a:extLst>
                      <a:ext uri="{FF2B5EF4-FFF2-40B4-BE49-F238E27FC236}">
                        <a16:creationId xmlns:a16="http://schemas.microsoft.com/office/drawing/2014/main" id="{4D7C793C-6CE8-1A87-7389-C91AC3AB4C15}"/>
                      </a:ext>
                    </a:extLst>
                  </p:cNvPr>
                  <p:cNvSpPr/>
                  <p:nvPr/>
                </p:nvSpPr>
                <p:spPr>
                  <a:xfrm>
                    <a:off x="685865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正方形/長方形 83">
                    <a:extLst>
                      <a:ext uri="{FF2B5EF4-FFF2-40B4-BE49-F238E27FC236}">
                        <a16:creationId xmlns:a16="http://schemas.microsoft.com/office/drawing/2014/main" id="{9DD1C7E1-8FE0-ABF4-28ED-5E5BEC58CE1C}"/>
                      </a:ext>
                    </a:extLst>
                  </p:cNvPr>
                  <p:cNvSpPr/>
                  <p:nvPr/>
                </p:nvSpPr>
                <p:spPr>
                  <a:xfrm>
                    <a:off x="691305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5" name="正方形/長方形 84">
                    <a:extLst>
                      <a:ext uri="{FF2B5EF4-FFF2-40B4-BE49-F238E27FC236}">
                        <a16:creationId xmlns:a16="http://schemas.microsoft.com/office/drawing/2014/main" id="{6C98F603-5BDC-6EE2-F31E-1484AA27C351}"/>
                      </a:ext>
                    </a:extLst>
                  </p:cNvPr>
                  <p:cNvSpPr/>
                  <p:nvPr/>
                </p:nvSpPr>
                <p:spPr>
                  <a:xfrm>
                    <a:off x="696746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6" name="正方形/長方形 85">
                    <a:extLst>
                      <a:ext uri="{FF2B5EF4-FFF2-40B4-BE49-F238E27FC236}">
                        <a16:creationId xmlns:a16="http://schemas.microsoft.com/office/drawing/2014/main" id="{47EF016C-6CB0-67EB-AB56-AE43A32DC740}"/>
                      </a:ext>
                    </a:extLst>
                  </p:cNvPr>
                  <p:cNvSpPr/>
                  <p:nvPr/>
                </p:nvSpPr>
                <p:spPr>
                  <a:xfrm>
                    <a:off x="702186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7" name="正方形/長方形 86">
                    <a:extLst>
                      <a:ext uri="{FF2B5EF4-FFF2-40B4-BE49-F238E27FC236}">
                        <a16:creationId xmlns:a16="http://schemas.microsoft.com/office/drawing/2014/main" id="{0CC7DCF2-E901-408F-07CC-D34404E9EC3A}"/>
                      </a:ext>
                    </a:extLst>
                  </p:cNvPr>
                  <p:cNvSpPr/>
                  <p:nvPr/>
                </p:nvSpPr>
                <p:spPr>
                  <a:xfrm>
                    <a:off x="707626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1" name="グループ化 40">
                <a:extLst>
                  <a:ext uri="{FF2B5EF4-FFF2-40B4-BE49-F238E27FC236}">
                    <a16:creationId xmlns:a16="http://schemas.microsoft.com/office/drawing/2014/main" id="{2600AD95-E02F-F3C5-DD2F-E9DD31822CFB}"/>
                  </a:ext>
                </a:extLst>
              </p:cNvPr>
              <p:cNvGrpSpPr/>
              <p:nvPr/>
            </p:nvGrpSpPr>
            <p:grpSpPr>
              <a:xfrm>
                <a:off x="8098676" y="784256"/>
                <a:ext cx="720610" cy="299805"/>
                <a:chOff x="6461812" y="802533"/>
                <a:chExt cx="650612" cy="299805"/>
              </a:xfrm>
            </p:grpSpPr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FE609552-0763-35DF-D517-852AAF29866F}"/>
                    </a:ext>
                  </a:extLst>
                </p:cNvPr>
                <p:cNvGrpSpPr/>
                <p:nvPr/>
              </p:nvGrpSpPr>
              <p:grpSpPr>
                <a:xfrm>
                  <a:off x="6461812" y="802533"/>
                  <a:ext cx="326424" cy="299805"/>
                  <a:chOff x="6461812" y="802533"/>
                  <a:chExt cx="326424" cy="299805"/>
                </a:xfrm>
              </p:grpSpPr>
              <p:sp>
                <p:nvSpPr>
                  <p:cNvPr id="74" name="正方形/長方形 73">
                    <a:extLst>
                      <a:ext uri="{FF2B5EF4-FFF2-40B4-BE49-F238E27FC236}">
                        <a16:creationId xmlns:a16="http://schemas.microsoft.com/office/drawing/2014/main" id="{F1354B1F-413D-9F2B-BC36-CA2E40DE2B3E}"/>
                      </a:ext>
                    </a:extLst>
                  </p:cNvPr>
                  <p:cNvSpPr/>
                  <p:nvPr/>
                </p:nvSpPr>
                <p:spPr>
                  <a:xfrm>
                    <a:off x="646181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" name="正方形/長方形 74">
                    <a:extLst>
                      <a:ext uri="{FF2B5EF4-FFF2-40B4-BE49-F238E27FC236}">
                        <a16:creationId xmlns:a16="http://schemas.microsoft.com/office/drawing/2014/main" id="{98B8C303-C49A-27DF-72C4-F7BBE8FF1BCE}"/>
                      </a:ext>
                    </a:extLst>
                  </p:cNvPr>
                  <p:cNvSpPr/>
                  <p:nvPr/>
                </p:nvSpPr>
                <p:spPr>
                  <a:xfrm>
                    <a:off x="651621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" name="正方形/長方形 75">
                    <a:extLst>
                      <a:ext uri="{FF2B5EF4-FFF2-40B4-BE49-F238E27FC236}">
                        <a16:creationId xmlns:a16="http://schemas.microsoft.com/office/drawing/2014/main" id="{1214E5D0-1F4C-6F90-D64F-3A0E181189C3}"/>
                      </a:ext>
                    </a:extLst>
                  </p:cNvPr>
                  <p:cNvSpPr/>
                  <p:nvPr/>
                </p:nvSpPr>
                <p:spPr>
                  <a:xfrm>
                    <a:off x="657062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正方形/長方形 76">
                    <a:extLst>
                      <a:ext uri="{FF2B5EF4-FFF2-40B4-BE49-F238E27FC236}">
                        <a16:creationId xmlns:a16="http://schemas.microsoft.com/office/drawing/2014/main" id="{3F241727-A5D0-864B-3F90-FEC18B8D8C02}"/>
                      </a:ext>
                    </a:extLst>
                  </p:cNvPr>
                  <p:cNvSpPr/>
                  <p:nvPr/>
                </p:nvSpPr>
                <p:spPr>
                  <a:xfrm>
                    <a:off x="662502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" name="正方形/長方形 77">
                    <a:extLst>
                      <a:ext uri="{FF2B5EF4-FFF2-40B4-BE49-F238E27FC236}">
                        <a16:creationId xmlns:a16="http://schemas.microsoft.com/office/drawing/2014/main" id="{8C43E508-0135-5AC0-5016-2A72E4774AD0}"/>
                      </a:ext>
                    </a:extLst>
                  </p:cNvPr>
                  <p:cNvSpPr/>
                  <p:nvPr/>
                </p:nvSpPr>
                <p:spPr>
                  <a:xfrm>
                    <a:off x="667942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" name="正方形/長方形 78">
                    <a:extLst>
                      <a:ext uri="{FF2B5EF4-FFF2-40B4-BE49-F238E27FC236}">
                        <a16:creationId xmlns:a16="http://schemas.microsoft.com/office/drawing/2014/main" id="{7943B38E-56BF-4F45-7980-2BE14CA4139E}"/>
                      </a:ext>
                    </a:extLst>
                  </p:cNvPr>
                  <p:cNvSpPr/>
                  <p:nvPr/>
                </p:nvSpPr>
                <p:spPr>
                  <a:xfrm>
                    <a:off x="673383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7" name="グループ化 66">
                  <a:extLst>
                    <a:ext uri="{FF2B5EF4-FFF2-40B4-BE49-F238E27FC236}">
                      <a16:creationId xmlns:a16="http://schemas.microsoft.com/office/drawing/2014/main" id="{6AE23E02-0D15-014A-F79D-EBEAE69CAD17}"/>
                    </a:ext>
                  </a:extLst>
                </p:cNvPr>
                <p:cNvGrpSpPr/>
                <p:nvPr/>
              </p:nvGrpSpPr>
              <p:grpSpPr>
                <a:xfrm>
                  <a:off x="6786000" y="802533"/>
                  <a:ext cx="326424" cy="299805"/>
                  <a:chOff x="6804248" y="802533"/>
                  <a:chExt cx="326424" cy="299805"/>
                </a:xfrm>
              </p:grpSpPr>
              <p:sp>
                <p:nvSpPr>
                  <p:cNvPr id="68" name="正方形/長方形 67">
                    <a:extLst>
                      <a:ext uri="{FF2B5EF4-FFF2-40B4-BE49-F238E27FC236}">
                        <a16:creationId xmlns:a16="http://schemas.microsoft.com/office/drawing/2014/main" id="{A7FF20F4-686A-1758-5629-B843BE1E1D5F}"/>
                      </a:ext>
                    </a:extLst>
                  </p:cNvPr>
                  <p:cNvSpPr/>
                  <p:nvPr/>
                </p:nvSpPr>
                <p:spPr>
                  <a:xfrm>
                    <a:off x="680424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9" name="正方形/長方形 68">
                    <a:extLst>
                      <a:ext uri="{FF2B5EF4-FFF2-40B4-BE49-F238E27FC236}">
                        <a16:creationId xmlns:a16="http://schemas.microsoft.com/office/drawing/2014/main" id="{4B82D2B7-3575-D41B-1342-1830BB85757D}"/>
                      </a:ext>
                    </a:extLst>
                  </p:cNvPr>
                  <p:cNvSpPr/>
                  <p:nvPr/>
                </p:nvSpPr>
                <p:spPr>
                  <a:xfrm>
                    <a:off x="685865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" name="正方形/長方形 69">
                    <a:extLst>
                      <a:ext uri="{FF2B5EF4-FFF2-40B4-BE49-F238E27FC236}">
                        <a16:creationId xmlns:a16="http://schemas.microsoft.com/office/drawing/2014/main" id="{03A52F63-82DB-0A28-2EE4-3A4154342763}"/>
                      </a:ext>
                    </a:extLst>
                  </p:cNvPr>
                  <p:cNvSpPr/>
                  <p:nvPr/>
                </p:nvSpPr>
                <p:spPr>
                  <a:xfrm>
                    <a:off x="691305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" name="正方形/長方形 70">
                    <a:extLst>
                      <a:ext uri="{FF2B5EF4-FFF2-40B4-BE49-F238E27FC236}">
                        <a16:creationId xmlns:a16="http://schemas.microsoft.com/office/drawing/2014/main" id="{187B576F-422E-73E7-E92F-9894E2AD7819}"/>
                      </a:ext>
                    </a:extLst>
                  </p:cNvPr>
                  <p:cNvSpPr/>
                  <p:nvPr/>
                </p:nvSpPr>
                <p:spPr>
                  <a:xfrm>
                    <a:off x="696746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" name="正方形/長方形 71">
                    <a:extLst>
                      <a:ext uri="{FF2B5EF4-FFF2-40B4-BE49-F238E27FC236}">
                        <a16:creationId xmlns:a16="http://schemas.microsoft.com/office/drawing/2014/main" id="{660CC1DE-C9B0-84E1-A399-E154434504A0}"/>
                      </a:ext>
                    </a:extLst>
                  </p:cNvPr>
                  <p:cNvSpPr/>
                  <p:nvPr/>
                </p:nvSpPr>
                <p:spPr>
                  <a:xfrm>
                    <a:off x="702186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3" name="正方形/長方形 72">
                    <a:extLst>
                      <a:ext uri="{FF2B5EF4-FFF2-40B4-BE49-F238E27FC236}">
                        <a16:creationId xmlns:a16="http://schemas.microsoft.com/office/drawing/2014/main" id="{D76B723F-D25D-1A35-DE70-B198D95F084C}"/>
                      </a:ext>
                    </a:extLst>
                  </p:cNvPr>
                  <p:cNvSpPr/>
                  <p:nvPr/>
                </p:nvSpPr>
                <p:spPr>
                  <a:xfrm>
                    <a:off x="707626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sp>
            <p:nvSpPr>
              <p:cNvPr id="42" name="正方形/長方形 41">
                <a:extLst>
                  <a:ext uri="{FF2B5EF4-FFF2-40B4-BE49-F238E27FC236}">
                    <a16:creationId xmlns:a16="http://schemas.microsoft.com/office/drawing/2014/main" id="{179A4E81-93EE-0C09-E8D6-EC87B7E71690}"/>
                  </a:ext>
                </a:extLst>
              </p:cNvPr>
              <p:cNvSpPr/>
              <p:nvPr/>
            </p:nvSpPr>
            <p:spPr>
              <a:xfrm>
                <a:off x="5930066" y="1083128"/>
                <a:ext cx="1529442" cy="58803"/>
              </a:xfrm>
              <a:prstGeom prst="rect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正方形/長方形 42">
                <a:extLst>
                  <a:ext uri="{FF2B5EF4-FFF2-40B4-BE49-F238E27FC236}">
                    <a16:creationId xmlns:a16="http://schemas.microsoft.com/office/drawing/2014/main" id="{05B6714D-121B-CF8A-0C69-50A6B4794B65}"/>
                  </a:ext>
                </a:extLst>
              </p:cNvPr>
              <p:cNvSpPr/>
              <p:nvPr/>
            </p:nvSpPr>
            <p:spPr>
              <a:xfrm>
                <a:off x="7598940" y="1084560"/>
                <a:ext cx="45719" cy="58803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正方形/長方形 43">
                <a:extLst>
                  <a:ext uri="{FF2B5EF4-FFF2-40B4-BE49-F238E27FC236}">
                    <a16:creationId xmlns:a16="http://schemas.microsoft.com/office/drawing/2014/main" id="{7944827C-3D95-C1D0-B8B9-46919B00D17C}"/>
                  </a:ext>
                </a:extLst>
              </p:cNvPr>
              <p:cNvSpPr/>
              <p:nvPr/>
            </p:nvSpPr>
            <p:spPr>
              <a:xfrm>
                <a:off x="7917588" y="1084560"/>
                <a:ext cx="65668" cy="58803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正方形/長方形 44">
                <a:extLst>
                  <a:ext uri="{FF2B5EF4-FFF2-40B4-BE49-F238E27FC236}">
                    <a16:creationId xmlns:a16="http://schemas.microsoft.com/office/drawing/2014/main" id="{64190F31-8297-3BAF-B64A-4F9107408222}"/>
                  </a:ext>
                </a:extLst>
              </p:cNvPr>
              <p:cNvSpPr/>
              <p:nvPr/>
            </p:nvSpPr>
            <p:spPr>
              <a:xfrm>
                <a:off x="8343206" y="1083129"/>
                <a:ext cx="116040" cy="5693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F1149432-13D1-1A5C-490A-9B92D34C1EC6}"/>
                  </a:ext>
                </a:extLst>
              </p:cNvPr>
              <p:cNvSpPr/>
              <p:nvPr/>
            </p:nvSpPr>
            <p:spPr>
              <a:xfrm>
                <a:off x="7697237" y="1084560"/>
                <a:ext cx="45719" cy="58803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05DE6109-AF8C-182D-5B83-24C0F170797D}"/>
                  </a:ext>
                </a:extLst>
              </p:cNvPr>
              <p:cNvSpPr/>
              <p:nvPr/>
            </p:nvSpPr>
            <p:spPr>
              <a:xfrm>
                <a:off x="7814964" y="1084560"/>
                <a:ext cx="45719" cy="58803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E4F8F2CC-1C22-AAED-A107-A8B28C2996CA}"/>
                  </a:ext>
                </a:extLst>
              </p:cNvPr>
              <p:cNvSpPr/>
              <p:nvPr/>
            </p:nvSpPr>
            <p:spPr>
              <a:xfrm>
                <a:off x="8050644" y="1083129"/>
                <a:ext cx="65668" cy="58803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D446279A-E27D-A5E7-37F6-F31FA3B41412}"/>
                  </a:ext>
                </a:extLst>
              </p:cNvPr>
              <p:cNvSpPr/>
              <p:nvPr/>
            </p:nvSpPr>
            <p:spPr>
              <a:xfrm>
                <a:off x="8177554" y="1083129"/>
                <a:ext cx="65668" cy="58803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0" name="正方形/長方形 49">
                <a:extLst>
                  <a:ext uri="{FF2B5EF4-FFF2-40B4-BE49-F238E27FC236}">
                    <a16:creationId xmlns:a16="http://schemas.microsoft.com/office/drawing/2014/main" id="{0DBB49AD-AB6D-8E5F-FF52-9403D0F1E9B3}"/>
                  </a:ext>
                </a:extLst>
              </p:cNvPr>
              <p:cNvSpPr/>
              <p:nvPr/>
            </p:nvSpPr>
            <p:spPr>
              <a:xfrm>
                <a:off x="8520938" y="1083128"/>
                <a:ext cx="116040" cy="56939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0EBF23A6-A9FB-F206-33C2-48462F49B410}"/>
                  </a:ext>
                </a:extLst>
              </p:cNvPr>
              <p:cNvGrpSpPr/>
              <p:nvPr/>
            </p:nvGrpSpPr>
            <p:grpSpPr>
              <a:xfrm>
                <a:off x="5939622" y="784800"/>
                <a:ext cx="720610" cy="299805"/>
                <a:chOff x="6461812" y="802533"/>
                <a:chExt cx="650612" cy="299805"/>
              </a:xfrm>
            </p:grpSpPr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658423E3-967B-7068-D4E1-B82BA3CAE300}"/>
                    </a:ext>
                  </a:extLst>
                </p:cNvPr>
                <p:cNvGrpSpPr/>
                <p:nvPr/>
              </p:nvGrpSpPr>
              <p:grpSpPr>
                <a:xfrm>
                  <a:off x="6461812" y="802533"/>
                  <a:ext cx="326424" cy="299805"/>
                  <a:chOff x="6461812" y="802533"/>
                  <a:chExt cx="326424" cy="299805"/>
                </a:xfrm>
              </p:grpSpPr>
              <p:sp>
                <p:nvSpPr>
                  <p:cNvPr id="60" name="正方形/長方形 59">
                    <a:extLst>
                      <a:ext uri="{FF2B5EF4-FFF2-40B4-BE49-F238E27FC236}">
                        <a16:creationId xmlns:a16="http://schemas.microsoft.com/office/drawing/2014/main" id="{25C7F5E9-BB17-96E8-369E-732E202A4930}"/>
                      </a:ext>
                    </a:extLst>
                  </p:cNvPr>
                  <p:cNvSpPr/>
                  <p:nvPr/>
                </p:nvSpPr>
                <p:spPr>
                  <a:xfrm>
                    <a:off x="646181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1" name="正方形/長方形 60">
                    <a:extLst>
                      <a:ext uri="{FF2B5EF4-FFF2-40B4-BE49-F238E27FC236}">
                        <a16:creationId xmlns:a16="http://schemas.microsoft.com/office/drawing/2014/main" id="{9188EEBB-1E02-F2C7-42B3-0F0CE0F7DB3A}"/>
                      </a:ext>
                    </a:extLst>
                  </p:cNvPr>
                  <p:cNvSpPr/>
                  <p:nvPr/>
                </p:nvSpPr>
                <p:spPr>
                  <a:xfrm>
                    <a:off x="651621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2" name="正方形/長方形 61">
                    <a:extLst>
                      <a:ext uri="{FF2B5EF4-FFF2-40B4-BE49-F238E27FC236}">
                        <a16:creationId xmlns:a16="http://schemas.microsoft.com/office/drawing/2014/main" id="{27B0BDE2-44EA-5CCE-4140-3BEE653B386F}"/>
                      </a:ext>
                    </a:extLst>
                  </p:cNvPr>
                  <p:cNvSpPr/>
                  <p:nvPr/>
                </p:nvSpPr>
                <p:spPr>
                  <a:xfrm>
                    <a:off x="657062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3" name="正方形/長方形 62">
                    <a:extLst>
                      <a:ext uri="{FF2B5EF4-FFF2-40B4-BE49-F238E27FC236}">
                        <a16:creationId xmlns:a16="http://schemas.microsoft.com/office/drawing/2014/main" id="{940DF430-0E2F-93CC-884A-F8E8A0FAD082}"/>
                      </a:ext>
                    </a:extLst>
                  </p:cNvPr>
                  <p:cNvSpPr/>
                  <p:nvPr/>
                </p:nvSpPr>
                <p:spPr>
                  <a:xfrm>
                    <a:off x="662502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4" name="正方形/長方形 63">
                    <a:extLst>
                      <a:ext uri="{FF2B5EF4-FFF2-40B4-BE49-F238E27FC236}">
                        <a16:creationId xmlns:a16="http://schemas.microsoft.com/office/drawing/2014/main" id="{1909EC6D-54C2-42A4-F26E-4B8DEAA6676B}"/>
                      </a:ext>
                    </a:extLst>
                  </p:cNvPr>
                  <p:cNvSpPr/>
                  <p:nvPr/>
                </p:nvSpPr>
                <p:spPr>
                  <a:xfrm>
                    <a:off x="667942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5" name="正方形/長方形 64">
                    <a:extLst>
                      <a:ext uri="{FF2B5EF4-FFF2-40B4-BE49-F238E27FC236}">
                        <a16:creationId xmlns:a16="http://schemas.microsoft.com/office/drawing/2014/main" id="{EC52B9FB-0C14-F616-00C4-FEDD8021F83D}"/>
                      </a:ext>
                    </a:extLst>
                  </p:cNvPr>
                  <p:cNvSpPr/>
                  <p:nvPr/>
                </p:nvSpPr>
                <p:spPr>
                  <a:xfrm>
                    <a:off x="673383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3" name="グループ化 52">
                  <a:extLst>
                    <a:ext uri="{FF2B5EF4-FFF2-40B4-BE49-F238E27FC236}">
                      <a16:creationId xmlns:a16="http://schemas.microsoft.com/office/drawing/2014/main" id="{647BB63A-789F-603D-DA6B-461E23DD502E}"/>
                    </a:ext>
                  </a:extLst>
                </p:cNvPr>
                <p:cNvGrpSpPr/>
                <p:nvPr/>
              </p:nvGrpSpPr>
              <p:grpSpPr>
                <a:xfrm>
                  <a:off x="6786000" y="802533"/>
                  <a:ext cx="326424" cy="299805"/>
                  <a:chOff x="6804248" y="802533"/>
                  <a:chExt cx="326424" cy="299805"/>
                </a:xfrm>
              </p:grpSpPr>
              <p:sp>
                <p:nvSpPr>
                  <p:cNvPr id="54" name="正方形/長方形 53">
                    <a:extLst>
                      <a:ext uri="{FF2B5EF4-FFF2-40B4-BE49-F238E27FC236}">
                        <a16:creationId xmlns:a16="http://schemas.microsoft.com/office/drawing/2014/main" id="{6140E42A-07C4-7D86-0B75-40AB38E7144D}"/>
                      </a:ext>
                    </a:extLst>
                  </p:cNvPr>
                  <p:cNvSpPr/>
                  <p:nvPr/>
                </p:nvSpPr>
                <p:spPr>
                  <a:xfrm>
                    <a:off x="680424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5" name="正方形/長方形 54">
                    <a:extLst>
                      <a:ext uri="{FF2B5EF4-FFF2-40B4-BE49-F238E27FC236}">
                        <a16:creationId xmlns:a16="http://schemas.microsoft.com/office/drawing/2014/main" id="{532A2658-6EE9-C3AF-6AB3-65B53257BEA6}"/>
                      </a:ext>
                    </a:extLst>
                  </p:cNvPr>
                  <p:cNvSpPr/>
                  <p:nvPr/>
                </p:nvSpPr>
                <p:spPr>
                  <a:xfrm>
                    <a:off x="6858652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6" name="正方形/長方形 55">
                    <a:extLst>
                      <a:ext uri="{FF2B5EF4-FFF2-40B4-BE49-F238E27FC236}">
                        <a16:creationId xmlns:a16="http://schemas.microsoft.com/office/drawing/2014/main" id="{CA442B10-2690-DF11-D42B-3B66DC1A5817}"/>
                      </a:ext>
                    </a:extLst>
                  </p:cNvPr>
                  <p:cNvSpPr/>
                  <p:nvPr/>
                </p:nvSpPr>
                <p:spPr>
                  <a:xfrm>
                    <a:off x="6913056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" name="正方形/長方形 56">
                    <a:extLst>
                      <a:ext uri="{FF2B5EF4-FFF2-40B4-BE49-F238E27FC236}">
                        <a16:creationId xmlns:a16="http://schemas.microsoft.com/office/drawing/2014/main" id="{0D1C5DDC-0F6E-37C6-5DE0-848062009252}"/>
                      </a:ext>
                    </a:extLst>
                  </p:cNvPr>
                  <p:cNvSpPr/>
                  <p:nvPr/>
                </p:nvSpPr>
                <p:spPr>
                  <a:xfrm>
                    <a:off x="6967460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" name="正方形/長方形 57">
                    <a:extLst>
                      <a:ext uri="{FF2B5EF4-FFF2-40B4-BE49-F238E27FC236}">
                        <a16:creationId xmlns:a16="http://schemas.microsoft.com/office/drawing/2014/main" id="{10CC3245-6A53-C3FA-B503-969F51C2D7E6}"/>
                      </a:ext>
                    </a:extLst>
                  </p:cNvPr>
                  <p:cNvSpPr/>
                  <p:nvPr/>
                </p:nvSpPr>
                <p:spPr>
                  <a:xfrm>
                    <a:off x="7021864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9" name="正方形/長方形 58">
                    <a:extLst>
                      <a:ext uri="{FF2B5EF4-FFF2-40B4-BE49-F238E27FC236}">
                        <a16:creationId xmlns:a16="http://schemas.microsoft.com/office/drawing/2014/main" id="{403E8F1B-474B-D959-A635-983CDC6DB5A2}"/>
                      </a:ext>
                    </a:extLst>
                  </p:cNvPr>
                  <p:cNvSpPr/>
                  <p:nvPr/>
                </p:nvSpPr>
                <p:spPr>
                  <a:xfrm>
                    <a:off x="7076268" y="802533"/>
                    <a:ext cx="54404" cy="299805"/>
                  </a:xfrm>
                  <a:prstGeom prst="rect">
                    <a:avLst/>
                  </a:prstGeom>
                  <a:solidFill>
                    <a:schemeClr val="bg1">
                      <a:lumMod val="65000"/>
                    </a:schemeClr>
                  </a:solidFill>
                  <a:ln>
                    <a:solidFill>
                      <a:schemeClr val="tx1"/>
                    </a:solidFill>
                  </a:ln>
                  <a:effectLst/>
                </p:spPr>
                <p:style>
                  <a:lnRef idx="1">
                    <a:schemeClr val="accent1"/>
                  </a:lnRef>
                  <a:fillRef idx="3">
                    <a:schemeClr val="accent1"/>
                  </a:fillRef>
                  <a:effectRef idx="2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1352632F-1F32-715E-FFD9-43DC46B21731}"/>
                </a:ext>
              </a:extLst>
            </p:cNvPr>
            <p:cNvSpPr txBox="1"/>
            <p:nvPr/>
          </p:nvSpPr>
          <p:spPr>
            <a:xfrm>
              <a:off x="5970767" y="350265"/>
              <a:ext cx="207275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Lamination yoke</a:t>
              </a:r>
              <a:endParaRPr kumimoji="1" lang="ja-JP" altLang="en-US"/>
            </a:p>
          </p:txBody>
        </p:sp>
        <p:cxnSp>
          <p:nvCxnSpPr>
            <p:cNvPr id="37" name="直線コネクタ 36">
              <a:extLst>
                <a:ext uri="{FF2B5EF4-FFF2-40B4-BE49-F238E27FC236}">
                  <a16:creationId xmlns:a16="http://schemas.microsoft.com/office/drawing/2014/main" id="{0E9D88D3-B8BB-84FC-6AD4-15BFFB812C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272916" y="639645"/>
              <a:ext cx="1757" cy="204944"/>
            </a:xfrm>
            <a:prstGeom prst="line">
              <a:avLst/>
            </a:prstGeom>
            <a:ln w="1905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8" name="正方形/長方形 177">
            <a:extLst>
              <a:ext uri="{FF2B5EF4-FFF2-40B4-BE49-F238E27FC236}">
                <a16:creationId xmlns:a16="http://schemas.microsoft.com/office/drawing/2014/main" id="{FADC25BA-A114-35BF-13ED-A3C71117A2F7}"/>
              </a:ext>
            </a:extLst>
          </p:cNvPr>
          <p:cNvSpPr/>
          <p:nvPr/>
        </p:nvSpPr>
        <p:spPr>
          <a:xfrm>
            <a:off x="2222588" y="3879046"/>
            <a:ext cx="348424" cy="61448"/>
          </a:xfrm>
          <a:prstGeom prst="rect">
            <a:avLst/>
          </a:prstGeom>
          <a:solidFill>
            <a:srgbClr val="00B050"/>
          </a:solidFill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9" name="テキスト ボックス 178">
            <a:extLst>
              <a:ext uri="{FF2B5EF4-FFF2-40B4-BE49-F238E27FC236}">
                <a16:creationId xmlns:a16="http://schemas.microsoft.com/office/drawing/2014/main" id="{5760B900-970F-473D-1C3C-ED5EFF122957}"/>
              </a:ext>
            </a:extLst>
          </p:cNvPr>
          <p:cNvSpPr txBox="1"/>
          <p:nvPr/>
        </p:nvSpPr>
        <p:spPr>
          <a:xfrm>
            <a:off x="2601012" y="3775926"/>
            <a:ext cx="11622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b="1" dirty="0">
                <a:solidFill>
                  <a:srgbClr val="00B050"/>
                </a:solidFill>
              </a:rPr>
              <a:t>Rotating coil </a:t>
            </a:r>
            <a:endParaRPr kumimoji="1" lang="ja-JP" altLang="en-US" sz="1200" b="1">
              <a:solidFill>
                <a:srgbClr val="00B050"/>
              </a:solidFill>
            </a:endParaRPr>
          </a:p>
        </p:txBody>
      </p:sp>
      <p:sp>
        <p:nvSpPr>
          <p:cNvPr id="180" name="フッター プレースホルダー 179">
            <a:extLst>
              <a:ext uri="{FF2B5EF4-FFF2-40B4-BE49-F238E27FC236}">
                <a16:creationId xmlns:a16="http://schemas.microsoft.com/office/drawing/2014/main" id="{CB8A637F-099D-D485-34B6-4FC3D18883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5910647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ッター プレースホルダー 1">
            <a:extLst>
              <a:ext uri="{FF2B5EF4-FFF2-40B4-BE49-F238E27FC236}">
                <a16:creationId xmlns:a16="http://schemas.microsoft.com/office/drawing/2014/main" id="{6F5E7A47-A8A3-A118-0331-5725B49ACF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4733947"/>
            <a:ext cx="6627000" cy="270000"/>
          </a:xfrm>
        </p:spPr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3" name="スライド番号プレースホルダー 2">
            <a:extLst>
              <a:ext uri="{FF2B5EF4-FFF2-40B4-BE49-F238E27FC236}">
                <a16:creationId xmlns:a16="http://schemas.microsoft.com/office/drawing/2014/main" id="{6E42CC58-FFEA-6710-2A2F-AC58D486B2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33947"/>
            <a:ext cx="360000" cy="270000"/>
          </a:xfrm>
        </p:spPr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" name="図 4" descr="グラフ, 散布図&#10;&#10;自動的に生成された説明">
            <a:extLst>
              <a:ext uri="{FF2B5EF4-FFF2-40B4-BE49-F238E27FC236}">
                <a16:creationId xmlns:a16="http://schemas.microsoft.com/office/drawing/2014/main" id="{111E2714-EAA7-1900-E8E3-E0C2DFA6A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13937"/>
            <a:ext cx="4966333" cy="1551979"/>
          </a:xfrm>
          <a:prstGeom prst="rect">
            <a:avLst/>
          </a:prstGeom>
        </p:spPr>
      </p:pic>
      <p:pic>
        <p:nvPicPr>
          <p:cNvPr id="7" name="図 6" descr="グラフ, 散布図&#10;&#10;自動的に生成された説明">
            <a:extLst>
              <a:ext uri="{FF2B5EF4-FFF2-40B4-BE49-F238E27FC236}">
                <a16:creationId xmlns:a16="http://schemas.microsoft.com/office/drawing/2014/main" id="{FA95FF7C-427C-39B7-3C76-24137D59A4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5555" y="1845266"/>
            <a:ext cx="4966332" cy="1551979"/>
          </a:xfrm>
          <a:prstGeom prst="rect">
            <a:avLst/>
          </a:prstGeom>
        </p:spPr>
      </p:pic>
      <p:pic>
        <p:nvPicPr>
          <p:cNvPr id="9" name="図 8" descr="グラフ, 散布図&#10;&#10;自動的に生成された説明">
            <a:extLst>
              <a:ext uri="{FF2B5EF4-FFF2-40B4-BE49-F238E27FC236}">
                <a16:creationId xmlns:a16="http://schemas.microsoft.com/office/drawing/2014/main" id="{9D9AC40E-2B6C-9AC0-11A2-42430FDAFA5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05" y="3546546"/>
            <a:ext cx="4924772" cy="1538991"/>
          </a:xfrm>
          <a:prstGeom prst="rect">
            <a:avLst/>
          </a:prstGeom>
        </p:spPr>
      </p:pic>
      <p:pic>
        <p:nvPicPr>
          <p:cNvPr id="12" name="図 11" descr="グラフ, 散布図&#10;&#10;自動的に生成された説明">
            <a:extLst>
              <a:ext uri="{FF2B5EF4-FFF2-40B4-BE49-F238E27FC236}">
                <a16:creationId xmlns:a16="http://schemas.microsoft.com/office/drawing/2014/main" id="{76844418-6C37-6CE8-050A-A09396EC0C7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89268" y="297433"/>
            <a:ext cx="4966330" cy="1551978"/>
          </a:xfrm>
          <a:prstGeom prst="rect">
            <a:avLst/>
          </a:prstGeom>
        </p:spPr>
      </p:pic>
      <p:pic>
        <p:nvPicPr>
          <p:cNvPr id="14" name="図 13" descr="グラフ, 散布図&#10;&#10;自動的に生成された説明">
            <a:extLst>
              <a:ext uri="{FF2B5EF4-FFF2-40B4-BE49-F238E27FC236}">
                <a16:creationId xmlns:a16="http://schemas.microsoft.com/office/drawing/2014/main" id="{B633D448-8BD9-A6F8-78A3-0C548A7CEE6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56272" y="1890362"/>
            <a:ext cx="4966332" cy="1551979"/>
          </a:xfrm>
          <a:prstGeom prst="rect">
            <a:avLst/>
          </a:prstGeom>
        </p:spPr>
      </p:pic>
      <p:pic>
        <p:nvPicPr>
          <p:cNvPr id="16" name="図 15" descr="グラフ, 散布図&#10;&#10;自動的に生成された説明">
            <a:extLst>
              <a:ext uri="{FF2B5EF4-FFF2-40B4-BE49-F238E27FC236}">
                <a16:creationId xmlns:a16="http://schemas.microsoft.com/office/drawing/2014/main" id="{7982C943-6ED5-0CB9-D7A4-BF3D04F81F9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556272" y="3540051"/>
            <a:ext cx="4966332" cy="1551979"/>
          </a:xfrm>
          <a:prstGeom prst="rect">
            <a:avLst/>
          </a:prstGeom>
        </p:spPr>
      </p:pic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721BD7AE-6FDC-BE12-A10E-693C06E27A0C}"/>
              </a:ext>
            </a:extLst>
          </p:cNvPr>
          <p:cNvCxnSpPr>
            <a:cxnSpLocks/>
          </p:cNvCxnSpPr>
          <p:nvPr/>
        </p:nvCxnSpPr>
        <p:spPr>
          <a:xfrm>
            <a:off x="4716016" y="411510"/>
            <a:ext cx="0" cy="4968552"/>
          </a:xfrm>
          <a:prstGeom prst="line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>
            <a:extLst>
              <a:ext uri="{FF2B5EF4-FFF2-40B4-BE49-F238E27FC236}">
                <a16:creationId xmlns:a16="http://schemas.microsoft.com/office/drawing/2014/main" id="{3BD7DBED-3919-5F80-8B59-00130DEDE558}"/>
              </a:ext>
            </a:extLst>
          </p:cNvPr>
          <p:cNvCxnSpPr>
            <a:cxnSpLocks/>
          </p:cNvCxnSpPr>
          <p:nvPr/>
        </p:nvCxnSpPr>
        <p:spPr>
          <a:xfrm>
            <a:off x="16005" y="1877696"/>
            <a:ext cx="9308523" cy="12666"/>
          </a:xfrm>
          <a:prstGeom prst="line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直線コネクタ 21">
            <a:extLst>
              <a:ext uri="{FF2B5EF4-FFF2-40B4-BE49-F238E27FC236}">
                <a16:creationId xmlns:a16="http://schemas.microsoft.com/office/drawing/2014/main" id="{81515B41-A583-A8F2-33B4-505CC769628D}"/>
              </a:ext>
            </a:extLst>
          </p:cNvPr>
          <p:cNvCxnSpPr>
            <a:cxnSpLocks/>
          </p:cNvCxnSpPr>
          <p:nvPr/>
        </p:nvCxnSpPr>
        <p:spPr>
          <a:xfrm>
            <a:off x="0" y="3546546"/>
            <a:ext cx="9308523" cy="12666"/>
          </a:xfrm>
          <a:prstGeom prst="line">
            <a:avLst/>
          </a:prstGeom>
          <a:ln w="15875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98D43D9-81C4-CCA7-17C0-4AD847E6A98D}"/>
              </a:ext>
            </a:extLst>
          </p:cNvPr>
          <p:cNvSpPr txBox="1"/>
          <p:nvPr/>
        </p:nvSpPr>
        <p:spPr>
          <a:xfrm>
            <a:off x="1645931" y="298782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→</a:t>
            </a:r>
            <a:r>
              <a:rPr kumimoji="1" lang="en-US" altLang="ja-JP" dirty="0"/>
              <a:t>LE</a:t>
            </a:r>
            <a:endParaRPr kumimoji="1" lang="ja-JP" altLang="en-US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6815521-1EFE-5A61-45D0-C92C6596AC85}"/>
              </a:ext>
            </a:extLst>
          </p:cNvPr>
          <p:cNvSpPr txBox="1"/>
          <p:nvPr/>
        </p:nvSpPr>
        <p:spPr>
          <a:xfrm>
            <a:off x="3916064" y="298478"/>
            <a:ext cx="7200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/>
              <a:t>→</a:t>
            </a:r>
            <a:r>
              <a:rPr kumimoji="1" lang="en-US" altLang="ja-JP" dirty="0"/>
              <a:t>LE</a:t>
            </a:r>
            <a:endParaRPr kumimoji="1" lang="ja-JP" altLang="en-US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89C7C87-1357-0026-7753-08E0C277A3BD}"/>
              </a:ext>
            </a:extLst>
          </p:cNvPr>
          <p:cNvSpPr txBox="1"/>
          <p:nvPr/>
        </p:nvSpPr>
        <p:spPr>
          <a:xfrm>
            <a:off x="7285538" y="237387"/>
            <a:ext cx="24223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i="1" dirty="0"/>
              <a:t>Warm, Yoked magnet</a:t>
            </a:r>
            <a:endParaRPr kumimoji="1" lang="ja-JP" altLang="en-US" sz="1400" b="1" i="1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FB442EA9-BBF9-6BF8-E46C-48B48990AE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92546"/>
            <a:ext cx="7920000" cy="540000"/>
          </a:xfrm>
        </p:spPr>
        <p:txBody>
          <a:bodyPr/>
          <a:lstStyle/>
          <a:p>
            <a:r>
              <a:rPr lang="en-US" altLang="ja-JP" dirty="0"/>
              <a:t>Example) Measured field profile of MBXF2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921770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7BDF204-6C93-DA4B-9A64-308217AF1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20538"/>
            <a:ext cx="7920000" cy="540000"/>
          </a:xfrm>
        </p:spPr>
        <p:txBody>
          <a:bodyPr/>
          <a:lstStyle/>
          <a:p>
            <a:r>
              <a:rPr kumimoji="1" lang="en-US" altLang="ja-JP" sz="2000" dirty="0"/>
              <a:t>SS-averaged field quality of MBXF2 – comparison with calc.</a:t>
            </a:r>
            <a:endParaRPr kumimoji="1" lang="ja-JP" altLang="en-US" sz="200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C333E63-9D52-64D5-E3B1-C2D585608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WP3 meeting, 23/11/8</a:t>
            </a:r>
            <a:endParaRPr lang="en-GB" noProof="0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8F0C0CD-5C80-FEE0-1F7F-BB0132547B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graphicFrame>
        <p:nvGraphicFramePr>
          <p:cNvPr id="6" name="オブジェクト 5">
            <a:extLst>
              <a:ext uri="{FF2B5EF4-FFF2-40B4-BE49-F238E27FC236}">
                <a16:creationId xmlns:a16="http://schemas.microsoft.com/office/drawing/2014/main" id="{09A93236-E899-E4C9-180F-660C846725EF}"/>
              </a:ext>
            </a:extLst>
          </p:cNvPr>
          <p:cNvGraphicFramePr>
            <a:graphicFrameLocks noChangeAspect="1"/>
          </p:cNvGraphicFramePr>
          <p:nvPr/>
        </p:nvGraphicFramePr>
        <p:xfrm>
          <a:off x="2209800" y="627534"/>
          <a:ext cx="4724400" cy="4064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シート" r:id="rId2" imgW="7543800" imgH="6489700" progId="Excel.Sheet.12">
                  <p:embed/>
                </p:oleObj>
              </mc:Choice>
              <mc:Fallback>
                <p:oleObj name="シート" r:id="rId2" imgW="7543800" imgH="6489700" progId="Excel.Sheet.12">
                  <p:embed/>
                  <p:pic>
                    <p:nvPicPr>
                      <p:cNvPr id="6" name="オブジェクト 5">
                        <a:extLst>
                          <a:ext uri="{FF2B5EF4-FFF2-40B4-BE49-F238E27FC236}">
                            <a16:creationId xmlns:a16="http://schemas.microsoft.com/office/drawing/2014/main" id="{09A93236-E899-E4C9-180F-660C846725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209800" y="627534"/>
                        <a:ext cx="4724400" cy="4064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2284416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HiLumi-Pres-Template-16-9-KEK-v1" id="{DAC08015-C320-4648-8174-4A0A91551A95}" vid="{F3C8C6E4-B1F4-7349-ABD8-8509700966F2}"/>
    </a:ext>
  </a:extLst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16:9 format</Description0>
    <Note xmlns="8946e33d-fd2f-4ae4-8ee9-d90c129cdf9e">For external collaborators: you may replace the CERN logo by your home institute logo if needed
https://edms.cern.ch/document/1586456/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6AD56BA-2B7C-434F-AA6C-906DAF6E63F1}">
  <ds:schemaRefs>
    <ds:schemaRef ds:uri="http://schemas.microsoft.com/office/2006/metadata/properties"/>
    <ds:schemaRef ds:uri="http://schemas.microsoft.com/office/infopath/2007/PartnerControl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4E26011C-AF2B-480E-9C0F-E645DDEE4B2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3E6C63AB-DE93-41BF-9F4F-20A892EB621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Thème Office</Template>
  <TotalTime>4819</TotalTime>
  <Words>1292</Words>
  <Application>Microsoft Macintosh PowerPoint</Application>
  <PresentationFormat>画面に合わせる (16:9)</PresentationFormat>
  <Paragraphs>283</Paragraphs>
  <Slides>31</Slides>
  <Notes>1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31</vt:i4>
      </vt:variant>
    </vt:vector>
  </HeadingPairs>
  <TitlesOfParts>
    <vt:vector size="36" baseType="lpstr">
      <vt:lpstr>Arial</vt:lpstr>
      <vt:lpstr>Calibri</vt:lpstr>
      <vt:lpstr>Wingdings</vt:lpstr>
      <vt:lpstr>Thème Office</vt:lpstr>
      <vt:lpstr>シート</vt:lpstr>
      <vt:lpstr>Field quality of MBXF2 / Power test results of MBXF5 in the 1st TC  </vt:lpstr>
      <vt:lpstr>Japanese Contribution to HL-LHC: D1 magnets</vt:lpstr>
      <vt:lpstr>Brief review of production status</vt:lpstr>
      <vt:lpstr>Contents of the talk</vt:lpstr>
      <vt:lpstr>Magnetic measurement of MBXF2</vt:lpstr>
      <vt:lpstr>MM after yoking, at Hitachi</vt:lpstr>
      <vt:lpstr>Measurement / data coverage</vt:lpstr>
      <vt:lpstr>Example) Measured field profile of MBXF2</vt:lpstr>
      <vt:lpstr>SS-averaged field quality of MBXF2 – comparison with calc.</vt:lpstr>
      <vt:lpstr>Summary of the field quality (portable) so far </vt:lpstr>
      <vt:lpstr>Power test of MBXF5 - Quench training</vt:lpstr>
      <vt:lpstr>Test summary of MBXF5</vt:lpstr>
      <vt:lpstr>Quench protection</vt:lpstr>
      <vt:lpstr>Run history</vt:lpstr>
      <vt:lpstr>Training summary</vt:lpstr>
      <vt:lpstr>Quench antenna results</vt:lpstr>
      <vt:lpstr>Power test of MBXF5 - Vertical magnetic measurement</vt:lpstr>
      <vt:lpstr>Measurement system</vt:lpstr>
      <vt:lpstr>Measured items</vt:lpstr>
      <vt:lpstr>DC loop – comparison with calc.</vt:lpstr>
      <vt:lpstr>Integral measurement – comparison with calc.</vt:lpstr>
      <vt:lpstr>Integral measurement – comparison with MBXF1</vt:lpstr>
      <vt:lpstr>Summary of the field quality (integral) so far </vt:lpstr>
      <vt:lpstr>Ref) Summary table : SS averaged &amp; Integral</vt:lpstr>
      <vt:lpstr>Summary</vt:lpstr>
      <vt:lpstr>Thank you !</vt:lpstr>
      <vt:lpstr>Supplement</vt:lpstr>
      <vt:lpstr>MIITs</vt:lpstr>
      <vt:lpstr>Integral – comparison with MBXF1</vt:lpstr>
      <vt:lpstr>Integral – comparison with MBXF1</vt:lpstr>
      <vt:lpstr>Integral – comparison with MBXF1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SUZUKI Kento</dc:creator>
  <cp:lastModifiedBy>SUZUKI Kento</cp:lastModifiedBy>
  <cp:revision>124</cp:revision>
  <dcterms:created xsi:type="dcterms:W3CDTF">2023-11-04T22:02:02Z</dcterms:created>
  <dcterms:modified xsi:type="dcterms:W3CDTF">2023-11-08T07:06:13Z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