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258" r:id="rId4"/>
    <p:sldId id="601" r:id="rId5"/>
    <p:sldId id="608" r:id="rId6"/>
    <p:sldId id="604" r:id="rId7"/>
    <p:sldId id="598" r:id="rId8"/>
    <p:sldId id="260" r:id="rId9"/>
    <p:sldId id="262" r:id="rId10"/>
    <p:sldId id="263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10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60540-B14D-45A8-A6AF-57591B6BC331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A50FC-CE86-49DD-AA35-44772176F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24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D6C74E0-C960-408B-8703-25B01D51637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791964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12000" y="2836440"/>
            <a:ext cx="791964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82FBEB6-5398-4495-BA22-15A1658E05F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1200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028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020AF1E-2878-457A-B523-AF38871E6BA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89680" y="91440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5967360" y="91440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612000" y="283644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89680" y="283644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5967360" y="283644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D6C62F4-4EAF-40CB-9FF2-98FFD18A7E5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79DEBD5B-D81F-4CAA-ABCC-8827B8D2874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612000" y="914400"/>
            <a:ext cx="791964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7FBDEC0F-1F52-4647-95D8-A93E8A12176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791964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C3196E11-A138-4D74-B3FB-01A0CA2B138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4C5700F-78F2-424A-AC29-5BA9C583275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AAC8A0E-CB99-4D51-A984-3240911B3B7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612000" y="135000"/>
            <a:ext cx="7919640" cy="25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894BB5B3-733F-4A96-85C3-847C80EAA68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1200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EB50DA0-1C8E-4BEE-9BFE-A07108CAF00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12000" y="914400"/>
            <a:ext cx="791964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00C75BE-D145-4A57-A60B-958DA068428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67028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24AE5D2-FC07-4222-B755-AE008991541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12000" y="2836440"/>
            <a:ext cx="791964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D945BF33-7AF1-4410-B482-8D692C8080F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791964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12000" y="2836440"/>
            <a:ext cx="791964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742E633-EE4F-45B1-AC4C-622CCCE13AD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1200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67028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323CDDB-7FC8-4BD4-BA66-B1C29B8235B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3289680" y="91440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5967360" y="91440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612000" y="283644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/>
          </p:nvPr>
        </p:nvSpPr>
        <p:spPr>
          <a:xfrm>
            <a:off x="3289680" y="283644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/>
          </p:nvPr>
        </p:nvSpPr>
        <p:spPr>
          <a:xfrm>
            <a:off x="5967360" y="2836440"/>
            <a:ext cx="254988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BDD1C20F-2FAE-4D9A-A80C-6BBF8AA537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791964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5A16150-807A-403F-8D2B-B249FBE8503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F18D03D-AE8C-4F60-85AC-CFAF20C37F2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638BA86-797C-4696-B278-7A4D6EC4509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12000" y="135000"/>
            <a:ext cx="7919640" cy="25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2F319F3-91B4-4E4E-9E3F-CC3793CC32D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1200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EB5527A-D3C8-4823-9C13-F66B5420784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0280" y="283644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9780E0F-A181-4049-A720-868DB19779E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1200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0280" y="914400"/>
            <a:ext cx="386460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12000" y="2836440"/>
            <a:ext cx="7919640" cy="175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 algn="ctr">
              <a:spcBef>
                <a:spcPts val="1417"/>
              </a:spcBef>
              <a:buNone/>
            </a:pP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2D251C6-70E2-4AD9-BC49-910F4E5EF7B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371600" y="1755000"/>
            <a:ext cx="7199640" cy="134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457200"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chemeClr val="accent5"/>
                </a:solidFill>
                <a:latin typeface="Arial"/>
              </a:rPr>
              <a:t>Presentation title - line 1 - Arial 30pt - bold HiLumi dark grey - line 2</a:t>
            </a:r>
            <a:br>
              <a:rPr sz="2800"/>
            </a:br>
            <a:r>
              <a:rPr lang="en-GB" sz="2800" b="1" strike="noStrike" spc="-1">
                <a:solidFill>
                  <a:schemeClr val="accent5"/>
                </a:solidFill>
                <a:latin typeface="Arial"/>
              </a:rPr>
              <a:t>line 3</a:t>
            </a:r>
            <a:br>
              <a:rPr sz="2800"/>
            </a:br>
            <a:r>
              <a:rPr lang="en-GB" sz="2800" b="1" strike="noStrike" spc="-1">
                <a:solidFill>
                  <a:schemeClr val="accent5"/>
                </a:solidFill>
                <a:latin typeface="Arial"/>
              </a:rPr>
              <a:t>line 4   </a:t>
            </a:r>
            <a:endParaRPr lang="fr-FR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ftr" idx="1"/>
          </p:nvPr>
        </p:nvSpPr>
        <p:spPr>
          <a:xfrm>
            <a:off x="1371600" y="4767120"/>
            <a:ext cx="6308640" cy="26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nl-NL" sz="11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nl-NL" sz="1100" b="0" strike="noStrike" spc="-1">
                <a:solidFill>
                  <a:schemeClr val="accent1"/>
                </a:solidFill>
                <a:latin typeface="Arial"/>
              </a:rPr>
              <a:t>R. van Weelderen, WP3, 08/11/2023</a:t>
            </a:r>
            <a:endParaRPr lang="fr-F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86800" y="4767120"/>
            <a:ext cx="359640" cy="269640"/>
          </a:xfrm>
          <a:prstGeom prst="rect">
            <a:avLst/>
          </a:prstGeom>
          <a:noFill/>
          <a:ln w="0">
            <a:solidFill>
              <a:srgbClr val="2BABAD"/>
            </a:solidFill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7BB04662-5ED3-4363-86FB-40807CE284E9}" type="slidenum">
              <a:rPr lang="fr-FR" sz="1200" b="0" strike="noStrike" spc="-1">
                <a:solidFill>
                  <a:schemeClr val="accent1"/>
                </a:solidFill>
                <a:latin typeface="Arial"/>
              </a:rPr>
              <a:t>‹#›</a:t>
            </a:fld>
            <a:endParaRPr lang="fr-F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" name="Image 11" descr="HLU-logoN-title.png"/>
          <p:cNvPicPr/>
          <p:nvPr/>
        </p:nvPicPr>
        <p:blipFill>
          <a:blip r:embed="rId15"/>
          <a:stretch/>
        </p:blipFill>
        <p:spPr>
          <a:xfrm>
            <a:off x="1371600" y="285840"/>
            <a:ext cx="3134160" cy="1270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4424400"/>
            <a:ext cx="6479640" cy="26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3080" indent="0" defTabSz="4572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2"/>
                </a:solidFill>
                <a:latin typeface="Arial"/>
              </a:rPr>
              <a:t>Conference - Location - Date</a:t>
            </a:r>
            <a:endParaRPr lang="fr-FR" sz="1600" b="0" strike="noStrike" spc="-1">
              <a:solidFill>
                <a:schemeClr val="accent5"/>
              </a:solidFill>
              <a:latin typeface="Arial"/>
            </a:endParaRPr>
          </a:p>
          <a:p>
            <a:pPr marL="343080" indent="0" defTabSz="4572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fr-FR" sz="1400" b="0" strike="noStrike" spc="-1">
              <a:solidFill>
                <a:schemeClr val="accent5"/>
              </a:solidFill>
              <a:latin typeface="Arial"/>
            </a:endParaRPr>
          </a:p>
        </p:txBody>
      </p:sp>
      <p:grpSp>
        <p:nvGrpSpPr>
          <p:cNvPr id="5" name="Grouper 8"/>
          <p:cNvGrpSpPr/>
          <p:nvPr/>
        </p:nvGrpSpPr>
        <p:grpSpPr>
          <a:xfrm>
            <a:off x="457200" y="4552920"/>
            <a:ext cx="456840" cy="456840"/>
            <a:chOff x="457200" y="4552920"/>
            <a:chExt cx="456840" cy="456840"/>
          </a:xfrm>
        </p:grpSpPr>
        <p:sp>
          <p:nvSpPr>
            <p:cNvPr id="6" name="Rectangle 9"/>
            <p:cNvSpPr/>
            <p:nvPr/>
          </p:nvSpPr>
          <p:spPr>
            <a:xfrm>
              <a:off x="457200" y="4552920"/>
              <a:ext cx="456840" cy="45684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457200">
                <a:lnSpc>
                  <a:spcPct val="100000"/>
                </a:lnSpc>
              </a:pPr>
              <a:endParaRPr lang="en-GB" sz="1800" b="0" strike="noStrike" spc="-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7" name="ZoneTexte 10"/>
            <p:cNvSpPr/>
            <p:nvPr/>
          </p:nvSpPr>
          <p:spPr>
            <a:xfrm>
              <a:off x="495360" y="4642920"/>
              <a:ext cx="380520" cy="27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t">
              <a:spAutoFit/>
            </a:bodyPr>
            <a:lstStyle/>
            <a:p>
              <a:pPr algn="ctr" defTabSz="457200">
                <a:lnSpc>
                  <a:spcPct val="100000"/>
                </a:lnSpc>
              </a:pPr>
              <a:r>
                <a:rPr lang="en-GB" sz="900" b="0" strike="noStrike" spc="-1">
                  <a:solidFill>
                    <a:schemeClr val="dk1"/>
                  </a:solidFill>
                  <a:latin typeface="Arial"/>
                </a:rPr>
                <a:t>logo</a:t>
              </a:r>
              <a:endParaRPr lang="fr-FR" sz="9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en-GB" sz="900" b="0" strike="noStrike" spc="-1">
                  <a:solidFill>
                    <a:schemeClr val="dk1"/>
                  </a:solidFill>
                  <a:latin typeface="Arial"/>
                </a:rPr>
                <a:t>area</a:t>
              </a:r>
              <a:endParaRPr lang="fr-FR" sz="9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8" name="Image 4" descr="CERN-logo_outline.jpg"/>
          <p:cNvPicPr/>
          <p:nvPr/>
        </p:nvPicPr>
        <p:blipFill>
          <a:blip r:embed="rId16"/>
          <a:stretch/>
        </p:blipFill>
        <p:spPr>
          <a:xfrm>
            <a:off x="377280" y="4406760"/>
            <a:ext cx="613080" cy="60300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chemeClr val="lt2"/>
                </a:solidFill>
                <a:latin typeface="Arial"/>
              </a:rPr>
              <a:t>Slide title – line 1 – Arial 30 pt – HiLumi blue</a:t>
            </a:r>
            <a:br>
              <a:rPr sz="2800"/>
            </a:br>
            <a:r>
              <a:rPr lang="en-GB" sz="2800" b="1" strike="noStrike" spc="-1">
                <a:solidFill>
                  <a:schemeClr val="lt2"/>
                </a:solid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12000" y="914400"/>
            <a:ext cx="7919640" cy="3679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 algn="ctr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2800" b="0" strike="noStrike" spc="-1">
                <a:solidFill>
                  <a:schemeClr val="accent5"/>
                </a:solidFill>
                <a:latin typeface="Arial"/>
              </a:rPr>
              <a:t>Click to modify Master text styles</a:t>
            </a:r>
            <a:endParaRPr lang="fr-FR" sz="2800" b="0" strike="noStrike" spc="-1">
              <a:solidFill>
                <a:schemeClr val="accent5"/>
              </a:solidFill>
              <a:latin typeface="Arial"/>
            </a:endParaRPr>
          </a:p>
          <a:p>
            <a:pPr marL="743040" lvl="1" indent="-285840" algn="ctr" defTabSz="45720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2400" b="0" strike="noStrike" spc="-1">
                <a:solidFill>
                  <a:schemeClr val="accent5"/>
                </a:solidFill>
                <a:latin typeface="Arial"/>
              </a:rPr>
              <a:t>Second level</a:t>
            </a:r>
            <a:endParaRPr lang="fr-FR" sz="2400" b="0" strike="noStrike" spc="-1">
              <a:solidFill>
                <a:schemeClr val="accent5"/>
              </a:solidFill>
              <a:latin typeface="Arial"/>
            </a:endParaRPr>
          </a:p>
          <a:p>
            <a:pPr marL="1143000" lvl="2" indent="-228600" algn="ctr" defTabSz="45720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2000" b="0" strike="noStrike" spc="-1">
                <a:solidFill>
                  <a:schemeClr val="accent5"/>
                </a:solidFill>
                <a:latin typeface="Arial"/>
              </a:rPr>
              <a:t>Third level</a:t>
            </a:r>
            <a:endParaRPr lang="fr-FR" sz="2000" b="0" strike="noStrike" spc="-1">
              <a:solidFill>
                <a:schemeClr val="accent5"/>
              </a:solidFill>
              <a:latin typeface="Arial"/>
            </a:endParaRPr>
          </a:p>
          <a:p>
            <a:pPr marL="1600200" lvl="3" indent="-228600" algn="ctr" defTabSz="45720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800" b="0" strike="noStrike" spc="-1">
                <a:solidFill>
                  <a:schemeClr val="accent5"/>
                </a:solidFill>
                <a:latin typeface="Arial"/>
              </a:rPr>
              <a:t>Fourth level</a:t>
            </a:r>
            <a:endParaRPr lang="fr-FR" sz="1800" b="0" strike="noStrike" spc="-1">
              <a:solidFill>
                <a:schemeClr val="accent5"/>
              </a:solidFill>
              <a:latin typeface="Arial"/>
            </a:endParaRPr>
          </a:p>
          <a:p>
            <a:pPr marL="2057400" lvl="4" indent="-228600" algn="ctr" defTabSz="45720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b="0" strike="noStrike" spc="-1">
                <a:solidFill>
                  <a:schemeClr val="accent5"/>
                </a:solidFill>
                <a:latin typeface="Arial"/>
              </a:rPr>
              <a:t>Fifth level</a:t>
            </a:r>
            <a:endParaRPr lang="fr-FR" sz="1600" b="0" strike="noStrike" spc="-1">
              <a:solidFill>
                <a:schemeClr val="accent5"/>
              </a:solid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ftr" idx="3"/>
          </p:nvPr>
        </p:nvSpPr>
        <p:spPr>
          <a:xfrm>
            <a:off x="1905120" y="4767120"/>
            <a:ext cx="6626520" cy="26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nl-NL" sz="11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nl-NL" sz="1100" b="0" strike="noStrike" spc="-1">
                <a:solidFill>
                  <a:schemeClr val="accent1"/>
                </a:solidFill>
                <a:latin typeface="Arial"/>
              </a:rPr>
              <a:t>R. van Weelderen, WP3, 08/11/2023</a:t>
            </a:r>
            <a:endParaRPr lang="fr-FR" sz="11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sldNum" idx="4"/>
          </p:nvPr>
        </p:nvSpPr>
        <p:spPr>
          <a:xfrm>
            <a:off x="8686800" y="4767120"/>
            <a:ext cx="359640" cy="26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fr-FR" sz="1200" b="0" strike="noStrike" spc="-1">
                <a:solidFill>
                  <a:schemeClr val="accent1"/>
                </a:solidFill>
                <a:latin typeface="Aria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3CB9FA7-84D0-4059-B97C-8031EB6BE746}" type="slidenum">
              <a:rPr lang="fr-FR" sz="1200" b="0" strike="noStrike" spc="-1">
                <a:solidFill>
                  <a:schemeClr val="accent1"/>
                </a:solidFill>
                <a:latin typeface="Arial"/>
              </a:rPr>
              <a:t>‹#›</a:t>
            </a:fld>
            <a:endParaRPr lang="fr-F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9" name="Grouper 8"/>
          <p:cNvGrpSpPr/>
          <p:nvPr/>
        </p:nvGrpSpPr>
        <p:grpSpPr>
          <a:xfrm>
            <a:off x="1447920" y="4579920"/>
            <a:ext cx="456840" cy="456840"/>
            <a:chOff x="1447920" y="4579920"/>
            <a:chExt cx="456840" cy="456840"/>
          </a:xfrm>
        </p:grpSpPr>
        <p:sp>
          <p:nvSpPr>
            <p:cNvPr id="50" name="Rectangle 9"/>
            <p:cNvSpPr/>
            <p:nvPr/>
          </p:nvSpPr>
          <p:spPr>
            <a:xfrm>
              <a:off x="1447920" y="4579920"/>
              <a:ext cx="456840" cy="45684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457200">
                <a:lnSpc>
                  <a:spcPct val="100000"/>
                </a:lnSpc>
              </a:pPr>
              <a:endParaRPr lang="en-GB" sz="1800" b="0" strike="noStrike" spc="-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51" name="ZoneTexte 10"/>
            <p:cNvSpPr/>
            <p:nvPr/>
          </p:nvSpPr>
          <p:spPr>
            <a:xfrm>
              <a:off x="1486080" y="4670280"/>
              <a:ext cx="380520" cy="27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t">
              <a:spAutoFit/>
            </a:bodyPr>
            <a:lstStyle/>
            <a:p>
              <a:pPr algn="ctr" defTabSz="457200">
                <a:lnSpc>
                  <a:spcPct val="100000"/>
                </a:lnSpc>
              </a:pPr>
              <a:r>
                <a:rPr lang="en-GB" sz="900" b="0" strike="noStrike" spc="-1">
                  <a:solidFill>
                    <a:schemeClr val="dk1"/>
                  </a:solidFill>
                  <a:latin typeface="Arial"/>
                </a:rPr>
                <a:t>logo</a:t>
              </a:r>
              <a:endParaRPr lang="fr-FR" sz="9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en-GB" sz="900" b="0" strike="noStrike" spc="-1">
                  <a:solidFill>
                    <a:schemeClr val="dk1"/>
                  </a:solidFill>
                  <a:latin typeface="Arial"/>
                </a:rPr>
                <a:t>area</a:t>
              </a:r>
              <a:endParaRPr lang="fr-FR" sz="9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52" name="Image 6" descr="CERN-logo_outline.jpg"/>
          <p:cNvPicPr/>
          <p:nvPr/>
        </p:nvPicPr>
        <p:blipFill>
          <a:blip r:embed="rId15"/>
          <a:stretch/>
        </p:blipFill>
        <p:spPr>
          <a:xfrm>
            <a:off x="1434240" y="4564080"/>
            <a:ext cx="486360" cy="47844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990360" y="1755000"/>
            <a:ext cx="7488360" cy="168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1" strike="noStrike" spc="-1" dirty="0">
                <a:solidFill>
                  <a:schemeClr val="accent5"/>
                </a:solidFill>
                <a:latin typeface="Arial"/>
              </a:rPr>
              <a:t>D2 cryogenic power extraction constraints </a:t>
            </a:r>
            <a:r>
              <a:rPr lang="en-GB" sz="2800" b="1" strike="noStrike" spc="-1" dirty="0" err="1">
                <a:solidFill>
                  <a:schemeClr val="accent5"/>
                </a:solidFill>
                <a:latin typeface="Arial"/>
              </a:rPr>
              <a:t>wrt</a:t>
            </a:r>
            <a:r>
              <a:rPr lang="en-GB" sz="2800" b="1" strike="noStrike" spc="-1" dirty="0">
                <a:solidFill>
                  <a:schemeClr val="accent5"/>
                </a:solidFill>
                <a:latin typeface="Arial"/>
              </a:rPr>
              <a:t> beam-optics operation</a:t>
            </a:r>
            <a:br>
              <a:rPr sz="2800" dirty="0"/>
            </a:br>
            <a:r>
              <a:rPr lang="en-GB" sz="1800" b="0" i="1" strike="noStrike" spc="-1" dirty="0">
                <a:solidFill>
                  <a:schemeClr val="accent5"/>
                </a:solidFill>
                <a:latin typeface="Arial"/>
              </a:rPr>
              <a:t>Cryogenic requirements, WP3</a:t>
            </a:r>
            <a:endParaRPr lang="fr-FR" sz="1800" b="0" strike="noStrike" spc="-1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2301120" y="3396687"/>
            <a:ext cx="4388400" cy="55695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0">
            <a:normAutofit fontScale="60956" lnSpcReduction="20000"/>
          </a:bodyPr>
          <a:lstStyle/>
          <a:p>
            <a:pPr indent="0" defTabSz="4572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chemeClr val="accent5"/>
                </a:solidFill>
                <a:latin typeface="Arial"/>
              </a:rPr>
              <a:t>			    R. van Weelderen, </a:t>
            </a:r>
            <a:endParaRPr lang="fr-FR" sz="2000" b="0" strike="noStrike" spc="-1" dirty="0">
              <a:solidFill>
                <a:srgbClr val="000000"/>
              </a:solidFill>
              <a:latin typeface="Arial"/>
            </a:endParaRPr>
          </a:p>
          <a:p>
            <a:pPr indent="0" defTabSz="4572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chemeClr val="accent5"/>
                </a:solidFill>
                <a:latin typeface="Arial"/>
              </a:rPr>
              <a:t>with major contributions/discussions from Andrew John Lees</a:t>
            </a:r>
            <a:endParaRPr lang="fr-FR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1371600" y="4424400"/>
            <a:ext cx="6479640" cy="26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0" defTabSz="4572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US" sz="1400" spc="-1" dirty="0">
                <a:solidFill>
                  <a:schemeClr val="lt2"/>
                </a:solidFill>
                <a:latin typeface="Arial"/>
              </a:rPr>
              <a:t>08/11/2023</a:t>
            </a:r>
            <a:endParaRPr lang="fr-FR" sz="1400" b="0" strike="noStrike" spc="-1" dirty="0">
              <a:solidFill>
                <a:schemeClr val="accent5"/>
              </a:solidFill>
              <a:latin typeface="Arial"/>
            </a:endParaRPr>
          </a:p>
        </p:txBody>
      </p:sp>
      <p:pic>
        <p:nvPicPr>
          <p:cNvPr id="92" name="Image 4" descr="CERN-logo_outline.jpg"/>
          <p:cNvPicPr/>
          <p:nvPr/>
        </p:nvPicPr>
        <p:blipFill>
          <a:blip r:embed="rId2"/>
          <a:stretch/>
        </p:blipFill>
        <p:spPr>
          <a:xfrm>
            <a:off x="377280" y="4406760"/>
            <a:ext cx="613080" cy="603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1" strike="noStrike" spc="-1" dirty="0">
                <a:solidFill>
                  <a:schemeClr val="lt2"/>
                </a:solidFill>
                <a:latin typeface="Arial"/>
              </a:rPr>
              <a:t>Outline</a:t>
            </a:r>
            <a:endParaRPr lang="fr-FR" sz="2800" b="0" strike="noStrike" spc="-1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612000" y="647744"/>
            <a:ext cx="7919640" cy="391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b="0" strike="noStrike" spc="-1" dirty="0">
                <a:solidFill>
                  <a:schemeClr val="accent5"/>
                </a:solidFill>
                <a:latin typeface="Arial"/>
              </a:rPr>
              <a:t>D2 – cooling system layout</a:t>
            </a:r>
          </a:p>
          <a:p>
            <a:pPr marL="800280" lvl="1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800" spc="-1" dirty="0">
                <a:solidFill>
                  <a:schemeClr val="accent5"/>
                </a:solidFill>
                <a:latin typeface="Arial"/>
              </a:rPr>
              <a:t>D2 Magnet Configuration (A. Lees)</a:t>
            </a:r>
          </a:p>
          <a:p>
            <a:pPr marL="800280" lvl="1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800" b="0" strike="noStrike" spc="-1" dirty="0">
                <a:solidFill>
                  <a:schemeClr val="accent5"/>
                </a:solidFill>
                <a:latin typeface="Arial"/>
              </a:rPr>
              <a:t>Sources of Static Heat Loads (A. Lees)</a:t>
            </a:r>
            <a:endParaRPr lang="fr-FR" sz="1800" b="0" strike="noStrike" spc="-1" dirty="0">
              <a:solidFill>
                <a:schemeClr val="accent5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b="0" strike="noStrike" spc="-1" dirty="0">
                <a:solidFill>
                  <a:schemeClr val="accent5"/>
                </a:solidFill>
                <a:latin typeface="Arial"/>
              </a:rPr>
              <a:t>Specifications</a:t>
            </a:r>
          </a:p>
          <a:p>
            <a:pPr marL="800280" lvl="1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800" spc="-1" dirty="0">
                <a:solidFill>
                  <a:schemeClr val="accent5"/>
                </a:solidFill>
                <a:latin typeface="Arial"/>
              </a:rPr>
              <a:t>Dynamic Heat Loads (A. Lees)</a:t>
            </a:r>
          </a:p>
          <a:p>
            <a:pPr marL="800280" lvl="1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800" b="0" strike="noStrike" spc="-1" dirty="0">
                <a:solidFill>
                  <a:schemeClr val="accent5"/>
                </a:solidFill>
                <a:latin typeface="Arial"/>
              </a:rPr>
              <a:t>Combined Heat Loads (A. Lees)</a:t>
            </a:r>
          </a:p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>
                <a:solidFill>
                  <a:schemeClr val="accent5"/>
                </a:solidFill>
                <a:latin typeface="Arial"/>
              </a:rPr>
              <a:t>Coupling</a:t>
            </a:r>
            <a:r>
              <a:rPr lang="en-US" sz="2400" b="0" strike="noStrike" spc="-1" dirty="0">
                <a:solidFill>
                  <a:schemeClr val="accent5"/>
                </a:solidFill>
                <a:latin typeface="Arial"/>
              </a:rPr>
              <a:t> to other HL-LHC cryogenic systems</a:t>
            </a:r>
            <a:endParaRPr lang="fr-FR" sz="2400" b="0" strike="noStrike" spc="-1" dirty="0">
              <a:solidFill>
                <a:schemeClr val="accent5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b="0" strike="noStrike" spc="-1" dirty="0">
                <a:solidFill>
                  <a:schemeClr val="accent5"/>
                </a:solidFill>
                <a:latin typeface="Arial"/>
              </a:rPr>
              <a:t>Beam – optics request</a:t>
            </a:r>
            <a:endParaRPr lang="fr-FR" sz="2400" b="0" strike="noStrike" spc="-1" dirty="0">
              <a:solidFill>
                <a:schemeClr val="accent5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b="0" strike="noStrike" spc="-1" dirty="0">
                <a:solidFill>
                  <a:schemeClr val="accent5"/>
                </a:solidFill>
                <a:latin typeface="Arial"/>
              </a:rPr>
              <a:t>Conditional margins &amp; </a:t>
            </a:r>
            <a:r>
              <a:rPr lang="en-US" sz="2400" spc="-1" dirty="0">
                <a:solidFill>
                  <a:schemeClr val="accent5"/>
                </a:solidFill>
                <a:latin typeface="Arial"/>
              </a:rPr>
              <a:t>Discussion for future investigations</a:t>
            </a:r>
            <a:endParaRPr lang="fr-FR" sz="2400" b="0" strike="noStrike" spc="-1" dirty="0">
              <a:solidFill>
                <a:schemeClr val="accent5"/>
              </a:solidFill>
              <a:latin typeface="Arial"/>
            </a:endParaRPr>
          </a:p>
        </p:txBody>
      </p:sp>
      <p:pic>
        <p:nvPicPr>
          <p:cNvPr id="95" name="Image 6" descr="CERN-logo_outline.jpg"/>
          <p:cNvPicPr/>
          <p:nvPr/>
        </p:nvPicPr>
        <p:blipFill>
          <a:blip r:embed="rId2"/>
          <a:stretch/>
        </p:blipFill>
        <p:spPr>
          <a:xfrm>
            <a:off x="1434240" y="4564080"/>
            <a:ext cx="486360" cy="478440"/>
          </a:xfrm>
          <a:prstGeom prst="rect">
            <a:avLst/>
          </a:prstGeom>
          <a:ln w="0"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78BA3F-03AA-020B-CA92-51C780D843FC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</a:p>
        </p:txBody>
      </p:sp>
    </p:spTree>
    <p:extLst>
      <p:ext uri="{BB962C8B-B14F-4D97-AF65-F5344CB8AC3E}">
        <p14:creationId xmlns:p14="http://schemas.microsoft.com/office/powerpoint/2010/main" val="2791403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A77843D2-847B-4923-8316-D54C38785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48" y="583262"/>
            <a:ext cx="5346593" cy="39327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8C3E9D-EA89-4B88-9A81-E4E6FA59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42C8FC7-8683-4772-B503-6C2F839ED7D7}"/>
              </a:ext>
            </a:extLst>
          </p:cNvPr>
          <p:cNvSpPr txBox="1">
            <a:spLocks/>
          </p:cNvSpPr>
          <p:nvPr/>
        </p:nvSpPr>
        <p:spPr>
          <a:xfrm>
            <a:off x="1219128" y="145274"/>
            <a:ext cx="7209801" cy="4385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D2 Magnet Configuration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522E742-73B7-46AC-8F45-C7285D6473E1}"/>
              </a:ext>
            </a:extLst>
          </p:cNvPr>
          <p:cNvGrpSpPr/>
          <p:nvPr/>
        </p:nvGrpSpPr>
        <p:grpSpPr>
          <a:xfrm>
            <a:off x="602948" y="583802"/>
            <a:ext cx="5336198" cy="3932163"/>
            <a:chOff x="803930" y="778403"/>
            <a:chExt cx="7114931" cy="5242884"/>
          </a:xfrm>
        </p:grpSpPr>
        <p:sp>
          <p:nvSpPr>
            <p:cNvPr id="12" name="L-Shape 11">
              <a:extLst>
                <a:ext uri="{FF2B5EF4-FFF2-40B4-BE49-F238E27FC236}">
                  <a16:creationId xmlns:a16="http://schemas.microsoft.com/office/drawing/2014/main" id="{0A3BDA71-AFCB-4C10-B001-C42C4BAC9CF7}"/>
                </a:ext>
              </a:extLst>
            </p:cNvPr>
            <p:cNvSpPr/>
            <p:nvPr/>
          </p:nvSpPr>
          <p:spPr>
            <a:xfrm flipV="1">
              <a:off x="803930" y="778403"/>
              <a:ext cx="7114931" cy="5242884"/>
            </a:xfrm>
            <a:prstGeom prst="corner">
              <a:avLst>
                <a:gd name="adj1" fmla="val 43173"/>
                <a:gd name="adj2" fmla="val 41573"/>
              </a:avLst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47B0A4F-B036-4A06-8BBF-9145CCDE1F34}"/>
                </a:ext>
              </a:extLst>
            </p:cNvPr>
            <p:cNvSpPr/>
            <p:nvPr/>
          </p:nvSpPr>
          <p:spPr>
            <a:xfrm>
              <a:off x="2978319" y="3040188"/>
              <a:ext cx="1242508" cy="1108887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AE4DAA5-66A5-43BE-B237-EA2D8C8DCDD8}"/>
                </a:ext>
              </a:extLst>
            </p:cNvPr>
            <p:cNvGrpSpPr/>
            <p:nvPr/>
          </p:nvGrpSpPr>
          <p:grpSpPr>
            <a:xfrm>
              <a:off x="2978319" y="2555605"/>
              <a:ext cx="4940542" cy="3446985"/>
              <a:chOff x="2978319" y="2555605"/>
              <a:chExt cx="4940542" cy="3446985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0D3D1E0-484B-4459-ADEB-876791B807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20827" y="3040188"/>
                <a:ext cx="369803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D5DA64C-01F7-40A0-82CD-546D44B10D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20827" y="3040189"/>
                <a:ext cx="0" cy="1108886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3C6C315-BC6E-4946-A9F0-F5D7D87C26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8319" y="4149080"/>
                <a:ext cx="12425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0032F29-B3C4-4AF1-8967-22D2589741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8319" y="4149075"/>
                <a:ext cx="0" cy="1853513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A884723-EDB9-45AC-A15E-3BE1374D49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8319" y="6002588"/>
                <a:ext cx="4940542" cy="2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F7F4CF5-F9E0-48DB-8A52-7A21346E96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0776" y="3040188"/>
                <a:ext cx="0" cy="2962400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82D50A79-CFA3-4AC0-8777-D4F050ABABBD}"/>
                  </a:ext>
                </a:extLst>
              </p:cNvPr>
              <p:cNvSpPr/>
              <p:nvPr/>
            </p:nvSpPr>
            <p:spPr>
              <a:xfrm>
                <a:off x="5375921" y="2555605"/>
                <a:ext cx="1634480" cy="484582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Interface to QXL Jumper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84F0E933-2B40-4977-84AD-B46BDA31891A}"/>
                  </a:ext>
                </a:extLst>
              </p:cNvPr>
              <p:cNvSpPr/>
              <p:nvPr/>
            </p:nvSpPr>
            <p:spPr>
              <a:xfrm>
                <a:off x="2978319" y="3550466"/>
                <a:ext cx="1242508" cy="526605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Interface to DFM Plug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C11C11F-7BCB-4962-91E3-67168E6CDC1A}"/>
              </a:ext>
            </a:extLst>
          </p:cNvPr>
          <p:cNvGrpSpPr/>
          <p:nvPr/>
        </p:nvGrpSpPr>
        <p:grpSpPr>
          <a:xfrm>
            <a:off x="4572000" y="583262"/>
            <a:ext cx="3923754" cy="3918678"/>
            <a:chOff x="6096000" y="777683"/>
            <a:chExt cx="5231672" cy="5224904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6F60B767-CDB3-4ACC-9838-8641BB27646F}"/>
                </a:ext>
              </a:extLst>
            </p:cNvPr>
            <p:cNvSpPr/>
            <p:nvPr/>
          </p:nvSpPr>
          <p:spPr>
            <a:xfrm>
              <a:off x="8328247" y="777683"/>
              <a:ext cx="2999425" cy="5224904"/>
            </a:xfrm>
            <a:prstGeom prst="roundRect">
              <a:avLst>
                <a:gd name="adj" fmla="val 8488"/>
              </a:avLst>
            </a:prstGeom>
            <a:noFill/>
            <a:ln w="12700">
              <a:solidFill>
                <a:schemeClr val="bg2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dirty="0">
                  <a:solidFill>
                    <a:schemeClr val="bg2"/>
                  </a:solidFill>
                </a:rPr>
                <a:t>Cooling During Operation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7EE70A4F-3561-4AB2-BC86-61378A406944}"/>
                </a:ext>
              </a:extLst>
            </p:cNvPr>
            <p:cNvSpPr/>
            <p:nvPr/>
          </p:nvSpPr>
          <p:spPr>
            <a:xfrm>
              <a:off x="8467277" y="4928159"/>
              <a:ext cx="2719958" cy="936104"/>
            </a:xfrm>
            <a:prstGeom prst="roundRect">
              <a:avLst>
                <a:gd name="adj" fmla="val 13185"/>
              </a:avLst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350" b="1" dirty="0">
                  <a:solidFill>
                    <a:schemeClr val="bg2"/>
                  </a:solidFill>
                </a:rPr>
                <a:t>Thermal Shield:</a:t>
              </a:r>
            </a:p>
            <a:p>
              <a:pPr marL="214313" indent="-150019">
                <a:buFontTx/>
                <a:buChar char="-"/>
              </a:pPr>
              <a:r>
                <a:rPr lang="en-US" sz="1350" dirty="0">
                  <a:solidFill>
                    <a:schemeClr val="bg2"/>
                  </a:solidFill>
                </a:rPr>
                <a:t>60 K in / 80 K out</a:t>
              </a:r>
            </a:p>
            <a:p>
              <a:pPr marL="214313" indent="-150019">
                <a:buFontTx/>
                <a:buChar char="-"/>
              </a:pPr>
              <a:r>
                <a:rPr lang="en-US" sz="1350" dirty="0">
                  <a:solidFill>
                    <a:schemeClr val="bg2"/>
                  </a:solidFill>
                </a:rPr>
                <a:t>Calculation at 70 K</a:t>
              </a:r>
              <a:endParaRPr lang="en-GB" sz="1350" dirty="0">
                <a:solidFill>
                  <a:schemeClr val="bg2"/>
                </a:solidFill>
              </a:endParaRP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8A002091-6BC6-469B-8D45-73FC8A89E774}"/>
                </a:ext>
              </a:extLst>
            </p:cNvPr>
            <p:cNvSpPr/>
            <p:nvPr/>
          </p:nvSpPr>
          <p:spPr>
            <a:xfrm>
              <a:off x="8466327" y="2663179"/>
              <a:ext cx="2772245" cy="2018936"/>
            </a:xfrm>
            <a:prstGeom prst="roundRect">
              <a:avLst>
                <a:gd name="adj" fmla="val 13185"/>
              </a:avLst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350" b="1" dirty="0">
                  <a:solidFill>
                    <a:schemeClr val="bg2"/>
                  </a:solidFill>
                </a:rPr>
                <a:t>Beam Screen:</a:t>
              </a:r>
            </a:p>
            <a:p>
              <a:pPr marL="214313" indent="-150019">
                <a:buFontTx/>
                <a:buChar char="-"/>
              </a:pPr>
              <a:r>
                <a:rPr lang="en-US" sz="1350" dirty="0">
                  <a:solidFill>
                    <a:schemeClr val="bg2"/>
                  </a:solidFill>
                </a:rPr>
                <a:t>4.5 K in / 20 K out</a:t>
              </a:r>
            </a:p>
            <a:p>
              <a:pPr marL="214313" indent="-150019">
                <a:buFontTx/>
                <a:buChar char="-"/>
              </a:pPr>
              <a:r>
                <a:rPr lang="en-US" sz="1350" dirty="0">
                  <a:solidFill>
                    <a:schemeClr val="bg2"/>
                  </a:solidFill>
                </a:rPr>
                <a:t>Calculation:</a:t>
              </a:r>
            </a:p>
            <a:p>
              <a:pPr marL="401241" lvl="1" indent="-197644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</a:rPr>
                <a:t>IP side 20 K</a:t>
              </a:r>
            </a:p>
            <a:p>
              <a:pPr marL="401241" lvl="1" indent="-197644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</a:rPr>
                <a:t>Non-IP side 4.5 K</a:t>
              </a:r>
              <a:endParaRPr lang="en-GB" sz="1200" dirty="0">
                <a:solidFill>
                  <a:schemeClr val="bg2"/>
                </a:solidFill>
              </a:endParaRPr>
            </a:p>
            <a:p>
              <a:pPr marL="401241" lvl="1" indent="-197644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2"/>
                  </a:solidFill>
                </a:rPr>
                <a:t>Radiation at 20 K</a:t>
              </a:r>
              <a:endParaRPr lang="en-GB" sz="1200" dirty="0">
                <a:solidFill>
                  <a:schemeClr val="bg2"/>
                </a:solidFill>
              </a:endParaRP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F1758A40-8D68-416E-B822-DC829E94CD07}"/>
                </a:ext>
              </a:extLst>
            </p:cNvPr>
            <p:cNvSpPr/>
            <p:nvPr/>
          </p:nvSpPr>
          <p:spPr>
            <a:xfrm>
              <a:off x="8467277" y="1839856"/>
              <a:ext cx="2719958" cy="746800"/>
            </a:xfrm>
            <a:prstGeom prst="roundRect">
              <a:avLst>
                <a:gd name="adj" fmla="val 13185"/>
              </a:avLst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350" b="1" dirty="0">
                  <a:solidFill>
                    <a:schemeClr val="bg2"/>
                  </a:solidFill>
                </a:rPr>
                <a:t>Coldmass and HX:</a:t>
              </a:r>
            </a:p>
            <a:p>
              <a:pPr marL="214313" indent="-150019">
                <a:buFontTx/>
                <a:buChar char="-"/>
              </a:pPr>
              <a:r>
                <a:rPr lang="en-US" sz="1350" dirty="0">
                  <a:solidFill>
                    <a:schemeClr val="bg2"/>
                  </a:solidFill>
                </a:rPr>
                <a:t>1.9 K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EE46A50-8A85-4C94-9232-6F7534E1E9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5114164"/>
              <a:ext cx="2415744" cy="475076"/>
            </a:xfrm>
            <a:prstGeom prst="straightConnector1">
              <a:avLst/>
            </a:prstGeom>
            <a:ln w="2540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979E606-9627-4CAC-8646-178F16A4CD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2" y="3040187"/>
              <a:ext cx="2415742" cy="2161143"/>
            </a:xfrm>
            <a:prstGeom prst="straightConnector1">
              <a:avLst/>
            </a:prstGeom>
            <a:ln w="2540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B463A4C-D5E9-4900-8C0E-5352992016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1" y="2060848"/>
              <a:ext cx="2415743" cy="2659441"/>
            </a:xfrm>
            <a:prstGeom prst="straightConnector1">
              <a:avLst/>
            </a:prstGeom>
            <a:ln w="25400">
              <a:solidFill>
                <a:schemeClr val="bg2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CBF10BA3-4765-4635-AA0B-0D6B3D5A6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03649" y="4840002"/>
            <a:ext cx="6840760" cy="186408"/>
          </a:xfrm>
        </p:spPr>
        <p:txBody>
          <a:bodyPr/>
          <a:lstStyle/>
          <a:p>
            <a:pPr algn="l">
              <a:tabLst>
                <a:tab pos="1950244" algn="l"/>
                <a:tab pos="4036219" algn="l"/>
              </a:tabLst>
            </a:pPr>
            <a:r>
              <a:rPr lang="nl-NL" dirty="0"/>
              <a:t>A. Lees, TE-CRG, 27/04/2021, Heat Load Review – D2 Magnet, INDICO 1019569, EDMS </a:t>
            </a:r>
            <a:r>
              <a:rPr lang="en-GB" sz="825" dirty="0"/>
              <a:t>2563603</a:t>
            </a:r>
          </a:p>
        </p:txBody>
      </p:sp>
    </p:spTree>
    <p:extLst>
      <p:ext uri="{BB962C8B-B14F-4D97-AF65-F5344CB8AC3E}">
        <p14:creationId xmlns:p14="http://schemas.microsoft.com/office/powerpoint/2010/main" val="285298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EE073D-C7DD-406C-B70D-B6B177855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74" y="1520240"/>
            <a:ext cx="7859945" cy="1880553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C585DE9B-CF14-4863-88D0-AD7D0A0D5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616" y="699801"/>
            <a:ext cx="1997885" cy="1238999"/>
          </a:xfrm>
          <a:prstGeom prst="rect">
            <a:avLst/>
          </a:prstGeom>
          <a:ln w="12700">
            <a:solidFill>
              <a:srgbClr val="64BCD9"/>
            </a:solidFill>
          </a:ln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2DE390F2-6319-4D82-8E2A-55EA678E4B70}"/>
              </a:ext>
            </a:extLst>
          </p:cNvPr>
          <p:cNvSpPr/>
          <p:nvPr/>
        </p:nvSpPr>
        <p:spPr>
          <a:xfrm>
            <a:off x="2050142" y="3679400"/>
            <a:ext cx="6505469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8606" indent="-278606">
              <a:spcBef>
                <a:spcPts val="450"/>
              </a:spcBef>
              <a:buClr>
                <a:schemeClr val="bg2"/>
              </a:buClr>
              <a:buSzPct val="90000"/>
              <a:buFont typeface="Wingdings" panose="05000000000000000000" pitchFamily="2" charset="2"/>
              <a:buChar char="ð"/>
              <a:tabLst>
                <a:tab pos="269081" algn="l"/>
              </a:tabLst>
            </a:pPr>
            <a:r>
              <a:rPr lang="en-US" sz="1350" dirty="0">
                <a:solidFill>
                  <a:schemeClr val="bg2"/>
                </a:solidFill>
              </a:rPr>
              <a:t>Previous static heat load estimate by Marco Spitoni (EDMS 1610730, 05/2020)  Compiled by scaling from LHC or Inner HL-LHC Triplets.</a:t>
            </a:r>
          </a:p>
          <a:p>
            <a:pPr marL="278606" indent="-278606">
              <a:spcBef>
                <a:spcPts val="450"/>
              </a:spcBef>
              <a:buClr>
                <a:schemeClr val="bg2"/>
              </a:buClr>
              <a:buSzPct val="90000"/>
              <a:buFont typeface="Wingdings" panose="05000000000000000000" pitchFamily="2" charset="2"/>
              <a:buChar char="ð"/>
              <a:tabLst>
                <a:tab pos="269081" algn="l"/>
              </a:tabLst>
            </a:pPr>
            <a:r>
              <a:rPr lang="en-US" sz="1350" dirty="0">
                <a:solidFill>
                  <a:schemeClr val="bg2"/>
                </a:solidFill>
              </a:rPr>
              <a:t>New study to find most recent and accurate reference, then verify with hand calculation (Reference CAD model for estimations - ST1371245 / ST1237123).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840ED98-51B6-400C-AAA3-78A3D2A5C00E}"/>
              </a:ext>
            </a:extLst>
          </p:cNvPr>
          <p:cNvSpPr txBox="1">
            <a:spLocks/>
          </p:cNvSpPr>
          <p:nvPr/>
        </p:nvSpPr>
        <p:spPr>
          <a:xfrm>
            <a:off x="1219128" y="145274"/>
            <a:ext cx="7209801" cy="4385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Sources of Static Heat Loads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2E4A41-363B-4D2C-A21A-DB2B9374DF67}"/>
              </a:ext>
            </a:extLst>
          </p:cNvPr>
          <p:cNvSpPr/>
          <p:nvPr/>
        </p:nvSpPr>
        <p:spPr>
          <a:xfrm>
            <a:off x="3684766" y="3109884"/>
            <a:ext cx="692888" cy="214257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Cold Foot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92B2DF-C746-4448-A21A-4337BB5A0EC6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4031211" y="2839854"/>
            <a:ext cx="139610" cy="270030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88C115-FCF7-4B4E-A991-AE5F9A781802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4377654" y="3042894"/>
            <a:ext cx="1953407" cy="174119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E1ADDE2-7CAD-47BC-A00F-92E74E958023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2245454" y="2502441"/>
            <a:ext cx="1439312" cy="714572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5D5D7A9-123F-4B6F-A905-310092142D57}"/>
              </a:ext>
            </a:extLst>
          </p:cNvPr>
          <p:cNvSpPr/>
          <p:nvPr/>
        </p:nvSpPr>
        <p:spPr>
          <a:xfrm>
            <a:off x="265435" y="4337232"/>
            <a:ext cx="1296144" cy="342477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Cold Warm Transition (CWT) – IP-Side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4A6741E-29E8-46CC-924A-61D2CB174297}"/>
              </a:ext>
            </a:extLst>
          </p:cNvPr>
          <p:cNvSpPr/>
          <p:nvPr/>
        </p:nvSpPr>
        <p:spPr>
          <a:xfrm>
            <a:off x="7917393" y="283503"/>
            <a:ext cx="828926" cy="270000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He-II Heat Exchanger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633C368-505B-4800-B890-5432488E0703}"/>
              </a:ext>
            </a:extLst>
          </p:cNvPr>
          <p:cNvSpPr/>
          <p:nvPr/>
        </p:nvSpPr>
        <p:spPr>
          <a:xfrm>
            <a:off x="5232685" y="1675396"/>
            <a:ext cx="1109195" cy="189626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CWT non-IP-Side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7B2C785-CEC5-4DA0-808C-64896AE37E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122" l="8772" r="99825">
                        <a14:foregroundMark x1="17018" y1="32591" x2="86579" y2="8078"/>
                        <a14:foregroundMark x1="86579" y1="8078" x2="92807" y2="3528"/>
                        <a14:foregroundMark x1="71667" y1="15135" x2="83246" y2="0"/>
                        <a14:foregroundMark x1="80702" y1="929" x2="99912" y2="4085"/>
                        <a14:foregroundMark x1="73333" y1="81987" x2="99912" y2="86630"/>
                        <a14:foregroundMark x1="83509" y1="82823" x2="65789" y2="84773"/>
                        <a14:foregroundMark x1="65789" y1="84773" x2="54737" y2="99443"/>
                        <a14:foregroundMark x1="54737" y1="99443" x2="20351" y2="89044"/>
                        <a14:foregroundMark x1="20351" y1="89044" x2="10702" y2="72981"/>
                        <a14:foregroundMark x1="10702" y1="72981" x2="9825" y2="53296"/>
                        <a14:foregroundMark x1="9825" y1="53296" x2="16491" y2="34262"/>
                        <a14:foregroundMark x1="16491" y1="34262" x2="22807" y2="26741"/>
                        <a14:foregroundMark x1="70877" y1="88951" x2="42018" y2="95636"/>
                        <a14:foregroundMark x1="72807" y1="84030" x2="58860" y2="96379"/>
                        <a14:foregroundMark x1="58860" y1="96379" x2="58772" y2="96193"/>
                        <a14:foregroundMark x1="74123" y1="81987" x2="63158" y2="97122"/>
                        <a14:foregroundMark x1="79649" y1="79109" x2="99386" y2="73259"/>
                        <a14:foregroundMark x1="10439" y1="71773" x2="17544" y2="82544"/>
                        <a14:foregroundMark x1="13158" y1="82544" x2="8772" y2="71773"/>
                      </a14:backgroundRemoval>
                    </a14:imgEffect>
                  </a14:imgLayer>
                </a14:imgProps>
              </a:ext>
            </a:extLst>
          </a:blip>
          <a:srcRect l="6365"/>
          <a:stretch/>
        </p:blipFill>
        <p:spPr>
          <a:xfrm>
            <a:off x="199264" y="2566974"/>
            <a:ext cx="1705784" cy="1721058"/>
          </a:xfrm>
          <a:prstGeom prst="rect">
            <a:avLst/>
          </a:prstGeom>
          <a:ln w="12700">
            <a:solidFill>
              <a:srgbClr val="64BCD9"/>
            </a:solidFill>
          </a:ln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043EBD9-E857-4C2B-A7B2-60DA66A05E4F}"/>
              </a:ext>
            </a:extLst>
          </p:cNvPr>
          <p:cNvSpPr/>
          <p:nvPr/>
        </p:nvSpPr>
        <p:spPr>
          <a:xfrm>
            <a:off x="1655676" y="4340399"/>
            <a:ext cx="357933" cy="214257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IFS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DF74A8C-4346-475F-9704-E878E40D0F75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409070" y="3651870"/>
            <a:ext cx="425573" cy="688529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84C4A027-7045-48AE-9A21-C670C70316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249" y="636780"/>
            <a:ext cx="3161777" cy="867778"/>
          </a:xfrm>
          <a:prstGeom prst="rect">
            <a:avLst/>
          </a:prstGeom>
          <a:ln w="12700">
            <a:solidFill>
              <a:srgbClr val="64BCD9"/>
            </a:solidFill>
          </a:ln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A477D9F-E08B-435B-A7FF-48C77832BBA9}"/>
              </a:ext>
            </a:extLst>
          </p:cNvPr>
          <p:cNvCxnSpPr>
            <a:cxnSpLocks/>
          </p:cNvCxnSpPr>
          <p:nvPr/>
        </p:nvCxnSpPr>
        <p:spPr>
          <a:xfrm>
            <a:off x="3465025" y="1504558"/>
            <a:ext cx="296885" cy="204296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A424595-C35B-49E3-98F4-2CBE8BA8719E}"/>
              </a:ext>
            </a:extLst>
          </p:cNvPr>
          <p:cNvSpPr/>
          <p:nvPr/>
        </p:nvSpPr>
        <p:spPr>
          <a:xfrm>
            <a:off x="467544" y="544483"/>
            <a:ext cx="891926" cy="148409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DFM Interlink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EE93D53-4270-47B3-81A9-DD8872046372}"/>
              </a:ext>
            </a:extLst>
          </p:cNvPr>
          <p:cNvCxnSpPr>
            <a:cxnSpLocks/>
          </p:cNvCxnSpPr>
          <p:nvPr/>
        </p:nvCxnSpPr>
        <p:spPr>
          <a:xfrm flipH="1" flipV="1">
            <a:off x="806168" y="3754605"/>
            <a:ext cx="114339" cy="585794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C6FBBADA-A1A4-4F53-9D65-9472B5E8A21C}"/>
              </a:ext>
            </a:extLst>
          </p:cNvPr>
          <p:cNvSpPr/>
          <p:nvPr/>
        </p:nvSpPr>
        <p:spPr>
          <a:xfrm>
            <a:off x="7218294" y="2396999"/>
            <a:ext cx="1337317" cy="1019478"/>
          </a:xfrm>
          <a:prstGeom prst="rect">
            <a:avLst/>
          </a:prstGeom>
          <a:noFill/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C3D4E37-B2FE-49E0-B9ED-A48C2647D3E4}"/>
              </a:ext>
            </a:extLst>
          </p:cNvPr>
          <p:cNvCxnSpPr>
            <a:cxnSpLocks/>
          </p:cNvCxnSpPr>
          <p:nvPr/>
        </p:nvCxnSpPr>
        <p:spPr>
          <a:xfrm flipV="1">
            <a:off x="7869935" y="2193618"/>
            <a:ext cx="0" cy="204494"/>
          </a:xfrm>
          <a:prstGeom prst="straightConnector1">
            <a:avLst/>
          </a:prstGeom>
          <a:ln w="25400">
            <a:solidFill>
              <a:schemeClr val="bg2"/>
            </a:solidFill>
            <a:headEnd type="none" w="med" len="me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B6F3E6E0-10DC-4676-885D-494D61E0A064}"/>
              </a:ext>
            </a:extLst>
          </p:cNvPr>
          <p:cNvSpPr/>
          <p:nvPr/>
        </p:nvSpPr>
        <p:spPr>
          <a:xfrm>
            <a:off x="603973" y="1558378"/>
            <a:ext cx="835680" cy="794339"/>
          </a:xfrm>
          <a:prstGeom prst="rect">
            <a:avLst/>
          </a:prstGeom>
          <a:noFill/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84FF9C8-9D76-4F78-95B0-1DA453C5FD49}"/>
              </a:ext>
            </a:extLst>
          </p:cNvPr>
          <p:cNvCxnSpPr>
            <a:cxnSpLocks/>
          </p:cNvCxnSpPr>
          <p:nvPr/>
        </p:nvCxnSpPr>
        <p:spPr>
          <a:xfrm flipV="1">
            <a:off x="1036934" y="2352718"/>
            <a:ext cx="0" cy="204494"/>
          </a:xfrm>
          <a:prstGeom prst="straightConnector1">
            <a:avLst/>
          </a:prstGeom>
          <a:ln w="25400">
            <a:solidFill>
              <a:schemeClr val="bg2"/>
            </a:solidFill>
            <a:headEnd type="none" w="med" len="me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51B2E6F-2F56-4430-93FE-8D2F5F1C3DAC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6341880" y="1520241"/>
            <a:ext cx="1740510" cy="249968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76477EC-4BA9-4AEA-8936-07BEA21342AB}"/>
              </a:ext>
            </a:extLst>
          </p:cNvPr>
          <p:cNvCxnSpPr>
            <a:cxnSpLocks/>
          </p:cNvCxnSpPr>
          <p:nvPr/>
        </p:nvCxnSpPr>
        <p:spPr>
          <a:xfrm flipH="1">
            <a:off x="7755286" y="558319"/>
            <a:ext cx="435116" cy="512349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1098903D-676D-4C57-B3EA-AB1C73DB47B4}"/>
              </a:ext>
            </a:extLst>
          </p:cNvPr>
          <p:cNvSpPr/>
          <p:nvPr/>
        </p:nvSpPr>
        <p:spPr>
          <a:xfrm>
            <a:off x="5868144" y="1150425"/>
            <a:ext cx="473736" cy="189626"/>
          </a:xfrm>
          <a:prstGeom prst="roundRect">
            <a:avLst>
              <a:gd name="adj" fmla="val 11144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64BC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BPM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9818D69-F8CB-4522-AAAD-A4D702364A47}"/>
              </a:ext>
            </a:extLst>
          </p:cNvPr>
          <p:cNvCxnSpPr>
            <a:cxnSpLocks/>
            <a:stCxn id="88" idx="3"/>
          </p:cNvCxnSpPr>
          <p:nvPr/>
        </p:nvCxnSpPr>
        <p:spPr>
          <a:xfrm>
            <a:off x="6341880" y="1245238"/>
            <a:ext cx="1740510" cy="169323"/>
          </a:xfrm>
          <a:prstGeom prst="straightConnector1">
            <a:avLst/>
          </a:prstGeom>
          <a:ln w="25400">
            <a:solidFill>
              <a:srgbClr val="00AFE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1">
            <a:extLst>
              <a:ext uri="{FF2B5EF4-FFF2-40B4-BE49-F238E27FC236}">
                <a16:creationId xmlns:a16="http://schemas.microsoft.com/office/drawing/2014/main" id="{4A9B0146-2E39-4E04-9A77-7AF5EFAF1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5" name="Footer Placeholder 2">
            <a:extLst>
              <a:ext uri="{FF2B5EF4-FFF2-40B4-BE49-F238E27FC236}">
                <a16:creationId xmlns:a16="http://schemas.microsoft.com/office/drawing/2014/main" id="{6F7EF4FF-0BBE-47A8-88FC-6D7BD85DC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03649" y="4840002"/>
            <a:ext cx="6840760" cy="186408"/>
          </a:xfrm>
        </p:spPr>
        <p:txBody>
          <a:bodyPr/>
          <a:lstStyle/>
          <a:p>
            <a:pPr algn="l">
              <a:tabLst>
                <a:tab pos="1950244" algn="l"/>
                <a:tab pos="4036219" algn="l"/>
              </a:tabLst>
            </a:pPr>
            <a:r>
              <a:rPr lang="nl-NL" dirty="0"/>
              <a:t>A. Lees, TE-CRG, 27/04/2021, Heat Load Review – D2 Magnet, INDICO 1019569, EDMS </a:t>
            </a:r>
            <a:r>
              <a:rPr lang="en-GB" sz="825" dirty="0"/>
              <a:t>2563603</a:t>
            </a:r>
          </a:p>
        </p:txBody>
      </p:sp>
    </p:spTree>
    <p:extLst>
      <p:ext uri="{BB962C8B-B14F-4D97-AF65-F5344CB8AC3E}">
        <p14:creationId xmlns:p14="http://schemas.microsoft.com/office/powerpoint/2010/main" val="1291763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8C3E9D-EA89-4B88-9A81-E4E6FA59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42C8FC7-8683-4772-B503-6C2F839ED7D7}"/>
              </a:ext>
            </a:extLst>
          </p:cNvPr>
          <p:cNvSpPr txBox="1">
            <a:spLocks/>
          </p:cNvSpPr>
          <p:nvPr/>
        </p:nvSpPr>
        <p:spPr>
          <a:xfrm>
            <a:off x="967100" y="145274"/>
            <a:ext cx="7209801" cy="4385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Dynamic Heat Loads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4EE8B15F-79CA-4AE6-BDA9-B8E67071B421}"/>
              </a:ext>
            </a:extLst>
          </p:cNvPr>
          <p:cNvGraphicFramePr>
            <a:graphicFrameLocks noGrp="1"/>
          </p:cNvGraphicFramePr>
          <p:nvPr/>
        </p:nvGraphicFramePr>
        <p:xfrm>
          <a:off x="305527" y="843558"/>
          <a:ext cx="862293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777330981"/>
                    </a:ext>
                  </a:extLst>
                </a:gridCol>
                <a:gridCol w="918102">
                  <a:extLst>
                    <a:ext uri="{9D8B030D-6E8A-4147-A177-3AD203B41FA5}">
                      <a16:colId xmlns:a16="http://schemas.microsoft.com/office/drawing/2014/main" val="2866899135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2802452837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1242895142"/>
                    </a:ext>
                  </a:extLst>
                </a:gridCol>
                <a:gridCol w="4464473">
                  <a:extLst>
                    <a:ext uri="{9D8B030D-6E8A-4147-A177-3AD203B41FA5}">
                      <a16:colId xmlns:a16="http://schemas.microsoft.com/office/drawing/2014/main" val="2587791759"/>
                    </a:ext>
                  </a:extLst>
                </a:gridCol>
              </a:tblGrid>
              <a:tr h="7543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Source</a:t>
                      </a:r>
                      <a:endParaRPr lang="en-GB" sz="15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Nominal </a:t>
                      </a:r>
                      <a:r>
                        <a:rPr lang="en-US" sz="1500" dirty="0"/>
                        <a:t>Value (W)</a:t>
                      </a:r>
                      <a:endParaRPr lang="en-GB" sz="15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Ultimate Value</a:t>
                      </a:r>
                    </a:p>
                    <a:p>
                      <a:pPr algn="ctr"/>
                      <a:r>
                        <a:rPr lang="en-GB" sz="1500" dirty="0"/>
                        <a:t>(W)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Temperature Level</a:t>
                      </a:r>
                      <a:endParaRPr lang="en-GB" sz="15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Reference</a:t>
                      </a:r>
                      <a:endParaRPr lang="en-GB" sz="15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25245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Resistive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1.5 x Nominal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 K (Coldmass)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Nominal Current = 12.33 kA, Ultimate Current = 13.34 kA</a:t>
                      </a:r>
                    </a:p>
                    <a:p>
                      <a:r>
                        <a:rPr lang="en-US" sz="1200" dirty="0"/>
                        <a:t>Splice resistance = 1 nohm per splice</a:t>
                      </a:r>
                    </a:p>
                    <a:p>
                      <a:r>
                        <a:rPr lang="en-US" sz="1200" dirty="0"/>
                        <a:t>Number of splices: 600 A Circuit = 16 / 13 kA Circuit = 5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233495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Induced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1.5 x Nominal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 K </a:t>
                      </a:r>
                    </a:p>
                    <a:p>
                      <a:pPr algn="ctr"/>
                      <a:r>
                        <a:rPr lang="en-US" sz="1400" dirty="0"/>
                        <a:t>(Beam Screen)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CERN-ACC-2016-0112, G. </a:t>
                      </a:r>
                      <a:r>
                        <a:rPr lang="en-GB" sz="1200" dirty="0" err="1"/>
                        <a:t>Iadarola</a:t>
                      </a:r>
                      <a:r>
                        <a:rPr lang="en-GB" sz="1200" dirty="0"/>
                        <a:t>, E. </a:t>
                      </a:r>
                      <a:r>
                        <a:rPr lang="en-GB" sz="1200" dirty="0" err="1"/>
                        <a:t>Metral</a:t>
                      </a:r>
                      <a:r>
                        <a:rPr lang="en-GB" sz="1200" dirty="0"/>
                        <a:t>, G. </a:t>
                      </a:r>
                      <a:r>
                        <a:rPr lang="en-GB" sz="1200" dirty="0" err="1"/>
                        <a:t>Rumolo</a:t>
                      </a:r>
                      <a:r>
                        <a:rPr lang="en-GB" sz="1200" dirty="0"/>
                        <a:t>, </a:t>
                      </a:r>
                      <a:r>
                        <a:rPr lang="en-GB" sz="1200" i="1" dirty="0"/>
                        <a:t>Beam induced heat loads on the beam-screens of the twin-bore magnets in the IRs of the HL-LHC, September 2016.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232190"/>
                  </a:ext>
                </a:extLst>
              </a:tr>
              <a:tr h="659487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Collision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  <a:endParaRPr lang="en-GB" sz="1400" baseline="300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43.7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 K (Coldmass)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HL-LHC heat Loads Review, M.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Sabaté-Gilarte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F.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Cerutti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Heat loads induced by collision debris, April 2021 (</a:t>
                      </a:r>
                      <a:r>
                        <a:rPr lang="en-US" sz="1200" dirty="0"/>
                        <a:t>Horizontal crossing in IP1, for 1,9 K 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→</a:t>
                      </a:r>
                      <a:r>
                        <a:rPr lang="en-US" sz="1200" dirty="0"/>
                        <a:t> 35 W for D2 and 3 W for D2 correctors).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Ultimate values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calculated at 7 TeV and 7.5x10</a:t>
                      </a:r>
                      <a:r>
                        <a:rPr lang="en-GB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cm</a:t>
                      </a:r>
                      <a:r>
                        <a:rPr lang="en-GB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GB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instantaneous luminosity, then adjusted for 7.5 TeV by adding 15%.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052323"/>
                  </a:ext>
                </a:extLst>
              </a:tr>
              <a:tr h="689253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 K </a:t>
                      </a:r>
                    </a:p>
                    <a:p>
                      <a:pPr algn="ctr"/>
                      <a:r>
                        <a:rPr lang="en-US" sz="1400" dirty="0"/>
                        <a:t>(Beam Screen)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441012"/>
                  </a:ext>
                </a:extLst>
              </a:tr>
            </a:tbl>
          </a:graphicData>
        </a:graphic>
      </p:graphicFrame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80D6CD6C-F046-468D-AF2E-2EBBA473A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03649" y="4840002"/>
            <a:ext cx="6840760" cy="186408"/>
          </a:xfrm>
        </p:spPr>
        <p:txBody>
          <a:bodyPr/>
          <a:lstStyle/>
          <a:p>
            <a:pPr algn="l">
              <a:tabLst>
                <a:tab pos="1950244" algn="l"/>
                <a:tab pos="4036219" algn="l"/>
              </a:tabLst>
            </a:pPr>
            <a:r>
              <a:rPr lang="nl-NL" dirty="0"/>
              <a:t>A. Lees, TE-CRG, 27/04/2021, Heat Load Review – D2 Magnet, INDICO 1019569, EDMS </a:t>
            </a:r>
            <a:r>
              <a:rPr lang="en-GB" sz="825" dirty="0"/>
              <a:t>2563603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23451F6-C37E-DA17-0A75-D356A3FE85E0}"/>
              </a:ext>
            </a:extLst>
          </p:cNvPr>
          <p:cNvSpPr/>
          <p:nvPr/>
        </p:nvSpPr>
        <p:spPr>
          <a:xfrm>
            <a:off x="1143000" y="2867891"/>
            <a:ext cx="1898073" cy="57496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22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80F276-A295-497B-8D06-283390178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E13CFD9-89B0-4AFE-B0A7-428B169A9234}"/>
              </a:ext>
            </a:extLst>
          </p:cNvPr>
          <p:cNvSpPr txBox="1">
            <a:spLocks/>
          </p:cNvSpPr>
          <p:nvPr/>
        </p:nvSpPr>
        <p:spPr>
          <a:xfrm>
            <a:off x="1379718" y="159924"/>
            <a:ext cx="6370141" cy="4385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Conclusion: Combined Heat Loads on D2</a:t>
            </a:r>
          </a:p>
        </p:txBody>
      </p: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BB420825-53FF-4A81-B02B-421034731F82}"/>
              </a:ext>
            </a:extLst>
          </p:cNvPr>
          <p:cNvGraphicFramePr>
            <a:graphicFrameLocks noGrp="1"/>
          </p:cNvGraphicFramePr>
          <p:nvPr/>
        </p:nvGraphicFramePr>
        <p:xfrm>
          <a:off x="276150" y="598452"/>
          <a:ext cx="8524951" cy="4194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3083702693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482463091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1172163"/>
                    </a:ext>
                  </a:extLst>
                </a:gridCol>
                <a:gridCol w="486054">
                  <a:extLst>
                    <a:ext uri="{9D8B030D-6E8A-4147-A177-3AD203B41FA5}">
                      <a16:colId xmlns:a16="http://schemas.microsoft.com/office/drawing/2014/main" val="2866899135"/>
                    </a:ext>
                  </a:extLst>
                </a:gridCol>
                <a:gridCol w="486054">
                  <a:extLst>
                    <a:ext uri="{9D8B030D-6E8A-4147-A177-3AD203B41FA5}">
                      <a16:colId xmlns:a16="http://schemas.microsoft.com/office/drawing/2014/main" val="1242895142"/>
                    </a:ext>
                  </a:extLst>
                </a:gridCol>
                <a:gridCol w="540060">
                  <a:extLst>
                    <a:ext uri="{9D8B030D-6E8A-4147-A177-3AD203B41FA5}">
                      <a16:colId xmlns:a16="http://schemas.microsoft.com/office/drawing/2014/main" val="1393943776"/>
                    </a:ext>
                  </a:extLst>
                </a:gridCol>
                <a:gridCol w="486068">
                  <a:extLst>
                    <a:ext uri="{9D8B030D-6E8A-4147-A177-3AD203B41FA5}">
                      <a16:colId xmlns:a16="http://schemas.microsoft.com/office/drawing/2014/main" val="2152515314"/>
                    </a:ext>
                  </a:extLst>
                </a:gridCol>
                <a:gridCol w="540060">
                  <a:extLst>
                    <a:ext uri="{9D8B030D-6E8A-4147-A177-3AD203B41FA5}">
                      <a16:colId xmlns:a16="http://schemas.microsoft.com/office/drawing/2014/main" val="2574130169"/>
                    </a:ext>
                  </a:extLst>
                </a:gridCol>
                <a:gridCol w="3772409">
                  <a:extLst>
                    <a:ext uri="{9D8B030D-6E8A-4147-A177-3AD203B41FA5}">
                      <a16:colId xmlns:a16="http://schemas.microsoft.com/office/drawing/2014/main" val="2587791759"/>
                    </a:ext>
                  </a:extLst>
                </a:gridCol>
              </a:tblGrid>
              <a:tr h="259740"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Temp. Level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Source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 Heat Load (W)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Design Value (W)</a:t>
                      </a:r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Installed Local Capacity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25245"/>
                  </a:ext>
                </a:extLst>
              </a:tr>
              <a:tr h="282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Nominal</a:t>
                      </a:r>
                      <a:endParaRPr lang="en-GB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 kern="1200" baseline="-25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Ultimate</a:t>
                      </a:r>
                      <a:endParaRPr lang="en-GB" sz="12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836463"/>
                  </a:ext>
                </a:extLst>
              </a:tr>
              <a:tr h="2597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Inc. F</a:t>
                      </a:r>
                      <a:r>
                        <a:rPr lang="en-GB" sz="1400" b="1" kern="1200" baseline="-250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</a:t>
                      </a: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Nominal</a:t>
                      </a:r>
                      <a:endParaRPr lang="en-GB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x F</a:t>
                      </a:r>
                      <a:r>
                        <a:rPr lang="en-US" sz="1400" b="1" kern="1200" baseline="-250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OV</a:t>
                      </a:r>
                      <a:endParaRPr lang="en-GB" sz="1400" b="1" kern="1200" baseline="-25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50865801"/>
                  </a:ext>
                </a:extLst>
              </a:tr>
              <a:tr h="529422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 K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Static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56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>
                          <a:solidFill>
                            <a:schemeClr val="tx1"/>
                          </a:solidFill>
                        </a:rPr>
                        <a:t>84.1</a:t>
                      </a:r>
                      <a:endParaRPr lang="en-GB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Arial" panose="020B0604020202020204" pitchFamily="34" charset="0"/>
                        <a:buNone/>
                        <a:tabLst>
                          <a:tab pos="358775" algn="l"/>
                        </a:tabLst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Arial" panose="020B0604020202020204" pitchFamily="34" charset="0"/>
                        <a:buNone/>
                        <a:tabLst>
                          <a:tab pos="358775" algn="l"/>
                        </a:tabLst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75.3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  <a:defRPr/>
                      </a:pPr>
                      <a:r>
                        <a:rPr lang="en-US" sz="1400" i="0" dirty="0"/>
                        <a:t>Cooling at 1.9 K designed for 70 W:</a:t>
                      </a:r>
                    </a:p>
                    <a:p>
                      <a:pPr marL="371475" marR="0" lvl="0" indent="-371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Wingdings" panose="05000000000000000000" pitchFamily="2" charset="2"/>
                        <a:buChar char="ð"/>
                        <a:tabLst>
                          <a:tab pos="358775" algn="l"/>
                        </a:tabLst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He-II HX – Verified OK for 80 W.</a:t>
                      </a:r>
                    </a:p>
                    <a:p>
                      <a:pPr marL="371475" marR="0" lvl="0" indent="-371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Wingdings" panose="05000000000000000000" pitchFamily="2" charset="2"/>
                        <a:buChar char="ð"/>
                        <a:tabLst>
                          <a:tab pos="1973263" algn="l"/>
                        </a:tabLst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D2 Coldmass – </a:t>
                      </a:r>
                      <a:r>
                        <a:rPr lang="en-US" sz="14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He-II X-sect at design limit!</a:t>
                      </a:r>
                    </a:p>
                    <a:p>
                      <a:pPr marL="371475" marR="0" lvl="0" indent="-371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Wingdings" panose="05000000000000000000" pitchFamily="2" charset="2"/>
                        <a:buChar char="ð"/>
                        <a:tabLst>
                          <a:tab pos="358775" algn="l"/>
                        </a:tabLst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Significant increase in static heat load, main contributors:</a:t>
                      </a:r>
                    </a:p>
                    <a:p>
                      <a:pPr marL="715963" marR="0" lvl="1" indent="-2587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Arial" panose="020B0604020202020204" pitchFamily="34" charset="0"/>
                        <a:buChar char="‒"/>
                        <a:tabLst>
                          <a:tab pos="358775" algn="l"/>
                        </a:tabLst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Lambda plate 27%</a:t>
                      </a:r>
                    </a:p>
                    <a:p>
                      <a:pPr marL="715963" marR="0" lvl="1" indent="-2587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Arial" panose="020B0604020202020204" pitchFamily="34" charset="0"/>
                        <a:buChar char="‒"/>
                        <a:tabLst>
                          <a:tab pos="358775" algn="l"/>
                        </a:tabLst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Radiation 23%</a:t>
                      </a:r>
                    </a:p>
                    <a:p>
                      <a:pPr marL="715963" marR="0" lvl="1" indent="-2587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/>
                        </a:buClr>
                        <a:buSzPct val="90000"/>
                        <a:buFont typeface="Arial" panose="020B0604020202020204" pitchFamily="34" charset="0"/>
                        <a:buChar char="‒"/>
                        <a:tabLst>
                          <a:tab pos="358775" algn="l"/>
                        </a:tabLst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Cold foot 12%  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660239"/>
                  </a:ext>
                </a:extLst>
              </a:tr>
              <a:tr h="6076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Dynamic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Collision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43.7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72743882"/>
                  </a:ext>
                </a:extLst>
              </a:tr>
              <a:tr h="6803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Resistive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265443"/>
                  </a:ext>
                </a:extLst>
              </a:tr>
              <a:tr h="274320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 K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Static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86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129</a:t>
                      </a:r>
                      <a:endParaRPr lang="en-GB" sz="14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GB" sz="1400" i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be met by LHe supply - </a:t>
                      </a:r>
                      <a:r>
                        <a:rPr lang="en-US" sz="1400" i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  <a:endParaRPr lang="en-GB" sz="1400" i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169787"/>
                  </a:ext>
                </a:extLst>
              </a:tr>
              <a:tr h="321756">
                <a:tc v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K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7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Dynamic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Beam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endParaRPr lang="en-GB" sz="18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be met by LHe supply</a:t>
                      </a:r>
                      <a:endParaRPr lang="en-GB" sz="18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153459"/>
                  </a:ext>
                </a:extLst>
              </a:tr>
              <a:tr h="3654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Collision</a:t>
                      </a: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i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i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i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8618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70 K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CB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Static</a:t>
                      </a:r>
                      <a:endParaRPr lang="en-GB" sz="1400" dirty="0"/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C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CB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187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280</a:t>
                      </a:r>
                      <a:endParaRPr lang="en-GB" sz="14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7000" marB="2700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be met by GHe supply - </a:t>
                      </a:r>
                      <a:r>
                        <a:rPr lang="en-US" sz="1400" i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  <a:endParaRPr lang="en-GB" sz="1400" i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258A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388756"/>
                  </a:ext>
                </a:extLst>
              </a:tr>
            </a:tbl>
          </a:graphicData>
        </a:graphic>
      </p:graphicFrame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EF2B107-2CF6-43B3-AD59-0C1BBDFE8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03649" y="4840002"/>
            <a:ext cx="6840760" cy="186408"/>
          </a:xfrm>
        </p:spPr>
        <p:txBody>
          <a:bodyPr/>
          <a:lstStyle/>
          <a:p>
            <a:pPr algn="l">
              <a:tabLst>
                <a:tab pos="1950244" algn="l"/>
                <a:tab pos="4036219" algn="l"/>
              </a:tabLst>
            </a:pPr>
            <a:r>
              <a:rPr lang="nl-NL" dirty="0"/>
              <a:t>A. Lees, TE-CRG, 27/04/2021, Heat Load Review – D2 Magnet, INDICO 1019569, EDMS </a:t>
            </a:r>
            <a:r>
              <a:rPr lang="en-GB" sz="825" dirty="0"/>
              <a:t>2563603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FBFD312-02C5-B7E4-345C-763995612905}"/>
              </a:ext>
            </a:extLst>
          </p:cNvPr>
          <p:cNvSpPr/>
          <p:nvPr/>
        </p:nvSpPr>
        <p:spPr>
          <a:xfrm>
            <a:off x="1724891" y="2064327"/>
            <a:ext cx="1219200" cy="3948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4FB8001-4402-94A7-2A17-35DA88FA0935}"/>
              </a:ext>
            </a:extLst>
          </p:cNvPr>
          <p:cNvSpPr/>
          <p:nvPr/>
        </p:nvSpPr>
        <p:spPr>
          <a:xfrm>
            <a:off x="2999509" y="2313709"/>
            <a:ext cx="457200" cy="290945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653D887-938C-C148-5393-A5E6FD80330C}"/>
              </a:ext>
            </a:extLst>
          </p:cNvPr>
          <p:cNvSpPr/>
          <p:nvPr/>
        </p:nvSpPr>
        <p:spPr>
          <a:xfrm>
            <a:off x="3962401" y="2116281"/>
            <a:ext cx="512618" cy="29094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E75BE4-292E-94CE-70FD-23F754AFF184}"/>
              </a:ext>
            </a:extLst>
          </p:cNvPr>
          <p:cNvSpPr/>
          <p:nvPr/>
        </p:nvSpPr>
        <p:spPr>
          <a:xfrm>
            <a:off x="4925291" y="1981200"/>
            <a:ext cx="3931228" cy="5264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FCC641D-9E13-86E0-4595-E7A49D604B8D}"/>
              </a:ext>
            </a:extLst>
          </p:cNvPr>
          <p:cNvSpPr/>
          <p:nvPr/>
        </p:nvSpPr>
        <p:spPr>
          <a:xfrm>
            <a:off x="4475019" y="2344882"/>
            <a:ext cx="512617" cy="290945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24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 anchorCtr="0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1" strike="noStrike" spc="-1" dirty="0">
                <a:solidFill>
                  <a:schemeClr val="lt2"/>
                </a:solidFill>
                <a:latin typeface="Arial"/>
              </a:rPr>
              <a:t>Coupling to other HL-LHC cryogenic systems</a:t>
            </a: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US" sz="2800" b="1" strike="noStrike" spc="-1" dirty="0">
                <a:solidFill>
                  <a:schemeClr val="lt2"/>
                </a:solidFill>
                <a:latin typeface="Arial"/>
              </a:rPr>
            </a:br>
            <a:endParaRPr lang="fr-FR" sz="2800" b="0" strike="noStrike" spc="-1" dirty="0">
              <a:solidFill>
                <a:schemeClr val="dk1"/>
              </a:solidFill>
              <a:latin typeface="Arial"/>
            </a:endParaRPr>
          </a:p>
        </p:txBody>
      </p:sp>
      <p:pic>
        <p:nvPicPr>
          <p:cNvPr id="95" name="Image 6" descr="CERN-logo_outline.jpg"/>
          <p:cNvPicPr/>
          <p:nvPr/>
        </p:nvPicPr>
        <p:blipFill>
          <a:blip r:embed="rId2"/>
          <a:stretch/>
        </p:blipFill>
        <p:spPr>
          <a:xfrm>
            <a:off x="1434240" y="4564080"/>
            <a:ext cx="486360" cy="478440"/>
          </a:xfrm>
          <a:prstGeom prst="rect">
            <a:avLst/>
          </a:prstGeom>
          <a:ln w="0"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78BA3F-03AA-020B-CA92-51C780D843FC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 dirty="0"/>
              <a:t>R. van Weelderen, WP3, 08/11/2023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4667B1-904F-22BC-2DE4-FEE5DDAE86C6}"/>
              </a:ext>
            </a:extLst>
          </p:cNvPr>
          <p:cNvSpPr txBox="1"/>
          <p:nvPr/>
        </p:nvSpPr>
        <p:spPr>
          <a:xfrm>
            <a:off x="387458" y="560765"/>
            <a:ext cx="84853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/>
              <a:t>The D2 &amp; D1 + Inner triplet cooling are indirectly coupled </a:t>
            </a:r>
            <a:r>
              <a:rPr lang="en-US" sz="1600" dirty="0"/>
              <a:t>via Header-B of the cryogenic service lines (QXL), that provides the very low-pressure pumping for their respective superfluid helium cold-sources.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i="1" dirty="0">
                <a:solidFill>
                  <a:srgbClr val="00B0F0"/>
                </a:solidFill>
              </a:rPr>
              <a:t>D2 cooling </a:t>
            </a:r>
            <a:r>
              <a:rPr lang="en-US" sz="1600" dirty="0"/>
              <a:t>relies on a </a:t>
            </a:r>
            <a:r>
              <a:rPr lang="en-US" sz="1600" i="1" dirty="0">
                <a:solidFill>
                  <a:srgbClr val="00B0F0"/>
                </a:solidFill>
              </a:rPr>
              <a:t>as low as possible pumping pressure</a:t>
            </a:r>
            <a:r>
              <a:rPr lang="en-US" sz="1600" dirty="0"/>
              <a:t>. The lower the pressure (and thus temperature) the more power we can extract from D2. </a:t>
            </a:r>
            <a:r>
              <a:rPr lang="en-US" sz="1200" dirty="0"/>
              <a:t>(In D2, the extracted power limit is conditioned by maintaining the superfluid helium conduction along the magnet length. This conductivity is lost at high powers.)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00B0F0"/>
                </a:solidFill>
              </a:rPr>
              <a:t>The Inner Triplet’s cooling </a:t>
            </a:r>
            <a:r>
              <a:rPr lang="en-US" sz="1600" dirty="0"/>
              <a:t>is enhanced (when pushing HL-LHC to Ultimate) when operating at </a:t>
            </a:r>
            <a:r>
              <a:rPr lang="en-US" sz="1600" i="1" dirty="0">
                <a:solidFill>
                  <a:srgbClr val="00B0F0"/>
                </a:solidFill>
              </a:rPr>
              <a:t>higher pumping pressure</a:t>
            </a:r>
            <a:r>
              <a:rPr lang="en-US" sz="1600" dirty="0"/>
              <a:t>. </a:t>
            </a:r>
            <a:r>
              <a:rPr lang="en-US" sz="1200" dirty="0"/>
              <a:t>(In the IT &amp; D1, the extracted power limit is dominated by the </a:t>
            </a:r>
            <a:r>
              <a:rPr lang="en-US" sz="1200" dirty="0" err="1"/>
              <a:t>vapour</a:t>
            </a:r>
            <a:r>
              <a:rPr lang="en-US" sz="1200" dirty="0"/>
              <a:t> pressure drop of the two-phase superfluid helium. Higher densities, and thus higher temperatures are more </a:t>
            </a:r>
            <a:r>
              <a:rPr lang="en-US" sz="1200" dirty="0" err="1"/>
              <a:t>favourable</a:t>
            </a:r>
            <a:r>
              <a:rPr lang="en-US" sz="1200" dirty="0"/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The compromise of cryogenic services </a:t>
            </a:r>
            <a:r>
              <a:rPr lang="en-US" sz="1600" dirty="0">
                <a:solidFill>
                  <a:srgbClr val="7030A0"/>
                </a:solidFill>
              </a:rPr>
              <a:t>with maximum heat loads (i.e. with colliding beams) </a:t>
            </a:r>
            <a:r>
              <a:rPr lang="en-US" sz="1600" dirty="0"/>
              <a:t>is found to be around 23 mbar (1.90 K).</a:t>
            </a:r>
          </a:p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>
                <a:sym typeface="Wingdings" panose="05000000000000000000" pitchFamily="2" charset="2"/>
              </a:rPr>
              <a:t>When beams are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not (yet) in collision </a:t>
            </a:r>
            <a:r>
              <a:rPr lang="en-US" sz="1600" dirty="0">
                <a:sym typeface="Wingdings" panose="05000000000000000000" pitchFamily="2" charset="2"/>
              </a:rPr>
              <a:t>we can have lowest pumping pressure conditions and thus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maximize the extracted power </a:t>
            </a:r>
            <a:r>
              <a:rPr lang="en-US" sz="1600" dirty="0">
                <a:sym typeface="Wingdings" panose="05000000000000000000" pitchFamily="2" charset="2"/>
              </a:rPr>
              <a:t>in D2 </a:t>
            </a:r>
            <a:r>
              <a:rPr lang="en-US" sz="1100" dirty="0">
                <a:sym typeface="Wingdings" panose="05000000000000000000" pitchFamily="2" charset="2"/>
              </a:rPr>
              <a:t>(values to be determined in-situ)</a:t>
            </a:r>
            <a:r>
              <a:rPr lang="en-US" sz="1600" dirty="0">
                <a:sym typeface="Wingdings" panose="05000000000000000000" pitchFamily="2" charset="2"/>
              </a:rPr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4671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 anchorCtr="0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1" strike="noStrike" spc="-1" dirty="0">
                <a:solidFill>
                  <a:schemeClr val="lt2"/>
                </a:solidFill>
                <a:latin typeface="Arial"/>
              </a:rPr>
              <a:t>Beam – optics request</a:t>
            </a: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US" sz="2800" b="1" strike="noStrike" spc="-1" dirty="0">
                <a:solidFill>
                  <a:schemeClr val="lt2"/>
                </a:solidFill>
                <a:latin typeface="Arial"/>
              </a:rPr>
            </a:br>
            <a:endParaRPr lang="fr-FR" sz="2800" b="0" strike="noStrike" spc="-1" dirty="0">
              <a:solidFill>
                <a:schemeClr val="dk1"/>
              </a:solidFill>
              <a:latin typeface="Arial"/>
            </a:endParaRPr>
          </a:p>
        </p:txBody>
      </p:sp>
      <p:pic>
        <p:nvPicPr>
          <p:cNvPr id="95" name="Image 6" descr="CERN-logo_outline.jpg"/>
          <p:cNvPicPr/>
          <p:nvPr/>
        </p:nvPicPr>
        <p:blipFill>
          <a:blip r:embed="rId2"/>
          <a:stretch/>
        </p:blipFill>
        <p:spPr>
          <a:xfrm>
            <a:off x="1434240" y="4564080"/>
            <a:ext cx="486360" cy="478440"/>
          </a:xfrm>
          <a:prstGeom prst="rect">
            <a:avLst/>
          </a:prstGeom>
          <a:ln w="0"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78BA3F-03AA-020B-CA92-51C780D843FC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092808-3741-0EFE-37DD-3B0BDFC79E8F}"/>
              </a:ext>
            </a:extLst>
          </p:cNvPr>
          <p:cNvSpPr txBox="1"/>
          <p:nvPr/>
        </p:nvSpPr>
        <p:spPr>
          <a:xfrm>
            <a:off x="612000" y="543027"/>
            <a:ext cx="8060945" cy="2554545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De : Rogelio Tomas Garcia &lt;rogelio.tomas@cern.ch&gt;</a:t>
            </a:r>
          </a:p>
          <a:p>
            <a:r>
              <a:rPr lang="en-US" sz="1600" dirty="0" err="1"/>
              <a:t>Envoyé</a:t>
            </a:r>
            <a:r>
              <a:rPr lang="en-US" sz="1600" dirty="0"/>
              <a:t> : </a:t>
            </a:r>
            <a:r>
              <a:rPr lang="en-US" sz="1600" dirty="0" err="1"/>
              <a:t>mardi</a:t>
            </a:r>
            <a:r>
              <a:rPr lang="en-US" sz="1600" dirty="0"/>
              <a:t> 5 </a:t>
            </a:r>
            <a:r>
              <a:rPr lang="en-US" sz="1600" dirty="0" err="1"/>
              <a:t>septembre</a:t>
            </a:r>
            <a:r>
              <a:rPr lang="en-US" sz="1600" dirty="0"/>
              <a:t> 2023 16:41</a:t>
            </a:r>
          </a:p>
          <a:p>
            <a:endParaRPr lang="en-US" sz="1600" dirty="0"/>
          </a:p>
          <a:p>
            <a:r>
              <a:rPr lang="en-US" sz="1600" dirty="0"/>
              <a:t>…</a:t>
            </a:r>
          </a:p>
          <a:p>
            <a:r>
              <a:rPr lang="en-GB" sz="1600" dirty="0"/>
              <a:t>today we had a joint WP2/5 meeting to study new HL conﬁgurations that could require larger collimator gaps (indico.cern.ch/event/1320306/)</a:t>
            </a:r>
          </a:p>
          <a:p>
            <a:endParaRPr lang="en-GB" sz="1600" dirty="0"/>
          </a:p>
          <a:p>
            <a:r>
              <a:rPr lang="en-GB" sz="1600" dirty="0"/>
              <a:t>There is one conﬁguration where the deposited power in D2 goes from </a:t>
            </a:r>
          </a:p>
          <a:p>
            <a:r>
              <a:rPr lang="en-GB" sz="1600" dirty="0"/>
              <a:t>28.3 W in the ref. baseline scenario to 54 W</a:t>
            </a:r>
            <a:endParaRPr lang="en-US" sz="1600" dirty="0"/>
          </a:p>
          <a:p>
            <a:r>
              <a:rPr lang="en-US" sz="1600" dirty="0"/>
              <a:t>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227FC6-E921-3E7E-5CA5-1AAB6562EC12}"/>
              </a:ext>
            </a:extLst>
          </p:cNvPr>
          <p:cNvSpPr txBox="1"/>
          <p:nvPr/>
        </p:nvSpPr>
        <p:spPr>
          <a:xfrm>
            <a:off x="612000" y="3158844"/>
            <a:ext cx="8060945" cy="147732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Q: What will be the timing of the extra power deposition?</a:t>
            </a:r>
          </a:p>
          <a:p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A1:  (Rogelio): “</a:t>
            </a:r>
            <a:r>
              <a:rPr lang="en-GB" dirty="0">
                <a:sym typeface="Wingdings" panose="05000000000000000000" pitchFamily="2" charset="2"/>
              </a:rPr>
              <a:t>towards the end of the physics ﬁll where </a:t>
            </a:r>
            <a:r>
              <a:rPr lang="en-GB" dirty="0">
                <a:solidFill>
                  <a:srgbClr val="00B0F0"/>
                </a:solidFill>
                <a:sym typeface="Wingdings" panose="05000000000000000000" pitchFamily="2" charset="2"/>
              </a:rPr>
              <a:t>power deposited </a:t>
            </a:r>
            <a:r>
              <a:rPr lang="en-GB" dirty="0">
                <a:sym typeface="Wingdings" panose="05000000000000000000" pitchFamily="2" charset="2"/>
              </a:rPr>
              <a:t>in the IR from impedance and e-cloud </a:t>
            </a:r>
            <a:r>
              <a:rPr lang="en-GB" dirty="0">
                <a:solidFill>
                  <a:srgbClr val="00B0F0"/>
                </a:solidFill>
                <a:sym typeface="Wingdings" panose="05000000000000000000" pitchFamily="2" charset="2"/>
              </a:rPr>
              <a:t>is reduced</a:t>
            </a:r>
            <a:r>
              <a:rPr lang="en-GB" dirty="0">
                <a:sym typeface="Wingdings" panose="05000000000000000000" pitchFamily="2" charset="2"/>
              </a:rPr>
              <a:t>”</a:t>
            </a:r>
          </a:p>
          <a:p>
            <a:r>
              <a:rPr lang="en-GB" dirty="0">
                <a:sym typeface="Wingdings" panose="05000000000000000000" pitchFamily="2" charset="2"/>
              </a:rPr>
              <a:t>A2:  (Rogelio): power sustained for </a:t>
            </a:r>
            <a:r>
              <a:rPr lang="en-GB" dirty="0">
                <a:solidFill>
                  <a:srgbClr val="00B0F0"/>
                </a:solidFill>
                <a:sym typeface="Wingdings" panose="05000000000000000000" pitchFamily="2" charset="2"/>
              </a:rPr>
              <a:t>about 1 hour</a:t>
            </a:r>
            <a:r>
              <a:rPr lang="en-GB" dirty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9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19640" cy="53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 anchorCtr="0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1" strike="noStrike" spc="-1" dirty="0">
                <a:solidFill>
                  <a:schemeClr val="lt2"/>
                </a:solidFill>
                <a:latin typeface="Arial"/>
              </a:rPr>
              <a:t>Conditional margins &amp; Discussion for future investigations </a:t>
            </a: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GB" sz="2800" b="1" strike="noStrike" spc="-1" dirty="0">
                <a:solidFill>
                  <a:schemeClr val="lt2"/>
                </a:solidFill>
                <a:latin typeface="Arial"/>
              </a:rPr>
            </a:br>
            <a:br>
              <a:rPr lang="en-US" sz="2800" b="1" strike="noStrike" spc="-1" dirty="0">
                <a:solidFill>
                  <a:schemeClr val="lt2"/>
                </a:solidFill>
                <a:latin typeface="Arial"/>
              </a:rPr>
            </a:br>
            <a:endParaRPr lang="fr-FR" sz="2800" b="0" strike="noStrike" spc="-1" dirty="0">
              <a:solidFill>
                <a:schemeClr val="dk1"/>
              </a:solidFill>
              <a:latin typeface="Arial"/>
            </a:endParaRPr>
          </a:p>
        </p:txBody>
      </p:sp>
      <p:pic>
        <p:nvPicPr>
          <p:cNvPr id="95" name="Image 6" descr="CERN-logo_outline.jpg"/>
          <p:cNvPicPr/>
          <p:nvPr/>
        </p:nvPicPr>
        <p:blipFill>
          <a:blip r:embed="rId2"/>
          <a:stretch/>
        </p:blipFill>
        <p:spPr>
          <a:xfrm>
            <a:off x="1434240" y="4564080"/>
            <a:ext cx="486360" cy="478440"/>
          </a:xfrm>
          <a:prstGeom prst="rect">
            <a:avLst/>
          </a:prstGeom>
          <a:ln w="0"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78BA3F-03AA-020B-CA92-51C780D843FC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nl-NL"/>
              <a:t>R. van Weelderen, WP3, 08/11/2023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65C016-BBE0-D7B6-FAA5-828086292700}"/>
              </a:ext>
            </a:extLst>
          </p:cNvPr>
          <p:cNvSpPr txBox="1"/>
          <p:nvPr/>
        </p:nvSpPr>
        <p:spPr>
          <a:xfrm>
            <a:off x="503694" y="1410345"/>
            <a:ext cx="82063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Under the condition that the “as built &amp; installed” D2-magnet cryostat </a:t>
            </a:r>
            <a:r>
              <a:rPr lang="en-US" sz="1600" i="1" dirty="0">
                <a:solidFill>
                  <a:srgbClr val="00B0F0"/>
                </a:solidFill>
              </a:rPr>
              <a:t>respects the budgeted static heat-loads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At low enough header-B pumping pressure to optimize heat-extraction capacity.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We see that (slide 6) ~ 50 W provisionally can be taken </a:t>
            </a:r>
            <a:r>
              <a:rPr lang="en-US" sz="1200" dirty="0"/>
              <a:t>(</a:t>
            </a:r>
            <a:r>
              <a:rPr lang="en-US" sz="1200" dirty="0">
                <a:solidFill>
                  <a:srgbClr val="FF0000"/>
                </a:solidFill>
              </a:rPr>
              <a:t>under condition [1], as for Ultimate no margins have been taken! Superfluid helium conditions are already being lost inside the DFM current link!)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Seeing the latest emails, </a:t>
            </a:r>
            <a:r>
              <a:rPr lang="en-US" sz="1600" i="1" dirty="0"/>
              <a:t>clarification about the nominal and ultimate collision power deposits (which are different from the heat-load working group baseline) are needed!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The condition no. 1 can only be verified once the system has been built and tested!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Maximum power extraction beyond 50 W is not guaranteed.</a:t>
            </a:r>
          </a:p>
        </p:txBody>
      </p:sp>
    </p:spTree>
    <p:extLst>
      <p:ext uri="{BB962C8B-B14F-4D97-AF65-F5344CB8AC3E}">
        <p14:creationId xmlns:p14="http://schemas.microsoft.com/office/powerpoint/2010/main" val="21966433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4605</TotalTime>
  <Words>1146</Words>
  <Application>Microsoft Office PowerPoint</Application>
  <PresentationFormat>On-screen Show (16:9)</PresentationFormat>
  <Paragraphs>161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Thème Office</vt:lpstr>
      <vt:lpstr>Thème Office</vt:lpstr>
      <vt:lpstr>D2 cryogenic power extraction constraints wrt beam-optics operation Cryogenic requirements, WP3</vt:lpstr>
      <vt:lpstr>Outline</vt:lpstr>
      <vt:lpstr>PowerPoint Presentation</vt:lpstr>
      <vt:lpstr>PowerPoint Presentation</vt:lpstr>
      <vt:lpstr>PowerPoint Presentation</vt:lpstr>
      <vt:lpstr>PowerPoint Presentation</vt:lpstr>
      <vt:lpstr>Coupling to other HL-LHC cryogenic systems  </vt:lpstr>
      <vt:lpstr>Beam – optics request    </vt:lpstr>
      <vt:lpstr>Conditional margins &amp; Discussion for future investigations     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subject/>
  <dc:creator>André-Pierre OLIVIER</dc:creator>
  <dc:description/>
  <cp:lastModifiedBy>Rob Van Weelderen</cp:lastModifiedBy>
  <cp:revision>428</cp:revision>
  <dcterms:created xsi:type="dcterms:W3CDTF">2016-02-12T09:02:01Z</dcterms:created>
  <dcterms:modified xsi:type="dcterms:W3CDTF">2023-11-08T08:40:11Z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  <property fmtid="{D5CDD505-2E9C-101B-9397-08002B2CF9AE}" pid="3" name="Notes">
    <vt:i4>3</vt:i4>
  </property>
  <property fmtid="{D5CDD505-2E9C-101B-9397-08002B2CF9AE}" pid="4" name="PresentationFormat">
    <vt:lpwstr>On-screen Show (16:9)</vt:lpwstr>
  </property>
  <property fmtid="{D5CDD505-2E9C-101B-9397-08002B2CF9AE}" pid="5" name="Slides">
    <vt:i4>18</vt:i4>
  </property>
</Properties>
</file>