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0" r:id="rId2"/>
    <p:sldId id="259" r:id="rId3"/>
    <p:sldId id="280" r:id="rId4"/>
    <p:sldId id="287" r:id="rId5"/>
    <p:sldId id="288" r:id="rId6"/>
    <p:sldId id="289" r:id="rId7"/>
    <p:sldId id="308" r:id="rId8"/>
    <p:sldId id="290" r:id="rId9"/>
    <p:sldId id="291" r:id="rId10"/>
    <p:sldId id="294" r:id="rId11"/>
    <p:sldId id="295" r:id="rId12"/>
    <p:sldId id="298" r:id="rId13"/>
    <p:sldId id="296" r:id="rId14"/>
    <p:sldId id="273" r:id="rId15"/>
    <p:sldId id="297" r:id="rId16"/>
    <p:sldId id="274" r:id="rId17"/>
    <p:sldId id="276" r:id="rId18"/>
    <p:sldId id="300" r:id="rId19"/>
    <p:sldId id="271" r:id="rId20"/>
    <p:sldId id="275" r:id="rId21"/>
    <p:sldId id="301" r:id="rId22"/>
    <p:sldId id="302" r:id="rId23"/>
    <p:sldId id="303" r:id="rId24"/>
    <p:sldId id="272" r:id="rId25"/>
    <p:sldId id="279" r:id="rId26"/>
    <p:sldId id="304" r:id="rId27"/>
    <p:sldId id="305" r:id="rId28"/>
  </p:sldIdLst>
  <p:sldSz cx="12192000" cy="6858000"/>
  <p:notesSz cx="6858000" cy="9144000"/>
  <p:defaultText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DCB6334-E3BF-D144-A57E-7655577404D9}">
          <p14:sldIdLst>
            <p14:sldId id="270"/>
            <p14:sldId id="259"/>
          </p14:sldIdLst>
        </p14:section>
        <p14:section name="1. Hadron Terapi" id="{087F9C8D-A5A7-484A-B790-9D420B238A4F}">
          <p14:sldIdLst>
            <p14:sldId id="280"/>
            <p14:sldId id="287"/>
            <p14:sldId id="288"/>
            <p14:sldId id="289"/>
            <p14:sldId id="308"/>
          </p14:sldIdLst>
        </p14:section>
        <p14:section name="2. In vivo menzil doğrulama methodları" id="{FBA9954B-78FF-F24D-B4E3-70B61356AC10}">
          <p14:sldIdLst>
            <p14:sldId id="290"/>
            <p14:sldId id="291"/>
          </p14:sldIdLst>
        </p14:section>
        <p14:section name="3. Akustik dalgaların in vivo (gerçek zamanlı) izlenmesi" id="{4A9FC4CB-7852-0547-81F0-A60E142D5BE5}">
          <p14:sldIdLst>
            <p14:sldId id="294"/>
            <p14:sldId id="295"/>
          </p14:sldIdLst>
        </p14:section>
        <p14:section name="4. Simülasyonlar&#13;Simülasyonlar&#13;Simülasyonlar&#13;4. simülasyonlar" id="{A7F4FEA8-A946-3446-9106-E49EDFD3861D}">
          <p14:sldIdLst>
            <p14:sldId id="298"/>
            <p14:sldId id="296"/>
            <p14:sldId id="273"/>
            <p14:sldId id="297"/>
            <p14:sldId id="274"/>
            <p14:sldId id="276"/>
            <p14:sldId id="300"/>
            <p14:sldId id="271"/>
            <p14:sldId id="275"/>
            <p14:sldId id="301"/>
            <p14:sldId id="302"/>
            <p14:sldId id="303"/>
            <p14:sldId id="272"/>
          </p14:sldIdLst>
        </p14:section>
        <p14:section name="5. Sonuçlar" id="{DA1989A2-5146-9B42-8963-B37B6D27FDDE}">
          <p14:sldIdLst>
            <p14:sldId id="279"/>
            <p14:sldId id="304"/>
            <p14:sldId id="30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B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52"/>
    <p:restoredTop sz="96296"/>
  </p:normalViewPr>
  <p:slideViewPr>
    <p:cSldViewPr snapToGrid="0">
      <p:cViewPr varScale="1">
        <p:scale>
          <a:sx n="105" d="100"/>
          <a:sy n="105" d="100"/>
        </p:scale>
        <p:origin x="200"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CD957-F008-D087-FD15-38B21C41A4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TR"/>
          </a:p>
        </p:txBody>
      </p:sp>
      <p:sp>
        <p:nvSpPr>
          <p:cNvPr id="3" name="Subtitle 2">
            <a:extLst>
              <a:ext uri="{FF2B5EF4-FFF2-40B4-BE49-F238E27FC236}">
                <a16:creationId xmlns:a16="http://schemas.microsoft.com/office/drawing/2014/main" id="{0DDBD77F-2400-416C-6D38-E18A450450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TR"/>
          </a:p>
        </p:txBody>
      </p:sp>
      <p:sp>
        <p:nvSpPr>
          <p:cNvPr id="4" name="Date Placeholder 3">
            <a:extLst>
              <a:ext uri="{FF2B5EF4-FFF2-40B4-BE49-F238E27FC236}">
                <a16:creationId xmlns:a16="http://schemas.microsoft.com/office/drawing/2014/main" id="{930A0638-8871-8496-D1F8-60C74E89C762}"/>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5" name="Footer Placeholder 4">
            <a:extLst>
              <a:ext uri="{FF2B5EF4-FFF2-40B4-BE49-F238E27FC236}">
                <a16:creationId xmlns:a16="http://schemas.microsoft.com/office/drawing/2014/main" id="{324FE17E-6CDD-57EE-AEF0-88D8E84F03C9}"/>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1E6168F7-E772-6EA5-AAA6-F30399F2EA59}"/>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3789706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7F2E8-CB6A-6F85-35A5-5A10F6C4942A}"/>
              </a:ext>
            </a:extLst>
          </p:cNvPr>
          <p:cNvSpPr>
            <a:spLocks noGrp="1"/>
          </p:cNvSpPr>
          <p:nvPr>
            <p:ph type="title"/>
          </p:nvPr>
        </p:nvSpPr>
        <p:spPr/>
        <p:txBody>
          <a:bodyPr/>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002FA374-CD0E-0A84-BFF2-FA7DAF4995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A31E846B-DE77-5648-3C1B-59E87D97A15C}"/>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5" name="Footer Placeholder 4">
            <a:extLst>
              <a:ext uri="{FF2B5EF4-FFF2-40B4-BE49-F238E27FC236}">
                <a16:creationId xmlns:a16="http://schemas.microsoft.com/office/drawing/2014/main" id="{266D3FB2-97F0-436A-E656-ABD97CE529A6}"/>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525559A1-0B32-A65A-FC17-7400C9C70504}"/>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69215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96735D-0408-DD47-9B3C-3C5D4E06475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21A11782-0E19-9463-8A9F-5CADBAE351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AA23F940-A141-AC0B-85A2-91EC6260A797}"/>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5" name="Footer Placeholder 4">
            <a:extLst>
              <a:ext uri="{FF2B5EF4-FFF2-40B4-BE49-F238E27FC236}">
                <a16:creationId xmlns:a16="http://schemas.microsoft.com/office/drawing/2014/main" id="{1C345CA3-346B-613D-4059-C94978457567}"/>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62E6075F-7CEE-6630-4B92-CC7AB6FD44F5}"/>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303734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4B808-F36E-6E55-D1CF-981846A3AA76}"/>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15787379-7D76-70B5-30E3-E54E9C3831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1E1CA1DA-BADD-5BC3-D145-195BD7AD3D36}"/>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5" name="Footer Placeholder 4">
            <a:extLst>
              <a:ext uri="{FF2B5EF4-FFF2-40B4-BE49-F238E27FC236}">
                <a16:creationId xmlns:a16="http://schemas.microsoft.com/office/drawing/2014/main" id="{4455F1F8-036D-F096-C3F9-136A1F24A8C8}"/>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EFADD4BE-E494-23EA-961B-C874F941321E}"/>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4244916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5419B-78D3-5053-835B-8128CF5E28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TR"/>
          </a:p>
        </p:txBody>
      </p:sp>
      <p:sp>
        <p:nvSpPr>
          <p:cNvPr id="3" name="Text Placeholder 2">
            <a:extLst>
              <a:ext uri="{FF2B5EF4-FFF2-40B4-BE49-F238E27FC236}">
                <a16:creationId xmlns:a16="http://schemas.microsoft.com/office/drawing/2014/main" id="{AD85C0C8-8A1E-C665-3BC1-8B8A42C7C3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052685B-3EE2-617F-BF9B-1C61E9901FA5}"/>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5" name="Footer Placeholder 4">
            <a:extLst>
              <a:ext uri="{FF2B5EF4-FFF2-40B4-BE49-F238E27FC236}">
                <a16:creationId xmlns:a16="http://schemas.microsoft.com/office/drawing/2014/main" id="{C7CC77F8-8B52-82F9-B8E3-8A6FB77262B9}"/>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EF0E6E98-95B4-7B67-501B-79B0512E84B3}"/>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188703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0B10C-F458-4290-D951-AF933862BE92}"/>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E07A7023-3677-3C18-FA11-6B4A9F1294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Content Placeholder 3">
            <a:extLst>
              <a:ext uri="{FF2B5EF4-FFF2-40B4-BE49-F238E27FC236}">
                <a16:creationId xmlns:a16="http://schemas.microsoft.com/office/drawing/2014/main" id="{471FD588-4ABF-FE49-AD87-BD15553042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Date Placeholder 4">
            <a:extLst>
              <a:ext uri="{FF2B5EF4-FFF2-40B4-BE49-F238E27FC236}">
                <a16:creationId xmlns:a16="http://schemas.microsoft.com/office/drawing/2014/main" id="{9F2EAC81-B4E4-F963-70F0-747126356457}"/>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6" name="Footer Placeholder 5">
            <a:extLst>
              <a:ext uri="{FF2B5EF4-FFF2-40B4-BE49-F238E27FC236}">
                <a16:creationId xmlns:a16="http://schemas.microsoft.com/office/drawing/2014/main" id="{0A066A03-FB25-2D18-1961-94703F9C6B45}"/>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46DA30ED-3AD2-7C1B-A454-AE2742B8CCCA}"/>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135171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43844-A267-67F9-FF7C-D3ABBD726AC5}"/>
              </a:ext>
            </a:extLst>
          </p:cNvPr>
          <p:cNvSpPr>
            <a:spLocks noGrp="1"/>
          </p:cNvSpPr>
          <p:nvPr>
            <p:ph type="title"/>
          </p:nvPr>
        </p:nvSpPr>
        <p:spPr>
          <a:xfrm>
            <a:off x="839788" y="365125"/>
            <a:ext cx="10515600" cy="1325563"/>
          </a:xfrm>
        </p:spPr>
        <p:txBody>
          <a:bodyPr/>
          <a:lstStyle/>
          <a:p>
            <a:r>
              <a:rPr lang="en-US"/>
              <a:t>Click to edit Master title style</a:t>
            </a:r>
            <a:endParaRPr lang="en-TR"/>
          </a:p>
        </p:txBody>
      </p:sp>
      <p:sp>
        <p:nvSpPr>
          <p:cNvPr id="3" name="Text Placeholder 2">
            <a:extLst>
              <a:ext uri="{FF2B5EF4-FFF2-40B4-BE49-F238E27FC236}">
                <a16:creationId xmlns:a16="http://schemas.microsoft.com/office/drawing/2014/main" id="{BA5FE23F-80DF-E79B-8BB0-45C42A7BE5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284EA1-D961-8875-F5F4-982A2B67CA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Text Placeholder 4">
            <a:extLst>
              <a:ext uri="{FF2B5EF4-FFF2-40B4-BE49-F238E27FC236}">
                <a16:creationId xmlns:a16="http://schemas.microsoft.com/office/drawing/2014/main" id="{874D8D81-E17A-DB24-27E9-26F8C5120F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768323-15CA-BBE2-DE21-50C9427FF38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7" name="Date Placeholder 6">
            <a:extLst>
              <a:ext uri="{FF2B5EF4-FFF2-40B4-BE49-F238E27FC236}">
                <a16:creationId xmlns:a16="http://schemas.microsoft.com/office/drawing/2014/main" id="{EAC75791-CA58-849A-F82A-2CD25A010194}"/>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8" name="Footer Placeholder 7">
            <a:extLst>
              <a:ext uri="{FF2B5EF4-FFF2-40B4-BE49-F238E27FC236}">
                <a16:creationId xmlns:a16="http://schemas.microsoft.com/office/drawing/2014/main" id="{7F92537C-B58D-7F7E-EFDC-D2E7D1D1937C}"/>
              </a:ext>
            </a:extLst>
          </p:cNvPr>
          <p:cNvSpPr>
            <a:spLocks noGrp="1"/>
          </p:cNvSpPr>
          <p:nvPr>
            <p:ph type="ftr" sz="quarter" idx="11"/>
          </p:nvPr>
        </p:nvSpPr>
        <p:spPr/>
        <p:txBody>
          <a:bodyPr/>
          <a:lstStyle/>
          <a:p>
            <a:endParaRPr lang="en-TR"/>
          </a:p>
        </p:txBody>
      </p:sp>
      <p:sp>
        <p:nvSpPr>
          <p:cNvPr id="9" name="Slide Number Placeholder 8">
            <a:extLst>
              <a:ext uri="{FF2B5EF4-FFF2-40B4-BE49-F238E27FC236}">
                <a16:creationId xmlns:a16="http://schemas.microsoft.com/office/drawing/2014/main" id="{66CEE3B2-1051-35F7-0B20-ECC620DAAE6D}"/>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583039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E9AC6-BF63-DDE0-675E-E8A9BCE5B5B0}"/>
              </a:ext>
            </a:extLst>
          </p:cNvPr>
          <p:cNvSpPr>
            <a:spLocks noGrp="1"/>
          </p:cNvSpPr>
          <p:nvPr>
            <p:ph type="title"/>
          </p:nvPr>
        </p:nvSpPr>
        <p:spPr/>
        <p:txBody>
          <a:bodyPr/>
          <a:lstStyle/>
          <a:p>
            <a:r>
              <a:rPr lang="en-US"/>
              <a:t>Click to edit Master title style</a:t>
            </a:r>
            <a:endParaRPr lang="en-TR"/>
          </a:p>
        </p:txBody>
      </p:sp>
      <p:sp>
        <p:nvSpPr>
          <p:cNvPr id="3" name="Date Placeholder 2">
            <a:extLst>
              <a:ext uri="{FF2B5EF4-FFF2-40B4-BE49-F238E27FC236}">
                <a16:creationId xmlns:a16="http://schemas.microsoft.com/office/drawing/2014/main" id="{229B7E03-2652-7A9E-4309-A1B25B67C4C5}"/>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4" name="Footer Placeholder 3">
            <a:extLst>
              <a:ext uri="{FF2B5EF4-FFF2-40B4-BE49-F238E27FC236}">
                <a16:creationId xmlns:a16="http://schemas.microsoft.com/office/drawing/2014/main" id="{58083FD5-9682-3090-BE02-BB295A859F4F}"/>
              </a:ext>
            </a:extLst>
          </p:cNvPr>
          <p:cNvSpPr>
            <a:spLocks noGrp="1"/>
          </p:cNvSpPr>
          <p:nvPr>
            <p:ph type="ftr" sz="quarter" idx="11"/>
          </p:nvPr>
        </p:nvSpPr>
        <p:spPr/>
        <p:txBody>
          <a:bodyPr/>
          <a:lstStyle/>
          <a:p>
            <a:endParaRPr lang="en-TR"/>
          </a:p>
        </p:txBody>
      </p:sp>
      <p:sp>
        <p:nvSpPr>
          <p:cNvPr id="5" name="Slide Number Placeholder 4">
            <a:extLst>
              <a:ext uri="{FF2B5EF4-FFF2-40B4-BE49-F238E27FC236}">
                <a16:creationId xmlns:a16="http://schemas.microsoft.com/office/drawing/2014/main" id="{03615348-F46B-8861-8888-B2B218747801}"/>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731078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FEA6E3-CEEB-8DC5-15C5-491DCFF094F0}"/>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3" name="Footer Placeholder 2">
            <a:extLst>
              <a:ext uri="{FF2B5EF4-FFF2-40B4-BE49-F238E27FC236}">
                <a16:creationId xmlns:a16="http://schemas.microsoft.com/office/drawing/2014/main" id="{53B81CF3-886B-F102-F1A7-B6D19ED7DA4C}"/>
              </a:ext>
            </a:extLst>
          </p:cNvPr>
          <p:cNvSpPr>
            <a:spLocks noGrp="1"/>
          </p:cNvSpPr>
          <p:nvPr>
            <p:ph type="ftr" sz="quarter" idx="11"/>
          </p:nvPr>
        </p:nvSpPr>
        <p:spPr/>
        <p:txBody>
          <a:bodyPr/>
          <a:lstStyle/>
          <a:p>
            <a:endParaRPr lang="en-TR"/>
          </a:p>
        </p:txBody>
      </p:sp>
      <p:sp>
        <p:nvSpPr>
          <p:cNvPr id="4" name="Slide Number Placeholder 3">
            <a:extLst>
              <a:ext uri="{FF2B5EF4-FFF2-40B4-BE49-F238E27FC236}">
                <a16:creationId xmlns:a16="http://schemas.microsoft.com/office/drawing/2014/main" id="{D589F340-78D4-0627-C2EB-148D0F769661}"/>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3130987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71071-6CCA-13F0-5F84-ABD11903ED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Content Placeholder 2">
            <a:extLst>
              <a:ext uri="{FF2B5EF4-FFF2-40B4-BE49-F238E27FC236}">
                <a16:creationId xmlns:a16="http://schemas.microsoft.com/office/drawing/2014/main" id="{8A606087-FA70-4628-F3B6-6B09DBB0F9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Text Placeholder 3">
            <a:extLst>
              <a:ext uri="{FF2B5EF4-FFF2-40B4-BE49-F238E27FC236}">
                <a16:creationId xmlns:a16="http://schemas.microsoft.com/office/drawing/2014/main" id="{2F35C0C9-519E-299E-C74D-C7CD9D4D95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FE5D7D-1A88-D176-C445-876E25AFAA36}"/>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6" name="Footer Placeholder 5">
            <a:extLst>
              <a:ext uri="{FF2B5EF4-FFF2-40B4-BE49-F238E27FC236}">
                <a16:creationId xmlns:a16="http://schemas.microsoft.com/office/drawing/2014/main" id="{DE980B76-2F50-CA88-50C6-937AE1275CCB}"/>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4927CFB4-776A-5866-B67C-C02BF57EFA8C}"/>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3328366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40A3A-0FD6-101B-9268-7B6D2C5F39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Picture Placeholder 2">
            <a:extLst>
              <a:ext uri="{FF2B5EF4-FFF2-40B4-BE49-F238E27FC236}">
                <a16:creationId xmlns:a16="http://schemas.microsoft.com/office/drawing/2014/main" id="{EE9FD906-9D00-8FC4-4BA1-03E8813143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TR"/>
          </a:p>
        </p:txBody>
      </p:sp>
      <p:sp>
        <p:nvSpPr>
          <p:cNvPr id="4" name="Text Placeholder 3">
            <a:extLst>
              <a:ext uri="{FF2B5EF4-FFF2-40B4-BE49-F238E27FC236}">
                <a16:creationId xmlns:a16="http://schemas.microsoft.com/office/drawing/2014/main" id="{63090272-EF7D-ECB7-708C-D630FFE0A2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1D9900-C955-E8B1-9CD8-0D5DFE9C7FCC}"/>
              </a:ext>
            </a:extLst>
          </p:cNvPr>
          <p:cNvSpPr>
            <a:spLocks noGrp="1"/>
          </p:cNvSpPr>
          <p:nvPr>
            <p:ph type="dt" sz="half" idx="10"/>
          </p:nvPr>
        </p:nvSpPr>
        <p:spPr/>
        <p:txBody>
          <a:bodyPr/>
          <a:lstStyle/>
          <a:p>
            <a:fld id="{97057381-063F-8045-82B7-608EEEB2CEA2}" type="datetimeFigureOut">
              <a:rPr lang="en-TR" smtClean="0"/>
              <a:t>15.10.2023</a:t>
            </a:fld>
            <a:endParaRPr lang="en-TR"/>
          </a:p>
        </p:txBody>
      </p:sp>
      <p:sp>
        <p:nvSpPr>
          <p:cNvPr id="6" name="Footer Placeholder 5">
            <a:extLst>
              <a:ext uri="{FF2B5EF4-FFF2-40B4-BE49-F238E27FC236}">
                <a16:creationId xmlns:a16="http://schemas.microsoft.com/office/drawing/2014/main" id="{47556525-188E-023C-E50C-712E00BF3493}"/>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E3134CE1-DDDA-CCC2-B07E-4C6BF0EDF24F}"/>
              </a:ext>
            </a:extLst>
          </p:cNvPr>
          <p:cNvSpPr>
            <a:spLocks noGrp="1"/>
          </p:cNvSpPr>
          <p:nvPr>
            <p:ph type="sldNum" sz="quarter" idx="12"/>
          </p:nvPr>
        </p:nvSpPr>
        <p:spPr/>
        <p:txBody>
          <a:bodyPr/>
          <a:lstStyle/>
          <a:p>
            <a:fld id="{5423FAB0-409F-BB4B-A2CE-7EAAC700B62D}" type="slidenum">
              <a:rPr lang="en-TR" smtClean="0"/>
              <a:t>‹#›</a:t>
            </a:fld>
            <a:endParaRPr lang="en-TR"/>
          </a:p>
        </p:txBody>
      </p:sp>
    </p:spTree>
    <p:extLst>
      <p:ext uri="{BB962C8B-B14F-4D97-AF65-F5344CB8AC3E}">
        <p14:creationId xmlns:p14="http://schemas.microsoft.com/office/powerpoint/2010/main" val="346010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D072A6-7EE5-F75C-6E89-463CB2A5AA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TR"/>
          </a:p>
        </p:txBody>
      </p:sp>
      <p:sp>
        <p:nvSpPr>
          <p:cNvPr id="3" name="Text Placeholder 2">
            <a:extLst>
              <a:ext uri="{FF2B5EF4-FFF2-40B4-BE49-F238E27FC236}">
                <a16:creationId xmlns:a16="http://schemas.microsoft.com/office/drawing/2014/main" id="{DD47054C-6EE9-0803-F75D-5DCA5C7C53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2218C519-7068-B4E4-D30C-A06C21E762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057381-063F-8045-82B7-608EEEB2CEA2}" type="datetimeFigureOut">
              <a:rPr lang="en-TR" smtClean="0"/>
              <a:t>15.10.2023</a:t>
            </a:fld>
            <a:endParaRPr lang="en-TR"/>
          </a:p>
        </p:txBody>
      </p:sp>
      <p:sp>
        <p:nvSpPr>
          <p:cNvPr id="5" name="Footer Placeholder 4">
            <a:extLst>
              <a:ext uri="{FF2B5EF4-FFF2-40B4-BE49-F238E27FC236}">
                <a16:creationId xmlns:a16="http://schemas.microsoft.com/office/drawing/2014/main" id="{CFBC9225-F018-477B-5736-CA96A61FB8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TR"/>
          </a:p>
        </p:txBody>
      </p:sp>
      <p:sp>
        <p:nvSpPr>
          <p:cNvPr id="6" name="Slide Number Placeholder 5">
            <a:extLst>
              <a:ext uri="{FF2B5EF4-FFF2-40B4-BE49-F238E27FC236}">
                <a16:creationId xmlns:a16="http://schemas.microsoft.com/office/drawing/2014/main" id="{2BB457AA-EA90-2BC2-E8F2-2CD6CDF541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3FAB0-409F-BB4B-A2CE-7EAAC700B62D}" type="slidenum">
              <a:rPr lang="en-TR" smtClean="0"/>
              <a:t>‹#›</a:t>
            </a:fld>
            <a:endParaRPr lang="en-TR"/>
          </a:p>
        </p:txBody>
      </p:sp>
    </p:spTree>
    <p:extLst>
      <p:ext uri="{BB962C8B-B14F-4D97-AF65-F5344CB8AC3E}">
        <p14:creationId xmlns:p14="http://schemas.microsoft.com/office/powerpoint/2010/main" val="3458344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pn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7.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7.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C790BE2-4E4F-4AAF-81A2-4A6F4885E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28B54C3-B57B-472A-B96E-1FCB67093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 y="0"/>
            <a:ext cx="12191999" cy="6858000"/>
          </a:xfrm>
          <a:prstGeom prst="rect">
            <a:avLst/>
          </a:prstGeom>
          <a:gradFill>
            <a:gsLst>
              <a:gs pos="0">
                <a:schemeClr val="accent1">
                  <a:lumMod val="50000"/>
                </a:schemeClr>
              </a:gs>
              <a:gs pos="100000">
                <a:srgbClr val="00000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DB3C429-F8DA-49B9-AF84-21996FCF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559294"/>
            <a:ext cx="12191999" cy="6298279"/>
          </a:xfrm>
          <a:prstGeom prst="rect">
            <a:avLst/>
          </a:prstGeom>
          <a:gradFill>
            <a:gsLst>
              <a:gs pos="1000">
                <a:schemeClr val="accent1">
                  <a:lumMod val="75000"/>
                  <a:alpha val="59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4C9F2B0-1044-46EB-8AEB-C3BFFDE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28"/>
            <a:ext cx="6096001" cy="6858000"/>
          </a:xfrm>
          <a:prstGeom prst="rect">
            <a:avLst/>
          </a:prstGeom>
          <a:gradFill>
            <a:gsLst>
              <a:gs pos="13000">
                <a:srgbClr val="000000">
                  <a:alpha val="72000"/>
                </a:srgbClr>
              </a:gs>
              <a:gs pos="99000">
                <a:schemeClr val="accent1">
                  <a:lumMod val="50000"/>
                  <a:alpha val="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16">
            <a:extLst>
              <a:ext uri="{FF2B5EF4-FFF2-40B4-BE49-F238E27FC236}">
                <a16:creationId xmlns:a16="http://schemas.microsoft.com/office/drawing/2014/main" id="{32B3ACB3-D689-442E-8A40-8680B0FEB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063256" y="400727"/>
            <a:ext cx="4065484" cy="8849062"/>
          </a:xfrm>
          <a:custGeom>
            <a:avLst/>
            <a:gdLst>
              <a:gd name="connsiteX0" fmla="*/ 0 w 4065484"/>
              <a:gd name="connsiteY0" fmla="*/ 4424531 h 8849062"/>
              <a:gd name="connsiteX1" fmla="*/ 3899197 w 4065484"/>
              <a:gd name="connsiteY1" fmla="*/ 8840480 h 8849062"/>
              <a:gd name="connsiteX2" fmla="*/ 4065484 w 4065484"/>
              <a:gd name="connsiteY2" fmla="*/ 8849062 h 8849062"/>
              <a:gd name="connsiteX3" fmla="*/ 4065483 w 4065484"/>
              <a:gd name="connsiteY3" fmla="*/ 0 h 8849062"/>
              <a:gd name="connsiteX4" fmla="*/ 3899197 w 4065484"/>
              <a:gd name="connsiteY4" fmla="*/ 8581 h 8849062"/>
              <a:gd name="connsiteX5" fmla="*/ 0 w 4065484"/>
              <a:gd name="connsiteY5" fmla="*/ 4424531 h 884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5484" h="8849062">
                <a:moveTo>
                  <a:pt x="0" y="4424531"/>
                </a:moveTo>
                <a:cubicBezTo>
                  <a:pt x="0" y="6722831"/>
                  <a:pt x="1709076" y="8613167"/>
                  <a:pt x="3899197" y="8840480"/>
                </a:cubicBezTo>
                <a:lnTo>
                  <a:pt x="4065484" y="8849062"/>
                </a:lnTo>
                <a:lnTo>
                  <a:pt x="4065483" y="0"/>
                </a:lnTo>
                <a:lnTo>
                  <a:pt x="3899197" y="8581"/>
                </a:lnTo>
                <a:cubicBezTo>
                  <a:pt x="1709075" y="235897"/>
                  <a:pt x="0" y="2126232"/>
                  <a:pt x="0" y="4424531"/>
                </a:cubicBezTo>
                <a:close/>
              </a:path>
            </a:pathLst>
          </a:custGeom>
          <a:gradFill flip="none" rotWithShape="1">
            <a:gsLst>
              <a:gs pos="0">
                <a:schemeClr val="accent1">
                  <a:alpha val="5000"/>
                </a:schemeClr>
              </a:gs>
              <a:gs pos="68000">
                <a:schemeClr val="accent1">
                  <a:alpha val="15000"/>
                </a:schemeClr>
              </a:gs>
            </a:gsLst>
            <a:lin ang="21594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A colorful dotted wave of dots&#10;&#10;Description automatically generated with medium confidence">
            <a:extLst>
              <a:ext uri="{FF2B5EF4-FFF2-40B4-BE49-F238E27FC236}">
                <a16:creationId xmlns:a16="http://schemas.microsoft.com/office/drawing/2014/main" id="{17F2CFF8-0625-A1F9-52FB-019EB09C1237}"/>
              </a:ext>
            </a:extLst>
          </p:cNvPr>
          <p:cNvPicPr>
            <a:picLocks noChangeAspect="1"/>
          </p:cNvPicPr>
          <p:nvPr/>
        </p:nvPicPr>
        <p:blipFill rotWithShape="1">
          <a:blip r:embed="rId2"/>
          <a:srcRect t="13821" r="1" b="11574"/>
          <a:stretch/>
        </p:blipFill>
        <p:spPr>
          <a:xfrm>
            <a:off x="2343302" y="3351745"/>
            <a:ext cx="7519558" cy="3506255"/>
          </a:xfrm>
          <a:custGeom>
            <a:avLst/>
            <a:gdLst/>
            <a:ahLst/>
            <a:cxnLst/>
            <a:rect l="l" t="t" r="r" b="b"/>
            <a:pathLst>
              <a:path w="7519558" h="3506255">
                <a:moveTo>
                  <a:pt x="3759779" y="0"/>
                </a:moveTo>
                <a:cubicBezTo>
                  <a:pt x="5713450" y="0"/>
                  <a:pt x="7320331" y="1484777"/>
                  <a:pt x="7513560" y="3387468"/>
                </a:cubicBezTo>
                <a:lnTo>
                  <a:pt x="7519558" y="3506255"/>
                </a:lnTo>
                <a:lnTo>
                  <a:pt x="0" y="3506255"/>
                </a:lnTo>
                <a:lnTo>
                  <a:pt x="5998" y="3387468"/>
                </a:lnTo>
                <a:cubicBezTo>
                  <a:pt x="199227" y="1484777"/>
                  <a:pt x="1806109" y="0"/>
                  <a:pt x="3759779" y="0"/>
                </a:cubicBezTo>
                <a:close/>
              </a:path>
            </a:pathLst>
          </a:custGeom>
        </p:spPr>
      </p:pic>
      <p:sp>
        <p:nvSpPr>
          <p:cNvPr id="24" name="Rounded Rectangle 23">
            <a:extLst>
              <a:ext uri="{FF2B5EF4-FFF2-40B4-BE49-F238E27FC236}">
                <a16:creationId xmlns:a16="http://schemas.microsoft.com/office/drawing/2014/main" id="{AB790905-C475-8925-A7E0-C49285045A58}"/>
              </a:ext>
            </a:extLst>
          </p:cNvPr>
          <p:cNvSpPr/>
          <p:nvPr/>
        </p:nvSpPr>
        <p:spPr>
          <a:xfrm>
            <a:off x="10273235" y="2606033"/>
            <a:ext cx="1344892" cy="1227276"/>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TR"/>
          </a:p>
        </p:txBody>
      </p:sp>
      <p:pic>
        <p:nvPicPr>
          <p:cNvPr id="6" name="Picture 5" descr="A logo with blue and white text&#10;&#10;Description automatically generated">
            <a:extLst>
              <a:ext uri="{FF2B5EF4-FFF2-40B4-BE49-F238E27FC236}">
                <a16:creationId xmlns:a16="http://schemas.microsoft.com/office/drawing/2014/main" id="{A6B4A931-8433-8418-5E54-074DFA163729}"/>
              </a:ext>
            </a:extLst>
          </p:cNvPr>
          <p:cNvPicPr>
            <a:picLocks noChangeAspect="1"/>
          </p:cNvPicPr>
          <p:nvPr/>
        </p:nvPicPr>
        <p:blipFill>
          <a:blip r:embed="rId3"/>
          <a:stretch>
            <a:fillRect/>
          </a:stretch>
        </p:blipFill>
        <p:spPr>
          <a:xfrm>
            <a:off x="10457955" y="2722642"/>
            <a:ext cx="1019296" cy="1015103"/>
          </a:xfrm>
          <a:prstGeom prst="rect">
            <a:avLst/>
          </a:prstGeom>
        </p:spPr>
      </p:pic>
      <p:sp>
        <p:nvSpPr>
          <p:cNvPr id="25" name="Rounded Rectangle 24">
            <a:extLst>
              <a:ext uri="{FF2B5EF4-FFF2-40B4-BE49-F238E27FC236}">
                <a16:creationId xmlns:a16="http://schemas.microsoft.com/office/drawing/2014/main" id="{217D4C0C-52D5-E4BB-5895-D7583223A2B2}"/>
              </a:ext>
            </a:extLst>
          </p:cNvPr>
          <p:cNvSpPr/>
          <p:nvPr/>
        </p:nvSpPr>
        <p:spPr>
          <a:xfrm>
            <a:off x="9996578" y="3923486"/>
            <a:ext cx="1922112" cy="1098109"/>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TR"/>
          </a:p>
        </p:txBody>
      </p:sp>
      <p:sp>
        <p:nvSpPr>
          <p:cNvPr id="26" name="Rounded Rectangle 25">
            <a:extLst>
              <a:ext uri="{FF2B5EF4-FFF2-40B4-BE49-F238E27FC236}">
                <a16:creationId xmlns:a16="http://schemas.microsoft.com/office/drawing/2014/main" id="{B9120EF2-82FF-62AA-C7AC-D09D16C60621}"/>
              </a:ext>
            </a:extLst>
          </p:cNvPr>
          <p:cNvSpPr/>
          <p:nvPr/>
        </p:nvSpPr>
        <p:spPr>
          <a:xfrm>
            <a:off x="62235" y="2588410"/>
            <a:ext cx="2214208" cy="1385270"/>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TR"/>
          </a:p>
        </p:txBody>
      </p:sp>
      <p:sp>
        <p:nvSpPr>
          <p:cNvPr id="28" name="Rounded Rectangle 27">
            <a:extLst>
              <a:ext uri="{FF2B5EF4-FFF2-40B4-BE49-F238E27FC236}">
                <a16:creationId xmlns:a16="http://schemas.microsoft.com/office/drawing/2014/main" id="{9A38E6EF-9510-46FA-509C-2048BB6CD1ED}"/>
              </a:ext>
            </a:extLst>
          </p:cNvPr>
          <p:cNvSpPr/>
          <p:nvPr/>
        </p:nvSpPr>
        <p:spPr>
          <a:xfrm>
            <a:off x="193145" y="4068526"/>
            <a:ext cx="1829263" cy="394644"/>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TR"/>
          </a:p>
        </p:txBody>
      </p:sp>
      <p:sp>
        <p:nvSpPr>
          <p:cNvPr id="29" name="TextBox 28">
            <a:extLst>
              <a:ext uri="{FF2B5EF4-FFF2-40B4-BE49-F238E27FC236}">
                <a16:creationId xmlns:a16="http://schemas.microsoft.com/office/drawing/2014/main" id="{FD5F8C6E-F7DE-2078-58FC-65A7E69AB731}"/>
              </a:ext>
            </a:extLst>
          </p:cNvPr>
          <p:cNvSpPr txBox="1"/>
          <p:nvPr/>
        </p:nvSpPr>
        <p:spPr>
          <a:xfrm>
            <a:off x="215791" y="4074626"/>
            <a:ext cx="1903323" cy="369332"/>
          </a:xfrm>
          <a:prstGeom prst="rect">
            <a:avLst/>
          </a:prstGeom>
          <a:noFill/>
        </p:spPr>
        <p:txBody>
          <a:bodyPr wrap="square" rtlCol="0">
            <a:spAutoFit/>
          </a:bodyPr>
          <a:lstStyle/>
          <a:p>
            <a:r>
              <a:rPr lang="en-TR" dirty="0">
                <a:solidFill>
                  <a:schemeClr val="bg1"/>
                </a:solidFill>
              </a:rPr>
              <a:t>14 -15 Ekim 2023</a:t>
            </a:r>
          </a:p>
        </p:txBody>
      </p:sp>
      <p:pic>
        <p:nvPicPr>
          <p:cNvPr id="16" name="Picture 15" descr="A logo with black text&#10;&#10;Description automatically generated">
            <a:extLst>
              <a:ext uri="{FF2B5EF4-FFF2-40B4-BE49-F238E27FC236}">
                <a16:creationId xmlns:a16="http://schemas.microsoft.com/office/drawing/2014/main" id="{1F7185FC-DFBD-8B63-E502-AEAD9623B30C}"/>
              </a:ext>
            </a:extLst>
          </p:cNvPr>
          <p:cNvPicPr>
            <a:picLocks noChangeAspect="1"/>
          </p:cNvPicPr>
          <p:nvPr/>
        </p:nvPicPr>
        <p:blipFill>
          <a:blip r:embed="rId4"/>
          <a:stretch>
            <a:fillRect/>
          </a:stretch>
        </p:blipFill>
        <p:spPr>
          <a:xfrm>
            <a:off x="193145" y="2691569"/>
            <a:ext cx="1942673" cy="1186627"/>
          </a:xfrm>
          <a:prstGeom prst="rect">
            <a:avLst/>
          </a:prstGeom>
        </p:spPr>
      </p:pic>
      <p:sp>
        <p:nvSpPr>
          <p:cNvPr id="10" name="TextBox 9">
            <a:extLst>
              <a:ext uri="{FF2B5EF4-FFF2-40B4-BE49-F238E27FC236}">
                <a16:creationId xmlns:a16="http://schemas.microsoft.com/office/drawing/2014/main" id="{4D039E95-812E-5942-4B16-1585BCB45E81}"/>
              </a:ext>
            </a:extLst>
          </p:cNvPr>
          <p:cNvSpPr txBox="1"/>
          <p:nvPr/>
        </p:nvSpPr>
        <p:spPr>
          <a:xfrm>
            <a:off x="9959566" y="4033288"/>
            <a:ext cx="1972230" cy="954107"/>
          </a:xfrm>
          <a:prstGeom prst="rect">
            <a:avLst/>
          </a:prstGeom>
          <a:noFill/>
        </p:spPr>
        <p:txBody>
          <a:bodyPr wrap="square" rtlCol="0">
            <a:spAutoFit/>
          </a:bodyPr>
          <a:lstStyle/>
          <a:p>
            <a:pPr algn="ctr"/>
            <a:r>
              <a:rPr lang="en-TR" sz="2800" dirty="0">
                <a:solidFill>
                  <a:schemeClr val="bg1"/>
                </a:solidFill>
                <a:latin typeface="Aharoni" panose="02010803020104030203" pitchFamily="2" charset="-79"/>
                <a:cs typeface="Aharoni" panose="02010803020104030203" pitchFamily="2" charset="-79"/>
              </a:rPr>
              <a:t>FULYA HALICILAR</a:t>
            </a:r>
          </a:p>
        </p:txBody>
      </p:sp>
      <p:sp>
        <p:nvSpPr>
          <p:cNvPr id="33" name="Rounded Rectangle 32">
            <a:extLst>
              <a:ext uri="{FF2B5EF4-FFF2-40B4-BE49-F238E27FC236}">
                <a16:creationId xmlns:a16="http://schemas.microsoft.com/office/drawing/2014/main" id="{1CC537A1-7D18-7D0B-37A8-6983CD1A01A3}"/>
              </a:ext>
            </a:extLst>
          </p:cNvPr>
          <p:cNvSpPr/>
          <p:nvPr/>
        </p:nvSpPr>
        <p:spPr>
          <a:xfrm>
            <a:off x="1098598" y="250907"/>
            <a:ext cx="9947305" cy="2124916"/>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TR"/>
          </a:p>
        </p:txBody>
      </p:sp>
      <p:sp>
        <p:nvSpPr>
          <p:cNvPr id="34" name="Rounded Rectangle 33">
            <a:extLst>
              <a:ext uri="{FF2B5EF4-FFF2-40B4-BE49-F238E27FC236}">
                <a16:creationId xmlns:a16="http://schemas.microsoft.com/office/drawing/2014/main" id="{8E200923-2DF9-A5A2-89F9-E8A09A030E15}"/>
              </a:ext>
            </a:extLst>
          </p:cNvPr>
          <p:cNvSpPr/>
          <p:nvPr/>
        </p:nvSpPr>
        <p:spPr>
          <a:xfrm>
            <a:off x="1258645" y="383730"/>
            <a:ext cx="9660320" cy="1884110"/>
          </a:xfrm>
          <a:prstGeom prst="roundRect">
            <a:avLst/>
          </a:prstGeom>
        </p:spPr>
        <p:style>
          <a:lnRef idx="2">
            <a:schemeClr val="accent1">
              <a:shade val="15000"/>
            </a:schemeClr>
          </a:lnRef>
          <a:fillRef idx="1001">
            <a:schemeClr val="dk1"/>
          </a:fillRef>
          <a:effectRef idx="0">
            <a:schemeClr val="accent1"/>
          </a:effectRef>
          <a:fontRef idx="minor">
            <a:schemeClr val="lt1"/>
          </a:fontRef>
        </p:style>
        <p:txBody>
          <a:bodyPr rtlCol="0" anchor="ctr"/>
          <a:lstStyle/>
          <a:p>
            <a:pPr algn="ctr"/>
            <a:endParaRPr lang="en-TR"/>
          </a:p>
        </p:txBody>
      </p:sp>
      <p:sp>
        <p:nvSpPr>
          <p:cNvPr id="2" name="Title 1">
            <a:extLst>
              <a:ext uri="{FF2B5EF4-FFF2-40B4-BE49-F238E27FC236}">
                <a16:creationId xmlns:a16="http://schemas.microsoft.com/office/drawing/2014/main" id="{0C2CC4F4-CEE4-513E-4FA5-6DDB2778C4F7}"/>
              </a:ext>
            </a:extLst>
          </p:cNvPr>
          <p:cNvSpPr>
            <a:spLocks noGrp="1"/>
          </p:cNvSpPr>
          <p:nvPr>
            <p:ph type="ctrTitle"/>
          </p:nvPr>
        </p:nvSpPr>
        <p:spPr>
          <a:xfrm>
            <a:off x="1098598" y="469116"/>
            <a:ext cx="9947305" cy="1818043"/>
          </a:xfrm>
        </p:spPr>
        <p:txBody>
          <a:bodyPr>
            <a:normAutofit fontScale="90000"/>
          </a:bodyPr>
          <a:lstStyle/>
          <a:p>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3200" dirty="0">
                <a:solidFill>
                  <a:schemeClr val="bg1"/>
                </a:solidFill>
                <a:effectLst/>
                <a:latin typeface="Calibri" panose="020F0502020204030204" pitchFamily="34" charset="0"/>
                <a:ea typeface="Times New Roman" panose="02020603050405020304" pitchFamily="18" charset="0"/>
              </a:rPr>
            </a:br>
            <a:br>
              <a:rPr lang="en-US" sz="1800" dirty="0">
                <a:solidFill>
                  <a:srgbClr val="000000"/>
                </a:solidFill>
                <a:effectLst/>
                <a:latin typeface="Calibri" panose="020F0502020204030204" pitchFamily="34" charset="0"/>
                <a:ea typeface="Times New Roman" panose="02020603050405020304" pitchFamily="18" charset="0"/>
              </a:rPr>
            </a:br>
            <a:br>
              <a:rPr lang="en-US" sz="1800" dirty="0">
                <a:solidFill>
                  <a:srgbClr val="000000"/>
                </a:solidFill>
                <a:effectLst/>
                <a:latin typeface="Calibri" panose="020F0502020204030204" pitchFamily="34" charset="0"/>
                <a:ea typeface="Times New Roman" panose="02020603050405020304" pitchFamily="18" charset="0"/>
              </a:rPr>
            </a:br>
            <a:br>
              <a:rPr lang="en-US" sz="1800" dirty="0">
                <a:solidFill>
                  <a:srgbClr val="000000"/>
                </a:solidFill>
                <a:effectLst/>
                <a:latin typeface="Calibri" panose="020F0502020204030204" pitchFamily="34" charset="0"/>
                <a:ea typeface="Times New Roman" panose="02020603050405020304" pitchFamily="18" charset="0"/>
              </a:rPr>
            </a:br>
            <a:br>
              <a:rPr lang="en-US" sz="1800" dirty="0">
                <a:solidFill>
                  <a:srgbClr val="000000"/>
                </a:solidFill>
                <a:effectLst/>
                <a:latin typeface="Calibri" panose="020F0502020204030204" pitchFamily="34" charset="0"/>
                <a:ea typeface="Times New Roman" panose="02020603050405020304" pitchFamily="18" charset="0"/>
              </a:rPr>
            </a:br>
            <a:br>
              <a:rPr lang="en-US" sz="1800" dirty="0">
                <a:solidFill>
                  <a:srgbClr val="000000"/>
                </a:solidFill>
                <a:effectLst/>
                <a:latin typeface="Calibri" panose="020F0502020204030204" pitchFamily="34" charset="0"/>
                <a:ea typeface="Times New Roman" panose="02020603050405020304" pitchFamily="18" charset="0"/>
              </a:rPr>
            </a:br>
            <a:br>
              <a:rPr lang="en-US" sz="1800" dirty="0">
                <a:solidFill>
                  <a:srgbClr val="000000"/>
                </a:solidFill>
                <a:effectLst/>
                <a:latin typeface="Calibri" panose="020F0502020204030204" pitchFamily="34" charset="0"/>
                <a:ea typeface="Times New Roman" panose="02020603050405020304" pitchFamily="18" charset="0"/>
              </a:rPr>
            </a:br>
            <a:br>
              <a:rPr lang="en-US" sz="1050" b="1" dirty="0">
                <a:solidFill>
                  <a:schemeClr val="bg1"/>
                </a:solidFill>
              </a:rPr>
            </a:br>
            <a:br>
              <a:rPr lang="en-US" sz="1050" dirty="0">
                <a:solidFill>
                  <a:schemeClr val="bg1"/>
                </a:solidFill>
                <a:effectLst/>
                <a:latin typeface="Calibri" panose="020F0502020204030204" pitchFamily="34" charset="0"/>
                <a:ea typeface="Times New Roman" panose="02020603050405020304" pitchFamily="18" charset="0"/>
              </a:rPr>
            </a:br>
            <a:br>
              <a:rPr lang="en-US" sz="1050" dirty="0">
                <a:solidFill>
                  <a:srgbClr val="000000"/>
                </a:solidFill>
                <a:effectLst/>
                <a:latin typeface="Calibri" panose="020F0502020204030204" pitchFamily="34" charset="0"/>
                <a:ea typeface="Times New Roman" panose="02020603050405020304" pitchFamily="18" charset="0"/>
              </a:rPr>
            </a:br>
            <a:br>
              <a:rPr lang="en-US" sz="4900" dirty="0">
                <a:solidFill>
                  <a:srgbClr val="000000"/>
                </a:solidFill>
                <a:effectLst/>
                <a:ea typeface="Times New Roman" panose="02020603050405020304" pitchFamily="18" charset="0"/>
              </a:rPr>
            </a:br>
            <a:r>
              <a:rPr lang="en-US" sz="4900" b="1" dirty="0">
                <a:solidFill>
                  <a:schemeClr val="bg1"/>
                </a:solidFill>
                <a:effectLst/>
                <a:latin typeface="Aharoni" panose="02010803020104030203" pitchFamily="2" charset="-79"/>
                <a:ea typeface="Times New Roman" panose="02020603050405020304" pitchFamily="18" charset="0"/>
                <a:cs typeface="Aharoni" panose="02010803020104030203" pitchFamily="2" charset="-79"/>
              </a:rPr>
              <a:t>Proton ve Karbon İyon Tedavisinde Üretilen Akustik Dalgaların Karşılaştırmalı İncelenmesi</a:t>
            </a:r>
            <a:endParaRPr lang="en-TR" sz="4900" b="1" dirty="0">
              <a:solidFill>
                <a:srgbClr val="FFFFFF"/>
              </a:solidFill>
              <a:latin typeface="Aharoni" panose="02010803020104030203" pitchFamily="2" charset="-79"/>
              <a:cs typeface="Aharoni" panose="02010803020104030203" pitchFamily="2" charset="-79"/>
            </a:endParaRPr>
          </a:p>
        </p:txBody>
      </p:sp>
      <p:pic>
        <p:nvPicPr>
          <p:cNvPr id="5" name="Picture 4" descr="A blue and gold logo&#10;&#10;Description automatically generated">
            <a:extLst>
              <a:ext uri="{FF2B5EF4-FFF2-40B4-BE49-F238E27FC236}">
                <a16:creationId xmlns:a16="http://schemas.microsoft.com/office/drawing/2014/main" id="{4E7E21B8-F309-1011-0579-191D68D5D45C}"/>
              </a:ext>
            </a:extLst>
          </p:cNvPr>
          <p:cNvPicPr>
            <a:picLocks noChangeAspect="1"/>
          </p:cNvPicPr>
          <p:nvPr/>
        </p:nvPicPr>
        <p:blipFill>
          <a:blip r:embed="rId5"/>
          <a:stretch>
            <a:fillRect/>
          </a:stretch>
        </p:blipFill>
        <p:spPr>
          <a:xfrm>
            <a:off x="507062" y="4516598"/>
            <a:ext cx="1116051" cy="1105422"/>
          </a:xfrm>
          <a:prstGeom prst="rect">
            <a:avLst/>
          </a:prstGeom>
        </p:spPr>
      </p:pic>
    </p:spTree>
    <p:extLst>
      <p:ext uri="{BB962C8B-B14F-4D97-AF65-F5344CB8AC3E}">
        <p14:creationId xmlns:p14="http://schemas.microsoft.com/office/powerpoint/2010/main" val="248242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2" name="Picture 1" descr="A black and white math symbol&#10;&#10;Description automatically generated">
            <a:extLst>
              <a:ext uri="{FF2B5EF4-FFF2-40B4-BE49-F238E27FC236}">
                <a16:creationId xmlns:a16="http://schemas.microsoft.com/office/drawing/2014/main" id="{3EA9EA8D-CF03-9D3A-CD46-5AFAB277EF7B}"/>
              </a:ext>
            </a:extLst>
          </p:cNvPr>
          <p:cNvPicPr>
            <a:picLocks noChangeAspect="1"/>
          </p:cNvPicPr>
          <p:nvPr/>
        </p:nvPicPr>
        <p:blipFill>
          <a:blip r:embed="rId5"/>
          <a:stretch>
            <a:fillRect/>
          </a:stretch>
        </p:blipFill>
        <p:spPr>
          <a:xfrm>
            <a:off x="3886200" y="4077431"/>
            <a:ext cx="2209800" cy="438462"/>
          </a:xfrm>
          <a:prstGeom prst="rect">
            <a:avLst/>
          </a:prstGeom>
        </p:spPr>
      </p:pic>
      <p:sp>
        <p:nvSpPr>
          <p:cNvPr id="3" name="Rounded Rectangle 2">
            <a:extLst>
              <a:ext uri="{FF2B5EF4-FFF2-40B4-BE49-F238E27FC236}">
                <a16:creationId xmlns:a16="http://schemas.microsoft.com/office/drawing/2014/main" id="{D13225B9-D9E4-0EDB-D3F2-579DD62FC0E0}"/>
              </a:ext>
            </a:extLst>
          </p:cNvPr>
          <p:cNvSpPr/>
          <p:nvPr/>
        </p:nvSpPr>
        <p:spPr>
          <a:xfrm>
            <a:off x="2267712" y="280074"/>
            <a:ext cx="6461760" cy="551469"/>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TR"/>
          </a:p>
        </p:txBody>
      </p:sp>
      <p:sp>
        <p:nvSpPr>
          <p:cNvPr id="10" name="TextBox 9">
            <a:extLst>
              <a:ext uri="{FF2B5EF4-FFF2-40B4-BE49-F238E27FC236}">
                <a16:creationId xmlns:a16="http://schemas.microsoft.com/office/drawing/2014/main" id="{7170682F-E1E5-0A30-EFAD-8FC281BD2053}"/>
              </a:ext>
            </a:extLst>
          </p:cNvPr>
          <p:cNvSpPr txBox="1"/>
          <p:nvPr/>
        </p:nvSpPr>
        <p:spPr>
          <a:xfrm>
            <a:off x="719998" y="1273872"/>
            <a:ext cx="10008961" cy="4801314"/>
          </a:xfrm>
          <a:prstGeom prst="rect">
            <a:avLst/>
          </a:prstGeom>
          <a:noFill/>
        </p:spPr>
        <p:txBody>
          <a:bodyPr wrap="square" rtlCol="0">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Proton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karbon</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iyonu</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gibi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yüksek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enerjili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parçacıklar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vücuda</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nüfuz</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ettiklerinde</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enerjilerini</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esas</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olarak</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ortamdaki</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Coulomb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etkileşimiyle</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dokuda</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biriktirirler</a:t>
            </a:r>
            <a:r>
              <a:rPr kumimoji="0" lang="tr-TR"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tr-TR" altLang="en-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D</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arbeli</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ışınlarının</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birikimi</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sıcaklıkta</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anlık</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yerel</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artışlar</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olu</a:t>
            </a:r>
            <a:r>
              <a:rPr kumimoji="0" lang="tr-TR"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şturur</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lang="en-US" altLang="en-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Bu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enerjinin</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bir</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kısmı</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ısıya</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dönüs</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r>
              <a:rPr kumimoji="0" lang="tr-TR"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erek</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termal</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genleşmeye</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tr-TR"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sebep</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olur</a:t>
            </a:r>
            <a:r>
              <a:rPr lang="en-US" alt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lang="en-US" altLang="en-TR" b="1" dirty="0" err="1">
                <a:solidFill>
                  <a:srgbClr val="002060"/>
                </a:solidFill>
                <a:latin typeface="Arial" panose="020B0604020202020204" pitchFamily="34" charset="0"/>
                <a:ea typeface="Times New Roman" panose="02020603050405020304" pitchFamily="18" charset="0"/>
                <a:cs typeface="Arial" panose="020B0604020202020204" pitchFamily="34" charset="0"/>
              </a:rPr>
              <a:t>ve</a:t>
            </a:r>
            <a:r>
              <a:rPr lang="en-US" alt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radyasyon</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kaynaklı</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termoakustik</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etki</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olarak</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adlandırılan</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akustik</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basınc</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dalgaları</a:t>
            </a:r>
            <a:r>
              <a:rPr kumimoji="0" lang="en-US"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TR" b="1" u="none" strike="noStrike" cap="none" normalizeH="0" baseline="0" dirty="0" err="1">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üretilir</a:t>
            </a:r>
            <a:r>
              <a:rPr kumimoji="0" lang="tr-TR"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lang="tr-TR" altLang="en-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algn="just"/>
            <a:r>
              <a:rPr lang="en-US" b="1" dirty="0" err="1">
                <a:solidFill>
                  <a:srgbClr val="002060"/>
                </a:solidFill>
                <a:latin typeface="Arial" panose="020B0604020202020204" pitchFamily="34" charset="0"/>
                <a:ea typeface="Times New Roman" panose="02020603050405020304" pitchFamily="18" charset="0"/>
                <a:cs typeface="Arial" panose="020B0604020202020204" pitchFamily="34" charset="0"/>
              </a:rPr>
              <a:t>P</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arçacık</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ışınının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dokuya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çarpmasından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sonraki</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ilk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basınç</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artış</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şu</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şekilde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hesaplanabilir</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algn="just"/>
            <a:endParaRPr lang="en-US" dirty="0">
              <a:solidFill>
                <a:srgbClr val="000000"/>
              </a:solidFill>
              <a:latin typeface="Calibri" panose="020F0502020204030204" pitchFamily="34" charset="0"/>
              <a:ea typeface="Times New Roman" panose="02020603050405020304" pitchFamily="18" charset="0"/>
            </a:endParaRPr>
          </a:p>
          <a:p>
            <a:pPr algn="just"/>
            <a:endParaRPr lang="en-US" dirty="0">
              <a:solidFill>
                <a:srgbClr val="000000"/>
              </a:solidFill>
              <a:latin typeface="Calibri" panose="020F0502020204030204" pitchFamily="34" charset="0"/>
            </a:endParaRPr>
          </a:p>
          <a:p>
            <a:pPr algn="just"/>
            <a:endParaRPr lang="en-US" dirty="0">
              <a:solidFill>
                <a:srgbClr val="000000"/>
              </a:solidFill>
              <a:latin typeface="Calibri" panose="020F0502020204030204" pitchFamily="34" charset="0"/>
            </a:endParaRPr>
          </a:p>
          <a:p>
            <a:pPr algn="just"/>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burada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D(r)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doz</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ρ</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ortamın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yoğunluğu</a:t>
            </a:r>
            <a:r>
              <a:rPr lang="en-US" b="1" dirty="0" err="1">
                <a:solidFill>
                  <a:srgbClr val="002060"/>
                </a:solidFill>
                <a:latin typeface="Arial" panose="020B0604020202020204" pitchFamily="34" charset="0"/>
                <a:ea typeface="Times New Roman" panose="02020603050405020304" pitchFamily="18" charset="0"/>
                <a:cs typeface="Arial" panose="020B0604020202020204" pitchFamily="34" charset="0"/>
              </a:rPr>
              <a:t>dur</a:t>
            </a:r>
            <a:r>
              <a:rPr lang="en-US" b="1"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Γ</a:t>
            </a:r>
            <a:r>
              <a:rPr lang="en-US" b="1"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boyutsuz</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Gruneisen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parametresidir</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su</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için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0.11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olarak</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hesaplanır</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tr-TR"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tr-TR" altLang="en-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en-TR" b="1" u="none" strike="noStrike" cap="none" normalizeH="0" baseline="0" dirty="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endParaRPr lang="en-TR" dirty="0"/>
          </a:p>
        </p:txBody>
      </p:sp>
      <p:sp>
        <p:nvSpPr>
          <p:cNvPr id="8" name="Rectangle 3">
            <a:extLst>
              <a:ext uri="{FF2B5EF4-FFF2-40B4-BE49-F238E27FC236}">
                <a16:creationId xmlns:a16="http://schemas.microsoft.com/office/drawing/2014/main" id="{82FC6563-3602-E76D-1D16-7081BBC23405}"/>
              </a:ext>
            </a:extLst>
          </p:cNvPr>
          <p:cNvSpPr>
            <a:spLocks noChangeArrowheads="1"/>
          </p:cNvSpPr>
          <p:nvPr/>
        </p:nvSpPr>
        <p:spPr bwMode="auto">
          <a:xfrm>
            <a:off x="2389632" y="280074"/>
            <a:ext cx="706428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TR" sz="3200" b="1" dirty="0">
                <a:solidFill>
                  <a:srgbClr val="002060"/>
                </a:solidFill>
              </a:rPr>
              <a:t>Akustik Dalgaların In Vivo İzlenmesi</a:t>
            </a:r>
          </a:p>
        </p:txBody>
      </p:sp>
    </p:spTree>
    <p:extLst>
      <p:ext uri="{BB962C8B-B14F-4D97-AF65-F5344CB8AC3E}">
        <p14:creationId xmlns:p14="http://schemas.microsoft.com/office/powerpoint/2010/main" val="1565494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C645E1F-3DF8-9D10-523A-9A6B82D95918}"/>
                  </a:ext>
                </a:extLst>
              </p:cNvPr>
              <p:cNvSpPr txBox="1"/>
              <p:nvPr/>
            </p:nvSpPr>
            <p:spPr>
              <a:xfrm>
                <a:off x="811082" y="219456"/>
                <a:ext cx="9997440" cy="6063198"/>
              </a:xfrm>
              <a:prstGeom prst="rect">
                <a:avLst/>
              </a:prstGeom>
              <a:noFill/>
            </p:spPr>
            <p:txBody>
              <a:bodyPr wrap="square" rtlCol="0">
                <a:spAutoFit/>
              </a:bodyPr>
              <a:lstStyle/>
              <a:p>
                <a:endPar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r>
                  <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Işının darbe zamansal profili</a:t>
                </a:r>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r>
                  <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bir gauss dağılımı G (t) olarak tanımlanabilir. Zamanla değişen başlangıç basınç dağılımını hesaplamak için </a:t>
                </a:r>
                <a14:m>
                  <m:oMath xmlns:m="http://schemas.openxmlformats.org/officeDocument/2006/math">
                    <m:sSub>
                      <m:sSubPr>
                        <m:ctrlPr>
                          <a:rPr lang="en-TR" b="1" i="1">
                            <a:solidFill>
                              <a:srgbClr val="002060"/>
                            </a:solidFill>
                            <a:effectLst/>
                            <a:latin typeface="Cambria Math" panose="02040503050406030204" pitchFamily="18" charset="0"/>
                            <a:ea typeface="Times New Roman" panose="02020603050405020304" pitchFamily="18" charset="0"/>
                            <a:cs typeface="Calibri" panose="020F0502020204030204" pitchFamily="34" charset="0"/>
                          </a:rPr>
                        </m:ctrlPr>
                      </m:sSubPr>
                      <m:e>
                        <m:r>
                          <a:rPr lang="en-TR" b="1" i="0" smtClean="0">
                            <a:solidFill>
                              <a:srgbClr val="002060"/>
                            </a:solidFill>
                            <a:effectLst/>
                            <a:latin typeface="Cambria Math" panose="02040503050406030204" pitchFamily="18" charset="0"/>
                            <a:ea typeface="Times New Roman" panose="02020603050405020304" pitchFamily="18" charset="0"/>
                            <a:cs typeface="Calibri" panose="020F0502020204030204" pitchFamily="34" charset="0"/>
                          </a:rPr>
                          <m:t>𝐩</m:t>
                        </m:r>
                      </m:e>
                      <m:sub>
                        <m:r>
                          <a:rPr lang="en-TR" b="1" i="0" smtClean="0">
                            <a:solidFill>
                              <a:srgbClr val="002060"/>
                            </a:solidFill>
                            <a:effectLst/>
                            <a:latin typeface="Cambria Math" panose="02040503050406030204" pitchFamily="18" charset="0"/>
                            <a:ea typeface="Times New Roman" panose="02020603050405020304" pitchFamily="18" charset="0"/>
                            <a:cs typeface="Calibri" panose="020F0502020204030204" pitchFamily="34" charset="0"/>
                          </a:rPr>
                          <m:t>𝟎</m:t>
                        </m:r>
                      </m:sub>
                    </m:sSub>
                  </m:oMath>
                </a14:m>
                <a:r>
                  <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(r)</a:t>
                </a:r>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ile</a:t>
                </a:r>
                <a:r>
                  <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gauss dağılımı G (t)  konvol</a:t>
                </a:r>
                <a:r>
                  <a:rPr lang="tr-TR"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üsyon</a:t>
                </a:r>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yapılmalıdır</a:t>
                </a:r>
                <a:r>
                  <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a:p>
                <a:endPar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endParaRPr lang="en-TR"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TR" dirty="0">
                  <a:effectLst/>
                  <a:latin typeface="Calibri" panose="020F0502020204030204" pitchFamily="34" charset="0"/>
                  <a:ea typeface="Times New Roman" panose="02020603050405020304" pitchFamily="18" charset="0"/>
                  <a:cs typeface="Times New Roman" panose="02020603050405020304" pitchFamily="18" charset="0"/>
                </a:endParaRPr>
              </a:p>
              <a:p>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Daha sonrasında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başlangıc</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basıncı</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termoakustik</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dalga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denklemi</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tarafından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kontrol</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edilen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 t), zaman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bağlı</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basınc</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dalgasının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uzamsal</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zamansal</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yayılımına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neden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olur</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endPar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endParaRPr lang="en-TR"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TR" dirty="0">
                  <a:latin typeface="Calibri" panose="020F0502020204030204" pitchFamily="34" charset="0"/>
                  <a:ea typeface="Times New Roman" panose="02020603050405020304" pitchFamily="18" charset="0"/>
                  <a:cs typeface="Times New Roman" panose="02020603050405020304" pitchFamily="18" charset="0"/>
                </a:endParaRPr>
              </a:p>
              <a:p>
                <a:endParaRPr lang="en-TR" dirty="0">
                  <a:latin typeface="Calibri" panose="020F0502020204030204" pitchFamily="34" charset="0"/>
                  <a:ea typeface="Times New Roman" panose="02020603050405020304" pitchFamily="18" charset="0"/>
                  <a:cs typeface="Times New Roman" panose="02020603050405020304" pitchFamily="18" charset="0"/>
                </a:endParaRPr>
              </a:p>
              <a:p>
                <a:endPar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Burada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 t) r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konumunda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zamanında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indüklenen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basınc</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i="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(r, t</a:t>
                </a:r>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endPar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endParaRPr lang="en-TR"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transfer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edilen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enerjidir</a:t>
                </a:r>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endParaRPr lang="en-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endParaRPr lang="en-TR" sz="2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solidFill>
                    <a:srgbClr val="000000"/>
                  </a:solidFill>
                  <a:latin typeface="Calibri" panose="020F0502020204030204" pitchFamily="34" charset="0"/>
                </a:endParaRPr>
              </a:p>
              <a:p>
                <a:endParaRPr lang="en-TR" dirty="0"/>
              </a:p>
            </p:txBody>
          </p:sp>
        </mc:Choice>
        <mc:Fallback xmlns="">
          <p:sp>
            <p:nvSpPr>
              <p:cNvPr id="13" name="TextBox 12">
                <a:extLst>
                  <a:ext uri="{FF2B5EF4-FFF2-40B4-BE49-F238E27FC236}">
                    <a16:creationId xmlns:a16="http://schemas.microsoft.com/office/drawing/2014/main" id="{7C645E1F-3DF8-9D10-523A-9A6B82D95918}"/>
                  </a:ext>
                </a:extLst>
              </p:cNvPr>
              <p:cNvSpPr txBox="1">
                <a:spLocks noRot="1" noChangeAspect="1" noMove="1" noResize="1" noEditPoints="1" noAdjustHandles="1" noChangeArrowheads="1" noChangeShapeType="1" noTextEdit="1"/>
              </p:cNvSpPr>
              <p:nvPr/>
            </p:nvSpPr>
            <p:spPr>
              <a:xfrm>
                <a:off x="811082" y="219456"/>
                <a:ext cx="9997440" cy="6063198"/>
              </a:xfrm>
              <a:prstGeom prst="rect">
                <a:avLst/>
              </a:prstGeom>
              <a:blipFill>
                <a:blip r:embed="rId5"/>
                <a:stretch>
                  <a:fillRect l="-380" r="-1014"/>
                </a:stretch>
              </a:blipFill>
            </p:spPr>
            <p:txBody>
              <a:bodyPr/>
              <a:lstStyle/>
              <a:p>
                <a:r>
                  <a:rPr lang="en-TR">
                    <a:noFill/>
                  </a:rPr>
                  <a:t> </a:t>
                </a:r>
              </a:p>
            </p:txBody>
          </p:sp>
        </mc:Fallback>
      </mc:AlternateContent>
      <p:pic>
        <p:nvPicPr>
          <p:cNvPr id="20" name="Picture 19" descr="Text&#10;&#10;Description automatically generated">
            <a:extLst>
              <a:ext uri="{FF2B5EF4-FFF2-40B4-BE49-F238E27FC236}">
                <a16:creationId xmlns:a16="http://schemas.microsoft.com/office/drawing/2014/main" id="{92FEE45A-AF2B-C3A6-EF7A-6DCA2D9DC77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86183" y="1437500"/>
            <a:ext cx="2950464" cy="637369"/>
          </a:xfrm>
          <a:prstGeom prst="rect">
            <a:avLst/>
          </a:prstGeom>
        </p:spPr>
      </p:pic>
      <p:pic>
        <p:nvPicPr>
          <p:cNvPr id="21" name="Picture 20" descr="Text&#10;&#10;Description automatically generated">
            <a:extLst>
              <a:ext uri="{FF2B5EF4-FFF2-40B4-BE49-F238E27FC236}">
                <a16:creationId xmlns:a16="http://schemas.microsoft.com/office/drawing/2014/main" id="{5E3B21C8-B977-E4E8-370A-4417834FCAF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58651" y="2779517"/>
            <a:ext cx="4389120" cy="666076"/>
          </a:xfrm>
          <a:prstGeom prst="rect">
            <a:avLst/>
          </a:prstGeom>
        </p:spPr>
      </p:pic>
      <p:pic>
        <p:nvPicPr>
          <p:cNvPr id="22" name="Picture 21" descr="Icon&#10;&#10;Description automatically generated">
            <a:extLst>
              <a:ext uri="{FF2B5EF4-FFF2-40B4-BE49-F238E27FC236}">
                <a16:creationId xmlns:a16="http://schemas.microsoft.com/office/drawing/2014/main" id="{EF9A2838-07BF-80B2-34C0-FD01E7576AD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631" y="4421895"/>
            <a:ext cx="2916936" cy="426069"/>
          </a:xfrm>
          <a:prstGeom prst="rect">
            <a:avLst/>
          </a:prstGeom>
        </p:spPr>
      </p:pic>
    </p:spTree>
    <p:extLst>
      <p:ext uri="{BB962C8B-B14F-4D97-AF65-F5344CB8AC3E}">
        <p14:creationId xmlns:p14="http://schemas.microsoft.com/office/powerpoint/2010/main" val="4159626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7" name="Picture 6" descr="A diagram of a black rectangle with white text&#10;&#10;Description automatically generated">
            <a:extLst>
              <a:ext uri="{FF2B5EF4-FFF2-40B4-BE49-F238E27FC236}">
                <a16:creationId xmlns:a16="http://schemas.microsoft.com/office/drawing/2014/main" id="{EAE11931-96C9-86A2-CD48-381F06C54621}"/>
              </a:ext>
            </a:extLst>
          </p:cNvPr>
          <p:cNvPicPr>
            <a:picLocks noChangeAspect="1"/>
          </p:cNvPicPr>
          <p:nvPr/>
        </p:nvPicPr>
        <p:blipFill>
          <a:blip r:embed="rId5"/>
          <a:stretch>
            <a:fillRect/>
          </a:stretch>
        </p:blipFill>
        <p:spPr>
          <a:xfrm>
            <a:off x="1563624" y="2681507"/>
            <a:ext cx="7772400" cy="1494985"/>
          </a:xfrm>
          <a:prstGeom prst="rect">
            <a:avLst/>
          </a:prstGeom>
        </p:spPr>
      </p:pic>
      <p:sp>
        <p:nvSpPr>
          <p:cNvPr id="12" name="TextBox 11">
            <a:extLst>
              <a:ext uri="{FF2B5EF4-FFF2-40B4-BE49-F238E27FC236}">
                <a16:creationId xmlns:a16="http://schemas.microsoft.com/office/drawing/2014/main" id="{5D47D69D-C870-C07D-0EC4-EDB077875A94}"/>
              </a:ext>
            </a:extLst>
          </p:cNvPr>
          <p:cNvSpPr txBox="1"/>
          <p:nvPr/>
        </p:nvSpPr>
        <p:spPr>
          <a:xfrm>
            <a:off x="1085088" y="1588607"/>
            <a:ext cx="8729472" cy="710707"/>
          </a:xfrm>
          <a:prstGeom prst="rect">
            <a:avLst/>
          </a:prstGeom>
          <a:noFill/>
        </p:spPr>
        <p:txBody>
          <a:bodyPr wrap="square" rtlCol="0">
            <a:spAutoFit/>
          </a:bodyPr>
          <a:lstStyle/>
          <a:p>
            <a:pPr algn="just">
              <a:lnSpc>
                <a:spcPct val="115000"/>
              </a:lnSpc>
              <a:spcAft>
                <a:spcPts val="1000"/>
              </a:spcAft>
            </a:pP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Parçacıklar</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tarafından</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indüklenen</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iyonoakustik</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basınc</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dalgalarını</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oluşturmak</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için</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izlenmesi</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gereken</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adımlar</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0000"/>
                </a:solidFill>
                <a:latin typeface="Arial" panose="020B0604020202020204" pitchFamily="34" charset="0"/>
                <a:ea typeface="Times New Roman" panose="02020603050405020304" pitchFamily="18" charset="0"/>
                <a:cs typeface="Arial" panose="020B0604020202020204" pitchFamily="34" charset="0"/>
              </a:rPr>
              <a:t>aşağıda</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gösterilmektedir</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TR" sz="1800" b="1"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0" name="Rounded Rectangle 9">
            <a:extLst>
              <a:ext uri="{FF2B5EF4-FFF2-40B4-BE49-F238E27FC236}">
                <a16:creationId xmlns:a16="http://schemas.microsoft.com/office/drawing/2014/main" id="{C932C27E-247D-BA3F-A4F3-D43C2AF2F535}"/>
              </a:ext>
            </a:extLst>
          </p:cNvPr>
          <p:cNvSpPr/>
          <p:nvPr/>
        </p:nvSpPr>
        <p:spPr>
          <a:xfrm>
            <a:off x="1160456" y="295035"/>
            <a:ext cx="3155512" cy="55473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TR"/>
          </a:p>
        </p:txBody>
      </p:sp>
      <p:sp>
        <p:nvSpPr>
          <p:cNvPr id="8" name="TextBox 7">
            <a:extLst>
              <a:ext uri="{FF2B5EF4-FFF2-40B4-BE49-F238E27FC236}">
                <a16:creationId xmlns:a16="http://schemas.microsoft.com/office/drawing/2014/main" id="{8E9B3C5A-6B6C-5F6B-6CB8-03CA3A388092}"/>
              </a:ext>
            </a:extLst>
          </p:cNvPr>
          <p:cNvSpPr txBox="1"/>
          <p:nvPr/>
        </p:nvSpPr>
        <p:spPr>
          <a:xfrm>
            <a:off x="1292352" y="229781"/>
            <a:ext cx="3267456" cy="584775"/>
          </a:xfrm>
          <a:prstGeom prst="rect">
            <a:avLst/>
          </a:prstGeom>
          <a:noFill/>
        </p:spPr>
        <p:txBody>
          <a:bodyPr wrap="square">
            <a:spAutoFit/>
          </a:bodyPr>
          <a:lstStyle/>
          <a:p>
            <a:r>
              <a:rPr lang="en-TR" sz="3200" b="1" dirty="0">
                <a:solidFill>
                  <a:srgbClr val="002060"/>
                </a:solidFill>
              </a:rPr>
              <a:t>Simülasyonlar</a:t>
            </a:r>
          </a:p>
        </p:txBody>
      </p:sp>
    </p:spTree>
    <p:extLst>
      <p:ext uri="{BB962C8B-B14F-4D97-AF65-F5344CB8AC3E}">
        <p14:creationId xmlns:p14="http://schemas.microsoft.com/office/powerpoint/2010/main" val="4210739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3" name="TextBox 2">
            <a:extLst>
              <a:ext uri="{FF2B5EF4-FFF2-40B4-BE49-F238E27FC236}">
                <a16:creationId xmlns:a16="http://schemas.microsoft.com/office/drawing/2014/main" id="{47DA2102-90C2-67B2-D619-6F8A8E61A86C}"/>
              </a:ext>
            </a:extLst>
          </p:cNvPr>
          <p:cNvSpPr txBox="1"/>
          <p:nvPr/>
        </p:nvSpPr>
        <p:spPr>
          <a:xfrm>
            <a:off x="664719" y="481156"/>
            <a:ext cx="10137474" cy="2462469"/>
          </a:xfrm>
          <a:prstGeom prst="rect">
            <a:avLst/>
          </a:prstGeom>
          <a:noFill/>
        </p:spPr>
        <p:txBody>
          <a:bodyPr wrap="square">
            <a:spAutoFit/>
          </a:bodyPr>
          <a:lstStyle/>
          <a:p>
            <a:pPr algn="just">
              <a:lnSpc>
                <a:spcPct val="115000"/>
              </a:lnSpc>
              <a:spcAft>
                <a:spcPts val="1000"/>
              </a:spcAft>
            </a:pP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P</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arçacıkların neden olduğu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iyonoakustik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dalgaları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simüle</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etmek için transfer edilen enerjilerin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hesaplamalanması</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gereklidir. </a:t>
            </a:r>
          </a:p>
          <a:p>
            <a:pPr algn="just">
              <a:lnSpc>
                <a:spcPct val="115000"/>
              </a:lnSpc>
              <a:spcAft>
                <a:spcPts val="1000"/>
              </a:spcAft>
            </a:pP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Akustik simülasyon</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lar</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da</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Geant4 tabanlı TOPAS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MC programı,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mono-enerj</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etik</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proton ve karbon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ışınları</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nın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sudaki doz  ve enerji dağılım</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lar</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ını hesaplamak için kullanılacaktır</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İyon ışınlarını</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iki durum için </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simüle edildi.</a:t>
            </a:r>
            <a:endPar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1000"/>
              </a:spcAft>
            </a:pPr>
            <a:endParaRPr lang="en-TR" sz="3200" dirty="0">
              <a:effectLst/>
              <a:latin typeface="Times New Roman" panose="02020603050405020304" pitchFamily="18" charset="0"/>
              <a:ea typeface="Times New Roman" panose="02020603050405020304" pitchFamily="18" charset="0"/>
            </a:endParaRPr>
          </a:p>
        </p:txBody>
      </p:sp>
      <p:pic>
        <p:nvPicPr>
          <p:cNvPr id="8" name="Picture 7" descr="A table with text and numbers&#10;&#10;Description automatically generated">
            <a:extLst>
              <a:ext uri="{FF2B5EF4-FFF2-40B4-BE49-F238E27FC236}">
                <a16:creationId xmlns:a16="http://schemas.microsoft.com/office/drawing/2014/main" id="{A265E439-5AA2-D3AE-325D-8F9A3FE2DA95}"/>
              </a:ext>
            </a:extLst>
          </p:cNvPr>
          <p:cNvPicPr>
            <a:picLocks noChangeAspect="1"/>
          </p:cNvPicPr>
          <p:nvPr/>
        </p:nvPicPr>
        <p:blipFill>
          <a:blip r:embed="rId5"/>
          <a:stretch>
            <a:fillRect/>
          </a:stretch>
        </p:blipFill>
        <p:spPr>
          <a:xfrm>
            <a:off x="720000" y="2619908"/>
            <a:ext cx="4650912" cy="2423552"/>
          </a:xfrm>
          <a:prstGeom prst="rect">
            <a:avLst/>
          </a:prstGeom>
        </p:spPr>
      </p:pic>
      <p:pic>
        <p:nvPicPr>
          <p:cNvPr id="7" name="Picture 6" descr="A cube with lines and lines&#10;&#10;Description automatically generated with medium confidence">
            <a:extLst>
              <a:ext uri="{FF2B5EF4-FFF2-40B4-BE49-F238E27FC236}">
                <a16:creationId xmlns:a16="http://schemas.microsoft.com/office/drawing/2014/main" id="{017DB4B7-BBC6-68FB-98F2-DC0E3EC0CF89}"/>
              </a:ext>
            </a:extLst>
          </p:cNvPr>
          <p:cNvPicPr>
            <a:picLocks noChangeAspect="1"/>
          </p:cNvPicPr>
          <p:nvPr/>
        </p:nvPicPr>
        <p:blipFill>
          <a:blip r:embed="rId6"/>
          <a:stretch>
            <a:fillRect/>
          </a:stretch>
        </p:blipFill>
        <p:spPr>
          <a:xfrm>
            <a:off x="6096000" y="2308209"/>
            <a:ext cx="5092898" cy="3964079"/>
          </a:xfrm>
          <a:prstGeom prst="rect">
            <a:avLst/>
          </a:prstGeom>
        </p:spPr>
      </p:pic>
    </p:spTree>
    <p:extLst>
      <p:ext uri="{BB962C8B-B14F-4D97-AF65-F5344CB8AC3E}">
        <p14:creationId xmlns:p14="http://schemas.microsoft.com/office/powerpoint/2010/main" val="2047538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10" name="Picture 9" descr="A blue and red light&#10;&#10;Description automatically generated with medium confidence">
            <a:extLst>
              <a:ext uri="{FF2B5EF4-FFF2-40B4-BE49-F238E27FC236}">
                <a16:creationId xmlns:a16="http://schemas.microsoft.com/office/drawing/2014/main" id="{76258792-4A73-5EAC-D085-9E38412B8ACB}"/>
              </a:ext>
            </a:extLst>
          </p:cNvPr>
          <p:cNvPicPr>
            <a:picLocks noChangeAspect="1"/>
          </p:cNvPicPr>
          <p:nvPr/>
        </p:nvPicPr>
        <p:blipFill>
          <a:blip r:embed="rId5"/>
          <a:stretch>
            <a:fillRect/>
          </a:stretch>
        </p:blipFill>
        <p:spPr>
          <a:xfrm>
            <a:off x="6436593" y="188485"/>
            <a:ext cx="4964704" cy="3168800"/>
          </a:xfrm>
          <a:prstGeom prst="rect">
            <a:avLst/>
          </a:prstGeom>
        </p:spPr>
      </p:pic>
      <p:pic>
        <p:nvPicPr>
          <p:cNvPr id="12" name="Picture 11" descr="A graph showing a blue line&#10;&#10;Description automatically generated">
            <a:extLst>
              <a:ext uri="{FF2B5EF4-FFF2-40B4-BE49-F238E27FC236}">
                <a16:creationId xmlns:a16="http://schemas.microsoft.com/office/drawing/2014/main" id="{04743550-7DAA-E1B9-31D2-32A48B9FC210}"/>
              </a:ext>
            </a:extLst>
          </p:cNvPr>
          <p:cNvPicPr>
            <a:picLocks noChangeAspect="1"/>
          </p:cNvPicPr>
          <p:nvPr/>
        </p:nvPicPr>
        <p:blipFill>
          <a:blip r:embed="rId6"/>
          <a:stretch>
            <a:fillRect/>
          </a:stretch>
        </p:blipFill>
        <p:spPr>
          <a:xfrm>
            <a:off x="6491351" y="3357287"/>
            <a:ext cx="4909945" cy="3017224"/>
          </a:xfrm>
          <a:prstGeom prst="rect">
            <a:avLst/>
          </a:prstGeom>
        </p:spPr>
      </p:pic>
      <p:pic>
        <p:nvPicPr>
          <p:cNvPr id="13" name="Picture 12" descr="A graph of a graph showing a line&#10;&#10;Description automatically generated">
            <a:extLst>
              <a:ext uri="{FF2B5EF4-FFF2-40B4-BE49-F238E27FC236}">
                <a16:creationId xmlns:a16="http://schemas.microsoft.com/office/drawing/2014/main" id="{CD84324D-49BE-ED17-7494-9AF92B2B9D82}"/>
              </a:ext>
            </a:extLst>
          </p:cNvPr>
          <p:cNvPicPr>
            <a:picLocks noChangeAspect="1"/>
          </p:cNvPicPr>
          <p:nvPr/>
        </p:nvPicPr>
        <p:blipFill>
          <a:blip r:embed="rId7"/>
          <a:stretch>
            <a:fillRect/>
          </a:stretch>
        </p:blipFill>
        <p:spPr>
          <a:xfrm>
            <a:off x="148414" y="847589"/>
            <a:ext cx="5369517" cy="4642396"/>
          </a:xfrm>
          <a:prstGeom prst="rect">
            <a:avLst/>
          </a:prstGeom>
        </p:spPr>
      </p:pic>
    </p:spTree>
    <p:extLst>
      <p:ext uri="{BB962C8B-B14F-4D97-AF65-F5344CB8AC3E}">
        <p14:creationId xmlns:p14="http://schemas.microsoft.com/office/powerpoint/2010/main" val="133023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7B639A3E-7A8F-3EAF-01A2-996BF938C97A}"/>
              </a:ext>
            </a:extLst>
          </p:cNvPr>
          <p:cNvSpPr txBox="1"/>
          <p:nvPr/>
        </p:nvSpPr>
        <p:spPr>
          <a:xfrm>
            <a:off x="849978" y="143981"/>
            <a:ext cx="10232550" cy="6186309"/>
          </a:xfrm>
          <a:prstGeom prst="rect">
            <a:avLst/>
          </a:prstGeom>
          <a:noFill/>
        </p:spPr>
        <p:txBody>
          <a:bodyPr wrap="square" rtlCol="0">
            <a:spAutoFit/>
          </a:bodyPr>
          <a:lstStyle/>
          <a:p>
            <a:pPr algn="just"/>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P</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roton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karbon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ışınlarının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derinlik-doz</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hesaplamalarında,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iki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önemli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fark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görülmektedir. </a:t>
            </a:r>
          </a:p>
          <a:p>
            <a:pPr algn="just"/>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r>
              <a:rPr lang="en-US" b="1" dirty="0">
                <a:solidFill>
                  <a:srgbClr val="002060"/>
                </a:solidFill>
                <a:latin typeface="Arial" panose="020B0604020202020204" pitchFamily="34" charset="0"/>
                <a:ea typeface="Times New Roman" panose="02020603050405020304" pitchFamily="18" charset="0"/>
                <a:cs typeface="Arial" panose="020B0604020202020204" pitchFamily="34" charset="0"/>
              </a:rPr>
              <a:t>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arbon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ışınlarının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daha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düşük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aralıkta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dağılma</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sı</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sebebi</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yle</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protonlardan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daha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dar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bir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Bragg piki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göstermesidir. </a:t>
            </a:r>
          </a:p>
          <a:p>
            <a:pPr algn="just"/>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kuyruğu</a:t>
            </a:r>
            <a:r>
              <a:rPr lang="en-US" b="1" dirty="0">
                <a:solidFill>
                  <a:srgbClr val="002060"/>
                </a:solidFill>
                <a:latin typeface="Arial" panose="020B0604020202020204" pitchFamily="34" charset="0"/>
                <a:cs typeface="Arial" panose="020B0604020202020204" pitchFamily="34" charset="0"/>
              </a:rPr>
              <a:t> proton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arasındaki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doz</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dağılımlarındaki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diğer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önemli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farklılıktır</a:t>
            </a:r>
            <a:r>
              <a:rPr lang="en-US" b="1" dirty="0">
                <a:solidFill>
                  <a:srgbClr val="002060"/>
                </a:solidFill>
                <a:latin typeface="Arial" panose="020B0604020202020204" pitchFamily="34" charset="0"/>
                <a:cs typeface="Arial" panose="020B0604020202020204" pitchFamily="34" charset="0"/>
              </a:rPr>
              <a:t>.</a:t>
            </a:r>
          </a:p>
          <a:p>
            <a:pPr algn="just"/>
            <a:endParaRPr lang="en-US" b="1" dirty="0">
              <a:solidFill>
                <a:srgbClr val="002060"/>
              </a:solidFill>
              <a:latin typeface="Arial" panose="020B0604020202020204" pitchFamily="34" charset="0"/>
              <a:cs typeface="Arial" panose="020B0604020202020204" pitchFamily="34" charset="0"/>
            </a:endParaRPr>
          </a:p>
          <a:p>
            <a:pPr algn="just"/>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Birincil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atomlarla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etkileşimlerinin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sonucu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olarak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parçalanır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bor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berilyum</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lityum</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helyum</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çoğunlukla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kuyruğunda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üretilir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Özellikle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hidrojen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helyum</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gibi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hafif</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uzun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menzillere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sahiptir</a:t>
            </a:r>
            <a:r>
              <a:rPr lang="en-US" b="1" dirty="0">
                <a:solidFill>
                  <a:srgbClr val="002060"/>
                </a:solidFill>
                <a:latin typeface="Arial" panose="020B0604020202020204" pitchFamily="34" charset="0"/>
                <a:cs typeface="Arial" panose="020B0604020202020204" pitchFamily="34" charset="0"/>
              </a:rPr>
              <a:t>. </a:t>
            </a:r>
          </a:p>
          <a:p>
            <a:pPr algn="just"/>
            <a:endParaRPr lang="en-US" b="1" dirty="0">
              <a:solidFill>
                <a:srgbClr val="002060"/>
              </a:solidFill>
              <a:latin typeface="Arial" panose="020B0604020202020204" pitchFamily="34" charset="0"/>
              <a:cs typeface="Arial" panose="020B0604020202020204" pitchFamily="34" charset="0"/>
            </a:endParaRPr>
          </a:p>
          <a:p>
            <a:pPr algn="just"/>
            <a:r>
              <a:rPr lang="en-US" b="1" dirty="0">
                <a:solidFill>
                  <a:srgbClr val="002060"/>
                </a:solidFill>
                <a:latin typeface="Arial" panose="020B0604020202020204" pitchFamily="34" charset="0"/>
                <a:cs typeface="Arial" panose="020B0604020202020204" pitchFamily="34" charset="0"/>
              </a:rPr>
              <a:t>280 MeV/u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430 MeV/u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ışınlarının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kuyrukları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gözlenmektedir</a:t>
            </a:r>
            <a:r>
              <a:rPr lang="en-US" b="1" dirty="0">
                <a:solidFill>
                  <a:srgbClr val="002060"/>
                </a:solidFill>
                <a:latin typeface="Arial" panose="020B0604020202020204" pitchFamily="34" charset="0"/>
                <a:cs typeface="Arial" panose="020B0604020202020204" pitchFamily="34" charset="0"/>
              </a:rPr>
              <a:t>.</a:t>
            </a:r>
          </a:p>
          <a:p>
            <a:pPr algn="just"/>
            <a:endParaRPr lang="en-US" b="1" dirty="0">
              <a:solidFill>
                <a:srgbClr val="002060"/>
              </a:solidFill>
              <a:latin typeface="Arial" panose="020B0604020202020204" pitchFamily="34" charset="0"/>
              <a:cs typeface="Arial" panose="020B0604020202020204" pitchFamily="34" charset="0"/>
            </a:endParaRPr>
          </a:p>
          <a:p>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İkinci durumda ise her iki ışının da enerjisini 2 katına kadar arttırarak, 22</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0MeV proton ışını ve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430</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MeV/u karbon-iyon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ışını için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Topas</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programından doz dağılımlarını hesaplıyoruz.</a:t>
            </a:r>
          </a:p>
          <a:p>
            <a:endPar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Nükleer parçalanma kuyruğunun, enerji artışlarından nasıl etkilendiğini gösteriyoruz.</a:t>
            </a:r>
            <a:endParaRPr lang="en-TR" b="1" dirty="0">
              <a:solidFill>
                <a:srgbClr val="002060"/>
              </a:solidFill>
              <a:latin typeface="Arial" panose="020B0604020202020204" pitchFamily="34" charset="0"/>
              <a:cs typeface="Arial" panose="020B0604020202020204" pitchFamily="34" charset="0"/>
            </a:endParaRPr>
          </a:p>
          <a:p>
            <a:endParaRPr lang="en-US" dirty="0">
              <a:solidFill>
                <a:srgbClr val="002060"/>
              </a:solidFill>
            </a:endParaRPr>
          </a:p>
          <a:p>
            <a:pPr algn="just"/>
            <a:endParaRPr lang="en-TR"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0328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7" name="Picture 6" descr="A graph of water and water&#10;&#10;Description automatically generated with medium confidence">
            <a:extLst>
              <a:ext uri="{FF2B5EF4-FFF2-40B4-BE49-F238E27FC236}">
                <a16:creationId xmlns:a16="http://schemas.microsoft.com/office/drawing/2014/main" id="{7A1B826B-418E-7F89-CB86-92A7F74AEE7A}"/>
              </a:ext>
            </a:extLst>
          </p:cNvPr>
          <p:cNvPicPr>
            <a:picLocks noChangeAspect="1"/>
          </p:cNvPicPr>
          <p:nvPr/>
        </p:nvPicPr>
        <p:blipFill>
          <a:blip r:embed="rId5"/>
          <a:stretch>
            <a:fillRect/>
          </a:stretch>
        </p:blipFill>
        <p:spPr>
          <a:xfrm>
            <a:off x="246994" y="835573"/>
            <a:ext cx="5377952" cy="4355528"/>
          </a:xfrm>
          <a:prstGeom prst="rect">
            <a:avLst/>
          </a:prstGeom>
        </p:spPr>
      </p:pic>
      <p:pic>
        <p:nvPicPr>
          <p:cNvPr id="8" name="Picture 7" descr="A graph of a blue line&#10;&#10;Description automatically generated">
            <a:extLst>
              <a:ext uri="{FF2B5EF4-FFF2-40B4-BE49-F238E27FC236}">
                <a16:creationId xmlns:a16="http://schemas.microsoft.com/office/drawing/2014/main" id="{4FC3284D-6576-CFE8-956F-A8A37BFADD6F}"/>
              </a:ext>
            </a:extLst>
          </p:cNvPr>
          <p:cNvPicPr>
            <a:picLocks noChangeAspect="1"/>
          </p:cNvPicPr>
          <p:nvPr/>
        </p:nvPicPr>
        <p:blipFill>
          <a:blip r:embed="rId6"/>
          <a:stretch>
            <a:fillRect/>
          </a:stretch>
        </p:blipFill>
        <p:spPr>
          <a:xfrm>
            <a:off x="6161697" y="3466926"/>
            <a:ext cx="5171321" cy="2926463"/>
          </a:xfrm>
          <a:prstGeom prst="rect">
            <a:avLst/>
          </a:prstGeom>
        </p:spPr>
      </p:pic>
      <p:pic>
        <p:nvPicPr>
          <p:cNvPr id="10" name="Picture 9" descr="A chart of a ray of light&#10;&#10;Description automatically generated with medium confidence">
            <a:extLst>
              <a:ext uri="{FF2B5EF4-FFF2-40B4-BE49-F238E27FC236}">
                <a16:creationId xmlns:a16="http://schemas.microsoft.com/office/drawing/2014/main" id="{309878BB-715D-8B78-67DF-A6309B65FE78}"/>
              </a:ext>
            </a:extLst>
          </p:cNvPr>
          <p:cNvPicPr>
            <a:picLocks noChangeAspect="1"/>
          </p:cNvPicPr>
          <p:nvPr/>
        </p:nvPicPr>
        <p:blipFill>
          <a:blip r:embed="rId7"/>
          <a:stretch>
            <a:fillRect/>
          </a:stretch>
        </p:blipFill>
        <p:spPr>
          <a:xfrm>
            <a:off x="6161697" y="71643"/>
            <a:ext cx="5171321" cy="3184175"/>
          </a:xfrm>
          <a:prstGeom prst="rect">
            <a:avLst/>
          </a:prstGeom>
        </p:spPr>
      </p:pic>
    </p:spTree>
    <p:extLst>
      <p:ext uri="{BB962C8B-B14F-4D97-AF65-F5344CB8AC3E}">
        <p14:creationId xmlns:p14="http://schemas.microsoft.com/office/powerpoint/2010/main" val="43978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7" name="Picture 6" descr="A graph of a black and white graph&#10;&#10;Description automatically generated">
            <a:extLst>
              <a:ext uri="{FF2B5EF4-FFF2-40B4-BE49-F238E27FC236}">
                <a16:creationId xmlns:a16="http://schemas.microsoft.com/office/drawing/2014/main" id="{ECC88CA9-6314-0701-A346-845DAB743646}"/>
              </a:ext>
            </a:extLst>
          </p:cNvPr>
          <p:cNvPicPr>
            <a:picLocks noChangeAspect="1"/>
          </p:cNvPicPr>
          <p:nvPr/>
        </p:nvPicPr>
        <p:blipFill>
          <a:blip r:embed="rId5"/>
          <a:stretch>
            <a:fillRect/>
          </a:stretch>
        </p:blipFill>
        <p:spPr>
          <a:xfrm>
            <a:off x="541867" y="127002"/>
            <a:ext cx="5069224" cy="3094106"/>
          </a:xfrm>
          <a:prstGeom prst="rect">
            <a:avLst/>
          </a:prstGeom>
        </p:spPr>
      </p:pic>
      <p:pic>
        <p:nvPicPr>
          <p:cNvPr id="8" name="Picture 7" descr="A graph of a graph showing a black and white image&#10;&#10;Description automatically generated with medium confidence">
            <a:extLst>
              <a:ext uri="{FF2B5EF4-FFF2-40B4-BE49-F238E27FC236}">
                <a16:creationId xmlns:a16="http://schemas.microsoft.com/office/drawing/2014/main" id="{D0362135-2736-1F56-5D64-C3F47FC7F85C}"/>
              </a:ext>
            </a:extLst>
          </p:cNvPr>
          <p:cNvPicPr>
            <a:picLocks noChangeAspect="1"/>
          </p:cNvPicPr>
          <p:nvPr/>
        </p:nvPicPr>
        <p:blipFill>
          <a:blip r:embed="rId6"/>
          <a:stretch>
            <a:fillRect/>
          </a:stretch>
        </p:blipFill>
        <p:spPr>
          <a:xfrm>
            <a:off x="541867" y="3197051"/>
            <a:ext cx="5069223" cy="3094106"/>
          </a:xfrm>
          <a:prstGeom prst="rect">
            <a:avLst/>
          </a:prstGeom>
        </p:spPr>
      </p:pic>
      <p:pic>
        <p:nvPicPr>
          <p:cNvPr id="10" name="Picture 9" descr="A black and white image of a light&#10;&#10;Description automatically generated">
            <a:extLst>
              <a:ext uri="{FF2B5EF4-FFF2-40B4-BE49-F238E27FC236}">
                <a16:creationId xmlns:a16="http://schemas.microsoft.com/office/drawing/2014/main" id="{34AABBDC-5970-6D12-BE81-1FD68974DD77}"/>
              </a:ext>
            </a:extLst>
          </p:cNvPr>
          <p:cNvPicPr>
            <a:picLocks noChangeAspect="1"/>
          </p:cNvPicPr>
          <p:nvPr/>
        </p:nvPicPr>
        <p:blipFill>
          <a:blip r:embed="rId7"/>
          <a:stretch>
            <a:fillRect/>
          </a:stretch>
        </p:blipFill>
        <p:spPr>
          <a:xfrm>
            <a:off x="6096001" y="1"/>
            <a:ext cx="5242978" cy="3221108"/>
          </a:xfrm>
          <a:prstGeom prst="rect">
            <a:avLst/>
          </a:prstGeom>
        </p:spPr>
      </p:pic>
      <p:pic>
        <p:nvPicPr>
          <p:cNvPr id="12" name="Picture 11" descr="A close-up of a light beam&#10;&#10;Description automatically generated">
            <a:extLst>
              <a:ext uri="{FF2B5EF4-FFF2-40B4-BE49-F238E27FC236}">
                <a16:creationId xmlns:a16="http://schemas.microsoft.com/office/drawing/2014/main" id="{33D211B4-50FC-2F0A-2F91-29EF24CD07E4}"/>
              </a:ext>
            </a:extLst>
          </p:cNvPr>
          <p:cNvPicPr>
            <a:picLocks noChangeAspect="1"/>
          </p:cNvPicPr>
          <p:nvPr/>
        </p:nvPicPr>
        <p:blipFill>
          <a:blip r:embed="rId8"/>
          <a:stretch>
            <a:fillRect/>
          </a:stretch>
        </p:blipFill>
        <p:spPr>
          <a:xfrm>
            <a:off x="6096000" y="3102796"/>
            <a:ext cx="5403370" cy="3334312"/>
          </a:xfrm>
          <a:prstGeom prst="rect">
            <a:avLst/>
          </a:prstGeom>
        </p:spPr>
      </p:pic>
    </p:spTree>
    <p:extLst>
      <p:ext uri="{BB962C8B-B14F-4D97-AF65-F5344CB8AC3E}">
        <p14:creationId xmlns:p14="http://schemas.microsoft.com/office/powerpoint/2010/main" val="2680546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7" name="TextBox 6">
            <a:extLst>
              <a:ext uri="{FF2B5EF4-FFF2-40B4-BE49-F238E27FC236}">
                <a16:creationId xmlns:a16="http://schemas.microsoft.com/office/drawing/2014/main" id="{82CD8F24-A892-3B86-F949-6A8AFD41A110}"/>
              </a:ext>
            </a:extLst>
          </p:cNvPr>
          <p:cNvSpPr txBox="1"/>
          <p:nvPr/>
        </p:nvSpPr>
        <p:spPr>
          <a:xfrm>
            <a:off x="475488" y="474082"/>
            <a:ext cx="10208029" cy="5078313"/>
          </a:xfrm>
          <a:prstGeom prst="rect">
            <a:avLst/>
          </a:prstGeom>
          <a:noFill/>
        </p:spPr>
        <p:txBody>
          <a:bodyPr wrap="square">
            <a:spAutoFit/>
          </a:bodyPr>
          <a:lstStyle/>
          <a:p>
            <a:pPr algn="just"/>
            <a:r>
              <a:rPr lang="tr-TR" sz="1800" dirty="0">
                <a:solidFill>
                  <a:srgbClr val="000000"/>
                </a:solidFill>
                <a:effectLst/>
                <a:latin typeface="Calibri" panose="020F0502020204030204" pitchFamily="34" charset="0"/>
                <a:ea typeface="Times New Roman" panose="02020603050405020304" pitchFamily="18" charset="0"/>
              </a:rPr>
              <a:t> </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Proton ve karbon iyonu ışınları için</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 Topas </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programı </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tarafından </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hesaplanacak olan</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 transfer edilen enerji dağılım</a:t>
            </a:r>
            <a:r>
              <a:rPr lang="tr-TR" b="1" dirty="0" err="1">
                <a:solidFill>
                  <a:srgbClr val="002060"/>
                </a:solidFill>
                <a:latin typeface="Arial" panose="020B0604020202020204" pitchFamily="34" charset="0"/>
                <a:ea typeface="Times New Roman" panose="02020603050405020304" pitchFamily="18" charset="0"/>
                <a:cs typeface="Arial" panose="020B0604020202020204" pitchFamily="34" charset="0"/>
              </a:rPr>
              <a:t>larını</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sonuçları, daha</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 sonra psödospektral kısmi diferansiyel denklem çözücüsüne dayanan MATLAB araç kutusu k-Wave </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programına girdi olarak verilip, 3D i</a:t>
            </a:r>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yonoakustik </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 basınç dalgaları </a:t>
            </a:r>
            <a:r>
              <a:rPr lang="tr-TR" b="1" dirty="0" err="1">
                <a:solidFill>
                  <a:srgbClr val="002060"/>
                </a:solidFill>
                <a:latin typeface="Arial" panose="020B0604020202020204" pitchFamily="34" charset="0"/>
                <a:ea typeface="Times New Roman" panose="02020603050405020304" pitchFamily="18" charset="0"/>
                <a:cs typeface="Arial" panose="020B0604020202020204" pitchFamily="34" charset="0"/>
              </a:rPr>
              <a:t>simüle</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 edilecektir.</a:t>
            </a:r>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sz="1800" dirty="0">
              <a:solidFill>
                <a:srgbClr val="000000"/>
              </a:solidFill>
              <a:effectLst/>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sz="1800" dirty="0">
              <a:solidFill>
                <a:srgbClr val="000000"/>
              </a:solidFill>
              <a:effectLst/>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sz="1800" dirty="0">
              <a:solidFill>
                <a:srgbClr val="000000"/>
              </a:solidFill>
              <a:effectLst/>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sz="1800" dirty="0">
              <a:solidFill>
                <a:srgbClr val="000000"/>
              </a:solidFill>
              <a:effectLst/>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sz="1800" dirty="0">
              <a:solidFill>
                <a:srgbClr val="000000"/>
              </a:solidFill>
              <a:effectLst/>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a:p>
            <a:pPr algn="just"/>
            <a:endParaRPr lang="tr-TR" dirty="0">
              <a:solidFill>
                <a:srgbClr val="000000"/>
              </a:solidFill>
              <a:latin typeface="Calibri" panose="020F0502020204030204" pitchFamily="34" charset="0"/>
              <a:ea typeface="Times New Roman" panose="02020603050405020304" pitchFamily="18" charset="0"/>
            </a:endParaRPr>
          </a:p>
        </p:txBody>
      </p:sp>
      <p:pic>
        <p:nvPicPr>
          <p:cNvPr id="3" name="Picture 2" descr="A screenshot of a graph&#10;&#10;Description automatically generated">
            <a:extLst>
              <a:ext uri="{FF2B5EF4-FFF2-40B4-BE49-F238E27FC236}">
                <a16:creationId xmlns:a16="http://schemas.microsoft.com/office/drawing/2014/main" id="{485FFFE5-0387-3A44-160E-32F25C0DB771}"/>
              </a:ext>
            </a:extLst>
          </p:cNvPr>
          <p:cNvPicPr>
            <a:picLocks noChangeAspect="1"/>
          </p:cNvPicPr>
          <p:nvPr/>
        </p:nvPicPr>
        <p:blipFill>
          <a:blip r:embed="rId5"/>
          <a:stretch>
            <a:fillRect/>
          </a:stretch>
        </p:blipFill>
        <p:spPr>
          <a:xfrm>
            <a:off x="622464" y="1998881"/>
            <a:ext cx="4579999" cy="3437745"/>
          </a:xfrm>
          <a:prstGeom prst="rect">
            <a:avLst/>
          </a:prstGeom>
        </p:spPr>
      </p:pic>
      <p:pic>
        <p:nvPicPr>
          <p:cNvPr id="10" name="Picture 9" descr="A screenshot of a graph&#10;&#10;Description automatically generated">
            <a:extLst>
              <a:ext uri="{FF2B5EF4-FFF2-40B4-BE49-F238E27FC236}">
                <a16:creationId xmlns:a16="http://schemas.microsoft.com/office/drawing/2014/main" id="{C627C7C7-001E-26A4-C3B4-0290F2F89ED7}"/>
              </a:ext>
            </a:extLst>
          </p:cNvPr>
          <p:cNvPicPr>
            <a:picLocks noChangeAspect="1"/>
          </p:cNvPicPr>
          <p:nvPr/>
        </p:nvPicPr>
        <p:blipFill>
          <a:blip r:embed="rId6"/>
          <a:stretch>
            <a:fillRect/>
          </a:stretch>
        </p:blipFill>
        <p:spPr>
          <a:xfrm>
            <a:off x="5953693" y="1998880"/>
            <a:ext cx="4876800" cy="3437745"/>
          </a:xfrm>
          <a:prstGeom prst="rect">
            <a:avLst/>
          </a:prstGeom>
        </p:spPr>
      </p:pic>
    </p:spTree>
    <p:extLst>
      <p:ext uri="{BB962C8B-B14F-4D97-AF65-F5344CB8AC3E}">
        <p14:creationId xmlns:p14="http://schemas.microsoft.com/office/powerpoint/2010/main" val="1617839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7" name="Cube 6">
            <a:extLst>
              <a:ext uri="{FF2B5EF4-FFF2-40B4-BE49-F238E27FC236}">
                <a16:creationId xmlns:a16="http://schemas.microsoft.com/office/drawing/2014/main" id="{7B6EDD76-1FC8-AEA2-0303-8F920AA7C632}"/>
              </a:ext>
            </a:extLst>
          </p:cNvPr>
          <p:cNvSpPr/>
          <p:nvPr/>
        </p:nvSpPr>
        <p:spPr>
          <a:xfrm>
            <a:off x="3219631" y="1482362"/>
            <a:ext cx="4865370" cy="3239135"/>
          </a:xfrm>
          <a:prstGeom prst="cube">
            <a:avLst/>
          </a:prstGeom>
          <a:solidFill>
            <a:srgbClr val="0432FF"/>
          </a:solidFill>
          <a:ln>
            <a:solidFill>
              <a:srgbClr val="0432FF"/>
            </a:solidFill>
          </a:ln>
          <a:scene3d>
            <a:camera prst="orthographicFront"/>
            <a:lightRig rig="balanced" dir="t"/>
          </a:scene3d>
          <a:sp3d prstMaterial="powder"/>
        </p:spPr>
        <p:style>
          <a:lnRef idx="0">
            <a:scrgbClr r="0" g="0" b="0"/>
          </a:lnRef>
          <a:fillRef idx="0">
            <a:scrgbClr r="0" g="0" b="0"/>
          </a:fillRef>
          <a:effectRef idx="0">
            <a:scrgbClr r="0" g="0" b="0"/>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8" name="Picture 7" descr="A blue and white rectangle with a blue line&#10;&#10;Description automatically generated">
            <a:extLst>
              <a:ext uri="{FF2B5EF4-FFF2-40B4-BE49-F238E27FC236}">
                <a16:creationId xmlns:a16="http://schemas.microsoft.com/office/drawing/2014/main" id="{0F4060EC-D727-0B05-813D-A496A20894AE}"/>
              </a:ext>
            </a:extLst>
          </p:cNvPr>
          <p:cNvPicPr>
            <a:picLocks noChangeAspect="1"/>
          </p:cNvPicPr>
          <p:nvPr/>
        </p:nvPicPr>
        <p:blipFill>
          <a:blip r:embed="rId5">
            <a:extLst>
              <a:ext uri="{BEBA8EAE-BF5A-486C-A8C5-ECC9F3942E4B}">
                <a14:imgProps xmlns:a14="http://schemas.microsoft.com/office/drawing/2010/main">
                  <a14:imgLayer r:embed="rId6">
                    <a14:imgEffect>
                      <a14:artisticPaintStrokes/>
                    </a14:imgEffect>
                    <a14:imgEffect>
                      <a14:sharpenSoften amount="-25000"/>
                    </a14:imgEffect>
                    <a14:imgEffect>
                      <a14:colorTemperature colorTemp="7300"/>
                    </a14:imgEffect>
                    <a14:imgEffect>
                      <a14:saturation sat="400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263446" y="3436892"/>
            <a:ext cx="2647315" cy="1033780"/>
          </a:xfrm>
          <a:prstGeom prst="rect">
            <a:avLst/>
          </a:prstGeom>
          <a:ln>
            <a:noFill/>
          </a:ln>
          <a:effectLst>
            <a:glow>
              <a:schemeClr val="accent1"/>
            </a:glow>
          </a:effectLst>
          <a:scene3d>
            <a:camera prst="orthographicFront"/>
            <a:lightRig rig="threePt" dir="t"/>
          </a:scene3d>
          <a:sp3d prstMaterial="translucentPowder"/>
        </p:spPr>
      </p:pic>
      <p:cxnSp>
        <p:nvCxnSpPr>
          <p:cNvPr id="10" name="Straight Arrow Connector 9">
            <a:extLst>
              <a:ext uri="{FF2B5EF4-FFF2-40B4-BE49-F238E27FC236}">
                <a16:creationId xmlns:a16="http://schemas.microsoft.com/office/drawing/2014/main" id="{62963EF6-497C-9FD9-9828-FC8987BEB7B2}"/>
              </a:ext>
            </a:extLst>
          </p:cNvPr>
          <p:cNvCxnSpPr/>
          <p:nvPr/>
        </p:nvCxnSpPr>
        <p:spPr>
          <a:xfrm>
            <a:off x="4069261" y="1427752"/>
            <a:ext cx="400685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2" name="Text Box 1351699216">
            <a:extLst>
              <a:ext uri="{FF2B5EF4-FFF2-40B4-BE49-F238E27FC236}">
                <a16:creationId xmlns:a16="http://schemas.microsoft.com/office/drawing/2014/main" id="{9A899118-4C6F-E92A-97ED-11CF8FB04C25}"/>
              </a:ext>
            </a:extLst>
          </p:cNvPr>
          <p:cNvSpPr txBox="1">
            <a:spLocks noChangeArrowheads="1"/>
          </p:cNvSpPr>
          <p:nvPr/>
        </p:nvSpPr>
        <p:spPr bwMode="auto">
          <a:xfrm>
            <a:off x="5549604" y="1151844"/>
            <a:ext cx="8334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500 mm</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cxnSp>
        <p:nvCxnSpPr>
          <p:cNvPr id="13" name="Straight Connector 12">
            <a:extLst>
              <a:ext uri="{FF2B5EF4-FFF2-40B4-BE49-F238E27FC236}">
                <a16:creationId xmlns:a16="http://schemas.microsoft.com/office/drawing/2014/main" id="{551B729C-15EC-50F6-D9FA-23D868D5CF78}"/>
              </a:ext>
            </a:extLst>
          </p:cNvPr>
          <p:cNvCxnSpPr/>
          <p:nvPr/>
        </p:nvCxnSpPr>
        <p:spPr>
          <a:xfrm flipV="1">
            <a:off x="3269796" y="2761252"/>
            <a:ext cx="397065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 Box 1883940534">
            <a:extLst>
              <a:ext uri="{FF2B5EF4-FFF2-40B4-BE49-F238E27FC236}">
                <a16:creationId xmlns:a16="http://schemas.microsoft.com/office/drawing/2014/main" id="{32D3A1F2-88DC-9961-3B0B-4A03A4CAB6AA}"/>
              </a:ext>
            </a:extLst>
          </p:cNvPr>
          <p:cNvSpPr txBox="1">
            <a:spLocks noChangeArrowheads="1"/>
          </p:cNvSpPr>
          <p:nvPr/>
        </p:nvSpPr>
        <p:spPr bwMode="auto">
          <a:xfrm>
            <a:off x="6613706" y="4288744"/>
            <a:ext cx="7747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water</a:t>
            </a:r>
            <a:endParaRPr kumimoji="0" lang="tr-TR" altLang="en-T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15" name="Text Box 1994623743">
            <a:extLst>
              <a:ext uri="{FF2B5EF4-FFF2-40B4-BE49-F238E27FC236}">
                <a16:creationId xmlns:a16="http://schemas.microsoft.com/office/drawing/2014/main" id="{525F00C8-0DA0-E2A6-8C8D-D9D72AF07A1D}"/>
              </a:ext>
            </a:extLst>
          </p:cNvPr>
          <p:cNvSpPr txBox="1">
            <a:spLocks noChangeArrowheads="1"/>
          </p:cNvSpPr>
          <p:nvPr/>
        </p:nvSpPr>
        <p:spPr bwMode="auto">
          <a:xfrm>
            <a:off x="3409307" y="3201148"/>
            <a:ext cx="741363"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beam</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16" name="Text Box 952968077">
            <a:extLst>
              <a:ext uri="{FF2B5EF4-FFF2-40B4-BE49-F238E27FC236}">
                <a16:creationId xmlns:a16="http://schemas.microsoft.com/office/drawing/2014/main" id="{8E99DAF9-27DC-8384-1F96-B18778A8E662}"/>
              </a:ext>
            </a:extLst>
          </p:cNvPr>
          <p:cNvSpPr txBox="1">
            <a:spLocks noChangeArrowheads="1"/>
          </p:cNvSpPr>
          <p:nvPr/>
        </p:nvSpPr>
        <p:spPr bwMode="auto">
          <a:xfrm>
            <a:off x="6425666" y="3473256"/>
            <a:ext cx="11303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Hiragino Kaku Gothic Std W8" panose="020B0800000000000000" pitchFamily="34" charset="-128"/>
                <a:cs typeface="Calibri" panose="020F0502020204030204" pitchFamily="34" charset="0"/>
              </a:rPr>
              <a:t>beam axis</a:t>
            </a:r>
            <a:endParaRPr kumimoji="0" lang="tr-TR" altLang="en-T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cxnSp>
        <p:nvCxnSpPr>
          <p:cNvPr id="17" name="Straight Connector 16">
            <a:extLst>
              <a:ext uri="{FF2B5EF4-FFF2-40B4-BE49-F238E27FC236}">
                <a16:creationId xmlns:a16="http://schemas.microsoft.com/office/drawing/2014/main" id="{A0D2DFA3-ABB3-D05B-1F30-0BE5DE398A99}"/>
              </a:ext>
            </a:extLst>
          </p:cNvPr>
          <p:cNvCxnSpPr/>
          <p:nvPr/>
        </p:nvCxnSpPr>
        <p:spPr>
          <a:xfrm flipH="1" flipV="1">
            <a:off x="3263446" y="2442482"/>
            <a:ext cx="6350" cy="227901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8" name="Text Box 11080348">
            <a:extLst>
              <a:ext uri="{FF2B5EF4-FFF2-40B4-BE49-F238E27FC236}">
                <a16:creationId xmlns:a16="http://schemas.microsoft.com/office/drawing/2014/main" id="{5DF1DA87-588A-A8CC-992F-C0BBECA3C935}"/>
              </a:ext>
            </a:extLst>
          </p:cNvPr>
          <p:cNvSpPr txBox="1"/>
          <p:nvPr/>
        </p:nvSpPr>
        <p:spPr>
          <a:xfrm>
            <a:off x="7084241" y="3957592"/>
            <a:ext cx="293370" cy="1365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tr-TR" sz="1200">
                <a:effectLst/>
                <a:latin typeface="Calibri" panose="020F0502020204030204" pitchFamily="34" charset="0"/>
                <a:ea typeface="Calibri" panose="020F0502020204030204" pitchFamily="34" charset="0"/>
                <a:cs typeface="Times New Roman" panose="02020603050405020304" pitchFamily="18" charset="0"/>
              </a:rPr>
              <a:t> </a:t>
            </a:r>
            <a:endParaRPr lang="en-TR"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 Box 141789331">
            <a:extLst>
              <a:ext uri="{FF2B5EF4-FFF2-40B4-BE49-F238E27FC236}">
                <a16:creationId xmlns:a16="http://schemas.microsoft.com/office/drawing/2014/main" id="{D2027FB0-A7CC-BBA1-8925-817BF29E3D30}"/>
              </a:ext>
            </a:extLst>
          </p:cNvPr>
          <p:cNvSpPr txBox="1">
            <a:spLocks noChangeArrowheads="1"/>
          </p:cNvSpPr>
          <p:nvPr/>
        </p:nvSpPr>
        <p:spPr bwMode="auto">
          <a:xfrm rot="-5400000">
            <a:off x="2586061" y="3248819"/>
            <a:ext cx="7270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 mm</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20" name="Text Box 1531212595">
            <a:extLst>
              <a:ext uri="{FF2B5EF4-FFF2-40B4-BE49-F238E27FC236}">
                <a16:creationId xmlns:a16="http://schemas.microsoft.com/office/drawing/2014/main" id="{CF5C1766-BDB2-E3A3-F7A4-E809A66226C7}"/>
              </a:ext>
            </a:extLst>
          </p:cNvPr>
          <p:cNvSpPr txBox="1">
            <a:spLocks noChangeArrowheads="1"/>
          </p:cNvSpPr>
          <p:nvPr/>
        </p:nvSpPr>
        <p:spPr bwMode="auto">
          <a:xfrm rot="16200000">
            <a:off x="7986733" y="2521743"/>
            <a:ext cx="7270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80 mm</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cxnSp>
        <p:nvCxnSpPr>
          <p:cNvPr id="21" name="Straight Arrow Connector 20">
            <a:extLst>
              <a:ext uri="{FF2B5EF4-FFF2-40B4-BE49-F238E27FC236}">
                <a16:creationId xmlns:a16="http://schemas.microsoft.com/office/drawing/2014/main" id="{18D8D2A3-3CF1-78A7-2299-AFE098014C35}"/>
              </a:ext>
            </a:extLst>
          </p:cNvPr>
          <p:cNvCxnSpPr/>
          <p:nvPr/>
        </p:nvCxnSpPr>
        <p:spPr>
          <a:xfrm>
            <a:off x="8152777" y="1418544"/>
            <a:ext cx="0" cy="247586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2" name="Oval 21">
            <a:extLst>
              <a:ext uri="{FF2B5EF4-FFF2-40B4-BE49-F238E27FC236}">
                <a16:creationId xmlns:a16="http://schemas.microsoft.com/office/drawing/2014/main" id="{DA21A7A3-9A9A-4FE2-B0A7-2A9170EF1D68}"/>
              </a:ext>
            </a:extLst>
          </p:cNvPr>
          <p:cNvSpPr/>
          <p:nvPr/>
        </p:nvSpPr>
        <p:spPr>
          <a:xfrm>
            <a:off x="3957501" y="265076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Oval 25">
            <a:extLst>
              <a:ext uri="{FF2B5EF4-FFF2-40B4-BE49-F238E27FC236}">
                <a16:creationId xmlns:a16="http://schemas.microsoft.com/office/drawing/2014/main" id="{53BFD906-B209-4907-D7DC-EDBADC46988A}"/>
              </a:ext>
            </a:extLst>
          </p:cNvPr>
          <p:cNvSpPr/>
          <p:nvPr/>
        </p:nvSpPr>
        <p:spPr>
          <a:xfrm>
            <a:off x="4391206" y="264441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a:extLst>
              <a:ext uri="{FF2B5EF4-FFF2-40B4-BE49-F238E27FC236}">
                <a16:creationId xmlns:a16="http://schemas.microsoft.com/office/drawing/2014/main" id="{81BB498A-51BD-74E1-0E28-C3779250069D}"/>
              </a:ext>
            </a:extLst>
          </p:cNvPr>
          <p:cNvSpPr/>
          <p:nvPr/>
        </p:nvSpPr>
        <p:spPr>
          <a:xfrm>
            <a:off x="4835071" y="265076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a:extLst>
              <a:ext uri="{FF2B5EF4-FFF2-40B4-BE49-F238E27FC236}">
                <a16:creationId xmlns:a16="http://schemas.microsoft.com/office/drawing/2014/main" id="{D5919AF6-6E5A-CB25-E1BB-54BC5A13B5F7}"/>
              </a:ext>
            </a:extLst>
          </p:cNvPr>
          <p:cNvSpPr/>
          <p:nvPr/>
        </p:nvSpPr>
        <p:spPr>
          <a:xfrm>
            <a:off x="5336721" y="2656477"/>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a:extLst>
              <a:ext uri="{FF2B5EF4-FFF2-40B4-BE49-F238E27FC236}">
                <a16:creationId xmlns:a16="http://schemas.microsoft.com/office/drawing/2014/main" id="{AA313882-C088-8EF3-80C7-F9E81A342ABE}"/>
              </a:ext>
            </a:extLst>
          </p:cNvPr>
          <p:cNvSpPr/>
          <p:nvPr/>
        </p:nvSpPr>
        <p:spPr>
          <a:xfrm>
            <a:off x="5789476" y="2650127"/>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a:extLst>
              <a:ext uri="{FF2B5EF4-FFF2-40B4-BE49-F238E27FC236}">
                <a16:creationId xmlns:a16="http://schemas.microsoft.com/office/drawing/2014/main" id="{71013F33-63A2-E212-0B25-1E496A860CAC}"/>
              </a:ext>
            </a:extLst>
          </p:cNvPr>
          <p:cNvSpPr/>
          <p:nvPr/>
        </p:nvSpPr>
        <p:spPr>
          <a:xfrm>
            <a:off x="6296206" y="264441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Oval 30">
            <a:extLst>
              <a:ext uri="{FF2B5EF4-FFF2-40B4-BE49-F238E27FC236}">
                <a16:creationId xmlns:a16="http://schemas.microsoft.com/office/drawing/2014/main" id="{495F025D-C2CF-90B5-7231-14EF23D55163}"/>
              </a:ext>
            </a:extLst>
          </p:cNvPr>
          <p:cNvSpPr/>
          <p:nvPr/>
        </p:nvSpPr>
        <p:spPr>
          <a:xfrm>
            <a:off x="6789601" y="264441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1555071160">
            <a:extLst>
              <a:ext uri="{FF2B5EF4-FFF2-40B4-BE49-F238E27FC236}">
                <a16:creationId xmlns:a16="http://schemas.microsoft.com/office/drawing/2014/main" id="{74579B55-ED98-3516-841D-690882617723}"/>
              </a:ext>
            </a:extLst>
          </p:cNvPr>
          <p:cNvSpPr txBox="1">
            <a:spLocks noChangeArrowheads="1"/>
          </p:cNvSpPr>
          <p:nvPr/>
        </p:nvSpPr>
        <p:spPr bwMode="auto">
          <a:xfrm>
            <a:off x="3304720" y="2238488"/>
            <a:ext cx="614363"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1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X</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33" name="Extract 32">
            <a:extLst>
              <a:ext uri="{FF2B5EF4-FFF2-40B4-BE49-F238E27FC236}">
                <a16:creationId xmlns:a16="http://schemas.microsoft.com/office/drawing/2014/main" id="{97447A6B-F7AA-23D6-D6C6-90116C0E692C}"/>
              </a:ext>
            </a:extLst>
          </p:cNvPr>
          <p:cNvSpPr/>
          <p:nvPr/>
        </p:nvSpPr>
        <p:spPr>
          <a:xfrm flipH="1">
            <a:off x="3217091" y="2337707"/>
            <a:ext cx="117475" cy="104775"/>
          </a:xfrm>
          <a:prstGeom prst="flowChartExtract">
            <a:avLst/>
          </a:prstGeom>
        </p:spPr>
        <p:style>
          <a:lnRef idx="2">
            <a:schemeClr val="dk1">
              <a:shade val="15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Text Box 375814071">
            <a:extLst>
              <a:ext uri="{FF2B5EF4-FFF2-40B4-BE49-F238E27FC236}">
                <a16:creationId xmlns:a16="http://schemas.microsoft.com/office/drawing/2014/main" id="{CC94B4DF-AF44-9CF0-2390-8CF2340BB313}"/>
              </a:ext>
            </a:extLst>
          </p:cNvPr>
          <p:cNvSpPr txBox="1">
            <a:spLocks noChangeArrowheads="1"/>
          </p:cNvSpPr>
          <p:nvPr/>
        </p:nvSpPr>
        <p:spPr bwMode="auto">
          <a:xfrm>
            <a:off x="5966323" y="2256020"/>
            <a:ext cx="124777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Transducers</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cxnSp>
        <p:nvCxnSpPr>
          <p:cNvPr id="35" name="Straight Connector 34">
            <a:extLst>
              <a:ext uri="{FF2B5EF4-FFF2-40B4-BE49-F238E27FC236}">
                <a16:creationId xmlns:a16="http://schemas.microsoft.com/office/drawing/2014/main" id="{524615F2-508F-237B-9126-FB34E110BC53}"/>
              </a:ext>
            </a:extLst>
          </p:cNvPr>
          <p:cNvCxnSpPr/>
          <p:nvPr/>
        </p:nvCxnSpPr>
        <p:spPr>
          <a:xfrm flipH="1" flipV="1">
            <a:off x="6672761" y="2520587"/>
            <a:ext cx="178435" cy="13716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Arrow Connector 35">
            <a:extLst>
              <a:ext uri="{FF2B5EF4-FFF2-40B4-BE49-F238E27FC236}">
                <a16:creationId xmlns:a16="http://schemas.microsoft.com/office/drawing/2014/main" id="{96CF09F1-8F1A-DC5E-F9B4-0D7D8CB35EA9}"/>
              </a:ext>
            </a:extLst>
          </p:cNvPr>
          <p:cNvCxnSpPr/>
          <p:nvPr/>
        </p:nvCxnSpPr>
        <p:spPr>
          <a:xfrm>
            <a:off x="3151686" y="2765697"/>
            <a:ext cx="0" cy="118364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7" name="Oval 36">
            <a:extLst>
              <a:ext uri="{FF2B5EF4-FFF2-40B4-BE49-F238E27FC236}">
                <a16:creationId xmlns:a16="http://schemas.microsoft.com/office/drawing/2014/main" id="{83B4C42F-F862-E905-6690-72A7237DD3A2}"/>
              </a:ext>
            </a:extLst>
          </p:cNvPr>
          <p:cNvSpPr/>
          <p:nvPr/>
        </p:nvSpPr>
        <p:spPr>
          <a:xfrm>
            <a:off x="3481886" y="2639967"/>
            <a:ext cx="211455" cy="21653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8" name="Straight Connector 37">
            <a:extLst>
              <a:ext uri="{FF2B5EF4-FFF2-40B4-BE49-F238E27FC236}">
                <a16:creationId xmlns:a16="http://schemas.microsoft.com/office/drawing/2014/main" id="{4E2C26E2-91E4-60D6-F806-063C82A8CA16}"/>
              </a:ext>
            </a:extLst>
          </p:cNvPr>
          <p:cNvCxnSpPr/>
          <p:nvPr/>
        </p:nvCxnSpPr>
        <p:spPr>
          <a:xfrm>
            <a:off x="3248841" y="3951242"/>
            <a:ext cx="386207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Triangle 38">
            <a:extLst>
              <a:ext uri="{FF2B5EF4-FFF2-40B4-BE49-F238E27FC236}">
                <a16:creationId xmlns:a16="http://schemas.microsoft.com/office/drawing/2014/main" id="{44938C2F-23E3-95E7-5273-550BECFC64DC}"/>
              </a:ext>
            </a:extLst>
          </p:cNvPr>
          <p:cNvSpPr/>
          <p:nvPr/>
        </p:nvSpPr>
        <p:spPr>
          <a:xfrm rot="5400000">
            <a:off x="7078208" y="3907110"/>
            <a:ext cx="178435" cy="7747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Text Box 840103489">
            <a:extLst>
              <a:ext uri="{FF2B5EF4-FFF2-40B4-BE49-F238E27FC236}">
                <a16:creationId xmlns:a16="http://schemas.microsoft.com/office/drawing/2014/main" id="{2376FB0F-8CB0-A40B-0516-0B6BD4071003}"/>
              </a:ext>
            </a:extLst>
          </p:cNvPr>
          <p:cNvSpPr txBox="1">
            <a:spLocks noChangeArrowheads="1"/>
          </p:cNvSpPr>
          <p:nvPr/>
        </p:nvSpPr>
        <p:spPr bwMode="auto">
          <a:xfrm>
            <a:off x="7039650" y="4105844"/>
            <a:ext cx="617538"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1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Z</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41" name="Arc 40">
            <a:extLst>
              <a:ext uri="{FF2B5EF4-FFF2-40B4-BE49-F238E27FC236}">
                <a16:creationId xmlns:a16="http://schemas.microsoft.com/office/drawing/2014/main" id="{7E92365C-BB57-7B05-DF9C-A43B4F130A3E}"/>
              </a:ext>
            </a:extLst>
          </p:cNvPr>
          <p:cNvSpPr/>
          <p:nvPr/>
        </p:nvSpPr>
        <p:spPr>
          <a:xfrm>
            <a:off x="4918176" y="3315845"/>
            <a:ext cx="1260000" cy="1260000"/>
          </a:xfrm>
          <a:prstGeom prst="arc">
            <a:avLst>
              <a:gd name="adj1" fmla="val 16477497"/>
              <a:gd name="adj2" fmla="val 5400000"/>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
        <p:nvSpPr>
          <p:cNvPr id="42" name="Arc 41">
            <a:extLst>
              <a:ext uri="{FF2B5EF4-FFF2-40B4-BE49-F238E27FC236}">
                <a16:creationId xmlns:a16="http://schemas.microsoft.com/office/drawing/2014/main" id="{F949C14E-FEE7-0208-97E0-6B278EE050BD}"/>
              </a:ext>
            </a:extLst>
          </p:cNvPr>
          <p:cNvSpPr/>
          <p:nvPr/>
        </p:nvSpPr>
        <p:spPr>
          <a:xfrm>
            <a:off x="4794444" y="3168922"/>
            <a:ext cx="1530000" cy="1530000"/>
          </a:xfrm>
          <a:prstGeom prst="arc">
            <a:avLst>
              <a:gd name="adj1" fmla="val 16200000"/>
              <a:gd name="adj2" fmla="val 5507394"/>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
        <p:nvSpPr>
          <p:cNvPr id="43" name="Arc 42">
            <a:extLst>
              <a:ext uri="{FF2B5EF4-FFF2-40B4-BE49-F238E27FC236}">
                <a16:creationId xmlns:a16="http://schemas.microsoft.com/office/drawing/2014/main" id="{1E66A7D8-4D07-1A27-2EA6-992A9FB84E8A}"/>
              </a:ext>
            </a:extLst>
          </p:cNvPr>
          <p:cNvSpPr/>
          <p:nvPr/>
        </p:nvSpPr>
        <p:spPr>
          <a:xfrm>
            <a:off x="5102089" y="3515632"/>
            <a:ext cx="914400" cy="914400"/>
          </a:xfrm>
          <a:prstGeom prst="arc">
            <a:avLst>
              <a:gd name="adj1" fmla="val 16200000"/>
              <a:gd name="adj2" fmla="val 5287941"/>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
        <p:nvSpPr>
          <p:cNvPr id="44" name="Arc 43">
            <a:extLst>
              <a:ext uri="{FF2B5EF4-FFF2-40B4-BE49-F238E27FC236}">
                <a16:creationId xmlns:a16="http://schemas.microsoft.com/office/drawing/2014/main" id="{16C81699-BFD4-44A1-EADE-F182AA68E908}"/>
              </a:ext>
            </a:extLst>
          </p:cNvPr>
          <p:cNvSpPr/>
          <p:nvPr/>
        </p:nvSpPr>
        <p:spPr>
          <a:xfrm>
            <a:off x="5460761" y="3694282"/>
            <a:ext cx="450000" cy="450000"/>
          </a:xfrm>
          <a:prstGeom prst="arc">
            <a:avLst>
              <a:gd name="adj1" fmla="val 16200000"/>
              <a:gd name="adj2" fmla="val 5869745"/>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Tree>
    <p:extLst>
      <p:ext uri="{BB962C8B-B14F-4D97-AF65-F5344CB8AC3E}">
        <p14:creationId xmlns:p14="http://schemas.microsoft.com/office/powerpoint/2010/main" val="226246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right)">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17" name="TextBox 16">
            <a:extLst>
              <a:ext uri="{FF2B5EF4-FFF2-40B4-BE49-F238E27FC236}">
                <a16:creationId xmlns:a16="http://schemas.microsoft.com/office/drawing/2014/main" id="{A3D97FF3-44C1-1482-FC0C-3B870DA7014E}"/>
              </a:ext>
            </a:extLst>
          </p:cNvPr>
          <p:cNvSpPr txBox="1"/>
          <p:nvPr/>
        </p:nvSpPr>
        <p:spPr>
          <a:xfrm>
            <a:off x="360000" y="1109862"/>
            <a:ext cx="5540928" cy="4632037"/>
          </a:xfrm>
          <a:prstGeom prst="rect">
            <a:avLst/>
          </a:prstGeom>
          <a:noFill/>
        </p:spPr>
        <p:txBody>
          <a:bodyPr wrap="square">
            <a:spAutoFit/>
          </a:bodyPr>
          <a:lstStyle/>
          <a:p>
            <a:pPr marL="354965" indent="-342900">
              <a:lnSpc>
                <a:spcPct val="100000"/>
              </a:lnSpc>
              <a:spcBef>
                <a:spcPts val="795"/>
              </a:spcBef>
              <a:buFont typeface="Wingdings" pitchFamily="2" charset="2"/>
              <a:buChar char="q"/>
              <a:tabLst>
                <a:tab pos="300355" algn="l"/>
                <a:tab pos="300990" algn="l"/>
              </a:tabLst>
            </a:pPr>
            <a:r>
              <a:rPr lang="en-US" sz="2000" b="1" spc="-10" dirty="0">
                <a:solidFill>
                  <a:srgbClr val="002060"/>
                </a:solidFill>
                <a:latin typeface="Arial" panose="020B0604020202020204" pitchFamily="34" charset="0"/>
                <a:cs typeface="Arial" panose="020B0604020202020204" pitchFamily="34" charset="0"/>
              </a:rPr>
              <a:t>Hadron </a:t>
            </a:r>
            <a:r>
              <a:rPr lang="en-US" sz="2000" b="1" spc="-10" dirty="0" err="1">
                <a:solidFill>
                  <a:srgbClr val="002060"/>
                </a:solidFill>
                <a:latin typeface="Arial" panose="020B0604020202020204" pitchFamily="34" charset="0"/>
                <a:cs typeface="Arial" panose="020B0604020202020204" pitchFamily="34" charset="0"/>
              </a:rPr>
              <a:t>terapi</a:t>
            </a:r>
            <a:endParaRPr lang="en-US" sz="2000" b="1" spc="-5" dirty="0">
              <a:solidFill>
                <a:srgbClr val="002060"/>
              </a:solidFill>
              <a:latin typeface="Arial" panose="020B0604020202020204" pitchFamily="34" charset="0"/>
              <a:cs typeface="Arial" panose="020B0604020202020204" pitchFamily="34" charset="0"/>
            </a:endParaRPr>
          </a:p>
          <a:p>
            <a:pPr marL="354965" indent="-342900">
              <a:lnSpc>
                <a:spcPct val="100000"/>
              </a:lnSpc>
              <a:spcBef>
                <a:spcPts val="1295"/>
              </a:spcBef>
              <a:buFont typeface="Wingdings" pitchFamily="2" charset="2"/>
              <a:buChar char="q"/>
              <a:tabLst>
                <a:tab pos="300355" algn="l"/>
                <a:tab pos="300990" algn="l"/>
              </a:tabLst>
            </a:pPr>
            <a:r>
              <a:rPr lang="en-US" sz="2000" b="1" spc="-10" dirty="0">
                <a:solidFill>
                  <a:srgbClr val="002060"/>
                </a:solidFill>
                <a:latin typeface="Arial" panose="020B0604020202020204" pitchFamily="34" charset="0"/>
                <a:cs typeface="Arial" panose="020B0604020202020204" pitchFamily="34" charset="0"/>
              </a:rPr>
              <a:t>In vivo (</a:t>
            </a:r>
            <a:r>
              <a:rPr lang="en-US" sz="2000" b="1" spc="-10" dirty="0" err="1">
                <a:solidFill>
                  <a:srgbClr val="002060"/>
                </a:solidFill>
                <a:latin typeface="Arial" panose="020B0604020202020204" pitchFamily="34" charset="0"/>
                <a:cs typeface="Arial" panose="020B0604020202020204" pitchFamily="34" charset="0"/>
              </a:rPr>
              <a:t>gerçek</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zamanlı</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menzil</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methodları</a:t>
            </a:r>
            <a:endParaRPr lang="en-US" sz="2000" b="1" spc="-10" dirty="0">
              <a:solidFill>
                <a:srgbClr val="002060"/>
              </a:solidFill>
              <a:latin typeface="Arial" panose="020B0604020202020204" pitchFamily="34" charset="0"/>
              <a:cs typeface="Arial" panose="020B0604020202020204" pitchFamily="34" charset="0"/>
            </a:endParaRPr>
          </a:p>
          <a:p>
            <a:pPr marL="354965" indent="-342900">
              <a:lnSpc>
                <a:spcPct val="100000"/>
              </a:lnSpc>
              <a:spcBef>
                <a:spcPts val="1300"/>
              </a:spcBef>
              <a:buFont typeface="Wingdings" pitchFamily="2" charset="2"/>
              <a:buChar char="q"/>
              <a:tabLst>
                <a:tab pos="300355" algn="l"/>
                <a:tab pos="300990" algn="l"/>
              </a:tabLst>
            </a:pPr>
            <a:r>
              <a:rPr lang="en-US" sz="2000" b="1" spc="-15" dirty="0">
                <a:solidFill>
                  <a:srgbClr val="002060"/>
                </a:solidFill>
                <a:latin typeface="Arial" panose="020B0604020202020204" pitchFamily="34" charset="0"/>
                <a:cs typeface="Arial" panose="020B0604020202020204" pitchFamily="34" charset="0"/>
              </a:rPr>
              <a:t>Akustik </a:t>
            </a:r>
            <a:r>
              <a:rPr lang="en-US" sz="2000" b="1" spc="-15" dirty="0" err="1">
                <a:solidFill>
                  <a:srgbClr val="002060"/>
                </a:solidFill>
                <a:latin typeface="Arial" panose="020B0604020202020204" pitchFamily="34" charset="0"/>
                <a:cs typeface="Arial" panose="020B0604020202020204" pitchFamily="34" charset="0"/>
              </a:rPr>
              <a:t>dalgaların</a:t>
            </a:r>
            <a:r>
              <a:rPr lang="en-US" sz="2000" b="1" spc="-15" dirty="0">
                <a:solidFill>
                  <a:srgbClr val="002060"/>
                </a:solidFill>
                <a:latin typeface="Arial" panose="020B0604020202020204" pitchFamily="34" charset="0"/>
                <a:cs typeface="Arial" panose="020B0604020202020204" pitchFamily="34" charset="0"/>
              </a:rPr>
              <a:t> </a:t>
            </a:r>
            <a:r>
              <a:rPr lang="en-US" sz="2000" b="1" spc="-10" dirty="0">
                <a:solidFill>
                  <a:srgbClr val="002060"/>
                </a:solidFill>
                <a:latin typeface="Arial" panose="020B0604020202020204" pitchFamily="34" charset="0"/>
                <a:cs typeface="Arial" panose="020B0604020202020204" pitchFamily="34" charset="0"/>
              </a:rPr>
              <a:t>in vivo (</a:t>
            </a:r>
            <a:r>
              <a:rPr lang="en-US" sz="2000" b="1" spc="-10" dirty="0" err="1">
                <a:solidFill>
                  <a:srgbClr val="002060"/>
                </a:solidFill>
                <a:latin typeface="Arial" panose="020B0604020202020204" pitchFamily="34" charset="0"/>
                <a:cs typeface="Arial" panose="020B0604020202020204" pitchFamily="34" charset="0"/>
              </a:rPr>
              <a:t>gerçek</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zamanlı</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izlenmesi</a:t>
            </a:r>
            <a:endParaRPr lang="en-US" sz="2000" b="1" spc="-15" dirty="0">
              <a:solidFill>
                <a:srgbClr val="002060"/>
              </a:solidFill>
              <a:latin typeface="Arial" panose="020B0604020202020204" pitchFamily="34" charset="0"/>
              <a:cs typeface="Arial" panose="020B0604020202020204" pitchFamily="34" charset="0"/>
            </a:endParaRPr>
          </a:p>
          <a:p>
            <a:pPr marL="354965" indent="-342900">
              <a:lnSpc>
                <a:spcPct val="100000"/>
              </a:lnSpc>
              <a:spcBef>
                <a:spcPts val="1305"/>
              </a:spcBef>
              <a:buFont typeface="Wingdings" pitchFamily="2" charset="2"/>
              <a:buChar char="q"/>
              <a:tabLst>
                <a:tab pos="300355" algn="l"/>
                <a:tab pos="300990" algn="l"/>
              </a:tabLst>
            </a:pPr>
            <a:r>
              <a:rPr lang="en-US" sz="2000" b="1" spc="-5" dirty="0" err="1">
                <a:solidFill>
                  <a:srgbClr val="002060"/>
                </a:solidFill>
                <a:latin typeface="Arial" panose="020B0604020202020204" pitchFamily="34" charset="0"/>
                <a:cs typeface="Arial" panose="020B0604020202020204" pitchFamily="34" charset="0"/>
              </a:rPr>
              <a:t>Simülasyonlar</a:t>
            </a:r>
            <a:endParaRPr lang="en-US" sz="2000" b="1" spc="-5" dirty="0">
              <a:solidFill>
                <a:srgbClr val="002060"/>
              </a:solidFill>
              <a:latin typeface="Arial" panose="020B0604020202020204" pitchFamily="34" charset="0"/>
              <a:cs typeface="Arial" panose="020B0604020202020204" pitchFamily="34" charset="0"/>
            </a:endParaRPr>
          </a:p>
          <a:p>
            <a:pPr marL="967740" lvl="1" indent="-342900">
              <a:lnSpc>
                <a:spcPct val="100000"/>
              </a:lnSpc>
              <a:spcBef>
                <a:spcPts val="700"/>
              </a:spcBef>
              <a:buClr>
                <a:srgbClr val="000000"/>
              </a:buClr>
              <a:buSzPct val="68181"/>
              <a:buFont typeface="Wingdings" pitchFamily="2" charset="2"/>
              <a:buChar char="q"/>
              <a:tabLst>
                <a:tab pos="913130" algn="l"/>
                <a:tab pos="913765" algn="l"/>
              </a:tabLst>
            </a:pPr>
            <a:r>
              <a:rPr lang="en-US" sz="2000" b="1" spc="-5" dirty="0" err="1">
                <a:solidFill>
                  <a:srgbClr val="002060"/>
                </a:solidFill>
                <a:latin typeface="Arial" panose="020B0604020202020204" pitchFamily="34" charset="0"/>
                <a:cs typeface="Arial" panose="020B0604020202020204" pitchFamily="34" charset="0"/>
              </a:rPr>
              <a:t>Dokuda</a:t>
            </a:r>
            <a:r>
              <a:rPr lang="en-US" sz="2000" b="1" spc="-5" dirty="0">
                <a:solidFill>
                  <a:srgbClr val="002060"/>
                </a:solidFill>
                <a:latin typeface="Arial" panose="020B0604020202020204" pitchFamily="34" charset="0"/>
                <a:cs typeface="Arial" panose="020B0604020202020204" pitchFamily="34" charset="0"/>
              </a:rPr>
              <a:t> </a:t>
            </a:r>
            <a:r>
              <a:rPr lang="en-US" sz="2000" b="1" spc="-5" dirty="0" err="1">
                <a:solidFill>
                  <a:srgbClr val="002060"/>
                </a:solidFill>
                <a:latin typeface="Arial" panose="020B0604020202020204" pitchFamily="34" charset="0"/>
                <a:cs typeface="Arial" panose="020B0604020202020204" pitchFamily="34" charset="0"/>
              </a:rPr>
              <a:t>üretilen</a:t>
            </a:r>
            <a:r>
              <a:rPr lang="en-US" sz="2000" b="1" spc="-5" dirty="0">
                <a:solidFill>
                  <a:srgbClr val="002060"/>
                </a:solidFill>
                <a:latin typeface="Arial" panose="020B0604020202020204" pitchFamily="34" charset="0"/>
                <a:cs typeface="Arial" panose="020B0604020202020204" pitchFamily="34" charset="0"/>
              </a:rPr>
              <a:t> </a:t>
            </a:r>
            <a:r>
              <a:rPr lang="en-US" sz="2000" b="1" spc="-5" dirty="0" err="1">
                <a:solidFill>
                  <a:srgbClr val="002060"/>
                </a:solidFill>
                <a:latin typeface="Arial" panose="020B0604020202020204" pitchFamily="34" charset="0"/>
                <a:cs typeface="Arial" panose="020B0604020202020204" pitchFamily="34" charset="0"/>
              </a:rPr>
              <a:t>iyonoakustik</a:t>
            </a:r>
            <a:r>
              <a:rPr lang="en-US" sz="2000" b="1" spc="-5" dirty="0">
                <a:solidFill>
                  <a:srgbClr val="002060"/>
                </a:solidFill>
                <a:latin typeface="Arial" panose="020B0604020202020204" pitchFamily="34" charset="0"/>
                <a:cs typeface="Arial" panose="020B0604020202020204" pitchFamily="34" charset="0"/>
              </a:rPr>
              <a:t> </a:t>
            </a:r>
            <a:r>
              <a:rPr lang="en-US" sz="2000" b="1" spc="-5" dirty="0" err="1">
                <a:solidFill>
                  <a:srgbClr val="002060"/>
                </a:solidFill>
                <a:latin typeface="Arial" panose="020B0604020202020204" pitchFamily="34" charset="0"/>
                <a:cs typeface="Arial" panose="020B0604020202020204" pitchFamily="34" charset="0"/>
              </a:rPr>
              <a:t>dalgalar</a:t>
            </a:r>
            <a:endParaRPr lang="en-US" sz="2000" b="1" dirty="0">
              <a:solidFill>
                <a:srgbClr val="002060"/>
              </a:solidFill>
              <a:latin typeface="Arial" panose="020B0604020202020204" pitchFamily="34" charset="0"/>
              <a:cs typeface="Arial" panose="020B0604020202020204" pitchFamily="34" charset="0"/>
            </a:endParaRPr>
          </a:p>
          <a:p>
            <a:pPr marL="967740" lvl="1" indent="-342900">
              <a:lnSpc>
                <a:spcPct val="100000"/>
              </a:lnSpc>
              <a:spcBef>
                <a:spcPts val="700"/>
              </a:spcBef>
              <a:buClr>
                <a:srgbClr val="000000"/>
              </a:buClr>
              <a:buSzPct val="68181"/>
              <a:buFont typeface="Wingdings" pitchFamily="2" charset="2"/>
              <a:buChar char="q"/>
              <a:tabLst>
                <a:tab pos="913130" algn="l"/>
                <a:tab pos="913765" algn="l"/>
              </a:tabLst>
            </a:pPr>
            <a:r>
              <a:rPr lang="en-US" sz="2000" b="1" spc="-5" dirty="0" err="1">
                <a:solidFill>
                  <a:srgbClr val="002060"/>
                </a:solidFill>
                <a:latin typeface="Arial" panose="020B0604020202020204" pitchFamily="34" charset="0"/>
                <a:cs typeface="Arial" panose="020B0604020202020204" pitchFamily="34" charset="0"/>
              </a:rPr>
              <a:t>Altın</a:t>
            </a:r>
            <a:r>
              <a:rPr lang="en-US" sz="2000" b="1" spc="-5" dirty="0">
                <a:solidFill>
                  <a:srgbClr val="002060"/>
                </a:solidFill>
                <a:latin typeface="Arial" panose="020B0604020202020204" pitchFamily="34" charset="0"/>
                <a:cs typeface="Arial" panose="020B0604020202020204" pitchFamily="34" charset="0"/>
              </a:rPr>
              <a:t> </a:t>
            </a:r>
            <a:r>
              <a:rPr lang="en-US" sz="2000" b="1" spc="-5" dirty="0" err="1">
                <a:solidFill>
                  <a:srgbClr val="002060"/>
                </a:solidFill>
                <a:latin typeface="Arial" panose="020B0604020202020204" pitchFamily="34" charset="0"/>
                <a:cs typeface="Arial" panose="020B0604020202020204" pitchFamily="34" charset="0"/>
              </a:rPr>
              <a:t>işaretleyiciden</a:t>
            </a:r>
            <a:r>
              <a:rPr lang="en-US" sz="2000" b="1" spc="-5" dirty="0">
                <a:solidFill>
                  <a:srgbClr val="002060"/>
                </a:solidFill>
                <a:latin typeface="Arial" panose="020B0604020202020204" pitchFamily="34" charset="0"/>
                <a:cs typeface="Arial" panose="020B0604020202020204" pitchFamily="34" charset="0"/>
              </a:rPr>
              <a:t> </a:t>
            </a:r>
            <a:r>
              <a:rPr lang="en-US" sz="2000" b="1" spc="-5" dirty="0" err="1">
                <a:solidFill>
                  <a:srgbClr val="002060"/>
                </a:solidFill>
                <a:latin typeface="Arial" panose="020B0604020202020204" pitchFamily="34" charset="0"/>
                <a:cs typeface="Arial" panose="020B0604020202020204" pitchFamily="34" charset="0"/>
              </a:rPr>
              <a:t>üretilen</a:t>
            </a:r>
            <a:r>
              <a:rPr lang="en-US" sz="2000" b="1" spc="-5" dirty="0">
                <a:solidFill>
                  <a:srgbClr val="002060"/>
                </a:solidFill>
                <a:latin typeface="Arial" panose="020B0604020202020204" pitchFamily="34" charset="0"/>
                <a:cs typeface="Arial" panose="020B0604020202020204" pitchFamily="34" charset="0"/>
              </a:rPr>
              <a:t> </a:t>
            </a:r>
            <a:r>
              <a:rPr lang="en-US" sz="2000" b="1" spc="-5" dirty="0" err="1">
                <a:solidFill>
                  <a:srgbClr val="002060"/>
                </a:solidFill>
                <a:latin typeface="Arial" panose="020B0604020202020204" pitchFamily="34" charset="0"/>
                <a:cs typeface="Arial" panose="020B0604020202020204" pitchFamily="34" charset="0"/>
              </a:rPr>
              <a:t>iyonoakustik</a:t>
            </a:r>
            <a:r>
              <a:rPr lang="en-US" sz="2000" b="1" spc="-5" dirty="0">
                <a:solidFill>
                  <a:srgbClr val="002060"/>
                </a:solidFill>
                <a:latin typeface="Arial" panose="020B0604020202020204" pitchFamily="34" charset="0"/>
                <a:cs typeface="Arial" panose="020B0604020202020204" pitchFamily="34" charset="0"/>
              </a:rPr>
              <a:t> </a:t>
            </a:r>
            <a:r>
              <a:rPr lang="en-US" sz="2000" b="1" spc="-5" dirty="0" err="1">
                <a:solidFill>
                  <a:srgbClr val="002060"/>
                </a:solidFill>
                <a:latin typeface="Arial" panose="020B0604020202020204" pitchFamily="34" charset="0"/>
                <a:cs typeface="Arial" panose="020B0604020202020204" pitchFamily="34" charset="0"/>
              </a:rPr>
              <a:t>dalgalar</a:t>
            </a:r>
            <a:endParaRPr lang="en-US" sz="2000" b="1" spc="-5" dirty="0">
              <a:solidFill>
                <a:srgbClr val="002060"/>
              </a:solidFill>
              <a:latin typeface="Arial" panose="020B0604020202020204" pitchFamily="34" charset="0"/>
              <a:cs typeface="Arial" panose="020B0604020202020204" pitchFamily="34" charset="0"/>
            </a:endParaRPr>
          </a:p>
          <a:p>
            <a:pPr marL="354965" indent="-342900">
              <a:lnSpc>
                <a:spcPct val="100000"/>
              </a:lnSpc>
              <a:spcBef>
                <a:spcPts val="1300"/>
              </a:spcBef>
              <a:buFont typeface="Wingdings" pitchFamily="2" charset="2"/>
              <a:buChar char="q"/>
              <a:tabLst>
                <a:tab pos="300355" algn="l"/>
                <a:tab pos="300990" algn="l"/>
              </a:tabLst>
            </a:pPr>
            <a:r>
              <a:rPr lang="en-US" sz="2000" b="1" spc="-10" dirty="0" err="1">
                <a:solidFill>
                  <a:srgbClr val="002060"/>
                </a:solidFill>
                <a:latin typeface="Arial" panose="020B0604020202020204" pitchFamily="34" charset="0"/>
                <a:cs typeface="Arial" panose="020B0604020202020204" pitchFamily="34" charset="0"/>
              </a:rPr>
              <a:t>Sonuçlar</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öngörüler</a:t>
            </a:r>
            <a:r>
              <a:rPr lang="en-US" sz="2000" b="1" spc="-10" dirty="0">
                <a:solidFill>
                  <a:srgbClr val="002060"/>
                </a:solidFill>
                <a:latin typeface="Arial" panose="020B0604020202020204" pitchFamily="34" charset="0"/>
                <a:cs typeface="Arial" panose="020B0604020202020204" pitchFamily="34" charset="0"/>
              </a:rPr>
              <a:t> ve </a:t>
            </a:r>
            <a:r>
              <a:rPr lang="en-US" sz="2000" b="1" spc="-10" dirty="0" err="1">
                <a:solidFill>
                  <a:srgbClr val="002060"/>
                </a:solidFill>
                <a:latin typeface="Arial" panose="020B0604020202020204" pitchFamily="34" charset="0"/>
                <a:cs typeface="Arial" panose="020B0604020202020204" pitchFamily="34" charset="0"/>
              </a:rPr>
              <a:t>parçacık</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kaynaklı</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iyonoakustik</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sitemlerin</a:t>
            </a:r>
            <a:r>
              <a:rPr lang="en-US" sz="2000" b="1" spc="-10" dirty="0">
                <a:solidFill>
                  <a:srgbClr val="002060"/>
                </a:solidFill>
                <a:latin typeface="Arial" panose="020B0604020202020204" pitchFamily="34" charset="0"/>
                <a:cs typeface="Arial" panose="020B0604020202020204" pitchFamily="34" charset="0"/>
              </a:rPr>
              <a:t> </a:t>
            </a:r>
            <a:r>
              <a:rPr lang="en-US" sz="2000" b="1" spc="-10" dirty="0" err="1">
                <a:solidFill>
                  <a:srgbClr val="002060"/>
                </a:solidFill>
                <a:latin typeface="Arial" panose="020B0604020202020204" pitchFamily="34" charset="0"/>
                <a:cs typeface="Arial" panose="020B0604020202020204" pitchFamily="34" charset="0"/>
              </a:rPr>
              <a:t>geleceği</a:t>
            </a:r>
            <a:endParaRPr lang="en-US" sz="2000" b="1" spc="-10" dirty="0">
              <a:solidFill>
                <a:srgbClr val="002060"/>
              </a:solidFill>
              <a:latin typeface="Arial" panose="020B0604020202020204" pitchFamily="34" charset="0"/>
              <a:cs typeface="Arial" panose="020B0604020202020204" pitchFamily="34" charset="0"/>
            </a:endParaRPr>
          </a:p>
        </p:txBody>
      </p:sp>
      <p:sp>
        <p:nvSpPr>
          <p:cNvPr id="2" name="Rounded Rectangle 1">
            <a:extLst>
              <a:ext uri="{FF2B5EF4-FFF2-40B4-BE49-F238E27FC236}">
                <a16:creationId xmlns:a16="http://schemas.microsoft.com/office/drawing/2014/main" id="{A8EE300B-7BD8-508E-8F4C-2A719B44C345}"/>
              </a:ext>
            </a:extLst>
          </p:cNvPr>
          <p:cNvSpPr/>
          <p:nvPr/>
        </p:nvSpPr>
        <p:spPr>
          <a:xfrm>
            <a:off x="393696" y="245250"/>
            <a:ext cx="1719072" cy="57404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TR"/>
          </a:p>
        </p:txBody>
      </p:sp>
      <p:sp>
        <p:nvSpPr>
          <p:cNvPr id="15" name="object 9">
            <a:extLst>
              <a:ext uri="{FF2B5EF4-FFF2-40B4-BE49-F238E27FC236}">
                <a16:creationId xmlns:a16="http://schemas.microsoft.com/office/drawing/2014/main" id="{58F8B520-D3FE-E9B8-5CA9-CAD97368CECF}"/>
              </a:ext>
            </a:extLst>
          </p:cNvPr>
          <p:cNvSpPr txBox="1"/>
          <p:nvPr/>
        </p:nvSpPr>
        <p:spPr>
          <a:xfrm>
            <a:off x="596384" y="272233"/>
            <a:ext cx="1910080" cy="574040"/>
          </a:xfrm>
          <a:prstGeom prst="rect">
            <a:avLst/>
          </a:prstGeom>
        </p:spPr>
        <p:txBody>
          <a:bodyPr vert="horz" wrap="square" lIns="0" tIns="12700" rIns="0" bIns="0" rtlCol="0">
            <a:spAutoFit/>
          </a:bodyPr>
          <a:lstStyle/>
          <a:p>
            <a:pPr marL="12700">
              <a:lnSpc>
                <a:spcPct val="100000"/>
              </a:lnSpc>
              <a:spcBef>
                <a:spcPts val="100"/>
              </a:spcBef>
            </a:pPr>
            <a:r>
              <a:rPr lang="tr-TR" sz="3600" b="1" spc="-5" dirty="0">
                <a:solidFill>
                  <a:srgbClr val="002060"/>
                </a:solidFill>
                <a:latin typeface="Carlito"/>
                <a:cs typeface="Carlito"/>
              </a:rPr>
              <a:t>İÇERİK</a:t>
            </a:r>
            <a:endParaRPr sz="3600" b="1" dirty="0">
              <a:solidFill>
                <a:srgbClr val="002060"/>
              </a:solidFill>
              <a:latin typeface="Carlito"/>
              <a:cs typeface="Carlito"/>
            </a:endParaRPr>
          </a:p>
        </p:txBody>
      </p:sp>
    </p:spTree>
    <p:extLst>
      <p:ext uri="{BB962C8B-B14F-4D97-AF65-F5344CB8AC3E}">
        <p14:creationId xmlns:p14="http://schemas.microsoft.com/office/powerpoint/2010/main" val="2503691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7" name="Picture 6" descr="A graph of a graph showing a graph&#10;&#10;Description automatically generated">
            <a:extLst>
              <a:ext uri="{FF2B5EF4-FFF2-40B4-BE49-F238E27FC236}">
                <a16:creationId xmlns:a16="http://schemas.microsoft.com/office/drawing/2014/main" id="{997897CF-D0D0-C3C2-9DB0-AD0999223E31}"/>
              </a:ext>
            </a:extLst>
          </p:cNvPr>
          <p:cNvPicPr>
            <a:picLocks noChangeAspect="1"/>
          </p:cNvPicPr>
          <p:nvPr/>
        </p:nvPicPr>
        <p:blipFill>
          <a:blip r:embed="rId5"/>
          <a:stretch>
            <a:fillRect/>
          </a:stretch>
        </p:blipFill>
        <p:spPr>
          <a:xfrm>
            <a:off x="457200" y="1066800"/>
            <a:ext cx="5915377" cy="4572000"/>
          </a:xfrm>
          <a:prstGeom prst="rect">
            <a:avLst/>
          </a:prstGeom>
        </p:spPr>
      </p:pic>
      <p:pic>
        <p:nvPicPr>
          <p:cNvPr id="8" name="Picture 7" descr="A graph of a graph showing a graph of a graph&#10;&#10;Description automatically generated">
            <a:extLst>
              <a:ext uri="{FF2B5EF4-FFF2-40B4-BE49-F238E27FC236}">
                <a16:creationId xmlns:a16="http://schemas.microsoft.com/office/drawing/2014/main" id="{81DC4F23-D373-9CB6-48F9-9FC77DEFF7E3}"/>
              </a:ext>
            </a:extLst>
          </p:cNvPr>
          <p:cNvPicPr>
            <a:picLocks noChangeAspect="1"/>
          </p:cNvPicPr>
          <p:nvPr/>
        </p:nvPicPr>
        <p:blipFill>
          <a:blip r:embed="rId6"/>
          <a:stretch>
            <a:fillRect/>
          </a:stretch>
        </p:blipFill>
        <p:spPr>
          <a:xfrm>
            <a:off x="5892800" y="1066800"/>
            <a:ext cx="6299200" cy="4724400"/>
          </a:xfrm>
          <a:prstGeom prst="rect">
            <a:avLst/>
          </a:prstGeom>
        </p:spPr>
      </p:pic>
    </p:spTree>
    <p:extLst>
      <p:ext uri="{BB962C8B-B14F-4D97-AF65-F5344CB8AC3E}">
        <p14:creationId xmlns:p14="http://schemas.microsoft.com/office/powerpoint/2010/main" val="222510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7199B585-55FE-74FF-2155-62D9D5724AB0}"/>
              </a:ext>
            </a:extLst>
          </p:cNvPr>
          <p:cNvSpPr txBox="1"/>
          <p:nvPr/>
        </p:nvSpPr>
        <p:spPr>
          <a:xfrm>
            <a:off x="735952" y="774746"/>
            <a:ext cx="11069782" cy="3970318"/>
          </a:xfrm>
          <a:prstGeom prst="rect">
            <a:avLst/>
          </a:prstGeom>
          <a:noFill/>
        </p:spPr>
        <p:txBody>
          <a:bodyPr wrap="square" rtlCol="0">
            <a:spAutoFit/>
          </a:bodyPr>
          <a:lstStyle/>
          <a:p>
            <a:r>
              <a:rPr lang="en-US" b="1" dirty="0" err="1">
                <a:solidFill>
                  <a:srgbClr val="002060"/>
                </a:solidFill>
                <a:latin typeface="Arial" panose="020B0604020202020204" pitchFamily="34" charset="0"/>
                <a:cs typeface="Arial" panose="020B0604020202020204" pitchFamily="34" charset="0"/>
              </a:rPr>
              <a:t>Dalga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formları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benzer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şekil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gösterir</a:t>
            </a:r>
            <a:r>
              <a:rPr lang="en-US" b="1" dirty="0">
                <a:solidFill>
                  <a:srgbClr val="002060"/>
                </a:solidFill>
                <a:latin typeface="Arial" panose="020B0604020202020204" pitchFamily="34" charset="0"/>
                <a:cs typeface="Arial" panose="020B0604020202020204" pitchFamily="34" charset="0"/>
              </a:rPr>
              <a:t>; Bragg </a:t>
            </a:r>
            <a:r>
              <a:rPr lang="en-US" b="1" dirty="0" err="1">
                <a:solidFill>
                  <a:srgbClr val="002060"/>
                </a:solidFill>
                <a:latin typeface="Arial" panose="020B0604020202020204" pitchFamily="34" charset="0"/>
                <a:cs typeface="Arial" panose="020B0604020202020204" pitchFamily="34" charset="0"/>
              </a:rPr>
              <a:t>zirvesine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karşılık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gelen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keskin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tepe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noktası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vardır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burada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birincil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parçacıklar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enerjinin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çoğunu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dokuya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aktarır</a:t>
            </a:r>
            <a:r>
              <a:rPr lang="en-US" b="1" dirty="0">
                <a:solidFill>
                  <a:srgbClr val="002060"/>
                </a:solidFill>
                <a:latin typeface="Arial" panose="020B0604020202020204" pitchFamily="34" charset="0"/>
                <a:cs typeface="Arial" panose="020B0604020202020204" pitchFamily="34" charset="0"/>
              </a:rPr>
              <a:t>.</a:t>
            </a:r>
          </a:p>
          <a:p>
            <a:endParaRPr lang="en-US" b="1" dirty="0">
              <a:solidFill>
                <a:srgbClr val="002060"/>
              </a:solidFill>
              <a:latin typeface="Arial" panose="020B0604020202020204" pitchFamily="34" charset="0"/>
              <a:cs typeface="Arial" panose="020B0604020202020204" pitchFamily="34" charset="0"/>
            </a:endParaRPr>
          </a:p>
          <a:p>
            <a:r>
              <a:rPr lang="en-US" b="1" dirty="0" err="1">
                <a:solidFill>
                  <a:srgbClr val="002060"/>
                </a:solidFill>
                <a:latin typeface="Arial" panose="020B0604020202020204" pitchFamily="34" charset="0"/>
                <a:cs typeface="Arial" panose="020B0604020202020204" pitchFamily="34" charset="0"/>
              </a:rPr>
              <a:t>Dalga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formlarının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karşılaştırılması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proton </a:t>
            </a:r>
            <a:r>
              <a:rPr lang="en-US" b="1" dirty="0" err="1">
                <a:solidFill>
                  <a:srgbClr val="002060"/>
                </a:solidFill>
                <a:latin typeface="Arial" panose="020B0604020202020204" pitchFamily="34" charset="0"/>
                <a:cs typeface="Arial" panose="020B0604020202020204" pitchFamily="34" charset="0"/>
              </a:rPr>
              <a:t>terapisi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için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sinyaller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neredeyse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aynı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olduğundan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kuyruğunun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dalga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formları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üzerinde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ihmal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edilebilir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etkiye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sahip</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olduğunu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ortaya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koymaktadır</a:t>
            </a:r>
            <a:r>
              <a:rPr lang="en-US" b="1" dirty="0">
                <a:solidFill>
                  <a:srgbClr val="002060"/>
                </a:solidFill>
                <a:latin typeface="Arial" panose="020B0604020202020204" pitchFamily="34" charset="0"/>
                <a:cs typeface="Arial" panose="020B0604020202020204" pitchFamily="34" charset="0"/>
              </a:rPr>
              <a:t>.</a:t>
            </a:r>
          </a:p>
          <a:p>
            <a:endParaRPr lang="en-US" b="1" dirty="0">
              <a:solidFill>
                <a:srgbClr val="002060"/>
              </a:solidFill>
              <a:latin typeface="Arial" panose="020B0604020202020204" pitchFamily="34" charset="0"/>
              <a:cs typeface="Arial" panose="020B0604020202020204" pitchFamily="34" charset="0"/>
            </a:endParaRPr>
          </a:p>
          <a:p>
            <a:r>
              <a:rPr lang="en-US" b="1" dirty="0">
                <a:solidFill>
                  <a:srgbClr val="002060"/>
                </a:solidFill>
                <a:latin typeface="Arial" panose="020B0604020202020204" pitchFamily="34" charset="0"/>
                <a:cs typeface="Arial" panose="020B0604020202020204" pitchFamily="34" charset="0"/>
              </a:rPr>
              <a:t> Bu </a:t>
            </a:r>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kuyruğunun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ağır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radyoterapisinin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dozimetrisi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radyobiyolojisi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üzerinde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küçük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etkiye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sahip</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olduğu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anlamına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gelir</a:t>
            </a:r>
            <a:r>
              <a:rPr lang="en-US" b="1" dirty="0">
                <a:solidFill>
                  <a:srgbClr val="002060"/>
                </a:solidFill>
                <a:latin typeface="Arial" panose="020B0604020202020204" pitchFamily="34" charset="0"/>
                <a:cs typeface="Arial" panose="020B0604020202020204" pitchFamily="34" charset="0"/>
              </a:rPr>
              <a:t>.</a:t>
            </a:r>
          </a:p>
          <a:p>
            <a:endParaRPr lang="en-US" b="1" dirty="0">
              <a:solidFill>
                <a:srgbClr val="002060"/>
              </a:solidFill>
              <a:latin typeface="Arial" panose="020B0604020202020204" pitchFamily="34" charset="0"/>
              <a:cs typeface="Arial" panose="020B0604020202020204" pitchFamily="34" charset="0"/>
            </a:endParaRPr>
          </a:p>
          <a:p>
            <a:r>
              <a:rPr lang="en-US" b="1" dirty="0" err="1">
                <a:solidFill>
                  <a:srgbClr val="002060"/>
                </a:solidFill>
                <a:latin typeface="Arial" panose="020B0604020202020204" pitchFamily="34" charset="0"/>
                <a:cs typeface="Arial" panose="020B0604020202020204" pitchFamily="34" charset="0"/>
              </a:rPr>
              <a:t>Bununla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birlikte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kuyruğunun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esas</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olarak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yüksek</a:t>
            </a:r>
            <a:r>
              <a:rPr lang="en-US" b="1" dirty="0">
                <a:solidFill>
                  <a:srgbClr val="002060"/>
                </a:solidFill>
                <a:latin typeface="Arial" panose="020B0604020202020204" pitchFamily="34" charset="0"/>
                <a:cs typeface="Arial" panose="020B0604020202020204" pitchFamily="34" charset="0"/>
              </a:rPr>
              <a:t> LET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yüksek</a:t>
            </a:r>
            <a:r>
              <a:rPr lang="en-US" b="1" dirty="0">
                <a:solidFill>
                  <a:srgbClr val="002060"/>
                </a:solidFill>
                <a:latin typeface="Arial" panose="020B0604020202020204" pitchFamily="34" charset="0"/>
                <a:cs typeface="Arial" panose="020B0604020202020204" pitchFamily="34" charset="0"/>
              </a:rPr>
              <a:t> RBE </a:t>
            </a:r>
            <a:r>
              <a:rPr lang="en-US" b="1" dirty="0" err="1">
                <a:solidFill>
                  <a:srgbClr val="002060"/>
                </a:solidFill>
                <a:latin typeface="Arial" panose="020B0604020202020204" pitchFamily="34" charset="0"/>
                <a:cs typeface="Arial" panose="020B0604020202020204" pitchFamily="34" charset="0"/>
              </a:rPr>
              <a:t>birincil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tarafından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yönetilen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tümör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kontrolüne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normal </a:t>
            </a:r>
            <a:r>
              <a:rPr lang="en-US" b="1" dirty="0" err="1">
                <a:solidFill>
                  <a:srgbClr val="002060"/>
                </a:solidFill>
                <a:latin typeface="Arial" panose="020B0604020202020204" pitchFamily="34" charset="0"/>
                <a:cs typeface="Arial" panose="020B0604020202020204" pitchFamily="34" charset="0"/>
              </a:rPr>
              <a:t>doku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toksisitesine</a:t>
            </a:r>
            <a:r>
              <a:rPr lang="en-US" b="1" dirty="0">
                <a:solidFill>
                  <a:srgbClr val="002060"/>
                </a:solidFill>
                <a:latin typeface="Arial" panose="020B0604020202020204" pitchFamily="34" charset="0"/>
                <a:cs typeface="Arial" panose="020B0604020202020204" pitchFamily="34" charset="0"/>
              </a:rPr>
              <a:t> minimum </a:t>
            </a:r>
            <a:r>
              <a:rPr lang="en-US" b="1" dirty="0" err="1">
                <a:solidFill>
                  <a:srgbClr val="002060"/>
                </a:solidFill>
                <a:latin typeface="Arial" panose="020B0604020202020204" pitchFamily="34" charset="0"/>
                <a:cs typeface="Arial" panose="020B0604020202020204" pitchFamily="34" charset="0"/>
              </a:rPr>
              <a:t>düzeyde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katkısı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vardır</a:t>
            </a:r>
            <a:r>
              <a:rPr lang="en-US" b="1" dirty="0">
                <a:solidFill>
                  <a:srgbClr val="002060"/>
                </a:solidFill>
                <a:latin typeface="Arial" panose="020B0604020202020204" pitchFamily="34" charset="0"/>
                <a:cs typeface="Arial" panose="020B0604020202020204" pitchFamily="34" charset="0"/>
              </a:rPr>
              <a:t>.</a:t>
            </a:r>
          </a:p>
          <a:p>
            <a:r>
              <a:rPr lang="en-US" b="1" dirty="0">
                <a:solidFill>
                  <a:srgbClr val="002060"/>
                </a:solidFill>
                <a:latin typeface="Arial" panose="020B0604020202020204" pitchFamily="34" charset="0"/>
                <a:cs typeface="Arial" panose="020B0604020202020204" pitchFamily="34" charset="0"/>
              </a:rPr>
              <a:t>​</a:t>
            </a:r>
            <a:endParaRPr lang="en-TR"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9222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0992719E-69FD-045C-5BD4-A736AB94D72E}"/>
              </a:ext>
            </a:extLst>
          </p:cNvPr>
          <p:cNvSpPr txBox="1"/>
          <p:nvPr/>
        </p:nvSpPr>
        <p:spPr>
          <a:xfrm>
            <a:off x="1290423" y="245745"/>
            <a:ext cx="9656618" cy="5909310"/>
          </a:xfrm>
          <a:prstGeom prst="rect">
            <a:avLst/>
          </a:prstGeom>
          <a:noFill/>
        </p:spPr>
        <p:txBody>
          <a:bodyPr wrap="square" rtlCol="0">
            <a:spAutoFit/>
          </a:bodyPr>
          <a:lstStyle/>
          <a:p>
            <a:r>
              <a:rPr lang="en-US" b="1" dirty="0" err="1">
                <a:solidFill>
                  <a:srgbClr val="002060"/>
                </a:solidFill>
                <a:latin typeface="Arial" panose="020B0604020202020204" pitchFamily="34" charset="0"/>
                <a:cs typeface="Arial" panose="020B0604020202020204" pitchFamily="34" charset="0"/>
              </a:rPr>
              <a:t>Protonların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genlik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şekil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açısından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benzer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sinyaller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ürettiğini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bulduk</a:t>
            </a:r>
            <a:r>
              <a:rPr lang="en-US" b="1" dirty="0">
                <a:solidFill>
                  <a:srgbClr val="002060"/>
                </a:solidFill>
                <a:latin typeface="Arial" panose="020B0604020202020204" pitchFamily="34" charset="0"/>
                <a:cs typeface="Arial" panose="020B0604020202020204" pitchFamily="34" charset="0"/>
              </a:rPr>
              <a:t>. </a:t>
            </a:r>
          </a:p>
          <a:p>
            <a:endParaRPr lang="en-US" b="1" dirty="0">
              <a:solidFill>
                <a:srgbClr val="002060"/>
              </a:solidFill>
              <a:latin typeface="Arial" panose="020B0604020202020204" pitchFamily="34" charset="0"/>
              <a:cs typeface="Arial" panose="020B0604020202020204" pitchFamily="34" charset="0"/>
            </a:endParaRPr>
          </a:p>
          <a:p>
            <a:r>
              <a:rPr lang="en-US" b="1" dirty="0" err="1">
                <a:solidFill>
                  <a:srgbClr val="002060"/>
                </a:solidFill>
                <a:latin typeface="Arial" panose="020B0604020202020204" pitchFamily="34" charset="0"/>
                <a:cs typeface="Arial" panose="020B0604020202020204" pitchFamily="34" charset="0"/>
              </a:rPr>
              <a:t>Temel</a:t>
            </a:r>
            <a:r>
              <a:rPr lang="en-US" b="1" dirty="0">
                <a:solidFill>
                  <a:srgbClr val="002060"/>
                </a:solidFill>
                <a:latin typeface="Arial" panose="020B0604020202020204" pitchFamily="34" charset="0"/>
                <a:cs typeface="Arial" panose="020B0604020202020204" pitchFamily="34" charset="0"/>
              </a:rPr>
              <a:t> fark,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birim</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uzunluk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başına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enerji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kaybının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durdurma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gücünün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düşük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olması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nedeniyle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protonlardan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Bragg </a:t>
            </a:r>
            <a:r>
              <a:rPr lang="en-US" b="1" dirty="0" err="1">
                <a:solidFill>
                  <a:srgbClr val="002060"/>
                </a:solidFill>
                <a:latin typeface="Arial" panose="020B0604020202020204" pitchFamily="34" charset="0"/>
                <a:cs typeface="Arial" panose="020B0604020202020204" pitchFamily="34" charset="0"/>
              </a:rPr>
              <a:t>zirvesine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sahip</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olmasıdır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Ancak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bu</a:t>
            </a:r>
            <a:r>
              <a:rPr lang="en-US" b="1" dirty="0">
                <a:solidFill>
                  <a:srgbClr val="002060"/>
                </a:solidFill>
                <a:latin typeface="Arial" panose="020B0604020202020204" pitchFamily="34" charset="0"/>
                <a:cs typeface="Arial" panose="020B0604020202020204" pitchFamily="34" charset="0"/>
              </a:rPr>
              <a:t> fark </a:t>
            </a:r>
            <a:r>
              <a:rPr lang="en-US" b="1" dirty="0" err="1">
                <a:solidFill>
                  <a:srgbClr val="002060"/>
                </a:solidFill>
                <a:latin typeface="Arial" panose="020B0604020202020204" pitchFamily="34" charset="0"/>
                <a:cs typeface="Arial" panose="020B0604020202020204" pitchFamily="34" charset="0"/>
              </a:rPr>
              <a:t>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önemli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ölçüde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etkilemez</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çünkü</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basıncın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çoğu</a:t>
            </a:r>
            <a:r>
              <a:rPr lang="en-US" b="1" dirty="0">
                <a:solidFill>
                  <a:srgbClr val="002060"/>
                </a:solidFill>
                <a:latin typeface="Arial" panose="020B0604020202020204" pitchFamily="34" charset="0"/>
                <a:cs typeface="Arial" panose="020B0604020202020204" pitchFamily="34" charset="0"/>
              </a:rPr>
              <a:t>, hem </a:t>
            </a:r>
            <a:r>
              <a:rPr lang="en-US" b="1" dirty="0" err="1">
                <a:solidFill>
                  <a:srgbClr val="002060"/>
                </a:solidFill>
                <a:latin typeface="Arial" panose="020B0604020202020204" pitchFamily="34" charset="0"/>
                <a:cs typeface="Arial" panose="020B0604020202020204" pitchFamily="34" charset="0"/>
              </a:rPr>
              <a:t>protonların</a:t>
            </a:r>
            <a:r>
              <a:rPr lang="en-US" b="1" dirty="0">
                <a:solidFill>
                  <a:srgbClr val="002060"/>
                </a:solidFill>
                <a:latin typeface="Arial" panose="020B0604020202020204" pitchFamily="34" charset="0"/>
                <a:cs typeface="Arial" panose="020B0604020202020204" pitchFamily="34" charset="0"/>
              </a:rPr>
              <a:t> hem de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benzer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durdurma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güçlerine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sahip</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olduğu</a:t>
            </a:r>
            <a:r>
              <a:rPr lang="en-US" b="1" dirty="0">
                <a:solidFill>
                  <a:srgbClr val="002060"/>
                </a:solidFill>
                <a:latin typeface="Arial" panose="020B0604020202020204" pitchFamily="34" charset="0"/>
                <a:cs typeface="Arial" panose="020B0604020202020204" pitchFamily="34" charset="0"/>
              </a:rPr>
              <a:t> Bragg </a:t>
            </a:r>
            <a:r>
              <a:rPr lang="en-US" b="1" dirty="0" err="1">
                <a:solidFill>
                  <a:srgbClr val="002060"/>
                </a:solidFill>
                <a:latin typeface="Arial" panose="020B0604020202020204" pitchFamily="34" charset="0"/>
                <a:cs typeface="Arial" panose="020B0604020202020204" pitchFamily="34" charset="0"/>
              </a:rPr>
              <a:t>zirvesi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yakınında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üretilir</a:t>
            </a:r>
            <a:r>
              <a:rPr lang="en-US" b="1" dirty="0">
                <a:solidFill>
                  <a:srgbClr val="002060"/>
                </a:solidFill>
                <a:latin typeface="Arial" panose="020B0604020202020204" pitchFamily="34" charset="0"/>
                <a:cs typeface="Arial" panose="020B0604020202020204" pitchFamily="34" charset="0"/>
              </a:rPr>
              <a:t>. </a:t>
            </a:r>
          </a:p>
          <a:p>
            <a:endParaRPr lang="en-US" b="1" dirty="0">
              <a:solidFill>
                <a:srgbClr val="002060"/>
              </a:solidFill>
              <a:latin typeface="Arial" panose="020B0604020202020204" pitchFamily="34" charset="0"/>
              <a:cs typeface="Arial" panose="020B0604020202020204" pitchFamily="34" charset="0"/>
            </a:endParaRPr>
          </a:p>
          <a:p>
            <a:r>
              <a:rPr lang="en-US" b="1" dirty="0" err="1">
                <a:solidFill>
                  <a:srgbClr val="002060"/>
                </a:solidFill>
                <a:latin typeface="Arial" panose="020B0604020202020204" pitchFamily="34" charset="0"/>
                <a:cs typeface="Arial" panose="020B0604020202020204" pitchFamily="34" charset="0"/>
              </a:rPr>
              <a:t>Diğer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fark </a:t>
            </a:r>
            <a:r>
              <a:rPr lang="en-US" b="1" dirty="0" err="1">
                <a:solidFill>
                  <a:srgbClr val="002060"/>
                </a:solidFill>
                <a:latin typeface="Arial" panose="020B0604020202020204" pitchFamily="34" charset="0"/>
                <a:cs typeface="Arial" panose="020B0604020202020204" pitchFamily="34" charset="0"/>
              </a:rPr>
              <a:t>ise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iyonlarının</a:t>
            </a:r>
            <a:r>
              <a:rPr lang="en-US" b="1" dirty="0">
                <a:solidFill>
                  <a:srgbClr val="002060"/>
                </a:solidFill>
                <a:latin typeface="Arial" panose="020B0604020202020204" pitchFamily="34" charset="0"/>
                <a:cs typeface="Arial" panose="020B0604020202020204" pitchFamily="34" charset="0"/>
              </a:rPr>
              <a:t> Bragg </a:t>
            </a:r>
            <a:r>
              <a:rPr lang="en-US" b="1" dirty="0" err="1">
                <a:solidFill>
                  <a:srgbClr val="002060"/>
                </a:solidFill>
                <a:latin typeface="Arial" panose="020B0604020202020204" pitchFamily="34" charset="0"/>
                <a:cs typeface="Arial" panose="020B0604020202020204" pitchFamily="34" charset="0"/>
              </a:rPr>
              <a:t>zirvesinin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ötesinde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parçalanma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kuyruğuna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sahip</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olmasıdır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burada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dozun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kısmı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nükleer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reaksiyonlar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tarafından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üretilen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ikincil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parçacıklar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nedeniyle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biriktirilir</a:t>
            </a:r>
            <a:r>
              <a:rPr lang="en-US" b="1" dirty="0">
                <a:solidFill>
                  <a:srgbClr val="002060"/>
                </a:solidFill>
                <a:latin typeface="Arial" panose="020B0604020202020204" pitchFamily="34" charset="0"/>
                <a:cs typeface="Arial" panose="020B0604020202020204" pitchFamily="34" charset="0"/>
              </a:rPr>
              <a:t>.</a:t>
            </a:r>
          </a:p>
          <a:p>
            <a:endParaRPr lang="en-US" b="1" dirty="0">
              <a:solidFill>
                <a:srgbClr val="002060"/>
              </a:solidFill>
              <a:latin typeface="Arial" panose="020B0604020202020204" pitchFamily="34" charset="0"/>
              <a:cs typeface="Arial" panose="020B0604020202020204" pitchFamily="34" charset="0"/>
            </a:endParaRPr>
          </a:p>
          <a:p>
            <a:r>
              <a:rPr lang="en-US" b="1" dirty="0">
                <a:solidFill>
                  <a:srgbClr val="002060"/>
                </a:solidFill>
                <a:latin typeface="Arial" panose="020B0604020202020204" pitchFamily="34" charset="0"/>
                <a:cs typeface="Arial" panose="020B0604020202020204" pitchFamily="34" charset="0"/>
              </a:rPr>
              <a:t> Bu </a:t>
            </a:r>
            <a:r>
              <a:rPr lang="en-US" b="1" dirty="0" err="1">
                <a:solidFill>
                  <a:srgbClr val="002060"/>
                </a:solidFill>
                <a:latin typeface="Arial" panose="020B0604020202020204" pitchFamily="34" charset="0"/>
                <a:cs typeface="Arial" panose="020B0604020202020204" pitchFamily="34" charset="0"/>
              </a:rPr>
              <a:t>nedenle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görüntülemenin</a:t>
            </a:r>
            <a:r>
              <a:rPr lang="en-US" b="1" dirty="0">
                <a:solidFill>
                  <a:srgbClr val="002060"/>
                </a:solidFill>
                <a:latin typeface="Arial" panose="020B0604020202020204" pitchFamily="34" charset="0"/>
                <a:cs typeface="Arial" panose="020B0604020202020204" pitchFamily="34" charset="0"/>
              </a:rPr>
              <a:t> hem proton hem de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terapisi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için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benzer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doğruluk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hassasiyetle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kullanılabileceği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sonucuna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vardık</a:t>
            </a:r>
            <a:r>
              <a:rPr lang="en-US" b="1" dirty="0">
                <a:solidFill>
                  <a:srgbClr val="002060"/>
                </a:solidFill>
                <a:latin typeface="Arial" panose="020B0604020202020204" pitchFamily="34" charset="0"/>
                <a:cs typeface="Arial" panose="020B0604020202020204" pitchFamily="34" charset="0"/>
              </a:rPr>
              <a:t>. </a:t>
            </a:r>
          </a:p>
          <a:p>
            <a:endParaRPr lang="en-US" b="1" dirty="0">
              <a:solidFill>
                <a:srgbClr val="002060"/>
              </a:solidFill>
              <a:latin typeface="Arial" panose="020B0604020202020204" pitchFamily="34" charset="0"/>
              <a:cs typeface="Arial" panose="020B0604020202020204" pitchFamily="34" charset="0"/>
            </a:endParaRPr>
          </a:p>
          <a:p>
            <a:r>
              <a:rPr lang="en-US" b="1" dirty="0" err="1">
                <a:solidFill>
                  <a:srgbClr val="002060"/>
                </a:solidFill>
                <a:latin typeface="Arial" panose="020B0604020202020204" pitchFamily="34" charset="0"/>
                <a:cs typeface="Arial" panose="020B0604020202020204" pitchFamily="34" charset="0"/>
              </a:rPr>
              <a:t>İyonakustik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sinyal-gürültü</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oranı</a:t>
            </a:r>
            <a:r>
              <a:rPr lang="en-US" b="1" dirty="0">
                <a:solidFill>
                  <a:srgbClr val="002060"/>
                </a:solidFill>
                <a:latin typeface="Arial" panose="020B0604020202020204" pitchFamily="34" charset="0"/>
                <a:cs typeface="Arial" panose="020B0604020202020204" pitchFamily="34" charset="0"/>
              </a:rPr>
              <a:t> (SNR), </a:t>
            </a:r>
            <a:r>
              <a:rPr lang="en-US" b="1" dirty="0" err="1">
                <a:solidFill>
                  <a:srgbClr val="002060"/>
                </a:solidFill>
                <a:latin typeface="Arial" panose="020B0604020202020204" pitchFamily="34" charset="0"/>
                <a:cs typeface="Arial" panose="020B0604020202020204" pitchFamily="34" charset="0"/>
              </a:rPr>
              <a:t>parçacık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ışınına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dönüştürücüye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ilişkin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çeşitli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parametrelerden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etkilenir</a:t>
            </a:r>
            <a:r>
              <a:rPr lang="en-US" b="1" dirty="0">
                <a:solidFill>
                  <a:srgbClr val="002060"/>
                </a:solidFill>
                <a:latin typeface="Arial" panose="020B0604020202020204" pitchFamily="34" charset="0"/>
                <a:cs typeface="Arial" panose="020B0604020202020204" pitchFamily="34" charset="0"/>
              </a:rPr>
              <a:t>. </a:t>
            </a:r>
          </a:p>
          <a:p>
            <a:endParaRPr lang="en-US" b="1" dirty="0">
              <a:solidFill>
                <a:srgbClr val="002060"/>
              </a:solidFill>
              <a:latin typeface="Arial" panose="020B0604020202020204" pitchFamily="34" charset="0"/>
              <a:cs typeface="Arial" panose="020B0604020202020204" pitchFamily="34" charset="0"/>
            </a:endParaRPr>
          </a:p>
          <a:p>
            <a:r>
              <a:rPr lang="en-US" b="1" dirty="0" err="1">
                <a:solidFill>
                  <a:srgbClr val="002060"/>
                </a:solidFill>
                <a:latin typeface="Arial" panose="020B0604020202020204" pitchFamily="34" charset="0"/>
                <a:cs typeface="Arial" panose="020B0604020202020204" pitchFamily="34" charset="0"/>
              </a:rPr>
              <a:t>İyonakustik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SNR'sini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maksimuma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çıkarmak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için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parametreleri</a:t>
            </a:r>
            <a:r>
              <a:rPr lang="en-US" b="1" dirty="0">
                <a:solidFill>
                  <a:srgbClr val="002060"/>
                </a:solidFill>
                <a:latin typeface="Arial" panose="020B0604020202020204" pitchFamily="34" charset="0"/>
                <a:cs typeface="Arial" panose="020B0604020202020204" pitchFamily="34" charset="0"/>
              </a:rPr>
              <a:t> optimize </a:t>
            </a:r>
            <a:r>
              <a:rPr lang="en-US" b="1" dirty="0" err="1">
                <a:solidFill>
                  <a:srgbClr val="002060"/>
                </a:solidFill>
                <a:latin typeface="Arial" panose="020B0604020202020204" pitchFamily="34" charset="0"/>
                <a:cs typeface="Arial" panose="020B0604020202020204" pitchFamily="34" charset="0"/>
              </a:rPr>
              <a:t>ediyoruz</a:t>
            </a:r>
            <a:r>
              <a:rPr lang="en-US" b="1" dirty="0">
                <a:solidFill>
                  <a:srgbClr val="002060"/>
                </a:solidFill>
                <a:latin typeface="Arial" panose="020B0604020202020204" pitchFamily="34" charset="0"/>
                <a:cs typeface="Arial" panose="020B0604020202020204" pitchFamily="34" charset="0"/>
              </a:rPr>
              <a:t>.</a:t>
            </a:r>
            <a:endParaRPr lang="en-TR"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22685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4782EB68-E924-F852-7735-1C5C18B1D9C9}"/>
              </a:ext>
            </a:extLst>
          </p:cNvPr>
          <p:cNvSpPr txBox="1"/>
          <p:nvPr/>
        </p:nvSpPr>
        <p:spPr>
          <a:xfrm>
            <a:off x="719998" y="197346"/>
            <a:ext cx="10418618" cy="6463308"/>
          </a:xfrm>
          <a:prstGeom prst="rect">
            <a:avLst/>
          </a:prstGeom>
          <a:noFill/>
        </p:spPr>
        <p:txBody>
          <a:bodyPr wrap="square" rtlCol="0">
            <a:spAutoFit/>
          </a:bodyPr>
          <a:lstStyle/>
          <a:p>
            <a:endParaRPr lang="en-US" dirty="0"/>
          </a:p>
          <a:p>
            <a:r>
              <a:rPr lang="en-US" b="1" dirty="0" err="1">
                <a:solidFill>
                  <a:srgbClr val="002060"/>
                </a:solidFill>
                <a:latin typeface="Arial" panose="020B0604020202020204" pitchFamily="34" charset="0"/>
                <a:cs typeface="Arial" panose="020B0604020202020204" pitchFamily="34" charset="0"/>
              </a:rPr>
              <a:t>Küresel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altın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işaretleyiciler</a:t>
            </a:r>
            <a:r>
              <a:rPr lang="en-US" b="1" dirty="0">
                <a:solidFill>
                  <a:srgbClr val="002060"/>
                </a:solidFill>
                <a:latin typeface="Arial" panose="020B0604020202020204" pitchFamily="34" charset="0"/>
                <a:cs typeface="Arial" panose="020B0604020202020204" pitchFamily="34" charset="0"/>
              </a:rPr>
              <a:t>, hadron </a:t>
            </a:r>
            <a:r>
              <a:rPr lang="en-US" b="1" dirty="0" err="1">
                <a:solidFill>
                  <a:srgbClr val="002060"/>
                </a:solidFill>
                <a:latin typeface="Arial" panose="020B0604020202020204" pitchFamily="34" charset="0"/>
                <a:cs typeface="Arial" panose="020B0604020202020204" pitchFamily="34" charset="0"/>
              </a:rPr>
              <a:t>terapisinde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parçacık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ürettiği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iyonoakustik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geliştirmek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için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tümörün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içine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yakınına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implante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edilen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küçük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altın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parçacıklarıdır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parçacık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neden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olduğu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iyonizasyon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nedeniyle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dokunun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hızla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ısınması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genişlemesiyle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üretilen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dalgadır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Küresel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altın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işaretleyiciler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parçacık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ışınından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fazla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enerji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emebilir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tek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başına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dokuya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göre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güçlü</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basınç</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dalgaları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üretebilir</a:t>
            </a:r>
            <a:r>
              <a:rPr lang="en-US" b="1" dirty="0">
                <a:solidFill>
                  <a:srgbClr val="002060"/>
                </a:solidFill>
                <a:latin typeface="Arial" panose="020B0604020202020204" pitchFamily="34" charset="0"/>
                <a:cs typeface="Arial" panose="020B0604020202020204" pitchFamily="34" charset="0"/>
              </a:rPr>
              <a:t>.</a:t>
            </a:r>
          </a:p>
          <a:p>
            <a:endParaRPr lang="en-US" b="1" dirty="0">
              <a:solidFill>
                <a:srgbClr val="002060"/>
              </a:solidFill>
              <a:latin typeface="Arial" panose="020B0604020202020204" pitchFamily="34" charset="0"/>
              <a:cs typeface="Arial" panose="020B0604020202020204" pitchFamily="34" charset="0"/>
            </a:endParaRPr>
          </a:p>
          <a:p>
            <a:r>
              <a:rPr lang="en-US" b="1" dirty="0" err="1">
                <a:solidFill>
                  <a:srgbClr val="002060"/>
                </a:solidFill>
                <a:latin typeface="Arial" panose="020B0604020202020204" pitchFamily="34" charset="0"/>
                <a:cs typeface="Arial" panose="020B0604020202020204" pitchFamily="34" charset="0"/>
              </a:rPr>
              <a:t>Altının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nispeten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yüksek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elektron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yoğunluğu</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nedeniyle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protonlar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suya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göre</a:t>
            </a:r>
            <a:r>
              <a:rPr lang="en-US" b="1" dirty="0">
                <a:solidFill>
                  <a:srgbClr val="002060"/>
                </a:solidFill>
                <a:latin typeface="Arial" panose="020B0604020202020204" pitchFamily="34" charset="0"/>
                <a:cs typeface="Arial" panose="020B0604020202020204" pitchFamily="34" charset="0"/>
              </a:rPr>
              <a:t> 9,5 kat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fazla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enerji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aktarır</a:t>
            </a:r>
            <a:r>
              <a:rPr lang="en-US" b="1" dirty="0">
                <a:solidFill>
                  <a:srgbClr val="002060"/>
                </a:solidFill>
                <a:latin typeface="Arial" panose="020B0604020202020204" pitchFamily="34" charset="0"/>
                <a:cs typeface="Arial" panose="020B0604020202020204" pitchFamily="34" charset="0"/>
              </a:rPr>
              <a:t>. Buna </a:t>
            </a:r>
            <a:r>
              <a:rPr lang="en-US" b="1" dirty="0" err="1">
                <a:solidFill>
                  <a:srgbClr val="002060"/>
                </a:solidFill>
                <a:latin typeface="Arial" panose="020B0604020202020204" pitchFamily="34" charset="0"/>
                <a:cs typeface="Arial" panose="020B0604020202020204" pitchFamily="34" charset="0"/>
              </a:rPr>
              <a:t>göre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sıcak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nokta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ortaya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çıkar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altın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işaretleyicinin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aşağısında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bir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soğuk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bölge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gelişir</a:t>
            </a:r>
            <a:r>
              <a:rPr lang="en-US" b="1" dirty="0">
                <a:solidFill>
                  <a:srgbClr val="002060"/>
                </a:solidFill>
                <a:latin typeface="Arial" panose="020B0604020202020204" pitchFamily="34" charset="0"/>
                <a:cs typeface="Arial" panose="020B0604020202020204" pitchFamily="34" charset="0"/>
              </a:rPr>
              <a:t>.</a:t>
            </a:r>
          </a:p>
          <a:p>
            <a:endParaRPr lang="en-US" b="1" dirty="0">
              <a:solidFill>
                <a:srgbClr val="002060"/>
              </a:solidFill>
              <a:latin typeface="Arial" panose="020B0604020202020204" pitchFamily="34" charset="0"/>
              <a:cs typeface="Arial" panose="020B0604020202020204" pitchFamily="34" charset="0"/>
            </a:endParaRPr>
          </a:p>
          <a:p>
            <a:r>
              <a:rPr lang="en-US" b="1" dirty="0">
                <a:solidFill>
                  <a:srgbClr val="002060"/>
                </a:solidFill>
                <a:latin typeface="Arial" panose="020B0604020202020204" pitchFamily="34" charset="0"/>
                <a:cs typeface="Arial" panose="020B0604020202020204" pitchFamily="34" charset="0"/>
              </a:rPr>
              <a:t>Karbon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ise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suya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göre</a:t>
            </a:r>
            <a:r>
              <a:rPr lang="en-US" b="1" dirty="0">
                <a:solidFill>
                  <a:srgbClr val="002060"/>
                </a:solidFill>
                <a:latin typeface="Arial" panose="020B0604020202020204" pitchFamily="34" charset="0"/>
                <a:cs typeface="Arial" panose="020B0604020202020204" pitchFamily="34" charset="0"/>
              </a:rPr>
              <a:t> 12,75 kat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fazla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enerji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aktarırır</a:t>
            </a:r>
            <a:r>
              <a:rPr lang="en-US" b="1" dirty="0">
                <a:solidFill>
                  <a:srgbClr val="002060"/>
                </a:solidFill>
                <a:latin typeface="Arial" panose="020B0604020202020204" pitchFamily="34" charset="0"/>
                <a:cs typeface="Arial" panose="020B0604020202020204" pitchFamily="34" charset="0"/>
              </a:rPr>
              <a:t>.</a:t>
            </a:r>
          </a:p>
          <a:p>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Hasta kurulumundaki belirsizlikleri azaltabilmek için </a:t>
            </a:r>
            <a:r>
              <a:rPr lang="en-US" b="1" dirty="0" err="1">
                <a:solidFill>
                  <a:srgbClr val="002060"/>
                </a:solidFill>
                <a:latin typeface="Arial" panose="020B0604020202020204" pitchFamily="34" charset="0"/>
                <a:cs typeface="Arial" panose="020B0604020202020204" pitchFamily="34" charset="0"/>
              </a:rPr>
              <a:t>Takayanagi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arkadaşları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tümörün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içine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yakınına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implante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edilen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küresel</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altın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işaretleyiciler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yerleştirerek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parçacık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ışınından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fazla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enerji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emerek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daha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güçlü</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basınç</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dalgaları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üreterek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iyonoakustik</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sinyali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güçlendirilebildiğini</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buluyorlar</a:t>
            </a:r>
            <a:r>
              <a:rPr lang="en-US" b="1" dirty="0">
                <a:solidFill>
                  <a:srgbClr val="002060"/>
                </a:solidFill>
                <a:latin typeface="Arial" panose="020B0604020202020204" pitchFamily="34" charset="0"/>
                <a:cs typeface="Arial" panose="020B0604020202020204" pitchFamily="34" charset="0"/>
              </a:rPr>
              <a:t>.</a:t>
            </a:r>
          </a:p>
          <a:p>
            <a:endParaRPr lang="en-US" b="1" dirty="0">
              <a:solidFill>
                <a:srgbClr val="002060"/>
              </a:solidFill>
              <a:latin typeface="Arial" panose="020B0604020202020204" pitchFamily="34" charset="0"/>
              <a:cs typeface="Arial" panose="020B0604020202020204" pitchFamily="34" charset="0"/>
            </a:endParaRPr>
          </a:p>
          <a:p>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Ayrıca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bu</a:t>
            </a:r>
            <a:r>
              <a:rPr lang="en-US" b="1" dirty="0">
                <a:solidFill>
                  <a:srgbClr val="002060"/>
                </a:solidFill>
                <a:latin typeface="Arial" panose="020B0604020202020204" pitchFamily="34" charset="0"/>
                <a:cs typeface="Arial" panose="020B0604020202020204" pitchFamily="34" charset="0"/>
              </a:rPr>
              <a:t>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işaretleyicilerden yayılan rezonans frekanslı küresel akustik dalgalar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SPIRE’lar</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yeni bir in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vivo</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menzil doğrulama tekniği olarak önerilmektedir.</a:t>
            </a:r>
            <a:endParaRPr lang="en-US" b="1" dirty="0">
              <a:solidFill>
                <a:srgbClr val="002060"/>
              </a:solidFill>
              <a:latin typeface="Arial" panose="020B0604020202020204" pitchFamily="34" charset="0"/>
              <a:cs typeface="Arial" panose="020B0604020202020204" pitchFamily="34" charset="0"/>
            </a:endParaRPr>
          </a:p>
          <a:p>
            <a:endParaRPr lang="en-US" dirty="0"/>
          </a:p>
          <a:p>
            <a:endParaRPr lang="en-TR" dirty="0"/>
          </a:p>
        </p:txBody>
      </p:sp>
    </p:spTree>
    <p:extLst>
      <p:ext uri="{BB962C8B-B14F-4D97-AF65-F5344CB8AC3E}">
        <p14:creationId xmlns:p14="http://schemas.microsoft.com/office/powerpoint/2010/main" val="26423521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7" name="Cube 6">
            <a:extLst>
              <a:ext uri="{FF2B5EF4-FFF2-40B4-BE49-F238E27FC236}">
                <a16:creationId xmlns:a16="http://schemas.microsoft.com/office/drawing/2014/main" id="{9385F791-CD2F-1A41-9C18-2DC09403BDFF}"/>
              </a:ext>
            </a:extLst>
          </p:cNvPr>
          <p:cNvSpPr/>
          <p:nvPr/>
        </p:nvSpPr>
        <p:spPr>
          <a:xfrm>
            <a:off x="3219631" y="1482362"/>
            <a:ext cx="4865370" cy="3239135"/>
          </a:xfrm>
          <a:prstGeom prst="cube">
            <a:avLst/>
          </a:prstGeom>
          <a:solidFill>
            <a:srgbClr val="0432FF"/>
          </a:solidFill>
          <a:ln>
            <a:solidFill>
              <a:srgbClr val="0432FF"/>
            </a:solidFill>
          </a:ln>
          <a:scene3d>
            <a:camera prst="orthographicFront"/>
            <a:lightRig rig="balanced" dir="t"/>
          </a:scene3d>
          <a:sp3d prstMaterial="powder"/>
        </p:spPr>
        <p:style>
          <a:lnRef idx="0">
            <a:scrgbClr r="0" g="0" b="0"/>
          </a:lnRef>
          <a:fillRef idx="0">
            <a:scrgbClr r="0" g="0" b="0"/>
          </a:fillRef>
          <a:effectRef idx="0">
            <a:scrgbClr r="0" g="0" b="0"/>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8" name="Picture 7" descr="A blue and white rectangle with a blue line&#10;&#10;Description automatically generated">
            <a:extLst>
              <a:ext uri="{FF2B5EF4-FFF2-40B4-BE49-F238E27FC236}">
                <a16:creationId xmlns:a16="http://schemas.microsoft.com/office/drawing/2014/main" id="{43C1C398-304B-01CF-1C4E-CC850B7105A6}"/>
              </a:ext>
            </a:extLst>
          </p:cNvPr>
          <p:cNvPicPr>
            <a:picLocks noChangeAspect="1"/>
          </p:cNvPicPr>
          <p:nvPr/>
        </p:nvPicPr>
        <p:blipFill>
          <a:blip r:embed="rId5">
            <a:extLst>
              <a:ext uri="{BEBA8EAE-BF5A-486C-A8C5-ECC9F3942E4B}">
                <a14:imgProps xmlns:a14="http://schemas.microsoft.com/office/drawing/2010/main">
                  <a14:imgLayer r:embed="rId6">
                    <a14:imgEffect>
                      <a14:artisticPaintStrokes/>
                    </a14:imgEffect>
                    <a14:imgEffect>
                      <a14:sharpenSoften amount="-25000"/>
                    </a14:imgEffect>
                    <a14:imgEffect>
                      <a14:colorTemperature colorTemp="7300"/>
                    </a14:imgEffect>
                    <a14:imgEffect>
                      <a14:saturation sat="400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274876" y="3455942"/>
            <a:ext cx="2647315" cy="1033780"/>
          </a:xfrm>
          <a:prstGeom prst="rect">
            <a:avLst/>
          </a:prstGeom>
          <a:ln>
            <a:noFill/>
          </a:ln>
          <a:effectLst>
            <a:glow>
              <a:schemeClr val="accent1"/>
            </a:glow>
          </a:effectLst>
          <a:scene3d>
            <a:camera prst="orthographicFront"/>
            <a:lightRig rig="threePt" dir="t"/>
          </a:scene3d>
          <a:sp3d prstMaterial="translucentPowder"/>
        </p:spPr>
      </p:pic>
      <p:cxnSp>
        <p:nvCxnSpPr>
          <p:cNvPr id="10" name="Straight Arrow Connector 9">
            <a:extLst>
              <a:ext uri="{FF2B5EF4-FFF2-40B4-BE49-F238E27FC236}">
                <a16:creationId xmlns:a16="http://schemas.microsoft.com/office/drawing/2014/main" id="{B8509F72-4068-1811-A898-CF4381C1F727}"/>
              </a:ext>
            </a:extLst>
          </p:cNvPr>
          <p:cNvCxnSpPr/>
          <p:nvPr/>
        </p:nvCxnSpPr>
        <p:spPr>
          <a:xfrm>
            <a:off x="4069261" y="1427752"/>
            <a:ext cx="400685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E6F7C3B0-8A6A-D6F2-6452-9922F1F8B8E5}"/>
              </a:ext>
            </a:extLst>
          </p:cNvPr>
          <p:cNvCxnSpPr/>
          <p:nvPr/>
        </p:nvCxnSpPr>
        <p:spPr>
          <a:xfrm flipV="1">
            <a:off x="3269796" y="2761252"/>
            <a:ext cx="397065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3" name="Text Box 1883940534">
            <a:extLst>
              <a:ext uri="{FF2B5EF4-FFF2-40B4-BE49-F238E27FC236}">
                <a16:creationId xmlns:a16="http://schemas.microsoft.com/office/drawing/2014/main" id="{EA0F7121-12FF-40BB-9E39-0230D9E652B5}"/>
              </a:ext>
            </a:extLst>
          </p:cNvPr>
          <p:cNvSpPr txBox="1">
            <a:spLocks noChangeArrowheads="1"/>
          </p:cNvSpPr>
          <p:nvPr/>
        </p:nvSpPr>
        <p:spPr bwMode="auto">
          <a:xfrm>
            <a:off x="6613706" y="4288744"/>
            <a:ext cx="7747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water</a:t>
            </a:r>
            <a:endParaRPr kumimoji="0" lang="tr-TR" altLang="en-T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14" name="Text Box 1994623743">
            <a:extLst>
              <a:ext uri="{FF2B5EF4-FFF2-40B4-BE49-F238E27FC236}">
                <a16:creationId xmlns:a16="http://schemas.microsoft.com/office/drawing/2014/main" id="{4CD07B57-44A9-8110-5015-0EBBD1E6A610}"/>
              </a:ext>
            </a:extLst>
          </p:cNvPr>
          <p:cNvSpPr txBox="1">
            <a:spLocks noChangeArrowheads="1"/>
          </p:cNvSpPr>
          <p:nvPr/>
        </p:nvSpPr>
        <p:spPr bwMode="auto">
          <a:xfrm>
            <a:off x="3314299" y="4197622"/>
            <a:ext cx="741363"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beam</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15" name="Text Box 952968077">
            <a:extLst>
              <a:ext uri="{FF2B5EF4-FFF2-40B4-BE49-F238E27FC236}">
                <a16:creationId xmlns:a16="http://schemas.microsoft.com/office/drawing/2014/main" id="{55FCEFF7-3847-5BC1-93C8-419B2F078C55}"/>
              </a:ext>
            </a:extLst>
          </p:cNvPr>
          <p:cNvSpPr txBox="1">
            <a:spLocks noChangeArrowheads="1"/>
          </p:cNvSpPr>
          <p:nvPr/>
        </p:nvSpPr>
        <p:spPr bwMode="auto">
          <a:xfrm>
            <a:off x="6337874" y="3473256"/>
            <a:ext cx="11303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Hiragino Kaku Gothic Std W8" panose="020B0800000000000000" pitchFamily="34" charset="-128"/>
                <a:cs typeface="Calibri" panose="020F0502020204030204" pitchFamily="34" charset="0"/>
              </a:rPr>
              <a:t>beam axis</a:t>
            </a:r>
            <a:endParaRPr kumimoji="0" lang="tr-TR" altLang="en-T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16" name="Text Box 565801309">
            <a:extLst>
              <a:ext uri="{FF2B5EF4-FFF2-40B4-BE49-F238E27FC236}">
                <a16:creationId xmlns:a16="http://schemas.microsoft.com/office/drawing/2014/main" id="{98CE5F58-8D74-034B-753B-C3B31343914B}"/>
              </a:ext>
            </a:extLst>
          </p:cNvPr>
          <p:cNvSpPr txBox="1">
            <a:spLocks noChangeArrowheads="1"/>
          </p:cNvSpPr>
          <p:nvPr/>
        </p:nvSpPr>
        <p:spPr bwMode="auto">
          <a:xfrm>
            <a:off x="3248524" y="3365296"/>
            <a:ext cx="201295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Spherical </a:t>
            </a:r>
            <a:r>
              <a:rPr kumimoji="0" lang="tr-TR" altLang="en-TR" sz="14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gold</a:t>
            </a: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marker</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cxnSp>
        <p:nvCxnSpPr>
          <p:cNvPr id="17" name="Straight Connector 16">
            <a:extLst>
              <a:ext uri="{FF2B5EF4-FFF2-40B4-BE49-F238E27FC236}">
                <a16:creationId xmlns:a16="http://schemas.microsoft.com/office/drawing/2014/main" id="{71C0F531-6C92-C4DF-A1D6-D6EABEFAC3F5}"/>
              </a:ext>
            </a:extLst>
          </p:cNvPr>
          <p:cNvCxnSpPr/>
          <p:nvPr/>
        </p:nvCxnSpPr>
        <p:spPr>
          <a:xfrm flipH="1" flipV="1">
            <a:off x="3263446" y="2442482"/>
            <a:ext cx="6350" cy="227901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8" name="Text Box 11080348">
            <a:extLst>
              <a:ext uri="{FF2B5EF4-FFF2-40B4-BE49-F238E27FC236}">
                <a16:creationId xmlns:a16="http://schemas.microsoft.com/office/drawing/2014/main" id="{1226D488-B593-CFF4-3B61-7F3A2F201533}"/>
              </a:ext>
            </a:extLst>
          </p:cNvPr>
          <p:cNvSpPr txBox="1"/>
          <p:nvPr/>
        </p:nvSpPr>
        <p:spPr>
          <a:xfrm>
            <a:off x="7084241" y="3957592"/>
            <a:ext cx="293370" cy="1365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tr-TR" sz="1200">
                <a:effectLst/>
                <a:latin typeface="Calibri" panose="020F0502020204030204" pitchFamily="34" charset="0"/>
                <a:ea typeface="Calibri" panose="020F0502020204030204" pitchFamily="34" charset="0"/>
                <a:cs typeface="Times New Roman" panose="02020603050405020304" pitchFamily="18" charset="0"/>
              </a:rPr>
              <a:t> </a:t>
            </a:r>
            <a:endParaRPr lang="en-TR"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 Box 141789331">
            <a:extLst>
              <a:ext uri="{FF2B5EF4-FFF2-40B4-BE49-F238E27FC236}">
                <a16:creationId xmlns:a16="http://schemas.microsoft.com/office/drawing/2014/main" id="{432C5481-4FEF-3A34-B89A-3FB2F3F6C90C}"/>
              </a:ext>
            </a:extLst>
          </p:cNvPr>
          <p:cNvSpPr txBox="1">
            <a:spLocks noChangeArrowheads="1"/>
          </p:cNvSpPr>
          <p:nvPr/>
        </p:nvSpPr>
        <p:spPr bwMode="auto">
          <a:xfrm rot="-5400000">
            <a:off x="2586061" y="3248819"/>
            <a:ext cx="7270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50 mm</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20" name="Text Box 1531212595">
            <a:extLst>
              <a:ext uri="{FF2B5EF4-FFF2-40B4-BE49-F238E27FC236}">
                <a16:creationId xmlns:a16="http://schemas.microsoft.com/office/drawing/2014/main" id="{41175172-834B-8425-CC23-1EC4C6B8B56F}"/>
              </a:ext>
            </a:extLst>
          </p:cNvPr>
          <p:cNvSpPr txBox="1">
            <a:spLocks noChangeArrowheads="1"/>
          </p:cNvSpPr>
          <p:nvPr/>
        </p:nvSpPr>
        <p:spPr bwMode="auto">
          <a:xfrm rot="16200000">
            <a:off x="7986733" y="2521743"/>
            <a:ext cx="7270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80 mm</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cxnSp>
        <p:nvCxnSpPr>
          <p:cNvPr id="21" name="Straight Arrow Connector 20">
            <a:extLst>
              <a:ext uri="{FF2B5EF4-FFF2-40B4-BE49-F238E27FC236}">
                <a16:creationId xmlns:a16="http://schemas.microsoft.com/office/drawing/2014/main" id="{7546D519-93BA-9568-F8D2-459B1A8E4762}"/>
              </a:ext>
            </a:extLst>
          </p:cNvPr>
          <p:cNvCxnSpPr/>
          <p:nvPr/>
        </p:nvCxnSpPr>
        <p:spPr>
          <a:xfrm>
            <a:off x="8152777" y="1418544"/>
            <a:ext cx="0" cy="247586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2" name="Oval 21">
            <a:extLst>
              <a:ext uri="{FF2B5EF4-FFF2-40B4-BE49-F238E27FC236}">
                <a16:creationId xmlns:a16="http://schemas.microsoft.com/office/drawing/2014/main" id="{E8572FD4-73A5-4220-857F-DC06055B751C}"/>
              </a:ext>
            </a:extLst>
          </p:cNvPr>
          <p:cNvSpPr/>
          <p:nvPr/>
        </p:nvSpPr>
        <p:spPr>
          <a:xfrm>
            <a:off x="3957501" y="265076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Oval 25">
            <a:extLst>
              <a:ext uri="{FF2B5EF4-FFF2-40B4-BE49-F238E27FC236}">
                <a16:creationId xmlns:a16="http://schemas.microsoft.com/office/drawing/2014/main" id="{34EA9548-D13E-BA5E-18FB-8ED7BEE0AC97}"/>
              </a:ext>
            </a:extLst>
          </p:cNvPr>
          <p:cNvSpPr/>
          <p:nvPr/>
        </p:nvSpPr>
        <p:spPr>
          <a:xfrm>
            <a:off x="4391206" y="264441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a:extLst>
              <a:ext uri="{FF2B5EF4-FFF2-40B4-BE49-F238E27FC236}">
                <a16:creationId xmlns:a16="http://schemas.microsoft.com/office/drawing/2014/main" id="{668A120A-753F-289C-649E-2280EDF615F8}"/>
              </a:ext>
            </a:extLst>
          </p:cNvPr>
          <p:cNvSpPr/>
          <p:nvPr/>
        </p:nvSpPr>
        <p:spPr>
          <a:xfrm>
            <a:off x="4835071" y="265076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a:extLst>
              <a:ext uri="{FF2B5EF4-FFF2-40B4-BE49-F238E27FC236}">
                <a16:creationId xmlns:a16="http://schemas.microsoft.com/office/drawing/2014/main" id="{1FDE0B69-6146-5B15-F307-45FE382E19A8}"/>
              </a:ext>
            </a:extLst>
          </p:cNvPr>
          <p:cNvSpPr/>
          <p:nvPr/>
        </p:nvSpPr>
        <p:spPr>
          <a:xfrm>
            <a:off x="5336721" y="2656477"/>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a:extLst>
              <a:ext uri="{FF2B5EF4-FFF2-40B4-BE49-F238E27FC236}">
                <a16:creationId xmlns:a16="http://schemas.microsoft.com/office/drawing/2014/main" id="{9A01488F-CBD8-09BE-F165-27E0256ACE38}"/>
              </a:ext>
            </a:extLst>
          </p:cNvPr>
          <p:cNvSpPr/>
          <p:nvPr/>
        </p:nvSpPr>
        <p:spPr>
          <a:xfrm>
            <a:off x="5789476" y="2650127"/>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a:extLst>
              <a:ext uri="{FF2B5EF4-FFF2-40B4-BE49-F238E27FC236}">
                <a16:creationId xmlns:a16="http://schemas.microsoft.com/office/drawing/2014/main" id="{A320E8AB-7F39-A7B0-8603-5DB7DE9940E6}"/>
              </a:ext>
            </a:extLst>
          </p:cNvPr>
          <p:cNvSpPr/>
          <p:nvPr/>
        </p:nvSpPr>
        <p:spPr>
          <a:xfrm>
            <a:off x="6296206" y="264441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Oval 30">
            <a:extLst>
              <a:ext uri="{FF2B5EF4-FFF2-40B4-BE49-F238E27FC236}">
                <a16:creationId xmlns:a16="http://schemas.microsoft.com/office/drawing/2014/main" id="{89C924A6-4F40-A1D3-6EA7-655D76AF1262}"/>
              </a:ext>
            </a:extLst>
          </p:cNvPr>
          <p:cNvSpPr/>
          <p:nvPr/>
        </p:nvSpPr>
        <p:spPr>
          <a:xfrm>
            <a:off x="6789601" y="2644412"/>
            <a:ext cx="211455" cy="20891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Text Box 1555071160">
            <a:extLst>
              <a:ext uri="{FF2B5EF4-FFF2-40B4-BE49-F238E27FC236}">
                <a16:creationId xmlns:a16="http://schemas.microsoft.com/office/drawing/2014/main" id="{3C78844C-8A0B-E405-9E49-D5F191F83736}"/>
              </a:ext>
            </a:extLst>
          </p:cNvPr>
          <p:cNvSpPr txBox="1">
            <a:spLocks noChangeArrowheads="1"/>
          </p:cNvSpPr>
          <p:nvPr/>
        </p:nvSpPr>
        <p:spPr bwMode="auto">
          <a:xfrm>
            <a:off x="3304720" y="2238488"/>
            <a:ext cx="614363"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1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X</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33" name="Extract 32">
            <a:extLst>
              <a:ext uri="{FF2B5EF4-FFF2-40B4-BE49-F238E27FC236}">
                <a16:creationId xmlns:a16="http://schemas.microsoft.com/office/drawing/2014/main" id="{C77E969A-0C4D-42D7-A8ED-05B4A7018019}"/>
              </a:ext>
            </a:extLst>
          </p:cNvPr>
          <p:cNvSpPr/>
          <p:nvPr/>
        </p:nvSpPr>
        <p:spPr>
          <a:xfrm flipH="1">
            <a:off x="3217091" y="2337707"/>
            <a:ext cx="117475" cy="104775"/>
          </a:xfrm>
          <a:prstGeom prst="flowChartExtract">
            <a:avLst/>
          </a:prstGeom>
        </p:spPr>
        <p:style>
          <a:lnRef idx="2">
            <a:schemeClr val="dk1">
              <a:shade val="15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Text Box 375814071">
            <a:extLst>
              <a:ext uri="{FF2B5EF4-FFF2-40B4-BE49-F238E27FC236}">
                <a16:creationId xmlns:a16="http://schemas.microsoft.com/office/drawing/2014/main" id="{FC747FC7-7957-467C-1E58-5B978621A968}"/>
              </a:ext>
            </a:extLst>
          </p:cNvPr>
          <p:cNvSpPr txBox="1">
            <a:spLocks noChangeArrowheads="1"/>
          </p:cNvSpPr>
          <p:nvPr/>
        </p:nvSpPr>
        <p:spPr bwMode="auto">
          <a:xfrm>
            <a:off x="5966323" y="2256020"/>
            <a:ext cx="124777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Transducers</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cxnSp>
        <p:nvCxnSpPr>
          <p:cNvPr id="35" name="Straight Connector 34">
            <a:extLst>
              <a:ext uri="{FF2B5EF4-FFF2-40B4-BE49-F238E27FC236}">
                <a16:creationId xmlns:a16="http://schemas.microsoft.com/office/drawing/2014/main" id="{E94EE237-EA50-A8A2-713A-D214EF62458A}"/>
              </a:ext>
            </a:extLst>
          </p:cNvPr>
          <p:cNvCxnSpPr>
            <a:cxnSpLocks/>
          </p:cNvCxnSpPr>
          <p:nvPr/>
        </p:nvCxnSpPr>
        <p:spPr>
          <a:xfrm flipH="1" flipV="1">
            <a:off x="6590210" y="2480582"/>
            <a:ext cx="305118" cy="192837"/>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Arrow Connector 35">
            <a:extLst>
              <a:ext uri="{FF2B5EF4-FFF2-40B4-BE49-F238E27FC236}">
                <a16:creationId xmlns:a16="http://schemas.microsoft.com/office/drawing/2014/main" id="{90CA5A23-3DE8-AC03-4009-9A41BB0BBB02}"/>
              </a:ext>
            </a:extLst>
          </p:cNvPr>
          <p:cNvCxnSpPr/>
          <p:nvPr/>
        </p:nvCxnSpPr>
        <p:spPr>
          <a:xfrm>
            <a:off x="3151686" y="2765697"/>
            <a:ext cx="0" cy="118364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7" name="Oval 36">
            <a:extLst>
              <a:ext uri="{FF2B5EF4-FFF2-40B4-BE49-F238E27FC236}">
                <a16:creationId xmlns:a16="http://schemas.microsoft.com/office/drawing/2014/main" id="{FA0B2C78-3688-2A42-9732-40443B22DE9D}"/>
              </a:ext>
            </a:extLst>
          </p:cNvPr>
          <p:cNvSpPr/>
          <p:nvPr/>
        </p:nvSpPr>
        <p:spPr>
          <a:xfrm>
            <a:off x="3481886" y="2639967"/>
            <a:ext cx="211455" cy="216535"/>
          </a:xfrm>
          <a:prstGeom prst="ellipse">
            <a:avLst/>
          </a:prstGeom>
          <a:ln/>
        </p:spPr>
        <p:style>
          <a:lnRef idx="0">
            <a:schemeClr val="dk1"/>
          </a:lnRef>
          <a:fillRef idx="3">
            <a:schemeClr val="dk1"/>
          </a:fillRef>
          <a:effectRef idx="3">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8" name="Straight Connector 37">
            <a:extLst>
              <a:ext uri="{FF2B5EF4-FFF2-40B4-BE49-F238E27FC236}">
                <a16:creationId xmlns:a16="http://schemas.microsoft.com/office/drawing/2014/main" id="{1DDBBBEB-9474-38CF-D7DE-66F77F31033E}"/>
              </a:ext>
            </a:extLst>
          </p:cNvPr>
          <p:cNvCxnSpPr/>
          <p:nvPr/>
        </p:nvCxnSpPr>
        <p:spPr>
          <a:xfrm>
            <a:off x="3248841" y="3951242"/>
            <a:ext cx="386207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Triangle 38">
            <a:extLst>
              <a:ext uri="{FF2B5EF4-FFF2-40B4-BE49-F238E27FC236}">
                <a16:creationId xmlns:a16="http://schemas.microsoft.com/office/drawing/2014/main" id="{9D103CFE-7C1F-65A5-9683-0CA9CF3DF7E7}"/>
              </a:ext>
            </a:extLst>
          </p:cNvPr>
          <p:cNvSpPr/>
          <p:nvPr/>
        </p:nvSpPr>
        <p:spPr>
          <a:xfrm rot="5400000">
            <a:off x="7078208" y="3907110"/>
            <a:ext cx="178435" cy="7747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Text Box 840103489">
            <a:extLst>
              <a:ext uri="{FF2B5EF4-FFF2-40B4-BE49-F238E27FC236}">
                <a16:creationId xmlns:a16="http://schemas.microsoft.com/office/drawing/2014/main" id="{37B025CA-F7CF-C2F8-EE11-10D0D2E736D8}"/>
              </a:ext>
            </a:extLst>
          </p:cNvPr>
          <p:cNvSpPr txBox="1">
            <a:spLocks noChangeArrowheads="1"/>
          </p:cNvSpPr>
          <p:nvPr/>
        </p:nvSpPr>
        <p:spPr bwMode="auto">
          <a:xfrm>
            <a:off x="7039650" y="4105844"/>
            <a:ext cx="617538"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en-TR" sz="11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Z</a:t>
            </a:r>
            <a:endParaRPr kumimoji="0" lang="tr-TR" altLang="en-TR" sz="1800" b="0" i="0" u="none" strike="noStrike" cap="none" normalizeH="0" baseline="0" dirty="0">
              <a:ln>
                <a:noFill/>
              </a:ln>
              <a:solidFill>
                <a:schemeClr val="tx1"/>
              </a:solidFill>
              <a:effectLst/>
              <a:latin typeface="Arial" panose="020B0604020202020204" pitchFamily="34" charset="0"/>
            </a:endParaRPr>
          </a:p>
        </p:txBody>
      </p:sp>
      <p:sp>
        <p:nvSpPr>
          <p:cNvPr id="42" name="Oval 41">
            <a:extLst>
              <a:ext uri="{FF2B5EF4-FFF2-40B4-BE49-F238E27FC236}">
                <a16:creationId xmlns:a16="http://schemas.microsoft.com/office/drawing/2014/main" id="{B109F532-0255-B80D-C300-DEA47464A68E}"/>
              </a:ext>
            </a:extLst>
          </p:cNvPr>
          <p:cNvSpPr/>
          <p:nvPr/>
        </p:nvSpPr>
        <p:spPr>
          <a:xfrm flipH="1" flipV="1">
            <a:off x="4678861" y="3820432"/>
            <a:ext cx="196215" cy="215265"/>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3" name="Arc 42">
            <a:extLst>
              <a:ext uri="{FF2B5EF4-FFF2-40B4-BE49-F238E27FC236}">
                <a16:creationId xmlns:a16="http://schemas.microsoft.com/office/drawing/2014/main" id="{78CB8DC9-0D8E-9B0B-83EC-9F359DE50139}"/>
              </a:ext>
            </a:extLst>
          </p:cNvPr>
          <p:cNvSpPr/>
          <p:nvPr/>
        </p:nvSpPr>
        <p:spPr>
          <a:xfrm>
            <a:off x="4585087" y="3720845"/>
            <a:ext cx="415683" cy="450000"/>
          </a:xfrm>
          <a:prstGeom prst="arc">
            <a:avLst>
              <a:gd name="adj1" fmla="val 16200000"/>
              <a:gd name="adj2" fmla="val 5556160"/>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
        <p:nvSpPr>
          <p:cNvPr id="44" name="Arc 43">
            <a:extLst>
              <a:ext uri="{FF2B5EF4-FFF2-40B4-BE49-F238E27FC236}">
                <a16:creationId xmlns:a16="http://schemas.microsoft.com/office/drawing/2014/main" id="{F81BC06E-8DE8-EFD2-71A3-E726885B7925}"/>
              </a:ext>
            </a:extLst>
          </p:cNvPr>
          <p:cNvSpPr/>
          <p:nvPr/>
        </p:nvSpPr>
        <p:spPr>
          <a:xfrm>
            <a:off x="4398852" y="3568744"/>
            <a:ext cx="720000" cy="720000"/>
          </a:xfrm>
          <a:prstGeom prst="arc">
            <a:avLst>
              <a:gd name="adj1" fmla="val 16200000"/>
              <a:gd name="adj2" fmla="val 5420705"/>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
        <p:nvSpPr>
          <p:cNvPr id="45" name="Arc 44">
            <a:extLst>
              <a:ext uri="{FF2B5EF4-FFF2-40B4-BE49-F238E27FC236}">
                <a16:creationId xmlns:a16="http://schemas.microsoft.com/office/drawing/2014/main" id="{55CEF324-63F1-A40B-DAC3-CA2843CE49D6}"/>
              </a:ext>
            </a:extLst>
          </p:cNvPr>
          <p:cNvSpPr/>
          <p:nvPr/>
        </p:nvSpPr>
        <p:spPr>
          <a:xfrm>
            <a:off x="4266856" y="3402058"/>
            <a:ext cx="990000" cy="990000"/>
          </a:xfrm>
          <a:prstGeom prst="arc">
            <a:avLst>
              <a:gd name="adj1" fmla="val 16200000"/>
              <a:gd name="adj2" fmla="val 5499399"/>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
        <p:nvSpPr>
          <p:cNvPr id="46" name="Arc 45">
            <a:extLst>
              <a:ext uri="{FF2B5EF4-FFF2-40B4-BE49-F238E27FC236}">
                <a16:creationId xmlns:a16="http://schemas.microsoft.com/office/drawing/2014/main" id="{2B872A23-8B0C-4321-3607-5DD9EC61CD0C}"/>
              </a:ext>
            </a:extLst>
          </p:cNvPr>
          <p:cNvSpPr/>
          <p:nvPr/>
        </p:nvSpPr>
        <p:spPr>
          <a:xfrm>
            <a:off x="4187466" y="3313842"/>
            <a:ext cx="1170000" cy="1170000"/>
          </a:xfrm>
          <a:prstGeom prst="arc">
            <a:avLst>
              <a:gd name="adj1" fmla="val 16200000"/>
              <a:gd name="adj2" fmla="val 5456731"/>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TR"/>
          </a:p>
        </p:txBody>
      </p:sp>
      <p:sp>
        <p:nvSpPr>
          <p:cNvPr id="47" name="Terminator 46">
            <a:extLst>
              <a:ext uri="{FF2B5EF4-FFF2-40B4-BE49-F238E27FC236}">
                <a16:creationId xmlns:a16="http://schemas.microsoft.com/office/drawing/2014/main" id="{82536793-781F-0D64-6B10-F3AA1A1E492A}"/>
              </a:ext>
            </a:extLst>
          </p:cNvPr>
          <p:cNvSpPr/>
          <p:nvPr/>
        </p:nvSpPr>
        <p:spPr>
          <a:xfrm>
            <a:off x="4861667" y="3899263"/>
            <a:ext cx="632453" cy="82913"/>
          </a:xfrm>
          <a:prstGeom prst="flowChartTerminator">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TR"/>
          </a:p>
        </p:txBody>
      </p:sp>
      <p:cxnSp>
        <p:nvCxnSpPr>
          <p:cNvPr id="3" name="Straight Connector 2">
            <a:extLst>
              <a:ext uri="{FF2B5EF4-FFF2-40B4-BE49-F238E27FC236}">
                <a16:creationId xmlns:a16="http://schemas.microsoft.com/office/drawing/2014/main" id="{957D2B07-B3F1-CD9B-A344-7272F3C92955}"/>
              </a:ext>
            </a:extLst>
          </p:cNvPr>
          <p:cNvCxnSpPr>
            <a:cxnSpLocks/>
          </p:cNvCxnSpPr>
          <p:nvPr/>
        </p:nvCxnSpPr>
        <p:spPr>
          <a:xfrm>
            <a:off x="5256856" y="3982176"/>
            <a:ext cx="131996" cy="1273216"/>
          </a:xfrm>
          <a:prstGeom prst="line">
            <a:avLst/>
          </a:prstGeom>
        </p:spPr>
        <p:style>
          <a:lnRef idx="2">
            <a:schemeClr val="dk1"/>
          </a:lnRef>
          <a:fillRef idx="0">
            <a:schemeClr val="dk1"/>
          </a:fillRef>
          <a:effectRef idx="1">
            <a:schemeClr val="dk1"/>
          </a:effectRef>
          <a:fontRef idx="minor">
            <a:schemeClr val="tx1"/>
          </a:fontRef>
        </p:style>
      </p:cxnSp>
      <p:sp>
        <p:nvSpPr>
          <p:cNvPr id="49" name="TextBox 48">
            <a:extLst>
              <a:ext uri="{FF2B5EF4-FFF2-40B4-BE49-F238E27FC236}">
                <a16:creationId xmlns:a16="http://schemas.microsoft.com/office/drawing/2014/main" id="{B2FB2F5F-5A43-1FFB-67FB-1B168A51FE07}"/>
              </a:ext>
            </a:extLst>
          </p:cNvPr>
          <p:cNvSpPr txBox="1"/>
          <p:nvPr/>
        </p:nvSpPr>
        <p:spPr>
          <a:xfrm>
            <a:off x="5005215" y="5247543"/>
            <a:ext cx="1501851" cy="307777"/>
          </a:xfrm>
          <a:prstGeom prst="rect">
            <a:avLst/>
          </a:prstGeom>
          <a:noFill/>
        </p:spPr>
        <p:txBody>
          <a:bodyPr wrap="square" rtlCol="0">
            <a:spAutoFit/>
          </a:bodyPr>
          <a:lstStyle/>
          <a:p>
            <a:r>
              <a:rPr lang="en-US" sz="1400" b="1" dirty="0"/>
              <a:t>cold region</a:t>
            </a:r>
            <a:endParaRPr lang="en-TR" sz="1400" b="1" dirty="0"/>
          </a:p>
        </p:txBody>
      </p:sp>
      <p:cxnSp>
        <p:nvCxnSpPr>
          <p:cNvPr id="51" name="Straight Connector 50">
            <a:extLst>
              <a:ext uri="{FF2B5EF4-FFF2-40B4-BE49-F238E27FC236}">
                <a16:creationId xmlns:a16="http://schemas.microsoft.com/office/drawing/2014/main" id="{70575D0E-E626-7B59-0E42-036AA361FBC4}"/>
              </a:ext>
            </a:extLst>
          </p:cNvPr>
          <p:cNvCxnSpPr>
            <a:cxnSpLocks/>
          </p:cNvCxnSpPr>
          <p:nvPr/>
        </p:nvCxnSpPr>
        <p:spPr>
          <a:xfrm flipH="1">
            <a:off x="4193666" y="4497888"/>
            <a:ext cx="611656" cy="855386"/>
          </a:xfrm>
          <a:prstGeom prst="line">
            <a:avLst/>
          </a:prstGeom>
        </p:spPr>
        <p:style>
          <a:lnRef idx="2">
            <a:schemeClr val="dk1"/>
          </a:lnRef>
          <a:fillRef idx="0">
            <a:schemeClr val="dk1"/>
          </a:fillRef>
          <a:effectRef idx="1">
            <a:schemeClr val="dk1"/>
          </a:effectRef>
          <a:fontRef idx="minor">
            <a:schemeClr val="tx1"/>
          </a:fontRef>
        </p:style>
      </p:cxnSp>
      <p:sp>
        <p:nvSpPr>
          <p:cNvPr id="52" name="TextBox 51">
            <a:extLst>
              <a:ext uri="{FF2B5EF4-FFF2-40B4-BE49-F238E27FC236}">
                <a16:creationId xmlns:a16="http://schemas.microsoft.com/office/drawing/2014/main" id="{4D4F8BBE-48EC-6394-26A9-040DA3A19924}"/>
              </a:ext>
            </a:extLst>
          </p:cNvPr>
          <p:cNvSpPr txBox="1"/>
          <p:nvPr/>
        </p:nvSpPr>
        <p:spPr>
          <a:xfrm>
            <a:off x="3782765" y="5318397"/>
            <a:ext cx="968182" cy="307777"/>
          </a:xfrm>
          <a:prstGeom prst="rect">
            <a:avLst/>
          </a:prstGeom>
          <a:noFill/>
        </p:spPr>
        <p:txBody>
          <a:bodyPr wrap="square" rtlCol="0">
            <a:spAutoFit/>
          </a:bodyPr>
          <a:lstStyle/>
          <a:p>
            <a:r>
              <a:rPr lang="en-TR" sz="1400" b="1" dirty="0"/>
              <a:t>SPIRE</a:t>
            </a:r>
          </a:p>
        </p:txBody>
      </p:sp>
      <p:cxnSp>
        <p:nvCxnSpPr>
          <p:cNvPr id="58" name="Straight Connector 57">
            <a:extLst>
              <a:ext uri="{FF2B5EF4-FFF2-40B4-BE49-F238E27FC236}">
                <a16:creationId xmlns:a16="http://schemas.microsoft.com/office/drawing/2014/main" id="{41D2E967-2C6D-2F9A-C4AE-C0CC1DF2D857}"/>
              </a:ext>
            </a:extLst>
          </p:cNvPr>
          <p:cNvCxnSpPr>
            <a:cxnSpLocks/>
          </p:cNvCxnSpPr>
          <p:nvPr/>
        </p:nvCxnSpPr>
        <p:spPr>
          <a:xfrm>
            <a:off x="4410000" y="3574489"/>
            <a:ext cx="311811" cy="301923"/>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70980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150" fill="hold"/>
                                        <p:tgtEl>
                                          <p:spTgt spid="42"/>
                                        </p:tgtEl>
                                        <p:attrNameLst>
                                          <p:attrName>ppt_w</p:attrName>
                                        </p:attrNameLst>
                                      </p:cBhvr>
                                      <p:tavLst>
                                        <p:tav tm="0">
                                          <p:val>
                                            <p:fltVal val="0"/>
                                          </p:val>
                                        </p:tav>
                                        <p:tav tm="100000">
                                          <p:val>
                                            <p:strVal val="#ppt_w"/>
                                          </p:val>
                                        </p:tav>
                                      </p:tavLst>
                                    </p:anim>
                                    <p:anim calcmode="lin" valueType="num">
                                      <p:cBhvr>
                                        <p:cTn id="8" dur="150" fill="hold"/>
                                        <p:tgtEl>
                                          <p:spTgt spid="42"/>
                                        </p:tgtEl>
                                        <p:attrNameLst>
                                          <p:attrName>ppt_h</p:attrName>
                                        </p:attrNameLst>
                                      </p:cBhvr>
                                      <p:tavLst>
                                        <p:tav tm="0">
                                          <p:val>
                                            <p:fltVal val="0"/>
                                          </p:val>
                                        </p:tav>
                                        <p:tav tm="100000">
                                          <p:val>
                                            <p:strVal val="#ppt_h"/>
                                          </p:val>
                                        </p:tav>
                                      </p:tavLst>
                                    </p:anim>
                                  </p:childTnLst>
                                </p:cTn>
                              </p:par>
                            </p:childTnLst>
                          </p:cTn>
                        </p:par>
                        <p:par>
                          <p:cTn id="9" fill="hold">
                            <p:stCondLst>
                              <p:cond delay="150"/>
                            </p:stCondLst>
                            <p:childTnLst>
                              <p:par>
                                <p:cTn id="10" presetID="10" presetClass="entr" presetSubtype="0"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150"/>
                                        <p:tgtEl>
                                          <p:spTgt spid="58"/>
                                        </p:tgtEl>
                                      </p:cBhvr>
                                    </p:animEffect>
                                  </p:childTnLst>
                                </p:cTn>
                              </p:par>
                            </p:childTnLst>
                          </p:cTn>
                        </p:par>
                        <p:par>
                          <p:cTn id="13" fill="hold">
                            <p:stCondLst>
                              <p:cond delay="300"/>
                            </p:stCondLst>
                            <p:childTnLst>
                              <p:par>
                                <p:cTn id="14" presetID="10" presetClass="entr" presetSubtype="0" fill="hold" grpId="2"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5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p:tgtEl>
                                          <p:spTgt spid="8"/>
                                        </p:tgtEl>
                                        <p:attrNameLst>
                                          <p:attrName>ppt_x</p:attrName>
                                        </p:attrNameLst>
                                      </p:cBhvr>
                                      <p:tavLst>
                                        <p:tav tm="0">
                                          <p:val>
                                            <p:strVal val="#ppt_x-#ppt_w*1.125000"/>
                                          </p:val>
                                        </p:tav>
                                        <p:tav tm="100000">
                                          <p:val>
                                            <p:strVal val="#ppt_x"/>
                                          </p:val>
                                        </p:tav>
                                      </p:tavLst>
                                    </p:anim>
                                    <p:animEffect transition="in" filter="wipe(right)">
                                      <p:cBhvr>
                                        <p:cTn id="22" dur="500"/>
                                        <p:tgtEl>
                                          <p:spTgt spid="8"/>
                                        </p:tgtEl>
                                      </p:cBhvr>
                                    </p:animEffect>
                                  </p:childTnLst>
                                </p:cTn>
                              </p:par>
                            </p:childTnLst>
                          </p:cTn>
                        </p:par>
                        <p:par>
                          <p:cTn id="23" fill="hold">
                            <p:stCondLst>
                              <p:cond delay="500"/>
                            </p:stCondLst>
                            <p:childTnLst>
                              <p:par>
                                <p:cTn id="24" presetID="12" presetClass="entr" presetSubtype="2"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150"/>
                                        <p:tgtEl>
                                          <p:spTgt spid="47"/>
                                        </p:tgtEl>
                                        <p:attrNameLst>
                                          <p:attrName>ppt_x</p:attrName>
                                        </p:attrNameLst>
                                      </p:cBhvr>
                                      <p:tavLst>
                                        <p:tav tm="0">
                                          <p:val>
                                            <p:strVal val="#ppt_x+#ppt_w*1.125000"/>
                                          </p:val>
                                        </p:tav>
                                        <p:tav tm="100000">
                                          <p:val>
                                            <p:strVal val="#ppt_x"/>
                                          </p:val>
                                        </p:tav>
                                      </p:tavLst>
                                    </p:anim>
                                    <p:animEffect transition="in" filter="wipe(left)">
                                      <p:cBhvr>
                                        <p:cTn id="27" dur="150"/>
                                        <p:tgtEl>
                                          <p:spTgt spid="47"/>
                                        </p:tgtEl>
                                      </p:cBhvr>
                                    </p:animEffect>
                                  </p:childTnLst>
                                </p:cTn>
                              </p:par>
                            </p:childTnLst>
                          </p:cTn>
                        </p:par>
                        <p:par>
                          <p:cTn id="28" fill="hold">
                            <p:stCondLst>
                              <p:cond delay="650"/>
                            </p:stCondLst>
                            <p:childTnLst>
                              <p:par>
                                <p:cTn id="29" presetID="10"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50"/>
                                        <p:tgtEl>
                                          <p:spTgt spid="3"/>
                                        </p:tgtEl>
                                      </p:cBhvr>
                                    </p:animEffect>
                                  </p:childTnLst>
                                </p:cTn>
                              </p:par>
                            </p:childTnLst>
                          </p:cTn>
                        </p:par>
                        <p:par>
                          <p:cTn id="32" fill="hold">
                            <p:stCondLst>
                              <p:cond delay="800"/>
                            </p:stCondLst>
                            <p:childTnLst>
                              <p:par>
                                <p:cTn id="33" presetID="10" presetClass="entr" presetSubtype="0"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50"/>
                                        <p:tgtEl>
                                          <p:spTgt spid="49"/>
                                        </p:tgtEl>
                                      </p:cBhvr>
                                    </p:animEffect>
                                  </p:childTnLst>
                                </p:cTn>
                              </p:par>
                            </p:childTnLst>
                          </p:cTn>
                        </p:par>
                        <p:par>
                          <p:cTn id="36" fill="hold">
                            <p:stCondLst>
                              <p:cond delay="95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1450"/>
                            </p:stCondLst>
                            <p:childTnLst>
                              <p:par>
                                <p:cTn id="41" presetID="10"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childTnLst>
                          </p:cTn>
                        </p:par>
                        <p:par>
                          <p:cTn id="44" fill="hold">
                            <p:stCondLst>
                              <p:cond delay="1950"/>
                            </p:stCondLst>
                            <p:childTnLst>
                              <p:par>
                                <p:cTn id="45" presetID="10"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p:stCondLst>
                              <p:cond delay="245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par>
                          <p:cTn id="52" fill="hold">
                            <p:stCondLst>
                              <p:cond delay="2950"/>
                            </p:stCondLst>
                            <p:childTnLst>
                              <p:par>
                                <p:cTn id="53" presetID="10" presetClass="entr" presetSubtype="0"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150"/>
                                        <p:tgtEl>
                                          <p:spTgt spid="51"/>
                                        </p:tgtEl>
                                      </p:cBhvr>
                                    </p:animEffect>
                                  </p:childTnLst>
                                </p:cTn>
                              </p:par>
                            </p:childTnLst>
                          </p:cTn>
                        </p:par>
                        <p:par>
                          <p:cTn id="56" fill="hold">
                            <p:stCondLst>
                              <p:cond delay="3100"/>
                            </p:stCondLst>
                            <p:childTnLst>
                              <p:par>
                                <p:cTn id="57" presetID="10"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1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2"/>
      <p:bldP spid="42" grpId="0" animBg="1"/>
      <p:bldP spid="43" grpId="0" animBg="1"/>
      <p:bldP spid="44" grpId="0" animBg="1"/>
      <p:bldP spid="45" grpId="0" animBg="1"/>
      <p:bldP spid="46" grpId="0" animBg="1"/>
      <p:bldP spid="47" grpId="0" animBg="1"/>
      <p:bldP spid="49"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7" name="Picture 6" descr="A graph of a ray of light&#10;&#10;Description automatically generated">
            <a:extLst>
              <a:ext uri="{FF2B5EF4-FFF2-40B4-BE49-F238E27FC236}">
                <a16:creationId xmlns:a16="http://schemas.microsoft.com/office/drawing/2014/main" id="{C21DEEAB-DCB4-F33A-0017-936A7EFAE3FC}"/>
              </a:ext>
            </a:extLst>
          </p:cNvPr>
          <p:cNvPicPr>
            <a:picLocks noChangeAspect="1"/>
          </p:cNvPicPr>
          <p:nvPr/>
        </p:nvPicPr>
        <p:blipFill>
          <a:blip r:embed="rId5"/>
          <a:stretch>
            <a:fillRect/>
          </a:stretch>
        </p:blipFill>
        <p:spPr>
          <a:xfrm>
            <a:off x="1600912" y="958133"/>
            <a:ext cx="4060509" cy="3598482"/>
          </a:xfrm>
          <a:prstGeom prst="rect">
            <a:avLst/>
          </a:prstGeom>
        </p:spPr>
      </p:pic>
      <p:sp>
        <p:nvSpPr>
          <p:cNvPr id="8" name="TextBox 7">
            <a:extLst>
              <a:ext uri="{FF2B5EF4-FFF2-40B4-BE49-F238E27FC236}">
                <a16:creationId xmlns:a16="http://schemas.microsoft.com/office/drawing/2014/main" id="{F4D06938-6865-C62A-1891-D765338CD734}"/>
              </a:ext>
            </a:extLst>
          </p:cNvPr>
          <p:cNvSpPr txBox="1"/>
          <p:nvPr/>
        </p:nvSpPr>
        <p:spPr>
          <a:xfrm>
            <a:off x="892712" y="5528300"/>
            <a:ext cx="10076383" cy="646331"/>
          </a:xfrm>
          <a:prstGeom prst="rect">
            <a:avLst/>
          </a:prstGeom>
          <a:noFill/>
        </p:spPr>
        <p:txBody>
          <a:bodyPr wrap="square">
            <a:spAutoFit/>
          </a:bodyPr>
          <a:lstStyle/>
          <a:p>
            <a:r>
              <a:rPr lang="en-US" dirty="0">
                <a:solidFill>
                  <a:schemeClr val="bg1">
                    <a:lumMod val="65000"/>
                  </a:schemeClr>
                </a:solidFill>
                <a:effectLst/>
                <a:latin typeface="SFRM1000"/>
              </a:rPr>
              <a:t>Taisuke Takayanagi, et al. </a:t>
            </a:r>
            <a:r>
              <a:rPr lang="en-TR" spc="-5" dirty="0">
                <a:solidFill>
                  <a:schemeClr val="bg1">
                    <a:lumMod val="65000"/>
                  </a:schemeClr>
                </a:solidFill>
                <a:latin typeface="Arial MT"/>
                <a:cs typeface="Arial MT"/>
              </a:rPr>
              <a:t>"</a:t>
            </a:r>
            <a:r>
              <a:rPr lang="en-US" dirty="0">
                <a:solidFill>
                  <a:schemeClr val="bg1">
                    <a:lumMod val="65000"/>
                  </a:schemeClr>
                </a:solidFill>
                <a:effectLst/>
                <a:latin typeface="SFRM1000"/>
              </a:rPr>
              <a:t> A novel range-verification method using ionoacoustic wave generated from spherical gold markers for particle-beam therapy: a simulation study.</a:t>
            </a:r>
            <a:r>
              <a:rPr lang="en-TR" spc="-5" dirty="0">
                <a:solidFill>
                  <a:schemeClr val="bg1">
                    <a:lumMod val="65000"/>
                  </a:schemeClr>
                </a:solidFill>
                <a:latin typeface="Arial MT"/>
                <a:cs typeface="Arial MT"/>
              </a:rPr>
              <a:t> "</a:t>
            </a:r>
            <a:r>
              <a:rPr lang="en-US" dirty="0">
                <a:solidFill>
                  <a:schemeClr val="bg1">
                    <a:lumMod val="65000"/>
                  </a:schemeClr>
                </a:solidFill>
                <a:effectLst/>
                <a:latin typeface="SFRM1000"/>
              </a:rPr>
              <a:t> </a:t>
            </a:r>
            <a:r>
              <a:rPr lang="en-US" i="1" dirty="0">
                <a:solidFill>
                  <a:schemeClr val="bg1">
                    <a:lumMod val="65000"/>
                  </a:schemeClr>
                </a:solidFill>
                <a:effectLst/>
                <a:latin typeface="SFTI1000"/>
              </a:rPr>
              <a:t>Scientific reports</a:t>
            </a:r>
            <a:r>
              <a:rPr lang="en-US" i="1" dirty="0">
                <a:solidFill>
                  <a:schemeClr val="bg1">
                    <a:lumMod val="65000"/>
                  </a:schemeClr>
                </a:solidFill>
                <a:effectLst/>
                <a:latin typeface="SFRM1000"/>
              </a:rPr>
              <a:t>, 9(1):1–11, </a:t>
            </a:r>
            <a:r>
              <a:rPr lang="en-US" b="1" dirty="0">
                <a:solidFill>
                  <a:schemeClr val="bg1">
                    <a:lumMod val="65000"/>
                  </a:schemeClr>
                </a:solidFill>
                <a:effectLst/>
                <a:latin typeface="SFRM1000"/>
              </a:rPr>
              <a:t>2019.</a:t>
            </a:r>
            <a:r>
              <a:rPr lang="en-US" i="1" dirty="0">
                <a:solidFill>
                  <a:schemeClr val="bg1">
                    <a:lumMod val="65000"/>
                  </a:schemeClr>
                </a:solidFill>
                <a:effectLst/>
                <a:latin typeface="SFRM1000"/>
              </a:rPr>
              <a:t> </a:t>
            </a:r>
            <a:endParaRPr lang="en-US" dirty="0">
              <a:solidFill>
                <a:schemeClr val="bg1">
                  <a:lumMod val="65000"/>
                </a:schemeClr>
              </a:solidFill>
              <a:effectLst/>
            </a:endParaRPr>
          </a:p>
        </p:txBody>
      </p:sp>
      <p:pic>
        <p:nvPicPr>
          <p:cNvPr id="10" name="Picture 9" descr="A graph of pressure and pressure&#10;&#10;Description automatically generated">
            <a:extLst>
              <a:ext uri="{FF2B5EF4-FFF2-40B4-BE49-F238E27FC236}">
                <a16:creationId xmlns:a16="http://schemas.microsoft.com/office/drawing/2014/main" id="{5A2122C6-B3C2-F284-1671-2B4FFF503743}"/>
              </a:ext>
            </a:extLst>
          </p:cNvPr>
          <p:cNvPicPr>
            <a:picLocks noChangeAspect="1"/>
          </p:cNvPicPr>
          <p:nvPr/>
        </p:nvPicPr>
        <p:blipFill>
          <a:blip r:embed="rId6"/>
          <a:stretch>
            <a:fillRect/>
          </a:stretch>
        </p:blipFill>
        <p:spPr>
          <a:xfrm>
            <a:off x="6196517" y="224010"/>
            <a:ext cx="4772578" cy="4730409"/>
          </a:xfrm>
          <a:prstGeom prst="rect">
            <a:avLst/>
          </a:prstGeom>
        </p:spPr>
      </p:pic>
    </p:spTree>
    <p:extLst>
      <p:ext uri="{BB962C8B-B14F-4D97-AF65-F5344CB8AC3E}">
        <p14:creationId xmlns:p14="http://schemas.microsoft.com/office/powerpoint/2010/main" val="413982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6B0D8F25-E24E-68EF-98B2-CC911F268E20}"/>
              </a:ext>
            </a:extLst>
          </p:cNvPr>
          <p:cNvSpPr txBox="1"/>
          <p:nvPr/>
        </p:nvSpPr>
        <p:spPr>
          <a:xfrm>
            <a:off x="1066800" y="540327"/>
            <a:ext cx="10183091" cy="5228163"/>
          </a:xfrm>
          <a:prstGeom prst="rect">
            <a:avLst/>
          </a:prstGeom>
          <a:noFill/>
        </p:spPr>
        <p:txBody>
          <a:bodyPr wrap="square" rtlCol="0">
            <a:spAutoFit/>
          </a:bodyPr>
          <a:lstStyle/>
          <a:p>
            <a:pPr marL="285750" indent="-285750" algn="just">
              <a:lnSpc>
                <a:spcPct val="115000"/>
              </a:lnSpc>
              <a:spcAft>
                <a:spcPts val="1000"/>
              </a:spcAft>
              <a:buFont typeface="Wingdings" pitchFamily="2" charset="2"/>
              <a:buChar char="q"/>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S</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abit</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alanlı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alternatif</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gradyan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hızlandırıcı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(FFA)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tarafından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üretilen proton ışınının indüklenmesi sonucu oluşan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resonans</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dalgası, p</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iezoelektrik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hidrofon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(PH) ve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amlifikatör</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kullanılarak, milimetre altı duyarlılıkla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iyonoakustik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menzil tespiti, yüksek sinyal gürültü oranı (SNR) ile tek bir ölçümle belirlenir.</a:t>
            </a:r>
          </a:p>
          <a:p>
            <a:pPr marL="285750" indent="-285750" algn="just">
              <a:lnSpc>
                <a:spcPct val="115000"/>
              </a:lnSpc>
              <a:spcAft>
                <a:spcPts val="1000"/>
              </a:spcAft>
              <a:buFont typeface="Wingdings" pitchFamily="2" charset="2"/>
              <a:buChar char="q"/>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Uçuş süresi (TOF) tabanlı simülasyonlar ve deneysel çalışmalarla,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protoakustik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temellere dayanan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Bragg</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pik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lokalizayonu</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bulunabilmektedir.</a:t>
            </a:r>
          </a:p>
          <a:p>
            <a:pPr marL="285750" indent="-285750" algn="just">
              <a:lnSpc>
                <a:spcPct val="115000"/>
              </a:lnSpc>
              <a:spcAft>
                <a:spcPts val="1000"/>
              </a:spcAft>
              <a:buFont typeface="Wingdings" pitchFamily="2" charset="2"/>
              <a:buChar char="q"/>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Örneğin, bir s</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abit</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alanlı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alternatif</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gradyan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hızlandırıcı</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dan (FFA) elde edilen kısa darbeli proton ışını tarafından indüklenen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iyonoakustik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dalganın uçuş süresi (TOF) ölçülerek, proton ışın menzilinin tahmin edilebileceği gösterilmektedir. </a:t>
            </a:r>
          </a:p>
          <a:p>
            <a:pPr marL="285750" indent="-285750" algn="just">
              <a:lnSpc>
                <a:spcPct val="115000"/>
              </a:lnSpc>
              <a:spcAft>
                <a:spcPts val="1000"/>
              </a:spcAft>
              <a:buFont typeface="Wingdings" pitchFamily="2" charset="2"/>
              <a:buChar char="q"/>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Ayrıca p</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iezoelektrik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hidrofon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(PH) yerine,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lazer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interferometri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yöntemi temeline dayanan milimetrik boyutta olan optik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hidrofon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(OH) kullanılarak, yüksek sinyal gürültü oranı (SNR) elde edilen tek bir darbe ölçümüyle,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FFA'dan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üretilen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proton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ışınları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tarafından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yayılan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iyonoakustik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dalgalarının tespit edebilmesinin mümkün olduğu deneysel olarak gösterilmiştir.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Takayagani</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vd. (2019) tarafından önerilen menzil doğrulama yöntemine, proton ışınlarının yanı sıra karbon iyon ışınları da uygulanabilir.</a:t>
            </a:r>
            <a:endPar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0030570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9CF899E9-15D0-1669-D250-90124ABDDE28}"/>
              </a:ext>
            </a:extLst>
          </p:cNvPr>
          <p:cNvSpPr txBox="1"/>
          <p:nvPr/>
        </p:nvSpPr>
        <p:spPr>
          <a:xfrm>
            <a:off x="299980" y="899924"/>
            <a:ext cx="10626437" cy="5355312"/>
          </a:xfrm>
          <a:prstGeom prst="rect">
            <a:avLst/>
          </a:prstGeom>
          <a:noFill/>
        </p:spPr>
        <p:txBody>
          <a:bodyPr wrap="square" rtlCol="0">
            <a:spAutoFit/>
          </a:bodyPr>
          <a:lstStyle/>
          <a:p>
            <a:pPr marL="285750" indent="-285750" algn="just">
              <a:buFont typeface="Wingdings" pitchFamily="2" charset="2"/>
              <a:buChar char="q"/>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PET ve PGD yöntemlerine kıyasla; iyonlaştırıcı radyasyon kaynaklı akustik sinyalleri tespit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edebilen sistemler, daha az yer kaplayan ve daha ekonomik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olan tek bir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hidrofondan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veya bir dizi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ultrasonik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dedektörden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ölçüm yapılabilmektedir.</a:t>
            </a:r>
          </a:p>
          <a:p>
            <a:pPr marL="285750" indent="-285750" algn="just">
              <a:buFont typeface="Wingdings" pitchFamily="2" charset="2"/>
              <a:buChar char="q"/>
            </a:pPr>
            <a:endPar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285750" indent="-285750" algn="just">
              <a:buFont typeface="Wingdings" pitchFamily="2" charset="2"/>
              <a:buChar char="q"/>
            </a:pP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P</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arçacık kaynaklı akustik dalgalar, tıbbi görüntüleme ve tedavide bir dizi yeni ve yenilikçi uygulamanın önünü açmıştır.</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marL="285750" indent="-285750" algn="just">
              <a:buFont typeface="Wingdings" pitchFamily="2" charset="2"/>
              <a:buChar char="q"/>
            </a:pPr>
            <a:endPar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285750" indent="-285750" algn="just">
              <a:buFont typeface="Wingdings" pitchFamily="2" charset="2"/>
              <a:buChar char="q"/>
            </a:pP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Hadron terapisinde, radyasyon kaynaklı akustik tabanlı teknolojiler son derece değerli, gerçek zamanlı ve uygun maliyetli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cihazlar</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olma potansiyeline sahiptir. Bu nedenle, bu teknolojik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gelişmeler sayesinde</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yakın gelecekte kanser tedavisi</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nde</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termoakustik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görüntüleme</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nin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önemli bir klinik etkiye sahip olması beklenmektedir</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marL="285750" indent="-285750" algn="just">
              <a:buFont typeface="Wingdings" pitchFamily="2" charset="2"/>
              <a:buChar char="q"/>
            </a:pPr>
            <a:endPar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285750" indent="-285750" algn="just">
              <a:buFont typeface="Wingdings" pitchFamily="2" charset="2"/>
              <a:buChar char="q"/>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Bununla birlikte, küresel altın işaretleyiciden üretilen karbon iyon kaynaklı akustik dalgaların tespiti, in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vivo</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menzil doğrulamasına önemli ölçüde katkı sağlayacağını öngörmekteyiz.</a:t>
            </a:r>
          </a:p>
          <a:p>
            <a:pPr marL="285750" indent="-285750" algn="just">
              <a:buFont typeface="Wingdings" pitchFamily="2" charset="2"/>
              <a:buChar char="q"/>
            </a:pPr>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marL="285750" indent="-285750" algn="just">
              <a:buFont typeface="Wingdings" pitchFamily="2" charset="2"/>
              <a:buChar char="q"/>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Özellikle de karbon iyon tedavisinde; gerçek zamanlı karbon iyon kaynaklı akustik sinyallerin izlenmesi, bağıl radyo-biyolojik etkinin (RBE) değerlendirilmesinin yolunu mümkün kılabilir. Ayrıca, incelenecek olan karbon iyon bazlı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termoakustik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yaklaşım, karbon iyon dozunun haritalanmasında önemlidir. </a:t>
            </a:r>
            <a:endParaRPr lang="en-TR" sz="1800" dirty="0">
              <a:effectLst/>
              <a:latin typeface="Times New Roman" panose="02020603050405020304" pitchFamily="18" charset="0"/>
              <a:ea typeface="Times New Roman" panose="02020603050405020304" pitchFamily="18" charset="0"/>
            </a:endParaRPr>
          </a:p>
        </p:txBody>
      </p:sp>
      <p:sp>
        <p:nvSpPr>
          <p:cNvPr id="7" name="Rounded Rectangle 6">
            <a:extLst>
              <a:ext uri="{FF2B5EF4-FFF2-40B4-BE49-F238E27FC236}">
                <a16:creationId xmlns:a16="http://schemas.microsoft.com/office/drawing/2014/main" id="{50478116-F3EC-0781-2705-C7D1617CF567}"/>
              </a:ext>
            </a:extLst>
          </p:cNvPr>
          <p:cNvSpPr/>
          <p:nvPr/>
        </p:nvSpPr>
        <p:spPr>
          <a:xfrm>
            <a:off x="3035808" y="195072"/>
            <a:ext cx="2249088" cy="61388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TR"/>
          </a:p>
        </p:txBody>
      </p:sp>
      <p:sp>
        <p:nvSpPr>
          <p:cNvPr id="3" name="TextBox 2">
            <a:extLst>
              <a:ext uri="{FF2B5EF4-FFF2-40B4-BE49-F238E27FC236}">
                <a16:creationId xmlns:a16="http://schemas.microsoft.com/office/drawing/2014/main" id="{CEC6BFCF-48AE-ADEC-94B3-CD8FAC4C6CED}"/>
              </a:ext>
            </a:extLst>
          </p:cNvPr>
          <p:cNvSpPr txBox="1"/>
          <p:nvPr/>
        </p:nvSpPr>
        <p:spPr>
          <a:xfrm>
            <a:off x="3395808" y="242367"/>
            <a:ext cx="1889088" cy="584775"/>
          </a:xfrm>
          <a:prstGeom prst="rect">
            <a:avLst/>
          </a:prstGeom>
          <a:noFill/>
        </p:spPr>
        <p:txBody>
          <a:bodyPr wrap="square" rtlCol="0">
            <a:spAutoFit/>
          </a:bodyPr>
          <a:lstStyle/>
          <a:p>
            <a:r>
              <a:rPr lang="en-TR" sz="3200" dirty="0">
                <a:solidFill>
                  <a:srgbClr val="002060"/>
                </a:solidFill>
              </a:rPr>
              <a:t>Sonuçlar</a:t>
            </a:r>
          </a:p>
        </p:txBody>
      </p:sp>
    </p:spTree>
    <p:extLst>
      <p:ext uri="{BB962C8B-B14F-4D97-AF65-F5344CB8AC3E}">
        <p14:creationId xmlns:p14="http://schemas.microsoft.com/office/powerpoint/2010/main" val="1484211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14" name="Picture 13" descr="A close-up of x-ray images&#10;&#10;Description automatically generated">
            <a:extLst>
              <a:ext uri="{FF2B5EF4-FFF2-40B4-BE49-F238E27FC236}">
                <a16:creationId xmlns:a16="http://schemas.microsoft.com/office/drawing/2014/main" id="{093E10A5-45E3-B00D-1D5F-6ED03F7DC74F}"/>
              </a:ext>
            </a:extLst>
          </p:cNvPr>
          <p:cNvPicPr>
            <a:picLocks noChangeAspect="1"/>
          </p:cNvPicPr>
          <p:nvPr/>
        </p:nvPicPr>
        <p:blipFill>
          <a:blip r:embed="rId5"/>
          <a:stretch>
            <a:fillRect/>
          </a:stretch>
        </p:blipFill>
        <p:spPr>
          <a:xfrm>
            <a:off x="443972" y="1872343"/>
            <a:ext cx="3632928" cy="3851254"/>
          </a:xfrm>
          <a:prstGeom prst="rect">
            <a:avLst/>
          </a:prstGeom>
        </p:spPr>
      </p:pic>
      <p:sp>
        <p:nvSpPr>
          <p:cNvPr id="7" name="TextBox 6">
            <a:extLst>
              <a:ext uri="{FF2B5EF4-FFF2-40B4-BE49-F238E27FC236}">
                <a16:creationId xmlns:a16="http://schemas.microsoft.com/office/drawing/2014/main" id="{F959B5A3-456D-2609-8343-4FEB9C546572}"/>
              </a:ext>
            </a:extLst>
          </p:cNvPr>
          <p:cNvSpPr txBox="1"/>
          <p:nvPr/>
        </p:nvSpPr>
        <p:spPr>
          <a:xfrm>
            <a:off x="4477840" y="1337184"/>
            <a:ext cx="7099634" cy="6124754"/>
          </a:xfrm>
          <a:prstGeom prst="rect">
            <a:avLst/>
          </a:prstGeom>
          <a:noFill/>
        </p:spPr>
        <p:txBody>
          <a:bodyPr wrap="square" rtlCol="0">
            <a:spAutoFit/>
          </a:bodyPr>
          <a:lstStyle/>
          <a:p>
            <a:pPr marL="285750" indent="-285750" algn="just">
              <a:buFont typeface="Wingdings" pitchFamily="2" charset="2"/>
              <a:buChar char="q"/>
            </a:pPr>
            <a:r>
              <a:rPr lang="en-US" b="1" dirty="0" err="1">
                <a:solidFill>
                  <a:srgbClr val="002060"/>
                </a:solidFill>
                <a:effectLst/>
                <a:latin typeface="Arial" panose="020B0604020202020204" pitchFamily="34" charset="0"/>
                <a:cs typeface="Arial" panose="020B0604020202020204" pitchFamily="34" charset="0"/>
              </a:rPr>
              <a:t>Konvansiyonel</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radyoterapi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tümörü</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elektromanyetik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dalgalarla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örneğin</a:t>
            </a:r>
            <a:r>
              <a:rPr lang="en-US" b="1" dirty="0">
                <a:solidFill>
                  <a:srgbClr val="002060"/>
                </a:solidFill>
                <a:effectLst/>
                <a:latin typeface="Arial" panose="020B0604020202020204" pitchFamily="34" charset="0"/>
                <a:cs typeface="Arial" panose="020B0604020202020204" pitchFamily="34" charset="0"/>
              </a:rPr>
              <a:t> X-</a:t>
            </a:r>
            <a:r>
              <a:rPr lang="en-US" b="1" dirty="0" err="1">
                <a:solidFill>
                  <a:srgbClr val="002060"/>
                </a:solidFill>
                <a:effectLst/>
                <a:latin typeface="Arial" panose="020B0604020202020204" pitchFamily="34" charset="0"/>
                <a:cs typeface="Arial" panose="020B0604020202020204" pitchFamily="34" charset="0"/>
              </a:rPr>
              <a:t>ışınları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veya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gama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ışınlarıyla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tedavi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eder</a:t>
            </a:r>
            <a:r>
              <a:rPr lang="en-US" b="1" dirty="0">
                <a:solidFill>
                  <a:srgbClr val="002060"/>
                </a:solidFill>
                <a:effectLst/>
                <a:latin typeface="Arial" panose="020B0604020202020204" pitchFamily="34" charset="0"/>
                <a:cs typeface="Arial" panose="020B0604020202020204" pitchFamily="34" charset="0"/>
              </a:rPr>
              <a:t>. </a:t>
            </a:r>
          </a:p>
          <a:p>
            <a:pPr marL="285750" indent="-285750" algn="just">
              <a:buFont typeface="Wingdings" pitchFamily="2" charset="2"/>
              <a:buChar char="q"/>
            </a:pPr>
            <a:endParaRPr lang="en-US" b="1" dirty="0">
              <a:solidFill>
                <a:srgbClr val="002060"/>
              </a:solidFill>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b="1" dirty="0">
                <a:solidFill>
                  <a:srgbClr val="002060"/>
                </a:solidFill>
                <a:effectLst/>
                <a:latin typeface="Arial" panose="020B0604020202020204" pitchFamily="34" charset="0"/>
                <a:cs typeface="Arial" panose="020B0604020202020204" pitchFamily="34" charset="0"/>
              </a:rPr>
              <a:t>Hadron </a:t>
            </a:r>
            <a:r>
              <a:rPr lang="en-US" b="1" dirty="0" err="1">
                <a:solidFill>
                  <a:srgbClr val="002060"/>
                </a:solidFill>
                <a:effectLst/>
                <a:latin typeface="Arial" panose="020B0604020202020204" pitchFamily="34" charset="0"/>
                <a:cs typeface="Arial" panose="020B0604020202020204" pitchFamily="34" charset="0"/>
              </a:rPr>
              <a:t>terapi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ise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yüksek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enerjili</a:t>
            </a:r>
            <a:r>
              <a:rPr lang="en-US" b="1" dirty="0">
                <a:solidFill>
                  <a:srgbClr val="002060"/>
                </a:solidFill>
                <a:effectLst/>
                <a:latin typeface="Arial" panose="020B0604020202020204" pitchFamily="34" charset="0"/>
                <a:cs typeface="Arial" panose="020B0604020202020204" pitchFamily="34" charset="0"/>
              </a:rPr>
              <a:t> proton </a:t>
            </a:r>
            <a:r>
              <a:rPr lang="en-US" b="1" dirty="0" err="1">
                <a:solidFill>
                  <a:srgbClr val="002060"/>
                </a:solidFill>
                <a:effectLst/>
                <a:latin typeface="Arial" panose="020B0604020202020204" pitchFamily="34" charset="0"/>
                <a:cs typeface="Arial" panose="020B0604020202020204" pitchFamily="34" charset="0"/>
              </a:rPr>
              <a:t>veya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karbon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iyonları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gibi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parçacıklarla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tedavi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eder</a:t>
            </a:r>
            <a:r>
              <a:rPr lang="en-US" b="1" dirty="0">
                <a:solidFill>
                  <a:srgbClr val="002060"/>
                </a:solidFill>
                <a:effectLst/>
                <a:latin typeface="Arial" panose="020B0604020202020204" pitchFamily="34" charset="0"/>
                <a:cs typeface="Arial" panose="020B0604020202020204" pitchFamily="34" charset="0"/>
              </a:rPr>
              <a:t>.</a:t>
            </a:r>
          </a:p>
          <a:p>
            <a:pPr marL="285750" indent="-285750" algn="just">
              <a:buFont typeface="Wingdings" pitchFamily="2" charset="2"/>
              <a:buChar char="q"/>
            </a:pPr>
            <a:endParaRPr lang="en-US" b="1" dirty="0">
              <a:solidFill>
                <a:srgbClr val="002060"/>
              </a:solidFill>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sz="1800" b="1" dirty="0" err="1">
                <a:solidFill>
                  <a:srgbClr val="002060"/>
                </a:solidFill>
                <a:effectLst/>
                <a:latin typeface="Arial" panose="020B0604020202020204" pitchFamily="34" charset="0"/>
                <a:cs typeface="Arial" panose="020B0604020202020204" pitchFamily="34" charset="0"/>
              </a:rPr>
              <a:t>Konvansiyonel</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radyoterapi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daha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yüzeydeki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tümörlere</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daha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etkili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olabilir</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ve</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bazı</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hücreler</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radyasyona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alışabilir</a:t>
            </a:r>
            <a:r>
              <a:rPr lang="en-US" sz="1800" b="1" dirty="0">
                <a:solidFill>
                  <a:srgbClr val="002060"/>
                </a:solidFill>
                <a:effectLst/>
                <a:latin typeface="Arial" panose="020B0604020202020204" pitchFamily="34" charset="0"/>
                <a:cs typeface="Arial" panose="020B0604020202020204" pitchFamily="34" charset="0"/>
              </a:rPr>
              <a:t>.</a:t>
            </a:r>
          </a:p>
          <a:p>
            <a:pPr marL="285750" indent="-285750" algn="just">
              <a:buFont typeface="Wingdings" pitchFamily="2" charset="2"/>
              <a:buChar char="q"/>
            </a:pPr>
            <a:endParaRPr lang="en-US" sz="1800" b="1" dirty="0">
              <a:solidFill>
                <a:srgbClr val="002060"/>
              </a:solidFill>
              <a:effectLst/>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sz="1800" b="1" dirty="0">
                <a:solidFill>
                  <a:srgbClr val="002060"/>
                </a:solidFill>
                <a:effectLst/>
                <a:latin typeface="Arial" panose="020B0604020202020204" pitchFamily="34" charset="0"/>
                <a:cs typeface="Arial" panose="020B0604020202020204" pitchFamily="34" charset="0"/>
              </a:rPr>
              <a:t>Hadron </a:t>
            </a:r>
            <a:r>
              <a:rPr lang="en-US" sz="1800" b="1" dirty="0" err="1">
                <a:solidFill>
                  <a:srgbClr val="002060"/>
                </a:solidFill>
                <a:effectLst/>
                <a:latin typeface="Arial" panose="020B0604020202020204" pitchFamily="34" charset="0"/>
                <a:cs typeface="Arial" panose="020B0604020202020204" pitchFamily="34" charset="0"/>
              </a:rPr>
              <a:t>terapi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daha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derin</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yerleşmiş</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tümörlere</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ulaşabilir</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ve</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radyasyona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karşı</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dirençli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olan</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hücreleri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öldürebilir</a:t>
            </a:r>
            <a:r>
              <a:rPr lang="en-US" sz="1800" b="1" dirty="0">
                <a:solidFill>
                  <a:srgbClr val="002060"/>
                </a:solidFill>
                <a:effectLst/>
                <a:latin typeface="Arial" panose="020B0604020202020204" pitchFamily="34" charset="0"/>
                <a:cs typeface="Arial" panose="020B0604020202020204" pitchFamily="34" charset="0"/>
              </a:rPr>
              <a:t>. </a:t>
            </a:r>
          </a:p>
          <a:p>
            <a:pPr marL="285750" indent="-285750" algn="just">
              <a:buFont typeface="Wingdings" pitchFamily="2" charset="2"/>
              <a:buChar char="q"/>
            </a:pPr>
            <a:endParaRPr lang="en-US" sz="1800" b="1" dirty="0">
              <a:solidFill>
                <a:srgbClr val="002060"/>
              </a:solidFill>
              <a:effectLst/>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sz="1800" b="1" dirty="0" err="1">
                <a:solidFill>
                  <a:srgbClr val="002060"/>
                </a:solidFill>
                <a:effectLst/>
                <a:latin typeface="Arial" panose="020B0604020202020204" pitchFamily="34" charset="0"/>
                <a:cs typeface="Arial" panose="020B0604020202020204" pitchFamily="34" charset="0"/>
              </a:rPr>
              <a:t>Konvansiyonel</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radyoterapi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daha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yüksek</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dozda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ve</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daha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uzun</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sürede</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uygulanması</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gerekebilir</a:t>
            </a:r>
            <a:r>
              <a:rPr lang="en-US" sz="1800" b="1" dirty="0">
                <a:solidFill>
                  <a:srgbClr val="002060"/>
                </a:solidFill>
                <a:effectLst/>
                <a:latin typeface="Arial" panose="020B0604020202020204" pitchFamily="34" charset="0"/>
                <a:cs typeface="Arial" panose="020B0604020202020204" pitchFamily="34" charset="0"/>
              </a:rPr>
              <a:t>.</a:t>
            </a:r>
          </a:p>
          <a:p>
            <a:pPr marL="285750" indent="-285750" algn="just">
              <a:buFont typeface="Wingdings" pitchFamily="2" charset="2"/>
              <a:buChar char="q"/>
            </a:pPr>
            <a:endParaRPr lang="en-US" sz="1800" b="1" dirty="0">
              <a:solidFill>
                <a:srgbClr val="002060"/>
              </a:solidFill>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sz="1800" b="1" dirty="0">
                <a:solidFill>
                  <a:srgbClr val="002060"/>
                </a:solidFill>
                <a:effectLst/>
                <a:latin typeface="Arial" panose="020B0604020202020204" pitchFamily="34" charset="0"/>
                <a:cs typeface="Arial" panose="020B0604020202020204" pitchFamily="34" charset="0"/>
              </a:rPr>
              <a:t> Hadron </a:t>
            </a:r>
            <a:r>
              <a:rPr lang="en-US" sz="1800" b="1" dirty="0" err="1">
                <a:solidFill>
                  <a:srgbClr val="002060"/>
                </a:solidFill>
                <a:effectLst/>
                <a:latin typeface="Arial" panose="020B0604020202020204" pitchFamily="34" charset="0"/>
                <a:cs typeface="Arial" panose="020B0604020202020204" pitchFamily="34" charset="0"/>
              </a:rPr>
              <a:t>terapi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daha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düşük</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dozda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daha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fazla</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etki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gösterebilir</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ve</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tedavi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süresini</a:t>
            </a:r>
            <a:r>
              <a:rPr lang="en-US" sz="1800" b="1" dirty="0">
                <a:solidFill>
                  <a:srgbClr val="002060"/>
                </a:solidFill>
                <a:effectLst/>
                <a:latin typeface="Arial" panose="020B0604020202020204" pitchFamily="34" charset="0"/>
                <a:cs typeface="Arial" panose="020B0604020202020204" pitchFamily="34" charset="0"/>
              </a:rPr>
              <a:t> </a:t>
            </a:r>
            <a:r>
              <a:rPr lang="en-US" sz="1800" b="1" dirty="0" err="1">
                <a:solidFill>
                  <a:srgbClr val="002060"/>
                </a:solidFill>
                <a:effectLst/>
                <a:latin typeface="Arial" panose="020B0604020202020204" pitchFamily="34" charset="0"/>
                <a:cs typeface="Arial" panose="020B0604020202020204" pitchFamily="34" charset="0"/>
              </a:rPr>
              <a:t>azaltabilir</a:t>
            </a:r>
            <a:r>
              <a:rPr lang="en-US" sz="1800" b="1" dirty="0">
                <a:solidFill>
                  <a:srgbClr val="002060"/>
                </a:solidFill>
                <a:effectLst/>
                <a:latin typeface="Arial" panose="020B0604020202020204" pitchFamily="34" charset="0"/>
                <a:cs typeface="Arial" panose="020B0604020202020204" pitchFamily="34" charset="0"/>
              </a:rPr>
              <a:t>.</a:t>
            </a:r>
          </a:p>
          <a:p>
            <a:pPr marL="285750" indent="-285750" algn="just">
              <a:buFont typeface="Wingdings" pitchFamily="2" charset="2"/>
              <a:buChar char="q"/>
            </a:pPr>
            <a:endParaRPr lang="en-US" b="1" dirty="0">
              <a:solidFill>
                <a:srgbClr val="002060"/>
              </a:solidFill>
              <a:latin typeface="Arial" panose="020B0604020202020204" pitchFamily="34" charset="0"/>
              <a:cs typeface="Arial" panose="020B0604020202020204" pitchFamily="34" charset="0"/>
            </a:endParaRPr>
          </a:p>
          <a:p>
            <a:pPr algn="just"/>
            <a:r>
              <a:rPr lang="en-US" sz="1800" b="1" dirty="0">
                <a:solidFill>
                  <a:srgbClr val="002060"/>
                </a:solidFill>
                <a:effectLst/>
                <a:latin typeface="Arial" panose="020B0604020202020204" pitchFamily="34" charset="0"/>
                <a:cs typeface="Arial" panose="020B0604020202020204" pitchFamily="34" charset="0"/>
              </a:rPr>
              <a:t> </a:t>
            </a:r>
            <a:endParaRPr lang="en-US" b="1" dirty="0">
              <a:solidFill>
                <a:srgbClr val="002060"/>
              </a:solidFill>
              <a:latin typeface="Arial" panose="020B0604020202020204" pitchFamily="34" charset="0"/>
              <a:cs typeface="Arial" panose="020B0604020202020204" pitchFamily="34" charset="0"/>
            </a:endParaRPr>
          </a:p>
          <a:p>
            <a:pPr algn="just"/>
            <a:endParaRPr lang="en-US" sz="1600" b="1" dirty="0">
              <a:solidFill>
                <a:srgbClr val="002060"/>
              </a:solidFill>
              <a:effectLst/>
              <a:latin typeface="Arial" panose="020B0604020202020204" pitchFamily="34" charset="0"/>
              <a:cs typeface="Arial" panose="020B0604020202020204" pitchFamily="34" charset="0"/>
            </a:endParaRPr>
          </a:p>
          <a:p>
            <a:pPr algn="just"/>
            <a:endParaRPr lang="en-US" sz="1600" b="1" dirty="0">
              <a:solidFill>
                <a:srgbClr val="002060"/>
              </a:solidFill>
              <a:effectLst/>
              <a:latin typeface="Arial" panose="020B0604020202020204" pitchFamily="34" charset="0"/>
              <a:cs typeface="Arial" panose="020B0604020202020204" pitchFamily="34" charset="0"/>
            </a:endParaRPr>
          </a:p>
        </p:txBody>
      </p:sp>
      <p:sp>
        <p:nvSpPr>
          <p:cNvPr id="2" name="Rounded Rectangle 1">
            <a:extLst>
              <a:ext uri="{FF2B5EF4-FFF2-40B4-BE49-F238E27FC236}">
                <a16:creationId xmlns:a16="http://schemas.microsoft.com/office/drawing/2014/main" id="{8E7BE836-85E1-7323-7418-3ADF858AD114}"/>
              </a:ext>
            </a:extLst>
          </p:cNvPr>
          <p:cNvSpPr/>
          <p:nvPr/>
        </p:nvSpPr>
        <p:spPr>
          <a:xfrm>
            <a:off x="443972" y="231648"/>
            <a:ext cx="11304056" cy="96349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TR"/>
          </a:p>
        </p:txBody>
      </p:sp>
      <p:sp>
        <p:nvSpPr>
          <p:cNvPr id="3" name="TextBox 2">
            <a:extLst>
              <a:ext uri="{FF2B5EF4-FFF2-40B4-BE49-F238E27FC236}">
                <a16:creationId xmlns:a16="http://schemas.microsoft.com/office/drawing/2014/main" id="{93DD0BAB-DC8A-65B0-34A8-8F3036301AB3}"/>
              </a:ext>
            </a:extLst>
          </p:cNvPr>
          <p:cNvSpPr txBox="1"/>
          <p:nvPr/>
        </p:nvSpPr>
        <p:spPr>
          <a:xfrm>
            <a:off x="487680" y="292383"/>
            <a:ext cx="11216640" cy="923330"/>
          </a:xfrm>
          <a:prstGeom prst="rect">
            <a:avLst/>
          </a:prstGeom>
          <a:noFill/>
        </p:spPr>
        <p:txBody>
          <a:bodyPr wrap="square" rtlCol="0">
            <a:spAutoFit/>
          </a:bodyPr>
          <a:lstStyle/>
          <a:p>
            <a:pPr algn="just"/>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Radyasyon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tedavisinde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kanserli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hücrelerin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DNA’sını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zedelemek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onların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bölünerek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çoğalmasını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önlemek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için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yüksek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enerjili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x-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gama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veya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nötron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proton,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karbon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gibi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parçacıkların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ışınları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kullanılır</a:t>
            </a:r>
            <a:r>
              <a:rPr lang="en-TR" b="1" dirty="0">
                <a:solidFill>
                  <a:srgbClr val="002060"/>
                </a:solidFill>
                <a:effectLst/>
                <a:latin typeface="Arial" panose="020B0604020202020204" pitchFamily="34" charset="0"/>
                <a:cs typeface="Arial" panose="020B0604020202020204" pitchFamily="34" charset="0"/>
              </a:rPr>
              <a:t>.</a:t>
            </a:r>
            <a:endParaRPr lang="en-TR"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5128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pic>
        <p:nvPicPr>
          <p:cNvPr id="2" name="Picture 1" descr="Chart&#10;&#10;Description automatically generated">
            <a:extLst>
              <a:ext uri="{FF2B5EF4-FFF2-40B4-BE49-F238E27FC236}">
                <a16:creationId xmlns:a16="http://schemas.microsoft.com/office/drawing/2014/main" id="{2105B86F-1A9A-E4F0-CE05-CFECC834CCE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000" y="484250"/>
            <a:ext cx="4339680" cy="4618622"/>
          </a:xfrm>
          <a:prstGeom prst="rect">
            <a:avLst/>
          </a:prstGeom>
        </p:spPr>
      </p:pic>
      <p:sp>
        <p:nvSpPr>
          <p:cNvPr id="7" name="TextBox 6">
            <a:extLst>
              <a:ext uri="{FF2B5EF4-FFF2-40B4-BE49-F238E27FC236}">
                <a16:creationId xmlns:a16="http://schemas.microsoft.com/office/drawing/2014/main" id="{A1428016-29BA-2B17-866F-D7EF4EBF54C7}"/>
              </a:ext>
            </a:extLst>
          </p:cNvPr>
          <p:cNvSpPr txBox="1"/>
          <p:nvPr/>
        </p:nvSpPr>
        <p:spPr>
          <a:xfrm>
            <a:off x="943841" y="5539021"/>
            <a:ext cx="10003200" cy="923330"/>
          </a:xfrm>
          <a:prstGeom prst="rect">
            <a:avLst/>
          </a:prstGeom>
          <a:noFill/>
        </p:spPr>
        <p:txBody>
          <a:bodyPr wrap="square">
            <a:spAutoFit/>
          </a:bodyPr>
          <a:lstStyle/>
          <a:p>
            <a:r>
              <a:rPr lang="en-US" sz="1800" dirty="0">
                <a:solidFill>
                  <a:schemeClr val="bg1">
                    <a:lumMod val="65000"/>
                  </a:schemeClr>
                </a:solidFill>
                <a:effectLst/>
                <a:latin typeface="Calibri" panose="020F0502020204030204" pitchFamily="34" charset="0"/>
                <a:ea typeface="Times New Roman" panose="02020603050405020304" pitchFamily="18" charset="0"/>
                <a:cs typeface="Calibri" panose="020F0502020204030204" pitchFamily="34" charset="0"/>
              </a:rPr>
              <a:t>Grau, C., Durante, M., Georg, D., </a:t>
            </a:r>
            <a:r>
              <a:rPr lang="en-US" sz="1800" dirty="0" err="1">
                <a:solidFill>
                  <a:schemeClr val="bg1">
                    <a:lumMod val="65000"/>
                  </a:schemeClr>
                </a:solidFill>
                <a:effectLst/>
                <a:latin typeface="Calibri" panose="020F0502020204030204" pitchFamily="34" charset="0"/>
                <a:ea typeface="Times New Roman" panose="02020603050405020304" pitchFamily="18" charset="0"/>
                <a:cs typeface="Calibri" panose="020F0502020204030204" pitchFamily="34" charset="0"/>
              </a:rPr>
              <a:t>Langendijk</a:t>
            </a:r>
            <a:r>
              <a:rPr lang="en-US" sz="1800" dirty="0">
                <a:solidFill>
                  <a:schemeClr val="bg1">
                    <a:lumMod val="65000"/>
                  </a:schemeClr>
                </a:solidFill>
                <a:effectLst/>
                <a:latin typeface="Calibri" panose="020F0502020204030204" pitchFamily="34" charset="0"/>
                <a:ea typeface="Times New Roman" panose="02020603050405020304" pitchFamily="18" charset="0"/>
                <a:cs typeface="Calibri" panose="020F0502020204030204" pitchFamily="34" charset="0"/>
              </a:rPr>
              <a:t>, J.A. &amp; Weber, D.C. “Particle therapy in Europe.” </a:t>
            </a:r>
            <a:r>
              <a:rPr lang="en-US" sz="1800" i="1" dirty="0">
                <a:solidFill>
                  <a:schemeClr val="bg1">
                    <a:lumMod val="65000"/>
                  </a:schemeClr>
                </a:solidFill>
                <a:effectLst/>
                <a:latin typeface="Calibri" panose="020F0502020204030204" pitchFamily="34" charset="0"/>
                <a:ea typeface="Times New Roman" panose="02020603050405020304" pitchFamily="18" charset="0"/>
                <a:cs typeface="Calibri" panose="020F0502020204030204" pitchFamily="34" charset="0"/>
              </a:rPr>
              <a:t>Molecular oncology</a:t>
            </a:r>
            <a:r>
              <a:rPr lang="en-US" sz="1800" dirty="0">
                <a:solidFill>
                  <a:schemeClr val="bg1">
                    <a:lumMod val="65000"/>
                  </a:schemeClr>
                </a:solidFill>
                <a:effectLst/>
                <a:latin typeface="Calibri" panose="020F0502020204030204" pitchFamily="34" charset="0"/>
                <a:ea typeface="Times New Roman" panose="02020603050405020304" pitchFamily="18" charset="0"/>
                <a:cs typeface="Calibri" panose="020F0502020204030204" pitchFamily="34" charset="0"/>
              </a:rPr>
              <a:t>, 14(7), pp.1492-1499,  </a:t>
            </a:r>
            <a:r>
              <a:rPr lang="en-US" sz="1800" b="1" dirty="0">
                <a:solidFill>
                  <a:schemeClr val="bg1">
                    <a:lumMod val="65000"/>
                  </a:schemeClr>
                </a:solidFill>
                <a:effectLst/>
                <a:latin typeface="Calibri" panose="020F0502020204030204" pitchFamily="34" charset="0"/>
                <a:ea typeface="Times New Roman" panose="02020603050405020304" pitchFamily="18" charset="0"/>
                <a:cs typeface="Calibri" panose="020F0502020204030204" pitchFamily="34" charset="0"/>
              </a:rPr>
              <a:t>2020. </a:t>
            </a:r>
            <a:endParaRPr lang="en-TR" sz="1800" b="1" dirty="0">
              <a:solidFill>
                <a:schemeClr val="bg1">
                  <a:lumMod val="6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en-US" i="1" dirty="0">
                <a:solidFill>
                  <a:schemeClr val="bg1">
                    <a:lumMod val="65000"/>
                  </a:schemeClr>
                </a:solidFill>
                <a:effectLst/>
                <a:latin typeface="SFRM1000"/>
              </a:rPr>
              <a:t> </a:t>
            </a:r>
            <a:endParaRPr lang="en-US" dirty="0">
              <a:solidFill>
                <a:schemeClr val="bg1">
                  <a:lumMod val="65000"/>
                </a:schemeClr>
              </a:solidFill>
              <a:effectLst/>
            </a:endParaRPr>
          </a:p>
        </p:txBody>
      </p:sp>
      <p:sp>
        <p:nvSpPr>
          <p:cNvPr id="12" name="TextBox 11">
            <a:extLst>
              <a:ext uri="{FF2B5EF4-FFF2-40B4-BE49-F238E27FC236}">
                <a16:creationId xmlns:a16="http://schemas.microsoft.com/office/drawing/2014/main" id="{1A8DDB8F-C463-3907-275D-C069CE5DF352}"/>
              </a:ext>
            </a:extLst>
          </p:cNvPr>
          <p:cNvSpPr txBox="1"/>
          <p:nvPr/>
        </p:nvSpPr>
        <p:spPr>
          <a:xfrm>
            <a:off x="5634574" y="88932"/>
            <a:ext cx="6197426" cy="1754326"/>
          </a:xfrm>
          <a:prstGeom prst="rect">
            <a:avLst/>
          </a:prstGeom>
          <a:noFill/>
        </p:spPr>
        <p:txBody>
          <a:bodyPr wrap="square" rtlCol="0">
            <a:spAutoFit/>
          </a:bodyPr>
          <a:lstStyle/>
          <a:p>
            <a:endPar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endParaRPr lang="en-TR" dirty="0"/>
          </a:p>
          <a:p>
            <a:endParaRPr lang="en-TR" dirty="0">
              <a:effectLst/>
            </a:endParaRPr>
          </a:p>
          <a:p>
            <a:endParaRPr lang="en-TR" dirty="0"/>
          </a:p>
          <a:p>
            <a:endParaRPr lang="en-TR" dirty="0"/>
          </a:p>
        </p:txBody>
      </p:sp>
      <p:sp>
        <p:nvSpPr>
          <p:cNvPr id="8" name="TextBox 7">
            <a:extLst>
              <a:ext uri="{FF2B5EF4-FFF2-40B4-BE49-F238E27FC236}">
                <a16:creationId xmlns:a16="http://schemas.microsoft.com/office/drawing/2014/main" id="{578EE076-5B8B-69AD-50A2-03678D0DFA8A}"/>
              </a:ext>
            </a:extLst>
          </p:cNvPr>
          <p:cNvSpPr txBox="1"/>
          <p:nvPr/>
        </p:nvSpPr>
        <p:spPr>
          <a:xfrm>
            <a:off x="6096000" y="395649"/>
            <a:ext cx="5758514" cy="5078313"/>
          </a:xfrm>
          <a:prstGeom prst="rect">
            <a:avLst/>
          </a:prstGeom>
          <a:noFill/>
        </p:spPr>
        <p:txBody>
          <a:bodyPr wrap="square">
            <a:spAutoFit/>
          </a:bodyPr>
          <a:lstStyle/>
          <a:p>
            <a:pPr algn="just"/>
            <a:endParaRPr lang="en-US" b="1" dirty="0">
              <a:solidFill>
                <a:srgbClr val="002060"/>
              </a:solidFill>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b="1" dirty="0" err="1">
                <a:solidFill>
                  <a:srgbClr val="002060"/>
                </a:solidFill>
                <a:effectLst/>
                <a:latin typeface="Arial" panose="020B0604020202020204" pitchFamily="34" charset="0"/>
                <a:cs typeface="Arial" panose="020B0604020202020204" pitchFamily="34" charset="0"/>
              </a:rPr>
              <a:t>Konvansiyonel</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radyoterapi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elektromanyetik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dalgaların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dokuda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sürekli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enerji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kaybetmesi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nedeniyle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tümörün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önüne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arkasına</a:t>
            </a:r>
            <a:r>
              <a:rPr lang="en-US" b="1" dirty="0">
                <a:solidFill>
                  <a:srgbClr val="002060"/>
                </a:solidFill>
                <a:effectLst/>
                <a:latin typeface="Arial" panose="020B0604020202020204" pitchFamily="34" charset="0"/>
                <a:cs typeface="Arial" panose="020B0604020202020204" pitchFamily="34" charset="0"/>
              </a:rPr>
              <a:t> da </a:t>
            </a:r>
            <a:r>
              <a:rPr lang="en-US" b="1" dirty="0" err="1">
                <a:solidFill>
                  <a:srgbClr val="002060"/>
                </a:solidFill>
                <a:effectLst/>
                <a:latin typeface="Arial" panose="020B0604020202020204" pitchFamily="34" charset="0"/>
                <a:cs typeface="Arial" panose="020B0604020202020204" pitchFamily="34" charset="0"/>
              </a:rPr>
              <a:t>zarar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verir</a:t>
            </a:r>
            <a:r>
              <a:rPr lang="en-US" b="1" dirty="0">
                <a:solidFill>
                  <a:srgbClr val="002060"/>
                </a:solidFill>
                <a:effectLst/>
                <a:latin typeface="Arial" panose="020B0604020202020204" pitchFamily="34" charset="0"/>
                <a:cs typeface="Arial" panose="020B0604020202020204" pitchFamily="34" charset="0"/>
              </a:rPr>
              <a:t>. </a:t>
            </a:r>
          </a:p>
          <a:p>
            <a:pPr marL="285750" indent="-285750" algn="just">
              <a:buFont typeface="Wingdings" pitchFamily="2" charset="2"/>
              <a:buChar char="q"/>
            </a:pPr>
            <a:endParaRPr lang="en-US" b="1" dirty="0">
              <a:solidFill>
                <a:srgbClr val="002060"/>
              </a:solidFill>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b="1" dirty="0">
                <a:solidFill>
                  <a:srgbClr val="002060"/>
                </a:solidFill>
                <a:effectLst/>
                <a:latin typeface="Arial" panose="020B0604020202020204" pitchFamily="34" charset="0"/>
                <a:cs typeface="Arial" panose="020B0604020202020204" pitchFamily="34" charset="0"/>
              </a:rPr>
              <a:t>Hadron </a:t>
            </a:r>
            <a:r>
              <a:rPr lang="en-US" b="1" dirty="0" err="1">
                <a:solidFill>
                  <a:srgbClr val="002060"/>
                </a:solidFill>
                <a:effectLst/>
                <a:latin typeface="Arial" panose="020B0604020202020204" pitchFamily="34" charset="0"/>
                <a:cs typeface="Arial" panose="020B0604020202020204" pitchFamily="34" charset="0"/>
              </a:rPr>
              <a:t>terapi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parçacık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demetinin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tümörün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şekline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uygun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olarak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ayarlanabilmesi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enerjisini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tümörün</a:t>
            </a:r>
            <a:r>
              <a:rPr lang="en-US" b="1" dirty="0">
                <a:solidFill>
                  <a:srgbClr val="002060"/>
                </a:solidFill>
                <a:effectLst/>
                <a:latin typeface="Arial" panose="020B0604020202020204" pitchFamily="34" charset="0"/>
                <a:cs typeface="Arial" panose="020B0604020202020204" pitchFamily="34" charset="0"/>
              </a:rPr>
              <a:t> tam </a:t>
            </a:r>
            <a:r>
              <a:rPr lang="en-US" b="1" dirty="0" err="1">
                <a:solidFill>
                  <a:srgbClr val="002060"/>
                </a:solidFill>
                <a:effectLst/>
                <a:latin typeface="Arial" panose="020B0604020202020204" pitchFamily="34" charset="0"/>
                <a:cs typeface="Arial" panose="020B0604020202020204" pitchFamily="34" charset="0"/>
              </a:rPr>
              <a:t>ortasında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bırakabilmesi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sayesinde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sağlıklı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dokuya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daha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az</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zarar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verir</a:t>
            </a:r>
            <a:r>
              <a:rPr lang="en-US" b="1" dirty="0">
                <a:solidFill>
                  <a:srgbClr val="002060"/>
                </a:solidFill>
                <a:effectLst/>
                <a:latin typeface="Arial" panose="020B0604020202020204" pitchFamily="34" charset="0"/>
                <a:cs typeface="Arial" panose="020B0604020202020204" pitchFamily="34" charset="0"/>
              </a:rPr>
              <a:t>. Bu </a:t>
            </a:r>
            <a:r>
              <a:rPr lang="en-US" b="1" dirty="0" err="1">
                <a:solidFill>
                  <a:srgbClr val="002060"/>
                </a:solidFill>
                <a:effectLst/>
                <a:latin typeface="Arial" panose="020B0604020202020204" pitchFamily="34" charset="0"/>
                <a:cs typeface="Arial" panose="020B0604020202020204" pitchFamily="34" charset="0"/>
              </a:rPr>
              <a:t>noktaya</a:t>
            </a:r>
            <a:r>
              <a:rPr lang="en-US" b="1" dirty="0">
                <a:solidFill>
                  <a:srgbClr val="002060"/>
                </a:solidFill>
                <a:effectLst/>
                <a:latin typeface="Arial" panose="020B0604020202020204" pitchFamily="34" charset="0"/>
                <a:cs typeface="Arial" panose="020B0604020202020204" pitchFamily="34" charset="0"/>
              </a:rPr>
              <a:t> Bragg </a:t>
            </a:r>
            <a:r>
              <a:rPr lang="en-US" b="1" dirty="0" err="1">
                <a:solidFill>
                  <a:srgbClr val="002060"/>
                </a:solidFill>
                <a:effectLst/>
                <a:latin typeface="Arial" panose="020B0604020202020204" pitchFamily="34" charset="0"/>
                <a:cs typeface="Arial" panose="020B0604020202020204" pitchFamily="34" charset="0"/>
              </a:rPr>
              <a:t>pik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denir</a:t>
            </a:r>
            <a:r>
              <a:rPr lang="en-US" b="1" dirty="0">
                <a:solidFill>
                  <a:srgbClr val="002060"/>
                </a:solidFill>
                <a:effectLst/>
                <a:latin typeface="Arial" panose="020B0604020202020204" pitchFamily="34" charset="0"/>
                <a:cs typeface="Arial" panose="020B0604020202020204" pitchFamily="34" charset="0"/>
              </a:rPr>
              <a:t>.</a:t>
            </a:r>
          </a:p>
          <a:p>
            <a:pPr marL="285750" indent="-285750" algn="just">
              <a:buFont typeface="Wingdings" pitchFamily="2" charset="2"/>
              <a:buChar char="q"/>
            </a:pPr>
            <a:endParaRPr lang="en-US" b="1" dirty="0">
              <a:solidFill>
                <a:srgbClr val="002060"/>
              </a:solidFill>
              <a:effectLst/>
              <a:latin typeface="Arial" panose="020B0604020202020204" pitchFamily="34" charset="0"/>
              <a:cs typeface="Arial" panose="020B0604020202020204" pitchFamily="34" charset="0"/>
            </a:endParaRPr>
          </a:p>
          <a:p>
            <a:pPr marL="285750" indent="-285750" algn="just">
              <a:buFont typeface="Wingdings" pitchFamily="2" charset="2"/>
              <a:buChar char="q"/>
            </a:pPr>
            <a:r>
              <a:rPr lang="en-US" b="1" dirty="0">
                <a:solidFill>
                  <a:srgbClr val="002060"/>
                </a:solidFill>
                <a:latin typeface="Arial" panose="020B0604020202020204" pitchFamily="34" charset="0"/>
                <a:ea typeface="Times New Roman" panose="02020603050405020304" pitchFamily="18" charset="0"/>
                <a:cs typeface="Arial" panose="020B0604020202020204" pitchFamily="34" charset="0"/>
              </a:rPr>
              <a:t>H</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adron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terapisi</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doz</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uygunluğu</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yüksek</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tümör</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kontrolü</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sıfır</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çıkış</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dozu</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tedaviden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sonra</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hızlı</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iyileşme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ağrısız</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düşük</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yan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etki</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riski</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açısından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geleneksel</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X-</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ışını</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radyasyon</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tedavisine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göre</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çeşitli</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avantajlar</a:t>
            </a:r>
            <a:r>
              <a:rPr lang="en-US"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sunmaktadır</a:t>
            </a:r>
            <a:r>
              <a:rPr lang="en-TR" b="1" dirty="0">
                <a:solidFill>
                  <a:srgbClr val="002060"/>
                </a:solidFill>
                <a:effectLst/>
                <a:latin typeface="Arial" panose="020B0604020202020204" pitchFamily="34" charset="0"/>
                <a:cs typeface="Arial" panose="020B0604020202020204" pitchFamily="34" charset="0"/>
              </a:rPr>
              <a:t> .</a:t>
            </a:r>
            <a:endParaRPr lang="en-US" b="1" dirty="0">
              <a:solidFill>
                <a:srgbClr val="002060"/>
              </a:solidFill>
              <a:latin typeface="Arial" panose="020B0604020202020204" pitchFamily="34" charset="0"/>
              <a:cs typeface="Arial" panose="020B0604020202020204" pitchFamily="34" charset="0"/>
            </a:endParaRPr>
          </a:p>
          <a:p>
            <a:pPr algn="just"/>
            <a:endParaRPr lang="en-TR" sz="18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9735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3" name="TextBox 2">
            <a:extLst>
              <a:ext uri="{FF2B5EF4-FFF2-40B4-BE49-F238E27FC236}">
                <a16:creationId xmlns:a16="http://schemas.microsoft.com/office/drawing/2014/main" id="{E9F7FD30-778F-1200-CAD0-CC38BB51B7C1}"/>
              </a:ext>
            </a:extLst>
          </p:cNvPr>
          <p:cNvSpPr txBox="1"/>
          <p:nvPr/>
        </p:nvSpPr>
        <p:spPr>
          <a:xfrm>
            <a:off x="938784" y="906481"/>
            <a:ext cx="9875520" cy="5318507"/>
          </a:xfrm>
          <a:prstGeom prst="rect">
            <a:avLst/>
          </a:prstGeom>
          <a:noFill/>
        </p:spPr>
        <p:txBody>
          <a:bodyPr wrap="square" rtlCol="0">
            <a:spAutoFit/>
          </a:bodyPr>
          <a:lstStyle/>
          <a:p>
            <a:pPr marL="285750" indent="-285750" algn="just">
              <a:lnSpc>
                <a:spcPct val="115000"/>
              </a:lnSpc>
              <a:spcAft>
                <a:spcPts val="1000"/>
              </a:spcAft>
              <a:buFont typeface="Wingdings" pitchFamily="2" charset="2"/>
              <a:buChar char="v"/>
            </a:pP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 P</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roton, sağlıklı doku içinde daha küçük açılarla saçılarak ilerler ve tedavi alanı yan kenarlarında daha keskin doz düşüşü sağlar. Bu özellik hem hedeflenen tümör etrafındaki sağlıklı dokuların korunmasını hem de homojen doz dağılımını sağlar.</a:t>
            </a:r>
          </a:p>
          <a:p>
            <a:pPr marL="285750" indent="-285750" algn="l">
              <a:buFont typeface="Wingdings" pitchFamily="2" charset="2"/>
              <a:buChar char="v"/>
            </a:pP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Daha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fazla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radyasyon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dozu</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uygulanabilir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tedavi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süresi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azaltılabilir</a:t>
            </a:r>
            <a:r>
              <a:rPr lang="en-US" b="1" dirty="0">
                <a:solidFill>
                  <a:srgbClr val="002060"/>
                </a:solidFill>
                <a:effectLst/>
                <a:latin typeface="Arial" panose="020B0604020202020204" pitchFamily="34" charset="0"/>
                <a:cs typeface="Arial" panose="020B0604020202020204" pitchFamily="34" charset="0"/>
              </a:rPr>
              <a:t> .</a:t>
            </a:r>
          </a:p>
          <a:p>
            <a:pPr marL="285750" indent="-285750" algn="l">
              <a:buFont typeface="Wingdings" pitchFamily="2" charset="2"/>
              <a:buChar char="v"/>
            </a:pPr>
            <a:endParaRPr lang="en-US" b="1" dirty="0">
              <a:solidFill>
                <a:srgbClr val="002060"/>
              </a:solidFill>
              <a:effectLst/>
              <a:latin typeface="Arial" panose="020B0604020202020204" pitchFamily="34" charset="0"/>
              <a:cs typeface="Arial" panose="020B0604020202020204" pitchFamily="34" charset="0"/>
            </a:endParaRPr>
          </a:p>
          <a:p>
            <a:pPr marL="285750" indent="-285750" algn="l">
              <a:buFont typeface="Wingdings" pitchFamily="2" charset="2"/>
              <a:buChar char="v"/>
            </a:pPr>
            <a:r>
              <a:rPr lang="en-US" b="1" dirty="0" err="1">
                <a:solidFill>
                  <a:srgbClr val="002060"/>
                </a:solidFill>
                <a:effectLst/>
                <a:latin typeface="Arial" panose="020B0604020202020204" pitchFamily="34" charset="0"/>
                <a:cs typeface="Arial" panose="020B0604020202020204" pitchFamily="34" charset="0"/>
              </a:rPr>
              <a:t>Tedavi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esnasında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sonrasında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daha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az</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yan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etki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görülür</a:t>
            </a:r>
            <a:r>
              <a:rPr lang="en-US" b="1" dirty="0">
                <a:solidFill>
                  <a:srgbClr val="002060"/>
                </a:solidFill>
                <a:effectLst/>
                <a:latin typeface="Arial" panose="020B0604020202020204" pitchFamily="34" charset="0"/>
                <a:cs typeface="Arial" panose="020B0604020202020204" pitchFamily="34" charset="0"/>
              </a:rPr>
              <a:t> .</a:t>
            </a:r>
          </a:p>
          <a:p>
            <a:pPr marL="285750" indent="-285750" algn="l">
              <a:buFont typeface="Wingdings" pitchFamily="2" charset="2"/>
              <a:buChar char="v"/>
            </a:pPr>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marL="285750" indent="-285750" algn="just">
              <a:lnSpc>
                <a:spcPct val="115000"/>
              </a:lnSpc>
              <a:spcAft>
                <a:spcPts val="1000"/>
              </a:spcAft>
              <a:buFont typeface="Wingdings" pitchFamily="2" charset="2"/>
              <a:buChar char="v"/>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Parçacığın kütlesine bağlı olarak girdiği ortamda belli bir hızda doku içinde ilerlerken birim uzunluk başına depoladığı enerji ölçüsü olan doğrusal enerji transferi (LET) proton için düşüktür.</a:t>
            </a:r>
          </a:p>
          <a:p>
            <a:pPr marL="285750" indent="-285750" algn="just">
              <a:lnSpc>
                <a:spcPct val="115000"/>
              </a:lnSpc>
              <a:spcAft>
                <a:spcPts val="1000"/>
              </a:spcAft>
              <a:buFont typeface="Wingdings" pitchFamily="2" charset="2"/>
              <a:buChar char="v"/>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Değişik ışınların farklı biyolojik etkisi olan bağıl radyo-biyolojik etki (RBE) proton için 1.1 kabul edilir</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p>
          <a:p>
            <a:pPr marL="285750" indent="-285750" algn="just">
              <a:lnSpc>
                <a:spcPct val="115000"/>
              </a:lnSpc>
              <a:spcAft>
                <a:spcPts val="1000"/>
              </a:spcAft>
              <a:buFont typeface="Wingdings" pitchFamily="2" charset="2"/>
              <a:buChar char="v"/>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H</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ızlandırıcılar 70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MeV</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ile 230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MeV</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aralığında proton enerjisi üretirler. </a:t>
            </a:r>
          </a:p>
          <a:p>
            <a:pPr marL="285750" indent="-285750" algn="just">
              <a:lnSpc>
                <a:spcPct val="115000"/>
              </a:lnSpc>
              <a:spcAft>
                <a:spcPts val="1000"/>
              </a:spcAft>
              <a:buFont typeface="Wingdings" pitchFamily="2" charset="2"/>
              <a:buChar char="v"/>
            </a:pP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Bu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seviyelerine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ulaşmak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için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senkrotron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siklotron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senkrosiklotron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kullanılır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a:p>
            <a:pPr algn="just">
              <a:lnSpc>
                <a:spcPct val="115000"/>
              </a:lnSpc>
              <a:spcAft>
                <a:spcPts val="1000"/>
              </a:spcAft>
            </a:pPr>
            <a:endPar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7" name="Rounded Rectangle 6">
            <a:extLst>
              <a:ext uri="{FF2B5EF4-FFF2-40B4-BE49-F238E27FC236}">
                <a16:creationId xmlns:a16="http://schemas.microsoft.com/office/drawing/2014/main" id="{DB4C31F7-E6FA-C65B-EE06-0A58C3BCBB2B}"/>
              </a:ext>
            </a:extLst>
          </p:cNvPr>
          <p:cNvSpPr/>
          <p:nvPr/>
        </p:nvSpPr>
        <p:spPr>
          <a:xfrm>
            <a:off x="865632" y="119426"/>
            <a:ext cx="2884578" cy="638257"/>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TR"/>
          </a:p>
        </p:txBody>
      </p:sp>
      <p:sp>
        <p:nvSpPr>
          <p:cNvPr id="2" name="TextBox 1">
            <a:extLst>
              <a:ext uri="{FF2B5EF4-FFF2-40B4-BE49-F238E27FC236}">
                <a16:creationId xmlns:a16="http://schemas.microsoft.com/office/drawing/2014/main" id="{8C18C11D-F875-4949-A5AF-DE728E638B9E}"/>
              </a:ext>
            </a:extLst>
          </p:cNvPr>
          <p:cNvSpPr txBox="1"/>
          <p:nvPr/>
        </p:nvSpPr>
        <p:spPr>
          <a:xfrm>
            <a:off x="1066948" y="112016"/>
            <a:ext cx="3089149" cy="584775"/>
          </a:xfrm>
          <a:prstGeom prst="rect">
            <a:avLst/>
          </a:prstGeom>
          <a:noFill/>
        </p:spPr>
        <p:txBody>
          <a:bodyPr wrap="square" rtlCol="0">
            <a:spAutoFit/>
          </a:bodyPr>
          <a:lstStyle/>
          <a:p>
            <a:r>
              <a:rPr lang="en-TR" sz="3200" b="1" dirty="0">
                <a:solidFill>
                  <a:srgbClr val="002060"/>
                </a:solidFill>
              </a:rPr>
              <a:t>Proton Terapi</a:t>
            </a:r>
          </a:p>
        </p:txBody>
      </p:sp>
    </p:spTree>
    <p:extLst>
      <p:ext uri="{BB962C8B-B14F-4D97-AF65-F5344CB8AC3E}">
        <p14:creationId xmlns:p14="http://schemas.microsoft.com/office/powerpoint/2010/main" val="322296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8" name="TextBox 7">
            <a:extLst>
              <a:ext uri="{FF2B5EF4-FFF2-40B4-BE49-F238E27FC236}">
                <a16:creationId xmlns:a16="http://schemas.microsoft.com/office/drawing/2014/main" id="{6057C0FC-2509-CA42-8619-4D04D68351BC}"/>
              </a:ext>
            </a:extLst>
          </p:cNvPr>
          <p:cNvSpPr txBox="1"/>
          <p:nvPr/>
        </p:nvSpPr>
        <p:spPr>
          <a:xfrm>
            <a:off x="900130" y="829430"/>
            <a:ext cx="10046911" cy="4975786"/>
          </a:xfrm>
          <a:prstGeom prst="rect">
            <a:avLst/>
          </a:prstGeom>
          <a:noFill/>
        </p:spPr>
        <p:txBody>
          <a:bodyPr wrap="square">
            <a:spAutoFit/>
          </a:bodyPr>
          <a:lstStyle/>
          <a:p>
            <a:pPr marL="285750" indent="-285750" algn="just">
              <a:lnSpc>
                <a:spcPct val="115000"/>
              </a:lnSpc>
              <a:spcAft>
                <a:spcPts val="1000"/>
              </a:spcAft>
              <a:buFont typeface="Wingdings" pitchFamily="2" charset="2"/>
              <a:buChar char="v"/>
            </a:pP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arbon iyon ışınları doku içinde ilerlerken daha fazla enerji dağıtırlar. </a:t>
            </a:r>
          </a:p>
          <a:p>
            <a:pPr marL="285750" indent="-285750" algn="just">
              <a:lnSpc>
                <a:spcPct val="115000"/>
              </a:lnSpc>
              <a:spcAft>
                <a:spcPts val="1000"/>
              </a:spcAft>
              <a:buFont typeface="Wingdings" pitchFamily="2" charset="2"/>
              <a:buChar char="v"/>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Doğrusal enerji transferi (LET) olarak adlandırılan bu özellik karbon iyonları için, proton veya fotonlara kıyasla daha yüksektir. </a:t>
            </a:r>
          </a:p>
          <a:p>
            <a:pPr marL="285750" indent="-285750" algn="just">
              <a:lnSpc>
                <a:spcPct val="115000"/>
              </a:lnSpc>
              <a:spcAft>
                <a:spcPts val="1000"/>
              </a:spcAft>
              <a:buFont typeface="Wingdings" pitchFamily="2" charset="2"/>
              <a:buChar char="v"/>
            </a:pP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arbon iyonları protonlara göre daha derinlerde yüksek dik bir yanal saçılma gösterir.</a:t>
            </a:r>
          </a:p>
          <a:p>
            <a:pPr marL="285750" indent="-285750" algn="just">
              <a:lnSpc>
                <a:spcPct val="115000"/>
              </a:lnSpc>
              <a:spcAft>
                <a:spcPts val="1000"/>
              </a:spcAft>
              <a:buFont typeface="Wingdings" pitchFamily="2" charset="2"/>
              <a:buChar char="v"/>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X-ışını veya protona göre; karbon iyon ışınlarının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Bragg</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pikteki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radyobiyolojik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2-3 kat daha yüksek olduğundan, etrafındaki normal dokuları korurken, tümör kontrolü olasılığını arttırırlar </a:t>
            </a:r>
          </a:p>
          <a:p>
            <a:pPr marL="285750" indent="-285750" algn="just">
              <a:lnSpc>
                <a:spcPct val="115000"/>
              </a:lnSpc>
              <a:spcAft>
                <a:spcPts val="1000"/>
              </a:spcAft>
              <a:buFont typeface="Wingdings" pitchFamily="2" charset="2"/>
              <a:buChar char="v"/>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Karbon iyonlarının fiziksel özellikleri sebebiyle, doku içindeki oksijen bağımlılığı oldukça düşüktür ve bu özellikleri sayesinde derine yerleşmiş radyasyona direnç gösteren tümörlerin tedavisinde minimum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toksisite</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ile daha yüksek verimlilikle sonuçlar elde edilir. </a:t>
            </a:r>
          </a:p>
          <a:p>
            <a:pPr marL="285750" indent="-285750" algn="just">
              <a:lnSpc>
                <a:spcPct val="115000"/>
              </a:lnSpc>
              <a:spcAft>
                <a:spcPts val="1000"/>
              </a:spcAft>
              <a:buFont typeface="Wingdings" pitchFamily="2" charset="2"/>
              <a:buChar char="v"/>
            </a:pP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Karbon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iyonları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için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100 MeV/u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ile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430 MeV/u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aralığında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enerjisi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kullanılır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a:p>
            <a:pPr marL="285750" indent="-285750" algn="just">
              <a:lnSpc>
                <a:spcPct val="115000"/>
              </a:lnSpc>
              <a:spcAft>
                <a:spcPts val="1000"/>
              </a:spcAft>
              <a:buFont typeface="Wingdings" pitchFamily="2" charset="2"/>
              <a:buChar char="v"/>
            </a:pP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Bu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enerji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seviyeleri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sadece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senkrotronda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üretilir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endPar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2" name="Rounded Rectangle 1">
            <a:extLst>
              <a:ext uri="{FF2B5EF4-FFF2-40B4-BE49-F238E27FC236}">
                <a16:creationId xmlns:a16="http://schemas.microsoft.com/office/drawing/2014/main" id="{5DB360DF-DA3D-6B74-CFC2-DCDB1D0F07F8}"/>
              </a:ext>
            </a:extLst>
          </p:cNvPr>
          <p:cNvSpPr/>
          <p:nvPr/>
        </p:nvSpPr>
        <p:spPr>
          <a:xfrm>
            <a:off x="1160456" y="98337"/>
            <a:ext cx="3755136" cy="70713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TR"/>
          </a:p>
        </p:txBody>
      </p:sp>
      <p:sp>
        <p:nvSpPr>
          <p:cNvPr id="3" name="TextBox 2">
            <a:extLst>
              <a:ext uri="{FF2B5EF4-FFF2-40B4-BE49-F238E27FC236}">
                <a16:creationId xmlns:a16="http://schemas.microsoft.com/office/drawing/2014/main" id="{DAD5825F-7690-AF3D-9CFA-7C30FE44FE28}"/>
              </a:ext>
            </a:extLst>
          </p:cNvPr>
          <p:cNvSpPr txBox="1"/>
          <p:nvPr/>
        </p:nvSpPr>
        <p:spPr>
          <a:xfrm>
            <a:off x="1223789" y="123129"/>
            <a:ext cx="3628469" cy="584775"/>
          </a:xfrm>
          <a:prstGeom prst="rect">
            <a:avLst/>
          </a:prstGeom>
          <a:noFill/>
        </p:spPr>
        <p:txBody>
          <a:bodyPr wrap="square">
            <a:spAutoFit/>
          </a:bodyPr>
          <a:lstStyle/>
          <a:p>
            <a:r>
              <a:rPr lang="en-TR" sz="3200" b="1" dirty="0">
                <a:solidFill>
                  <a:srgbClr val="002060"/>
                </a:solidFill>
              </a:rPr>
              <a:t>Karbon iyon Terapi</a:t>
            </a:r>
          </a:p>
        </p:txBody>
      </p:sp>
    </p:spTree>
    <p:extLst>
      <p:ext uri="{BB962C8B-B14F-4D97-AF65-F5344CB8AC3E}">
        <p14:creationId xmlns:p14="http://schemas.microsoft.com/office/powerpoint/2010/main" val="1109271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8" name="TextBox 7">
            <a:extLst>
              <a:ext uri="{FF2B5EF4-FFF2-40B4-BE49-F238E27FC236}">
                <a16:creationId xmlns:a16="http://schemas.microsoft.com/office/drawing/2014/main" id="{6057C0FC-2509-CA42-8619-4D04D68351BC}"/>
              </a:ext>
            </a:extLst>
          </p:cNvPr>
          <p:cNvSpPr txBox="1"/>
          <p:nvPr/>
        </p:nvSpPr>
        <p:spPr>
          <a:xfrm>
            <a:off x="626580" y="1019493"/>
            <a:ext cx="10046911" cy="4599464"/>
          </a:xfrm>
          <a:prstGeom prst="rect">
            <a:avLst/>
          </a:prstGeom>
          <a:noFill/>
        </p:spPr>
        <p:txBody>
          <a:bodyPr wrap="square">
            <a:spAutoFit/>
          </a:bodyPr>
          <a:lstStyle/>
          <a:p>
            <a:pPr algn="just">
              <a:lnSpc>
                <a:spcPct val="115000"/>
              </a:lnSpc>
              <a:spcAft>
                <a:spcPts val="1000"/>
              </a:spcAft>
            </a:pPr>
            <a:r>
              <a:rPr lang="en-US" b="1" dirty="0">
                <a:solidFill>
                  <a:srgbClr val="002060"/>
                </a:solidFill>
                <a:effectLst/>
                <a:latin typeface="Arial" panose="020B0604020202020204" pitchFamily="34" charset="0"/>
                <a:cs typeface="Arial" panose="020B0604020202020204" pitchFamily="34" charset="0"/>
              </a:rPr>
              <a:t>Karbon </a:t>
            </a:r>
            <a:r>
              <a:rPr lang="en-US" b="1" dirty="0" err="1">
                <a:solidFill>
                  <a:srgbClr val="002060"/>
                </a:solidFill>
                <a:effectLst/>
                <a:latin typeface="Arial" panose="020B0604020202020204" pitchFamily="34" charset="0"/>
                <a:cs typeface="Arial" panose="020B0604020202020204" pitchFamily="34" charset="0"/>
              </a:rPr>
              <a:t>iyon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terapide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nükleer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parçalanma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kuyruğu</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karbon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iyonlarının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hedef</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dokuya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ulaştığında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çekirdeklerle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çarpışması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sonucu</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oluşur</a:t>
            </a:r>
            <a:r>
              <a:rPr lang="en-US" b="1" dirty="0">
                <a:solidFill>
                  <a:srgbClr val="002060"/>
                </a:solidFill>
                <a:effectLst/>
                <a:latin typeface="Arial" panose="020B0604020202020204" pitchFamily="34" charset="0"/>
                <a:cs typeface="Arial" panose="020B0604020202020204" pitchFamily="34" charset="0"/>
              </a:rPr>
              <a:t>. Bu </a:t>
            </a:r>
            <a:r>
              <a:rPr lang="en-US" b="1" dirty="0" err="1">
                <a:solidFill>
                  <a:srgbClr val="002060"/>
                </a:solidFill>
                <a:effectLst/>
                <a:latin typeface="Arial" panose="020B0604020202020204" pitchFamily="34" charset="0"/>
                <a:cs typeface="Arial" panose="020B0604020202020204" pitchFamily="34" charset="0"/>
              </a:rPr>
              <a:t>çarpışmalar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karbon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iyonlarının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parçalanmasına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daha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hafif</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iyonlar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veya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nötronlar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üretmesine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neden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olur</a:t>
            </a:r>
            <a:r>
              <a:rPr lang="en-US" b="1" dirty="0">
                <a:solidFill>
                  <a:srgbClr val="002060"/>
                </a:solidFill>
                <a:effectLst/>
                <a:latin typeface="Arial" panose="020B0604020202020204" pitchFamily="34" charset="0"/>
                <a:cs typeface="Arial" panose="020B0604020202020204" pitchFamily="34" charset="0"/>
              </a:rPr>
              <a:t>. Bu </a:t>
            </a:r>
            <a:r>
              <a:rPr lang="en-US" b="1" dirty="0" err="1">
                <a:solidFill>
                  <a:srgbClr val="002060"/>
                </a:solidFill>
                <a:effectLst/>
                <a:latin typeface="Arial" panose="020B0604020202020204" pitchFamily="34" charset="0"/>
                <a:cs typeface="Arial" panose="020B0604020202020204" pitchFamily="34" charset="0"/>
              </a:rPr>
              <a:t>parçacıklar</a:t>
            </a:r>
            <a:r>
              <a:rPr lang="en-US" b="1" dirty="0">
                <a:solidFill>
                  <a:srgbClr val="002060"/>
                </a:solidFill>
                <a:effectLst/>
                <a:latin typeface="Arial" panose="020B0604020202020204" pitchFamily="34" charset="0"/>
                <a:cs typeface="Arial" panose="020B0604020202020204" pitchFamily="34" charset="0"/>
              </a:rPr>
              <a:t>, Bragg </a:t>
            </a:r>
            <a:r>
              <a:rPr lang="en-US" b="1" dirty="0" err="1">
                <a:solidFill>
                  <a:srgbClr val="002060"/>
                </a:solidFill>
                <a:effectLst/>
                <a:latin typeface="Arial" panose="020B0604020202020204" pitchFamily="34" charset="0"/>
                <a:cs typeface="Arial" panose="020B0604020202020204" pitchFamily="34" charset="0"/>
              </a:rPr>
              <a:t>pikinin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ötesinde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enerji</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kaybederek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ilerler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doz</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dağılımını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etkiler</a:t>
            </a:r>
            <a:r>
              <a:rPr lang="en-US" b="1" dirty="0">
                <a:solidFill>
                  <a:srgbClr val="002060"/>
                </a:solidFill>
                <a:effectLst/>
                <a:latin typeface="Arial" panose="020B0604020202020204" pitchFamily="34" charset="0"/>
                <a:cs typeface="Arial" panose="020B0604020202020204" pitchFamily="34" charset="0"/>
              </a:rPr>
              <a:t>.  Bu </a:t>
            </a:r>
            <a:r>
              <a:rPr lang="en-US" b="1" dirty="0" err="1">
                <a:solidFill>
                  <a:srgbClr val="002060"/>
                </a:solidFill>
                <a:effectLst/>
                <a:latin typeface="Arial" panose="020B0604020202020204" pitchFamily="34" charset="0"/>
                <a:cs typeface="Arial" panose="020B0604020202020204" pitchFamily="34" charset="0"/>
              </a:rPr>
              <a:t>sürece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nükleer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parçalanma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kuyruğu</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adı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verilir</a:t>
            </a:r>
            <a:r>
              <a:rPr lang="en-US" b="1" dirty="0">
                <a:solidFill>
                  <a:srgbClr val="002060"/>
                </a:solidFill>
                <a:effectLst/>
                <a:latin typeface="Arial" panose="020B0604020202020204" pitchFamily="34" charset="0"/>
                <a:cs typeface="Arial" panose="020B0604020202020204" pitchFamily="34" charset="0"/>
              </a:rPr>
              <a:t>. </a:t>
            </a:r>
          </a:p>
          <a:p>
            <a:pPr algn="just">
              <a:lnSpc>
                <a:spcPct val="115000"/>
              </a:lnSpc>
              <a:spcAft>
                <a:spcPts val="1000"/>
              </a:spcAft>
            </a:pPr>
            <a:r>
              <a:rPr lang="en-US" b="1" dirty="0" err="1">
                <a:solidFill>
                  <a:srgbClr val="002060"/>
                </a:solidFill>
                <a:effectLst/>
                <a:latin typeface="Arial" panose="020B0604020202020204" pitchFamily="34" charset="0"/>
                <a:cs typeface="Arial" panose="020B0604020202020204" pitchFamily="34" charset="0"/>
              </a:rPr>
              <a:t>Nükleer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parçalanma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kuyruğunda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oluşan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parçacıklar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karbon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iyonlarının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çarpıştığı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çekirdeklerin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türüne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bağlıdır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Genellikle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karbon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iyonları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daha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hafif</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iyonlar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veya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nötronlar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üretir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Örneğin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hidrojen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çekirdeğiyle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çarpısırsa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helyum</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nötronlar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oluşur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Oksijen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çekirdeğiyle</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çarpısırsa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karbon</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berilyum</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bor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iyonları</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veya</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nötronlar</a:t>
            </a:r>
            <a:r>
              <a:rPr lang="en-US" b="1" dirty="0">
                <a:solidFill>
                  <a:srgbClr val="002060"/>
                </a:solidFill>
                <a:latin typeface="Arial" panose="020B0604020202020204" pitchFamily="34" charset="0"/>
                <a:cs typeface="Arial" panose="020B0604020202020204" pitchFamily="34" charset="0"/>
              </a:rPr>
              <a:t> </a:t>
            </a:r>
            <a:r>
              <a:rPr lang="en-US" b="1" dirty="0" err="1">
                <a:solidFill>
                  <a:srgbClr val="002060"/>
                </a:solidFill>
                <a:latin typeface="Arial" panose="020B0604020202020204" pitchFamily="34" charset="0"/>
                <a:cs typeface="Arial" panose="020B0604020202020204" pitchFamily="34" charset="0"/>
              </a:rPr>
              <a:t>oluşur</a:t>
            </a:r>
            <a:r>
              <a:rPr lang="en-US" b="1" dirty="0">
                <a:solidFill>
                  <a:srgbClr val="002060"/>
                </a:solidFill>
                <a:latin typeface="Arial" panose="020B0604020202020204" pitchFamily="34" charset="0"/>
                <a:cs typeface="Arial" panose="020B0604020202020204" pitchFamily="34" charset="0"/>
              </a:rPr>
              <a:t>.</a:t>
            </a:r>
            <a:endParaRPr lang="en-US" b="1"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1000"/>
              </a:spcAft>
            </a:pPr>
            <a:r>
              <a:rPr lang="en-US" b="1" dirty="0" err="1">
                <a:solidFill>
                  <a:srgbClr val="002060"/>
                </a:solidFill>
                <a:effectLst/>
                <a:latin typeface="Arial" panose="020B0604020202020204" pitchFamily="34" charset="0"/>
                <a:cs typeface="Arial" panose="020B0604020202020204" pitchFamily="34" charset="0"/>
              </a:rPr>
              <a:t>Nükleer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parçalanma</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kuyruğunu</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tespit</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etmek</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karbon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iyon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terapisinin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doz</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hesaplaması</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ve</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tümör</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kontrolü</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için</a:t>
            </a:r>
            <a:r>
              <a:rPr lang="en-US" b="1" dirty="0">
                <a:solidFill>
                  <a:srgbClr val="002060"/>
                </a:solidFill>
                <a:effectLst/>
                <a:latin typeface="Arial" panose="020B0604020202020204" pitchFamily="34" charset="0"/>
                <a:cs typeface="Arial" panose="020B0604020202020204" pitchFamily="34" charset="0"/>
              </a:rPr>
              <a:t> </a:t>
            </a:r>
            <a:r>
              <a:rPr lang="en-US" b="1" dirty="0" err="1">
                <a:solidFill>
                  <a:srgbClr val="002060"/>
                </a:solidFill>
                <a:effectLst/>
                <a:latin typeface="Arial" panose="020B0604020202020204" pitchFamily="34" charset="0"/>
                <a:cs typeface="Arial" panose="020B0604020202020204" pitchFamily="34" charset="0"/>
              </a:rPr>
              <a:t>gereklidir</a:t>
            </a:r>
            <a:r>
              <a:rPr lang="en-US" b="1" dirty="0">
                <a:solidFill>
                  <a:srgbClr val="002060"/>
                </a:solidFill>
                <a:effectLst/>
                <a:latin typeface="Arial" panose="020B0604020202020204" pitchFamily="34" charset="0"/>
                <a:cs typeface="Arial" panose="020B0604020202020204" pitchFamily="34" charset="0"/>
              </a:rPr>
              <a:t>.</a:t>
            </a:r>
          </a:p>
          <a:p>
            <a:pPr algn="just">
              <a:lnSpc>
                <a:spcPct val="115000"/>
              </a:lnSpc>
              <a:spcAft>
                <a:spcPts val="1000"/>
              </a:spcAft>
            </a:pPr>
            <a:endParaRPr lang="en-US" b="0" i="0" dirty="0">
              <a:solidFill>
                <a:srgbClr val="111111"/>
              </a:solidFill>
              <a:effectLst/>
              <a:latin typeface="-apple-system"/>
            </a:endParaRPr>
          </a:p>
        </p:txBody>
      </p:sp>
      <p:sp>
        <p:nvSpPr>
          <p:cNvPr id="2" name="Rounded Rectangle 1">
            <a:extLst>
              <a:ext uri="{FF2B5EF4-FFF2-40B4-BE49-F238E27FC236}">
                <a16:creationId xmlns:a16="http://schemas.microsoft.com/office/drawing/2014/main" id="{268A5E02-8B9D-DD4E-D044-00D7D95C738F}"/>
              </a:ext>
            </a:extLst>
          </p:cNvPr>
          <p:cNvSpPr/>
          <p:nvPr/>
        </p:nvSpPr>
        <p:spPr>
          <a:xfrm>
            <a:off x="626580" y="183692"/>
            <a:ext cx="5271517" cy="702501"/>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TR"/>
          </a:p>
        </p:txBody>
      </p:sp>
      <p:sp>
        <p:nvSpPr>
          <p:cNvPr id="3" name="TextBox 2">
            <a:extLst>
              <a:ext uri="{FF2B5EF4-FFF2-40B4-BE49-F238E27FC236}">
                <a16:creationId xmlns:a16="http://schemas.microsoft.com/office/drawing/2014/main" id="{DAD5825F-7690-AF3D-9CFA-7C30FE44FE28}"/>
              </a:ext>
            </a:extLst>
          </p:cNvPr>
          <p:cNvSpPr txBox="1"/>
          <p:nvPr/>
        </p:nvSpPr>
        <p:spPr>
          <a:xfrm>
            <a:off x="831272" y="242554"/>
            <a:ext cx="6096000" cy="584775"/>
          </a:xfrm>
          <a:prstGeom prst="rect">
            <a:avLst/>
          </a:prstGeom>
          <a:noFill/>
        </p:spPr>
        <p:txBody>
          <a:bodyPr wrap="square">
            <a:spAutoFit/>
          </a:bodyPr>
          <a:lstStyle/>
          <a:p>
            <a:r>
              <a:rPr lang="en-TR" sz="3200" b="1" dirty="0">
                <a:solidFill>
                  <a:srgbClr val="002060"/>
                </a:solidFill>
              </a:rPr>
              <a:t>Nükleer Parçalanma Kuyruğu</a:t>
            </a:r>
          </a:p>
        </p:txBody>
      </p:sp>
    </p:spTree>
    <p:extLst>
      <p:ext uri="{BB962C8B-B14F-4D97-AF65-F5344CB8AC3E}">
        <p14:creationId xmlns:p14="http://schemas.microsoft.com/office/powerpoint/2010/main" val="2042094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3BC0AECF-D470-7F7B-2907-C770C4D34891}"/>
              </a:ext>
            </a:extLst>
          </p:cNvPr>
          <p:cNvSpPr txBox="1"/>
          <p:nvPr/>
        </p:nvSpPr>
        <p:spPr>
          <a:xfrm>
            <a:off x="953361" y="1516560"/>
            <a:ext cx="9997440" cy="4524315"/>
          </a:xfrm>
          <a:prstGeom prst="rect">
            <a:avLst/>
          </a:prstGeom>
          <a:noFill/>
        </p:spPr>
        <p:txBody>
          <a:bodyPr wrap="square" rtlCol="0">
            <a:spAutoFit/>
          </a:bodyPr>
          <a:lstStyle/>
          <a:p>
            <a:pPr algn="just"/>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Hadron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terapinin hassasiyeti ciddi</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ölçüde Bragg pik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lokalizasyonunun</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tahminindeki doğruluğa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bağlıdır; ancak iyi tanımlanmış parçacık menzili, tedavi sırasında dozun gerçek zamanlı izlenmesini zorlaştırır. </a:t>
            </a:r>
          </a:p>
          <a:p>
            <a:pPr algn="just"/>
            <a:endPar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algn="just"/>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Bragg zirvesin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eki belirsizlik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hadron</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ışınının</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hedef</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inin üstüne çıkmasına ve </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altına </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düşmesine neden</a:t>
            </a:r>
            <a:r>
              <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olabilir. Bu da, tümöre eksik doz verilmesine veya tümöre komşu duyarlı sağlıklı dokuların aşırı radyasyona maruz kalmasına yol açabilir,  bu durumu önlemek içintedavi planına yüksek güvenlik marjları eklenir.</a:t>
            </a:r>
          </a:p>
          <a:p>
            <a:pPr algn="just"/>
            <a:endPar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algn="just"/>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Bu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marjları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azaltmak</a:t>
            </a:r>
            <a:r>
              <a:rPr lang="en-US" b="1"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2060"/>
                </a:solidFill>
                <a:latin typeface="Arial" panose="020B0604020202020204" pitchFamily="34" charset="0"/>
                <a:ea typeface="Times New Roman" panose="02020603050405020304" pitchFamily="18" charset="0"/>
                <a:cs typeface="Arial" panose="020B0604020202020204" pitchFamily="34" charset="0"/>
              </a:rPr>
              <a:t>t</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edavi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doğruluğunu</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optimize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etmek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klinik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uygulamalarda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iyon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ışınlarının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tam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potansiyelinden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faydalanmak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için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in vivo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gerçek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zamanlı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aralık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doğrulaması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kritik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öneme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sahiptir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algn="just"/>
            <a:endPar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r>
              <a:rPr lang="en-TR" b="1" dirty="0">
                <a:solidFill>
                  <a:srgbClr val="002060"/>
                </a:solidFill>
                <a:latin typeface="Arial" panose="020B0604020202020204" pitchFamily="34" charset="0"/>
                <a:ea typeface="Times New Roman" panose="02020603050405020304" pitchFamily="18" charset="0"/>
                <a:cs typeface="Arial" panose="020B0604020202020204" pitchFamily="34" charset="0"/>
              </a:rPr>
              <a:t>In vivo menzil yöntemleri, hadron terapide iyon demetinin dokuda durduğu noktayı belirlemek için kullanılan çeşitli methodlardır.</a:t>
            </a:r>
            <a:endPar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endParaRPr lang="en-TR" dirty="0"/>
          </a:p>
        </p:txBody>
      </p:sp>
      <p:sp>
        <p:nvSpPr>
          <p:cNvPr id="12" name="Rounded Rectangle 11">
            <a:extLst>
              <a:ext uri="{FF2B5EF4-FFF2-40B4-BE49-F238E27FC236}">
                <a16:creationId xmlns:a16="http://schemas.microsoft.com/office/drawing/2014/main" id="{E628AF1F-26E8-D7E4-5D50-8A81AAA63043}"/>
              </a:ext>
            </a:extLst>
          </p:cNvPr>
          <p:cNvSpPr/>
          <p:nvPr/>
        </p:nvSpPr>
        <p:spPr>
          <a:xfrm>
            <a:off x="1160456" y="449494"/>
            <a:ext cx="9519736" cy="914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TR"/>
          </a:p>
        </p:txBody>
      </p:sp>
      <p:sp>
        <p:nvSpPr>
          <p:cNvPr id="10" name="TextBox 9">
            <a:extLst>
              <a:ext uri="{FF2B5EF4-FFF2-40B4-BE49-F238E27FC236}">
                <a16:creationId xmlns:a16="http://schemas.microsoft.com/office/drawing/2014/main" id="{F2690ACD-BF71-C734-7336-8D793816E9C8}"/>
              </a:ext>
            </a:extLst>
          </p:cNvPr>
          <p:cNvSpPr txBox="1"/>
          <p:nvPr/>
        </p:nvSpPr>
        <p:spPr>
          <a:xfrm>
            <a:off x="1160456" y="614306"/>
            <a:ext cx="9519736" cy="584775"/>
          </a:xfrm>
          <a:prstGeom prst="rect">
            <a:avLst/>
          </a:prstGeom>
          <a:noFill/>
        </p:spPr>
        <p:txBody>
          <a:bodyPr wrap="square">
            <a:spAutoFit/>
          </a:bodyPr>
          <a:lstStyle/>
          <a:p>
            <a:r>
              <a:rPr lang="en-TR" sz="3200" b="1" dirty="0">
                <a:solidFill>
                  <a:srgbClr val="002060"/>
                </a:solidFill>
              </a:rPr>
              <a:t>In Vivo (Gerçek Zamanlı) Menzil Doğrulama Yöntemleri</a:t>
            </a:r>
          </a:p>
        </p:txBody>
      </p:sp>
    </p:spTree>
    <p:extLst>
      <p:ext uri="{BB962C8B-B14F-4D97-AF65-F5344CB8AC3E}">
        <p14:creationId xmlns:p14="http://schemas.microsoft.com/office/powerpoint/2010/main" val="2347213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old logo&#10;&#10;Description automatically generated">
            <a:extLst>
              <a:ext uri="{FF2B5EF4-FFF2-40B4-BE49-F238E27FC236}">
                <a16:creationId xmlns:a16="http://schemas.microsoft.com/office/drawing/2014/main" id="{8E708485-CA88-046D-39BB-44152A218F58}"/>
              </a:ext>
            </a:extLst>
          </p:cNvPr>
          <p:cNvPicPr>
            <a:picLocks noChangeAspect="1"/>
          </p:cNvPicPr>
          <p:nvPr/>
        </p:nvPicPr>
        <p:blipFill>
          <a:blip r:embed="rId2"/>
          <a:stretch>
            <a:fillRect/>
          </a:stretch>
        </p:blipFill>
        <p:spPr>
          <a:xfrm>
            <a:off x="0" y="6319491"/>
            <a:ext cx="720000" cy="545919"/>
          </a:xfrm>
          <a:prstGeom prst="rect">
            <a:avLst/>
          </a:prstGeom>
        </p:spPr>
      </p:pic>
      <p:pic>
        <p:nvPicPr>
          <p:cNvPr id="5" name="Picture 4" descr="A logo with black text&#10;&#10;Description automatically generated">
            <a:extLst>
              <a:ext uri="{FF2B5EF4-FFF2-40B4-BE49-F238E27FC236}">
                <a16:creationId xmlns:a16="http://schemas.microsoft.com/office/drawing/2014/main" id="{05B862D6-61A3-53E5-65F8-081CE4C7DC5C}"/>
              </a:ext>
            </a:extLst>
          </p:cNvPr>
          <p:cNvPicPr>
            <a:picLocks noChangeAspect="1"/>
          </p:cNvPicPr>
          <p:nvPr/>
        </p:nvPicPr>
        <p:blipFill>
          <a:blip r:embed="rId3"/>
          <a:stretch>
            <a:fillRect/>
          </a:stretch>
        </p:blipFill>
        <p:spPr>
          <a:xfrm>
            <a:off x="720000" y="6346208"/>
            <a:ext cx="880912" cy="538080"/>
          </a:xfrm>
          <a:prstGeom prst="rect">
            <a:avLst/>
          </a:prstGeom>
        </p:spPr>
      </p:pic>
      <p:pic>
        <p:nvPicPr>
          <p:cNvPr id="6" name="Picture 5" descr="A logo with blue and white text&#10;&#10;Description automatically generated">
            <a:extLst>
              <a:ext uri="{FF2B5EF4-FFF2-40B4-BE49-F238E27FC236}">
                <a16:creationId xmlns:a16="http://schemas.microsoft.com/office/drawing/2014/main" id="{622D7324-C9CA-72AB-29A8-697477D5D5AE}"/>
              </a:ext>
            </a:extLst>
          </p:cNvPr>
          <p:cNvPicPr>
            <a:picLocks noChangeAspect="1"/>
          </p:cNvPicPr>
          <p:nvPr/>
        </p:nvPicPr>
        <p:blipFill>
          <a:blip r:embed="rId4"/>
          <a:stretch>
            <a:fillRect/>
          </a:stretch>
        </p:blipFill>
        <p:spPr>
          <a:xfrm>
            <a:off x="11577474" y="6272288"/>
            <a:ext cx="614526" cy="612000"/>
          </a:xfrm>
          <a:prstGeom prst="rect">
            <a:avLst/>
          </a:prstGeom>
        </p:spPr>
      </p:pic>
      <p:sp>
        <p:nvSpPr>
          <p:cNvPr id="9" name="TextBox 8">
            <a:extLst>
              <a:ext uri="{FF2B5EF4-FFF2-40B4-BE49-F238E27FC236}">
                <a16:creationId xmlns:a16="http://schemas.microsoft.com/office/drawing/2014/main" id="{3BBB1834-D27E-7559-957F-9E764637BAE9}"/>
              </a:ext>
            </a:extLst>
          </p:cNvPr>
          <p:cNvSpPr txBox="1"/>
          <p:nvPr/>
        </p:nvSpPr>
        <p:spPr>
          <a:xfrm>
            <a:off x="1687243" y="6490685"/>
            <a:ext cx="2073388" cy="338554"/>
          </a:xfrm>
          <a:prstGeom prst="rect">
            <a:avLst/>
          </a:prstGeom>
          <a:noFill/>
        </p:spPr>
        <p:txBody>
          <a:bodyPr wrap="square" rtlCol="0">
            <a:spAutoFit/>
          </a:bodyPr>
          <a:lstStyle/>
          <a:p>
            <a:r>
              <a:rPr lang="en-TR" sz="1600" dirty="0">
                <a:solidFill>
                  <a:schemeClr val="bg1"/>
                </a:solidFill>
              </a:rPr>
              <a:t>14 – 15 Ekim 2023</a:t>
            </a:r>
          </a:p>
        </p:txBody>
      </p:sp>
      <p:sp>
        <p:nvSpPr>
          <p:cNvPr id="11" name="TextBox 10">
            <a:extLst>
              <a:ext uri="{FF2B5EF4-FFF2-40B4-BE49-F238E27FC236}">
                <a16:creationId xmlns:a16="http://schemas.microsoft.com/office/drawing/2014/main" id="{CE490F90-DAA1-BE01-2C3F-153C4D259916}"/>
              </a:ext>
            </a:extLst>
          </p:cNvPr>
          <p:cNvSpPr txBox="1"/>
          <p:nvPr/>
        </p:nvSpPr>
        <p:spPr>
          <a:xfrm>
            <a:off x="10039569" y="6444518"/>
            <a:ext cx="1814945" cy="369332"/>
          </a:xfrm>
          <a:prstGeom prst="rect">
            <a:avLst/>
          </a:prstGeom>
          <a:noFill/>
        </p:spPr>
        <p:txBody>
          <a:bodyPr wrap="square" rtlCol="0">
            <a:spAutoFit/>
          </a:bodyPr>
          <a:lstStyle/>
          <a:p>
            <a:r>
              <a:rPr lang="en-TR" dirty="0">
                <a:solidFill>
                  <a:schemeClr val="bg1"/>
                </a:solidFill>
              </a:rPr>
              <a:t>Fulya Halıcılar</a:t>
            </a:r>
          </a:p>
        </p:txBody>
      </p:sp>
      <p:sp>
        <p:nvSpPr>
          <p:cNvPr id="2" name="TextBox 1">
            <a:extLst>
              <a:ext uri="{FF2B5EF4-FFF2-40B4-BE49-F238E27FC236}">
                <a16:creationId xmlns:a16="http://schemas.microsoft.com/office/drawing/2014/main" id="{2180C07A-0C58-98AC-9D1F-74364681F6C8}"/>
              </a:ext>
            </a:extLst>
          </p:cNvPr>
          <p:cNvSpPr txBox="1"/>
          <p:nvPr/>
        </p:nvSpPr>
        <p:spPr>
          <a:xfrm>
            <a:off x="862482" y="776595"/>
            <a:ext cx="10084559" cy="4847609"/>
          </a:xfrm>
          <a:prstGeom prst="rect">
            <a:avLst/>
          </a:prstGeom>
          <a:noFill/>
        </p:spPr>
        <p:txBody>
          <a:bodyPr wrap="square" rtlCol="0">
            <a:spAutoFit/>
          </a:bodyPr>
          <a:lstStyle/>
          <a:p>
            <a:pPr algn="just">
              <a:lnSpc>
                <a:spcPct val="115000"/>
              </a:lnSpc>
              <a:spcAft>
                <a:spcPts val="1000"/>
              </a:spcAft>
            </a:pPr>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1000"/>
              </a:spcAft>
            </a:pPr>
            <a:r>
              <a:rPr lang="tr-TR" b="1" dirty="0">
                <a:solidFill>
                  <a:srgbClr val="002060"/>
                </a:solidFill>
                <a:latin typeface="Arial" panose="020B0604020202020204" pitchFamily="34" charset="0"/>
                <a:ea typeface="Times New Roman" panose="02020603050405020304" pitchFamily="18" charset="0"/>
                <a:cs typeface="Arial" panose="020B0604020202020204" pitchFamily="34" charset="0"/>
              </a:rPr>
              <a:t>P</a:t>
            </a:r>
            <a:r>
              <a:rPr lang="tr-TR"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ozitron emisyon tomografisi (PET) ve hızlı gama tespiti (PGD), t</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edavi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sırasında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veya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tedaviden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kısa</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bir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süre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sonra</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sında</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hedef çekirdekler ve protonlar arasındaki nükleer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inelastik</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reaksiyonlardan oluşan gama ışınını tespit ederek, menzil aralığını birkaç milimetre doğrulukla tahmin etmelerine rağmen büyük ve maliyeti yüksek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dedektörler</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kullanılarak mevcut kliniklerde uygulanmaktadır</a:t>
            </a:r>
            <a:r>
              <a:rPr lang="en-TR" b="1" dirty="0">
                <a:solidFill>
                  <a:srgbClr val="002060"/>
                </a:solidFill>
                <a:effectLst/>
                <a:latin typeface="Arial" panose="020B0604020202020204" pitchFamily="34" charset="0"/>
                <a:cs typeface="Arial" panose="020B0604020202020204" pitchFamily="34" charset="0"/>
              </a:rPr>
              <a:t> .</a:t>
            </a:r>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1000"/>
              </a:spcAft>
            </a:pP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PGD ile in </a:t>
            </a:r>
            <a:r>
              <a:rPr lang="tr-TR"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vivo</a:t>
            </a:r>
            <a:r>
              <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ölçümler yapabilir, ancak PET henüz gerçek zamanlı görüntüleme sunamamaktadır.</a:t>
            </a:r>
          </a:p>
          <a:p>
            <a:pPr algn="just">
              <a:lnSpc>
                <a:spcPct val="115000"/>
              </a:lnSpc>
              <a:spcAft>
                <a:spcPts val="1000"/>
              </a:spcAft>
            </a:pP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Bu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yöntemlere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alternatif</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olarak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milipaskal</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basınç</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genliklerini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tespit</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etmek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için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deneysel</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yetenek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gerektiren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doku</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içinde</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biriken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proton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ışını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tarafından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üretilen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akustik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dalgaların</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gerçek</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zamanlı</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izlenmesi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umut</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verici</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bir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aday</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olmuştur</a:t>
            </a:r>
            <a:r>
              <a:rPr lang="en-US"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endParaRPr lang="en-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1000"/>
              </a:spcAft>
            </a:pPr>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1000"/>
              </a:spcAft>
            </a:pPr>
            <a:endParaRPr lang="tr-TR" sz="18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357636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629</TotalTime>
  <Words>2573</Words>
  <Application>Microsoft Macintosh PowerPoint</Application>
  <PresentationFormat>Widescreen</PresentationFormat>
  <Paragraphs>250</Paragraphs>
  <Slides>27</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-apple-system</vt:lpstr>
      <vt:lpstr>Aharoni</vt:lpstr>
      <vt:lpstr>Arial</vt:lpstr>
      <vt:lpstr>Arial MT</vt:lpstr>
      <vt:lpstr>Calibri</vt:lpstr>
      <vt:lpstr>Calibri Light</vt:lpstr>
      <vt:lpstr>Cambria Math</vt:lpstr>
      <vt:lpstr>Carlito</vt:lpstr>
      <vt:lpstr>SFRM1000</vt:lpstr>
      <vt:lpstr>SFTI1000</vt:lpstr>
      <vt:lpstr>Times New Roman</vt:lpstr>
      <vt:lpstr>Wingdings</vt:lpstr>
      <vt:lpstr>Office Theme</vt:lpstr>
      <vt:lpstr>                     Proton ve Karbon İyon Tedavisinde Üretilen Akustik Dalgaların Karşılaştırmalı İncelenmesi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Proton ve Karbon İyon Tedavisinde Üretilen Akustik Dalgaların Karşılaştırmalı İncelenmesi</dc:title>
  <dc:creator>Fulya Halıcılar</dc:creator>
  <cp:lastModifiedBy>Fulya Halıcılar</cp:lastModifiedBy>
  <cp:revision>32</cp:revision>
  <dcterms:created xsi:type="dcterms:W3CDTF">2023-10-13T18:43:27Z</dcterms:created>
  <dcterms:modified xsi:type="dcterms:W3CDTF">2023-10-15T11:03:26Z</dcterms:modified>
</cp:coreProperties>
</file>