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5" r:id="rId3"/>
    <p:sldId id="456" r:id="rId4"/>
    <p:sldId id="676" r:id="rId5"/>
    <p:sldId id="312" r:id="rId6"/>
    <p:sldId id="307" r:id="rId7"/>
    <p:sldId id="671" r:id="rId8"/>
    <p:sldId id="677" r:id="rId9"/>
    <p:sldId id="675" r:id="rId10"/>
    <p:sldId id="309" r:id="rId11"/>
    <p:sldId id="310" r:id="rId12"/>
    <p:sldId id="30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7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64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20/09/2023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078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531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877718E0-4CDD-4C96-BC0C-1B6860371C13}" type="datetime1">
              <a:rPr lang="de-CH" smtClean="0"/>
              <a:t>20.09.2023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    21 September 2023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B74AA6-0233-49AC-A4B8-CB54EEEF9FC4}" type="datetime1">
              <a:rPr lang="de-CH" smtClean="0"/>
              <a:t>20.09.2023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RADWG Meeting    21 September 2023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FF55CB-0041-4585-8D7E-83A91A192012}" type="datetime1">
              <a:rPr lang="de-CH" smtClean="0"/>
              <a:t>20.09.2023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RADWG Meeting    21 September 2023 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016CD-E4A7-6D08-559C-8E3D282F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2F908-8F6F-CD2E-6633-9BBD62937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6105-A0E7-43A1-A7B4-D5D588C9C0F8}" type="datetime1">
              <a:rPr lang="de-CH" smtClean="0"/>
              <a:t>20.09.2023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RADWG Meeting    21 September 2023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048" y="3084223"/>
            <a:ext cx="8449597" cy="775845"/>
          </a:xfrm>
        </p:spPr>
        <p:txBody>
          <a:bodyPr anchor="b">
            <a:normAutofit/>
          </a:bodyPr>
          <a:lstStyle/>
          <a:p>
            <a:r>
              <a:rPr lang="en-GB" sz="4000" dirty="0">
                <a:solidFill>
                  <a:schemeClr val="tx2"/>
                </a:solidFill>
              </a:rPr>
              <a:t>RADWG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171951"/>
            <a:ext cx="11359661" cy="635329"/>
          </a:xfrm>
        </p:spPr>
        <p:txBody>
          <a:bodyPr anchor="ctr">
            <a:no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Gert Coelingh, David Carrillo, Stephen Pemberton </a:t>
            </a:r>
          </a:p>
          <a:p>
            <a:endParaRPr lang="en-GB" sz="3200" i="1" dirty="0">
              <a:solidFill>
                <a:schemeClr val="tx2"/>
              </a:solidFill>
            </a:endParaRPr>
          </a:p>
          <a:p>
            <a:r>
              <a:rPr lang="en-GB" sz="3200" i="1" dirty="0">
                <a:solidFill>
                  <a:schemeClr val="tx2"/>
                </a:solidFill>
              </a:rPr>
              <a:t>Thanks to the TE-MPE-MP section and the Radiation Team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3393515" y="320231"/>
            <a:ext cx="5343518" cy="283656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RADWG Meeting    21 September 2023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 smtClean="0"/>
              <a:pPr>
                <a:spcAft>
                  <a:spcPts val="600"/>
                </a:spcAft>
              </a:pPr>
              <a:t>1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8F24EB1-FB47-25AA-01CD-5C707D6250ED}"/>
              </a:ext>
            </a:extLst>
          </p:cNvPr>
          <p:cNvSpPr txBox="1">
            <a:spLocks/>
          </p:cNvSpPr>
          <p:nvPr/>
        </p:nvSpPr>
        <p:spPr>
          <a:xfrm>
            <a:off x="527538" y="4020434"/>
            <a:ext cx="10972800" cy="6353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tx2"/>
                </a:solidFill>
              </a:rPr>
              <a:t>Project Contactors for 600A EE Systems + Controls electronics</a:t>
            </a:r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D13CC36-B950-4F02-9BAF-9A7EB2673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BDED99-B35B-4FEE-A274-8E8DB6FEE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02473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6831188" cy="1322887"/>
          </a:xfrm>
        </p:spPr>
        <p:txBody>
          <a:bodyPr>
            <a:normAutofit/>
          </a:bodyPr>
          <a:lstStyle/>
          <a:p>
            <a:r>
              <a:rPr lang="en-GB" dirty="0"/>
              <a:t>System Level Testing 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 sz="10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GB" sz="1000">
              <a:solidFill>
                <a:srgbClr val="FFFFFF"/>
              </a:solidFill>
            </a:endParaRPr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58A29A36-0DF2-471F-A32B-BB326D3DC6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687" y="-105505"/>
            <a:ext cx="2461058" cy="81840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CB103281-A06B-CBB9-2EC4-846AA8302DBC}"/>
              </a:ext>
            </a:extLst>
          </p:cNvPr>
          <p:cNvGrpSpPr/>
          <p:nvPr/>
        </p:nvGrpSpPr>
        <p:grpSpPr>
          <a:xfrm>
            <a:off x="430827" y="1714500"/>
            <a:ext cx="8036119" cy="4613068"/>
            <a:chOff x="430827" y="1714500"/>
            <a:chExt cx="8036119" cy="461306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B4D8155-792C-D8F1-EEED-1B6F589C25CA}"/>
                </a:ext>
              </a:extLst>
            </p:cNvPr>
            <p:cNvSpPr/>
            <p:nvPr/>
          </p:nvSpPr>
          <p:spPr>
            <a:xfrm>
              <a:off x="430827" y="1714500"/>
              <a:ext cx="1830684" cy="701423"/>
            </a:xfrm>
            <a:custGeom>
              <a:avLst/>
              <a:gdLst>
                <a:gd name="connsiteX0" fmla="*/ 0 w 1830684"/>
                <a:gd name="connsiteY0" fmla="*/ 0 h 701423"/>
                <a:gd name="connsiteX1" fmla="*/ 1830684 w 1830684"/>
                <a:gd name="connsiteY1" fmla="*/ 0 h 701423"/>
                <a:gd name="connsiteX2" fmla="*/ 1830684 w 1830684"/>
                <a:gd name="connsiteY2" fmla="*/ 701423 h 701423"/>
                <a:gd name="connsiteX3" fmla="*/ 0 w 1830684"/>
                <a:gd name="connsiteY3" fmla="*/ 701423 h 701423"/>
                <a:gd name="connsiteX4" fmla="*/ 0 w 1830684"/>
                <a:gd name="connsiteY4" fmla="*/ 0 h 70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684" h="701423">
                  <a:moveTo>
                    <a:pt x="0" y="0"/>
                  </a:moveTo>
                  <a:lnTo>
                    <a:pt x="1830684" y="0"/>
                  </a:lnTo>
                  <a:lnTo>
                    <a:pt x="1830684" y="701423"/>
                  </a:lnTo>
                  <a:lnTo>
                    <a:pt x="0" y="7014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Not Foreseen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A8B598-E8B1-323D-EEBB-69727C36BD98}"/>
                </a:ext>
              </a:extLst>
            </p:cNvPr>
            <p:cNvSpPr/>
            <p:nvPr/>
          </p:nvSpPr>
          <p:spPr>
            <a:xfrm>
              <a:off x="430827" y="2425001"/>
              <a:ext cx="1830684" cy="78781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E70BC82-108D-E774-958D-10BAAD9DD6B3}"/>
                </a:ext>
              </a:extLst>
            </p:cNvPr>
            <p:cNvSpPr/>
            <p:nvPr/>
          </p:nvSpPr>
          <p:spPr>
            <a:xfrm>
              <a:off x="2318830" y="2452547"/>
              <a:ext cx="1830684" cy="701423"/>
            </a:xfrm>
            <a:custGeom>
              <a:avLst/>
              <a:gdLst>
                <a:gd name="connsiteX0" fmla="*/ 0 w 1830684"/>
                <a:gd name="connsiteY0" fmla="*/ 0 h 701423"/>
                <a:gd name="connsiteX1" fmla="*/ 1830684 w 1830684"/>
                <a:gd name="connsiteY1" fmla="*/ 0 h 701423"/>
                <a:gd name="connsiteX2" fmla="*/ 1830684 w 1830684"/>
                <a:gd name="connsiteY2" fmla="*/ 701423 h 701423"/>
                <a:gd name="connsiteX3" fmla="*/ 0 w 1830684"/>
                <a:gd name="connsiteY3" fmla="*/ 701423 h 701423"/>
                <a:gd name="connsiteX4" fmla="*/ 0 w 1830684"/>
                <a:gd name="connsiteY4" fmla="*/ 0 h 70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684" h="701423">
                  <a:moveTo>
                    <a:pt x="0" y="0"/>
                  </a:moveTo>
                  <a:lnTo>
                    <a:pt x="1830684" y="0"/>
                  </a:lnTo>
                  <a:lnTo>
                    <a:pt x="1830684" y="701423"/>
                  </a:lnTo>
                  <a:lnTo>
                    <a:pt x="0" y="7014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2451115"/>
                <a:satOff val="-3409"/>
                <a:lumOff val="-1307"/>
                <a:alphaOff val="0"/>
              </a:schemeClr>
            </a:lnRef>
            <a:fillRef idx="1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1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43U Euro-rack 60 x 90 cm – including 2 systems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CB437E-C540-52EB-BD0A-9949F5CC5488}"/>
                </a:ext>
              </a:extLst>
            </p:cNvPr>
            <p:cNvSpPr/>
            <p:nvPr/>
          </p:nvSpPr>
          <p:spPr>
            <a:xfrm>
              <a:off x="2318830" y="3115985"/>
              <a:ext cx="1830684" cy="78781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2463918"/>
                <a:satOff val="-4272"/>
                <a:lumOff val="-430"/>
                <a:alphaOff val="0"/>
              </a:schemeClr>
            </a:lnRef>
            <a:fillRef idx="1">
              <a:schemeClr val="accent5">
                <a:tint val="40000"/>
                <a:alpha val="90000"/>
                <a:hueOff val="-2463918"/>
                <a:satOff val="-4272"/>
                <a:lumOff val="-43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2463918"/>
                <a:satOff val="-4272"/>
                <a:lumOff val="-43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6F5AC1-FD84-4D5D-1F81-3407B60EC14E}"/>
                </a:ext>
              </a:extLst>
            </p:cNvPr>
            <p:cNvSpPr/>
            <p:nvPr/>
          </p:nvSpPr>
          <p:spPr>
            <a:xfrm>
              <a:off x="4607827" y="3414142"/>
              <a:ext cx="1830684" cy="701423"/>
            </a:xfrm>
            <a:custGeom>
              <a:avLst/>
              <a:gdLst>
                <a:gd name="connsiteX0" fmla="*/ 0 w 1830684"/>
                <a:gd name="connsiteY0" fmla="*/ 0 h 701423"/>
                <a:gd name="connsiteX1" fmla="*/ 1830684 w 1830684"/>
                <a:gd name="connsiteY1" fmla="*/ 0 h 701423"/>
                <a:gd name="connsiteX2" fmla="*/ 1830684 w 1830684"/>
                <a:gd name="connsiteY2" fmla="*/ 701423 h 701423"/>
                <a:gd name="connsiteX3" fmla="*/ 0 w 1830684"/>
                <a:gd name="connsiteY3" fmla="*/ 701423 h 701423"/>
                <a:gd name="connsiteX4" fmla="*/ 0 w 1830684"/>
                <a:gd name="connsiteY4" fmla="*/ 0 h 70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684" h="701423">
                  <a:moveTo>
                    <a:pt x="0" y="0"/>
                  </a:moveTo>
                  <a:lnTo>
                    <a:pt x="1830684" y="0"/>
                  </a:lnTo>
                  <a:lnTo>
                    <a:pt x="1830684" y="701423"/>
                  </a:lnTo>
                  <a:lnTo>
                    <a:pt x="0" y="7014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4902230"/>
                <a:satOff val="-6819"/>
                <a:lumOff val="-2615"/>
                <a:alphaOff val="0"/>
              </a:schemeClr>
            </a:lnRef>
            <a:fillRef idx="1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1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19 inch electronics chassis – to be tested</a:t>
              </a: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9BC6430-DB48-6821-D498-5571F3D51075}"/>
                </a:ext>
              </a:extLst>
            </p:cNvPr>
            <p:cNvSpPr/>
            <p:nvPr/>
          </p:nvSpPr>
          <p:spPr>
            <a:xfrm>
              <a:off x="4607827" y="4115565"/>
              <a:ext cx="1830684" cy="787815"/>
            </a:xfrm>
            <a:custGeom>
              <a:avLst/>
              <a:gdLst>
                <a:gd name="connsiteX0" fmla="*/ 0 w 1830684"/>
                <a:gd name="connsiteY0" fmla="*/ 0 h 787815"/>
                <a:gd name="connsiteX1" fmla="*/ 1830684 w 1830684"/>
                <a:gd name="connsiteY1" fmla="*/ 0 h 787815"/>
                <a:gd name="connsiteX2" fmla="*/ 1830684 w 1830684"/>
                <a:gd name="connsiteY2" fmla="*/ 787815 h 787815"/>
                <a:gd name="connsiteX3" fmla="*/ 0 w 1830684"/>
                <a:gd name="connsiteY3" fmla="*/ 787815 h 787815"/>
                <a:gd name="connsiteX4" fmla="*/ 0 w 1830684"/>
                <a:gd name="connsiteY4" fmla="*/ 0 h 78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684" h="787815">
                  <a:moveTo>
                    <a:pt x="0" y="0"/>
                  </a:moveTo>
                  <a:lnTo>
                    <a:pt x="1830684" y="0"/>
                  </a:lnTo>
                  <a:lnTo>
                    <a:pt x="1830684" y="787815"/>
                  </a:lnTo>
                  <a:lnTo>
                    <a:pt x="0" y="78781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tint val="40000"/>
                <a:alpha val="90000"/>
                <a:hueOff val="-4927837"/>
                <a:satOff val="-8544"/>
                <a:lumOff val="-859"/>
                <a:alphaOff val="0"/>
              </a:schemeClr>
            </a:lnRef>
            <a:fillRef idx="1">
              <a:schemeClr val="accent5">
                <a:tint val="40000"/>
                <a:alpha val="90000"/>
                <a:hueOff val="-4927837"/>
                <a:satOff val="-8544"/>
                <a:lumOff val="-85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4927837"/>
                <a:satOff val="-8544"/>
                <a:lumOff val="-85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400" kern="1200" dirty="0"/>
                <a:t>Each system including 19 inch 3U chassis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718A074-0FB5-A65E-3F6B-277A66C1FA69}"/>
                </a:ext>
              </a:extLst>
            </p:cNvPr>
            <p:cNvSpPr/>
            <p:nvPr/>
          </p:nvSpPr>
          <p:spPr>
            <a:xfrm>
              <a:off x="6636262" y="4861192"/>
              <a:ext cx="1830684" cy="701423"/>
            </a:xfrm>
            <a:custGeom>
              <a:avLst/>
              <a:gdLst>
                <a:gd name="connsiteX0" fmla="*/ 0 w 1830684"/>
                <a:gd name="connsiteY0" fmla="*/ 0 h 701423"/>
                <a:gd name="connsiteX1" fmla="*/ 1830684 w 1830684"/>
                <a:gd name="connsiteY1" fmla="*/ 0 h 701423"/>
                <a:gd name="connsiteX2" fmla="*/ 1830684 w 1830684"/>
                <a:gd name="connsiteY2" fmla="*/ 701423 h 701423"/>
                <a:gd name="connsiteX3" fmla="*/ 0 w 1830684"/>
                <a:gd name="connsiteY3" fmla="*/ 701423 h 701423"/>
                <a:gd name="connsiteX4" fmla="*/ 0 w 1830684"/>
                <a:gd name="connsiteY4" fmla="*/ 0 h 70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684" h="701423">
                  <a:moveTo>
                    <a:pt x="0" y="0"/>
                  </a:moveTo>
                  <a:lnTo>
                    <a:pt x="1830684" y="0"/>
                  </a:lnTo>
                  <a:lnTo>
                    <a:pt x="1830684" y="701423"/>
                  </a:lnTo>
                  <a:lnTo>
                    <a:pt x="0" y="7014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7353344"/>
                <a:satOff val="-10228"/>
                <a:lumOff val="-3922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1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All “items” to be tested individually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F9EB6E7-B788-B967-F6D4-2FD7555E58CF}"/>
                </a:ext>
              </a:extLst>
            </p:cNvPr>
            <p:cNvSpPr/>
            <p:nvPr/>
          </p:nvSpPr>
          <p:spPr>
            <a:xfrm>
              <a:off x="6627456" y="5539753"/>
              <a:ext cx="1830684" cy="78781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BB27E1-BA3F-0BBF-01D8-3E2E963F5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5DBDD69-4B47-08A8-1011-88D67ACDAE30}"/>
              </a:ext>
            </a:extLst>
          </p:cNvPr>
          <p:cNvSpPr/>
          <p:nvPr/>
        </p:nvSpPr>
        <p:spPr>
          <a:xfrm>
            <a:off x="9572687" y="695739"/>
            <a:ext cx="2461058" cy="1441174"/>
          </a:xfrm>
          <a:prstGeom prst="ellipse">
            <a:avLst/>
          </a:prstGeom>
          <a:noFill/>
          <a:ln w="6032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795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Mitigations strategies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Designed so faults are fail-safe (availability affected, not reliability)</a:t>
            </a:r>
          </a:p>
          <a:p>
            <a:r>
              <a:rPr lang="en-US" dirty="0"/>
              <a:t>For functional reasons, it is foreseen to replace the switching units in the A position in LS4 (~10 years of )</a:t>
            </a:r>
          </a:p>
          <a:p>
            <a:pPr lvl="1"/>
            <a:endParaRPr lang="en-US" dirty="0"/>
          </a:p>
          <a:p>
            <a:r>
              <a:rPr lang="en-US" dirty="0"/>
              <a:t>Additionally, to Slide 5: two more types of power-electronics PCBs will be tested (in CHARM?) to characterize in detail their failure modes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A5388-93CB-E2EE-6F2D-3CC0ECC5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926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D4915-FC62-11B3-54E1-C3037BE2D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FF06D-5CE9-25FD-CF55-13EF3E05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ADDF8-F4B2-C15B-F4D9-E67C583D0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description and production plans</a:t>
            </a:r>
          </a:p>
          <a:p>
            <a:r>
              <a:rPr lang="en-US" dirty="0"/>
              <a:t>Location and expected radiation levels</a:t>
            </a:r>
          </a:p>
          <a:p>
            <a:r>
              <a:rPr lang="en-US" dirty="0"/>
              <a:t>Component level testing</a:t>
            </a:r>
          </a:p>
          <a:p>
            <a:r>
              <a:rPr lang="en-US" dirty="0"/>
              <a:t>System level tests</a:t>
            </a:r>
          </a:p>
          <a:p>
            <a:r>
              <a:rPr lang="en-US" dirty="0"/>
              <a:t>Strategy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1B65-718F-31D7-4DD9-98172225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655E88-9847-6C2F-FDC1-486F65CD1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49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250" y="42568"/>
            <a:ext cx="11464795" cy="720000"/>
          </a:xfrm>
        </p:spPr>
        <p:txBody>
          <a:bodyPr>
            <a:normAutofit/>
          </a:bodyPr>
          <a:lstStyle/>
          <a:p>
            <a:r>
              <a:rPr lang="it-IT" dirty="0"/>
              <a:t>General Description EE protection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72BE39-C628-A989-8F2B-9C05F132C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38" y="1161091"/>
            <a:ext cx="11022523" cy="453581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A0E61B9F-AAE1-D63D-F9B2-03636E5D925E}"/>
              </a:ext>
            </a:extLst>
          </p:cNvPr>
          <p:cNvSpPr/>
          <p:nvPr/>
        </p:nvSpPr>
        <p:spPr bwMode="auto">
          <a:xfrm>
            <a:off x="2086373" y="4184557"/>
            <a:ext cx="2690890" cy="1842072"/>
          </a:xfrm>
          <a:prstGeom prst="ellipse">
            <a:avLst/>
          </a:prstGeom>
          <a:noFill/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422EDD-A22F-C703-5C0D-700F0029B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8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250" y="42568"/>
            <a:ext cx="11464795" cy="720000"/>
          </a:xfrm>
        </p:spPr>
        <p:txBody>
          <a:bodyPr>
            <a:normAutofit/>
          </a:bodyPr>
          <a:lstStyle/>
          <a:p>
            <a:r>
              <a:rPr lang="it-IT" dirty="0"/>
              <a:t>General Description EE protection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3A0D57-7DDF-172F-39DC-76641B260857}"/>
              </a:ext>
            </a:extLst>
          </p:cNvPr>
          <p:cNvSpPr txBox="1"/>
          <p:nvPr/>
        </p:nvSpPr>
        <p:spPr bwMode="auto">
          <a:xfrm>
            <a:off x="397750" y="974136"/>
            <a:ext cx="116652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Control Electronics &amp; Power Electronics to be replaced for RR1x and RR5x : </a:t>
            </a:r>
          </a:p>
          <a:p>
            <a:endParaRPr lang="it-IT" sz="2200" dirty="0"/>
          </a:p>
          <a:p>
            <a:r>
              <a:rPr lang="it-IT" sz="2200" dirty="0"/>
              <a:t>Control Electronics: Design/Update Phase; (identical as 13 kA EE)</a:t>
            </a:r>
          </a:p>
          <a:p>
            <a:r>
              <a:rPr lang="it-IT" sz="2200" dirty="0"/>
              <a:t>8 different PCBs - Versatile Electronics on going focussing on RAD-TOL components </a:t>
            </a:r>
          </a:p>
          <a:p>
            <a:endParaRPr lang="it-IT" sz="2200" dirty="0"/>
          </a:p>
          <a:p>
            <a:r>
              <a:rPr lang="it-IT" sz="2200" dirty="0"/>
              <a:t>1 - DQAMS ( TE-MPE-EP )</a:t>
            </a:r>
          </a:p>
          <a:p>
            <a:r>
              <a:rPr lang="it-IT" sz="2200" dirty="0"/>
              <a:t>2 - Controller Card (redundant – FPGA – Microchip/Microsemi IGLOO2 radtol FPGA)</a:t>
            </a:r>
          </a:p>
          <a:p>
            <a:r>
              <a:rPr lang="it-IT" sz="2200" dirty="0"/>
              <a:t>3 - Interlock Card</a:t>
            </a:r>
          </a:p>
          <a:p>
            <a:r>
              <a:rPr lang="it-IT" sz="2200" dirty="0"/>
              <a:t>4 - Driver electronics</a:t>
            </a:r>
          </a:p>
          <a:p>
            <a:r>
              <a:rPr lang="it-IT" sz="2200" dirty="0"/>
              <a:t>5 - Analog readout/conditioning card</a:t>
            </a:r>
          </a:p>
          <a:p>
            <a:r>
              <a:rPr lang="it-IT" sz="2200" dirty="0"/>
              <a:t>6 - Storage Capacitor Card (Hold-up time)</a:t>
            </a:r>
          </a:p>
          <a:p>
            <a:r>
              <a:rPr lang="it-IT" sz="2200" dirty="0"/>
              <a:t>7 - LV PS Card</a:t>
            </a:r>
          </a:p>
          <a:p>
            <a:r>
              <a:rPr lang="it-IT" sz="2200" dirty="0"/>
              <a:t>8 - FPA Card</a:t>
            </a:r>
          </a:p>
          <a:p>
            <a:endParaRPr lang="it-IT" sz="2200" dirty="0"/>
          </a:p>
          <a:p>
            <a:r>
              <a:rPr lang="it-IT" sz="2200" dirty="0"/>
              <a:t>9 - Motherboard (passive)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BEC45-801D-1DB1-9D9F-040079C2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6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Components procurement and production plans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0890738" cy="4693811"/>
          </a:xfrm>
        </p:spPr>
        <p:txBody>
          <a:bodyPr>
            <a:normAutofit/>
          </a:bodyPr>
          <a:lstStyle/>
          <a:p>
            <a:r>
              <a:rPr lang="en-GB" dirty="0"/>
              <a:t>Electronics</a:t>
            </a:r>
          </a:p>
          <a:p>
            <a:pPr lvl="1"/>
            <a:r>
              <a:rPr lang="en-GB" dirty="0"/>
              <a:t>Power electronics still to be designed – analogue and rad-</a:t>
            </a:r>
            <a:r>
              <a:rPr lang="en-GB" dirty="0" err="1"/>
              <a:t>tol</a:t>
            </a:r>
            <a:r>
              <a:rPr lang="en-GB" dirty="0"/>
              <a:t> approach</a:t>
            </a:r>
          </a:p>
          <a:p>
            <a:pPr lvl="2"/>
            <a:r>
              <a:rPr lang="en-GB" dirty="0"/>
              <a:t>750 identical PCBs</a:t>
            </a:r>
          </a:p>
          <a:p>
            <a:pPr lvl="2"/>
            <a:r>
              <a:rPr lang="it-IT" dirty="0"/>
              <a:t>prototype expected by Q1 2024</a:t>
            </a:r>
            <a:endParaRPr lang="en-GB" dirty="0"/>
          </a:p>
          <a:p>
            <a:pPr lvl="1"/>
            <a:r>
              <a:rPr lang="en-GB" dirty="0"/>
              <a:t>Control electronics design on-going – rad-</a:t>
            </a:r>
            <a:r>
              <a:rPr lang="en-GB" dirty="0" err="1"/>
              <a:t>tol</a:t>
            </a:r>
            <a:r>
              <a:rPr lang="en-GB" dirty="0"/>
              <a:t> approach</a:t>
            </a:r>
          </a:p>
          <a:p>
            <a:pPr lvl="2"/>
            <a:r>
              <a:rPr lang="en-GB" dirty="0"/>
              <a:t>250 identical chassis – each with 8-10 </a:t>
            </a:r>
            <a:r>
              <a:rPr lang="en-GB" dirty="0" err="1"/>
              <a:t>pcbs</a:t>
            </a:r>
            <a:endParaRPr lang="en-GB" dirty="0"/>
          </a:p>
          <a:p>
            <a:pPr lvl="2"/>
            <a:r>
              <a:rPr lang="it-IT" dirty="0"/>
              <a:t>prototype expected by Q2 2024</a:t>
            </a:r>
            <a:endParaRPr lang="en-GB" dirty="0"/>
          </a:p>
          <a:p>
            <a:r>
              <a:rPr lang="en-GB" dirty="0"/>
              <a:t>Contactors - Price Enquiry out for 1000 units. </a:t>
            </a:r>
          </a:p>
          <a:p>
            <a:pPr lvl="1"/>
            <a:r>
              <a:rPr lang="en-GB" dirty="0"/>
              <a:t>Two brands tested in CHARM? Excellent results ok &gt; 1 </a:t>
            </a:r>
            <a:r>
              <a:rPr lang="en-GB" dirty="0" err="1"/>
              <a:t>kGy</a:t>
            </a:r>
            <a:endParaRPr lang="en-GB" dirty="0"/>
          </a:p>
          <a:p>
            <a:endParaRPr lang="en-GB" dirty="0"/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pPr lvl="1"/>
            <a:endParaRPr lang="en-GB" dirty="0">
              <a:solidFill>
                <a:srgbClr val="0052CC"/>
              </a:solidFill>
              <a:latin typeface="-apple-system"/>
            </a:endParaRPr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22FDBB-2807-AF83-682B-D52043BFB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308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and expected radiation levels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7681"/>
            <a:ext cx="10515600" cy="4693811"/>
          </a:xfrm>
        </p:spPr>
        <p:txBody>
          <a:bodyPr>
            <a:normAutofit/>
          </a:bodyPr>
          <a:lstStyle/>
          <a:p>
            <a:r>
              <a:rPr lang="it-IT" dirty="0"/>
              <a:t>13 kA EE: P3, RR13/17, RR53/57, RR73/77</a:t>
            </a:r>
          </a:p>
          <a:p>
            <a:r>
              <a:rPr lang="it-IT" dirty="0"/>
              <a:t>600A EE: RR13/17, RR53/57, RR73/77</a:t>
            </a:r>
          </a:p>
          <a:p>
            <a:pPr lvl="1"/>
            <a:r>
              <a:rPr lang="it-IT" dirty="0"/>
              <a:t>25% of systems (75% of systems in UA areas)</a:t>
            </a:r>
          </a:p>
          <a:p>
            <a:endParaRPr lang="it-IT" dirty="0"/>
          </a:p>
          <a:p>
            <a:r>
              <a:rPr lang="it-IT" dirty="0"/>
              <a:t>RR13/17: according to document:</a:t>
            </a:r>
          </a:p>
          <a:p>
            <a:pPr marL="0" indent="0">
              <a:buNone/>
            </a:pPr>
            <a:r>
              <a:rPr lang="en-GB" b="1" dirty="0"/>
              <a:t>RADIATION LEVEL SPECIFICATIONS FOR HL-LHC - </a:t>
            </a:r>
            <a:r>
              <a:rPr lang="it-IT" b="1" dirty="0"/>
              <a:t>EDMS NO. 2302154</a:t>
            </a:r>
          </a:p>
          <a:p>
            <a:endParaRPr lang="it-IT" dirty="0"/>
          </a:p>
          <a:p>
            <a:r>
              <a:rPr lang="it-IT" b="1" dirty="0"/>
              <a:t>TID:</a:t>
            </a:r>
            <a:r>
              <a:rPr lang="it-IT" dirty="0"/>
              <a:t>  RR1x – RR5x 15 Gy/yr (L0), </a:t>
            </a:r>
            <a:r>
              <a:rPr lang="it-IT" b="1" u="sng" dirty="0">
                <a:solidFill>
                  <a:srgbClr val="FF0000"/>
                </a:solidFill>
              </a:rPr>
              <a:t>25 Gy/yr (L1)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27B29-8587-219D-1E7A-6797973C6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982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C2394629-8F96-41DE-9771-A48E7EF3C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36" y="60895"/>
            <a:ext cx="8057218" cy="688700"/>
          </a:xfrm>
        </p:spPr>
        <p:txBody>
          <a:bodyPr anchor="b">
            <a:normAutofit fontScale="90000"/>
          </a:bodyPr>
          <a:lstStyle/>
          <a:p>
            <a:r>
              <a:rPr lang="en-GB" sz="4000" dirty="0"/>
              <a:t>Component Level Testing Contactors GX16</a:t>
            </a:r>
            <a:endParaRPr lang="en-CH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58" y="866999"/>
            <a:ext cx="7323651" cy="5796683"/>
          </a:xfrm>
        </p:spPr>
        <p:txBody>
          <a:bodyPr>
            <a:normAutofit/>
          </a:bodyPr>
          <a:lstStyle/>
          <a:p>
            <a:r>
              <a:rPr lang="en-US" dirty="0"/>
              <a:t>2021/2022: communication with the radiation team to discuss the components susceptible to fail.</a:t>
            </a:r>
          </a:p>
          <a:p>
            <a:endParaRPr lang="en-CH" dirty="0"/>
          </a:p>
          <a:p>
            <a:pPr lvl="1"/>
            <a:r>
              <a:rPr lang="en-US" sz="2800" dirty="0"/>
              <a:t>GX16 contactor: </a:t>
            </a:r>
            <a:r>
              <a:rPr lang="en-GB" sz="2800" i="1" dirty="0"/>
              <a:t>The test was performed at a dose rate of 70 </a:t>
            </a:r>
            <a:r>
              <a:rPr lang="en-GB" sz="2800" i="1" dirty="0" err="1"/>
              <a:t>Gy</a:t>
            </a:r>
            <a:r>
              <a:rPr lang="en-GB" sz="2800" i="1" dirty="0"/>
              <a:t>/h for 16 hours. The relay absorbed a total of 1140 </a:t>
            </a:r>
            <a:r>
              <a:rPr lang="en-GB" sz="2800" i="1" dirty="0" err="1"/>
              <a:t>Gy</a:t>
            </a:r>
            <a:r>
              <a:rPr lang="en-GB" sz="2800" i="1" dirty="0"/>
              <a:t> during the irradiation</a:t>
            </a:r>
            <a:endParaRPr lang="en-US" sz="2800" dirty="0"/>
          </a:p>
          <a:p>
            <a:pPr lvl="2"/>
            <a:endParaRPr lang="en-GB" sz="2800" i="1" dirty="0"/>
          </a:p>
          <a:p>
            <a:pPr lvl="2"/>
            <a:r>
              <a:rPr lang="en-GB" sz="2800" i="1" dirty="0"/>
              <a:t>an active test of the relay was performed under gamma radiation provided by a Co-60 source, measuring whether the relay still switched correctly every 20Gy of TID received.</a:t>
            </a:r>
            <a:endParaRPr lang="en-US" sz="1300" dirty="0"/>
          </a:p>
          <a:p>
            <a:endParaRPr lang="en-CH" sz="13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" name="Picture 9" descr="A black and yellow electrical device&#10;&#10;Description automatically generated">
            <a:extLst>
              <a:ext uri="{FF2B5EF4-FFF2-40B4-BE49-F238E27FC236}">
                <a16:creationId xmlns:a16="http://schemas.microsoft.com/office/drawing/2014/main" id="{4E9B4BC6-FD90-2A8D-86CD-F555F4A4A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23" y="274565"/>
            <a:ext cx="3893319" cy="3054514"/>
          </a:xfrm>
          <a:prstGeom prst="rect">
            <a:avLst/>
          </a:prstGeom>
        </p:spPr>
      </p:pic>
      <p:pic>
        <p:nvPicPr>
          <p:cNvPr id="4" name="Picture 3" descr="A picture containing text, circuit, electronics&#10;&#10;Description automatically generated">
            <a:extLst>
              <a:ext uri="{FF2B5EF4-FFF2-40B4-BE49-F238E27FC236}">
                <a16:creationId xmlns:a16="http://schemas.microsoft.com/office/drawing/2014/main" id="{C9899E51-74F4-DECD-D0B6-327F9A757F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" r="8874" b="2"/>
          <a:stretch/>
        </p:blipFill>
        <p:spPr bwMode="auto">
          <a:xfrm>
            <a:off x="7743168" y="3789394"/>
            <a:ext cx="4445783" cy="2932081"/>
          </a:xfrm>
          <a:prstGeom prst="rect">
            <a:avLst/>
          </a:prstGeom>
          <a:noFill/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85F077D-9E59-AEA8-AD95-89AFCD1B0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42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36" y="60895"/>
            <a:ext cx="8822150" cy="688700"/>
          </a:xfrm>
        </p:spPr>
        <p:txBody>
          <a:bodyPr anchor="b">
            <a:normAutofit fontScale="90000"/>
          </a:bodyPr>
          <a:lstStyle/>
          <a:p>
            <a:r>
              <a:rPr lang="en-GB" sz="4000" dirty="0"/>
              <a:t>Component Level Testing Contactors DHC600P</a:t>
            </a:r>
            <a:endParaRPr lang="en-CH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58" y="866999"/>
            <a:ext cx="8277676" cy="5796683"/>
          </a:xfrm>
        </p:spPr>
        <p:txBody>
          <a:bodyPr>
            <a:noAutofit/>
          </a:bodyPr>
          <a:lstStyle/>
          <a:p>
            <a:r>
              <a:rPr lang="en-US" dirty="0"/>
              <a:t>2021/2022: communication with the radiation team to discuss the components susceptible to fail.</a:t>
            </a:r>
            <a:endParaRPr lang="en-CH" dirty="0"/>
          </a:p>
          <a:p>
            <a:pPr marL="914400" lvl="2" indent="0">
              <a:buNone/>
            </a:pPr>
            <a:endParaRPr lang="en-US" sz="2800" dirty="0"/>
          </a:p>
          <a:p>
            <a:pPr lvl="1"/>
            <a:r>
              <a:rPr lang="en-US" sz="2800" dirty="0"/>
              <a:t>DHC600P contactor : The devices were tested up to 2 </a:t>
            </a:r>
            <a:r>
              <a:rPr lang="en-US" sz="2800" dirty="0" err="1"/>
              <a:t>kGy</a:t>
            </a:r>
            <a:r>
              <a:rPr lang="en-US" sz="2800" dirty="0"/>
              <a:t> at a dose rate of about 300 </a:t>
            </a:r>
            <a:r>
              <a:rPr lang="en-US" sz="2800" dirty="0" err="1"/>
              <a:t>Gy</a:t>
            </a:r>
            <a:r>
              <a:rPr lang="en-US" sz="2800" dirty="0"/>
              <a:t>/h at the CERN CC60 facility by means of a Cobalt 60 source.</a:t>
            </a:r>
          </a:p>
          <a:p>
            <a:pPr lvl="2"/>
            <a:r>
              <a:rPr lang="en-US" sz="2800" dirty="0"/>
              <a:t>an active test was performed under gamma radiation provided by a Co-60 source, measuring whether the relay still switched correctly every 50Gy of TID received</a:t>
            </a:r>
          </a:p>
          <a:p>
            <a:endParaRPr lang="en-CH" dirty="0"/>
          </a:p>
        </p:txBody>
      </p:sp>
      <p:pic>
        <p:nvPicPr>
          <p:cNvPr id="8" name="Picture 7" descr="A green circuit board with a yellow circle&#10;&#10;Description automatically generated">
            <a:extLst>
              <a:ext uri="{FF2B5EF4-FFF2-40B4-BE49-F238E27FC236}">
                <a16:creationId xmlns:a16="http://schemas.microsoft.com/office/drawing/2014/main" id="{3D54F67A-1C15-0951-6435-3F0EFBA83F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8" t="5799" r="12827" b="13048"/>
          <a:stretch/>
        </p:blipFill>
        <p:spPr>
          <a:xfrm>
            <a:off x="8610600" y="3608073"/>
            <a:ext cx="3581400" cy="25569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6" descr="A black and yellow device&#10;&#10;Description automatically generated with medium confidence">
            <a:extLst>
              <a:ext uri="{FF2B5EF4-FFF2-40B4-BE49-F238E27FC236}">
                <a16:creationId xmlns:a16="http://schemas.microsoft.com/office/drawing/2014/main" id="{B1DF7A53-33B7-AF05-DE82-79C22B62E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286" y="-7565"/>
            <a:ext cx="3021548" cy="386477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E49B2-D6B8-C837-1DAC-69209F454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 Level Testing - results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GX16CEC: In conclusion, no significant effects were observed after 1139 </a:t>
            </a:r>
            <a:r>
              <a:rPr lang="en-GB" dirty="0" err="1"/>
              <a:t>Gy</a:t>
            </a:r>
            <a:r>
              <a:rPr lang="en-GB" dirty="0"/>
              <a:t> of TID.</a:t>
            </a:r>
            <a:endParaRPr lang="en-CH" dirty="0"/>
          </a:p>
          <a:p>
            <a:endParaRPr lang="en-US" dirty="0"/>
          </a:p>
          <a:p>
            <a:r>
              <a:rPr lang="en-GB" dirty="0"/>
              <a:t>DHC600P : In conclusion, three pristine relays were irradiated up to 2 </a:t>
            </a:r>
            <a:r>
              <a:rPr lang="en-GB" dirty="0" err="1"/>
              <a:t>kGy</a:t>
            </a:r>
            <a:r>
              <a:rPr lang="en-GB" dirty="0"/>
              <a:t> at the CC60 facility. The relays could be switched ON and OFF without problem up to the end of the test.</a:t>
            </a:r>
            <a:endParaRPr lang="en-CH" dirty="0"/>
          </a:p>
          <a:p>
            <a:endParaRPr lang="en-US" dirty="0"/>
          </a:p>
          <a:p>
            <a:r>
              <a:rPr lang="en-US" dirty="0"/>
              <a:t>Further tests planned to be done in CHARM with samples from the series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7BECF8-1B67-B863-B2AE-87D46B3B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RADWG Meeting    21 September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27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12883</TotalTime>
  <Words>706</Words>
  <Application>Microsoft Office PowerPoint</Application>
  <PresentationFormat>Widescreen</PresentationFormat>
  <Paragraphs>109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Times New Roman</vt:lpstr>
      <vt:lpstr>Office Theme</vt:lpstr>
      <vt:lpstr>RADWG Meeting</vt:lpstr>
      <vt:lpstr>Outline</vt:lpstr>
      <vt:lpstr>General Description EE protection systems</vt:lpstr>
      <vt:lpstr>General Description EE protection systems</vt:lpstr>
      <vt:lpstr>Components procurement and production plans</vt:lpstr>
      <vt:lpstr>Location and expected radiation levels</vt:lpstr>
      <vt:lpstr>Component Level Testing Contactors GX16</vt:lpstr>
      <vt:lpstr>Component Level Testing Contactors DHC600P</vt:lpstr>
      <vt:lpstr>Component Level Testing - results</vt:lpstr>
      <vt:lpstr>System Level Testing </vt:lpstr>
      <vt:lpstr>Mitigations strategies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Gert-Jan Coelingh</cp:lastModifiedBy>
  <cp:revision>281</cp:revision>
  <dcterms:created xsi:type="dcterms:W3CDTF">2015-04-22T07:50:05Z</dcterms:created>
  <dcterms:modified xsi:type="dcterms:W3CDTF">2023-09-21T10:45:05Z</dcterms:modified>
</cp:coreProperties>
</file>