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305" r:id="rId4"/>
    <p:sldId id="30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9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4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682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1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15971E09-046A-494E-BCF0-401B728ACC9E}" type="datetime1">
              <a:rPr lang="de-CH" smtClean="0"/>
              <a:t>21.09.23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Workshop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E6D2A2D-D719-CC45-9F6C-DBA2BD56543C}" type="datetime1">
              <a:rPr lang="de-CH" smtClean="0"/>
              <a:t>21.09.23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Workshop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F0C9AB8-2AD3-B648-BC8B-46D541510571}" type="datetime1">
              <a:rPr lang="de-CH" smtClean="0"/>
              <a:t>21.09.23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Workshop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863DF-7DAC-D243-AAC5-A012E5BC6E9D}" type="datetime1">
              <a:rPr lang="de-CH" smtClean="0"/>
              <a:t>21.09.23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RADWG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340" y="1868029"/>
            <a:ext cx="10795723" cy="2802414"/>
          </a:xfrm>
        </p:spPr>
        <p:txBody>
          <a:bodyPr/>
          <a:lstStyle/>
          <a:p>
            <a:r>
              <a:rPr lang="en-GB" dirty="0"/>
              <a:t>RADWG Workshop (21/09/23)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613" y="4787940"/>
            <a:ext cx="9144000" cy="1655762"/>
          </a:xfrm>
        </p:spPr>
        <p:txBody>
          <a:bodyPr/>
          <a:lstStyle/>
          <a:p>
            <a:r>
              <a:rPr lang="en-GB" dirty="0"/>
              <a:t>Salvatore Danzeca BE-CEM-EPR</a:t>
            </a:r>
          </a:p>
          <a:p>
            <a:r>
              <a:rPr lang="en-GB" dirty="0"/>
              <a:t>Manoel Barros Marin SY-BI-BP</a:t>
            </a:r>
          </a:p>
          <a:p>
            <a:r>
              <a:rPr lang="en-GB" dirty="0"/>
              <a:t>on behalf of the RADWG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CB816-CB77-5C4E-AFE8-49179C053B46}" type="datetime1">
              <a:rPr lang="de-CH" smtClean="0"/>
              <a:t>21.09.23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838" y="63200"/>
            <a:ext cx="10515600" cy="1325563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410" y="1388763"/>
            <a:ext cx="11625029" cy="4351338"/>
          </a:xfrm>
        </p:spPr>
        <p:txBody>
          <a:bodyPr>
            <a:normAutofit/>
          </a:bodyPr>
          <a:lstStyle/>
          <a:p>
            <a:r>
              <a:rPr lang="en-GB" b="1" dirty="0"/>
              <a:t>Introduction</a:t>
            </a:r>
          </a:p>
          <a:p>
            <a:r>
              <a:rPr lang="en-GB" b="1" dirty="0"/>
              <a:t>Activities Overview</a:t>
            </a:r>
            <a:r>
              <a:rPr lang="en-GB" dirty="0"/>
              <a:t> by Rudy Ferraro</a:t>
            </a:r>
          </a:p>
          <a:p>
            <a:r>
              <a:rPr lang="en-GB" b="1" dirty="0"/>
              <a:t>EE Radiation Tolerant systems status from TE-MPE </a:t>
            </a:r>
            <a:r>
              <a:rPr lang="en-GB" dirty="0"/>
              <a:t>(</a:t>
            </a:r>
            <a:r>
              <a:rPr lang="en-GB" dirty="0">
                <a:effectLst/>
              </a:rPr>
              <a:t>Gert-Jan </a:t>
            </a:r>
            <a:r>
              <a:rPr lang="en-GB" dirty="0" err="1">
                <a:effectLst/>
              </a:rPr>
              <a:t>Coelingh</a:t>
            </a:r>
            <a:r>
              <a:rPr lang="en-GB" dirty="0"/>
              <a:t> TE-MPE)</a:t>
            </a:r>
            <a:endParaRPr lang="en-GB" b="1" dirty="0"/>
          </a:p>
          <a:p>
            <a:r>
              <a:rPr lang="en-GB" b="1" dirty="0"/>
              <a:t>BE-GM Radiation Tolerant project Status (BE-GM) </a:t>
            </a:r>
            <a:r>
              <a:rPr lang="en-GB" i="1" dirty="0">
                <a:solidFill>
                  <a:srgbClr val="212121"/>
                </a:solidFill>
                <a:latin typeface="Calibri" panose="020F0502020204030204" pitchFamily="34" charset="0"/>
              </a:rPr>
              <a:t>(Mateusz </a:t>
            </a:r>
            <a:r>
              <a:rPr lang="en-GB" b="0" i="1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Sosin</a:t>
            </a:r>
            <a:r>
              <a:rPr lang="en-GB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and Roberto Fernandez Bautista) </a:t>
            </a:r>
            <a:endParaRPr lang="en-GB" b="1" dirty="0"/>
          </a:p>
          <a:p>
            <a:r>
              <a:rPr lang="en-GB" b="1" dirty="0"/>
              <a:t>Open Questions</a:t>
            </a:r>
          </a:p>
          <a:p>
            <a:endParaRPr lang="en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7B0AA-924A-4745-8213-830C21B7765F}" type="datetime1">
              <a:rPr lang="de-CH" smtClean="0"/>
              <a:t>21.09.23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69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FBCBE-9E1E-714F-9E1A-B4EBF0EABBCF}" type="datetime1">
              <a:rPr lang="de-CH" smtClean="0"/>
              <a:t>21.09.23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740" y="136525"/>
            <a:ext cx="11997219" cy="1108344"/>
          </a:xfrm>
        </p:spPr>
        <p:txBody>
          <a:bodyPr>
            <a:normAutofit/>
          </a:bodyPr>
          <a:lstStyle/>
          <a:p>
            <a:pPr algn="ctr"/>
            <a:r>
              <a:rPr lang="en-GB" b="1" dirty="0"/>
              <a:t>ATS Common order for rad-hard </a:t>
            </a:r>
            <a:r>
              <a:rPr lang="en-GB" b="1" dirty="0" err="1"/>
              <a:t>Bpolxx</a:t>
            </a:r>
            <a:r>
              <a:rPr lang="en-GB" b="1" dirty="0"/>
              <a:t> devices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035B9A-71E7-4E6D-ABC0-B7B37E757AC0}"/>
              </a:ext>
            </a:extLst>
          </p:cNvPr>
          <p:cNvSpPr txBox="1">
            <a:spLocks/>
          </p:cNvSpPr>
          <p:nvPr/>
        </p:nvSpPr>
        <p:spPr>
          <a:xfrm>
            <a:off x="103740" y="948873"/>
            <a:ext cx="11772574" cy="261762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1" indent="-268288"/>
            <a:endParaRPr lang="en-GB" sz="1600" b="1" dirty="0">
              <a:solidFill>
                <a:srgbClr val="FF0000"/>
              </a:solidFill>
            </a:endParaRPr>
          </a:p>
          <a:p>
            <a:pPr marL="715963" lvl="1" indent="-268288"/>
            <a:r>
              <a:rPr lang="en-GB" sz="2800" dirty="0"/>
              <a:t>bPOL12 and bPOL48</a:t>
            </a:r>
            <a:endParaRPr lang="en-GB" sz="2800" dirty="0">
              <a:solidFill>
                <a:srgbClr val="00B050"/>
              </a:solidFill>
            </a:endParaRPr>
          </a:p>
          <a:p>
            <a:pPr marL="715963" lvl="1" indent="-268288"/>
            <a:r>
              <a:rPr lang="en-GB" sz="2800" dirty="0"/>
              <a:t>RADWG organised a common order</a:t>
            </a:r>
          </a:p>
          <a:p>
            <a:pPr marL="715963" lvl="1" indent="-268288"/>
            <a:r>
              <a:rPr lang="en-GB" sz="2800" dirty="0"/>
              <a:t>ATS Order Status</a:t>
            </a:r>
          </a:p>
          <a:p>
            <a:pPr marL="903415" lvl="2" indent="-268288"/>
            <a:r>
              <a:rPr lang="en-GB" sz="2600" dirty="0"/>
              <a:t>26700 devices ordered</a:t>
            </a:r>
          </a:p>
          <a:p>
            <a:pPr marL="903415" lvl="2" indent="-268288"/>
            <a:r>
              <a:rPr lang="en-GB" sz="2600" dirty="0"/>
              <a:t>2000 ATS spares have been ordered</a:t>
            </a:r>
          </a:p>
          <a:p>
            <a:pPr marL="903415" lvl="2" indent="-268288"/>
            <a:r>
              <a:rPr lang="en-GB" sz="2600" dirty="0"/>
              <a:t>The quantities written below have been ordered</a:t>
            </a:r>
          </a:p>
          <a:p>
            <a:pPr marL="903415" lvl="2" indent="-268288"/>
            <a:r>
              <a:rPr lang="en-GB" sz="2600" dirty="0"/>
              <a:t>TID will be received soon by the requestors</a:t>
            </a:r>
          </a:p>
          <a:p>
            <a:pPr marL="903415" lvl="2" indent="-268288"/>
            <a:r>
              <a:rPr lang="en-GB" sz="2600" dirty="0"/>
              <a:t>Devices will be delivered to the requestors in 2024</a:t>
            </a:r>
          </a:p>
          <a:p>
            <a:pPr marL="1192911" lvl="4" indent="0">
              <a:buNone/>
            </a:pPr>
            <a:endParaRPr lang="en-GB" sz="2200" dirty="0"/>
          </a:p>
          <a:p>
            <a:pPr marL="1461199" lvl="4" indent="-268288"/>
            <a:endParaRPr lang="en-GB" sz="2200" dirty="0"/>
          </a:p>
          <a:p>
            <a:pPr marL="903415" lvl="2" indent="-268288"/>
            <a:endParaRPr lang="en-GB" sz="2200" dirty="0"/>
          </a:p>
          <a:p>
            <a:pPr marL="715963" lvl="1" indent="-268288"/>
            <a:endParaRPr lang="en-GB" sz="2800" dirty="0"/>
          </a:p>
          <a:p>
            <a:pPr marL="715963" lvl="1" indent="-268288"/>
            <a:endParaRPr lang="en-GB" sz="28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D8A4035-D315-4452-C4B8-C82B3331F2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076701"/>
              </p:ext>
            </p:extLst>
          </p:nvPr>
        </p:nvGraphicFramePr>
        <p:xfrm>
          <a:off x="1653046" y="3445782"/>
          <a:ext cx="8673962" cy="26176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8025">
                  <a:extLst>
                    <a:ext uri="{9D8B030D-6E8A-4147-A177-3AD203B41FA5}">
                      <a16:colId xmlns:a16="http://schemas.microsoft.com/office/drawing/2014/main" val="2911125639"/>
                    </a:ext>
                  </a:extLst>
                </a:gridCol>
                <a:gridCol w="1508025">
                  <a:extLst>
                    <a:ext uri="{9D8B030D-6E8A-4147-A177-3AD203B41FA5}">
                      <a16:colId xmlns:a16="http://schemas.microsoft.com/office/drawing/2014/main" val="4037929790"/>
                    </a:ext>
                  </a:extLst>
                </a:gridCol>
                <a:gridCol w="939980">
                  <a:extLst>
                    <a:ext uri="{9D8B030D-6E8A-4147-A177-3AD203B41FA5}">
                      <a16:colId xmlns:a16="http://schemas.microsoft.com/office/drawing/2014/main" val="2309100449"/>
                    </a:ext>
                  </a:extLst>
                </a:gridCol>
                <a:gridCol w="1118057">
                  <a:extLst>
                    <a:ext uri="{9D8B030D-6E8A-4147-A177-3AD203B41FA5}">
                      <a16:colId xmlns:a16="http://schemas.microsoft.com/office/drawing/2014/main" val="4232568590"/>
                    </a:ext>
                  </a:extLst>
                </a:gridCol>
                <a:gridCol w="1523804">
                  <a:extLst>
                    <a:ext uri="{9D8B030D-6E8A-4147-A177-3AD203B41FA5}">
                      <a16:colId xmlns:a16="http://schemas.microsoft.com/office/drawing/2014/main" val="2537016441"/>
                    </a:ext>
                  </a:extLst>
                </a:gridCol>
                <a:gridCol w="1487738">
                  <a:extLst>
                    <a:ext uri="{9D8B030D-6E8A-4147-A177-3AD203B41FA5}">
                      <a16:colId xmlns:a16="http://schemas.microsoft.com/office/drawing/2014/main" val="2524917138"/>
                    </a:ext>
                  </a:extLst>
                </a:gridCol>
                <a:gridCol w="588333">
                  <a:extLst>
                    <a:ext uri="{9D8B030D-6E8A-4147-A177-3AD203B41FA5}">
                      <a16:colId xmlns:a16="http://schemas.microsoft.com/office/drawing/2014/main" val="1313559381"/>
                    </a:ext>
                  </a:extLst>
                </a:gridCol>
              </a:tblGrid>
              <a:tr h="43326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Requestor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ATS Group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Component Type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Number </a:t>
                      </a:r>
                      <a:r>
                        <a:rPr lang="en-GB" sz="1400" u="none" strike="noStrike" dirty="0" err="1">
                          <a:effectLst/>
                        </a:rPr>
                        <a:t>fo</a:t>
                      </a:r>
                      <a:r>
                        <a:rPr lang="en-GB" sz="1400" u="none" strike="noStrike" dirty="0">
                          <a:effectLst/>
                        </a:rPr>
                        <a:t> components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Budget Availability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Project Name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Cost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17798192"/>
                  </a:ext>
                </a:extLst>
              </a:tr>
              <a:tr h="18955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 err="1">
                          <a:effectLst/>
                        </a:rPr>
                        <a:t>Manoel</a:t>
                      </a:r>
                      <a:r>
                        <a:rPr lang="en-GB" sz="900" u="none" strike="noStrike" dirty="0">
                          <a:effectLst/>
                        </a:rPr>
                        <a:t> Barros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SY-BI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BPol48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 dirty="0">
                          <a:effectLst/>
                        </a:rPr>
                        <a:t>1500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u="none" strike="noStrike" dirty="0">
                          <a:effectLst/>
                        </a:rPr>
                        <a:t>2023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BPM project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70294465"/>
                  </a:ext>
                </a:extLst>
              </a:tr>
              <a:tr h="18955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Christos </a:t>
                      </a:r>
                      <a:r>
                        <a:rPr lang="en-GB" sz="900" u="none" strike="noStrike" dirty="0" err="1">
                          <a:effectLst/>
                        </a:rPr>
                        <a:t>Zamantzas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SY-BI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BPol12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 dirty="0">
                          <a:effectLst/>
                        </a:rPr>
                        <a:t>6000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u="none" strike="noStrike" dirty="0">
                          <a:effectLst/>
                        </a:rPr>
                        <a:t>2023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BLM PSU (BLEPSU)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>
                          <a:effectLst/>
                        </a:rPr>
                        <a:t>54000</a:t>
                      </a:r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45185216"/>
                  </a:ext>
                </a:extLst>
              </a:tr>
              <a:tr h="18955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Andrea </a:t>
                      </a:r>
                      <a:r>
                        <a:rPr lang="en-GB" sz="900" u="none" strike="noStrike" dirty="0" err="1">
                          <a:effectLst/>
                        </a:rPr>
                        <a:t>Boccardi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SY-BI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BPol12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 dirty="0">
                          <a:effectLst/>
                        </a:rPr>
                        <a:t>7500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u="none" strike="noStrike" dirty="0">
                          <a:effectLst/>
                        </a:rPr>
                        <a:t>2023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BPM project PSU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>
                          <a:effectLst/>
                        </a:rPr>
                        <a:t>67500</a:t>
                      </a:r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47616683"/>
                  </a:ext>
                </a:extLst>
              </a:tr>
              <a:tr h="18955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Nikolaos </a:t>
                      </a:r>
                      <a:r>
                        <a:rPr lang="en-GB" sz="900" u="none" strike="noStrike" dirty="0" err="1">
                          <a:effectLst/>
                        </a:rPr>
                        <a:t>Trikoupis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TE-CRG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BPol12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 dirty="0">
                          <a:effectLst/>
                        </a:rPr>
                        <a:t>6000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u="none" strike="noStrike" dirty="0">
                          <a:effectLst/>
                        </a:rPr>
                        <a:t>2023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HL-LHC and future needs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>
                          <a:effectLst/>
                        </a:rPr>
                        <a:t>54000</a:t>
                      </a:r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31292094"/>
                  </a:ext>
                </a:extLst>
              </a:tr>
              <a:tr h="18955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Salvatore Danzeca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BE-CEM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BPol12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 dirty="0">
                          <a:effectLst/>
                        </a:rPr>
                        <a:t>1000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u="none" strike="noStrike" dirty="0">
                          <a:effectLst/>
                        </a:rPr>
                        <a:t>2023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RadMON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>
                          <a:effectLst/>
                        </a:rPr>
                        <a:t>9000</a:t>
                      </a:r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5755163"/>
                  </a:ext>
                </a:extLst>
              </a:tr>
              <a:tr h="18955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Mirko Pojer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TE-MPE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BPol12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 dirty="0">
                          <a:effectLst/>
                        </a:rPr>
                        <a:t>1500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u="none" strike="noStrike" dirty="0">
                          <a:effectLst/>
                        </a:rPr>
                        <a:t>2023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600 A CONS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>
                          <a:effectLst/>
                        </a:rPr>
                        <a:t>13500</a:t>
                      </a:r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53952983"/>
                  </a:ext>
                </a:extLst>
              </a:tr>
              <a:tr h="18955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Mirko Pojer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TE-MPE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BPol12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 dirty="0">
                          <a:effectLst/>
                        </a:rPr>
                        <a:t>350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u="none" strike="noStrike" dirty="0">
                          <a:effectLst/>
                        </a:rPr>
                        <a:t>2023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Energy extraction system for HL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>
                          <a:effectLst/>
                        </a:rPr>
                        <a:t>3150</a:t>
                      </a:r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23020753"/>
                  </a:ext>
                </a:extLst>
              </a:tr>
              <a:tr h="18955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Mirko Pojer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TE-MPE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BPol12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 dirty="0">
                          <a:effectLst/>
                        </a:rPr>
                        <a:t>250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u="none" strike="noStrike" dirty="0">
                          <a:effectLst/>
                        </a:rPr>
                        <a:t>2023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13 kA CONS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>
                          <a:effectLst/>
                        </a:rPr>
                        <a:t>2250</a:t>
                      </a:r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35570928"/>
                  </a:ext>
                </a:extLst>
              </a:tr>
              <a:tr h="18955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Greg Daniluk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BE-CEM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BPol12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 dirty="0">
                          <a:effectLst/>
                        </a:rPr>
                        <a:t>600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900" u="none" strike="noStrike" dirty="0">
                          <a:effectLst/>
                        </a:rPr>
                        <a:t>2023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DI/OT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>
                          <a:effectLst/>
                        </a:rPr>
                        <a:t>5400</a:t>
                      </a:r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71667861"/>
                  </a:ext>
                </a:extLst>
              </a:tr>
              <a:tr h="144420"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84144334"/>
                  </a:ext>
                </a:extLst>
              </a:tr>
              <a:tr h="189552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Salvatore Danzeca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ATS</a:t>
                      </a:r>
                      <a:endParaRPr lang="en-GB" sz="900" b="0" i="0" u="none" strike="noStrike" dirty="0">
                        <a:solidFill>
                          <a:srgbClr val="21212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BPol12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700" u="none" strike="noStrike" dirty="0">
                          <a:effectLst/>
                        </a:rPr>
                        <a:t>2000</a:t>
                      </a:r>
                      <a:endParaRPr lang="en-CH" sz="700" b="0" i="0" u="none" strike="noStrike" dirty="0">
                        <a:solidFill>
                          <a:srgbClr val="21212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ATS spares </a:t>
                      </a:r>
                      <a:endParaRPr lang="en-GB" sz="700" b="0" i="0" u="none" strike="noStrike">
                        <a:solidFill>
                          <a:srgbClr val="21212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>
                          <a:effectLst/>
                        </a:rPr>
                        <a:t>18000</a:t>
                      </a:r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31880100"/>
                  </a:ext>
                </a:extLst>
              </a:tr>
              <a:tr h="14442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Total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>
                          <a:effectLst/>
                        </a:rPr>
                        <a:t>26700</a:t>
                      </a:r>
                      <a:endParaRPr lang="en-CH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900" u="none" strike="noStrike" dirty="0">
                          <a:effectLst/>
                        </a:rPr>
                        <a:t>226800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27562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935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FAEBE-4008-F942-BC04-21EA4FD54DFA}" type="datetime1">
              <a:rPr lang="de-CH" smtClean="0"/>
              <a:t>21.09.23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384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5196</TotalTime>
  <Words>241</Words>
  <Application>Microsoft Macintosh PowerPoint</Application>
  <PresentationFormat>Widescreen</PresentationFormat>
  <Paragraphs>117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RADWG Workshop (21/09/23)</vt:lpstr>
      <vt:lpstr>AGENDA</vt:lpstr>
      <vt:lpstr>ATS Common order for rad-hard Bpolxx devices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Salvatore Danzeca</cp:lastModifiedBy>
  <cp:revision>210</cp:revision>
  <dcterms:created xsi:type="dcterms:W3CDTF">2015-04-22T07:50:05Z</dcterms:created>
  <dcterms:modified xsi:type="dcterms:W3CDTF">2023-09-21T11:22:28Z</dcterms:modified>
</cp:coreProperties>
</file>