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5"/>
  </p:notesMasterIdLst>
  <p:handoutMasterIdLst>
    <p:handoutMasterId r:id="rId56"/>
  </p:handoutMasterIdLst>
  <p:sldIdLst>
    <p:sldId id="551" r:id="rId2"/>
    <p:sldId id="417" r:id="rId3"/>
    <p:sldId id="484" r:id="rId4"/>
    <p:sldId id="419" r:id="rId5"/>
    <p:sldId id="540" r:id="rId6"/>
    <p:sldId id="546" r:id="rId7"/>
    <p:sldId id="547" r:id="rId8"/>
    <p:sldId id="548" r:id="rId9"/>
    <p:sldId id="541" r:id="rId10"/>
    <p:sldId id="542" r:id="rId11"/>
    <p:sldId id="543" r:id="rId12"/>
    <p:sldId id="544" r:id="rId13"/>
    <p:sldId id="545" r:id="rId14"/>
    <p:sldId id="377" r:id="rId15"/>
    <p:sldId id="485" r:id="rId16"/>
    <p:sldId id="486" r:id="rId17"/>
    <p:sldId id="487" r:id="rId18"/>
    <p:sldId id="488" r:id="rId19"/>
    <p:sldId id="378" r:id="rId20"/>
    <p:sldId id="398" r:id="rId21"/>
    <p:sldId id="539" r:id="rId22"/>
    <p:sldId id="496" r:id="rId23"/>
    <p:sldId id="497" r:id="rId24"/>
    <p:sldId id="379" r:id="rId25"/>
    <p:sldId id="489" r:id="rId26"/>
    <p:sldId id="399" r:id="rId27"/>
    <p:sldId id="420" r:id="rId28"/>
    <p:sldId id="384" r:id="rId29"/>
    <p:sldId id="401" r:id="rId30"/>
    <p:sldId id="402" r:id="rId31"/>
    <p:sldId id="421" r:id="rId32"/>
    <p:sldId id="385" r:id="rId33"/>
    <p:sldId id="403" r:id="rId34"/>
    <p:sldId id="422" r:id="rId35"/>
    <p:sldId id="498" r:id="rId36"/>
    <p:sldId id="387" r:id="rId37"/>
    <p:sldId id="407" r:id="rId38"/>
    <p:sldId id="406" r:id="rId39"/>
    <p:sldId id="409" r:id="rId40"/>
    <p:sldId id="408" r:id="rId41"/>
    <p:sldId id="499" r:id="rId42"/>
    <p:sldId id="500" r:id="rId43"/>
    <p:sldId id="501" r:id="rId44"/>
    <p:sldId id="423" r:id="rId45"/>
    <p:sldId id="413" r:id="rId46"/>
    <p:sldId id="414" r:id="rId47"/>
    <p:sldId id="392" r:id="rId48"/>
    <p:sldId id="425" r:id="rId49"/>
    <p:sldId id="394" r:id="rId50"/>
    <p:sldId id="415" r:id="rId51"/>
    <p:sldId id="411" r:id="rId52"/>
    <p:sldId id="412" r:id="rId53"/>
    <p:sldId id="550" r:id="rId54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2"/>
  </p:normalViewPr>
  <p:slideViewPr>
    <p:cSldViewPr>
      <p:cViewPr varScale="1">
        <p:scale>
          <a:sx n="109" d="100"/>
          <a:sy n="109" d="100"/>
        </p:scale>
        <p:origin x="172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>
            <a:extLst>
              <a:ext uri="{FF2B5EF4-FFF2-40B4-BE49-F238E27FC236}">
                <a16:creationId xmlns:a16="http://schemas.microsoft.com/office/drawing/2014/main" id="{BE50C320-9C7E-3749-A8F1-DBC99A74488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>
            <a:extLst>
              <a:ext uri="{FF2B5EF4-FFF2-40B4-BE49-F238E27FC236}">
                <a16:creationId xmlns:a16="http://schemas.microsoft.com/office/drawing/2014/main" id="{7552D604-BF08-D343-B309-562E06D70AB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4B3FA1B2-8849-B14E-AED0-FECFAB4B94C5}" type="datetimeFigureOut">
              <a:rPr lang="en-US" altLang="en-US"/>
              <a:pPr>
                <a:defRPr/>
              </a:pPr>
              <a:t>11/18/23</a:t>
            </a:fld>
            <a:endParaRPr lang="en-US" altLang="en-US"/>
          </a:p>
        </p:txBody>
      </p:sp>
      <p:sp>
        <p:nvSpPr>
          <p:cNvPr id="144388" name="Rectangle 4">
            <a:extLst>
              <a:ext uri="{FF2B5EF4-FFF2-40B4-BE49-F238E27FC236}">
                <a16:creationId xmlns:a16="http://schemas.microsoft.com/office/drawing/2014/main" id="{939A936B-CED2-9E41-AB18-501B7CD56F6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>
            <a:extLst>
              <a:ext uri="{FF2B5EF4-FFF2-40B4-BE49-F238E27FC236}">
                <a16:creationId xmlns:a16="http://schemas.microsoft.com/office/drawing/2014/main" id="{B2A83872-CE81-B84E-BFA4-C588B22E459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F4C7A7D-E5FD-6344-8CB4-58162A4278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0C22A19-93C6-C346-8132-D5DC732996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236969-3EDB-F04C-BEF1-982CCA9BDD5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C0103D-E22E-B546-9849-CA5CE8B09779}" type="datetimeFigureOut">
              <a:rPr lang="en-US" altLang="en-US"/>
              <a:pPr>
                <a:defRPr/>
              </a:pPr>
              <a:t>11/18/23</a:t>
            </a:fld>
            <a:endParaRPr lang="en-GB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6CAF44F-E8F9-7440-A8CB-F0186DA54D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4BF3D7E-1A0A-2B4D-B5A8-530383BB1C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FC011-A58B-674D-8845-A1CCCEF9D43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F51E5-8B03-4241-A6C1-663F0594A7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BC771243-B45E-BE48-BEAD-38B9793B626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MS PGothic" panose="020B0600070205080204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1F03B514-1583-6540-9387-FC27C515470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C7910D87-983E-1B47-A3DB-4288940D83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CF93364C-64E9-3E4C-A287-DCE70623EB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E1FB00D-747B-564B-B752-CFC999C4E46B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>
            <a:extLst>
              <a:ext uri="{FF2B5EF4-FFF2-40B4-BE49-F238E27FC236}">
                <a16:creationId xmlns:a16="http://schemas.microsoft.com/office/drawing/2014/main" id="{50D024D2-6571-7540-967D-3CB5E028B0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7C0E431-57A3-B544-BB83-9CF925800266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DAAC476E-BCDB-BF43-BE22-C046A1D807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E0BB4994-89E5-D846-856D-2BC047E762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>
            <a:extLst>
              <a:ext uri="{FF2B5EF4-FFF2-40B4-BE49-F238E27FC236}">
                <a16:creationId xmlns:a16="http://schemas.microsoft.com/office/drawing/2014/main" id="{D23A53B1-E63D-FB48-A372-F0B8CEA1B9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C31C206-555F-5041-ACFC-CB81A528EA9E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E58307EA-0C85-4B4D-8B30-F04ABCC967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FAEDC8BA-C08D-5941-A786-43A8AD684E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>
            <a:extLst>
              <a:ext uri="{FF2B5EF4-FFF2-40B4-BE49-F238E27FC236}">
                <a16:creationId xmlns:a16="http://schemas.microsoft.com/office/drawing/2014/main" id="{687B7A84-ACAB-304D-A970-9FC01A4F0C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0A99560-5650-EC4B-A761-92CE52215745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D856A738-DED6-C643-A38C-C961D54796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2729E203-617B-DA45-B791-8DB1FE697D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>
            <a:extLst>
              <a:ext uri="{FF2B5EF4-FFF2-40B4-BE49-F238E27FC236}">
                <a16:creationId xmlns:a16="http://schemas.microsoft.com/office/drawing/2014/main" id="{E3986B32-76CF-3C47-B4A3-3704FF725EB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E28E0EF-3273-0344-A853-A77ECC65EFF7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C916F654-6BA5-3F4C-8767-BCC0430D63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A6D2DF1E-8C10-6B49-977C-3E16053861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>
            <a:extLst>
              <a:ext uri="{FF2B5EF4-FFF2-40B4-BE49-F238E27FC236}">
                <a16:creationId xmlns:a16="http://schemas.microsoft.com/office/drawing/2014/main" id="{746CFD3F-5971-9B4D-8848-FFAD7519318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8" name="Notes Placeholder 2">
            <a:extLst>
              <a:ext uri="{FF2B5EF4-FFF2-40B4-BE49-F238E27FC236}">
                <a16:creationId xmlns:a16="http://schemas.microsoft.com/office/drawing/2014/main" id="{EB21BD49-F02C-F047-BD60-14449420EB3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5059" name="Slide Number Placeholder 3">
            <a:extLst>
              <a:ext uri="{FF2B5EF4-FFF2-40B4-BE49-F238E27FC236}">
                <a16:creationId xmlns:a16="http://schemas.microsoft.com/office/drawing/2014/main" id="{5323223C-C6C4-FF4E-A675-8E527EDCC3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96F6746-62E8-7249-AB5D-CDF3DB02C301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>
            <a:extLst>
              <a:ext uri="{FF2B5EF4-FFF2-40B4-BE49-F238E27FC236}">
                <a16:creationId xmlns:a16="http://schemas.microsoft.com/office/drawing/2014/main" id="{BBA1EE11-9AE8-C341-BC72-094C5CCFC6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423CEDE-7961-FE44-8BB5-61F29F628273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7106" name="Rectangle 2">
            <a:extLst>
              <a:ext uri="{FF2B5EF4-FFF2-40B4-BE49-F238E27FC236}">
                <a16:creationId xmlns:a16="http://schemas.microsoft.com/office/drawing/2014/main" id="{FCA2431E-3CD6-1040-9DAE-47D60A4045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5D8C8FB0-4E69-6E49-A0DD-8F839D4E70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>
            <a:extLst>
              <a:ext uri="{FF2B5EF4-FFF2-40B4-BE49-F238E27FC236}">
                <a16:creationId xmlns:a16="http://schemas.microsoft.com/office/drawing/2014/main" id="{4637747E-96B8-2748-8302-63A0F8D7F0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40DC4CF-4448-B44C-9E67-8F522E109999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4742C437-7EC5-8A4E-9009-FD1415A659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6F48700C-EB25-074E-B6CE-79BFD95D7D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>
            <a:extLst>
              <a:ext uri="{FF2B5EF4-FFF2-40B4-BE49-F238E27FC236}">
                <a16:creationId xmlns:a16="http://schemas.microsoft.com/office/drawing/2014/main" id="{5F110ACD-28FD-B144-AD79-0AA2C090AA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A78337B-3ECC-874B-8F7C-2340AC6613F9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09CB4C9D-4F93-1D45-A95E-629B7995F3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B5729684-6987-C34D-813F-84A2C89B40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>
            <a:extLst>
              <a:ext uri="{FF2B5EF4-FFF2-40B4-BE49-F238E27FC236}">
                <a16:creationId xmlns:a16="http://schemas.microsoft.com/office/drawing/2014/main" id="{12D48537-110E-994A-AB22-79E757C7F4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931F5F3-2F18-2A4E-A19B-A5187D6556B9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F39AF18C-9A88-B748-9D81-DE6E9973E1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3465678F-54DF-F84C-A29D-1FB21CAF0E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>
            <a:extLst>
              <a:ext uri="{FF2B5EF4-FFF2-40B4-BE49-F238E27FC236}">
                <a16:creationId xmlns:a16="http://schemas.microsoft.com/office/drawing/2014/main" id="{BEC864DB-0B05-BA4D-904B-FCD7FCE59B7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8" name="Notes Placeholder 2">
            <a:extLst>
              <a:ext uri="{FF2B5EF4-FFF2-40B4-BE49-F238E27FC236}">
                <a16:creationId xmlns:a16="http://schemas.microsoft.com/office/drawing/2014/main" id="{DF4BCDE6-6039-134E-A239-F2BE7DBF96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55299" name="Slide Number Placeholder 3">
            <a:extLst>
              <a:ext uri="{FF2B5EF4-FFF2-40B4-BE49-F238E27FC236}">
                <a16:creationId xmlns:a16="http://schemas.microsoft.com/office/drawing/2014/main" id="{C16C2F86-9B20-B542-B290-FBC1B617BF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27852DB-BFCB-1446-8515-A3B99481843D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19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>
            <a:extLst>
              <a:ext uri="{FF2B5EF4-FFF2-40B4-BE49-F238E27FC236}">
                <a16:creationId xmlns:a16="http://schemas.microsoft.com/office/drawing/2014/main" id="{0DA150BD-7581-9642-B22A-15839A27CB4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Notes Placeholder 2">
            <a:extLst>
              <a:ext uri="{FF2B5EF4-FFF2-40B4-BE49-F238E27FC236}">
                <a16:creationId xmlns:a16="http://schemas.microsoft.com/office/drawing/2014/main" id="{D49774C9-0197-E744-A86A-68FA0A00434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C15C04A3-5804-C74D-B996-7E8BB5EB2A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D46F3A6-A235-7C48-8884-0C5AF5204F1E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>
            <a:extLst>
              <a:ext uri="{FF2B5EF4-FFF2-40B4-BE49-F238E27FC236}">
                <a16:creationId xmlns:a16="http://schemas.microsoft.com/office/drawing/2014/main" id="{D71732BB-34C7-694F-8ACF-A0E10B7BC78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6" name="Notes Placeholder 2">
            <a:extLst>
              <a:ext uri="{FF2B5EF4-FFF2-40B4-BE49-F238E27FC236}">
                <a16:creationId xmlns:a16="http://schemas.microsoft.com/office/drawing/2014/main" id="{E84D2B31-578C-024F-B0E3-FE3FB33EB80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57347" name="Slide Number Placeholder 3">
            <a:extLst>
              <a:ext uri="{FF2B5EF4-FFF2-40B4-BE49-F238E27FC236}">
                <a16:creationId xmlns:a16="http://schemas.microsoft.com/office/drawing/2014/main" id="{A5FEE9D5-74A7-0D4C-865E-DF8434B9C8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36B0CC6-FF6D-FF4D-B897-53B6C3AB410A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>
            <a:extLst>
              <a:ext uri="{FF2B5EF4-FFF2-40B4-BE49-F238E27FC236}">
                <a16:creationId xmlns:a16="http://schemas.microsoft.com/office/drawing/2014/main" id="{A1D6DFF5-C082-D847-99CA-EBB1746EB7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72DB7AD-7869-A347-803B-6BA3F3C2D31B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9394" name="Rectangle 2">
            <a:extLst>
              <a:ext uri="{FF2B5EF4-FFF2-40B4-BE49-F238E27FC236}">
                <a16:creationId xmlns:a16="http://schemas.microsoft.com/office/drawing/2014/main" id="{361D39AA-59F6-9A42-B26C-F0FBCEBAD6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54FEADDA-2633-2242-A7CC-7D9A8F22D0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>
            <a:extLst>
              <a:ext uri="{FF2B5EF4-FFF2-40B4-BE49-F238E27FC236}">
                <a16:creationId xmlns:a16="http://schemas.microsoft.com/office/drawing/2014/main" id="{1E93395C-9E46-394E-9889-827AA6ABA8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D306322-7378-4040-A132-5D302A136A50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1442" name="Rectangle 2">
            <a:extLst>
              <a:ext uri="{FF2B5EF4-FFF2-40B4-BE49-F238E27FC236}">
                <a16:creationId xmlns:a16="http://schemas.microsoft.com/office/drawing/2014/main" id="{ADB9C143-E252-6342-B905-EA400098A3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B4BDE1FB-74F3-7A4D-AB24-C379644B70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>
            <a:extLst>
              <a:ext uri="{FF2B5EF4-FFF2-40B4-BE49-F238E27FC236}">
                <a16:creationId xmlns:a16="http://schemas.microsoft.com/office/drawing/2014/main" id="{74E57738-F78B-7649-B45C-CA3AB0B3AF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E91A93C-E1CE-4A4A-9503-327F0FA40835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3633B934-A01F-004F-A296-D692656C4A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E6116F71-BF02-0240-929B-8CD04856C8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>
            <a:extLst>
              <a:ext uri="{FF2B5EF4-FFF2-40B4-BE49-F238E27FC236}">
                <a16:creationId xmlns:a16="http://schemas.microsoft.com/office/drawing/2014/main" id="{8E524A3E-A488-3940-8C15-B029770651B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8" name="Notes Placeholder 2">
            <a:extLst>
              <a:ext uri="{FF2B5EF4-FFF2-40B4-BE49-F238E27FC236}">
                <a16:creationId xmlns:a16="http://schemas.microsoft.com/office/drawing/2014/main" id="{37F2EFD6-CB73-E443-BA28-8F1F94C581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65539" name="Slide Number Placeholder 3">
            <a:extLst>
              <a:ext uri="{FF2B5EF4-FFF2-40B4-BE49-F238E27FC236}">
                <a16:creationId xmlns:a16="http://schemas.microsoft.com/office/drawing/2014/main" id="{F947ED04-C371-474C-A6BD-A0439AB81D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C2D43CB-00C1-F542-BBF3-B8AA263EA22A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>
            <a:extLst>
              <a:ext uri="{FF2B5EF4-FFF2-40B4-BE49-F238E27FC236}">
                <a16:creationId xmlns:a16="http://schemas.microsoft.com/office/drawing/2014/main" id="{C2C125CD-E4D8-D347-8F96-03EFDD78F7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AEDEB3C-AE83-EF47-A43E-B5D44713FDFC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7586" name="Rectangle 2">
            <a:extLst>
              <a:ext uri="{FF2B5EF4-FFF2-40B4-BE49-F238E27FC236}">
                <a16:creationId xmlns:a16="http://schemas.microsoft.com/office/drawing/2014/main" id="{CA12C307-50E8-5E47-84B2-2AA31134CCE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4EA76064-873E-5046-925A-42C1349BA9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>
            <a:extLst>
              <a:ext uri="{FF2B5EF4-FFF2-40B4-BE49-F238E27FC236}">
                <a16:creationId xmlns:a16="http://schemas.microsoft.com/office/drawing/2014/main" id="{F37FE6B8-1AD3-F049-900B-0DC8125F45F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4" name="Notes Placeholder 2">
            <a:extLst>
              <a:ext uri="{FF2B5EF4-FFF2-40B4-BE49-F238E27FC236}">
                <a16:creationId xmlns:a16="http://schemas.microsoft.com/office/drawing/2014/main" id="{7E843E78-A417-CE44-BDD3-4CA0EA1952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DBE99B3B-BF7B-5843-B86A-A5BE3F8ACE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8F961D0-0BD1-4749-9E61-A918A75ACD5D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26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>
            <a:extLst>
              <a:ext uri="{FF2B5EF4-FFF2-40B4-BE49-F238E27FC236}">
                <a16:creationId xmlns:a16="http://schemas.microsoft.com/office/drawing/2014/main" id="{6443C10C-7A83-3641-9E5F-0F4C4E71B6B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2" name="Notes Placeholder 2">
            <a:extLst>
              <a:ext uri="{FF2B5EF4-FFF2-40B4-BE49-F238E27FC236}">
                <a16:creationId xmlns:a16="http://schemas.microsoft.com/office/drawing/2014/main" id="{158D8726-E046-C84F-87C2-CEA9C8DFE6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71683" name="Slide Number Placeholder 3">
            <a:extLst>
              <a:ext uri="{FF2B5EF4-FFF2-40B4-BE49-F238E27FC236}">
                <a16:creationId xmlns:a16="http://schemas.microsoft.com/office/drawing/2014/main" id="{9E3B98BC-442F-5A4E-A368-30BFA6BAD1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01B99DF-A901-DE4F-9AD0-D03F753C5285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>
            <a:extLst>
              <a:ext uri="{FF2B5EF4-FFF2-40B4-BE49-F238E27FC236}">
                <a16:creationId xmlns:a16="http://schemas.microsoft.com/office/drawing/2014/main" id="{4AB14250-77C9-AF4B-A7A8-052C690C84F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0" name="Notes Placeholder 2">
            <a:extLst>
              <a:ext uri="{FF2B5EF4-FFF2-40B4-BE49-F238E27FC236}">
                <a16:creationId xmlns:a16="http://schemas.microsoft.com/office/drawing/2014/main" id="{57358991-C82B-514E-822D-4E9EBBBED9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AC3EAC42-D981-F942-B695-2F6E874362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7C19F8B-07FE-B247-A9B9-E47B6FCEB58B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>
            <a:extLst>
              <a:ext uri="{FF2B5EF4-FFF2-40B4-BE49-F238E27FC236}">
                <a16:creationId xmlns:a16="http://schemas.microsoft.com/office/drawing/2014/main" id="{853BA133-93A2-F64B-9F4E-642A57A0713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8" name="Notes Placeholder 2">
            <a:extLst>
              <a:ext uri="{FF2B5EF4-FFF2-40B4-BE49-F238E27FC236}">
                <a16:creationId xmlns:a16="http://schemas.microsoft.com/office/drawing/2014/main" id="{37FE8392-F867-D248-B2EB-2B57A46E283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0FB58020-C2F6-3F48-B896-4536F41D9F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E420DB3-0FAC-754F-ACE0-E8BD5E94E8A2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29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287C6DAE-7808-534B-A7C5-D8029421081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12DA93C-BDB3-2D49-9062-B506208FD2F9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B93B8690-7C8C-A74E-861B-62535D539C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05724DED-5033-A549-A93B-A6E833A2DC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64CC8C9E-567B-5049-BD47-D945BC1FBBA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658EC2EE-41F7-9448-9582-FD0E75DEFE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40AE997B-06FF-AA4A-B631-53D25F774A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A44418D-EEA5-1C48-9C70-68852797554E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>
            <a:extLst>
              <a:ext uri="{FF2B5EF4-FFF2-40B4-BE49-F238E27FC236}">
                <a16:creationId xmlns:a16="http://schemas.microsoft.com/office/drawing/2014/main" id="{570CC76D-9A44-1B42-8704-96C00389A0F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4" name="Notes Placeholder 2">
            <a:extLst>
              <a:ext uri="{FF2B5EF4-FFF2-40B4-BE49-F238E27FC236}">
                <a16:creationId xmlns:a16="http://schemas.microsoft.com/office/drawing/2014/main" id="{74167EED-9C4C-0E46-9758-39179A51FB6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84F90498-B52B-A246-AE90-654C4D0A94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4BDA70D-8F7C-B84A-B3A1-0D7ACDA2C091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>
            <a:extLst>
              <a:ext uri="{FF2B5EF4-FFF2-40B4-BE49-F238E27FC236}">
                <a16:creationId xmlns:a16="http://schemas.microsoft.com/office/drawing/2014/main" id="{013E5345-B117-1F4E-84EE-D2E641958B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2" name="Notes Placeholder 2">
            <a:extLst>
              <a:ext uri="{FF2B5EF4-FFF2-40B4-BE49-F238E27FC236}">
                <a16:creationId xmlns:a16="http://schemas.microsoft.com/office/drawing/2014/main" id="{346DE6AB-FCDD-1341-A918-4D6F580CF9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81923" name="Slide Number Placeholder 3">
            <a:extLst>
              <a:ext uri="{FF2B5EF4-FFF2-40B4-BE49-F238E27FC236}">
                <a16:creationId xmlns:a16="http://schemas.microsoft.com/office/drawing/2014/main" id="{FF50D156-0D8C-8C4C-9669-3C1E9EA2A7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49FE9C9-F5D4-E64E-AAAF-8736F8EF1903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>
            <a:extLst>
              <a:ext uri="{FF2B5EF4-FFF2-40B4-BE49-F238E27FC236}">
                <a16:creationId xmlns:a16="http://schemas.microsoft.com/office/drawing/2014/main" id="{E2C38924-2E3C-5E43-91A1-2DEC2B193FB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0" name="Notes Placeholder 2">
            <a:extLst>
              <a:ext uri="{FF2B5EF4-FFF2-40B4-BE49-F238E27FC236}">
                <a16:creationId xmlns:a16="http://schemas.microsoft.com/office/drawing/2014/main" id="{1B2CF024-D735-0140-BAAC-D063DFEDA6A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83971" name="Slide Number Placeholder 3">
            <a:extLst>
              <a:ext uri="{FF2B5EF4-FFF2-40B4-BE49-F238E27FC236}">
                <a16:creationId xmlns:a16="http://schemas.microsoft.com/office/drawing/2014/main" id="{7C4B0B19-579D-5A43-9A5A-44393BD32F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4334882-6805-9C49-81D1-131E1CD44CCC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>
            <a:extLst>
              <a:ext uri="{FF2B5EF4-FFF2-40B4-BE49-F238E27FC236}">
                <a16:creationId xmlns:a16="http://schemas.microsoft.com/office/drawing/2014/main" id="{C538FAF8-17C9-1541-9921-7226BF7C199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8" name="Notes Placeholder 2">
            <a:extLst>
              <a:ext uri="{FF2B5EF4-FFF2-40B4-BE49-F238E27FC236}">
                <a16:creationId xmlns:a16="http://schemas.microsoft.com/office/drawing/2014/main" id="{07DDDB74-2F80-314E-A66D-A895176782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1ECB0EBF-35E1-0543-A2EC-2A84A2EA9D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C7AA2D2-0468-B34A-9CC7-B94087E44CF2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>
            <a:extLst>
              <a:ext uri="{FF2B5EF4-FFF2-40B4-BE49-F238E27FC236}">
                <a16:creationId xmlns:a16="http://schemas.microsoft.com/office/drawing/2014/main" id="{B9E9F55D-B21B-FC44-8CDF-2D9D1AF343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43E960C-15BF-CB48-ABA6-D8C08579E4FA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35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AF3672B7-0A53-3A43-A634-9967EA3F4A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D7DB9C60-7C4D-ED49-B286-16FCFD2A34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>
            <a:extLst>
              <a:ext uri="{FF2B5EF4-FFF2-40B4-BE49-F238E27FC236}">
                <a16:creationId xmlns:a16="http://schemas.microsoft.com/office/drawing/2014/main" id="{5B0E3E82-9537-4545-A443-65C0DDD4272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4" name="Notes Placeholder 2">
            <a:extLst>
              <a:ext uri="{FF2B5EF4-FFF2-40B4-BE49-F238E27FC236}">
                <a16:creationId xmlns:a16="http://schemas.microsoft.com/office/drawing/2014/main" id="{7C6893C7-4565-EE4E-ADEF-4860DE641C4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90115" name="Slide Number Placeholder 3">
            <a:extLst>
              <a:ext uri="{FF2B5EF4-FFF2-40B4-BE49-F238E27FC236}">
                <a16:creationId xmlns:a16="http://schemas.microsoft.com/office/drawing/2014/main" id="{23825BA9-EF4F-B441-B085-B8A0EC320E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0F88618-11BF-C44C-95BA-16E1AA4B8592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36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>
            <a:extLst>
              <a:ext uri="{FF2B5EF4-FFF2-40B4-BE49-F238E27FC236}">
                <a16:creationId xmlns:a16="http://schemas.microsoft.com/office/drawing/2014/main" id="{0C807FE0-1FDC-ED46-AF71-6E753E51817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2" name="Notes Placeholder 2">
            <a:extLst>
              <a:ext uri="{FF2B5EF4-FFF2-40B4-BE49-F238E27FC236}">
                <a16:creationId xmlns:a16="http://schemas.microsoft.com/office/drawing/2014/main" id="{9FA43B3E-AC02-3144-AED1-8C407AD0F39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92163" name="Slide Number Placeholder 3">
            <a:extLst>
              <a:ext uri="{FF2B5EF4-FFF2-40B4-BE49-F238E27FC236}">
                <a16:creationId xmlns:a16="http://schemas.microsoft.com/office/drawing/2014/main" id="{53E88908-4123-6B47-A442-61A6BD6B4F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09CBB05-1AC9-5743-80FD-ECC4B4169156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37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Slide Image Placeholder 1">
            <a:extLst>
              <a:ext uri="{FF2B5EF4-FFF2-40B4-BE49-F238E27FC236}">
                <a16:creationId xmlns:a16="http://schemas.microsoft.com/office/drawing/2014/main" id="{640A7650-DBCE-494D-A1C5-41C2405462C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0" name="Notes Placeholder 2">
            <a:extLst>
              <a:ext uri="{FF2B5EF4-FFF2-40B4-BE49-F238E27FC236}">
                <a16:creationId xmlns:a16="http://schemas.microsoft.com/office/drawing/2014/main" id="{8AB3DD87-E82B-DE46-99A0-2D23A411596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94211" name="Slide Number Placeholder 3">
            <a:extLst>
              <a:ext uri="{FF2B5EF4-FFF2-40B4-BE49-F238E27FC236}">
                <a16:creationId xmlns:a16="http://schemas.microsoft.com/office/drawing/2014/main" id="{2EF82CFF-8238-6B4D-9BB9-6E9CE17E05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38D6122-7414-644B-B2BB-825851564DC3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Slide Image Placeholder 1">
            <a:extLst>
              <a:ext uri="{FF2B5EF4-FFF2-40B4-BE49-F238E27FC236}">
                <a16:creationId xmlns:a16="http://schemas.microsoft.com/office/drawing/2014/main" id="{822ED1E8-5F70-8541-A9F8-179BE4191B2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8" name="Notes Placeholder 2">
            <a:extLst>
              <a:ext uri="{FF2B5EF4-FFF2-40B4-BE49-F238E27FC236}">
                <a16:creationId xmlns:a16="http://schemas.microsoft.com/office/drawing/2014/main" id="{BC77AD69-1E0B-CB44-8602-0DDD960B80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96259" name="Slide Number Placeholder 3">
            <a:extLst>
              <a:ext uri="{FF2B5EF4-FFF2-40B4-BE49-F238E27FC236}">
                <a16:creationId xmlns:a16="http://schemas.microsoft.com/office/drawing/2014/main" id="{C7794B7F-0D0C-144D-8B48-D392131E98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CF3BDFE-D743-BD4E-86A9-6FF6508CCACC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39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667CCB73-9A3C-C141-96FD-8377D26A514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61C99164-1103-3046-B455-2C73447E332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AEBED779-8BC8-F143-8A1D-B3F74E7736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AE76380-61A1-F54D-B054-BF5F6ED2AE78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Slide Image Placeholder 1">
            <a:extLst>
              <a:ext uri="{FF2B5EF4-FFF2-40B4-BE49-F238E27FC236}">
                <a16:creationId xmlns:a16="http://schemas.microsoft.com/office/drawing/2014/main" id="{ADF8A757-4825-F54F-8AFD-71B6A52A869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6" name="Notes Placeholder 2">
            <a:extLst>
              <a:ext uri="{FF2B5EF4-FFF2-40B4-BE49-F238E27FC236}">
                <a16:creationId xmlns:a16="http://schemas.microsoft.com/office/drawing/2014/main" id="{8E16E097-FBDC-1244-91CB-3A4C39D1F84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98307" name="Slide Number Placeholder 3">
            <a:extLst>
              <a:ext uri="{FF2B5EF4-FFF2-40B4-BE49-F238E27FC236}">
                <a16:creationId xmlns:a16="http://schemas.microsoft.com/office/drawing/2014/main" id="{95637A6E-7F95-854A-9D2E-F037C70AF2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3BD69A4-9F2F-C44C-9384-2DA5AE8F30C8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>
            <a:extLst>
              <a:ext uri="{FF2B5EF4-FFF2-40B4-BE49-F238E27FC236}">
                <a16:creationId xmlns:a16="http://schemas.microsoft.com/office/drawing/2014/main" id="{58E76277-D690-704D-9240-FC38110162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3D37E05-0040-ED4C-BE14-1D750E01E9E3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00354" name="Rectangle 2">
            <a:extLst>
              <a:ext uri="{FF2B5EF4-FFF2-40B4-BE49-F238E27FC236}">
                <a16:creationId xmlns:a16="http://schemas.microsoft.com/office/drawing/2014/main" id="{466DB6A4-BAFB-3C4A-8FF4-3ED7FDED47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Rectangle 3">
            <a:extLst>
              <a:ext uri="{FF2B5EF4-FFF2-40B4-BE49-F238E27FC236}">
                <a16:creationId xmlns:a16="http://schemas.microsoft.com/office/drawing/2014/main" id="{CA316972-5EFA-AB49-AE83-CADC943727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>
            <a:extLst>
              <a:ext uri="{FF2B5EF4-FFF2-40B4-BE49-F238E27FC236}">
                <a16:creationId xmlns:a16="http://schemas.microsoft.com/office/drawing/2014/main" id="{2F16D40C-5E53-774F-9F05-A71100C74F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9289F54-3BA9-364D-AE03-008908F839BE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42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02402" name="Rectangle 2">
            <a:extLst>
              <a:ext uri="{FF2B5EF4-FFF2-40B4-BE49-F238E27FC236}">
                <a16:creationId xmlns:a16="http://schemas.microsoft.com/office/drawing/2014/main" id="{BB69DAA9-FFB4-7943-A37C-1DE41DABA11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6D736F85-0D73-0C47-B07F-B031FF2C31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>
            <a:extLst>
              <a:ext uri="{FF2B5EF4-FFF2-40B4-BE49-F238E27FC236}">
                <a16:creationId xmlns:a16="http://schemas.microsoft.com/office/drawing/2014/main" id="{1BCE571E-A423-654E-A4DA-B51EF6993A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A746612-C564-9C4A-87BB-B3A287A08F90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7F3E8F10-B4BA-B44B-90C9-15EA9469D1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673BCB31-5143-3849-BE97-7C57E115F8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Slide Image Placeholder 1">
            <a:extLst>
              <a:ext uri="{FF2B5EF4-FFF2-40B4-BE49-F238E27FC236}">
                <a16:creationId xmlns:a16="http://schemas.microsoft.com/office/drawing/2014/main" id="{1D2A4CBA-8392-EB49-97F2-7433DA97FC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8" name="Notes Placeholder 2">
            <a:extLst>
              <a:ext uri="{FF2B5EF4-FFF2-40B4-BE49-F238E27FC236}">
                <a16:creationId xmlns:a16="http://schemas.microsoft.com/office/drawing/2014/main" id="{A3D81594-FF01-284B-A0F5-CE8E7834E45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06499" name="Slide Number Placeholder 3">
            <a:extLst>
              <a:ext uri="{FF2B5EF4-FFF2-40B4-BE49-F238E27FC236}">
                <a16:creationId xmlns:a16="http://schemas.microsoft.com/office/drawing/2014/main" id="{B75772DA-681F-0242-9271-CA35ED6380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0958957-92E9-1D46-A9D8-175203D2A528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44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Slide Image Placeholder 1">
            <a:extLst>
              <a:ext uri="{FF2B5EF4-FFF2-40B4-BE49-F238E27FC236}">
                <a16:creationId xmlns:a16="http://schemas.microsoft.com/office/drawing/2014/main" id="{6E121AC8-8049-7C46-BF83-88DB7FFF203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6" name="Notes Placeholder 2">
            <a:extLst>
              <a:ext uri="{FF2B5EF4-FFF2-40B4-BE49-F238E27FC236}">
                <a16:creationId xmlns:a16="http://schemas.microsoft.com/office/drawing/2014/main" id="{3B43B7E6-DCBA-514D-8259-4A737B5988B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08547" name="Slide Number Placeholder 3">
            <a:extLst>
              <a:ext uri="{FF2B5EF4-FFF2-40B4-BE49-F238E27FC236}">
                <a16:creationId xmlns:a16="http://schemas.microsoft.com/office/drawing/2014/main" id="{786CF494-4E51-8541-81DD-904E23AA5A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8E133AF-9AB4-CE4D-BCDE-F5D07A5BA1AC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45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lide Image Placeholder 1">
            <a:extLst>
              <a:ext uri="{FF2B5EF4-FFF2-40B4-BE49-F238E27FC236}">
                <a16:creationId xmlns:a16="http://schemas.microsoft.com/office/drawing/2014/main" id="{46D3317F-EAAC-5E4F-9BB6-AD363CDE0B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4" name="Notes Placeholder 2">
            <a:extLst>
              <a:ext uri="{FF2B5EF4-FFF2-40B4-BE49-F238E27FC236}">
                <a16:creationId xmlns:a16="http://schemas.microsoft.com/office/drawing/2014/main" id="{96FCB896-3633-5D4B-8E42-19A046AA88C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10595" name="Slide Number Placeholder 3">
            <a:extLst>
              <a:ext uri="{FF2B5EF4-FFF2-40B4-BE49-F238E27FC236}">
                <a16:creationId xmlns:a16="http://schemas.microsoft.com/office/drawing/2014/main" id="{92F95217-D15B-E04F-BADE-CF269A1121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04F57C2-3FCD-1646-AA8D-99DA5F251CFF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46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Slide Image Placeholder 1">
            <a:extLst>
              <a:ext uri="{FF2B5EF4-FFF2-40B4-BE49-F238E27FC236}">
                <a16:creationId xmlns:a16="http://schemas.microsoft.com/office/drawing/2014/main" id="{7E8E7A71-0587-D84D-96E0-061D838FC5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2" name="Notes Placeholder 2">
            <a:extLst>
              <a:ext uri="{FF2B5EF4-FFF2-40B4-BE49-F238E27FC236}">
                <a16:creationId xmlns:a16="http://schemas.microsoft.com/office/drawing/2014/main" id="{7C0ED133-D9CE-D241-B41B-100DE41C942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12643" name="Slide Number Placeholder 3">
            <a:extLst>
              <a:ext uri="{FF2B5EF4-FFF2-40B4-BE49-F238E27FC236}">
                <a16:creationId xmlns:a16="http://schemas.microsoft.com/office/drawing/2014/main" id="{55A10F2A-F144-6541-826B-3C476D496A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1DEF429-50FD-AE44-A4C2-12B3439BBDF5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47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Slide Image Placeholder 1">
            <a:extLst>
              <a:ext uri="{FF2B5EF4-FFF2-40B4-BE49-F238E27FC236}">
                <a16:creationId xmlns:a16="http://schemas.microsoft.com/office/drawing/2014/main" id="{30F8647A-3D71-CB48-93F0-7288D657C3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0" name="Notes Placeholder 2">
            <a:extLst>
              <a:ext uri="{FF2B5EF4-FFF2-40B4-BE49-F238E27FC236}">
                <a16:creationId xmlns:a16="http://schemas.microsoft.com/office/drawing/2014/main" id="{4A09E38D-DE31-6C44-8CAC-B05820A816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14691" name="Slide Number Placeholder 3">
            <a:extLst>
              <a:ext uri="{FF2B5EF4-FFF2-40B4-BE49-F238E27FC236}">
                <a16:creationId xmlns:a16="http://schemas.microsoft.com/office/drawing/2014/main" id="{9C46F100-9C29-8F47-B6DD-9341F519C0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7BF0675-9941-254C-A72D-5D000E799A95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>
            <a:extLst>
              <a:ext uri="{FF2B5EF4-FFF2-40B4-BE49-F238E27FC236}">
                <a16:creationId xmlns:a16="http://schemas.microsoft.com/office/drawing/2014/main" id="{C2742575-1FFD-5845-8098-6EAC24F1EC3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8" name="Notes Placeholder 2">
            <a:extLst>
              <a:ext uri="{FF2B5EF4-FFF2-40B4-BE49-F238E27FC236}">
                <a16:creationId xmlns:a16="http://schemas.microsoft.com/office/drawing/2014/main" id="{D618EF5F-BCD2-014D-8B16-59CF8C57A08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16739" name="Slide Number Placeholder 3">
            <a:extLst>
              <a:ext uri="{FF2B5EF4-FFF2-40B4-BE49-F238E27FC236}">
                <a16:creationId xmlns:a16="http://schemas.microsoft.com/office/drawing/2014/main" id="{BA788753-62F5-4D4E-8C90-27E1EDDE2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FBAEE50-26D2-3F4B-8B65-8DF8F7D24299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49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>
            <a:extLst>
              <a:ext uri="{FF2B5EF4-FFF2-40B4-BE49-F238E27FC236}">
                <a16:creationId xmlns:a16="http://schemas.microsoft.com/office/drawing/2014/main" id="{53F4AC8D-8FD8-B54C-A1F2-AFC76ED11B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2D29127-D209-F14C-A65D-795FF10B56D2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34030F6E-A8BE-3642-A085-150BAF2008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F09F657D-2342-074D-B4A3-0DCAD5A773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Slide Image Placeholder 1">
            <a:extLst>
              <a:ext uri="{FF2B5EF4-FFF2-40B4-BE49-F238E27FC236}">
                <a16:creationId xmlns:a16="http://schemas.microsoft.com/office/drawing/2014/main" id="{2E3533BE-D80A-F743-A5CB-83B027BDA4A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6" name="Notes Placeholder 2">
            <a:extLst>
              <a:ext uri="{FF2B5EF4-FFF2-40B4-BE49-F238E27FC236}">
                <a16:creationId xmlns:a16="http://schemas.microsoft.com/office/drawing/2014/main" id="{89C32227-0D08-3448-A42F-7A9C2D0E90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18787" name="Slide Number Placeholder 3">
            <a:extLst>
              <a:ext uri="{FF2B5EF4-FFF2-40B4-BE49-F238E27FC236}">
                <a16:creationId xmlns:a16="http://schemas.microsoft.com/office/drawing/2014/main" id="{AEF5FD4D-3EDA-A545-91EB-BDA0B1B268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814496F-62C0-DB41-97AC-35485C93F9CB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>
            <a:extLst>
              <a:ext uri="{FF2B5EF4-FFF2-40B4-BE49-F238E27FC236}">
                <a16:creationId xmlns:a16="http://schemas.microsoft.com/office/drawing/2014/main" id="{15744BA6-ED3D-F742-B2CD-7B14A92D1F5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4" name="Notes Placeholder 2">
            <a:extLst>
              <a:ext uri="{FF2B5EF4-FFF2-40B4-BE49-F238E27FC236}">
                <a16:creationId xmlns:a16="http://schemas.microsoft.com/office/drawing/2014/main" id="{460F07AD-9A71-D14A-BB13-B44CF0F5D81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20835" name="Slide Number Placeholder 3">
            <a:extLst>
              <a:ext uri="{FF2B5EF4-FFF2-40B4-BE49-F238E27FC236}">
                <a16:creationId xmlns:a16="http://schemas.microsoft.com/office/drawing/2014/main" id="{B6CA566B-9DCC-E84D-A451-EB674207B1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67A4AD1-81C7-9645-9B53-253D4B1B1018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Slide Image Placeholder 1">
            <a:extLst>
              <a:ext uri="{FF2B5EF4-FFF2-40B4-BE49-F238E27FC236}">
                <a16:creationId xmlns:a16="http://schemas.microsoft.com/office/drawing/2014/main" id="{EA4D330F-E391-9345-8466-2C796248411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2" name="Notes Placeholder 2">
            <a:extLst>
              <a:ext uri="{FF2B5EF4-FFF2-40B4-BE49-F238E27FC236}">
                <a16:creationId xmlns:a16="http://schemas.microsoft.com/office/drawing/2014/main" id="{B0D195B1-00D2-7241-B4A2-29A3C9CDF4C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22883" name="Slide Number Placeholder 3">
            <a:extLst>
              <a:ext uri="{FF2B5EF4-FFF2-40B4-BE49-F238E27FC236}">
                <a16:creationId xmlns:a16="http://schemas.microsoft.com/office/drawing/2014/main" id="{1F0CB2C1-13FA-AD4C-9454-10FBEB76D7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A44D371-9815-2049-8A5D-1B43101D05A8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>
            <a:extLst>
              <a:ext uri="{FF2B5EF4-FFF2-40B4-BE49-F238E27FC236}">
                <a16:creationId xmlns:a16="http://schemas.microsoft.com/office/drawing/2014/main" id="{A5F809A6-1A91-4249-BC19-19C307EFACB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4" name="Notes Placeholder 2">
            <a:extLst>
              <a:ext uri="{FF2B5EF4-FFF2-40B4-BE49-F238E27FC236}">
                <a16:creationId xmlns:a16="http://schemas.microsoft.com/office/drawing/2014/main" id="{70B66E62-8314-874F-92A6-535E396B16D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28675" name="Slide Number Placeholder 3">
            <a:extLst>
              <a:ext uri="{FF2B5EF4-FFF2-40B4-BE49-F238E27FC236}">
                <a16:creationId xmlns:a16="http://schemas.microsoft.com/office/drawing/2014/main" id="{2CEAEBCE-3873-4447-883F-CE757C131E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8CCED26-A53D-2A4E-BA0C-82C1A6997F21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>
            <a:extLst>
              <a:ext uri="{FF2B5EF4-FFF2-40B4-BE49-F238E27FC236}">
                <a16:creationId xmlns:a16="http://schemas.microsoft.com/office/drawing/2014/main" id="{07191A5C-29D5-EE49-A41A-699AE581C6B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Notes Placeholder 2">
            <a:extLst>
              <a:ext uri="{FF2B5EF4-FFF2-40B4-BE49-F238E27FC236}">
                <a16:creationId xmlns:a16="http://schemas.microsoft.com/office/drawing/2014/main" id="{84A437A5-8612-4647-9DAD-591A67A6CA7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1F214ED4-2FD7-E84E-BDF3-D096D459AD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6B2A664-8D0A-B846-ACAA-9E385DBDAC21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>
            <a:extLst>
              <a:ext uri="{FF2B5EF4-FFF2-40B4-BE49-F238E27FC236}">
                <a16:creationId xmlns:a16="http://schemas.microsoft.com/office/drawing/2014/main" id="{D6769D72-018F-6845-8149-6397488660F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>
            <a:extLst>
              <a:ext uri="{FF2B5EF4-FFF2-40B4-BE49-F238E27FC236}">
                <a16:creationId xmlns:a16="http://schemas.microsoft.com/office/drawing/2014/main" id="{3CB32DAF-6059-9141-B38D-1484B67C3FD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32771" name="Slide Number Placeholder 3">
            <a:extLst>
              <a:ext uri="{FF2B5EF4-FFF2-40B4-BE49-F238E27FC236}">
                <a16:creationId xmlns:a16="http://schemas.microsoft.com/office/drawing/2014/main" id="{E0C18A21-FA97-4A4C-8299-E565CED773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C32451-C35C-2140-AFEF-0D7D9225417C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>
            <a:extLst>
              <a:ext uri="{FF2B5EF4-FFF2-40B4-BE49-F238E27FC236}">
                <a16:creationId xmlns:a16="http://schemas.microsoft.com/office/drawing/2014/main" id="{54F8C1A8-2685-0542-B081-58794FB14A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98AC3E6-FE1F-5644-AE02-9546D935E73C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CC8E4C68-6138-C74D-9F21-E3F80F235E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278FD48A-3538-D44E-A2CC-575DCAE2D9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3E6E111-CFBC-454B-89BD-90EC83B78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71365EC-E700-2347-BBAA-A5AA400CDE1F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C8314AD-81FF-5A48-BB5D-A714F46BDC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AA0BE7F6-BEB5-ED4C-A781-55556D3CE7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2E2D40E-C7B1-1042-A6EE-04450326E8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CADD7-5BA6-C744-AE4F-08196FC810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3272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34FB2DE-F290-9D4B-925D-504B8A8239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B358CD9-F4E6-F94C-A656-285DE1CF82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13F0D5F-FC41-F74B-B9FF-CDF1AD81F1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08EBE-682F-C649-8552-A6D029AA79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1850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9DB1134-87F7-1C4E-82D2-F353800863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7504906-7BE3-B149-A281-DB7A6D1FB6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EE0F53A-8019-DE46-B0D3-54CD10ED80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054EB-6560-4841-8932-F929A7B1E1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944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1818953-91AA-6241-B11C-7AD64343E3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D16E4CB-ED3C-5C41-80D6-0077F46CD0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BA7567A-5F29-DE43-A314-C52D3E2934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5EA6D-DE35-4542-8AC1-177474D9CA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2898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403E425-35BA-7845-BD51-7C34745259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984DEAC-E5D3-A54E-8993-9E70D0766E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E103CFB-66AD-4C4F-9868-F038A9CEA9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3ABF7-87E5-DB49-8D0A-697385D511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3985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2232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365625"/>
            <a:ext cx="8229600" cy="2232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3522943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616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616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4702530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616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616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2677235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90B6C82-38AD-B042-88BC-A32AD89EBE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0341B11-0E96-A54D-AB14-875A1D09DF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3E79DE-544F-8E4D-8AF6-1C7F0914CE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90F6C-BEA6-F34B-87E9-78252C7B7E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3659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BA1E542-18D2-DE45-9452-F02FEA2F33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F606D86-3B49-6942-9D87-884EAD9F0B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BA96E1B-4B8C-884E-B168-70A3787A69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BBBAD-CDB4-AF44-BFF3-6E8627F1C4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12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742E41-4C32-C64A-A01C-BC20A8E03D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22CDA7-3182-B845-849D-E49B81715E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F3452F-15EE-B345-9719-8E00F242F0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1CAF9-8C3A-F545-890D-9D6FA0CE75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3807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C020628-46FD-4C41-A895-FCA32FA6E1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ABD4FFE-7A61-414B-9E6F-4C3EF4F798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E728749-CD98-674B-95D2-727161DB11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98C49-7E86-3B45-BC98-7CB8346BA0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30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0815931-A732-EA4F-88B8-3016FBE4D7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DA94066-B651-AB47-BF82-A1903F686B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790E8B6-B4DC-2A47-B13A-1953637939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21CD6-1AC3-BC40-A4CF-35BCA52246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65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32822DB-0B0E-3340-BC64-938A040842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C0C608C-4595-544E-8937-74404F5218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0C5EC70-2B7C-0048-99A8-D4016FD98E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EF450-21BD-7A48-BCE5-04E0FE8E82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156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1F0CBF-910A-6F47-BB53-9963F79281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DA9D73-B244-4348-A475-6E2314F47F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E266CD-22B3-7F44-96AB-8753500E44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AE9A2-D384-6C4F-81D2-CC53A54633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23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DCB15C-2DF4-D449-B5DF-7D61C5D215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1B231C-FD44-3344-95E4-BBCBB46713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85BE53-7D88-4E44-89B4-28C6858531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DAE8B-E816-4B40-B99F-111973F3AD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200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192C7FB-2B58-BC4C-8F9C-65B1DF99C4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A3EAF66-25DC-2F4A-92EE-239A6A9DCE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704E87F3-CC3F-FE4B-81C8-C90062DE637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146F30F6-E8F7-E64D-8B04-123B976F5B3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AB801E31-1415-C841-9759-6D7D839A822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Garamond" panose="02020404030301010803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5C5F1F2F-8A6B-6343-B3AF-C19E640C8B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>
            <a:extLst>
              <a:ext uri="{FF2B5EF4-FFF2-40B4-BE49-F238E27FC236}">
                <a16:creationId xmlns:a16="http://schemas.microsoft.com/office/drawing/2014/main" id="{97958D0F-C951-0145-919D-2ABE8006B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EEC532F0-9909-6E46-8A63-E46E1DCA35B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9" r:id="rId1"/>
    <p:sldLayoutId id="2147484457" r:id="rId2"/>
    <p:sldLayoutId id="2147484458" r:id="rId3"/>
    <p:sldLayoutId id="2147484459" r:id="rId4"/>
    <p:sldLayoutId id="2147484460" r:id="rId5"/>
    <p:sldLayoutId id="2147484461" r:id="rId6"/>
    <p:sldLayoutId id="2147484462" r:id="rId7"/>
    <p:sldLayoutId id="2147484463" r:id="rId8"/>
    <p:sldLayoutId id="2147484464" r:id="rId9"/>
    <p:sldLayoutId id="2147484465" r:id="rId10"/>
    <p:sldLayoutId id="2147484466" r:id="rId11"/>
    <p:sldLayoutId id="2147484467" r:id="rId12"/>
    <p:sldLayoutId id="2147484468" r:id="rId13"/>
    <p:sldLayoutId id="2147484470" r:id="rId14"/>
    <p:sldLayoutId id="2147484471" r:id="rId15"/>
    <p:sldLayoutId id="2147484472" r:id="rId1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panose="020B0600070205080204" pitchFamily="34" charset="-128"/>
          <a:cs typeface="MS PGothic" panose="020B0600070205080204" pitchFamily="3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panose="020B0600070205080204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panose="020B0600070205080204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panose="020B0600070205080204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panose="020B0600070205080204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panose="020B0600070205080204" pitchFamily="34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ea typeface="ＭＳ Ｐゴシック" panose="020B0600070205080204" pitchFamily="34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ＭＳ Ｐゴシック" panose="020B0600070205080204" pitchFamily="34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emf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7" Type="http://schemas.openxmlformats.org/officeDocument/2006/relationships/image" Target="../media/image51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5" Type="http://schemas.openxmlformats.org/officeDocument/2006/relationships/image" Target="../media/image57.emf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oleObject" Target="../embeddings/oleObject4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6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74C2D7C1-62B7-E74F-A550-AEA8EA681329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533400" y="228600"/>
            <a:ext cx="7623175" cy="1752600"/>
          </a:xfrm>
        </p:spPr>
        <p:txBody>
          <a:bodyPr/>
          <a:lstStyle/>
          <a:p>
            <a:pPr eaLnBrk="1" hangingPunct="1"/>
            <a:r>
              <a:rPr lang="en-US" altLang="en-US" sz="5000"/>
              <a:t>Lecture 22</a:t>
            </a:r>
            <a:br>
              <a:rPr lang="en-US" altLang="en-US" sz="5000"/>
            </a:br>
            <a:r>
              <a:rPr lang="en-US" altLang="en-US" sz="5000"/>
              <a:t>Beam Instrumentation &amp; </a:t>
            </a:r>
            <a:br>
              <a:rPr lang="en-US" altLang="en-US" sz="5000"/>
            </a:br>
            <a:r>
              <a:rPr lang="en-US" altLang="en-US" sz="5000"/>
              <a:t>Diagnostics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1A3DD635-A507-3A48-BA8C-AC85CF60BF5A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066800" y="2667000"/>
            <a:ext cx="6934200" cy="18288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</a:rPr>
              <a:t>Professor Emmanuel </a:t>
            </a:r>
            <a:r>
              <a:rPr lang="en-US" altLang="en-US" sz="2000" dirty="0" err="1">
                <a:solidFill>
                  <a:srgbClr val="002060"/>
                </a:solidFill>
              </a:rPr>
              <a:t>Tsesmelis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</a:rPr>
              <a:t>Principal Physicist, CERN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</a:rPr>
              <a:t>Department of Physics, University of Oxford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de-CH" altLang="en-US" sz="2400" dirty="0"/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/>
              <a:t>Graduate </a:t>
            </a:r>
            <a:r>
              <a:rPr lang="de-CH" altLang="en-US" sz="2000" dirty="0" err="1"/>
              <a:t>Accelerator</a:t>
            </a:r>
            <a:r>
              <a:rPr lang="de-CH" altLang="en-US" sz="2000" dirty="0"/>
              <a:t> Physics Course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/>
              <a:t>John Adams Institute </a:t>
            </a:r>
            <a:r>
              <a:rPr lang="de-CH" altLang="en-US" sz="2000" dirty="0" err="1"/>
              <a:t>for</a:t>
            </a:r>
            <a:r>
              <a:rPr lang="de-CH" altLang="en-US" sz="2000" dirty="0"/>
              <a:t> </a:t>
            </a:r>
            <a:r>
              <a:rPr lang="de-CH" altLang="en-US" sz="2000" dirty="0" err="1"/>
              <a:t>Accelerator</a:t>
            </a:r>
            <a:r>
              <a:rPr lang="de-CH" altLang="en-US" sz="2000" dirty="0"/>
              <a:t> Science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/>
              <a:t>22 November 2023</a:t>
            </a:r>
          </a:p>
        </p:txBody>
      </p:sp>
      <p:pic>
        <p:nvPicPr>
          <p:cNvPr id="17411" name="Picture 3">
            <a:extLst>
              <a:ext uri="{FF2B5EF4-FFF2-40B4-BE49-F238E27FC236}">
                <a16:creationId xmlns:a16="http://schemas.microsoft.com/office/drawing/2014/main" id="{B8487968-A53D-D040-81F7-851A380E1F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5549900"/>
            <a:ext cx="555625" cy="633413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>
            <a:extLst>
              <a:ext uri="{FF2B5EF4-FFF2-40B4-BE49-F238E27FC236}">
                <a16:creationId xmlns:a16="http://schemas.microsoft.com/office/drawing/2014/main" id="{25352256-C200-3A49-A478-3399EBF1EA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549900"/>
            <a:ext cx="1525588" cy="615950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>
            <a:extLst>
              <a:ext uri="{FF2B5EF4-FFF2-40B4-BE49-F238E27FC236}">
                <a16:creationId xmlns:a16="http://schemas.microsoft.com/office/drawing/2014/main" id="{559145D3-3524-5B47-8CE2-F6F01052AD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675" y="5499100"/>
            <a:ext cx="6778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>
            <a:extLst>
              <a:ext uri="{FF2B5EF4-FFF2-40B4-BE49-F238E27FC236}">
                <a16:creationId xmlns:a16="http://schemas.microsoft.com/office/drawing/2014/main" id="{C68FE398-5099-9D4E-ACE4-EC995CB3F1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/>
          <a:lstStyle/>
          <a:p>
            <a:r>
              <a:rPr lang="en-GB" altLang="en-US"/>
              <a:t>Properties of OTR</a:t>
            </a:r>
            <a:endParaRPr lang="en-US" altLang="en-US"/>
          </a:p>
        </p:txBody>
      </p:sp>
      <p:sp>
        <p:nvSpPr>
          <p:cNvPr id="35842" name="Rectangle 3">
            <a:extLst>
              <a:ext uri="{FF2B5EF4-FFF2-40B4-BE49-F238E27FC236}">
                <a16:creationId xmlns:a16="http://schemas.microsoft.com/office/drawing/2014/main" id="{0A22D635-3210-6841-B5D6-2101F5BFE82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54125"/>
            <a:ext cx="4038600" cy="4616450"/>
          </a:xfrm>
        </p:spPr>
        <p:txBody>
          <a:bodyPr/>
          <a:lstStyle/>
          <a:p>
            <a:r>
              <a:rPr lang="en-GB" altLang="en-US" sz="2800"/>
              <a:t>Intensity scales with:</a:t>
            </a:r>
          </a:p>
          <a:p>
            <a:endParaRPr lang="en-GB" altLang="en-US" sz="2800"/>
          </a:p>
          <a:p>
            <a:endParaRPr lang="en-GB" altLang="en-US" sz="2800"/>
          </a:p>
          <a:p>
            <a:r>
              <a:rPr lang="en-GB" altLang="en-US" sz="2800"/>
              <a:t>Maximum at 1/</a:t>
            </a:r>
            <a:r>
              <a:rPr lang="en-GB" altLang="en-US" sz="2800">
                <a:latin typeface="Symbol" pitchFamily="2" charset="2"/>
              </a:rPr>
              <a:t>g</a:t>
            </a:r>
          </a:p>
          <a:p>
            <a:r>
              <a:rPr lang="en-GB" altLang="en-US" sz="2800"/>
              <a:t>Number of (visible) photons per electron:</a:t>
            </a:r>
          </a:p>
          <a:p>
            <a:endParaRPr lang="en-GB" altLang="en-US" sz="2800"/>
          </a:p>
          <a:p>
            <a:endParaRPr lang="en-GB" altLang="en-US" sz="2800"/>
          </a:p>
          <a:p>
            <a:r>
              <a:rPr lang="en-GB" altLang="en-US" sz="2800"/>
              <a:t>Practically: 1-3% </a:t>
            </a:r>
            <a:endParaRPr lang="en-US" altLang="en-US" sz="2800"/>
          </a:p>
        </p:txBody>
      </p:sp>
      <p:graphicFrame>
        <p:nvGraphicFramePr>
          <p:cNvPr id="35843" name="Object 2">
            <a:extLst>
              <a:ext uri="{FF2B5EF4-FFF2-40B4-BE49-F238E27FC236}">
                <a16:creationId xmlns:a16="http://schemas.microsoft.com/office/drawing/2014/main" id="{515AE6F6-B30D-1442-AD46-58AF9ADCC61D}"/>
              </a:ext>
            </a:extLst>
          </p:cNvPr>
          <p:cNvGraphicFramePr>
            <a:graphicFrameLocks noGrp="1" noChangeAspect="1"/>
          </p:cNvGraphicFramePr>
          <p:nvPr>
            <p:ph sz="half" idx="2"/>
          </p:nvPr>
        </p:nvGraphicFramePr>
        <p:xfrm>
          <a:off x="1524000" y="1981200"/>
          <a:ext cx="1676400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2529800" imgH="10236200" progId="Equation.3">
                  <p:embed/>
                </p:oleObj>
              </mc:Choice>
              <mc:Fallback>
                <p:oleObj name="Equation" r:id="rId3" imgW="22529800" imgH="10236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981200"/>
                        <a:ext cx="1676400" cy="76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3">
            <a:extLst>
              <a:ext uri="{FF2B5EF4-FFF2-40B4-BE49-F238E27FC236}">
                <a16:creationId xmlns:a16="http://schemas.microsoft.com/office/drawing/2014/main" id="{37F034BA-D026-244A-99FB-FD028E32571A}"/>
              </a:ext>
            </a:extLst>
          </p:cNvPr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762000" y="4343400"/>
          <a:ext cx="3505200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3891200" imgH="11112500" progId="Equation.3">
                  <p:embed/>
                </p:oleObj>
              </mc:Choice>
              <mc:Fallback>
                <p:oleObj name="Equation" r:id="rId5" imgW="43891200" imgH="11112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343400"/>
                        <a:ext cx="3505200" cy="88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845" name="Picture 6">
            <a:extLst>
              <a:ext uri="{FF2B5EF4-FFF2-40B4-BE49-F238E27FC236}">
                <a16:creationId xmlns:a16="http://schemas.microsoft.com/office/drawing/2014/main" id="{BCD78EBF-6C95-CB4A-A2F5-66E4ED4F8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00200"/>
            <a:ext cx="495300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184E6D21-7300-9941-93FB-84643880FC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4000"/>
              <a:t>OTR Advantages/Disadvantages</a:t>
            </a:r>
            <a:endParaRPr lang="en-US" altLang="en-US" sz="4000"/>
          </a:p>
        </p:txBody>
      </p:sp>
      <p:sp>
        <p:nvSpPr>
          <p:cNvPr id="37890" name="Rectangle 3">
            <a:extLst>
              <a:ext uri="{FF2B5EF4-FFF2-40B4-BE49-F238E27FC236}">
                <a16:creationId xmlns:a16="http://schemas.microsoft.com/office/drawing/2014/main" id="{C9318413-5F09-4847-A9C7-9535647EC7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800"/>
              <a:t>Advantages</a:t>
            </a:r>
          </a:p>
          <a:p>
            <a:pPr lvl="1"/>
            <a:r>
              <a:rPr lang="en-GB" altLang="en-US" sz="2400"/>
              <a:t>Like a phosphor screen, but without resolution limits (resolution possible down to optical wavelength).</a:t>
            </a:r>
          </a:p>
          <a:p>
            <a:pPr lvl="1"/>
            <a:r>
              <a:rPr lang="en-GB" altLang="en-US" sz="2400"/>
              <a:t>No saturation, linear intensity to destruction threshold (&gt;10</a:t>
            </a:r>
            <a:r>
              <a:rPr lang="en-GB" altLang="en-US" sz="2400" baseline="30000"/>
              <a:t>12</a:t>
            </a:r>
            <a:r>
              <a:rPr lang="en-GB" altLang="en-US" sz="2400"/>
              <a:t>e</a:t>
            </a:r>
            <a:r>
              <a:rPr lang="en-GB" altLang="en-US" sz="2400" baseline="30000"/>
              <a:t>-</a:t>
            </a:r>
            <a:r>
              <a:rPr lang="en-GB" altLang="en-US" sz="2400"/>
              <a:t>/mm</a:t>
            </a:r>
            <a:r>
              <a:rPr lang="en-GB" altLang="en-US" sz="2400" baseline="30000"/>
              <a:t>2</a:t>
            </a:r>
            <a:r>
              <a:rPr lang="en-GB" altLang="en-US" sz="2400"/>
              <a:t>).</a:t>
            </a:r>
          </a:p>
          <a:p>
            <a:r>
              <a:rPr lang="en-GB" altLang="en-US" sz="2800"/>
              <a:t>Disadvantages</a:t>
            </a:r>
          </a:p>
          <a:p>
            <a:pPr lvl="1"/>
            <a:r>
              <a:rPr lang="en-GB" altLang="en-US" sz="2400"/>
              <a:t>Few photons per electron, which are emitted in a large angle at low particle energies.</a:t>
            </a:r>
          </a:p>
          <a:p>
            <a:pPr lvl="1"/>
            <a:r>
              <a:rPr lang="en-GB" altLang="en-US" sz="2400"/>
              <a:t>Practically only feasible for strongly relativistic particles (</a:t>
            </a:r>
            <a:r>
              <a:rPr lang="en-GB" altLang="en-US" sz="2400">
                <a:latin typeface="Symbol" pitchFamily="2" charset="2"/>
              </a:rPr>
              <a:t>g</a:t>
            </a:r>
            <a:r>
              <a:rPr lang="en-GB" altLang="en-US" sz="2400"/>
              <a:t>&gt;100).</a:t>
            </a:r>
            <a:endParaRPr lang="en-US" altLang="en-US" sz="2400">
              <a:latin typeface="Symbol" pitchFamily="2" charset="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5DE6D007-F364-624E-AD5B-A4F9C334D4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Screens and Optics</a:t>
            </a:r>
            <a:endParaRPr lang="en-GB" altLang="en-US"/>
          </a:p>
        </p:txBody>
      </p:sp>
      <p:pic>
        <p:nvPicPr>
          <p:cNvPr id="39938" name="Picture 3" descr="YAG+OTR">
            <a:extLst>
              <a:ext uri="{FF2B5EF4-FFF2-40B4-BE49-F238E27FC236}">
                <a16:creationId xmlns:a16="http://schemas.microsoft.com/office/drawing/2014/main" id="{8B551914-11FA-5C4C-A2D8-CBF4F3836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47800"/>
            <a:ext cx="2938463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4" descr="IMG_4749">
            <a:extLst>
              <a:ext uri="{FF2B5EF4-FFF2-40B4-BE49-F238E27FC236}">
                <a16:creationId xmlns:a16="http://schemas.microsoft.com/office/drawing/2014/main" id="{CEFA7908-223D-6445-B197-CA3985CE5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3868738" cy="515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 Box 5">
            <a:extLst>
              <a:ext uri="{FF2B5EF4-FFF2-40B4-BE49-F238E27FC236}">
                <a16:creationId xmlns:a16="http://schemas.microsoft.com/office/drawing/2014/main" id="{942A3C7C-52F3-B544-B1E9-EB945F5BD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4038600"/>
            <a:ext cx="67627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OTR</a:t>
            </a:r>
            <a:endParaRPr lang="en-US" altLang="en-US" sz="1800"/>
          </a:p>
        </p:txBody>
      </p:sp>
      <p:sp>
        <p:nvSpPr>
          <p:cNvPr id="39941" name="Text Box 6">
            <a:extLst>
              <a:ext uri="{FF2B5EF4-FFF2-40B4-BE49-F238E27FC236}">
                <a16:creationId xmlns:a16="http://schemas.microsoft.com/office/drawing/2014/main" id="{9856D636-17F5-B44A-BA80-B3D728A19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6172200"/>
            <a:ext cx="103187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YAG:Ce</a:t>
            </a:r>
            <a:endParaRPr lang="en-US" altLang="en-US" sz="1800"/>
          </a:p>
        </p:txBody>
      </p:sp>
      <p:sp>
        <p:nvSpPr>
          <p:cNvPr id="39942" name="Text Box 7">
            <a:extLst>
              <a:ext uri="{FF2B5EF4-FFF2-40B4-BE49-F238E27FC236}">
                <a16:creationId xmlns:a16="http://schemas.microsoft.com/office/drawing/2014/main" id="{5FE60949-1164-B746-92F6-00DA71AAC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6248400"/>
            <a:ext cx="157797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CCD-Camera</a:t>
            </a:r>
            <a:endParaRPr lang="en-US" altLang="en-US" sz="1800"/>
          </a:p>
        </p:txBody>
      </p:sp>
      <p:sp>
        <p:nvSpPr>
          <p:cNvPr id="39943" name="Text Box 8">
            <a:extLst>
              <a:ext uri="{FF2B5EF4-FFF2-40B4-BE49-F238E27FC236}">
                <a16:creationId xmlns:a16="http://schemas.microsoft.com/office/drawing/2014/main" id="{B5CB5FA3-B762-D34C-865E-C72CD86A1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2819400"/>
            <a:ext cx="79057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Mirror</a:t>
            </a:r>
            <a:endParaRPr lang="en-US" altLang="en-US" sz="1800"/>
          </a:p>
        </p:txBody>
      </p:sp>
      <p:sp>
        <p:nvSpPr>
          <p:cNvPr id="39944" name="Text Box 9">
            <a:extLst>
              <a:ext uri="{FF2B5EF4-FFF2-40B4-BE49-F238E27FC236}">
                <a16:creationId xmlns:a16="http://schemas.microsoft.com/office/drawing/2014/main" id="{66E6C9BD-D603-E24A-90A3-7C1ED0264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1600200"/>
            <a:ext cx="218757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Pneumatic Actuator</a:t>
            </a:r>
            <a:endParaRPr lang="en-US" altLang="en-US" sz="1800"/>
          </a:p>
        </p:txBody>
      </p:sp>
      <p:sp>
        <p:nvSpPr>
          <p:cNvPr id="39945" name="Line 10">
            <a:extLst>
              <a:ext uri="{FF2B5EF4-FFF2-40B4-BE49-F238E27FC236}">
                <a16:creationId xmlns:a16="http://schemas.microsoft.com/office/drawing/2014/main" id="{23961680-8CBB-C543-81C5-1CB23C6B911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95400" y="1752600"/>
            <a:ext cx="19050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39946" name="Line 11">
            <a:extLst>
              <a:ext uri="{FF2B5EF4-FFF2-40B4-BE49-F238E27FC236}">
                <a16:creationId xmlns:a16="http://schemas.microsoft.com/office/drawing/2014/main" id="{1FD4CA5F-141B-9248-BA86-0C7509451C5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00400" y="3048000"/>
            <a:ext cx="9906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39947" name="Line 12">
            <a:extLst>
              <a:ext uri="{FF2B5EF4-FFF2-40B4-BE49-F238E27FC236}">
                <a16:creationId xmlns:a16="http://schemas.microsoft.com/office/drawing/2014/main" id="{69334313-2D82-BD45-A8D3-47E675AB57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71800" y="6477000"/>
            <a:ext cx="6096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39948" name="Line 13">
            <a:extLst>
              <a:ext uri="{FF2B5EF4-FFF2-40B4-BE49-F238E27FC236}">
                <a16:creationId xmlns:a16="http://schemas.microsoft.com/office/drawing/2014/main" id="{2E58651A-BB5A-CA46-8A4F-5340DB7F268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0" y="2133600"/>
            <a:ext cx="3886200" cy="838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39949" name="Text Box 14">
            <a:extLst>
              <a:ext uri="{FF2B5EF4-FFF2-40B4-BE49-F238E27FC236}">
                <a16:creationId xmlns:a16="http://schemas.microsoft.com/office/drawing/2014/main" id="{62DFC3A5-69C5-3446-B43E-99FBCC7E07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2286000"/>
            <a:ext cx="100647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e</a:t>
            </a:r>
            <a:r>
              <a:rPr lang="en-GB" altLang="en-US" sz="1800" baseline="30000"/>
              <a:t>-</a:t>
            </a:r>
            <a:r>
              <a:rPr lang="en-GB" altLang="en-US" sz="1800"/>
              <a:t> beam</a:t>
            </a:r>
            <a:endParaRPr lang="en-US" altLang="en-US" sz="180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>
            <a:extLst>
              <a:ext uri="{FF2B5EF4-FFF2-40B4-BE49-F238E27FC236}">
                <a16:creationId xmlns:a16="http://schemas.microsoft.com/office/drawing/2014/main" id="{9FE7E4CE-933C-FA43-A716-CB9F38D0A2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59763" cy="762000"/>
          </a:xfrm>
        </p:spPr>
        <p:txBody>
          <a:bodyPr/>
          <a:lstStyle/>
          <a:p>
            <a:r>
              <a:rPr lang="en-GB" altLang="en-US" sz="4000"/>
              <a:t>Beam Profiles in the Diamond Injector</a:t>
            </a:r>
          </a:p>
        </p:txBody>
      </p:sp>
      <p:pic>
        <p:nvPicPr>
          <p:cNvPr id="41986" name="Picture 3" descr="Screenshot-Diagnostics Camera LI-DI-DCAM-01">
            <a:extLst>
              <a:ext uri="{FF2B5EF4-FFF2-40B4-BE49-F238E27FC236}">
                <a16:creationId xmlns:a16="http://schemas.microsoft.com/office/drawing/2014/main" id="{69AD05C4-53C9-7D48-9523-21381F9BB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36" name="Picture 4" descr="Screenshot-Diagnostics Camera LI-DI-DCAM-02">
            <a:extLst>
              <a:ext uri="{FF2B5EF4-FFF2-40B4-BE49-F238E27FC236}">
                <a16:creationId xmlns:a16="http://schemas.microsoft.com/office/drawing/2014/main" id="{2DB47466-2A53-2D42-969B-F69A85407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37" name="Picture 5" descr="Screenshot-Diagnostics Camera LI-DI-DCAM-03">
            <a:extLst>
              <a:ext uri="{FF2B5EF4-FFF2-40B4-BE49-F238E27FC236}">
                <a16:creationId xmlns:a16="http://schemas.microsoft.com/office/drawing/2014/main" id="{5DF80624-A256-8B43-A6D0-7F09364F2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38" name="Picture 6" descr="Screenshot-Diagnostics Camera LI-DI-DCAM-04">
            <a:extLst>
              <a:ext uri="{FF2B5EF4-FFF2-40B4-BE49-F238E27FC236}">
                <a16:creationId xmlns:a16="http://schemas.microsoft.com/office/drawing/2014/main" id="{915DD5B1-9D69-0D40-B0FF-DD6C4305B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39" name="Picture 7" descr="Screenshot-Diagnostics Camera LB-DI-DCAM-01">
            <a:extLst>
              <a:ext uri="{FF2B5EF4-FFF2-40B4-BE49-F238E27FC236}">
                <a16:creationId xmlns:a16="http://schemas.microsoft.com/office/drawing/2014/main" id="{569E0693-2931-5A40-8014-0B951C0E5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40" name="Picture 8" descr="Screenshot-Diagnostics Camera LB-DI-DCAM-02">
            <a:extLst>
              <a:ext uri="{FF2B5EF4-FFF2-40B4-BE49-F238E27FC236}">
                <a16:creationId xmlns:a16="http://schemas.microsoft.com/office/drawing/2014/main" id="{E35D3888-543A-564B-AF49-D283563C1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41" name="Picture 9" descr="Screenshot-Diagnostics Camera LB-DI-DCAM-03">
            <a:extLst>
              <a:ext uri="{FF2B5EF4-FFF2-40B4-BE49-F238E27FC236}">
                <a16:creationId xmlns:a16="http://schemas.microsoft.com/office/drawing/2014/main" id="{30CB42CB-71C9-DD4F-8244-2F580BF5A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42" name="Picture 10" descr="Screenshot-Diagnostics Camera LB-DI-DCAM-04">
            <a:extLst>
              <a:ext uri="{FF2B5EF4-FFF2-40B4-BE49-F238E27FC236}">
                <a16:creationId xmlns:a16="http://schemas.microsoft.com/office/drawing/2014/main" id="{F2153AF7-D378-4A47-882E-1AE416FC7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43" name="Picture 11" descr="Screenshot-Diagnostics Camera LB-DI-DCAM-05">
            <a:extLst>
              <a:ext uri="{FF2B5EF4-FFF2-40B4-BE49-F238E27FC236}">
                <a16:creationId xmlns:a16="http://schemas.microsoft.com/office/drawing/2014/main" id="{A5592A1D-4E92-CA4B-8E84-2159ADFFB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44" name="Picture 12" descr="Screenshot-Diagnostics Camera LB-DI-DCAM-06">
            <a:extLst>
              <a:ext uri="{FF2B5EF4-FFF2-40B4-BE49-F238E27FC236}">
                <a16:creationId xmlns:a16="http://schemas.microsoft.com/office/drawing/2014/main" id="{99AFCFB1-B980-2948-A65F-A4CBA113BF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45" name="Picture 13" descr="Screenshot-Diagnostics Camera BR01C-DI-DCAM-01">
            <a:extLst>
              <a:ext uri="{FF2B5EF4-FFF2-40B4-BE49-F238E27FC236}">
                <a16:creationId xmlns:a16="http://schemas.microsoft.com/office/drawing/2014/main" id="{FF1FDCD3-1225-0648-98E8-F4704DCF7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46" name="Picture 14" descr="Screenshot-Diagnostics Camera BR01C-DI-DCAM-02">
            <a:extLst>
              <a:ext uri="{FF2B5EF4-FFF2-40B4-BE49-F238E27FC236}">
                <a16:creationId xmlns:a16="http://schemas.microsoft.com/office/drawing/2014/main" id="{0CF821BE-0BAD-9347-9245-6F4BE9D8C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47" name="Picture 15" descr="Screenshot-Diagnostics Camera BR03C-DI-DCAM-01-kicker_on">
            <a:extLst>
              <a:ext uri="{FF2B5EF4-FFF2-40B4-BE49-F238E27FC236}">
                <a16:creationId xmlns:a16="http://schemas.microsoft.com/office/drawing/2014/main" id="{55286D12-D939-2743-A1BB-54575DC6E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48" name="Picture 16" descr="Screenshot-Diagnostics Camera BR03C-DI-DCAM-02">
            <a:extLst>
              <a:ext uri="{FF2B5EF4-FFF2-40B4-BE49-F238E27FC236}">
                <a16:creationId xmlns:a16="http://schemas.microsoft.com/office/drawing/2014/main" id="{F5DCA3D1-EA4A-D84D-B007-A38734C25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49" name="Picture 17" descr="Screenshot-Diagnostics Camera BS-DI-DCAM-01">
            <a:extLst>
              <a:ext uri="{FF2B5EF4-FFF2-40B4-BE49-F238E27FC236}">
                <a16:creationId xmlns:a16="http://schemas.microsoft.com/office/drawing/2014/main" id="{FE24F522-E706-A743-9567-413E33848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50" name="Picture 18" descr="Screenshot-Diagnostics Camera SR01C-DI-DCAM-01">
            <a:extLst>
              <a:ext uri="{FF2B5EF4-FFF2-40B4-BE49-F238E27FC236}">
                <a16:creationId xmlns:a16="http://schemas.microsoft.com/office/drawing/2014/main" id="{0759202F-C8A7-2444-BA98-9C590992A8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51" name="Picture 19" descr="Screenshot-Diagnostics Camera SR01C-DI-DCAM-02">
            <a:extLst>
              <a:ext uri="{FF2B5EF4-FFF2-40B4-BE49-F238E27FC236}">
                <a16:creationId xmlns:a16="http://schemas.microsoft.com/office/drawing/2014/main" id="{B324EB6D-1D34-8747-A179-F99BE2FC0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172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8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8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8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8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8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8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8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8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8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8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8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8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8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8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>
            <a:extLst>
              <a:ext uri="{FF2B5EF4-FFF2-40B4-BE49-F238E27FC236}">
                <a16:creationId xmlns:a16="http://schemas.microsoft.com/office/drawing/2014/main" id="{9C4C29B4-5FA6-7645-AC89-34ED32C6F5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Faraday Cup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2397525D-10FA-B448-A9E6-D8B7CBDA5A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ea typeface="+mn-ea"/>
                <a:cs typeface="+mn-cs"/>
              </a:rPr>
              <a:t>Applications</a:t>
            </a:r>
          </a:p>
          <a:p>
            <a:pPr marL="742950" lvl="1" indent="-285750">
              <a:defRPr/>
            </a:pPr>
            <a:r>
              <a:rPr lang="en-GB" dirty="0">
                <a:solidFill>
                  <a:srgbClr val="002060"/>
                </a:solidFill>
                <a:ea typeface="ＭＳ Ｐゴシック" charset="0"/>
              </a:rPr>
              <a:t>Simplest method to measure beam current/intensity is to completely absorb beam in block of conducting material.</a:t>
            </a:r>
          </a:p>
          <a:p>
            <a:pPr marL="1143000" lvl="2" indent="-228600">
              <a:defRPr/>
            </a:pPr>
            <a:r>
              <a:rPr lang="en-GB" sz="2200" dirty="0">
                <a:solidFill>
                  <a:schemeClr val="accent2">
                    <a:lumMod val="50000"/>
                  </a:schemeClr>
                </a:solidFill>
                <a:ea typeface="ＭＳ Ｐゴシック" charset="0"/>
              </a:rPr>
              <a:t>Measure captured charge by measuring resulting current.</a:t>
            </a:r>
          </a:p>
        </p:txBody>
      </p:sp>
      <p:pic>
        <p:nvPicPr>
          <p:cNvPr id="44035" name="Picture 2">
            <a:extLst>
              <a:ext uri="{FF2B5EF4-FFF2-40B4-BE49-F238E27FC236}">
                <a16:creationId xmlns:a16="http://schemas.microsoft.com/office/drawing/2014/main" id="{88BA58D0-7025-9D4A-957C-3C662E83E45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27488" y="609600"/>
            <a:ext cx="5116512" cy="1506538"/>
          </a:xfrm>
          <a:noFill/>
        </p:spPr>
      </p:pic>
      <p:sp>
        <p:nvSpPr>
          <p:cNvPr id="44036" name="Text Box 6">
            <a:extLst>
              <a:ext uri="{FF2B5EF4-FFF2-40B4-BE49-F238E27FC236}">
                <a16:creationId xmlns:a16="http://schemas.microsoft.com/office/drawing/2014/main" id="{338F5C2E-25EE-DF41-BB99-6CFC3827C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2209800"/>
            <a:ext cx="3686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3300"/>
                </a:solidFill>
              </a:rPr>
              <a:t>Faraday cup with coaxial structure</a:t>
            </a:r>
          </a:p>
        </p:txBody>
      </p:sp>
      <p:sp>
        <p:nvSpPr>
          <p:cNvPr id="44037" name="Text Box 7">
            <a:extLst>
              <a:ext uri="{FF2B5EF4-FFF2-40B4-BE49-F238E27FC236}">
                <a16:creationId xmlns:a16="http://schemas.microsoft.com/office/drawing/2014/main" id="{110C0895-1156-FA42-8A19-AA652A127F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2743200"/>
            <a:ext cx="3300413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GB" altLang="en-US" sz="1400"/>
              <a:t> At high energies, penetration depth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is large – material block must be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very thick.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GB" altLang="en-US" sz="1400"/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GB" altLang="en-US" sz="1400"/>
              <a:t> Large energy transfer to absorber –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strong heating.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GB" altLang="en-US" sz="1400"/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GB" altLang="en-US" sz="1400"/>
              <a:t> Multiple scattering – transverse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broadening of beam -&gt; particle losses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GB" altLang="en-US" sz="1400"/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GB" altLang="en-US" sz="1400"/>
              <a:t> Secondary particle production by pair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production.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GB" altLang="en-US" sz="1400"/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GB" altLang="en-US" sz="1400"/>
              <a:t> Therefore, Faraday cup restricted to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low-energy beam applications.</a:t>
            </a:r>
            <a:r>
              <a:rPr lang="en-GB" altLang="en-US" sz="1800"/>
              <a:t>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AutoShape 10">
            <a:extLst>
              <a:ext uri="{FF2B5EF4-FFF2-40B4-BE49-F238E27FC236}">
                <a16:creationId xmlns:a16="http://schemas.microsoft.com/office/drawing/2014/main" id="{52433470-4709-6E44-B568-45C4A1BE1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3657600"/>
            <a:ext cx="1524000" cy="12192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46082" name="Rectangle 11">
            <a:extLst>
              <a:ext uri="{FF2B5EF4-FFF2-40B4-BE49-F238E27FC236}">
                <a16:creationId xmlns:a16="http://schemas.microsoft.com/office/drawing/2014/main" id="{FF9CDC8F-36CD-7345-8676-391739AE10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3810000"/>
            <a:ext cx="10668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46083" name="Line 13">
            <a:extLst>
              <a:ext uri="{FF2B5EF4-FFF2-40B4-BE49-F238E27FC236}">
                <a16:creationId xmlns:a16="http://schemas.microsoft.com/office/drawing/2014/main" id="{64F698DE-CA8F-5D4F-90B9-0106D45F20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67600" y="3886200"/>
            <a:ext cx="1588" cy="685800"/>
          </a:xfrm>
          <a:prstGeom prst="line">
            <a:avLst/>
          </a:prstGeom>
          <a:noFill/>
          <a:ln w="9525">
            <a:solidFill>
              <a:srgbClr val="66FF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6084" name="Line 14">
            <a:extLst>
              <a:ext uri="{FF2B5EF4-FFF2-40B4-BE49-F238E27FC236}">
                <a16:creationId xmlns:a16="http://schemas.microsoft.com/office/drawing/2014/main" id="{CD106065-FAA2-A443-91BD-65665D1098F6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7600" y="4572000"/>
            <a:ext cx="838200" cy="1588"/>
          </a:xfrm>
          <a:prstGeom prst="line">
            <a:avLst/>
          </a:prstGeom>
          <a:noFill/>
          <a:ln w="9525">
            <a:solidFill>
              <a:srgbClr val="66FF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6085" name="Text Box 15">
            <a:extLst>
              <a:ext uri="{FF2B5EF4-FFF2-40B4-BE49-F238E27FC236}">
                <a16:creationId xmlns:a16="http://schemas.microsoft.com/office/drawing/2014/main" id="{7E6A1569-7C3D-8B46-914D-66211D5DD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400" y="4495800"/>
            <a:ext cx="233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solidFill>
                  <a:srgbClr val="66FF33"/>
                </a:solidFill>
              </a:rPr>
              <a:t>t</a:t>
            </a:r>
            <a:endParaRPr lang="en-US" altLang="en-US" sz="1400">
              <a:solidFill>
                <a:srgbClr val="66FF33"/>
              </a:solidFill>
            </a:endParaRPr>
          </a:p>
        </p:txBody>
      </p:sp>
      <p:sp>
        <p:nvSpPr>
          <p:cNvPr id="46086" name="Text Box 16">
            <a:extLst>
              <a:ext uri="{FF2B5EF4-FFF2-40B4-BE49-F238E27FC236}">
                <a16:creationId xmlns:a16="http://schemas.microsoft.com/office/drawing/2014/main" id="{0EE30189-06D5-CF4A-802F-DD6F1AA08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114800"/>
            <a:ext cx="233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solidFill>
                  <a:srgbClr val="66FF33"/>
                </a:solidFill>
              </a:rPr>
              <a:t>I</a:t>
            </a:r>
            <a:endParaRPr lang="en-US" altLang="en-US" sz="1400">
              <a:solidFill>
                <a:srgbClr val="66FF33"/>
              </a:solidFill>
            </a:endParaRPr>
          </a:p>
        </p:txBody>
      </p:sp>
      <p:sp>
        <p:nvSpPr>
          <p:cNvPr id="82964" name="Freeform 20">
            <a:extLst>
              <a:ext uri="{FF2B5EF4-FFF2-40B4-BE49-F238E27FC236}">
                <a16:creationId xmlns:a16="http://schemas.microsoft.com/office/drawing/2014/main" id="{93974372-0B32-774A-9ABE-09CB37B48DEF}"/>
              </a:ext>
            </a:extLst>
          </p:cNvPr>
          <p:cNvSpPr>
            <a:spLocks/>
          </p:cNvSpPr>
          <p:nvPr/>
        </p:nvSpPr>
        <p:spPr bwMode="auto">
          <a:xfrm>
            <a:off x="7467600" y="4114800"/>
            <a:ext cx="838200" cy="400050"/>
          </a:xfrm>
          <a:custGeom>
            <a:avLst/>
            <a:gdLst>
              <a:gd name="T0" fmla="*/ 0 w 810"/>
              <a:gd name="T1" fmla="*/ 2147483646 h 385"/>
              <a:gd name="T2" fmla="*/ 2147483646 w 810"/>
              <a:gd name="T3" fmla="*/ 2147483646 h 385"/>
              <a:gd name="T4" fmla="*/ 2147483646 w 810"/>
              <a:gd name="T5" fmla="*/ 0 h 385"/>
              <a:gd name="T6" fmla="*/ 2147483646 w 810"/>
              <a:gd name="T7" fmla="*/ 2147483646 h 385"/>
              <a:gd name="T8" fmla="*/ 2147483646 w 810"/>
              <a:gd name="T9" fmla="*/ 2147483646 h 385"/>
              <a:gd name="T10" fmla="*/ 2147483646 w 810"/>
              <a:gd name="T11" fmla="*/ 2147483646 h 3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10"/>
              <a:gd name="T19" fmla="*/ 0 h 385"/>
              <a:gd name="T20" fmla="*/ 810 w 810"/>
              <a:gd name="T21" fmla="*/ 385 h 3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10" h="385">
                <a:moveTo>
                  <a:pt x="0" y="373"/>
                </a:moveTo>
                <a:cubicBezTo>
                  <a:pt x="46" y="373"/>
                  <a:pt x="144" y="373"/>
                  <a:pt x="275" y="373"/>
                </a:cubicBezTo>
                <a:cubicBezTo>
                  <a:pt x="275" y="175"/>
                  <a:pt x="275" y="292"/>
                  <a:pt x="270" y="0"/>
                </a:cubicBezTo>
                <a:cubicBezTo>
                  <a:pt x="356" y="144"/>
                  <a:pt x="381" y="215"/>
                  <a:pt x="432" y="277"/>
                </a:cubicBezTo>
                <a:cubicBezTo>
                  <a:pt x="482" y="338"/>
                  <a:pt x="509" y="353"/>
                  <a:pt x="572" y="369"/>
                </a:cubicBezTo>
                <a:cubicBezTo>
                  <a:pt x="635" y="385"/>
                  <a:pt x="761" y="372"/>
                  <a:pt x="810" y="373"/>
                </a:cubicBezTo>
              </a:path>
            </a:pathLst>
          </a:cu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6088" name="Oval 21">
            <a:extLst>
              <a:ext uri="{FF2B5EF4-FFF2-40B4-BE49-F238E27FC236}">
                <a16:creationId xmlns:a16="http://schemas.microsoft.com/office/drawing/2014/main" id="{3F42BB68-832E-4841-AD86-DF121107F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4191000"/>
            <a:ext cx="152400" cy="152400"/>
          </a:xfrm>
          <a:prstGeom prst="ellipse">
            <a:avLst/>
          </a:prstGeom>
          <a:solidFill>
            <a:srgbClr val="66FF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46089" name="Oval 36">
            <a:extLst>
              <a:ext uri="{FF2B5EF4-FFF2-40B4-BE49-F238E27FC236}">
                <a16:creationId xmlns:a16="http://schemas.microsoft.com/office/drawing/2014/main" id="{2D1A3B49-FAB4-8B41-8799-3942AF3F5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4572000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46090" name="Rectangle 2">
            <a:extLst>
              <a:ext uri="{FF2B5EF4-FFF2-40B4-BE49-F238E27FC236}">
                <a16:creationId xmlns:a16="http://schemas.microsoft.com/office/drawing/2014/main" id="{71DBF89E-1651-4E41-82FA-1773EFC59F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/>
          <a:lstStyle/>
          <a:p>
            <a:r>
              <a:rPr lang="en-GB" altLang="en-US"/>
              <a:t>Faraday Cup Principle</a:t>
            </a:r>
            <a:endParaRPr lang="en-US" altLang="en-US"/>
          </a:p>
        </p:txBody>
      </p:sp>
      <p:sp>
        <p:nvSpPr>
          <p:cNvPr id="46091" name="Rectangle 55">
            <a:extLst>
              <a:ext uri="{FF2B5EF4-FFF2-40B4-BE49-F238E27FC236}">
                <a16:creationId xmlns:a16="http://schemas.microsoft.com/office/drawing/2014/main" id="{286085EA-75D9-334C-A4AF-57197B4A7AD0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3810000"/>
            <a:ext cx="5638800" cy="22320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en-US" sz="2400"/>
              <a:t>Charged particles are absorbed.</a:t>
            </a:r>
          </a:p>
          <a:p>
            <a:pPr>
              <a:lnSpc>
                <a:spcPct val="80000"/>
              </a:lnSpc>
            </a:pPr>
            <a:r>
              <a:rPr lang="en-GB" altLang="en-US" sz="2400"/>
              <a:t>Charge is transferred to FC.</a:t>
            </a:r>
          </a:p>
          <a:p>
            <a:pPr>
              <a:lnSpc>
                <a:spcPct val="80000"/>
              </a:lnSpc>
            </a:pPr>
            <a:r>
              <a:rPr lang="en-GB" altLang="en-US" sz="2400"/>
              <a:t>FC is discharged through current measurement.</a:t>
            </a:r>
          </a:p>
          <a:p>
            <a:pPr>
              <a:lnSpc>
                <a:spcPct val="80000"/>
              </a:lnSpc>
            </a:pPr>
            <a:r>
              <a:rPr lang="en-GB" altLang="en-US" sz="2400"/>
              <a:t>Integral of current over time equals charge.</a:t>
            </a:r>
            <a:endParaRPr lang="en-US" altLang="en-US" sz="2400"/>
          </a:p>
        </p:txBody>
      </p:sp>
      <p:sp>
        <p:nvSpPr>
          <p:cNvPr id="82948" name="AutoShape 4">
            <a:extLst>
              <a:ext uri="{FF2B5EF4-FFF2-40B4-BE49-F238E27FC236}">
                <a16:creationId xmlns:a16="http://schemas.microsoft.com/office/drawing/2014/main" id="{CA36396B-2299-ED46-A4F1-683F426E78C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648200" y="1600200"/>
            <a:ext cx="1600200" cy="1905000"/>
          </a:xfrm>
          <a:prstGeom prst="can">
            <a:avLst>
              <a:gd name="adj" fmla="val 29762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82949" name="Oval 5">
            <a:extLst>
              <a:ext uri="{FF2B5EF4-FFF2-40B4-BE49-F238E27FC236}">
                <a16:creationId xmlns:a16="http://schemas.microsoft.com/office/drawing/2014/main" id="{C3234458-579C-8341-8583-DD898DF9CD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1905000"/>
            <a:ext cx="304800" cy="12954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46094" name="Freeform 23">
            <a:extLst>
              <a:ext uri="{FF2B5EF4-FFF2-40B4-BE49-F238E27FC236}">
                <a16:creationId xmlns:a16="http://schemas.microsoft.com/office/drawing/2014/main" id="{5E371FCB-C750-124C-82C2-FBDF463D76C0}"/>
              </a:ext>
            </a:extLst>
          </p:cNvPr>
          <p:cNvSpPr>
            <a:spLocks/>
          </p:cNvSpPr>
          <p:nvPr/>
        </p:nvSpPr>
        <p:spPr bwMode="auto">
          <a:xfrm>
            <a:off x="6172200" y="2438400"/>
            <a:ext cx="1011238" cy="2251075"/>
          </a:xfrm>
          <a:custGeom>
            <a:avLst/>
            <a:gdLst>
              <a:gd name="T0" fmla="*/ 2147483646 w 637"/>
              <a:gd name="T1" fmla="*/ 2147483646 h 1418"/>
              <a:gd name="T2" fmla="*/ 2147483646 w 637"/>
              <a:gd name="T3" fmla="*/ 2147483646 h 1418"/>
              <a:gd name="T4" fmla="*/ 2147483646 w 637"/>
              <a:gd name="T5" fmla="*/ 2147483646 h 1418"/>
              <a:gd name="T6" fmla="*/ 2147483646 w 637"/>
              <a:gd name="T7" fmla="*/ 2147483646 h 1418"/>
              <a:gd name="T8" fmla="*/ 0 60000 65536"/>
              <a:gd name="T9" fmla="*/ 0 60000 65536"/>
              <a:gd name="T10" fmla="*/ 0 60000 65536"/>
              <a:gd name="T11" fmla="*/ 0 60000 65536"/>
              <a:gd name="T12" fmla="*/ 0 w 637"/>
              <a:gd name="T13" fmla="*/ 0 h 1418"/>
              <a:gd name="T14" fmla="*/ 637 w 637"/>
              <a:gd name="T15" fmla="*/ 1418 h 141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37" h="1418">
                <a:moveTo>
                  <a:pt x="125" y="56"/>
                </a:moveTo>
                <a:cubicBezTo>
                  <a:pt x="301" y="28"/>
                  <a:pt x="477" y="0"/>
                  <a:pt x="461" y="200"/>
                </a:cubicBezTo>
                <a:cubicBezTo>
                  <a:pt x="445" y="400"/>
                  <a:pt x="0" y="1094"/>
                  <a:pt x="29" y="1256"/>
                </a:cubicBezTo>
                <a:cubicBezTo>
                  <a:pt x="58" y="1418"/>
                  <a:pt x="510" y="1189"/>
                  <a:pt x="637" y="117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grpSp>
        <p:nvGrpSpPr>
          <p:cNvPr id="2" name="Group 33">
            <a:extLst>
              <a:ext uri="{FF2B5EF4-FFF2-40B4-BE49-F238E27FC236}">
                <a16:creationId xmlns:a16="http://schemas.microsoft.com/office/drawing/2014/main" id="{191D6C6E-CCD2-7F4C-9F50-74812FF31447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2438400"/>
            <a:ext cx="495300" cy="527050"/>
            <a:chOff x="645" y="1973"/>
            <a:chExt cx="312" cy="332"/>
          </a:xfrm>
        </p:grpSpPr>
        <p:sp>
          <p:nvSpPr>
            <p:cNvPr id="46102" name="Oval 6">
              <a:extLst>
                <a:ext uri="{FF2B5EF4-FFF2-40B4-BE49-F238E27FC236}">
                  <a16:creationId xmlns:a16="http://schemas.microsoft.com/office/drawing/2014/main" id="{DA509DF5-1E4E-7C40-A8E1-FF362B81E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112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2F761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46103" name="Oval 29">
              <a:extLst>
                <a:ext uri="{FF2B5EF4-FFF2-40B4-BE49-F238E27FC236}">
                  <a16:creationId xmlns:a16="http://schemas.microsoft.com/office/drawing/2014/main" id="{D35E593C-691C-9542-9CBB-1DC6ABF27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1973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2F761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46104" name="Oval 30">
              <a:extLst>
                <a:ext uri="{FF2B5EF4-FFF2-40B4-BE49-F238E27FC236}">
                  <a16:creationId xmlns:a16="http://schemas.microsoft.com/office/drawing/2014/main" id="{E890CBE8-E0A9-FC43-9F5E-A9CCF33C8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" y="2209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2F761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46105" name="Oval 31">
              <a:extLst>
                <a:ext uri="{FF2B5EF4-FFF2-40B4-BE49-F238E27FC236}">
                  <a16:creationId xmlns:a16="http://schemas.microsoft.com/office/drawing/2014/main" id="{9D8A950F-9869-D743-9C81-48B8B5AB7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" y="2022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2F761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46106" name="Oval 32">
              <a:extLst>
                <a:ext uri="{FF2B5EF4-FFF2-40B4-BE49-F238E27FC236}">
                  <a16:creationId xmlns:a16="http://schemas.microsoft.com/office/drawing/2014/main" id="{4868F131-B081-0948-8122-7CD8479A1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" y="2172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2F761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46096" name="Group 42">
            <a:extLst>
              <a:ext uri="{FF2B5EF4-FFF2-40B4-BE49-F238E27FC236}">
                <a16:creationId xmlns:a16="http://schemas.microsoft.com/office/drawing/2014/main" id="{6A8216D0-6978-DC41-90DA-79B685D70F9A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4648200"/>
            <a:ext cx="838200" cy="609600"/>
            <a:chOff x="3984" y="3552"/>
            <a:chExt cx="528" cy="384"/>
          </a:xfrm>
        </p:grpSpPr>
        <p:sp>
          <p:nvSpPr>
            <p:cNvPr id="46097" name="Line 37">
              <a:extLst>
                <a:ext uri="{FF2B5EF4-FFF2-40B4-BE49-F238E27FC236}">
                  <a16:creationId xmlns:a16="http://schemas.microsoft.com/office/drawing/2014/main" id="{4ACD9ADF-1ECD-6741-B2B5-654B00A290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80" y="3552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6098" name="Line 38">
              <a:extLst>
                <a:ext uri="{FF2B5EF4-FFF2-40B4-BE49-F238E27FC236}">
                  <a16:creationId xmlns:a16="http://schemas.microsoft.com/office/drawing/2014/main" id="{078B7AF1-E677-E545-8E91-F68D95D4C7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0" y="3552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6099" name="Line 39">
              <a:extLst>
                <a:ext uri="{FF2B5EF4-FFF2-40B4-BE49-F238E27FC236}">
                  <a16:creationId xmlns:a16="http://schemas.microsoft.com/office/drawing/2014/main" id="{5CBE4A37-038D-E146-974B-4BA8DF6A4F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384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6100" name="Line 40">
              <a:extLst>
                <a:ext uri="{FF2B5EF4-FFF2-40B4-BE49-F238E27FC236}">
                  <a16:creationId xmlns:a16="http://schemas.microsoft.com/office/drawing/2014/main" id="{23943179-0EB8-9D49-8C89-3F6929B33E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388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6101" name="Line 41">
              <a:extLst>
                <a:ext uri="{FF2B5EF4-FFF2-40B4-BE49-F238E27FC236}">
                  <a16:creationId xmlns:a16="http://schemas.microsoft.com/office/drawing/2014/main" id="{19C55AC9-21F2-CB47-AEE7-368991DF1A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7" y="393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0.36927 1.11111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82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>
            <a:extLst>
              <a:ext uri="{FF2B5EF4-FFF2-40B4-BE49-F238E27FC236}">
                <a16:creationId xmlns:a16="http://schemas.microsoft.com/office/drawing/2014/main" id="{A63B4197-CB26-8143-BE56-A679C50936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/>
          <a:lstStyle/>
          <a:p>
            <a:r>
              <a:rPr lang="en-GB" altLang="en-US" sz="4000"/>
              <a:t>Interaction of Particles with Matter</a:t>
            </a:r>
            <a:endParaRPr lang="en-US" altLang="en-US" sz="4000"/>
          </a:p>
        </p:txBody>
      </p:sp>
      <p:sp>
        <p:nvSpPr>
          <p:cNvPr id="48130" name="Rectangle 3">
            <a:extLst>
              <a:ext uri="{FF2B5EF4-FFF2-40B4-BE49-F238E27FC236}">
                <a16:creationId xmlns:a16="http://schemas.microsoft.com/office/drawing/2014/main" id="{50FE174D-AD6B-324B-8E82-80C3648C3D54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371600"/>
            <a:ext cx="4038600" cy="4616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en-US" sz="2000"/>
              <a:t>Need to consider ionisation losses (dominant up to a few MeV), bremsstrahlung and e</a:t>
            </a:r>
            <a:r>
              <a:rPr lang="en-GB" altLang="en-US" sz="2000" baseline="30000"/>
              <a:t>+</a:t>
            </a:r>
            <a:r>
              <a:rPr lang="en-GB" altLang="en-US" sz="2000"/>
              <a:t>e</a:t>
            </a:r>
            <a:r>
              <a:rPr lang="en-GB" altLang="en-US" sz="2000" baseline="30000"/>
              <a:t>-</a:t>
            </a:r>
            <a:r>
              <a:rPr lang="en-GB" altLang="en-US" sz="2000"/>
              <a:t> pair production.</a:t>
            </a:r>
          </a:p>
          <a:p>
            <a:pPr>
              <a:lnSpc>
                <a:spcPct val="80000"/>
              </a:lnSpc>
            </a:pPr>
            <a:r>
              <a:rPr lang="en-GB" altLang="en-US" sz="2000"/>
              <a:t>Higher energy particles will need more length or higher density material to be stopped. </a:t>
            </a:r>
          </a:p>
          <a:p>
            <a:pPr>
              <a:lnSpc>
                <a:spcPct val="80000"/>
              </a:lnSpc>
            </a:pPr>
            <a:r>
              <a:rPr lang="en-GB" altLang="en-US" sz="2000"/>
              <a:t>At lower energies (up to a few 10MeV) calculations of absorption length and Moliere radius etc. using empirical formulae will be sufficient.</a:t>
            </a:r>
          </a:p>
          <a:p>
            <a:pPr>
              <a:lnSpc>
                <a:spcPct val="80000"/>
              </a:lnSpc>
            </a:pPr>
            <a:r>
              <a:rPr lang="en-GB" altLang="en-US" sz="2000"/>
              <a:t>At higher energies, simulation of scattering, pair-production and energy deposition is required (e.g.  </a:t>
            </a:r>
            <a:r>
              <a:rPr lang="en-GB" altLang="en-US" sz="2000" u="sng"/>
              <a:t>E</a:t>
            </a:r>
            <a:r>
              <a:rPr lang="en-GB" altLang="en-US" sz="2000"/>
              <a:t>lectron </a:t>
            </a:r>
            <a:r>
              <a:rPr lang="en-GB" altLang="en-US" sz="2000" u="sng"/>
              <a:t>G</a:t>
            </a:r>
            <a:r>
              <a:rPr lang="en-GB" altLang="en-US" sz="2000"/>
              <a:t>amma </a:t>
            </a:r>
            <a:r>
              <a:rPr lang="en-GB" altLang="en-US" sz="2000" u="sng"/>
              <a:t>S</a:t>
            </a:r>
            <a:r>
              <a:rPr lang="en-GB" altLang="en-US" sz="2000"/>
              <a:t>hower)</a:t>
            </a:r>
          </a:p>
        </p:txBody>
      </p:sp>
      <p:sp>
        <p:nvSpPr>
          <p:cNvPr id="48131" name="Rectangle 7">
            <a:extLst>
              <a:ext uri="{FF2B5EF4-FFF2-40B4-BE49-F238E27FC236}">
                <a16:creationId xmlns:a16="http://schemas.microsoft.com/office/drawing/2014/main" id="{F37BD35F-5F31-564B-9A91-C44D0D9AC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209800"/>
            <a:ext cx="1600200" cy="2667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48132" name="Oval 11">
            <a:extLst>
              <a:ext uri="{FF2B5EF4-FFF2-40B4-BE49-F238E27FC236}">
                <a16:creationId xmlns:a16="http://schemas.microsoft.com/office/drawing/2014/main" id="{F13F827B-8BC8-9A4C-AC9A-9D40137B8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429000"/>
            <a:ext cx="152400" cy="1524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48133" name="Line 16">
            <a:extLst>
              <a:ext uri="{FF2B5EF4-FFF2-40B4-BE49-F238E27FC236}">
                <a16:creationId xmlns:a16="http://schemas.microsoft.com/office/drawing/2014/main" id="{787AD8CE-C5B7-2D4F-910F-29AC8BC6DAC7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7800" y="3505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grpSp>
        <p:nvGrpSpPr>
          <p:cNvPr id="48134" name="Group 36">
            <a:extLst>
              <a:ext uri="{FF2B5EF4-FFF2-40B4-BE49-F238E27FC236}">
                <a16:creationId xmlns:a16="http://schemas.microsoft.com/office/drawing/2014/main" id="{EA1E4FCE-FCBE-F746-ADB2-755104ADF65E}"/>
              </a:ext>
            </a:extLst>
          </p:cNvPr>
          <p:cNvGrpSpPr>
            <a:grpSpLocks/>
          </p:cNvGrpSpPr>
          <p:nvPr/>
        </p:nvGrpSpPr>
        <p:grpSpPr bwMode="auto">
          <a:xfrm rot="-1146670">
            <a:off x="2362200" y="3402013"/>
            <a:ext cx="304800" cy="76200"/>
            <a:chOff x="671" y="3552"/>
            <a:chExt cx="2305" cy="289"/>
          </a:xfrm>
        </p:grpSpPr>
        <p:sp>
          <p:nvSpPr>
            <p:cNvPr id="48167" name="Freeform 37">
              <a:extLst>
                <a:ext uri="{FF2B5EF4-FFF2-40B4-BE49-F238E27FC236}">
                  <a16:creationId xmlns:a16="http://schemas.microsoft.com/office/drawing/2014/main" id="{9EB81B4D-B9B6-424D-A067-003457147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68" name="Freeform 38">
              <a:extLst>
                <a:ext uri="{FF2B5EF4-FFF2-40B4-BE49-F238E27FC236}">
                  <a16:creationId xmlns:a16="http://schemas.microsoft.com/office/drawing/2014/main" id="{916D44D2-CB6F-4F48-B614-49F2679ED21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60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69" name="Freeform 39">
              <a:extLst>
                <a:ext uri="{FF2B5EF4-FFF2-40B4-BE49-F238E27FC236}">
                  <a16:creationId xmlns:a16="http://schemas.microsoft.com/office/drawing/2014/main" id="{55487886-8A04-FF47-A513-E3FB07DAB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70" name="Freeform 40">
              <a:extLst>
                <a:ext uri="{FF2B5EF4-FFF2-40B4-BE49-F238E27FC236}">
                  <a16:creationId xmlns:a16="http://schemas.microsoft.com/office/drawing/2014/main" id="{AA13A863-8B67-9B4A-AD38-91E3CD64861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536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71" name="Freeform 41">
              <a:extLst>
                <a:ext uri="{FF2B5EF4-FFF2-40B4-BE49-F238E27FC236}">
                  <a16:creationId xmlns:a16="http://schemas.microsoft.com/office/drawing/2014/main" id="{9629FB8D-FADA-8F47-AB64-F9BA6CC50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72" name="Freeform 42">
              <a:extLst>
                <a:ext uri="{FF2B5EF4-FFF2-40B4-BE49-F238E27FC236}">
                  <a16:creationId xmlns:a16="http://schemas.microsoft.com/office/drawing/2014/main" id="{3D975FB1-6C07-DA47-9C05-74F6313E81D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112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73" name="Freeform 43">
              <a:extLst>
                <a:ext uri="{FF2B5EF4-FFF2-40B4-BE49-F238E27FC236}">
                  <a16:creationId xmlns:a16="http://schemas.microsoft.com/office/drawing/2014/main" id="{AE0FBCEE-2553-DF40-BB2F-8022A402A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9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74" name="Freeform 44">
              <a:extLst>
                <a:ext uri="{FF2B5EF4-FFF2-40B4-BE49-F238E27FC236}">
                  <a16:creationId xmlns:a16="http://schemas.microsoft.com/office/drawing/2014/main" id="{5C083C73-A6EF-DB45-A38B-545CBFF6A36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688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48135" name="Line 45">
            <a:extLst>
              <a:ext uri="{FF2B5EF4-FFF2-40B4-BE49-F238E27FC236}">
                <a16:creationId xmlns:a16="http://schemas.microsoft.com/office/drawing/2014/main" id="{439A1EF6-1767-074D-8672-874ED1E6D55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0250" y="3532188"/>
            <a:ext cx="306388" cy="150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8136" name="Line 46">
            <a:extLst>
              <a:ext uri="{FF2B5EF4-FFF2-40B4-BE49-F238E27FC236}">
                <a16:creationId xmlns:a16="http://schemas.microsoft.com/office/drawing/2014/main" id="{6E099D2A-B8E2-294C-A4AF-08B4B2D16C64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0250" y="3686175"/>
            <a:ext cx="304800" cy="155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8137" name="Line 47">
            <a:extLst>
              <a:ext uri="{FF2B5EF4-FFF2-40B4-BE49-F238E27FC236}">
                <a16:creationId xmlns:a16="http://schemas.microsoft.com/office/drawing/2014/main" id="{AB5F2FBA-EBFB-5F4B-82CD-8B07B569F8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71763" y="3241675"/>
            <a:ext cx="306387" cy="150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8138" name="Line 48">
            <a:extLst>
              <a:ext uri="{FF2B5EF4-FFF2-40B4-BE49-F238E27FC236}">
                <a16:creationId xmlns:a16="http://schemas.microsoft.com/office/drawing/2014/main" id="{5334E527-1790-644C-87C0-8029CE3847B5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1763" y="3395663"/>
            <a:ext cx="304800" cy="155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grpSp>
        <p:nvGrpSpPr>
          <p:cNvPr id="48139" name="Group 49">
            <a:extLst>
              <a:ext uri="{FF2B5EF4-FFF2-40B4-BE49-F238E27FC236}">
                <a16:creationId xmlns:a16="http://schemas.microsoft.com/office/drawing/2014/main" id="{FCFB895A-B6C7-4D48-9AA6-FAD0350F1E04}"/>
              </a:ext>
            </a:extLst>
          </p:cNvPr>
          <p:cNvGrpSpPr>
            <a:grpSpLocks/>
          </p:cNvGrpSpPr>
          <p:nvPr/>
        </p:nvGrpSpPr>
        <p:grpSpPr bwMode="auto">
          <a:xfrm rot="1466637">
            <a:off x="2971800" y="3581400"/>
            <a:ext cx="304800" cy="76200"/>
            <a:chOff x="671" y="3552"/>
            <a:chExt cx="2305" cy="289"/>
          </a:xfrm>
        </p:grpSpPr>
        <p:sp>
          <p:nvSpPr>
            <p:cNvPr id="48159" name="Freeform 50">
              <a:extLst>
                <a:ext uri="{FF2B5EF4-FFF2-40B4-BE49-F238E27FC236}">
                  <a16:creationId xmlns:a16="http://schemas.microsoft.com/office/drawing/2014/main" id="{BF2850A1-8AE2-8F4D-8085-392A7947A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60" name="Freeform 51">
              <a:extLst>
                <a:ext uri="{FF2B5EF4-FFF2-40B4-BE49-F238E27FC236}">
                  <a16:creationId xmlns:a16="http://schemas.microsoft.com/office/drawing/2014/main" id="{1913265E-67C4-1943-8F6C-F4DD71F3BB3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60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61" name="Freeform 52">
              <a:extLst>
                <a:ext uri="{FF2B5EF4-FFF2-40B4-BE49-F238E27FC236}">
                  <a16:creationId xmlns:a16="http://schemas.microsoft.com/office/drawing/2014/main" id="{EF5C53BD-B06C-DB4A-9158-5230BF261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62" name="Freeform 53">
              <a:extLst>
                <a:ext uri="{FF2B5EF4-FFF2-40B4-BE49-F238E27FC236}">
                  <a16:creationId xmlns:a16="http://schemas.microsoft.com/office/drawing/2014/main" id="{65D99476-1415-2441-9B79-D88D2DC47B7E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536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63" name="Freeform 54">
              <a:extLst>
                <a:ext uri="{FF2B5EF4-FFF2-40B4-BE49-F238E27FC236}">
                  <a16:creationId xmlns:a16="http://schemas.microsoft.com/office/drawing/2014/main" id="{DACEC4F2-51A3-8844-935E-AD4B00ABC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64" name="Freeform 55">
              <a:extLst>
                <a:ext uri="{FF2B5EF4-FFF2-40B4-BE49-F238E27FC236}">
                  <a16:creationId xmlns:a16="http://schemas.microsoft.com/office/drawing/2014/main" id="{83B26415-4C9D-754F-A251-6BD5BE12FC4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112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65" name="Freeform 56">
              <a:extLst>
                <a:ext uri="{FF2B5EF4-FFF2-40B4-BE49-F238E27FC236}">
                  <a16:creationId xmlns:a16="http://schemas.microsoft.com/office/drawing/2014/main" id="{05F2B4DC-9A9B-8E42-B086-5595FA1A5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9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66" name="Freeform 57">
              <a:extLst>
                <a:ext uri="{FF2B5EF4-FFF2-40B4-BE49-F238E27FC236}">
                  <a16:creationId xmlns:a16="http://schemas.microsoft.com/office/drawing/2014/main" id="{CE020307-F899-D64C-90E4-D07EE34A0AF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688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48140" name="Text Box 58">
            <a:extLst>
              <a:ext uri="{FF2B5EF4-FFF2-40B4-BE49-F238E27FC236}">
                <a16:creationId xmlns:a16="http://schemas.microsoft.com/office/drawing/2014/main" id="{B690FDAB-7439-AE46-8B08-1CD2711B5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3352800"/>
            <a:ext cx="2365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>
                <a:latin typeface="Symbol" pitchFamily="2" charset="2"/>
              </a:rPr>
              <a:t>g</a:t>
            </a:r>
            <a:endParaRPr lang="en-US" altLang="en-US" sz="1000">
              <a:latin typeface="Symbol" pitchFamily="2" charset="2"/>
            </a:endParaRPr>
          </a:p>
        </p:txBody>
      </p:sp>
      <p:sp>
        <p:nvSpPr>
          <p:cNvPr id="48141" name="Text Box 59">
            <a:extLst>
              <a:ext uri="{FF2B5EF4-FFF2-40B4-BE49-F238E27FC236}">
                <a16:creationId xmlns:a16="http://schemas.microsoft.com/office/drawing/2014/main" id="{3059C1AC-E1FD-684C-8A92-399E8F6B5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3200400"/>
            <a:ext cx="2365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>
                <a:latin typeface="Symbol" pitchFamily="2" charset="2"/>
              </a:rPr>
              <a:t>g</a:t>
            </a:r>
            <a:endParaRPr lang="en-US" altLang="en-US" sz="1000">
              <a:latin typeface="Symbol" pitchFamily="2" charset="2"/>
            </a:endParaRPr>
          </a:p>
        </p:txBody>
      </p:sp>
      <p:sp>
        <p:nvSpPr>
          <p:cNvPr id="48142" name="Text Box 60">
            <a:extLst>
              <a:ext uri="{FF2B5EF4-FFF2-40B4-BE49-F238E27FC236}">
                <a16:creationId xmlns:a16="http://schemas.microsoft.com/office/drawing/2014/main" id="{4D93BC8A-FB17-234A-A937-E593FDF79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3124200"/>
            <a:ext cx="3063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e</a:t>
            </a:r>
            <a:r>
              <a:rPr lang="en-GB" altLang="en-US" sz="1000" baseline="30000"/>
              <a:t>+</a:t>
            </a:r>
            <a:endParaRPr lang="en-US" altLang="en-US" sz="1000"/>
          </a:p>
        </p:txBody>
      </p:sp>
      <p:sp>
        <p:nvSpPr>
          <p:cNvPr id="48143" name="Text Box 61">
            <a:extLst>
              <a:ext uri="{FF2B5EF4-FFF2-40B4-BE49-F238E27FC236}">
                <a16:creationId xmlns:a16="http://schemas.microsoft.com/office/drawing/2014/main" id="{147F6DF0-0A84-ED40-B1FA-19A7DDEC3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276600"/>
            <a:ext cx="2841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e</a:t>
            </a:r>
            <a:r>
              <a:rPr lang="en-GB" altLang="en-US" sz="1000" baseline="30000"/>
              <a:t>-</a:t>
            </a:r>
            <a:endParaRPr lang="en-US" altLang="en-US" sz="1000"/>
          </a:p>
        </p:txBody>
      </p:sp>
      <p:sp>
        <p:nvSpPr>
          <p:cNvPr id="48144" name="Text Box 62">
            <a:extLst>
              <a:ext uri="{FF2B5EF4-FFF2-40B4-BE49-F238E27FC236}">
                <a16:creationId xmlns:a16="http://schemas.microsoft.com/office/drawing/2014/main" id="{A016A6F1-6A4C-8048-BC2B-6E9C3AEE0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3429000"/>
            <a:ext cx="2841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e</a:t>
            </a:r>
            <a:r>
              <a:rPr lang="en-GB" altLang="en-US" sz="1000" baseline="30000"/>
              <a:t>-</a:t>
            </a:r>
            <a:endParaRPr lang="en-US" altLang="en-US" sz="1000"/>
          </a:p>
        </p:txBody>
      </p:sp>
      <p:sp>
        <p:nvSpPr>
          <p:cNvPr id="48145" name="Text Box 63">
            <a:extLst>
              <a:ext uri="{FF2B5EF4-FFF2-40B4-BE49-F238E27FC236}">
                <a16:creationId xmlns:a16="http://schemas.microsoft.com/office/drawing/2014/main" id="{3044B8DC-02C8-2844-9D2D-4D1DFAB9E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3733800"/>
            <a:ext cx="2841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e</a:t>
            </a:r>
            <a:r>
              <a:rPr lang="en-GB" altLang="en-US" sz="1000" baseline="30000"/>
              <a:t>-</a:t>
            </a:r>
            <a:endParaRPr lang="en-US" altLang="en-US" sz="1000"/>
          </a:p>
        </p:txBody>
      </p:sp>
      <p:sp>
        <p:nvSpPr>
          <p:cNvPr id="48146" name="Text Box 64">
            <a:extLst>
              <a:ext uri="{FF2B5EF4-FFF2-40B4-BE49-F238E27FC236}">
                <a16:creationId xmlns:a16="http://schemas.microsoft.com/office/drawing/2014/main" id="{761AE87F-084E-3E46-929C-08CC0AEAF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3429000"/>
            <a:ext cx="3063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e</a:t>
            </a:r>
            <a:r>
              <a:rPr lang="en-GB" altLang="en-US" sz="1000" baseline="30000"/>
              <a:t>+</a:t>
            </a:r>
            <a:endParaRPr lang="en-US" altLang="en-US" sz="1000"/>
          </a:p>
        </p:txBody>
      </p:sp>
      <p:sp>
        <p:nvSpPr>
          <p:cNvPr id="48147" name="Line 65">
            <a:extLst>
              <a:ext uri="{FF2B5EF4-FFF2-40B4-BE49-F238E27FC236}">
                <a16:creationId xmlns:a16="http://schemas.microsoft.com/office/drawing/2014/main" id="{CA7A798E-751A-784F-9925-3B508FF3B1C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86000" y="35052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8148" name="Line 66">
            <a:extLst>
              <a:ext uri="{FF2B5EF4-FFF2-40B4-BE49-F238E27FC236}">
                <a16:creationId xmlns:a16="http://schemas.microsoft.com/office/drawing/2014/main" id="{CF0E09A5-8A4B-8345-8162-91219279061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95600" y="35814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grpSp>
        <p:nvGrpSpPr>
          <p:cNvPr id="48149" name="Group 67">
            <a:extLst>
              <a:ext uri="{FF2B5EF4-FFF2-40B4-BE49-F238E27FC236}">
                <a16:creationId xmlns:a16="http://schemas.microsoft.com/office/drawing/2014/main" id="{A3640BE5-A9A6-B847-827A-555F8A303809}"/>
              </a:ext>
            </a:extLst>
          </p:cNvPr>
          <p:cNvGrpSpPr>
            <a:grpSpLocks/>
          </p:cNvGrpSpPr>
          <p:nvPr/>
        </p:nvGrpSpPr>
        <p:grpSpPr bwMode="auto">
          <a:xfrm rot="-1146670">
            <a:off x="2994025" y="3148013"/>
            <a:ext cx="304800" cy="76200"/>
            <a:chOff x="671" y="3552"/>
            <a:chExt cx="2305" cy="289"/>
          </a:xfrm>
        </p:grpSpPr>
        <p:sp>
          <p:nvSpPr>
            <p:cNvPr id="48151" name="Freeform 68">
              <a:extLst>
                <a:ext uri="{FF2B5EF4-FFF2-40B4-BE49-F238E27FC236}">
                  <a16:creationId xmlns:a16="http://schemas.microsoft.com/office/drawing/2014/main" id="{38486CB5-A94A-5A45-BBF6-87422E5EC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52" name="Freeform 69">
              <a:extLst>
                <a:ext uri="{FF2B5EF4-FFF2-40B4-BE49-F238E27FC236}">
                  <a16:creationId xmlns:a16="http://schemas.microsoft.com/office/drawing/2014/main" id="{8048F199-C088-7540-A9B4-92049D8197A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60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53" name="Freeform 70">
              <a:extLst>
                <a:ext uri="{FF2B5EF4-FFF2-40B4-BE49-F238E27FC236}">
                  <a16:creationId xmlns:a16="http://schemas.microsoft.com/office/drawing/2014/main" id="{97B02502-FE58-624E-B132-1D1660F43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54" name="Freeform 71">
              <a:extLst>
                <a:ext uri="{FF2B5EF4-FFF2-40B4-BE49-F238E27FC236}">
                  <a16:creationId xmlns:a16="http://schemas.microsoft.com/office/drawing/2014/main" id="{EAF053CB-0C32-8D43-AA23-4435CB8E37C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536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55" name="Freeform 72">
              <a:extLst>
                <a:ext uri="{FF2B5EF4-FFF2-40B4-BE49-F238E27FC236}">
                  <a16:creationId xmlns:a16="http://schemas.microsoft.com/office/drawing/2014/main" id="{1AED6539-3EDF-3244-BD53-FBC6D4AB7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56" name="Freeform 73">
              <a:extLst>
                <a:ext uri="{FF2B5EF4-FFF2-40B4-BE49-F238E27FC236}">
                  <a16:creationId xmlns:a16="http://schemas.microsoft.com/office/drawing/2014/main" id="{B63F2331-5342-7943-B76F-771FF517BBE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112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57" name="Freeform 74">
              <a:extLst>
                <a:ext uri="{FF2B5EF4-FFF2-40B4-BE49-F238E27FC236}">
                  <a16:creationId xmlns:a16="http://schemas.microsoft.com/office/drawing/2014/main" id="{3ECD5CE1-C83D-9647-9833-522717D5C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9" y="3552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158" name="Freeform 75">
              <a:extLst>
                <a:ext uri="{FF2B5EF4-FFF2-40B4-BE49-F238E27FC236}">
                  <a16:creationId xmlns:a16="http://schemas.microsoft.com/office/drawing/2014/main" id="{5BFE46EE-C8B8-2143-AEBE-78FF7BC2A57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688" y="3696"/>
              <a:ext cx="288" cy="145"/>
            </a:xfrm>
            <a:custGeom>
              <a:avLst/>
              <a:gdLst>
                <a:gd name="T0" fmla="*/ 0 w 288"/>
                <a:gd name="T1" fmla="*/ 167 h 144"/>
                <a:gd name="T2" fmla="*/ 144 w 288"/>
                <a:gd name="T3" fmla="*/ 0 h 144"/>
                <a:gd name="T4" fmla="*/ 288 w 288"/>
                <a:gd name="T5" fmla="*/ 167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48" y="72"/>
                    <a:pt x="96" y="0"/>
                    <a:pt x="144" y="0"/>
                  </a:cubicBezTo>
                  <a:cubicBezTo>
                    <a:pt x="192" y="0"/>
                    <a:pt x="256" y="104"/>
                    <a:pt x="288" y="1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48150" name="Text Box 76">
            <a:extLst>
              <a:ext uri="{FF2B5EF4-FFF2-40B4-BE49-F238E27FC236}">
                <a16:creationId xmlns:a16="http://schemas.microsoft.com/office/drawing/2014/main" id="{F0166EA7-70FC-B24A-BA8A-899FED536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971800"/>
            <a:ext cx="2365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>
                <a:latin typeface="Symbol" pitchFamily="2" charset="2"/>
              </a:rPr>
              <a:t>g</a:t>
            </a:r>
            <a:endParaRPr lang="en-US" altLang="en-US" sz="1000">
              <a:latin typeface="Symbol" pitchFamily="2" charset="2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>
            <a:extLst>
              <a:ext uri="{FF2B5EF4-FFF2-40B4-BE49-F238E27FC236}">
                <a16:creationId xmlns:a16="http://schemas.microsoft.com/office/drawing/2014/main" id="{E9FE78F5-D384-8B44-B019-5EB140EFB5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/>
          <a:lstStyle/>
          <a:p>
            <a:r>
              <a:rPr lang="en-GB" altLang="en-US"/>
              <a:t>Backscatter</a:t>
            </a:r>
            <a:endParaRPr lang="en-US" altLang="en-US"/>
          </a:p>
        </p:txBody>
      </p:sp>
      <p:sp>
        <p:nvSpPr>
          <p:cNvPr id="50178" name="Rectangle 5">
            <a:extLst>
              <a:ext uri="{FF2B5EF4-FFF2-40B4-BE49-F238E27FC236}">
                <a16:creationId xmlns:a16="http://schemas.microsoft.com/office/drawing/2014/main" id="{5A650833-60C4-6A4C-BD4B-8BAFBF1F247E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038600" cy="4616450"/>
          </a:xfrm>
        </p:spPr>
        <p:txBody>
          <a:bodyPr/>
          <a:lstStyle/>
          <a:p>
            <a:r>
              <a:rPr lang="en-GB" altLang="en-US" sz="2400"/>
              <a:t>Angular distribution depends on energy of particles and on density of material.</a:t>
            </a:r>
          </a:p>
          <a:p>
            <a:r>
              <a:rPr lang="en-GB" altLang="en-US" sz="2400"/>
              <a:t>Generally least in direct reverse direction.</a:t>
            </a:r>
          </a:p>
          <a:p>
            <a:r>
              <a:rPr lang="en-GB" altLang="en-US" sz="2400"/>
              <a:t>Backscattered (or secondary) particles have less energy.</a:t>
            </a:r>
          </a:p>
          <a:p>
            <a:r>
              <a:rPr lang="en-GB" altLang="en-US" sz="2400"/>
              <a:t>Low Z material, side walls or biased grid to reduce.</a:t>
            </a:r>
            <a:endParaRPr lang="en-US" altLang="en-US" sz="2400"/>
          </a:p>
        </p:txBody>
      </p:sp>
      <p:sp>
        <p:nvSpPr>
          <p:cNvPr id="50179" name="Rectangle 53">
            <a:extLst>
              <a:ext uri="{FF2B5EF4-FFF2-40B4-BE49-F238E27FC236}">
                <a16:creationId xmlns:a16="http://schemas.microsoft.com/office/drawing/2014/main" id="{4798BA98-BFEB-C646-BC0C-9F97577F6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3276600"/>
            <a:ext cx="685800" cy="1219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0180" name="Oval 54">
            <a:extLst>
              <a:ext uri="{FF2B5EF4-FFF2-40B4-BE49-F238E27FC236}">
                <a16:creationId xmlns:a16="http://schemas.microsoft.com/office/drawing/2014/main" id="{D69750FF-269F-5F48-8A7B-9DE097A64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810000"/>
            <a:ext cx="152400" cy="1524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0181" name="Line 56">
            <a:extLst>
              <a:ext uri="{FF2B5EF4-FFF2-40B4-BE49-F238E27FC236}">
                <a16:creationId xmlns:a16="http://schemas.microsoft.com/office/drawing/2014/main" id="{DA686A8C-9D7E-5846-81BF-6F6166789EC0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38862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0182" name="Line 57">
            <a:extLst>
              <a:ext uri="{FF2B5EF4-FFF2-40B4-BE49-F238E27FC236}">
                <a16:creationId xmlns:a16="http://schemas.microsoft.com/office/drawing/2014/main" id="{1D4B7F33-0E2B-7D4C-87B2-E47F681B562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24200" y="35814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0183" name="Oval 100">
            <a:extLst>
              <a:ext uri="{FF2B5EF4-FFF2-40B4-BE49-F238E27FC236}">
                <a16:creationId xmlns:a16="http://schemas.microsoft.com/office/drawing/2014/main" id="{39F17076-60CA-4E4E-A89B-128C63082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962400"/>
            <a:ext cx="152400" cy="1524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0184" name="Oval 101">
            <a:extLst>
              <a:ext uri="{FF2B5EF4-FFF2-40B4-BE49-F238E27FC236}">
                <a16:creationId xmlns:a16="http://schemas.microsoft.com/office/drawing/2014/main" id="{9B0BD69B-5FF8-9344-8F8D-4524D7DD2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" y="3949700"/>
            <a:ext cx="152400" cy="1524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0185" name="Oval 102">
            <a:extLst>
              <a:ext uri="{FF2B5EF4-FFF2-40B4-BE49-F238E27FC236}">
                <a16:creationId xmlns:a16="http://schemas.microsoft.com/office/drawing/2014/main" id="{AB96B277-90F8-5941-A7A3-8A5D042893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600" y="3673475"/>
            <a:ext cx="152400" cy="1524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0186" name="Oval 103">
            <a:extLst>
              <a:ext uri="{FF2B5EF4-FFF2-40B4-BE49-F238E27FC236}">
                <a16:creationId xmlns:a16="http://schemas.microsoft.com/office/drawing/2014/main" id="{7A1F0C0D-DE1C-E64B-B40D-D9358FA05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438" y="3705225"/>
            <a:ext cx="152400" cy="1524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0187" name="Oval 104">
            <a:extLst>
              <a:ext uri="{FF2B5EF4-FFF2-40B4-BE49-F238E27FC236}">
                <a16:creationId xmlns:a16="http://schemas.microsoft.com/office/drawing/2014/main" id="{AFE5C610-C234-564D-8DBC-5855846E4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" y="3621088"/>
            <a:ext cx="152400" cy="1524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0188" name="Line 105">
            <a:extLst>
              <a:ext uri="{FF2B5EF4-FFF2-40B4-BE49-F238E27FC236}">
                <a16:creationId xmlns:a16="http://schemas.microsoft.com/office/drawing/2014/main" id="{547452BD-2853-0744-99FE-C04A8A713FC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200400" y="3581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0189" name="Line 106">
            <a:extLst>
              <a:ext uri="{FF2B5EF4-FFF2-40B4-BE49-F238E27FC236}">
                <a16:creationId xmlns:a16="http://schemas.microsoft.com/office/drawing/2014/main" id="{30630D5A-FBFB-FC4D-85F1-50E3C7557A7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971800" y="3810000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0190" name="Line 107">
            <a:extLst>
              <a:ext uri="{FF2B5EF4-FFF2-40B4-BE49-F238E27FC236}">
                <a16:creationId xmlns:a16="http://schemas.microsoft.com/office/drawing/2014/main" id="{E744CBE3-F635-A64B-B3E1-C5BFC802504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00400" y="38862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0191" name="Line 108">
            <a:extLst>
              <a:ext uri="{FF2B5EF4-FFF2-40B4-BE49-F238E27FC236}">
                <a16:creationId xmlns:a16="http://schemas.microsoft.com/office/drawing/2014/main" id="{1422E2ED-E94D-6840-B052-092B025581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52800" y="38862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0192" name="Line 109">
            <a:extLst>
              <a:ext uri="{FF2B5EF4-FFF2-40B4-BE49-F238E27FC236}">
                <a16:creationId xmlns:a16="http://schemas.microsoft.com/office/drawing/2014/main" id="{3EFA0A68-A7D1-774F-A3B8-78AE0F0A30D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52800" y="35814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0193" name="Line 110">
            <a:extLst>
              <a:ext uri="{FF2B5EF4-FFF2-40B4-BE49-F238E27FC236}">
                <a16:creationId xmlns:a16="http://schemas.microsoft.com/office/drawing/2014/main" id="{2354E7DD-F2B7-2844-8876-3F2A6A1732E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76600" y="38862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grpSp>
        <p:nvGrpSpPr>
          <p:cNvPr id="2" name="Group 161">
            <a:extLst>
              <a:ext uri="{FF2B5EF4-FFF2-40B4-BE49-F238E27FC236}">
                <a16:creationId xmlns:a16="http://schemas.microsoft.com/office/drawing/2014/main" id="{933DA4B4-FEAE-6E40-8E26-676819F717BB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3048000"/>
            <a:ext cx="1981200" cy="1676400"/>
            <a:chOff x="1056" y="1920"/>
            <a:chExt cx="1248" cy="1056"/>
          </a:xfrm>
        </p:grpSpPr>
        <p:sp>
          <p:nvSpPr>
            <p:cNvPr id="50203" name="Rectangle 111">
              <a:extLst>
                <a:ext uri="{FF2B5EF4-FFF2-40B4-BE49-F238E27FC236}">
                  <a16:creationId xmlns:a16="http://schemas.microsoft.com/office/drawing/2014/main" id="{D6019323-7973-7548-AC1C-1384206C1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1920"/>
              <a:ext cx="1248" cy="14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50204" name="Rectangle 112">
              <a:extLst>
                <a:ext uri="{FF2B5EF4-FFF2-40B4-BE49-F238E27FC236}">
                  <a16:creationId xmlns:a16="http://schemas.microsoft.com/office/drawing/2014/main" id="{B02E63BB-1D9A-C145-AB6B-C7866C73D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832"/>
              <a:ext cx="1248" cy="14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3" name="Group 176">
            <a:extLst>
              <a:ext uri="{FF2B5EF4-FFF2-40B4-BE49-F238E27FC236}">
                <a16:creationId xmlns:a16="http://schemas.microsoft.com/office/drawing/2014/main" id="{276852EF-4AE9-454E-8CB3-FBAB9FF619A9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3048000"/>
            <a:ext cx="2362200" cy="2590800"/>
            <a:chOff x="576" y="1920"/>
            <a:chExt cx="1488" cy="1632"/>
          </a:xfrm>
        </p:grpSpPr>
        <p:sp>
          <p:nvSpPr>
            <p:cNvPr id="50196" name="Line 169">
              <a:extLst>
                <a:ext uri="{FF2B5EF4-FFF2-40B4-BE49-F238E27FC236}">
                  <a16:creationId xmlns:a16="http://schemas.microsoft.com/office/drawing/2014/main" id="{94850B64-E90C-7D4F-8495-369CEE3CA7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920"/>
              <a:ext cx="0" cy="1008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sysDot"/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0197" name="Line 170">
              <a:extLst>
                <a:ext uri="{FF2B5EF4-FFF2-40B4-BE49-F238E27FC236}">
                  <a16:creationId xmlns:a16="http://schemas.microsoft.com/office/drawing/2014/main" id="{AC33CAD0-8A8A-F245-A7AC-94EF0AE417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2880"/>
              <a:ext cx="0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0198" name="Line 171">
              <a:extLst>
                <a:ext uri="{FF2B5EF4-FFF2-40B4-BE49-F238E27FC236}">
                  <a16:creationId xmlns:a16="http://schemas.microsoft.com/office/drawing/2014/main" id="{34573E61-EF8C-CB4A-B2FE-7FEF553D94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3360"/>
              <a:ext cx="7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0199" name="Line 172">
              <a:extLst>
                <a:ext uri="{FF2B5EF4-FFF2-40B4-BE49-F238E27FC236}">
                  <a16:creationId xmlns:a16="http://schemas.microsoft.com/office/drawing/2014/main" id="{DF2D64F2-16C8-3B40-91E0-4FA79CD476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2976"/>
              <a:ext cx="0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0200" name="Line 173">
              <a:extLst>
                <a:ext uri="{FF2B5EF4-FFF2-40B4-BE49-F238E27FC236}">
                  <a16:creationId xmlns:a16="http://schemas.microsoft.com/office/drawing/2014/main" id="{93360A0F-476F-6945-BF10-FE099BF178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44" y="3360"/>
              <a:ext cx="7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0201" name="Line 174">
              <a:extLst>
                <a:ext uri="{FF2B5EF4-FFF2-40B4-BE49-F238E27FC236}">
                  <a16:creationId xmlns:a16="http://schemas.microsoft.com/office/drawing/2014/main" id="{FB025EB0-95F9-4041-B047-540B63B80E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3312"/>
              <a:ext cx="0" cy="9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0202" name="Line 175">
              <a:extLst>
                <a:ext uri="{FF2B5EF4-FFF2-40B4-BE49-F238E27FC236}">
                  <a16:creationId xmlns:a16="http://schemas.microsoft.com/office/drawing/2014/main" id="{082B8CF9-55A7-E945-B865-1E26151845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3168"/>
              <a:ext cx="0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>
            <a:extLst>
              <a:ext uri="{FF2B5EF4-FFF2-40B4-BE49-F238E27FC236}">
                <a16:creationId xmlns:a16="http://schemas.microsoft.com/office/drawing/2014/main" id="{6D3B4DB4-1101-3242-92B5-8624D370BF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Some Faraday Cups</a:t>
            </a:r>
            <a:endParaRPr lang="en-US" altLang="en-US"/>
          </a:p>
        </p:txBody>
      </p:sp>
      <p:pic>
        <p:nvPicPr>
          <p:cNvPr id="52226" name="Picture 5" descr="Faraday Cups1">
            <a:extLst>
              <a:ext uri="{FF2B5EF4-FFF2-40B4-BE49-F238E27FC236}">
                <a16:creationId xmlns:a16="http://schemas.microsoft.com/office/drawing/2014/main" id="{898813DE-6354-5046-969B-78841BE7C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1489075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9">
            <a:extLst>
              <a:ext uri="{FF2B5EF4-FFF2-40B4-BE49-F238E27FC236}">
                <a16:creationId xmlns:a16="http://schemas.microsoft.com/office/drawing/2014/main" id="{DF060D92-2333-3240-9A52-A90345CDB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143000"/>
            <a:ext cx="2971800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52228" name="Picture 10">
            <a:extLst>
              <a:ext uri="{FF2B5EF4-FFF2-40B4-BE49-F238E27FC236}">
                <a16:creationId xmlns:a16="http://schemas.microsoft.com/office/drawing/2014/main" id="{70C138B9-A3F5-194E-B9A4-54C7DAD63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581400"/>
            <a:ext cx="27432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52229" name="Text Box 12">
            <a:extLst>
              <a:ext uri="{FF2B5EF4-FFF2-40B4-BE49-F238E27FC236}">
                <a16:creationId xmlns:a16="http://schemas.microsoft.com/office/drawing/2014/main" id="{8186B84B-E486-964E-B725-1C70E0405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86400"/>
            <a:ext cx="41767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Actuator mounted coaxial FC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Diamond LINAC @ 90 keV and 4 MeV </a:t>
            </a:r>
            <a:endParaRPr lang="en-US" altLang="en-US" sz="1800"/>
          </a:p>
        </p:txBody>
      </p:sp>
      <p:sp>
        <p:nvSpPr>
          <p:cNvPr id="52230" name="Text Box 13">
            <a:extLst>
              <a:ext uri="{FF2B5EF4-FFF2-40B4-BE49-F238E27FC236}">
                <a16:creationId xmlns:a16="http://schemas.microsoft.com/office/drawing/2014/main" id="{CC99BD9C-4878-484F-8377-9C940911F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4724400"/>
            <a:ext cx="1279525" cy="244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54000" tIns="10800" rIns="54000" bIns="1080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Graphite insert</a:t>
            </a:r>
            <a:endParaRPr lang="en-US" altLang="en-US" sz="1400"/>
          </a:p>
        </p:txBody>
      </p:sp>
      <p:sp>
        <p:nvSpPr>
          <p:cNvPr id="52231" name="Line 14">
            <a:extLst>
              <a:ext uri="{FF2B5EF4-FFF2-40B4-BE49-F238E27FC236}">
                <a16:creationId xmlns:a16="http://schemas.microsoft.com/office/drawing/2014/main" id="{3C769447-CA3F-5042-A3F0-E4F9C1EF05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8200" y="4972050"/>
            <a:ext cx="1905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2232" name="Text Box 17">
            <a:extLst>
              <a:ext uri="{FF2B5EF4-FFF2-40B4-BE49-F238E27FC236}">
                <a16:creationId xmlns:a16="http://schemas.microsoft.com/office/drawing/2014/main" id="{ACF8FD80-D2E2-E544-9635-CD1561D28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3200400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i="1"/>
              <a:t> Kimball Physics </a:t>
            </a:r>
            <a:endParaRPr lang="en-US" altLang="en-US" sz="1800" i="1"/>
          </a:p>
        </p:txBody>
      </p:sp>
      <p:sp>
        <p:nvSpPr>
          <p:cNvPr id="52233" name="Text Box 18">
            <a:extLst>
              <a:ext uri="{FF2B5EF4-FFF2-40B4-BE49-F238E27FC236}">
                <a16:creationId xmlns:a16="http://schemas.microsoft.com/office/drawing/2014/main" id="{48A4A484-5515-B740-8CC8-99772AAA9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1981200"/>
            <a:ext cx="1366838" cy="244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54000" tIns="10800" rIns="54000" bIns="1080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1.6mm aperture</a:t>
            </a:r>
            <a:endParaRPr lang="en-US" altLang="en-US" sz="1400"/>
          </a:p>
        </p:txBody>
      </p:sp>
      <p:sp>
        <p:nvSpPr>
          <p:cNvPr id="52234" name="Line 19">
            <a:extLst>
              <a:ext uri="{FF2B5EF4-FFF2-40B4-BE49-F238E27FC236}">
                <a16:creationId xmlns:a16="http://schemas.microsoft.com/office/drawing/2014/main" id="{CD138434-B540-BC47-AD70-70AE57181B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95600" y="2209800"/>
            <a:ext cx="6096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2235" name="Text Box 20">
            <a:extLst>
              <a:ext uri="{FF2B5EF4-FFF2-40B4-BE49-F238E27FC236}">
                <a16:creationId xmlns:a16="http://schemas.microsoft.com/office/drawing/2014/main" id="{E447D90C-667C-8E4F-BB29-AB0AE706C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5181600"/>
            <a:ext cx="2786063" cy="244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54000" tIns="10800" rIns="54000" bIns="1080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Flange mounted, 4W beam power</a:t>
            </a:r>
            <a:endParaRPr lang="en-US" altLang="en-US" sz="1400"/>
          </a:p>
        </p:txBody>
      </p:sp>
      <p:pic>
        <p:nvPicPr>
          <p:cNvPr id="52236" name="Picture 22" descr="BTS_faraday_cup2">
            <a:extLst>
              <a:ext uri="{FF2B5EF4-FFF2-40B4-BE49-F238E27FC236}">
                <a16:creationId xmlns:a16="http://schemas.microsoft.com/office/drawing/2014/main" id="{F8364D18-69E1-5A4D-8CC8-7BF3059A6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28800"/>
            <a:ext cx="43434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7" name="Text Box 23">
            <a:extLst>
              <a:ext uri="{FF2B5EF4-FFF2-40B4-BE49-F238E27FC236}">
                <a16:creationId xmlns:a16="http://schemas.microsoft.com/office/drawing/2014/main" id="{1BC7B312-01DE-134B-908F-74B4B2092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4700" y="5181600"/>
            <a:ext cx="2671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3 GeV FC at the exit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of the Diamond Booster </a:t>
            </a:r>
            <a:endParaRPr lang="en-US" altLang="en-US" sz="1800"/>
          </a:p>
        </p:txBody>
      </p:sp>
      <p:sp>
        <p:nvSpPr>
          <p:cNvPr id="52238" name="Text Box 24">
            <a:extLst>
              <a:ext uri="{FF2B5EF4-FFF2-40B4-BE49-F238E27FC236}">
                <a16:creationId xmlns:a16="http://schemas.microsoft.com/office/drawing/2014/main" id="{66B1C22F-0E98-F24A-92AB-5FB562A974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4191000"/>
            <a:ext cx="12700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54000" tIns="10800" rIns="54000" bIns="1080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Ceramic break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for insulation</a:t>
            </a:r>
            <a:endParaRPr lang="en-US" altLang="en-US" sz="1400"/>
          </a:p>
        </p:txBody>
      </p:sp>
      <p:sp>
        <p:nvSpPr>
          <p:cNvPr id="52239" name="Line 25">
            <a:extLst>
              <a:ext uri="{FF2B5EF4-FFF2-40B4-BE49-F238E27FC236}">
                <a16:creationId xmlns:a16="http://schemas.microsoft.com/office/drawing/2014/main" id="{09D18CCD-8E4A-7A40-9A8C-1A2092F3B13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82000" y="3657600"/>
            <a:ext cx="76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2240" name="Text Box 26">
            <a:extLst>
              <a:ext uri="{FF2B5EF4-FFF2-40B4-BE49-F238E27FC236}">
                <a16:creationId xmlns:a16="http://schemas.microsoft.com/office/drawing/2014/main" id="{280A3545-DF84-F541-B281-8AE73EF3C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1752600"/>
            <a:ext cx="2068513" cy="244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54000" tIns="10800" rIns="54000" bIns="1080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0.5m*0.5m*0.5m Copper</a:t>
            </a:r>
            <a:endParaRPr lang="en-US" altLang="en-US" sz="1400"/>
          </a:p>
        </p:txBody>
      </p:sp>
      <p:sp>
        <p:nvSpPr>
          <p:cNvPr id="52241" name="Line 27">
            <a:extLst>
              <a:ext uri="{FF2B5EF4-FFF2-40B4-BE49-F238E27FC236}">
                <a16:creationId xmlns:a16="http://schemas.microsoft.com/office/drawing/2014/main" id="{B0D6E83F-3E7C-E141-8EDA-E34BE5C3FB5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1981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2242" name="Text Box 28">
            <a:extLst>
              <a:ext uri="{FF2B5EF4-FFF2-40B4-BE49-F238E27FC236}">
                <a16:creationId xmlns:a16="http://schemas.microsoft.com/office/drawing/2014/main" id="{E29140B7-EF7E-044C-B6EA-222B4C8A9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4419600"/>
            <a:ext cx="1782763" cy="669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54000" tIns="10800" rIns="54000" bIns="1080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Recess and Graphite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inside to reduce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/>
              <a:t>backscatter</a:t>
            </a:r>
            <a:endParaRPr lang="en-US" altLang="en-US" sz="1400"/>
          </a:p>
        </p:txBody>
      </p:sp>
      <p:sp>
        <p:nvSpPr>
          <p:cNvPr id="52243" name="Line 29">
            <a:extLst>
              <a:ext uri="{FF2B5EF4-FFF2-40B4-BE49-F238E27FC236}">
                <a16:creationId xmlns:a16="http://schemas.microsoft.com/office/drawing/2014/main" id="{8A677BF6-58A5-5441-96E0-3772EAD4A70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5600" y="3352800"/>
            <a:ext cx="4572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174F8DED-9DAB-B344-AC85-912CA2D43B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Wall Current Monitor (WCM)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C817487B-8F62-D74E-ABBF-1C7651D7B1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343400" cy="4530725"/>
          </a:xfrm>
        </p:spPr>
        <p:txBody>
          <a:bodyPr/>
          <a:lstStyle/>
          <a:p>
            <a:pPr>
              <a:defRPr/>
            </a:pPr>
            <a:r>
              <a:rPr lang="en-GB" altLang="en-CH" sz="2400">
                <a:ea typeface="MS PGothic" panose="020B0600070205080204" pitchFamily="34" charset="-128"/>
              </a:rPr>
              <a:t>Cyclic Accelerator</a:t>
            </a:r>
          </a:p>
          <a:p>
            <a:pPr marL="742950" lvl="1" indent="-285750">
              <a:defRPr/>
            </a:pPr>
            <a:r>
              <a:rPr lang="en-GB" altLang="en-CH">
                <a:solidFill>
                  <a:srgbClr val="002060"/>
                </a:solidFill>
                <a:ea typeface="MS PGothic" panose="020B0600070205080204" pitchFamily="34" charset="-128"/>
              </a:rPr>
              <a:t>Need to measure the current without disturbing the beam.</a:t>
            </a:r>
          </a:p>
          <a:p>
            <a:pPr>
              <a:defRPr/>
            </a:pPr>
            <a:r>
              <a:rPr lang="en-GB" altLang="en-CH" sz="2400">
                <a:ea typeface="MS PGothic" panose="020B0600070205080204" pitchFamily="34" charset="-128"/>
              </a:rPr>
              <a:t>Current</a:t>
            </a:r>
          </a:p>
          <a:p>
            <a:pPr marL="742950" lvl="1" indent="-285750">
              <a:defRPr/>
            </a:pPr>
            <a:r>
              <a:rPr lang="en-GB" altLang="en-CH">
                <a:solidFill>
                  <a:srgbClr val="002060"/>
                </a:solidFill>
                <a:ea typeface="MS PGothic" panose="020B0600070205080204" pitchFamily="34" charset="-128"/>
              </a:rPr>
              <a:t>Outside vacuum tube</a:t>
            </a:r>
          </a:p>
          <a:p>
            <a:pPr marL="742950" lvl="1" indent="-285750">
              <a:defRPr/>
            </a:pPr>
            <a:endParaRPr lang="en-GB" altLang="en-CH">
              <a:ea typeface="MS PGothic" panose="020B0600070205080204" pitchFamily="34" charset="-128"/>
            </a:endParaRPr>
          </a:p>
          <a:p>
            <a:pPr marL="742950" lvl="1" indent="-285750">
              <a:defRPr/>
            </a:pPr>
            <a:r>
              <a:rPr lang="en-GB" altLang="en-CH">
                <a:solidFill>
                  <a:srgbClr val="002060"/>
                </a:solidFill>
                <a:ea typeface="MS PGothic" panose="020B0600070205080204" pitchFamily="34" charset="-128"/>
              </a:rPr>
              <a:t>Within vacuum tube</a:t>
            </a:r>
          </a:p>
          <a:p>
            <a:pPr marL="742950" lvl="1" indent="-285750">
              <a:defRPr/>
            </a:pPr>
            <a:endParaRPr lang="en-GB" altLang="en-CH">
              <a:ea typeface="MS PGothic" panose="020B0600070205080204" pitchFamily="34" charset="-128"/>
            </a:endParaRPr>
          </a:p>
          <a:p>
            <a:pPr marL="742950" lvl="1" indent="-285750">
              <a:defRPr/>
            </a:pPr>
            <a:r>
              <a:rPr lang="en-GB" altLang="en-CH">
                <a:solidFill>
                  <a:srgbClr val="002060"/>
                </a:solidFill>
                <a:ea typeface="MS PGothic" panose="020B0600070205080204" pitchFamily="34" charset="-128"/>
              </a:rPr>
              <a:t>There is a wall current </a:t>
            </a:r>
            <a:r>
              <a:rPr lang="en-GB" altLang="en-CH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</a:rPr>
              <a:t>I</a:t>
            </a:r>
            <a:r>
              <a:rPr lang="en-GB" altLang="en-CH" i="1" baseline="-250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</a:rPr>
              <a:t>wall</a:t>
            </a:r>
            <a:r>
              <a:rPr lang="en-GB" altLang="en-CH">
                <a:solidFill>
                  <a:srgbClr val="002060"/>
                </a:solidFill>
                <a:ea typeface="MS PGothic" panose="020B0600070205080204" pitchFamily="34" charset="-128"/>
              </a:rPr>
              <a:t> flowing in vacuum chamber</a:t>
            </a:r>
          </a:p>
          <a:p>
            <a:pPr marL="1143000" lvl="2" indent="-228600">
              <a:defRPr/>
            </a:pPr>
            <a:endParaRPr lang="en-GB" altLang="en-CH" sz="2400">
              <a:ea typeface="MS PGothic" panose="020B0600070205080204" pitchFamily="34" charset="-128"/>
            </a:endParaRPr>
          </a:p>
        </p:txBody>
      </p:sp>
      <p:pic>
        <p:nvPicPr>
          <p:cNvPr id="54275" name="Picture 2">
            <a:extLst>
              <a:ext uri="{FF2B5EF4-FFF2-40B4-BE49-F238E27FC236}">
                <a16:creationId xmlns:a16="http://schemas.microsoft.com/office/drawing/2014/main" id="{0EDA5653-5951-4445-88A9-019B791070C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524000"/>
            <a:ext cx="3990975" cy="2286000"/>
          </a:xfrm>
          <a:noFill/>
        </p:spPr>
      </p:pic>
      <p:sp>
        <p:nvSpPr>
          <p:cNvPr id="54276" name="Text Box 6">
            <a:extLst>
              <a:ext uri="{FF2B5EF4-FFF2-40B4-BE49-F238E27FC236}">
                <a16:creationId xmlns:a16="http://schemas.microsoft.com/office/drawing/2014/main" id="{5B162D0D-8E81-274B-A353-258BE60D6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4191000"/>
            <a:ext cx="325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3300"/>
                </a:solidFill>
              </a:rPr>
              <a:t>Lay-out of wall current monitor</a:t>
            </a:r>
          </a:p>
        </p:txBody>
      </p:sp>
      <p:pic>
        <p:nvPicPr>
          <p:cNvPr id="54277" name="Picture 9">
            <a:extLst>
              <a:ext uri="{FF2B5EF4-FFF2-40B4-BE49-F238E27FC236}">
                <a16:creationId xmlns:a16="http://schemas.microsoft.com/office/drawing/2014/main" id="{05A3A882-F21C-8E46-8580-C73CF5F6F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679825"/>
            <a:ext cx="1905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Picture 10">
            <a:extLst>
              <a:ext uri="{FF2B5EF4-FFF2-40B4-BE49-F238E27FC236}">
                <a16:creationId xmlns:a16="http://schemas.microsoft.com/office/drawing/2014/main" id="{679B1431-B501-E143-9FFF-FD19943CF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586288"/>
            <a:ext cx="19812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Text Box 11">
            <a:extLst>
              <a:ext uri="{FF2B5EF4-FFF2-40B4-BE49-F238E27FC236}">
                <a16:creationId xmlns:a16="http://schemas.microsoft.com/office/drawing/2014/main" id="{71663C81-0F21-8044-90D5-44CC8EA19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5325" y="4992688"/>
            <a:ext cx="2225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GB" altLang="en-US" i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beam</a:t>
            </a:r>
            <a:r>
              <a:rPr lang="en-GB" altLang="en-US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-I</a:t>
            </a:r>
            <a:r>
              <a:rPr lang="en-GB" altLang="en-US" i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wall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DFFB0B46-6FD9-944A-8D62-0FE1A9D0EF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Introduction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1E47CA63-142F-FC46-A820-7946E4144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en-GB" altLang="en-US">
                <a:ea typeface="MS PGothic" panose="020B0600070205080204" pitchFamily="34" charset="-128"/>
                <a:cs typeface="ＭＳ Ｐゴシック" charset="0"/>
              </a:rPr>
              <a:t>Beam circulating inside closed vacuum chamber is not visible from outside.</a:t>
            </a:r>
          </a:p>
          <a:p>
            <a:pPr>
              <a:defRPr/>
            </a:pPr>
            <a:r>
              <a:rPr lang="en-GB" altLang="en-US">
                <a:ea typeface="MS PGothic" panose="020B0600070205080204" pitchFamily="34" charset="-128"/>
                <a:cs typeface="ＭＳ Ｐゴシック" charset="0"/>
              </a:rPr>
              <a:t>Access close to accelerator prohibited during operation.</a:t>
            </a:r>
          </a:p>
          <a:p>
            <a:pPr>
              <a:defRPr/>
            </a:pPr>
            <a:r>
              <a:rPr lang="en-GB" altLang="en-US">
                <a:ea typeface="MS PGothic" panose="020B0600070205080204" pitchFamily="34" charset="-128"/>
                <a:cs typeface="ＭＳ Ｐゴシック" charset="0"/>
              </a:rPr>
              <a:t>Equip accelerator with wide range of measuring instruments - </a:t>
            </a:r>
            <a:r>
              <a:rPr lang="en-GB" altLang="en-US">
                <a:solidFill>
                  <a:srgbClr val="C00000"/>
                </a:solidFill>
                <a:ea typeface="MS PGothic" panose="020B0600070205080204" pitchFamily="34" charset="-128"/>
                <a:cs typeface="ＭＳ Ｐゴシック" charset="0"/>
              </a:rPr>
              <a:t>monitors</a:t>
            </a:r>
          </a:p>
          <a:p>
            <a:pPr lvl="1">
              <a:defRPr/>
            </a:pPr>
            <a:r>
              <a:rPr lang="en-GB" altLang="en-US">
                <a:ea typeface="MS PGothic" panose="020B0600070205080204" pitchFamily="34" charset="-128"/>
              </a:rPr>
              <a:t>Establish whether there is beam in machine.</a:t>
            </a:r>
          </a:p>
          <a:p>
            <a:pPr lvl="1">
              <a:defRPr/>
            </a:pPr>
            <a:r>
              <a:rPr lang="en-GB" altLang="en-US">
                <a:ea typeface="MS PGothic" panose="020B0600070205080204" pitchFamily="34" charset="-128"/>
              </a:rPr>
              <a:t>Measure physical parameters of machine.</a:t>
            </a:r>
          </a:p>
          <a:p>
            <a:pPr lvl="1" algn="ctr">
              <a:buFont typeface="Wingdings" pitchFamily="2" charset="2"/>
              <a:buNone/>
              <a:defRPr/>
            </a:pPr>
            <a:r>
              <a:rPr lang="en-GB" altLang="en-US" i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</a:rPr>
              <a:t>An accelerator is only as good</a:t>
            </a:r>
          </a:p>
          <a:p>
            <a:pPr lvl="1" algn="ctr">
              <a:buFont typeface="Wingdings" pitchFamily="2" charset="2"/>
              <a:buNone/>
              <a:defRPr/>
            </a:pPr>
            <a:r>
              <a:rPr lang="en-GB" altLang="en-US" i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</a:rPr>
              <a:t> as its diagnostic equipment.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312DD57D-3010-1940-BBF7-7C08E32B45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Wall Current Monitor (WCM)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7990555-68CD-8944-8B16-F5D3F7EDF8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altLang="en-US"/>
              <a:t>Beam current determined by measuring current in vacuum chamber wall.</a:t>
            </a:r>
          </a:p>
          <a:p>
            <a:pPr>
              <a:lnSpc>
                <a:spcPct val="90000"/>
              </a:lnSpc>
              <a:defRPr/>
            </a:pPr>
            <a:r>
              <a:rPr lang="en-GB" altLang="en-US"/>
              <a:t>Measure voltage </a:t>
            </a:r>
            <a:r>
              <a:rPr lang="en-GB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en-GB" altLang="en-US"/>
              <a:t> developed over ohmic resistance </a:t>
            </a:r>
            <a:r>
              <a:rPr lang="en-GB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GB" altLang="en-US"/>
              <a:t> (~ 1 </a:t>
            </a:r>
            <a:r>
              <a:rPr lang="el-GR" altLang="en-US">
                <a:cs typeface="Arial" panose="020B0604020202020204" pitchFamily="34" charset="0"/>
              </a:rPr>
              <a:t>Ω</a:t>
            </a:r>
            <a:r>
              <a:rPr lang="en-GB" altLang="en-US">
                <a:cs typeface="Arial" panose="020B0604020202020204" pitchFamily="34" charset="0"/>
              </a:rPr>
              <a:t>)</a:t>
            </a:r>
            <a:r>
              <a:rPr lang="en-GB" altLang="en-US"/>
              <a:t> across a ceramic gap.</a:t>
            </a:r>
          </a:p>
          <a:p>
            <a:pPr lvl="1">
              <a:lnSpc>
                <a:spcPct val="90000"/>
              </a:lnSpc>
              <a:defRPr/>
            </a:pPr>
            <a:endParaRPr lang="en-GB" altLang="en-US"/>
          </a:p>
          <a:p>
            <a:pPr>
              <a:lnSpc>
                <a:spcPct val="90000"/>
              </a:lnSpc>
              <a:defRPr/>
            </a:pPr>
            <a:r>
              <a:rPr lang="en-GB" altLang="en-US"/>
              <a:t>Large number of resistors are used, connected in parallel around the vacuum chamber</a:t>
            </a:r>
          </a:p>
          <a:p>
            <a:pPr lvl="1">
              <a:lnSpc>
                <a:spcPct val="90000"/>
              </a:lnSpc>
              <a:defRPr/>
            </a:pPr>
            <a:r>
              <a:rPr lang="en-GB" altLang="en-US">
                <a:solidFill>
                  <a:srgbClr val="002060"/>
                </a:solidFill>
              </a:rPr>
              <a:t>Wall current monitor can achieve very high bandwidths (several GHz). </a:t>
            </a:r>
          </a:p>
        </p:txBody>
      </p:sp>
      <p:pic>
        <p:nvPicPr>
          <p:cNvPr id="56323" name="Picture 4">
            <a:extLst>
              <a:ext uri="{FF2B5EF4-FFF2-40B4-BE49-F238E27FC236}">
                <a16:creationId xmlns:a16="http://schemas.microsoft.com/office/drawing/2014/main" id="{0F45FA1E-F0BC-C544-A71C-65D66DA17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429000"/>
            <a:ext cx="2743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>
            <a:extLst>
              <a:ext uri="{FF2B5EF4-FFF2-40B4-BE49-F238E27FC236}">
                <a16:creationId xmlns:a16="http://schemas.microsoft.com/office/drawing/2014/main" id="{FF299C3F-660A-2E44-8641-7CB648D65A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4000"/>
              <a:t>Fields and Currents of a Charged Particle at Relativistic Speed</a:t>
            </a:r>
            <a:endParaRPr lang="en-US" altLang="en-US" sz="4000"/>
          </a:p>
        </p:txBody>
      </p:sp>
      <p:sp>
        <p:nvSpPr>
          <p:cNvPr id="58370" name="Rectangle 3">
            <a:extLst>
              <a:ext uri="{FF2B5EF4-FFF2-40B4-BE49-F238E27FC236}">
                <a16:creationId xmlns:a16="http://schemas.microsoft.com/office/drawing/2014/main" id="{C88D0B66-635B-B440-BF7C-DF335BC0EE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352800" y="5334000"/>
            <a:ext cx="5791200" cy="137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en-US" sz="2000"/>
              <a:t>At ultra-relativistic energies, wall current distribution is an image of beam current distribution.</a:t>
            </a:r>
          </a:p>
          <a:p>
            <a:pPr>
              <a:lnSpc>
                <a:spcPct val="80000"/>
              </a:lnSpc>
            </a:pPr>
            <a:endParaRPr lang="en-GB" altLang="en-US" sz="2000"/>
          </a:p>
          <a:p>
            <a:pPr>
              <a:lnSpc>
                <a:spcPct val="80000"/>
              </a:lnSpc>
            </a:pPr>
            <a:r>
              <a:rPr lang="en-GB" altLang="en-US" sz="2000"/>
              <a:t>No field outside tube (only DC magnetic field)</a:t>
            </a:r>
          </a:p>
        </p:txBody>
      </p:sp>
      <p:grpSp>
        <p:nvGrpSpPr>
          <p:cNvPr id="58371" name="Group 4">
            <a:extLst>
              <a:ext uri="{FF2B5EF4-FFF2-40B4-BE49-F238E27FC236}">
                <a16:creationId xmlns:a16="http://schemas.microsoft.com/office/drawing/2014/main" id="{F5B09C29-BAB4-E740-82AB-5B0AC512F08D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2819400"/>
            <a:ext cx="1905000" cy="366713"/>
            <a:chOff x="1920" y="3792"/>
            <a:chExt cx="1200" cy="231"/>
          </a:xfrm>
        </p:grpSpPr>
        <p:sp>
          <p:nvSpPr>
            <p:cNvPr id="58418" name="Text Box 5">
              <a:extLst>
                <a:ext uri="{FF2B5EF4-FFF2-40B4-BE49-F238E27FC236}">
                  <a16:creationId xmlns:a16="http://schemas.microsoft.com/office/drawing/2014/main" id="{524033FD-C2F9-384C-9DBE-690E0C605A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3792"/>
              <a:ext cx="120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>
                  <a:solidFill>
                    <a:srgbClr val="0000FF"/>
                  </a:solidFill>
                </a:rPr>
                <a:t>E = Electric Field</a:t>
              </a: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58419" name="Line 6">
              <a:extLst>
                <a:ext uri="{FF2B5EF4-FFF2-40B4-BE49-F238E27FC236}">
                  <a16:creationId xmlns:a16="http://schemas.microsoft.com/office/drawing/2014/main" id="{A23771D6-F32C-9641-8C37-98F4D7BF2E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92"/>
              <a:ext cx="144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grpSp>
        <p:nvGrpSpPr>
          <p:cNvPr id="58372" name="Group 7">
            <a:extLst>
              <a:ext uri="{FF2B5EF4-FFF2-40B4-BE49-F238E27FC236}">
                <a16:creationId xmlns:a16="http://schemas.microsoft.com/office/drawing/2014/main" id="{D6A28414-5AD4-C84B-AD34-D48477F8BB16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3429000"/>
            <a:ext cx="1854200" cy="366713"/>
            <a:chOff x="2352" y="3792"/>
            <a:chExt cx="1168" cy="231"/>
          </a:xfrm>
        </p:grpSpPr>
        <p:sp>
          <p:nvSpPr>
            <p:cNvPr id="58416" name="Text Box 8">
              <a:extLst>
                <a:ext uri="{FF2B5EF4-FFF2-40B4-BE49-F238E27FC236}">
                  <a16:creationId xmlns:a16="http://schemas.microsoft.com/office/drawing/2014/main" id="{69C685FE-D3DB-3541-9636-89891F93E7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" y="3792"/>
              <a:ext cx="11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>
                  <a:solidFill>
                    <a:srgbClr val="FF0000"/>
                  </a:solidFill>
                </a:rPr>
                <a:t>B = Flux Density</a:t>
              </a:r>
              <a:endParaRPr lang="en-US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58417" name="Line 9">
              <a:extLst>
                <a:ext uri="{FF2B5EF4-FFF2-40B4-BE49-F238E27FC236}">
                  <a16:creationId xmlns:a16="http://schemas.microsoft.com/office/drawing/2014/main" id="{FF746925-7914-3A4C-941B-2362A7B9A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3792"/>
              <a:ext cx="14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58373" name="Rectangle 10" descr="Wide upward diagonal">
            <a:extLst>
              <a:ext uri="{FF2B5EF4-FFF2-40B4-BE49-F238E27FC236}">
                <a16:creationId xmlns:a16="http://schemas.microsoft.com/office/drawing/2014/main" id="{CCE940B2-D3D1-DF4A-A1A1-300A95664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905000"/>
            <a:ext cx="7086600" cy="2286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8374" name="Line 11">
            <a:extLst>
              <a:ext uri="{FF2B5EF4-FFF2-40B4-BE49-F238E27FC236}">
                <a16:creationId xmlns:a16="http://schemas.microsoft.com/office/drawing/2014/main" id="{807081B0-92E5-9C4D-9644-71B79369C87B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2133600"/>
            <a:ext cx="7086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8375" name="Rectangle 12" descr="Wide upward diagonal">
            <a:extLst>
              <a:ext uri="{FF2B5EF4-FFF2-40B4-BE49-F238E27FC236}">
                <a16:creationId xmlns:a16="http://schemas.microsoft.com/office/drawing/2014/main" id="{434F01B4-6A7F-204C-979E-BD18882D65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5029200"/>
            <a:ext cx="7086600" cy="2286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8376" name="Line 13">
            <a:extLst>
              <a:ext uri="{FF2B5EF4-FFF2-40B4-BE49-F238E27FC236}">
                <a16:creationId xmlns:a16="http://schemas.microsoft.com/office/drawing/2014/main" id="{CB8547E7-C75D-9F48-836D-8860E9BD0E8C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5029200"/>
            <a:ext cx="7086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grpSp>
        <p:nvGrpSpPr>
          <p:cNvPr id="4" name="Group 14">
            <a:extLst>
              <a:ext uri="{FF2B5EF4-FFF2-40B4-BE49-F238E27FC236}">
                <a16:creationId xmlns:a16="http://schemas.microsoft.com/office/drawing/2014/main" id="{14A6B4D7-AD2F-D64D-B90E-515700EC4413}"/>
              </a:ext>
            </a:extLst>
          </p:cNvPr>
          <p:cNvGrpSpPr>
            <a:grpSpLocks/>
          </p:cNvGrpSpPr>
          <p:nvPr/>
        </p:nvGrpSpPr>
        <p:grpSpPr bwMode="auto">
          <a:xfrm>
            <a:off x="1600200" y="2133600"/>
            <a:ext cx="2133600" cy="2901950"/>
            <a:chOff x="2256" y="1772"/>
            <a:chExt cx="1344" cy="1828"/>
          </a:xfrm>
        </p:grpSpPr>
        <p:sp>
          <p:nvSpPr>
            <p:cNvPr id="58385" name="Oval 15">
              <a:extLst>
                <a:ext uri="{FF2B5EF4-FFF2-40B4-BE49-F238E27FC236}">
                  <a16:creationId xmlns:a16="http://schemas.microsoft.com/office/drawing/2014/main" id="{CCC1CCB1-B0D4-194E-A116-8A75C4346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640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2F761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58386" name="Line 16">
              <a:extLst>
                <a:ext uri="{FF2B5EF4-FFF2-40B4-BE49-F238E27FC236}">
                  <a16:creationId xmlns:a16="http://schemas.microsoft.com/office/drawing/2014/main" id="{F9480964-E872-1242-9119-8FFC38A5E6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6" y="2736"/>
              <a:ext cx="0" cy="864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387" name="Freeform 17">
              <a:extLst>
                <a:ext uri="{FF2B5EF4-FFF2-40B4-BE49-F238E27FC236}">
                  <a16:creationId xmlns:a16="http://schemas.microsoft.com/office/drawing/2014/main" id="{257ACD8B-487D-BC47-9A6C-7C52A79ED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2" y="2732"/>
              <a:ext cx="209" cy="859"/>
            </a:xfrm>
            <a:custGeom>
              <a:avLst/>
              <a:gdLst>
                <a:gd name="T0" fmla="*/ 0 w 209"/>
                <a:gd name="T1" fmla="*/ 0 h 859"/>
                <a:gd name="T2" fmla="*/ 176 w 209"/>
                <a:gd name="T3" fmla="*/ 567 h 859"/>
                <a:gd name="T4" fmla="*/ 198 w 209"/>
                <a:gd name="T5" fmla="*/ 859 h 859"/>
                <a:gd name="T6" fmla="*/ 0 60000 65536"/>
                <a:gd name="T7" fmla="*/ 0 60000 65536"/>
                <a:gd name="T8" fmla="*/ 0 60000 65536"/>
                <a:gd name="T9" fmla="*/ 0 w 209"/>
                <a:gd name="T10" fmla="*/ 0 h 859"/>
                <a:gd name="T11" fmla="*/ 209 w 209"/>
                <a:gd name="T12" fmla="*/ 859 h 8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9" h="859">
                  <a:moveTo>
                    <a:pt x="0" y="0"/>
                  </a:moveTo>
                  <a:cubicBezTo>
                    <a:pt x="28" y="94"/>
                    <a:pt x="143" y="424"/>
                    <a:pt x="176" y="567"/>
                  </a:cubicBezTo>
                  <a:cubicBezTo>
                    <a:pt x="209" y="710"/>
                    <a:pt x="194" y="798"/>
                    <a:pt x="198" y="859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388" name="Freeform 18">
              <a:extLst>
                <a:ext uri="{FF2B5EF4-FFF2-40B4-BE49-F238E27FC236}">
                  <a16:creationId xmlns:a16="http://schemas.microsoft.com/office/drawing/2014/main" id="{B64C9160-3DDA-864E-A88D-C39252EB2B4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496" y="2736"/>
              <a:ext cx="209" cy="859"/>
            </a:xfrm>
            <a:custGeom>
              <a:avLst/>
              <a:gdLst>
                <a:gd name="T0" fmla="*/ 0 w 209"/>
                <a:gd name="T1" fmla="*/ 0 h 859"/>
                <a:gd name="T2" fmla="*/ 176 w 209"/>
                <a:gd name="T3" fmla="*/ 567 h 859"/>
                <a:gd name="T4" fmla="*/ 198 w 209"/>
                <a:gd name="T5" fmla="*/ 859 h 859"/>
                <a:gd name="T6" fmla="*/ 0 60000 65536"/>
                <a:gd name="T7" fmla="*/ 0 60000 65536"/>
                <a:gd name="T8" fmla="*/ 0 60000 65536"/>
                <a:gd name="T9" fmla="*/ 0 w 209"/>
                <a:gd name="T10" fmla="*/ 0 h 859"/>
                <a:gd name="T11" fmla="*/ 209 w 209"/>
                <a:gd name="T12" fmla="*/ 859 h 8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9" h="859">
                  <a:moveTo>
                    <a:pt x="0" y="0"/>
                  </a:moveTo>
                  <a:cubicBezTo>
                    <a:pt x="28" y="94"/>
                    <a:pt x="143" y="424"/>
                    <a:pt x="176" y="567"/>
                  </a:cubicBezTo>
                  <a:cubicBezTo>
                    <a:pt x="209" y="710"/>
                    <a:pt x="194" y="798"/>
                    <a:pt x="198" y="859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389" name="Line 19">
              <a:extLst>
                <a:ext uri="{FF2B5EF4-FFF2-40B4-BE49-F238E27FC236}">
                  <a16:creationId xmlns:a16="http://schemas.microsoft.com/office/drawing/2014/main" id="{F4196088-8BDA-4347-B58E-F64F17BC2F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36" y="1776"/>
              <a:ext cx="0" cy="864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390" name="Freeform 20">
              <a:extLst>
                <a:ext uri="{FF2B5EF4-FFF2-40B4-BE49-F238E27FC236}">
                  <a16:creationId xmlns:a16="http://schemas.microsoft.com/office/drawing/2014/main" id="{6EAC4865-03E9-AB46-944A-E07B4E8B0A7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772" y="1772"/>
              <a:ext cx="209" cy="859"/>
            </a:xfrm>
            <a:custGeom>
              <a:avLst/>
              <a:gdLst>
                <a:gd name="T0" fmla="*/ 0 w 209"/>
                <a:gd name="T1" fmla="*/ 0 h 859"/>
                <a:gd name="T2" fmla="*/ 176 w 209"/>
                <a:gd name="T3" fmla="*/ 567 h 859"/>
                <a:gd name="T4" fmla="*/ 198 w 209"/>
                <a:gd name="T5" fmla="*/ 859 h 859"/>
                <a:gd name="T6" fmla="*/ 0 60000 65536"/>
                <a:gd name="T7" fmla="*/ 0 60000 65536"/>
                <a:gd name="T8" fmla="*/ 0 60000 65536"/>
                <a:gd name="T9" fmla="*/ 0 w 209"/>
                <a:gd name="T10" fmla="*/ 0 h 859"/>
                <a:gd name="T11" fmla="*/ 209 w 209"/>
                <a:gd name="T12" fmla="*/ 859 h 8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9" h="859">
                  <a:moveTo>
                    <a:pt x="0" y="0"/>
                  </a:moveTo>
                  <a:cubicBezTo>
                    <a:pt x="28" y="94"/>
                    <a:pt x="143" y="424"/>
                    <a:pt x="176" y="567"/>
                  </a:cubicBezTo>
                  <a:cubicBezTo>
                    <a:pt x="209" y="710"/>
                    <a:pt x="194" y="798"/>
                    <a:pt x="198" y="859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391" name="Freeform 21">
              <a:extLst>
                <a:ext uri="{FF2B5EF4-FFF2-40B4-BE49-F238E27FC236}">
                  <a16:creationId xmlns:a16="http://schemas.microsoft.com/office/drawing/2014/main" id="{248C97D3-9441-4547-AD8E-7195A82CFCC4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2496" y="1776"/>
              <a:ext cx="209" cy="859"/>
            </a:xfrm>
            <a:custGeom>
              <a:avLst/>
              <a:gdLst>
                <a:gd name="T0" fmla="*/ 0 w 209"/>
                <a:gd name="T1" fmla="*/ 0 h 859"/>
                <a:gd name="T2" fmla="*/ 176 w 209"/>
                <a:gd name="T3" fmla="*/ 567 h 859"/>
                <a:gd name="T4" fmla="*/ 198 w 209"/>
                <a:gd name="T5" fmla="*/ 859 h 859"/>
                <a:gd name="T6" fmla="*/ 0 60000 65536"/>
                <a:gd name="T7" fmla="*/ 0 60000 65536"/>
                <a:gd name="T8" fmla="*/ 0 60000 65536"/>
                <a:gd name="T9" fmla="*/ 0 w 209"/>
                <a:gd name="T10" fmla="*/ 0 h 859"/>
                <a:gd name="T11" fmla="*/ 209 w 209"/>
                <a:gd name="T12" fmla="*/ 859 h 8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9" h="859">
                  <a:moveTo>
                    <a:pt x="0" y="0"/>
                  </a:moveTo>
                  <a:cubicBezTo>
                    <a:pt x="28" y="94"/>
                    <a:pt x="143" y="424"/>
                    <a:pt x="176" y="567"/>
                  </a:cubicBezTo>
                  <a:cubicBezTo>
                    <a:pt x="209" y="710"/>
                    <a:pt x="194" y="798"/>
                    <a:pt x="198" y="859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392" name="Line 22">
              <a:extLst>
                <a:ext uri="{FF2B5EF4-FFF2-40B4-BE49-F238E27FC236}">
                  <a16:creationId xmlns:a16="http://schemas.microsoft.com/office/drawing/2014/main" id="{159C061C-18E1-2545-AB61-F925F73429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68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393" name="AutoShape 23">
              <a:extLst>
                <a:ext uri="{FF2B5EF4-FFF2-40B4-BE49-F238E27FC236}">
                  <a16:creationId xmlns:a16="http://schemas.microsoft.com/office/drawing/2014/main" id="{5B6E9FC7-5E08-8F4A-AA90-9B12E6401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3316"/>
              <a:ext cx="144" cy="144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58394" name="AutoShape 24">
              <a:extLst>
                <a:ext uri="{FF2B5EF4-FFF2-40B4-BE49-F238E27FC236}">
                  <a16:creationId xmlns:a16="http://schemas.microsoft.com/office/drawing/2014/main" id="{31B9C5E6-35B8-C648-AE55-0CEFBD052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3312"/>
              <a:ext cx="144" cy="144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58395" name="AutoShape 25">
              <a:extLst>
                <a:ext uri="{FF2B5EF4-FFF2-40B4-BE49-F238E27FC236}">
                  <a16:creationId xmlns:a16="http://schemas.microsoft.com/office/drawing/2014/main" id="{24EE1D58-B02B-9C42-B126-67A087917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360"/>
              <a:ext cx="48" cy="48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58396" name="AutoShape 26">
              <a:extLst>
                <a:ext uri="{FF2B5EF4-FFF2-40B4-BE49-F238E27FC236}">
                  <a16:creationId xmlns:a16="http://schemas.microsoft.com/office/drawing/2014/main" id="{84AF1F76-9ED5-3D4F-96BF-5E17BEB22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360"/>
              <a:ext cx="48" cy="48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58397" name="Text Box 27">
              <a:extLst>
                <a:ext uri="{FF2B5EF4-FFF2-40B4-BE49-F238E27FC236}">
                  <a16:creationId xmlns:a16="http://schemas.microsoft.com/office/drawing/2014/main" id="{A1C4AC66-07C7-9341-87A7-EC4D586F73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6" y="2592"/>
              <a:ext cx="16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000"/>
                <a:t>+</a:t>
              </a:r>
              <a:endParaRPr lang="en-US" altLang="en-US" sz="1000"/>
            </a:p>
          </p:txBody>
        </p:sp>
        <p:grpSp>
          <p:nvGrpSpPr>
            <p:cNvPr id="58398" name="Group 28">
              <a:extLst>
                <a:ext uri="{FF2B5EF4-FFF2-40B4-BE49-F238E27FC236}">
                  <a16:creationId xmlns:a16="http://schemas.microsoft.com/office/drawing/2014/main" id="{9D3CD892-4356-E14E-8CFA-439115BE09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2" y="1912"/>
              <a:ext cx="144" cy="144"/>
              <a:chOff x="1152" y="2688"/>
              <a:chExt cx="336" cy="336"/>
            </a:xfrm>
          </p:grpSpPr>
          <p:sp>
            <p:nvSpPr>
              <p:cNvPr id="58414" name="Oval 29">
                <a:extLst>
                  <a:ext uri="{FF2B5EF4-FFF2-40B4-BE49-F238E27FC236}">
                    <a16:creationId xmlns:a16="http://schemas.microsoft.com/office/drawing/2014/main" id="{227E6382-D570-CB4A-B6B9-FDD2F07BC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688"/>
                <a:ext cx="336" cy="336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58415" name="Oval 30">
                <a:extLst>
                  <a:ext uri="{FF2B5EF4-FFF2-40B4-BE49-F238E27FC236}">
                    <a16:creationId xmlns:a16="http://schemas.microsoft.com/office/drawing/2014/main" id="{B6739F56-786A-264A-BE19-3CE655245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83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</p:grpSp>
        <p:grpSp>
          <p:nvGrpSpPr>
            <p:cNvPr id="58399" name="Group 31">
              <a:extLst>
                <a:ext uri="{FF2B5EF4-FFF2-40B4-BE49-F238E27FC236}">
                  <a16:creationId xmlns:a16="http://schemas.microsoft.com/office/drawing/2014/main" id="{37B1ECEB-6BDF-984C-A969-4CBF33FC25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64" y="1908"/>
              <a:ext cx="144" cy="144"/>
              <a:chOff x="1152" y="2688"/>
              <a:chExt cx="336" cy="336"/>
            </a:xfrm>
          </p:grpSpPr>
          <p:sp>
            <p:nvSpPr>
              <p:cNvPr id="58412" name="Oval 32">
                <a:extLst>
                  <a:ext uri="{FF2B5EF4-FFF2-40B4-BE49-F238E27FC236}">
                    <a16:creationId xmlns:a16="http://schemas.microsoft.com/office/drawing/2014/main" id="{4A75581A-B858-A445-A14E-185646DD6E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688"/>
                <a:ext cx="336" cy="336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58413" name="Oval 33">
                <a:extLst>
                  <a:ext uri="{FF2B5EF4-FFF2-40B4-BE49-F238E27FC236}">
                    <a16:creationId xmlns:a16="http://schemas.microsoft.com/office/drawing/2014/main" id="{6C7A7B59-74EA-F24C-9C5F-FFC855FB9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83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</p:grpSp>
        <p:grpSp>
          <p:nvGrpSpPr>
            <p:cNvPr id="58400" name="Group 34">
              <a:extLst>
                <a:ext uri="{FF2B5EF4-FFF2-40B4-BE49-F238E27FC236}">
                  <a16:creationId xmlns:a16="http://schemas.microsoft.com/office/drawing/2014/main" id="{CB5545A1-AA64-1041-ACBB-12D04D4A4C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8" y="1964"/>
              <a:ext cx="48" cy="48"/>
              <a:chOff x="1152" y="2688"/>
              <a:chExt cx="336" cy="336"/>
            </a:xfrm>
          </p:grpSpPr>
          <p:sp>
            <p:nvSpPr>
              <p:cNvPr id="58410" name="Oval 35">
                <a:extLst>
                  <a:ext uri="{FF2B5EF4-FFF2-40B4-BE49-F238E27FC236}">
                    <a16:creationId xmlns:a16="http://schemas.microsoft.com/office/drawing/2014/main" id="{9109FD42-55B6-D14E-9FE7-D69548215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688"/>
                <a:ext cx="336" cy="336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58411" name="Oval 36">
                <a:extLst>
                  <a:ext uri="{FF2B5EF4-FFF2-40B4-BE49-F238E27FC236}">
                    <a16:creationId xmlns:a16="http://schemas.microsoft.com/office/drawing/2014/main" id="{5F80C92F-2534-1A49-8054-4C42A0383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83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</p:grpSp>
        <p:grpSp>
          <p:nvGrpSpPr>
            <p:cNvPr id="58401" name="Group 37">
              <a:extLst>
                <a:ext uri="{FF2B5EF4-FFF2-40B4-BE49-F238E27FC236}">
                  <a16:creationId xmlns:a16="http://schemas.microsoft.com/office/drawing/2014/main" id="{3D05A035-1260-674C-B8D8-0EF5398A20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2" y="1972"/>
              <a:ext cx="48" cy="48"/>
              <a:chOff x="1152" y="2688"/>
              <a:chExt cx="336" cy="336"/>
            </a:xfrm>
          </p:grpSpPr>
          <p:sp>
            <p:nvSpPr>
              <p:cNvPr id="58408" name="Oval 38">
                <a:extLst>
                  <a:ext uri="{FF2B5EF4-FFF2-40B4-BE49-F238E27FC236}">
                    <a16:creationId xmlns:a16="http://schemas.microsoft.com/office/drawing/2014/main" id="{AB6FB557-8A69-5B45-BC2F-01FBE4460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688"/>
                <a:ext cx="336" cy="336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58409" name="Oval 39">
                <a:extLst>
                  <a:ext uri="{FF2B5EF4-FFF2-40B4-BE49-F238E27FC236}">
                    <a16:creationId xmlns:a16="http://schemas.microsoft.com/office/drawing/2014/main" id="{C8AF1371-40B7-CB44-88D9-5FEFDF8FC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83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</p:grpSp>
        <p:sp>
          <p:nvSpPr>
            <p:cNvPr id="58402" name="Line 40">
              <a:extLst>
                <a:ext uri="{FF2B5EF4-FFF2-40B4-BE49-F238E27FC236}">
                  <a16:creationId xmlns:a16="http://schemas.microsoft.com/office/drawing/2014/main" id="{559CA8C5-DCF9-CB46-ADEB-4A9925F704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44" y="1776"/>
              <a:ext cx="336" cy="0"/>
            </a:xfrm>
            <a:prstGeom prst="line">
              <a:avLst/>
            </a:prstGeom>
            <a:noFill/>
            <a:ln w="57150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403" name="Line 41">
              <a:extLst>
                <a:ext uri="{FF2B5EF4-FFF2-40B4-BE49-F238E27FC236}">
                  <a16:creationId xmlns:a16="http://schemas.microsoft.com/office/drawing/2014/main" id="{B385897D-0060-2D4E-BBE1-ADCCA21A7A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6" y="1776"/>
              <a:ext cx="192" cy="0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404" name="Line 42">
              <a:extLst>
                <a:ext uri="{FF2B5EF4-FFF2-40B4-BE49-F238E27FC236}">
                  <a16:creationId xmlns:a16="http://schemas.microsoft.com/office/drawing/2014/main" id="{30B23CC3-533B-194E-8012-55E8361EF3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56" y="1776"/>
              <a:ext cx="192" cy="0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405" name="Line 43">
              <a:extLst>
                <a:ext uri="{FF2B5EF4-FFF2-40B4-BE49-F238E27FC236}">
                  <a16:creationId xmlns:a16="http://schemas.microsoft.com/office/drawing/2014/main" id="{283C6F5A-8416-0D42-B7B4-9CD699A3C3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44" y="3600"/>
              <a:ext cx="336" cy="0"/>
            </a:xfrm>
            <a:prstGeom prst="line">
              <a:avLst/>
            </a:prstGeom>
            <a:noFill/>
            <a:ln w="57150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406" name="Line 44">
              <a:extLst>
                <a:ext uri="{FF2B5EF4-FFF2-40B4-BE49-F238E27FC236}">
                  <a16:creationId xmlns:a16="http://schemas.microsoft.com/office/drawing/2014/main" id="{B899AE18-4F6B-7740-903A-CA5D4B8103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6" y="3600"/>
              <a:ext cx="192" cy="0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407" name="Line 45">
              <a:extLst>
                <a:ext uri="{FF2B5EF4-FFF2-40B4-BE49-F238E27FC236}">
                  <a16:creationId xmlns:a16="http://schemas.microsoft.com/office/drawing/2014/main" id="{97FB0AC6-B943-3949-A3B5-313008AFB5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56" y="3600"/>
              <a:ext cx="192" cy="0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grpSp>
        <p:nvGrpSpPr>
          <p:cNvPr id="58378" name="Group 46">
            <a:extLst>
              <a:ext uri="{FF2B5EF4-FFF2-40B4-BE49-F238E27FC236}">
                <a16:creationId xmlns:a16="http://schemas.microsoft.com/office/drawing/2014/main" id="{F333B97A-53F4-6C47-8CF2-9B0BE69B478A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4038600"/>
            <a:ext cx="2146300" cy="366713"/>
            <a:chOff x="2352" y="3792"/>
            <a:chExt cx="1352" cy="231"/>
          </a:xfrm>
        </p:grpSpPr>
        <p:sp>
          <p:nvSpPr>
            <p:cNvPr id="58383" name="Text Box 47">
              <a:extLst>
                <a:ext uri="{FF2B5EF4-FFF2-40B4-BE49-F238E27FC236}">
                  <a16:creationId xmlns:a16="http://schemas.microsoft.com/office/drawing/2014/main" id="{EB3E3056-FFDD-A649-A6DD-D3C700C9C7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" y="3792"/>
              <a:ext cx="13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>
                  <a:solidFill>
                    <a:srgbClr val="66FF33"/>
                  </a:solidFill>
                </a:rPr>
                <a:t>J = Current Density</a:t>
              </a:r>
              <a:endParaRPr lang="en-US" altLang="en-US" sz="1800">
                <a:solidFill>
                  <a:srgbClr val="66FF33"/>
                </a:solidFill>
              </a:endParaRPr>
            </a:p>
          </p:txBody>
        </p:sp>
        <p:sp>
          <p:nvSpPr>
            <p:cNvPr id="58384" name="Line 48">
              <a:extLst>
                <a:ext uri="{FF2B5EF4-FFF2-40B4-BE49-F238E27FC236}">
                  <a16:creationId xmlns:a16="http://schemas.microsoft.com/office/drawing/2014/main" id="{F03893F6-8302-8B49-BE18-EEF680E728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3792"/>
              <a:ext cx="144" cy="0"/>
            </a:xfrm>
            <a:prstGeom prst="line">
              <a:avLst/>
            </a:prstGeom>
            <a:noFill/>
            <a:ln w="9525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58379" name="Line 49">
            <a:extLst>
              <a:ext uri="{FF2B5EF4-FFF2-40B4-BE49-F238E27FC236}">
                <a16:creationId xmlns:a16="http://schemas.microsoft.com/office/drawing/2014/main" id="{872D22EB-DB02-9247-B68E-CEA138A8416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54102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graphicFrame>
        <p:nvGraphicFramePr>
          <p:cNvPr id="58380" name="Object 2">
            <a:extLst>
              <a:ext uri="{FF2B5EF4-FFF2-40B4-BE49-F238E27FC236}">
                <a16:creationId xmlns:a16="http://schemas.microsoft.com/office/drawing/2014/main" id="{A92D8CF3-7A57-6D44-A6A0-E160254B29B0}"/>
              </a:ext>
            </a:extLst>
          </p:cNvPr>
          <p:cNvGraphicFramePr>
            <a:graphicFrameLocks noGrp="1" noChangeAspect="1"/>
          </p:cNvGraphicFramePr>
          <p:nvPr>
            <p:ph idx="4294967295"/>
          </p:nvPr>
        </p:nvGraphicFramePr>
        <p:xfrm>
          <a:off x="1676400" y="5334000"/>
          <a:ext cx="1227138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046200" imgH="9944100" progId="Equation.3">
                  <p:embed/>
                </p:oleObj>
              </mc:Choice>
              <mc:Fallback>
                <p:oleObj name="Equation" r:id="rId4" imgW="14046200" imgH="99441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5334000"/>
                        <a:ext cx="1227138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81" name="Line 51">
            <a:extLst>
              <a:ext uri="{FF2B5EF4-FFF2-40B4-BE49-F238E27FC236}">
                <a16:creationId xmlns:a16="http://schemas.microsoft.com/office/drawing/2014/main" id="{52A7F4A3-3BC5-7742-A98C-AB01831E47E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43000" y="2133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8382" name="Text Box 52">
            <a:extLst>
              <a:ext uri="{FF2B5EF4-FFF2-40B4-BE49-F238E27FC236}">
                <a16:creationId xmlns:a16="http://schemas.microsoft.com/office/drawing/2014/main" id="{991CC8BD-FEF5-BD4B-90B8-7E9779555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667000"/>
            <a:ext cx="273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i="1">
                <a:latin typeface="Times New Roman" panose="02020603050405020304" pitchFamily="18" charset="0"/>
              </a:rPr>
              <a:t>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7" name="Group 2">
            <a:extLst>
              <a:ext uri="{FF2B5EF4-FFF2-40B4-BE49-F238E27FC236}">
                <a16:creationId xmlns:a16="http://schemas.microsoft.com/office/drawing/2014/main" id="{C1A520FA-B9D5-3A4F-9339-FD60DB832910}"/>
              </a:ext>
            </a:extLst>
          </p:cNvPr>
          <p:cNvGrpSpPr>
            <a:grpSpLocks/>
          </p:cNvGrpSpPr>
          <p:nvPr/>
        </p:nvGrpSpPr>
        <p:grpSpPr bwMode="auto">
          <a:xfrm>
            <a:off x="5105400" y="1905000"/>
            <a:ext cx="3352800" cy="228600"/>
            <a:chOff x="624" y="1632"/>
            <a:chExt cx="2112" cy="144"/>
          </a:xfrm>
        </p:grpSpPr>
        <p:sp>
          <p:nvSpPr>
            <p:cNvPr id="60541" name="Rectangle 3" descr="Wide upward diagonal">
              <a:extLst>
                <a:ext uri="{FF2B5EF4-FFF2-40B4-BE49-F238E27FC236}">
                  <a16:creationId xmlns:a16="http://schemas.microsoft.com/office/drawing/2014/main" id="{F4115415-D7F9-0746-80CC-1F378F7D3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632"/>
              <a:ext cx="2112" cy="144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0542" name="Line 4">
              <a:extLst>
                <a:ext uri="{FF2B5EF4-FFF2-40B4-BE49-F238E27FC236}">
                  <a16:creationId xmlns:a16="http://schemas.microsoft.com/office/drawing/2014/main" id="{08CC9775-4BE9-F24C-ABC2-62965083C7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1776"/>
              <a:ext cx="21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grpSp>
        <p:nvGrpSpPr>
          <p:cNvPr id="60418" name="Group 5">
            <a:extLst>
              <a:ext uri="{FF2B5EF4-FFF2-40B4-BE49-F238E27FC236}">
                <a16:creationId xmlns:a16="http://schemas.microsoft.com/office/drawing/2014/main" id="{4FABF70B-0A5A-1E49-B062-C3DD51BCD208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990600" y="5029200"/>
            <a:ext cx="3352800" cy="228600"/>
            <a:chOff x="624" y="1632"/>
            <a:chExt cx="2112" cy="144"/>
          </a:xfrm>
        </p:grpSpPr>
        <p:sp>
          <p:nvSpPr>
            <p:cNvPr id="60539" name="Rectangle 6" descr="Wide upward diagonal">
              <a:extLst>
                <a:ext uri="{FF2B5EF4-FFF2-40B4-BE49-F238E27FC236}">
                  <a16:creationId xmlns:a16="http://schemas.microsoft.com/office/drawing/2014/main" id="{79038CCF-2AAE-F640-8105-49D26CF01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632"/>
              <a:ext cx="2112" cy="144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0540" name="Line 7">
              <a:extLst>
                <a:ext uri="{FF2B5EF4-FFF2-40B4-BE49-F238E27FC236}">
                  <a16:creationId xmlns:a16="http://schemas.microsoft.com/office/drawing/2014/main" id="{7EB64C01-6132-4B4D-A6A1-46CC73B867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1776"/>
              <a:ext cx="21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grpSp>
        <p:nvGrpSpPr>
          <p:cNvPr id="60419" name="Group 8">
            <a:extLst>
              <a:ext uri="{FF2B5EF4-FFF2-40B4-BE49-F238E27FC236}">
                <a16:creationId xmlns:a16="http://schemas.microsoft.com/office/drawing/2014/main" id="{A317A28C-6BED-EC46-8197-A6C2263EE8D5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105400" y="5029200"/>
            <a:ext cx="3352800" cy="228600"/>
            <a:chOff x="624" y="1632"/>
            <a:chExt cx="2112" cy="144"/>
          </a:xfrm>
        </p:grpSpPr>
        <p:sp>
          <p:nvSpPr>
            <p:cNvPr id="60537" name="Rectangle 9" descr="Wide upward diagonal">
              <a:extLst>
                <a:ext uri="{FF2B5EF4-FFF2-40B4-BE49-F238E27FC236}">
                  <a16:creationId xmlns:a16="http://schemas.microsoft.com/office/drawing/2014/main" id="{76FEB872-4AC1-D848-9772-B723130811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632"/>
              <a:ext cx="2112" cy="144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0538" name="Line 10">
              <a:extLst>
                <a:ext uri="{FF2B5EF4-FFF2-40B4-BE49-F238E27FC236}">
                  <a16:creationId xmlns:a16="http://schemas.microsoft.com/office/drawing/2014/main" id="{A4001F7E-0BD4-FE4D-A21A-2F58A8D30C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1776"/>
              <a:ext cx="21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60420" name="Rectangle 11">
            <a:extLst>
              <a:ext uri="{FF2B5EF4-FFF2-40B4-BE49-F238E27FC236}">
                <a16:creationId xmlns:a16="http://schemas.microsoft.com/office/drawing/2014/main" id="{D216E7B7-3A5E-B646-A117-965EB21F25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Wall Current Monitor (WCM)</a:t>
            </a:r>
            <a:endParaRPr lang="en-US" altLang="en-US"/>
          </a:p>
        </p:txBody>
      </p:sp>
      <p:grpSp>
        <p:nvGrpSpPr>
          <p:cNvPr id="60421" name="Group 12">
            <a:extLst>
              <a:ext uri="{FF2B5EF4-FFF2-40B4-BE49-F238E27FC236}">
                <a16:creationId xmlns:a16="http://schemas.microsoft.com/office/drawing/2014/main" id="{4D5965DA-CE7D-D446-A23F-BD61DFF4340F}"/>
              </a:ext>
            </a:extLst>
          </p:cNvPr>
          <p:cNvGrpSpPr>
            <a:grpSpLocks/>
          </p:cNvGrpSpPr>
          <p:nvPr/>
        </p:nvGrpSpPr>
        <p:grpSpPr bwMode="auto">
          <a:xfrm>
            <a:off x="990600" y="1905000"/>
            <a:ext cx="3352800" cy="228600"/>
            <a:chOff x="624" y="1632"/>
            <a:chExt cx="2112" cy="144"/>
          </a:xfrm>
        </p:grpSpPr>
        <p:sp>
          <p:nvSpPr>
            <p:cNvPr id="60535" name="Rectangle 13" descr="Wide upward diagonal">
              <a:extLst>
                <a:ext uri="{FF2B5EF4-FFF2-40B4-BE49-F238E27FC236}">
                  <a16:creationId xmlns:a16="http://schemas.microsoft.com/office/drawing/2014/main" id="{EBC50CC6-5330-E046-9FE4-444626F64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632"/>
              <a:ext cx="2112" cy="144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0536" name="Line 14">
              <a:extLst>
                <a:ext uri="{FF2B5EF4-FFF2-40B4-BE49-F238E27FC236}">
                  <a16:creationId xmlns:a16="http://schemas.microsoft.com/office/drawing/2014/main" id="{6E875779-5A7F-2448-8A6B-45470DC9F4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1776"/>
              <a:ext cx="21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grpSp>
        <p:nvGrpSpPr>
          <p:cNvPr id="6" name="Group 15">
            <a:extLst>
              <a:ext uri="{FF2B5EF4-FFF2-40B4-BE49-F238E27FC236}">
                <a16:creationId xmlns:a16="http://schemas.microsoft.com/office/drawing/2014/main" id="{39F3703B-6940-4846-A4B7-74F2260CC668}"/>
              </a:ext>
            </a:extLst>
          </p:cNvPr>
          <p:cNvGrpSpPr>
            <a:grpSpLocks/>
          </p:cNvGrpSpPr>
          <p:nvPr/>
        </p:nvGrpSpPr>
        <p:grpSpPr bwMode="auto">
          <a:xfrm>
            <a:off x="1600200" y="2133600"/>
            <a:ext cx="2133600" cy="2901950"/>
            <a:chOff x="2256" y="1772"/>
            <a:chExt cx="1344" cy="1828"/>
          </a:xfrm>
        </p:grpSpPr>
        <p:sp>
          <p:nvSpPr>
            <p:cNvPr id="60504" name="Oval 16">
              <a:extLst>
                <a:ext uri="{FF2B5EF4-FFF2-40B4-BE49-F238E27FC236}">
                  <a16:creationId xmlns:a16="http://schemas.microsoft.com/office/drawing/2014/main" id="{EDB763AF-E3CB-3C47-B5F1-6082B3ED5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640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2F761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0505" name="Line 17">
              <a:extLst>
                <a:ext uri="{FF2B5EF4-FFF2-40B4-BE49-F238E27FC236}">
                  <a16:creationId xmlns:a16="http://schemas.microsoft.com/office/drawing/2014/main" id="{3CB7CC65-D871-BE4E-B0AB-6513C3E75F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6" y="2736"/>
              <a:ext cx="0" cy="864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06" name="Freeform 18">
              <a:extLst>
                <a:ext uri="{FF2B5EF4-FFF2-40B4-BE49-F238E27FC236}">
                  <a16:creationId xmlns:a16="http://schemas.microsoft.com/office/drawing/2014/main" id="{9BF50133-38DA-F842-8A0F-D3863F398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2" y="2732"/>
              <a:ext cx="209" cy="859"/>
            </a:xfrm>
            <a:custGeom>
              <a:avLst/>
              <a:gdLst>
                <a:gd name="T0" fmla="*/ 0 w 209"/>
                <a:gd name="T1" fmla="*/ 0 h 859"/>
                <a:gd name="T2" fmla="*/ 176 w 209"/>
                <a:gd name="T3" fmla="*/ 567 h 859"/>
                <a:gd name="T4" fmla="*/ 198 w 209"/>
                <a:gd name="T5" fmla="*/ 859 h 859"/>
                <a:gd name="T6" fmla="*/ 0 60000 65536"/>
                <a:gd name="T7" fmla="*/ 0 60000 65536"/>
                <a:gd name="T8" fmla="*/ 0 60000 65536"/>
                <a:gd name="T9" fmla="*/ 0 w 209"/>
                <a:gd name="T10" fmla="*/ 0 h 859"/>
                <a:gd name="T11" fmla="*/ 209 w 209"/>
                <a:gd name="T12" fmla="*/ 859 h 8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9" h="859">
                  <a:moveTo>
                    <a:pt x="0" y="0"/>
                  </a:moveTo>
                  <a:cubicBezTo>
                    <a:pt x="28" y="94"/>
                    <a:pt x="143" y="424"/>
                    <a:pt x="176" y="567"/>
                  </a:cubicBezTo>
                  <a:cubicBezTo>
                    <a:pt x="209" y="710"/>
                    <a:pt x="194" y="798"/>
                    <a:pt x="198" y="859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07" name="Freeform 19">
              <a:extLst>
                <a:ext uri="{FF2B5EF4-FFF2-40B4-BE49-F238E27FC236}">
                  <a16:creationId xmlns:a16="http://schemas.microsoft.com/office/drawing/2014/main" id="{ECAAA45D-B523-124B-B8D6-D0848F6646E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496" y="2736"/>
              <a:ext cx="209" cy="859"/>
            </a:xfrm>
            <a:custGeom>
              <a:avLst/>
              <a:gdLst>
                <a:gd name="T0" fmla="*/ 0 w 209"/>
                <a:gd name="T1" fmla="*/ 0 h 859"/>
                <a:gd name="T2" fmla="*/ 176 w 209"/>
                <a:gd name="T3" fmla="*/ 567 h 859"/>
                <a:gd name="T4" fmla="*/ 198 w 209"/>
                <a:gd name="T5" fmla="*/ 859 h 859"/>
                <a:gd name="T6" fmla="*/ 0 60000 65536"/>
                <a:gd name="T7" fmla="*/ 0 60000 65536"/>
                <a:gd name="T8" fmla="*/ 0 60000 65536"/>
                <a:gd name="T9" fmla="*/ 0 w 209"/>
                <a:gd name="T10" fmla="*/ 0 h 859"/>
                <a:gd name="T11" fmla="*/ 209 w 209"/>
                <a:gd name="T12" fmla="*/ 859 h 8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9" h="859">
                  <a:moveTo>
                    <a:pt x="0" y="0"/>
                  </a:moveTo>
                  <a:cubicBezTo>
                    <a:pt x="28" y="94"/>
                    <a:pt x="143" y="424"/>
                    <a:pt x="176" y="567"/>
                  </a:cubicBezTo>
                  <a:cubicBezTo>
                    <a:pt x="209" y="710"/>
                    <a:pt x="194" y="798"/>
                    <a:pt x="198" y="859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08" name="Line 20">
              <a:extLst>
                <a:ext uri="{FF2B5EF4-FFF2-40B4-BE49-F238E27FC236}">
                  <a16:creationId xmlns:a16="http://schemas.microsoft.com/office/drawing/2014/main" id="{5E8F4352-0C30-1F42-ABA5-061E9FBD25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36" y="1776"/>
              <a:ext cx="0" cy="864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09" name="Freeform 21">
              <a:extLst>
                <a:ext uri="{FF2B5EF4-FFF2-40B4-BE49-F238E27FC236}">
                  <a16:creationId xmlns:a16="http://schemas.microsoft.com/office/drawing/2014/main" id="{11A8C39E-3E79-2F40-9A14-432175948B1D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772" y="1772"/>
              <a:ext cx="209" cy="859"/>
            </a:xfrm>
            <a:custGeom>
              <a:avLst/>
              <a:gdLst>
                <a:gd name="T0" fmla="*/ 0 w 209"/>
                <a:gd name="T1" fmla="*/ 0 h 859"/>
                <a:gd name="T2" fmla="*/ 176 w 209"/>
                <a:gd name="T3" fmla="*/ 567 h 859"/>
                <a:gd name="T4" fmla="*/ 198 w 209"/>
                <a:gd name="T5" fmla="*/ 859 h 859"/>
                <a:gd name="T6" fmla="*/ 0 60000 65536"/>
                <a:gd name="T7" fmla="*/ 0 60000 65536"/>
                <a:gd name="T8" fmla="*/ 0 60000 65536"/>
                <a:gd name="T9" fmla="*/ 0 w 209"/>
                <a:gd name="T10" fmla="*/ 0 h 859"/>
                <a:gd name="T11" fmla="*/ 209 w 209"/>
                <a:gd name="T12" fmla="*/ 859 h 8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9" h="859">
                  <a:moveTo>
                    <a:pt x="0" y="0"/>
                  </a:moveTo>
                  <a:cubicBezTo>
                    <a:pt x="28" y="94"/>
                    <a:pt x="143" y="424"/>
                    <a:pt x="176" y="567"/>
                  </a:cubicBezTo>
                  <a:cubicBezTo>
                    <a:pt x="209" y="710"/>
                    <a:pt x="194" y="798"/>
                    <a:pt x="198" y="859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10" name="Freeform 22">
              <a:extLst>
                <a:ext uri="{FF2B5EF4-FFF2-40B4-BE49-F238E27FC236}">
                  <a16:creationId xmlns:a16="http://schemas.microsoft.com/office/drawing/2014/main" id="{EBDA4DC7-CF25-B14F-9A86-FA8F3DB1A0D5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2496" y="1776"/>
              <a:ext cx="209" cy="859"/>
            </a:xfrm>
            <a:custGeom>
              <a:avLst/>
              <a:gdLst>
                <a:gd name="T0" fmla="*/ 0 w 209"/>
                <a:gd name="T1" fmla="*/ 0 h 859"/>
                <a:gd name="T2" fmla="*/ 176 w 209"/>
                <a:gd name="T3" fmla="*/ 567 h 859"/>
                <a:gd name="T4" fmla="*/ 198 w 209"/>
                <a:gd name="T5" fmla="*/ 859 h 859"/>
                <a:gd name="T6" fmla="*/ 0 60000 65536"/>
                <a:gd name="T7" fmla="*/ 0 60000 65536"/>
                <a:gd name="T8" fmla="*/ 0 60000 65536"/>
                <a:gd name="T9" fmla="*/ 0 w 209"/>
                <a:gd name="T10" fmla="*/ 0 h 859"/>
                <a:gd name="T11" fmla="*/ 209 w 209"/>
                <a:gd name="T12" fmla="*/ 859 h 8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9" h="859">
                  <a:moveTo>
                    <a:pt x="0" y="0"/>
                  </a:moveTo>
                  <a:cubicBezTo>
                    <a:pt x="28" y="94"/>
                    <a:pt x="143" y="424"/>
                    <a:pt x="176" y="567"/>
                  </a:cubicBezTo>
                  <a:cubicBezTo>
                    <a:pt x="209" y="710"/>
                    <a:pt x="194" y="798"/>
                    <a:pt x="198" y="859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11" name="Line 23">
              <a:extLst>
                <a:ext uri="{FF2B5EF4-FFF2-40B4-BE49-F238E27FC236}">
                  <a16:creationId xmlns:a16="http://schemas.microsoft.com/office/drawing/2014/main" id="{89A28EF3-2FAD-D848-8115-CA7DD5A380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68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12" name="AutoShape 24">
              <a:extLst>
                <a:ext uri="{FF2B5EF4-FFF2-40B4-BE49-F238E27FC236}">
                  <a16:creationId xmlns:a16="http://schemas.microsoft.com/office/drawing/2014/main" id="{406AFA91-6F6D-7A47-B3F0-E318CA675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3316"/>
              <a:ext cx="144" cy="144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0513" name="AutoShape 25">
              <a:extLst>
                <a:ext uri="{FF2B5EF4-FFF2-40B4-BE49-F238E27FC236}">
                  <a16:creationId xmlns:a16="http://schemas.microsoft.com/office/drawing/2014/main" id="{B8B1A847-813B-B243-B2B0-151D635AC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3312"/>
              <a:ext cx="144" cy="144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0514" name="AutoShape 26">
              <a:extLst>
                <a:ext uri="{FF2B5EF4-FFF2-40B4-BE49-F238E27FC236}">
                  <a16:creationId xmlns:a16="http://schemas.microsoft.com/office/drawing/2014/main" id="{12613AB3-F289-DC4B-ACCF-D76CB3AFE9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360"/>
              <a:ext cx="48" cy="48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0515" name="AutoShape 27">
              <a:extLst>
                <a:ext uri="{FF2B5EF4-FFF2-40B4-BE49-F238E27FC236}">
                  <a16:creationId xmlns:a16="http://schemas.microsoft.com/office/drawing/2014/main" id="{BEBDF995-04E0-9543-8222-AED071E3F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360"/>
              <a:ext cx="48" cy="48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0516" name="Text Box 28">
              <a:extLst>
                <a:ext uri="{FF2B5EF4-FFF2-40B4-BE49-F238E27FC236}">
                  <a16:creationId xmlns:a16="http://schemas.microsoft.com/office/drawing/2014/main" id="{E0095171-6429-494E-A274-F31595F644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6" y="2592"/>
              <a:ext cx="16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000"/>
                <a:t>+</a:t>
              </a:r>
              <a:endParaRPr lang="en-US" altLang="en-US" sz="1000"/>
            </a:p>
          </p:txBody>
        </p:sp>
        <p:grpSp>
          <p:nvGrpSpPr>
            <p:cNvPr id="60517" name="Group 29">
              <a:extLst>
                <a:ext uri="{FF2B5EF4-FFF2-40B4-BE49-F238E27FC236}">
                  <a16:creationId xmlns:a16="http://schemas.microsoft.com/office/drawing/2014/main" id="{E5D0DAFE-65FF-C444-A5D8-7C5E08FAD6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2" y="1912"/>
              <a:ext cx="144" cy="144"/>
              <a:chOff x="1152" y="2688"/>
              <a:chExt cx="336" cy="336"/>
            </a:xfrm>
          </p:grpSpPr>
          <p:sp>
            <p:nvSpPr>
              <p:cNvPr id="60533" name="Oval 30">
                <a:extLst>
                  <a:ext uri="{FF2B5EF4-FFF2-40B4-BE49-F238E27FC236}">
                    <a16:creationId xmlns:a16="http://schemas.microsoft.com/office/drawing/2014/main" id="{D6EC974B-1794-7F44-BD72-60A840565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688"/>
                <a:ext cx="336" cy="336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60534" name="Oval 31">
                <a:extLst>
                  <a:ext uri="{FF2B5EF4-FFF2-40B4-BE49-F238E27FC236}">
                    <a16:creationId xmlns:a16="http://schemas.microsoft.com/office/drawing/2014/main" id="{30F243FE-B4E4-E045-839B-9BA35AEE3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83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</p:grpSp>
        <p:grpSp>
          <p:nvGrpSpPr>
            <p:cNvPr id="60518" name="Group 32">
              <a:extLst>
                <a:ext uri="{FF2B5EF4-FFF2-40B4-BE49-F238E27FC236}">
                  <a16:creationId xmlns:a16="http://schemas.microsoft.com/office/drawing/2014/main" id="{0E7F8D26-FFC2-FD4E-A123-02248FCC5F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64" y="1908"/>
              <a:ext cx="144" cy="144"/>
              <a:chOff x="1152" y="2688"/>
              <a:chExt cx="336" cy="336"/>
            </a:xfrm>
          </p:grpSpPr>
          <p:sp>
            <p:nvSpPr>
              <p:cNvPr id="60531" name="Oval 33">
                <a:extLst>
                  <a:ext uri="{FF2B5EF4-FFF2-40B4-BE49-F238E27FC236}">
                    <a16:creationId xmlns:a16="http://schemas.microsoft.com/office/drawing/2014/main" id="{CD187E83-A5CD-B648-B6EE-425A29E0A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688"/>
                <a:ext cx="336" cy="336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60532" name="Oval 34">
                <a:extLst>
                  <a:ext uri="{FF2B5EF4-FFF2-40B4-BE49-F238E27FC236}">
                    <a16:creationId xmlns:a16="http://schemas.microsoft.com/office/drawing/2014/main" id="{6DB375B6-2B64-944F-ACEF-1F732E11D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83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</p:grpSp>
        <p:grpSp>
          <p:nvGrpSpPr>
            <p:cNvPr id="60519" name="Group 35">
              <a:extLst>
                <a:ext uri="{FF2B5EF4-FFF2-40B4-BE49-F238E27FC236}">
                  <a16:creationId xmlns:a16="http://schemas.microsoft.com/office/drawing/2014/main" id="{858DF25E-0913-AC45-854C-5A789F17E9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8" y="1964"/>
              <a:ext cx="48" cy="48"/>
              <a:chOff x="1152" y="2688"/>
              <a:chExt cx="336" cy="336"/>
            </a:xfrm>
          </p:grpSpPr>
          <p:sp>
            <p:nvSpPr>
              <p:cNvPr id="60529" name="Oval 36">
                <a:extLst>
                  <a:ext uri="{FF2B5EF4-FFF2-40B4-BE49-F238E27FC236}">
                    <a16:creationId xmlns:a16="http://schemas.microsoft.com/office/drawing/2014/main" id="{6886DAE5-15A5-4741-9885-F5383BDB2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688"/>
                <a:ext cx="336" cy="336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60530" name="Oval 37">
                <a:extLst>
                  <a:ext uri="{FF2B5EF4-FFF2-40B4-BE49-F238E27FC236}">
                    <a16:creationId xmlns:a16="http://schemas.microsoft.com/office/drawing/2014/main" id="{61B228BE-08EF-404F-8B12-B1B6E75BA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83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</p:grpSp>
        <p:grpSp>
          <p:nvGrpSpPr>
            <p:cNvPr id="60520" name="Group 38">
              <a:extLst>
                <a:ext uri="{FF2B5EF4-FFF2-40B4-BE49-F238E27FC236}">
                  <a16:creationId xmlns:a16="http://schemas.microsoft.com/office/drawing/2014/main" id="{7C906CD5-EEE7-9643-A6B1-335047400A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2" y="1972"/>
              <a:ext cx="48" cy="48"/>
              <a:chOff x="1152" y="2688"/>
              <a:chExt cx="336" cy="336"/>
            </a:xfrm>
          </p:grpSpPr>
          <p:sp>
            <p:nvSpPr>
              <p:cNvPr id="60527" name="Oval 39">
                <a:extLst>
                  <a:ext uri="{FF2B5EF4-FFF2-40B4-BE49-F238E27FC236}">
                    <a16:creationId xmlns:a16="http://schemas.microsoft.com/office/drawing/2014/main" id="{879B20DB-BCFE-9D4F-B6E9-A7BF81476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688"/>
                <a:ext cx="336" cy="336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60528" name="Oval 40">
                <a:extLst>
                  <a:ext uri="{FF2B5EF4-FFF2-40B4-BE49-F238E27FC236}">
                    <a16:creationId xmlns:a16="http://schemas.microsoft.com/office/drawing/2014/main" id="{363343E7-F66B-684B-81B1-93A8FF673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83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</p:grpSp>
        <p:sp>
          <p:nvSpPr>
            <p:cNvPr id="60521" name="Line 41">
              <a:extLst>
                <a:ext uri="{FF2B5EF4-FFF2-40B4-BE49-F238E27FC236}">
                  <a16:creationId xmlns:a16="http://schemas.microsoft.com/office/drawing/2014/main" id="{D0FC7054-6148-964B-B305-CB630FF071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44" y="1776"/>
              <a:ext cx="336" cy="0"/>
            </a:xfrm>
            <a:prstGeom prst="line">
              <a:avLst/>
            </a:prstGeom>
            <a:noFill/>
            <a:ln w="57150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22" name="Line 42">
              <a:extLst>
                <a:ext uri="{FF2B5EF4-FFF2-40B4-BE49-F238E27FC236}">
                  <a16:creationId xmlns:a16="http://schemas.microsoft.com/office/drawing/2014/main" id="{5526408B-AE5A-CE4A-B085-270516A91C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6" y="1776"/>
              <a:ext cx="192" cy="0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23" name="Line 43">
              <a:extLst>
                <a:ext uri="{FF2B5EF4-FFF2-40B4-BE49-F238E27FC236}">
                  <a16:creationId xmlns:a16="http://schemas.microsoft.com/office/drawing/2014/main" id="{E285BB71-AA7E-0F44-BBED-6F1F97E392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56" y="1776"/>
              <a:ext cx="192" cy="0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24" name="Line 44">
              <a:extLst>
                <a:ext uri="{FF2B5EF4-FFF2-40B4-BE49-F238E27FC236}">
                  <a16:creationId xmlns:a16="http://schemas.microsoft.com/office/drawing/2014/main" id="{78C319CD-04A5-C141-A79B-2F34A5AADE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44" y="3600"/>
              <a:ext cx="336" cy="0"/>
            </a:xfrm>
            <a:prstGeom prst="line">
              <a:avLst/>
            </a:prstGeom>
            <a:noFill/>
            <a:ln w="57150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25" name="Line 45">
              <a:extLst>
                <a:ext uri="{FF2B5EF4-FFF2-40B4-BE49-F238E27FC236}">
                  <a16:creationId xmlns:a16="http://schemas.microsoft.com/office/drawing/2014/main" id="{2313D7A7-B7A8-C54E-9109-62C6B5BCE3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6" y="3600"/>
              <a:ext cx="192" cy="0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526" name="Line 46">
              <a:extLst>
                <a:ext uri="{FF2B5EF4-FFF2-40B4-BE49-F238E27FC236}">
                  <a16:creationId xmlns:a16="http://schemas.microsoft.com/office/drawing/2014/main" id="{3F4340AB-4886-F142-AE42-2A9F49AC4C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56" y="3600"/>
              <a:ext cx="192" cy="0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60423" name="Line 47">
            <a:extLst>
              <a:ext uri="{FF2B5EF4-FFF2-40B4-BE49-F238E27FC236}">
                <a16:creationId xmlns:a16="http://schemas.microsoft.com/office/drawing/2014/main" id="{617E571F-ECAC-C445-9D18-9668C1F2A77B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5029200"/>
            <a:ext cx="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0424" name="Line 48">
            <a:extLst>
              <a:ext uri="{FF2B5EF4-FFF2-40B4-BE49-F238E27FC236}">
                <a16:creationId xmlns:a16="http://schemas.microsoft.com/office/drawing/2014/main" id="{B9E73359-B82F-2E4B-A94A-4FDBEC4F0F0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5400" y="5029200"/>
            <a:ext cx="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0425" name="Line 49">
            <a:extLst>
              <a:ext uri="{FF2B5EF4-FFF2-40B4-BE49-F238E27FC236}">
                <a16:creationId xmlns:a16="http://schemas.microsoft.com/office/drawing/2014/main" id="{682ECD38-08A3-CA4F-A4D4-BFE39D15636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1905000"/>
            <a:ext cx="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0426" name="Line 50">
            <a:extLst>
              <a:ext uri="{FF2B5EF4-FFF2-40B4-BE49-F238E27FC236}">
                <a16:creationId xmlns:a16="http://schemas.microsoft.com/office/drawing/2014/main" id="{58FAAE57-D7CC-B046-B64F-B488B2B45E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5400" y="1905000"/>
            <a:ext cx="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0427" name="AutoShape 51">
            <a:extLst>
              <a:ext uri="{FF2B5EF4-FFF2-40B4-BE49-F238E27FC236}">
                <a16:creationId xmlns:a16="http://schemas.microsoft.com/office/drawing/2014/main" id="{D6BA6EE7-08DD-8D45-9FFC-777301C12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472113"/>
            <a:ext cx="1524000" cy="12192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60428" name="Rectangle 52">
            <a:extLst>
              <a:ext uri="{FF2B5EF4-FFF2-40B4-BE49-F238E27FC236}">
                <a16:creationId xmlns:a16="http://schemas.microsoft.com/office/drawing/2014/main" id="{5A54C4E6-B83B-8442-A963-A5F8E016E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624513"/>
            <a:ext cx="10668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60429" name="Line 53">
            <a:extLst>
              <a:ext uri="{FF2B5EF4-FFF2-40B4-BE49-F238E27FC236}">
                <a16:creationId xmlns:a16="http://schemas.microsoft.com/office/drawing/2014/main" id="{16AA68CC-4036-E949-8CAB-43250ECD4B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19800" y="5700713"/>
            <a:ext cx="1588" cy="685800"/>
          </a:xfrm>
          <a:prstGeom prst="line">
            <a:avLst/>
          </a:prstGeom>
          <a:noFill/>
          <a:ln w="9525">
            <a:solidFill>
              <a:srgbClr val="66FF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0430" name="Line 54">
            <a:extLst>
              <a:ext uri="{FF2B5EF4-FFF2-40B4-BE49-F238E27FC236}">
                <a16:creationId xmlns:a16="http://schemas.microsoft.com/office/drawing/2014/main" id="{D191ADC7-7A18-A44C-BE1D-EAE014CC8F7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9800" y="6386513"/>
            <a:ext cx="838200" cy="1587"/>
          </a:xfrm>
          <a:prstGeom prst="line">
            <a:avLst/>
          </a:prstGeom>
          <a:noFill/>
          <a:ln w="9525">
            <a:solidFill>
              <a:srgbClr val="66FF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0431" name="Text Box 55">
            <a:extLst>
              <a:ext uri="{FF2B5EF4-FFF2-40B4-BE49-F238E27FC236}">
                <a16:creationId xmlns:a16="http://schemas.microsoft.com/office/drawing/2014/main" id="{D5862F1D-F860-4646-A76A-02B273667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1125" y="6321425"/>
            <a:ext cx="233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solidFill>
                  <a:srgbClr val="66FF33"/>
                </a:solidFill>
              </a:rPr>
              <a:t>t</a:t>
            </a:r>
            <a:endParaRPr lang="en-US" altLang="en-US" sz="1400">
              <a:solidFill>
                <a:srgbClr val="66FF33"/>
              </a:solidFill>
            </a:endParaRPr>
          </a:p>
        </p:txBody>
      </p:sp>
      <p:sp>
        <p:nvSpPr>
          <p:cNvPr id="60432" name="Text Box 56">
            <a:extLst>
              <a:ext uri="{FF2B5EF4-FFF2-40B4-BE49-F238E27FC236}">
                <a16:creationId xmlns:a16="http://schemas.microsoft.com/office/drawing/2014/main" id="{484093EC-A2E8-BC44-9168-0A3E2E0BE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5776913"/>
            <a:ext cx="233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solidFill>
                  <a:srgbClr val="66FF33"/>
                </a:solidFill>
              </a:rPr>
              <a:t>I</a:t>
            </a:r>
            <a:endParaRPr lang="en-US" altLang="en-US" sz="1400">
              <a:solidFill>
                <a:srgbClr val="66FF33"/>
              </a:solidFill>
            </a:endParaRPr>
          </a:p>
        </p:txBody>
      </p:sp>
      <p:sp>
        <p:nvSpPr>
          <p:cNvPr id="211001" name="Freeform 57">
            <a:extLst>
              <a:ext uri="{FF2B5EF4-FFF2-40B4-BE49-F238E27FC236}">
                <a16:creationId xmlns:a16="http://schemas.microsoft.com/office/drawing/2014/main" id="{D01D0F34-1E90-704F-92E4-25D0ECABE11A}"/>
              </a:ext>
            </a:extLst>
          </p:cNvPr>
          <p:cNvSpPr>
            <a:spLocks/>
          </p:cNvSpPr>
          <p:nvPr/>
        </p:nvSpPr>
        <p:spPr bwMode="auto">
          <a:xfrm>
            <a:off x="6019800" y="6005513"/>
            <a:ext cx="862013" cy="407987"/>
          </a:xfrm>
          <a:custGeom>
            <a:avLst/>
            <a:gdLst>
              <a:gd name="T0" fmla="*/ 0 w 543"/>
              <a:gd name="T1" fmla="*/ 2147483646 h 257"/>
              <a:gd name="T2" fmla="*/ 2147483646 w 543"/>
              <a:gd name="T3" fmla="*/ 2147483646 h 257"/>
              <a:gd name="T4" fmla="*/ 2147483646 w 543"/>
              <a:gd name="T5" fmla="*/ 2147483646 h 257"/>
              <a:gd name="T6" fmla="*/ 2147483646 w 543"/>
              <a:gd name="T7" fmla="*/ 2147483646 h 257"/>
              <a:gd name="T8" fmla="*/ 2147483646 w 543"/>
              <a:gd name="T9" fmla="*/ 2147483646 h 257"/>
              <a:gd name="T10" fmla="*/ 2147483646 w 543"/>
              <a:gd name="T11" fmla="*/ 2147483646 h 2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43"/>
              <a:gd name="T19" fmla="*/ 0 h 257"/>
              <a:gd name="T20" fmla="*/ 543 w 543"/>
              <a:gd name="T21" fmla="*/ 257 h 25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43" h="257">
                <a:moveTo>
                  <a:pt x="0" y="239"/>
                </a:moveTo>
                <a:cubicBezTo>
                  <a:pt x="24" y="229"/>
                  <a:pt x="83" y="257"/>
                  <a:pt x="147" y="181"/>
                </a:cubicBezTo>
                <a:cubicBezTo>
                  <a:pt x="182" y="125"/>
                  <a:pt x="189" y="12"/>
                  <a:pt x="224" y="1"/>
                </a:cubicBezTo>
                <a:cubicBezTo>
                  <a:pt x="267" y="0"/>
                  <a:pt x="270" y="137"/>
                  <a:pt x="297" y="177"/>
                </a:cubicBezTo>
                <a:cubicBezTo>
                  <a:pt x="324" y="217"/>
                  <a:pt x="347" y="227"/>
                  <a:pt x="388" y="238"/>
                </a:cubicBezTo>
                <a:cubicBezTo>
                  <a:pt x="429" y="248"/>
                  <a:pt x="511" y="239"/>
                  <a:pt x="543" y="240"/>
                </a:cubicBezTo>
              </a:path>
            </a:pathLst>
          </a:cu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0434" name="Oval 58">
            <a:extLst>
              <a:ext uri="{FF2B5EF4-FFF2-40B4-BE49-F238E27FC236}">
                <a16:creationId xmlns:a16="http://schemas.microsoft.com/office/drawing/2014/main" id="{E646A14F-A722-0047-8E7A-3CE2E4643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900" y="5797550"/>
            <a:ext cx="152400" cy="152400"/>
          </a:xfrm>
          <a:prstGeom prst="ellipse">
            <a:avLst/>
          </a:prstGeom>
          <a:solidFill>
            <a:srgbClr val="66FF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60435" name="Oval 59">
            <a:extLst>
              <a:ext uri="{FF2B5EF4-FFF2-40B4-BE49-F238E27FC236}">
                <a16:creationId xmlns:a16="http://schemas.microsoft.com/office/drawing/2014/main" id="{3A6290F3-DF12-A546-BD21-837E77674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6262688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pSp>
        <p:nvGrpSpPr>
          <p:cNvPr id="60436" name="Group 60">
            <a:extLst>
              <a:ext uri="{FF2B5EF4-FFF2-40B4-BE49-F238E27FC236}">
                <a16:creationId xmlns:a16="http://schemas.microsoft.com/office/drawing/2014/main" id="{BAFC5CA3-5A0E-2842-AC72-E5420E0BFC07}"/>
              </a:ext>
            </a:extLst>
          </p:cNvPr>
          <p:cNvGrpSpPr>
            <a:grpSpLocks/>
          </p:cNvGrpSpPr>
          <p:nvPr/>
        </p:nvGrpSpPr>
        <p:grpSpPr bwMode="auto">
          <a:xfrm>
            <a:off x="4343400" y="1981200"/>
            <a:ext cx="1447800" cy="4343400"/>
            <a:chOff x="2736" y="1248"/>
            <a:chExt cx="912" cy="2736"/>
          </a:xfrm>
        </p:grpSpPr>
        <p:grpSp>
          <p:nvGrpSpPr>
            <p:cNvPr id="60476" name="Group 61">
              <a:extLst>
                <a:ext uri="{FF2B5EF4-FFF2-40B4-BE49-F238E27FC236}">
                  <a16:creationId xmlns:a16="http://schemas.microsoft.com/office/drawing/2014/main" id="{0CAA368E-E884-3D40-8D1C-9AF7A10FE362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2736" y="1248"/>
              <a:ext cx="480" cy="96"/>
              <a:chOff x="960" y="2880"/>
              <a:chExt cx="912" cy="192"/>
            </a:xfrm>
          </p:grpSpPr>
          <p:sp>
            <p:nvSpPr>
              <p:cNvPr id="60493" name="Line 62">
                <a:extLst>
                  <a:ext uri="{FF2B5EF4-FFF2-40B4-BE49-F238E27FC236}">
                    <a16:creationId xmlns:a16="http://schemas.microsoft.com/office/drawing/2014/main" id="{5BBCF1A0-2FB3-5547-B18F-31336906E7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" y="297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94" name="Line 63">
                <a:extLst>
                  <a:ext uri="{FF2B5EF4-FFF2-40B4-BE49-F238E27FC236}">
                    <a16:creationId xmlns:a16="http://schemas.microsoft.com/office/drawing/2014/main" id="{EA69143D-94BA-114E-AD92-A871093655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95" name="Line 64">
                <a:extLst>
                  <a:ext uri="{FF2B5EF4-FFF2-40B4-BE49-F238E27FC236}">
                    <a16:creationId xmlns:a16="http://schemas.microsoft.com/office/drawing/2014/main" id="{0B9C437F-88A6-384A-BFE1-FBD7030B07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96" name="Line 65">
                <a:extLst>
                  <a:ext uri="{FF2B5EF4-FFF2-40B4-BE49-F238E27FC236}">
                    <a16:creationId xmlns:a16="http://schemas.microsoft.com/office/drawing/2014/main" id="{F014B29B-7208-0445-9561-5CBDB3E155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96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97" name="Line 66">
                <a:extLst>
                  <a:ext uri="{FF2B5EF4-FFF2-40B4-BE49-F238E27FC236}">
                    <a16:creationId xmlns:a16="http://schemas.microsoft.com/office/drawing/2014/main" id="{EB1D5F5E-30FB-0044-86BB-E474575267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98" name="Line 67">
                <a:extLst>
                  <a:ext uri="{FF2B5EF4-FFF2-40B4-BE49-F238E27FC236}">
                    <a16:creationId xmlns:a16="http://schemas.microsoft.com/office/drawing/2014/main" id="{2B9A6EEF-6304-164E-BE90-C5E1C0AC21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99" name="Line 68">
                <a:extLst>
                  <a:ext uri="{FF2B5EF4-FFF2-40B4-BE49-F238E27FC236}">
                    <a16:creationId xmlns:a16="http://schemas.microsoft.com/office/drawing/2014/main" id="{AA9E4C2A-F6D6-E142-835F-13481E8005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500" name="Line 69">
                <a:extLst>
                  <a:ext uri="{FF2B5EF4-FFF2-40B4-BE49-F238E27FC236}">
                    <a16:creationId xmlns:a16="http://schemas.microsoft.com/office/drawing/2014/main" id="{A13C4705-30F3-684D-8733-B588C2F6D3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501" name="Line 70">
                <a:extLst>
                  <a:ext uri="{FF2B5EF4-FFF2-40B4-BE49-F238E27FC236}">
                    <a16:creationId xmlns:a16="http://schemas.microsoft.com/office/drawing/2014/main" id="{7C5F5818-CC53-8246-BA96-8D0985404C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6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502" name="Line 71">
                <a:extLst>
                  <a:ext uri="{FF2B5EF4-FFF2-40B4-BE49-F238E27FC236}">
                    <a16:creationId xmlns:a16="http://schemas.microsoft.com/office/drawing/2014/main" id="{45C7231C-AD8B-1641-936E-508FEF907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84" y="2976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503" name="Line 72">
                <a:extLst>
                  <a:ext uri="{FF2B5EF4-FFF2-40B4-BE49-F238E27FC236}">
                    <a16:creationId xmlns:a16="http://schemas.microsoft.com/office/drawing/2014/main" id="{C5277F85-2912-8443-8A52-DC9F6ED477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32" y="297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grpSp>
          <p:nvGrpSpPr>
            <p:cNvPr id="60477" name="Group 73">
              <a:extLst>
                <a:ext uri="{FF2B5EF4-FFF2-40B4-BE49-F238E27FC236}">
                  <a16:creationId xmlns:a16="http://schemas.microsoft.com/office/drawing/2014/main" id="{193EF081-972B-4E41-9F19-6413DF6E69D7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2736" y="3168"/>
              <a:ext cx="480" cy="96"/>
              <a:chOff x="960" y="2880"/>
              <a:chExt cx="912" cy="192"/>
            </a:xfrm>
          </p:grpSpPr>
          <p:sp>
            <p:nvSpPr>
              <p:cNvPr id="60482" name="Line 74">
                <a:extLst>
                  <a:ext uri="{FF2B5EF4-FFF2-40B4-BE49-F238E27FC236}">
                    <a16:creationId xmlns:a16="http://schemas.microsoft.com/office/drawing/2014/main" id="{EAD67E08-FFA2-B94C-8863-7BD79F14C5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" y="297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83" name="Line 75">
                <a:extLst>
                  <a:ext uri="{FF2B5EF4-FFF2-40B4-BE49-F238E27FC236}">
                    <a16:creationId xmlns:a16="http://schemas.microsoft.com/office/drawing/2014/main" id="{38CFA19C-18AE-BE44-B2E6-A4A4896C04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84" name="Line 76">
                <a:extLst>
                  <a:ext uri="{FF2B5EF4-FFF2-40B4-BE49-F238E27FC236}">
                    <a16:creationId xmlns:a16="http://schemas.microsoft.com/office/drawing/2014/main" id="{16DCD518-6BD7-1C47-9FCD-F71068FE49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85" name="Line 77">
                <a:extLst>
                  <a:ext uri="{FF2B5EF4-FFF2-40B4-BE49-F238E27FC236}">
                    <a16:creationId xmlns:a16="http://schemas.microsoft.com/office/drawing/2014/main" id="{1E725BB7-DD4E-1143-8F58-3C7F226018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96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86" name="Line 78">
                <a:extLst>
                  <a:ext uri="{FF2B5EF4-FFF2-40B4-BE49-F238E27FC236}">
                    <a16:creationId xmlns:a16="http://schemas.microsoft.com/office/drawing/2014/main" id="{24EE6581-7099-9C41-93AF-3C5BAE2950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87" name="Line 79">
                <a:extLst>
                  <a:ext uri="{FF2B5EF4-FFF2-40B4-BE49-F238E27FC236}">
                    <a16:creationId xmlns:a16="http://schemas.microsoft.com/office/drawing/2014/main" id="{59610BF9-8528-E145-9029-2FABDC3D3B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88" name="Line 80">
                <a:extLst>
                  <a:ext uri="{FF2B5EF4-FFF2-40B4-BE49-F238E27FC236}">
                    <a16:creationId xmlns:a16="http://schemas.microsoft.com/office/drawing/2014/main" id="{69D5D7AB-F611-6A44-AB43-BF67CE1840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89" name="Line 81">
                <a:extLst>
                  <a:ext uri="{FF2B5EF4-FFF2-40B4-BE49-F238E27FC236}">
                    <a16:creationId xmlns:a16="http://schemas.microsoft.com/office/drawing/2014/main" id="{A5FEAEC3-25AB-2641-84F5-B5CD354CDD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90" name="Line 82">
                <a:extLst>
                  <a:ext uri="{FF2B5EF4-FFF2-40B4-BE49-F238E27FC236}">
                    <a16:creationId xmlns:a16="http://schemas.microsoft.com/office/drawing/2014/main" id="{25BB5303-856B-E64A-AE18-A0CDCC2EA6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6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91" name="Line 83">
                <a:extLst>
                  <a:ext uri="{FF2B5EF4-FFF2-40B4-BE49-F238E27FC236}">
                    <a16:creationId xmlns:a16="http://schemas.microsoft.com/office/drawing/2014/main" id="{308F75FF-9056-8046-A7B0-A5148D0779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84" y="2976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92" name="Line 84">
                <a:extLst>
                  <a:ext uri="{FF2B5EF4-FFF2-40B4-BE49-F238E27FC236}">
                    <a16:creationId xmlns:a16="http://schemas.microsoft.com/office/drawing/2014/main" id="{B67B02D7-4D86-344B-9061-0DC50C5B7D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32" y="297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sp>
          <p:nvSpPr>
            <p:cNvPr id="60478" name="Line 85">
              <a:extLst>
                <a:ext uri="{FF2B5EF4-FFF2-40B4-BE49-F238E27FC236}">
                  <a16:creationId xmlns:a16="http://schemas.microsoft.com/office/drawing/2014/main" id="{C71E5A75-C68C-354E-97A9-9F13A2E4B1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8" y="3216"/>
              <a:ext cx="0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479" name="Line 86">
              <a:extLst>
                <a:ext uri="{FF2B5EF4-FFF2-40B4-BE49-F238E27FC236}">
                  <a16:creationId xmlns:a16="http://schemas.microsoft.com/office/drawing/2014/main" id="{C8231920-BA68-1E49-BBAD-6675A2C80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8" y="3696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480" name="Line 87">
              <a:extLst>
                <a:ext uri="{FF2B5EF4-FFF2-40B4-BE49-F238E27FC236}">
                  <a16:creationId xmlns:a16="http://schemas.microsoft.com/office/drawing/2014/main" id="{E57CF5F8-BAE0-7A4A-992E-A64CA1342D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3216"/>
              <a:ext cx="0" cy="7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481" name="Line 88">
              <a:extLst>
                <a:ext uri="{FF2B5EF4-FFF2-40B4-BE49-F238E27FC236}">
                  <a16:creationId xmlns:a16="http://schemas.microsoft.com/office/drawing/2014/main" id="{4083F348-27E2-CF47-9592-9D2B49FC1F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3984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grpSp>
        <p:nvGrpSpPr>
          <p:cNvPr id="14" name="Group 89">
            <a:extLst>
              <a:ext uri="{FF2B5EF4-FFF2-40B4-BE49-F238E27FC236}">
                <a16:creationId xmlns:a16="http://schemas.microsoft.com/office/drawing/2014/main" id="{AE18F4AD-91D3-F649-87EB-77226EA094A3}"/>
              </a:ext>
            </a:extLst>
          </p:cNvPr>
          <p:cNvGrpSpPr>
            <a:grpSpLocks/>
          </p:cNvGrpSpPr>
          <p:nvPr/>
        </p:nvGrpSpPr>
        <p:grpSpPr bwMode="auto">
          <a:xfrm>
            <a:off x="4343400" y="1981200"/>
            <a:ext cx="1447800" cy="4343400"/>
            <a:chOff x="2736" y="1248"/>
            <a:chExt cx="912" cy="2736"/>
          </a:xfrm>
        </p:grpSpPr>
        <p:grpSp>
          <p:nvGrpSpPr>
            <p:cNvPr id="60448" name="Group 90">
              <a:extLst>
                <a:ext uri="{FF2B5EF4-FFF2-40B4-BE49-F238E27FC236}">
                  <a16:creationId xmlns:a16="http://schemas.microsoft.com/office/drawing/2014/main" id="{CE6BC141-1689-4546-BD13-A0D37F12E6D3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2736" y="1248"/>
              <a:ext cx="480" cy="96"/>
              <a:chOff x="960" y="2880"/>
              <a:chExt cx="912" cy="192"/>
            </a:xfrm>
          </p:grpSpPr>
          <p:sp>
            <p:nvSpPr>
              <p:cNvPr id="60465" name="Line 91">
                <a:extLst>
                  <a:ext uri="{FF2B5EF4-FFF2-40B4-BE49-F238E27FC236}">
                    <a16:creationId xmlns:a16="http://schemas.microsoft.com/office/drawing/2014/main" id="{0A6B7D38-BC76-2F48-BCD4-03E23B66DD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" y="2976"/>
                <a:ext cx="240" cy="0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66" name="Line 92">
                <a:extLst>
                  <a:ext uri="{FF2B5EF4-FFF2-40B4-BE49-F238E27FC236}">
                    <a16:creationId xmlns:a16="http://schemas.microsoft.com/office/drawing/2014/main" id="{2ABEE83C-2384-9C4D-84B8-8F563B87BE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48" cy="96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67" name="Line 93">
                <a:extLst>
                  <a:ext uri="{FF2B5EF4-FFF2-40B4-BE49-F238E27FC236}">
                    <a16:creationId xmlns:a16="http://schemas.microsoft.com/office/drawing/2014/main" id="{560174FF-5C24-9B46-B329-A53F636B05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68" name="Line 94">
                <a:extLst>
                  <a:ext uri="{FF2B5EF4-FFF2-40B4-BE49-F238E27FC236}">
                    <a16:creationId xmlns:a16="http://schemas.microsoft.com/office/drawing/2014/main" id="{FE07ECFD-FDE5-104C-A968-9B55CC48C7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96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69" name="Line 95">
                <a:extLst>
                  <a:ext uri="{FF2B5EF4-FFF2-40B4-BE49-F238E27FC236}">
                    <a16:creationId xmlns:a16="http://schemas.microsoft.com/office/drawing/2014/main" id="{F792C43E-68A8-E54D-9D77-4AFED34048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70" name="Line 96">
                <a:extLst>
                  <a:ext uri="{FF2B5EF4-FFF2-40B4-BE49-F238E27FC236}">
                    <a16:creationId xmlns:a16="http://schemas.microsoft.com/office/drawing/2014/main" id="{6AC4BC3C-F93F-2F43-9446-F7D8F95FAA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71" name="Line 97">
                <a:extLst>
                  <a:ext uri="{FF2B5EF4-FFF2-40B4-BE49-F238E27FC236}">
                    <a16:creationId xmlns:a16="http://schemas.microsoft.com/office/drawing/2014/main" id="{0CF27BB0-5A8F-2A47-BDD1-03B3741DA8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72" name="Line 98">
                <a:extLst>
                  <a:ext uri="{FF2B5EF4-FFF2-40B4-BE49-F238E27FC236}">
                    <a16:creationId xmlns:a16="http://schemas.microsoft.com/office/drawing/2014/main" id="{CE69EEA6-7D29-0641-A133-F3C7A971CE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73" name="Line 99">
                <a:extLst>
                  <a:ext uri="{FF2B5EF4-FFF2-40B4-BE49-F238E27FC236}">
                    <a16:creationId xmlns:a16="http://schemas.microsoft.com/office/drawing/2014/main" id="{973FEDC9-6E19-9C4B-969F-CAE69C90B9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6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74" name="Line 100">
                <a:extLst>
                  <a:ext uri="{FF2B5EF4-FFF2-40B4-BE49-F238E27FC236}">
                    <a16:creationId xmlns:a16="http://schemas.microsoft.com/office/drawing/2014/main" id="{1AFF5BB8-822F-BF49-B67B-539C3974EB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84" y="2976"/>
                <a:ext cx="48" cy="96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75" name="Line 101">
                <a:extLst>
                  <a:ext uri="{FF2B5EF4-FFF2-40B4-BE49-F238E27FC236}">
                    <a16:creationId xmlns:a16="http://schemas.microsoft.com/office/drawing/2014/main" id="{F684AB0C-D4D5-1A4A-84BA-623CCDA0B2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32" y="2976"/>
                <a:ext cx="240" cy="0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grpSp>
          <p:nvGrpSpPr>
            <p:cNvPr id="60449" name="Group 102">
              <a:extLst>
                <a:ext uri="{FF2B5EF4-FFF2-40B4-BE49-F238E27FC236}">
                  <a16:creationId xmlns:a16="http://schemas.microsoft.com/office/drawing/2014/main" id="{92F279DA-44D6-4A43-A5C8-2821E516EF21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2736" y="3168"/>
              <a:ext cx="480" cy="96"/>
              <a:chOff x="960" y="2880"/>
              <a:chExt cx="912" cy="192"/>
            </a:xfrm>
          </p:grpSpPr>
          <p:sp>
            <p:nvSpPr>
              <p:cNvPr id="60454" name="Line 103">
                <a:extLst>
                  <a:ext uri="{FF2B5EF4-FFF2-40B4-BE49-F238E27FC236}">
                    <a16:creationId xmlns:a16="http://schemas.microsoft.com/office/drawing/2014/main" id="{BE8EB5BB-85EB-224F-91E6-AFB116FE3D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" y="2976"/>
                <a:ext cx="240" cy="0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55" name="Line 104">
                <a:extLst>
                  <a:ext uri="{FF2B5EF4-FFF2-40B4-BE49-F238E27FC236}">
                    <a16:creationId xmlns:a16="http://schemas.microsoft.com/office/drawing/2014/main" id="{8632768C-1435-BD44-A207-54C4249477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48" cy="96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56" name="Line 105">
                <a:extLst>
                  <a:ext uri="{FF2B5EF4-FFF2-40B4-BE49-F238E27FC236}">
                    <a16:creationId xmlns:a16="http://schemas.microsoft.com/office/drawing/2014/main" id="{D03E0B50-3201-BC4B-A830-A254262E2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57" name="Line 106">
                <a:extLst>
                  <a:ext uri="{FF2B5EF4-FFF2-40B4-BE49-F238E27FC236}">
                    <a16:creationId xmlns:a16="http://schemas.microsoft.com/office/drawing/2014/main" id="{6EDAA089-28B7-594D-B798-941F6AC7A6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96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58" name="Line 107">
                <a:extLst>
                  <a:ext uri="{FF2B5EF4-FFF2-40B4-BE49-F238E27FC236}">
                    <a16:creationId xmlns:a16="http://schemas.microsoft.com/office/drawing/2014/main" id="{F39C6CF5-0CFC-0C4D-85E1-25DC4F34EE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59" name="Line 108">
                <a:extLst>
                  <a:ext uri="{FF2B5EF4-FFF2-40B4-BE49-F238E27FC236}">
                    <a16:creationId xmlns:a16="http://schemas.microsoft.com/office/drawing/2014/main" id="{BF68959A-118F-BF42-87A9-14C4954DAC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60" name="Line 109">
                <a:extLst>
                  <a:ext uri="{FF2B5EF4-FFF2-40B4-BE49-F238E27FC236}">
                    <a16:creationId xmlns:a16="http://schemas.microsoft.com/office/drawing/2014/main" id="{1B5B900C-F327-7C4D-A27A-6F0422CCE8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61" name="Line 110">
                <a:extLst>
                  <a:ext uri="{FF2B5EF4-FFF2-40B4-BE49-F238E27FC236}">
                    <a16:creationId xmlns:a16="http://schemas.microsoft.com/office/drawing/2014/main" id="{2708944C-0D65-5C45-99C5-C67CAA3AC8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62" name="Line 111">
                <a:extLst>
                  <a:ext uri="{FF2B5EF4-FFF2-40B4-BE49-F238E27FC236}">
                    <a16:creationId xmlns:a16="http://schemas.microsoft.com/office/drawing/2014/main" id="{C4DF74DD-C963-1240-AEAE-CD852E3510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6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63" name="Line 112">
                <a:extLst>
                  <a:ext uri="{FF2B5EF4-FFF2-40B4-BE49-F238E27FC236}">
                    <a16:creationId xmlns:a16="http://schemas.microsoft.com/office/drawing/2014/main" id="{B99522C9-13B1-9A4E-B497-FD2733489A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84" y="2976"/>
                <a:ext cx="48" cy="96"/>
              </a:xfrm>
              <a:prstGeom prst="line">
                <a:avLst/>
              </a:prstGeom>
              <a:noFill/>
              <a:ln w="12700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60464" name="Line 113">
                <a:extLst>
                  <a:ext uri="{FF2B5EF4-FFF2-40B4-BE49-F238E27FC236}">
                    <a16:creationId xmlns:a16="http://schemas.microsoft.com/office/drawing/2014/main" id="{3C0C69CF-375A-F345-8551-AEC430DA81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32" y="2976"/>
                <a:ext cx="240" cy="0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sp>
          <p:nvSpPr>
            <p:cNvPr id="60450" name="Line 114">
              <a:extLst>
                <a:ext uri="{FF2B5EF4-FFF2-40B4-BE49-F238E27FC236}">
                  <a16:creationId xmlns:a16="http://schemas.microsoft.com/office/drawing/2014/main" id="{189FFF5E-7061-1B42-931A-872ED1AE88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8" y="3216"/>
              <a:ext cx="0" cy="480"/>
            </a:xfrm>
            <a:prstGeom prst="line">
              <a:avLst/>
            </a:prstGeom>
            <a:noFill/>
            <a:ln w="38100">
              <a:solidFill>
                <a:srgbClr val="66FF33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451" name="Line 115">
              <a:extLst>
                <a:ext uri="{FF2B5EF4-FFF2-40B4-BE49-F238E27FC236}">
                  <a16:creationId xmlns:a16="http://schemas.microsoft.com/office/drawing/2014/main" id="{D2F84B6D-35B5-754D-A50A-659A64D411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8" y="3696"/>
              <a:ext cx="432" cy="0"/>
            </a:xfrm>
            <a:prstGeom prst="line">
              <a:avLst/>
            </a:prstGeom>
            <a:noFill/>
            <a:ln w="38100">
              <a:solidFill>
                <a:srgbClr val="66FF33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452" name="Line 116">
              <a:extLst>
                <a:ext uri="{FF2B5EF4-FFF2-40B4-BE49-F238E27FC236}">
                  <a16:creationId xmlns:a16="http://schemas.microsoft.com/office/drawing/2014/main" id="{DC28F2F2-E27E-D249-9903-9A26B893E0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3216"/>
              <a:ext cx="0" cy="768"/>
            </a:xfrm>
            <a:prstGeom prst="line">
              <a:avLst/>
            </a:prstGeom>
            <a:noFill/>
            <a:ln w="38100">
              <a:solidFill>
                <a:srgbClr val="66FF33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453" name="Line 117">
              <a:extLst>
                <a:ext uri="{FF2B5EF4-FFF2-40B4-BE49-F238E27FC236}">
                  <a16:creationId xmlns:a16="http://schemas.microsoft.com/office/drawing/2014/main" id="{8D3A1297-E1C7-C64B-8F9B-9355523F17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3984"/>
              <a:ext cx="864" cy="0"/>
            </a:xfrm>
            <a:prstGeom prst="line">
              <a:avLst/>
            </a:prstGeom>
            <a:noFill/>
            <a:ln w="38100">
              <a:solidFill>
                <a:srgbClr val="66FF33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60438" name="Text Box 118">
            <a:extLst>
              <a:ext uri="{FF2B5EF4-FFF2-40B4-BE49-F238E27FC236}">
                <a16:creationId xmlns:a16="http://schemas.microsoft.com/office/drawing/2014/main" id="{7895AAD4-41CC-A643-B313-C8399943A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5562600"/>
            <a:ext cx="3282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Typical resolution 100ps RMS </a:t>
            </a:r>
            <a:endParaRPr lang="en-US" altLang="en-US" sz="1800"/>
          </a:p>
        </p:txBody>
      </p:sp>
      <p:grpSp>
        <p:nvGrpSpPr>
          <p:cNvPr id="60439" name="Group 4">
            <a:extLst>
              <a:ext uri="{FF2B5EF4-FFF2-40B4-BE49-F238E27FC236}">
                <a16:creationId xmlns:a16="http://schemas.microsoft.com/office/drawing/2014/main" id="{2B04EB39-2F16-9847-81DE-D4AA3B7174D9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2819400"/>
            <a:ext cx="1905000" cy="366713"/>
            <a:chOff x="1920" y="3792"/>
            <a:chExt cx="1200" cy="231"/>
          </a:xfrm>
        </p:grpSpPr>
        <p:sp>
          <p:nvSpPr>
            <p:cNvPr id="60446" name="Text Box 5">
              <a:extLst>
                <a:ext uri="{FF2B5EF4-FFF2-40B4-BE49-F238E27FC236}">
                  <a16:creationId xmlns:a16="http://schemas.microsoft.com/office/drawing/2014/main" id="{BE24FCAB-D31E-D24B-9D05-0034BB36B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3792"/>
              <a:ext cx="120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>
                  <a:solidFill>
                    <a:srgbClr val="0000FF"/>
                  </a:solidFill>
                </a:rPr>
                <a:t>E = Electric Field</a:t>
              </a: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60447" name="Line 6">
              <a:extLst>
                <a:ext uri="{FF2B5EF4-FFF2-40B4-BE49-F238E27FC236}">
                  <a16:creationId xmlns:a16="http://schemas.microsoft.com/office/drawing/2014/main" id="{5500A76E-9AB4-FD47-8E00-45FD32A8E4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92"/>
              <a:ext cx="144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grpSp>
        <p:nvGrpSpPr>
          <p:cNvPr id="60440" name="Group 7">
            <a:extLst>
              <a:ext uri="{FF2B5EF4-FFF2-40B4-BE49-F238E27FC236}">
                <a16:creationId xmlns:a16="http://schemas.microsoft.com/office/drawing/2014/main" id="{597CF0C6-DFBD-DF44-B9B3-B64A1DAF7CBB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3429000"/>
            <a:ext cx="1854200" cy="366713"/>
            <a:chOff x="2352" y="3792"/>
            <a:chExt cx="1168" cy="231"/>
          </a:xfrm>
        </p:grpSpPr>
        <p:sp>
          <p:nvSpPr>
            <p:cNvPr id="60444" name="Text Box 8">
              <a:extLst>
                <a:ext uri="{FF2B5EF4-FFF2-40B4-BE49-F238E27FC236}">
                  <a16:creationId xmlns:a16="http://schemas.microsoft.com/office/drawing/2014/main" id="{F107564E-EFA4-7D46-85E5-0C575B8791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" y="3792"/>
              <a:ext cx="11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>
                  <a:solidFill>
                    <a:srgbClr val="FF0000"/>
                  </a:solidFill>
                </a:rPr>
                <a:t>B = Flux Density</a:t>
              </a:r>
              <a:endParaRPr lang="en-US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60445" name="Line 9">
              <a:extLst>
                <a:ext uri="{FF2B5EF4-FFF2-40B4-BE49-F238E27FC236}">
                  <a16:creationId xmlns:a16="http://schemas.microsoft.com/office/drawing/2014/main" id="{F67543B2-2D4A-034B-9E72-991AD9F081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3792"/>
              <a:ext cx="14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grpSp>
        <p:nvGrpSpPr>
          <p:cNvPr id="60441" name="Group 46">
            <a:extLst>
              <a:ext uri="{FF2B5EF4-FFF2-40B4-BE49-F238E27FC236}">
                <a16:creationId xmlns:a16="http://schemas.microsoft.com/office/drawing/2014/main" id="{F272CC23-D03E-7F43-B7F2-8DF41A385DD2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4038600"/>
            <a:ext cx="2146300" cy="366713"/>
            <a:chOff x="2352" y="3792"/>
            <a:chExt cx="1352" cy="231"/>
          </a:xfrm>
        </p:grpSpPr>
        <p:sp>
          <p:nvSpPr>
            <p:cNvPr id="60442" name="Text Box 47">
              <a:extLst>
                <a:ext uri="{FF2B5EF4-FFF2-40B4-BE49-F238E27FC236}">
                  <a16:creationId xmlns:a16="http://schemas.microsoft.com/office/drawing/2014/main" id="{848CD51B-163D-9A4F-B5EB-7106B5A139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" y="3792"/>
              <a:ext cx="13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>
                  <a:solidFill>
                    <a:srgbClr val="66FF33"/>
                  </a:solidFill>
                </a:rPr>
                <a:t>J = Current Density</a:t>
              </a:r>
              <a:endParaRPr lang="en-US" altLang="en-US" sz="1800">
                <a:solidFill>
                  <a:srgbClr val="66FF33"/>
                </a:solidFill>
              </a:endParaRPr>
            </a:p>
          </p:txBody>
        </p:sp>
        <p:sp>
          <p:nvSpPr>
            <p:cNvPr id="60443" name="Line 48">
              <a:extLst>
                <a:ext uri="{FF2B5EF4-FFF2-40B4-BE49-F238E27FC236}">
                  <a16:creationId xmlns:a16="http://schemas.microsoft.com/office/drawing/2014/main" id="{34CBE706-741E-9F47-9C71-E05746ED0E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3792"/>
              <a:ext cx="144" cy="0"/>
            </a:xfrm>
            <a:prstGeom prst="line">
              <a:avLst/>
            </a:prstGeom>
            <a:noFill/>
            <a:ln w="9525">
              <a:solidFill>
                <a:srgbClr val="66FF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065E-6 L 0.475 -0.0004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1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>
            <a:extLst>
              <a:ext uri="{FF2B5EF4-FFF2-40B4-BE49-F238E27FC236}">
                <a16:creationId xmlns:a16="http://schemas.microsoft.com/office/drawing/2014/main" id="{BD8A5CAA-35D1-C54D-94AF-1678A41C2D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WCM Example Measurements</a:t>
            </a:r>
            <a:endParaRPr lang="en-US" altLang="en-US"/>
          </a:p>
        </p:txBody>
      </p:sp>
      <p:pic>
        <p:nvPicPr>
          <p:cNvPr id="62466" name="Picture 3" descr="wcm5">
            <a:extLst>
              <a:ext uri="{FF2B5EF4-FFF2-40B4-BE49-F238E27FC236}">
                <a16:creationId xmlns:a16="http://schemas.microsoft.com/office/drawing/2014/main" id="{52A7406B-1AEE-4048-86F7-D8D2545D5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4" descr="Screenshot-VNCdiamro6002">
            <a:extLst>
              <a:ext uri="{FF2B5EF4-FFF2-40B4-BE49-F238E27FC236}">
                <a16:creationId xmlns:a16="http://schemas.microsoft.com/office/drawing/2014/main" id="{0FCB9A23-096B-B041-BFCA-FF24A9045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2" t="14163" r="1163" b="1491"/>
          <a:stretch>
            <a:fillRect/>
          </a:stretch>
        </p:blipFill>
        <p:spPr bwMode="auto">
          <a:xfrm>
            <a:off x="5029200" y="914400"/>
            <a:ext cx="3503613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5" descr="Screenshot-VNCdiamro6002-1">
            <a:extLst>
              <a:ext uri="{FF2B5EF4-FFF2-40B4-BE49-F238E27FC236}">
                <a16:creationId xmlns:a16="http://schemas.microsoft.com/office/drawing/2014/main" id="{53E373A0-2B7E-A646-A3DC-2FE75CB3D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2" t="14163" r="1163" b="1491"/>
          <a:stretch>
            <a:fillRect/>
          </a:stretch>
        </p:blipFill>
        <p:spPr bwMode="auto">
          <a:xfrm>
            <a:off x="5029200" y="3505200"/>
            <a:ext cx="3502025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" name="Text Box 6">
            <a:extLst>
              <a:ext uri="{FF2B5EF4-FFF2-40B4-BE49-F238E27FC236}">
                <a16:creationId xmlns:a16="http://schemas.microsoft.com/office/drawing/2014/main" id="{5DAD4A65-DCA6-2C43-B16A-A59C715FA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105400"/>
            <a:ext cx="2393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Mechanical Assembly</a:t>
            </a:r>
            <a:endParaRPr lang="en-US" altLang="en-US" sz="1800"/>
          </a:p>
        </p:txBody>
      </p:sp>
      <p:sp>
        <p:nvSpPr>
          <p:cNvPr id="62470" name="Text Box 7">
            <a:extLst>
              <a:ext uri="{FF2B5EF4-FFF2-40B4-BE49-F238E27FC236}">
                <a16:creationId xmlns:a16="http://schemas.microsoft.com/office/drawing/2014/main" id="{200CFFAC-53EC-B74A-8290-6F45E6788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2895600"/>
            <a:ext cx="1790700" cy="2746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/>
              <a:t>Bunch train from LINAC</a:t>
            </a:r>
            <a:endParaRPr lang="en-US" altLang="en-US" sz="1200"/>
          </a:p>
        </p:txBody>
      </p:sp>
      <p:sp>
        <p:nvSpPr>
          <p:cNvPr id="62471" name="Text Box 8">
            <a:extLst>
              <a:ext uri="{FF2B5EF4-FFF2-40B4-BE49-F238E27FC236}">
                <a16:creationId xmlns:a16="http://schemas.microsoft.com/office/drawing/2014/main" id="{DAFFB9A0-FC6A-5F41-9CBF-F512E792F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5257800"/>
            <a:ext cx="1938338" cy="2746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/>
              <a:t>Individual bunches in train</a:t>
            </a:r>
            <a:endParaRPr lang="en-US" altLang="en-US" sz="120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>
            <a:extLst>
              <a:ext uri="{FF2B5EF4-FFF2-40B4-BE49-F238E27FC236}">
                <a16:creationId xmlns:a16="http://schemas.microsoft.com/office/drawing/2014/main" id="{3C83CAE7-6F05-5949-ABFE-8227F0B5CB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Beam Current Transformer</a:t>
            </a:r>
          </a:p>
        </p:txBody>
      </p:sp>
      <p:pic>
        <p:nvPicPr>
          <p:cNvPr id="64514" name="Picture 2">
            <a:extLst>
              <a:ext uri="{FF2B5EF4-FFF2-40B4-BE49-F238E27FC236}">
                <a16:creationId xmlns:a16="http://schemas.microsoft.com/office/drawing/2014/main" id="{0C1EE95F-71CD-9149-85B6-F7B112E4D29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1143000"/>
            <a:ext cx="2819400" cy="1833563"/>
          </a:xfrm>
          <a:noFill/>
        </p:spPr>
      </p:pic>
      <p:pic>
        <p:nvPicPr>
          <p:cNvPr id="64515" name="Picture 3">
            <a:extLst>
              <a:ext uri="{FF2B5EF4-FFF2-40B4-BE49-F238E27FC236}">
                <a16:creationId xmlns:a16="http://schemas.microsoft.com/office/drawing/2014/main" id="{63ADCCD2-0EC0-A344-BF07-B9D3C355D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10000"/>
            <a:ext cx="34448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6" name="Picture 7">
            <a:extLst>
              <a:ext uri="{FF2B5EF4-FFF2-40B4-BE49-F238E27FC236}">
                <a16:creationId xmlns:a16="http://schemas.microsoft.com/office/drawing/2014/main" id="{1D310D86-1EFA-4A46-8A0E-14E8386305BD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676400"/>
            <a:ext cx="4289425" cy="485775"/>
          </a:xfrm>
          <a:noFill/>
        </p:spPr>
      </p:pic>
      <p:pic>
        <p:nvPicPr>
          <p:cNvPr id="64517" name="Picture 8">
            <a:extLst>
              <a:ext uri="{FF2B5EF4-FFF2-40B4-BE49-F238E27FC236}">
                <a16:creationId xmlns:a16="http://schemas.microsoft.com/office/drawing/2014/main" id="{62E7226C-E8F8-094F-ABF7-EAFA57B1E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590800"/>
            <a:ext cx="18843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8" name="Picture 9">
            <a:extLst>
              <a:ext uri="{FF2B5EF4-FFF2-40B4-BE49-F238E27FC236}">
                <a16:creationId xmlns:a16="http://schemas.microsoft.com/office/drawing/2014/main" id="{124859FF-2546-8248-A9EE-B2C7657F3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429000"/>
            <a:ext cx="29368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 Box 10">
            <a:extLst>
              <a:ext uri="{FF2B5EF4-FFF2-40B4-BE49-F238E27FC236}">
                <a16:creationId xmlns:a16="http://schemas.microsoft.com/office/drawing/2014/main" id="{EDE402A7-CDEA-CF4E-9309-FAF1F71A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525" y="4075113"/>
            <a:ext cx="43497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1800"/>
              <a:t>This arrangement acts like a transformer:</a:t>
            </a:r>
          </a:p>
          <a:p>
            <a:pPr eaLnBrk="1" hangingPunct="1">
              <a:defRPr/>
            </a:pPr>
            <a:endParaRPr lang="en-GB" altLang="en-US" sz="1800"/>
          </a:p>
          <a:p>
            <a:pPr eaLnBrk="1" hangingPunct="1">
              <a:defRPr/>
            </a:pPr>
            <a:r>
              <a:rPr lang="en-GB" altLang="en-US" sz="1800">
                <a:solidFill>
                  <a:srgbClr val="002060"/>
                </a:solidFill>
              </a:rPr>
              <a:t>Primary winding </a:t>
            </a:r>
            <a:r>
              <a:rPr lang="en-GB" altLang="en-US" sz="1800"/>
              <a:t>– particle beam</a:t>
            </a:r>
          </a:p>
          <a:p>
            <a:pPr eaLnBrk="1" hangingPunct="1">
              <a:defRPr/>
            </a:pPr>
            <a:endParaRPr lang="en-GB" altLang="en-US" sz="1800"/>
          </a:p>
          <a:p>
            <a:pPr eaLnBrk="1" hangingPunct="1">
              <a:defRPr/>
            </a:pPr>
            <a:r>
              <a:rPr lang="en-GB" altLang="en-US" sz="1800">
                <a:solidFill>
                  <a:srgbClr val="002060"/>
                </a:solidFill>
              </a:rPr>
              <a:t>Secondary winding </a:t>
            </a:r>
            <a:r>
              <a:rPr lang="en-GB" altLang="en-US" sz="1800"/>
              <a:t>– inductive coil</a:t>
            </a:r>
          </a:p>
          <a:p>
            <a:pPr eaLnBrk="1" hangingPunct="1">
              <a:defRPr/>
            </a:pPr>
            <a:endParaRPr lang="en-GB" altLang="en-US" sz="1800"/>
          </a:p>
          <a:p>
            <a:pPr eaLnBrk="1" hangingPunct="1">
              <a:defRPr/>
            </a:pPr>
            <a:r>
              <a:rPr lang="en-GB" altLang="en-US" sz="1800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anose="05000000000000000000" pitchFamily="2" charset="2"/>
              </a:rPr>
              <a:t> Beam Transformer</a:t>
            </a:r>
            <a:endParaRPr lang="en-GB" altLang="en-US" sz="1800" i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4520" name="Text Box 11">
            <a:extLst>
              <a:ext uri="{FF2B5EF4-FFF2-40B4-BE49-F238E27FC236}">
                <a16:creationId xmlns:a16="http://schemas.microsoft.com/office/drawing/2014/main" id="{2418EB9F-4B55-A64D-AEDC-38121533A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3048000"/>
            <a:ext cx="2406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3300"/>
                </a:solidFill>
              </a:rPr>
              <a:t>Ideal iron core around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3300"/>
                </a:solidFill>
              </a:rPr>
              <a:t>particle beam</a:t>
            </a:r>
          </a:p>
        </p:txBody>
      </p:sp>
      <p:sp>
        <p:nvSpPr>
          <p:cNvPr id="64521" name="Text Box 12">
            <a:extLst>
              <a:ext uri="{FF2B5EF4-FFF2-40B4-BE49-F238E27FC236}">
                <a16:creationId xmlns:a16="http://schemas.microsoft.com/office/drawing/2014/main" id="{76664183-C9D9-BD4E-82D6-93EE0EA08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5486400"/>
            <a:ext cx="2165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3300"/>
                </a:solidFill>
              </a:rPr>
              <a:t>Equivalent circuit of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3300"/>
                </a:solidFill>
              </a:rPr>
              <a:t>beam transformer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22" descr="ring">
            <a:extLst>
              <a:ext uri="{FF2B5EF4-FFF2-40B4-BE49-F238E27FC236}">
                <a16:creationId xmlns:a16="http://schemas.microsoft.com/office/drawing/2014/main" id="{24DF2C15-D3FB-9148-9EB7-370489D27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828800"/>
            <a:ext cx="14478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2" name="Rectangle 2">
            <a:extLst>
              <a:ext uri="{FF2B5EF4-FFF2-40B4-BE49-F238E27FC236}">
                <a16:creationId xmlns:a16="http://schemas.microsoft.com/office/drawing/2014/main" id="{B2E58241-815A-324C-AC38-4048C2B67F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GB" altLang="en-US"/>
              <a:t>Beam Current Transformer Principle</a:t>
            </a:r>
            <a:endParaRPr lang="en-US" altLang="en-US"/>
          </a:p>
        </p:txBody>
      </p:sp>
      <p:sp>
        <p:nvSpPr>
          <p:cNvPr id="66563" name="Rectangle 52">
            <a:extLst>
              <a:ext uri="{FF2B5EF4-FFF2-40B4-BE49-F238E27FC236}">
                <a16:creationId xmlns:a16="http://schemas.microsoft.com/office/drawing/2014/main" id="{CE478BD0-A834-C444-A1EE-44E0FD61345A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4876800"/>
            <a:ext cx="8382000" cy="1568450"/>
          </a:xfrm>
        </p:spPr>
        <p:txBody>
          <a:bodyPr/>
          <a:lstStyle/>
          <a:p>
            <a:r>
              <a:rPr lang="en-GB" altLang="en-US" sz="2400"/>
              <a:t>Charged particles act as ‘single turn’ in a transformer.</a:t>
            </a:r>
          </a:p>
          <a:p>
            <a:r>
              <a:rPr lang="en-GB" altLang="en-US" sz="2400"/>
              <a:t>Proportional current is induced into windings.</a:t>
            </a:r>
          </a:p>
          <a:p>
            <a:r>
              <a:rPr lang="en-GB" altLang="en-US" sz="2400"/>
              <a:t>Integral of current over time equals charge.</a:t>
            </a:r>
            <a:endParaRPr lang="en-US" altLang="en-US" sz="2400"/>
          </a:p>
        </p:txBody>
      </p:sp>
      <p:sp>
        <p:nvSpPr>
          <p:cNvPr id="66564" name="Line 6">
            <a:extLst>
              <a:ext uri="{FF2B5EF4-FFF2-40B4-BE49-F238E27FC236}">
                <a16:creationId xmlns:a16="http://schemas.microsoft.com/office/drawing/2014/main" id="{B132E410-C115-2948-B25D-4B3E7AD6AC4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000" y="3048000"/>
            <a:ext cx="190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65" name="Line 10">
            <a:extLst>
              <a:ext uri="{FF2B5EF4-FFF2-40B4-BE49-F238E27FC236}">
                <a16:creationId xmlns:a16="http://schemas.microsoft.com/office/drawing/2014/main" id="{7CCE89EE-F4C5-BC40-A880-345F36AC9B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3429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66" name="Line 7">
            <a:extLst>
              <a:ext uri="{FF2B5EF4-FFF2-40B4-BE49-F238E27FC236}">
                <a16:creationId xmlns:a16="http://schemas.microsoft.com/office/drawing/2014/main" id="{BAB4741C-4331-9E4C-8D6B-20B64A46077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05000" y="3048000"/>
            <a:ext cx="2362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67" name="Line 8">
            <a:extLst>
              <a:ext uri="{FF2B5EF4-FFF2-40B4-BE49-F238E27FC236}">
                <a16:creationId xmlns:a16="http://schemas.microsoft.com/office/drawing/2014/main" id="{6A3CBBBA-8349-5F47-A2D0-EA2B1786E0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3048000"/>
            <a:ext cx="6858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grpSp>
        <p:nvGrpSpPr>
          <p:cNvPr id="66568" name="Group 23">
            <a:extLst>
              <a:ext uri="{FF2B5EF4-FFF2-40B4-BE49-F238E27FC236}">
                <a16:creationId xmlns:a16="http://schemas.microsoft.com/office/drawing/2014/main" id="{809F5FD9-12F6-7E42-8AAF-D65920666740}"/>
              </a:ext>
            </a:extLst>
          </p:cNvPr>
          <p:cNvGrpSpPr>
            <a:grpSpLocks/>
          </p:cNvGrpSpPr>
          <p:nvPr/>
        </p:nvGrpSpPr>
        <p:grpSpPr bwMode="auto">
          <a:xfrm>
            <a:off x="990600" y="2819400"/>
            <a:ext cx="495300" cy="527050"/>
            <a:chOff x="645" y="1973"/>
            <a:chExt cx="312" cy="332"/>
          </a:xfrm>
        </p:grpSpPr>
        <p:sp>
          <p:nvSpPr>
            <p:cNvPr id="66588" name="Oval 24">
              <a:extLst>
                <a:ext uri="{FF2B5EF4-FFF2-40B4-BE49-F238E27FC236}">
                  <a16:creationId xmlns:a16="http://schemas.microsoft.com/office/drawing/2014/main" id="{857250B2-1CA9-8842-BEF3-2E088B987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112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6589" name="Oval 25">
              <a:extLst>
                <a:ext uri="{FF2B5EF4-FFF2-40B4-BE49-F238E27FC236}">
                  <a16:creationId xmlns:a16="http://schemas.microsoft.com/office/drawing/2014/main" id="{DF1CAC17-97C6-6A42-AC18-16C4BF27A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1973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6590" name="Oval 26">
              <a:extLst>
                <a:ext uri="{FF2B5EF4-FFF2-40B4-BE49-F238E27FC236}">
                  <a16:creationId xmlns:a16="http://schemas.microsoft.com/office/drawing/2014/main" id="{BFFC63AD-FC13-7F40-9B9D-9DF561FA7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" y="2209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6591" name="Oval 27">
              <a:extLst>
                <a:ext uri="{FF2B5EF4-FFF2-40B4-BE49-F238E27FC236}">
                  <a16:creationId xmlns:a16="http://schemas.microsoft.com/office/drawing/2014/main" id="{6270A0A5-B361-9A46-99B2-93815AD86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" y="2022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66592" name="Oval 28">
              <a:extLst>
                <a:ext uri="{FF2B5EF4-FFF2-40B4-BE49-F238E27FC236}">
                  <a16:creationId xmlns:a16="http://schemas.microsoft.com/office/drawing/2014/main" id="{10A91DE2-9839-FC4B-ACBB-C128FA698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" y="2172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66569" name="Line 29">
            <a:extLst>
              <a:ext uri="{FF2B5EF4-FFF2-40B4-BE49-F238E27FC236}">
                <a16:creationId xmlns:a16="http://schemas.microsoft.com/office/drawing/2014/main" id="{4216BCD4-9FD1-5541-8E88-6EBC8908285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1000" y="3429000"/>
            <a:ext cx="2286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70" name="AutoShape 32">
            <a:extLst>
              <a:ext uri="{FF2B5EF4-FFF2-40B4-BE49-F238E27FC236}">
                <a16:creationId xmlns:a16="http://schemas.microsoft.com/office/drawing/2014/main" id="{BB4BE700-3F34-6C4C-990E-EE1FEA4964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3733800"/>
            <a:ext cx="1524000" cy="12192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66571" name="Rectangle 33">
            <a:extLst>
              <a:ext uri="{FF2B5EF4-FFF2-40B4-BE49-F238E27FC236}">
                <a16:creationId xmlns:a16="http://schemas.microsoft.com/office/drawing/2014/main" id="{12EC6126-5089-AD4D-BC18-F8B0B3DF4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3886200"/>
            <a:ext cx="10668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66572" name="Line 34">
            <a:extLst>
              <a:ext uri="{FF2B5EF4-FFF2-40B4-BE49-F238E27FC236}">
                <a16:creationId xmlns:a16="http://schemas.microsoft.com/office/drawing/2014/main" id="{1006A2E7-1C5B-C44D-9E8B-B0E92E6A23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34200" y="3962400"/>
            <a:ext cx="1588" cy="685800"/>
          </a:xfrm>
          <a:prstGeom prst="line">
            <a:avLst/>
          </a:prstGeom>
          <a:noFill/>
          <a:ln w="9525">
            <a:solidFill>
              <a:srgbClr val="66FF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73" name="Line 35">
            <a:extLst>
              <a:ext uri="{FF2B5EF4-FFF2-40B4-BE49-F238E27FC236}">
                <a16:creationId xmlns:a16="http://schemas.microsoft.com/office/drawing/2014/main" id="{BE9E5F2A-8CA5-9743-9849-4FDE9F3DEED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4648200"/>
            <a:ext cx="838200" cy="1588"/>
          </a:xfrm>
          <a:prstGeom prst="line">
            <a:avLst/>
          </a:prstGeom>
          <a:noFill/>
          <a:ln w="9525">
            <a:solidFill>
              <a:srgbClr val="66FF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74" name="Text Box 36">
            <a:extLst>
              <a:ext uri="{FF2B5EF4-FFF2-40B4-BE49-F238E27FC236}">
                <a16:creationId xmlns:a16="http://schemas.microsoft.com/office/drawing/2014/main" id="{C6854EA4-1F73-5B4B-AD28-7A9154F2A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5525" y="4583113"/>
            <a:ext cx="233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solidFill>
                  <a:srgbClr val="66FF33"/>
                </a:solidFill>
              </a:rPr>
              <a:t>t</a:t>
            </a:r>
            <a:endParaRPr lang="en-US" altLang="en-US" sz="1400">
              <a:solidFill>
                <a:srgbClr val="66FF33"/>
              </a:solidFill>
            </a:endParaRPr>
          </a:p>
        </p:txBody>
      </p:sp>
      <p:sp>
        <p:nvSpPr>
          <p:cNvPr id="66575" name="Text Box 37">
            <a:extLst>
              <a:ext uri="{FF2B5EF4-FFF2-40B4-BE49-F238E27FC236}">
                <a16:creationId xmlns:a16="http://schemas.microsoft.com/office/drawing/2014/main" id="{E32C2C76-C893-5C48-9678-BBC0296C3E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4038600"/>
            <a:ext cx="233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solidFill>
                  <a:srgbClr val="66FF33"/>
                </a:solidFill>
              </a:rPr>
              <a:t>I</a:t>
            </a:r>
            <a:endParaRPr lang="en-US" altLang="en-US" sz="1400">
              <a:solidFill>
                <a:srgbClr val="66FF33"/>
              </a:solidFill>
            </a:endParaRPr>
          </a:p>
        </p:txBody>
      </p:sp>
      <p:sp>
        <p:nvSpPr>
          <p:cNvPr id="66576" name="Freeform 38">
            <a:extLst>
              <a:ext uri="{FF2B5EF4-FFF2-40B4-BE49-F238E27FC236}">
                <a16:creationId xmlns:a16="http://schemas.microsoft.com/office/drawing/2014/main" id="{22513717-981C-F340-9328-2CEB7B989AD8}"/>
              </a:ext>
            </a:extLst>
          </p:cNvPr>
          <p:cNvSpPr>
            <a:spLocks/>
          </p:cNvSpPr>
          <p:nvPr/>
        </p:nvSpPr>
        <p:spPr bwMode="auto">
          <a:xfrm>
            <a:off x="6934200" y="4267200"/>
            <a:ext cx="862013" cy="407988"/>
          </a:xfrm>
          <a:custGeom>
            <a:avLst/>
            <a:gdLst>
              <a:gd name="T0" fmla="*/ 0 w 543"/>
              <a:gd name="T1" fmla="*/ 2147483646 h 257"/>
              <a:gd name="T2" fmla="*/ 2147483646 w 543"/>
              <a:gd name="T3" fmla="*/ 2147483646 h 257"/>
              <a:gd name="T4" fmla="*/ 2147483646 w 543"/>
              <a:gd name="T5" fmla="*/ 2147483646 h 257"/>
              <a:gd name="T6" fmla="*/ 2147483646 w 543"/>
              <a:gd name="T7" fmla="*/ 2147483646 h 257"/>
              <a:gd name="T8" fmla="*/ 2147483646 w 543"/>
              <a:gd name="T9" fmla="*/ 2147483646 h 257"/>
              <a:gd name="T10" fmla="*/ 2147483646 w 543"/>
              <a:gd name="T11" fmla="*/ 2147483646 h 2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43"/>
              <a:gd name="T19" fmla="*/ 0 h 257"/>
              <a:gd name="T20" fmla="*/ 543 w 543"/>
              <a:gd name="T21" fmla="*/ 257 h 25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43" h="257">
                <a:moveTo>
                  <a:pt x="0" y="239"/>
                </a:moveTo>
                <a:cubicBezTo>
                  <a:pt x="24" y="229"/>
                  <a:pt x="83" y="257"/>
                  <a:pt x="147" y="181"/>
                </a:cubicBezTo>
                <a:cubicBezTo>
                  <a:pt x="182" y="125"/>
                  <a:pt x="189" y="12"/>
                  <a:pt x="224" y="1"/>
                </a:cubicBezTo>
                <a:cubicBezTo>
                  <a:pt x="267" y="0"/>
                  <a:pt x="270" y="137"/>
                  <a:pt x="297" y="177"/>
                </a:cubicBezTo>
                <a:cubicBezTo>
                  <a:pt x="324" y="217"/>
                  <a:pt x="347" y="227"/>
                  <a:pt x="388" y="238"/>
                </a:cubicBezTo>
                <a:cubicBezTo>
                  <a:pt x="429" y="248"/>
                  <a:pt x="511" y="239"/>
                  <a:pt x="543" y="240"/>
                </a:cubicBezTo>
              </a:path>
            </a:pathLst>
          </a:cu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77" name="Oval 39">
            <a:extLst>
              <a:ext uri="{FF2B5EF4-FFF2-40B4-BE49-F238E27FC236}">
                <a16:creationId xmlns:a16="http://schemas.microsoft.com/office/drawing/2014/main" id="{BFF01103-0377-B942-8AB7-613007CC2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0" y="4059238"/>
            <a:ext cx="152400" cy="152400"/>
          </a:xfrm>
          <a:prstGeom prst="ellipse">
            <a:avLst/>
          </a:prstGeom>
          <a:solidFill>
            <a:srgbClr val="66FF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66578" name="Oval 40">
            <a:extLst>
              <a:ext uri="{FF2B5EF4-FFF2-40B4-BE49-F238E27FC236}">
                <a16:creationId xmlns:a16="http://schemas.microsoft.com/office/drawing/2014/main" id="{8ABFF786-7C3B-F640-A0D2-053BC05FF6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7650" y="4524375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66579" name="Line 11">
            <a:extLst>
              <a:ext uri="{FF2B5EF4-FFF2-40B4-BE49-F238E27FC236}">
                <a16:creationId xmlns:a16="http://schemas.microsoft.com/office/drawing/2014/main" id="{CABD1BD0-B88D-D04F-B49D-A248CBF6690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5400" y="3810000"/>
            <a:ext cx="15240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80" name="Line 30">
            <a:extLst>
              <a:ext uri="{FF2B5EF4-FFF2-40B4-BE49-F238E27FC236}">
                <a16:creationId xmlns:a16="http://schemas.microsoft.com/office/drawing/2014/main" id="{C3C6F5C7-A031-5143-949D-F863E7699BC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000" y="3200400"/>
            <a:ext cx="1712913" cy="922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81" name="Line 41">
            <a:extLst>
              <a:ext uri="{FF2B5EF4-FFF2-40B4-BE49-F238E27FC236}">
                <a16:creationId xmlns:a16="http://schemas.microsoft.com/office/drawing/2014/main" id="{BC9E847F-C99A-9345-A650-73307187D5A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9600" y="3810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82" name="Line 42">
            <a:extLst>
              <a:ext uri="{FF2B5EF4-FFF2-40B4-BE49-F238E27FC236}">
                <a16:creationId xmlns:a16="http://schemas.microsoft.com/office/drawing/2014/main" id="{FF7E87D9-49AD-B54F-B3C2-521F271122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3200400"/>
            <a:ext cx="2286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83" name="Line 43">
            <a:extLst>
              <a:ext uri="{FF2B5EF4-FFF2-40B4-BE49-F238E27FC236}">
                <a16:creationId xmlns:a16="http://schemas.microsoft.com/office/drawing/2014/main" id="{8991F183-127E-C244-A7B3-2ACE3F8C334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35814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84" name="Line 45">
            <a:extLst>
              <a:ext uri="{FF2B5EF4-FFF2-40B4-BE49-F238E27FC236}">
                <a16:creationId xmlns:a16="http://schemas.microsoft.com/office/drawing/2014/main" id="{C4342D36-9180-7441-94C8-4103B57AB5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3200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85" name="Line 47">
            <a:extLst>
              <a:ext uri="{FF2B5EF4-FFF2-40B4-BE49-F238E27FC236}">
                <a16:creationId xmlns:a16="http://schemas.microsoft.com/office/drawing/2014/main" id="{EC2698CE-20B2-2E4B-BEE1-2F1521A446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000" y="3429000"/>
            <a:ext cx="1524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6586" name="Text Box 49">
            <a:extLst>
              <a:ext uri="{FF2B5EF4-FFF2-40B4-BE49-F238E27FC236}">
                <a16:creationId xmlns:a16="http://schemas.microsoft.com/office/drawing/2014/main" id="{6603A305-5238-FF43-BF2A-F563AE64C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9525" y="1712913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Ferrite Core</a:t>
            </a:r>
            <a:endParaRPr lang="en-US" altLang="en-US" sz="1800"/>
          </a:p>
        </p:txBody>
      </p:sp>
      <p:sp>
        <p:nvSpPr>
          <p:cNvPr id="66587" name="Line 50">
            <a:extLst>
              <a:ext uri="{FF2B5EF4-FFF2-40B4-BE49-F238E27FC236}">
                <a16:creationId xmlns:a16="http://schemas.microsoft.com/office/drawing/2014/main" id="{33767CAF-463E-7A4C-BF53-FB465911C46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00600" y="20574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4">
            <a:extLst>
              <a:ext uri="{FF2B5EF4-FFF2-40B4-BE49-F238E27FC236}">
                <a16:creationId xmlns:a16="http://schemas.microsoft.com/office/drawing/2014/main" id="{E49979B9-41ED-4646-A08D-D96D64E510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Beam Current Transformer</a:t>
            </a:r>
          </a:p>
        </p:txBody>
      </p:sp>
      <p:sp>
        <p:nvSpPr>
          <p:cNvPr id="14339" name="Rectangle 5">
            <a:extLst>
              <a:ext uri="{FF2B5EF4-FFF2-40B4-BE49-F238E27FC236}">
                <a16:creationId xmlns:a16="http://schemas.microsoft.com/office/drawing/2014/main" id="{8CD7C9D5-79E8-854D-8C84-D996E16B0E2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191000" cy="453072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altLang="en-US" sz="2200">
                <a:ea typeface="MS PGothic" panose="020B0600070205080204" pitchFamily="34" charset="-128"/>
                <a:cs typeface="ＭＳ Ｐゴシック" charset="0"/>
              </a:rPr>
              <a:t>Beam transformer output (secondary) voltage </a:t>
            </a:r>
            <a:r>
              <a:rPr lang="en-GB" altLang="en-US" sz="2200" i="1"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  <a:cs typeface="ＭＳ Ｐゴシック" charset="0"/>
              </a:rPr>
              <a:t>U</a:t>
            </a:r>
            <a:r>
              <a:rPr lang="en-GB" altLang="en-US" sz="2200" i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  <a:cs typeface="ＭＳ Ｐゴシック" charset="0"/>
              </a:rPr>
              <a:t>out</a:t>
            </a:r>
          </a:p>
          <a:p>
            <a:pPr>
              <a:lnSpc>
                <a:spcPct val="90000"/>
              </a:lnSpc>
              <a:defRPr/>
            </a:pPr>
            <a:endParaRPr lang="en-GB" altLang="en-US" sz="2200" i="1" baseline="-25000">
              <a:ea typeface="MS PGothic" panose="020B0600070205080204" pitchFamily="34" charset="-128"/>
              <a:cs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endParaRPr lang="en-GB" altLang="en-US" sz="2200" i="1" baseline="-25000">
              <a:ea typeface="MS PGothic" panose="020B0600070205080204" pitchFamily="34" charset="-128"/>
              <a:cs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endParaRPr lang="en-GB" altLang="en-US" sz="2200">
              <a:ea typeface="MS PGothic" panose="020B0600070205080204" pitchFamily="34" charset="-128"/>
              <a:cs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GB" altLang="en-US" sz="2200" i="1"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  <a:cs typeface="ＭＳ Ｐゴシック" charset="0"/>
              </a:rPr>
              <a:t>C</a:t>
            </a:r>
            <a:r>
              <a:rPr lang="en-GB" altLang="en-US" sz="2200" i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  <a:cs typeface="ＭＳ Ｐゴシック" charset="0"/>
              </a:rPr>
              <a:t>T</a:t>
            </a:r>
            <a:r>
              <a:rPr lang="en-GB" altLang="en-US" sz="2200" i="1"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  <a:cs typeface="ＭＳ Ｐゴシック" charset="0"/>
              </a:rPr>
              <a:t>R</a:t>
            </a:r>
            <a:r>
              <a:rPr lang="en-GB" altLang="en-US" sz="2200" i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  <a:cs typeface="ＭＳ Ｐゴシック" charset="0"/>
              </a:rPr>
              <a:t>T</a:t>
            </a:r>
            <a:r>
              <a:rPr lang="en-GB" altLang="en-US" sz="2200">
                <a:ea typeface="MS PGothic" panose="020B0600070205080204" pitchFamily="34" charset="-128"/>
                <a:cs typeface="ＭＳ Ｐゴシック" charset="0"/>
              </a:rPr>
              <a:t> long compared to duration of bunch pulses </a:t>
            </a:r>
            <a:r>
              <a:rPr lang="en-GB" altLang="en-US" sz="2200">
                <a:ea typeface="MS PGothic" panose="020B0600070205080204" pitchFamily="34" charset="-128"/>
                <a:cs typeface="ＭＳ Ｐゴシック" charset="0"/>
                <a:sym typeface="Wingdings" panose="05000000000000000000" pitchFamily="2" charset="2"/>
              </a:rPr>
              <a:t></a:t>
            </a:r>
          </a:p>
          <a:p>
            <a:pPr>
              <a:lnSpc>
                <a:spcPct val="90000"/>
              </a:lnSpc>
              <a:defRPr/>
            </a:pPr>
            <a:endParaRPr lang="en-GB" altLang="en-US" sz="2200">
              <a:ea typeface="MS PGothic" panose="020B0600070205080204" pitchFamily="34" charset="-128"/>
              <a:cs typeface="ＭＳ Ｐゴシック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defRPr/>
            </a:pPr>
            <a:endParaRPr lang="en-GB" altLang="en-US" sz="2200">
              <a:ea typeface="MS PGothic" panose="020B0600070205080204" pitchFamily="34" charset="-128"/>
              <a:cs typeface="ＭＳ Ｐゴシック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defRPr/>
            </a:pPr>
            <a:r>
              <a:rPr lang="en-GB" altLang="en-US" sz="2200">
                <a:ea typeface="MS PGothic" panose="020B0600070205080204" pitchFamily="34" charset="-128"/>
                <a:cs typeface="ＭＳ Ｐゴシック" charset="0"/>
                <a:sym typeface="Wingdings" panose="05000000000000000000" pitchFamily="2" charset="2"/>
              </a:rPr>
              <a:t>Secondary voltage becomes:</a:t>
            </a:r>
          </a:p>
          <a:p>
            <a:pPr>
              <a:lnSpc>
                <a:spcPct val="90000"/>
              </a:lnSpc>
              <a:defRPr/>
            </a:pPr>
            <a:endParaRPr lang="en-GB" altLang="en-US" sz="2200">
              <a:ea typeface="MS PGothic" panose="020B0600070205080204" pitchFamily="34" charset="-128"/>
              <a:cs typeface="ＭＳ Ｐゴシック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defRPr/>
            </a:pPr>
            <a:endParaRPr lang="en-GB" altLang="en-US" sz="2200">
              <a:ea typeface="MS PGothic" panose="020B0600070205080204" pitchFamily="34" charset="-128"/>
              <a:cs typeface="ＭＳ Ｐゴシック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defRPr/>
            </a:pPr>
            <a:endParaRPr lang="en-GB" altLang="en-US" sz="2200">
              <a:ea typeface="MS PGothic" panose="020B0600070205080204" pitchFamily="34" charset="-128"/>
              <a:cs typeface="ＭＳ Ｐゴシック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defRPr/>
            </a:pPr>
            <a:endParaRPr lang="en-GB" altLang="en-US" sz="2200">
              <a:ea typeface="MS PGothic" panose="020B0600070205080204" pitchFamily="34" charset="-128"/>
              <a:cs typeface="ＭＳ Ｐゴシック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defRPr/>
            </a:pPr>
            <a:endParaRPr lang="en-GB" altLang="en-US" sz="2200">
              <a:ea typeface="MS PGothic" panose="020B0600070205080204" pitchFamily="34" charset="-128"/>
              <a:cs typeface="ＭＳ Ｐゴシック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defRPr/>
            </a:pPr>
            <a:endParaRPr lang="en-GB" altLang="en-US" sz="2200">
              <a:ea typeface="MS PGothic" panose="020B0600070205080204" pitchFamily="34" charset="-128"/>
              <a:cs typeface="ＭＳ Ｐゴシック" charset="0"/>
            </a:endParaRPr>
          </a:p>
        </p:txBody>
      </p:sp>
      <p:sp>
        <p:nvSpPr>
          <p:cNvPr id="14340" name="Rectangle 6">
            <a:extLst>
              <a:ext uri="{FF2B5EF4-FFF2-40B4-BE49-F238E27FC236}">
                <a16:creationId xmlns:a16="http://schemas.microsoft.com/office/drawing/2014/main" id="{BE165EC7-D0D9-6D48-AE38-C974E3AC3BE5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sz="2200" dirty="0">
                <a:ea typeface="+mn-ea"/>
                <a:cs typeface="+mn-cs"/>
              </a:rPr>
              <a:t>Time dependence of output voltage </a:t>
            </a:r>
            <a:r>
              <a:rPr lang="en-GB" sz="2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U</a:t>
            </a:r>
            <a:r>
              <a:rPr lang="en-GB" sz="2200" i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out</a:t>
            </a:r>
            <a:r>
              <a:rPr lang="en-GB" sz="2200" i="1" baseline="-25000" dirty="0">
                <a:ea typeface="+mn-ea"/>
                <a:cs typeface="+mn-cs"/>
              </a:rPr>
              <a:t> </a:t>
            </a:r>
            <a:r>
              <a:rPr lang="en-GB" sz="2200" dirty="0">
                <a:ea typeface="+mn-ea"/>
                <a:cs typeface="+mn-cs"/>
              </a:rPr>
              <a:t>is only roughly proportional to beam current </a:t>
            </a:r>
            <a:r>
              <a:rPr lang="en-GB" sz="2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I</a:t>
            </a:r>
            <a:r>
              <a:rPr lang="en-GB" sz="2200" i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beam</a:t>
            </a:r>
            <a:r>
              <a:rPr lang="en-GB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(t)</a:t>
            </a:r>
            <a:r>
              <a:rPr lang="en-GB" sz="2200" i="1" dirty="0">
                <a:ea typeface="+mn-ea"/>
                <a:cs typeface="+mn-cs"/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GB" sz="2200" dirty="0">
                <a:ea typeface="+mn-ea"/>
                <a:cs typeface="+mn-cs"/>
              </a:rPr>
              <a:t>True for relatively long bunches with limited frequency components</a:t>
            </a:r>
          </a:p>
          <a:p>
            <a:pPr lvl="1">
              <a:lnSpc>
                <a:spcPct val="90000"/>
              </a:lnSpc>
              <a:defRPr/>
            </a:pPr>
            <a:r>
              <a:rPr lang="en-GB" sz="2000" dirty="0">
                <a:solidFill>
                  <a:srgbClr val="002060"/>
                </a:solidFill>
                <a:ea typeface="ＭＳ Ｐゴシック" charset="0"/>
              </a:rPr>
              <a:t>For short bunches </a:t>
            </a:r>
            <a:r>
              <a:rPr lang="en-GB" sz="20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</a:rPr>
              <a:t>U</a:t>
            </a:r>
            <a:r>
              <a:rPr lang="en-GB" sz="2000" i="1" baseline="-25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</a:rPr>
              <a:t>out</a:t>
            </a:r>
            <a:r>
              <a:rPr lang="en-GB" sz="2000" dirty="0">
                <a:solidFill>
                  <a:srgbClr val="002060"/>
                </a:solidFill>
                <a:ea typeface="ＭＳ Ｐゴシック" charset="0"/>
              </a:rPr>
              <a:t> is considerably longer than the current pulse.</a:t>
            </a:r>
          </a:p>
          <a:p>
            <a:pPr lvl="1">
              <a:lnSpc>
                <a:spcPct val="90000"/>
              </a:lnSpc>
              <a:defRPr/>
            </a:pPr>
            <a:r>
              <a:rPr lang="en-GB" sz="2000" dirty="0">
                <a:solidFill>
                  <a:srgbClr val="002060"/>
                </a:solidFill>
                <a:ea typeface="ＭＳ Ｐゴシック" charset="0"/>
              </a:rPr>
              <a:t>Area under voltage pulse can be used as good approximation of number of particles.</a:t>
            </a:r>
          </a:p>
          <a:p>
            <a:pPr>
              <a:lnSpc>
                <a:spcPct val="90000"/>
              </a:lnSpc>
              <a:defRPr/>
            </a:pPr>
            <a:endParaRPr lang="en-GB" sz="2200" i="1" dirty="0">
              <a:ea typeface="+mn-ea"/>
              <a:cs typeface="+mn-cs"/>
            </a:endParaRPr>
          </a:p>
        </p:txBody>
      </p:sp>
      <p:pic>
        <p:nvPicPr>
          <p:cNvPr id="68612" name="Picture 8">
            <a:extLst>
              <a:ext uri="{FF2B5EF4-FFF2-40B4-BE49-F238E27FC236}">
                <a16:creationId xmlns:a16="http://schemas.microsoft.com/office/drawing/2014/main" id="{7030FCA1-6D80-4649-B34E-591009792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95600"/>
            <a:ext cx="1322388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3" name="Picture 9">
            <a:extLst>
              <a:ext uri="{FF2B5EF4-FFF2-40B4-BE49-F238E27FC236}">
                <a16:creationId xmlns:a16="http://schemas.microsoft.com/office/drawing/2014/main" id="{92732CA7-3BD5-6148-976F-921DF84EF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86200"/>
            <a:ext cx="3170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4" name="Picture 10">
            <a:extLst>
              <a:ext uri="{FF2B5EF4-FFF2-40B4-BE49-F238E27FC236}">
                <a16:creationId xmlns:a16="http://schemas.microsoft.com/office/drawing/2014/main" id="{59B24539-EF93-5F4F-82BF-785F045A2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029200"/>
            <a:ext cx="27098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5" name="Picture 11">
            <a:extLst>
              <a:ext uri="{FF2B5EF4-FFF2-40B4-BE49-F238E27FC236}">
                <a16:creationId xmlns:a16="http://schemas.microsoft.com/office/drawing/2014/main" id="{054DADE4-4255-354F-8806-7DD522AA2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638800"/>
            <a:ext cx="26812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6" name="Picture 13">
            <a:extLst>
              <a:ext uri="{FF2B5EF4-FFF2-40B4-BE49-F238E27FC236}">
                <a16:creationId xmlns:a16="http://schemas.microsoft.com/office/drawing/2014/main" id="{250B40C1-3570-1E4E-8DBB-B2E0D16F7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62200"/>
            <a:ext cx="182880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41BD2-BE20-8049-B2A0-A77E3CC68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7526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n-GB" dirty="0">
                <a:ea typeface="+mj-ea"/>
                <a:cs typeface="+mj-cs"/>
              </a:rPr>
              <a:t>Beam lifetime in</a:t>
            </a:r>
            <a:br>
              <a:rPr lang="en-GB" dirty="0">
                <a:ea typeface="+mj-ea"/>
                <a:cs typeface="+mj-cs"/>
              </a:rPr>
            </a:br>
            <a:r>
              <a:rPr lang="en-GB" dirty="0">
                <a:ea typeface="+mj-ea"/>
                <a:cs typeface="+mj-cs"/>
              </a:rPr>
              <a:t>storage ring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E1D4FA08-FE67-904A-AB7C-5EAC7946B7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Beam Lifetime in Storage Ring</a:t>
            </a:r>
          </a:p>
        </p:txBody>
      </p:sp>
      <p:sp>
        <p:nvSpPr>
          <p:cNvPr id="72706" name="Content Placeholder 2">
            <a:extLst>
              <a:ext uri="{FF2B5EF4-FFF2-40B4-BE49-F238E27FC236}">
                <a16:creationId xmlns:a16="http://schemas.microsoft.com/office/drawing/2014/main" id="{2D1E63ED-A6BE-7749-9596-725507C81D8F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en-US"/>
              <a:t>Beam circulating in storage ring decays in intensity due to:</a:t>
            </a:r>
          </a:p>
          <a:p>
            <a:pPr marL="742950" lvl="1" indent="-285750"/>
            <a:r>
              <a:rPr lang="en-GB" altLang="en-US">
                <a:solidFill>
                  <a:srgbClr val="002060"/>
                </a:solidFill>
              </a:rPr>
              <a:t>Collisions with residual gas molecules.</a:t>
            </a:r>
          </a:p>
          <a:p>
            <a:pPr marL="742950" lvl="1" indent="-285750"/>
            <a:r>
              <a:rPr lang="en-GB" altLang="en-US">
                <a:solidFill>
                  <a:srgbClr val="002060"/>
                </a:solidFill>
              </a:rPr>
              <a:t>Occasional large energy losses through synchrotron radiation (for electrons).</a:t>
            </a:r>
          </a:p>
          <a:p>
            <a:pPr marL="742950" lvl="1" indent="-285750"/>
            <a:r>
              <a:rPr lang="en-GB" altLang="en-US">
                <a:solidFill>
                  <a:srgbClr val="002060"/>
                </a:solidFill>
              </a:rPr>
              <a:t>Non-linear resonances</a:t>
            </a:r>
          </a:p>
        </p:txBody>
      </p:sp>
      <p:pic>
        <p:nvPicPr>
          <p:cNvPr id="72707" name="Picture 2">
            <a:extLst>
              <a:ext uri="{FF2B5EF4-FFF2-40B4-BE49-F238E27FC236}">
                <a16:creationId xmlns:a16="http://schemas.microsoft.com/office/drawing/2014/main" id="{CF8F9981-ABDE-5F4F-9673-260F1F8287A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600200"/>
            <a:ext cx="4038600" cy="3048000"/>
          </a:xfrm>
          <a:noFill/>
        </p:spPr>
      </p:pic>
      <p:sp>
        <p:nvSpPr>
          <p:cNvPr id="72708" name="Text Box 6">
            <a:extLst>
              <a:ext uri="{FF2B5EF4-FFF2-40B4-BE49-F238E27FC236}">
                <a16:creationId xmlns:a16="http://schemas.microsoft.com/office/drawing/2014/main" id="{730E3CBC-851B-324F-B4D1-C1E2EF619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876800"/>
            <a:ext cx="3676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3300"/>
                </a:solidFill>
              </a:rPr>
              <a:t>Time dependence of beam current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3300"/>
                </a:solidFill>
              </a:rPr>
              <a:t>and lifetime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4">
            <a:extLst>
              <a:ext uri="{FF2B5EF4-FFF2-40B4-BE49-F238E27FC236}">
                <a16:creationId xmlns:a16="http://schemas.microsoft.com/office/drawing/2014/main" id="{7F1B7E19-E1BA-5647-94CA-EE3D4E6E5B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Beam Lifetime in Storage Ring</a:t>
            </a:r>
          </a:p>
        </p:txBody>
      </p:sp>
      <p:sp>
        <p:nvSpPr>
          <p:cNvPr id="18435" name="Rectangle 5">
            <a:extLst>
              <a:ext uri="{FF2B5EF4-FFF2-40B4-BE49-F238E27FC236}">
                <a16:creationId xmlns:a16="http://schemas.microsoft.com/office/drawing/2014/main" id="{3B4EB477-AD62-EB49-8F1D-F6B08373B75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24000"/>
            <a:ext cx="4038600" cy="453072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altLang="en-US" sz="2200"/>
              <a:t>Decline in intensity has exponential form with </a:t>
            </a:r>
            <a:r>
              <a:rPr lang="el-GR" altLang="en-US" sz="2200" i="1"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τ</a:t>
            </a:r>
            <a:r>
              <a:rPr lang="en-GB" altLang="en-US" sz="2200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beam</a:t>
            </a:r>
            <a:r>
              <a:rPr lang="en-GB" altLang="en-US" sz="2200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en-US" sz="2200"/>
              <a:t>being the beam lifetime:</a:t>
            </a:r>
          </a:p>
          <a:p>
            <a:pPr>
              <a:lnSpc>
                <a:spcPct val="90000"/>
              </a:lnSpc>
              <a:defRPr/>
            </a:pPr>
            <a:endParaRPr lang="en-GB" altLang="en-US" sz="2200"/>
          </a:p>
        </p:txBody>
      </p:sp>
      <p:sp>
        <p:nvSpPr>
          <p:cNvPr id="74755" name="Rectangle 6">
            <a:extLst>
              <a:ext uri="{FF2B5EF4-FFF2-40B4-BE49-F238E27FC236}">
                <a16:creationId xmlns:a16="http://schemas.microsoft.com/office/drawing/2014/main" id="{37F9AE9E-C4E6-D24D-9170-0A685F17B4EF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200"/>
              <a:t>Lifetime is not constant during machine operation.</a:t>
            </a:r>
          </a:p>
          <a:p>
            <a:pPr lvl="1">
              <a:lnSpc>
                <a:spcPct val="90000"/>
              </a:lnSpc>
            </a:pPr>
            <a:r>
              <a:rPr lang="en-GB" altLang="en-US" sz="2000">
                <a:solidFill>
                  <a:srgbClr val="002060"/>
                </a:solidFill>
              </a:rPr>
              <a:t>Lifetime relatively short at beginning (when intensity is high) because intense synchrotron radiation (for electron beams) causes high level of gas desorption on vacuum chamber surface increasing vacuum pressure.</a:t>
            </a:r>
          </a:p>
          <a:p>
            <a:pPr lvl="1">
              <a:lnSpc>
                <a:spcPct val="90000"/>
              </a:lnSpc>
            </a:pPr>
            <a:r>
              <a:rPr lang="en-GB" altLang="en-US" sz="2000">
                <a:solidFill>
                  <a:srgbClr val="002060"/>
                </a:solidFill>
              </a:rPr>
              <a:t>As beam current decreases, vacuum improves and lifetime increases.</a:t>
            </a:r>
          </a:p>
          <a:p>
            <a:pPr lvl="1">
              <a:lnSpc>
                <a:spcPct val="90000"/>
              </a:lnSpc>
            </a:pPr>
            <a:endParaRPr lang="en-GB" altLang="en-US" sz="2000"/>
          </a:p>
        </p:txBody>
      </p:sp>
      <p:pic>
        <p:nvPicPr>
          <p:cNvPr id="74756" name="Picture 7">
            <a:extLst>
              <a:ext uri="{FF2B5EF4-FFF2-40B4-BE49-F238E27FC236}">
                <a16:creationId xmlns:a16="http://schemas.microsoft.com/office/drawing/2014/main" id="{EE22FBB9-09BF-9442-B87C-D82A10A44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95600"/>
            <a:ext cx="213518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7" name="Picture 9">
            <a:extLst>
              <a:ext uri="{FF2B5EF4-FFF2-40B4-BE49-F238E27FC236}">
                <a16:creationId xmlns:a16="http://schemas.microsoft.com/office/drawing/2014/main" id="{C4FDB41E-AB4B-8449-AA56-F4914B011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938" y="4648200"/>
            <a:ext cx="189706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5B0F57-B6BA-9D40-89C3-4DF9F621F986}"/>
              </a:ext>
            </a:extLst>
          </p:cNvPr>
          <p:cNvSpPr txBox="1"/>
          <p:nvPr/>
        </p:nvSpPr>
        <p:spPr>
          <a:xfrm>
            <a:off x="533400" y="3733800"/>
            <a:ext cx="44323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dI(t)/dt = - I</a:t>
            </a:r>
            <a:r>
              <a:rPr lang="en-US" altLang="en-US" sz="1800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en-U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altLang="en-US" sz="18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</a:t>
            </a:r>
            <a:r>
              <a:rPr lang="en-US" altLang="en-US" sz="1800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beam</a:t>
            </a:r>
            <a:r>
              <a:rPr lang="en-US" altLang="en-U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 exp(-t/</a:t>
            </a:r>
            <a:r>
              <a:rPr lang="en-US" altLang="en-US" sz="18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</a:t>
            </a:r>
            <a:r>
              <a:rPr lang="en-US" altLang="en-US" sz="1800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beam</a:t>
            </a:r>
            <a:r>
              <a:rPr lang="en-US" altLang="en-U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) = I(t)/</a:t>
            </a:r>
            <a:r>
              <a:rPr lang="en-US" altLang="en-US" sz="18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</a:t>
            </a:r>
            <a:r>
              <a:rPr lang="en-US" altLang="en-US" sz="1800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beam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D1322AC0-2453-FE40-97C0-B6454E3818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What are Beam Diagnostics?</a:t>
            </a:r>
            <a:endParaRPr lang="en-US" altLang="en-US"/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5413F3A3-4FAE-F846-BF75-EE800D9FBA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4582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en-US" sz="2800"/>
              <a:t>Diagnostics are the ‘eyes and ears’ of accelerator:</a:t>
            </a:r>
          </a:p>
          <a:p>
            <a:pPr lvl="1">
              <a:lnSpc>
                <a:spcPct val="80000"/>
              </a:lnSpc>
            </a:pPr>
            <a:r>
              <a:rPr lang="en-GB" altLang="en-US" sz="2400"/>
              <a:t>Measure </a:t>
            </a:r>
            <a:r>
              <a:rPr lang="en-GB" altLang="en-US" sz="2400" b="1">
                <a:solidFill>
                  <a:srgbClr val="C00000"/>
                </a:solidFill>
              </a:rPr>
              <a:t>physical properties</a:t>
            </a:r>
            <a:r>
              <a:rPr lang="en-GB" altLang="en-US" sz="2400"/>
              <a:t> of the beam, like charge, position, transverse and temporal profile.</a:t>
            </a:r>
          </a:p>
          <a:p>
            <a:pPr lvl="1">
              <a:lnSpc>
                <a:spcPct val="80000"/>
              </a:lnSpc>
            </a:pPr>
            <a:r>
              <a:rPr lang="en-GB" altLang="en-US" sz="2400"/>
              <a:t>Consist of devices to </a:t>
            </a:r>
            <a:r>
              <a:rPr lang="en-GB" altLang="en-US" sz="2400" b="1">
                <a:solidFill>
                  <a:srgbClr val="C00000"/>
                </a:solidFill>
              </a:rPr>
              <a:t>sense</a:t>
            </a:r>
            <a:r>
              <a:rPr lang="en-GB" altLang="en-US" sz="2400"/>
              <a:t> these properties (pick-ups) and associated </a:t>
            </a:r>
            <a:r>
              <a:rPr lang="en-GB" altLang="en-US" sz="2400" b="1">
                <a:solidFill>
                  <a:srgbClr val="C00000"/>
                </a:solidFill>
              </a:rPr>
              <a:t>processing</a:t>
            </a:r>
            <a:r>
              <a:rPr lang="en-GB" altLang="en-US" sz="2400"/>
              <a:t> electronics and </a:t>
            </a:r>
            <a:r>
              <a:rPr lang="en-GB" altLang="en-US" sz="2400" b="1">
                <a:solidFill>
                  <a:srgbClr val="C00000"/>
                </a:solidFill>
              </a:rPr>
              <a:t>software</a:t>
            </a:r>
            <a:r>
              <a:rPr lang="en-GB" altLang="en-US" sz="2400"/>
              <a:t> (amplifiers, filters, converters, calculations).</a:t>
            </a:r>
          </a:p>
          <a:p>
            <a:pPr lvl="1">
              <a:lnSpc>
                <a:spcPct val="80000"/>
              </a:lnSpc>
            </a:pPr>
            <a:r>
              <a:rPr lang="en-GB" altLang="en-US" sz="2400"/>
              <a:t>Essential in the </a:t>
            </a:r>
            <a:r>
              <a:rPr lang="en-GB" altLang="en-US" sz="2400" b="1">
                <a:solidFill>
                  <a:srgbClr val="C00000"/>
                </a:solidFill>
              </a:rPr>
              <a:t>commissioning</a:t>
            </a:r>
            <a:r>
              <a:rPr lang="en-GB" altLang="en-US" sz="2400"/>
              <a:t> phase to establish operating conditions and tune parameters for optimum performance (beam optics, timing, accelerating field amplitudes and phases).</a:t>
            </a:r>
          </a:p>
          <a:p>
            <a:pPr lvl="1">
              <a:lnSpc>
                <a:spcPct val="80000"/>
              </a:lnSpc>
            </a:pPr>
            <a:r>
              <a:rPr lang="en-GB" altLang="en-US" sz="2400"/>
              <a:t>Essential in the </a:t>
            </a:r>
            <a:r>
              <a:rPr lang="en-GB" altLang="en-US" sz="2400" b="1">
                <a:solidFill>
                  <a:srgbClr val="C00000"/>
                </a:solidFill>
              </a:rPr>
              <a:t>operation</a:t>
            </a:r>
            <a:r>
              <a:rPr lang="en-GB" altLang="en-US" sz="2400"/>
              <a:t> to ensure stable conditions (stable orbit, tune, timing). Thus, diagnostics are required to be reliable and stable in their own right.</a:t>
            </a:r>
            <a:endParaRPr lang="en-US" altLang="en-US" sz="240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4">
            <a:extLst>
              <a:ext uri="{FF2B5EF4-FFF2-40B4-BE49-F238E27FC236}">
                <a16:creationId xmlns:a16="http://schemas.microsoft.com/office/drawing/2014/main" id="{64C8BBCC-EA09-C149-AC77-C771972DBF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Beam Lifetime in Storage Ring</a:t>
            </a:r>
          </a:p>
        </p:txBody>
      </p:sp>
      <p:sp>
        <p:nvSpPr>
          <p:cNvPr id="76802" name="Rectangle 7">
            <a:extLst>
              <a:ext uri="{FF2B5EF4-FFF2-40B4-BE49-F238E27FC236}">
                <a16:creationId xmlns:a16="http://schemas.microsoft.com/office/drawing/2014/main" id="{0256B50B-7020-E940-AA61-261F1A0894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altLang="en-US" sz="2600"/>
              <a:t>Using a beam current monitor, the current is continuously monitored, with measurements repeated at frequent intervals.</a:t>
            </a:r>
          </a:p>
          <a:p>
            <a:pPr>
              <a:lnSpc>
                <a:spcPct val="80000"/>
              </a:lnSpc>
            </a:pPr>
            <a:r>
              <a:rPr lang="en-GB" altLang="en-US" sz="2600"/>
              <a:t>Since beam lifetime can vary from few seconds to many hours (depending on operating conditions), it is useful to vary the time interval between measurements.</a:t>
            </a:r>
          </a:p>
          <a:p>
            <a:pPr lvl="1">
              <a:lnSpc>
                <a:spcPct val="80000"/>
              </a:lnSpc>
            </a:pPr>
            <a:r>
              <a:rPr lang="en-GB" altLang="en-US" sz="2200">
                <a:solidFill>
                  <a:srgbClr val="C00000"/>
                </a:solidFill>
              </a:rPr>
              <a:t>Short lifetimes </a:t>
            </a:r>
            <a:r>
              <a:rPr lang="en-GB" altLang="en-US" sz="2200">
                <a:solidFill>
                  <a:srgbClr val="002060"/>
                </a:solidFill>
              </a:rPr>
              <a:t>– beam current varies rapidly &amp; only few measurements required for reliable lifetime measurement </a:t>
            </a:r>
            <a:r>
              <a:rPr lang="en-GB" altLang="en-US" sz="2200">
                <a:solidFill>
                  <a:srgbClr val="002060"/>
                </a:solidFill>
                <a:sym typeface="Wingdings" pitchFamily="2" charset="2"/>
              </a:rPr>
              <a:t> short time interval.</a:t>
            </a:r>
          </a:p>
          <a:p>
            <a:pPr lvl="1">
              <a:lnSpc>
                <a:spcPct val="80000"/>
              </a:lnSpc>
            </a:pPr>
            <a:r>
              <a:rPr lang="en-GB" altLang="en-US" sz="2200">
                <a:solidFill>
                  <a:srgbClr val="C00000"/>
                </a:solidFill>
              </a:rPr>
              <a:t>Long lifetimes </a:t>
            </a:r>
            <a:r>
              <a:rPr lang="en-GB" altLang="en-US" sz="2200">
                <a:solidFill>
                  <a:srgbClr val="002060"/>
                </a:solidFill>
              </a:rPr>
              <a:t>– individual current measurements must last sufficiently long for statistical fluctuations not to cause large errors in lifetime measurement.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F277D-45FE-3F49-938E-68EEDC838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7526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n-GB" dirty="0">
                <a:ea typeface="+mj-ea"/>
                <a:cs typeface="+mj-cs"/>
              </a:rPr>
              <a:t>Measurement of momentum &amp; energy of particle beam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7138C932-5451-2F4F-B9DA-30CD82F058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82000" cy="1139825"/>
          </a:xfrm>
        </p:spPr>
        <p:txBody>
          <a:bodyPr/>
          <a:lstStyle/>
          <a:p>
            <a:r>
              <a:rPr lang="en-US" altLang="en-US"/>
              <a:t>Measurement of Momentum &amp; Energy</a:t>
            </a:r>
          </a:p>
        </p:txBody>
      </p:sp>
      <p:sp>
        <p:nvSpPr>
          <p:cNvPr id="80898" name="Content Placeholder 2">
            <a:extLst>
              <a:ext uri="{FF2B5EF4-FFF2-40B4-BE49-F238E27FC236}">
                <a16:creationId xmlns:a16="http://schemas.microsoft.com/office/drawing/2014/main" id="{FBDE2D37-4736-6245-885E-030FE192DCC5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en-US"/>
              <a:t>Measure angle of deflection in known B-field.</a:t>
            </a:r>
          </a:p>
          <a:p>
            <a:endParaRPr lang="en-GB" altLang="en-US"/>
          </a:p>
          <a:p>
            <a:endParaRPr lang="en-GB" altLang="en-US"/>
          </a:p>
        </p:txBody>
      </p:sp>
      <p:pic>
        <p:nvPicPr>
          <p:cNvPr id="80899" name="Picture 2">
            <a:extLst>
              <a:ext uri="{FF2B5EF4-FFF2-40B4-BE49-F238E27FC236}">
                <a16:creationId xmlns:a16="http://schemas.microsoft.com/office/drawing/2014/main" id="{785023A9-9282-1642-843A-D5A2B88B31E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0" y="1295400"/>
            <a:ext cx="1847850" cy="1543050"/>
          </a:xfrm>
          <a:noFill/>
        </p:spPr>
      </p:pic>
      <p:pic>
        <p:nvPicPr>
          <p:cNvPr id="80900" name="Picture 3">
            <a:extLst>
              <a:ext uri="{FF2B5EF4-FFF2-40B4-BE49-F238E27FC236}">
                <a16:creationId xmlns:a16="http://schemas.microsoft.com/office/drawing/2014/main" id="{2A2FED2F-1DB4-394B-8B81-DFBC44FA9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10000"/>
            <a:ext cx="40005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Text Box 7">
            <a:extLst>
              <a:ext uri="{FF2B5EF4-FFF2-40B4-BE49-F238E27FC236}">
                <a16:creationId xmlns:a16="http://schemas.microsoft.com/office/drawing/2014/main" id="{8295A18D-1F21-914D-AD6B-7DC797142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3048000"/>
            <a:ext cx="3333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0000"/>
                </a:solidFill>
              </a:rPr>
              <a:t>Deflection of a charged particle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0000"/>
                </a:solidFill>
              </a:rPr>
              <a:t>in a magnetic field.</a:t>
            </a:r>
          </a:p>
        </p:txBody>
      </p:sp>
      <p:sp>
        <p:nvSpPr>
          <p:cNvPr id="80902" name="Text Box 8">
            <a:extLst>
              <a:ext uri="{FF2B5EF4-FFF2-40B4-BE49-F238E27FC236}">
                <a16:creationId xmlns:a16="http://schemas.microsoft.com/office/drawing/2014/main" id="{ACED3591-35E7-DA43-B3AF-62189BAB6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5486400"/>
            <a:ext cx="371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0000"/>
                </a:solidFill>
              </a:rPr>
              <a:t>Magnetic spectrometer to measure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0000"/>
                </a:solidFill>
              </a:rPr>
              <a:t>particle momentum &amp; energy</a:t>
            </a:r>
          </a:p>
        </p:txBody>
      </p:sp>
      <p:pic>
        <p:nvPicPr>
          <p:cNvPr id="80903" name="Picture 9">
            <a:extLst>
              <a:ext uri="{FF2B5EF4-FFF2-40B4-BE49-F238E27FC236}">
                <a16:creationId xmlns:a16="http://schemas.microsoft.com/office/drawing/2014/main" id="{0B8849B7-2780-434D-A7B6-9789A620E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971800"/>
            <a:ext cx="19891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4" name="Picture 10">
            <a:extLst>
              <a:ext uri="{FF2B5EF4-FFF2-40B4-BE49-F238E27FC236}">
                <a16:creationId xmlns:a16="http://schemas.microsoft.com/office/drawing/2014/main" id="{1D3FE598-4A07-A04B-B842-B0D35FBC8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733800"/>
            <a:ext cx="16383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5" name="Picture 11">
            <a:extLst>
              <a:ext uri="{FF2B5EF4-FFF2-40B4-BE49-F238E27FC236}">
                <a16:creationId xmlns:a16="http://schemas.microsoft.com/office/drawing/2014/main" id="{F5C24B7E-CC04-884C-9BE6-1576D1EDB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419600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6" name="Picture 12">
            <a:extLst>
              <a:ext uri="{FF2B5EF4-FFF2-40B4-BE49-F238E27FC236}">
                <a16:creationId xmlns:a16="http://schemas.microsoft.com/office/drawing/2014/main" id="{3FA7E51A-48C2-084B-AD54-625DED37D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105400"/>
            <a:ext cx="24193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4">
            <a:extLst>
              <a:ext uri="{FF2B5EF4-FFF2-40B4-BE49-F238E27FC236}">
                <a16:creationId xmlns:a16="http://schemas.microsoft.com/office/drawing/2014/main" id="{7E774D57-E13F-7844-9D60-D78F07455E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800"/>
              <a:t>Measurement of Momentum &amp; Energy</a:t>
            </a:r>
          </a:p>
        </p:txBody>
      </p:sp>
      <p:sp>
        <p:nvSpPr>
          <p:cNvPr id="82946" name="Rectangle 5">
            <a:extLst>
              <a:ext uri="{FF2B5EF4-FFF2-40B4-BE49-F238E27FC236}">
                <a16:creationId xmlns:a16="http://schemas.microsoft.com/office/drawing/2014/main" id="{29FE6BAD-0650-EA4B-8DAB-3D16A36DF5B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altLang="en-US" sz="2200"/>
              <a:t>Measurement Parameters</a:t>
            </a:r>
          </a:p>
          <a:p>
            <a:pPr lvl="1"/>
            <a:r>
              <a:rPr lang="en-GB" altLang="en-US" sz="2000">
                <a:solidFill>
                  <a:srgbClr val="002060"/>
                </a:solidFill>
              </a:rPr>
              <a:t>Incoming beam angle must be precisely defined.</a:t>
            </a:r>
          </a:p>
          <a:p>
            <a:pPr lvl="2"/>
            <a:r>
              <a:rPr lang="en-GB" altLang="en-US" sz="1800">
                <a:solidFill>
                  <a:srgbClr val="1D4018"/>
                </a:solidFill>
              </a:rPr>
              <a:t>Fix beam position using precisely aligned screens.</a:t>
            </a:r>
          </a:p>
          <a:p>
            <a:pPr lvl="2"/>
            <a:r>
              <a:rPr lang="en-GB" altLang="en-US" sz="1800">
                <a:solidFill>
                  <a:srgbClr val="1D4018"/>
                </a:solidFill>
              </a:rPr>
              <a:t>Measure bending angle after deflection using fluorescent screen.</a:t>
            </a:r>
          </a:p>
          <a:p>
            <a:pPr lvl="1"/>
            <a:r>
              <a:rPr lang="en-GB" altLang="en-US" sz="2000">
                <a:solidFill>
                  <a:srgbClr val="002060"/>
                </a:solidFill>
              </a:rPr>
              <a:t>∫B</a:t>
            </a:r>
            <a:r>
              <a:rPr lang="en-GB" altLang="en-US" sz="2000" baseline="-25000">
                <a:solidFill>
                  <a:srgbClr val="002060"/>
                </a:solidFill>
              </a:rPr>
              <a:t>z</a:t>
            </a:r>
            <a:r>
              <a:rPr lang="en-GB" altLang="en-US" sz="2000">
                <a:solidFill>
                  <a:srgbClr val="002060"/>
                </a:solidFill>
              </a:rPr>
              <a:t> required, which is obtained by measurement of the B-field as a function of coil current.</a:t>
            </a:r>
          </a:p>
          <a:p>
            <a:pPr lvl="2"/>
            <a:r>
              <a:rPr lang="en-GB" altLang="en-US" sz="1800">
                <a:solidFill>
                  <a:srgbClr val="1D4018"/>
                </a:solidFill>
              </a:rPr>
              <a:t>Watch out for hysteresis of iron magnets!</a:t>
            </a:r>
          </a:p>
        </p:txBody>
      </p:sp>
      <p:sp>
        <p:nvSpPr>
          <p:cNvPr id="82947" name="Rectangle 6">
            <a:extLst>
              <a:ext uri="{FF2B5EF4-FFF2-40B4-BE49-F238E27FC236}">
                <a16:creationId xmlns:a16="http://schemas.microsoft.com/office/drawing/2014/main" id="{9245DA9A-DA4C-D047-B79D-468FE43B8134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altLang="en-US" sz="2200"/>
              <a:t>Cyclic Accelerators</a:t>
            </a:r>
          </a:p>
          <a:p>
            <a:pPr lvl="1"/>
            <a:r>
              <a:rPr lang="en-GB" altLang="en-US" sz="2000">
                <a:solidFill>
                  <a:srgbClr val="002060"/>
                </a:solidFill>
              </a:rPr>
              <a:t>Total bending angle of all dipole magnets must be 2</a:t>
            </a:r>
            <a:r>
              <a:rPr lang="el-GR" altLang="en-US" sz="2000">
                <a:solidFill>
                  <a:srgbClr val="002060"/>
                </a:solidFill>
              </a:rPr>
              <a:t>π</a:t>
            </a:r>
            <a:r>
              <a:rPr lang="en-GB" altLang="en-US" sz="2000">
                <a:solidFill>
                  <a:srgbClr val="002060"/>
                </a:solidFill>
              </a:rPr>
              <a:t>.</a:t>
            </a:r>
          </a:p>
          <a:p>
            <a:pPr lvl="1"/>
            <a:endParaRPr lang="en-GB" altLang="en-US" sz="2000"/>
          </a:p>
          <a:p>
            <a:pPr lvl="1"/>
            <a:endParaRPr lang="en-GB" altLang="en-US" sz="2000"/>
          </a:p>
          <a:p>
            <a:pPr lvl="1"/>
            <a:r>
              <a:rPr lang="en-GB" altLang="en-US" sz="2000">
                <a:solidFill>
                  <a:srgbClr val="002060"/>
                </a:solidFill>
              </a:rPr>
              <a:t>Connect additional dipole in series with accelerator dipoles and install precise field gauge within it – e.g. NMR probe.</a:t>
            </a:r>
          </a:p>
          <a:p>
            <a:pPr lvl="2"/>
            <a:r>
              <a:rPr lang="en-GB" altLang="en-US" sz="1800">
                <a:solidFill>
                  <a:srgbClr val="1D4018"/>
                </a:solidFill>
              </a:rPr>
              <a:t>Field and energy continuously monitored.</a:t>
            </a:r>
          </a:p>
          <a:p>
            <a:pPr lvl="2"/>
            <a:r>
              <a:rPr lang="el-GR" altLang="en-US" sz="1800">
                <a:solidFill>
                  <a:srgbClr val="1D4018"/>
                </a:solidFill>
              </a:rPr>
              <a:t>Δ</a:t>
            </a:r>
            <a:r>
              <a:rPr lang="en-GB" altLang="en-US" sz="1800">
                <a:solidFill>
                  <a:srgbClr val="1D4018"/>
                </a:solidFill>
              </a:rPr>
              <a:t>E/E ~ 2 10</a:t>
            </a:r>
            <a:r>
              <a:rPr lang="en-GB" altLang="en-US" sz="1800" baseline="30000">
                <a:solidFill>
                  <a:srgbClr val="1D4018"/>
                </a:solidFill>
              </a:rPr>
              <a:t>-4</a:t>
            </a:r>
            <a:r>
              <a:rPr lang="en-GB" altLang="en-US" sz="1800">
                <a:solidFill>
                  <a:srgbClr val="1D4018"/>
                </a:solidFill>
              </a:rPr>
              <a:t>.</a:t>
            </a:r>
            <a:endParaRPr lang="el-GR" altLang="en-US" sz="1800">
              <a:solidFill>
                <a:srgbClr val="1D4018"/>
              </a:solidFill>
            </a:endParaRPr>
          </a:p>
        </p:txBody>
      </p:sp>
      <p:pic>
        <p:nvPicPr>
          <p:cNvPr id="82948" name="Picture 7">
            <a:extLst>
              <a:ext uri="{FF2B5EF4-FFF2-40B4-BE49-F238E27FC236}">
                <a16:creationId xmlns:a16="http://schemas.microsoft.com/office/drawing/2014/main" id="{CF383FE4-BB11-354D-A3FD-126FD3ABE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8956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FA129-CEC5-C14A-AAC6-1FCAC94DF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752600"/>
            <a:ext cx="7924800" cy="1362075"/>
          </a:xfrm>
        </p:spPr>
        <p:txBody>
          <a:bodyPr/>
          <a:lstStyle/>
          <a:p>
            <a:pPr>
              <a:defRPr/>
            </a:pPr>
            <a:r>
              <a:rPr lang="en-GB" dirty="0">
                <a:ea typeface="+mj-ea"/>
                <a:cs typeface="+mj-cs"/>
              </a:rPr>
              <a:t>Measurement of transverse beam position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>
            <a:extLst>
              <a:ext uri="{FF2B5EF4-FFF2-40B4-BE49-F238E27FC236}">
                <a16:creationId xmlns:a16="http://schemas.microsoft.com/office/drawing/2014/main" id="{5808A40C-454E-1F49-9CF3-6C22CB6E3A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4000"/>
              <a:t>Transverse Space v Phase Space</a:t>
            </a:r>
          </a:p>
        </p:txBody>
      </p:sp>
      <p:sp>
        <p:nvSpPr>
          <p:cNvPr id="87042" name="Rectangle 3">
            <a:extLst>
              <a:ext uri="{FF2B5EF4-FFF2-40B4-BE49-F238E27FC236}">
                <a16:creationId xmlns:a16="http://schemas.microsoft.com/office/drawing/2014/main" id="{0CE7D2F9-A74B-BB47-806F-C5D3B5A4C9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41148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en-US" sz="2400"/>
              <a:t>Transverse profile is distribution of particle positions in the x/y plane at a fixed s location.</a:t>
            </a:r>
          </a:p>
          <a:p>
            <a:pPr>
              <a:lnSpc>
                <a:spcPct val="80000"/>
              </a:lnSpc>
            </a:pPr>
            <a:endParaRPr lang="en-GB" altLang="en-US" sz="2400"/>
          </a:p>
          <a:p>
            <a:pPr>
              <a:lnSpc>
                <a:spcPct val="80000"/>
              </a:lnSpc>
            </a:pPr>
            <a:endParaRPr lang="en-GB" altLang="en-US" sz="2400"/>
          </a:p>
          <a:p>
            <a:pPr>
              <a:lnSpc>
                <a:spcPct val="80000"/>
              </a:lnSpc>
            </a:pPr>
            <a:r>
              <a:rPr lang="en-GB" altLang="en-US" sz="2400"/>
              <a:t>Transverse phase space are the distributions of particle positions and directions at a fixed s location.</a:t>
            </a:r>
          </a:p>
          <a:p>
            <a:pPr>
              <a:lnSpc>
                <a:spcPct val="80000"/>
              </a:lnSpc>
            </a:pPr>
            <a:endParaRPr lang="en-GB" altLang="en-US" sz="2400"/>
          </a:p>
          <a:p>
            <a:pPr>
              <a:lnSpc>
                <a:spcPct val="80000"/>
              </a:lnSpc>
            </a:pPr>
            <a:r>
              <a:rPr lang="en-GB" altLang="en-US" sz="2400"/>
              <a:t>Transverse emittances equal ‘areas’ of phase space distributions.</a:t>
            </a:r>
          </a:p>
        </p:txBody>
      </p:sp>
      <p:sp>
        <p:nvSpPr>
          <p:cNvPr id="87043" name="Line 4">
            <a:extLst>
              <a:ext uri="{FF2B5EF4-FFF2-40B4-BE49-F238E27FC236}">
                <a16:creationId xmlns:a16="http://schemas.microsoft.com/office/drawing/2014/main" id="{6834D0D9-0107-AF4A-B072-41E6976361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34200" y="16002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87044" name="Line 5">
            <a:extLst>
              <a:ext uri="{FF2B5EF4-FFF2-40B4-BE49-F238E27FC236}">
                <a16:creationId xmlns:a16="http://schemas.microsoft.com/office/drawing/2014/main" id="{4A639368-E0B0-944F-A636-872C54CC480E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3600" y="2514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87045" name="Text Box 6">
            <a:extLst>
              <a:ext uri="{FF2B5EF4-FFF2-40B4-BE49-F238E27FC236}">
                <a16:creationId xmlns:a16="http://schemas.microsoft.com/office/drawing/2014/main" id="{5CE3D5BA-C650-DD46-B98E-6E7AEA8C7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6525" y="24749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x</a:t>
            </a:r>
          </a:p>
        </p:txBody>
      </p:sp>
      <p:sp>
        <p:nvSpPr>
          <p:cNvPr id="87046" name="Text Box 7">
            <a:extLst>
              <a:ext uri="{FF2B5EF4-FFF2-40B4-BE49-F238E27FC236}">
                <a16:creationId xmlns:a16="http://schemas.microsoft.com/office/drawing/2014/main" id="{4A34BD93-D0E6-4D42-A996-191E4B28A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14478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y</a:t>
            </a:r>
          </a:p>
        </p:txBody>
      </p:sp>
      <p:sp>
        <p:nvSpPr>
          <p:cNvPr id="87047" name="Oval 8">
            <a:extLst>
              <a:ext uri="{FF2B5EF4-FFF2-40B4-BE49-F238E27FC236}">
                <a16:creationId xmlns:a16="http://schemas.microsoft.com/office/drawing/2014/main" id="{5DD72EF2-5347-634C-8507-950F31DE7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133600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0000">
                  <a:alpha val="81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7048" name="Line 9">
            <a:extLst>
              <a:ext uri="{FF2B5EF4-FFF2-40B4-BE49-F238E27FC236}">
                <a16:creationId xmlns:a16="http://schemas.microsoft.com/office/drawing/2014/main" id="{3CC5FFB4-E540-6C42-A3E8-1700511D27D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1200" y="4114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87049" name="Line 10">
            <a:extLst>
              <a:ext uri="{FF2B5EF4-FFF2-40B4-BE49-F238E27FC236}">
                <a16:creationId xmlns:a16="http://schemas.microsoft.com/office/drawing/2014/main" id="{20D7AB6B-2A37-0B47-80FC-A9922CD58C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50292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87050" name="Text Box 11">
            <a:extLst>
              <a:ext uri="{FF2B5EF4-FFF2-40B4-BE49-F238E27FC236}">
                <a16:creationId xmlns:a16="http://schemas.microsoft.com/office/drawing/2014/main" id="{004CE5DA-69D8-A744-98C9-33FA12B26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3525" y="49895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x</a:t>
            </a:r>
          </a:p>
        </p:txBody>
      </p:sp>
      <p:sp>
        <p:nvSpPr>
          <p:cNvPr id="87051" name="Text Box 12">
            <a:extLst>
              <a:ext uri="{FF2B5EF4-FFF2-40B4-BE49-F238E27FC236}">
                <a16:creationId xmlns:a16="http://schemas.microsoft.com/office/drawing/2014/main" id="{40C90AD4-221E-E340-AAF4-061C5065FA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39624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x’</a:t>
            </a:r>
          </a:p>
        </p:txBody>
      </p:sp>
      <p:sp>
        <p:nvSpPr>
          <p:cNvPr id="87052" name="Oval 13">
            <a:extLst>
              <a:ext uri="{FF2B5EF4-FFF2-40B4-BE49-F238E27FC236}">
                <a16:creationId xmlns:a16="http://schemas.microsoft.com/office/drawing/2014/main" id="{FCB149B3-0A60-F546-AC79-C9BCF30AAF5F}"/>
              </a:ext>
            </a:extLst>
          </p:cNvPr>
          <p:cNvSpPr>
            <a:spLocks noChangeArrowheads="1"/>
          </p:cNvSpPr>
          <p:nvPr/>
        </p:nvSpPr>
        <p:spPr bwMode="auto">
          <a:xfrm rot="-1914257">
            <a:off x="4872038" y="4643438"/>
            <a:ext cx="1833562" cy="762000"/>
          </a:xfrm>
          <a:prstGeom prst="ellipse">
            <a:avLst/>
          </a:prstGeom>
          <a:gradFill rotWithShape="0">
            <a:gsLst>
              <a:gs pos="0">
                <a:srgbClr val="FF0000">
                  <a:alpha val="81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7053" name="Line 14">
            <a:extLst>
              <a:ext uri="{FF2B5EF4-FFF2-40B4-BE49-F238E27FC236}">
                <a16:creationId xmlns:a16="http://schemas.microsoft.com/office/drawing/2014/main" id="{5EAD722B-6093-2544-8707-EFDEC52103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23225" y="4114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87054" name="Line 15">
            <a:extLst>
              <a:ext uri="{FF2B5EF4-FFF2-40B4-BE49-F238E27FC236}">
                <a16:creationId xmlns:a16="http://schemas.microsoft.com/office/drawing/2014/main" id="{1C2572ED-F236-DB43-910E-A7C03881B590}"/>
              </a:ext>
            </a:extLst>
          </p:cNvPr>
          <p:cNvSpPr>
            <a:spLocks noChangeShapeType="1"/>
          </p:cNvSpPr>
          <p:nvPr/>
        </p:nvSpPr>
        <p:spPr bwMode="auto">
          <a:xfrm>
            <a:off x="7032625" y="50292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87055" name="Text Box 16">
            <a:extLst>
              <a:ext uri="{FF2B5EF4-FFF2-40B4-BE49-F238E27FC236}">
                <a16:creationId xmlns:a16="http://schemas.microsoft.com/office/drawing/2014/main" id="{5273C976-5E4B-2F47-85E1-394E60754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5550" y="49895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y</a:t>
            </a:r>
          </a:p>
        </p:txBody>
      </p:sp>
      <p:sp>
        <p:nvSpPr>
          <p:cNvPr id="87056" name="Text Box 17">
            <a:extLst>
              <a:ext uri="{FF2B5EF4-FFF2-40B4-BE49-F238E27FC236}">
                <a16:creationId xmlns:a16="http://schemas.microsoft.com/office/drawing/2014/main" id="{16D65D83-E109-6F44-A8BB-0D2AE8F8C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9425" y="39624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y’</a:t>
            </a:r>
          </a:p>
        </p:txBody>
      </p:sp>
      <p:sp>
        <p:nvSpPr>
          <p:cNvPr id="87057" name="Oval 18">
            <a:extLst>
              <a:ext uri="{FF2B5EF4-FFF2-40B4-BE49-F238E27FC236}">
                <a16:creationId xmlns:a16="http://schemas.microsoft.com/office/drawing/2014/main" id="{C25A18B9-1644-034C-8616-AA74008E182D}"/>
              </a:ext>
            </a:extLst>
          </p:cNvPr>
          <p:cNvSpPr>
            <a:spLocks noChangeArrowheads="1"/>
          </p:cNvSpPr>
          <p:nvPr/>
        </p:nvSpPr>
        <p:spPr bwMode="auto">
          <a:xfrm rot="4710381">
            <a:off x="7259638" y="4799012"/>
            <a:ext cx="1524000" cy="454025"/>
          </a:xfrm>
          <a:prstGeom prst="ellipse">
            <a:avLst/>
          </a:prstGeom>
          <a:gradFill rotWithShape="0">
            <a:gsLst>
              <a:gs pos="0">
                <a:srgbClr val="FF0000">
                  <a:alpha val="81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pSp>
        <p:nvGrpSpPr>
          <p:cNvPr id="2" name="Group 20">
            <a:extLst>
              <a:ext uri="{FF2B5EF4-FFF2-40B4-BE49-F238E27FC236}">
                <a16:creationId xmlns:a16="http://schemas.microsoft.com/office/drawing/2014/main" id="{DFCED8F4-3F3B-3D43-93F3-4FA86173D342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2971800"/>
            <a:ext cx="3124200" cy="3613150"/>
            <a:chOff x="3024" y="1872"/>
            <a:chExt cx="1968" cy="2276"/>
          </a:xfrm>
        </p:grpSpPr>
        <p:grpSp>
          <p:nvGrpSpPr>
            <p:cNvPr id="87077" name="Group 21">
              <a:extLst>
                <a:ext uri="{FF2B5EF4-FFF2-40B4-BE49-F238E27FC236}">
                  <a16:creationId xmlns:a16="http://schemas.microsoft.com/office/drawing/2014/main" id="{688B96F4-1F8B-2140-B290-1EDD60F50F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1872"/>
              <a:ext cx="672" cy="252"/>
              <a:chOff x="3388" y="1576"/>
              <a:chExt cx="2183" cy="1988"/>
            </a:xfrm>
          </p:grpSpPr>
          <p:sp>
            <p:nvSpPr>
              <p:cNvPr id="87088" name="Freeform 22">
                <a:extLst>
                  <a:ext uri="{FF2B5EF4-FFF2-40B4-BE49-F238E27FC236}">
                    <a16:creationId xmlns:a16="http://schemas.microsoft.com/office/drawing/2014/main" id="{53BBD312-7ABF-8941-8704-BAF620AABE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8" y="3041"/>
                <a:ext cx="501" cy="523"/>
              </a:xfrm>
              <a:custGeom>
                <a:avLst/>
                <a:gdLst>
                  <a:gd name="T0" fmla="*/ 9 w 501"/>
                  <a:gd name="T1" fmla="*/ 518 h 523"/>
                  <a:gd name="T2" fmla="*/ 23 w 501"/>
                  <a:gd name="T3" fmla="*/ 518 h 523"/>
                  <a:gd name="T4" fmla="*/ 38 w 501"/>
                  <a:gd name="T5" fmla="*/ 514 h 523"/>
                  <a:gd name="T6" fmla="*/ 52 w 501"/>
                  <a:gd name="T7" fmla="*/ 509 h 523"/>
                  <a:gd name="T8" fmla="*/ 66 w 501"/>
                  <a:gd name="T9" fmla="*/ 504 h 523"/>
                  <a:gd name="T10" fmla="*/ 80 w 501"/>
                  <a:gd name="T11" fmla="*/ 500 h 523"/>
                  <a:gd name="T12" fmla="*/ 94 w 501"/>
                  <a:gd name="T13" fmla="*/ 495 h 523"/>
                  <a:gd name="T14" fmla="*/ 108 w 501"/>
                  <a:gd name="T15" fmla="*/ 490 h 523"/>
                  <a:gd name="T16" fmla="*/ 123 w 501"/>
                  <a:gd name="T17" fmla="*/ 485 h 523"/>
                  <a:gd name="T18" fmla="*/ 137 w 501"/>
                  <a:gd name="T19" fmla="*/ 476 h 523"/>
                  <a:gd name="T20" fmla="*/ 151 w 501"/>
                  <a:gd name="T21" fmla="*/ 471 h 523"/>
                  <a:gd name="T22" fmla="*/ 165 w 501"/>
                  <a:gd name="T23" fmla="*/ 462 h 523"/>
                  <a:gd name="T24" fmla="*/ 179 w 501"/>
                  <a:gd name="T25" fmla="*/ 457 h 523"/>
                  <a:gd name="T26" fmla="*/ 194 w 501"/>
                  <a:gd name="T27" fmla="*/ 448 h 523"/>
                  <a:gd name="T28" fmla="*/ 208 w 501"/>
                  <a:gd name="T29" fmla="*/ 438 h 523"/>
                  <a:gd name="T30" fmla="*/ 222 w 501"/>
                  <a:gd name="T31" fmla="*/ 424 h 523"/>
                  <a:gd name="T32" fmla="*/ 236 w 501"/>
                  <a:gd name="T33" fmla="*/ 415 h 523"/>
                  <a:gd name="T34" fmla="*/ 250 w 501"/>
                  <a:gd name="T35" fmla="*/ 401 h 523"/>
                  <a:gd name="T36" fmla="*/ 269 w 501"/>
                  <a:gd name="T37" fmla="*/ 387 h 523"/>
                  <a:gd name="T38" fmla="*/ 279 w 501"/>
                  <a:gd name="T39" fmla="*/ 377 h 523"/>
                  <a:gd name="T40" fmla="*/ 293 w 501"/>
                  <a:gd name="T41" fmla="*/ 358 h 523"/>
                  <a:gd name="T42" fmla="*/ 307 w 501"/>
                  <a:gd name="T43" fmla="*/ 344 h 523"/>
                  <a:gd name="T44" fmla="*/ 321 w 501"/>
                  <a:gd name="T45" fmla="*/ 325 h 523"/>
                  <a:gd name="T46" fmla="*/ 335 w 501"/>
                  <a:gd name="T47" fmla="*/ 306 h 523"/>
                  <a:gd name="T48" fmla="*/ 349 w 501"/>
                  <a:gd name="T49" fmla="*/ 292 h 523"/>
                  <a:gd name="T50" fmla="*/ 359 w 501"/>
                  <a:gd name="T51" fmla="*/ 273 h 523"/>
                  <a:gd name="T52" fmla="*/ 373 w 501"/>
                  <a:gd name="T53" fmla="*/ 250 h 523"/>
                  <a:gd name="T54" fmla="*/ 387 w 501"/>
                  <a:gd name="T55" fmla="*/ 231 h 523"/>
                  <a:gd name="T56" fmla="*/ 397 w 501"/>
                  <a:gd name="T57" fmla="*/ 217 h 523"/>
                  <a:gd name="T58" fmla="*/ 406 w 501"/>
                  <a:gd name="T59" fmla="*/ 198 h 523"/>
                  <a:gd name="T60" fmla="*/ 416 w 501"/>
                  <a:gd name="T61" fmla="*/ 184 h 523"/>
                  <a:gd name="T62" fmla="*/ 420 w 501"/>
                  <a:gd name="T63" fmla="*/ 170 h 523"/>
                  <a:gd name="T64" fmla="*/ 434 w 501"/>
                  <a:gd name="T65" fmla="*/ 151 h 523"/>
                  <a:gd name="T66" fmla="*/ 439 w 501"/>
                  <a:gd name="T67" fmla="*/ 132 h 523"/>
                  <a:gd name="T68" fmla="*/ 449 w 501"/>
                  <a:gd name="T69" fmla="*/ 118 h 523"/>
                  <a:gd name="T70" fmla="*/ 453 w 501"/>
                  <a:gd name="T71" fmla="*/ 104 h 523"/>
                  <a:gd name="T72" fmla="*/ 463 w 501"/>
                  <a:gd name="T73" fmla="*/ 90 h 523"/>
                  <a:gd name="T74" fmla="*/ 468 w 501"/>
                  <a:gd name="T75" fmla="*/ 71 h 523"/>
                  <a:gd name="T76" fmla="*/ 477 w 501"/>
                  <a:gd name="T77" fmla="*/ 57 h 523"/>
                  <a:gd name="T78" fmla="*/ 482 w 501"/>
                  <a:gd name="T79" fmla="*/ 38 h 523"/>
                  <a:gd name="T80" fmla="*/ 491 w 501"/>
                  <a:gd name="T81" fmla="*/ 24 h 523"/>
                  <a:gd name="T82" fmla="*/ 496 w 501"/>
                  <a:gd name="T83" fmla="*/ 10 h 5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01"/>
                  <a:gd name="T127" fmla="*/ 0 h 523"/>
                  <a:gd name="T128" fmla="*/ 501 w 501"/>
                  <a:gd name="T129" fmla="*/ 523 h 5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01" h="523">
                    <a:moveTo>
                      <a:pt x="0" y="523"/>
                    </a:moveTo>
                    <a:lnTo>
                      <a:pt x="5" y="518"/>
                    </a:lnTo>
                    <a:lnTo>
                      <a:pt x="9" y="518"/>
                    </a:lnTo>
                    <a:lnTo>
                      <a:pt x="14" y="518"/>
                    </a:lnTo>
                    <a:lnTo>
                      <a:pt x="19" y="518"/>
                    </a:lnTo>
                    <a:lnTo>
                      <a:pt x="23" y="518"/>
                    </a:lnTo>
                    <a:lnTo>
                      <a:pt x="28" y="514"/>
                    </a:lnTo>
                    <a:lnTo>
                      <a:pt x="33" y="514"/>
                    </a:lnTo>
                    <a:lnTo>
                      <a:pt x="38" y="514"/>
                    </a:lnTo>
                    <a:lnTo>
                      <a:pt x="42" y="514"/>
                    </a:lnTo>
                    <a:lnTo>
                      <a:pt x="47" y="509"/>
                    </a:lnTo>
                    <a:lnTo>
                      <a:pt x="52" y="509"/>
                    </a:lnTo>
                    <a:lnTo>
                      <a:pt x="57" y="509"/>
                    </a:lnTo>
                    <a:lnTo>
                      <a:pt x="61" y="504"/>
                    </a:lnTo>
                    <a:lnTo>
                      <a:pt x="66" y="504"/>
                    </a:lnTo>
                    <a:lnTo>
                      <a:pt x="71" y="504"/>
                    </a:lnTo>
                    <a:lnTo>
                      <a:pt x="75" y="504"/>
                    </a:lnTo>
                    <a:lnTo>
                      <a:pt x="80" y="500"/>
                    </a:lnTo>
                    <a:lnTo>
                      <a:pt x="85" y="500"/>
                    </a:lnTo>
                    <a:lnTo>
                      <a:pt x="90" y="500"/>
                    </a:lnTo>
                    <a:lnTo>
                      <a:pt x="94" y="495"/>
                    </a:lnTo>
                    <a:lnTo>
                      <a:pt x="99" y="495"/>
                    </a:lnTo>
                    <a:lnTo>
                      <a:pt x="104" y="495"/>
                    </a:lnTo>
                    <a:lnTo>
                      <a:pt x="108" y="490"/>
                    </a:lnTo>
                    <a:lnTo>
                      <a:pt x="113" y="490"/>
                    </a:lnTo>
                    <a:lnTo>
                      <a:pt x="118" y="485"/>
                    </a:lnTo>
                    <a:lnTo>
                      <a:pt x="123" y="485"/>
                    </a:lnTo>
                    <a:lnTo>
                      <a:pt x="127" y="481"/>
                    </a:lnTo>
                    <a:lnTo>
                      <a:pt x="132" y="481"/>
                    </a:lnTo>
                    <a:lnTo>
                      <a:pt x="137" y="476"/>
                    </a:lnTo>
                    <a:lnTo>
                      <a:pt x="142" y="476"/>
                    </a:lnTo>
                    <a:lnTo>
                      <a:pt x="146" y="476"/>
                    </a:lnTo>
                    <a:lnTo>
                      <a:pt x="151" y="471"/>
                    </a:lnTo>
                    <a:lnTo>
                      <a:pt x="156" y="467"/>
                    </a:lnTo>
                    <a:lnTo>
                      <a:pt x="160" y="467"/>
                    </a:lnTo>
                    <a:lnTo>
                      <a:pt x="165" y="462"/>
                    </a:lnTo>
                    <a:lnTo>
                      <a:pt x="170" y="462"/>
                    </a:lnTo>
                    <a:lnTo>
                      <a:pt x="175" y="457"/>
                    </a:lnTo>
                    <a:lnTo>
                      <a:pt x="179" y="457"/>
                    </a:lnTo>
                    <a:lnTo>
                      <a:pt x="184" y="452"/>
                    </a:lnTo>
                    <a:lnTo>
                      <a:pt x="189" y="448"/>
                    </a:lnTo>
                    <a:lnTo>
                      <a:pt x="194" y="448"/>
                    </a:lnTo>
                    <a:lnTo>
                      <a:pt x="198" y="443"/>
                    </a:lnTo>
                    <a:lnTo>
                      <a:pt x="203" y="438"/>
                    </a:lnTo>
                    <a:lnTo>
                      <a:pt x="208" y="438"/>
                    </a:lnTo>
                    <a:lnTo>
                      <a:pt x="212" y="434"/>
                    </a:lnTo>
                    <a:lnTo>
                      <a:pt x="217" y="429"/>
                    </a:lnTo>
                    <a:lnTo>
                      <a:pt x="222" y="424"/>
                    </a:lnTo>
                    <a:lnTo>
                      <a:pt x="227" y="424"/>
                    </a:lnTo>
                    <a:lnTo>
                      <a:pt x="231" y="419"/>
                    </a:lnTo>
                    <a:lnTo>
                      <a:pt x="236" y="415"/>
                    </a:lnTo>
                    <a:lnTo>
                      <a:pt x="241" y="410"/>
                    </a:lnTo>
                    <a:lnTo>
                      <a:pt x="246" y="405"/>
                    </a:lnTo>
                    <a:lnTo>
                      <a:pt x="250" y="401"/>
                    </a:lnTo>
                    <a:lnTo>
                      <a:pt x="255" y="396"/>
                    </a:lnTo>
                    <a:lnTo>
                      <a:pt x="260" y="396"/>
                    </a:lnTo>
                    <a:lnTo>
                      <a:pt x="269" y="387"/>
                    </a:lnTo>
                    <a:lnTo>
                      <a:pt x="269" y="382"/>
                    </a:lnTo>
                    <a:lnTo>
                      <a:pt x="274" y="382"/>
                    </a:lnTo>
                    <a:lnTo>
                      <a:pt x="279" y="377"/>
                    </a:lnTo>
                    <a:lnTo>
                      <a:pt x="288" y="368"/>
                    </a:lnTo>
                    <a:lnTo>
                      <a:pt x="288" y="363"/>
                    </a:lnTo>
                    <a:lnTo>
                      <a:pt x="293" y="358"/>
                    </a:lnTo>
                    <a:lnTo>
                      <a:pt x="297" y="354"/>
                    </a:lnTo>
                    <a:lnTo>
                      <a:pt x="302" y="349"/>
                    </a:lnTo>
                    <a:lnTo>
                      <a:pt x="307" y="344"/>
                    </a:lnTo>
                    <a:lnTo>
                      <a:pt x="312" y="339"/>
                    </a:lnTo>
                    <a:lnTo>
                      <a:pt x="321" y="330"/>
                    </a:lnTo>
                    <a:lnTo>
                      <a:pt x="321" y="325"/>
                    </a:lnTo>
                    <a:lnTo>
                      <a:pt x="326" y="321"/>
                    </a:lnTo>
                    <a:lnTo>
                      <a:pt x="335" y="311"/>
                    </a:lnTo>
                    <a:lnTo>
                      <a:pt x="335" y="306"/>
                    </a:lnTo>
                    <a:lnTo>
                      <a:pt x="340" y="302"/>
                    </a:lnTo>
                    <a:lnTo>
                      <a:pt x="345" y="297"/>
                    </a:lnTo>
                    <a:lnTo>
                      <a:pt x="349" y="292"/>
                    </a:lnTo>
                    <a:lnTo>
                      <a:pt x="349" y="288"/>
                    </a:lnTo>
                    <a:lnTo>
                      <a:pt x="359" y="278"/>
                    </a:lnTo>
                    <a:lnTo>
                      <a:pt x="359" y="273"/>
                    </a:lnTo>
                    <a:lnTo>
                      <a:pt x="364" y="269"/>
                    </a:lnTo>
                    <a:lnTo>
                      <a:pt x="373" y="259"/>
                    </a:lnTo>
                    <a:lnTo>
                      <a:pt x="373" y="250"/>
                    </a:lnTo>
                    <a:lnTo>
                      <a:pt x="378" y="245"/>
                    </a:lnTo>
                    <a:lnTo>
                      <a:pt x="387" y="236"/>
                    </a:lnTo>
                    <a:lnTo>
                      <a:pt x="387" y="231"/>
                    </a:lnTo>
                    <a:lnTo>
                      <a:pt x="392" y="226"/>
                    </a:lnTo>
                    <a:lnTo>
                      <a:pt x="392" y="222"/>
                    </a:lnTo>
                    <a:lnTo>
                      <a:pt x="397" y="217"/>
                    </a:lnTo>
                    <a:lnTo>
                      <a:pt x="397" y="212"/>
                    </a:lnTo>
                    <a:lnTo>
                      <a:pt x="406" y="203"/>
                    </a:lnTo>
                    <a:lnTo>
                      <a:pt x="406" y="198"/>
                    </a:lnTo>
                    <a:lnTo>
                      <a:pt x="411" y="193"/>
                    </a:lnTo>
                    <a:lnTo>
                      <a:pt x="411" y="189"/>
                    </a:lnTo>
                    <a:lnTo>
                      <a:pt x="416" y="184"/>
                    </a:lnTo>
                    <a:lnTo>
                      <a:pt x="416" y="179"/>
                    </a:lnTo>
                    <a:lnTo>
                      <a:pt x="420" y="174"/>
                    </a:lnTo>
                    <a:lnTo>
                      <a:pt x="420" y="170"/>
                    </a:lnTo>
                    <a:lnTo>
                      <a:pt x="425" y="165"/>
                    </a:lnTo>
                    <a:lnTo>
                      <a:pt x="425" y="160"/>
                    </a:lnTo>
                    <a:lnTo>
                      <a:pt x="434" y="151"/>
                    </a:lnTo>
                    <a:lnTo>
                      <a:pt x="434" y="146"/>
                    </a:lnTo>
                    <a:lnTo>
                      <a:pt x="439" y="141"/>
                    </a:lnTo>
                    <a:lnTo>
                      <a:pt x="439" y="132"/>
                    </a:lnTo>
                    <a:lnTo>
                      <a:pt x="444" y="127"/>
                    </a:lnTo>
                    <a:lnTo>
                      <a:pt x="444" y="123"/>
                    </a:lnTo>
                    <a:lnTo>
                      <a:pt x="449" y="118"/>
                    </a:lnTo>
                    <a:lnTo>
                      <a:pt x="449" y="113"/>
                    </a:lnTo>
                    <a:lnTo>
                      <a:pt x="453" y="109"/>
                    </a:lnTo>
                    <a:lnTo>
                      <a:pt x="453" y="104"/>
                    </a:lnTo>
                    <a:lnTo>
                      <a:pt x="458" y="99"/>
                    </a:lnTo>
                    <a:lnTo>
                      <a:pt x="458" y="94"/>
                    </a:lnTo>
                    <a:lnTo>
                      <a:pt x="463" y="90"/>
                    </a:lnTo>
                    <a:lnTo>
                      <a:pt x="463" y="80"/>
                    </a:lnTo>
                    <a:lnTo>
                      <a:pt x="468" y="76"/>
                    </a:lnTo>
                    <a:lnTo>
                      <a:pt x="468" y="71"/>
                    </a:lnTo>
                    <a:lnTo>
                      <a:pt x="472" y="66"/>
                    </a:lnTo>
                    <a:lnTo>
                      <a:pt x="472" y="61"/>
                    </a:lnTo>
                    <a:lnTo>
                      <a:pt x="477" y="57"/>
                    </a:lnTo>
                    <a:lnTo>
                      <a:pt x="477" y="52"/>
                    </a:lnTo>
                    <a:lnTo>
                      <a:pt x="482" y="47"/>
                    </a:lnTo>
                    <a:lnTo>
                      <a:pt x="482" y="38"/>
                    </a:lnTo>
                    <a:lnTo>
                      <a:pt x="486" y="33"/>
                    </a:lnTo>
                    <a:lnTo>
                      <a:pt x="486" y="28"/>
                    </a:lnTo>
                    <a:lnTo>
                      <a:pt x="491" y="24"/>
                    </a:lnTo>
                    <a:lnTo>
                      <a:pt x="491" y="19"/>
                    </a:lnTo>
                    <a:lnTo>
                      <a:pt x="496" y="14"/>
                    </a:lnTo>
                    <a:lnTo>
                      <a:pt x="496" y="10"/>
                    </a:lnTo>
                    <a:lnTo>
                      <a:pt x="501" y="5"/>
                    </a:lnTo>
                    <a:lnTo>
                      <a:pt x="501" y="0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89" name="Freeform 23">
                <a:extLst>
                  <a:ext uri="{FF2B5EF4-FFF2-40B4-BE49-F238E27FC236}">
                    <a16:creationId xmlns:a16="http://schemas.microsoft.com/office/drawing/2014/main" id="{6BC18733-0599-2649-8D5F-3CA95E5B0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9" y="2113"/>
                <a:ext cx="302" cy="928"/>
              </a:xfrm>
              <a:custGeom>
                <a:avLst/>
                <a:gdLst>
                  <a:gd name="T0" fmla="*/ 4 w 302"/>
                  <a:gd name="T1" fmla="*/ 909 h 928"/>
                  <a:gd name="T2" fmla="*/ 14 w 302"/>
                  <a:gd name="T3" fmla="*/ 895 h 928"/>
                  <a:gd name="T4" fmla="*/ 19 w 302"/>
                  <a:gd name="T5" fmla="*/ 881 h 928"/>
                  <a:gd name="T6" fmla="*/ 28 w 302"/>
                  <a:gd name="T7" fmla="*/ 862 h 928"/>
                  <a:gd name="T8" fmla="*/ 33 w 302"/>
                  <a:gd name="T9" fmla="*/ 839 h 928"/>
                  <a:gd name="T10" fmla="*/ 42 w 302"/>
                  <a:gd name="T11" fmla="*/ 824 h 928"/>
                  <a:gd name="T12" fmla="*/ 47 w 302"/>
                  <a:gd name="T13" fmla="*/ 801 h 928"/>
                  <a:gd name="T14" fmla="*/ 56 w 302"/>
                  <a:gd name="T15" fmla="*/ 782 h 928"/>
                  <a:gd name="T16" fmla="*/ 61 w 302"/>
                  <a:gd name="T17" fmla="*/ 763 h 928"/>
                  <a:gd name="T18" fmla="*/ 71 w 302"/>
                  <a:gd name="T19" fmla="*/ 744 h 928"/>
                  <a:gd name="T20" fmla="*/ 75 w 302"/>
                  <a:gd name="T21" fmla="*/ 721 h 928"/>
                  <a:gd name="T22" fmla="*/ 85 w 302"/>
                  <a:gd name="T23" fmla="*/ 702 h 928"/>
                  <a:gd name="T24" fmla="*/ 89 w 302"/>
                  <a:gd name="T25" fmla="*/ 683 h 928"/>
                  <a:gd name="T26" fmla="*/ 99 w 302"/>
                  <a:gd name="T27" fmla="*/ 660 h 928"/>
                  <a:gd name="T28" fmla="*/ 104 w 302"/>
                  <a:gd name="T29" fmla="*/ 641 h 928"/>
                  <a:gd name="T30" fmla="*/ 113 w 302"/>
                  <a:gd name="T31" fmla="*/ 622 h 928"/>
                  <a:gd name="T32" fmla="*/ 118 w 302"/>
                  <a:gd name="T33" fmla="*/ 594 h 928"/>
                  <a:gd name="T34" fmla="*/ 127 w 302"/>
                  <a:gd name="T35" fmla="*/ 575 h 928"/>
                  <a:gd name="T36" fmla="*/ 132 w 302"/>
                  <a:gd name="T37" fmla="*/ 556 h 928"/>
                  <a:gd name="T38" fmla="*/ 141 w 302"/>
                  <a:gd name="T39" fmla="*/ 528 h 928"/>
                  <a:gd name="T40" fmla="*/ 146 w 302"/>
                  <a:gd name="T41" fmla="*/ 504 h 928"/>
                  <a:gd name="T42" fmla="*/ 156 w 302"/>
                  <a:gd name="T43" fmla="*/ 485 h 928"/>
                  <a:gd name="T44" fmla="*/ 160 w 302"/>
                  <a:gd name="T45" fmla="*/ 457 h 928"/>
                  <a:gd name="T46" fmla="*/ 170 w 302"/>
                  <a:gd name="T47" fmla="*/ 438 h 928"/>
                  <a:gd name="T48" fmla="*/ 174 w 302"/>
                  <a:gd name="T49" fmla="*/ 415 h 928"/>
                  <a:gd name="T50" fmla="*/ 184 w 302"/>
                  <a:gd name="T51" fmla="*/ 386 h 928"/>
                  <a:gd name="T52" fmla="*/ 189 w 302"/>
                  <a:gd name="T53" fmla="*/ 367 h 928"/>
                  <a:gd name="T54" fmla="*/ 198 w 302"/>
                  <a:gd name="T55" fmla="*/ 344 h 928"/>
                  <a:gd name="T56" fmla="*/ 203 w 302"/>
                  <a:gd name="T57" fmla="*/ 316 h 928"/>
                  <a:gd name="T58" fmla="*/ 212 w 302"/>
                  <a:gd name="T59" fmla="*/ 297 h 928"/>
                  <a:gd name="T60" fmla="*/ 217 w 302"/>
                  <a:gd name="T61" fmla="*/ 273 h 928"/>
                  <a:gd name="T62" fmla="*/ 226 w 302"/>
                  <a:gd name="T63" fmla="*/ 254 h 928"/>
                  <a:gd name="T64" fmla="*/ 231 w 302"/>
                  <a:gd name="T65" fmla="*/ 221 h 928"/>
                  <a:gd name="T66" fmla="*/ 241 w 302"/>
                  <a:gd name="T67" fmla="*/ 203 h 928"/>
                  <a:gd name="T68" fmla="*/ 245 w 302"/>
                  <a:gd name="T69" fmla="*/ 174 h 928"/>
                  <a:gd name="T70" fmla="*/ 255 w 302"/>
                  <a:gd name="T71" fmla="*/ 151 h 928"/>
                  <a:gd name="T72" fmla="*/ 260 w 302"/>
                  <a:gd name="T73" fmla="*/ 132 h 928"/>
                  <a:gd name="T74" fmla="*/ 269 w 302"/>
                  <a:gd name="T75" fmla="*/ 108 h 928"/>
                  <a:gd name="T76" fmla="*/ 274 w 302"/>
                  <a:gd name="T77" fmla="*/ 80 h 928"/>
                  <a:gd name="T78" fmla="*/ 283 w 302"/>
                  <a:gd name="T79" fmla="*/ 61 h 928"/>
                  <a:gd name="T80" fmla="*/ 288 w 302"/>
                  <a:gd name="T81" fmla="*/ 38 h 928"/>
                  <a:gd name="T82" fmla="*/ 297 w 302"/>
                  <a:gd name="T83" fmla="*/ 14 h 9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02"/>
                  <a:gd name="T127" fmla="*/ 0 h 928"/>
                  <a:gd name="T128" fmla="*/ 302 w 302"/>
                  <a:gd name="T129" fmla="*/ 928 h 9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02" h="928">
                    <a:moveTo>
                      <a:pt x="0" y="928"/>
                    </a:moveTo>
                    <a:lnTo>
                      <a:pt x="4" y="923"/>
                    </a:lnTo>
                    <a:lnTo>
                      <a:pt x="4" y="909"/>
                    </a:lnTo>
                    <a:lnTo>
                      <a:pt x="9" y="905"/>
                    </a:lnTo>
                    <a:lnTo>
                      <a:pt x="9" y="900"/>
                    </a:lnTo>
                    <a:lnTo>
                      <a:pt x="14" y="895"/>
                    </a:lnTo>
                    <a:lnTo>
                      <a:pt x="14" y="890"/>
                    </a:lnTo>
                    <a:lnTo>
                      <a:pt x="19" y="886"/>
                    </a:lnTo>
                    <a:lnTo>
                      <a:pt x="19" y="881"/>
                    </a:lnTo>
                    <a:lnTo>
                      <a:pt x="23" y="872"/>
                    </a:lnTo>
                    <a:lnTo>
                      <a:pt x="23" y="867"/>
                    </a:lnTo>
                    <a:lnTo>
                      <a:pt x="28" y="862"/>
                    </a:lnTo>
                    <a:lnTo>
                      <a:pt x="28" y="853"/>
                    </a:lnTo>
                    <a:lnTo>
                      <a:pt x="33" y="848"/>
                    </a:lnTo>
                    <a:lnTo>
                      <a:pt x="33" y="839"/>
                    </a:lnTo>
                    <a:lnTo>
                      <a:pt x="37" y="834"/>
                    </a:lnTo>
                    <a:lnTo>
                      <a:pt x="37" y="829"/>
                    </a:lnTo>
                    <a:lnTo>
                      <a:pt x="42" y="824"/>
                    </a:lnTo>
                    <a:lnTo>
                      <a:pt x="42" y="820"/>
                    </a:lnTo>
                    <a:lnTo>
                      <a:pt x="47" y="810"/>
                    </a:lnTo>
                    <a:lnTo>
                      <a:pt x="47" y="801"/>
                    </a:lnTo>
                    <a:lnTo>
                      <a:pt x="52" y="796"/>
                    </a:lnTo>
                    <a:lnTo>
                      <a:pt x="52" y="787"/>
                    </a:lnTo>
                    <a:lnTo>
                      <a:pt x="56" y="782"/>
                    </a:lnTo>
                    <a:lnTo>
                      <a:pt x="56" y="777"/>
                    </a:lnTo>
                    <a:lnTo>
                      <a:pt x="61" y="773"/>
                    </a:lnTo>
                    <a:lnTo>
                      <a:pt x="61" y="763"/>
                    </a:lnTo>
                    <a:lnTo>
                      <a:pt x="66" y="759"/>
                    </a:lnTo>
                    <a:lnTo>
                      <a:pt x="66" y="754"/>
                    </a:lnTo>
                    <a:lnTo>
                      <a:pt x="71" y="744"/>
                    </a:lnTo>
                    <a:lnTo>
                      <a:pt x="71" y="735"/>
                    </a:lnTo>
                    <a:lnTo>
                      <a:pt x="75" y="730"/>
                    </a:lnTo>
                    <a:lnTo>
                      <a:pt x="75" y="721"/>
                    </a:lnTo>
                    <a:lnTo>
                      <a:pt x="80" y="716"/>
                    </a:lnTo>
                    <a:lnTo>
                      <a:pt x="80" y="711"/>
                    </a:lnTo>
                    <a:lnTo>
                      <a:pt x="85" y="702"/>
                    </a:lnTo>
                    <a:lnTo>
                      <a:pt x="85" y="697"/>
                    </a:lnTo>
                    <a:lnTo>
                      <a:pt x="89" y="693"/>
                    </a:lnTo>
                    <a:lnTo>
                      <a:pt x="89" y="683"/>
                    </a:lnTo>
                    <a:lnTo>
                      <a:pt x="94" y="678"/>
                    </a:lnTo>
                    <a:lnTo>
                      <a:pt x="94" y="664"/>
                    </a:lnTo>
                    <a:lnTo>
                      <a:pt x="99" y="660"/>
                    </a:lnTo>
                    <a:lnTo>
                      <a:pt x="99" y="655"/>
                    </a:lnTo>
                    <a:lnTo>
                      <a:pt x="104" y="645"/>
                    </a:lnTo>
                    <a:lnTo>
                      <a:pt x="104" y="641"/>
                    </a:lnTo>
                    <a:lnTo>
                      <a:pt x="108" y="631"/>
                    </a:lnTo>
                    <a:lnTo>
                      <a:pt x="108" y="627"/>
                    </a:lnTo>
                    <a:lnTo>
                      <a:pt x="113" y="622"/>
                    </a:lnTo>
                    <a:lnTo>
                      <a:pt x="113" y="608"/>
                    </a:lnTo>
                    <a:lnTo>
                      <a:pt x="118" y="598"/>
                    </a:lnTo>
                    <a:lnTo>
                      <a:pt x="118" y="594"/>
                    </a:lnTo>
                    <a:lnTo>
                      <a:pt x="122" y="589"/>
                    </a:lnTo>
                    <a:lnTo>
                      <a:pt x="122" y="579"/>
                    </a:lnTo>
                    <a:lnTo>
                      <a:pt x="127" y="575"/>
                    </a:lnTo>
                    <a:lnTo>
                      <a:pt x="127" y="565"/>
                    </a:lnTo>
                    <a:lnTo>
                      <a:pt x="132" y="561"/>
                    </a:lnTo>
                    <a:lnTo>
                      <a:pt x="132" y="556"/>
                    </a:lnTo>
                    <a:lnTo>
                      <a:pt x="137" y="546"/>
                    </a:lnTo>
                    <a:lnTo>
                      <a:pt x="137" y="532"/>
                    </a:lnTo>
                    <a:lnTo>
                      <a:pt x="141" y="528"/>
                    </a:lnTo>
                    <a:lnTo>
                      <a:pt x="141" y="518"/>
                    </a:lnTo>
                    <a:lnTo>
                      <a:pt x="146" y="514"/>
                    </a:lnTo>
                    <a:lnTo>
                      <a:pt x="146" y="504"/>
                    </a:lnTo>
                    <a:lnTo>
                      <a:pt x="151" y="499"/>
                    </a:lnTo>
                    <a:lnTo>
                      <a:pt x="151" y="495"/>
                    </a:lnTo>
                    <a:lnTo>
                      <a:pt x="156" y="485"/>
                    </a:lnTo>
                    <a:lnTo>
                      <a:pt x="156" y="481"/>
                    </a:lnTo>
                    <a:lnTo>
                      <a:pt x="160" y="471"/>
                    </a:lnTo>
                    <a:lnTo>
                      <a:pt x="160" y="457"/>
                    </a:lnTo>
                    <a:lnTo>
                      <a:pt x="165" y="452"/>
                    </a:lnTo>
                    <a:lnTo>
                      <a:pt x="165" y="443"/>
                    </a:lnTo>
                    <a:lnTo>
                      <a:pt x="170" y="438"/>
                    </a:lnTo>
                    <a:lnTo>
                      <a:pt x="170" y="429"/>
                    </a:lnTo>
                    <a:lnTo>
                      <a:pt x="174" y="424"/>
                    </a:lnTo>
                    <a:lnTo>
                      <a:pt x="174" y="415"/>
                    </a:lnTo>
                    <a:lnTo>
                      <a:pt x="179" y="410"/>
                    </a:lnTo>
                    <a:lnTo>
                      <a:pt x="179" y="396"/>
                    </a:lnTo>
                    <a:lnTo>
                      <a:pt x="184" y="386"/>
                    </a:lnTo>
                    <a:lnTo>
                      <a:pt x="184" y="382"/>
                    </a:lnTo>
                    <a:lnTo>
                      <a:pt x="189" y="372"/>
                    </a:lnTo>
                    <a:lnTo>
                      <a:pt x="189" y="367"/>
                    </a:lnTo>
                    <a:lnTo>
                      <a:pt x="193" y="358"/>
                    </a:lnTo>
                    <a:lnTo>
                      <a:pt x="193" y="353"/>
                    </a:lnTo>
                    <a:lnTo>
                      <a:pt x="198" y="344"/>
                    </a:lnTo>
                    <a:lnTo>
                      <a:pt x="198" y="339"/>
                    </a:lnTo>
                    <a:lnTo>
                      <a:pt x="203" y="330"/>
                    </a:lnTo>
                    <a:lnTo>
                      <a:pt x="203" y="316"/>
                    </a:lnTo>
                    <a:lnTo>
                      <a:pt x="208" y="311"/>
                    </a:lnTo>
                    <a:lnTo>
                      <a:pt x="208" y="301"/>
                    </a:lnTo>
                    <a:lnTo>
                      <a:pt x="212" y="297"/>
                    </a:lnTo>
                    <a:lnTo>
                      <a:pt x="212" y="287"/>
                    </a:lnTo>
                    <a:lnTo>
                      <a:pt x="217" y="283"/>
                    </a:lnTo>
                    <a:lnTo>
                      <a:pt x="217" y="273"/>
                    </a:lnTo>
                    <a:lnTo>
                      <a:pt x="222" y="268"/>
                    </a:lnTo>
                    <a:lnTo>
                      <a:pt x="222" y="259"/>
                    </a:lnTo>
                    <a:lnTo>
                      <a:pt x="226" y="254"/>
                    </a:lnTo>
                    <a:lnTo>
                      <a:pt x="226" y="236"/>
                    </a:lnTo>
                    <a:lnTo>
                      <a:pt x="231" y="231"/>
                    </a:lnTo>
                    <a:lnTo>
                      <a:pt x="231" y="221"/>
                    </a:lnTo>
                    <a:lnTo>
                      <a:pt x="236" y="217"/>
                    </a:lnTo>
                    <a:lnTo>
                      <a:pt x="236" y="207"/>
                    </a:lnTo>
                    <a:lnTo>
                      <a:pt x="241" y="203"/>
                    </a:lnTo>
                    <a:lnTo>
                      <a:pt x="241" y="193"/>
                    </a:lnTo>
                    <a:lnTo>
                      <a:pt x="245" y="188"/>
                    </a:lnTo>
                    <a:lnTo>
                      <a:pt x="245" y="174"/>
                    </a:lnTo>
                    <a:lnTo>
                      <a:pt x="250" y="165"/>
                    </a:lnTo>
                    <a:lnTo>
                      <a:pt x="250" y="160"/>
                    </a:lnTo>
                    <a:lnTo>
                      <a:pt x="255" y="151"/>
                    </a:lnTo>
                    <a:lnTo>
                      <a:pt x="255" y="146"/>
                    </a:lnTo>
                    <a:lnTo>
                      <a:pt x="260" y="137"/>
                    </a:lnTo>
                    <a:lnTo>
                      <a:pt x="260" y="132"/>
                    </a:lnTo>
                    <a:lnTo>
                      <a:pt x="264" y="122"/>
                    </a:lnTo>
                    <a:lnTo>
                      <a:pt x="264" y="118"/>
                    </a:lnTo>
                    <a:lnTo>
                      <a:pt x="269" y="108"/>
                    </a:lnTo>
                    <a:lnTo>
                      <a:pt x="269" y="94"/>
                    </a:lnTo>
                    <a:lnTo>
                      <a:pt x="274" y="89"/>
                    </a:lnTo>
                    <a:lnTo>
                      <a:pt x="274" y="80"/>
                    </a:lnTo>
                    <a:lnTo>
                      <a:pt x="278" y="75"/>
                    </a:lnTo>
                    <a:lnTo>
                      <a:pt x="278" y="66"/>
                    </a:lnTo>
                    <a:lnTo>
                      <a:pt x="283" y="61"/>
                    </a:lnTo>
                    <a:lnTo>
                      <a:pt x="283" y="52"/>
                    </a:lnTo>
                    <a:lnTo>
                      <a:pt x="288" y="47"/>
                    </a:lnTo>
                    <a:lnTo>
                      <a:pt x="288" y="38"/>
                    </a:lnTo>
                    <a:lnTo>
                      <a:pt x="293" y="33"/>
                    </a:lnTo>
                    <a:lnTo>
                      <a:pt x="293" y="19"/>
                    </a:lnTo>
                    <a:lnTo>
                      <a:pt x="297" y="14"/>
                    </a:lnTo>
                    <a:lnTo>
                      <a:pt x="297" y="5"/>
                    </a:lnTo>
                    <a:lnTo>
                      <a:pt x="302" y="0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90" name="Freeform 24">
                <a:extLst>
                  <a:ext uri="{FF2B5EF4-FFF2-40B4-BE49-F238E27FC236}">
                    <a16:creationId xmlns:a16="http://schemas.microsoft.com/office/drawing/2014/main" id="{7A0B943E-321C-0C44-86F1-79EB218C40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1" y="1576"/>
                <a:ext cx="406" cy="537"/>
              </a:xfrm>
              <a:custGeom>
                <a:avLst/>
                <a:gdLst>
                  <a:gd name="T0" fmla="*/ 5 w 406"/>
                  <a:gd name="T1" fmla="*/ 523 h 537"/>
                  <a:gd name="T2" fmla="*/ 9 w 406"/>
                  <a:gd name="T3" fmla="*/ 495 h 537"/>
                  <a:gd name="T4" fmla="*/ 19 w 406"/>
                  <a:gd name="T5" fmla="*/ 476 h 537"/>
                  <a:gd name="T6" fmla="*/ 24 w 406"/>
                  <a:gd name="T7" fmla="*/ 457 h 537"/>
                  <a:gd name="T8" fmla="*/ 33 w 406"/>
                  <a:gd name="T9" fmla="*/ 433 h 537"/>
                  <a:gd name="T10" fmla="*/ 38 w 406"/>
                  <a:gd name="T11" fmla="*/ 410 h 537"/>
                  <a:gd name="T12" fmla="*/ 47 w 406"/>
                  <a:gd name="T13" fmla="*/ 391 h 537"/>
                  <a:gd name="T14" fmla="*/ 52 w 406"/>
                  <a:gd name="T15" fmla="*/ 372 h 537"/>
                  <a:gd name="T16" fmla="*/ 61 w 406"/>
                  <a:gd name="T17" fmla="*/ 348 h 537"/>
                  <a:gd name="T18" fmla="*/ 66 w 406"/>
                  <a:gd name="T19" fmla="*/ 330 h 537"/>
                  <a:gd name="T20" fmla="*/ 76 w 406"/>
                  <a:gd name="T21" fmla="*/ 311 h 537"/>
                  <a:gd name="T22" fmla="*/ 80 w 406"/>
                  <a:gd name="T23" fmla="*/ 287 h 537"/>
                  <a:gd name="T24" fmla="*/ 90 w 406"/>
                  <a:gd name="T25" fmla="*/ 273 h 537"/>
                  <a:gd name="T26" fmla="*/ 95 w 406"/>
                  <a:gd name="T27" fmla="*/ 254 h 537"/>
                  <a:gd name="T28" fmla="*/ 104 w 406"/>
                  <a:gd name="T29" fmla="*/ 235 h 537"/>
                  <a:gd name="T30" fmla="*/ 109 w 406"/>
                  <a:gd name="T31" fmla="*/ 221 h 537"/>
                  <a:gd name="T32" fmla="*/ 118 w 406"/>
                  <a:gd name="T33" fmla="*/ 202 h 537"/>
                  <a:gd name="T34" fmla="*/ 123 w 406"/>
                  <a:gd name="T35" fmla="*/ 184 h 537"/>
                  <a:gd name="T36" fmla="*/ 132 w 406"/>
                  <a:gd name="T37" fmla="*/ 169 h 537"/>
                  <a:gd name="T38" fmla="*/ 142 w 406"/>
                  <a:gd name="T39" fmla="*/ 155 h 537"/>
                  <a:gd name="T40" fmla="*/ 147 w 406"/>
                  <a:gd name="T41" fmla="*/ 136 h 537"/>
                  <a:gd name="T42" fmla="*/ 156 w 406"/>
                  <a:gd name="T43" fmla="*/ 122 h 537"/>
                  <a:gd name="T44" fmla="*/ 165 w 406"/>
                  <a:gd name="T45" fmla="*/ 108 h 537"/>
                  <a:gd name="T46" fmla="*/ 170 w 406"/>
                  <a:gd name="T47" fmla="*/ 94 h 537"/>
                  <a:gd name="T48" fmla="*/ 180 w 406"/>
                  <a:gd name="T49" fmla="*/ 80 h 537"/>
                  <a:gd name="T50" fmla="*/ 189 w 406"/>
                  <a:gd name="T51" fmla="*/ 66 h 537"/>
                  <a:gd name="T52" fmla="*/ 203 w 406"/>
                  <a:gd name="T53" fmla="*/ 47 h 537"/>
                  <a:gd name="T54" fmla="*/ 217 w 406"/>
                  <a:gd name="T55" fmla="*/ 33 h 537"/>
                  <a:gd name="T56" fmla="*/ 232 w 406"/>
                  <a:gd name="T57" fmla="*/ 19 h 537"/>
                  <a:gd name="T58" fmla="*/ 246 w 406"/>
                  <a:gd name="T59" fmla="*/ 9 h 537"/>
                  <a:gd name="T60" fmla="*/ 260 w 406"/>
                  <a:gd name="T61" fmla="*/ 0 h 537"/>
                  <a:gd name="T62" fmla="*/ 274 w 406"/>
                  <a:gd name="T63" fmla="*/ 0 h 537"/>
                  <a:gd name="T64" fmla="*/ 288 w 406"/>
                  <a:gd name="T65" fmla="*/ 0 h 537"/>
                  <a:gd name="T66" fmla="*/ 302 w 406"/>
                  <a:gd name="T67" fmla="*/ 0 h 537"/>
                  <a:gd name="T68" fmla="*/ 317 w 406"/>
                  <a:gd name="T69" fmla="*/ 4 h 537"/>
                  <a:gd name="T70" fmla="*/ 331 w 406"/>
                  <a:gd name="T71" fmla="*/ 14 h 537"/>
                  <a:gd name="T72" fmla="*/ 345 w 406"/>
                  <a:gd name="T73" fmla="*/ 23 h 537"/>
                  <a:gd name="T74" fmla="*/ 359 w 406"/>
                  <a:gd name="T75" fmla="*/ 37 h 537"/>
                  <a:gd name="T76" fmla="*/ 373 w 406"/>
                  <a:gd name="T77" fmla="*/ 56 h 537"/>
                  <a:gd name="T78" fmla="*/ 387 w 406"/>
                  <a:gd name="T79" fmla="*/ 70 h 537"/>
                  <a:gd name="T80" fmla="*/ 392 w 406"/>
                  <a:gd name="T81" fmla="*/ 85 h 537"/>
                  <a:gd name="T82" fmla="*/ 402 w 406"/>
                  <a:gd name="T83" fmla="*/ 99 h 53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6"/>
                  <a:gd name="T127" fmla="*/ 0 h 537"/>
                  <a:gd name="T128" fmla="*/ 406 w 406"/>
                  <a:gd name="T129" fmla="*/ 537 h 53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6" h="537">
                    <a:moveTo>
                      <a:pt x="0" y="537"/>
                    </a:moveTo>
                    <a:lnTo>
                      <a:pt x="0" y="527"/>
                    </a:lnTo>
                    <a:lnTo>
                      <a:pt x="5" y="523"/>
                    </a:lnTo>
                    <a:lnTo>
                      <a:pt x="5" y="513"/>
                    </a:lnTo>
                    <a:lnTo>
                      <a:pt x="9" y="509"/>
                    </a:lnTo>
                    <a:lnTo>
                      <a:pt x="9" y="495"/>
                    </a:lnTo>
                    <a:lnTo>
                      <a:pt x="14" y="490"/>
                    </a:lnTo>
                    <a:lnTo>
                      <a:pt x="14" y="480"/>
                    </a:lnTo>
                    <a:lnTo>
                      <a:pt x="19" y="476"/>
                    </a:lnTo>
                    <a:lnTo>
                      <a:pt x="19" y="466"/>
                    </a:lnTo>
                    <a:lnTo>
                      <a:pt x="24" y="462"/>
                    </a:lnTo>
                    <a:lnTo>
                      <a:pt x="24" y="457"/>
                    </a:lnTo>
                    <a:lnTo>
                      <a:pt x="28" y="447"/>
                    </a:lnTo>
                    <a:lnTo>
                      <a:pt x="28" y="443"/>
                    </a:lnTo>
                    <a:lnTo>
                      <a:pt x="33" y="433"/>
                    </a:lnTo>
                    <a:lnTo>
                      <a:pt x="33" y="424"/>
                    </a:lnTo>
                    <a:lnTo>
                      <a:pt x="38" y="414"/>
                    </a:lnTo>
                    <a:lnTo>
                      <a:pt x="38" y="410"/>
                    </a:lnTo>
                    <a:lnTo>
                      <a:pt x="43" y="405"/>
                    </a:lnTo>
                    <a:lnTo>
                      <a:pt x="43" y="396"/>
                    </a:lnTo>
                    <a:lnTo>
                      <a:pt x="47" y="391"/>
                    </a:lnTo>
                    <a:lnTo>
                      <a:pt x="47" y="386"/>
                    </a:lnTo>
                    <a:lnTo>
                      <a:pt x="52" y="377"/>
                    </a:lnTo>
                    <a:lnTo>
                      <a:pt x="52" y="372"/>
                    </a:lnTo>
                    <a:lnTo>
                      <a:pt x="57" y="367"/>
                    </a:lnTo>
                    <a:lnTo>
                      <a:pt x="57" y="353"/>
                    </a:lnTo>
                    <a:lnTo>
                      <a:pt x="61" y="348"/>
                    </a:lnTo>
                    <a:lnTo>
                      <a:pt x="61" y="344"/>
                    </a:lnTo>
                    <a:lnTo>
                      <a:pt x="66" y="334"/>
                    </a:lnTo>
                    <a:lnTo>
                      <a:pt x="66" y="330"/>
                    </a:lnTo>
                    <a:lnTo>
                      <a:pt x="71" y="325"/>
                    </a:lnTo>
                    <a:lnTo>
                      <a:pt x="71" y="320"/>
                    </a:lnTo>
                    <a:lnTo>
                      <a:pt x="76" y="311"/>
                    </a:lnTo>
                    <a:lnTo>
                      <a:pt x="76" y="301"/>
                    </a:lnTo>
                    <a:lnTo>
                      <a:pt x="80" y="297"/>
                    </a:lnTo>
                    <a:lnTo>
                      <a:pt x="80" y="287"/>
                    </a:lnTo>
                    <a:lnTo>
                      <a:pt x="85" y="282"/>
                    </a:lnTo>
                    <a:lnTo>
                      <a:pt x="85" y="278"/>
                    </a:lnTo>
                    <a:lnTo>
                      <a:pt x="90" y="273"/>
                    </a:lnTo>
                    <a:lnTo>
                      <a:pt x="90" y="268"/>
                    </a:lnTo>
                    <a:lnTo>
                      <a:pt x="95" y="264"/>
                    </a:lnTo>
                    <a:lnTo>
                      <a:pt x="95" y="254"/>
                    </a:lnTo>
                    <a:lnTo>
                      <a:pt x="99" y="249"/>
                    </a:lnTo>
                    <a:lnTo>
                      <a:pt x="99" y="240"/>
                    </a:lnTo>
                    <a:lnTo>
                      <a:pt x="104" y="235"/>
                    </a:lnTo>
                    <a:lnTo>
                      <a:pt x="104" y="231"/>
                    </a:lnTo>
                    <a:lnTo>
                      <a:pt x="109" y="226"/>
                    </a:lnTo>
                    <a:lnTo>
                      <a:pt x="109" y="221"/>
                    </a:lnTo>
                    <a:lnTo>
                      <a:pt x="113" y="217"/>
                    </a:lnTo>
                    <a:lnTo>
                      <a:pt x="113" y="212"/>
                    </a:lnTo>
                    <a:lnTo>
                      <a:pt x="118" y="202"/>
                    </a:lnTo>
                    <a:lnTo>
                      <a:pt x="118" y="198"/>
                    </a:lnTo>
                    <a:lnTo>
                      <a:pt x="123" y="193"/>
                    </a:lnTo>
                    <a:lnTo>
                      <a:pt x="123" y="184"/>
                    </a:lnTo>
                    <a:lnTo>
                      <a:pt x="128" y="179"/>
                    </a:lnTo>
                    <a:lnTo>
                      <a:pt x="128" y="174"/>
                    </a:lnTo>
                    <a:lnTo>
                      <a:pt x="132" y="169"/>
                    </a:lnTo>
                    <a:lnTo>
                      <a:pt x="132" y="165"/>
                    </a:lnTo>
                    <a:lnTo>
                      <a:pt x="137" y="160"/>
                    </a:lnTo>
                    <a:lnTo>
                      <a:pt x="142" y="155"/>
                    </a:lnTo>
                    <a:lnTo>
                      <a:pt x="142" y="146"/>
                    </a:lnTo>
                    <a:lnTo>
                      <a:pt x="147" y="141"/>
                    </a:lnTo>
                    <a:lnTo>
                      <a:pt x="147" y="136"/>
                    </a:lnTo>
                    <a:lnTo>
                      <a:pt x="151" y="132"/>
                    </a:lnTo>
                    <a:lnTo>
                      <a:pt x="151" y="127"/>
                    </a:lnTo>
                    <a:lnTo>
                      <a:pt x="156" y="122"/>
                    </a:lnTo>
                    <a:lnTo>
                      <a:pt x="161" y="118"/>
                    </a:lnTo>
                    <a:lnTo>
                      <a:pt x="161" y="113"/>
                    </a:lnTo>
                    <a:lnTo>
                      <a:pt x="165" y="108"/>
                    </a:lnTo>
                    <a:lnTo>
                      <a:pt x="165" y="103"/>
                    </a:lnTo>
                    <a:lnTo>
                      <a:pt x="170" y="99"/>
                    </a:lnTo>
                    <a:lnTo>
                      <a:pt x="170" y="94"/>
                    </a:lnTo>
                    <a:lnTo>
                      <a:pt x="175" y="89"/>
                    </a:lnTo>
                    <a:lnTo>
                      <a:pt x="180" y="85"/>
                    </a:lnTo>
                    <a:lnTo>
                      <a:pt x="180" y="80"/>
                    </a:lnTo>
                    <a:lnTo>
                      <a:pt x="184" y="75"/>
                    </a:lnTo>
                    <a:lnTo>
                      <a:pt x="189" y="70"/>
                    </a:lnTo>
                    <a:lnTo>
                      <a:pt x="189" y="66"/>
                    </a:lnTo>
                    <a:lnTo>
                      <a:pt x="194" y="61"/>
                    </a:lnTo>
                    <a:lnTo>
                      <a:pt x="203" y="52"/>
                    </a:lnTo>
                    <a:lnTo>
                      <a:pt x="203" y="47"/>
                    </a:lnTo>
                    <a:lnTo>
                      <a:pt x="208" y="42"/>
                    </a:lnTo>
                    <a:lnTo>
                      <a:pt x="213" y="37"/>
                    </a:lnTo>
                    <a:lnTo>
                      <a:pt x="217" y="33"/>
                    </a:lnTo>
                    <a:lnTo>
                      <a:pt x="222" y="28"/>
                    </a:lnTo>
                    <a:lnTo>
                      <a:pt x="227" y="23"/>
                    </a:lnTo>
                    <a:lnTo>
                      <a:pt x="232" y="19"/>
                    </a:lnTo>
                    <a:lnTo>
                      <a:pt x="236" y="14"/>
                    </a:lnTo>
                    <a:lnTo>
                      <a:pt x="241" y="14"/>
                    </a:lnTo>
                    <a:lnTo>
                      <a:pt x="246" y="9"/>
                    </a:lnTo>
                    <a:lnTo>
                      <a:pt x="250" y="4"/>
                    </a:lnTo>
                    <a:lnTo>
                      <a:pt x="255" y="4"/>
                    </a:lnTo>
                    <a:lnTo>
                      <a:pt x="260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4" y="0"/>
                    </a:lnTo>
                    <a:lnTo>
                      <a:pt x="279" y="0"/>
                    </a:lnTo>
                    <a:lnTo>
                      <a:pt x="284" y="0"/>
                    </a:lnTo>
                    <a:lnTo>
                      <a:pt x="288" y="0"/>
                    </a:lnTo>
                    <a:lnTo>
                      <a:pt x="293" y="0"/>
                    </a:lnTo>
                    <a:lnTo>
                      <a:pt x="298" y="0"/>
                    </a:lnTo>
                    <a:lnTo>
                      <a:pt x="302" y="0"/>
                    </a:lnTo>
                    <a:lnTo>
                      <a:pt x="307" y="0"/>
                    </a:lnTo>
                    <a:lnTo>
                      <a:pt x="312" y="4"/>
                    </a:lnTo>
                    <a:lnTo>
                      <a:pt x="317" y="4"/>
                    </a:lnTo>
                    <a:lnTo>
                      <a:pt x="321" y="9"/>
                    </a:lnTo>
                    <a:lnTo>
                      <a:pt x="326" y="9"/>
                    </a:lnTo>
                    <a:lnTo>
                      <a:pt x="331" y="14"/>
                    </a:lnTo>
                    <a:lnTo>
                      <a:pt x="335" y="19"/>
                    </a:lnTo>
                    <a:lnTo>
                      <a:pt x="340" y="23"/>
                    </a:lnTo>
                    <a:lnTo>
                      <a:pt x="345" y="23"/>
                    </a:lnTo>
                    <a:lnTo>
                      <a:pt x="350" y="28"/>
                    </a:lnTo>
                    <a:lnTo>
                      <a:pt x="354" y="33"/>
                    </a:lnTo>
                    <a:lnTo>
                      <a:pt x="359" y="37"/>
                    </a:lnTo>
                    <a:lnTo>
                      <a:pt x="369" y="47"/>
                    </a:lnTo>
                    <a:lnTo>
                      <a:pt x="369" y="52"/>
                    </a:lnTo>
                    <a:lnTo>
                      <a:pt x="373" y="56"/>
                    </a:lnTo>
                    <a:lnTo>
                      <a:pt x="378" y="61"/>
                    </a:lnTo>
                    <a:lnTo>
                      <a:pt x="383" y="66"/>
                    </a:lnTo>
                    <a:lnTo>
                      <a:pt x="387" y="70"/>
                    </a:lnTo>
                    <a:lnTo>
                      <a:pt x="387" y="75"/>
                    </a:lnTo>
                    <a:lnTo>
                      <a:pt x="392" y="80"/>
                    </a:lnTo>
                    <a:lnTo>
                      <a:pt x="392" y="85"/>
                    </a:lnTo>
                    <a:lnTo>
                      <a:pt x="397" y="89"/>
                    </a:lnTo>
                    <a:lnTo>
                      <a:pt x="402" y="94"/>
                    </a:lnTo>
                    <a:lnTo>
                      <a:pt x="402" y="99"/>
                    </a:lnTo>
                    <a:lnTo>
                      <a:pt x="406" y="103"/>
                    </a:lnTo>
                    <a:lnTo>
                      <a:pt x="406" y="108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91" name="Freeform 25">
                <a:extLst>
                  <a:ext uri="{FF2B5EF4-FFF2-40B4-BE49-F238E27FC236}">
                    <a16:creationId xmlns:a16="http://schemas.microsoft.com/office/drawing/2014/main" id="{60898A6D-80E4-DE41-9D1E-96F8F6A51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684"/>
                <a:ext cx="307" cy="886"/>
              </a:xfrm>
              <a:custGeom>
                <a:avLst/>
                <a:gdLst>
                  <a:gd name="T0" fmla="*/ 5 w 307"/>
                  <a:gd name="T1" fmla="*/ 10 h 886"/>
                  <a:gd name="T2" fmla="*/ 15 w 307"/>
                  <a:gd name="T3" fmla="*/ 24 h 886"/>
                  <a:gd name="T4" fmla="*/ 24 w 307"/>
                  <a:gd name="T5" fmla="*/ 38 h 886"/>
                  <a:gd name="T6" fmla="*/ 33 w 307"/>
                  <a:gd name="T7" fmla="*/ 57 h 886"/>
                  <a:gd name="T8" fmla="*/ 38 w 307"/>
                  <a:gd name="T9" fmla="*/ 71 h 886"/>
                  <a:gd name="T10" fmla="*/ 48 w 307"/>
                  <a:gd name="T11" fmla="*/ 85 h 886"/>
                  <a:gd name="T12" fmla="*/ 52 w 307"/>
                  <a:gd name="T13" fmla="*/ 109 h 886"/>
                  <a:gd name="T14" fmla="*/ 62 w 307"/>
                  <a:gd name="T15" fmla="*/ 123 h 886"/>
                  <a:gd name="T16" fmla="*/ 67 w 307"/>
                  <a:gd name="T17" fmla="*/ 141 h 886"/>
                  <a:gd name="T18" fmla="*/ 76 w 307"/>
                  <a:gd name="T19" fmla="*/ 160 h 886"/>
                  <a:gd name="T20" fmla="*/ 81 w 307"/>
                  <a:gd name="T21" fmla="*/ 174 h 886"/>
                  <a:gd name="T22" fmla="*/ 90 w 307"/>
                  <a:gd name="T23" fmla="*/ 193 h 886"/>
                  <a:gd name="T24" fmla="*/ 95 w 307"/>
                  <a:gd name="T25" fmla="*/ 217 h 886"/>
                  <a:gd name="T26" fmla="*/ 104 w 307"/>
                  <a:gd name="T27" fmla="*/ 236 h 886"/>
                  <a:gd name="T28" fmla="*/ 109 w 307"/>
                  <a:gd name="T29" fmla="*/ 250 h 886"/>
                  <a:gd name="T30" fmla="*/ 118 w 307"/>
                  <a:gd name="T31" fmla="*/ 278 h 886"/>
                  <a:gd name="T32" fmla="*/ 123 w 307"/>
                  <a:gd name="T33" fmla="*/ 297 h 886"/>
                  <a:gd name="T34" fmla="*/ 133 w 307"/>
                  <a:gd name="T35" fmla="*/ 316 h 886"/>
                  <a:gd name="T36" fmla="*/ 137 w 307"/>
                  <a:gd name="T37" fmla="*/ 339 h 886"/>
                  <a:gd name="T38" fmla="*/ 147 w 307"/>
                  <a:gd name="T39" fmla="*/ 358 h 886"/>
                  <a:gd name="T40" fmla="*/ 152 w 307"/>
                  <a:gd name="T41" fmla="*/ 382 h 886"/>
                  <a:gd name="T42" fmla="*/ 161 w 307"/>
                  <a:gd name="T43" fmla="*/ 405 h 886"/>
                  <a:gd name="T44" fmla="*/ 166 w 307"/>
                  <a:gd name="T45" fmla="*/ 429 h 886"/>
                  <a:gd name="T46" fmla="*/ 175 w 307"/>
                  <a:gd name="T47" fmla="*/ 448 h 886"/>
                  <a:gd name="T48" fmla="*/ 180 w 307"/>
                  <a:gd name="T49" fmla="*/ 476 h 886"/>
                  <a:gd name="T50" fmla="*/ 189 w 307"/>
                  <a:gd name="T51" fmla="*/ 495 h 886"/>
                  <a:gd name="T52" fmla="*/ 194 w 307"/>
                  <a:gd name="T53" fmla="*/ 518 h 886"/>
                  <a:gd name="T54" fmla="*/ 204 w 307"/>
                  <a:gd name="T55" fmla="*/ 547 h 886"/>
                  <a:gd name="T56" fmla="*/ 208 w 307"/>
                  <a:gd name="T57" fmla="*/ 566 h 886"/>
                  <a:gd name="T58" fmla="*/ 218 w 307"/>
                  <a:gd name="T59" fmla="*/ 589 h 886"/>
                  <a:gd name="T60" fmla="*/ 222 w 307"/>
                  <a:gd name="T61" fmla="*/ 617 h 886"/>
                  <a:gd name="T62" fmla="*/ 232 w 307"/>
                  <a:gd name="T63" fmla="*/ 636 h 886"/>
                  <a:gd name="T64" fmla="*/ 237 w 307"/>
                  <a:gd name="T65" fmla="*/ 660 h 886"/>
                  <a:gd name="T66" fmla="*/ 246 w 307"/>
                  <a:gd name="T67" fmla="*/ 683 h 886"/>
                  <a:gd name="T68" fmla="*/ 251 w 307"/>
                  <a:gd name="T69" fmla="*/ 712 h 886"/>
                  <a:gd name="T70" fmla="*/ 260 w 307"/>
                  <a:gd name="T71" fmla="*/ 730 h 886"/>
                  <a:gd name="T72" fmla="*/ 265 w 307"/>
                  <a:gd name="T73" fmla="*/ 759 h 886"/>
                  <a:gd name="T74" fmla="*/ 274 w 307"/>
                  <a:gd name="T75" fmla="*/ 782 h 886"/>
                  <a:gd name="T76" fmla="*/ 279 w 307"/>
                  <a:gd name="T77" fmla="*/ 801 h 886"/>
                  <a:gd name="T78" fmla="*/ 289 w 307"/>
                  <a:gd name="T79" fmla="*/ 825 h 886"/>
                  <a:gd name="T80" fmla="*/ 293 w 307"/>
                  <a:gd name="T81" fmla="*/ 853 h 886"/>
                  <a:gd name="T82" fmla="*/ 303 w 307"/>
                  <a:gd name="T83" fmla="*/ 872 h 8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07"/>
                  <a:gd name="T127" fmla="*/ 0 h 886"/>
                  <a:gd name="T128" fmla="*/ 307 w 307"/>
                  <a:gd name="T129" fmla="*/ 886 h 8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07" h="886">
                    <a:moveTo>
                      <a:pt x="0" y="0"/>
                    </a:moveTo>
                    <a:lnTo>
                      <a:pt x="5" y="5"/>
                    </a:lnTo>
                    <a:lnTo>
                      <a:pt x="5" y="10"/>
                    </a:lnTo>
                    <a:lnTo>
                      <a:pt x="10" y="14"/>
                    </a:lnTo>
                    <a:lnTo>
                      <a:pt x="15" y="19"/>
                    </a:lnTo>
                    <a:lnTo>
                      <a:pt x="15" y="24"/>
                    </a:lnTo>
                    <a:lnTo>
                      <a:pt x="19" y="28"/>
                    </a:lnTo>
                    <a:lnTo>
                      <a:pt x="19" y="33"/>
                    </a:lnTo>
                    <a:lnTo>
                      <a:pt x="24" y="38"/>
                    </a:lnTo>
                    <a:lnTo>
                      <a:pt x="24" y="47"/>
                    </a:lnTo>
                    <a:lnTo>
                      <a:pt x="29" y="52"/>
                    </a:lnTo>
                    <a:lnTo>
                      <a:pt x="33" y="57"/>
                    </a:lnTo>
                    <a:lnTo>
                      <a:pt x="33" y="61"/>
                    </a:lnTo>
                    <a:lnTo>
                      <a:pt x="38" y="66"/>
                    </a:lnTo>
                    <a:lnTo>
                      <a:pt x="38" y="71"/>
                    </a:lnTo>
                    <a:lnTo>
                      <a:pt x="43" y="76"/>
                    </a:lnTo>
                    <a:lnTo>
                      <a:pt x="43" y="80"/>
                    </a:lnTo>
                    <a:lnTo>
                      <a:pt x="48" y="85"/>
                    </a:lnTo>
                    <a:lnTo>
                      <a:pt x="48" y="94"/>
                    </a:lnTo>
                    <a:lnTo>
                      <a:pt x="52" y="104"/>
                    </a:lnTo>
                    <a:lnTo>
                      <a:pt x="52" y="109"/>
                    </a:lnTo>
                    <a:lnTo>
                      <a:pt x="57" y="113"/>
                    </a:lnTo>
                    <a:lnTo>
                      <a:pt x="57" y="118"/>
                    </a:lnTo>
                    <a:lnTo>
                      <a:pt x="62" y="123"/>
                    </a:lnTo>
                    <a:lnTo>
                      <a:pt x="62" y="127"/>
                    </a:lnTo>
                    <a:lnTo>
                      <a:pt x="67" y="132"/>
                    </a:lnTo>
                    <a:lnTo>
                      <a:pt x="67" y="141"/>
                    </a:lnTo>
                    <a:lnTo>
                      <a:pt x="71" y="146"/>
                    </a:lnTo>
                    <a:lnTo>
                      <a:pt x="71" y="156"/>
                    </a:lnTo>
                    <a:lnTo>
                      <a:pt x="76" y="160"/>
                    </a:lnTo>
                    <a:lnTo>
                      <a:pt x="76" y="165"/>
                    </a:lnTo>
                    <a:lnTo>
                      <a:pt x="81" y="170"/>
                    </a:lnTo>
                    <a:lnTo>
                      <a:pt x="81" y="174"/>
                    </a:lnTo>
                    <a:lnTo>
                      <a:pt x="85" y="179"/>
                    </a:lnTo>
                    <a:lnTo>
                      <a:pt x="85" y="189"/>
                    </a:lnTo>
                    <a:lnTo>
                      <a:pt x="90" y="193"/>
                    </a:lnTo>
                    <a:lnTo>
                      <a:pt x="90" y="203"/>
                    </a:lnTo>
                    <a:lnTo>
                      <a:pt x="95" y="212"/>
                    </a:lnTo>
                    <a:lnTo>
                      <a:pt x="95" y="217"/>
                    </a:lnTo>
                    <a:lnTo>
                      <a:pt x="100" y="222"/>
                    </a:lnTo>
                    <a:lnTo>
                      <a:pt x="100" y="226"/>
                    </a:lnTo>
                    <a:lnTo>
                      <a:pt x="104" y="236"/>
                    </a:lnTo>
                    <a:lnTo>
                      <a:pt x="104" y="240"/>
                    </a:lnTo>
                    <a:lnTo>
                      <a:pt x="109" y="245"/>
                    </a:lnTo>
                    <a:lnTo>
                      <a:pt x="109" y="250"/>
                    </a:lnTo>
                    <a:lnTo>
                      <a:pt x="114" y="259"/>
                    </a:lnTo>
                    <a:lnTo>
                      <a:pt x="114" y="269"/>
                    </a:lnTo>
                    <a:lnTo>
                      <a:pt x="118" y="278"/>
                    </a:lnTo>
                    <a:lnTo>
                      <a:pt x="118" y="283"/>
                    </a:lnTo>
                    <a:lnTo>
                      <a:pt x="123" y="288"/>
                    </a:lnTo>
                    <a:lnTo>
                      <a:pt x="123" y="297"/>
                    </a:lnTo>
                    <a:lnTo>
                      <a:pt x="128" y="302"/>
                    </a:lnTo>
                    <a:lnTo>
                      <a:pt x="128" y="306"/>
                    </a:lnTo>
                    <a:lnTo>
                      <a:pt x="133" y="316"/>
                    </a:lnTo>
                    <a:lnTo>
                      <a:pt x="133" y="325"/>
                    </a:lnTo>
                    <a:lnTo>
                      <a:pt x="137" y="335"/>
                    </a:lnTo>
                    <a:lnTo>
                      <a:pt x="137" y="339"/>
                    </a:lnTo>
                    <a:lnTo>
                      <a:pt x="142" y="349"/>
                    </a:lnTo>
                    <a:lnTo>
                      <a:pt x="142" y="354"/>
                    </a:lnTo>
                    <a:lnTo>
                      <a:pt x="147" y="358"/>
                    </a:lnTo>
                    <a:lnTo>
                      <a:pt x="147" y="368"/>
                    </a:lnTo>
                    <a:lnTo>
                      <a:pt x="152" y="372"/>
                    </a:lnTo>
                    <a:lnTo>
                      <a:pt x="152" y="382"/>
                    </a:lnTo>
                    <a:lnTo>
                      <a:pt x="156" y="387"/>
                    </a:lnTo>
                    <a:lnTo>
                      <a:pt x="156" y="401"/>
                    </a:lnTo>
                    <a:lnTo>
                      <a:pt x="161" y="405"/>
                    </a:lnTo>
                    <a:lnTo>
                      <a:pt x="161" y="415"/>
                    </a:lnTo>
                    <a:lnTo>
                      <a:pt x="166" y="419"/>
                    </a:lnTo>
                    <a:lnTo>
                      <a:pt x="166" y="429"/>
                    </a:lnTo>
                    <a:lnTo>
                      <a:pt x="170" y="434"/>
                    </a:lnTo>
                    <a:lnTo>
                      <a:pt x="170" y="443"/>
                    </a:lnTo>
                    <a:lnTo>
                      <a:pt x="175" y="448"/>
                    </a:lnTo>
                    <a:lnTo>
                      <a:pt x="175" y="452"/>
                    </a:lnTo>
                    <a:lnTo>
                      <a:pt x="180" y="462"/>
                    </a:lnTo>
                    <a:lnTo>
                      <a:pt x="180" y="476"/>
                    </a:lnTo>
                    <a:lnTo>
                      <a:pt x="185" y="481"/>
                    </a:lnTo>
                    <a:lnTo>
                      <a:pt x="185" y="490"/>
                    </a:lnTo>
                    <a:lnTo>
                      <a:pt x="189" y="495"/>
                    </a:lnTo>
                    <a:lnTo>
                      <a:pt x="189" y="504"/>
                    </a:lnTo>
                    <a:lnTo>
                      <a:pt x="194" y="509"/>
                    </a:lnTo>
                    <a:lnTo>
                      <a:pt x="194" y="518"/>
                    </a:lnTo>
                    <a:lnTo>
                      <a:pt x="199" y="523"/>
                    </a:lnTo>
                    <a:lnTo>
                      <a:pt x="199" y="537"/>
                    </a:lnTo>
                    <a:lnTo>
                      <a:pt x="204" y="547"/>
                    </a:lnTo>
                    <a:lnTo>
                      <a:pt x="204" y="551"/>
                    </a:lnTo>
                    <a:lnTo>
                      <a:pt x="208" y="561"/>
                    </a:lnTo>
                    <a:lnTo>
                      <a:pt x="208" y="566"/>
                    </a:lnTo>
                    <a:lnTo>
                      <a:pt x="213" y="575"/>
                    </a:lnTo>
                    <a:lnTo>
                      <a:pt x="213" y="580"/>
                    </a:lnTo>
                    <a:lnTo>
                      <a:pt x="218" y="589"/>
                    </a:lnTo>
                    <a:lnTo>
                      <a:pt x="218" y="594"/>
                    </a:lnTo>
                    <a:lnTo>
                      <a:pt x="222" y="603"/>
                    </a:lnTo>
                    <a:lnTo>
                      <a:pt x="222" y="617"/>
                    </a:lnTo>
                    <a:lnTo>
                      <a:pt x="227" y="622"/>
                    </a:lnTo>
                    <a:lnTo>
                      <a:pt x="227" y="632"/>
                    </a:lnTo>
                    <a:lnTo>
                      <a:pt x="232" y="636"/>
                    </a:lnTo>
                    <a:lnTo>
                      <a:pt x="232" y="646"/>
                    </a:lnTo>
                    <a:lnTo>
                      <a:pt x="237" y="650"/>
                    </a:lnTo>
                    <a:lnTo>
                      <a:pt x="237" y="660"/>
                    </a:lnTo>
                    <a:lnTo>
                      <a:pt x="241" y="665"/>
                    </a:lnTo>
                    <a:lnTo>
                      <a:pt x="241" y="674"/>
                    </a:lnTo>
                    <a:lnTo>
                      <a:pt x="246" y="683"/>
                    </a:lnTo>
                    <a:lnTo>
                      <a:pt x="246" y="697"/>
                    </a:lnTo>
                    <a:lnTo>
                      <a:pt x="251" y="702"/>
                    </a:lnTo>
                    <a:lnTo>
                      <a:pt x="251" y="712"/>
                    </a:lnTo>
                    <a:lnTo>
                      <a:pt x="256" y="716"/>
                    </a:lnTo>
                    <a:lnTo>
                      <a:pt x="256" y="726"/>
                    </a:lnTo>
                    <a:lnTo>
                      <a:pt x="260" y="730"/>
                    </a:lnTo>
                    <a:lnTo>
                      <a:pt x="260" y="740"/>
                    </a:lnTo>
                    <a:lnTo>
                      <a:pt x="265" y="745"/>
                    </a:lnTo>
                    <a:lnTo>
                      <a:pt x="265" y="759"/>
                    </a:lnTo>
                    <a:lnTo>
                      <a:pt x="270" y="768"/>
                    </a:lnTo>
                    <a:lnTo>
                      <a:pt x="270" y="773"/>
                    </a:lnTo>
                    <a:lnTo>
                      <a:pt x="274" y="782"/>
                    </a:lnTo>
                    <a:lnTo>
                      <a:pt x="274" y="787"/>
                    </a:lnTo>
                    <a:lnTo>
                      <a:pt x="279" y="796"/>
                    </a:lnTo>
                    <a:lnTo>
                      <a:pt x="279" y="801"/>
                    </a:lnTo>
                    <a:lnTo>
                      <a:pt x="284" y="811"/>
                    </a:lnTo>
                    <a:lnTo>
                      <a:pt x="284" y="815"/>
                    </a:lnTo>
                    <a:lnTo>
                      <a:pt x="289" y="825"/>
                    </a:lnTo>
                    <a:lnTo>
                      <a:pt x="289" y="839"/>
                    </a:lnTo>
                    <a:lnTo>
                      <a:pt x="293" y="844"/>
                    </a:lnTo>
                    <a:lnTo>
                      <a:pt x="293" y="853"/>
                    </a:lnTo>
                    <a:lnTo>
                      <a:pt x="298" y="858"/>
                    </a:lnTo>
                    <a:lnTo>
                      <a:pt x="298" y="867"/>
                    </a:lnTo>
                    <a:lnTo>
                      <a:pt x="303" y="872"/>
                    </a:lnTo>
                    <a:lnTo>
                      <a:pt x="303" y="881"/>
                    </a:lnTo>
                    <a:lnTo>
                      <a:pt x="307" y="886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92" name="Freeform 26">
                <a:extLst>
                  <a:ext uri="{FF2B5EF4-FFF2-40B4-BE49-F238E27FC236}">
                    <a16:creationId xmlns:a16="http://schemas.microsoft.com/office/drawing/2014/main" id="{3E34D11E-8080-104B-B183-C95F59AA96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" y="2570"/>
                <a:ext cx="345" cy="806"/>
              </a:xfrm>
              <a:custGeom>
                <a:avLst/>
                <a:gdLst>
                  <a:gd name="T0" fmla="*/ 5 w 345"/>
                  <a:gd name="T1" fmla="*/ 14 h 806"/>
                  <a:gd name="T2" fmla="*/ 10 w 345"/>
                  <a:gd name="T3" fmla="*/ 42 h 806"/>
                  <a:gd name="T4" fmla="*/ 19 w 345"/>
                  <a:gd name="T5" fmla="*/ 61 h 806"/>
                  <a:gd name="T6" fmla="*/ 24 w 345"/>
                  <a:gd name="T7" fmla="*/ 89 h 806"/>
                  <a:gd name="T8" fmla="*/ 34 w 345"/>
                  <a:gd name="T9" fmla="*/ 108 h 806"/>
                  <a:gd name="T10" fmla="*/ 38 w 345"/>
                  <a:gd name="T11" fmla="*/ 132 h 806"/>
                  <a:gd name="T12" fmla="*/ 48 w 345"/>
                  <a:gd name="T13" fmla="*/ 151 h 806"/>
                  <a:gd name="T14" fmla="*/ 52 w 345"/>
                  <a:gd name="T15" fmla="*/ 174 h 806"/>
                  <a:gd name="T16" fmla="*/ 62 w 345"/>
                  <a:gd name="T17" fmla="*/ 198 h 806"/>
                  <a:gd name="T18" fmla="*/ 67 w 345"/>
                  <a:gd name="T19" fmla="*/ 217 h 806"/>
                  <a:gd name="T20" fmla="*/ 76 w 345"/>
                  <a:gd name="T21" fmla="*/ 240 h 806"/>
                  <a:gd name="T22" fmla="*/ 81 w 345"/>
                  <a:gd name="T23" fmla="*/ 259 h 806"/>
                  <a:gd name="T24" fmla="*/ 90 w 345"/>
                  <a:gd name="T25" fmla="*/ 278 h 806"/>
                  <a:gd name="T26" fmla="*/ 95 w 345"/>
                  <a:gd name="T27" fmla="*/ 302 h 806"/>
                  <a:gd name="T28" fmla="*/ 104 w 345"/>
                  <a:gd name="T29" fmla="*/ 320 h 806"/>
                  <a:gd name="T30" fmla="*/ 109 w 345"/>
                  <a:gd name="T31" fmla="*/ 339 h 806"/>
                  <a:gd name="T32" fmla="*/ 119 w 345"/>
                  <a:gd name="T33" fmla="*/ 363 h 806"/>
                  <a:gd name="T34" fmla="*/ 123 w 345"/>
                  <a:gd name="T35" fmla="*/ 377 h 806"/>
                  <a:gd name="T36" fmla="*/ 133 w 345"/>
                  <a:gd name="T37" fmla="*/ 396 h 806"/>
                  <a:gd name="T38" fmla="*/ 138 w 345"/>
                  <a:gd name="T39" fmla="*/ 415 h 806"/>
                  <a:gd name="T40" fmla="*/ 147 w 345"/>
                  <a:gd name="T41" fmla="*/ 433 h 806"/>
                  <a:gd name="T42" fmla="*/ 152 w 345"/>
                  <a:gd name="T43" fmla="*/ 448 h 806"/>
                  <a:gd name="T44" fmla="*/ 161 w 345"/>
                  <a:gd name="T45" fmla="*/ 471 h 806"/>
                  <a:gd name="T46" fmla="*/ 166 w 345"/>
                  <a:gd name="T47" fmla="*/ 485 h 806"/>
                  <a:gd name="T48" fmla="*/ 175 w 345"/>
                  <a:gd name="T49" fmla="*/ 499 h 806"/>
                  <a:gd name="T50" fmla="*/ 180 w 345"/>
                  <a:gd name="T51" fmla="*/ 518 h 806"/>
                  <a:gd name="T52" fmla="*/ 189 w 345"/>
                  <a:gd name="T53" fmla="*/ 532 h 806"/>
                  <a:gd name="T54" fmla="*/ 194 w 345"/>
                  <a:gd name="T55" fmla="*/ 547 h 806"/>
                  <a:gd name="T56" fmla="*/ 204 w 345"/>
                  <a:gd name="T57" fmla="*/ 561 h 806"/>
                  <a:gd name="T58" fmla="*/ 208 w 345"/>
                  <a:gd name="T59" fmla="*/ 580 h 806"/>
                  <a:gd name="T60" fmla="*/ 218 w 345"/>
                  <a:gd name="T61" fmla="*/ 594 h 806"/>
                  <a:gd name="T62" fmla="*/ 223 w 345"/>
                  <a:gd name="T63" fmla="*/ 612 h 806"/>
                  <a:gd name="T64" fmla="*/ 237 w 345"/>
                  <a:gd name="T65" fmla="*/ 631 h 806"/>
                  <a:gd name="T66" fmla="*/ 241 w 345"/>
                  <a:gd name="T67" fmla="*/ 645 h 806"/>
                  <a:gd name="T68" fmla="*/ 251 w 345"/>
                  <a:gd name="T69" fmla="*/ 660 h 806"/>
                  <a:gd name="T70" fmla="*/ 260 w 345"/>
                  <a:gd name="T71" fmla="*/ 678 h 806"/>
                  <a:gd name="T72" fmla="*/ 279 w 345"/>
                  <a:gd name="T73" fmla="*/ 707 h 806"/>
                  <a:gd name="T74" fmla="*/ 289 w 345"/>
                  <a:gd name="T75" fmla="*/ 721 h 806"/>
                  <a:gd name="T76" fmla="*/ 298 w 345"/>
                  <a:gd name="T77" fmla="*/ 740 h 806"/>
                  <a:gd name="T78" fmla="*/ 312 w 345"/>
                  <a:gd name="T79" fmla="*/ 759 h 806"/>
                  <a:gd name="T80" fmla="*/ 326 w 345"/>
                  <a:gd name="T81" fmla="*/ 777 h 806"/>
                  <a:gd name="T82" fmla="*/ 341 w 345"/>
                  <a:gd name="T83" fmla="*/ 796 h 8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45"/>
                  <a:gd name="T127" fmla="*/ 0 h 806"/>
                  <a:gd name="T128" fmla="*/ 345 w 345"/>
                  <a:gd name="T129" fmla="*/ 806 h 8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45" h="806">
                    <a:moveTo>
                      <a:pt x="0" y="0"/>
                    </a:moveTo>
                    <a:lnTo>
                      <a:pt x="0" y="9"/>
                    </a:lnTo>
                    <a:lnTo>
                      <a:pt x="5" y="14"/>
                    </a:lnTo>
                    <a:lnTo>
                      <a:pt x="5" y="28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5" y="47"/>
                    </a:lnTo>
                    <a:lnTo>
                      <a:pt x="15" y="57"/>
                    </a:lnTo>
                    <a:lnTo>
                      <a:pt x="19" y="61"/>
                    </a:lnTo>
                    <a:lnTo>
                      <a:pt x="19" y="71"/>
                    </a:lnTo>
                    <a:lnTo>
                      <a:pt x="24" y="75"/>
                    </a:lnTo>
                    <a:lnTo>
                      <a:pt x="24" y="89"/>
                    </a:lnTo>
                    <a:lnTo>
                      <a:pt x="29" y="99"/>
                    </a:lnTo>
                    <a:lnTo>
                      <a:pt x="29" y="104"/>
                    </a:lnTo>
                    <a:lnTo>
                      <a:pt x="34" y="108"/>
                    </a:lnTo>
                    <a:lnTo>
                      <a:pt x="34" y="118"/>
                    </a:lnTo>
                    <a:lnTo>
                      <a:pt x="38" y="122"/>
                    </a:lnTo>
                    <a:lnTo>
                      <a:pt x="38" y="132"/>
                    </a:lnTo>
                    <a:lnTo>
                      <a:pt x="43" y="137"/>
                    </a:lnTo>
                    <a:lnTo>
                      <a:pt x="43" y="141"/>
                    </a:lnTo>
                    <a:lnTo>
                      <a:pt x="48" y="151"/>
                    </a:lnTo>
                    <a:lnTo>
                      <a:pt x="48" y="165"/>
                    </a:lnTo>
                    <a:lnTo>
                      <a:pt x="52" y="170"/>
                    </a:lnTo>
                    <a:lnTo>
                      <a:pt x="52" y="174"/>
                    </a:lnTo>
                    <a:lnTo>
                      <a:pt x="57" y="184"/>
                    </a:lnTo>
                    <a:lnTo>
                      <a:pt x="57" y="188"/>
                    </a:lnTo>
                    <a:lnTo>
                      <a:pt x="62" y="198"/>
                    </a:lnTo>
                    <a:lnTo>
                      <a:pt x="62" y="203"/>
                    </a:lnTo>
                    <a:lnTo>
                      <a:pt x="67" y="207"/>
                    </a:lnTo>
                    <a:lnTo>
                      <a:pt x="67" y="217"/>
                    </a:lnTo>
                    <a:lnTo>
                      <a:pt x="71" y="221"/>
                    </a:lnTo>
                    <a:lnTo>
                      <a:pt x="71" y="236"/>
                    </a:lnTo>
                    <a:lnTo>
                      <a:pt x="76" y="240"/>
                    </a:lnTo>
                    <a:lnTo>
                      <a:pt x="76" y="245"/>
                    </a:lnTo>
                    <a:lnTo>
                      <a:pt x="81" y="254"/>
                    </a:lnTo>
                    <a:lnTo>
                      <a:pt x="81" y="259"/>
                    </a:lnTo>
                    <a:lnTo>
                      <a:pt x="86" y="264"/>
                    </a:lnTo>
                    <a:lnTo>
                      <a:pt x="86" y="273"/>
                    </a:lnTo>
                    <a:lnTo>
                      <a:pt x="90" y="278"/>
                    </a:lnTo>
                    <a:lnTo>
                      <a:pt x="90" y="287"/>
                    </a:lnTo>
                    <a:lnTo>
                      <a:pt x="95" y="297"/>
                    </a:lnTo>
                    <a:lnTo>
                      <a:pt x="95" y="302"/>
                    </a:lnTo>
                    <a:lnTo>
                      <a:pt x="100" y="306"/>
                    </a:lnTo>
                    <a:lnTo>
                      <a:pt x="100" y="316"/>
                    </a:lnTo>
                    <a:lnTo>
                      <a:pt x="104" y="320"/>
                    </a:lnTo>
                    <a:lnTo>
                      <a:pt x="104" y="325"/>
                    </a:lnTo>
                    <a:lnTo>
                      <a:pt x="109" y="330"/>
                    </a:lnTo>
                    <a:lnTo>
                      <a:pt x="109" y="339"/>
                    </a:lnTo>
                    <a:lnTo>
                      <a:pt x="114" y="344"/>
                    </a:lnTo>
                    <a:lnTo>
                      <a:pt x="114" y="353"/>
                    </a:lnTo>
                    <a:lnTo>
                      <a:pt x="119" y="363"/>
                    </a:lnTo>
                    <a:lnTo>
                      <a:pt x="119" y="367"/>
                    </a:lnTo>
                    <a:lnTo>
                      <a:pt x="123" y="372"/>
                    </a:lnTo>
                    <a:lnTo>
                      <a:pt x="123" y="377"/>
                    </a:lnTo>
                    <a:lnTo>
                      <a:pt x="128" y="382"/>
                    </a:lnTo>
                    <a:lnTo>
                      <a:pt x="128" y="391"/>
                    </a:lnTo>
                    <a:lnTo>
                      <a:pt x="133" y="396"/>
                    </a:lnTo>
                    <a:lnTo>
                      <a:pt x="133" y="400"/>
                    </a:lnTo>
                    <a:lnTo>
                      <a:pt x="138" y="405"/>
                    </a:lnTo>
                    <a:lnTo>
                      <a:pt x="138" y="415"/>
                    </a:lnTo>
                    <a:lnTo>
                      <a:pt x="142" y="424"/>
                    </a:lnTo>
                    <a:lnTo>
                      <a:pt x="142" y="429"/>
                    </a:lnTo>
                    <a:lnTo>
                      <a:pt x="147" y="433"/>
                    </a:lnTo>
                    <a:lnTo>
                      <a:pt x="147" y="438"/>
                    </a:lnTo>
                    <a:lnTo>
                      <a:pt x="152" y="443"/>
                    </a:lnTo>
                    <a:lnTo>
                      <a:pt x="152" y="448"/>
                    </a:lnTo>
                    <a:lnTo>
                      <a:pt x="156" y="452"/>
                    </a:lnTo>
                    <a:lnTo>
                      <a:pt x="156" y="466"/>
                    </a:lnTo>
                    <a:lnTo>
                      <a:pt x="161" y="471"/>
                    </a:lnTo>
                    <a:lnTo>
                      <a:pt x="161" y="476"/>
                    </a:lnTo>
                    <a:lnTo>
                      <a:pt x="166" y="481"/>
                    </a:lnTo>
                    <a:lnTo>
                      <a:pt x="166" y="485"/>
                    </a:lnTo>
                    <a:lnTo>
                      <a:pt x="171" y="490"/>
                    </a:lnTo>
                    <a:lnTo>
                      <a:pt x="171" y="495"/>
                    </a:lnTo>
                    <a:lnTo>
                      <a:pt x="175" y="499"/>
                    </a:lnTo>
                    <a:lnTo>
                      <a:pt x="175" y="504"/>
                    </a:lnTo>
                    <a:lnTo>
                      <a:pt x="180" y="509"/>
                    </a:lnTo>
                    <a:lnTo>
                      <a:pt x="180" y="518"/>
                    </a:lnTo>
                    <a:lnTo>
                      <a:pt x="185" y="523"/>
                    </a:lnTo>
                    <a:lnTo>
                      <a:pt x="185" y="528"/>
                    </a:lnTo>
                    <a:lnTo>
                      <a:pt x="189" y="532"/>
                    </a:lnTo>
                    <a:lnTo>
                      <a:pt x="189" y="537"/>
                    </a:lnTo>
                    <a:lnTo>
                      <a:pt x="194" y="542"/>
                    </a:lnTo>
                    <a:lnTo>
                      <a:pt x="194" y="547"/>
                    </a:lnTo>
                    <a:lnTo>
                      <a:pt x="199" y="551"/>
                    </a:lnTo>
                    <a:lnTo>
                      <a:pt x="199" y="556"/>
                    </a:lnTo>
                    <a:lnTo>
                      <a:pt x="204" y="561"/>
                    </a:lnTo>
                    <a:lnTo>
                      <a:pt x="204" y="570"/>
                    </a:lnTo>
                    <a:lnTo>
                      <a:pt x="208" y="575"/>
                    </a:lnTo>
                    <a:lnTo>
                      <a:pt x="208" y="580"/>
                    </a:lnTo>
                    <a:lnTo>
                      <a:pt x="213" y="584"/>
                    </a:lnTo>
                    <a:lnTo>
                      <a:pt x="213" y="589"/>
                    </a:lnTo>
                    <a:lnTo>
                      <a:pt x="218" y="594"/>
                    </a:lnTo>
                    <a:lnTo>
                      <a:pt x="218" y="598"/>
                    </a:lnTo>
                    <a:lnTo>
                      <a:pt x="223" y="603"/>
                    </a:lnTo>
                    <a:lnTo>
                      <a:pt x="223" y="612"/>
                    </a:lnTo>
                    <a:lnTo>
                      <a:pt x="232" y="622"/>
                    </a:lnTo>
                    <a:lnTo>
                      <a:pt x="232" y="627"/>
                    </a:lnTo>
                    <a:lnTo>
                      <a:pt x="237" y="631"/>
                    </a:lnTo>
                    <a:lnTo>
                      <a:pt x="237" y="636"/>
                    </a:lnTo>
                    <a:lnTo>
                      <a:pt x="241" y="641"/>
                    </a:lnTo>
                    <a:lnTo>
                      <a:pt x="241" y="645"/>
                    </a:lnTo>
                    <a:lnTo>
                      <a:pt x="246" y="650"/>
                    </a:lnTo>
                    <a:lnTo>
                      <a:pt x="246" y="655"/>
                    </a:lnTo>
                    <a:lnTo>
                      <a:pt x="251" y="660"/>
                    </a:lnTo>
                    <a:lnTo>
                      <a:pt x="251" y="664"/>
                    </a:lnTo>
                    <a:lnTo>
                      <a:pt x="260" y="674"/>
                    </a:lnTo>
                    <a:lnTo>
                      <a:pt x="260" y="678"/>
                    </a:lnTo>
                    <a:lnTo>
                      <a:pt x="270" y="688"/>
                    </a:lnTo>
                    <a:lnTo>
                      <a:pt x="270" y="697"/>
                    </a:lnTo>
                    <a:lnTo>
                      <a:pt x="279" y="707"/>
                    </a:lnTo>
                    <a:lnTo>
                      <a:pt x="279" y="711"/>
                    </a:lnTo>
                    <a:lnTo>
                      <a:pt x="284" y="716"/>
                    </a:lnTo>
                    <a:lnTo>
                      <a:pt x="289" y="721"/>
                    </a:lnTo>
                    <a:lnTo>
                      <a:pt x="289" y="730"/>
                    </a:lnTo>
                    <a:lnTo>
                      <a:pt x="293" y="735"/>
                    </a:lnTo>
                    <a:lnTo>
                      <a:pt x="298" y="740"/>
                    </a:lnTo>
                    <a:lnTo>
                      <a:pt x="308" y="749"/>
                    </a:lnTo>
                    <a:lnTo>
                      <a:pt x="308" y="754"/>
                    </a:lnTo>
                    <a:lnTo>
                      <a:pt x="312" y="759"/>
                    </a:lnTo>
                    <a:lnTo>
                      <a:pt x="312" y="763"/>
                    </a:lnTo>
                    <a:lnTo>
                      <a:pt x="317" y="768"/>
                    </a:lnTo>
                    <a:lnTo>
                      <a:pt x="326" y="777"/>
                    </a:lnTo>
                    <a:lnTo>
                      <a:pt x="326" y="782"/>
                    </a:lnTo>
                    <a:lnTo>
                      <a:pt x="331" y="787"/>
                    </a:lnTo>
                    <a:lnTo>
                      <a:pt x="341" y="796"/>
                    </a:lnTo>
                    <a:lnTo>
                      <a:pt x="341" y="801"/>
                    </a:lnTo>
                    <a:lnTo>
                      <a:pt x="345" y="806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93" name="Freeform 27">
                <a:extLst>
                  <a:ext uri="{FF2B5EF4-FFF2-40B4-BE49-F238E27FC236}">
                    <a16:creationId xmlns:a16="http://schemas.microsoft.com/office/drawing/2014/main" id="{24213D12-54D5-874A-8CB1-C5E3E36B6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3376"/>
                <a:ext cx="322" cy="188"/>
              </a:xfrm>
              <a:custGeom>
                <a:avLst/>
                <a:gdLst>
                  <a:gd name="T0" fmla="*/ 5 w 322"/>
                  <a:gd name="T1" fmla="*/ 4 h 188"/>
                  <a:gd name="T2" fmla="*/ 15 w 322"/>
                  <a:gd name="T3" fmla="*/ 19 h 188"/>
                  <a:gd name="T4" fmla="*/ 24 w 322"/>
                  <a:gd name="T5" fmla="*/ 28 h 188"/>
                  <a:gd name="T6" fmla="*/ 33 w 322"/>
                  <a:gd name="T7" fmla="*/ 37 h 188"/>
                  <a:gd name="T8" fmla="*/ 43 w 322"/>
                  <a:gd name="T9" fmla="*/ 47 h 188"/>
                  <a:gd name="T10" fmla="*/ 52 w 322"/>
                  <a:gd name="T11" fmla="*/ 56 h 188"/>
                  <a:gd name="T12" fmla="*/ 62 w 322"/>
                  <a:gd name="T13" fmla="*/ 66 h 188"/>
                  <a:gd name="T14" fmla="*/ 71 w 322"/>
                  <a:gd name="T15" fmla="*/ 75 h 188"/>
                  <a:gd name="T16" fmla="*/ 81 w 322"/>
                  <a:gd name="T17" fmla="*/ 80 h 188"/>
                  <a:gd name="T18" fmla="*/ 90 w 322"/>
                  <a:gd name="T19" fmla="*/ 89 h 188"/>
                  <a:gd name="T20" fmla="*/ 100 w 322"/>
                  <a:gd name="T21" fmla="*/ 99 h 188"/>
                  <a:gd name="T22" fmla="*/ 109 w 322"/>
                  <a:gd name="T23" fmla="*/ 103 h 188"/>
                  <a:gd name="T24" fmla="*/ 119 w 322"/>
                  <a:gd name="T25" fmla="*/ 113 h 188"/>
                  <a:gd name="T26" fmla="*/ 128 w 322"/>
                  <a:gd name="T27" fmla="*/ 117 h 188"/>
                  <a:gd name="T28" fmla="*/ 137 w 322"/>
                  <a:gd name="T29" fmla="*/ 122 h 188"/>
                  <a:gd name="T30" fmla="*/ 147 w 322"/>
                  <a:gd name="T31" fmla="*/ 127 h 188"/>
                  <a:gd name="T32" fmla="*/ 156 w 322"/>
                  <a:gd name="T33" fmla="*/ 132 h 188"/>
                  <a:gd name="T34" fmla="*/ 166 w 322"/>
                  <a:gd name="T35" fmla="*/ 136 h 188"/>
                  <a:gd name="T36" fmla="*/ 175 w 322"/>
                  <a:gd name="T37" fmla="*/ 141 h 188"/>
                  <a:gd name="T38" fmla="*/ 185 w 322"/>
                  <a:gd name="T39" fmla="*/ 146 h 188"/>
                  <a:gd name="T40" fmla="*/ 194 w 322"/>
                  <a:gd name="T41" fmla="*/ 150 h 188"/>
                  <a:gd name="T42" fmla="*/ 204 w 322"/>
                  <a:gd name="T43" fmla="*/ 155 h 188"/>
                  <a:gd name="T44" fmla="*/ 213 w 322"/>
                  <a:gd name="T45" fmla="*/ 160 h 188"/>
                  <a:gd name="T46" fmla="*/ 222 w 322"/>
                  <a:gd name="T47" fmla="*/ 160 h 188"/>
                  <a:gd name="T48" fmla="*/ 232 w 322"/>
                  <a:gd name="T49" fmla="*/ 165 h 188"/>
                  <a:gd name="T50" fmla="*/ 241 w 322"/>
                  <a:gd name="T51" fmla="*/ 169 h 188"/>
                  <a:gd name="T52" fmla="*/ 251 w 322"/>
                  <a:gd name="T53" fmla="*/ 169 h 188"/>
                  <a:gd name="T54" fmla="*/ 260 w 322"/>
                  <a:gd name="T55" fmla="*/ 174 h 188"/>
                  <a:gd name="T56" fmla="*/ 270 w 322"/>
                  <a:gd name="T57" fmla="*/ 174 h 188"/>
                  <a:gd name="T58" fmla="*/ 279 w 322"/>
                  <a:gd name="T59" fmla="*/ 179 h 188"/>
                  <a:gd name="T60" fmla="*/ 289 w 322"/>
                  <a:gd name="T61" fmla="*/ 179 h 188"/>
                  <a:gd name="T62" fmla="*/ 298 w 322"/>
                  <a:gd name="T63" fmla="*/ 183 h 188"/>
                  <a:gd name="T64" fmla="*/ 308 w 322"/>
                  <a:gd name="T65" fmla="*/ 183 h 188"/>
                  <a:gd name="T66" fmla="*/ 317 w 322"/>
                  <a:gd name="T67" fmla="*/ 188 h 18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22"/>
                  <a:gd name="T103" fmla="*/ 0 h 188"/>
                  <a:gd name="T104" fmla="*/ 322 w 322"/>
                  <a:gd name="T105" fmla="*/ 188 h 18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22" h="188">
                    <a:moveTo>
                      <a:pt x="0" y="0"/>
                    </a:moveTo>
                    <a:lnTo>
                      <a:pt x="5" y="4"/>
                    </a:lnTo>
                    <a:lnTo>
                      <a:pt x="15" y="14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24" y="28"/>
                    </a:lnTo>
                    <a:lnTo>
                      <a:pt x="29" y="33"/>
                    </a:lnTo>
                    <a:lnTo>
                      <a:pt x="33" y="37"/>
                    </a:lnTo>
                    <a:lnTo>
                      <a:pt x="38" y="42"/>
                    </a:lnTo>
                    <a:lnTo>
                      <a:pt x="43" y="47"/>
                    </a:lnTo>
                    <a:lnTo>
                      <a:pt x="48" y="52"/>
                    </a:lnTo>
                    <a:lnTo>
                      <a:pt x="52" y="56"/>
                    </a:lnTo>
                    <a:lnTo>
                      <a:pt x="57" y="61"/>
                    </a:lnTo>
                    <a:lnTo>
                      <a:pt x="62" y="66"/>
                    </a:lnTo>
                    <a:lnTo>
                      <a:pt x="67" y="70"/>
                    </a:lnTo>
                    <a:lnTo>
                      <a:pt x="71" y="75"/>
                    </a:lnTo>
                    <a:lnTo>
                      <a:pt x="76" y="80"/>
                    </a:lnTo>
                    <a:lnTo>
                      <a:pt x="81" y="80"/>
                    </a:lnTo>
                    <a:lnTo>
                      <a:pt x="85" y="84"/>
                    </a:lnTo>
                    <a:lnTo>
                      <a:pt x="90" y="89"/>
                    </a:lnTo>
                    <a:lnTo>
                      <a:pt x="95" y="94"/>
                    </a:lnTo>
                    <a:lnTo>
                      <a:pt x="100" y="99"/>
                    </a:lnTo>
                    <a:lnTo>
                      <a:pt x="104" y="99"/>
                    </a:lnTo>
                    <a:lnTo>
                      <a:pt x="109" y="103"/>
                    </a:lnTo>
                    <a:lnTo>
                      <a:pt x="114" y="108"/>
                    </a:lnTo>
                    <a:lnTo>
                      <a:pt x="119" y="113"/>
                    </a:lnTo>
                    <a:lnTo>
                      <a:pt x="123" y="113"/>
                    </a:lnTo>
                    <a:lnTo>
                      <a:pt x="128" y="117"/>
                    </a:lnTo>
                    <a:lnTo>
                      <a:pt x="133" y="117"/>
                    </a:lnTo>
                    <a:lnTo>
                      <a:pt x="137" y="122"/>
                    </a:lnTo>
                    <a:lnTo>
                      <a:pt x="142" y="127"/>
                    </a:lnTo>
                    <a:lnTo>
                      <a:pt x="147" y="127"/>
                    </a:lnTo>
                    <a:lnTo>
                      <a:pt x="152" y="132"/>
                    </a:lnTo>
                    <a:lnTo>
                      <a:pt x="156" y="132"/>
                    </a:lnTo>
                    <a:lnTo>
                      <a:pt x="161" y="136"/>
                    </a:lnTo>
                    <a:lnTo>
                      <a:pt x="166" y="136"/>
                    </a:lnTo>
                    <a:lnTo>
                      <a:pt x="170" y="141"/>
                    </a:lnTo>
                    <a:lnTo>
                      <a:pt x="175" y="141"/>
                    </a:lnTo>
                    <a:lnTo>
                      <a:pt x="180" y="146"/>
                    </a:lnTo>
                    <a:lnTo>
                      <a:pt x="185" y="146"/>
                    </a:lnTo>
                    <a:lnTo>
                      <a:pt x="189" y="150"/>
                    </a:lnTo>
                    <a:lnTo>
                      <a:pt x="194" y="150"/>
                    </a:lnTo>
                    <a:lnTo>
                      <a:pt x="199" y="150"/>
                    </a:lnTo>
                    <a:lnTo>
                      <a:pt x="204" y="155"/>
                    </a:lnTo>
                    <a:lnTo>
                      <a:pt x="208" y="155"/>
                    </a:lnTo>
                    <a:lnTo>
                      <a:pt x="213" y="160"/>
                    </a:lnTo>
                    <a:lnTo>
                      <a:pt x="218" y="160"/>
                    </a:lnTo>
                    <a:lnTo>
                      <a:pt x="222" y="160"/>
                    </a:lnTo>
                    <a:lnTo>
                      <a:pt x="227" y="165"/>
                    </a:lnTo>
                    <a:lnTo>
                      <a:pt x="232" y="165"/>
                    </a:lnTo>
                    <a:lnTo>
                      <a:pt x="237" y="165"/>
                    </a:lnTo>
                    <a:lnTo>
                      <a:pt x="241" y="169"/>
                    </a:lnTo>
                    <a:lnTo>
                      <a:pt x="246" y="169"/>
                    </a:lnTo>
                    <a:lnTo>
                      <a:pt x="251" y="169"/>
                    </a:lnTo>
                    <a:lnTo>
                      <a:pt x="256" y="174"/>
                    </a:lnTo>
                    <a:lnTo>
                      <a:pt x="260" y="174"/>
                    </a:lnTo>
                    <a:lnTo>
                      <a:pt x="265" y="174"/>
                    </a:lnTo>
                    <a:lnTo>
                      <a:pt x="270" y="174"/>
                    </a:lnTo>
                    <a:lnTo>
                      <a:pt x="274" y="179"/>
                    </a:lnTo>
                    <a:lnTo>
                      <a:pt x="279" y="179"/>
                    </a:lnTo>
                    <a:lnTo>
                      <a:pt x="284" y="179"/>
                    </a:lnTo>
                    <a:lnTo>
                      <a:pt x="289" y="179"/>
                    </a:lnTo>
                    <a:lnTo>
                      <a:pt x="293" y="183"/>
                    </a:lnTo>
                    <a:lnTo>
                      <a:pt x="298" y="183"/>
                    </a:lnTo>
                    <a:lnTo>
                      <a:pt x="303" y="183"/>
                    </a:lnTo>
                    <a:lnTo>
                      <a:pt x="308" y="183"/>
                    </a:lnTo>
                    <a:lnTo>
                      <a:pt x="312" y="188"/>
                    </a:lnTo>
                    <a:lnTo>
                      <a:pt x="317" y="188"/>
                    </a:lnTo>
                    <a:lnTo>
                      <a:pt x="322" y="188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grpSp>
          <p:nvGrpSpPr>
            <p:cNvPr id="87078" name="Group 28">
              <a:extLst>
                <a:ext uri="{FF2B5EF4-FFF2-40B4-BE49-F238E27FC236}">
                  <a16:creationId xmlns:a16="http://schemas.microsoft.com/office/drawing/2014/main" id="{BCF9BEE0-651C-774B-900E-82682330D3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2" y="3456"/>
              <a:ext cx="672" cy="252"/>
              <a:chOff x="3388" y="1576"/>
              <a:chExt cx="2183" cy="1988"/>
            </a:xfrm>
          </p:grpSpPr>
          <p:sp>
            <p:nvSpPr>
              <p:cNvPr id="87082" name="Freeform 29">
                <a:extLst>
                  <a:ext uri="{FF2B5EF4-FFF2-40B4-BE49-F238E27FC236}">
                    <a16:creationId xmlns:a16="http://schemas.microsoft.com/office/drawing/2014/main" id="{96C5A581-45DD-D24F-859B-2EF40627C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8" y="3041"/>
                <a:ext cx="501" cy="523"/>
              </a:xfrm>
              <a:custGeom>
                <a:avLst/>
                <a:gdLst>
                  <a:gd name="T0" fmla="*/ 9 w 501"/>
                  <a:gd name="T1" fmla="*/ 518 h 523"/>
                  <a:gd name="T2" fmla="*/ 23 w 501"/>
                  <a:gd name="T3" fmla="*/ 518 h 523"/>
                  <a:gd name="T4" fmla="*/ 38 w 501"/>
                  <a:gd name="T5" fmla="*/ 514 h 523"/>
                  <a:gd name="T6" fmla="*/ 52 w 501"/>
                  <a:gd name="T7" fmla="*/ 509 h 523"/>
                  <a:gd name="T8" fmla="*/ 66 w 501"/>
                  <a:gd name="T9" fmla="*/ 504 h 523"/>
                  <a:gd name="T10" fmla="*/ 80 w 501"/>
                  <a:gd name="T11" fmla="*/ 500 h 523"/>
                  <a:gd name="T12" fmla="*/ 94 w 501"/>
                  <a:gd name="T13" fmla="*/ 495 h 523"/>
                  <a:gd name="T14" fmla="*/ 108 w 501"/>
                  <a:gd name="T15" fmla="*/ 490 h 523"/>
                  <a:gd name="T16" fmla="*/ 123 w 501"/>
                  <a:gd name="T17" fmla="*/ 485 h 523"/>
                  <a:gd name="T18" fmla="*/ 137 w 501"/>
                  <a:gd name="T19" fmla="*/ 476 h 523"/>
                  <a:gd name="T20" fmla="*/ 151 w 501"/>
                  <a:gd name="T21" fmla="*/ 471 h 523"/>
                  <a:gd name="T22" fmla="*/ 165 w 501"/>
                  <a:gd name="T23" fmla="*/ 462 h 523"/>
                  <a:gd name="T24" fmla="*/ 179 w 501"/>
                  <a:gd name="T25" fmla="*/ 457 h 523"/>
                  <a:gd name="T26" fmla="*/ 194 w 501"/>
                  <a:gd name="T27" fmla="*/ 448 h 523"/>
                  <a:gd name="T28" fmla="*/ 208 w 501"/>
                  <a:gd name="T29" fmla="*/ 438 h 523"/>
                  <a:gd name="T30" fmla="*/ 222 w 501"/>
                  <a:gd name="T31" fmla="*/ 424 h 523"/>
                  <a:gd name="T32" fmla="*/ 236 w 501"/>
                  <a:gd name="T33" fmla="*/ 415 h 523"/>
                  <a:gd name="T34" fmla="*/ 250 w 501"/>
                  <a:gd name="T35" fmla="*/ 401 h 523"/>
                  <a:gd name="T36" fmla="*/ 269 w 501"/>
                  <a:gd name="T37" fmla="*/ 387 h 523"/>
                  <a:gd name="T38" fmla="*/ 279 w 501"/>
                  <a:gd name="T39" fmla="*/ 377 h 523"/>
                  <a:gd name="T40" fmla="*/ 293 w 501"/>
                  <a:gd name="T41" fmla="*/ 358 h 523"/>
                  <a:gd name="T42" fmla="*/ 307 w 501"/>
                  <a:gd name="T43" fmla="*/ 344 h 523"/>
                  <a:gd name="T44" fmla="*/ 321 w 501"/>
                  <a:gd name="T45" fmla="*/ 325 h 523"/>
                  <a:gd name="T46" fmla="*/ 335 w 501"/>
                  <a:gd name="T47" fmla="*/ 306 h 523"/>
                  <a:gd name="T48" fmla="*/ 349 w 501"/>
                  <a:gd name="T49" fmla="*/ 292 h 523"/>
                  <a:gd name="T50" fmla="*/ 359 w 501"/>
                  <a:gd name="T51" fmla="*/ 273 h 523"/>
                  <a:gd name="T52" fmla="*/ 373 w 501"/>
                  <a:gd name="T53" fmla="*/ 250 h 523"/>
                  <a:gd name="T54" fmla="*/ 387 w 501"/>
                  <a:gd name="T55" fmla="*/ 231 h 523"/>
                  <a:gd name="T56" fmla="*/ 397 w 501"/>
                  <a:gd name="T57" fmla="*/ 217 h 523"/>
                  <a:gd name="T58" fmla="*/ 406 w 501"/>
                  <a:gd name="T59" fmla="*/ 198 h 523"/>
                  <a:gd name="T60" fmla="*/ 416 w 501"/>
                  <a:gd name="T61" fmla="*/ 184 h 523"/>
                  <a:gd name="T62" fmla="*/ 420 w 501"/>
                  <a:gd name="T63" fmla="*/ 170 h 523"/>
                  <a:gd name="T64" fmla="*/ 434 w 501"/>
                  <a:gd name="T65" fmla="*/ 151 h 523"/>
                  <a:gd name="T66" fmla="*/ 439 w 501"/>
                  <a:gd name="T67" fmla="*/ 132 h 523"/>
                  <a:gd name="T68" fmla="*/ 449 w 501"/>
                  <a:gd name="T69" fmla="*/ 118 h 523"/>
                  <a:gd name="T70" fmla="*/ 453 w 501"/>
                  <a:gd name="T71" fmla="*/ 104 h 523"/>
                  <a:gd name="T72" fmla="*/ 463 w 501"/>
                  <a:gd name="T73" fmla="*/ 90 h 523"/>
                  <a:gd name="T74" fmla="*/ 468 w 501"/>
                  <a:gd name="T75" fmla="*/ 71 h 523"/>
                  <a:gd name="T76" fmla="*/ 477 w 501"/>
                  <a:gd name="T77" fmla="*/ 57 h 523"/>
                  <a:gd name="T78" fmla="*/ 482 w 501"/>
                  <a:gd name="T79" fmla="*/ 38 h 523"/>
                  <a:gd name="T80" fmla="*/ 491 w 501"/>
                  <a:gd name="T81" fmla="*/ 24 h 523"/>
                  <a:gd name="T82" fmla="*/ 496 w 501"/>
                  <a:gd name="T83" fmla="*/ 10 h 5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01"/>
                  <a:gd name="T127" fmla="*/ 0 h 523"/>
                  <a:gd name="T128" fmla="*/ 501 w 501"/>
                  <a:gd name="T129" fmla="*/ 523 h 5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01" h="523">
                    <a:moveTo>
                      <a:pt x="0" y="523"/>
                    </a:moveTo>
                    <a:lnTo>
                      <a:pt x="5" y="518"/>
                    </a:lnTo>
                    <a:lnTo>
                      <a:pt x="9" y="518"/>
                    </a:lnTo>
                    <a:lnTo>
                      <a:pt x="14" y="518"/>
                    </a:lnTo>
                    <a:lnTo>
                      <a:pt x="19" y="518"/>
                    </a:lnTo>
                    <a:lnTo>
                      <a:pt x="23" y="518"/>
                    </a:lnTo>
                    <a:lnTo>
                      <a:pt x="28" y="514"/>
                    </a:lnTo>
                    <a:lnTo>
                      <a:pt x="33" y="514"/>
                    </a:lnTo>
                    <a:lnTo>
                      <a:pt x="38" y="514"/>
                    </a:lnTo>
                    <a:lnTo>
                      <a:pt x="42" y="514"/>
                    </a:lnTo>
                    <a:lnTo>
                      <a:pt x="47" y="509"/>
                    </a:lnTo>
                    <a:lnTo>
                      <a:pt x="52" y="509"/>
                    </a:lnTo>
                    <a:lnTo>
                      <a:pt x="57" y="509"/>
                    </a:lnTo>
                    <a:lnTo>
                      <a:pt x="61" y="504"/>
                    </a:lnTo>
                    <a:lnTo>
                      <a:pt x="66" y="504"/>
                    </a:lnTo>
                    <a:lnTo>
                      <a:pt x="71" y="504"/>
                    </a:lnTo>
                    <a:lnTo>
                      <a:pt x="75" y="504"/>
                    </a:lnTo>
                    <a:lnTo>
                      <a:pt x="80" y="500"/>
                    </a:lnTo>
                    <a:lnTo>
                      <a:pt x="85" y="500"/>
                    </a:lnTo>
                    <a:lnTo>
                      <a:pt x="90" y="500"/>
                    </a:lnTo>
                    <a:lnTo>
                      <a:pt x="94" y="495"/>
                    </a:lnTo>
                    <a:lnTo>
                      <a:pt x="99" y="495"/>
                    </a:lnTo>
                    <a:lnTo>
                      <a:pt x="104" y="495"/>
                    </a:lnTo>
                    <a:lnTo>
                      <a:pt x="108" y="490"/>
                    </a:lnTo>
                    <a:lnTo>
                      <a:pt x="113" y="490"/>
                    </a:lnTo>
                    <a:lnTo>
                      <a:pt x="118" y="485"/>
                    </a:lnTo>
                    <a:lnTo>
                      <a:pt x="123" y="485"/>
                    </a:lnTo>
                    <a:lnTo>
                      <a:pt x="127" y="481"/>
                    </a:lnTo>
                    <a:lnTo>
                      <a:pt x="132" y="481"/>
                    </a:lnTo>
                    <a:lnTo>
                      <a:pt x="137" y="476"/>
                    </a:lnTo>
                    <a:lnTo>
                      <a:pt x="142" y="476"/>
                    </a:lnTo>
                    <a:lnTo>
                      <a:pt x="146" y="476"/>
                    </a:lnTo>
                    <a:lnTo>
                      <a:pt x="151" y="471"/>
                    </a:lnTo>
                    <a:lnTo>
                      <a:pt x="156" y="467"/>
                    </a:lnTo>
                    <a:lnTo>
                      <a:pt x="160" y="467"/>
                    </a:lnTo>
                    <a:lnTo>
                      <a:pt x="165" y="462"/>
                    </a:lnTo>
                    <a:lnTo>
                      <a:pt x="170" y="462"/>
                    </a:lnTo>
                    <a:lnTo>
                      <a:pt x="175" y="457"/>
                    </a:lnTo>
                    <a:lnTo>
                      <a:pt x="179" y="457"/>
                    </a:lnTo>
                    <a:lnTo>
                      <a:pt x="184" y="452"/>
                    </a:lnTo>
                    <a:lnTo>
                      <a:pt x="189" y="448"/>
                    </a:lnTo>
                    <a:lnTo>
                      <a:pt x="194" y="448"/>
                    </a:lnTo>
                    <a:lnTo>
                      <a:pt x="198" y="443"/>
                    </a:lnTo>
                    <a:lnTo>
                      <a:pt x="203" y="438"/>
                    </a:lnTo>
                    <a:lnTo>
                      <a:pt x="208" y="438"/>
                    </a:lnTo>
                    <a:lnTo>
                      <a:pt x="212" y="434"/>
                    </a:lnTo>
                    <a:lnTo>
                      <a:pt x="217" y="429"/>
                    </a:lnTo>
                    <a:lnTo>
                      <a:pt x="222" y="424"/>
                    </a:lnTo>
                    <a:lnTo>
                      <a:pt x="227" y="424"/>
                    </a:lnTo>
                    <a:lnTo>
                      <a:pt x="231" y="419"/>
                    </a:lnTo>
                    <a:lnTo>
                      <a:pt x="236" y="415"/>
                    </a:lnTo>
                    <a:lnTo>
                      <a:pt x="241" y="410"/>
                    </a:lnTo>
                    <a:lnTo>
                      <a:pt x="246" y="405"/>
                    </a:lnTo>
                    <a:lnTo>
                      <a:pt x="250" y="401"/>
                    </a:lnTo>
                    <a:lnTo>
                      <a:pt x="255" y="396"/>
                    </a:lnTo>
                    <a:lnTo>
                      <a:pt x="260" y="396"/>
                    </a:lnTo>
                    <a:lnTo>
                      <a:pt x="269" y="387"/>
                    </a:lnTo>
                    <a:lnTo>
                      <a:pt x="269" y="382"/>
                    </a:lnTo>
                    <a:lnTo>
                      <a:pt x="274" y="382"/>
                    </a:lnTo>
                    <a:lnTo>
                      <a:pt x="279" y="377"/>
                    </a:lnTo>
                    <a:lnTo>
                      <a:pt x="288" y="368"/>
                    </a:lnTo>
                    <a:lnTo>
                      <a:pt x="288" y="363"/>
                    </a:lnTo>
                    <a:lnTo>
                      <a:pt x="293" y="358"/>
                    </a:lnTo>
                    <a:lnTo>
                      <a:pt x="297" y="354"/>
                    </a:lnTo>
                    <a:lnTo>
                      <a:pt x="302" y="349"/>
                    </a:lnTo>
                    <a:lnTo>
                      <a:pt x="307" y="344"/>
                    </a:lnTo>
                    <a:lnTo>
                      <a:pt x="312" y="339"/>
                    </a:lnTo>
                    <a:lnTo>
                      <a:pt x="321" y="330"/>
                    </a:lnTo>
                    <a:lnTo>
                      <a:pt x="321" y="325"/>
                    </a:lnTo>
                    <a:lnTo>
                      <a:pt x="326" y="321"/>
                    </a:lnTo>
                    <a:lnTo>
                      <a:pt x="335" y="311"/>
                    </a:lnTo>
                    <a:lnTo>
                      <a:pt x="335" y="306"/>
                    </a:lnTo>
                    <a:lnTo>
                      <a:pt x="340" y="302"/>
                    </a:lnTo>
                    <a:lnTo>
                      <a:pt x="345" y="297"/>
                    </a:lnTo>
                    <a:lnTo>
                      <a:pt x="349" y="292"/>
                    </a:lnTo>
                    <a:lnTo>
                      <a:pt x="349" y="288"/>
                    </a:lnTo>
                    <a:lnTo>
                      <a:pt x="359" y="278"/>
                    </a:lnTo>
                    <a:lnTo>
                      <a:pt x="359" y="273"/>
                    </a:lnTo>
                    <a:lnTo>
                      <a:pt x="364" y="269"/>
                    </a:lnTo>
                    <a:lnTo>
                      <a:pt x="373" y="259"/>
                    </a:lnTo>
                    <a:lnTo>
                      <a:pt x="373" y="250"/>
                    </a:lnTo>
                    <a:lnTo>
                      <a:pt x="378" y="245"/>
                    </a:lnTo>
                    <a:lnTo>
                      <a:pt x="387" y="236"/>
                    </a:lnTo>
                    <a:lnTo>
                      <a:pt x="387" y="231"/>
                    </a:lnTo>
                    <a:lnTo>
                      <a:pt x="392" y="226"/>
                    </a:lnTo>
                    <a:lnTo>
                      <a:pt x="392" y="222"/>
                    </a:lnTo>
                    <a:lnTo>
                      <a:pt x="397" y="217"/>
                    </a:lnTo>
                    <a:lnTo>
                      <a:pt x="397" y="212"/>
                    </a:lnTo>
                    <a:lnTo>
                      <a:pt x="406" y="203"/>
                    </a:lnTo>
                    <a:lnTo>
                      <a:pt x="406" y="198"/>
                    </a:lnTo>
                    <a:lnTo>
                      <a:pt x="411" y="193"/>
                    </a:lnTo>
                    <a:lnTo>
                      <a:pt x="411" y="189"/>
                    </a:lnTo>
                    <a:lnTo>
                      <a:pt x="416" y="184"/>
                    </a:lnTo>
                    <a:lnTo>
                      <a:pt x="416" y="179"/>
                    </a:lnTo>
                    <a:lnTo>
                      <a:pt x="420" y="174"/>
                    </a:lnTo>
                    <a:lnTo>
                      <a:pt x="420" y="170"/>
                    </a:lnTo>
                    <a:lnTo>
                      <a:pt x="425" y="165"/>
                    </a:lnTo>
                    <a:lnTo>
                      <a:pt x="425" y="160"/>
                    </a:lnTo>
                    <a:lnTo>
                      <a:pt x="434" y="151"/>
                    </a:lnTo>
                    <a:lnTo>
                      <a:pt x="434" y="146"/>
                    </a:lnTo>
                    <a:lnTo>
                      <a:pt x="439" y="141"/>
                    </a:lnTo>
                    <a:lnTo>
                      <a:pt x="439" y="132"/>
                    </a:lnTo>
                    <a:lnTo>
                      <a:pt x="444" y="127"/>
                    </a:lnTo>
                    <a:lnTo>
                      <a:pt x="444" y="123"/>
                    </a:lnTo>
                    <a:lnTo>
                      <a:pt x="449" y="118"/>
                    </a:lnTo>
                    <a:lnTo>
                      <a:pt x="449" y="113"/>
                    </a:lnTo>
                    <a:lnTo>
                      <a:pt x="453" y="109"/>
                    </a:lnTo>
                    <a:lnTo>
                      <a:pt x="453" y="104"/>
                    </a:lnTo>
                    <a:lnTo>
                      <a:pt x="458" y="99"/>
                    </a:lnTo>
                    <a:lnTo>
                      <a:pt x="458" y="94"/>
                    </a:lnTo>
                    <a:lnTo>
                      <a:pt x="463" y="90"/>
                    </a:lnTo>
                    <a:lnTo>
                      <a:pt x="463" y="80"/>
                    </a:lnTo>
                    <a:lnTo>
                      <a:pt x="468" y="76"/>
                    </a:lnTo>
                    <a:lnTo>
                      <a:pt x="468" y="71"/>
                    </a:lnTo>
                    <a:lnTo>
                      <a:pt x="472" y="66"/>
                    </a:lnTo>
                    <a:lnTo>
                      <a:pt x="472" y="61"/>
                    </a:lnTo>
                    <a:lnTo>
                      <a:pt x="477" y="57"/>
                    </a:lnTo>
                    <a:lnTo>
                      <a:pt x="477" y="52"/>
                    </a:lnTo>
                    <a:lnTo>
                      <a:pt x="482" y="47"/>
                    </a:lnTo>
                    <a:lnTo>
                      <a:pt x="482" y="38"/>
                    </a:lnTo>
                    <a:lnTo>
                      <a:pt x="486" y="33"/>
                    </a:lnTo>
                    <a:lnTo>
                      <a:pt x="486" y="28"/>
                    </a:lnTo>
                    <a:lnTo>
                      <a:pt x="491" y="24"/>
                    </a:lnTo>
                    <a:lnTo>
                      <a:pt x="491" y="19"/>
                    </a:lnTo>
                    <a:lnTo>
                      <a:pt x="496" y="14"/>
                    </a:lnTo>
                    <a:lnTo>
                      <a:pt x="496" y="10"/>
                    </a:lnTo>
                    <a:lnTo>
                      <a:pt x="501" y="5"/>
                    </a:lnTo>
                    <a:lnTo>
                      <a:pt x="501" y="0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83" name="Freeform 30">
                <a:extLst>
                  <a:ext uri="{FF2B5EF4-FFF2-40B4-BE49-F238E27FC236}">
                    <a16:creationId xmlns:a16="http://schemas.microsoft.com/office/drawing/2014/main" id="{1CE7B2B9-2F54-2E4E-9041-ACDD5958C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9" y="2113"/>
                <a:ext cx="302" cy="928"/>
              </a:xfrm>
              <a:custGeom>
                <a:avLst/>
                <a:gdLst>
                  <a:gd name="T0" fmla="*/ 4 w 302"/>
                  <a:gd name="T1" fmla="*/ 909 h 928"/>
                  <a:gd name="T2" fmla="*/ 14 w 302"/>
                  <a:gd name="T3" fmla="*/ 895 h 928"/>
                  <a:gd name="T4" fmla="*/ 19 w 302"/>
                  <a:gd name="T5" fmla="*/ 881 h 928"/>
                  <a:gd name="T6" fmla="*/ 28 w 302"/>
                  <a:gd name="T7" fmla="*/ 862 h 928"/>
                  <a:gd name="T8" fmla="*/ 33 w 302"/>
                  <a:gd name="T9" fmla="*/ 839 h 928"/>
                  <a:gd name="T10" fmla="*/ 42 w 302"/>
                  <a:gd name="T11" fmla="*/ 824 h 928"/>
                  <a:gd name="T12" fmla="*/ 47 w 302"/>
                  <a:gd name="T13" fmla="*/ 801 h 928"/>
                  <a:gd name="T14" fmla="*/ 56 w 302"/>
                  <a:gd name="T15" fmla="*/ 782 h 928"/>
                  <a:gd name="T16" fmla="*/ 61 w 302"/>
                  <a:gd name="T17" fmla="*/ 763 h 928"/>
                  <a:gd name="T18" fmla="*/ 71 w 302"/>
                  <a:gd name="T19" fmla="*/ 744 h 928"/>
                  <a:gd name="T20" fmla="*/ 75 w 302"/>
                  <a:gd name="T21" fmla="*/ 721 h 928"/>
                  <a:gd name="T22" fmla="*/ 85 w 302"/>
                  <a:gd name="T23" fmla="*/ 702 h 928"/>
                  <a:gd name="T24" fmla="*/ 89 w 302"/>
                  <a:gd name="T25" fmla="*/ 683 h 928"/>
                  <a:gd name="T26" fmla="*/ 99 w 302"/>
                  <a:gd name="T27" fmla="*/ 660 h 928"/>
                  <a:gd name="T28" fmla="*/ 104 w 302"/>
                  <a:gd name="T29" fmla="*/ 641 h 928"/>
                  <a:gd name="T30" fmla="*/ 113 w 302"/>
                  <a:gd name="T31" fmla="*/ 622 h 928"/>
                  <a:gd name="T32" fmla="*/ 118 w 302"/>
                  <a:gd name="T33" fmla="*/ 594 h 928"/>
                  <a:gd name="T34" fmla="*/ 127 w 302"/>
                  <a:gd name="T35" fmla="*/ 575 h 928"/>
                  <a:gd name="T36" fmla="*/ 132 w 302"/>
                  <a:gd name="T37" fmla="*/ 556 h 928"/>
                  <a:gd name="T38" fmla="*/ 141 w 302"/>
                  <a:gd name="T39" fmla="*/ 528 h 928"/>
                  <a:gd name="T40" fmla="*/ 146 w 302"/>
                  <a:gd name="T41" fmla="*/ 504 h 928"/>
                  <a:gd name="T42" fmla="*/ 156 w 302"/>
                  <a:gd name="T43" fmla="*/ 485 h 928"/>
                  <a:gd name="T44" fmla="*/ 160 w 302"/>
                  <a:gd name="T45" fmla="*/ 457 h 928"/>
                  <a:gd name="T46" fmla="*/ 170 w 302"/>
                  <a:gd name="T47" fmla="*/ 438 h 928"/>
                  <a:gd name="T48" fmla="*/ 174 w 302"/>
                  <a:gd name="T49" fmla="*/ 415 h 928"/>
                  <a:gd name="T50" fmla="*/ 184 w 302"/>
                  <a:gd name="T51" fmla="*/ 386 h 928"/>
                  <a:gd name="T52" fmla="*/ 189 w 302"/>
                  <a:gd name="T53" fmla="*/ 367 h 928"/>
                  <a:gd name="T54" fmla="*/ 198 w 302"/>
                  <a:gd name="T55" fmla="*/ 344 h 928"/>
                  <a:gd name="T56" fmla="*/ 203 w 302"/>
                  <a:gd name="T57" fmla="*/ 316 h 928"/>
                  <a:gd name="T58" fmla="*/ 212 w 302"/>
                  <a:gd name="T59" fmla="*/ 297 h 928"/>
                  <a:gd name="T60" fmla="*/ 217 w 302"/>
                  <a:gd name="T61" fmla="*/ 273 h 928"/>
                  <a:gd name="T62" fmla="*/ 226 w 302"/>
                  <a:gd name="T63" fmla="*/ 254 h 928"/>
                  <a:gd name="T64" fmla="*/ 231 w 302"/>
                  <a:gd name="T65" fmla="*/ 221 h 928"/>
                  <a:gd name="T66" fmla="*/ 241 w 302"/>
                  <a:gd name="T67" fmla="*/ 203 h 928"/>
                  <a:gd name="T68" fmla="*/ 245 w 302"/>
                  <a:gd name="T69" fmla="*/ 174 h 928"/>
                  <a:gd name="T70" fmla="*/ 255 w 302"/>
                  <a:gd name="T71" fmla="*/ 151 h 928"/>
                  <a:gd name="T72" fmla="*/ 260 w 302"/>
                  <a:gd name="T73" fmla="*/ 132 h 928"/>
                  <a:gd name="T74" fmla="*/ 269 w 302"/>
                  <a:gd name="T75" fmla="*/ 108 h 928"/>
                  <a:gd name="T76" fmla="*/ 274 w 302"/>
                  <a:gd name="T77" fmla="*/ 80 h 928"/>
                  <a:gd name="T78" fmla="*/ 283 w 302"/>
                  <a:gd name="T79" fmla="*/ 61 h 928"/>
                  <a:gd name="T80" fmla="*/ 288 w 302"/>
                  <a:gd name="T81" fmla="*/ 38 h 928"/>
                  <a:gd name="T82" fmla="*/ 297 w 302"/>
                  <a:gd name="T83" fmla="*/ 14 h 9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02"/>
                  <a:gd name="T127" fmla="*/ 0 h 928"/>
                  <a:gd name="T128" fmla="*/ 302 w 302"/>
                  <a:gd name="T129" fmla="*/ 928 h 9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02" h="928">
                    <a:moveTo>
                      <a:pt x="0" y="928"/>
                    </a:moveTo>
                    <a:lnTo>
                      <a:pt x="4" y="923"/>
                    </a:lnTo>
                    <a:lnTo>
                      <a:pt x="4" y="909"/>
                    </a:lnTo>
                    <a:lnTo>
                      <a:pt x="9" y="905"/>
                    </a:lnTo>
                    <a:lnTo>
                      <a:pt x="9" y="900"/>
                    </a:lnTo>
                    <a:lnTo>
                      <a:pt x="14" y="895"/>
                    </a:lnTo>
                    <a:lnTo>
                      <a:pt x="14" y="890"/>
                    </a:lnTo>
                    <a:lnTo>
                      <a:pt x="19" y="886"/>
                    </a:lnTo>
                    <a:lnTo>
                      <a:pt x="19" y="881"/>
                    </a:lnTo>
                    <a:lnTo>
                      <a:pt x="23" y="872"/>
                    </a:lnTo>
                    <a:lnTo>
                      <a:pt x="23" y="867"/>
                    </a:lnTo>
                    <a:lnTo>
                      <a:pt x="28" y="862"/>
                    </a:lnTo>
                    <a:lnTo>
                      <a:pt x="28" y="853"/>
                    </a:lnTo>
                    <a:lnTo>
                      <a:pt x="33" y="848"/>
                    </a:lnTo>
                    <a:lnTo>
                      <a:pt x="33" y="839"/>
                    </a:lnTo>
                    <a:lnTo>
                      <a:pt x="37" y="834"/>
                    </a:lnTo>
                    <a:lnTo>
                      <a:pt x="37" y="829"/>
                    </a:lnTo>
                    <a:lnTo>
                      <a:pt x="42" y="824"/>
                    </a:lnTo>
                    <a:lnTo>
                      <a:pt x="42" y="820"/>
                    </a:lnTo>
                    <a:lnTo>
                      <a:pt x="47" y="810"/>
                    </a:lnTo>
                    <a:lnTo>
                      <a:pt x="47" y="801"/>
                    </a:lnTo>
                    <a:lnTo>
                      <a:pt x="52" y="796"/>
                    </a:lnTo>
                    <a:lnTo>
                      <a:pt x="52" y="787"/>
                    </a:lnTo>
                    <a:lnTo>
                      <a:pt x="56" y="782"/>
                    </a:lnTo>
                    <a:lnTo>
                      <a:pt x="56" y="777"/>
                    </a:lnTo>
                    <a:lnTo>
                      <a:pt x="61" y="773"/>
                    </a:lnTo>
                    <a:lnTo>
                      <a:pt x="61" y="763"/>
                    </a:lnTo>
                    <a:lnTo>
                      <a:pt x="66" y="759"/>
                    </a:lnTo>
                    <a:lnTo>
                      <a:pt x="66" y="754"/>
                    </a:lnTo>
                    <a:lnTo>
                      <a:pt x="71" y="744"/>
                    </a:lnTo>
                    <a:lnTo>
                      <a:pt x="71" y="735"/>
                    </a:lnTo>
                    <a:lnTo>
                      <a:pt x="75" y="730"/>
                    </a:lnTo>
                    <a:lnTo>
                      <a:pt x="75" y="721"/>
                    </a:lnTo>
                    <a:lnTo>
                      <a:pt x="80" y="716"/>
                    </a:lnTo>
                    <a:lnTo>
                      <a:pt x="80" y="711"/>
                    </a:lnTo>
                    <a:lnTo>
                      <a:pt x="85" y="702"/>
                    </a:lnTo>
                    <a:lnTo>
                      <a:pt x="85" y="697"/>
                    </a:lnTo>
                    <a:lnTo>
                      <a:pt x="89" y="693"/>
                    </a:lnTo>
                    <a:lnTo>
                      <a:pt x="89" y="683"/>
                    </a:lnTo>
                    <a:lnTo>
                      <a:pt x="94" y="678"/>
                    </a:lnTo>
                    <a:lnTo>
                      <a:pt x="94" y="664"/>
                    </a:lnTo>
                    <a:lnTo>
                      <a:pt x="99" y="660"/>
                    </a:lnTo>
                    <a:lnTo>
                      <a:pt x="99" y="655"/>
                    </a:lnTo>
                    <a:lnTo>
                      <a:pt x="104" y="645"/>
                    </a:lnTo>
                    <a:lnTo>
                      <a:pt x="104" y="641"/>
                    </a:lnTo>
                    <a:lnTo>
                      <a:pt x="108" y="631"/>
                    </a:lnTo>
                    <a:lnTo>
                      <a:pt x="108" y="627"/>
                    </a:lnTo>
                    <a:lnTo>
                      <a:pt x="113" y="622"/>
                    </a:lnTo>
                    <a:lnTo>
                      <a:pt x="113" y="608"/>
                    </a:lnTo>
                    <a:lnTo>
                      <a:pt x="118" y="598"/>
                    </a:lnTo>
                    <a:lnTo>
                      <a:pt x="118" y="594"/>
                    </a:lnTo>
                    <a:lnTo>
                      <a:pt x="122" y="589"/>
                    </a:lnTo>
                    <a:lnTo>
                      <a:pt x="122" y="579"/>
                    </a:lnTo>
                    <a:lnTo>
                      <a:pt x="127" y="575"/>
                    </a:lnTo>
                    <a:lnTo>
                      <a:pt x="127" y="565"/>
                    </a:lnTo>
                    <a:lnTo>
                      <a:pt x="132" y="561"/>
                    </a:lnTo>
                    <a:lnTo>
                      <a:pt x="132" y="556"/>
                    </a:lnTo>
                    <a:lnTo>
                      <a:pt x="137" y="546"/>
                    </a:lnTo>
                    <a:lnTo>
                      <a:pt x="137" y="532"/>
                    </a:lnTo>
                    <a:lnTo>
                      <a:pt x="141" y="528"/>
                    </a:lnTo>
                    <a:lnTo>
                      <a:pt x="141" y="518"/>
                    </a:lnTo>
                    <a:lnTo>
                      <a:pt x="146" y="514"/>
                    </a:lnTo>
                    <a:lnTo>
                      <a:pt x="146" y="504"/>
                    </a:lnTo>
                    <a:lnTo>
                      <a:pt x="151" y="499"/>
                    </a:lnTo>
                    <a:lnTo>
                      <a:pt x="151" y="495"/>
                    </a:lnTo>
                    <a:lnTo>
                      <a:pt x="156" y="485"/>
                    </a:lnTo>
                    <a:lnTo>
                      <a:pt x="156" y="481"/>
                    </a:lnTo>
                    <a:lnTo>
                      <a:pt x="160" y="471"/>
                    </a:lnTo>
                    <a:lnTo>
                      <a:pt x="160" y="457"/>
                    </a:lnTo>
                    <a:lnTo>
                      <a:pt x="165" y="452"/>
                    </a:lnTo>
                    <a:lnTo>
                      <a:pt x="165" y="443"/>
                    </a:lnTo>
                    <a:lnTo>
                      <a:pt x="170" y="438"/>
                    </a:lnTo>
                    <a:lnTo>
                      <a:pt x="170" y="429"/>
                    </a:lnTo>
                    <a:lnTo>
                      <a:pt x="174" y="424"/>
                    </a:lnTo>
                    <a:lnTo>
                      <a:pt x="174" y="415"/>
                    </a:lnTo>
                    <a:lnTo>
                      <a:pt x="179" y="410"/>
                    </a:lnTo>
                    <a:lnTo>
                      <a:pt x="179" y="396"/>
                    </a:lnTo>
                    <a:lnTo>
                      <a:pt x="184" y="386"/>
                    </a:lnTo>
                    <a:lnTo>
                      <a:pt x="184" y="382"/>
                    </a:lnTo>
                    <a:lnTo>
                      <a:pt x="189" y="372"/>
                    </a:lnTo>
                    <a:lnTo>
                      <a:pt x="189" y="367"/>
                    </a:lnTo>
                    <a:lnTo>
                      <a:pt x="193" y="358"/>
                    </a:lnTo>
                    <a:lnTo>
                      <a:pt x="193" y="353"/>
                    </a:lnTo>
                    <a:lnTo>
                      <a:pt x="198" y="344"/>
                    </a:lnTo>
                    <a:lnTo>
                      <a:pt x="198" y="339"/>
                    </a:lnTo>
                    <a:lnTo>
                      <a:pt x="203" y="330"/>
                    </a:lnTo>
                    <a:lnTo>
                      <a:pt x="203" y="316"/>
                    </a:lnTo>
                    <a:lnTo>
                      <a:pt x="208" y="311"/>
                    </a:lnTo>
                    <a:lnTo>
                      <a:pt x="208" y="301"/>
                    </a:lnTo>
                    <a:lnTo>
                      <a:pt x="212" y="297"/>
                    </a:lnTo>
                    <a:lnTo>
                      <a:pt x="212" y="287"/>
                    </a:lnTo>
                    <a:lnTo>
                      <a:pt x="217" y="283"/>
                    </a:lnTo>
                    <a:lnTo>
                      <a:pt x="217" y="273"/>
                    </a:lnTo>
                    <a:lnTo>
                      <a:pt x="222" y="268"/>
                    </a:lnTo>
                    <a:lnTo>
                      <a:pt x="222" y="259"/>
                    </a:lnTo>
                    <a:lnTo>
                      <a:pt x="226" y="254"/>
                    </a:lnTo>
                    <a:lnTo>
                      <a:pt x="226" y="236"/>
                    </a:lnTo>
                    <a:lnTo>
                      <a:pt x="231" y="231"/>
                    </a:lnTo>
                    <a:lnTo>
                      <a:pt x="231" y="221"/>
                    </a:lnTo>
                    <a:lnTo>
                      <a:pt x="236" y="217"/>
                    </a:lnTo>
                    <a:lnTo>
                      <a:pt x="236" y="207"/>
                    </a:lnTo>
                    <a:lnTo>
                      <a:pt x="241" y="203"/>
                    </a:lnTo>
                    <a:lnTo>
                      <a:pt x="241" y="193"/>
                    </a:lnTo>
                    <a:lnTo>
                      <a:pt x="245" y="188"/>
                    </a:lnTo>
                    <a:lnTo>
                      <a:pt x="245" y="174"/>
                    </a:lnTo>
                    <a:lnTo>
                      <a:pt x="250" y="165"/>
                    </a:lnTo>
                    <a:lnTo>
                      <a:pt x="250" y="160"/>
                    </a:lnTo>
                    <a:lnTo>
                      <a:pt x="255" y="151"/>
                    </a:lnTo>
                    <a:lnTo>
                      <a:pt x="255" y="146"/>
                    </a:lnTo>
                    <a:lnTo>
                      <a:pt x="260" y="137"/>
                    </a:lnTo>
                    <a:lnTo>
                      <a:pt x="260" y="132"/>
                    </a:lnTo>
                    <a:lnTo>
                      <a:pt x="264" y="122"/>
                    </a:lnTo>
                    <a:lnTo>
                      <a:pt x="264" y="118"/>
                    </a:lnTo>
                    <a:lnTo>
                      <a:pt x="269" y="108"/>
                    </a:lnTo>
                    <a:lnTo>
                      <a:pt x="269" y="94"/>
                    </a:lnTo>
                    <a:lnTo>
                      <a:pt x="274" y="89"/>
                    </a:lnTo>
                    <a:lnTo>
                      <a:pt x="274" y="80"/>
                    </a:lnTo>
                    <a:lnTo>
                      <a:pt x="278" y="75"/>
                    </a:lnTo>
                    <a:lnTo>
                      <a:pt x="278" y="66"/>
                    </a:lnTo>
                    <a:lnTo>
                      <a:pt x="283" y="61"/>
                    </a:lnTo>
                    <a:lnTo>
                      <a:pt x="283" y="52"/>
                    </a:lnTo>
                    <a:lnTo>
                      <a:pt x="288" y="47"/>
                    </a:lnTo>
                    <a:lnTo>
                      <a:pt x="288" y="38"/>
                    </a:lnTo>
                    <a:lnTo>
                      <a:pt x="293" y="33"/>
                    </a:lnTo>
                    <a:lnTo>
                      <a:pt x="293" y="19"/>
                    </a:lnTo>
                    <a:lnTo>
                      <a:pt x="297" y="14"/>
                    </a:lnTo>
                    <a:lnTo>
                      <a:pt x="297" y="5"/>
                    </a:lnTo>
                    <a:lnTo>
                      <a:pt x="302" y="0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84" name="Freeform 31">
                <a:extLst>
                  <a:ext uri="{FF2B5EF4-FFF2-40B4-BE49-F238E27FC236}">
                    <a16:creationId xmlns:a16="http://schemas.microsoft.com/office/drawing/2014/main" id="{0634E052-9999-5642-BF20-FB0D62B71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1" y="1576"/>
                <a:ext cx="406" cy="537"/>
              </a:xfrm>
              <a:custGeom>
                <a:avLst/>
                <a:gdLst>
                  <a:gd name="T0" fmla="*/ 5 w 406"/>
                  <a:gd name="T1" fmla="*/ 523 h 537"/>
                  <a:gd name="T2" fmla="*/ 9 w 406"/>
                  <a:gd name="T3" fmla="*/ 495 h 537"/>
                  <a:gd name="T4" fmla="*/ 19 w 406"/>
                  <a:gd name="T5" fmla="*/ 476 h 537"/>
                  <a:gd name="T6" fmla="*/ 24 w 406"/>
                  <a:gd name="T7" fmla="*/ 457 h 537"/>
                  <a:gd name="T8" fmla="*/ 33 w 406"/>
                  <a:gd name="T9" fmla="*/ 433 h 537"/>
                  <a:gd name="T10" fmla="*/ 38 w 406"/>
                  <a:gd name="T11" fmla="*/ 410 h 537"/>
                  <a:gd name="T12" fmla="*/ 47 w 406"/>
                  <a:gd name="T13" fmla="*/ 391 h 537"/>
                  <a:gd name="T14" fmla="*/ 52 w 406"/>
                  <a:gd name="T15" fmla="*/ 372 h 537"/>
                  <a:gd name="T16" fmla="*/ 61 w 406"/>
                  <a:gd name="T17" fmla="*/ 348 h 537"/>
                  <a:gd name="T18" fmla="*/ 66 w 406"/>
                  <a:gd name="T19" fmla="*/ 330 h 537"/>
                  <a:gd name="T20" fmla="*/ 76 w 406"/>
                  <a:gd name="T21" fmla="*/ 311 h 537"/>
                  <a:gd name="T22" fmla="*/ 80 w 406"/>
                  <a:gd name="T23" fmla="*/ 287 h 537"/>
                  <a:gd name="T24" fmla="*/ 90 w 406"/>
                  <a:gd name="T25" fmla="*/ 273 h 537"/>
                  <a:gd name="T26" fmla="*/ 95 w 406"/>
                  <a:gd name="T27" fmla="*/ 254 h 537"/>
                  <a:gd name="T28" fmla="*/ 104 w 406"/>
                  <a:gd name="T29" fmla="*/ 235 h 537"/>
                  <a:gd name="T30" fmla="*/ 109 w 406"/>
                  <a:gd name="T31" fmla="*/ 221 h 537"/>
                  <a:gd name="T32" fmla="*/ 118 w 406"/>
                  <a:gd name="T33" fmla="*/ 202 h 537"/>
                  <a:gd name="T34" fmla="*/ 123 w 406"/>
                  <a:gd name="T35" fmla="*/ 184 h 537"/>
                  <a:gd name="T36" fmla="*/ 132 w 406"/>
                  <a:gd name="T37" fmla="*/ 169 h 537"/>
                  <a:gd name="T38" fmla="*/ 142 w 406"/>
                  <a:gd name="T39" fmla="*/ 155 h 537"/>
                  <a:gd name="T40" fmla="*/ 147 w 406"/>
                  <a:gd name="T41" fmla="*/ 136 h 537"/>
                  <a:gd name="T42" fmla="*/ 156 w 406"/>
                  <a:gd name="T43" fmla="*/ 122 h 537"/>
                  <a:gd name="T44" fmla="*/ 165 w 406"/>
                  <a:gd name="T45" fmla="*/ 108 h 537"/>
                  <a:gd name="T46" fmla="*/ 170 w 406"/>
                  <a:gd name="T47" fmla="*/ 94 h 537"/>
                  <a:gd name="T48" fmla="*/ 180 w 406"/>
                  <a:gd name="T49" fmla="*/ 80 h 537"/>
                  <a:gd name="T50" fmla="*/ 189 w 406"/>
                  <a:gd name="T51" fmla="*/ 66 h 537"/>
                  <a:gd name="T52" fmla="*/ 203 w 406"/>
                  <a:gd name="T53" fmla="*/ 47 h 537"/>
                  <a:gd name="T54" fmla="*/ 217 w 406"/>
                  <a:gd name="T55" fmla="*/ 33 h 537"/>
                  <a:gd name="T56" fmla="*/ 232 w 406"/>
                  <a:gd name="T57" fmla="*/ 19 h 537"/>
                  <a:gd name="T58" fmla="*/ 246 w 406"/>
                  <a:gd name="T59" fmla="*/ 9 h 537"/>
                  <a:gd name="T60" fmla="*/ 260 w 406"/>
                  <a:gd name="T61" fmla="*/ 0 h 537"/>
                  <a:gd name="T62" fmla="*/ 274 w 406"/>
                  <a:gd name="T63" fmla="*/ 0 h 537"/>
                  <a:gd name="T64" fmla="*/ 288 w 406"/>
                  <a:gd name="T65" fmla="*/ 0 h 537"/>
                  <a:gd name="T66" fmla="*/ 302 w 406"/>
                  <a:gd name="T67" fmla="*/ 0 h 537"/>
                  <a:gd name="T68" fmla="*/ 317 w 406"/>
                  <a:gd name="T69" fmla="*/ 4 h 537"/>
                  <a:gd name="T70" fmla="*/ 331 w 406"/>
                  <a:gd name="T71" fmla="*/ 14 h 537"/>
                  <a:gd name="T72" fmla="*/ 345 w 406"/>
                  <a:gd name="T73" fmla="*/ 23 h 537"/>
                  <a:gd name="T74" fmla="*/ 359 w 406"/>
                  <a:gd name="T75" fmla="*/ 37 h 537"/>
                  <a:gd name="T76" fmla="*/ 373 w 406"/>
                  <a:gd name="T77" fmla="*/ 56 h 537"/>
                  <a:gd name="T78" fmla="*/ 387 w 406"/>
                  <a:gd name="T79" fmla="*/ 70 h 537"/>
                  <a:gd name="T80" fmla="*/ 392 w 406"/>
                  <a:gd name="T81" fmla="*/ 85 h 537"/>
                  <a:gd name="T82" fmla="*/ 402 w 406"/>
                  <a:gd name="T83" fmla="*/ 99 h 53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6"/>
                  <a:gd name="T127" fmla="*/ 0 h 537"/>
                  <a:gd name="T128" fmla="*/ 406 w 406"/>
                  <a:gd name="T129" fmla="*/ 537 h 53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6" h="537">
                    <a:moveTo>
                      <a:pt x="0" y="537"/>
                    </a:moveTo>
                    <a:lnTo>
                      <a:pt x="0" y="527"/>
                    </a:lnTo>
                    <a:lnTo>
                      <a:pt x="5" y="523"/>
                    </a:lnTo>
                    <a:lnTo>
                      <a:pt x="5" y="513"/>
                    </a:lnTo>
                    <a:lnTo>
                      <a:pt x="9" y="509"/>
                    </a:lnTo>
                    <a:lnTo>
                      <a:pt x="9" y="495"/>
                    </a:lnTo>
                    <a:lnTo>
                      <a:pt x="14" y="490"/>
                    </a:lnTo>
                    <a:lnTo>
                      <a:pt x="14" y="480"/>
                    </a:lnTo>
                    <a:lnTo>
                      <a:pt x="19" y="476"/>
                    </a:lnTo>
                    <a:lnTo>
                      <a:pt x="19" y="466"/>
                    </a:lnTo>
                    <a:lnTo>
                      <a:pt x="24" y="462"/>
                    </a:lnTo>
                    <a:lnTo>
                      <a:pt x="24" y="457"/>
                    </a:lnTo>
                    <a:lnTo>
                      <a:pt x="28" y="447"/>
                    </a:lnTo>
                    <a:lnTo>
                      <a:pt x="28" y="443"/>
                    </a:lnTo>
                    <a:lnTo>
                      <a:pt x="33" y="433"/>
                    </a:lnTo>
                    <a:lnTo>
                      <a:pt x="33" y="424"/>
                    </a:lnTo>
                    <a:lnTo>
                      <a:pt x="38" y="414"/>
                    </a:lnTo>
                    <a:lnTo>
                      <a:pt x="38" y="410"/>
                    </a:lnTo>
                    <a:lnTo>
                      <a:pt x="43" y="405"/>
                    </a:lnTo>
                    <a:lnTo>
                      <a:pt x="43" y="396"/>
                    </a:lnTo>
                    <a:lnTo>
                      <a:pt x="47" y="391"/>
                    </a:lnTo>
                    <a:lnTo>
                      <a:pt x="47" y="386"/>
                    </a:lnTo>
                    <a:lnTo>
                      <a:pt x="52" y="377"/>
                    </a:lnTo>
                    <a:lnTo>
                      <a:pt x="52" y="372"/>
                    </a:lnTo>
                    <a:lnTo>
                      <a:pt x="57" y="367"/>
                    </a:lnTo>
                    <a:lnTo>
                      <a:pt x="57" y="353"/>
                    </a:lnTo>
                    <a:lnTo>
                      <a:pt x="61" y="348"/>
                    </a:lnTo>
                    <a:lnTo>
                      <a:pt x="61" y="344"/>
                    </a:lnTo>
                    <a:lnTo>
                      <a:pt x="66" y="334"/>
                    </a:lnTo>
                    <a:lnTo>
                      <a:pt x="66" y="330"/>
                    </a:lnTo>
                    <a:lnTo>
                      <a:pt x="71" y="325"/>
                    </a:lnTo>
                    <a:lnTo>
                      <a:pt x="71" y="320"/>
                    </a:lnTo>
                    <a:lnTo>
                      <a:pt x="76" y="311"/>
                    </a:lnTo>
                    <a:lnTo>
                      <a:pt x="76" y="301"/>
                    </a:lnTo>
                    <a:lnTo>
                      <a:pt x="80" y="297"/>
                    </a:lnTo>
                    <a:lnTo>
                      <a:pt x="80" y="287"/>
                    </a:lnTo>
                    <a:lnTo>
                      <a:pt x="85" y="282"/>
                    </a:lnTo>
                    <a:lnTo>
                      <a:pt x="85" y="278"/>
                    </a:lnTo>
                    <a:lnTo>
                      <a:pt x="90" y="273"/>
                    </a:lnTo>
                    <a:lnTo>
                      <a:pt x="90" y="268"/>
                    </a:lnTo>
                    <a:lnTo>
                      <a:pt x="95" y="264"/>
                    </a:lnTo>
                    <a:lnTo>
                      <a:pt x="95" y="254"/>
                    </a:lnTo>
                    <a:lnTo>
                      <a:pt x="99" y="249"/>
                    </a:lnTo>
                    <a:lnTo>
                      <a:pt x="99" y="240"/>
                    </a:lnTo>
                    <a:lnTo>
                      <a:pt x="104" y="235"/>
                    </a:lnTo>
                    <a:lnTo>
                      <a:pt x="104" y="231"/>
                    </a:lnTo>
                    <a:lnTo>
                      <a:pt x="109" y="226"/>
                    </a:lnTo>
                    <a:lnTo>
                      <a:pt x="109" y="221"/>
                    </a:lnTo>
                    <a:lnTo>
                      <a:pt x="113" y="217"/>
                    </a:lnTo>
                    <a:lnTo>
                      <a:pt x="113" y="212"/>
                    </a:lnTo>
                    <a:lnTo>
                      <a:pt x="118" y="202"/>
                    </a:lnTo>
                    <a:lnTo>
                      <a:pt x="118" y="198"/>
                    </a:lnTo>
                    <a:lnTo>
                      <a:pt x="123" y="193"/>
                    </a:lnTo>
                    <a:lnTo>
                      <a:pt x="123" y="184"/>
                    </a:lnTo>
                    <a:lnTo>
                      <a:pt x="128" y="179"/>
                    </a:lnTo>
                    <a:lnTo>
                      <a:pt x="128" y="174"/>
                    </a:lnTo>
                    <a:lnTo>
                      <a:pt x="132" y="169"/>
                    </a:lnTo>
                    <a:lnTo>
                      <a:pt x="132" y="165"/>
                    </a:lnTo>
                    <a:lnTo>
                      <a:pt x="137" y="160"/>
                    </a:lnTo>
                    <a:lnTo>
                      <a:pt x="142" y="155"/>
                    </a:lnTo>
                    <a:lnTo>
                      <a:pt x="142" y="146"/>
                    </a:lnTo>
                    <a:lnTo>
                      <a:pt x="147" y="141"/>
                    </a:lnTo>
                    <a:lnTo>
                      <a:pt x="147" y="136"/>
                    </a:lnTo>
                    <a:lnTo>
                      <a:pt x="151" y="132"/>
                    </a:lnTo>
                    <a:lnTo>
                      <a:pt x="151" y="127"/>
                    </a:lnTo>
                    <a:lnTo>
                      <a:pt x="156" y="122"/>
                    </a:lnTo>
                    <a:lnTo>
                      <a:pt x="161" y="118"/>
                    </a:lnTo>
                    <a:lnTo>
                      <a:pt x="161" y="113"/>
                    </a:lnTo>
                    <a:lnTo>
                      <a:pt x="165" y="108"/>
                    </a:lnTo>
                    <a:lnTo>
                      <a:pt x="165" y="103"/>
                    </a:lnTo>
                    <a:lnTo>
                      <a:pt x="170" y="99"/>
                    </a:lnTo>
                    <a:lnTo>
                      <a:pt x="170" y="94"/>
                    </a:lnTo>
                    <a:lnTo>
                      <a:pt x="175" y="89"/>
                    </a:lnTo>
                    <a:lnTo>
                      <a:pt x="180" y="85"/>
                    </a:lnTo>
                    <a:lnTo>
                      <a:pt x="180" y="80"/>
                    </a:lnTo>
                    <a:lnTo>
                      <a:pt x="184" y="75"/>
                    </a:lnTo>
                    <a:lnTo>
                      <a:pt x="189" y="70"/>
                    </a:lnTo>
                    <a:lnTo>
                      <a:pt x="189" y="66"/>
                    </a:lnTo>
                    <a:lnTo>
                      <a:pt x="194" y="61"/>
                    </a:lnTo>
                    <a:lnTo>
                      <a:pt x="203" y="52"/>
                    </a:lnTo>
                    <a:lnTo>
                      <a:pt x="203" y="47"/>
                    </a:lnTo>
                    <a:lnTo>
                      <a:pt x="208" y="42"/>
                    </a:lnTo>
                    <a:lnTo>
                      <a:pt x="213" y="37"/>
                    </a:lnTo>
                    <a:lnTo>
                      <a:pt x="217" y="33"/>
                    </a:lnTo>
                    <a:lnTo>
                      <a:pt x="222" y="28"/>
                    </a:lnTo>
                    <a:lnTo>
                      <a:pt x="227" y="23"/>
                    </a:lnTo>
                    <a:lnTo>
                      <a:pt x="232" y="19"/>
                    </a:lnTo>
                    <a:lnTo>
                      <a:pt x="236" y="14"/>
                    </a:lnTo>
                    <a:lnTo>
                      <a:pt x="241" y="14"/>
                    </a:lnTo>
                    <a:lnTo>
                      <a:pt x="246" y="9"/>
                    </a:lnTo>
                    <a:lnTo>
                      <a:pt x="250" y="4"/>
                    </a:lnTo>
                    <a:lnTo>
                      <a:pt x="255" y="4"/>
                    </a:lnTo>
                    <a:lnTo>
                      <a:pt x="260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4" y="0"/>
                    </a:lnTo>
                    <a:lnTo>
                      <a:pt x="279" y="0"/>
                    </a:lnTo>
                    <a:lnTo>
                      <a:pt x="284" y="0"/>
                    </a:lnTo>
                    <a:lnTo>
                      <a:pt x="288" y="0"/>
                    </a:lnTo>
                    <a:lnTo>
                      <a:pt x="293" y="0"/>
                    </a:lnTo>
                    <a:lnTo>
                      <a:pt x="298" y="0"/>
                    </a:lnTo>
                    <a:lnTo>
                      <a:pt x="302" y="0"/>
                    </a:lnTo>
                    <a:lnTo>
                      <a:pt x="307" y="0"/>
                    </a:lnTo>
                    <a:lnTo>
                      <a:pt x="312" y="4"/>
                    </a:lnTo>
                    <a:lnTo>
                      <a:pt x="317" y="4"/>
                    </a:lnTo>
                    <a:lnTo>
                      <a:pt x="321" y="9"/>
                    </a:lnTo>
                    <a:lnTo>
                      <a:pt x="326" y="9"/>
                    </a:lnTo>
                    <a:lnTo>
                      <a:pt x="331" y="14"/>
                    </a:lnTo>
                    <a:lnTo>
                      <a:pt x="335" y="19"/>
                    </a:lnTo>
                    <a:lnTo>
                      <a:pt x="340" y="23"/>
                    </a:lnTo>
                    <a:lnTo>
                      <a:pt x="345" y="23"/>
                    </a:lnTo>
                    <a:lnTo>
                      <a:pt x="350" y="28"/>
                    </a:lnTo>
                    <a:lnTo>
                      <a:pt x="354" y="33"/>
                    </a:lnTo>
                    <a:lnTo>
                      <a:pt x="359" y="37"/>
                    </a:lnTo>
                    <a:lnTo>
                      <a:pt x="369" y="47"/>
                    </a:lnTo>
                    <a:lnTo>
                      <a:pt x="369" y="52"/>
                    </a:lnTo>
                    <a:lnTo>
                      <a:pt x="373" y="56"/>
                    </a:lnTo>
                    <a:lnTo>
                      <a:pt x="378" y="61"/>
                    </a:lnTo>
                    <a:lnTo>
                      <a:pt x="383" y="66"/>
                    </a:lnTo>
                    <a:lnTo>
                      <a:pt x="387" y="70"/>
                    </a:lnTo>
                    <a:lnTo>
                      <a:pt x="387" y="75"/>
                    </a:lnTo>
                    <a:lnTo>
                      <a:pt x="392" y="80"/>
                    </a:lnTo>
                    <a:lnTo>
                      <a:pt x="392" y="85"/>
                    </a:lnTo>
                    <a:lnTo>
                      <a:pt x="397" y="89"/>
                    </a:lnTo>
                    <a:lnTo>
                      <a:pt x="402" y="94"/>
                    </a:lnTo>
                    <a:lnTo>
                      <a:pt x="402" y="99"/>
                    </a:lnTo>
                    <a:lnTo>
                      <a:pt x="406" y="103"/>
                    </a:lnTo>
                    <a:lnTo>
                      <a:pt x="406" y="108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85" name="Freeform 32">
                <a:extLst>
                  <a:ext uri="{FF2B5EF4-FFF2-40B4-BE49-F238E27FC236}">
                    <a16:creationId xmlns:a16="http://schemas.microsoft.com/office/drawing/2014/main" id="{D79A595D-3BD0-954E-84A5-5982B7AEB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684"/>
                <a:ext cx="307" cy="886"/>
              </a:xfrm>
              <a:custGeom>
                <a:avLst/>
                <a:gdLst>
                  <a:gd name="T0" fmla="*/ 5 w 307"/>
                  <a:gd name="T1" fmla="*/ 10 h 886"/>
                  <a:gd name="T2" fmla="*/ 15 w 307"/>
                  <a:gd name="T3" fmla="*/ 24 h 886"/>
                  <a:gd name="T4" fmla="*/ 24 w 307"/>
                  <a:gd name="T5" fmla="*/ 38 h 886"/>
                  <a:gd name="T6" fmla="*/ 33 w 307"/>
                  <a:gd name="T7" fmla="*/ 57 h 886"/>
                  <a:gd name="T8" fmla="*/ 38 w 307"/>
                  <a:gd name="T9" fmla="*/ 71 h 886"/>
                  <a:gd name="T10" fmla="*/ 48 w 307"/>
                  <a:gd name="T11" fmla="*/ 85 h 886"/>
                  <a:gd name="T12" fmla="*/ 52 w 307"/>
                  <a:gd name="T13" fmla="*/ 109 h 886"/>
                  <a:gd name="T14" fmla="*/ 62 w 307"/>
                  <a:gd name="T15" fmla="*/ 123 h 886"/>
                  <a:gd name="T16" fmla="*/ 67 w 307"/>
                  <a:gd name="T17" fmla="*/ 141 h 886"/>
                  <a:gd name="T18" fmla="*/ 76 w 307"/>
                  <a:gd name="T19" fmla="*/ 160 h 886"/>
                  <a:gd name="T20" fmla="*/ 81 w 307"/>
                  <a:gd name="T21" fmla="*/ 174 h 886"/>
                  <a:gd name="T22" fmla="*/ 90 w 307"/>
                  <a:gd name="T23" fmla="*/ 193 h 886"/>
                  <a:gd name="T24" fmla="*/ 95 w 307"/>
                  <a:gd name="T25" fmla="*/ 217 h 886"/>
                  <a:gd name="T26" fmla="*/ 104 w 307"/>
                  <a:gd name="T27" fmla="*/ 236 h 886"/>
                  <a:gd name="T28" fmla="*/ 109 w 307"/>
                  <a:gd name="T29" fmla="*/ 250 h 886"/>
                  <a:gd name="T30" fmla="*/ 118 w 307"/>
                  <a:gd name="T31" fmla="*/ 278 h 886"/>
                  <a:gd name="T32" fmla="*/ 123 w 307"/>
                  <a:gd name="T33" fmla="*/ 297 h 886"/>
                  <a:gd name="T34" fmla="*/ 133 w 307"/>
                  <a:gd name="T35" fmla="*/ 316 h 886"/>
                  <a:gd name="T36" fmla="*/ 137 w 307"/>
                  <a:gd name="T37" fmla="*/ 339 h 886"/>
                  <a:gd name="T38" fmla="*/ 147 w 307"/>
                  <a:gd name="T39" fmla="*/ 358 h 886"/>
                  <a:gd name="T40" fmla="*/ 152 w 307"/>
                  <a:gd name="T41" fmla="*/ 382 h 886"/>
                  <a:gd name="T42" fmla="*/ 161 w 307"/>
                  <a:gd name="T43" fmla="*/ 405 h 886"/>
                  <a:gd name="T44" fmla="*/ 166 w 307"/>
                  <a:gd name="T45" fmla="*/ 429 h 886"/>
                  <a:gd name="T46" fmla="*/ 175 w 307"/>
                  <a:gd name="T47" fmla="*/ 448 h 886"/>
                  <a:gd name="T48" fmla="*/ 180 w 307"/>
                  <a:gd name="T49" fmla="*/ 476 h 886"/>
                  <a:gd name="T50" fmla="*/ 189 w 307"/>
                  <a:gd name="T51" fmla="*/ 495 h 886"/>
                  <a:gd name="T52" fmla="*/ 194 w 307"/>
                  <a:gd name="T53" fmla="*/ 518 h 886"/>
                  <a:gd name="T54" fmla="*/ 204 w 307"/>
                  <a:gd name="T55" fmla="*/ 547 h 886"/>
                  <a:gd name="T56" fmla="*/ 208 w 307"/>
                  <a:gd name="T57" fmla="*/ 566 h 886"/>
                  <a:gd name="T58" fmla="*/ 218 w 307"/>
                  <a:gd name="T59" fmla="*/ 589 h 886"/>
                  <a:gd name="T60" fmla="*/ 222 w 307"/>
                  <a:gd name="T61" fmla="*/ 617 h 886"/>
                  <a:gd name="T62" fmla="*/ 232 w 307"/>
                  <a:gd name="T63" fmla="*/ 636 h 886"/>
                  <a:gd name="T64" fmla="*/ 237 w 307"/>
                  <a:gd name="T65" fmla="*/ 660 h 886"/>
                  <a:gd name="T66" fmla="*/ 246 w 307"/>
                  <a:gd name="T67" fmla="*/ 683 h 886"/>
                  <a:gd name="T68" fmla="*/ 251 w 307"/>
                  <a:gd name="T69" fmla="*/ 712 h 886"/>
                  <a:gd name="T70" fmla="*/ 260 w 307"/>
                  <a:gd name="T71" fmla="*/ 730 h 886"/>
                  <a:gd name="T72" fmla="*/ 265 w 307"/>
                  <a:gd name="T73" fmla="*/ 759 h 886"/>
                  <a:gd name="T74" fmla="*/ 274 w 307"/>
                  <a:gd name="T75" fmla="*/ 782 h 886"/>
                  <a:gd name="T76" fmla="*/ 279 w 307"/>
                  <a:gd name="T77" fmla="*/ 801 h 886"/>
                  <a:gd name="T78" fmla="*/ 289 w 307"/>
                  <a:gd name="T79" fmla="*/ 825 h 886"/>
                  <a:gd name="T80" fmla="*/ 293 w 307"/>
                  <a:gd name="T81" fmla="*/ 853 h 886"/>
                  <a:gd name="T82" fmla="*/ 303 w 307"/>
                  <a:gd name="T83" fmla="*/ 872 h 8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07"/>
                  <a:gd name="T127" fmla="*/ 0 h 886"/>
                  <a:gd name="T128" fmla="*/ 307 w 307"/>
                  <a:gd name="T129" fmla="*/ 886 h 8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07" h="886">
                    <a:moveTo>
                      <a:pt x="0" y="0"/>
                    </a:moveTo>
                    <a:lnTo>
                      <a:pt x="5" y="5"/>
                    </a:lnTo>
                    <a:lnTo>
                      <a:pt x="5" y="10"/>
                    </a:lnTo>
                    <a:lnTo>
                      <a:pt x="10" y="14"/>
                    </a:lnTo>
                    <a:lnTo>
                      <a:pt x="15" y="19"/>
                    </a:lnTo>
                    <a:lnTo>
                      <a:pt x="15" y="24"/>
                    </a:lnTo>
                    <a:lnTo>
                      <a:pt x="19" y="28"/>
                    </a:lnTo>
                    <a:lnTo>
                      <a:pt x="19" y="33"/>
                    </a:lnTo>
                    <a:lnTo>
                      <a:pt x="24" y="38"/>
                    </a:lnTo>
                    <a:lnTo>
                      <a:pt x="24" y="47"/>
                    </a:lnTo>
                    <a:lnTo>
                      <a:pt x="29" y="52"/>
                    </a:lnTo>
                    <a:lnTo>
                      <a:pt x="33" y="57"/>
                    </a:lnTo>
                    <a:lnTo>
                      <a:pt x="33" y="61"/>
                    </a:lnTo>
                    <a:lnTo>
                      <a:pt x="38" y="66"/>
                    </a:lnTo>
                    <a:lnTo>
                      <a:pt x="38" y="71"/>
                    </a:lnTo>
                    <a:lnTo>
                      <a:pt x="43" y="76"/>
                    </a:lnTo>
                    <a:lnTo>
                      <a:pt x="43" y="80"/>
                    </a:lnTo>
                    <a:lnTo>
                      <a:pt x="48" y="85"/>
                    </a:lnTo>
                    <a:lnTo>
                      <a:pt x="48" y="94"/>
                    </a:lnTo>
                    <a:lnTo>
                      <a:pt x="52" y="104"/>
                    </a:lnTo>
                    <a:lnTo>
                      <a:pt x="52" y="109"/>
                    </a:lnTo>
                    <a:lnTo>
                      <a:pt x="57" y="113"/>
                    </a:lnTo>
                    <a:lnTo>
                      <a:pt x="57" y="118"/>
                    </a:lnTo>
                    <a:lnTo>
                      <a:pt x="62" y="123"/>
                    </a:lnTo>
                    <a:lnTo>
                      <a:pt x="62" y="127"/>
                    </a:lnTo>
                    <a:lnTo>
                      <a:pt x="67" y="132"/>
                    </a:lnTo>
                    <a:lnTo>
                      <a:pt x="67" y="141"/>
                    </a:lnTo>
                    <a:lnTo>
                      <a:pt x="71" y="146"/>
                    </a:lnTo>
                    <a:lnTo>
                      <a:pt x="71" y="156"/>
                    </a:lnTo>
                    <a:lnTo>
                      <a:pt x="76" y="160"/>
                    </a:lnTo>
                    <a:lnTo>
                      <a:pt x="76" y="165"/>
                    </a:lnTo>
                    <a:lnTo>
                      <a:pt x="81" y="170"/>
                    </a:lnTo>
                    <a:lnTo>
                      <a:pt x="81" y="174"/>
                    </a:lnTo>
                    <a:lnTo>
                      <a:pt x="85" y="179"/>
                    </a:lnTo>
                    <a:lnTo>
                      <a:pt x="85" y="189"/>
                    </a:lnTo>
                    <a:lnTo>
                      <a:pt x="90" y="193"/>
                    </a:lnTo>
                    <a:lnTo>
                      <a:pt x="90" y="203"/>
                    </a:lnTo>
                    <a:lnTo>
                      <a:pt x="95" y="212"/>
                    </a:lnTo>
                    <a:lnTo>
                      <a:pt x="95" y="217"/>
                    </a:lnTo>
                    <a:lnTo>
                      <a:pt x="100" y="222"/>
                    </a:lnTo>
                    <a:lnTo>
                      <a:pt x="100" y="226"/>
                    </a:lnTo>
                    <a:lnTo>
                      <a:pt x="104" y="236"/>
                    </a:lnTo>
                    <a:lnTo>
                      <a:pt x="104" y="240"/>
                    </a:lnTo>
                    <a:lnTo>
                      <a:pt x="109" y="245"/>
                    </a:lnTo>
                    <a:lnTo>
                      <a:pt x="109" y="250"/>
                    </a:lnTo>
                    <a:lnTo>
                      <a:pt x="114" y="259"/>
                    </a:lnTo>
                    <a:lnTo>
                      <a:pt x="114" y="269"/>
                    </a:lnTo>
                    <a:lnTo>
                      <a:pt x="118" y="278"/>
                    </a:lnTo>
                    <a:lnTo>
                      <a:pt x="118" y="283"/>
                    </a:lnTo>
                    <a:lnTo>
                      <a:pt x="123" y="288"/>
                    </a:lnTo>
                    <a:lnTo>
                      <a:pt x="123" y="297"/>
                    </a:lnTo>
                    <a:lnTo>
                      <a:pt x="128" y="302"/>
                    </a:lnTo>
                    <a:lnTo>
                      <a:pt x="128" y="306"/>
                    </a:lnTo>
                    <a:lnTo>
                      <a:pt x="133" y="316"/>
                    </a:lnTo>
                    <a:lnTo>
                      <a:pt x="133" y="325"/>
                    </a:lnTo>
                    <a:lnTo>
                      <a:pt x="137" y="335"/>
                    </a:lnTo>
                    <a:lnTo>
                      <a:pt x="137" y="339"/>
                    </a:lnTo>
                    <a:lnTo>
                      <a:pt x="142" y="349"/>
                    </a:lnTo>
                    <a:lnTo>
                      <a:pt x="142" y="354"/>
                    </a:lnTo>
                    <a:lnTo>
                      <a:pt x="147" y="358"/>
                    </a:lnTo>
                    <a:lnTo>
                      <a:pt x="147" y="368"/>
                    </a:lnTo>
                    <a:lnTo>
                      <a:pt x="152" y="372"/>
                    </a:lnTo>
                    <a:lnTo>
                      <a:pt x="152" y="382"/>
                    </a:lnTo>
                    <a:lnTo>
                      <a:pt x="156" y="387"/>
                    </a:lnTo>
                    <a:lnTo>
                      <a:pt x="156" y="401"/>
                    </a:lnTo>
                    <a:lnTo>
                      <a:pt x="161" y="405"/>
                    </a:lnTo>
                    <a:lnTo>
                      <a:pt x="161" y="415"/>
                    </a:lnTo>
                    <a:lnTo>
                      <a:pt x="166" y="419"/>
                    </a:lnTo>
                    <a:lnTo>
                      <a:pt x="166" y="429"/>
                    </a:lnTo>
                    <a:lnTo>
                      <a:pt x="170" y="434"/>
                    </a:lnTo>
                    <a:lnTo>
                      <a:pt x="170" y="443"/>
                    </a:lnTo>
                    <a:lnTo>
                      <a:pt x="175" y="448"/>
                    </a:lnTo>
                    <a:lnTo>
                      <a:pt x="175" y="452"/>
                    </a:lnTo>
                    <a:lnTo>
                      <a:pt x="180" y="462"/>
                    </a:lnTo>
                    <a:lnTo>
                      <a:pt x="180" y="476"/>
                    </a:lnTo>
                    <a:lnTo>
                      <a:pt x="185" y="481"/>
                    </a:lnTo>
                    <a:lnTo>
                      <a:pt x="185" y="490"/>
                    </a:lnTo>
                    <a:lnTo>
                      <a:pt x="189" y="495"/>
                    </a:lnTo>
                    <a:lnTo>
                      <a:pt x="189" y="504"/>
                    </a:lnTo>
                    <a:lnTo>
                      <a:pt x="194" y="509"/>
                    </a:lnTo>
                    <a:lnTo>
                      <a:pt x="194" y="518"/>
                    </a:lnTo>
                    <a:lnTo>
                      <a:pt x="199" y="523"/>
                    </a:lnTo>
                    <a:lnTo>
                      <a:pt x="199" y="537"/>
                    </a:lnTo>
                    <a:lnTo>
                      <a:pt x="204" y="547"/>
                    </a:lnTo>
                    <a:lnTo>
                      <a:pt x="204" y="551"/>
                    </a:lnTo>
                    <a:lnTo>
                      <a:pt x="208" y="561"/>
                    </a:lnTo>
                    <a:lnTo>
                      <a:pt x="208" y="566"/>
                    </a:lnTo>
                    <a:lnTo>
                      <a:pt x="213" y="575"/>
                    </a:lnTo>
                    <a:lnTo>
                      <a:pt x="213" y="580"/>
                    </a:lnTo>
                    <a:lnTo>
                      <a:pt x="218" y="589"/>
                    </a:lnTo>
                    <a:lnTo>
                      <a:pt x="218" y="594"/>
                    </a:lnTo>
                    <a:lnTo>
                      <a:pt x="222" y="603"/>
                    </a:lnTo>
                    <a:lnTo>
                      <a:pt x="222" y="617"/>
                    </a:lnTo>
                    <a:lnTo>
                      <a:pt x="227" y="622"/>
                    </a:lnTo>
                    <a:lnTo>
                      <a:pt x="227" y="632"/>
                    </a:lnTo>
                    <a:lnTo>
                      <a:pt x="232" y="636"/>
                    </a:lnTo>
                    <a:lnTo>
                      <a:pt x="232" y="646"/>
                    </a:lnTo>
                    <a:lnTo>
                      <a:pt x="237" y="650"/>
                    </a:lnTo>
                    <a:lnTo>
                      <a:pt x="237" y="660"/>
                    </a:lnTo>
                    <a:lnTo>
                      <a:pt x="241" y="665"/>
                    </a:lnTo>
                    <a:lnTo>
                      <a:pt x="241" y="674"/>
                    </a:lnTo>
                    <a:lnTo>
                      <a:pt x="246" y="683"/>
                    </a:lnTo>
                    <a:lnTo>
                      <a:pt x="246" y="697"/>
                    </a:lnTo>
                    <a:lnTo>
                      <a:pt x="251" y="702"/>
                    </a:lnTo>
                    <a:lnTo>
                      <a:pt x="251" y="712"/>
                    </a:lnTo>
                    <a:lnTo>
                      <a:pt x="256" y="716"/>
                    </a:lnTo>
                    <a:lnTo>
                      <a:pt x="256" y="726"/>
                    </a:lnTo>
                    <a:lnTo>
                      <a:pt x="260" y="730"/>
                    </a:lnTo>
                    <a:lnTo>
                      <a:pt x="260" y="740"/>
                    </a:lnTo>
                    <a:lnTo>
                      <a:pt x="265" y="745"/>
                    </a:lnTo>
                    <a:lnTo>
                      <a:pt x="265" y="759"/>
                    </a:lnTo>
                    <a:lnTo>
                      <a:pt x="270" y="768"/>
                    </a:lnTo>
                    <a:lnTo>
                      <a:pt x="270" y="773"/>
                    </a:lnTo>
                    <a:lnTo>
                      <a:pt x="274" y="782"/>
                    </a:lnTo>
                    <a:lnTo>
                      <a:pt x="274" y="787"/>
                    </a:lnTo>
                    <a:lnTo>
                      <a:pt x="279" y="796"/>
                    </a:lnTo>
                    <a:lnTo>
                      <a:pt x="279" y="801"/>
                    </a:lnTo>
                    <a:lnTo>
                      <a:pt x="284" y="811"/>
                    </a:lnTo>
                    <a:lnTo>
                      <a:pt x="284" y="815"/>
                    </a:lnTo>
                    <a:lnTo>
                      <a:pt x="289" y="825"/>
                    </a:lnTo>
                    <a:lnTo>
                      <a:pt x="289" y="839"/>
                    </a:lnTo>
                    <a:lnTo>
                      <a:pt x="293" y="844"/>
                    </a:lnTo>
                    <a:lnTo>
                      <a:pt x="293" y="853"/>
                    </a:lnTo>
                    <a:lnTo>
                      <a:pt x="298" y="858"/>
                    </a:lnTo>
                    <a:lnTo>
                      <a:pt x="298" y="867"/>
                    </a:lnTo>
                    <a:lnTo>
                      <a:pt x="303" y="872"/>
                    </a:lnTo>
                    <a:lnTo>
                      <a:pt x="303" y="881"/>
                    </a:lnTo>
                    <a:lnTo>
                      <a:pt x="307" y="886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86" name="Freeform 33">
                <a:extLst>
                  <a:ext uri="{FF2B5EF4-FFF2-40B4-BE49-F238E27FC236}">
                    <a16:creationId xmlns:a16="http://schemas.microsoft.com/office/drawing/2014/main" id="{97F37E2D-C234-C143-B502-29DDC4DC0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" y="2570"/>
                <a:ext cx="345" cy="806"/>
              </a:xfrm>
              <a:custGeom>
                <a:avLst/>
                <a:gdLst>
                  <a:gd name="T0" fmla="*/ 5 w 345"/>
                  <a:gd name="T1" fmla="*/ 14 h 806"/>
                  <a:gd name="T2" fmla="*/ 10 w 345"/>
                  <a:gd name="T3" fmla="*/ 42 h 806"/>
                  <a:gd name="T4" fmla="*/ 19 w 345"/>
                  <a:gd name="T5" fmla="*/ 61 h 806"/>
                  <a:gd name="T6" fmla="*/ 24 w 345"/>
                  <a:gd name="T7" fmla="*/ 89 h 806"/>
                  <a:gd name="T8" fmla="*/ 34 w 345"/>
                  <a:gd name="T9" fmla="*/ 108 h 806"/>
                  <a:gd name="T10" fmla="*/ 38 w 345"/>
                  <a:gd name="T11" fmla="*/ 132 h 806"/>
                  <a:gd name="T12" fmla="*/ 48 w 345"/>
                  <a:gd name="T13" fmla="*/ 151 h 806"/>
                  <a:gd name="T14" fmla="*/ 52 w 345"/>
                  <a:gd name="T15" fmla="*/ 174 h 806"/>
                  <a:gd name="T16" fmla="*/ 62 w 345"/>
                  <a:gd name="T17" fmla="*/ 198 h 806"/>
                  <a:gd name="T18" fmla="*/ 67 w 345"/>
                  <a:gd name="T19" fmla="*/ 217 h 806"/>
                  <a:gd name="T20" fmla="*/ 76 w 345"/>
                  <a:gd name="T21" fmla="*/ 240 h 806"/>
                  <a:gd name="T22" fmla="*/ 81 w 345"/>
                  <a:gd name="T23" fmla="*/ 259 h 806"/>
                  <a:gd name="T24" fmla="*/ 90 w 345"/>
                  <a:gd name="T25" fmla="*/ 278 h 806"/>
                  <a:gd name="T26" fmla="*/ 95 w 345"/>
                  <a:gd name="T27" fmla="*/ 302 h 806"/>
                  <a:gd name="T28" fmla="*/ 104 w 345"/>
                  <a:gd name="T29" fmla="*/ 320 h 806"/>
                  <a:gd name="T30" fmla="*/ 109 w 345"/>
                  <a:gd name="T31" fmla="*/ 339 h 806"/>
                  <a:gd name="T32" fmla="*/ 119 w 345"/>
                  <a:gd name="T33" fmla="*/ 363 h 806"/>
                  <a:gd name="T34" fmla="*/ 123 w 345"/>
                  <a:gd name="T35" fmla="*/ 377 h 806"/>
                  <a:gd name="T36" fmla="*/ 133 w 345"/>
                  <a:gd name="T37" fmla="*/ 396 h 806"/>
                  <a:gd name="T38" fmla="*/ 138 w 345"/>
                  <a:gd name="T39" fmla="*/ 415 h 806"/>
                  <a:gd name="T40" fmla="*/ 147 w 345"/>
                  <a:gd name="T41" fmla="*/ 433 h 806"/>
                  <a:gd name="T42" fmla="*/ 152 w 345"/>
                  <a:gd name="T43" fmla="*/ 448 h 806"/>
                  <a:gd name="T44" fmla="*/ 161 w 345"/>
                  <a:gd name="T45" fmla="*/ 471 h 806"/>
                  <a:gd name="T46" fmla="*/ 166 w 345"/>
                  <a:gd name="T47" fmla="*/ 485 h 806"/>
                  <a:gd name="T48" fmla="*/ 175 w 345"/>
                  <a:gd name="T49" fmla="*/ 499 h 806"/>
                  <a:gd name="T50" fmla="*/ 180 w 345"/>
                  <a:gd name="T51" fmla="*/ 518 h 806"/>
                  <a:gd name="T52" fmla="*/ 189 w 345"/>
                  <a:gd name="T53" fmla="*/ 532 h 806"/>
                  <a:gd name="T54" fmla="*/ 194 w 345"/>
                  <a:gd name="T55" fmla="*/ 547 h 806"/>
                  <a:gd name="T56" fmla="*/ 204 w 345"/>
                  <a:gd name="T57" fmla="*/ 561 h 806"/>
                  <a:gd name="T58" fmla="*/ 208 w 345"/>
                  <a:gd name="T59" fmla="*/ 580 h 806"/>
                  <a:gd name="T60" fmla="*/ 218 w 345"/>
                  <a:gd name="T61" fmla="*/ 594 h 806"/>
                  <a:gd name="T62" fmla="*/ 223 w 345"/>
                  <a:gd name="T63" fmla="*/ 612 h 806"/>
                  <a:gd name="T64" fmla="*/ 237 w 345"/>
                  <a:gd name="T65" fmla="*/ 631 h 806"/>
                  <a:gd name="T66" fmla="*/ 241 w 345"/>
                  <a:gd name="T67" fmla="*/ 645 h 806"/>
                  <a:gd name="T68" fmla="*/ 251 w 345"/>
                  <a:gd name="T69" fmla="*/ 660 h 806"/>
                  <a:gd name="T70" fmla="*/ 260 w 345"/>
                  <a:gd name="T71" fmla="*/ 678 h 806"/>
                  <a:gd name="T72" fmla="*/ 279 w 345"/>
                  <a:gd name="T73" fmla="*/ 707 h 806"/>
                  <a:gd name="T74" fmla="*/ 289 w 345"/>
                  <a:gd name="T75" fmla="*/ 721 h 806"/>
                  <a:gd name="T76" fmla="*/ 298 w 345"/>
                  <a:gd name="T77" fmla="*/ 740 h 806"/>
                  <a:gd name="T78" fmla="*/ 312 w 345"/>
                  <a:gd name="T79" fmla="*/ 759 h 806"/>
                  <a:gd name="T80" fmla="*/ 326 w 345"/>
                  <a:gd name="T81" fmla="*/ 777 h 806"/>
                  <a:gd name="T82" fmla="*/ 341 w 345"/>
                  <a:gd name="T83" fmla="*/ 796 h 8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45"/>
                  <a:gd name="T127" fmla="*/ 0 h 806"/>
                  <a:gd name="T128" fmla="*/ 345 w 345"/>
                  <a:gd name="T129" fmla="*/ 806 h 8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45" h="806">
                    <a:moveTo>
                      <a:pt x="0" y="0"/>
                    </a:moveTo>
                    <a:lnTo>
                      <a:pt x="0" y="9"/>
                    </a:lnTo>
                    <a:lnTo>
                      <a:pt x="5" y="14"/>
                    </a:lnTo>
                    <a:lnTo>
                      <a:pt x="5" y="28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5" y="47"/>
                    </a:lnTo>
                    <a:lnTo>
                      <a:pt x="15" y="57"/>
                    </a:lnTo>
                    <a:lnTo>
                      <a:pt x="19" y="61"/>
                    </a:lnTo>
                    <a:lnTo>
                      <a:pt x="19" y="71"/>
                    </a:lnTo>
                    <a:lnTo>
                      <a:pt x="24" y="75"/>
                    </a:lnTo>
                    <a:lnTo>
                      <a:pt x="24" y="89"/>
                    </a:lnTo>
                    <a:lnTo>
                      <a:pt x="29" y="99"/>
                    </a:lnTo>
                    <a:lnTo>
                      <a:pt x="29" y="104"/>
                    </a:lnTo>
                    <a:lnTo>
                      <a:pt x="34" y="108"/>
                    </a:lnTo>
                    <a:lnTo>
                      <a:pt x="34" y="118"/>
                    </a:lnTo>
                    <a:lnTo>
                      <a:pt x="38" y="122"/>
                    </a:lnTo>
                    <a:lnTo>
                      <a:pt x="38" y="132"/>
                    </a:lnTo>
                    <a:lnTo>
                      <a:pt x="43" y="137"/>
                    </a:lnTo>
                    <a:lnTo>
                      <a:pt x="43" y="141"/>
                    </a:lnTo>
                    <a:lnTo>
                      <a:pt x="48" y="151"/>
                    </a:lnTo>
                    <a:lnTo>
                      <a:pt x="48" y="165"/>
                    </a:lnTo>
                    <a:lnTo>
                      <a:pt x="52" y="170"/>
                    </a:lnTo>
                    <a:lnTo>
                      <a:pt x="52" y="174"/>
                    </a:lnTo>
                    <a:lnTo>
                      <a:pt x="57" y="184"/>
                    </a:lnTo>
                    <a:lnTo>
                      <a:pt x="57" y="188"/>
                    </a:lnTo>
                    <a:lnTo>
                      <a:pt x="62" y="198"/>
                    </a:lnTo>
                    <a:lnTo>
                      <a:pt x="62" y="203"/>
                    </a:lnTo>
                    <a:lnTo>
                      <a:pt x="67" y="207"/>
                    </a:lnTo>
                    <a:lnTo>
                      <a:pt x="67" y="217"/>
                    </a:lnTo>
                    <a:lnTo>
                      <a:pt x="71" y="221"/>
                    </a:lnTo>
                    <a:lnTo>
                      <a:pt x="71" y="236"/>
                    </a:lnTo>
                    <a:lnTo>
                      <a:pt x="76" y="240"/>
                    </a:lnTo>
                    <a:lnTo>
                      <a:pt x="76" y="245"/>
                    </a:lnTo>
                    <a:lnTo>
                      <a:pt x="81" y="254"/>
                    </a:lnTo>
                    <a:lnTo>
                      <a:pt x="81" y="259"/>
                    </a:lnTo>
                    <a:lnTo>
                      <a:pt x="86" y="264"/>
                    </a:lnTo>
                    <a:lnTo>
                      <a:pt x="86" y="273"/>
                    </a:lnTo>
                    <a:lnTo>
                      <a:pt x="90" y="278"/>
                    </a:lnTo>
                    <a:lnTo>
                      <a:pt x="90" y="287"/>
                    </a:lnTo>
                    <a:lnTo>
                      <a:pt x="95" y="297"/>
                    </a:lnTo>
                    <a:lnTo>
                      <a:pt x="95" y="302"/>
                    </a:lnTo>
                    <a:lnTo>
                      <a:pt x="100" y="306"/>
                    </a:lnTo>
                    <a:lnTo>
                      <a:pt x="100" y="316"/>
                    </a:lnTo>
                    <a:lnTo>
                      <a:pt x="104" y="320"/>
                    </a:lnTo>
                    <a:lnTo>
                      <a:pt x="104" y="325"/>
                    </a:lnTo>
                    <a:lnTo>
                      <a:pt x="109" y="330"/>
                    </a:lnTo>
                    <a:lnTo>
                      <a:pt x="109" y="339"/>
                    </a:lnTo>
                    <a:lnTo>
                      <a:pt x="114" y="344"/>
                    </a:lnTo>
                    <a:lnTo>
                      <a:pt x="114" y="353"/>
                    </a:lnTo>
                    <a:lnTo>
                      <a:pt x="119" y="363"/>
                    </a:lnTo>
                    <a:lnTo>
                      <a:pt x="119" y="367"/>
                    </a:lnTo>
                    <a:lnTo>
                      <a:pt x="123" y="372"/>
                    </a:lnTo>
                    <a:lnTo>
                      <a:pt x="123" y="377"/>
                    </a:lnTo>
                    <a:lnTo>
                      <a:pt x="128" y="382"/>
                    </a:lnTo>
                    <a:lnTo>
                      <a:pt x="128" y="391"/>
                    </a:lnTo>
                    <a:lnTo>
                      <a:pt x="133" y="396"/>
                    </a:lnTo>
                    <a:lnTo>
                      <a:pt x="133" y="400"/>
                    </a:lnTo>
                    <a:lnTo>
                      <a:pt x="138" y="405"/>
                    </a:lnTo>
                    <a:lnTo>
                      <a:pt x="138" y="415"/>
                    </a:lnTo>
                    <a:lnTo>
                      <a:pt x="142" y="424"/>
                    </a:lnTo>
                    <a:lnTo>
                      <a:pt x="142" y="429"/>
                    </a:lnTo>
                    <a:lnTo>
                      <a:pt x="147" y="433"/>
                    </a:lnTo>
                    <a:lnTo>
                      <a:pt x="147" y="438"/>
                    </a:lnTo>
                    <a:lnTo>
                      <a:pt x="152" y="443"/>
                    </a:lnTo>
                    <a:lnTo>
                      <a:pt x="152" y="448"/>
                    </a:lnTo>
                    <a:lnTo>
                      <a:pt x="156" y="452"/>
                    </a:lnTo>
                    <a:lnTo>
                      <a:pt x="156" y="466"/>
                    </a:lnTo>
                    <a:lnTo>
                      <a:pt x="161" y="471"/>
                    </a:lnTo>
                    <a:lnTo>
                      <a:pt x="161" y="476"/>
                    </a:lnTo>
                    <a:lnTo>
                      <a:pt x="166" y="481"/>
                    </a:lnTo>
                    <a:lnTo>
                      <a:pt x="166" y="485"/>
                    </a:lnTo>
                    <a:lnTo>
                      <a:pt x="171" y="490"/>
                    </a:lnTo>
                    <a:lnTo>
                      <a:pt x="171" y="495"/>
                    </a:lnTo>
                    <a:lnTo>
                      <a:pt x="175" y="499"/>
                    </a:lnTo>
                    <a:lnTo>
                      <a:pt x="175" y="504"/>
                    </a:lnTo>
                    <a:lnTo>
                      <a:pt x="180" y="509"/>
                    </a:lnTo>
                    <a:lnTo>
                      <a:pt x="180" y="518"/>
                    </a:lnTo>
                    <a:lnTo>
                      <a:pt x="185" y="523"/>
                    </a:lnTo>
                    <a:lnTo>
                      <a:pt x="185" y="528"/>
                    </a:lnTo>
                    <a:lnTo>
                      <a:pt x="189" y="532"/>
                    </a:lnTo>
                    <a:lnTo>
                      <a:pt x="189" y="537"/>
                    </a:lnTo>
                    <a:lnTo>
                      <a:pt x="194" y="542"/>
                    </a:lnTo>
                    <a:lnTo>
                      <a:pt x="194" y="547"/>
                    </a:lnTo>
                    <a:lnTo>
                      <a:pt x="199" y="551"/>
                    </a:lnTo>
                    <a:lnTo>
                      <a:pt x="199" y="556"/>
                    </a:lnTo>
                    <a:lnTo>
                      <a:pt x="204" y="561"/>
                    </a:lnTo>
                    <a:lnTo>
                      <a:pt x="204" y="570"/>
                    </a:lnTo>
                    <a:lnTo>
                      <a:pt x="208" y="575"/>
                    </a:lnTo>
                    <a:lnTo>
                      <a:pt x="208" y="580"/>
                    </a:lnTo>
                    <a:lnTo>
                      <a:pt x="213" y="584"/>
                    </a:lnTo>
                    <a:lnTo>
                      <a:pt x="213" y="589"/>
                    </a:lnTo>
                    <a:lnTo>
                      <a:pt x="218" y="594"/>
                    </a:lnTo>
                    <a:lnTo>
                      <a:pt x="218" y="598"/>
                    </a:lnTo>
                    <a:lnTo>
                      <a:pt x="223" y="603"/>
                    </a:lnTo>
                    <a:lnTo>
                      <a:pt x="223" y="612"/>
                    </a:lnTo>
                    <a:lnTo>
                      <a:pt x="232" y="622"/>
                    </a:lnTo>
                    <a:lnTo>
                      <a:pt x="232" y="627"/>
                    </a:lnTo>
                    <a:lnTo>
                      <a:pt x="237" y="631"/>
                    </a:lnTo>
                    <a:lnTo>
                      <a:pt x="237" y="636"/>
                    </a:lnTo>
                    <a:lnTo>
                      <a:pt x="241" y="641"/>
                    </a:lnTo>
                    <a:lnTo>
                      <a:pt x="241" y="645"/>
                    </a:lnTo>
                    <a:lnTo>
                      <a:pt x="246" y="650"/>
                    </a:lnTo>
                    <a:lnTo>
                      <a:pt x="246" y="655"/>
                    </a:lnTo>
                    <a:lnTo>
                      <a:pt x="251" y="660"/>
                    </a:lnTo>
                    <a:lnTo>
                      <a:pt x="251" y="664"/>
                    </a:lnTo>
                    <a:lnTo>
                      <a:pt x="260" y="674"/>
                    </a:lnTo>
                    <a:lnTo>
                      <a:pt x="260" y="678"/>
                    </a:lnTo>
                    <a:lnTo>
                      <a:pt x="270" y="688"/>
                    </a:lnTo>
                    <a:lnTo>
                      <a:pt x="270" y="697"/>
                    </a:lnTo>
                    <a:lnTo>
                      <a:pt x="279" y="707"/>
                    </a:lnTo>
                    <a:lnTo>
                      <a:pt x="279" y="711"/>
                    </a:lnTo>
                    <a:lnTo>
                      <a:pt x="284" y="716"/>
                    </a:lnTo>
                    <a:lnTo>
                      <a:pt x="289" y="721"/>
                    </a:lnTo>
                    <a:lnTo>
                      <a:pt x="289" y="730"/>
                    </a:lnTo>
                    <a:lnTo>
                      <a:pt x="293" y="735"/>
                    </a:lnTo>
                    <a:lnTo>
                      <a:pt x="298" y="740"/>
                    </a:lnTo>
                    <a:lnTo>
                      <a:pt x="308" y="749"/>
                    </a:lnTo>
                    <a:lnTo>
                      <a:pt x="308" y="754"/>
                    </a:lnTo>
                    <a:lnTo>
                      <a:pt x="312" y="759"/>
                    </a:lnTo>
                    <a:lnTo>
                      <a:pt x="312" y="763"/>
                    </a:lnTo>
                    <a:lnTo>
                      <a:pt x="317" y="768"/>
                    </a:lnTo>
                    <a:lnTo>
                      <a:pt x="326" y="777"/>
                    </a:lnTo>
                    <a:lnTo>
                      <a:pt x="326" y="782"/>
                    </a:lnTo>
                    <a:lnTo>
                      <a:pt x="331" y="787"/>
                    </a:lnTo>
                    <a:lnTo>
                      <a:pt x="341" y="796"/>
                    </a:lnTo>
                    <a:lnTo>
                      <a:pt x="341" y="801"/>
                    </a:lnTo>
                    <a:lnTo>
                      <a:pt x="345" y="806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87" name="Freeform 34">
                <a:extLst>
                  <a:ext uri="{FF2B5EF4-FFF2-40B4-BE49-F238E27FC236}">
                    <a16:creationId xmlns:a16="http://schemas.microsoft.com/office/drawing/2014/main" id="{3E57DDE4-60A8-E142-8E0F-7AE8AA9E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3376"/>
                <a:ext cx="322" cy="188"/>
              </a:xfrm>
              <a:custGeom>
                <a:avLst/>
                <a:gdLst>
                  <a:gd name="T0" fmla="*/ 5 w 322"/>
                  <a:gd name="T1" fmla="*/ 4 h 188"/>
                  <a:gd name="T2" fmla="*/ 15 w 322"/>
                  <a:gd name="T3" fmla="*/ 19 h 188"/>
                  <a:gd name="T4" fmla="*/ 24 w 322"/>
                  <a:gd name="T5" fmla="*/ 28 h 188"/>
                  <a:gd name="T6" fmla="*/ 33 w 322"/>
                  <a:gd name="T7" fmla="*/ 37 h 188"/>
                  <a:gd name="T8" fmla="*/ 43 w 322"/>
                  <a:gd name="T9" fmla="*/ 47 h 188"/>
                  <a:gd name="T10" fmla="*/ 52 w 322"/>
                  <a:gd name="T11" fmla="*/ 56 h 188"/>
                  <a:gd name="T12" fmla="*/ 62 w 322"/>
                  <a:gd name="T13" fmla="*/ 66 h 188"/>
                  <a:gd name="T14" fmla="*/ 71 w 322"/>
                  <a:gd name="T15" fmla="*/ 75 h 188"/>
                  <a:gd name="T16" fmla="*/ 81 w 322"/>
                  <a:gd name="T17" fmla="*/ 80 h 188"/>
                  <a:gd name="T18" fmla="*/ 90 w 322"/>
                  <a:gd name="T19" fmla="*/ 89 h 188"/>
                  <a:gd name="T20" fmla="*/ 100 w 322"/>
                  <a:gd name="T21" fmla="*/ 99 h 188"/>
                  <a:gd name="T22" fmla="*/ 109 w 322"/>
                  <a:gd name="T23" fmla="*/ 103 h 188"/>
                  <a:gd name="T24" fmla="*/ 119 w 322"/>
                  <a:gd name="T25" fmla="*/ 113 h 188"/>
                  <a:gd name="T26" fmla="*/ 128 w 322"/>
                  <a:gd name="T27" fmla="*/ 117 h 188"/>
                  <a:gd name="T28" fmla="*/ 137 w 322"/>
                  <a:gd name="T29" fmla="*/ 122 h 188"/>
                  <a:gd name="T30" fmla="*/ 147 w 322"/>
                  <a:gd name="T31" fmla="*/ 127 h 188"/>
                  <a:gd name="T32" fmla="*/ 156 w 322"/>
                  <a:gd name="T33" fmla="*/ 132 h 188"/>
                  <a:gd name="T34" fmla="*/ 166 w 322"/>
                  <a:gd name="T35" fmla="*/ 136 h 188"/>
                  <a:gd name="T36" fmla="*/ 175 w 322"/>
                  <a:gd name="T37" fmla="*/ 141 h 188"/>
                  <a:gd name="T38" fmla="*/ 185 w 322"/>
                  <a:gd name="T39" fmla="*/ 146 h 188"/>
                  <a:gd name="T40" fmla="*/ 194 w 322"/>
                  <a:gd name="T41" fmla="*/ 150 h 188"/>
                  <a:gd name="T42" fmla="*/ 204 w 322"/>
                  <a:gd name="T43" fmla="*/ 155 h 188"/>
                  <a:gd name="T44" fmla="*/ 213 w 322"/>
                  <a:gd name="T45" fmla="*/ 160 h 188"/>
                  <a:gd name="T46" fmla="*/ 222 w 322"/>
                  <a:gd name="T47" fmla="*/ 160 h 188"/>
                  <a:gd name="T48" fmla="*/ 232 w 322"/>
                  <a:gd name="T49" fmla="*/ 165 h 188"/>
                  <a:gd name="T50" fmla="*/ 241 w 322"/>
                  <a:gd name="T51" fmla="*/ 169 h 188"/>
                  <a:gd name="T52" fmla="*/ 251 w 322"/>
                  <a:gd name="T53" fmla="*/ 169 h 188"/>
                  <a:gd name="T54" fmla="*/ 260 w 322"/>
                  <a:gd name="T55" fmla="*/ 174 h 188"/>
                  <a:gd name="T56" fmla="*/ 270 w 322"/>
                  <a:gd name="T57" fmla="*/ 174 h 188"/>
                  <a:gd name="T58" fmla="*/ 279 w 322"/>
                  <a:gd name="T59" fmla="*/ 179 h 188"/>
                  <a:gd name="T60" fmla="*/ 289 w 322"/>
                  <a:gd name="T61" fmla="*/ 179 h 188"/>
                  <a:gd name="T62" fmla="*/ 298 w 322"/>
                  <a:gd name="T63" fmla="*/ 183 h 188"/>
                  <a:gd name="T64" fmla="*/ 308 w 322"/>
                  <a:gd name="T65" fmla="*/ 183 h 188"/>
                  <a:gd name="T66" fmla="*/ 317 w 322"/>
                  <a:gd name="T67" fmla="*/ 188 h 18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22"/>
                  <a:gd name="T103" fmla="*/ 0 h 188"/>
                  <a:gd name="T104" fmla="*/ 322 w 322"/>
                  <a:gd name="T105" fmla="*/ 188 h 18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22" h="188">
                    <a:moveTo>
                      <a:pt x="0" y="0"/>
                    </a:moveTo>
                    <a:lnTo>
                      <a:pt x="5" y="4"/>
                    </a:lnTo>
                    <a:lnTo>
                      <a:pt x="15" y="14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24" y="28"/>
                    </a:lnTo>
                    <a:lnTo>
                      <a:pt x="29" y="33"/>
                    </a:lnTo>
                    <a:lnTo>
                      <a:pt x="33" y="37"/>
                    </a:lnTo>
                    <a:lnTo>
                      <a:pt x="38" y="42"/>
                    </a:lnTo>
                    <a:lnTo>
                      <a:pt x="43" y="47"/>
                    </a:lnTo>
                    <a:lnTo>
                      <a:pt x="48" y="52"/>
                    </a:lnTo>
                    <a:lnTo>
                      <a:pt x="52" y="56"/>
                    </a:lnTo>
                    <a:lnTo>
                      <a:pt x="57" y="61"/>
                    </a:lnTo>
                    <a:lnTo>
                      <a:pt x="62" y="66"/>
                    </a:lnTo>
                    <a:lnTo>
                      <a:pt x="67" y="70"/>
                    </a:lnTo>
                    <a:lnTo>
                      <a:pt x="71" y="75"/>
                    </a:lnTo>
                    <a:lnTo>
                      <a:pt x="76" y="80"/>
                    </a:lnTo>
                    <a:lnTo>
                      <a:pt x="81" y="80"/>
                    </a:lnTo>
                    <a:lnTo>
                      <a:pt x="85" y="84"/>
                    </a:lnTo>
                    <a:lnTo>
                      <a:pt x="90" y="89"/>
                    </a:lnTo>
                    <a:lnTo>
                      <a:pt x="95" y="94"/>
                    </a:lnTo>
                    <a:lnTo>
                      <a:pt x="100" y="99"/>
                    </a:lnTo>
                    <a:lnTo>
                      <a:pt x="104" y="99"/>
                    </a:lnTo>
                    <a:lnTo>
                      <a:pt x="109" y="103"/>
                    </a:lnTo>
                    <a:lnTo>
                      <a:pt x="114" y="108"/>
                    </a:lnTo>
                    <a:lnTo>
                      <a:pt x="119" y="113"/>
                    </a:lnTo>
                    <a:lnTo>
                      <a:pt x="123" y="113"/>
                    </a:lnTo>
                    <a:lnTo>
                      <a:pt x="128" y="117"/>
                    </a:lnTo>
                    <a:lnTo>
                      <a:pt x="133" y="117"/>
                    </a:lnTo>
                    <a:lnTo>
                      <a:pt x="137" y="122"/>
                    </a:lnTo>
                    <a:lnTo>
                      <a:pt x="142" y="127"/>
                    </a:lnTo>
                    <a:lnTo>
                      <a:pt x="147" y="127"/>
                    </a:lnTo>
                    <a:lnTo>
                      <a:pt x="152" y="132"/>
                    </a:lnTo>
                    <a:lnTo>
                      <a:pt x="156" y="132"/>
                    </a:lnTo>
                    <a:lnTo>
                      <a:pt x="161" y="136"/>
                    </a:lnTo>
                    <a:lnTo>
                      <a:pt x="166" y="136"/>
                    </a:lnTo>
                    <a:lnTo>
                      <a:pt x="170" y="141"/>
                    </a:lnTo>
                    <a:lnTo>
                      <a:pt x="175" y="141"/>
                    </a:lnTo>
                    <a:lnTo>
                      <a:pt x="180" y="146"/>
                    </a:lnTo>
                    <a:lnTo>
                      <a:pt x="185" y="146"/>
                    </a:lnTo>
                    <a:lnTo>
                      <a:pt x="189" y="150"/>
                    </a:lnTo>
                    <a:lnTo>
                      <a:pt x="194" y="150"/>
                    </a:lnTo>
                    <a:lnTo>
                      <a:pt x="199" y="150"/>
                    </a:lnTo>
                    <a:lnTo>
                      <a:pt x="204" y="155"/>
                    </a:lnTo>
                    <a:lnTo>
                      <a:pt x="208" y="155"/>
                    </a:lnTo>
                    <a:lnTo>
                      <a:pt x="213" y="160"/>
                    </a:lnTo>
                    <a:lnTo>
                      <a:pt x="218" y="160"/>
                    </a:lnTo>
                    <a:lnTo>
                      <a:pt x="222" y="160"/>
                    </a:lnTo>
                    <a:lnTo>
                      <a:pt x="227" y="165"/>
                    </a:lnTo>
                    <a:lnTo>
                      <a:pt x="232" y="165"/>
                    </a:lnTo>
                    <a:lnTo>
                      <a:pt x="237" y="165"/>
                    </a:lnTo>
                    <a:lnTo>
                      <a:pt x="241" y="169"/>
                    </a:lnTo>
                    <a:lnTo>
                      <a:pt x="246" y="169"/>
                    </a:lnTo>
                    <a:lnTo>
                      <a:pt x="251" y="169"/>
                    </a:lnTo>
                    <a:lnTo>
                      <a:pt x="256" y="174"/>
                    </a:lnTo>
                    <a:lnTo>
                      <a:pt x="260" y="174"/>
                    </a:lnTo>
                    <a:lnTo>
                      <a:pt x="265" y="174"/>
                    </a:lnTo>
                    <a:lnTo>
                      <a:pt x="270" y="174"/>
                    </a:lnTo>
                    <a:lnTo>
                      <a:pt x="274" y="179"/>
                    </a:lnTo>
                    <a:lnTo>
                      <a:pt x="279" y="179"/>
                    </a:lnTo>
                    <a:lnTo>
                      <a:pt x="284" y="179"/>
                    </a:lnTo>
                    <a:lnTo>
                      <a:pt x="289" y="179"/>
                    </a:lnTo>
                    <a:lnTo>
                      <a:pt x="293" y="183"/>
                    </a:lnTo>
                    <a:lnTo>
                      <a:pt x="298" y="183"/>
                    </a:lnTo>
                    <a:lnTo>
                      <a:pt x="303" y="183"/>
                    </a:lnTo>
                    <a:lnTo>
                      <a:pt x="308" y="183"/>
                    </a:lnTo>
                    <a:lnTo>
                      <a:pt x="312" y="188"/>
                    </a:lnTo>
                    <a:lnTo>
                      <a:pt x="317" y="188"/>
                    </a:lnTo>
                    <a:lnTo>
                      <a:pt x="322" y="188"/>
                    </a:lnTo>
                  </a:path>
                </a:pathLst>
              </a:custGeom>
              <a:noFill/>
              <a:ln w="38100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sp>
          <p:nvSpPr>
            <p:cNvPr id="87079" name="Line 35">
              <a:extLst>
                <a:ext uri="{FF2B5EF4-FFF2-40B4-BE49-F238E27FC236}">
                  <a16:creationId xmlns:a16="http://schemas.microsoft.com/office/drawing/2014/main" id="{6C4F15C4-4E83-8543-926D-C63E6C3AD8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2160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7080" name="Line 36">
              <a:extLst>
                <a:ext uri="{FF2B5EF4-FFF2-40B4-BE49-F238E27FC236}">
                  <a16:creationId xmlns:a16="http://schemas.microsoft.com/office/drawing/2014/main" id="{1E298F54-96AA-AB40-ABF0-9FA4F08BD4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3744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7081" name="Text Box 37">
              <a:extLst>
                <a:ext uri="{FF2B5EF4-FFF2-40B4-BE49-F238E27FC236}">
                  <a16:creationId xmlns:a16="http://schemas.microsoft.com/office/drawing/2014/main" id="{A913E5A6-546C-2A48-A56F-DE2FEDAE0D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3744"/>
              <a:ext cx="76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/>
                <a:t>Horizontal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/>
                <a:t>Profile</a:t>
              </a:r>
            </a:p>
          </p:txBody>
        </p:sp>
      </p:grpSp>
      <p:grpSp>
        <p:nvGrpSpPr>
          <p:cNvPr id="5" name="Group 38">
            <a:extLst>
              <a:ext uri="{FF2B5EF4-FFF2-40B4-BE49-F238E27FC236}">
                <a16:creationId xmlns:a16="http://schemas.microsoft.com/office/drawing/2014/main" id="{E97B5377-8937-4948-A6BC-D4E48265B718}"/>
              </a:ext>
            </a:extLst>
          </p:cNvPr>
          <p:cNvGrpSpPr>
            <a:grpSpLocks/>
          </p:cNvGrpSpPr>
          <p:nvPr/>
        </p:nvGrpSpPr>
        <p:grpSpPr bwMode="auto">
          <a:xfrm>
            <a:off x="5943600" y="1600200"/>
            <a:ext cx="3048000" cy="4984750"/>
            <a:chOff x="3744" y="1008"/>
            <a:chExt cx="1920" cy="3140"/>
          </a:xfrm>
        </p:grpSpPr>
        <p:grpSp>
          <p:nvGrpSpPr>
            <p:cNvPr id="87060" name="Group 39">
              <a:extLst>
                <a:ext uri="{FF2B5EF4-FFF2-40B4-BE49-F238E27FC236}">
                  <a16:creationId xmlns:a16="http://schemas.microsoft.com/office/drawing/2014/main" id="{5BC5E248-8FF4-FD4C-AD84-E0357E2BB5C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3774" y="1458"/>
              <a:ext cx="288" cy="252"/>
              <a:chOff x="3388" y="1576"/>
              <a:chExt cx="2183" cy="1988"/>
            </a:xfrm>
          </p:grpSpPr>
          <p:sp>
            <p:nvSpPr>
              <p:cNvPr id="87071" name="Freeform 40">
                <a:extLst>
                  <a:ext uri="{FF2B5EF4-FFF2-40B4-BE49-F238E27FC236}">
                    <a16:creationId xmlns:a16="http://schemas.microsoft.com/office/drawing/2014/main" id="{0C83431A-024A-F44E-A44D-B8D5C727D7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8" y="3041"/>
                <a:ext cx="501" cy="523"/>
              </a:xfrm>
              <a:custGeom>
                <a:avLst/>
                <a:gdLst>
                  <a:gd name="T0" fmla="*/ 9 w 501"/>
                  <a:gd name="T1" fmla="*/ 518 h 523"/>
                  <a:gd name="T2" fmla="*/ 23 w 501"/>
                  <a:gd name="T3" fmla="*/ 518 h 523"/>
                  <a:gd name="T4" fmla="*/ 38 w 501"/>
                  <a:gd name="T5" fmla="*/ 514 h 523"/>
                  <a:gd name="T6" fmla="*/ 52 w 501"/>
                  <a:gd name="T7" fmla="*/ 509 h 523"/>
                  <a:gd name="T8" fmla="*/ 66 w 501"/>
                  <a:gd name="T9" fmla="*/ 504 h 523"/>
                  <a:gd name="T10" fmla="*/ 80 w 501"/>
                  <a:gd name="T11" fmla="*/ 500 h 523"/>
                  <a:gd name="T12" fmla="*/ 94 w 501"/>
                  <a:gd name="T13" fmla="*/ 495 h 523"/>
                  <a:gd name="T14" fmla="*/ 108 w 501"/>
                  <a:gd name="T15" fmla="*/ 490 h 523"/>
                  <a:gd name="T16" fmla="*/ 123 w 501"/>
                  <a:gd name="T17" fmla="*/ 485 h 523"/>
                  <a:gd name="T18" fmla="*/ 137 w 501"/>
                  <a:gd name="T19" fmla="*/ 476 h 523"/>
                  <a:gd name="T20" fmla="*/ 151 w 501"/>
                  <a:gd name="T21" fmla="*/ 471 h 523"/>
                  <a:gd name="T22" fmla="*/ 165 w 501"/>
                  <a:gd name="T23" fmla="*/ 462 h 523"/>
                  <a:gd name="T24" fmla="*/ 179 w 501"/>
                  <a:gd name="T25" fmla="*/ 457 h 523"/>
                  <a:gd name="T26" fmla="*/ 194 w 501"/>
                  <a:gd name="T27" fmla="*/ 448 h 523"/>
                  <a:gd name="T28" fmla="*/ 208 w 501"/>
                  <a:gd name="T29" fmla="*/ 438 h 523"/>
                  <a:gd name="T30" fmla="*/ 222 w 501"/>
                  <a:gd name="T31" fmla="*/ 424 h 523"/>
                  <a:gd name="T32" fmla="*/ 236 w 501"/>
                  <a:gd name="T33" fmla="*/ 415 h 523"/>
                  <a:gd name="T34" fmla="*/ 250 w 501"/>
                  <a:gd name="T35" fmla="*/ 401 h 523"/>
                  <a:gd name="T36" fmla="*/ 269 w 501"/>
                  <a:gd name="T37" fmla="*/ 387 h 523"/>
                  <a:gd name="T38" fmla="*/ 279 w 501"/>
                  <a:gd name="T39" fmla="*/ 377 h 523"/>
                  <a:gd name="T40" fmla="*/ 293 w 501"/>
                  <a:gd name="T41" fmla="*/ 358 h 523"/>
                  <a:gd name="T42" fmla="*/ 307 w 501"/>
                  <a:gd name="T43" fmla="*/ 344 h 523"/>
                  <a:gd name="T44" fmla="*/ 321 w 501"/>
                  <a:gd name="T45" fmla="*/ 325 h 523"/>
                  <a:gd name="T46" fmla="*/ 335 w 501"/>
                  <a:gd name="T47" fmla="*/ 306 h 523"/>
                  <a:gd name="T48" fmla="*/ 349 w 501"/>
                  <a:gd name="T49" fmla="*/ 292 h 523"/>
                  <a:gd name="T50" fmla="*/ 359 w 501"/>
                  <a:gd name="T51" fmla="*/ 273 h 523"/>
                  <a:gd name="T52" fmla="*/ 373 w 501"/>
                  <a:gd name="T53" fmla="*/ 250 h 523"/>
                  <a:gd name="T54" fmla="*/ 387 w 501"/>
                  <a:gd name="T55" fmla="*/ 231 h 523"/>
                  <a:gd name="T56" fmla="*/ 397 w 501"/>
                  <a:gd name="T57" fmla="*/ 217 h 523"/>
                  <a:gd name="T58" fmla="*/ 406 w 501"/>
                  <a:gd name="T59" fmla="*/ 198 h 523"/>
                  <a:gd name="T60" fmla="*/ 416 w 501"/>
                  <a:gd name="T61" fmla="*/ 184 h 523"/>
                  <a:gd name="T62" fmla="*/ 420 w 501"/>
                  <a:gd name="T63" fmla="*/ 170 h 523"/>
                  <a:gd name="T64" fmla="*/ 434 w 501"/>
                  <a:gd name="T65" fmla="*/ 151 h 523"/>
                  <a:gd name="T66" fmla="*/ 439 w 501"/>
                  <a:gd name="T67" fmla="*/ 132 h 523"/>
                  <a:gd name="T68" fmla="*/ 449 w 501"/>
                  <a:gd name="T69" fmla="*/ 118 h 523"/>
                  <a:gd name="T70" fmla="*/ 453 w 501"/>
                  <a:gd name="T71" fmla="*/ 104 h 523"/>
                  <a:gd name="T72" fmla="*/ 463 w 501"/>
                  <a:gd name="T73" fmla="*/ 90 h 523"/>
                  <a:gd name="T74" fmla="*/ 468 w 501"/>
                  <a:gd name="T75" fmla="*/ 71 h 523"/>
                  <a:gd name="T76" fmla="*/ 477 w 501"/>
                  <a:gd name="T77" fmla="*/ 57 h 523"/>
                  <a:gd name="T78" fmla="*/ 482 w 501"/>
                  <a:gd name="T79" fmla="*/ 38 h 523"/>
                  <a:gd name="T80" fmla="*/ 491 w 501"/>
                  <a:gd name="T81" fmla="*/ 24 h 523"/>
                  <a:gd name="T82" fmla="*/ 496 w 501"/>
                  <a:gd name="T83" fmla="*/ 10 h 5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01"/>
                  <a:gd name="T127" fmla="*/ 0 h 523"/>
                  <a:gd name="T128" fmla="*/ 501 w 501"/>
                  <a:gd name="T129" fmla="*/ 523 h 5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01" h="523">
                    <a:moveTo>
                      <a:pt x="0" y="523"/>
                    </a:moveTo>
                    <a:lnTo>
                      <a:pt x="5" y="518"/>
                    </a:lnTo>
                    <a:lnTo>
                      <a:pt x="9" y="518"/>
                    </a:lnTo>
                    <a:lnTo>
                      <a:pt x="14" y="518"/>
                    </a:lnTo>
                    <a:lnTo>
                      <a:pt x="19" y="518"/>
                    </a:lnTo>
                    <a:lnTo>
                      <a:pt x="23" y="518"/>
                    </a:lnTo>
                    <a:lnTo>
                      <a:pt x="28" y="514"/>
                    </a:lnTo>
                    <a:lnTo>
                      <a:pt x="33" y="514"/>
                    </a:lnTo>
                    <a:lnTo>
                      <a:pt x="38" y="514"/>
                    </a:lnTo>
                    <a:lnTo>
                      <a:pt x="42" y="514"/>
                    </a:lnTo>
                    <a:lnTo>
                      <a:pt x="47" y="509"/>
                    </a:lnTo>
                    <a:lnTo>
                      <a:pt x="52" y="509"/>
                    </a:lnTo>
                    <a:lnTo>
                      <a:pt x="57" y="509"/>
                    </a:lnTo>
                    <a:lnTo>
                      <a:pt x="61" y="504"/>
                    </a:lnTo>
                    <a:lnTo>
                      <a:pt x="66" y="504"/>
                    </a:lnTo>
                    <a:lnTo>
                      <a:pt x="71" y="504"/>
                    </a:lnTo>
                    <a:lnTo>
                      <a:pt x="75" y="504"/>
                    </a:lnTo>
                    <a:lnTo>
                      <a:pt x="80" y="500"/>
                    </a:lnTo>
                    <a:lnTo>
                      <a:pt x="85" y="500"/>
                    </a:lnTo>
                    <a:lnTo>
                      <a:pt x="90" y="500"/>
                    </a:lnTo>
                    <a:lnTo>
                      <a:pt x="94" y="495"/>
                    </a:lnTo>
                    <a:lnTo>
                      <a:pt x="99" y="495"/>
                    </a:lnTo>
                    <a:lnTo>
                      <a:pt x="104" y="495"/>
                    </a:lnTo>
                    <a:lnTo>
                      <a:pt x="108" y="490"/>
                    </a:lnTo>
                    <a:lnTo>
                      <a:pt x="113" y="490"/>
                    </a:lnTo>
                    <a:lnTo>
                      <a:pt x="118" y="485"/>
                    </a:lnTo>
                    <a:lnTo>
                      <a:pt x="123" y="485"/>
                    </a:lnTo>
                    <a:lnTo>
                      <a:pt x="127" y="481"/>
                    </a:lnTo>
                    <a:lnTo>
                      <a:pt x="132" y="481"/>
                    </a:lnTo>
                    <a:lnTo>
                      <a:pt x="137" y="476"/>
                    </a:lnTo>
                    <a:lnTo>
                      <a:pt x="142" y="476"/>
                    </a:lnTo>
                    <a:lnTo>
                      <a:pt x="146" y="476"/>
                    </a:lnTo>
                    <a:lnTo>
                      <a:pt x="151" y="471"/>
                    </a:lnTo>
                    <a:lnTo>
                      <a:pt x="156" y="467"/>
                    </a:lnTo>
                    <a:lnTo>
                      <a:pt x="160" y="467"/>
                    </a:lnTo>
                    <a:lnTo>
                      <a:pt x="165" y="462"/>
                    </a:lnTo>
                    <a:lnTo>
                      <a:pt x="170" y="462"/>
                    </a:lnTo>
                    <a:lnTo>
                      <a:pt x="175" y="457"/>
                    </a:lnTo>
                    <a:lnTo>
                      <a:pt x="179" y="457"/>
                    </a:lnTo>
                    <a:lnTo>
                      <a:pt x="184" y="452"/>
                    </a:lnTo>
                    <a:lnTo>
                      <a:pt x="189" y="448"/>
                    </a:lnTo>
                    <a:lnTo>
                      <a:pt x="194" y="448"/>
                    </a:lnTo>
                    <a:lnTo>
                      <a:pt x="198" y="443"/>
                    </a:lnTo>
                    <a:lnTo>
                      <a:pt x="203" y="438"/>
                    </a:lnTo>
                    <a:lnTo>
                      <a:pt x="208" y="438"/>
                    </a:lnTo>
                    <a:lnTo>
                      <a:pt x="212" y="434"/>
                    </a:lnTo>
                    <a:lnTo>
                      <a:pt x="217" y="429"/>
                    </a:lnTo>
                    <a:lnTo>
                      <a:pt x="222" y="424"/>
                    </a:lnTo>
                    <a:lnTo>
                      <a:pt x="227" y="424"/>
                    </a:lnTo>
                    <a:lnTo>
                      <a:pt x="231" y="419"/>
                    </a:lnTo>
                    <a:lnTo>
                      <a:pt x="236" y="415"/>
                    </a:lnTo>
                    <a:lnTo>
                      <a:pt x="241" y="410"/>
                    </a:lnTo>
                    <a:lnTo>
                      <a:pt x="246" y="405"/>
                    </a:lnTo>
                    <a:lnTo>
                      <a:pt x="250" y="401"/>
                    </a:lnTo>
                    <a:lnTo>
                      <a:pt x="255" y="396"/>
                    </a:lnTo>
                    <a:lnTo>
                      <a:pt x="260" y="396"/>
                    </a:lnTo>
                    <a:lnTo>
                      <a:pt x="269" y="387"/>
                    </a:lnTo>
                    <a:lnTo>
                      <a:pt x="269" y="382"/>
                    </a:lnTo>
                    <a:lnTo>
                      <a:pt x="274" y="382"/>
                    </a:lnTo>
                    <a:lnTo>
                      <a:pt x="279" y="377"/>
                    </a:lnTo>
                    <a:lnTo>
                      <a:pt x="288" y="368"/>
                    </a:lnTo>
                    <a:lnTo>
                      <a:pt x="288" y="363"/>
                    </a:lnTo>
                    <a:lnTo>
                      <a:pt x="293" y="358"/>
                    </a:lnTo>
                    <a:lnTo>
                      <a:pt x="297" y="354"/>
                    </a:lnTo>
                    <a:lnTo>
                      <a:pt x="302" y="349"/>
                    </a:lnTo>
                    <a:lnTo>
                      <a:pt x="307" y="344"/>
                    </a:lnTo>
                    <a:lnTo>
                      <a:pt x="312" y="339"/>
                    </a:lnTo>
                    <a:lnTo>
                      <a:pt x="321" y="330"/>
                    </a:lnTo>
                    <a:lnTo>
                      <a:pt x="321" y="325"/>
                    </a:lnTo>
                    <a:lnTo>
                      <a:pt x="326" y="321"/>
                    </a:lnTo>
                    <a:lnTo>
                      <a:pt x="335" y="311"/>
                    </a:lnTo>
                    <a:lnTo>
                      <a:pt x="335" y="306"/>
                    </a:lnTo>
                    <a:lnTo>
                      <a:pt x="340" y="302"/>
                    </a:lnTo>
                    <a:lnTo>
                      <a:pt x="345" y="297"/>
                    </a:lnTo>
                    <a:lnTo>
                      <a:pt x="349" y="292"/>
                    </a:lnTo>
                    <a:lnTo>
                      <a:pt x="349" y="288"/>
                    </a:lnTo>
                    <a:lnTo>
                      <a:pt x="359" y="278"/>
                    </a:lnTo>
                    <a:lnTo>
                      <a:pt x="359" y="273"/>
                    </a:lnTo>
                    <a:lnTo>
                      <a:pt x="364" y="269"/>
                    </a:lnTo>
                    <a:lnTo>
                      <a:pt x="373" y="259"/>
                    </a:lnTo>
                    <a:lnTo>
                      <a:pt x="373" y="250"/>
                    </a:lnTo>
                    <a:lnTo>
                      <a:pt x="378" y="245"/>
                    </a:lnTo>
                    <a:lnTo>
                      <a:pt x="387" y="236"/>
                    </a:lnTo>
                    <a:lnTo>
                      <a:pt x="387" y="231"/>
                    </a:lnTo>
                    <a:lnTo>
                      <a:pt x="392" y="226"/>
                    </a:lnTo>
                    <a:lnTo>
                      <a:pt x="392" y="222"/>
                    </a:lnTo>
                    <a:lnTo>
                      <a:pt x="397" y="217"/>
                    </a:lnTo>
                    <a:lnTo>
                      <a:pt x="397" y="212"/>
                    </a:lnTo>
                    <a:lnTo>
                      <a:pt x="406" y="203"/>
                    </a:lnTo>
                    <a:lnTo>
                      <a:pt x="406" y="198"/>
                    </a:lnTo>
                    <a:lnTo>
                      <a:pt x="411" y="193"/>
                    </a:lnTo>
                    <a:lnTo>
                      <a:pt x="411" y="189"/>
                    </a:lnTo>
                    <a:lnTo>
                      <a:pt x="416" y="184"/>
                    </a:lnTo>
                    <a:lnTo>
                      <a:pt x="416" y="179"/>
                    </a:lnTo>
                    <a:lnTo>
                      <a:pt x="420" y="174"/>
                    </a:lnTo>
                    <a:lnTo>
                      <a:pt x="420" y="170"/>
                    </a:lnTo>
                    <a:lnTo>
                      <a:pt x="425" y="165"/>
                    </a:lnTo>
                    <a:lnTo>
                      <a:pt x="425" y="160"/>
                    </a:lnTo>
                    <a:lnTo>
                      <a:pt x="434" y="151"/>
                    </a:lnTo>
                    <a:lnTo>
                      <a:pt x="434" y="146"/>
                    </a:lnTo>
                    <a:lnTo>
                      <a:pt x="439" y="141"/>
                    </a:lnTo>
                    <a:lnTo>
                      <a:pt x="439" y="132"/>
                    </a:lnTo>
                    <a:lnTo>
                      <a:pt x="444" y="127"/>
                    </a:lnTo>
                    <a:lnTo>
                      <a:pt x="444" y="123"/>
                    </a:lnTo>
                    <a:lnTo>
                      <a:pt x="449" y="118"/>
                    </a:lnTo>
                    <a:lnTo>
                      <a:pt x="449" y="113"/>
                    </a:lnTo>
                    <a:lnTo>
                      <a:pt x="453" y="109"/>
                    </a:lnTo>
                    <a:lnTo>
                      <a:pt x="453" y="104"/>
                    </a:lnTo>
                    <a:lnTo>
                      <a:pt x="458" y="99"/>
                    </a:lnTo>
                    <a:lnTo>
                      <a:pt x="458" y="94"/>
                    </a:lnTo>
                    <a:lnTo>
                      <a:pt x="463" y="90"/>
                    </a:lnTo>
                    <a:lnTo>
                      <a:pt x="463" y="80"/>
                    </a:lnTo>
                    <a:lnTo>
                      <a:pt x="468" y="76"/>
                    </a:lnTo>
                    <a:lnTo>
                      <a:pt x="468" y="71"/>
                    </a:lnTo>
                    <a:lnTo>
                      <a:pt x="472" y="66"/>
                    </a:lnTo>
                    <a:lnTo>
                      <a:pt x="472" y="61"/>
                    </a:lnTo>
                    <a:lnTo>
                      <a:pt x="477" y="57"/>
                    </a:lnTo>
                    <a:lnTo>
                      <a:pt x="477" y="52"/>
                    </a:lnTo>
                    <a:lnTo>
                      <a:pt x="482" y="47"/>
                    </a:lnTo>
                    <a:lnTo>
                      <a:pt x="482" y="38"/>
                    </a:lnTo>
                    <a:lnTo>
                      <a:pt x="486" y="33"/>
                    </a:lnTo>
                    <a:lnTo>
                      <a:pt x="486" y="28"/>
                    </a:lnTo>
                    <a:lnTo>
                      <a:pt x="491" y="24"/>
                    </a:lnTo>
                    <a:lnTo>
                      <a:pt x="491" y="19"/>
                    </a:lnTo>
                    <a:lnTo>
                      <a:pt x="496" y="14"/>
                    </a:lnTo>
                    <a:lnTo>
                      <a:pt x="496" y="10"/>
                    </a:lnTo>
                    <a:lnTo>
                      <a:pt x="501" y="5"/>
                    </a:lnTo>
                    <a:lnTo>
                      <a:pt x="501" y="0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72" name="Freeform 41">
                <a:extLst>
                  <a:ext uri="{FF2B5EF4-FFF2-40B4-BE49-F238E27FC236}">
                    <a16:creationId xmlns:a16="http://schemas.microsoft.com/office/drawing/2014/main" id="{3540406F-CFAB-6941-90DB-B2A1840BA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9" y="2113"/>
                <a:ext cx="302" cy="928"/>
              </a:xfrm>
              <a:custGeom>
                <a:avLst/>
                <a:gdLst>
                  <a:gd name="T0" fmla="*/ 4 w 302"/>
                  <a:gd name="T1" fmla="*/ 909 h 928"/>
                  <a:gd name="T2" fmla="*/ 14 w 302"/>
                  <a:gd name="T3" fmla="*/ 895 h 928"/>
                  <a:gd name="T4" fmla="*/ 19 w 302"/>
                  <a:gd name="T5" fmla="*/ 881 h 928"/>
                  <a:gd name="T6" fmla="*/ 28 w 302"/>
                  <a:gd name="T7" fmla="*/ 862 h 928"/>
                  <a:gd name="T8" fmla="*/ 33 w 302"/>
                  <a:gd name="T9" fmla="*/ 839 h 928"/>
                  <a:gd name="T10" fmla="*/ 42 w 302"/>
                  <a:gd name="T11" fmla="*/ 824 h 928"/>
                  <a:gd name="T12" fmla="*/ 47 w 302"/>
                  <a:gd name="T13" fmla="*/ 801 h 928"/>
                  <a:gd name="T14" fmla="*/ 56 w 302"/>
                  <a:gd name="T15" fmla="*/ 782 h 928"/>
                  <a:gd name="T16" fmla="*/ 61 w 302"/>
                  <a:gd name="T17" fmla="*/ 763 h 928"/>
                  <a:gd name="T18" fmla="*/ 71 w 302"/>
                  <a:gd name="T19" fmla="*/ 744 h 928"/>
                  <a:gd name="T20" fmla="*/ 75 w 302"/>
                  <a:gd name="T21" fmla="*/ 721 h 928"/>
                  <a:gd name="T22" fmla="*/ 85 w 302"/>
                  <a:gd name="T23" fmla="*/ 702 h 928"/>
                  <a:gd name="T24" fmla="*/ 89 w 302"/>
                  <a:gd name="T25" fmla="*/ 683 h 928"/>
                  <a:gd name="T26" fmla="*/ 99 w 302"/>
                  <a:gd name="T27" fmla="*/ 660 h 928"/>
                  <a:gd name="T28" fmla="*/ 104 w 302"/>
                  <a:gd name="T29" fmla="*/ 641 h 928"/>
                  <a:gd name="T30" fmla="*/ 113 w 302"/>
                  <a:gd name="T31" fmla="*/ 622 h 928"/>
                  <a:gd name="T32" fmla="*/ 118 w 302"/>
                  <a:gd name="T33" fmla="*/ 594 h 928"/>
                  <a:gd name="T34" fmla="*/ 127 w 302"/>
                  <a:gd name="T35" fmla="*/ 575 h 928"/>
                  <a:gd name="T36" fmla="*/ 132 w 302"/>
                  <a:gd name="T37" fmla="*/ 556 h 928"/>
                  <a:gd name="T38" fmla="*/ 141 w 302"/>
                  <a:gd name="T39" fmla="*/ 528 h 928"/>
                  <a:gd name="T40" fmla="*/ 146 w 302"/>
                  <a:gd name="T41" fmla="*/ 504 h 928"/>
                  <a:gd name="T42" fmla="*/ 156 w 302"/>
                  <a:gd name="T43" fmla="*/ 485 h 928"/>
                  <a:gd name="T44" fmla="*/ 160 w 302"/>
                  <a:gd name="T45" fmla="*/ 457 h 928"/>
                  <a:gd name="T46" fmla="*/ 170 w 302"/>
                  <a:gd name="T47" fmla="*/ 438 h 928"/>
                  <a:gd name="T48" fmla="*/ 174 w 302"/>
                  <a:gd name="T49" fmla="*/ 415 h 928"/>
                  <a:gd name="T50" fmla="*/ 184 w 302"/>
                  <a:gd name="T51" fmla="*/ 386 h 928"/>
                  <a:gd name="T52" fmla="*/ 189 w 302"/>
                  <a:gd name="T53" fmla="*/ 367 h 928"/>
                  <a:gd name="T54" fmla="*/ 198 w 302"/>
                  <a:gd name="T55" fmla="*/ 344 h 928"/>
                  <a:gd name="T56" fmla="*/ 203 w 302"/>
                  <a:gd name="T57" fmla="*/ 316 h 928"/>
                  <a:gd name="T58" fmla="*/ 212 w 302"/>
                  <a:gd name="T59" fmla="*/ 297 h 928"/>
                  <a:gd name="T60" fmla="*/ 217 w 302"/>
                  <a:gd name="T61" fmla="*/ 273 h 928"/>
                  <a:gd name="T62" fmla="*/ 226 w 302"/>
                  <a:gd name="T63" fmla="*/ 254 h 928"/>
                  <a:gd name="T64" fmla="*/ 231 w 302"/>
                  <a:gd name="T65" fmla="*/ 221 h 928"/>
                  <a:gd name="T66" fmla="*/ 241 w 302"/>
                  <a:gd name="T67" fmla="*/ 203 h 928"/>
                  <a:gd name="T68" fmla="*/ 245 w 302"/>
                  <a:gd name="T69" fmla="*/ 174 h 928"/>
                  <a:gd name="T70" fmla="*/ 255 w 302"/>
                  <a:gd name="T71" fmla="*/ 151 h 928"/>
                  <a:gd name="T72" fmla="*/ 260 w 302"/>
                  <a:gd name="T73" fmla="*/ 132 h 928"/>
                  <a:gd name="T74" fmla="*/ 269 w 302"/>
                  <a:gd name="T75" fmla="*/ 108 h 928"/>
                  <a:gd name="T76" fmla="*/ 274 w 302"/>
                  <a:gd name="T77" fmla="*/ 80 h 928"/>
                  <a:gd name="T78" fmla="*/ 283 w 302"/>
                  <a:gd name="T79" fmla="*/ 61 h 928"/>
                  <a:gd name="T80" fmla="*/ 288 w 302"/>
                  <a:gd name="T81" fmla="*/ 38 h 928"/>
                  <a:gd name="T82" fmla="*/ 297 w 302"/>
                  <a:gd name="T83" fmla="*/ 14 h 9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02"/>
                  <a:gd name="T127" fmla="*/ 0 h 928"/>
                  <a:gd name="T128" fmla="*/ 302 w 302"/>
                  <a:gd name="T129" fmla="*/ 928 h 9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02" h="928">
                    <a:moveTo>
                      <a:pt x="0" y="928"/>
                    </a:moveTo>
                    <a:lnTo>
                      <a:pt x="4" y="923"/>
                    </a:lnTo>
                    <a:lnTo>
                      <a:pt x="4" y="909"/>
                    </a:lnTo>
                    <a:lnTo>
                      <a:pt x="9" y="905"/>
                    </a:lnTo>
                    <a:lnTo>
                      <a:pt x="9" y="900"/>
                    </a:lnTo>
                    <a:lnTo>
                      <a:pt x="14" y="895"/>
                    </a:lnTo>
                    <a:lnTo>
                      <a:pt x="14" y="890"/>
                    </a:lnTo>
                    <a:lnTo>
                      <a:pt x="19" y="886"/>
                    </a:lnTo>
                    <a:lnTo>
                      <a:pt x="19" y="881"/>
                    </a:lnTo>
                    <a:lnTo>
                      <a:pt x="23" y="872"/>
                    </a:lnTo>
                    <a:lnTo>
                      <a:pt x="23" y="867"/>
                    </a:lnTo>
                    <a:lnTo>
                      <a:pt x="28" y="862"/>
                    </a:lnTo>
                    <a:lnTo>
                      <a:pt x="28" y="853"/>
                    </a:lnTo>
                    <a:lnTo>
                      <a:pt x="33" y="848"/>
                    </a:lnTo>
                    <a:lnTo>
                      <a:pt x="33" y="839"/>
                    </a:lnTo>
                    <a:lnTo>
                      <a:pt x="37" y="834"/>
                    </a:lnTo>
                    <a:lnTo>
                      <a:pt x="37" y="829"/>
                    </a:lnTo>
                    <a:lnTo>
                      <a:pt x="42" y="824"/>
                    </a:lnTo>
                    <a:lnTo>
                      <a:pt x="42" y="820"/>
                    </a:lnTo>
                    <a:lnTo>
                      <a:pt x="47" y="810"/>
                    </a:lnTo>
                    <a:lnTo>
                      <a:pt x="47" y="801"/>
                    </a:lnTo>
                    <a:lnTo>
                      <a:pt x="52" y="796"/>
                    </a:lnTo>
                    <a:lnTo>
                      <a:pt x="52" y="787"/>
                    </a:lnTo>
                    <a:lnTo>
                      <a:pt x="56" y="782"/>
                    </a:lnTo>
                    <a:lnTo>
                      <a:pt x="56" y="777"/>
                    </a:lnTo>
                    <a:lnTo>
                      <a:pt x="61" y="773"/>
                    </a:lnTo>
                    <a:lnTo>
                      <a:pt x="61" y="763"/>
                    </a:lnTo>
                    <a:lnTo>
                      <a:pt x="66" y="759"/>
                    </a:lnTo>
                    <a:lnTo>
                      <a:pt x="66" y="754"/>
                    </a:lnTo>
                    <a:lnTo>
                      <a:pt x="71" y="744"/>
                    </a:lnTo>
                    <a:lnTo>
                      <a:pt x="71" y="735"/>
                    </a:lnTo>
                    <a:lnTo>
                      <a:pt x="75" y="730"/>
                    </a:lnTo>
                    <a:lnTo>
                      <a:pt x="75" y="721"/>
                    </a:lnTo>
                    <a:lnTo>
                      <a:pt x="80" y="716"/>
                    </a:lnTo>
                    <a:lnTo>
                      <a:pt x="80" y="711"/>
                    </a:lnTo>
                    <a:lnTo>
                      <a:pt x="85" y="702"/>
                    </a:lnTo>
                    <a:lnTo>
                      <a:pt x="85" y="697"/>
                    </a:lnTo>
                    <a:lnTo>
                      <a:pt x="89" y="693"/>
                    </a:lnTo>
                    <a:lnTo>
                      <a:pt x="89" y="683"/>
                    </a:lnTo>
                    <a:lnTo>
                      <a:pt x="94" y="678"/>
                    </a:lnTo>
                    <a:lnTo>
                      <a:pt x="94" y="664"/>
                    </a:lnTo>
                    <a:lnTo>
                      <a:pt x="99" y="660"/>
                    </a:lnTo>
                    <a:lnTo>
                      <a:pt x="99" y="655"/>
                    </a:lnTo>
                    <a:lnTo>
                      <a:pt x="104" y="645"/>
                    </a:lnTo>
                    <a:lnTo>
                      <a:pt x="104" y="641"/>
                    </a:lnTo>
                    <a:lnTo>
                      <a:pt x="108" y="631"/>
                    </a:lnTo>
                    <a:lnTo>
                      <a:pt x="108" y="627"/>
                    </a:lnTo>
                    <a:lnTo>
                      <a:pt x="113" y="622"/>
                    </a:lnTo>
                    <a:lnTo>
                      <a:pt x="113" y="608"/>
                    </a:lnTo>
                    <a:lnTo>
                      <a:pt x="118" y="598"/>
                    </a:lnTo>
                    <a:lnTo>
                      <a:pt x="118" y="594"/>
                    </a:lnTo>
                    <a:lnTo>
                      <a:pt x="122" y="589"/>
                    </a:lnTo>
                    <a:lnTo>
                      <a:pt x="122" y="579"/>
                    </a:lnTo>
                    <a:lnTo>
                      <a:pt x="127" y="575"/>
                    </a:lnTo>
                    <a:lnTo>
                      <a:pt x="127" y="565"/>
                    </a:lnTo>
                    <a:lnTo>
                      <a:pt x="132" y="561"/>
                    </a:lnTo>
                    <a:lnTo>
                      <a:pt x="132" y="556"/>
                    </a:lnTo>
                    <a:lnTo>
                      <a:pt x="137" y="546"/>
                    </a:lnTo>
                    <a:lnTo>
                      <a:pt x="137" y="532"/>
                    </a:lnTo>
                    <a:lnTo>
                      <a:pt x="141" y="528"/>
                    </a:lnTo>
                    <a:lnTo>
                      <a:pt x="141" y="518"/>
                    </a:lnTo>
                    <a:lnTo>
                      <a:pt x="146" y="514"/>
                    </a:lnTo>
                    <a:lnTo>
                      <a:pt x="146" y="504"/>
                    </a:lnTo>
                    <a:lnTo>
                      <a:pt x="151" y="499"/>
                    </a:lnTo>
                    <a:lnTo>
                      <a:pt x="151" y="495"/>
                    </a:lnTo>
                    <a:lnTo>
                      <a:pt x="156" y="485"/>
                    </a:lnTo>
                    <a:lnTo>
                      <a:pt x="156" y="481"/>
                    </a:lnTo>
                    <a:lnTo>
                      <a:pt x="160" y="471"/>
                    </a:lnTo>
                    <a:lnTo>
                      <a:pt x="160" y="457"/>
                    </a:lnTo>
                    <a:lnTo>
                      <a:pt x="165" y="452"/>
                    </a:lnTo>
                    <a:lnTo>
                      <a:pt x="165" y="443"/>
                    </a:lnTo>
                    <a:lnTo>
                      <a:pt x="170" y="438"/>
                    </a:lnTo>
                    <a:lnTo>
                      <a:pt x="170" y="429"/>
                    </a:lnTo>
                    <a:lnTo>
                      <a:pt x="174" y="424"/>
                    </a:lnTo>
                    <a:lnTo>
                      <a:pt x="174" y="415"/>
                    </a:lnTo>
                    <a:lnTo>
                      <a:pt x="179" y="410"/>
                    </a:lnTo>
                    <a:lnTo>
                      <a:pt x="179" y="396"/>
                    </a:lnTo>
                    <a:lnTo>
                      <a:pt x="184" y="386"/>
                    </a:lnTo>
                    <a:lnTo>
                      <a:pt x="184" y="382"/>
                    </a:lnTo>
                    <a:lnTo>
                      <a:pt x="189" y="372"/>
                    </a:lnTo>
                    <a:lnTo>
                      <a:pt x="189" y="367"/>
                    </a:lnTo>
                    <a:lnTo>
                      <a:pt x="193" y="358"/>
                    </a:lnTo>
                    <a:lnTo>
                      <a:pt x="193" y="353"/>
                    </a:lnTo>
                    <a:lnTo>
                      <a:pt x="198" y="344"/>
                    </a:lnTo>
                    <a:lnTo>
                      <a:pt x="198" y="339"/>
                    </a:lnTo>
                    <a:lnTo>
                      <a:pt x="203" y="330"/>
                    </a:lnTo>
                    <a:lnTo>
                      <a:pt x="203" y="316"/>
                    </a:lnTo>
                    <a:lnTo>
                      <a:pt x="208" y="311"/>
                    </a:lnTo>
                    <a:lnTo>
                      <a:pt x="208" y="301"/>
                    </a:lnTo>
                    <a:lnTo>
                      <a:pt x="212" y="297"/>
                    </a:lnTo>
                    <a:lnTo>
                      <a:pt x="212" y="287"/>
                    </a:lnTo>
                    <a:lnTo>
                      <a:pt x="217" y="283"/>
                    </a:lnTo>
                    <a:lnTo>
                      <a:pt x="217" y="273"/>
                    </a:lnTo>
                    <a:lnTo>
                      <a:pt x="222" y="268"/>
                    </a:lnTo>
                    <a:lnTo>
                      <a:pt x="222" y="259"/>
                    </a:lnTo>
                    <a:lnTo>
                      <a:pt x="226" y="254"/>
                    </a:lnTo>
                    <a:lnTo>
                      <a:pt x="226" y="236"/>
                    </a:lnTo>
                    <a:lnTo>
                      <a:pt x="231" y="231"/>
                    </a:lnTo>
                    <a:lnTo>
                      <a:pt x="231" y="221"/>
                    </a:lnTo>
                    <a:lnTo>
                      <a:pt x="236" y="217"/>
                    </a:lnTo>
                    <a:lnTo>
                      <a:pt x="236" y="207"/>
                    </a:lnTo>
                    <a:lnTo>
                      <a:pt x="241" y="203"/>
                    </a:lnTo>
                    <a:lnTo>
                      <a:pt x="241" y="193"/>
                    </a:lnTo>
                    <a:lnTo>
                      <a:pt x="245" y="188"/>
                    </a:lnTo>
                    <a:lnTo>
                      <a:pt x="245" y="174"/>
                    </a:lnTo>
                    <a:lnTo>
                      <a:pt x="250" y="165"/>
                    </a:lnTo>
                    <a:lnTo>
                      <a:pt x="250" y="160"/>
                    </a:lnTo>
                    <a:lnTo>
                      <a:pt x="255" y="151"/>
                    </a:lnTo>
                    <a:lnTo>
                      <a:pt x="255" y="146"/>
                    </a:lnTo>
                    <a:lnTo>
                      <a:pt x="260" y="137"/>
                    </a:lnTo>
                    <a:lnTo>
                      <a:pt x="260" y="132"/>
                    </a:lnTo>
                    <a:lnTo>
                      <a:pt x="264" y="122"/>
                    </a:lnTo>
                    <a:lnTo>
                      <a:pt x="264" y="118"/>
                    </a:lnTo>
                    <a:lnTo>
                      <a:pt x="269" y="108"/>
                    </a:lnTo>
                    <a:lnTo>
                      <a:pt x="269" y="94"/>
                    </a:lnTo>
                    <a:lnTo>
                      <a:pt x="274" y="89"/>
                    </a:lnTo>
                    <a:lnTo>
                      <a:pt x="274" y="80"/>
                    </a:lnTo>
                    <a:lnTo>
                      <a:pt x="278" y="75"/>
                    </a:lnTo>
                    <a:lnTo>
                      <a:pt x="278" y="66"/>
                    </a:lnTo>
                    <a:lnTo>
                      <a:pt x="283" y="61"/>
                    </a:lnTo>
                    <a:lnTo>
                      <a:pt x="283" y="52"/>
                    </a:lnTo>
                    <a:lnTo>
                      <a:pt x="288" y="47"/>
                    </a:lnTo>
                    <a:lnTo>
                      <a:pt x="288" y="38"/>
                    </a:lnTo>
                    <a:lnTo>
                      <a:pt x="293" y="33"/>
                    </a:lnTo>
                    <a:lnTo>
                      <a:pt x="293" y="19"/>
                    </a:lnTo>
                    <a:lnTo>
                      <a:pt x="297" y="14"/>
                    </a:lnTo>
                    <a:lnTo>
                      <a:pt x="297" y="5"/>
                    </a:lnTo>
                    <a:lnTo>
                      <a:pt x="302" y="0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73" name="Freeform 42">
                <a:extLst>
                  <a:ext uri="{FF2B5EF4-FFF2-40B4-BE49-F238E27FC236}">
                    <a16:creationId xmlns:a16="http://schemas.microsoft.com/office/drawing/2014/main" id="{B57A7F4E-B131-8B4F-8EA8-C7F0FFAF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1" y="1576"/>
                <a:ext cx="406" cy="537"/>
              </a:xfrm>
              <a:custGeom>
                <a:avLst/>
                <a:gdLst>
                  <a:gd name="T0" fmla="*/ 5 w 406"/>
                  <a:gd name="T1" fmla="*/ 523 h 537"/>
                  <a:gd name="T2" fmla="*/ 9 w 406"/>
                  <a:gd name="T3" fmla="*/ 495 h 537"/>
                  <a:gd name="T4" fmla="*/ 19 w 406"/>
                  <a:gd name="T5" fmla="*/ 476 h 537"/>
                  <a:gd name="T6" fmla="*/ 24 w 406"/>
                  <a:gd name="T7" fmla="*/ 457 h 537"/>
                  <a:gd name="T8" fmla="*/ 33 w 406"/>
                  <a:gd name="T9" fmla="*/ 433 h 537"/>
                  <a:gd name="T10" fmla="*/ 38 w 406"/>
                  <a:gd name="T11" fmla="*/ 410 h 537"/>
                  <a:gd name="T12" fmla="*/ 47 w 406"/>
                  <a:gd name="T13" fmla="*/ 391 h 537"/>
                  <a:gd name="T14" fmla="*/ 52 w 406"/>
                  <a:gd name="T15" fmla="*/ 372 h 537"/>
                  <a:gd name="T16" fmla="*/ 61 w 406"/>
                  <a:gd name="T17" fmla="*/ 348 h 537"/>
                  <a:gd name="T18" fmla="*/ 66 w 406"/>
                  <a:gd name="T19" fmla="*/ 330 h 537"/>
                  <a:gd name="T20" fmla="*/ 76 w 406"/>
                  <a:gd name="T21" fmla="*/ 311 h 537"/>
                  <a:gd name="T22" fmla="*/ 80 w 406"/>
                  <a:gd name="T23" fmla="*/ 287 h 537"/>
                  <a:gd name="T24" fmla="*/ 90 w 406"/>
                  <a:gd name="T25" fmla="*/ 273 h 537"/>
                  <a:gd name="T26" fmla="*/ 95 w 406"/>
                  <a:gd name="T27" fmla="*/ 254 h 537"/>
                  <a:gd name="T28" fmla="*/ 104 w 406"/>
                  <a:gd name="T29" fmla="*/ 235 h 537"/>
                  <a:gd name="T30" fmla="*/ 109 w 406"/>
                  <a:gd name="T31" fmla="*/ 221 h 537"/>
                  <a:gd name="T32" fmla="*/ 118 w 406"/>
                  <a:gd name="T33" fmla="*/ 202 h 537"/>
                  <a:gd name="T34" fmla="*/ 123 w 406"/>
                  <a:gd name="T35" fmla="*/ 184 h 537"/>
                  <a:gd name="T36" fmla="*/ 132 w 406"/>
                  <a:gd name="T37" fmla="*/ 169 h 537"/>
                  <a:gd name="T38" fmla="*/ 142 w 406"/>
                  <a:gd name="T39" fmla="*/ 155 h 537"/>
                  <a:gd name="T40" fmla="*/ 147 w 406"/>
                  <a:gd name="T41" fmla="*/ 136 h 537"/>
                  <a:gd name="T42" fmla="*/ 156 w 406"/>
                  <a:gd name="T43" fmla="*/ 122 h 537"/>
                  <a:gd name="T44" fmla="*/ 165 w 406"/>
                  <a:gd name="T45" fmla="*/ 108 h 537"/>
                  <a:gd name="T46" fmla="*/ 170 w 406"/>
                  <a:gd name="T47" fmla="*/ 94 h 537"/>
                  <a:gd name="T48" fmla="*/ 180 w 406"/>
                  <a:gd name="T49" fmla="*/ 80 h 537"/>
                  <a:gd name="T50" fmla="*/ 189 w 406"/>
                  <a:gd name="T51" fmla="*/ 66 h 537"/>
                  <a:gd name="T52" fmla="*/ 203 w 406"/>
                  <a:gd name="T53" fmla="*/ 47 h 537"/>
                  <a:gd name="T54" fmla="*/ 217 w 406"/>
                  <a:gd name="T55" fmla="*/ 33 h 537"/>
                  <a:gd name="T56" fmla="*/ 232 w 406"/>
                  <a:gd name="T57" fmla="*/ 19 h 537"/>
                  <a:gd name="T58" fmla="*/ 246 w 406"/>
                  <a:gd name="T59" fmla="*/ 9 h 537"/>
                  <a:gd name="T60" fmla="*/ 260 w 406"/>
                  <a:gd name="T61" fmla="*/ 0 h 537"/>
                  <a:gd name="T62" fmla="*/ 274 w 406"/>
                  <a:gd name="T63" fmla="*/ 0 h 537"/>
                  <a:gd name="T64" fmla="*/ 288 w 406"/>
                  <a:gd name="T65" fmla="*/ 0 h 537"/>
                  <a:gd name="T66" fmla="*/ 302 w 406"/>
                  <a:gd name="T67" fmla="*/ 0 h 537"/>
                  <a:gd name="T68" fmla="*/ 317 w 406"/>
                  <a:gd name="T69" fmla="*/ 4 h 537"/>
                  <a:gd name="T70" fmla="*/ 331 w 406"/>
                  <a:gd name="T71" fmla="*/ 14 h 537"/>
                  <a:gd name="T72" fmla="*/ 345 w 406"/>
                  <a:gd name="T73" fmla="*/ 23 h 537"/>
                  <a:gd name="T74" fmla="*/ 359 w 406"/>
                  <a:gd name="T75" fmla="*/ 37 h 537"/>
                  <a:gd name="T76" fmla="*/ 373 w 406"/>
                  <a:gd name="T77" fmla="*/ 56 h 537"/>
                  <a:gd name="T78" fmla="*/ 387 w 406"/>
                  <a:gd name="T79" fmla="*/ 70 h 537"/>
                  <a:gd name="T80" fmla="*/ 392 w 406"/>
                  <a:gd name="T81" fmla="*/ 85 h 537"/>
                  <a:gd name="T82" fmla="*/ 402 w 406"/>
                  <a:gd name="T83" fmla="*/ 99 h 53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6"/>
                  <a:gd name="T127" fmla="*/ 0 h 537"/>
                  <a:gd name="T128" fmla="*/ 406 w 406"/>
                  <a:gd name="T129" fmla="*/ 537 h 53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6" h="537">
                    <a:moveTo>
                      <a:pt x="0" y="537"/>
                    </a:moveTo>
                    <a:lnTo>
                      <a:pt x="0" y="527"/>
                    </a:lnTo>
                    <a:lnTo>
                      <a:pt x="5" y="523"/>
                    </a:lnTo>
                    <a:lnTo>
                      <a:pt x="5" y="513"/>
                    </a:lnTo>
                    <a:lnTo>
                      <a:pt x="9" y="509"/>
                    </a:lnTo>
                    <a:lnTo>
                      <a:pt x="9" y="495"/>
                    </a:lnTo>
                    <a:lnTo>
                      <a:pt x="14" y="490"/>
                    </a:lnTo>
                    <a:lnTo>
                      <a:pt x="14" y="480"/>
                    </a:lnTo>
                    <a:lnTo>
                      <a:pt x="19" y="476"/>
                    </a:lnTo>
                    <a:lnTo>
                      <a:pt x="19" y="466"/>
                    </a:lnTo>
                    <a:lnTo>
                      <a:pt x="24" y="462"/>
                    </a:lnTo>
                    <a:lnTo>
                      <a:pt x="24" y="457"/>
                    </a:lnTo>
                    <a:lnTo>
                      <a:pt x="28" y="447"/>
                    </a:lnTo>
                    <a:lnTo>
                      <a:pt x="28" y="443"/>
                    </a:lnTo>
                    <a:lnTo>
                      <a:pt x="33" y="433"/>
                    </a:lnTo>
                    <a:lnTo>
                      <a:pt x="33" y="424"/>
                    </a:lnTo>
                    <a:lnTo>
                      <a:pt x="38" y="414"/>
                    </a:lnTo>
                    <a:lnTo>
                      <a:pt x="38" y="410"/>
                    </a:lnTo>
                    <a:lnTo>
                      <a:pt x="43" y="405"/>
                    </a:lnTo>
                    <a:lnTo>
                      <a:pt x="43" y="396"/>
                    </a:lnTo>
                    <a:lnTo>
                      <a:pt x="47" y="391"/>
                    </a:lnTo>
                    <a:lnTo>
                      <a:pt x="47" y="386"/>
                    </a:lnTo>
                    <a:lnTo>
                      <a:pt x="52" y="377"/>
                    </a:lnTo>
                    <a:lnTo>
                      <a:pt x="52" y="372"/>
                    </a:lnTo>
                    <a:lnTo>
                      <a:pt x="57" y="367"/>
                    </a:lnTo>
                    <a:lnTo>
                      <a:pt x="57" y="353"/>
                    </a:lnTo>
                    <a:lnTo>
                      <a:pt x="61" y="348"/>
                    </a:lnTo>
                    <a:lnTo>
                      <a:pt x="61" y="344"/>
                    </a:lnTo>
                    <a:lnTo>
                      <a:pt x="66" y="334"/>
                    </a:lnTo>
                    <a:lnTo>
                      <a:pt x="66" y="330"/>
                    </a:lnTo>
                    <a:lnTo>
                      <a:pt x="71" y="325"/>
                    </a:lnTo>
                    <a:lnTo>
                      <a:pt x="71" y="320"/>
                    </a:lnTo>
                    <a:lnTo>
                      <a:pt x="76" y="311"/>
                    </a:lnTo>
                    <a:lnTo>
                      <a:pt x="76" y="301"/>
                    </a:lnTo>
                    <a:lnTo>
                      <a:pt x="80" y="297"/>
                    </a:lnTo>
                    <a:lnTo>
                      <a:pt x="80" y="287"/>
                    </a:lnTo>
                    <a:lnTo>
                      <a:pt x="85" y="282"/>
                    </a:lnTo>
                    <a:lnTo>
                      <a:pt x="85" y="278"/>
                    </a:lnTo>
                    <a:lnTo>
                      <a:pt x="90" y="273"/>
                    </a:lnTo>
                    <a:lnTo>
                      <a:pt x="90" y="268"/>
                    </a:lnTo>
                    <a:lnTo>
                      <a:pt x="95" y="264"/>
                    </a:lnTo>
                    <a:lnTo>
                      <a:pt x="95" y="254"/>
                    </a:lnTo>
                    <a:lnTo>
                      <a:pt x="99" y="249"/>
                    </a:lnTo>
                    <a:lnTo>
                      <a:pt x="99" y="240"/>
                    </a:lnTo>
                    <a:lnTo>
                      <a:pt x="104" y="235"/>
                    </a:lnTo>
                    <a:lnTo>
                      <a:pt x="104" y="231"/>
                    </a:lnTo>
                    <a:lnTo>
                      <a:pt x="109" y="226"/>
                    </a:lnTo>
                    <a:lnTo>
                      <a:pt x="109" y="221"/>
                    </a:lnTo>
                    <a:lnTo>
                      <a:pt x="113" y="217"/>
                    </a:lnTo>
                    <a:lnTo>
                      <a:pt x="113" y="212"/>
                    </a:lnTo>
                    <a:lnTo>
                      <a:pt x="118" y="202"/>
                    </a:lnTo>
                    <a:lnTo>
                      <a:pt x="118" y="198"/>
                    </a:lnTo>
                    <a:lnTo>
                      <a:pt x="123" y="193"/>
                    </a:lnTo>
                    <a:lnTo>
                      <a:pt x="123" y="184"/>
                    </a:lnTo>
                    <a:lnTo>
                      <a:pt x="128" y="179"/>
                    </a:lnTo>
                    <a:lnTo>
                      <a:pt x="128" y="174"/>
                    </a:lnTo>
                    <a:lnTo>
                      <a:pt x="132" y="169"/>
                    </a:lnTo>
                    <a:lnTo>
                      <a:pt x="132" y="165"/>
                    </a:lnTo>
                    <a:lnTo>
                      <a:pt x="137" y="160"/>
                    </a:lnTo>
                    <a:lnTo>
                      <a:pt x="142" y="155"/>
                    </a:lnTo>
                    <a:lnTo>
                      <a:pt x="142" y="146"/>
                    </a:lnTo>
                    <a:lnTo>
                      <a:pt x="147" y="141"/>
                    </a:lnTo>
                    <a:lnTo>
                      <a:pt x="147" y="136"/>
                    </a:lnTo>
                    <a:lnTo>
                      <a:pt x="151" y="132"/>
                    </a:lnTo>
                    <a:lnTo>
                      <a:pt x="151" y="127"/>
                    </a:lnTo>
                    <a:lnTo>
                      <a:pt x="156" y="122"/>
                    </a:lnTo>
                    <a:lnTo>
                      <a:pt x="161" y="118"/>
                    </a:lnTo>
                    <a:lnTo>
                      <a:pt x="161" y="113"/>
                    </a:lnTo>
                    <a:lnTo>
                      <a:pt x="165" y="108"/>
                    </a:lnTo>
                    <a:lnTo>
                      <a:pt x="165" y="103"/>
                    </a:lnTo>
                    <a:lnTo>
                      <a:pt x="170" y="99"/>
                    </a:lnTo>
                    <a:lnTo>
                      <a:pt x="170" y="94"/>
                    </a:lnTo>
                    <a:lnTo>
                      <a:pt x="175" y="89"/>
                    </a:lnTo>
                    <a:lnTo>
                      <a:pt x="180" y="85"/>
                    </a:lnTo>
                    <a:lnTo>
                      <a:pt x="180" y="80"/>
                    </a:lnTo>
                    <a:lnTo>
                      <a:pt x="184" y="75"/>
                    </a:lnTo>
                    <a:lnTo>
                      <a:pt x="189" y="70"/>
                    </a:lnTo>
                    <a:lnTo>
                      <a:pt x="189" y="66"/>
                    </a:lnTo>
                    <a:lnTo>
                      <a:pt x="194" y="61"/>
                    </a:lnTo>
                    <a:lnTo>
                      <a:pt x="203" y="52"/>
                    </a:lnTo>
                    <a:lnTo>
                      <a:pt x="203" y="47"/>
                    </a:lnTo>
                    <a:lnTo>
                      <a:pt x="208" y="42"/>
                    </a:lnTo>
                    <a:lnTo>
                      <a:pt x="213" y="37"/>
                    </a:lnTo>
                    <a:lnTo>
                      <a:pt x="217" y="33"/>
                    </a:lnTo>
                    <a:lnTo>
                      <a:pt x="222" y="28"/>
                    </a:lnTo>
                    <a:lnTo>
                      <a:pt x="227" y="23"/>
                    </a:lnTo>
                    <a:lnTo>
                      <a:pt x="232" y="19"/>
                    </a:lnTo>
                    <a:lnTo>
                      <a:pt x="236" y="14"/>
                    </a:lnTo>
                    <a:lnTo>
                      <a:pt x="241" y="14"/>
                    </a:lnTo>
                    <a:lnTo>
                      <a:pt x="246" y="9"/>
                    </a:lnTo>
                    <a:lnTo>
                      <a:pt x="250" y="4"/>
                    </a:lnTo>
                    <a:lnTo>
                      <a:pt x="255" y="4"/>
                    </a:lnTo>
                    <a:lnTo>
                      <a:pt x="260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4" y="0"/>
                    </a:lnTo>
                    <a:lnTo>
                      <a:pt x="279" y="0"/>
                    </a:lnTo>
                    <a:lnTo>
                      <a:pt x="284" y="0"/>
                    </a:lnTo>
                    <a:lnTo>
                      <a:pt x="288" y="0"/>
                    </a:lnTo>
                    <a:lnTo>
                      <a:pt x="293" y="0"/>
                    </a:lnTo>
                    <a:lnTo>
                      <a:pt x="298" y="0"/>
                    </a:lnTo>
                    <a:lnTo>
                      <a:pt x="302" y="0"/>
                    </a:lnTo>
                    <a:lnTo>
                      <a:pt x="307" y="0"/>
                    </a:lnTo>
                    <a:lnTo>
                      <a:pt x="312" y="4"/>
                    </a:lnTo>
                    <a:lnTo>
                      <a:pt x="317" y="4"/>
                    </a:lnTo>
                    <a:lnTo>
                      <a:pt x="321" y="9"/>
                    </a:lnTo>
                    <a:lnTo>
                      <a:pt x="326" y="9"/>
                    </a:lnTo>
                    <a:lnTo>
                      <a:pt x="331" y="14"/>
                    </a:lnTo>
                    <a:lnTo>
                      <a:pt x="335" y="19"/>
                    </a:lnTo>
                    <a:lnTo>
                      <a:pt x="340" y="23"/>
                    </a:lnTo>
                    <a:lnTo>
                      <a:pt x="345" y="23"/>
                    </a:lnTo>
                    <a:lnTo>
                      <a:pt x="350" y="28"/>
                    </a:lnTo>
                    <a:lnTo>
                      <a:pt x="354" y="33"/>
                    </a:lnTo>
                    <a:lnTo>
                      <a:pt x="359" y="37"/>
                    </a:lnTo>
                    <a:lnTo>
                      <a:pt x="369" y="47"/>
                    </a:lnTo>
                    <a:lnTo>
                      <a:pt x="369" y="52"/>
                    </a:lnTo>
                    <a:lnTo>
                      <a:pt x="373" y="56"/>
                    </a:lnTo>
                    <a:lnTo>
                      <a:pt x="378" y="61"/>
                    </a:lnTo>
                    <a:lnTo>
                      <a:pt x="383" y="66"/>
                    </a:lnTo>
                    <a:lnTo>
                      <a:pt x="387" y="70"/>
                    </a:lnTo>
                    <a:lnTo>
                      <a:pt x="387" y="75"/>
                    </a:lnTo>
                    <a:lnTo>
                      <a:pt x="392" y="80"/>
                    </a:lnTo>
                    <a:lnTo>
                      <a:pt x="392" y="85"/>
                    </a:lnTo>
                    <a:lnTo>
                      <a:pt x="397" y="89"/>
                    </a:lnTo>
                    <a:lnTo>
                      <a:pt x="402" y="94"/>
                    </a:lnTo>
                    <a:lnTo>
                      <a:pt x="402" y="99"/>
                    </a:lnTo>
                    <a:lnTo>
                      <a:pt x="406" y="103"/>
                    </a:lnTo>
                    <a:lnTo>
                      <a:pt x="406" y="108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74" name="Freeform 43">
                <a:extLst>
                  <a:ext uri="{FF2B5EF4-FFF2-40B4-BE49-F238E27FC236}">
                    <a16:creationId xmlns:a16="http://schemas.microsoft.com/office/drawing/2014/main" id="{2A97C856-49A8-AE42-BF6F-35454BAE3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684"/>
                <a:ext cx="307" cy="886"/>
              </a:xfrm>
              <a:custGeom>
                <a:avLst/>
                <a:gdLst>
                  <a:gd name="T0" fmla="*/ 5 w 307"/>
                  <a:gd name="T1" fmla="*/ 10 h 886"/>
                  <a:gd name="T2" fmla="*/ 15 w 307"/>
                  <a:gd name="T3" fmla="*/ 24 h 886"/>
                  <a:gd name="T4" fmla="*/ 24 w 307"/>
                  <a:gd name="T5" fmla="*/ 38 h 886"/>
                  <a:gd name="T6" fmla="*/ 33 w 307"/>
                  <a:gd name="T7" fmla="*/ 57 h 886"/>
                  <a:gd name="T8" fmla="*/ 38 w 307"/>
                  <a:gd name="T9" fmla="*/ 71 h 886"/>
                  <a:gd name="T10" fmla="*/ 48 w 307"/>
                  <a:gd name="T11" fmla="*/ 85 h 886"/>
                  <a:gd name="T12" fmla="*/ 52 w 307"/>
                  <a:gd name="T13" fmla="*/ 109 h 886"/>
                  <a:gd name="T14" fmla="*/ 62 w 307"/>
                  <a:gd name="T15" fmla="*/ 123 h 886"/>
                  <a:gd name="T16" fmla="*/ 67 w 307"/>
                  <a:gd name="T17" fmla="*/ 141 h 886"/>
                  <a:gd name="T18" fmla="*/ 76 w 307"/>
                  <a:gd name="T19" fmla="*/ 160 h 886"/>
                  <a:gd name="T20" fmla="*/ 81 w 307"/>
                  <a:gd name="T21" fmla="*/ 174 h 886"/>
                  <a:gd name="T22" fmla="*/ 90 w 307"/>
                  <a:gd name="T23" fmla="*/ 193 h 886"/>
                  <a:gd name="T24" fmla="*/ 95 w 307"/>
                  <a:gd name="T25" fmla="*/ 217 h 886"/>
                  <a:gd name="T26" fmla="*/ 104 w 307"/>
                  <a:gd name="T27" fmla="*/ 236 h 886"/>
                  <a:gd name="T28" fmla="*/ 109 w 307"/>
                  <a:gd name="T29" fmla="*/ 250 h 886"/>
                  <a:gd name="T30" fmla="*/ 118 w 307"/>
                  <a:gd name="T31" fmla="*/ 278 h 886"/>
                  <a:gd name="T32" fmla="*/ 123 w 307"/>
                  <a:gd name="T33" fmla="*/ 297 h 886"/>
                  <a:gd name="T34" fmla="*/ 133 w 307"/>
                  <a:gd name="T35" fmla="*/ 316 h 886"/>
                  <a:gd name="T36" fmla="*/ 137 w 307"/>
                  <a:gd name="T37" fmla="*/ 339 h 886"/>
                  <a:gd name="T38" fmla="*/ 147 w 307"/>
                  <a:gd name="T39" fmla="*/ 358 h 886"/>
                  <a:gd name="T40" fmla="*/ 152 w 307"/>
                  <a:gd name="T41" fmla="*/ 382 h 886"/>
                  <a:gd name="T42" fmla="*/ 161 w 307"/>
                  <a:gd name="T43" fmla="*/ 405 h 886"/>
                  <a:gd name="T44" fmla="*/ 166 w 307"/>
                  <a:gd name="T45" fmla="*/ 429 h 886"/>
                  <a:gd name="T46" fmla="*/ 175 w 307"/>
                  <a:gd name="T47" fmla="*/ 448 h 886"/>
                  <a:gd name="T48" fmla="*/ 180 w 307"/>
                  <a:gd name="T49" fmla="*/ 476 h 886"/>
                  <a:gd name="T50" fmla="*/ 189 w 307"/>
                  <a:gd name="T51" fmla="*/ 495 h 886"/>
                  <a:gd name="T52" fmla="*/ 194 w 307"/>
                  <a:gd name="T53" fmla="*/ 518 h 886"/>
                  <a:gd name="T54" fmla="*/ 204 w 307"/>
                  <a:gd name="T55" fmla="*/ 547 h 886"/>
                  <a:gd name="T56" fmla="*/ 208 w 307"/>
                  <a:gd name="T57" fmla="*/ 566 h 886"/>
                  <a:gd name="T58" fmla="*/ 218 w 307"/>
                  <a:gd name="T59" fmla="*/ 589 h 886"/>
                  <a:gd name="T60" fmla="*/ 222 w 307"/>
                  <a:gd name="T61" fmla="*/ 617 h 886"/>
                  <a:gd name="T62" fmla="*/ 232 w 307"/>
                  <a:gd name="T63" fmla="*/ 636 h 886"/>
                  <a:gd name="T64" fmla="*/ 237 w 307"/>
                  <a:gd name="T65" fmla="*/ 660 h 886"/>
                  <a:gd name="T66" fmla="*/ 246 w 307"/>
                  <a:gd name="T67" fmla="*/ 683 h 886"/>
                  <a:gd name="T68" fmla="*/ 251 w 307"/>
                  <a:gd name="T69" fmla="*/ 712 h 886"/>
                  <a:gd name="T70" fmla="*/ 260 w 307"/>
                  <a:gd name="T71" fmla="*/ 730 h 886"/>
                  <a:gd name="T72" fmla="*/ 265 w 307"/>
                  <a:gd name="T73" fmla="*/ 759 h 886"/>
                  <a:gd name="T74" fmla="*/ 274 w 307"/>
                  <a:gd name="T75" fmla="*/ 782 h 886"/>
                  <a:gd name="T76" fmla="*/ 279 w 307"/>
                  <a:gd name="T77" fmla="*/ 801 h 886"/>
                  <a:gd name="T78" fmla="*/ 289 w 307"/>
                  <a:gd name="T79" fmla="*/ 825 h 886"/>
                  <a:gd name="T80" fmla="*/ 293 w 307"/>
                  <a:gd name="T81" fmla="*/ 853 h 886"/>
                  <a:gd name="T82" fmla="*/ 303 w 307"/>
                  <a:gd name="T83" fmla="*/ 872 h 8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07"/>
                  <a:gd name="T127" fmla="*/ 0 h 886"/>
                  <a:gd name="T128" fmla="*/ 307 w 307"/>
                  <a:gd name="T129" fmla="*/ 886 h 8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07" h="886">
                    <a:moveTo>
                      <a:pt x="0" y="0"/>
                    </a:moveTo>
                    <a:lnTo>
                      <a:pt x="5" y="5"/>
                    </a:lnTo>
                    <a:lnTo>
                      <a:pt x="5" y="10"/>
                    </a:lnTo>
                    <a:lnTo>
                      <a:pt x="10" y="14"/>
                    </a:lnTo>
                    <a:lnTo>
                      <a:pt x="15" y="19"/>
                    </a:lnTo>
                    <a:lnTo>
                      <a:pt x="15" y="24"/>
                    </a:lnTo>
                    <a:lnTo>
                      <a:pt x="19" y="28"/>
                    </a:lnTo>
                    <a:lnTo>
                      <a:pt x="19" y="33"/>
                    </a:lnTo>
                    <a:lnTo>
                      <a:pt x="24" y="38"/>
                    </a:lnTo>
                    <a:lnTo>
                      <a:pt x="24" y="47"/>
                    </a:lnTo>
                    <a:lnTo>
                      <a:pt x="29" y="52"/>
                    </a:lnTo>
                    <a:lnTo>
                      <a:pt x="33" y="57"/>
                    </a:lnTo>
                    <a:lnTo>
                      <a:pt x="33" y="61"/>
                    </a:lnTo>
                    <a:lnTo>
                      <a:pt x="38" y="66"/>
                    </a:lnTo>
                    <a:lnTo>
                      <a:pt x="38" y="71"/>
                    </a:lnTo>
                    <a:lnTo>
                      <a:pt x="43" y="76"/>
                    </a:lnTo>
                    <a:lnTo>
                      <a:pt x="43" y="80"/>
                    </a:lnTo>
                    <a:lnTo>
                      <a:pt x="48" y="85"/>
                    </a:lnTo>
                    <a:lnTo>
                      <a:pt x="48" y="94"/>
                    </a:lnTo>
                    <a:lnTo>
                      <a:pt x="52" y="104"/>
                    </a:lnTo>
                    <a:lnTo>
                      <a:pt x="52" y="109"/>
                    </a:lnTo>
                    <a:lnTo>
                      <a:pt x="57" y="113"/>
                    </a:lnTo>
                    <a:lnTo>
                      <a:pt x="57" y="118"/>
                    </a:lnTo>
                    <a:lnTo>
                      <a:pt x="62" y="123"/>
                    </a:lnTo>
                    <a:lnTo>
                      <a:pt x="62" y="127"/>
                    </a:lnTo>
                    <a:lnTo>
                      <a:pt x="67" y="132"/>
                    </a:lnTo>
                    <a:lnTo>
                      <a:pt x="67" y="141"/>
                    </a:lnTo>
                    <a:lnTo>
                      <a:pt x="71" y="146"/>
                    </a:lnTo>
                    <a:lnTo>
                      <a:pt x="71" y="156"/>
                    </a:lnTo>
                    <a:lnTo>
                      <a:pt x="76" y="160"/>
                    </a:lnTo>
                    <a:lnTo>
                      <a:pt x="76" y="165"/>
                    </a:lnTo>
                    <a:lnTo>
                      <a:pt x="81" y="170"/>
                    </a:lnTo>
                    <a:lnTo>
                      <a:pt x="81" y="174"/>
                    </a:lnTo>
                    <a:lnTo>
                      <a:pt x="85" y="179"/>
                    </a:lnTo>
                    <a:lnTo>
                      <a:pt x="85" y="189"/>
                    </a:lnTo>
                    <a:lnTo>
                      <a:pt x="90" y="193"/>
                    </a:lnTo>
                    <a:lnTo>
                      <a:pt x="90" y="203"/>
                    </a:lnTo>
                    <a:lnTo>
                      <a:pt x="95" y="212"/>
                    </a:lnTo>
                    <a:lnTo>
                      <a:pt x="95" y="217"/>
                    </a:lnTo>
                    <a:lnTo>
                      <a:pt x="100" y="222"/>
                    </a:lnTo>
                    <a:lnTo>
                      <a:pt x="100" y="226"/>
                    </a:lnTo>
                    <a:lnTo>
                      <a:pt x="104" y="236"/>
                    </a:lnTo>
                    <a:lnTo>
                      <a:pt x="104" y="240"/>
                    </a:lnTo>
                    <a:lnTo>
                      <a:pt x="109" y="245"/>
                    </a:lnTo>
                    <a:lnTo>
                      <a:pt x="109" y="250"/>
                    </a:lnTo>
                    <a:lnTo>
                      <a:pt x="114" y="259"/>
                    </a:lnTo>
                    <a:lnTo>
                      <a:pt x="114" y="269"/>
                    </a:lnTo>
                    <a:lnTo>
                      <a:pt x="118" y="278"/>
                    </a:lnTo>
                    <a:lnTo>
                      <a:pt x="118" y="283"/>
                    </a:lnTo>
                    <a:lnTo>
                      <a:pt x="123" y="288"/>
                    </a:lnTo>
                    <a:lnTo>
                      <a:pt x="123" y="297"/>
                    </a:lnTo>
                    <a:lnTo>
                      <a:pt x="128" y="302"/>
                    </a:lnTo>
                    <a:lnTo>
                      <a:pt x="128" y="306"/>
                    </a:lnTo>
                    <a:lnTo>
                      <a:pt x="133" y="316"/>
                    </a:lnTo>
                    <a:lnTo>
                      <a:pt x="133" y="325"/>
                    </a:lnTo>
                    <a:lnTo>
                      <a:pt x="137" y="335"/>
                    </a:lnTo>
                    <a:lnTo>
                      <a:pt x="137" y="339"/>
                    </a:lnTo>
                    <a:lnTo>
                      <a:pt x="142" y="349"/>
                    </a:lnTo>
                    <a:lnTo>
                      <a:pt x="142" y="354"/>
                    </a:lnTo>
                    <a:lnTo>
                      <a:pt x="147" y="358"/>
                    </a:lnTo>
                    <a:lnTo>
                      <a:pt x="147" y="368"/>
                    </a:lnTo>
                    <a:lnTo>
                      <a:pt x="152" y="372"/>
                    </a:lnTo>
                    <a:lnTo>
                      <a:pt x="152" y="382"/>
                    </a:lnTo>
                    <a:lnTo>
                      <a:pt x="156" y="387"/>
                    </a:lnTo>
                    <a:lnTo>
                      <a:pt x="156" y="401"/>
                    </a:lnTo>
                    <a:lnTo>
                      <a:pt x="161" y="405"/>
                    </a:lnTo>
                    <a:lnTo>
                      <a:pt x="161" y="415"/>
                    </a:lnTo>
                    <a:lnTo>
                      <a:pt x="166" y="419"/>
                    </a:lnTo>
                    <a:lnTo>
                      <a:pt x="166" y="429"/>
                    </a:lnTo>
                    <a:lnTo>
                      <a:pt x="170" y="434"/>
                    </a:lnTo>
                    <a:lnTo>
                      <a:pt x="170" y="443"/>
                    </a:lnTo>
                    <a:lnTo>
                      <a:pt x="175" y="448"/>
                    </a:lnTo>
                    <a:lnTo>
                      <a:pt x="175" y="452"/>
                    </a:lnTo>
                    <a:lnTo>
                      <a:pt x="180" y="462"/>
                    </a:lnTo>
                    <a:lnTo>
                      <a:pt x="180" y="476"/>
                    </a:lnTo>
                    <a:lnTo>
                      <a:pt x="185" y="481"/>
                    </a:lnTo>
                    <a:lnTo>
                      <a:pt x="185" y="490"/>
                    </a:lnTo>
                    <a:lnTo>
                      <a:pt x="189" y="495"/>
                    </a:lnTo>
                    <a:lnTo>
                      <a:pt x="189" y="504"/>
                    </a:lnTo>
                    <a:lnTo>
                      <a:pt x="194" y="509"/>
                    </a:lnTo>
                    <a:lnTo>
                      <a:pt x="194" y="518"/>
                    </a:lnTo>
                    <a:lnTo>
                      <a:pt x="199" y="523"/>
                    </a:lnTo>
                    <a:lnTo>
                      <a:pt x="199" y="537"/>
                    </a:lnTo>
                    <a:lnTo>
                      <a:pt x="204" y="547"/>
                    </a:lnTo>
                    <a:lnTo>
                      <a:pt x="204" y="551"/>
                    </a:lnTo>
                    <a:lnTo>
                      <a:pt x="208" y="561"/>
                    </a:lnTo>
                    <a:lnTo>
                      <a:pt x="208" y="566"/>
                    </a:lnTo>
                    <a:lnTo>
                      <a:pt x="213" y="575"/>
                    </a:lnTo>
                    <a:lnTo>
                      <a:pt x="213" y="580"/>
                    </a:lnTo>
                    <a:lnTo>
                      <a:pt x="218" y="589"/>
                    </a:lnTo>
                    <a:lnTo>
                      <a:pt x="218" y="594"/>
                    </a:lnTo>
                    <a:lnTo>
                      <a:pt x="222" y="603"/>
                    </a:lnTo>
                    <a:lnTo>
                      <a:pt x="222" y="617"/>
                    </a:lnTo>
                    <a:lnTo>
                      <a:pt x="227" y="622"/>
                    </a:lnTo>
                    <a:lnTo>
                      <a:pt x="227" y="632"/>
                    </a:lnTo>
                    <a:lnTo>
                      <a:pt x="232" y="636"/>
                    </a:lnTo>
                    <a:lnTo>
                      <a:pt x="232" y="646"/>
                    </a:lnTo>
                    <a:lnTo>
                      <a:pt x="237" y="650"/>
                    </a:lnTo>
                    <a:lnTo>
                      <a:pt x="237" y="660"/>
                    </a:lnTo>
                    <a:lnTo>
                      <a:pt x="241" y="665"/>
                    </a:lnTo>
                    <a:lnTo>
                      <a:pt x="241" y="674"/>
                    </a:lnTo>
                    <a:lnTo>
                      <a:pt x="246" y="683"/>
                    </a:lnTo>
                    <a:lnTo>
                      <a:pt x="246" y="697"/>
                    </a:lnTo>
                    <a:lnTo>
                      <a:pt x="251" y="702"/>
                    </a:lnTo>
                    <a:lnTo>
                      <a:pt x="251" y="712"/>
                    </a:lnTo>
                    <a:lnTo>
                      <a:pt x="256" y="716"/>
                    </a:lnTo>
                    <a:lnTo>
                      <a:pt x="256" y="726"/>
                    </a:lnTo>
                    <a:lnTo>
                      <a:pt x="260" y="730"/>
                    </a:lnTo>
                    <a:lnTo>
                      <a:pt x="260" y="740"/>
                    </a:lnTo>
                    <a:lnTo>
                      <a:pt x="265" y="745"/>
                    </a:lnTo>
                    <a:lnTo>
                      <a:pt x="265" y="759"/>
                    </a:lnTo>
                    <a:lnTo>
                      <a:pt x="270" y="768"/>
                    </a:lnTo>
                    <a:lnTo>
                      <a:pt x="270" y="773"/>
                    </a:lnTo>
                    <a:lnTo>
                      <a:pt x="274" y="782"/>
                    </a:lnTo>
                    <a:lnTo>
                      <a:pt x="274" y="787"/>
                    </a:lnTo>
                    <a:lnTo>
                      <a:pt x="279" y="796"/>
                    </a:lnTo>
                    <a:lnTo>
                      <a:pt x="279" y="801"/>
                    </a:lnTo>
                    <a:lnTo>
                      <a:pt x="284" y="811"/>
                    </a:lnTo>
                    <a:lnTo>
                      <a:pt x="284" y="815"/>
                    </a:lnTo>
                    <a:lnTo>
                      <a:pt x="289" y="825"/>
                    </a:lnTo>
                    <a:lnTo>
                      <a:pt x="289" y="839"/>
                    </a:lnTo>
                    <a:lnTo>
                      <a:pt x="293" y="844"/>
                    </a:lnTo>
                    <a:lnTo>
                      <a:pt x="293" y="853"/>
                    </a:lnTo>
                    <a:lnTo>
                      <a:pt x="298" y="858"/>
                    </a:lnTo>
                    <a:lnTo>
                      <a:pt x="298" y="867"/>
                    </a:lnTo>
                    <a:lnTo>
                      <a:pt x="303" y="872"/>
                    </a:lnTo>
                    <a:lnTo>
                      <a:pt x="303" y="881"/>
                    </a:lnTo>
                    <a:lnTo>
                      <a:pt x="307" y="886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75" name="Freeform 44">
                <a:extLst>
                  <a:ext uri="{FF2B5EF4-FFF2-40B4-BE49-F238E27FC236}">
                    <a16:creationId xmlns:a16="http://schemas.microsoft.com/office/drawing/2014/main" id="{7CE3650F-BD7A-1A41-B1A3-2CA38BDA5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" y="2570"/>
                <a:ext cx="345" cy="806"/>
              </a:xfrm>
              <a:custGeom>
                <a:avLst/>
                <a:gdLst>
                  <a:gd name="T0" fmla="*/ 5 w 345"/>
                  <a:gd name="T1" fmla="*/ 14 h 806"/>
                  <a:gd name="T2" fmla="*/ 10 w 345"/>
                  <a:gd name="T3" fmla="*/ 42 h 806"/>
                  <a:gd name="T4" fmla="*/ 19 w 345"/>
                  <a:gd name="T5" fmla="*/ 61 h 806"/>
                  <a:gd name="T6" fmla="*/ 24 w 345"/>
                  <a:gd name="T7" fmla="*/ 89 h 806"/>
                  <a:gd name="T8" fmla="*/ 34 w 345"/>
                  <a:gd name="T9" fmla="*/ 108 h 806"/>
                  <a:gd name="T10" fmla="*/ 38 w 345"/>
                  <a:gd name="T11" fmla="*/ 132 h 806"/>
                  <a:gd name="T12" fmla="*/ 48 w 345"/>
                  <a:gd name="T13" fmla="*/ 151 h 806"/>
                  <a:gd name="T14" fmla="*/ 52 w 345"/>
                  <a:gd name="T15" fmla="*/ 174 h 806"/>
                  <a:gd name="T16" fmla="*/ 62 w 345"/>
                  <a:gd name="T17" fmla="*/ 198 h 806"/>
                  <a:gd name="T18" fmla="*/ 67 w 345"/>
                  <a:gd name="T19" fmla="*/ 217 h 806"/>
                  <a:gd name="T20" fmla="*/ 76 w 345"/>
                  <a:gd name="T21" fmla="*/ 240 h 806"/>
                  <a:gd name="T22" fmla="*/ 81 w 345"/>
                  <a:gd name="T23" fmla="*/ 259 h 806"/>
                  <a:gd name="T24" fmla="*/ 90 w 345"/>
                  <a:gd name="T25" fmla="*/ 278 h 806"/>
                  <a:gd name="T26" fmla="*/ 95 w 345"/>
                  <a:gd name="T27" fmla="*/ 302 h 806"/>
                  <a:gd name="T28" fmla="*/ 104 w 345"/>
                  <a:gd name="T29" fmla="*/ 320 h 806"/>
                  <a:gd name="T30" fmla="*/ 109 w 345"/>
                  <a:gd name="T31" fmla="*/ 339 h 806"/>
                  <a:gd name="T32" fmla="*/ 119 w 345"/>
                  <a:gd name="T33" fmla="*/ 363 h 806"/>
                  <a:gd name="T34" fmla="*/ 123 w 345"/>
                  <a:gd name="T35" fmla="*/ 377 h 806"/>
                  <a:gd name="T36" fmla="*/ 133 w 345"/>
                  <a:gd name="T37" fmla="*/ 396 h 806"/>
                  <a:gd name="T38" fmla="*/ 138 w 345"/>
                  <a:gd name="T39" fmla="*/ 415 h 806"/>
                  <a:gd name="T40" fmla="*/ 147 w 345"/>
                  <a:gd name="T41" fmla="*/ 433 h 806"/>
                  <a:gd name="T42" fmla="*/ 152 w 345"/>
                  <a:gd name="T43" fmla="*/ 448 h 806"/>
                  <a:gd name="T44" fmla="*/ 161 w 345"/>
                  <a:gd name="T45" fmla="*/ 471 h 806"/>
                  <a:gd name="T46" fmla="*/ 166 w 345"/>
                  <a:gd name="T47" fmla="*/ 485 h 806"/>
                  <a:gd name="T48" fmla="*/ 175 w 345"/>
                  <a:gd name="T49" fmla="*/ 499 h 806"/>
                  <a:gd name="T50" fmla="*/ 180 w 345"/>
                  <a:gd name="T51" fmla="*/ 518 h 806"/>
                  <a:gd name="T52" fmla="*/ 189 w 345"/>
                  <a:gd name="T53" fmla="*/ 532 h 806"/>
                  <a:gd name="T54" fmla="*/ 194 w 345"/>
                  <a:gd name="T55" fmla="*/ 547 h 806"/>
                  <a:gd name="T56" fmla="*/ 204 w 345"/>
                  <a:gd name="T57" fmla="*/ 561 h 806"/>
                  <a:gd name="T58" fmla="*/ 208 w 345"/>
                  <a:gd name="T59" fmla="*/ 580 h 806"/>
                  <a:gd name="T60" fmla="*/ 218 w 345"/>
                  <a:gd name="T61" fmla="*/ 594 h 806"/>
                  <a:gd name="T62" fmla="*/ 223 w 345"/>
                  <a:gd name="T63" fmla="*/ 612 h 806"/>
                  <a:gd name="T64" fmla="*/ 237 w 345"/>
                  <a:gd name="T65" fmla="*/ 631 h 806"/>
                  <a:gd name="T66" fmla="*/ 241 w 345"/>
                  <a:gd name="T67" fmla="*/ 645 h 806"/>
                  <a:gd name="T68" fmla="*/ 251 w 345"/>
                  <a:gd name="T69" fmla="*/ 660 h 806"/>
                  <a:gd name="T70" fmla="*/ 260 w 345"/>
                  <a:gd name="T71" fmla="*/ 678 h 806"/>
                  <a:gd name="T72" fmla="*/ 279 w 345"/>
                  <a:gd name="T73" fmla="*/ 707 h 806"/>
                  <a:gd name="T74" fmla="*/ 289 w 345"/>
                  <a:gd name="T75" fmla="*/ 721 h 806"/>
                  <a:gd name="T76" fmla="*/ 298 w 345"/>
                  <a:gd name="T77" fmla="*/ 740 h 806"/>
                  <a:gd name="T78" fmla="*/ 312 w 345"/>
                  <a:gd name="T79" fmla="*/ 759 h 806"/>
                  <a:gd name="T80" fmla="*/ 326 w 345"/>
                  <a:gd name="T81" fmla="*/ 777 h 806"/>
                  <a:gd name="T82" fmla="*/ 341 w 345"/>
                  <a:gd name="T83" fmla="*/ 796 h 8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45"/>
                  <a:gd name="T127" fmla="*/ 0 h 806"/>
                  <a:gd name="T128" fmla="*/ 345 w 345"/>
                  <a:gd name="T129" fmla="*/ 806 h 8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45" h="806">
                    <a:moveTo>
                      <a:pt x="0" y="0"/>
                    </a:moveTo>
                    <a:lnTo>
                      <a:pt x="0" y="9"/>
                    </a:lnTo>
                    <a:lnTo>
                      <a:pt x="5" y="14"/>
                    </a:lnTo>
                    <a:lnTo>
                      <a:pt x="5" y="28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5" y="47"/>
                    </a:lnTo>
                    <a:lnTo>
                      <a:pt x="15" y="57"/>
                    </a:lnTo>
                    <a:lnTo>
                      <a:pt x="19" y="61"/>
                    </a:lnTo>
                    <a:lnTo>
                      <a:pt x="19" y="71"/>
                    </a:lnTo>
                    <a:lnTo>
                      <a:pt x="24" y="75"/>
                    </a:lnTo>
                    <a:lnTo>
                      <a:pt x="24" y="89"/>
                    </a:lnTo>
                    <a:lnTo>
                      <a:pt x="29" y="99"/>
                    </a:lnTo>
                    <a:lnTo>
                      <a:pt x="29" y="104"/>
                    </a:lnTo>
                    <a:lnTo>
                      <a:pt x="34" y="108"/>
                    </a:lnTo>
                    <a:lnTo>
                      <a:pt x="34" y="118"/>
                    </a:lnTo>
                    <a:lnTo>
                      <a:pt x="38" y="122"/>
                    </a:lnTo>
                    <a:lnTo>
                      <a:pt x="38" y="132"/>
                    </a:lnTo>
                    <a:lnTo>
                      <a:pt x="43" y="137"/>
                    </a:lnTo>
                    <a:lnTo>
                      <a:pt x="43" y="141"/>
                    </a:lnTo>
                    <a:lnTo>
                      <a:pt x="48" y="151"/>
                    </a:lnTo>
                    <a:lnTo>
                      <a:pt x="48" y="165"/>
                    </a:lnTo>
                    <a:lnTo>
                      <a:pt x="52" y="170"/>
                    </a:lnTo>
                    <a:lnTo>
                      <a:pt x="52" y="174"/>
                    </a:lnTo>
                    <a:lnTo>
                      <a:pt x="57" y="184"/>
                    </a:lnTo>
                    <a:lnTo>
                      <a:pt x="57" y="188"/>
                    </a:lnTo>
                    <a:lnTo>
                      <a:pt x="62" y="198"/>
                    </a:lnTo>
                    <a:lnTo>
                      <a:pt x="62" y="203"/>
                    </a:lnTo>
                    <a:lnTo>
                      <a:pt x="67" y="207"/>
                    </a:lnTo>
                    <a:lnTo>
                      <a:pt x="67" y="217"/>
                    </a:lnTo>
                    <a:lnTo>
                      <a:pt x="71" y="221"/>
                    </a:lnTo>
                    <a:lnTo>
                      <a:pt x="71" y="236"/>
                    </a:lnTo>
                    <a:lnTo>
                      <a:pt x="76" y="240"/>
                    </a:lnTo>
                    <a:lnTo>
                      <a:pt x="76" y="245"/>
                    </a:lnTo>
                    <a:lnTo>
                      <a:pt x="81" y="254"/>
                    </a:lnTo>
                    <a:lnTo>
                      <a:pt x="81" y="259"/>
                    </a:lnTo>
                    <a:lnTo>
                      <a:pt x="86" y="264"/>
                    </a:lnTo>
                    <a:lnTo>
                      <a:pt x="86" y="273"/>
                    </a:lnTo>
                    <a:lnTo>
                      <a:pt x="90" y="278"/>
                    </a:lnTo>
                    <a:lnTo>
                      <a:pt x="90" y="287"/>
                    </a:lnTo>
                    <a:lnTo>
                      <a:pt x="95" y="297"/>
                    </a:lnTo>
                    <a:lnTo>
                      <a:pt x="95" y="302"/>
                    </a:lnTo>
                    <a:lnTo>
                      <a:pt x="100" y="306"/>
                    </a:lnTo>
                    <a:lnTo>
                      <a:pt x="100" y="316"/>
                    </a:lnTo>
                    <a:lnTo>
                      <a:pt x="104" y="320"/>
                    </a:lnTo>
                    <a:lnTo>
                      <a:pt x="104" y="325"/>
                    </a:lnTo>
                    <a:lnTo>
                      <a:pt x="109" y="330"/>
                    </a:lnTo>
                    <a:lnTo>
                      <a:pt x="109" y="339"/>
                    </a:lnTo>
                    <a:lnTo>
                      <a:pt x="114" y="344"/>
                    </a:lnTo>
                    <a:lnTo>
                      <a:pt x="114" y="353"/>
                    </a:lnTo>
                    <a:lnTo>
                      <a:pt x="119" y="363"/>
                    </a:lnTo>
                    <a:lnTo>
                      <a:pt x="119" y="367"/>
                    </a:lnTo>
                    <a:lnTo>
                      <a:pt x="123" y="372"/>
                    </a:lnTo>
                    <a:lnTo>
                      <a:pt x="123" y="377"/>
                    </a:lnTo>
                    <a:lnTo>
                      <a:pt x="128" y="382"/>
                    </a:lnTo>
                    <a:lnTo>
                      <a:pt x="128" y="391"/>
                    </a:lnTo>
                    <a:lnTo>
                      <a:pt x="133" y="396"/>
                    </a:lnTo>
                    <a:lnTo>
                      <a:pt x="133" y="400"/>
                    </a:lnTo>
                    <a:lnTo>
                      <a:pt x="138" y="405"/>
                    </a:lnTo>
                    <a:lnTo>
                      <a:pt x="138" y="415"/>
                    </a:lnTo>
                    <a:lnTo>
                      <a:pt x="142" y="424"/>
                    </a:lnTo>
                    <a:lnTo>
                      <a:pt x="142" y="429"/>
                    </a:lnTo>
                    <a:lnTo>
                      <a:pt x="147" y="433"/>
                    </a:lnTo>
                    <a:lnTo>
                      <a:pt x="147" y="438"/>
                    </a:lnTo>
                    <a:lnTo>
                      <a:pt x="152" y="443"/>
                    </a:lnTo>
                    <a:lnTo>
                      <a:pt x="152" y="448"/>
                    </a:lnTo>
                    <a:lnTo>
                      <a:pt x="156" y="452"/>
                    </a:lnTo>
                    <a:lnTo>
                      <a:pt x="156" y="466"/>
                    </a:lnTo>
                    <a:lnTo>
                      <a:pt x="161" y="471"/>
                    </a:lnTo>
                    <a:lnTo>
                      <a:pt x="161" y="476"/>
                    </a:lnTo>
                    <a:lnTo>
                      <a:pt x="166" y="481"/>
                    </a:lnTo>
                    <a:lnTo>
                      <a:pt x="166" y="485"/>
                    </a:lnTo>
                    <a:lnTo>
                      <a:pt x="171" y="490"/>
                    </a:lnTo>
                    <a:lnTo>
                      <a:pt x="171" y="495"/>
                    </a:lnTo>
                    <a:lnTo>
                      <a:pt x="175" y="499"/>
                    </a:lnTo>
                    <a:lnTo>
                      <a:pt x="175" y="504"/>
                    </a:lnTo>
                    <a:lnTo>
                      <a:pt x="180" y="509"/>
                    </a:lnTo>
                    <a:lnTo>
                      <a:pt x="180" y="518"/>
                    </a:lnTo>
                    <a:lnTo>
                      <a:pt x="185" y="523"/>
                    </a:lnTo>
                    <a:lnTo>
                      <a:pt x="185" y="528"/>
                    </a:lnTo>
                    <a:lnTo>
                      <a:pt x="189" y="532"/>
                    </a:lnTo>
                    <a:lnTo>
                      <a:pt x="189" y="537"/>
                    </a:lnTo>
                    <a:lnTo>
                      <a:pt x="194" y="542"/>
                    </a:lnTo>
                    <a:lnTo>
                      <a:pt x="194" y="547"/>
                    </a:lnTo>
                    <a:lnTo>
                      <a:pt x="199" y="551"/>
                    </a:lnTo>
                    <a:lnTo>
                      <a:pt x="199" y="556"/>
                    </a:lnTo>
                    <a:lnTo>
                      <a:pt x="204" y="561"/>
                    </a:lnTo>
                    <a:lnTo>
                      <a:pt x="204" y="570"/>
                    </a:lnTo>
                    <a:lnTo>
                      <a:pt x="208" y="575"/>
                    </a:lnTo>
                    <a:lnTo>
                      <a:pt x="208" y="580"/>
                    </a:lnTo>
                    <a:lnTo>
                      <a:pt x="213" y="584"/>
                    </a:lnTo>
                    <a:lnTo>
                      <a:pt x="213" y="589"/>
                    </a:lnTo>
                    <a:lnTo>
                      <a:pt x="218" y="594"/>
                    </a:lnTo>
                    <a:lnTo>
                      <a:pt x="218" y="598"/>
                    </a:lnTo>
                    <a:lnTo>
                      <a:pt x="223" y="603"/>
                    </a:lnTo>
                    <a:lnTo>
                      <a:pt x="223" y="612"/>
                    </a:lnTo>
                    <a:lnTo>
                      <a:pt x="232" y="622"/>
                    </a:lnTo>
                    <a:lnTo>
                      <a:pt x="232" y="627"/>
                    </a:lnTo>
                    <a:lnTo>
                      <a:pt x="237" y="631"/>
                    </a:lnTo>
                    <a:lnTo>
                      <a:pt x="237" y="636"/>
                    </a:lnTo>
                    <a:lnTo>
                      <a:pt x="241" y="641"/>
                    </a:lnTo>
                    <a:lnTo>
                      <a:pt x="241" y="645"/>
                    </a:lnTo>
                    <a:lnTo>
                      <a:pt x="246" y="650"/>
                    </a:lnTo>
                    <a:lnTo>
                      <a:pt x="246" y="655"/>
                    </a:lnTo>
                    <a:lnTo>
                      <a:pt x="251" y="660"/>
                    </a:lnTo>
                    <a:lnTo>
                      <a:pt x="251" y="664"/>
                    </a:lnTo>
                    <a:lnTo>
                      <a:pt x="260" y="674"/>
                    </a:lnTo>
                    <a:lnTo>
                      <a:pt x="260" y="678"/>
                    </a:lnTo>
                    <a:lnTo>
                      <a:pt x="270" y="688"/>
                    </a:lnTo>
                    <a:lnTo>
                      <a:pt x="270" y="697"/>
                    </a:lnTo>
                    <a:lnTo>
                      <a:pt x="279" y="707"/>
                    </a:lnTo>
                    <a:lnTo>
                      <a:pt x="279" y="711"/>
                    </a:lnTo>
                    <a:lnTo>
                      <a:pt x="284" y="716"/>
                    </a:lnTo>
                    <a:lnTo>
                      <a:pt x="289" y="721"/>
                    </a:lnTo>
                    <a:lnTo>
                      <a:pt x="289" y="730"/>
                    </a:lnTo>
                    <a:lnTo>
                      <a:pt x="293" y="735"/>
                    </a:lnTo>
                    <a:lnTo>
                      <a:pt x="298" y="740"/>
                    </a:lnTo>
                    <a:lnTo>
                      <a:pt x="308" y="749"/>
                    </a:lnTo>
                    <a:lnTo>
                      <a:pt x="308" y="754"/>
                    </a:lnTo>
                    <a:lnTo>
                      <a:pt x="312" y="759"/>
                    </a:lnTo>
                    <a:lnTo>
                      <a:pt x="312" y="763"/>
                    </a:lnTo>
                    <a:lnTo>
                      <a:pt x="317" y="768"/>
                    </a:lnTo>
                    <a:lnTo>
                      <a:pt x="326" y="777"/>
                    </a:lnTo>
                    <a:lnTo>
                      <a:pt x="326" y="782"/>
                    </a:lnTo>
                    <a:lnTo>
                      <a:pt x="331" y="787"/>
                    </a:lnTo>
                    <a:lnTo>
                      <a:pt x="341" y="796"/>
                    </a:lnTo>
                    <a:lnTo>
                      <a:pt x="341" y="801"/>
                    </a:lnTo>
                    <a:lnTo>
                      <a:pt x="345" y="806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76" name="Freeform 45">
                <a:extLst>
                  <a:ext uri="{FF2B5EF4-FFF2-40B4-BE49-F238E27FC236}">
                    <a16:creationId xmlns:a16="http://schemas.microsoft.com/office/drawing/2014/main" id="{3FF25327-779E-4740-BA93-C05ADAF53E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3376"/>
                <a:ext cx="322" cy="188"/>
              </a:xfrm>
              <a:custGeom>
                <a:avLst/>
                <a:gdLst>
                  <a:gd name="T0" fmla="*/ 5 w 322"/>
                  <a:gd name="T1" fmla="*/ 4 h 188"/>
                  <a:gd name="T2" fmla="*/ 15 w 322"/>
                  <a:gd name="T3" fmla="*/ 19 h 188"/>
                  <a:gd name="T4" fmla="*/ 24 w 322"/>
                  <a:gd name="T5" fmla="*/ 28 h 188"/>
                  <a:gd name="T6" fmla="*/ 33 w 322"/>
                  <a:gd name="T7" fmla="*/ 37 h 188"/>
                  <a:gd name="T8" fmla="*/ 43 w 322"/>
                  <a:gd name="T9" fmla="*/ 47 h 188"/>
                  <a:gd name="T10" fmla="*/ 52 w 322"/>
                  <a:gd name="T11" fmla="*/ 56 h 188"/>
                  <a:gd name="T12" fmla="*/ 62 w 322"/>
                  <a:gd name="T13" fmla="*/ 66 h 188"/>
                  <a:gd name="T14" fmla="*/ 71 w 322"/>
                  <a:gd name="T15" fmla="*/ 75 h 188"/>
                  <a:gd name="T16" fmla="*/ 81 w 322"/>
                  <a:gd name="T17" fmla="*/ 80 h 188"/>
                  <a:gd name="T18" fmla="*/ 90 w 322"/>
                  <a:gd name="T19" fmla="*/ 89 h 188"/>
                  <a:gd name="T20" fmla="*/ 100 w 322"/>
                  <a:gd name="T21" fmla="*/ 99 h 188"/>
                  <a:gd name="T22" fmla="*/ 109 w 322"/>
                  <a:gd name="T23" fmla="*/ 103 h 188"/>
                  <a:gd name="T24" fmla="*/ 119 w 322"/>
                  <a:gd name="T25" fmla="*/ 113 h 188"/>
                  <a:gd name="T26" fmla="*/ 128 w 322"/>
                  <a:gd name="T27" fmla="*/ 117 h 188"/>
                  <a:gd name="T28" fmla="*/ 137 w 322"/>
                  <a:gd name="T29" fmla="*/ 122 h 188"/>
                  <a:gd name="T30" fmla="*/ 147 w 322"/>
                  <a:gd name="T31" fmla="*/ 127 h 188"/>
                  <a:gd name="T32" fmla="*/ 156 w 322"/>
                  <a:gd name="T33" fmla="*/ 132 h 188"/>
                  <a:gd name="T34" fmla="*/ 166 w 322"/>
                  <a:gd name="T35" fmla="*/ 136 h 188"/>
                  <a:gd name="T36" fmla="*/ 175 w 322"/>
                  <a:gd name="T37" fmla="*/ 141 h 188"/>
                  <a:gd name="T38" fmla="*/ 185 w 322"/>
                  <a:gd name="T39" fmla="*/ 146 h 188"/>
                  <a:gd name="T40" fmla="*/ 194 w 322"/>
                  <a:gd name="T41" fmla="*/ 150 h 188"/>
                  <a:gd name="T42" fmla="*/ 204 w 322"/>
                  <a:gd name="T43" fmla="*/ 155 h 188"/>
                  <a:gd name="T44" fmla="*/ 213 w 322"/>
                  <a:gd name="T45" fmla="*/ 160 h 188"/>
                  <a:gd name="T46" fmla="*/ 222 w 322"/>
                  <a:gd name="T47" fmla="*/ 160 h 188"/>
                  <a:gd name="T48" fmla="*/ 232 w 322"/>
                  <a:gd name="T49" fmla="*/ 165 h 188"/>
                  <a:gd name="T50" fmla="*/ 241 w 322"/>
                  <a:gd name="T51" fmla="*/ 169 h 188"/>
                  <a:gd name="T52" fmla="*/ 251 w 322"/>
                  <a:gd name="T53" fmla="*/ 169 h 188"/>
                  <a:gd name="T54" fmla="*/ 260 w 322"/>
                  <a:gd name="T55" fmla="*/ 174 h 188"/>
                  <a:gd name="T56" fmla="*/ 270 w 322"/>
                  <a:gd name="T57" fmla="*/ 174 h 188"/>
                  <a:gd name="T58" fmla="*/ 279 w 322"/>
                  <a:gd name="T59" fmla="*/ 179 h 188"/>
                  <a:gd name="T60" fmla="*/ 289 w 322"/>
                  <a:gd name="T61" fmla="*/ 179 h 188"/>
                  <a:gd name="T62" fmla="*/ 298 w 322"/>
                  <a:gd name="T63" fmla="*/ 183 h 188"/>
                  <a:gd name="T64" fmla="*/ 308 w 322"/>
                  <a:gd name="T65" fmla="*/ 183 h 188"/>
                  <a:gd name="T66" fmla="*/ 317 w 322"/>
                  <a:gd name="T67" fmla="*/ 188 h 18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22"/>
                  <a:gd name="T103" fmla="*/ 0 h 188"/>
                  <a:gd name="T104" fmla="*/ 322 w 322"/>
                  <a:gd name="T105" fmla="*/ 188 h 18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22" h="188">
                    <a:moveTo>
                      <a:pt x="0" y="0"/>
                    </a:moveTo>
                    <a:lnTo>
                      <a:pt x="5" y="4"/>
                    </a:lnTo>
                    <a:lnTo>
                      <a:pt x="15" y="14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24" y="28"/>
                    </a:lnTo>
                    <a:lnTo>
                      <a:pt x="29" y="33"/>
                    </a:lnTo>
                    <a:lnTo>
                      <a:pt x="33" y="37"/>
                    </a:lnTo>
                    <a:lnTo>
                      <a:pt x="38" y="42"/>
                    </a:lnTo>
                    <a:lnTo>
                      <a:pt x="43" y="47"/>
                    </a:lnTo>
                    <a:lnTo>
                      <a:pt x="48" y="52"/>
                    </a:lnTo>
                    <a:lnTo>
                      <a:pt x="52" y="56"/>
                    </a:lnTo>
                    <a:lnTo>
                      <a:pt x="57" y="61"/>
                    </a:lnTo>
                    <a:lnTo>
                      <a:pt x="62" y="66"/>
                    </a:lnTo>
                    <a:lnTo>
                      <a:pt x="67" y="70"/>
                    </a:lnTo>
                    <a:lnTo>
                      <a:pt x="71" y="75"/>
                    </a:lnTo>
                    <a:lnTo>
                      <a:pt x="76" y="80"/>
                    </a:lnTo>
                    <a:lnTo>
                      <a:pt x="81" y="80"/>
                    </a:lnTo>
                    <a:lnTo>
                      <a:pt x="85" y="84"/>
                    </a:lnTo>
                    <a:lnTo>
                      <a:pt x="90" y="89"/>
                    </a:lnTo>
                    <a:lnTo>
                      <a:pt x="95" y="94"/>
                    </a:lnTo>
                    <a:lnTo>
                      <a:pt x="100" y="99"/>
                    </a:lnTo>
                    <a:lnTo>
                      <a:pt x="104" y="99"/>
                    </a:lnTo>
                    <a:lnTo>
                      <a:pt x="109" y="103"/>
                    </a:lnTo>
                    <a:lnTo>
                      <a:pt x="114" y="108"/>
                    </a:lnTo>
                    <a:lnTo>
                      <a:pt x="119" y="113"/>
                    </a:lnTo>
                    <a:lnTo>
                      <a:pt x="123" y="113"/>
                    </a:lnTo>
                    <a:lnTo>
                      <a:pt x="128" y="117"/>
                    </a:lnTo>
                    <a:lnTo>
                      <a:pt x="133" y="117"/>
                    </a:lnTo>
                    <a:lnTo>
                      <a:pt x="137" y="122"/>
                    </a:lnTo>
                    <a:lnTo>
                      <a:pt x="142" y="127"/>
                    </a:lnTo>
                    <a:lnTo>
                      <a:pt x="147" y="127"/>
                    </a:lnTo>
                    <a:lnTo>
                      <a:pt x="152" y="132"/>
                    </a:lnTo>
                    <a:lnTo>
                      <a:pt x="156" y="132"/>
                    </a:lnTo>
                    <a:lnTo>
                      <a:pt x="161" y="136"/>
                    </a:lnTo>
                    <a:lnTo>
                      <a:pt x="166" y="136"/>
                    </a:lnTo>
                    <a:lnTo>
                      <a:pt x="170" y="141"/>
                    </a:lnTo>
                    <a:lnTo>
                      <a:pt x="175" y="141"/>
                    </a:lnTo>
                    <a:lnTo>
                      <a:pt x="180" y="146"/>
                    </a:lnTo>
                    <a:lnTo>
                      <a:pt x="185" y="146"/>
                    </a:lnTo>
                    <a:lnTo>
                      <a:pt x="189" y="150"/>
                    </a:lnTo>
                    <a:lnTo>
                      <a:pt x="194" y="150"/>
                    </a:lnTo>
                    <a:lnTo>
                      <a:pt x="199" y="150"/>
                    </a:lnTo>
                    <a:lnTo>
                      <a:pt x="204" y="155"/>
                    </a:lnTo>
                    <a:lnTo>
                      <a:pt x="208" y="155"/>
                    </a:lnTo>
                    <a:lnTo>
                      <a:pt x="213" y="160"/>
                    </a:lnTo>
                    <a:lnTo>
                      <a:pt x="218" y="160"/>
                    </a:lnTo>
                    <a:lnTo>
                      <a:pt x="222" y="160"/>
                    </a:lnTo>
                    <a:lnTo>
                      <a:pt x="227" y="165"/>
                    </a:lnTo>
                    <a:lnTo>
                      <a:pt x="232" y="165"/>
                    </a:lnTo>
                    <a:lnTo>
                      <a:pt x="237" y="165"/>
                    </a:lnTo>
                    <a:lnTo>
                      <a:pt x="241" y="169"/>
                    </a:lnTo>
                    <a:lnTo>
                      <a:pt x="246" y="169"/>
                    </a:lnTo>
                    <a:lnTo>
                      <a:pt x="251" y="169"/>
                    </a:lnTo>
                    <a:lnTo>
                      <a:pt x="256" y="174"/>
                    </a:lnTo>
                    <a:lnTo>
                      <a:pt x="260" y="174"/>
                    </a:lnTo>
                    <a:lnTo>
                      <a:pt x="265" y="174"/>
                    </a:lnTo>
                    <a:lnTo>
                      <a:pt x="270" y="174"/>
                    </a:lnTo>
                    <a:lnTo>
                      <a:pt x="274" y="179"/>
                    </a:lnTo>
                    <a:lnTo>
                      <a:pt x="279" y="179"/>
                    </a:lnTo>
                    <a:lnTo>
                      <a:pt x="284" y="179"/>
                    </a:lnTo>
                    <a:lnTo>
                      <a:pt x="289" y="179"/>
                    </a:lnTo>
                    <a:lnTo>
                      <a:pt x="293" y="183"/>
                    </a:lnTo>
                    <a:lnTo>
                      <a:pt x="298" y="183"/>
                    </a:lnTo>
                    <a:lnTo>
                      <a:pt x="303" y="183"/>
                    </a:lnTo>
                    <a:lnTo>
                      <a:pt x="308" y="183"/>
                    </a:lnTo>
                    <a:lnTo>
                      <a:pt x="312" y="188"/>
                    </a:lnTo>
                    <a:lnTo>
                      <a:pt x="317" y="188"/>
                    </a:lnTo>
                    <a:lnTo>
                      <a:pt x="322" y="188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sp>
          <p:nvSpPr>
            <p:cNvPr id="87061" name="Line 46">
              <a:extLst>
                <a:ext uri="{FF2B5EF4-FFF2-40B4-BE49-F238E27FC236}">
                  <a16:creationId xmlns:a16="http://schemas.microsoft.com/office/drawing/2014/main" id="{7C0ACDB1-007C-7048-8876-E127FD546D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44" y="1008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grpSp>
          <p:nvGrpSpPr>
            <p:cNvPr id="87062" name="Group 47">
              <a:extLst>
                <a:ext uri="{FF2B5EF4-FFF2-40B4-BE49-F238E27FC236}">
                  <a16:creationId xmlns:a16="http://schemas.microsoft.com/office/drawing/2014/main" id="{1B83F531-510B-2741-9E98-384FB98866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02" y="3456"/>
              <a:ext cx="288" cy="252"/>
              <a:chOff x="3388" y="1576"/>
              <a:chExt cx="2183" cy="1988"/>
            </a:xfrm>
          </p:grpSpPr>
          <p:sp>
            <p:nvSpPr>
              <p:cNvPr id="87065" name="Freeform 48">
                <a:extLst>
                  <a:ext uri="{FF2B5EF4-FFF2-40B4-BE49-F238E27FC236}">
                    <a16:creationId xmlns:a16="http://schemas.microsoft.com/office/drawing/2014/main" id="{662FC807-D383-8E42-A5C3-7D6D6FC33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8" y="3041"/>
                <a:ext cx="501" cy="523"/>
              </a:xfrm>
              <a:custGeom>
                <a:avLst/>
                <a:gdLst>
                  <a:gd name="T0" fmla="*/ 9 w 501"/>
                  <a:gd name="T1" fmla="*/ 518 h 523"/>
                  <a:gd name="T2" fmla="*/ 23 w 501"/>
                  <a:gd name="T3" fmla="*/ 518 h 523"/>
                  <a:gd name="T4" fmla="*/ 38 w 501"/>
                  <a:gd name="T5" fmla="*/ 514 h 523"/>
                  <a:gd name="T6" fmla="*/ 52 w 501"/>
                  <a:gd name="T7" fmla="*/ 509 h 523"/>
                  <a:gd name="T8" fmla="*/ 66 w 501"/>
                  <a:gd name="T9" fmla="*/ 504 h 523"/>
                  <a:gd name="T10" fmla="*/ 80 w 501"/>
                  <a:gd name="T11" fmla="*/ 500 h 523"/>
                  <a:gd name="T12" fmla="*/ 94 w 501"/>
                  <a:gd name="T13" fmla="*/ 495 h 523"/>
                  <a:gd name="T14" fmla="*/ 108 w 501"/>
                  <a:gd name="T15" fmla="*/ 490 h 523"/>
                  <a:gd name="T16" fmla="*/ 123 w 501"/>
                  <a:gd name="T17" fmla="*/ 485 h 523"/>
                  <a:gd name="T18" fmla="*/ 137 w 501"/>
                  <a:gd name="T19" fmla="*/ 476 h 523"/>
                  <a:gd name="T20" fmla="*/ 151 w 501"/>
                  <a:gd name="T21" fmla="*/ 471 h 523"/>
                  <a:gd name="T22" fmla="*/ 165 w 501"/>
                  <a:gd name="T23" fmla="*/ 462 h 523"/>
                  <a:gd name="T24" fmla="*/ 179 w 501"/>
                  <a:gd name="T25" fmla="*/ 457 h 523"/>
                  <a:gd name="T26" fmla="*/ 194 w 501"/>
                  <a:gd name="T27" fmla="*/ 448 h 523"/>
                  <a:gd name="T28" fmla="*/ 208 w 501"/>
                  <a:gd name="T29" fmla="*/ 438 h 523"/>
                  <a:gd name="T30" fmla="*/ 222 w 501"/>
                  <a:gd name="T31" fmla="*/ 424 h 523"/>
                  <a:gd name="T32" fmla="*/ 236 w 501"/>
                  <a:gd name="T33" fmla="*/ 415 h 523"/>
                  <a:gd name="T34" fmla="*/ 250 w 501"/>
                  <a:gd name="T35" fmla="*/ 401 h 523"/>
                  <a:gd name="T36" fmla="*/ 269 w 501"/>
                  <a:gd name="T37" fmla="*/ 387 h 523"/>
                  <a:gd name="T38" fmla="*/ 279 w 501"/>
                  <a:gd name="T39" fmla="*/ 377 h 523"/>
                  <a:gd name="T40" fmla="*/ 293 w 501"/>
                  <a:gd name="T41" fmla="*/ 358 h 523"/>
                  <a:gd name="T42" fmla="*/ 307 w 501"/>
                  <a:gd name="T43" fmla="*/ 344 h 523"/>
                  <a:gd name="T44" fmla="*/ 321 w 501"/>
                  <a:gd name="T45" fmla="*/ 325 h 523"/>
                  <a:gd name="T46" fmla="*/ 335 w 501"/>
                  <a:gd name="T47" fmla="*/ 306 h 523"/>
                  <a:gd name="T48" fmla="*/ 349 w 501"/>
                  <a:gd name="T49" fmla="*/ 292 h 523"/>
                  <a:gd name="T50" fmla="*/ 359 w 501"/>
                  <a:gd name="T51" fmla="*/ 273 h 523"/>
                  <a:gd name="T52" fmla="*/ 373 w 501"/>
                  <a:gd name="T53" fmla="*/ 250 h 523"/>
                  <a:gd name="T54" fmla="*/ 387 w 501"/>
                  <a:gd name="T55" fmla="*/ 231 h 523"/>
                  <a:gd name="T56" fmla="*/ 397 w 501"/>
                  <a:gd name="T57" fmla="*/ 217 h 523"/>
                  <a:gd name="T58" fmla="*/ 406 w 501"/>
                  <a:gd name="T59" fmla="*/ 198 h 523"/>
                  <a:gd name="T60" fmla="*/ 416 w 501"/>
                  <a:gd name="T61" fmla="*/ 184 h 523"/>
                  <a:gd name="T62" fmla="*/ 420 w 501"/>
                  <a:gd name="T63" fmla="*/ 170 h 523"/>
                  <a:gd name="T64" fmla="*/ 434 w 501"/>
                  <a:gd name="T65" fmla="*/ 151 h 523"/>
                  <a:gd name="T66" fmla="*/ 439 w 501"/>
                  <a:gd name="T67" fmla="*/ 132 h 523"/>
                  <a:gd name="T68" fmla="*/ 449 w 501"/>
                  <a:gd name="T69" fmla="*/ 118 h 523"/>
                  <a:gd name="T70" fmla="*/ 453 w 501"/>
                  <a:gd name="T71" fmla="*/ 104 h 523"/>
                  <a:gd name="T72" fmla="*/ 463 w 501"/>
                  <a:gd name="T73" fmla="*/ 90 h 523"/>
                  <a:gd name="T74" fmla="*/ 468 w 501"/>
                  <a:gd name="T75" fmla="*/ 71 h 523"/>
                  <a:gd name="T76" fmla="*/ 477 w 501"/>
                  <a:gd name="T77" fmla="*/ 57 h 523"/>
                  <a:gd name="T78" fmla="*/ 482 w 501"/>
                  <a:gd name="T79" fmla="*/ 38 h 523"/>
                  <a:gd name="T80" fmla="*/ 491 w 501"/>
                  <a:gd name="T81" fmla="*/ 24 h 523"/>
                  <a:gd name="T82" fmla="*/ 496 w 501"/>
                  <a:gd name="T83" fmla="*/ 10 h 5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01"/>
                  <a:gd name="T127" fmla="*/ 0 h 523"/>
                  <a:gd name="T128" fmla="*/ 501 w 501"/>
                  <a:gd name="T129" fmla="*/ 523 h 5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01" h="523">
                    <a:moveTo>
                      <a:pt x="0" y="523"/>
                    </a:moveTo>
                    <a:lnTo>
                      <a:pt x="5" y="518"/>
                    </a:lnTo>
                    <a:lnTo>
                      <a:pt x="9" y="518"/>
                    </a:lnTo>
                    <a:lnTo>
                      <a:pt x="14" y="518"/>
                    </a:lnTo>
                    <a:lnTo>
                      <a:pt x="19" y="518"/>
                    </a:lnTo>
                    <a:lnTo>
                      <a:pt x="23" y="518"/>
                    </a:lnTo>
                    <a:lnTo>
                      <a:pt x="28" y="514"/>
                    </a:lnTo>
                    <a:lnTo>
                      <a:pt x="33" y="514"/>
                    </a:lnTo>
                    <a:lnTo>
                      <a:pt x="38" y="514"/>
                    </a:lnTo>
                    <a:lnTo>
                      <a:pt x="42" y="514"/>
                    </a:lnTo>
                    <a:lnTo>
                      <a:pt x="47" y="509"/>
                    </a:lnTo>
                    <a:lnTo>
                      <a:pt x="52" y="509"/>
                    </a:lnTo>
                    <a:lnTo>
                      <a:pt x="57" y="509"/>
                    </a:lnTo>
                    <a:lnTo>
                      <a:pt x="61" y="504"/>
                    </a:lnTo>
                    <a:lnTo>
                      <a:pt x="66" y="504"/>
                    </a:lnTo>
                    <a:lnTo>
                      <a:pt x="71" y="504"/>
                    </a:lnTo>
                    <a:lnTo>
                      <a:pt x="75" y="504"/>
                    </a:lnTo>
                    <a:lnTo>
                      <a:pt x="80" y="500"/>
                    </a:lnTo>
                    <a:lnTo>
                      <a:pt x="85" y="500"/>
                    </a:lnTo>
                    <a:lnTo>
                      <a:pt x="90" y="500"/>
                    </a:lnTo>
                    <a:lnTo>
                      <a:pt x="94" y="495"/>
                    </a:lnTo>
                    <a:lnTo>
                      <a:pt x="99" y="495"/>
                    </a:lnTo>
                    <a:lnTo>
                      <a:pt x="104" y="495"/>
                    </a:lnTo>
                    <a:lnTo>
                      <a:pt x="108" y="490"/>
                    </a:lnTo>
                    <a:lnTo>
                      <a:pt x="113" y="490"/>
                    </a:lnTo>
                    <a:lnTo>
                      <a:pt x="118" y="485"/>
                    </a:lnTo>
                    <a:lnTo>
                      <a:pt x="123" y="485"/>
                    </a:lnTo>
                    <a:lnTo>
                      <a:pt x="127" y="481"/>
                    </a:lnTo>
                    <a:lnTo>
                      <a:pt x="132" y="481"/>
                    </a:lnTo>
                    <a:lnTo>
                      <a:pt x="137" y="476"/>
                    </a:lnTo>
                    <a:lnTo>
                      <a:pt x="142" y="476"/>
                    </a:lnTo>
                    <a:lnTo>
                      <a:pt x="146" y="476"/>
                    </a:lnTo>
                    <a:lnTo>
                      <a:pt x="151" y="471"/>
                    </a:lnTo>
                    <a:lnTo>
                      <a:pt x="156" y="467"/>
                    </a:lnTo>
                    <a:lnTo>
                      <a:pt x="160" y="467"/>
                    </a:lnTo>
                    <a:lnTo>
                      <a:pt x="165" y="462"/>
                    </a:lnTo>
                    <a:lnTo>
                      <a:pt x="170" y="462"/>
                    </a:lnTo>
                    <a:lnTo>
                      <a:pt x="175" y="457"/>
                    </a:lnTo>
                    <a:lnTo>
                      <a:pt x="179" y="457"/>
                    </a:lnTo>
                    <a:lnTo>
                      <a:pt x="184" y="452"/>
                    </a:lnTo>
                    <a:lnTo>
                      <a:pt x="189" y="448"/>
                    </a:lnTo>
                    <a:lnTo>
                      <a:pt x="194" y="448"/>
                    </a:lnTo>
                    <a:lnTo>
                      <a:pt x="198" y="443"/>
                    </a:lnTo>
                    <a:lnTo>
                      <a:pt x="203" y="438"/>
                    </a:lnTo>
                    <a:lnTo>
                      <a:pt x="208" y="438"/>
                    </a:lnTo>
                    <a:lnTo>
                      <a:pt x="212" y="434"/>
                    </a:lnTo>
                    <a:lnTo>
                      <a:pt x="217" y="429"/>
                    </a:lnTo>
                    <a:lnTo>
                      <a:pt x="222" y="424"/>
                    </a:lnTo>
                    <a:lnTo>
                      <a:pt x="227" y="424"/>
                    </a:lnTo>
                    <a:lnTo>
                      <a:pt x="231" y="419"/>
                    </a:lnTo>
                    <a:lnTo>
                      <a:pt x="236" y="415"/>
                    </a:lnTo>
                    <a:lnTo>
                      <a:pt x="241" y="410"/>
                    </a:lnTo>
                    <a:lnTo>
                      <a:pt x="246" y="405"/>
                    </a:lnTo>
                    <a:lnTo>
                      <a:pt x="250" y="401"/>
                    </a:lnTo>
                    <a:lnTo>
                      <a:pt x="255" y="396"/>
                    </a:lnTo>
                    <a:lnTo>
                      <a:pt x="260" y="396"/>
                    </a:lnTo>
                    <a:lnTo>
                      <a:pt x="269" y="387"/>
                    </a:lnTo>
                    <a:lnTo>
                      <a:pt x="269" y="382"/>
                    </a:lnTo>
                    <a:lnTo>
                      <a:pt x="274" y="382"/>
                    </a:lnTo>
                    <a:lnTo>
                      <a:pt x="279" y="377"/>
                    </a:lnTo>
                    <a:lnTo>
                      <a:pt x="288" y="368"/>
                    </a:lnTo>
                    <a:lnTo>
                      <a:pt x="288" y="363"/>
                    </a:lnTo>
                    <a:lnTo>
                      <a:pt x="293" y="358"/>
                    </a:lnTo>
                    <a:lnTo>
                      <a:pt x="297" y="354"/>
                    </a:lnTo>
                    <a:lnTo>
                      <a:pt x="302" y="349"/>
                    </a:lnTo>
                    <a:lnTo>
                      <a:pt x="307" y="344"/>
                    </a:lnTo>
                    <a:lnTo>
                      <a:pt x="312" y="339"/>
                    </a:lnTo>
                    <a:lnTo>
                      <a:pt x="321" y="330"/>
                    </a:lnTo>
                    <a:lnTo>
                      <a:pt x="321" y="325"/>
                    </a:lnTo>
                    <a:lnTo>
                      <a:pt x="326" y="321"/>
                    </a:lnTo>
                    <a:lnTo>
                      <a:pt x="335" y="311"/>
                    </a:lnTo>
                    <a:lnTo>
                      <a:pt x="335" y="306"/>
                    </a:lnTo>
                    <a:lnTo>
                      <a:pt x="340" y="302"/>
                    </a:lnTo>
                    <a:lnTo>
                      <a:pt x="345" y="297"/>
                    </a:lnTo>
                    <a:lnTo>
                      <a:pt x="349" y="292"/>
                    </a:lnTo>
                    <a:lnTo>
                      <a:pt x="349" y="288"/>
                    </a:lnTo>
                    <a:lnTo>
                      <a:pt x="359" y="278"/>
                    </a:lnTo>
                    <a:lnTo>
                      <a:pt x="359" y="273"/>
                    </a:lnTo>
                    <a:lnTo>
                      <a:pt x="364" y="269"/>
                    </a:lnTo>
                    <a:lnTo>
                      <a:pt x="373" y="259"/>
                    </a:lnTo>
                    <a:lnTo>
                      <a:pt x="373" y="250"/>
                    </a:lnTo>
                    <a:lnTo>
                      <a:pt x="378" y="245"/>
                    </a:lnTo>
                    <a:lnTo>
                      <a:pt x="387" y="236"/>
                    </a:lnTo>
                    <a:lnTo>
                      <a:pt x="387" y="231"/>
                    </a:lnTo>
                    <a:lnTo>
                      <a:pt x="392" y="226"/>
                    </a:lnTo>
                    <a:lnTo>
                      <a:pt x="392" y="222"/>
                    </a:lnTo>
                    <a:lnTo>
                      <a:pt x="397" y="217"/>
                    </a:lnTo>
                    <a:lnTo>
                      <a:pt x="397" y="212"/>
                    </a:lnTo>
                    <a:lnTo>
                      <a:pt x="406" y="203"/>
                    </a:lnTo>
                    <a:lnTo>
                      <a:pt x="406" y="198"/>
                    </a:lnTo>
                    <a:lnTo>
                      <a:pt x="411" y="193"/>
                    </a:lnTo>
                    <a:lnTo>
                      <a:pt x="411" y="189"/>
                    </a:lnTo>
                    <a:lnTo>
                      <a:pt x="416" y="184"/>
                    </a:lnTo>
                    <a:lnTo>
                      <a:pt x="416" y="179"/>
                    </a:lnTo>
                    <a:lnTo>
                      <a:pt x="420" y="174"/>
                    </a:lnTo>
                    <a:lnTo>
                      <a:pt x="420" y="170"/>
                    </a:lnTo>
                    <a:lnTo>
                      <a:pt x="425" y="165"/>
                    </a:lnTo>
                    <a:lnTo>
                      <a:pt x="425" y="160"/>
                    </a:lnTo>
                    <a:lnTo>
                      <a:pt x="434" y="151"/>
                    </a:lnTo>
                    <a:lnTo>
                      <a:pt x="434" y="146"/>
                    </a:lnTo>
                    <a:lnTo>
                      <a:pt x="439" y="141"/>
                    </a:lnTo>
                    <a:lnTo>
                      <a:pt x="439" y="132"/>
                    </a:lnTo>
                    <a:lnTo>
                      <a:pt x="444" y="127"/>
                    </a:lnTo>
                    <a:lnTo>
                      <a:pt x="444" y="123"/>
                    </a:lnTo>
                    <a:lnTo>
                      <a:pt x="449" y="118"/>
                    </a:lnTo>
                    <a:lnTo>
                      <a:pt x="449" y="113"/>
                    </a:lnTo>
                    <a:lnTo>
                      <a:pt x="453" y="109"/>
                    </a:lnTo>
                    <a:lnTo>
                      <a:pt x="453" y="104"/>
                    </a:lnTo>
                    <a:lnTo>
                      <a:pt x="458" y="99"/>
                    </a:lnTo>
                    <a:lnTo>
                      <a:pt x="458" y="94"/>
                    </a:lnTo>
                    <a:lnTo>
                      <a:pt x="463" y="90"/>
                    </a:lnTo>
                    <a:lnTo>
                      <a:pt x="463" y="80"/>
                    </a:lnTo>
                    <a:lnTo>
                      <a:pt x="468" y="76"/>
                    </a:lnTo>
                    <a:lnTo>
                      <a:pt x="468" y="71"/>
                    </a:lnTo>
                    <a:lnTo>
                      <a:pt x="472" y="66"/>
                    </a:lnTo>
                    <a:lnTo>
                      <a:pt x="472" y="61"/>
                    </a:lnTo>
                    <a:lnTo>
                      <a:pt x="477" y="57"/>
                    </a:lnTo>
                    <a:lnTo>
                      <a:pt x="477" y="52"/>
                    </a:lnTo>
                    <a:lnTo>
                      <a:pt x="482" y="47"/>
                    </a:lnTo>
                    <a:lnTo>
                      <a:pt x="482" y="38"/>
                    </a:lnTo>
                    <a:lnTo>
                      <a:pt x="486" y="33"/>
                    </a:lnTo>
                    <a:lnTo>
                      <a:pt x="486" y="28"/>
                    </a:lnTo>
                    <a:lnTo>
                      <a:pt x="491" y="24"/>
                    </a:lnTo>
                    <a:lnTo>
                      <a:pt x="491" y="19"/>
                    </a:lnTo>
                    <a:lnTo>
                      <a:pt x="496" y="14"/>
                    </a:lnTo>
                    <a:lnTo>
                      <a:pt x="496" y="10"/>
                    </a:lnTo>
                    <a:lnTo>
                      <a:pt x="501" y="5"/>
                    </a:lnTo>
                    <a:lnTo>
                      <a:pt x="501" y="0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66" name="Freeform 49">
                <a:extLst>
                  <a:ext uri="{FF2B5EF4-FFF2-40B4-BE49-F238E27FC236}">
                    <a16:creationId xmlns:a16="http://schemas.microsoft.com/office/drawing/2014/main" id="{AF289952-8823-0C4C-BABD-ABBA7D6D1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9" y="2113"/>
                <a:ext cx="302" cy="928"/>
              </a:xfrm>
              <a:custGeom>
                <a:avLst/>
                <a:gdLst>
                  <a:gd name="T0" fmla="*/ 4 w 302"/>
                  <a:gd name="T1" fmla="*/ 909 h 928"/>
                  <a:gd name="T2" fmla="*/ 14 w 302"/>
                  <a:gd name="T3" fmla="*/ 895 h 928"/>
                  <a:gd name="T4" fmla="*/ 19 w 302"/>
                  <a:gd name="T5" fmla="*/ 881 h 928"/>
                  <a:gd name="T6" fmla="*/ 28 w 302"/>
                  <a:gd name="T7" fmla="*/ 862 h 928"/>
                  <a:gd name="T8" fmla="*/ 33 w 302"/>
                  <a:gd name="T9" fmla="*/ 839 h 928"/>
                  <a:gd name="T10" fmla="*/ 42 w 302"/>
                  <a:gd name="T11" fmla="*/ 824 h 928"/>
                  <a:gd name="T12" fmla="*/ 47 w 302"/>
                  <a:gd name="T13" fmla="*/ 801 h 928"/>
                  <a:gd name="T14" fmla="*/ 56 w 302"/>
                  <a:gd name="T15" fmla="*/ 782 h 928"/>
                  <a:gd name="T16" fmla="*/ 61 w 302"/>
                  <a:gd name="T17" fmla="*/ 763 h 928"/>
                  <a:gd name="T18" fmla="*/ 71 w 302"/>
                  <a:gd name="T19" fmla="*/ 744 h 928"/>
                  <a:gd name="T20" fmla="*/ 75 w 302"/>
                  <a:gd name="T21" fmla="*/ 721 h 928"/>
                  <a:gd name="T22" fmla="*/ 85 w 302"/>
                  <a:gd name="T23" fmla="*/ 702 h 928"/>
                  <a:gd name="T24" fmla="*/ 89 w 302"/>
                  <a:gd name="T25" fmla="*/ 683 h 928"/>
                  <a:gd name="T26" fmla="*/ 99 w 302"/>
                  <a:gd name="T27" fmla="*/ 660 h 928"/>
                  <a:gd name="T28" fmla="*/ 104 w 302"/>
                  <a:gd name="T29" fmla="*/ 641 h 928"/>
                  <a:gd name="T30" fmla="*/ 113 w 302"/>
                  <a:gd name="T31" fmla="*/ 622 h 928"/>
                  <a:gd name="T32" fmla="*/ 118 w 302"/>
                  <a:gd name="T33" fmla="*/ 594 h 928"/>
                  <a:gd name="T34" fmla="*/ 127 w 302"/>
                  <a:gd name="T35" fmla="*/ 575 h 928"/>
                  <a:gd name="T36" fmla="*/ 132 w 302"/>
                  <a:gd name="T37" fmla="*/ 556 h 928"/>
                  <a:gd name="T38" fmla="*/ 141 w 302"/>
                  <a:gd name="T39" fmla="*/ 528 h 928"/>
                  <a:gd name="T40" fmla="*/ 146 w 302"/>
                  <a:gd name="T41" fmla="*/ 504 h 928"/>
                  <a:gd name="T42" fmla="*/ 156 w 302"/>
                  <a:gd name="T43" fmla="*/ 485 h 928"/>
                  <a:gd name="T44" fmla="*/ 160 w 302"/>
                  <a:gd name="T45" fmla="*/ 457 h 928"/>
                  <a:gd name="T46" fmla="*/ 170 w 302"/>
                  <a:gd name="T47" fmla="*/ 438 h 928"/>
                  <a:gd name="T48" fmla="*/ 174 w 302"/>
                  <a:gd name="T49" fmla="*/ 415 h 928"/>
                  <a:gd name="T50" fmla="*/ 184 w 302"/>
                  <a:gd name="T51" fmla="*/ 386 h 928"/>
                  <a:gd name="T52" fmla="*/ 189 w 302"/>
                  <a:gd name="T53" fmla="*/ 367 h 928"/>
                  <a:gd name="T54" fmla="*/ 198 w 302"/>
                  <a:gd name="T55" fmla="*/ 344 h 928"/>
                  <a:gd name="T56" fmla="*/ 203 w 302"/>
                  <a:gd name="T57" fmla="*/ 316 h 928"/>
                  <a:gd name="T58" fmla="*/ 212 w 302"/>
                  <a:gd name="T59" fmla="*/ 297 h 928"/>
                  <a:gd name="T60" fmla="*/ 217 w 302"/>
                  <a:gd name="T61" fmla="*/ 273 h 928"/>
                  <a:gd name="T62" fmla="*/ 226 w 302"/>
                  <a:gd name="T63" fmla="*/ 254 h 928"/>
                  <a:gd name="T64" fmla="*/ 231 w 302"/>
                  <a:gd name="T65" fmla="*/ 221 h 928"/>
                  <a:gd name="T66" fmla="*/ 241 w 302"/>
                  <a:gd name="T67" fmla="*/ 203 h 928"/>
                  <a:gd name="T68" fmla="*/ 245 w 302"/>
                  <a:gd name="T69" fmla="*/ 174 h 928"/>
                  <a:gd name="T70" fmla="*/ 255 w 302"/>
                  <a:gd name="T71" fmla="*/ 151 h 928"/>
                  <a:gd name="T72" fmla="*/ 260 w 302"/>
                  <a:gd name="T73" fmla="*/ 132 h 928"/>
                  <a:gd name="T74" fmla="*/ 269 w 302"/>
                  <a:gd name="T75" fmla="*/ 108 h 928"/>
                  <a:gd name="T76" fmla="*/ 274 w 302"/>
                  <a:gd name="T77" fmla="*/ 80 h 928"/>
                  <a:gd name="T78" fmla="*/ 283 w 302"/>
                  <a:gd name="T79" fmla="*/ 61 h 928"/>
                  <a:gd name="T80" fmla="*/ 288 w 302"/>
                  <a:gd name="T81" fmla="*/ 38 h 928"/>
                  <a:gd name="T82" fmla="*/ 297 w 302"/>
                  <a:gd name="T83" fmla="*/ 14 h 9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02"/>
                  <a:gd name="T127" fmla="*/ 0 h 928"/>
                  <a:gd name="T128" fmla="*/ 302 w 302"/>
                  <a:gd name="T129" fmla="*/ 928 h 9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02" h="928">
                    <a:moveTo>
                      <a:pt x="0" y="928"/>
                    </a:moveTo>
                    <a:lnTo>
                      <a:pt x="4" y="923"/>
                    </a:lnTo>
                    <a:lnTo>
                      <a:pt x="4" y="909"/>
                    </a:lnTo>
                    <a:lnTo>
                      <a:pt x="9" y="905"/>
                    </a:lnTo>
                    <a:lnTo>
                      <a:pt x="9" y="900"/>
                    </a:lnTo>
                    <a:lnTo>
                      <a:pt x="14" y="895"/>
                    </a:lnTo>
                    <a:lnTo>
                      <a:pt x="14" y="890"/>
                    </a:lnTo>
                    <a:lnTo>
                      <a:pt x="19" y="886"/>
                    </a:lnTo>
                    <a:lnTo>
                      <a:pt x="19" y="881"/>
                    </a:lnTo>
                    <a:lnTo>
                      <a:pt x="23" y="872"/>
                    </a:lnTo>
                    <a:lnTo>
                      <a:pt x="23" y="867"/>
                    </a:lnTo>
                    <a:lnTo>
                      <a:pt x="28" y="862"/>
                    </a:lnTo>
                    <a:lnTo>
                      <a:pt x="28" y="853"/>
                    </a:lnTo>
                    <a:lnTo>
                      <a:pt x="33" y="848"/>
                    </a:lnTo>
                    <a:lnTo>
                      <a:pt x="33" y="839"/>
                    </a:lnTo>
                    <a:lnTo>
                      <a:pt x="37" y="834"/>
                    </a:lnTo>
                    <a:lnTo>
                      <a:pt x="37" y="829"/>
                    </a:lnTo>
                    <a:lnTo>
                      <a:pt x="42" y="824"/>
                    </a:lnTo>
                    <a:lnTo>
                      <a:pt x="42" y="820"/>
                    </a:lnTo>
                    <a:lnTo>
                      <a:pt x="47" y="810"/>
                    </a:lnTo>
                    <a:lnTo>
                      <a:pt x="47" y="801"/>
                    </a:lnTo>
                    <a:lnTo>
                      <a:pt x="52" y="796"/>
                    </a:lnTo>
                    <a:lnTo>
                      <a:pt x="52" y="787"/>
                    </a:lnTo>
                    <a:lnTo>
                      <a:pt x="56" y="782"/>
                    </a:lnTo>
                    <a:lnTo>
                      <a:pt x="56" y="777"/>
                    </a:lnTo>
                    <a:lnTo>
                      <a:pt x="61" y="773"/>
                    </a:lnTo>
                    <a:lnTo>
                      <a:pt x="61" y="763"/>
                    </a:lnTo>
                    <a:lnTo>
                      <a:pt x="66" y="759"/>
                    </a:lnTo>
                    <a:lnTo>
                      <a:pt x="66" y="754"/>
                    </a:lnTo>
                    <a:lnTo>
                      <a:pt x="71" y="744"/>
                    </a:lnTo>
                    <a:lnTo>
                      <a:pt x="71" y="735"/>
                    </a:lnTo>
                    <a:lnTo>
                      <a:pt x="75" y="730"/>
                    </a:lnTo>
                    <a:lnTo>
                      <a:pt x="75" y="721"/>
                    </a:lnTo>
                    <a:lnTo>
                      <a:pt x="80" y="716"/>
                    </a:lnTo>
                    <a:lnTo>
                      <a:pt x="80" y="711"/>
                    </a:lnTo>
                    <a:lnTo>
                      <a:pt x="85" y="702"/>
                    </a:lnTo>
                    <a:lnTo>
                      <a:pt x="85" y="697"/>
                    </a:lnTo>
                    <a:lnTo>
                      <a:pt x="89" y="693"/>
                    </a:lnTo>
                    <a:lnTo>
                      <a:pt x="89" y="683"/>
                    </a:lnTo>
                    <a:lnTo>
                      <a:pt x="94" y="678"/>
                    </a:lnTo>
                    <a:lnTo>
                      <a:pt x="94" y="664"/>
                    </a:lnTo>
                    <a:lnTo>
                      <a:pt x="99" y="660"/>
                    </a:lnTo>
                    <a:lnTo>
                      <a:pt x="99" y="655"/>
                    </a:lnTo>
                    <a:lnTo>
                      <a:pt x="104" y="645"/>
                    </a:lnTo>
                    <a:lnTo>
                      <a:pt x="104" y="641"/>
                    </a:lnTo>
                    <a:lnTo>
                      <a:pt x="108" y="631"/>
                    </a:lnTo>
                    <a:lnTo>
                      <a:pt x="108" y="627"/>
                    </a:lnTo>
                    <a:lnTo>
                      <a:pt x="113" y="622"/>
                    </a:lnTo>
                    <a:lnTo>
                      <a:pt x="113" y="608"/>
                    </a:lnTo>
                    <a:lnTo>
                      <a:pt x="118" y="598"/>
                    </a:lnTo>
                    <a:lnTo>
                      <a:pt x="118" y="594"/>
                    </a:lnTo>
                    <a:lnTo>
                      <a:pt x="122" y="589"/>
                    </a:lnTo>
                    <a:lnTo>
                      <a:pt x="122" y="579"/>
                    </a:lnTo>
                    <a:lnTo>
                      <a:pt x="127" y="575"/>
                    </a:lnTo>
                    <a:lnTo>
                      <a:pt x="127" y="565"/>
                    </a:lnTo>
                    <a:lnTo>
                      <a:pt x="132" y="561"/>
                    </a:lnTo>
                    <a:lnTo>
                      <a:pt x="132" y="556"/>
                    </a:lnTo>
                    <a:lnTo>
                      <a:pt x="137" y="546"/>
                    </a:lnTo>
                    <a:lnTo>
                      <a:pt x="137" y="532"/>
                    </a:lnTo>
                    <a:lnTo>
                      <a:pt x="141" y="528"/>
                    </a:lnTo>
                    <a:lnTo>
                      <a:pt x="141" y="518"/>
                    </a:lnTo>
                    <a:lnTo>
                      <a:pt x="146" y="514"/>
                    </a:lnTo>
                    <a:lnTo>
                      <a:pt x="146" y="504"/>
                    </a:lnTo>
                    <a:lnTo>
                      <a:pt x="151" y="499"/>
                    </a:lnTo>
                    <a:lnTo>
                      <a:pt x="151" y="495"/>
                    </a:lnTo>
                    <a:lnTo>
                      <a:pt x="156" y="485"/>
                    </a:lnTo>
                    <a:lnTo>
                      <a:pt x="156" y="481"/>
                    </a:lnTo>
                    <a:lnTo>
                      <a:pt x="160" y="471"/>
                    </a:lnTo>
                    <a:lnTo>
                      <a:pt x="160" y="457"/>
                    </a:lnTo>
                    <a:lnTo>
                      <a:pt x="165" y="452"/>
                    </a:lnTo>
                    <a:lnTo>
                      <a:pt x="165" y="443"/>
                    </a:lnTo>
                    <a:lnTo>
                      <a:pt x="170" y="438"/>
                    </a:lnTo>
                    <a:lnTo>
                      <a:pt x="170" y="429"/>
                    </a:lnTo>
                    <a:lnTo>
                      <a:pt x="174" y="424"/>
                    </a:lnTo>
                    <a:lnTo>
                      <a:pt x="174" y="415"/>
                    </a:lnTo>
                    <a:lnTo>
                      <a:pt x="179" y="410"/>
                    </a:lnTo>
                    <a:lnTo>
                      <a:pt x="179" y="396"/>
                    </a:lnTo>
                    <a:lnTo>
                      <a:pt x="184" y="386"/>
                    </a:lnTo>
                    <a:lnTo>
                      <a:pt x="184" y="382"/>
                    </a:lnTo>
                    <a:lnTo>
                      <a:pt x="189" y="372"/>
                    </a:lnTo>
                    <a:lnTo>
                      <a:pt x="189" y="367"/>
                    </a:lnTo>
                    <a:lnTo>
                      <a:pt x="193" y="358"/>
                    </a:lnTo>
                    <a:lnTo>
                      <a:pt x="193" y="353"/>
                    </a:lnTo>
                    <a:lnTo>
                      <a:pt x="198" y="344"/>
                    </a:lnTo>
                    <a:lnTo>
                      <a:pt x="198" y="339"/>
                    </a:lnTo>
                    <a:lnTo>
                      <a:pt x="203" y="330"/>
                    </a:lnTo>
                    <a:lnTo>
                      <a:pt x="203" y="316"/>
                    </a:lnTo>
                    <a:lnTo>
                      <a:pt x="208" y="311"/>
                    </a:lnTo>
                    <a:lnTo>
                      <a:pt x="208" y="301"/>
                    </a:lnTo>
                    <a:lnTo>
                      <a:pt x="212" y="297"/>
                    </a:lnTo>
                    <a:lnTo>
                      <a:pt x="212" y="287"/>
                    </a:lnTo>
                    <a:lnTo>
                      <a:pt x="217" y="283"/>
                    </a:lnTo>
                    <a:lnTo>
                      <a:pt x="217" y="273"/>
                    </a:lnTo>
                    <a:lnTo>
                      <a:pt x="222" y="268"/>
                    </a:lnTo>
                    <a:lnTo>
                      <a:pt x="222" y="259"/>
                    </a:lnTo>
                    <a:lnTo>
                      <a:pt x="226" y="254"/>
                    </a:lnTo>
                    <a:lnTo>
                      <a:pt x="226" y="236"/>
                    </a:lnTo>
                    <a:lnTo>
                      <a:pt x="231" y="231"/>
                    </a:lnTo>
                    <a:lnTo>
                      <a:pt x="231" y="221"/>
                    </a:lnTo>
                    <a:lnTo>
                      <a:pt x="236" y="217"/>
                    </a:lnTo>
                    <a:lnTo>
                      <a:pt x="236" y="207"/>
                    </a:lnTo>
                    <a:lnTo>
                      <a:pt x="241" y="203"/>
                    </a:lnTo>
                    <a:lnTo>
                      <a:pt x="241" y="193"/>
                    </a:lnTo>
                    <a:lnTo>
                      <a:pt x="245" y="188"/>
                    </a:lnTo>
                    <a:lnTo>
                      <a:pt x="245" y="174"/>
                    </a:lnTo>
                    <a:lnTo>
                      <a:pt x="250" y="165"/>
                    </a:lnTo>
                    <a:lnTo>
                      <a:pt x="250" y="160"/>
                    </a:lnTo>
                    <a:lnTo>
                      <a:pt x="255" y="151"/>
                    </a:lnTo>
                    <a:lnTo>
                      <a:pt x="255" y="146"/>
                    </a:lnTo>
                    <a:lnTo>
                      <a:pt x="260" y="137"/>
                    </a:lnTo>
                    <a:lnTo>
                      <a:pt x="260" y="132"/>
                    </a:lnTo>
                    <a:lnTo>
                      <a:pt x="264" y="122"/>
                    </a:lnTo>
                    <a:lnTo>
                      <a:pt x="264" y="118"/>
                    </a:lnTo>
                    <a:lnTo>
                      <a:pt x="269" y="108"/>
                    </a:lnTo>
                    <a:lnTo>
                      <a:pt x="269" y="94"/>
                    </a:lnTo>
                    <a:lnTo>
                      <a:pt x="274" y="89"/>
                    </a:lnTo>
                    <a:lnTo>
                      <a:pt x="274" y="80"/>
                    </a:lnTo>
                    <a:lnTo>
                      <a:pt x="278" y="75"/>
                    </a:lnTo>
                    <a:lnTo>
                      <a:pt x="278" y="66"/>
                    </a:lnTo>
                    <a:lnTo>
                      <a:pt x="283" y="61"/>
                    </a:lnTo>
                    <a:lnTo>
                      <a:pt x="283" y="52"/>
                    </a:lnTo>
                    <a:lnTo>
                      <a:pt x="288" y="47"/>
                    </a:lnTo>
                    <a:lnTo>
                      <a:pt x="288" y="38"/>
                    </a:lnTo>
                    <a:lnTo>
                      <a:pt x="293" y="33"/>
                    </a:lnTo>
                    <a:lnTo>
                      <a:pt x="293" y="19"/>
                    </a:lnTo>
                    <a:lnTo>
                      <a:pt x="297" y="14"/>
                    </a:lnTo>
                    <a:lnTo>
                      <a:pt x="297" y="5"/>
                    </a:lnTo>
                    <a:lnTo>
                      <a:pt x="302" y="0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67" name="Freeform 50">
                <a:extLst>
                  <a:ext uri="{FF2B5EF4-FFF2-40B4-BE49-F238E27FC236}">
                    <a16:creationId xmlns:a16="http://schemas.microsoft.com/office/drawing/2014/main" id="{395C0C27-70E6-204E-BC3D-2497AD0AA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1" y="1576"/>
                <a:ext cx="406" cy="537"/>
              </a:xfrm>
              <a:custGeom>
                <a:avLst/>
                <a:gdLst>
                  <a:gd name="T0" fmla="*/ 5 w 406"/>
                  <a:gd name="T1" fmla="*/ 523 h 537"/>
                  <a:gd name="T2" fmla="*/ 9 w 406"/>
                  <a:gd name="T3" fmla="*/ 495 h 537"/>
                  <a:gd name="T4" fmla="*/ 19 w 406"/>
                  <a:gd name="T5" fmla="*/ 476 h 537"/>
                  <a:gd name="T6" fmla="*/ 24 w 406"/>
                  <a:gd name="T7" fmla="*/ 457 h 537"/>
                  <a:gd name="T8" fmla="*/ 33 w 406"/>
                  <a:gd name="T9" fmla="*/ 433 h 537"/>
                  <a:gd name="T10" fmla="*/ 38 w 406"/>
                  <a:gd name="T11" fmla="*/ 410 h 537"/>
                  <a:gd name="T12" fmla="*/ 47 w 406"/>
                  <a:gd name="T13" fmla="*/ 391 h 537"/>
                  <a:gd name="T14" fmla="*/ 52 w 406"/>
                  <a:gd name="T15" fmla="*/ 372 h 537"/>
                  <a:gd name="T16" fmla="*/ 61 w 406"/>
                  <a:gd name="T17" fmla="*/ 348 h 537"/>
                  <a:gd name="T18" fmla="*/ 66 w 406"/>
                  <a:gd name="T19" fmla="*/ 330 h 537"/>
                  <a:gd name="T20" fmla="*/ 76 w 406"/>
                  <a:gd name="T21" fmla="*/ 311 h 537"/>
                  <a:gd name="T22" fmla="*/ 80 w 406"/>
                  <a:gd name="T23" fmla="*/ 287 h 537"/>
                  <a:gd name="T24" fmla="*/ 90 w 406"/>
                  <a:gd name="T25" fmla="*/ 273 h 537"/>
                  <a:gd name="T26" fmla="*/ 95 w 406"/>
                  <a:gd name="T27" fmla="*/ 254 h 537"/>
                  <a:gd name="T28" fmla="*/ 104 w 406"/>
                  <a:gd name="T29" fmla="*/ 235 h 537"/>
                  <a:gd name="T30" fmla="*/ 109 w 406"/>
                  <a:gd name="T31" fmla="*/ 221 h 537"/>
                  <a:gd name="T32" fmla="*/ 118 w 406"/>
                  <a:gd name="T33" fmla="*/ 202 h 537"/>
                  <a:gd name="T34" fmla="*/ 123 w 406"/>
                  <a:gd name="T35" fmla="*/ 184 h 537"/>
                  <a:gd name="T36" fmla="*/ 132 w 406"/>
                  <a:gd name="T37" fmla="*/ 169 h 537"/>
                  <a:gd name="T38" fmla="*/ 142 w 406"/>
                  <a:gd name="T39" fmla="*/ 155 h 537"/>
                  <a:gd name="T40" fmla="*/ 147 w 406"/>
                  <a:gd name="T41" fmla="*/ 136 h 537"/>
                  <a:gd name="T42" fmla="*/ 156 w 406"/>
                  <a:gd name="T43" fmla="*/ 122 h 537"/>
                  <a:gd name="T44" fmla="*/ 165 w 406"/>
                  <a:gd name="T45" fmla="*/ 108 h 537"/>
                  <a:gd name="T46" fmla="*/ 170 w 406"/>
                  <a:gd name="T47" fmla="*/ 94 h 537"/>
                  <a:gd name="T48" fmla="*/ 180 w 406"/>
                  <a:gd name="T49" fmla="*/ 80 h 537"/>
                  <a:gd name="T50" fmla="*/ 189 w 406"/>
                  <a:gd name="T51" fmla="*/ 66 h 537"/>
                  <a:gd name="T52" fmla="*/ 203 w 406"/>
                  <a:gd name="T53" fmla="*/ 47 h 537"/>
                  <a:gd name="T54" fmla="*/ 217 w 406"/>
                  <a:gd name="T55" fmla="*/ 33 h 537"/>
                  <a:gd name="T56" fmla="*/ 232 w 406"/>
                  <a:gd name="T57" fmla="*/ 19 h 537"/>
                  <a:gd name="T58" fmla="*/ 246 w 406"/>
                  <a:gd name="T59" fmla="*/ 9 h 537"/>
                  <a:gd name="T60" fmla="*/ 260 w 406"/>
                  <a:gd name="T61" fmla="*/ 0 h 537"/>
                  <a:gd name="T62" fmla="*/ 274 w 406"/>
                  <a:gd name="T63" fmla="*/ 0 h 537"/>
                  <a:gd name="T64" fmla="*/ 288 w 406"/>
                  <a:gd name="T65" fmla="*/ 0 h 537"/>
                  <a:gd name="T66" fmla="*/ 302 w 406"/>
                  <a:gd name="T67" fmla="*/ 0 h 537"/>
                  <a:gd name="T68" fmla="*/ 317 w 406"/>
                  <a:gd name="T69" fmla="*/ 4 h 537"/>
                  <a:gd name="T70" fmla="*/ 331 w 406"/>
                  <a:gd name="T71" fmla="*/ 14 h 537"/>
                  <a:gd name="T72" fmla="*/ 345 w 406"/>
                  <a:gd name="T73" fmla="*/ 23 h 537"/>
                  <a:gd name="T74" fmla="*/ 359 w 406"/>
                  <a:gd name="T75" fmla="*/ 37 h 537"/>
                  <a:gd name="T76" fmla="*/ 373 w 406"/>
                  <a:gd name="T77" fmla="*/ 56 h 537"/>
                  <a:gd name="T78" fmla="*/ 387 w 406"/>
                  <a:gd name="T79" fmla="*/ 70 h 537"/>
                  <a:gd name="T80" fmla="*/ 392 w 406"/>
                  <a:gd name="T81" fmla="*/ 85 h 537"/>
                  <a:gd name="T82" fmla="*/ 402 w 406"/>
                  <a:gd name="T83" fmla="*/ 99 h 53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6"/>
                  <a:gd name="T127" fmla="*/ 0 h 537"/>
                  <a:gd name="T128" fmla="*/ 406 w 406"/>
                  <a:gd name="T129" fmla="*/ 537 h 53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6" h="537">
                    <a:moveTo>
                      <a:pt x="0" y="537"/>
                    </a:moveTo>
                    <a:lnTo>
                      <a:pt x="0" y="527"/>
                    </a:lnTo>
                    <a:lnTo>
                      <a:pt x="5" y="523"/>
                    </a:lnTo>
                    <a:lnTo>
                      <a:pt x="5" y="513"/>
                    </a:lnTo>
                    <a:lnTo>
                      <a:pt x="9" y="509"/>
                    </a:lnTo>
                    <a:lnTo>
                      <a:pt x="9" y="495"/>
                    </a:lnTo>
                    <a:lnTo>
                      <a:pt x="14" y="490"/>
                    </a:lnTo>
                    <a:lnTo>
                      <a:pt x="14" y="480"/>
                    </a:lnTo>
                    <a:lnTo>
                      <a:pt x="19" y="476"/>
                    </a:lnTo>
                    <a:lnTo>
                      <a:pt x="19" y="466"/>
                    </a:lnTo>
                    <a:lnTo>
                      <a:pt x="24" y="462"/>
                    </a:lnTo>
                    <a:lnTo>
                      <a:pt x="24" y="457"/>
                    </a:lnTo>
                    <a:lnTo>
                      <a:pt x="28" y="447"/>
                    </a:lnTo>
                    <a:lnTo>
                      <a:pt x="28" y="443"/>
                    </a:lnTo>
                    <a:lnTo>
                      <a:pt x="33" y="433"/>
                    </a:lnTo>
                    <a:lnTo>
                      <a:pt x="33" y="424"/>
                    </a:lnTo>
                    <a:lnTo>
                      <a:pt x="38" y="414"/>
                    </a:lnTo>
                    <a:lnTo>
                      <a:pt x="38" y="410"/>
                    </a:lnTo>
                    <a:lnTo>
                      <a:pt x="43" y="405"/>
                    </a:lnTo>
                    <a:lnTo>
                      <a:pt x="43" y="396"/>
                    </a:lnTo>
                    <a:lnTo>
                      <a:pt x="47" y="391"/>
                    </a:lnTo>
                    <a:lnTo>
                      <a:pt x="47" y="386"/>
                    </a:lnTo>
                    <a:lnTo>
                      <a:pt x="52" y="377"/>
                    </a:lnTo>
                    <a:lnTo>
                      <a:pt x="52" y="372"/>
                    </a:lnTo>
                    <a:lnTo>
                      <a:pt x="57" y="367"/>
                    </a:lnTo>
                    <a:lnTo>
                      <a:pt x="57" y="353"/>
                    </a:lnTo>
                    <a:lnTo>
                      <a:pt x="61" y="348"/>
                    </a:lnTo>
                    <a:lnTo>
                      <a:pt x="61" y="344"/>
                    </a:lnTo>
                    <a:lnTo>
                      <a:pt x="66" y="334"/>
                    </a:lnTo>
                    <a:lnTo>
                      <a:pt x="66" y="330"/>
                    </a:lnTo>
                    <a:lnTo>
                      <a:pt x="71" y="325"/>
                    </a:lnTo>
                    <a:lnTo>
                      <a:pt x="71" y="320"/>
                    </a:lnTo>
                    <a:lnTo>
                      <a:pt x="76" y="311"/>
                    </a:lnTo>
                    <a:lnTo>
                      <a:pt x="76" y="301"/>
                    </a:lnTo>
                    <a:lnTo>
                      <a:pt x="80" y="297"/>
                    </a:lnTo>
                    <a:lnTo>
                      <a:pt x="80" y="287"/>
                    </a:lnTo>
                    <a:lnTo>
                      <a:pt x="85" y="282"/>
                    </a:lnTo>
                    <a:lnTo>
                      <a:pt x="85" y="278"/>
                    </a:lnTo>
                    <a:lnTo>
                      <a:pt x="90" y="273"/>
                    </a:lnTo>
                    <a:lnTo>
                      <a:pt x="90" y="268"/>
                    </a:lnTo>
                    <a:lnTo>
                      <a:pt x="95" y="264"/>
                    </a:lnTo>
                    <a:lnTo>
                      <a:pt x="95" y="254"/>
                    </a:lnTo>
                    <a:lnTo>
                      <a:pt x="99" y="249"/>
                    </a:lnTo>
                    <a:lnTo>
                      <a:pt x="99" y="240"/>
                    </a:lnTo>
                    <a:lnTo>
                      <a:pt x="104" y="235"/>
                    </a:lnTo>
                    <a:lnTo>
                      <a:pt x="104" y="231"/>
                    </a:lnTo>
                    <a:lnTo>
                      <a:pt x="109" y="226"/>
                    </a:lnTo>
                    <a:lnTo>
                      <a:pt x="109" y="221"/>
                    </a:lnTo>
                    <a:lnTo>
                      <a:pt x="113" y="217"/>
                    </a:lnTo>
                    <a:lnTo>
                      <a:pt x="113" y="212"/>
                    </a:lnTo>
                    <a:lnTo>
                      <a:pt x="118" y="202"/>
                    </a:lnTo>
                    <a:lnTo>
                      <a:pt x="118" y="198"/>
                    </a:lnTo>
                    <a:lnTo>
                      <a:pt x="123" y="193"/>
                    </a:lnTo>
                    <a:lnTo>
                      <a:pt x="123" y="184"/>
                    </a:lnTo>
                    <a:lnTo>
                      <a:pt x="128" y="179"/>
                    </a:lnTo>
                    <a:lnTo>
                      <a:pt x="128" y="174"/>
                    </a:lnTo>
                    <a:lnTo>
                      <a:pt x="132" y="169"/>
                    </a:lnTo>
                    <a:lnTo>
                      <a:pt x="132" y="165"/>
                    </a:lnTo>
                    <a:lnTo>
                      <a:pt x="137" y="160"/>
                    </a:lnTo>
                    <a:lnTo>
                      <a:pt x="142" y="155"/>
                    </a:lnTo>
                    <a:lnTo>
                      <a:pt x="142" y="146"/>
                    </a:lnTo>
                    <a:lnTo>
                      <a:pt x="147" y="141"/>
                    </a:lnTo>
                    <a:lnTo>
                      <a:pt x="147" y="136"/>
                    </a:lnTo>
                    <a:lnTo>
                      <a:pt x="151" y="132"/>
                    </a:lnTo>
                    <a:lnTo>
                      <a:pt x="151" y="127"/>
                    </a:lnTo>
                    <a:lnTo>
                      <a:pt x="156" y="122"/>
                    </a:lnTo>
                    <a:lnTo>
                      <a:pt x="161" y="118"/>
                    </a:lnTo>
                    <a:lnTo>
                      <a:pt x="161" y="113"/>
                    </a:lnTo>
                    <a:lnTo>
                      <a:pt x="165" y="108"/>
                    </a:lnTo>
                    <a:lnTo>
                      <a:pt x="165" y="103"/>
                    </a:lnTo>
                    <a:lnTo>
                      <a:pt x="170" y="99"/>
                    </a:lnTo>
                    <a:lnTo>
                      <a:pt x="170" y="94"/>
                    </a:lnTo>
                    <a:lnTo>
                      <a:pt x="175" y="89"/>
                    </a:lnTo>
                    <a:lnTo>
                      <a:pt x="180" y="85"/>
                    </a:lnTo>
                    <a:lnTo>
                      <a:pt x="180" y="80"/>
                    </a:lnTo>
                    <a:lnTo>
                      <a:pt x="184" y="75"/>
                    </a:lnTo>
                    <a:lnTo>
                      <a:pt x="189" y="70"/>
                    </a:lnTo>
                    <a:lnTo>
                      <a:pt x="189" y="66"/>
                    </a:lnTo>
                    <a:lnTo>
                      <a:pt x="194" y="61"/>
                    </a:lnTo>
                    <a:lnTo>
                      <a:pt x="203" y="52"/>
                    </a:lnTo>
                    <a:lnTo>
                      <a:pt x="203" y="47"/>
                    </a:lnTo>
                    <a:lnTo>
                      <a:pt x="208" y="42"/>
                    </a:lnTo>
                    <a:lnTo>
                      <a:pt x="213" y="37"/>
                    </a:lnTo>
                    <a:lnTo>
                      <a:pt x="217" y="33"/>
                    </a:lnTo>
                    <a:lnTo>
                      <a:pt x="222" y="28"/>
                    </a:lnTo>
                    <a:lnTo>
                      <a:pt x="227" y="23"/>
                    </a:lnTo>
                    <a:lnTo>
                      <a:pt x="232" y="19"/>
                    </a:lnTo>
                    <a:lnTo>
                      <a:pt x="236" y="14"/>
                    </a:lnTo>
                    <a:lnTo>
                      <a:pt x="241" y="14"/>
                    </a:lnTo>
                    <a:lnTo>
                      <a:pt x="246" y="9"/>
                    </a:lnTo>
                    <a:lnTo>
                      <a:pt x="250" y="4"/>
                    </a:lnTo>
                    <a:lnTo>
                      <a:pt x="255" y="4"/>
                    </a:lnTo>
                    <a:lnTo>
                      <a:pt x="260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4" y="0"/>
                    </a:lnTo>
                    <a:lnTo>
                      <a:pt x="279" y="0"/>
                    </a:lnTo>
                    <a:lnTo>
                      <a:pt x="284" y="0"/>
                    </a:lnTo>
                    <a:lnTo>
                      <a:pt x="288" y="0"/>
                    </a:lnTo>
                    <a:lnTo>
                      <a:pt x="293" y="0"/>
                    </a:lnTo>
                    <a:lnTo>
                      <a:pt x="298" y="0"/>
                    </a:lnTo>
                    <a:lnTo>
                      <a:pt x="302" y="0"/>
                    </a:lnTo>
                    <a:lnTo>
                      <a:pt x="307" y="0"/>
                    </a:lnTo>
                    <a:lnTo>
                      <a:pt x="312" y="4"/>
                    </a:lnTo>
                    <a:lnTo>
                      <a:pt x="317" y="4"/>
                    </a:lnTo>
                    <a:lnTo>
                      <a:pt x="321" y="9"/>
                    </a:lnTo>
                    <a:lnTo>
                      <a:pt x="326" y="9"/>
                    </a:lnTo>
                    <a:lnTo>
                      <a:pt x="331" y="14"/>
                    </a:lnTo>
                    <a:lnTo>
                      <a:pt x="335" y="19"/>
                    </a:lnTo>
                    <a:lnTo>
                      <a:pt x="340" y="23"/>
                    </a:lnTo>
                    <a:lnTo>
                      <a:pt x="345" y="23"/>
                    </a:lnTo>
                    <a:lnTo>
                      <a:pt x="350" y="28"/>
                    </a:lnTo>
                    <a:lnTo>
                      <a:pt x="354" y="33"/>
                    </a:lnTo>
                    <a:lnTo>
                      <a:pt x="359" y="37"/>
                    </a:lnTo>
                    <a:lnTo>
                      <a:pt x="369" y="47"/>
                    </a:lnTo>
                    <a:lnTo>
                      <a:pt x="369" y="52"/>
                    </a:lnTo>
                    <a:lnTo>
                      <a:pt x="373" y="56"/>
                    </a:lnTo>
                    <a:lnTo>
                      <a:pt x="378" y="61"/>
                    </a:lnTo>
                    <a:lnTo>
                      <a:pt x="383" y="66"/>
                    </a:lnTo>
                    <a:lnTo>
                      <a:pt x="387" y="70"/>
                    </a:lnTo>
                    <a:lnTo>
                      <a:pt x="387" y="75"/>
                    </a:lnTo>
                    <a:lnTo>
                      <a:pt x="392" y="80"/>
                    </a:lnTo>
                    <a:lnTo>
                      <a:pt x="392" y="85"/>
                    </a:lnTo>
                    <a:lnTo>
                      <a:pt x="397" y="89"/>
                    </a:lnTo>
                    <a:lnTo>
                      <a:pt x="402" y="94"/>
                    </a:lnTo>
                    <a:lnTo>
                      <a:pt x="402" y="99"/>
                    </a:lnTo>
                    <a:lnTo>
                      <a:pt x="406" y="103"/>
                    </a:lnTo>
                    <a:lnTo>
                      <a:pt x="406" y="108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68" name="Freeform 51">
                <a:extLst>
                  <a:ext uri="{FF2B5EF4-FFF2-40B4-BE49-F238E27FC236}">
                    <a16:creationId xmlns:a16="http://schemas.microsoft.com/office/drawing/2014/main" id="{89A05C02-EBF6-7641-9FC0-BF379BD64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684"/>
                <a:ext cx="307" cy="886"/>
              </a:xfrm>
              <a:custGeom>
                <a:avLst/>
                <a:gdLst>
                  <a:gd name="T0" fmla="*/ 5 w 307"/>
                  <a:gd name="T1" fmla="*/ 10 h 886"/>
                  <a:gd name="T2" fmla="*/ 15 w 307"/>
                  <a:gd name="T3" fmla="*/ 24 h 886"/>
                  <a:gd name="T4" fmla="*/ 24 w 307"/>
                  <a:gd name="T5" fmla="*/ 38 h 886"/>
                  <a:gd name="T6" fmla="*/ 33 w 307"/>
                  <a:gd name="T7" fmla="*/ 57 h 886"/>
                  <a:gd name="T8" fmla="*/ 38 w 307"/>
                  <a:gd name="T9" fmla="*/ 71 h 886"/>
                  <a:gd name="T10" fmla="*/ 48 w 307"/>
                  <a:gd name="T11" fmla="*/ 85 h 886"/>
                  <a:gd name="T12" fmla="*/ 52 w 307"/>
                  <a:gd name="T13" fmla="*/ 109 h 886"/>
                  <a:gd name="T14" fmla="*/ 62 w 307"/>
                  <a:gd name="T15" fmla="*/ 123 h 886"/>
                  <a:gd name="T16" fmla="*/ 67 w 307"/>
                  <a:gd name="T17" fmla="*/ 141 h 886"/>
                  <a:gd name="T18" fmla="*/ 76 w 307"/>
                  <a:gd name="T19" fmla="*/ 160 h 886"/>
                  <a:gd name="T20" fmla="*/ 81 w 307"/>
                  <a:gd name="T21" fmla="*/ 174 h 886"/>
                  <a:gd name="T22" fmla="*/ 90 w 307"/>
                  <a:gd name="T23" fmla="*/ 193 h 886"/>
                  <a:gd name="T24" fmla="*/ 95 w 307"/>
                  <a:gd name="T25" fmla="*/ 217 h 886"/>
                  <a:gd name="T26" fmla="*/ 104 w 307"/>
                  <a:gd name="T27" fmla="*/ 236 h 886"/>
                  <a:gd name="T28" fmla="*/ 109 w 307"/>
                  <a:gd name="T29" fmla="*/ 250 h 886"/>
                  <a:gd name="T30" fmla="*/ 118 w 307"/>
                  <a:gd name="T31" fmla="*/ 278 h 886"/>
                  <a:gd name="T32" fmla="*/ 123 w 307"/>
                  <a:gd name="T33" fmla="*/ 297 h 886"/>
                  <a:gd name="T34" fmla="*/ 133 w 307"/>
                  <a:gd name="T35" fmla="*/ 316 h 886"/>
                  <a:gd name="T36" fmla="*/ 137 w 307"/>
                  <a:gd name="T37" fmla="*/ 339 h 886"/>
                  <a:gd name="T38" fmla="*/ 147 w 307"/>
                  <a:gd name="T39" fmla="*/ 358 h 886"/>
                  <a:gd name="T40" fmla="*/ 152 w 307"/>
                  <a:gd name="T41" fmla="*/ 382 h 886"/>
                  <a:gd name="T42" fmla="*/ 161 w 307"/>
                  <a:gd name="T43" fmla="*/ 405 h 886"/>
                  <a:gd name="T44" fmla="*/ 166 w 307"/>
                  <a:gd name="T45" fmla="*/ 429 h 886"/>
                  <a:gd name="T46" fmla="*/ 175 w 307"/>
                  <a:gd name="T47" fmla="*/ 448 h 886"/>
                  <a:gd name="T48" fmla="*/ 180 w 307"/>
                  <a:gd name="T49" fmla="*/ 476 h 886"/>
                  <a:gd name="T50" fmla="*/ 189 w 307"/>
                  <a:gd name="T51" fmla="*/ 495 h 886"/>
                  <a:gd name="T52" fmla="*/ 194 w 307"/>
                  <a:gd name="T53" fmla="*/ 518 h 886"/>
                  <a:gd name="T54" fmla="*/ 204 w 307"/>
                  <a:gd name="T55" fmla="*/ 547 h 886"/>
                  <a:gd name="T56" fmla="*/ 208 w 307"/>
                  <a:gd name="T57" fmla="*/ 566 h 886"/>
                  <a:gd name="T58" fmla="*/ 218 w 307"/>
                  <a:gd name="T59" fmla="*/ 589 h 886"/>
                  <a:gd name="T60" fmla="*/ 222 w 307"/>
                  <a:gd name="T61" fmla="*/ 617 h 886"/>
                  <a:gd name="T62" fmla="*/ 232 w 307"/>
                  <a:gd name="T63" fmla="*/ 636 h 886"/>
                  <a:gd name="T64" fmla="*/ 237 w 307"/>
                  <a:gd name="T65" fmla="*/ 660 h 886"/>
                  <a:gd name="T66" fmla="*/ 246 w 307"/>
                  <a:gd name="T67" fmla="*/ 683 h 886"/>
                  <a:gd name="T68" fmla="*/ 251 w 307"/>
                  <a:gd name="T69" fmla="*/ 712 h 886"/>
                  <a:gd name="T70" fmla="*/ 260 w 307"/>
                  <a:gd name="T71" fmla="*/ 730 h 886"/>
                  <a:gd name="T72" fmla="*/ 265 w 307"/>
                  <a:gd name="T73" fmla="*/ 759 h 886"/>
                  <a:gd name="T74" fmla="*/ 274 w 307"/>
                  <a:gd name="T75" fmla="*/ 782 h 886"/>
                  <a:gd name="T76" fmla="*/ 279 w 307"/>
                  <a:gd name="T77" fmla="*/ 801 h 886"/>
                  <a:gd name="T78" fmla="*/ 289 w 307"/>
                  <a:gd name="T79" fmla="*/ 825 h 886"/>
                  <a:gd name="T80" fmla="*/ 293 w 307"/>
                  <a:gd name="T81" fmla="*/ 853 h 886"/>
                  <a:gd name="T82" fmla="*/ 303 w 307"/>
                  <a:gd name="T83" fmla="*/ 872 h 8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07"/>
                  <a:gd name="T127" fmla="*/ 0 h 886"/>
                  <a:gd name="T128" fmla="*/ 307 w 307"/>
                  <a:gd name="T129" fmla="*/ 886 h 8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07" h="886">
                    <a:moveTo>
                      <a:pt x="0" y="0"/>
                    </a:moveTo>
                    <a:lnTo>
                      <a:pt x="5" y="5"/>
                    </a:lnTo>
                    <a:lnTo>
                      <a:pt x="5" y="10"/>
                    </a:lnTo>
                    <a:lnTo>
                      <a:pt x="10" y="14"/>
                    </a:lnTo>
                    <a:lnTo>
                      <a:pt x="15" y="19"/>
                    </a:lnTo>
                    <a:lnTo>
                      <a:pt x="15" y="24"/>
                    </a:lnTo>
                    <a:lnTo>
                      <a:pt x="19" y="28"/>
                    </a:lnTo>
                    <a:lnTo>
                      <a:pt x="19" y="33"/>
                    </a:lnTo>
                    <a:lnTo>
                      <a:pt x="24" y="38"/>
                    </a:lnTo>
                    <a:lnTo>
                      <a:pt x="24" y="47"/>
                    </a:lnTo>
                    <a:lnTo>
                      <a:pt x="29" y="52"/>
                    </a:lnTo>
                    <a:lnTo>
                      <a:pt x="33" y="57"/>
                    </a:lnTo>
                    <a:lnTo>
                      <a:pt x="33" y="61"/>
                    </a:lnTo>
                    <a:lnTo>
                      <a:pt x="38" y="66"/>
                    </a:lnTo>
                    <a:lnTo>
                      <a:pt x="38" y="71"/>
                    </a:lnTo>
                    <a:lnTo>
                      <a:pt x="43" y="76"/>
                    </a:lnTo>
                    <a:lnTo>
                      <a:pt x="43" y="80"/>
                    </a:lnTo>
                    <a:lnTo>
                      <a:pt x="48" y="85"/>
                    </a:lnTo>
                    <a:lnTo>
                      <a:pt x="48" y="94"/>
                    </a:lnTo>
                    <a:lnTo>
                      <a:pt x="52" y="104"/>
                    </a:lnTo>
                    <a:lnTo>
                      <a:pt x="52" y="109"/>
                    </a:lnTo>
                    <a:lnTo>
                      <a:pt x="57" y="113"/>
                    </a:lnTo>
                    <a:lnTo>
                      <a:pt x="57" y="118"/>
                    </a:lnTo>
                    <a:lnTo>
                      <a:pt x="62" y="123"/>
                    </a:lnTo>
                    <a:lnTo>
                      <a:pt x="62" y="127"/>
                    </a:lnTo>
                    <a:lnTo>
                      <a:pt x="67" y="132"/>
                    </a:lnTo>
                    <a:lnTo>
                      <a:pt x="67" y="141"/>
                    </a:lnTo>
                    <a:lnTo>
                      <a:pt x="71" y="146"/>
                    </a:lnTo>
                    <a:lnTo>
                      <a:pt x="71" y="156"/>
                    </a:lnTo>
                    <a:lnTo>
                      <a:pt x="76" y="160"/>
                    </a:lnTo>
                    <a:lnTo>
                      <a:pt x="76" y="165"/>
                    </a:lnTo>
                    <a:lnTo>
                      <a:pt x="81" y="170"/>
                    </a:lnTo>
                    <a:lnTo>
                      <a:pt x="81" y="174"/>
                    </a:lnTo>
                    <a:lnTo>
                      <a:pt x="85" y="179"/>
                    </a:lnTo>
                    <a:lnTo>
                      <a:pt x="85" y="189"/>
                    </a:lnTo>
                    <a:lnTo>
                      <a:pt x="90" y="193"/>
                    </a:lnTo>
                    <a:lnTo>
                      <a:pt x="90" y="203"/>
                    </a:lnTo>
                    <a:lnTo>
                      <a:pt x="95" y="212"/>
                    </a:lnTo>
                    <a:lnTo>
                      <a:pt x="95" y="217"/>
                    </a:lnTo>
                    <a:lnTo>
                      <a:pt x="100" y="222"/>
                    </a:lnTo>
                    <a:lnTo>
                      <a:pt x="100" y="226"/>
                    </a:lnTo>
                    <a:lnTo>
                      <a:pt x="104" y="236"/>
                    </a:lnTo>
                    <a:lnTo>
                      <a:pt x="104" y="240"/>
                    </a:lnTo>
                    <a:lnTo>
                      <a:pt x="109" y="245"/>
                    </a:lnTo>
                    <a:lnTo>
                      <a:pt x="109" y="250"/>
                    </a:lnTo>
                    <a:lnTo>
                      <a:pt x="114" y="259"/>
                    </a:lnTo>
                    <a:lnTo>
                      <a:pt x="114" y="269"/>
                    </a:lnTo>
                    <a:lnTo>
                      <a:pt x="118" y="278"/>
                    </a:lnTo>
                    <a:lnTo>
                      <a:pt x="118" y="283"/>
                    </a:lnTo>
                    <a:lnTo>
                      <a:pt x="123" y="288"/>
                    </a:lnTo>
                    <a:lnTo>
                      <a:pt x="123" y="297"/>
                    </a:lnTo>
                    <a:lnTo>
                      <a:pt x="128" y="302"/>
                    </a:lnTo>
                    <a:lnTo>
                      <a:pt x="128" y="306"/>
                    </a:lnTo>
                    <a:lnTo>
                      <a:pt x="133" y="316"/>
                    </a:lnTo>
                    <a:lnTo>
                      <a:pt x="133" y="325"/>
                    </a:lnTo>
                    <a:lnTo>
                      <a:pt x="137" y="335"/>
                    </a:lnTo>
                    <a:lnTo>
                      <a:pt x="137" y="339"/>
                    </a:lnTo>
                    <a:lnTo>
                      <a:pt x="142" y="349"/>
                    </a:lnTo>
                    <a:lnTo>
                      <a:pt x="142" y="354"/>
                    </a:lnTo>
                    <a:lnTo>
                      <a:pt x="147" y="358"/>
                    </a:lnTo>
                    <a:lnTo>
                      <a:pt x="147" y="368"/>
                    </a:lnTo>
                    <a:lnTo>
                      <a:pt x="152" y="372"/>
                    </a:lnTo>
                    <a:lnTo>
                      <a:pt x="152" y="382"/>
                    </a:lnTo>
                    <a:lnTo>
                      <a:pt x="156" y="387"/>
                    </a:lnTo>
                    <a:lnTo>
                      <a:pt x="156" y="401"/>
                    </a:lnTo>
                    <a:lnTo>
                      <a:pt x="161" y="405"/>
                    </a:lnTo>
                    <a:lnTo>
                      <a:pt x="161" y="415"/>
                    </a:lnTo>
                    <a:lnTo>
                      <a:pt x="166" y="419"/>
                    </a:lnTo>
                    <a:lnTo>
                      <a:pt x="166" y="429"/>
                    </a:lnTo>
                    <a:lnTo>
                      <a:pt x="170" y="434"/>
                    </a:lnTo>
                    <a:lnTo>
                      <a:pt x="170" y="443"/>
                    </a:lnTo>
                    <a:lnTo>
                      <a:pt x="175" y="448"/>
                    </a:lnTo>
                    <a:lnTo>
                      <a:pt x="175" y="452"/>
                    </a:lnTo>
                    <a:lnTo>
                      <a:pt x="180" y="462"/>
                    </a:lnTo>
                    <a:lnTo>
                      <a:pt x="180" y="476"/>
                    </a:lnTo>
                    <a:lnTo>
                      <a:pt x="185" y="481"/>
                    </a:lnTo>
                    <a:lnTo>
                      <a:pt x="185" y="490"/>
                    </a:lnTo>
                    <a:lnTo>
                      <a:pt x="189" y="495"/>
                    </a:lnTo>
                    <a:lnTo>
                      <a:pt x="189" y="504"/>
                    </a:lnTo>
                    <a:lnTo>
                      <a:pt x="194" y="509"/>
                    </a:lnTo>
                    <a:lnTo>
                      <a:pt x="194" y="518"/>
                    </a:lnTo>
                    <a:lnTo>
                      <a:pt x="199" y="523"/>
                    </a:lnTo>
                    <a:lnTo>
                      <a:pt x="199" y="537"/>
                    </a:lnTo>
                    <a:lnTo>
                      <a:pt x="204" y="547"/>
                    </a:lnTo>
                    <a:lnTo>
                      <a:pt x="204" y="551"/>
                    </a:lnTo>
                    <a:lnTo>
                      <a:pt x="208" y="561"/>
                    </a:lnTo>
                    <a:lnTo>
                      <a:pt x="208" y="566"/>
                    </a:lnTo>
                    <a:lnTo>
                      <a:pt x="213" y="575"/>
                    </a:lnTo>
                    <a:lnTo>
                      <a:pt x="213" y="580"/>
                    </a:lnTo>
                    <a:lnTo>
                      <a:pt x="218" y="589"/>
                    </a:lnTo>
                    <a:lnTo>
                      <a:pt x="218" y="594"/>
                    </a:lnTo>
                    <a:lnTo>
                      <a:pt x="222" y="603"/>
                    </a:lnTo>
                    <a:lnTo>
                      <a:pt x="222" y="617"/>
                    </a:lnTo>
                    <a:lnTo>
                      <a:pt x="227" y="622"/>
                    </a:lnTo>
                    <a:lnTo>
                      <a:pt x="227" y="632"/>
                    </a:lnTo>
                    <a:lnTo>
                      <a:pt x="232" y="636"/>
                    </a:lnTo>
                    <a:lnTo>
                      <a:pt x="232" y="646"/>
                    </a:lnTo>
                    <a:lnTo>
                      <a:pt x="237" y="650"/>
                    </a:lnTo>
                    <a:lnTo>
                      <a:pt x="237" y="660"/>
                    </a:lnTo>
                    <a:lnTo>
                      <a:pt x="241" y="665"/>
                    </a:lnTo>
                    <a:lnTo>
                      <a:pt x="241" y="674"/>
                    </a:lnTo>
                    <a:lnTo>
                      <a:pt x="246" y="683"/>
                    </a:lnTo>
                    <a:lnTo>
                      <a:pt x="246" y="697"/>
                    </a:lnTo>
                    <a:lnTo>
                      <a:pt x="251" y="702"/>
                    </a:lnTo>
                    <a:lnTo>
                      <a:pt x="251" y="712"/>
                    </a:lnTo>
                    <a:lnTo>
                      <a:pt x="256" y="716"/>
                    </a:lnTo>
                    <a:lnTo>
                      <a:pt x="256" y="726"/>
                    </a:lnTo>
                    <a:lnTo>
                      <a:pt x="260" y="730"/>
                    </a:lnTo>
                    <a:lnTo>
                      <a:pt x="260" y="740"/>
                    </a:lnTo>
                    <a:lnTo>
                      <a:pt x="265" y="745"/>
                    </a:lnTo>
                    <a:lnTo>
                      <a:pt x="265" y="759"/>
                    </a:lnTo>
                    <a:lnTo>
                      <a:pt x="270" y="768"/>
                    </a:lnTo>
                    <a:lnTo>
                      <a:pt x="270" y="773"/>
                    </a:lnTo>
                    <a:lnTo>
                      <a:pt x="274" y="782"/>
                    </a:lnTo>
                    <a:lnTo>
                      <a:pt x="274" y="787"/>
                    </a:lnTo>
                    <a:lnTo>
                      <a:pt x="279" y="796"/>
                    </a:lnTo>
                    <a:lnTo>
                      <a:pt x="279" y="801"/>
                    </a:lnTo>
                    <a:lnTo>
                      <a:pt x="284" y="811"/>
                    </a:lnTo>
                    <a:lnTo>
                      <a:pt x="284" y="815"/>
                    </a:lnTo>
                    <a:lnTo>
                      <a:pt x="289" y="825"/>
                    </a:lnTo>
                    <a:lnTo>
                      <a:pt x="289" y="839"/>
                    </a:lnTo>
                    <a:lnTo>
                      <a:pt x="293" y="844"/>
                    </a:lnTo>
                    <a:lnTo>
                      <a:pt x="293" y="853"/>
                    </a:lnTo>
                    <a:lnTo>
                      <a:pt x="298" y="858"/>
                    </a:lnTo>
                    <a:lnTo>
                      <a:pt x="298" y="867"/>
                    </a:lnTo>
                    <a:lnTo>
                      <a:pt x="303" y="872"/>
                    </a:lnTo>
                    <a:lnTo>
                      <a:pt x="303" y="881"/>
                    </a:lnTo>
                    <a:lnTo>
                      <a:pt x="307" y="886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69" name="Freeform 52">
                <a:extLst>
                  <a:ext uri="{FF2B5EF4-FFF2-40B4-BE49-F238E27FC236}">
                    <a16:creationId xmlns:a16="http://schemas.microsoft.com/office/drawing/2014/main" id="{EB01A750-A256-A54C-9053-D22B3A09F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" y="2570"/>
                <a:ext cx="345" cy="806"/>
              </a:xfrm>
              <a:custGeom>
                <a:avLst/>
                <a:gdLst>
                  <a:gd name="T0" fmla="*/ 5 w 345"/>
                  <a:gd name="T1" fmla="*/ 14 h 806"/>
                  <a:gd name="T2" fmla="*/ 10 w 345"/>
                  <a:gd name="T3" fmla="*/ 42 h 806"/>
                  <a:gd name="T4" fmla="*/ 19 w 345"/>
                  <a:gd name="T5" fmla="*/ 61 h 806"/>
                  <a:gd name="T6" fmla="*/ 24 w 345"/>
                  <a:gd name="T7" fmla="*/ 89 h 806"/>
                  <a:gd name="T8" fmla="*/ 34 w 345"/>
                  <a:gd name="T9" fmla="*/ 108 h 806"/>
                  <a:gd name="T10" fmla="*/ 38 w 345"/>
                  <a:gd name="T11" fmla="*/ 132 h 806"/>
                  <a:gd name="T12" fmla="*/ 48 w 345"/>
                  <a:gd name="T13" fmla="*/ 151 h 806"/>
                  <a:gd name="T14" fmla="*/ 52 w 345"/>
                  <a:gd name="T15" fmla="*/ 174 h 806"/>
                  <a:gd name="T16" fmla="*/ 62 w 345"/>
                  <a:gd name="T17" fmla="*/ 198 h 806"/>
                  <a:gd name="T18" fmla="*/ 67 w 345"/>
                  <a:gd name="T19" fmla="*/ 217 h 806"/>
                  <a:gd name="T20" fmla="*/ 76 w 345"/>
                  <a:gd name="T21" fmla="*/ 240 h 806"/>
                  <a:gd name="T22" fmla="*/ 81 w 345"/>
                  <a:gd name="T23" fmla="*/ 259 h 806"/>
                  <a:gd name="T24" fmla="*/ 90 w 345"/>
                  <a:gd name="T25" fmla="*/ 278 h 806"/>
                  <a:gd name="T26" fmla="*/ 95 w 345"/>
                  <a:gd name="T27" fmla="*/ 302 h 806"/>
                  <a:gd name="T28" fmla="*/ 104 w 345"/>
                  <a:gd name="T29" fmla="*/ 320 h 806"/>
                  <a:gd name="T30" fmla="*/ 109 w 345"/>
                  <a:gd name="T31" fmla="*/ 339 h 806"/>
                  <a:gd name="T32" fmla="*/ 119 w 345"/>
                  <a:gd name="T33" fmla="*/ 363 h 806"/>
                  <a:gd name="T34" fmla="*/ 123 w 345"/>
                  <a:gd name="T35" fmla="*/ 377 h 806"/>
                  <a:gd name="T36" fmla="*/ 133 w 345"/>
                  <a:gd name="T37" fmla="*/ 396 h 806"/>
                  <a:gd name="T38" fmla="*/ 138 w 345"/>
                  <a:gd name="T39" fmla="*/ 415 h 806"/>
                  <a:gd name="T40" fmla="*/ 147 w 345"/>
                  <a:gd name="T41" fmla="*/ 433 h 806"/>
                  <a:gd name="T42" fmla="*/ 152 w 345"/>
                  <a:gd name="T43" fmla="*/ 448 h 806"/>
                  <a:gd name="T44" fmla="*/ 161 w 345"/>
                  <a:gd name="T45" fmla="*/ 471 h 806"/>
                  <a:gd name="T46" fmla="*/ 166 w 345"/>
                  <a:gd name="T47" fmla="*/ 485 h 806"/>
                  <a:gd name="T48" fmla="*/ 175 w 345"/>
                  <a:gd name="T49" fmla="*/ 499 h 806"/>
                  <a:gd name="T50" fmla="*/ 180 w 345"/>
                  <a:gd name="T51" fmla="*/ 518 h 806"/>
                  <a:gd name="T52" fmla="*/ 189 w 345"/>
                  <a:gd name="T53" fmla="*/ 532 h 806"/>
                  <a:gd name="T54" fmla="*/ 194 w 345"/>
                  <a:gd name="T55" fmla="*/ 547 h 806"/>
                  <a:gd name="T56" fmla="*/ 204 w 345"/>
                  <a:gd name="T57" fmla="*/ 561 h 806"/>
                  <a:gd name="T58" fmla="*/ 208 w 345"/>
                  <a:gd name="T59" fmla="*/ 580 h 806"/>
                  <a:gd name="T60" fmla="*/ 218 w 345"/>
                  <a:gd name="T61" fmla="*/ 594 h 806"/>
                  <a:gd name="T62" fmla="*/ 223 w 345"/>
                  <a:gd name="T63" fmla="*/ 612 h 806"/>
                  <a:gd name="T64" fmla="*/ 237 w 345"/>
                  <a:gd name="T65" fmla="*/ 631 h 806"/>
                  <a:gd name="T66" fmla="*/ 241 w 345"/>
                  <a:gd name="T67" fmla="*/ 645 h 806"/>
                  <a:gd name="T68" fmla="*/ 251 w 345"/>
                  <a:gd name="T69" fmla="*/ 660 h 806"/>
                  <a:gd name="T70" fmla="*/ 260 w 345"/>
                  <a:gd name="T71" fmla="*/ 678 h 806"/>
                  <a:gd name="T72" fmla="*/ 279 w 345"/>
                  <a:gd name="T73" fmla="*/ 707 h 806"/>
                  <a:gd name="T74" fmla="*/ 289 w 345"/>
                  <a:gd name="T75" fmla="*/ 721 h 806"/>
                  <a:gd name="T76" fmla="*/ 298 w 345"/>
                  <a:gd name="T77" fmla="*/ 740 h 806"/>
                  <a:gd name="T78" fmla="*/ 312 w 345"/>
                  <a:gd name="T79" fmla="*/ 759 h 806"/>
                  <a:gd name="T80" fmla="*/ 326 w 345"/>
                  <a:gd name="T81" fmla="*/ 777 h 806"/>
                  <a:gd name="T82" fmla="*/ 341 w 345"/>
                  <a:gd name="T83" fmla="*/ 796 h 8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45"/>
                  <a:gd name="T127" fmla="*/ 0 h 806"/>
                  <a:gd name="T128" fmla="*/ 345 w 345"/>
                  <a:gd name="T129" fmla="*/ 806 h 8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45" h="806">
                    <a:moveTo>
                      <a:pt x="0" y="0"/>
                    </a:moveTo>
                    <a:lnTo>
                      <a:pt x="0" y="9"/>
                    </a:lnTo>
                    <a:lnTo>
                      <a:pt x="5" y="14"/>
                    </a:lnTo>
                    <a:lnTo>
                      <a:pt x="5" y="28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5" y="47"/>
                    </a:lnTo>
                    <a:lnTo>
                      <a:pt x="15" y="57"/>
                    </a:lnTo>
                    <a:lnTo>
                      <a:pt x="19" y="61"/>
                    </a:lnTo>
                    <a:lnTo>
                      <a:pt x="19" y="71"/>
                    </a:lnTo>
                    <a:lnTo>
                      <a:pt x="24" y="75"/>
                    </a:lnTo>
                    <a:lnTo>
                      <a:pt x="24" y="89"/>
                    </a:lnTo>
                    <a:lnTo>
                      <a:pt x="29" y="99"/>
                    </a:lnTo>
                    <a:lnTo>
                      <a:pt x="29" y="104"/>
                    </a:lnTo>
                    <a:lnTo>
                      <a:pt x="34" y="108"/>
                    </a:lnTo>
                    <a:lnTo>
                      <a:pt x="34" y="118"/>
                    </a:lnTo>
                    <a:lnTo>
                      <a:pt x="38" y="122"/>
                    </a:lnTo>
                    <a:lnTo>
                      <a:pt x="38" y="132"/>
                    </a:lnTo>
                    <a:lnTo>
                      <a:pt x="43" y="137"/>
                    </a:lnTo>
                    <a:lnTo>
                      <a:pt x="43" y="141"/>
                    </a:lnTo>
                    <a:lnTo>
                      <a:pt x="48" y="151"/>
                    </a:lnTo>
                    <a:lnTo>
                      <a:pt x="48" y="165"/>
                    </a:lnTo>
                    <a:lnTo>
                      <a:pt x="52" y="170"/>
                    </a:lnTo>
                    <a:lnTo>
                      <a:pt x="52" y="174"/>
                    </a:lnTo>
                    <a:lnTo>
                      <a:pt x="57" y="184"/>
                    </a:lnTo>
                    <a:lnTo>
                      <a:pt x="57" y="188"/>
                    </a:lnTo>
                    <a:lnTo>
                      <a:pt x="62" y="198"/>
                    </a:lnTo>
                    <a:lnTo>
                      <a:pt x="62" y="203"/>
                    </a:lnTo>
                    <a:lnTo>
                      <a:pt x="67" y="207"/>
                    </a:lnTo>
                    <a:lnTo>
                      <a:pt x="67" y="217"/>
                    </a:lnTo>
                    <a:lnTo>
                      <a:pt x="71" y="221"/>
                    </a:lnTo>
                    <a:lnTo>
                      <a:pt x="71" y="236"/>
                    </a:lnTo>
                    <a:lnTo>
                      <a:pt x="76" y="240"/>
                    </a:lnTo>
                    <a:lnTo>
                      <a:pt x="76" y="245"/>
                    </a:lnTo>
                    <a:lnTo>
                      <a:pt x="81" y="254"/>
                    </a:lnTo>
                    <a:lnTo>
                      <a:pt x="81" y="259"/>
                    </a:lnTo>
                    <a:lnTo>
                      <a:pt x="86" y="264"/>
                    </a:lnTo>
                    <a:lnTo>
                      <a:pt x="86" y="273"/>
                    </a:lnTo>
                    <a:lnTo>
                      <a:pt x="90" y="278"/>
                    </a:lnTo>
                    <a:lnTo>
                      <a:pt x="90" y="287"/>
                    </a:lnTo>
                    <a:lnTo>
                      <a:pt x="95" y="297"/>
                    </a:lnTo>
                    <a:lnTo>
                      <a:pt x="95" y="302"/>
                    </a:lnTo>
                    <a:lnTo>
                      <a:pt x="100" y="306"/>
                    </a:lnTo>
                    <a:lnTo>
                      <a:pt x="100" y="316"/>
                    </a:lnTo>
                    <a:lnTo>
                      <a:pt x="104" y="320"/>
                    </a:lnTo>
                    <a:lnTo>
                      <a:pt x="104" y="325"/>
                    </a:lnTo>
                    <a:lnTo>
                      <a:pt x="109" y="330"/>
                    </a:lnTo>
                    <a:lnTo>
                      <a:pt x="109" y="339"/>
                    </a:lnTo>
                    <a:lnTo>
                      <a:pt x="114" y="344"/>
                    </a:lnTo>
                    <a:lnTo>
                      <a:pt x="114" y="353"/>
                    </a:lnTo>
                    <a:lnTo>
                      <a:pt x="119" y="363"/>
                    </a:lnTo>
                    <a:lnTo>
                      <a:pt x="119" y="367"/>
                    </a:lnTo>
                    <a:lnTo>
                      <a:pt x="123" y="372"/>
                    </a:lnTo>
                    <a:lnTo>
                      <a:pt x="123" y="377"/>
                    </a:lnTo>
                    <a:lnTo>
                      <a:pt x="128" y="382"/>
                    </a:lnTo>
                    <a:lnTo>
                      <a:pt x="128" y="391"/>
                    </a:lnTo>
                    <a:lnTo>
                      <a:pt x="133" y="396"/>
                    </a:lnTo>
                    <a:lnTo>
                      <a:pt x="133" y="400"/>
                    </a:lnTo>
                    <a:lnTo>
                      <a:pt x="138" y="405"/>
                    </a:lnTo>
                    <a:lnTo>
                      <a:pt x="138" y="415"/>
                    </a:lnTo>
                    <a:lnTo>
                      <a:pt x="142" y="424"/>
                    </a:lnTo>
                    <a:lnTo>
                      <a:pt x="142" y="429"/>
                    </a:lnTo>
                    <a:lnTo>
                      <a:pt x="147" y="433"/>
                    </a:lnTo>
                    <a:lnTo>
                      <a:pt x="147" y="438"/>
                    </a:lnTo>
                    <a:lnTo>
                      <a:pt x="152" y="443"/>
                    </a:lnTo>
                    <a:lnTo>
                      <a:pt x="152" y="448"/>
                    </a:lnTo>
                    <a:lnTo>
                      <a:pt x="156" y="452"/>
                    </a:lnTo>
                    <a:lnTo>
                      <a:pt x="156" y="466"/>
                    </a:lnTo>
                    <a:lnTo>
                      <a:pt x="161" y="471"/>
                    </a:lnTo>
                    <a:lnTo>
                      <a:pt x="161" y="476"/>
                    </a:lnTo>
                    <a:lnTo>
                      <a:pt x="166" y="481"/>
                    </a:lnTo>
                    <a:lnTo>
                      <a:pt x="166" y="485"/>
                    </a:lnTo>
                    <a:lnTo>
                      <a:pt x="171" y="490"/>
                    </a:lnTo>
                    <a:lnTo>
                      <a:pt x="171" y="495"/>
                    </a:lnTo>
                    <a:lnTo>
                      <a:pt x="175" y="499"/>
                    </a:lnTo>
                    <a:lnTo>
                      <a:pt x="175" y="504"/>
                    </a:lnTo>
                    <a:lnTo>
                      <a:pt x="180" y="509"/>
                    </a:lnTo>
                    <a:lnTo>
                      <a:pt x="180" y="518"/>
                    </a:lnTo>
                    <a:lnTo>
                      <a:pt x="185" y="523"/>
                    </a:lnTo>
                    <a:lnTo>
                      <a:pt x="185" y="528"/>
                    </a:lnTo>
                    <a:lnTo>
                      <a:pt x="189" y="532"/>
                    </a:lnTo>
                    <a:lnTo>
                      <a:pt x="189" y="537"/>
                    </a:lnTo>
                    <a:lnTo>
                      <a:pt x="194" y="542"/>
                    </a:lnTo>
                    <a:lnTo>
                      <a:pt x="194" y="547"/>
                    </a:lnTo>
                    <a:lnTo>
                      <a:pt x="199" y="551"/>
                    </a:lnTo>
                    <a:lnTo>
                      <a:pt x="199" y="556"/>
                    </a:lnTo>
                    <a:lnTo>
                      <a:pt x="204" y="561"/>
                    </a:lnTo>
                    <a:lnTo>
                      <a:pt x="204" y="570"/>
                    </a:lnTo>
                    <a:lnTo>
                      <a:pt x="208" y="575"/>
                    </a:lnTo>
                    <a:lnTo>
                      <a:pt x="208" y="580"/>
                    </a:lnTo>
                    <a:lnTo>
                      <a:pt x="213" y="584"/>
                    </a:lnTo>
                    <a:lnTo>
                      <a:pt x="213" y="589"/>
                    </a:lnTo>
                    <a:lnTo>
                      <a:pt x="218" y="594"/>
                    </a:lnTo>
                    <a:lnTo>
                      <a:pt x="218" y="598"/>
                    </a:lnTo>
                    <a:lnTo>
                      <a:pt x="223" y="603"/>
                    </a:lnTo>
                    <a:lnTo>
                      <a:pt x="223" y="612"/>
                    </a:lnTo>
                    <a:lnTo>
                      <a:pt x="232" y="622"/>
                    </a:lnTo>
                    <a:lnTo>
                      <a:pt x="232" y="627"/>
                    </a:lnTo>
                    <a:lnTo>
                      <a:pt x="237" y="631"/>
                    </a:lnTo>
                    <a:lnTo>
                      <a:pt x="237" y="636"/>
                    </a:lnTo>
                    <a:lnTo>
                      <a:pt x="241" y="641"/>
                    </a:lnTo>
                    <a:lnTo>
                      <a:pt x="241" y="645"/>
                    </a:lnTo>
                    <a:lnTo>
                      <a:pt x="246" y="650"/>
                    </a:lnTo>
                    <a:lnTo>
                      <a:pt x="246" y="655"/>
                    </a:lnTo>
                    <a:lnTo>
                      <a:pt x="251" y="660"/>
                    </a:lnTo>
                    <a:lnTo>
                      <a:pt x="251" y="664"/>
                    </a:lnTo>
                    <a:lnTo>
                      <a:pt x="260" y="674"/>
                    </a:lnTo>
                    <a:lnTo>
                      <a:pt x="260" y="678"/>
                    </a:lnTo>
                    <a:lnTo>
                      <a:pt x="270" y="688"/>
                    </a:lnTo>
                    <a:lnTo>
                      <a:pt x="270" y="697"/>
                    </a:lnTo>
                    <a:lnTo>
                      <a:pt x="279" y="707"/>
                    </a:lnTo>
                    <a:lnTo>
                      <a:pt x="279" y="711"/>
                    </a:lnTo>
                    <a:lnTo>
                      <a:pt x="284" y="716"/>
                    </a:lnTo>
                    <a:lnTo>
                      <a:pt x="289" y="721"/>
                    </a:lnTo>
                    <a:lnTo>
                      <a:pt x="289" y="730"/>
                    </a:lnTo>
                    <a:lnTo>
                      <a:pt x="293" y="735"/>
                    </a:lnTo>
                    <a:lnTo>
                      <a:pt x="298" y="740"/>
                    </a:lnTo>
                    <a:lnTo>
                      <a:pt x="308" y="749"/>
                    </a:lnTo>
                    <a:lnTo>
                      <a:pt x="308" y="754"/>
                    </a:lnTo>
                    <a:lnTo>
                      <a:pt x="312" y="759"/>
                    </a:lnTo>
                    <a:lnTo>
                      <a:pt x="312" y="763"/>
                    </a:lnTo>
                    <a:lnTo>
                      <a:pt x="317" y="768"/>
                    </a:lnTo>
                    <a:lnTo>
                      <a:pt x="326" y="777"/>
                    </a:lnTo>
                    <a:lnTo>
                      <a:pt x="326" y="782"/>
                    </a:lnTo>
                    <a:lnTo>
                      <a:pt x="331" y="787"/>
                    </a:lnTo>
                    <a:lnTo>
                      <a:pt x="341" y="796"/>
                    </a:lnTo>
                    <a:lnTo>
                      <a:pt x="341" y="801"/>
                    </a:lnTo>
                    <a:lnTo>
                      <a:pt x="345" y="806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87070" name="Freeform 53">
                <a:extLst>
                  <a:ext uri="{FF2B5EF4-FFF2-40B4-BE49-F238E27FC236}">
                    <a16:creationId xmlns:a16="http://schemas.microsoft.com/office/drawing/2014/main" id="{8472245D-47CA-CE4E-B7A3-C872F79F6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3376"/>
                <a:ext cx="322" cy="188"/>
              </a:xfrm>
              <a:custGeom>
                <a:avLst/>
                <a:gdLst>
                  <a:gd name="T0" fmla="*/ 5 w 322"/>
                  <a:gd name="T1" fmla="*/ 4 h 188"/>
                  <a:gd name="T2" fmla="*/ 15 w 322"/>
                  <a:gd name="T3" fmla="*/ 19 h 188"/>
                  <a:gd name="T4" fmla="*/ 24 w 322"/>
                  <a:gd name="T5" fmla="*/ 28 h 188"/>
                  <a:gd name="T6" fmla="*/ 33 w 322"/>
                  <a:gd name="T7" fmla="*/ 37 h 188"/>
                  <a:gd name="T8" fmla="*/ 43 w 322"/>
                  <a:gd name="T9" fmla="*/ 47 h 188"/>
                  <a:gd name="T10" fmla="*/ 52 w 322"/>
                  <a:gd name="T11" fmla="*/ 56 h 188"/>
                  <a:gd name="T12" fmla="*/ 62 w 322"/>
                  <a:gd name="T13" fmla="*/ 66 h 188"/>
                  <a:gd name="T14" fmla="*/ 71 w 322"/>
                  <a:gd name="T15" fmla="*/ 75 h 188"/>
                  <a:gd name="T16" fmla="*/ 81 w 322"/>
                  <a:gd name="T17" fmla="*/ 80 h 188"/>
                  <a:gd name="T18" fmla="*/ 90 w 322"/>
                  <a:gd name="T19" fmla="*/ 89 h 188"/>
                  <a:gd name="T20" fmla="*/ 100 w 322"/>
                  <a:gd name="T21" fmla="*/ 99 h 188"/>
                  <a:gd name="T22" fmla="*/ 109 w 322"/>
                  <a:gd name="T23" fmla="*/ 103 h 188"/>
                  <a:gd name="T24" fmla="*/ 119 w 322"/>
                  <a:gd name="T25" fmla="*/ 113 h 188"/>
                  <a:gd name="T26" fmla="*/ 128 w 322"/>
                  <a:gd name="T27" fmla="*/ 117 h 188"/>
                  <a:gd name="T28" fmla="*/ 137 w 322"/>
                  <a:gd name="T29" fmla="*/ 122 h 188"/>
                  <a:gd name="T30" fmla="*/ 147 w 322"/>
                  <a:gd name="T31" fmla="*/ 127 h 188"/>
                  <a:gd name="T32" fmla="*/ 156 w 322"/>
                  <a:gd name="T33" fmla="*/ 132 h 188"/>
                  <a:gd name="T34" fmla="*/ 166 w 322"/>
                  <a:gd name="T35" fmla="*/ 136 h 188"/>
                  <a:gd name="T36" fmla="*/ 175 w 322"/>
                  <a:gd name="T37" fmla="*/ 141 h 188"/>
                  <a:gd name="T38" fmla="*/ 185 w 322"/>
                  <a:gd name="T39" fmla="*/ 146 h 188"/>
                  <a:gd name="T40" fmla="*/ 194 w 322"/>
                  <a:gd name="T41" fmla="*/ 150 h 188"/>
                  <a:gd name="T42" fmla="*/ 204 w 322"/>
                  <a:gd name="T43" fmla="*/ 155 h 188"/>
                  <a:gd name="T44" fmla="*/ 213 w 322"/>
                  <a:gd name="T45" fmla="*/ 160 h 188"/>
                  <a:gd name="T46" fmla="*/ 222 w 322"/>
                  <a:gd name="T47" fmla="*/ 160 h 188"/>
                  <a:gd name="T48" fmla="*/ 232 w 322"/>
                  <a:gd name="T49" fmla="*/ 165 h 188"/>
                  <a:gd name="T50" fmla="*/ 241 w 322"/>
                  <a:gd name="T51" fmla="*/ 169 h 188"/>
                  <a:gd name="T52" fmla="*/ 251 w 322"/>
                  <a:gd name="T53" fmla="*/ 169 h 188"/>
                  <a:gd name="T54" fmla="*/ 260 w 322"/>
                  <a:gd name="T55" fmla="*/ 174 h 188"/>
                  <a:gd name="T56" fmla="*/ 270 w 322"/>
                  <a:gd name="T57" fmla="*/ 174 h 188"/>
                  <a:gd name="T58" fmla="*/ 279 w 322"/>
                  <a:gd name="T59" fmla="*/ 179 h 188"/>
                  <a:gd name="T60" fmla="*/ 289 w 322"/>
                  <a:gd name="T61" fmla="*/ 179 h 188"/>
                  <a:gd name="T62" fmla="*/ 298 w 322"/>
                  <a:gd name="T63" fmla="*/ 183 h 188"/>
                  <a:gd name="T64" fmla="*/ 308 w 322"/>
                  <a:gd name="T65" fmla="*/ 183 h 188"/>
                  <a:gd name="T66" fmla="*/ 317 w 322"/>
                  <a:gd name="T67" fmla="*/ 188 h 18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22"/>
                  <a:gd name="T103" fmla="*/ 0 h 188"/>
                  <a:gd name="T104" fmla="*/ 322 w 322"/>
                  <a:gd name="T105" fmla="*/ 188 h 18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22" h="188">
                    <a:moveTo>
                      <a:pt x="0" y="0"/>
                    </a:moveTo>
                    <a:lnTo>
                      <a:pt x="5" y="4"/>
                    </a:lnTo>
                    <a:lnTo>
                      <a:pt x="15" y="14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24" y="28"/>
                    </a:lnTo>
                    <a:lnTo>
                      <a:pt x="29" y="33"/>
                    </a:lnTo>
                    <a:lnTo>
                      <a:pt x="33" y="37"/>
                    </a:lnTo>
                    <a:lnTo>
                      <a:pt x="38" y="42"/>
                    </a:lnTo>
                    <a:lnTo>
                      <a:pt x="43" y="47"/>
                    </a:lnTo>
                    <a:lnTo>
                      <a:pt x="48" y="52"/>
                    </a:lnTo>
                    <a:lnTo>
                      <a:pt x="52" y="56"/>
                    </a:lnTo>
                    <a:lnTo>
                      <a:pt x="57" y="61"/>
                    </a:lnTo>
                    <a:lnTo>
                      <a:pt x="62" y="66"/>
                    </a:lnTo>
                    <a:lnTo>
                      <a:pt x="67" y="70"/>
                    </a:lnTo>
                    <a:lnTo>
                      <a:pt x="71" y="75"/>
                    </a:lnTo>
                    <a:lnTo>
                      <a:pt x="76" y="80"/>
                    </a:lnTo>
                    <a:lnTo>
                      <a:pt x="81" y="80"/>
                    </a:lnTo>
                    <a:lnTo>
                      <a:pt x="85" y="84"/>
                    </a:lnTo>
                    <a:lnTo>
                      <a:pt x="90" y="89"/>
                    </a:lnTo>
                    <a:lnTo>
                      <a:pt x="95" y="94"/>
                    </a:lnTo>
                    <a:lnTo>
                      <a:pt x="100" y="99"/>
                    </a:lnTo>
                    <a:lnTo>
                      <a:pt x="104" y="99"/>
                    </a:lnTo>
                    <a:lnTo>
                      <a:pt x="109" y="103"/>
                    </a:lnTo>
                    <a:lnTo>
                      <a:pt x="114" y="108"/>
                    </a:lnTo>
                    <a:lnTo>
                      <a:pt x="119" y="113"/>
                    </a:lnTo>
                    <a:lnTo>
                      <a:pt x="123" y="113"/>
                    </a:lnTo>
                    <a:lnTo>
                      <a:pt x="128" y="117"/>
                    </a:lnTo>
                    <a:lnTo>
                      <a:pt x="133" y="117"/>
                    </a:lnTo>
                    <a:lnTo>
                      <a:pt x="137" y="122"/>
                    </a:lnTo>
                    <a:lnTo>
                      <a:pt x="142" y="127"/>
                    </a:lnTo>
                    <a:lnTo>
                      <a:pt x="147" y="127"/>
                    </a:lnTo>
                    <a:lnTo>
                      <a:pt x="152" y="132"/>
                    </a:lnTo>
                    <a:lnTo>
                      <a:pt x="156" y="132"/>
                    </a:lnTo>
                    <a:lnTo>
                      <a:pt x="161" y="136"/>
                    </a:lnTo>
                    <a:lnTo>
                      <a:pt x="166" y="136"/>
                    </a:lnTo>
                    <a:lnTo>
                      <a:pt x="170" y="141"/>
                    </a:lnTo>
                    <a:lnTo>
                      <a:pt x="175" y="141"/>
                    </a:lnTo>
                    <a:lnTo>
                      <a:pt x="180" y="146"/>
                    </a:lnTo>
                    <a:lnTo>
                      <a:pt x="185" y="146"/>
                    </a:lnTo>
                    <a:lnTo>
                      <a:pt x="189" y="150"/>
                    </a:lnTo>
                    <a:lnTo>
                      <a:pt x="194" y="150"/>
                    </a:lnTo>
                    <a:lnTo>
                      <a:pt x="199" y="150"/>
                    </a:lnTo>
                    <a:lnTo>
                      <a:pt x="204" y="155"/>
                    </a:lnTo>
                    <a:lnTo>
                      <a:pt x="208" y="155"/>
                    </a:lnTo>
                    <a:lnTo>
                      <a:pt x="213" y="160"/>
                    </a:lnTo>
                    <a:lnTo>
                      <a:pt x="218" y="160"/>
                    </a:lnTo>
                    <a:lnTo>
                      <a:pt x="222" y="160"/>
                    </a:lnTo>
                    <a:lnTo>
                      <a:pt x="227" y="165"/>
                    </a:lnTo>
                    <a:lnTo>
                      <a:pt x="232" y="165"/>
                    </a:lnTo>
                    <a:lnTo>
                      <a:pt x="237" y="165"/>
                    </a:lnTo>
                    <a:lnTo>
                      <a:pt x="241" y="169"/>
                    </a:lnTo>
                    <a:lnTo>
                      <a:pt x="246" y="169"/>
                    </a:lnTo>
                    <a:lnTo>
                      <a:pt x="251" y="169"/>
                    </a:lnTo>
                    <a:lnTo>
                      <a:pt x="256" y="174"/>
                    </a:lnTo>
                    <a:lnTo>
                      <a:pt x="260" y="174"/>
                    </a:lnTo>
                    <a:lnTo>
                      <a:pt x="265" y="174"/>
                    </a:lnTo>
                    <a:lnTo>
                      <a:pt x="270" y="174"/>
                    </a:lnTo>
                    <a:lnTo>
                      <a:pt x="274" y="179"/>
                    </a:lnTo>
                    <a:lnTo>
                      <a:pt x="279" y="179"/>
                    </a:lnTo>
                    <a:lnTo>
                      <a:pt x="284" y="179"/>
                    </a:lnTo>
                    <a:lnTo>
                      <a:pt x="289" y="179"/>
                    </a:lnTo>
                    <a:lnTo>
                      <a:pt x="293" y="183"/>
                    </a:lnTo>
                    <a:lnTo>
                      <a:pt x="298" y="183"/>
                    </a:lnTo>
                    <a:lnTo>
                      <a:pt x="303" y="183"/>
                    </a:lnTo>
                    <a:lnTo>
                      <a:pt x="308" y="183"/>
                    </a:lnTo>
                    <a:lnTo>
                      <a:pt x="312" y="188"/>
                    </a:lnTo>
                    <a:lnTo>
                      <a:pt x="317" y="188"/>
                    </a:lnTo>
                    <a:lnTo>
                      <a:pt x="322" y="188"/>
                    </a:ln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sp>
          <p:nvSpPr>
            <p:cNvPr id="87063" name="Line 54">
              <a:extLst>
                <a:ext uri="{FF2B5EF4-FFF2-40B4-BE49-F238E27FC236}">
                  <a16:creationId xmlns:a16="http://schemas.microsoft.com/office/drawing/2014/main" id="{CB503924-43F4-754D-8BCC-EDC004DA86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3744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7064" name="Text Box 55">
              <a:extLst>
                <a:ext uri="{FF2B5EF4-FFF2-40B4-BE49-F238E27FC236}">
                  <a16:creationId xmlns:a16="http://schemas.microsoft.com/office/drawing/2014/main" id="{EDF67CFD-E6E1-E741-9B80-91FCCFF398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0" y="3744"/>
              <a:ext cx="59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/>
                <a:t>Vertical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/>
                <a:t>Profile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>
            <a:extLst>
              <a:ext uri="{FF2B5EF4-FFF2-40B4-BE49-F238E27FC236}">
                <a16:creationId xmlns:a16="http://schemas.microsoft.com/office/drawing/2014/main" id="{58A618A4-909B-6641-977F-3E21AE0E71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Transverse Beam Position </a:t>
            </a:r>
          </a:p>
        </p:txBody>
      </p:sp>
      <p:sp>
        <p:nvSpPr>
          <p:cNvPr id="89090" name="Rectangle 7">
            <a:extLst>
              <a:ext uri="{FF2B5EF4-FFF2-40B4-BE49-F238E27FC236}">
                <a16:creationId xmlns:a16="http://schemas.microsoft.com/office/drawing/2014/main" id="{B3C9E722-42EB-B542-BA65-7D8012CE317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altLang="en-US"/>
              <a:t>Require centre of beam to always lie as close as possible to ideal orbit.</a:t>
            </a:r>
          </a:p>
          <a:p>
            <a:pPr lvl="1"/>
            <a:r>
              <a:rPr lang="en-GB" altLang="en-US">
                <a:solidFill>
                  <a:srgbClr val="002060"/>
                </a:solidFill>
              </a:rPr>
              <a:t>Defined by quadrupole axes.</a:t>
            </a:r>
          </a:p>
          <a:p>
            <a:pPr lvl="1"/>
            <a:r>
              <a:rPr lang="en-GB" altLang="en-US">
                <a:solidFill>
                  <a:srgbClr val="002060"/>
                </a:solidFill>
              </a:rPr>
              <a:t>Transverse deviation of circulating beam from orbit must be less than 100-150 </a:t>
            </a:r>
            <a:r>
              <a:rPr lang="el-GR" altLang="en-US">
                <a:solidFill>
                  <a:srgbClr val="002060"/>
                </a:solidFill>
              </a:rPr>
              <a:t>μ</a:t>
            </a:r>
            <a:r>
              <a:rPr lang="en-GB" altLang="en-US">
                <a:solidFill>
                  <a:srgbClr val="002060"/>
                </a:solidFill>
              </a:rPr>
              <a:t>m.</a:t>
            </a:r>
          </a:p>
          <a:p>
            <a:r>
              <a:rPr lang="en-GB" altLang="en-US"/>
              <a:t>Measure transverse position of beam at as many points around the accelerator and implement corrective measures.</a:t>
            </a:r>
          </a:p>
        </p:txBody>
      </p:sp>
      <p:sp>
        <p:nvSpPr>
          <p:cNvPr id="89091" name="Rectangle 8">
            <a:extLst>
              <a:ext uri="{FF2B5EF4-FFF2-40B4-BE49-F238E27FC236}">
                <a16:creationId xmlns:a16="http://schemas.microsoft.com/office/drawing/2014/main" id="{6D53F482-CDE3-B444-AA92-EF5E7B5DDE66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600200"/>
            <a:ext cx="4038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n-US" sz="2200"/>
          </a:p>
          <a:p>
            <a:pPr>
              <a:lnSpc>
                <a:spcPct val="90000"/>
              </a:lnSpc>
            </a:pPr>
            <a:endParaRPr lang="en-GB" altLang="en-US" sz="22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4">
            <a:extLst>
              <a:ext uri="{FF2B5EF4-FFF2-40B4-BE49-F238E27FC236}">
                <a16:creationId xmlns:a16="http://schemas.microsoft.com/office/drawing/2014/main" id="{BB6BD83B-CB24-6943-B913-D9EAD15FE9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Magnetic Beam Position Monitor</a:t>
            </a:r>
          </a:p>
        </p:txBody>
      </p:sp>
      <p:sp>
        <p:nvSpPr>
          <p:cNvPr id="91138" name="Rectangle 5">
            <a:extLst>
              <a:ext uri="{FF2B5EF4-FFF2-40B4-BE49-F238E27FC236}">
                <a16:creationId xmlns:a16="http://schemas.microsoft.com/office/drawing/2014/main" id="{DD8A5F0C-1E98-494F-8605-9ACFB86A313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200"/>
              <a:t>Measure induced  B-field due to beam.</a:t>
            </a:r>
          </a:p>
          <a:p>
            <a:pPr>
              <a:lnSpc>
                <a:spcPct val="90000"/>
              </a:lnSpc>
            </a:pPr>
            <a:r>
              <a:rPr lang="en-GB" altLang="en-US" sz="2200"/>
              <a:t>The difference in signals from the two opposite coils within each pair provides measure of beam position in that plane.</a:t>
            </a:r>
          </a:p>
          <a:p>
            <a:pPr>
              <a:lnSpc>
                <a:spcPct val="90000"/>
              </a:lnSpc>
            </a:pPr>
            <a:r>
              <a:rPr lang="en-GB" altLang="en-US" sz="2200"/>
              <a:t>In order to measure position in both planes simultaneously, install 4 coils arranged at 90</a:t>
            </a:r>
            <a:r>
              <a:rPr lang="en-GB" altLang="en-US" sz="2200" baseline="30000"/>
              <a:t>o</a:t>
            </a:r>
            <a:r>
              <a:rPr lang="en-GB" altLang="en-US" sz="2200"/>
              <a:t> intervals around transformer coil.</a:t>
            </a:r>
          </a:p>
        </p:txBody>
      </p:sp>
      <p:pic>
        <p:nvPicPr>
          <p:cNvPr id="91139" name="Picture 2">
            <a:extLst>
              <a:ext uri="{FF2B5EF4-FFF2-40B4-BE49-F238E27FC236}">
                <a16:creationId xmlns:a16="http://schemas.microsoft.com/office/drawing/2014/main" id="{EC6C065E-E8ED-9440-A79C-4710EB5F2D66}"/>
              </a:ext>
            </a:extLst>
          </p:cNvPr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828800"/>
            <a:ext cx="3762375" cy="2362200"/>
          </a:xfrm>
          <a:noFill/>
        </p:spPr>
      </p:pic>
      <p:sp>
        <p:nvSpPr>
          <p:cNvPr id="91140" name="Text Box 8">
            <a:extLst>
              <a:ext uri="{FF2B5EF4-FFF2-40B4-BE49-F238E27FC236}">
                <a16:creationId xmlns:a16="http://schemas.microsoft.com/office/drawing/2014/main" id="{C9728046-3FB8-2642-A908-ABFDAE51D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3422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3300"/>
                </a:solidFill>
              </a:rPr>
              <a:t>Magnetic beam position monitor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4">
            <a:extLst>
              <a:ext uri="{FF2B5EF4-FFF2-40B4-BE49-F238E27FC236}">
                <a16:creationId xmlns:a16="http://schemas.microsoft.com/office/drawing/2014/main" id="{DCF8F8BF-3CD6-9743-B89C-5A9DDA5F8B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Electrode Beam Position Monitor</a:t>
            </a:r>
          </a:p>
        </p:txBody>
      </p:sp>
      <p:sp>
        <p:nvSpPr>
          <p:cNvPr id="93186" name="Rectangle 5">
            <a:extLst>
              <a:ext uri="{FF2B5EF4-FFF2-40B4-BE49-F238E27FC236}">
                <a16:creationId xmlns:a16="http://schemas.microsoft.com/office/drawing/2014/main" id="{580F6C6E-C52D-8143-B3CA-24C16911408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600"/>
              <a:t>Consists of 4 electrodes (electrical pick-ups) arranged symmetrically around beam axis coupling to E-field.</a:t>
            </a:r>
          </a:p>
          <a:p>
            <a:pPr>
              <a:lnSpc>
                <a:spcPct val="90000"/>
              </a:lnSpc>
            </a:pPr>
            <a:r>
              <a:rPr lang="en-GB" altLang="en-US" sz="2600"/>
              <a:t>Electrodes tilted away from beam axis by 45</a:t>
            </a:r>
            <a:r>
              <a:rPr lang="en-GB" altLang="en-US" sz="2600" baseline="30000"/>
              <a:t>o</a:t>
            </a:r>
            <a:r>
              <a:rPr lang="en-GB" altLang="en-US" sz="2600"/>
              <a:t> in order to reduce amount of synchrotron radiation hitting them directly.</a:t>
            </a:r>
          </a:p>
        </p:txBody>
      </p:sp>
      <p:pic>
        <p:nvPicPr>
          <p:cNvPr id="93187" name="Picture 3">
            <a:extLst>
              <a:ext uri="{FF2B5EF4-FFF2-40B4-BE49-F238E27FC236}">
                <a16:creationId xmlns:a16="http://schemas.microsoft.com/office/drawing/2014/main" id="{D9BD401B-0D68-AF4F-8206-A214423312DF}"/>
              </a:ext>
            </a:extLst>
          </p:cNvPr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84700" y="1295400"/>
            <a:ext cx="4016375" cy="2838450"/>
          </a:xfrm>
          <a:noFill/>
        </p:spPr>
      </p:pic>
      <p:sp>
        <p:nvSpPr>
          <p:cNvPr id="93188" name="Text Box 8">
            <a:extLst>
              <a:ext uri="{FF2B5EF4-FFF2-40B4-BE49-F238E27FC236}">
                <a16:creationId xmlns:a16="http://schemas.microsoft.com/office/drawing/2014/main" id="{7860E019-408B-3A41-BF1A-609841E94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4267200"/>
            <a:ext cx="450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3300"/>
                </a:solidFill>
              </a:rPr>
              <a:t>Beam position monitor with four electrodes</a:t>
            </a:r>
          </a:p>
        </p:txBody>
      </p:sp>
      <p:pic>
        <p:nvPicPr>
          <p:cNvPr id="93189" name="Picture 9">
            <a:extLst>
              <a:ext uri="{FF2B5EF4-FFF2-40B4-BE49-F238E27FC236}">
                <a16:creationId xmlns:a16="http://schemas.microsoft.com/office/drawing/2014/main" id="{6EFB9A9C-C04E-A449-BC68-6634A2426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063" y="4800600"/>
            <a:ext cx="2776537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>
            <a:extLst>
              <a:ext uri="{FF2B5EF4-FFF2-40B4-BE49-F238E27FC236}">
                <a16:creationId xmlns:a16="http://schemas.microsoft.com/office/drawing/2014/main" id="{DC425FEB-E645-1449-89A4-D9F5FC8D27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Monitor with Four Electrodes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BD5FABB3-CB20-704E-8C8F-7B227D709A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GB" altLang="en-US" sz="2600"/>
              <a:t>If beam lies exactly in middle of monitors, ideally all signals will have same intensity.</a:t>
            </a:r>
          </a:p>
          <a:p>
            <a:pPr>
              <a:lnSpc>
                <a:spcPct val="80000"/>
              </a:lnSpc>
              <a:defRPr/>
            </a:pPr>
            <a:r>
              <a:rPr lang="en-GB" altLang="en-US" sz="2600"/>
              <a:t>But there are variations in signal sizes – </a:t>
            </a:r>
          </a:p>
          <a:p>
            <a:pPr lvl="1">
              <a:lnSpc>
                <a:spcPct val="80000"/>
              </a:lnSpc>
              <a:defRPr/>
            </a:pPr>
            <a:r>
              <a:rPr lang="en-GB" altLang="en-US" sz="2200">
                <a:solidFill>
                  <a:srgbClr val="002060"/>
                </a:solidFill>
              </a:rPr>
              <a:t>Electrode tolerance</a:t>
            </a:r>
          </a:p>
          <a:p>
            <a:pPr lvl="1">
              <a:lnSpc>
                <a:spcPct val="80000"/>
              </a:lnSpc>
              <a:defRPr/>
            </a:pPr>
            <a:r>
              <a:rPr lang="en-GB" altLang="en-US" sz="2200">
                <a:solidFill>
                  <a:srgbClr val="002060"/>
                </a:solidFill>
              </a:rPr>
              <a:t>Vacuum chamber geometry</a:t>
            </a:r>
          </a:p>
          <a:p>
            <a:pPr lvl="1">
              <a:lnSpc>
                <a:spcPct val="80000"/>
              </a:lnSpc>
              <a:defRPr/>
            </a:pPr>
            <a:r>
              <a:rPr lang="en-GB" altLang="en-US" sz="2200">
                <a:solidFill>
                  <a:srgbClr val="002060"/>
                </a:solidFill>
              </a:rPr>
              <a:t>Cables and electronics which follow for read-out</a:t>
            </a:r>
          </a:p>
          <a:p>
            <a:pPr>
              <a:lnSpc>
                <a:spcPct val="80000"/>
              </a:lnSpc>
              <a:defRPr/>
            </a:pPr>
            <a:r>
              <a:rPr lang="en-GB" altLang="en-US" sz="2600"/>
              <a:t>If signal has intensity </a:t>
            </a:r>
            <a:r>
              <a:rPr lang="en-GB" altLang="en-US" sz="2600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GB" altLang="en-US" sz="2600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GB" altLang="en-US" sz="2600" i="1">
                <a:effectLst>
                  <a:outerShdw blurRad="38100" dist="38100" dir="2700000" algn="tl">
                    <a:srgbClr val="C0C0C0"/>
                  </a:outerShdw>
                </a:effectLst>
              </a:rPr>
              <a:t> + </a:t>
            </a:r>
            <a:r>
              <a:rPr lang="el-GR" altLang="en-US" sz="2600" i="1"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Δ</a:t>
            </a:r>
            <a:r>
              <a:rPr lang="en-GB" altLang="en-US" sz="2600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GB" altLang="en-US" sz="2600"/>
              <a:t>, will then have position error of</a:t>
            </a:r>
          </a:p>
          <a:p>
            <a:pPr>
              <a:lnSpc>
                <a:spcPct val="80000"/>
              </a:lnSpc>
              <a:defRPr/>
            </a:pPr>
            <a:endParaRPr lang="en-GB" altLang="en-US" sz="2600"/>
          </a:p>
          <a:p>
            <a:pPr>
              <a:lnSpc>
                <a:spcPct val="80000"/>
              </a:lnSpc>
              <a:defRPr/>
            </a:pPr>
            <a:r>
              <a:rPr lang="en-GB" altLang="en-US" sz="2600"/>
              <a:t>For </a:t>
            </a:r>
            <a:r>
              <a:rPr lang="en-GB" altLang="en-US" sz="2600" i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GB" altLang="en-US" sz="2600"/>
              <a:t> = 35 mm and want </a:t>
            </a:r>
            <a:r>
              <a:rPr lang="el-GR" altLang="en-US" sz="2600" i="1"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Δ</a:t>
            </a:r>
            <a:r>
              <a:rPr lang="en-GB" altLang="en-US" sz="2600" i="1"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en-GB" altLang="en-US" sz="2600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error</a:t>
            </a:r>
            <a:r>
              <a:rPr lang="en-GB" altLang="en-US" sz="2600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en-US" sz="2600"/>
              <a:t>&lt; 0.1 mm then the relative error in an electrode signal may not be  larger than</a:t>
            </a:r>
          </a:p>
          <a:p>
            <a:pPr>
              <a:lnSpc>
                <a:spcPct val="80000"/>
              </a:lnSpc>
              <a:defRPr/>
            </a:pPr>
            <a:endParaRPr lang="en-GB" altLang="en-US" sz="2600"/>
          </a:p>
        </p:txBody>
      </p:sp>
      <p:pic>
        <p:nvPicPr>
          <p:cNvPr id="95235" name="Picture 4">
            <a:extLst>
              <a:ext uri="{FF2B5EF4-FFF2-40B4-BE49-F238E27FC236}">
                <a16:creationId xmlns:a16="http://schemas.microsoft.com/office/drawing/2014/main" id="{83ACCB38-4E05-214E-B91D-41AB35677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4191000"/>
            <a:ext cx="1831975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6" name="Picture 5">
            <a:extLst>
              <a:ext uri="{FF2B5EF4-FFF2-40B4-BE49-F238E27FC236}">
                <a16:creationId xmlns:a16="http://schemas.microsoft.com/office/drawing/2014/main" id="{74AEAF71-009C-2940-9F1E-BBB83937B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638800"/>
            <a:ext cx="274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4273C-584E-A04F-A9F5-B3C21FE90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7526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n-GB" dirty="0">
                <a:ea typeface="+mj-ea"/>
                <a:cs typeface="+mj-cs"/>
              </a:rPr>
              <a:t>Observation of Beam &amp; Measurement of Beam Current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>
            <a:extLst>
              <a:ext uri="{FF2B5EF4-FFF2-40B4-BE49-F238E27FC236}">
                <a16:creationId xmlns:a16="http://schemas.microsoft.com/office/drawing/2014/main" id="{75D7146F-C8EE-A047-BAC7-5C161C10ED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Monitor with Four Electrodes</a:t>
            </a:r>
          </a:p>
        </p:txBody>
      </p:sp>
      <p:sp>
        <p:nvSpPr>
          <p:cNvPr id="97282" name="Rectangle 3">
            <a:extLst>
              <a:ext uri="{FF2B5EF4-FFF2-40B4-BE49-F238E27FC236}">
                <a16:creationId xmlns:a16="http://schemas.microsoft.com/office/drawing/2014/main" id="{2D4BE2CF-6D11-CB4B-9734-F214EC480A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/>
              <a:t>Fundamentally, it is not possible to define with arbitrary precision the point relative to which the beam position is being measured.</a:t>
            </a:r>
          </a:p>
          <a:p>
            <a:pPr lvl="1">
              <a:lnSpc>
                <a:spcPct val="90000"/>
              </a:lnSpc>
            </a:pPr>
            <a:r>
              <a:rPr lang="en-GB" altLang="en-US">
                <a:solidFill>
                  <a:srgbClr val="002060"/>
                </a:solidFill>
              </a:rPr>
              <a:t>Monitor connected to vacuum chamber, which is generally fixed to magnets.</a:t>
            </a:r>
          </a:p>
          <a:p>
            <a:pPr lvl="2">
              <a:lnSpc>
                <a:spcPct val="90000"/>
              </a:lnSpc>
            </a:pPr>
            <a:r>
              <a:rPr lang="en-GB" altLang="en-US">
                <a:solidFill>
                  <a:srgbClr val="1D4018"/>
                </a:solidFill>
              </a:rPr>
              <a:t>Magnets positioned with tolerance of ±0.2 mm.</a:t>
            </a:r>
          </a:p>
          <a:p>
            <a:pPr lvl="2">
              <a:lnSpc>
                <a:spcPct val="90000"/>
              </a:lnSpc>
            </a:pPr>
            <a:r>
              <a:rPr lang="en-GB" altLang="en-US">
                <a:solidFill>
                  <a:srgbClr val="1D4018"/>
                </a:solidFill>
              </a:rPr>
              <a:t>Alignment errors of quadrupoles also create orbit distortions.</a:t>
            </a:r>
          </a:p>
          <a:p>
            <a:pPr>
              <a:lnSpc>
                <a:spcPct val="90000"/>
              </a:lnSpc>
            </a:pPr>
            <a:r>
              <a:rPr lang="en-GB" altLang="en-US"/>
              <a:t>Even if beam position adjusted so that it has no offset in any of the monitors, this will not necessarily correspond to real ideal orbit.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4838C765-6170-2F44-9F5B-C3093EF1EF5C}"/>
              </a:ext>
            </a:extLst>
          </p:cNvPr>
          <p:cNvSpPr/>
          <p:nvPr/>
        </p:nvSpPr>
        <p:spPr>
          <a:xfrm>
            <a:off x="1905000" y="2133600"/>
            <a:ext cx="2209800" cy="2209800"/>
          </a:xfrm>
          <a:prstGeom prst="ellipse">
            <a:avLst/>
          </a:prstGeom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0B428B-8A27-594B-BE29-02C00097CEB7}"/>
              </a:ext>
            </a:extLst>
          </p:cNvPr>
          <p:cNvSpPr/>
          <p:nvPr/>
        </p:nvSpPr>
        <p:spPr>
          <a:xfrm>
            <a:off x="2895600" y="3124200"/>
            <a:ext cx="304800" cy="304800"/>
          </a:xfrm>
          <a:prstGeom prst="ellipse">
            <a:avLst/>
          </a:prstGeom>
          <a:noFill/>
          <a:ln w="1143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E48C3E5-5169-524A-9796-EBBCEEF5A8AC}"/>
              </a:ext>
            </a:extLst>
          </p:cNvPr>
          <p:cNvSpPr/>
          <p:nvPr/>
        </p:nvSpPr>
        <p:spPr>
          <a:xfrm>
            <a:off x="2743200" y="2971800"/>
            <a:ext cx="609600" cy="609600"/>
          </a:xfrm>
          <a:prstGeom prst="ellipse">
            <a:avLst/>
          </a:prstGeom>
          <a:noFill/>
          <a:ln w="857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EB537EA-CEF1-F344-B613-A2162C124E03}"/>
              </a:ext>
            </a:extLst>
          </p:cNvPr>
          <p:cNvSpPr/>
          <p:nvPr/>
        </p:nvSpPr>
        <p:spPr>
          <a:xfrm>
            <a:off x="2590800" y="2819400"/>
            <a:ext cx="914400" cy="9144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3651F65-6863-CA42-8679-2B01327FC25F}"/>
              </a:ext>
            </a:extLst>
          </p:cNvPr>
          <p:cNvSpPr/>
          <p:nvPr/>
        </p:nvSpPr>
        <p:spPr>
          <a:xfrm>
            <a:off x="2438400" y="2667000"/>
            <a:ext cx="1219200" cy="1219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C3D94D-09D4-384C-B498-3F2E7C3BBA2A}"/>
              </a:ext>
            </a:extLst>
          </p:cNvPr>
          <p:cNvSpPr/>
          <p:nvPr/>
        </p:nvSpPr>
        <p:spPr>
          <a:xfrm>
            <a:off x="2286000" y="2514600"/>
            <a:ext cx="1524000" cy="1524000"/>
          </a:xfrm>
          <a:prstGeom prst="ellipse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FDC572E-7E7F-2244-BE42-AB58C0941D56}"/>
              </a:ext>
            </a:extLst>
          </p:cNvPr>
          <p:cNvSpPr/>
          <p:nvPr/>
        </p:nvSpPr>
        <p:spPr>
          <a:xfrm>
            <a:off x="2133600" y="2362200"/>
            <a:ext cx="1828800" cy="1828800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4F4C7C5-2B76-114C-838B-0C3AF2EE5192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048000" y="32766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4D3DF24-0B1C-6347-8864-C86089D76CAB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2971800" y="32766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D46C470-3156-C54A-AF85-16E5F85FA73C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048000" y="32004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C9735E4-2B96-594B-B38F-0D78DAC9951B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048000" y="33528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E3D739-27E7-1349-94C7-D6A1B0A2960D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124200" y="32766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07E41E9-420D-8B48-B42C-2A46BD8BD2E6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2971800" y="33528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BC705F8-EFC5-9E4F-A8AB-68A95B9E8D6F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200400" y="32004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FCE870-DEEE-3A45-BCA5-B328F9559974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200400" y="34290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B7F18EE-8147-8147-9807-D1E8BDF33545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352800" y="35814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1371D4E-D4B4-8D45-875B-50A4C0268611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505200" y="37338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09B42F3-BFE9-E045-B165-AD3E88C57A66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657600" y="37338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574E110-0FED-7B43-9E12-1FB1D767A0ED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657600" y="35052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9DD2B5C-77D5-704B-BDBA-D78A05ED6230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2971800" y="37338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763D3DC-C94E-DA47-890B-5A1CAC40E0C2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657600" y="38100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7A795B7-E190-F140-8314-69305058DD1B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657600" y="38862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8AD30D3-1A07-AF4B-8DA0-FB129488E7FC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2743200" y="2468563"/>
            <a:ext cx="46038" cy="46037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B3884BA-0509-7242-8590-377FCFDB4EC4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2667000" y="25146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813B10-5AFA-5347-8828-F81EA522A5D2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2438400" y="2620963"/>
            <a:ext cx="46038" cy="46037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7A45C19-CDF0-FB47-A59F-A14A386D3E86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200400" y="274320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99357" name="Group 57">
            <a:extLst>
              <a:ext uri="{FF2B5EF4-FFF2-40B4-BE49-F238E27FC236}">
                <a16:creationId xmlns:a16="http://schemas.microsoft.com/office/drawing/2014/main" id="{F692DE92-68F7-AB4D-81AB-10DC327B835B}"/>
              </a:ext>
            </a:extLst>
          </p:cNvPr>
          <p:cNvGrpSpPr>
            <a:grpSpLocks/>
          </p:cNvGrpSpPr>
          <p:nvPr/>
        </p:nvGrpSpPr>
        <p:grpSpPr bwMode="auto">
          <a:xfrm rot="-4352184">
            <a:off x="2388394" y="2605881"/>
            <a:ext cx="1265238" cy="1463675"/>
            <a:chOff x="2133600" y="4450081"/>
            <a:chExt cx="1264919" cy="146303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EB502FF-F8D2-C644-A3A9-1D99AB8D6E1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9577" y="5232225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2098FC0-A56D-B84A-A6AB-9AAD2644EED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7519" y="5246393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0141A97-F656-1248-B4A2-38EE1F88D9D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3420" y="5180930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715DC9B-BE83-0742-81A8-62716B3104A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3420" y="5328981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F823BBA-6DD9-784B-BFB4-E78139280F2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18929" y="5256988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60BE25-B183-8446-87A2-6CFC6865D70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6549" y="5333198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7B029DA-0BD1-0F43-8913-736AA6ADE8D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902435" y="5157529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525EFE4-72B4-E042-BAF3-FD7C0E9B1B2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5153" y="5409342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F0569580-CC34-9441-A596-BD90CF91CDD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048248" y="5557478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E170E2D-D717-2542-9C6D-A2067E9081E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200697" y="5714136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AEBAB2C-C21A-264A-8206-1F9F7149209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2277" y="5714697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E25E2F07-4916-184C-BAB1-DFF6E2BC08F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4372" y="5472834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3573B85-62A2-0C4E-BDDA-E0579F3261E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6614" y="5714114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62A317-0BDA-B74C-8A49-0BD5A78C77E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2600" y="5784462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528BD825-D27B-2E4E-8F9E-2840EFCC114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4828" y="5860281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574D4D7-37E7-3643-BBA9-10DD6A569B0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440176" y="4444572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7ADE51C-D47F-7048-B02E-5CD0323481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367643" y="4489013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068F3B7-647F-EA4C-A455-7B8415F429B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133899" y="4597468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59C1972-CBA6-8345-B28C-65D0080F42F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5260" y="4722291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9358" name="Group 58">
            <a:extLst>
              <a:ext uri="{FF2B5EF4-FFF2-40B4-BE49-F238E27FC236}">
                <a16:creationId xmlns:a16="http://schemas.microsoft.com/office/drawing/2014/main" id="{8C9BBFB6-3A03-3045-A02A-554692B0FB99}"/>
              </a:ext>
            </a:extLst>
          </p:cNvPr>
          <p:cNvGrpSpPr>
            <a:grpSpLocks/>
          </p:cNvGrpSpPr>
          <p:nvPr/>
        </p:nvGrpSpPr>
        <p:grpSpPr bwMode="auto">
          <a:xfrm rot="-6777020">
            <a:off x="2409825" y="2574925"/>
            <a:ext cx="1265238" cy="1462088"/>
            <a:chOff x="2133600" y="4450081"/>
            <a:chExt cx="1264919" cy="146303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773EDEC9-957D-C54E-9940-9A557C4E1CB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8469" y="5255744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447616B4-BB35-6A43-BCE7-90C58888396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84440" y="5244131"/>
              <a:ext cx="46025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58D9514-C35C-7A4E-82F2-AACBFB3F746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5317" y="5178437"/>
              <a:ext cx="46026" cy="44479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892D315-D96C-E849-A80D-6829AF8FEC3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3385" y="5332943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F152473-711A-574C-9390-96D219EA220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42188" y="5241988"/>
              <a:ext cx="46026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2FF2363F-CC03-1D42-A34C-DEF85FAC592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7322" y="5333481"/>
              <a:ext cx="46025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CBD3F7C-D4E9-6848-84FE-E19A744FB94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5587" y="5181748"/>
              <a:ext cx="46026" cy="44479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AB846FD-C762-9A49-8529-F9CD6E6C8DA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900209" y="5406312"/>
              <a:ext cx="46026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FAA9D37F-6455-8D4C-803E-968596174AF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048013" y="5562111"/>
              <a:ext cx="46026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43954B96-C669-4E47-BA9A-6763D9E0FD8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206838" y="5712229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93F5560-7D99-6C43-B6F6-50B3918C6E1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8964" y="5711152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5D4F291A-D87F-ED48-8208-7FA4344F7B5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3189" y="5484445"/>
              <a:ext cx="46026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B07D374-2350-B648-B858-F416ED94DFC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73553" y="5713917"/>
              <a:ext cx="46026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E04B251-DA15-8E49-8C43-8E2A06DEDDF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4498" y="5786887"/>
              <a:ext cx="46025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39E277C7-D205-5749-8915-9956240720F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5879" y="5865102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04BE3B9-07A3-4D43-AB9C-0EDB4D17063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459431" y="4439756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91BAD96B-EFEC-2B4E-B30F-47DABFEFF1F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391674" y="4481767"/>
              <a:ext cx="46026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720CB1C6-CF7B-984F-8980-C0F05FE64FE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133989" y="4601989"/>
              <a:ext cx="46026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501398A-285A-6E43-A8B1-9807E6B72B8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5900" y="4724734"/>
              <a:ext cx="46026" cy="44479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9359" name="Group 78">
            <a:extLst>
              <a:ext uri="{FF2B5EF4-FFF2-40B4-BE49-F238E27FC236}">
                <a16:creationId xmlns:a16="http://schemas.microsoft.com/office/drawing/2014/main" id="{E439C34C-B178-8141-A402-DA88CD387EF5}"/>
              </a:ext>
            </a:extLst>
          </p:cNvPr>
          <p:cNvGrpSpPr>
            <a:grpSpLocks/>
          </p:cNvGrpSpPr>
          <p:nvPr/>
        </p:nvGrpSpPr>
        <p:grpSpPr bwMode="auto">
          <a:xfrm rot="8670719">
            <a:off x="2466975" y="2517775"/>
            <a:ext cx="1263650" cy="1462088"/>
            <a:chOff x="2133600" y="4450081"/>
            <a:chExt cx="1264919" cy="1463038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3302AC0D-E21D-5644-8879-B708B0AD8B3C}"/>
                </a:ext>
              </a:extLst>
            </p:cNvPr>
            <p:cNvSpPr/>
            <p:nvPr/>
          </p:nvSpPr>
          <p:spPr>
            <a:xfrm flipH="1" flipV="1">
              <a:off x="2743344" y="5257731"/>
              <a:ext cx="44495" cy="4606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C326D710-C5FE-DD49-AC71-741922B14D66}"/>
                </a:ext>
              </a:extLst>
            </p:cNvPr>
            <p:cNvSpPr/>
            <p:nvPr/>
          </p:nvSpPr>
          <p:spPr>
            <a:xfrm flipH="1" flipV="1">
              <a:off x="2669459" y="5265550"/>
              <a:ext cx="44495" cy="460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DE029C2E-1308-6B4B-867E-6820F12747F1}"/>
                </a:ext>
              </a:extLst>
            </p:cNvPr>
            <p:cNvSpPr/>
            <p:nvPr/>
          </p:nvSpPr>
          <p:spPr>
            <a:xfrm flipH="1" flipV="1">
              <a:off x="2745770" y="5181241"/>
              <a:ext cx="44495" cy="4447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BA54732E-7A9D-9848-9108-24252529AC28}"/>
                </a:ext>
              </a:extLst>
            </p:cNvPr>
            <p:cNvSpPr/>
            <p:nvPr/>
          </p:nvSpPr>
          <p:spPr>
            <a:xfrm flipH="1" flipV="1">
              <a:off x="2743595" y="5333996"/>
              <a:ext cx="44495" cy="460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92FC1906-7A4F-3B4B-A7C1-BE0069FEA70A}"/>
                </a:ext>
              </a:extLst>
            </p:cNvPr>
            <p:cNvSpPr/>
            <p:nvPr/>
          </p:nvSpPr>
          <p:spPr>
            <a:xfrm flipH="1" flipV="1">
              <a:off x="2822224" y="5259324"/>
              <a:ext cx="44495" cy="4606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E4454BCE-F5E3-604C-8EAE-C26AA74EB958}"/>
                </a:ext>
              </a:extLst>
            </p:cNvPr>
            <p:cNvSpPr/>
            <p:nvPr/>
          </p:nvSpPr>
          <p:spPr>
            <a:xfrm flipH="1" flipV="1">
              <a:off x="2668045" y="5338678"/>
              <a:ext cx="44495" cy="460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306472BD-4897-694A-8395-8E37C52BE765}"/>
                </a:ext>
              </a:extLst>
            </p:cNvPr>
            <p:cNvSpPr/>
            <p:nvPr/>
          </p:nvSpPr>
          <p:spPr>
            <a:xfrm flipH="1" flipV="1">
              <a:off x="2898728" y="5182955"/>
              <a:ext cx="44495" cy="4447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A859F5FC-5788-BB4E-B00B-F1C5265E4928}"/>
                </a:ext>
              </a:extLst>
            </p:cNvPr>
            <p:cNvSpPr/>
            <p:nvPr/>
          </p:nvSpPr>
          <p:spPr>
            <a:xfrm flipH="1" flipV="1">
              <a:off x="2896431" y="5409761"/>
              <a:ext cx="44495" cy="4606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BEF5F400-138A-534B-993E-BDE33796301E}"/>
                </a:ext>
              </a:extLst>
            </p:cNvPr>
            <p:cNvSpPr/>
            <p:nvPr/>
          </p:nvSpPr>
          <p:spPr>
            <a:xfrm flipH="1" flipV="1">
              <a:off x="3083215" y="5607833"/>
              <a:ext cx="46083" cy="460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A9BEF665-5E55-4249-9A3B-C069B6A2D02C}"/>
                </a:ext>
              </a:extLst>
            </p:cNvPr>
            <p:cNvSpPr/>
            <p:nvPr/>
          </p:nvSpPr>
          <p:spPr>
            <a:xfrm flipH="1" flipV="1">
              <a:off x="3239261" y="5763924"/>
              <a:ext cx="46084" cy="4606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C3FB29E1-0A85-4D49-A079-0406743BD21E}"/>
                </a:ext>
              </a:extLst>
            </p:cNvPr>
            <p:cNvSpPr/>
            <p:nvPr/>
          </p:nvSpPr>
          <p:spPr>
            <a:xfrm flipH="1" flipV="1">
              <a:off x="3390733" y="5756775"/>
              <a:ext cx="46083" cy="460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5A1FD1D3-5310-4540-9DE8-9FC026DABEFB}"/>
                </a:ext>
              </a:extLst>
            </p:cNvPr>
            <p:cNvSpPr/>
            <p:nvPr/>
          </p:nvSpPr>
          <p:spPr>
            <a:xfrm flipH="1" flipV="1">
              <a:off x="3397181" y="5523355"/>
              <a:ext cx="46083" cy="460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C269CA14-C6CE-5B41-ABAC-857E51DFE976}"/>
                </a:ext>
              </a:extLst>
            </p:cNvPr>
            <p:cNvSpPr/>
            <p:nvPr/>
          </p:nvSpPr>
          <p:spPr>
            <a:xfrm flipH="1" flipV="1">
              <a:off x="2674295" y="5729420"/>
              <a:ext cx="44495" cy="460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7FCCA11-B3CD-FE4D-8D2D-203162BB87B8}"/>
                </a:ext>
              </a:extLst>
            </p:cNvPr>
            <p:cNvSpPr/>
            <p:nvPr/>
          </p:nvSpPr>
          <p:spPr>
            <a:xfrm flipH="1" flipV="1">
              <a:off x="3394122" y="5831376"/>
              <a:ext cx="46084" cy="4606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149E4C0F-7577-CF43-AD9E-3BA7D90804D2}"/>
                </a:ext>
              </a:extLst>
            </p:cNvPr>
            <p:cNvSpPr/>
            <p:nvPr/>
          </p:nvSpPr>
          <p:spPr>
            <a:xfrm flipH="1" flipV="1">
              <a:off x="3389197" y="5903953"/>
              <a:ext cx="46084" cy="460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1FBF8B04-C8E1-8044-ABA7-53505312345E}"/>
                </a:ext>
              </a:extLst>
            </p:cNvPr>
            <p:cNvSpPr/>
            <p:nvPr/>
          </p:nvSpPr>
          <p:spPr>
            <a:xfrm flipH="1" flipV="1">
              <a:off x="2473939" y="4494658"/>
              <a:ext cx="46084" cy="460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048AD0A9-CA3C-964A-A3C4-2771F8BB0DFE}"/>
                </a:ext>
              </a:extLst>
            </p:cNvPr>
            <p:cNvSpPr/>
            <p:nvPr/>
          </p:nvSpPr>
          <p:spPr>
            <a:xfrm flipH="1" flipV="1">
              <a:off x="2400641" y="4539964"/>
              <a:ext cx="46083" cy="460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A6EC3FF0-80D5-444C-ACFC-69AA5C0C68A0}"/>
                </a:ext>
              </a:extLst>
            </p:cNvPr>
            <p:cNvSpPr/>
            <p:nvPr/>
          </p:nvSpPr>
          <p:spPr>
            <a:xfrm flipH="1" flipV="1">
              <a:off x="2172409" y="4646528"/>
              <a:ext cx="46083" cy="460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B3E2AFBE-F4FA-104E-9E94-DCECA2C74877}"/>
                </a:ext>
              </a:extLst>
            </p:cNvPr>
            <p:cNvSpPr/>
            <p:nvPr/>
          </p:nvSpPr>
          <p:spPr>
            <a:xfrm flipH="1" flipV="1">
              <a:off x="2903500" y="4722032"/>
              <a:ext cx="44495" cy="4447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</p:grpSp>
      <p:sp>
        <p:nvSpPr>
          <p:cNvPr id="106" name="Oval 105">
            <a:extLst>
              <a:ext uri="{FF2B5EF4-FFF2-40B4-BE49-F238E27FC236}">
                <a16:creationId xmlns:a16="http://schemas.microsoft.com/office/drawing/2014/main" id="{B07B140F-E053-2247-BC5E-E9A257E49AE8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054350" y="32448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5361B142-4A36-374B-B687-3C300DB50B4D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2978150" y="32448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8CFCBB84-31D8-2245-9FC5-713D384C93F6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054350" y="31686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0157D6D2-FEE3-9A4F-8B9F-BF762DE98028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054350" y="33210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646321A6-14C5-224D-81AF-5071E113C89A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130550" y="32448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700FBD96-F6CC-744A-A7AF-EB1D43712DD5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206750" y="31686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652DCAD2-7648-A44F-B512-1E031C964332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206750" y="33972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1E20B907-32C4-C748-AF10-F9E85D997466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359150" y="35496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8D35FAE9-643F-364A-A478-BFA047D682EF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511550" y="37020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01612695-FAFF-724F-9F54-82FD596F431D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663950" y="37020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DC69F756-0F93-534F-A5DB-3E7A10EA4DF6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663950" y="34734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EA46D89-512E-F84B-979F-EABD18EEEDDA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2978150" y="37020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3468B3D5-9B02-9A45-BA5D-282BD860A4DB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663950" y="37782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4BCFF695-9123-1849-8B43-5CF227D546A5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663950" y="38544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DFD03E41-8A3A-3947-811C-FC4CF8A38480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2749550" y="2438400"/>
            <a:ext cx="46038" cy="44450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5F2C1606-50CD-104E-AC31-66F340D66356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2673350" y="24828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1AB40176-AFA1-854E-977F-B75FB71D1977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2444750" y="2590800"/>
            <a:ext cx="46038" cy="44450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D2F9BE17-B49D-DC46-B3F6-A5D3FED2286C}"/>
              </a:ext>
            </a:extLst>
          </p:cNvPr>
          <p:cNvSpPr>
            <a:spLocks noChangeArrowheads="1"/>
          </p:cNvSpPr>
          <p:nvPr/>
        </p:nvSpPr>
        <p:spPr bwMode="auto">
          <a:xfrm rot="2286664" flipH="1" flipV="1">
            <a:off x="3206750" y="2711450"/>
            <a:ext cx="46038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99378" name="Group 124">
            <a:extLst>
              <a:ext uri="{FF2B5EF4-FFF2-40B4-BE49-F238E27FC236}">
                <a16:creationId xmlns:a16="http://schemas.microsoft.com/office/drawing/2014/main" id="{DACFC392-E060-1A42-9CDA-53E0D72BFF9F}"/>
              </a:ext>
            </a:extLst>
          </p:cNvPr>
          <p:cNvGrpSpPr>
            <a:grpSpLocks/>
          </p:cNvGrpSpPr>
          <p:nvPr/>
        </p:nvGrpSpPr>
        <p:grpSpPr bwMode="auto">
          <a:xfrm rot="-2065520">
            <a:off x="2393950" y="2574925"/>
            <a:ext cx="1265238" cy="1462088"/>
            <a:chOff x="2133600" y="4450081"/>
            <a:chExt cx="1264919" cy="1463038"/>
          </a:xfrm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09FC402C-E1AA-E541-9BB2-8619A17F2CF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3108" y="5256825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498FEC62-9F38-5541-86AD-AAF28A8E81F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6517" y="5256281"/>
              <a:ext cx="46025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AE4D368E-A34B-1D43-933F-8C0609D73AE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39274" y="5178919"/>
              <a:ext cx="46025" cy="44479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271FA806-62BD-B34B-B74E-85D3269AB5E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3050" y="5329966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84DBB0D2-E45F-8E47-9397-1272C4792F3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17565" y="5252053"/>
              <a:ext cx="46026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C5C20221-8832-8C44-A795-411A92FD707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6871" y="5331631"/>
              <a:ext cx="46026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F549DD24-D8C1-3548-A3BC-95C92F0BAF5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5075" y="5181802"/>
              <a:ext cx="46025" cy="44479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0AACCF32-EB2A-5C48-95DD-DCEFA64BF46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4792" y="5409022"/>
              <a:ext cx="46026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2A837A2A-5136-A54E-9E3D-D8183B763F5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047374" y="5559910"/>
              <a:ext cx="46025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235C48F1-67C9-1A4C-A8FC-AEEF8732251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198235" y="5707693"/>
              <a:ext cx="46026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5CA98499-37CB-A04A-860D-D2674FDFC40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0255" y="5696427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99141DE2-CA6C-5745-86E1-75CA8B59ED6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0839" y="5479210"/>
              <a:ext cx="46026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236B8FAC-8025-3549-94EF-49EBF0C97B2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5128" y="5707895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4900E551-0DEB-BD4B-8C35-6DEE42CB51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47433" y="5779226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BDDE147F-270F-5D4D-8797-96D4B693D38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49096" y="5855474"/>
              <a:ext cx="46025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EA2FACC1-8940-E24A-ACEC-102648AACF0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437859" y="4446577"/>
              <a:ext cx="46026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4CD17377-F37E-614C-8772-99F1325F1C2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361990" y="4492748"/>
              <a:ext cx="46025" cy="4606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7A20073A-6760-0548-8D06-2E2C9D472A3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133514" y="4596002"/>
              <a:ext cx="46025" cy="4606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C01FCAF5-6318-F947-8678-AC0EA40615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4815" y="4721356"/>
              <a:ext cx="46025" cy="44479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9379" name="Group 144">
            <a:extLst>
              <a:ext uri="{FF2B5EF4-FFF2-40B4-BE49-F238E27FC236}">
                <a16:creationId xmlns:a16="http://schemas.microsoft.com/office/drawing/2014/main" id="{62B7A355-C932-D045-AB31-D64DFA86EC14}"/>
              </a:ext>
            </a:extLst>
          </p:cNvPr>
          <p:cNvGrpSpPr>
            <a:grpSpLocks/>
          </p:cNvGrpSpPr>
          <p:nvPr/>
        </p:nvGrpSpPr>
        <p:grpSpPr bwMode="auto">
          <a:xfrm rot="-4490356">
            <a:off x="2415382" y="2542381"/>
            <a:ext cx="1265238" cy="1463675"/>
            <a:chOff x="2133600" y="4450081"/>
            <a:chExt cx="1264919" cy="1463038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A607BD34-055D-7040-B3D1-C6E01138C8A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53857" y="5228820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15EBE303-843A-A043-94C8-B321F0791F8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9892" y="5246636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0D7C0864-4E73-3E45-9285-BF30B6EE477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6989" y="5173141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24052C4-313B-614B-B0EE-43B794F14C6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2827" y="5333738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E7A6E94D-6C12-3745-A32A-130CF49462D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19094" y="5257180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7B027960-BC0F-2B44-AED1-6FE439C1ACA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8369" y="5325962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1A054627-7336-6541-8169-ACC5674ACD4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904741" y="5148488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D6908909-51FB-2943-B644-901C979DFC5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7782" y="5401911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12DE8BB1-D904-BC4A-B946-5DE8CCB2BBA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047991" y="5561789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2C8AB6CF-B646-404D-A563-68D6D3DA1D7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203113" y="5697320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ED99A562-6C53-224C-A1FE-12C2E299FBA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2444" y="5714405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F7669A07-E103-D541-8A8B-17431FAF402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2960" y="5485746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DC21BABE-C28C-3140-BF62-DF56E866C18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6755" y="5714390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5B347E75-4E06-624E-8D48-7C2B8336C38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4143" y="5781351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F97713CE-086E-4E4F-9804-B911DEC313C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2621" y="5860677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01D2DE45-606C-2C46-8AA8-F9B9EA24822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439022" y="4449353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315738BE-0558-5040-AE56-F2EF641871C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362686" y="4483186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20F816B-31DB-FF41-A89F-A1B2B89D1C7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133391" y="4589693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4D4B633B-BABB-9D40-B9B1-622D019BB84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9744" y="4717464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9380" name="Group 164">
            <a:extLst>
              <a:ext uri="{FF2B5EF4-FFF2-40B4-BE49-F238E27FC236}">
                <a16:creationId xmlns:a16="http://schemas.microsoft.com/office/drawing/2014/main" id="{78E91E23-AE3C-F74A-A933-707F6D7AF2E9}"/>
              </a:ext>
            </a:extLst>
          </p:cNvPr>
          <p:cNvGrpSpPr>
            <a:grpSpLocks/>
          </p:cNvGrpSpPr>
          <p:nvPr/>
        </p:nvGrpSpPr>
        <p:grpSpPr bwMode="auto">
          <a:xfrm rot="-10642617">
            <a:off x="2471738" y="2486025"/>
            <a:ext cx="1265237" cy="1463675"/>
            <a:chOff x="2133600" y="4450081"/>
            <a:chExt cx="1264919" cy="1463038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6DB17F95-E927-DF4C-91F4-A58F81B4E66D}"/>
                </a:ext>
              </a:extLst>
            </p:cNvPr>
            <p:cNvSpPr/>
            <p:nvPr/>
          </p:nvSpPr>
          <p:spPr>
            <a:xfrm flipH="1" flipV="1">
              <a:off x="2769880" y="5328123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49CB589D-31DA-5B41-8CEF-DDA2E0437F79}"/>
                </a:ext>
              </a:extLst>
            </p:cNvPr>
            <p:cNvSpPr/>
            <p:nvPr/>
          </p:nvSpPr>
          <p:spPr>
            <a:xfrm flipH="1" flipV="1">
              <a:off x="2686420" y="5309707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FCACF9F0-C2DF-B248-B21A-CA3B3EC3F4D6}"/>
                </a:ext>
              </a:extLst>
            </p:cNvPr>
            <p:cNvSpPr/>
            <p:nvPr/>
          </p:nvSpPr>
          <p:spPr>
            <a:xfrm flipH="1" flipV="1">
              <a:off x="2766539" y="5255206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A44D3E00-03F5-194E-84E8-D2F3871EB685}"/>
                </a:ext>
              </a:extLst>
            </p:cNvPr>
            <p:cNvSpPr/>
            <p:nvPr/>
          </p:nvSpPr>
          <p:spPr>
            <a:xfrm flipH="1" flipV="1">
              <a:off x="2760175" y="5393695"/>
              <a:ext cx="46025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D7361C2C-D046-7E44-B4EC-6C1EFC9307A5}"/>
                </a:ext>
              </a:extLst>
            </p:cNvPr>
            <p:cNvSpPr/>
            <p:nvPr/>
          </p:nvSpPr>
          <p:spPr>
            <a:xfrm flipH="1" flipV="1">
              <a:off x="2842956" y="5327953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F12464C6-9E32-2747-BC38-A8121DCF9768}"/>
                </a:ext>
              </a:extLst>
            </p:cNvPr>
            <p:cNvSpPr/>
            <p:nvPr/>
          </p:nvSpPr>
          <p:spPr>
            <a:xfrm flipH="1" flipV="1">
              <a:off x="2683492" y="5384499"/>
              <a:ext cx="46025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2D55CF2F-379D-6E43-9C62-7A0FD7EC1AB9}"/>
                </a:ext>
              </a:extLst>
            </p:cNvPr>
            <p:cNvSpPr/>
            <p:nvPr/>
          </p:nvSpPr>
          <p:spPr>
            <a:xfrm flipH="1" flipV="1">
              <a:off x="2919236" y="5224384"/>
              <a:ext cx="46026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17DF26F8-AE39-6746-8203-365878B6CAA5}"/>
                </a:ext>
              </a:extLst>
            </p:cNvPr>
            <p:cNvSpPr/>
            <p:nvPr/>
          </p:nvSpPr>
          <p:spPr>
            <a:xfrm flipH="1" flipV="1">
              <a:off x="2922568" y="5470446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5DE36AB2-D306-D74A-A733-D479DF41EB09}"/>
                </a:ext>
              </a:extLst>
            </p:cNvPr>
            <p:cNvSpPr/>
            <p:nvPr/>
          </p:nvSpPr>
          <p:spPr>
            <a:xfrm flipH="1" flipV="1">
              <a:off x="3068696" y="5608303"/>
              <a:ext cx="46025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0F9BF34E-06ED-B64D-BCA5-93C89C4C866B}"/>
                </a:ext>
              </a:extLst>
            </p:cNvPr>
            <p:cNvSpPr/>
            <p:nvPr/>
          </p:nvSpPr>
          <p:spPr>
            <a:xfrm flipH="1" flipV="1">
              <a:off x="3222764" y="5780744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4267073F-05B9-6248-A23E-007B2F2BED92}"/>
                </a:ext>
              </a:extLst>
            </p:cNvPr>
            <p:cNvSpPr/>
            <p:nvPr/>
          </p:nvSpPr>
          <p:spPr>
            <a:xfrm flipH="1" flipV="1">
              <a:off x="3379722" y="5773555"/>
              <a:ext cx="46026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855D716E-A91D-614F-A529-4F29B5ED395B}"/>
                </a:ext>
              </a:extLst>
            </p:cNvPr>
            <p:cNvSpPr/>
            <p:nvPr/>
          </p:nvSpPr>
          <p:spPr>
            <a:xfrm flipH="1" flipV="1">
              <a:off x="3372143" y="5538808"/>
              <a:ext cx="46026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C0C68A02-D3E4-7F4F-83D4-B1FB4C518A04}"/>
                </a:ext>
              </a:extLst>
            </p:cNvPr>
            <p:cNvSpPr/>
            <p:nvPr/>
          </p:nvSpPr>
          <p:spPr>
            <a:xfrm flipH="1" flipV="1">
              <a:off x="2683484" y="5765733"/>
              <a:ext cx="46026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71982F6F-EF3A-A648-AA7E-E713439F8D8D}"/>
                </a:ext>
              </a:extLst>
            </p:cNvPr>
            <p:cNvSpPr/>
            <p:nvPr/>
          </p:nvSpPr>
          <p:spPr>
            <a:xfrm flipH="1" flipV="1">
              <a:off x="3370597" y="5851807"/>
              <a:ext cx="46026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2C1DD474-BDF4-D94C-9034-344965478068}"/>
                </a:ext>
              </a:extLst>
            </p:cNvPr>
            <p:cNvSpPr/>
            <p:nvPr/>
          </p:nvSpPr>
          <p:spPr>
            <a:xfrm flipH="1" flipV="1">
              <a:off x="3376106" y="5937333"/>
              <a:ext cx="46025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6D50D5B-23A6-5541-8E51-CFB95218D2DE}"/>
                </a:ext>
              </a:extLst>
            </p:cNvPr>
            <p:cNvSpPr/>
            <p:nvPr/>
          </p:nvSpPr>
          <p:spPr>
            <a:xfrm flipH="1" flipV="1">
              <a:off x="2464026" y="4512949"/>
              <a:ext cx="46026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B3BFD002-1FCF-BF4E-9C11-20C841B4C072}"/>
                </a:ext>
              </a:extLst>
            </p:cNvPr>
            <p:cNvSpPr/>
            <p:nvPr/>
          </p:nvSpPr>
          <p:spPr>
            <a:xfrm flipH="1" flipV="1">
              <a:off x="2385844" y="4540357"/>
              <a:ext cx="46026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A368B6C9-ADAB-B841-B46F-07DA6976A71E}"/>
                </a:ext>
              </a:extLst>
            </p:cNvPr>
            <p:cNvSpPr/>
            <p:nvPr/>
          </p:nvSpPr>
          <p:spPr>
            <a:xfrm flipH="1" flipV="1">
              <a:off x="2158377" y="4673089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BE22F9CB-7A80-AC4F-A02D-AB05F31C2305}"/>
                </a:ext>
              </a:extLst>
            </p:cNvPr>
            <p:cNvSpPr/>
            <p:nvPr/>
          </p:nvSpPr>
          <p:spPr>
            <a:xfrm flipH="1" flipV="1">
              <a:off x="2921604" y="4790623"/>
              <a:ext cx="46026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</p:grpSp>
      <p:sp>
        <p:nvSpPr>
          <p:cNvPr id="186" name="Oval 185">
            <a:extLst>
              <a:ext uri="{FF2B5EF4-FFF2-40B4-BE49-F238E27FC236}">
                <a16:creationId xmlns:a16="http://schemas.microsoft.com/office/drawing/2014/main" id="{536DA91C-F3A6-CE4B-A316-542FDD892E1E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094038" y="33559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66389DF1-AB0E-EC45-9C5C-499F0AE22301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017838" y="33559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59460342-B4E1-9B44-BFC6-1EFFD54AB246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094038" y="32797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18337685-6AED-B64E-86BC-118BB3EB7B5D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094038" y="34321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D9147BFA-A1DD-054B-8FEA-1DB854C3D041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170238" y="33559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1F742C75-DD06-B54C-AC89-D35A9CF9A49A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246438" y="32797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DE008330-BDFF-0C45-83AB-708804812673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246438" y="35083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2DEF8E8F-A3BB-CB4E-A58A-238A17BE58EC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398838" y="36607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938ABDF4-36BF-1942-A0AA-5BC148D50F55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551238" y="38131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E3E8C996-692F-8243-B12F-3EB789551367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703638" y="38131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6" name="Oval 195">
            <a:extLst>
              <a:ext uri="{FF2B5EF4-FFF2-40B4-BE49-F238E27FC236}">
                <a16:creationId xmlns:a16="http://schemas.microsoft.com/office/drawing/2014/main" id="{F9AA5930-8F80-5143-A8BE-81BA7A10CF7A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703638" y="35845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4A0FA0DC-384A-1F42-8F34-F6701DE991C1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017838" y="38131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2B7EC8E6-356E-9C46-8CC8-41853560FCF3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703638" y="38893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4DF165A9-79F4-474D-B046-2E26B50A3593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703638" y="39655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BBE4CF71-ECA2-D747-8925-76EC8D8730B9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2789238" y="2547938"/>
            <a:ext cx="46037" cy="46037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7920D4D7-1AB0-6C49-B0C0-72418107C9F1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2713038" y="25939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7A5FFBA4-7894-5B48-B465-1941A6661CED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2484438" y="2700338"/>
            <a:ext cx="46037" cy="46037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14AF9A87-3BE6-2A4E-A194-7CA28EA9694F}"/>
              </a:ext>
            </a:extLst>
          </p:cNvPr>
          <p:cNvSpPr>
            <a:spLocks noChangeArrowheads="1"/>
          </p:cNvSpPr>
          <p:nvPr/>
        </p:nvSpPr>
        <p:spPr bwMode="auto">
          <a:xfrm rot="-1700929" flipH="1" flipV="1">
            <a:off x="3246438" y="2822575"/>
            <a:ext cx="46037" cy="46038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/>
          </a:ln>
        </p:spPr>
        <p:txBody>
          <a:bodyPr rot="108000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99399" name="Group 203">
            <a:extLst>
              <a:ext uri="{FF2B5EF4-FFF2-40B4-BE49-F238E27FC236}">
                <a16:creationId xmlns:a16="http://schemas.microsoft.com/office/drawing/2014/main" id="{B6AC1881-FE41-F447-AE7E-F4A92FF4851C}"/>
              </a:ext>
            </a:extLst>
          </p:cNvPr>
          <p:cNvGrpSpPr>
            <a:grpSpLocks/>
          </p:cNvGrpSpPr>
          <p:nvPr/>
        </p:nvGrpSpPr>
        <p:grpSpPr bwMode="auto">
          <a:xfrm rot="-6053113">
            <a:off x="2434432" y="2685256"/>
            <a:ext cx="1265238" cy="1463675"/>
            <a:chOff x="2133600" y="4450081"/>
            <a:chExt cx="1264919" cy="1463038"/>
          </a:xfrm>
        </p:grpSpPr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080AB86C-1F72-A846-A1E8-E90B02C3E6A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73648" y="5234766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E61568BA-CA84-1E4E-981B-0182AC9C1EE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98359" y="5239681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B8DCA1A7-E176-8A40-AAFA-7B136555741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78143" y="5169377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342F8071-75C5-9D4D-A89B-7F964049D3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3257" y="5333953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AC8B948-CFEF-864F-82D1-A7CB56B0774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40306" y="5241118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D88E2E48-290B-8047-A523-A218AFC148A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7308" y="5333896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9D78E003-87D2-034C-89D8-CE878181CF3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925006" y="5162065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D61D6615-1819-5E46-9BC3-809221D0C07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929863" y="5397303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044B5B51-304C-614A-9155-94545C930E6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048433" y="5562297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8A130A9C-0563-ED41-9BB6-A2611E77A4E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234979" y="5701581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25A2485D-660B-3047-A29C-71DA856249A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79684" y="5697085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660ED20B-155D-C74F-9D6B-9C9AAD7330F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64337" y="5474375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D99F7C6D-F2D7-CA49-B14F-37CA62260C4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78460" y="5704460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C8B86A7A-24C1-ED40-97B1-C78B58C7321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69074" y="5777454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202B2BB0-99DC-FC4B-A791-C20562C6503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63799" y="5863698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A2CEDEE0-E5D2-914E-AFBF-E9F180E4B0D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471706" y="4435021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FA1EE0F3-D819-2544-870D-64BA4AC70F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384458" y="4484513"/>
              <a:ext cx="46026" cy="47604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EAE127BB-0A0E-4B48-96F9-D922DD4CB3F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164974" y="4584497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4B7AE21A-9417-A743-AB1D-AC276BD0D44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906930" y="4719055"/>
              <a:ext cx="46025" cy="44431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rot="10800000"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9400" name="Group 223">
            <a:extLst>
              <a:ext uri="{FF2B5EF4-FFF2-40B4-BE49-F238E27FC236}">
                <a16:creationId xmlns:a16="http://schemas.microsoft.com/office/drawing/2014/main" id="{6A55712C-5436-0843-9F03-238176780AD0}"/>
              </a:ext>
            </a:extLst>
          </p:cNvPr>
          <p:cNvGrpSpPr>
            <a:grpSpLocks/>
          </p:cNvGrpSpPr>
          <p:nvPr/>
        </p:nvGrpSpPr>
        <p:grpSpPr bwMode="auto">
          <a:xfrm rot="-8477949">
            <a:off x="2455863" y="2654300"/>
            <a:ext cx="1265237" cy="1463675"/>
            <a:chOff x="2133600" y="4450081"/>
            <a:chExt cx="1264919" cy="1463038"/>
          </a:xfrm>
        </p:grpSpPr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99AE75CF-1A0C-7A47-AA30-BDAF9594EB5F}"/>
                </a:ext>
              </a:extLst>
            </p:cNvPr>
            <p:cNvSpPr/>
            <p:nvPr/>
          </p:nvSpPr>
          <p:spPr>
            <a:xfrm flipH="1" flipV="1">
              <a:off x="2780571" y="5294245"/>
              <a:ext cx="46026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F6A07100-4A9C-794A-AFBF-5648A2E43765}"/>
                </a:ext>
              </a:extLst>
            </p:cNvPr>
            <p:cNvSpPr/>
            <p:nvPr/>
          </p:nvSpPr>
          <p:spPr>
            <a:xfrm flipH="1" flipV="1">
              <a:off x="2710427" y="5295534"/>
              <a:ext cx="46025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984FD6A8-1BC4-A143-BE2A-E845B9DDA360}"/>
                </a:ext>
              </a:extLst>
            </p:cNvPr>
            <p:cNvSpPr/>
            <p:nvPr/>
          </p:nvSpPr>
          <p:spPr>
            <a:xfrm flipH="1" flipV="1">
              <a:off x="2778782" y="5218414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2F309A73-E46A-3244-8410-E46516CF7BDE}"/>
                </a:ext>
              </a:extLst>
            </p:cNvPr>
            <p:cNvSpPr/>
            <p:nvPr/>
          </p:nvSpPr>
          <p:spPr>
            <a:xfrm flipH="1" flipV="1">
              <a:off x="2783349" y="5365440"/>
              <a:ext cx="46025" cy="4760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099517DF-A188-2A4B-AD9D-EF01A588CCA1}"/>
                </a:ext>
              </a:extLst>
            </p:cNvPr>
            <p:cNvSpPr/>
            <p:nvPr/>
          </p:nvSpPr>
          <p:spPr>
            <a:xfrm flipH="1" flipV="1">
              <a:off x="2860632" y="5295179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E2E585E8-AB66-CB4F-9BDB-68EFE1CEA4AD}"/>
                </a:ext>
              </a:extLst>
            </p:cNvPr>
            <p:cNvSpPr/>
            <p:nvPr/>
          </p:nvSpPr>
          <p:spPr>
            <a:xfrm flipH="1" flipV="1">
              <a:off x="2706516" y="5371864"/>
              <a:ext cx="46025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5BD8545D-8678-F74F-BA2F-E98677E877A0}"/>
                </a:ext>
              </a:extLst>
            </p:cNvPr>
            <p:cNvSpPr/>
            <p:nvPr/>
          </p:nvSpPr>
          <p:spPr>
            <a:xfrm flipH="1" flipV="1">
              <a:off x="2931217" y="5218305"/>
              <a:ext cx="46026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052C82D3-EF10-084A-8E77-CE032B1EA13E}"/>
                </a:ext>
              </a:extLst>
            </p:cNvPr>
            <p:cNvSpPr/>
            <p:nvPr/>
          </p:nvSpPr>
          <p:spPr>
            <a:xfrm flipH="1" flipV="1">
              <a:off x="2941548" y="5451989"/>
              <a:ext cx="46025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90D75E5F-DCD4-2B40-8DB2-581ADD570422}"/>
                </a:ext>
              </a:extLst>
            </p:cNvPr>
            <p:cNvSpPr/>
            <p:nvPr/>
          </p:nvSpPr>
          <p:spPr>
            <a:xfrm flipH="1" flipV="1">
              <a:off x="3095577" y="5601065"/>
              <a:ext cx="46026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ABA04539-4465-B241-A145-BF17644ABF09}"/>
                </a:ext>
              </a:extLst>
            </p:cNvPr>
            <p:cNvSpPr/>
            <p:nvPr/>
          </p:nvSpPr>
          <p:spPr>
            <a:xfrm flipH="1" flipV="1">
              <a:off x="3239199" y="5752380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86C71DE8-978A-7944-BEAB-45B32B39A8F6}"/>
                </a:ext>
              </a:extLst>
            </p:cNvPr>
            <p:cNvSpPr/>
            <p:nvPr/>
          </p:nvSpPr>
          <p:spPr>
            <a:xfrm flipH="1" flipV="1">
              <a:off x="3396843" y="5756232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70147B45-073B-674F-8105-A6068EA26F99}"/>
                </a:ext>
              </a:extLst>
            </p:cNvPr>
            <p:cNvSpPr/>
            <p:nvPr/>
          </p:nvSpPr>
          <p:spPr>
            <a:xfrm flipH="1" flipV="1">
              <a:off x="3399653" y="5526255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2238FC79-CBAE-B946-BAAF-46C3DC878EFD}"/>
                </a:ext>
              </a:extLst>
            </p:cNvPr>
            <p:cNvSpPr/>
            <p:nvPr/>
          </p:nvSpPr>
          <p:spPr>
            <a:xfrm flipH="1" flipV="1">
              <a:off x="2704308" y="5749789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D75FFD67-9A97-5A4D-A4DC-759B4DFD80DA}"/>
                </a:ext>
              </a:extLst>
            </p:cNvPr>
            <p:cNvSpPr/>
            <p:nvPr/>
          </p:nvSpPr>
          <p:spPr>
            <a:xfrm flipH="1" flipV="1">
              <a:off x="3389955" y="5828847"/>
              <a:ext cx="46025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EC475C87-63B8-274E-8367-6CC98BF72C34}"/>
                </a:ext>
              </a:extLst>
            </p:cNvPr>
            <p:cNvSpPr/>
            <p:nvPr/>
          </p:nvSpPr>
          <p:spPr>
            <a:xfrm flipH="1" flipV="1">
              <a:off x="3391498" y="5906909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16459A7B-469D-214F-8036-48F72B93D5F9}"/>
                </a:ext>
              </a:extLst>
            </p:cNvPr>
            <p:cNvSpPr/>
            <p:nvPr/>
          </p:nvSpPr>
          <p:spPr>
            <a:xfrm flipH="1" flipV="1">
              <a:off x="2479832" y="4490043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DE831CB1-ED43-9444-AADA-556136E418E6}"/>
                </a:ext>
              </a:extLst>
            </p:cNvPr>
            <p:cNvSpPr/>
            <p:nvPr/>
          </p:nvSpPr>
          <p:spPr>
            <a:xfrm flipH="1" flipV="1">
              <a:off x="2404016" y="4532474"/>
              <a:ext cx="46025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371811D3-662E-A041-B621-7DDB4FDA2D59}"/>
                </a:ext>
              </a:extLst>
            </p:cNvPr>
            <p:cNvSpPr/>
            <p:nvPr/>
          </p:nvSpPr>
          <p:spPr>
            <a:xfrm flipH="1" flipV="1">
              <a:off x="2176554" y="4639447"/>
              <a:ext cx="46025" cy="46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906316DA-DC77-0C47-ABAA-DE81C34D2ABA}"/>
                </a:ext>
              </a:extLst>
            </p:cNvPr>
            <p:cNvSpPr/>
            <p:nvPr/>
          </p:nvSpPr>
          <p:spPr>
            <a:xfrm flipH="1" flipV="1">
              <a:off x="2938575" y="4763057"/>
              <a:ext cx="46025" cy="4601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</p:grpSp>
      <p:grpSp>
        <p:nvGrpSpPr>
          <p:cNvPr id="99401" name="Group 243">
            <a:extLst>
              <a:ext uri="{FF2B5EF4-FFF2-40B4-BE49-F238E27FC236}">
                <a16:creationId xmlns:a16="http://schemas.microsoft.com/office/drawing/2014/main" id="{4EF7AC90-EE0F-5B4B-A941-814F64E291D9}"/>
              </a:ext>
            </a:extLst>
          </p:cNvPr>
          <p:cNvGrpSpPr>
            <a:grpSpLocks/>
          </p:cNvGrpSpPr>
          <p:nvPr/>
        </p:nvGrpSpPr>
        <p:grpSpPr bwMode="auto">
          <a:xfrm rot="6969790">
            <a:off x="2512219" y="2596356"/>
            <a:ext cx="1265238" cy="1463675"/>
            <a:chOff x="2133600" y="4450081"/>
            <a:chExt cx="1264919" cy="1463038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F0B8A841-AD21-BA49-89AC-4D872483EC5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3677" y="5321817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E0819AB7-F34F-6547-ABCF-BB7B2806804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2805" y="5315573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F98FA9D0-7EE5-1742-8160-816DD2F6CC9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41376" y="5245158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6D4D0DF4-2253-D248-881C-25A8C84AA00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738181" y="5397003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57F8A645-5EE3-294A-8895-E7BA0BF39FC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17552" y="5313820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2C32EBFC-3638-6540-8F2A-49DC388AABD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2957" y="5395056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6ACE9C30-E589-8941-9655-4892E7B7FC3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4697" y="5244104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E244484C-0417-2F48-A4D9-469ABC5E791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3803" y="5472609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352B0431-D03C-4446-895B-1C1D1C45F09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046031" y="5627673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9D16E609-CE96-0F4C-8F3E-94BF0A7E913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196883" y="5776340"/>
              <a:ext cx="46025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D0EC9031-21C3-6543-8624-4132B0E9616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0904" y="5776710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F74D45CC-BD3D-AB4D-8F7F-67F1003666B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3246" y="5543958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1BC33E5C-23AE-9A43-A23D-0C3FC579BF5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665267" y="5774031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1AE5B51F-4839-8245-81B1-459C58E1943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51806" y="5850521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49E6DCBE-BA4D-474F-8AF9-1571B5E5FB3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348409" y="5929979"/>
              <a:ext cx="46026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0310600F-52E6-8E41-AAB6-917B7EF5AE8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437783" y="4508531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3A57AB27-5D85-7041-A08B-6A790A0A4A0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362937" y="4554134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4040DCBF-AD76-8C42-9ABB-BAEE932D518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132893" y="4665356"/>
              <a:ext cx="46026" cy="46017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59156C7C-44BA-C349-9D86-3C64E83BD15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2892261" y="4782099"/>
              <a:ext cx="46025" cy="46018"/>
            </a:xfrm>
            <a:prstGeom prst="ellipse">
              <a:avLst/>
            </a:prstGeom>
            <a:solidFill>
              <a:srgbClr val="FF0000"/>
            </a:solidFill>
            <a:ln w="25400" algn="ctr">
              <a:noFill/>
              <a:round/>
              <a:headEnd/>
              <a:tailEnd/>
            </a:ln>
          </p:spPr>
          <p:txBody>
            <a:bodyPr vert="eaVert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7" name="Group 269">
            <a:extLst>
              <a:ext uri="{FF2B5EF4-FFF2-40B4-BE49-F238E27FC236}">
                <a16:creationId xmlns:a16="http://schemas.microsoft.com/office/drawing/2014/main" id="{18E23E5D-8C28-2A43-95F5-F456D9058D55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2133600"/>
            <a:ext cx="3810000" cy="381000"/>
            <a:chOff x="609600" y="2057400"/>
            <a:chExt cx="3810000" cy="381000"/>
          </a:xfrm>
        </p:grpSpPr>
        <p:cxnSp>
          <p:nvCxnSpPr>
            <p:cNvPr id="99460" name="Straight Connector 264">
              <a:extLst>
                <a:ext uri="{FF2B5EF4-FFF2-40B4-BE49-F238E27FC236}">
                  <a16:creationId xmlns:a16="http://schemas.microsoft.com/office/drawing/2014/main" id="{F9FBC660-F225-8D47-A6D7-EE428D4947E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85800" y="2057400"/>
              <a:ext cx="3657600" cy="15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6" name="Down Arrow 265">
              <a:extLst>
                <a:ext uri="{FF2B5EF4-FFF2-40B4-BE49-F238E27FC236}">
                  <a16:creationId xmlns:a16="http://schemas.microsoft.com/office/drawing/2014/main" id="{9003332B-162F-BA44-B7C1-D538E2BBF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" y="2057400"/>
              <a:ext cx="304800" cy="3810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8575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Down Arrow 268">
              <a:extLst>
                <a:ext uri="{FF2B5EF4-FFF2-40B4-BE49-F238E27FC236}">
                  <a16:creationId xmlns:a16="http://schemas.microsoft.com/office/drawing/2014/main" id="{999B2FFA-DB0F-9047-93B3-88A04970E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2057400"/>
              <a:ext cx="304800" cy="3810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8575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99403" name="Picture 4">
            <a:extLst>
              <a:ext uri="{FF2B5EF4-FFF2-40B4-BE49-F238E27FC236}">
                <a16:creationId xmlns:a16="http://schemas.microsoft.com/office/drawing/2014/main" id="{203A600D-90FB-3D47-B105-37A610CDB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33600"/>
            <a:ext cx="28670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2" name="Rectangle 271">
            <a:extLst>
              <a:ext uri="{FF2B5EF4-FFF2-40B4-BE49-F238E27FC236}">
                <a16:creationId xmlns:a16="http://schemas.microsoft.com/office/drawing/2014/main" id="{1F0E7DD9-2C16-8C42-A569-8D5E1126239F}"/>
              </a:ext>
            </a:extLst>
          </p:cNvPr>
          <p:cNvSpPr/>
          <p:nvPr/>
        </p:nvSpPr>
        <p:spPr>
          <a:xfrm>
            <a:off x="5257800" y="2057400"/>
            <a:ext cx="2743200" cy="2590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76485F66-78BD-CD4C-BE5A-1A1051B5456C}"/>
              </a:ext>
            </a:extLst>
          </p:cNvPr>
          <p:cNvSpPr/>
          <p:nvPr/>
        </p:nvSpPr>
        <p:spPr>
          <a:xfrm>
            <a:off x="3624262" y="4214812"/>
            <a:ext cx="762000" cy="990601"/>
          </a:xfrm>
          <a:prstGeom prst="rect">
            <a:avLst/>
          </a:prstGeom>
          <a:solidFill>
            <a:srgbClr val="FF0000"/>
          </a:solidFill>
          <a:ln>
            <a:solidFill>
              <a:srgbClr val="7030A0"/>
            </a:solidFill>
          </a:ln>
          <a:scene3d>
            <a:camera prst="orthographicFront">
              <a:rot lat="17099985" lon="2999994" rev="0"/>
            </a:camera>
            <a:lightRig rig="threePt" dir="t"/>
          </a:scene3d>
          <a:sp3d>
            <a:bevelT w="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8" name="Group 332">
            <a:extLst>
              <a:ext uri="{FF2B5EF4-FFF2-40B4-BE49-F238E27FC236}">
                <a16:creationId xmlns:a16="http://schemas.microsoft.com/office/drawing/2014/main" id="{78DE4D62-60E4-C049-A792-074806525D53}"/>
              </a:ext>
            </a:extLst>
          </p:cNvPr>
          <p:cNvGrpSpPr>
            <a:grpSpLocks/>
          </p:cNvGrpSpPr>
          <p:nvPr/>
        </p:nvGrpSpPr>
        <p:grpSpPr bwMode="auto">
          <a:xfrm>
            <a:off x="1012825" y="1606550"/>
            <a:ext cx="3702050" cy="3575050"/>
            <a:chOff x="554949" y="1529607"/>
            <a:chExt cx="3702856" cy="3575793"/>
          </a:xfrm>
        </p:grpSpPr>
        <p:grpSp>
          <p:nvGrpSpPr>
            <p:cNvPr id="99412" name="Group 290">
              <a:extLst>
                <a:ext uri="{FF2B5EF4-FFF2-40B4-BE49-F238E27FC236}">
                  <a16:creationId xmlns:a16="http://schemas.microsoft.com/office/drawing/2014/main" id="{46EB703F-C9EE-F943-B59B-6E1B8777CE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8400" y="3200400"/>
              <a:ext cx="1466748" cy="1524000"/>
              <a:chOff x="3810000" y="3581400"/>
              <a:chExt cx="1466748" cy="1524000"/>
            </a:xfrm>
          </p:grpSpPr>
          <p:cxnSp>
            <p:nvCxnSpPr>
              <p:cNvPr id="375" name="Straight Connector 374">
                <a:extLst>
                  <a:ext uri="{FF2B5EF4-FFF2-40B4-BE49-F238E27FC236}">
                    <a16:creationId xmlns:a16="http://schemas.microsoft.com/office/drawing/2014/main" id="{5E3720D1-D2EE-FE4E-9E9D-DF84082A86DE}"/>
                  </a:ext>
                </a:extLst>
              </p:cNvPr>
              <p:cNvCxnSpPr/>
              <p:nvPr/>
            </p:nvCxnSpPr>
            <p:spPr>
              <a:xfrm rot="16200000" flipH="1">
                <a:off x="4409941" y="3057013"/>
                <a:ext cx="342971" cy="1390953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Straight Connector 375">
                <a:extLst>
                  <a:ext uri="{FF2B5EF4-FFF2-40B4-BE49-F238E27FC236}">
                    <a16:creationId xmlns:a16="http://schemas.microsoft.com/office/drawing/2014/main" id="{5EE09945-82CA-8E49-BCC6-0DFA3C8316E1}"/>
                  </a:ext>
                </a:extLst>
              </p:cNvPr>
              <p:cNvCxnSpPr/>
              <p:nvPr/>
            </p:nvCxnSpPr>
            <p:spPr>
              <a:xfrm>
                <a:off x="4038384" y="3733436"/>
                <a:ext cx="1143249" cy="457295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Connector 376">
                <a:extLst>
                  <a:ext uri="{FF2B5EF4-FFF2-40B4-BE49-F238E27FC236}">
                    <a16:creationId xmlns:a16="http://schemas.microsoft.com/office/drawing/2014/main" id="{8B891AE2-FF79-3D47-B0AA-ABEE20E34DAB}"/>
                  </a:ext>
                </a:extLst>
              </p:cNvPr>
              <p:cNvCxnSpPr/>
              <p:nvPr/>
            </p:nvCxnSpPr>
            <p:spPr>
              <a:xfrm>
                <a:off x="3885951" y="3733436"/>
                <a:ext cx="1219465" cy="762159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9456" name="Group 289">
                <a:extLst>
                  <a:ext uri="{FF2B5EF4-FFF2-40B4-BE49-F238E27FC236}">
                    <a16:creationId xmlns:a16="http://schemas.microsoft.com/office/drawing/2014/main" id="{B3BCEB4F-C6E6-0B41-A934-8836556D45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212693">
                <a:off x="3810000" y="4191000"/>
                <a:ext cx="1390548" cy="914400"/>
                <a:chOff x="3810000" y="4191000"/>
                <a:chExt cx="1390548" cy="914400"/>
              </a:xfrm>
            </p:grpSpPr>
            <p:cxnSp>
              <p:nvCxnSpPr>
                <p:cNvPr id="379" name="Straight Connector 378">
                  <a:extLst>
                    <a:ext uri="{FF2B5EF4-FFF2-40B4-BE49-F238E27FC236}">
                      <a16:creationId xmlns:a16="http://schemas.microsoft.com/office/drawing/2014/main" id="{3AA2B987-D02E-FB48-B7AF-F6DAB7B9197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4333343" y="3666752"/>
                  <a:ext cx="342971" cy="1390952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0" name="Straight Connector 379">
                  <a:extLst>
                    <a:ext uri="{FF2B5EF4-FFF2-40B4-BE49-F238E27FC236}">
                      <a16:creationId xmlns:a16="http://schemas.microsoft.com/office/drawing/2014/main" id="{0DE1C819-240D-E944-BB99-4EBE3E62E9F1}"/>
                    </a:ext>
                  </a:extLst>
                </p:cNvPr>
                <p:cNvCxnSpPr/>
                <p:nvPr/>
              </p:nvCxnSpPr>
              <p:spPr>
                <a:xfrm>
                  <a:off x="3955642" y="4341314"/>
                  <a:ext cx="1146424" cy="457295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1" name="Straight Connector 380">
                  <a:extLst>
                    <a:ext uri="{FF2B5EF4-FFF2-40B4-BE49-F238E27FC236}">
                      <a16:creationId xmlns:a16="http://schemas.microsoft.com/office/drawing/2014/main" id="{C73F0C2E-1214-564F-9DB5-B1144F9BC7B5}"/>
                    </a:ext>
                  </a:extLst>
                </p:cNvPr>
                <p:cNvCxnSpPr/>
                <p:nvPr/>
              </p:nvCxnSpPr>
              <p:spPr>
                <a:xfrm>
                  <a:off x="3793422" y="4338424"/>
                  <a:ext cx="1219465" cy="763747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9413" name="Group 291">
              <a:extLst>
                <a:ext uri="{FF2B5EF4-FFF2-40B4-BE49-F238E27FC236}">
                  <a16:creationId xmlns:a16="http://schemas.microsoft.com/office/drawing/2014/main" id="{16F24BA0-D512-0044-9317-BC5C61418668}"/>
                </a:ext>
              </a:extLst>
            </p:cNvPr>
            <p:cNvGrpSpPr>
              <a:grpSpLocks/>
            </p:cNvGrpSpPr>
            <p:nvPr/>
          </p:nvGrpSpPr>
          <p:grpSpPr bwMode="auto">
            <a:xfrm rot="-2702678">
              <a:off x="2762429" y="2276576"/>
              <a:ext cx="1466748" cy="1524000"/>
              <a:chOff x="3810000" y="3581400"/>
              <a:chExt cx="1466748" cy="1524000"/>
            </a:xfrm>
          </p:grpSpPr>
          <p:cxnSp>
            <p:nvCxnSpPr>
              <p:cNvPr id="368" name="Straight Connector 367">
                <a:extLst>
                  <a:ext uri="{FF2B5EF4-FFF2-40B4-BE49-F238E27FC236}">
                    <a16:creationId xmlns:a16="http://schemas.microsoft.com/office/drawing/2014/main" id="{7B172ABB-DAB9-2541-8CF7-AFE17843F172}"/>
                  </a:ext>
                </a:extLst>
              </p:cNvPr>
              <p:cNvCxnSpPr/>
              <p:nvPr/>
            </p:nvCxnSpPr>
            <p:spPr>
              <a:xfrm rot="16200000" flipH="1">
                <a:off x="4422931" y="3010498"/>
                <a:ext cx="344563" cy="1397291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>
                <a:extLst>
                  <a:ext uri="{FF2B5EF4-FFF2-40B4-BE49-F238E27FC236}">
                    <a16:creationId xmlns:a16="http://schemas.microsoft.com/office/drawing/2014/main" id="{513A0AD1-83A7-9A42-82ED-3D70031B0FBC}"/>
                  </a:ext>
                </a:extLst>
              </p:cNvPr>
              <p:cNvCxnSpPr/>
              <p:nvPr/>
            </p:nvCxnSpPr>
            <p:spPr>
              <a:xfrm>
                <a:off x="4043152" y="3718867"/>
                <a:ext cx="1146413" cy="458888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Straight Connector 369">
                <a:extLst>
                  <a:ext uri="{FF2B5EF4-FFF2-40B4-BE49-F238E27FC236}">
                    <a16:creationId xmlns:a16="http://schemas.microsoft.com/office/drawing/2014/main" id="{F0B69399-1C39-A942-8E3F-A3549362A7E1}"/>
                  </a:ext>
                </a:extLst>
              </p:cNvPr>
              <p:cNvCxnSpPr/>
              <p:nvPr/>
            </p:nvCxnSpPr>
            <p:spPr>
              <a:xfrm>
                <a:off x="3887038" y="3714083"/>
                <a:ext cx="1222629" cy="766929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9449" name="Group 289">
                <a:extLst>
                  <a:ext uri="{FF2B5EF4-FFF2-40B4-BE49-F238E27FC236}">
                    <a16:creationId xmlns:a16="http://schemas.microsoft.com/office/drawing/2014/main" id="{B1EEE2A8-9DC0-CD43-B6BB-08E2053085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212693">
                <a:off x="3810000" y="4191000"/>
                <a:ext cx="1390548" cy="914400"/>
                <a:chOff x="3810000" y="4191000"/>
                <a:chExt cx="1390548" cy="914400"/>
              </a:xfrm>
            </p:grpSpPr>
            <p:cxnSp>
              <p:nvCxnSpPr>
                <p:cNvPr id="372" name="Straight Connector 371">
                  <a:extLst>
                    <a:ext uri="{FF2B5EF4-FFF2-40B4-BE49-F238E27FC236}">
                      <a16:creationId xmlns:a16="http://schemas.microsoft.com/office/drawing/2014/main" id="{CBEFFEA7-25F4-A34D-93A5-1F0F7B5304A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4312270" y="3575915"/>
                  <a:ext cx="344563" cy="1409993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Straight Connector 372">
                  <a:extLst>
                    <a:ext uri="{FF2B5EF4-FFF2-40B4-BE49-F238E27FC236}">
                      <a16:creationId xmlns:a16="http://schemas.microsoft.com/office/drawing/2014/main" id="{90571224-56FD-BF4A-9DA9-7EFD13AF69AC}"/>
                    </a:ext>
                  </a:extLst>
                </p:cNvPr>
                <p:cNvCxnSpPr/>
                <p:nvPr/>
              </p:nvCxnSpPr>
              <p:spPr>
                <a:xfrm>
                  <a:off x="3936302" y="4264386"/>
                  <a:ext cx="1146413" cy="462063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Straight Connector 373">
                  <a:extLst>
                    <a:ext uri="{FF2B5EF4-FFF2-40B4-BE49-F238E27FC236}">
                      <a16:creationId xmlns:a16="http://schemas.microsoft.com/office/drawing/2014/main" id="{9F74043F-8DB1-C545-97E0-2E62000E51F0}"/>
                    </a:ext>
                  </a:extLst>
                </p:cNvPr>
                <p:cNvCxnSpPr/>
                <p:nvPr/>
              </p:nvCxnSpPr>
              <p:spPr>
                <a:xfrm>
                  <a:off x="3780457" y="4262180"/>
                  <a:ext cx="1230569" cy="765342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9414" name="Group 299">
              <a:extLst>
                <a:ext uri="{FF2B5EF4-FFF2-40B4-BE49-F238E27FC236}">
                  <a16:creationId xmlns:a16="http://schemas.microsoft.com/office/drawing/2014/main" id="{F6D34F70-60C8-0749-9F87-1C4F55AD7C75}"/>
                </a:ext>
              </a:extLst>
            </p:cNvPr>
            <p:cNvGrpSpPr>
              <a:grpSpLocks/>
            </p:cNvGrpSpPr>
            <p:nvPr/>
          </p:nvGrpSpPr>
          <p:grpSpPr bwMode="auto">
            <a:xfrm rot="4744410">
              <a:off x="1449223" y="3610024"/>
              <a:ext cx="1466748" cy="1524000"/>
              <a:chOff x="3810000" y="3581400"/>
              <a:chExt cx="1466748" cy="1524000"/>
            </a:xfrm>
          </p:grpSpPr>
          <p:cxnSp>
            <p:nvCxnSpPr>
              <p:cNvPr id="361" name="Straight Connector 360">
                <a:extLst>
                  <a:ext uri="{FF2B5EF4-FFF2-40B4-BE49-F238E27FC236}">
                    <a16:creationId xmlns:a16="http://schemas.microsoft.com/office/drawing/2014/main" id="{B6F2373D-38FD-D449-B78B-8435C651C87A}"/>
                  </a:ext>
                </a:extLst>
              </p:cNvPr>
              <p:cNvCxnSpPr/>
              <p:nvPr/>
            </p:nvCxnSpPr>
            <p:spPr>
              <a:xfrm rot="16200000" flipH="1">
                <a:off x="4376943" y="3085645"/>
                <a:ext cx="344562" cy="1397291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Straight Connector 361">
                <a:extLst>
                  <a:ext uri="{FF2B5EF4-FFF2-40B4-BE49-F238E27FC236}">
                    <a16:creationId xmlns:a16="http://schemas.microsoft.com/office/drawing/2014/main" id="{CA2FE2F6-0E58-5F4B-905D-1213A8E763D4}"/>
                  </a:ext>
                </a:extLst>
              </p:cNvPr>
              <p:cNvCxnSpPr/>
              <p:nvPr/>
            </p:nvCxnSpPr>
            <p:spPr>
              <a:xfrm>
                <a:off x="4004857" y="3774186"/>
                <a:ext cx="1149589" cy="458887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2">
                <a:extLst>
                  <a:ext uri="{FF2B5EF4-FFF2-40B4-BE49-F238E27FC236}">
                    <a16:creationId xmlns:a16="http://schemas.microsoft.com/office/drawing/2014/main" id="{21778852-FCE3-AD43-8BE1-241AF5A3D51B}"/>
                  </a:ext>
                </a:extLst>
              </p:cNvPr>
              <p:cNvCxnSpPr/>
              <p:nvPr/>
            </p:nvCxnSpPr>
            <p:spPr>
              <a:xfrm>
                <a:off x="3849877" y="3774165"/>
                <a:ext cx="1228981" cy="765342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9442" name="Group 289">
                <a:extLst>
                  <a:ext uri="{FF2B5EF4-FFF2-40B4-BE49-F238E27FC236}">
                    <a16:creationId xmlns:a16="http://schemas.microsoft.com/office/drawing/2014/main" id="{D9D61F0F-69B0-B54C-88C7-7929580D0A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212693">
                <a:off x="3810000" y="4191000"/>
                <a:ext cx="1390548" cy="914400"/>
                <a:chOff x="3810000" y="4191000"/>
                <a:chExt cx="1390548" cy="914400"/>
              </a:xfrm>
            </p:grpSpPr>
            <p:cxnSp>
              <p:nvCxnSpPr>
                <p:cNvPr id="365" name="Straight Connector 364">
                  <a:extLst>
                    <a:ext uri="{FF2B5EF4-FFF2-40B4-BE49-F238E27FC236}">
                      <a16:creationId xmlns:a16="http://schemas.microsoft.com/office/drawing/2014/main" id="{E721B58E-1D0D-0545-AED1-522219DF6FD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4288119" y="3757460"/>
                  <a:ext cx="344562" cy="1398879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Straight Connector 365">
                  <a:extLst>
                    <a:ext uri="{FF2B5EF4-FFF2-40B4-BE49-F238E27FC236}">
                      <a16:creationId xmlns:a16="http://schemas.microsoft.com/office/drawing/2014/main" id="{DD66E8E8-E3A4-EF4D-A693-E299D313C11B}"/>
                    </a:ext>
                  </a:extLst>
                </p:cNvPr>
                <p:cNvCxnSpPr/>
                <p:nvPr/>
              </p:nvCxnSpPr>
              <p:spPr>
                <a:xfrm>
                  <a:off x="3912401" y="4424211"/>
                  <a:ext cx="1149589" cy="462064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Straight Connector 366">
                  <a:extLst>
                    <a:ext uri="{FF2B5EF4-FFF2-40B4-BE49-F238E27FC236}">
                      <a16:creationId xmlns:a16="http://schemas.microsoft.com/office/drawing/2014/main" id="{CF8AD80F-4701-9E4F-B240-3EDB8D7215F9}"/>
                    </a:ext>
                  </a:extLst>
                </p:cNvPr>
                <p:cNvCxnSpPr/>
                <p:nvPr/>
              </p:nvCxnSpPr>
              <p:spPr>
                <a:xfrm>
                  <a:off x="3753864" y="4421520"/>
                  <a:ext cx="1228980" cy="765342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9415" name="Group 307">
              <a:extLst>
                <a:ext uri="{FF2B5EF4-FFF2-40B4-BE49-F238E27FC236}">
                  <a16:creationId xmlns:a16="http://schemas.microsoft.com/office/drawing/2014/main" id="{90E502EC-A7CF-A943-A252-4129644FD1CE}"/>
                </a:ext>
              </a:extLst>
            </p:cNvPr>
            <p:cNvGrpSpPr>
              <a:grpSpLocks/>
            </p:cNvGrpSpPr>
            <p:nvPr/>
          </p:nvGrpSpPr>
          <p:grpSpPr bwMode="auto">
            <a:xfrm rot="7508698">
              <a:off x="583577" y="2924078"/>
              <a:ext cx="1466748" cy="1524000"/>
              <a:chOff x="3810000" y="3581400"/>
              <a:chExt cx="1466748" cy="1524000"/>
            </a:xfrm>
          </p:grpSpPr>
          <p:cxnSp>
            <p:nvCxnSpPr>
              <p:cNvPr id="354" name="Straight Connector 353">
                <a:extLst>
                  <a:ext uri="{FF2B5EF4-FFF2-40B4-BE49-F238E27FC236}">
                    <a16:creationId xmlns:a16="http://schemas.microsoft.com/office/drawing/2014/main" id="{98932EB4-1E41-5241-AA24-CD49327C4087}"/>
                  </a:ext>
                </a:extLst>
              </p:cNvPr>
              <p:cNvCxnSpPr/>
              <p:nvPr/>
            </p:nvCxnSpPr>
            <p:spPr>
              <a:xfrm rot="16200000" flipH="1">
                <a:off x="4407456" y="3106044"/>
                <a:ext cx="344563" cy="1403642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Straight Connector 354">
                <a:extLst>
                  <a:ext uri="{FF2B5EF4-FFF2-40B4-BE49-F238E27FC236}">
                    <a16:creationId xmlns:a16="http://schemas.microsoft.com/office/drawing/2014/main" id="{3D0BC3F0-2ABB-9A47-AE98-0B87EEF6E46D}"/>
                  </a:ext>
                </a:extLst>
              </p:cNvPr>
              <p:cNvCxnSpPr/>
              <p:nvPr/>
            </p:nvCxnSpPr>
            <p:spPr>
              <a:xfrm>
                <a:off x="4030295" y="3744872"/>
                <a:ext cx="1149589" cy="45730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id="{0903E183-81D1-AD49-932D-FF4C13A801C8}"/>
                  </a:ext>
                </a:extLst>
              </p:cNvPr>
              <p:cNvCxnSpPr/>
              <p:nvPr/>
            </p:nvCxnSpPr>
            <p:spPr>
              <a:xfrm>
                <a:off x="3881969" y="3789573"/>
                <a:ext cx="1224217" cy="76693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9435" name="Group 289">
                <a:extLst>
                  <a:ext uri="{FF2B5EF4-FFF2-40B4-BE49-F238E27FC236}">
                    <a16:creationId xmlns:a16="http://schemas.microsoft.com/office/drawing/2014/main" id="{BFF39AD7-A9E6-A14A-99AD-1D1D2DC992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212693">
                <a:off x="3810000" y="4191000"/>
                <a:ext cx="1390548" cy="914400"/>
                <a:chOff x="3810000" y="4191000"/>
                <a:chExt cx="1390548" cy="914400"/>
              </a:xfrm>
            </p:grpSpPr>
            <p:cxnSp>
              <p:nvCxnSpPr>
                <p:cNvPr id="358" name="Straight Connector 357">
                  <a:extLst>
                    <a:ext uri="{FF2B5EF4-FFF2-40B4-BE49-F238E27FC236}">
                      <a16:creationId xmlns:a16="http://schemas.microsoft.com/office/drawing/2014/main" id="{E19FBC47-7940-134C-A48A-328ECE06DEF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4346704" y="3766998"/>
                  <a:ext cx="344562" cy="1397290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9" name="Straight Connector 358">
                  <a:extLst>
                    <a:ext uri="{FF2B5EF4-FFF2-40B4-BE49-F238E27FC236}">
                      <a16:creationId xmlns:a16="http://schemas.microsoft.com/office/drawing/2014/main" id="{1F8F74B9-FE52-1E44-BAFA-5BB8693FDD1E}"/>
                    </a:ext>
                  </a:extLst>
                </p:cNvPr>
                <p:cNvCxnSpPr/>
                <p:nvPr/>
              </p:nvCxnSpPr>
              <p:spPr>
                <a:xfrm>
                  <a:off x="3972847" y="4454245"/>
                  <a:ext cx="1148001" cy="458888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Straight Connector 359">
                  <a:extLst>
                    <a:ext uri="{FF2B5EF4-FFF2-40B4-BE49-F238E27FC236}">
                      <a16:creationId xmlns:a16="http://schemas.microsoft.com/office/drawing/2014/main" id="{397F7812-5FCB-784D-89BE-0793C7F1F836}"/>
                    </a:ext>
                  </a:extLst>
                </p:cNvPr>
                <p:cNvCxnSpPr/>
                <p:nvPr/>
              </p:nvCxnSpPr>
              <p:spPr>
                <a:xfrm>
                  <a:off x="3814521" y="4422230"/>
                  <a:ext cx="1221042" cy="763754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9416" name="Group 315">
              <a:extLst>
                <a:ext uri="{FF2B5EF4-FFF2-40B4-BE49-F238E27FC236}">
                  <a16:creationId xmlns:a16="http://schemas.microsoft.com/office/drawing/2014/main" id="{15527E24-47FB-A94F-8B4F-95AE255199F2}"/>
                </a:ext>
              </a:extLst>
            </p:cNvPr>
            <p:cNvGrpSpPr>
              <a:grpSpLocks/>
            </p:cNvGrpSpPr>
            <p:nvPr/>
          </p:nvGrpSpPr>
          <p:grpSpPr bwMode="auto">
            <a:xfrm rot="10281751">
              <a:off x="865530" y="1879702"/>
              <a:ext cx="1466748" cy="1524000"/>
              <a:chOff x="3810000" y="3581400"/>
              <a:chExt cx="1466748" cy="1524000"/>
            </a:xfrm>
          </p:grpSpPr>
          <p:cxnSp>
            <p:nvCxnSpPr>
              <p:cNvPr id="347" name="Straight Connector 346">
                <a:extLst>
                  <a:ext uri="{FF2B5EF4-FFF2-40B4-BE49-F238E27FC236}">
                    <a16:creationId xmlns:a16="http://schemas.microsoft.com/office/drawing/2014/main" id="{74018305-4E93-C64C-84F2-D3ACE8511F1D}"/>
                  </a:ext>
                </a:extLst>
              </p:cNvPr>
              <p:cNvCxnSpPr/>
              <p:nvPr/>
            </p:nvCxnSpPr>
            <p:spPr>
              <a:xfrm rot="16200000" flipH="1">
                <a:off x="4402627" y="3115154"/>
                <a:ext cx="344559" cy="136396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Connector 347">
                <a:extLst>
                  <a:ext uri="{FF2B5EF4-FFF2-40B4-BE49-F238E27FC236}">
                    <a16:creationId xmlns:a16="http://schemas.microsoft.com/office/drawing/2014/main" id="{E9723B9F-6CBB-A14B-A398-0E9FE45F7F3E}"/>
                  </a:ext>
                </a:extLst>
              </p:cNvPr>
              <p:cNvCxnSpPr/>
              <p:nvPr/>
            </p:nvCxnSpPr>
            <p:spPr>
              <a:xfrm>
                <a:off x="4033610" y="3795337"/>
                <a:ext cx="1119431" cy="458882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Straight Connector 348">
                <a:extLst>
                  <a:ext uri="{FF2B5EF4-FFF2-40B4-BE49-F238E27FC236}">
                    <a16:creationId xmlns:a16="http://schemas.microsoft.com/office/drawing/2014/main" id="{BF081F03-53E0-7141-95BC-2935D11B113E}"/>
                  </a:ext>
                </a:extLst>
              </p:cNvPr>
              <p:cNvCxnSpPr/>
              <p:nvPr/>
            </p:nvCxnSpPr>
            <p:spPr>
              <a:xfrm>
                <a:off x="3901475" y="3754887"/>
                <a:ext cx="1187708" cy="762159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9428" name="Group 289">
                <a:extLst>
                  <a:ext uri="{FF2B5EF4-FFF2-40B4-BE49-F238E27FC236}">
                    <a16:creationId xmlns:a16="http://schemas.microsoft.com/office/drawing/2014/main" id="{62F93DA7-0556-AC45-9C91-89757F1B0A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212693">
                <a:off x="3810000" y="4191000"/>
                <a:ext cx="1390548" cy="914400"/>
                <a:chOff x="3810000" y="4191000"/>
                <a:chExt cx="1390548" cy="914400"/>
              </a:xfrm>
            </p:grpSpPr>
            <p:cxnSp>
              <p:nvCxnSpPr>
                <p:cNvPr id="351" name="Straight Connector 350">
                  <a:extLst>
                    <a:ext uri="{FF2B5EF4-FFF2-40B4-BE49-F238E27FC236}">
                      <a16:creationId xmlns:a16="http://schemas.microsoft.com/office/drawing/2014/main" id="{9670B5EA-4876-6147-9293-9BBEB71CA83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4386093" y="3747723"/>
                  <a:ext cx="346147" cy="1363959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2" name="Straight Connector 351">
                  <a:extLst>
                    <a:ext uri="{FF2B5EF4-FFF2-40B4-BE49-F238E27FC236}">
                      <a16:creationId xmlns:a16="http://schemas.microsoft.com/office/drawing/2014/main" id="{BC77C23A-9C70-2145-85A2-68607381276B}"/>
                    </a:ext>
                  </a:extLst>
                </p:cNvPr>
                <p:cNvCxnSpPr/>
                <p:nvPr/>
              </p:nvCxnSpPr>
              <p:spPr>
                <a:xfrm>
                  <a:off x="4021366" y="4394319"/>
                  <a:ext cx="1119431" cy="458883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3" name="Straight Connector 352">
                  <a:extLst>
                    <a:ext uri="{FF2B5EF4-FFF2-40B4-BE49-F238E27FC236}">
                      <a16:creationId xmlns:a16="http://schemas.microsoft.com/office/drawing/2014/main" id="{80FB6ABF-0DA7-EE4D-A714-A7994EF95B6B}"/>
                    </a:ext>
                  </a:extLst>
                </p:cNvPr>
                <p:cNvCxnSpPr/>
                <p:nvPr/>
              </p:nvCxnSpPr>
              <p:spPr>
                <a:xfrm>
                  <a:off x="3874808" y="4415352"/>
                  <a:ext cx="1190884" cy="766921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9417" name="Group 323">
              <a:extLst>
                <a:ext uri="{FF2B5EF4-FFF2-40B4-BE49-F238E27FC236}">
                  <a16:creationId xmlns:a16="http://schemas.microsoft.com/office/drawing/2014/main" id="{9016867D-FBA8-1846-AA6B-9AD0BA82292E}"/>
                </a:ext>
              </a:extLst>
            </p:cNvPr>
            <p:cNvGrpSpPr>
              <a:grpSpLocks/>
            </p:cNvGrpSpPr>
            <p:nvPr/>
          </p:nvGrpSpPr>
          <p:grpSpPr bwMode="auto">
            <a:xfrm rot="-7171086">
              <a:off x="1932330" y="1500983"/>
              <a:ext cx="1466748" cy="1524000"/>
              <a:chOff x="3810000" y="3581400"/>
              <a:chExt cx="1466748" cy="1524000"/>
            </a:xfrm>
          </p:grpSpPr>
          <p:cxnSp>
            <p:nvCxnSpPr>
              <p:cNvPr id="340" name="Straight Connector 339">
                <a:extLst>
                  <a:ext uri="{FF2B5EF4-FFF2-40B4-BE49-F238E27FC236}">
                    <a16:creationId xmlns:a16="http://schemas.microsoft.com/office/drawing/2014/main" id="{27B04CFF-F8F6-6C47-BB1D-F4A8A418E713}"/>
                  </a:ext>
                </a:extLst>
              </p:cNvPr>
              <p:cNvCxnSpPr/>
              <p:nvPr/>
            </p:nvCxnSpPr>
            <p:spPr>
              <a:xfrm rot="16200000" flipH="1">
                <a:off x="4411361" y="3054313"/>
                <a:ext cx="344562" cy="1390939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Straight Connector 340">
                <a:extLst>
                  <a:ext uri="{FF2B5EF4-FFF2-40B4-BE49-F238E27FC236}">
                    <a16:creationId xmlns:a16="http://schemas.microsoft.com/office/drawing/2014/main" id="{1F6D849F-7194-A84E-A266-BA7845899D8A}"/>
                  </a:ext>
                </a:extLst>
              </p:cNvPr>
              <p:cNvCxnSpPr/>
              <p:nvPr/>
            </p:nvCxnSpPr>
            <p:spPr>
              <a:xfrm>
                <a:off x="4077734" y="3708849"/>
                <a:ext cx="1149589" cy="45730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Straight Connector 341">
                <a:extLst>
                  <a:ext uri="{FF2B5EF4-FFF2-40B4-BE49-F238E27FC236}">
                    <a16:creationId xmlns:a16="http://schemas.microsoft.com/office/drawing/2014/main" id="{3896D8B5-A472-8F4B-98E2-27FA9C1AD426}"/>
                  </a:ext>
                </a:extLst>
              </p:cNvPr>
              <p:cNvCxnSpPr/>
              <p:nvPr/>
            </p:nvCxnSpPr>
            <p:spPr>
              <a:xfrm>
                <a:off x="3929086" y="3712815"/>
                <a:ext cx="1224218" cy="768517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9421" name="Group 289">
                <a:extLst>
                  <a:ext uri="{FF2B5EF4-FFF2-40B4-BE49-F238E27FC236}">
                    <a16:creationId xmlns:a16="http://schemas.microsoft.com/office/drawing/2014/main" id="{C8F5D32D-3596-C747-819E-BEBDCA134C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212693">
                <a:off x="3810000" y="4191000"/>
                <a:ext cx="1390548" cy="914400"/>
                <a:chOff x="3810000" y="4191000"/>
                <a:chExt cx="1390548" cy="914400"/>
              </a:xfrm>
            </p:grpSpPr>
            <p:cxnSp>
              <p:nvCxnSpPr>
                <p:cNvPr id="344" name="Straight Connector 343">
                  <a:extLst>
                    <a:ext uri="{FF2B5EF4-FFF2-40B4-BE49-F238E27FC236}">
                      <a16:creationId xmlns:a16="http://schemas.microsoft.com/office/drawing/2014/main" id="{0714A271-B8FA-5A4D-8566-36D1D05BE28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4388743" y="3600527"/>
                  <a:ext cx="346150" cy="1398879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Straight Connector 344">
                  <a:extLst>
                    <a:ext uri="{FF2B5EF4-FFF2-40B4-BE49-F238E27FC236}">
                      <a16:creationId xmlns:a16="http://schemas.microsoft.com/office/drawing/2014/main" id="{BD1560AE-68CE-CB4C-92D6-F492859C92C3}"/>
                    </a:ext>
                  </a:extLst>
                </p:cNvPr>
                <p:cNvCxnSpPr/>
                <p:nvPr/>
              </p:nvCxnSpPr>
              <p:spPr>
                <a:xfrm>
                  <a:off x="4017191" y="4284356"/>
                  <a:ext cx="1155940" cy="458887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Straight Connector 345">
                  <a:extLst>
                    <a:ext uri="{FF2B5EF4-FFF2-40B4-BE49-F238E27FC236}">
                      <a16:creationId xmlns:a16="http://schemas.microsoft.com/office/drawing/2014/main" id="{F939C9A9-5684-A34E-B675-0E90F98B2065}"/>
                    </a:ext>
                  </a:extLst>
                </p:cNvPr>
                <p:cNvCxnSpPr/>
                <p:nvPr/>
              </p:nvCxnSpPr>
              <p:spPr>
                <a:xfrm>
                  <a:off x="3862687" y="4281676"/>
                  <a:ext cx="1230569" cy="765342"/>
                </a:xfrm>
                <a:prstGeom prst="line">
                  <a:avLst/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99407" name="Text Box 302">
            <a:extLst>
              <a:ext uri="{FF2B5EF4-FFF2-40B4-BE49-F238E27FC236}">
                <a16:creationId xmlns:a16="http://schemas.microsoft.com/office/drawing/2014/main" id="{B73B7336-6831-B74D-831F-967523E07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4724400"/>
            <a:ext cx="1149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Radiation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detector</a:t>
            </a:r>
            <a:endParaRPr lang="en-US" altLang="en-US" sz="1800"/>
          </a:p>
        </p:txBody>
      </p:sp>
      <p:sp>
        <p:nvSpPr>
          <p:cNvPr id="99408" name="Rectangle 303">
            <a:extLst>
              <a:ext uri="{FF2B5EF4-FFF2-40B4-BE49-F238E27FC236}">
                <a16:creationId xmlns:a16="http://schemas.microsoft.com/office/drawing/2014/main" id="{E53382CA-1C8F-1A49-97F3-23EC1A375D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66700"/>
            <a:ext cx="8229600" cy="1371600"/>
          </a:xfrm>
        </p:spPr>
        <p:txBody>
          <a:bodyPr/>
          <a:lstStyle/>
          <a:p>
            <a:r>
              <a:rPr lang="en-GB" altLang="en-US"/>
              <a:t>Principle of Wire Scanner</a:t>
            </a:r>
            <a:endParaRPr lang="en-US" altLang="en-US"/>
          </a:p>
        </p:txBody>
      </p:sp>
      <p:sp>
        <p:nvSpPr>
          <p:cNvPr id="99409" name="Rectangle 304">
            <a:extLst>
              <a:ext uri="{FF2B5EF4-FFF2-40B4-BE49-F238E27FC236}">
                <a16:creationId xmlns:a16="http://schemas.microsoft.com/office/drawing/2014/main" id="{A79AE744-D100-A543-A13F-843774DD6627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5410200"/>
            <a:ext cx="8229600" cy="144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en-US" sz="1800"/>
              <a:t>1D-Profile is measured either as intensity of radiation (Bremsstrahlung) or as secondary emitted electron current over position of wire.</a:t>
            </a:r>
          </a:p>
          <a:p>
            <a:pPr>
              <a:lnSpc>
                <a:spcPct val="80000"/>
              </a:lnSpc>
            </a:pPr>
            <a:r>
              <a:rPr lang="en-GB" altLang="en-US" sz="1800"/>
              <a:t>Resolution down to wire diameter (5-6 </a:t>
            </a:r>
            <a:r>
              <a:rPr lang="el-GR" altLang="en-US" sz="1800"/>
              <a:t>μ</a:t>
            </a:r>
            <a:r>
              <a:rPr lang="en-GB" altLang="en-US" sz="1800"/>
              <a:t>m).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Instead of movement, many wires can be used in a </a:t>
            </a:r>
            <a:r>
              <a:rPr lang="ja-JP" altLang="en-US" sz="1800"/>
              <a:t>‘</a:t>
            </a:r>
            <a:r>
              <a:rPr lang="en-US" altLang="ja-JP" sz="1800"/>
              <a:t>harp</a:t>
            </a:r>
            <a:r>
              <a:rPr lang="ja-JP" altLang="en-US" sz="1800"/>
              <a:t>’</a:t>
            </a:r>
            <a:r>
              <a:rPr lang="en-US" altLang="ja-JP" sz="1800"/>
              <a:t>.</a:t>
            </a:r>
            <a:endParaRPr lang="en-US" altLang="en-US" sz="1800"/>
          </a:p>
        </p:txBody>
      </p:sp>
      <p:sp>
        <p:nvSpPr>
          <p:cNvPr id="99410" name="Text Box 305">
            <a:extLst>
              <a:ext uri="{FF2B5EF4-FFF2-40B4-BE49-F238E27FC236}">
                <a16:creationId xmlns:a16="http://schemas.microsoft.com/office/drawing/2014/main" id="{9C645699-E3F9-4A46-89A0-6F7E97E513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4800600"/>
            <a:ext cx="996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Position</a:t>
            </a:r>
            <a:endParaRPr lang="en-US" altLang="en-US" sz="1800"/>
          </a:p>
        </p:txBody>
      </p:sp>
      <p:sp>
        <p:nvSpPr>
          <p:cNvPr id="99411" name="Text Box 306">
            <a:extLst>
              <a:ext uri="{FF2B5EF4-FFF2-40B4-BE49-F238E27FC236}">
                <a16:creationId xmlns:a16="http://schemas.microsoft.com/office/drawing/2014/main" id="{E9A2DB9F-1C29-7F48-9A97-7BB92EFA52DA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542632" y="2315368"/>
            <a:ext cx="1035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Intensity</a:t>
            </a:r>
            <a:endParaRPr lang="en-US" altLang="en-US" sz="18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2.22222E-6 L 0.2875 2.22222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2">
            <a:extLst>
              <a:ext uri="{FF2B5EF4-FFF2-40B4-BE49-F238E27FC236}">
                <a16:creationId xmlns:a16="http://schemas.microsoft.com/office/drawing/2014/main" id="{8DE9AB59-9965-4A4D-9EA2-8178DCDA3B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Wire Scanner Designs</a:t>
            </a:r>
            <a:endParaRPr lang="en-US" altLang="en-US"/>
          </a:p>
        </p:txBody>
      </p:sp>
      <p:pic>
        <p:nvPicPr>
          <p:cNvPr id="101378" name="Picture 3" descr="rotatif">
            <a:extLst>
              <a:ext uri="{FF2B5EF4-FFF2-40B4-BE49-F238E27FC236}">
                <a16:creationId xmlns:a16="http://schemas.microsoft.com/office/drawing/2014/main" id="{F5189ECC-C5C9-984C-9878-F98AC04AF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990600"/>
            <a:ext cx="3886200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1379" name="Object 2">
            <a:extLst>
              <a:ext uri="{FF2B5EF4-FFF2-40B4-BE49-F238E27FC236}">
                <a16:creationId xmlns:a16="http://schemas.microsoft.com/office/drawing/2014/main" id="{9A04F63C-53A8-FD4B-900C-17C9C6DF33E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8188" y="3703638"/>
          <a:ext cx="3886200" cy="278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9613900" imgH="6889750" progId="">
                  <p:embed/>
                </p:oleObj>
              </mc:Choice>
              <mc:Fallback>
                <p:oleObj name="Photo Editor Photo" r:id="rId4" imgW="9613900" imgH="688975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188" y="3703638"/>
                        <a:ext cx="3886200" cy="2782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0" name="Text Box 5">
            <a:extLst>
              <a:ext uri="{FF2B5EF4-FFF2-40B4-BE49-F238E27FC236}">
                <a16:creationId xmlns:a16="http://schemas.microsoft.com/office/drawing/2014/main" id="{13C3C210-632B-AA40-96E8-627314BA26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3805238"/>
            <a:ext cx="1203325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i="1"/>
              <a:t>CERN AB/BI</a:t>
            </a:r>
            <a:endParaRPr lang="en-US" altLang="en-US" sz="1400" i="1"/>
          </a:p>
        </p:txBody>
      </p:sp>
      <p:pic>
        <p:nvPicPr>
          <p:cNvPr id="101381" name="Picture 6">
            <a:extLst>
              <a:ext uri="{FF2B5EF4-FFF2-40B4-BE49-F238E27FC236}">
                <a16:creationId xmlns:a16="http://schemas.microsoft.com/office/drawing/2014/main" id="{CFB549AC-3499-A849-BBA6-D8EFCED1E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6" r="24609"/>
          <a:stretch>
            <a:fillRect/>
          </a:stretch>
        </p:blipFill>
        <p:spPr bwMode="auto">
          <a:xfrm>
            <a:off x="5562600" y="325438"/>
            <a:ext cx="2808288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2" name="Text Box 7">
            <a:extLst>
              <a:ext uri="{FF2B5EF4-FFF2-40B4-BE49-F238E27FC236}">
                <a16:creationId xmlns:a16="http://schemas.microsoft.com/office/drawing/2014/main" id="{957C8A53-DFDA-AB42-B62A-01385EBBD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5088" y="6015038"/>
            <a:ext cx="1103312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i="1"/>
              <a:t>SNS ORNL</a:t>
            </a:r>
            <a:endParaRPr lang="en-US" altLang="en-US" sz="1400" i="1"/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>
            <a:extLst>
              <a:ext uri="{FF2B5EF4-FFF2-40B4-BE49-F238E27FC236}">
                <a16:creationId xmlns:a16="http://schemas.microsoft.com/office/drawing/2014/main" id="{7CD96BDF-0142-CE40-BAFF-1BA7983B7E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Limitations of Wire Scanners</a:t>
            </a:r>
            <a:endParaRPr lang="en-US" altLang="en-US"/>
          </a:p>
        </p:txBody>
      </p:sp>
      <p:sp>
        <p:nvSpPr>
          <p:cNvPr id="103426" name="Rectangle 3">
            <a:extLst>
              <a:ext uri="{FF2B5EF4-FFF2-40B4-BE49-F238E27FC236}">
                <a16:creationId xmlns:a16="http://schemas.microsoft.com/office/drawing/2014/main" id="{E6202FC3-1743-9B4C-946F-2531B80220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5562600" cy="4616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/>
              <a:t>The smallest measurable beam size is limited by the finite wire diameter of a few microns.</a:t>
            </a:r>
          </a:p>
          <a:p>
            <a:pPr>
              <a:lnSpc>
                <a:spcPct val="80000"/>
              </a:lnSpc>
            </a:pPr>
            <a:r>
              <a:rPr lang="en-US" altLang="en-US" sz="2800"/>
              <a:t>Higher Order Modes may couple to conductive wires and can destroy them.</a:t>
            </a:r>
          </a:p>
          <a:p>
            <a:pPr>
              <a:lnSpc>
                <a:spcPct val="80000"/>
              </a:lnSpc>
            </a:pPr>
            <a:r>
              <a:rPr lang="en-US" altLang="en-US" sz="2800"/>
              <a:t>High beam intensities combined with small beam sizes will destroy the wire due to the high heat load, thus scan as fast as possible.</a:t>
            </a:r>
          </a:p>
          <a:p>
            <a:pPr>
              <a:lnSpc>
                <a:spcPct val="80000"/>
              </a:lnSpc>
            </a:pPr>
            <a:r>
              <a:rPr lang="en-US" altLang="en-US" sz="2800"/>
              <a:t>Emittance blow up.</a:t>
            </a:r>
          </a:p>
        </p:txBody>
      </p:sp>
      <p:pic>
        <p:nvPicPr>
          <p:cNvPr id="103427" name="Picture 4">
            <a:extLst>
              <a:ext uri="{FF2B5EF4-FFF2-40B4-BE49-F238E27FC236}">
                <a16:creationId xmlns:a16="http://schemas.microsoft.com/office/drawing/2014/main" id="{281153C6-5202-1E4D-BFB9-73B7AB3F6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90600"/>
            <a:ext cx="2743200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8" name="Picture 5">
            <a:extLst>
              <a:ext uri="{FF2B5EF4-FFF2-40B4-BE49-F238E27FC236}">
                <a16:creationId xmlns:a16="http://schemas.microsoft.com/office/drawing/2014/main" id="{8D901C5E-8BD2-344E-B782-95E56A881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429000"/>
            <a:ext cx="3352800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891E4-6323-C949-9669-7019B9FFD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7526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n-GB" dirty="0">
                <a:ea typeface="+mj-ea"/>
                <a:cs typeface="+mj-cs"/>
              </a:rPr>
              <a:t>Measurement of </a:t>
            </a:r>
            <a:r>
              <a:rPr lang="en-GB" dirty="0" err="1">
                <a:ea typeface="+mj-ea"/>
                <a:cs typeface="+mj-cs"/>
              </a:rPr>
              <a:t>betatron</a:t>
            </a:r>
            <a:r>
              <a:rPr lang="en-GB" dirty="0">
                <a:ea typeface="+mj-ea"/>
                <a:cs typeface="+mj-cs"/>
              </a:rPr>
              <a:t> frequency &amp; tune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itle 1">
            <a:extLst>
              <a:ext uri="{FF2B5EF4-FFF2-40B4-BE49-F238E27FC236}">
                <a16:creationId xmlns:a16="http://schemas.microsoft.com/office/drawing/2014/main" id="{B0040D1E-A2BA-3946-A198-8FEA237BD1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Betatron Frequency &amp; Tune</a:t>
            </a:r>
          </a:p>
        </p:txBody>
      </p:sp>
      <p:sp>
        <p:nvSpPr>
          <p:cNvPr id="107522" name="Content Placeholder 2">
            <a:extLst>
              <a:ext uri="{FF2B5EF4-FFF2-40B4-BE49-F238E27FC236}">
                <a16:creationId xmlns:a16="http://schemas.microsoft.com/office/drawing/2014/main" id="{12B41990-476B-ED48-AA42-528D3442FB8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1447800"/>
            <a:ext cx="4038600" cy="4530725"/>
          </a:xfrm>
        </p:spPr>
        <p:txBody>
          <a:bodyPr/>
          <a:lstStyle/>
          <a:p>
            <a:r>
              <a:rPr lang="en-GB" altLang="en-US" sz="2000"/>
              <a:t>Once set of beam optics has been installed, the working point – tune Q – must be measured to check that it lies far enough away from strong optical resonances.</a:t>
            </a:r>
          </a:p>
          <a:p>
            <a:pPr lvl="1"/>
            <a:r>
              <a:rPr lang="en-GB" altLang="en-US" sz="2000">
                <a:solidFill>
                  <a:srgbClr val="002060"/>
                </a:solidFill>
              </a:rPr>
              <a:t>Tune Q = q + a</a:t>
            </a:r>
            <a:r>
              <a:rPr lang="en-GB" altLang="en-US" sz="2000"/>
              <a:t> </a:t>
            </a:r>
          </a:p>
          <a:p>
            <a:pPr lvl="2"/>
            <a:r>
              <a:rPr lang="en-GB" altLang="en-US">
                <a:solidFill>
                  <a:srgbClr val="1D4018"/>
                </a:solidFill>
              </a:rPr>
              <a:t>q = integer</a:t>
            </a:r>
          </a:p>
          <a:p>
            <a:pPr lvl="2"/>
            <a:r>
              <a:rPr lang="en-GB" altLang="en-US">
                <a:solidFill>
                  <a:srgbClr val="1D4018"/>
                </a:solidFill>
              </a:rPr>
              <a:t>0 ≤ a ≤ 1</a:t>
            </a:r>
          </a:p>
          <a:p>
            <a:r>
              <a:rPr lang="en-GB" altLang="en-US" sz="2000"/>
              <a:t>Measuring tune also allows detection of changes in focusing.</a:t>
            </a:r>
          </a:p>
          <a:p>
            <a:pPr lvl="1"/>
            <a:r>
              <a:rPr lang="en-GB" altLang="en-US" sz="2000">
                <a:solidFill>
                  <a:srgbClr val="002060"/>
                </a:solidFill>
              </a:rPr>
              <a:t>B-field imperfection</a:t>
            </a:r>
          </a:p>
          <a:p>
            <a:pPr lvl="1"/>
            <a:r>
              <a:rPr lang="en-GB" altLang="en-US" sz="2000">
                <a:solidFill>
                  <a:srgbClr val="002060"/>
                </a:solidFill>
              </a:rPr>
              <a:t>Space charge effect</a:t>
            </a:r>
          </a:p>
          <a:p>
            <a:endParaRPr lang="en-GB" altLang="en-US"/>
          </a:p>
        </p:txBody>
      </p:sp>
      <p:sp>
        <p:nvSpPr>
          <p:cNvPr id="107523" name="Content Placeholder 3">
            <a:extLst>
              <a:ext uri="{FF2B5EF4-FFF2-40B4-BE49-F238E27FC236}">
                <a16:creationId xmlns:a16="http://schemas.microsoft.com/office/drawing/2014/main" id="{53E2834A-4743-D742-87A4-8A9429A30B58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GB" altLang="en-US"/>
              <a:t>Use the tune to monitor stability of the beam focusing during machine operation.</a:t>
            </a:r>
          </a:p>
          <a:p>
            <a:r>
              <a:rPr lang="en-GB" altLang="en-US"/>
              <a:t>Amounts to measuring frequency of transverse beam oscillations.</a:t>
            </a:r>
          </a:p>
          <a:p>
            <a:endParaRPr lang="en-GB" alt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>
            <a:extLst>
              <a:ext uri="{FF2B5EF4-FFF2-40B4-BE49-F238E27FC236}">
                <a16:creationId xmlns:a16="http://schemas.microsoft.com/office/drawing/2014/main" id="{D81E7ADE-63A0-EE4F-87A0-0FC8372BF6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Betatron Frequency and Tune</a:t>
            </a:r>
          </a:p>
        </p:txBody>
      </p:sp>
      <p:sp>
        <p:nvSpPr>
          <p:cNvPr id="109570" name="Content Placeholder 2">
            <a:extLst>
              <a:ext uri="{FF2B5EF4-FFF2-40B4-BE49-F238E27FC236}">
                <a16:creationId xmlns:a16="http://schemas.microsoft.com/office/drawing/2014/main" id="{B389C9BE-F3CB-1646-8D58-F8528CD4F64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en-US"/>
              <a:t>The solution of the oscillation equation</a:t>
            </a:r>
          </a:p>
          <a:p>
            <a:endParaRPr lang="en-GB" altLang="en-US"/>
          </a:p>
          <a:p>
            <a:endParaRPr lang="en-GB" altLang="en-US"/>
          </a:p>
          <a:p>
            <a:pPr>
              <a:buFont typeface="Wingdings" pitchFamily="2" charset="2"/>
              <a:buNone/>
            </a:pPr>
            <a:r>
              <a:rPr lang="en-GB" altLang="en-US"/>
              <a:t>	(assuming very weak damping from synchrotron radiation) </a:t>
            </a:r>
          </a:p>
          <a:p>
            <a:endParaRPr lang="en-GB" altLang="en-US"/>
          </a:p>
          <a:p>
            <a:endParaRPr lang="en-GB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899261-E6B2-4148-A340-1082D81A6A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30725"/>
          </a:xfrm>
        </p:spPr>
        <p:txBody>
          <a:bodyPr/>
          <a:lstStyle/>
          <a:p>
            <a:pPr>
              <a:defRPr/>
            </a:pPr>
            <a:r>
              <a:rPr lang="en-GB" altLang="en-US"/>
              <a:t>Measurement</a:t>
            </a:r>
          </a:p>
          <a:p>
            <a:pPr lvl="1">
              <a:defRPr/>
            </a:pPr>
            <a:r>
              <a:rPr lang="en-GB" altLang="en-US">
                <a:solidFill>
                  <a:srgbClr val="002060"/>
                </a:solidFill>
              </a:rPr>
              <a:t>Fractional tune </a:t>
            </a:r>
            <a:r>
              <a:rPr lang="en-GB" altLang="en-US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</a:p>
          <a:p>
            <a:pPr lvl="2">
              <a:defRPr/>
            </a:pPr>
            <a:r>
              <a:rPr lang="en-GB" altLang="en-US" sz="1800">
                <a:solidFill>
                  <a:srgbClr val="1D4018"/>
                </a:solidFill>
              </a:rPr>
              <a:t>If beam undergoes betatron oscillations, measure </a:t>
            </a:r>
            <a:r>
              <a:rPr lang="el-GR" altLang="en-US" sz="1800">
                <a:solidFill>
                  <a:srgbClr val="1D4018"/>
                </a:solidFill>
              </a:rPr>
              <a:t>Ω</a:t>
            </a:r>
            <a:r>
              <a:rPr lang="en-GB" altLang="en-US" sz="1800">
                <a:solidFill>
                  <a:srgbClr val="1D4018"/>
                </a:solidFill>
              </a:rPr>
              <a:t> with fast position monitor since revolution frequency is fixed.</a:t>
            </a:r>
          </a:p>
          <a:p>
            <a:pPr lvl="1">
              <a:defRPr/>
            </a:pPr>
            <a:r>
              <a:rPr lang="en-GB" altLang="en-US">
                <a:solidFill>
                  <a:srgbClr val="002060"/>
                </a:solidFill>
              </a:rPr>
              <a:t>Integer tune </a:t>
            </a:r>
            <a:r>
              <a:rPr lang="en-GB" altLang="en-US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</a:p>
          <a:p>
            <a:pPr lvl="2">
              <a:defRPr/>
            </a:pPr>
            <a:r>
              <a:rPr lang="en-GB" altLang="en-US" sz="1800">
                <a:solidFill>
                  <a:srgbClr val="1D4018"/>
                </a:solidFill>
              </a:rPr>
              <a:t>Difference between reference orbit and standing betatron oscillation about reference orbit caused by altering steering coil strength.</a:t>
            </a:r>
          </a:p>
          <a:p>
            <a:pPr lvl="1">
              <a:defRPr/>
            </a:pPr>
            <a:endParaRPr lang="en-GB" altLang="en-US"/>
          </a:p>
        </p:txBody>
      </p:sp>
      <p:pic>
        <p:nvPicPr>
          <p:cNvPr id="109572" name="Picture 4">
            <a:extLst>
              <a:ext uri="{FF2B5EF4-FFF2-40B4-BE49-F238E27FC236}">
                <a16:creationId xmlns:a16="http://schemas.microsoft.com/office/drawing/2014/main" id="{5383620D-C921-3D4A-A554-4932AF192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32766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3" name="Picture 7">
            <a:extLst>
              <a:ext uri="{FF2B5EF4-FFF2-40B4-BE49-F238E27FC236}">
                <a16:creationId xmlns:a16="http://schemas.microsoft.com/office/drawing/2014/main" id="{58CFECFC-CF26-BB4A-B628-238319BCD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181600"/>
            <a:ext cx="44338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>
            <a:extLst>
              <a:ext uri="{FF2B5EF4-FFF2-40B4-BE49-F238E27FC236}">
                <a16:creationId xmlns:a16="http://schemas.microsoft.com/office/drawing/2014/main" id="{BB774164-D82E-B44B-A565-F561982464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Betatron Frequency &amp; Tune</a:t>
            </a: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97B0B02D-5FAC-FC48-9E37-DCDD867B56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95800" cy="4530725"/>
          </a:xfrm>
        </p:spPr>
        <p:txBody>
          <a:bodyPr/>
          <a:lstStyle/>
          <a:p>
            <a:pPr>
              <a:defRPr/>
            </a:pPr>
            <a:r>
              <a:rPr lang="en-GB" altLang="en-US" sz="2000"/>
              <a:t>Excite beam into coherent transverse oscillations.</a:t>
            </a:r>
          </a:p>
          <a:p>
            <a:pPr lvl="1">
              <a:defRPr/>
            </a:pPr>
            <a:r>
              <a:rPr lang="en-GB" altLang="en-US" sz="2000">
                <a:solidFill>
                  <a:srgbClr val="002060"/>
                </a:solidFill>
              </a:rPr>
              <a:t>Fast bending magnet (10</a:t>
            </a:r>
            <a:r>
              <a:rPr lang="en-GB" altLang="en-US" sz="2000" baseline="30000">
                <a:solidFill>
                  <a:srgbClr val="002060"/>
                </a:solidFill>
              </a:rPr>
              <a:t>-4</a:t>
            </a:r>
            <a:r>
              <a:rPr lang="en-GB" altLang="en-US" sz="2000">
                <a:solidFill>
                  <a:srgbClr val="002060"/>
                </a:solidFill>
              </a:rPr>
              <a:t> Tm)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GB" altLang="en-US" sz="2000">
                <a:solidFill>
                  <a:srgbClr val="002060"/>
                </a:solidFill>
              </a:rPr>
              <a:t>	which produces periodic field</a:t>
            </a:r>
          </a:p>
          <a:p>
            <a:pPr lvl="1">
              <a:buFont typeface="Wingdings" pitchFamily="2" charset="2"/>
              <a:buNone/>
              <a:defRPr/>
            </a:pPr>
            <a:endParaRPr lang="en-GB" altLang="en-US" sz="2000"/>
          </a:p>
          <a:p>
            <a:pPr lvl="1">
              <a:buFont typeface="Wingdings" pitchFamily="2" charset="2"/>
              <a:buNone/>
              <a:defRPr/>
            </a:pPr>
            <a:r>
              <a:rPr lang="en-GB" altLang="en-US" sz="2000"/>
              <a:t>		</a:t>
            </a:r>
            <a:r>
              <a:rPr lang="en-GB" altLang="en-US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B(t) = B</a:t>
            </a:r>
            <a:r>
              <a:rPr lang="en-GB" altLang="en-US" sz="2000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GB" altLang="en-US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 sin </a:t>
            </a:r>
            <a:r>
              <a:rPr lang="el-GR" altLang="en-US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ω</a:t>
            </a:r>
            <a:r>
              <a:rPr lang="en-GB" altLang="en-US" sz="2000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gen</a:t>
            </a:r>
            <a:r>
              <a:rPr lang="en-GB" altLang="en-US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 t</a:t>
            </a:r>
          </a:p>
          <a:p>
            <a:pPr lvl="1">
              <a:defRPr/>
            </a:pPr>
            <a:endParaRPr lang="en-GB" altLang="en-US" sz="2000"/>
          </a:p>
          <a:p>
            <a:pPr>
              <a:defRPr/>
            </a:pPr>
            <a:r>
              <a:rPr lang="en-GB" altLang="en-US" sz="2000"/>
              <a:t>Equation of forced motion</a:t>
            </a:r>
          </a:p>
          <a:p>
            <a:pPr>
              <a:buFont typeface="Wingdings" pitchFamily="2" charset="2"/>
              <a:buNone/>
              <a:defRPr/>
            </a:pPr>
            <a:endParaRPr lang="en-GB" altLang="en-US"/>
          </a:p>
          <a:p>
            <a:pPr>
              <a:defRPr/>
            </a:pPr>
            <a:r>
              <a:rPr lang="en-GB" altLang="en-US" sz="2000"/>
              <a:t>As damping is very weak, resonance occurs if </a:t>
            </a:r>
            <a:r>
              <a:rPr lang="el-GR" altLang="en-US" sz="2000"/>
              <a:t>ω</a:t>
            </a:r>
            <a:r>
              <a:rPr lang="en-GB" altLang="en-US" sz="2000" baseline="-25000"/>
              <a:t>gen</a:t>
            </a:r>
            <a:r>
              <a:rPr lang="en-GB" altLang="en-US" sz="2000"/>
              <a:t> = </a:t>
            </a:r>
            <a:r>
              <a:rPr lang="el-GR" altLang="en-US" sz="2000"/>
              <a:t>Ω</a:t>
            </a:r>
            <a:endParaRPr lang="en-GB" altLang="en-US" sz="2000"/>
          </a:p>
        </p:txBody>
      </p:sp>
      <p:pic>
        <p:nvPicPr>
          <p:cNvPr id="111619" name="Picture 2">
            <a:extLst>
              <a:ext uri="{FF2B5EF4-FFF2-40B4-BE49-F238E27FC236}">
                <a16:creationId xmlns:a16="http://schemas.microsoft.com/office/drawing/2014/main" id="{FBB219E3-0A53-984D-B399-5CBDCB0457D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1524000"/>
            <a:ext cx="3686175" cy="2047875"/>
          </a:xfrm>
          <a:noFill/>
        </p:spPr>
      </p:pic>
      <p:pic>
        <p:nvPicPr>
          <p:cNvPr id="111620" name="Picture 6">
            <a:extLst>
              <a:ext uri="{FF2B5EF4-FFF2-40B4-BE49-F238E27FC236}">
                <a16:creationId xmlns:a16="http://schemas.microsoft.com/office/drawing/2014/main" id="{2246AFC4-56C7-2749-8CE6-3252C865E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4495800"/>
            <a:ext cx="2908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1" name="TextBox 5">
            <a:extLst>
              <a:ext uri="{FF2B5EF4-FFF2-40B4-BE49-F238E27FC236}">
                <a16:creationId xmlns:a16="http://schemas.microsoft.com/office/drawing/2014/main" id="{344CDCCC-26C6-8649-B091-411D325E0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3962400"/>
            <a:ext cx="432752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0000"/>
                </a:solidFill>
              </a:rPr>
              <a:t>A fast kicker magnet stimulates beam at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0000"/>
                </a:solidFill>
              </a:rPr>
              <a:t>frequency </a:t>
            </a:r>
            <a:r>
              <a:rPr lang="el-GR" altLang="en-US" sz="1800">
                <a:solidFill>
                  <a:srgbClr val="FF0000"/>
                </a:solidFill>
              </a:rPr>
              <a:t>ω</a:t>
            </a:r>
            <a:r>
              <a:rPr lang="en-GB" altLang="en-US" sz="1800" baseline="-25000">
                <a:solidFill>
                  <a:srgbClr val="FF0000"/>
                </a:solidFill>
              </a:rPr>
              <a:t>gen</a:t>
            </a:r>
            <a:r>
              <a:rPr lang="en-GB" altLang="en-US" sz="1800">
                <a:solidFill>
                  <a:srgbClr val="FF0000"/>
                </a:solidFill>
              </a:rPr>
              <a:t>, which is varied until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0000"/>
                </a:solidFill>
              </a:rPr>
              <a:t>resonance is found.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0000"/>
                </a:solidFill>
              </a:rPr>
              <a:t>Amplitude of induced betatron oscillation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0000"/>
                </a:solidFill>
              </a:rPr>
              <a:t>measured using fast position monitor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D4D3A-7A5A-EE4F-A544-0D91D2EAD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7526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n-GB" dirty="0">
                <a:ea typeface="+mj-ea"/>
                <a:cs typeface="+mj-cs"/>
              </a:rPr>
              <a:t>Measurement of beam optical parameters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>
            <a:extLst>
              <a:ext uri="{FF2B5EF4-FFF2-40B4-BE49-F238E27FC236}">
                <a16:creationId xmlns:a16="http://schemas.microsoft.com/office/drawing/2014/main" id="{4F2D5132-B537-9F46-B78E-388ED10A14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Beam Optical Parameters - Dispersion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23CF5FBD-6A64-134E-BC05-C16BC9CFD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z="2800"/>
              <a:t>Determined from position measurements at several points around the orbit.</a:t>
            </a:r>
          </a:p>
          <a:p>
            <a:pPr>
              <a:defRPr/>
            </a:pPr>
            <a:r>
              <a:rPr lang="en-GB" altLang="en-US" sz="2800"/>
              <a:t>Vary momentum </a:t>
            </a:r>
            <a:r>
              <a:rPr lang="en-GB" alt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GB" altLang="en-US" sz="2800"/>
              <a:t> of particles by </a:t>
            </a:r>
            <a:r>
              <a:rPr lang="el-GR" alt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Δ</a:t>
            </a:r>
            <a:r>
              <a:rPr lang="en-GB" alt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GB" altLang="en-US" sz="2800"/>
              <a:t> while keeping magnet strengths constant.</a:t>
            </a:r>
          </a:p>
          <a:p>
            <a:pPr>
              <a:defRPr/>
            </a:pPr>
            <a:r>
              <a:rPr lang="en-GB" altLang="en-US" sz="2800"/>
              <a:t>Beam position shifts distance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GB" altLang="en-US" sz="2800"/>
              <a:t>	</a:t>
            </a:r>
            <a:r>
              <a:rPr lang="el-GR" alt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Δ</a:t>
            </a:r>
            <a:r>
              <a:rPr lang="en-GB" alt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x(s) = D(s) </a:t>
            </a:r>
            <a:r>
              <a:rPr lang="el-GR" alt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Δ</a:t>
            </a:r>
            <a:r>
              <a:rPr lang="en-GB" alt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p/p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GB" altLang="en-US" sz="2800"/>
              <a:t>onto dispersive trajectory.</a:t>
            </a:r>
          </a:p>
          <a:p>
            <a:pPr>
              <a:defRPr/>
            </a:pPr>
            <a:r>
              <a:rPr lang="en-GB" altLang="en-US" sz="2800"/>
              <a:t>Dispersion is</a:t>
            </a:r>
          </a:p>
          <a:p>
            <a:pPr>
              <a:defRPr/>
            </a:pPr>
            <a:endParaRPr lang="en-GB" altLang="en-US"/>
          </a:p>
        </p:txBody>
      </p:sp>
      <p:pic>
        <p:nvPicPr>
          <p:cNvPr id="115715" name="Picture 7">
            <a:extLst>
              <a:ext uri="{FF2B5EF4-FFF2-40B4-BE49-F238E27FC236}">
                <a16:creationId xmlns:a16="http://schemas.microsoft.com/office/drawing/2014/main" id="{0BC158B1-5E90-B04A-ABBE-D5F1195A8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562600"/>
            <a:ext cx="45720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>
            <a:extLst>
              <a:ext uri="{FF2B5EF4-FFF2-40B4-BE49-F238E27FC236}">
                <a16:creationId xmlns:a16="http://schemas.microsoft.com/office/drawing/2014/main" id="{DC2AA60F-BF5A-1045-A242-F984485809F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781800" y="2362200"/>
            <a:ext cx="762000" cy="762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234499" name="Rectangle 3">
            <a:extLst>
              <a:ext uri="{FF2B5EF4-FFF2-40B4-BE49-F238E27FC236}">
                <a16:creationId xmlns:a16="http://schemas.microsoft.com/office/drawing/2014/main" id="{BD145E03-DC8D-BC46-AAE9-5B140A05242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553200" y="4114800"/>
            <a:ext cx="1219200" cy="762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234500" name="Rectangle 4">
            <a:extLst>
              <a:ext uri="{FF2B5EF4-FFF2-40B4-BE49-F238E27FC236}">
                <a16:creationId xmlns:a16="http://schemas.microsoft.com/office/drawing/2014/main" id="{B5DDC42D-BE1C-BD4F-A7D9-1460660D0F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3124200"/>
            <a:ext cx="1219200" cy="762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234501" name="Rectangle 5">
            <a:extLst>
              <a:ext uri="{FF2B5EF4-FFF2-40B4-BE49-F238E27FC236}">
                <a16:creationId xmlns:a16="http://schemas.microsoft.com/office/drawing/2014/main" id="{A05C4098-666B-A747-BC9F-7057C2949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3124200"/>
            <a:ext cx="1219200" cy="762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25605" name="Rectangle 6">
            <a:extLst>
              <a:ext uri="{FF2B5EF4-FFF2-40B4-BE49-F238E27FC236}">
                <a16:creationId xmlns:a16="http://schemas.microsoft.com/office/drawing/2014/main" id="{29169741-2F8E-F54C-B0D9-4206A8D092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GB" altLang="en-US" sz="4000"/>
              <a:t>Screens (Phosphor or Scintillator)</a:t>
            </a:r>
            <a:endParaRPr lang="en-US" altLang="en-US" sz="4000"/>
          </a:p>
        </p:txBody>
      </p:sp>
      <p:sp>
        <p:nvSpPr>
          <p:cNvPr id="25606" name="Rectangle 7">
            <a:extLst>
              <a:ext uri="{FF2B5EF4-FFF2-40B4-BE49-F238E27FC236}">
                <a16:creationId xmlns:a16="http://schemas.microsoft.com/office/drawing/2014/main" id="{9A07C2BD-1AFC-1E4F-A24E-B389A1DBFD8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73175"/>
            <a:ext cx="4038600" cy="4616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400"/>
              <a:t>Full 2D transverse profile in one shot.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Generally destructive to the beam (energy absorbed, scattering of particles as they pass through screen).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Actuator required to remove screen from beam path.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Camera shutter should be synchronised to beam arrival for best results.</a:t>
            </a:r>
            <a:endParaRPr lang="en-US" altLang="en-US" sz="2400"/>
          </a:p>
        </p:txBody>
      </p:sp>
      <p:sp>
        <p:nvSpPr>
          <p:cNvPr id="25607" name="Line 8">
            <a:extLst>
              <a:ext uri="{FF2B5EF4-FFF2-40B4-BE49-F238E27FC236}">
                <a16:creationId xmlns:a16="http://schemas.microsoft.com/office/drawing/2014/main" id="{7C87ED45-4EE5-3C40-B31B-B9AF919D8074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2600" y="31242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5608" name="Line 9">
            <a:extLst>
              <a:ext uri="{FF2B5EF4-FFF2-40B4-BE49-F238E27FC236}">
                <a16:creationId xmlns:a16="http://schemas.microsoft.com/office/drawing/2014/main" id="{D86C5C3B-DEF3-BA4B-83E6-CAE86A3EEFC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81800" y="2362200"/>
            <a:ext cx="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5609" name="Line 10">
            <a:extLst>
              <a:ext uri="{FF2B5EF4-FFF2-40B4-BE49-F238E27FC236}">
                <a16:creationId xmlns:a16="http://schemas.microsoft.com/office/drawing/2014/main" id="{00D2D59C-65D9-9E48-A7E2-408912D98F42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2600" y="38862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5610" name="Line 11">
            <a:extLst>
              <a:ext uri="{FF2B5EF4-FFF2-40B4-BE49-F238E27FC236}">
                <a16:creationId xmlns:a16="http://schemas.microsoft.com/office/drawing/2014/main" id="{958FBA08-C21E-FF43-916C-A5F44AE5B299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1800" y="3886200"/>
            <a:ext cx="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5611" name="Line 12">
            <a:extLst>
              <a:ext uri="{FF2B5EF4-FFF2-40B4-BE49-F238E27FC236}">
                <a16:creationId xmlns:a16="http://schemas.microsoft.com/office/drawing/2014/main" id="{F756517A-A0E1-DB4B-BC81-E5FEB39FB340}"/>
              </a:ext>
            </a:extLst>
          </p:cNvPr>
          <p:cNvSpPr>
            <a:spLocks noChangeShapeType="1"/>
          </p:cNvSpPr>
          <p:nvPr/>
        </p:nvSpPr>
        <p:spPr bwMode="auto">
          <a:xfrm>
            <a:off x="7543800" y="31242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5612" name="Line 13">
            <a:extLst>
              <a:ext uri="{FF2B5EF4-FFF2-40B4-BE49-F238E27FC236}">
                <a16:creationId xmlns:a16="http://schemas.microsoft.com/office/drawing/2014/main" id="{C4AAB61A-70E8-6146-BDCB-A20A8D22C6F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543800" y="2362200"/>
            <a:ext cx="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5613" name="Line 14">
            <a:extLst>
              <a:ext uri="{FF2B5EF4-FFF2-40B4-BE49-F238E27FC236}">
                <a16:creationId xmlns:a16="http://schemas.microsoft.com/office/drawing/2014/main" id="{4CF06411-84CB-4D45-B392-863A1DBE73F3}"/>
              </a:ext>
            </a:extLst>
          </p:cNvPr>
          <p:cNvSpPr>
            <a:spLocks noChangeShapeType="1"/>
          </p:cNvSpPr>
          <p:nvPr/>
        </p:nvSpPr>
        <p:spPr bwMode="auto">
          <a:xfrm>
            <a:off x="7543800" y="38862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5614" name="Line 15">
            <a:extLst>
              <a:ext uri="{FF2B5EF4-FFF2-40B4-BE49-F238E27FC236}">
                <a16:creationId xmlns:a16="http://schemas.microsoft.com/office/drawing/2014/main" id="{2E23E695-853E-3742-A118-C409F66892DC}"/>
              </a:ext>
            </a:extLst>
          </p:cNvPr>
          <p:cNvSpPr>
            <a:spLocks noChangeShapeType="1"/>
          </p:cNvSpPr>
          <p:nvPr/>
        </p:nvSpPr>
        <p:spPr bwMode="auto">
          <a:xfrm>
            <a:off x="7543800" y="3886200"/>
            <a:ext cx="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grpSp>
        <p:nvGrpSpPr>
          <p:cNvPr id="25615" name="Group 16">
            <a:extLst>
              <a:ext uri="{FF2B5EF4-FFF2-40B4-BE49-F238E27FC236}">
                <a16:creationId xmlns:a16="http://schemas.microsoft.com/office/drawing/2014/main" id="{40D38164-D4B9-FD41-95D8-154974A932D0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3124200"/>
            <a:ext cx="762000" cy="762000"/>
            <a:chOff x="1632" y="3456"/>
            <a:chExt cx="480" cy="480"/>
          </a:xfrm>
        </p:grpSpPr>
        <p:sp>
          <p:nvSpPr>
            <p:cNvPr id="234513" name="Freeform 17">
              <a:extLst>
                <a:ext uri="{FF2B5EF4-FFF2-40B4-BE49-F238E27FC236}">
                  <a16:creationId xmlns:a16="http://schemas.microsoft.com/office/drawing/2014/main" id="{D3B3E8D1-6D76-1F47-B59B-B0B0E2173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" y="3456"/>
              <a:ext cx="240" cy="480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240" y="240"/>
                </a:cxn>
                <a:cxn ang="0">
                  <a:pos x="0" y="0"/>
                </a:cxn>
                <a:cxn ang="0">
                  <a:pos x="0" y="480"/>
                </a:cxn>
              </a:cxnLst>
              <a:rect l="0" t="0" r="r" b="b"/>
              <a:pathLst>
                <a:path w="240" h="480">
                  <a:moveTo>
                    <a:pt x="0" y="480"/>
                  </a:moveTo>
                  <a:lnTo>
                    <a:pt x="240" y="240"/>
                  </a:lnTo>
                  <a:lnTo>
                    <a:pt x="0" y="0"/>
                  </a:lnTo>
                  <a:lnTo>
                    <a:pt x="0" y="48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234514" name="Freeform 18">
              <a:extLst>
                <a:ext uri="{FF2B5EF4-FFF2-40B4-BE49-F238E27FC236}">
                  <a16:creationId xmlns:a16="http://schemas.microsoft.com/office/drawing/2014/main" id="{1A4C901E-F20F-1742-A44F-D79D1B67687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72" y="3456"/>
              <a:ext cx="240" cy="480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240" y="240"/>
                </a:cxn>
                <a:cxn ang="0">
                  <a:pos x="0" y="0"/>
                </a:cxn>
                <a:cxn ang="0">
                  <a:pos x="0" y="480"/>
                </a:cxn>
              </a:cxnLst>
              <a:rect l="0" t="0" r="r" b="b"/>
              <a:pathLst>
                <a:path w="240" h="480">
                  <a:moveTo>
                    <a:pt x="0" y="480"/>
                  </a:moveTo>
                  <a:lnTo>
                    <a:pt x="240" y="240"/>
                  </a:lnTo>
                  <a:lnTo>
                    <a:pt x="0" y="0"/>
                  </a:lnTo>
                  <a:lnTo>
                    <a:pt x="0" y="48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234515" name="Freeform 19">
              <a:extLst>
                <a:ext uri="{FF2B5EF4-FFF2-40B4-BE49-F238E27FC236}">
                  <a16:creationId xmlns:a16="http://schemas.microsoft.com/office/drawing/2014/main" id="{DFD0B738-71CE-774B-8969-D285A9883EE8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1752" y="3336"/>
              <a:ext cx="240" cy="480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240" y="240"/>
                </a:cxn>
                <a:cxn ang="0">
                  <a:pos x="0" y="0"/>
                </a:cxn>
                <a:cxn ang="0">
                  <a:pos x="0" y="480"/>
                </a:cxn>
              </a:cxnLst>
              <a:rect l="0" t="0" r="r" b="b"/>
              <a:pathLst>
                <a:path w="240" h="480">
                  <a:moveTo>
                    <a:pt x="0" y="480"/>
                  </a:moveTo>
                  <a:lnTo>
                    <a:pt x="240" y="240"/>
                  </a:lnTo>
                  <a:lnTo>
                    <a:pt x="0" y="0"/>
                  </a:lnTo>
                  <a:lnTo>
                    <a:pt x="0" y="48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234516" name="Freeform 20">
              <a:extLst>
                <a:ext uri="{FF2B5EF4-FFF2-40B4-BE49-F238E27FC236}">
                  <a16:creationId xmlns:a16="http://schemas.microsoft.com/office/drawing/2014/main" id="{48ABBC0B-A86D-7548-B450-D41E7AE166E2}"/>
                </a:ext>
              </a:extLst>
            </p:cNvPr>
            <p:cNvSpPr>
              <a:spLocks/>
            </p:cNvSpPr>
            <p:nvPr/>
          </p:nvSpPr>
          <p:spPr bwMode="auto">
            <a:xfrm rot="5400000" flipH="1" flipV="1">
              <a:off x="1752" y="3576"/>
              <a:ext cx="240" cy="480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240" y="240"/>
                </a:cxn>
                <a:cxn ang="0">
                  <a:pos x="0" y="0"/>
                </a:cxn>
                <a:cxn ang="0">
                  <a:pos x="0" y="480"/>
                </a:cxn>
              </a:cxnLst>
              <a:rect l="0" t="0" r="r" b="b"/>
              <a:pathLst>
                <a:path w="240" h="480">
                  <a:moveTo>
                    <a:pt x="0" y="480"/>
                  </a:moveTo>
                  <a:lnTo>
                    <a:pt x="240" y="240"/>
                  </a:lnTo>
                  <a:lnTo>
                    <a:pt x="0" y="0"/>
                  </a:lnTo>
                  <a:lnTo>
                    <a:pt x="0" y="48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</p:grpSp>
      <p:sp>
        <p:nvSpPr>
          <p:cNvPr id="234517" name="Oval 21">
            <a:extLst>
              <a:ext uri="{FF2B5EF4-FFF2-40B4-BE49-F238E27FC236}">
                <a16:creationId xmlns:a16="http://schemas.microsoft.com/office/drawing/2014/main" id="{27853BCA-B864-7146-980A-719845794DC0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638800" y="3429000"/>
            <a:ext cx="152400" cy="1524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5617" name="Line 22">
            <a:extLst>
              <a:ext uri="{FF2B5EF4-FFF2-40B4-BE49-F238E27FC236}">
                <a16:creationId xmlns:a16="http://schemas.microsoft.com/office/drawing/2014/main" id="{8B755C4E-70DE-5E4B-B4C9-24CF091C6616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1800" y="5105400"/>
            <a:ext cx="762000" cy="0"/>
          </a:xfrm>
          <a:prstGeom prst="line">
            <a:avLst/>
          </a:prstGeom>
          <a:noFill/>
          <a:ln w="762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5618" name="Rectangle 23">
            <a:extLst>
              <a:ext uri="{FF2B5EF4-FFF2-40B4-BE49-F238E27FC236}">
                <a16:creationId xmlns:a16="http://schemas.microsoft.com/office/drawing/2014/main" id="{117901F6-62F2-A140-AC1F-562962E8B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4876800"/>
            <a:ext cx="304800" cy="228600"/>
          </a:xfrm>
          <a:prstGeom prst="rect">
            <a:avLst/>
          </a:prstGeom>
          <a:solidFill>
            <a:schemeClr val="hlink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5619" name="Rectangle 24">
            <a:extLst>
              <a:ext uri="{FF2B5EF4-FFF2-40B4-BE49-F238E27FC236}">
                <a16:creationId xmlns:a16="http://schemas.microsoft.com/office/drawing/2014/main" id="{867C9593-3D06-DD4E-8B50-AB396D284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4876800"/>
            <a:ext cx="304800" cy="228600"/>
          </a:xfrm>
          <a:prstGeom prst="rect">
            <a:avLst/>
          </a:prstGeom>
          <a:solidFill>
            <a:schemeClr val="hlink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pSp>
        <p:nvGrpSpPr>
          <p:cNvPr id="25620" name="Group 25">
            <a:extLst>
              <a:ext uri="{FF2B5EF4-FFF2-40B4-BE49-F238E27FC236}">
                <a16:creationId xmlns:a16="http://schemas.microsoft.com/office/drawing/2014/main" id="{D5B2B2C7-24FB-BF48-9CC3-E38804BD8B2E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6515100" y="5372100"/>
            <a:ext cx="1295400" cy="914400"/>
            <a:chOff x="4032" y="1968"/>
            <a:chExt cx="1584" cy="1056"/>
          </a:xfrm>
        </p:grpSpPr>
        <p:sp>
          <p:nvSpPr>
            <p:cNvPr id="25636" name="Oval 26">
              <a:extLst>
                <a:ext uri="{FF2B5EF4-FFF2-40B4-BE49-F238E27FC236}">
                  <a16:creationId xmlns:a16="http://schemas.microsoft.com/office/drawing/2014/main" id="{3787D386-9CBE-7645-AABB-6F2F9252D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1968"/>
              <a:ext cx="96" cy="1056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5637" name="Line 27">
              <a:extLst>
                <a:ext uri="{FF2B5EF4-FFF2-40B4-BE49-F238E27FC236}">
                  <a16:creationId xmlns:a16="http://schemas.microsoft.com/office/drawing/2014/main" id="{3D094D11-686A-C44C-A818-4420833717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6" y="1968"/>
              <a:ext cx="0" cy="1056"/>
            </a:xfrm>
            <a:prstGeom prst="line">
              <a:avLst/>
            </a:prstGeom>
            <a:noFill/>
            <a:ln w="76200">
              <a:solidFill>
                <a:schemeClr val="accent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5638" name="Line 28">
              <a:extLst>
                <a:ext uri="{FF2B5EF4-FFF2-40B4-BE49-F238E27FC236}">
                  <a16:creationId xmlns:a16="http://schemas.microsoft.com/office/drawing/2014/main" id="{9060117D-F057-F048-860F-016F476560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1968"/>
              <a:ext cx="1584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5639" name="Line 29">
              <a:extLst>
                <a:ext uri="{FF2B5EF4-FFF2-40B4-BE49-F238E27FC236}">
                  <a16:creationId xmlns:a16="http://schemas.microsoft.com/office/drawing/2014/main" id="{3A9D22D4-D726-2C4E-9977-61A1031310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3024"/>
              <a:ext cx="1584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25621" name="Text Box 30">
            <a:extLst>
              <a:ext uri="{FF2B5EF4-FFF2-40B4-BE49-F238E27FC236}">
                <a16:creationId xmlns:a16="http://schemas.microsoft.com/office/drawing/2014/main" id="{79A110DA-75F2-5F4C-87E1-19EDF6F795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6324600"/>
            <a:ext cx="1062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/>
              <a:t>CCD camera</a:t>
            </a:r>
            <a:endParaRPr lang="en-US" altLang="en-US" sz="1200"/>
          </a:p>
        </p:txBody>
      </p:sp>
      <p:sp>
        <p:nvSpPr>
          <p:cNvPr id="25622" name="Text Box 31">
            <a:extLst>
              <a:ext uri="{FF2B5EF4-FFF2-40B4-BE49-F238E27FC236}">
                <a16:creationId xmlns:a16="http://schemas.microsoft.com/office/drawing/2014/main" id="{BD448AFD-323C-E644-8B29-5FD514EAB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400" y="5715000"/>
            <a:ext cx="5127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/>
              <a:t>Lens</a:t>
            </a:r>
            <a:endParaRPr lang="en-US" altLang="en-US" sz="1200"/>
          </a:p>
        </p:txBody>
      </p:sp>
      <p:sp>
        <p:nvSpPr>
          <p:cNvPr id="25623" name="Text Box 32">
            <a:extLst>
              <a:ext uri="{FF2B5EF4-FFF2-40B4-BE49-F238E27FC236}">
                <a16:creationId xmlns:a16="http://schemas.microsoft.com/office/drawing/2014/main" id="{2ED1BC64-E405-4245-B64E-214CA5452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4724400"/>
            <a:ext cx="741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/>
              <a:t>Vacuum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/>
              <a:t>Window</a:t>
            </a:r>
            <a:endParaRPr lang="en-US" altLang="en-US" sz="1200"/>
          </a:p>
        </p:txBody>
      </p:sp>
      <p:grpSp>
        <p:nvGrpSpPr>
          <p:cNvPr id="4" name="Group 33">
            <a:extLst>
              <a:ext uri="{FF2B5EF4-FFF2-40B4-BE49-F238E27FC236}">
                <a16:creationId xmlns:a16="http://schemas.microsoft.com/office/drawing/2014/main" id="{D127E126-9619-794C-8E1A-A77D299507D8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1905000"/>
            <a:ext cx="1371600" cy="457200"/>
            <a:chOff x="2160" y="1200"/>
            <a:chExt cx="864" cy="288"/>
          </a:xfrm>
        </p:grpSpPr>
        <p:sp>
          <p:nvSpPr>
            <p:cNvPr id="234530" name="Freeform 34">
              <a:extLst>
                <a:ext uri="{FF2B5EF4-FFF2-40B4-BE49-F238E27FC236}">
                  <a16:creationId xmlns:a16="http://schemas.microsoft.com/office/drawing/2014/main" id="{CB9A4A0A-13E1-2D43-B572-67AA90070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0" y="1392"/>
              <a:ext cx="864" cy="96"/>
            </a:xfrm>
            <a:custGeom>
              <a:avLst/>
              <a:gdLst/>
              <a:ahLst/>
              <a:cxnLst>
                <a:cxn ang="0">
                  <a:pos x="672" y="96"/>
                </a:cxn>
                <a:cxn ang="0">
                  <a:pos x="864" y="48"/>
                </a:cxn>
                <a:cxn ang="0">
                  <a:pos x="672" y="0"/>
                </a:cxn>
                <a:cxn ang="0">
                  <a:pos x="192" y="0"/>
                </a:cxn>
                <a:cxn ang="0">
                  <a:pos x="0" y="48"/>
                </a:cxn>
                <a:cxn ang="0">
                  <a:pos x="192" y="96"/>
                </a:cxn>
                <a:cxn ang="0">
                  <a:pos x="672" y="96"/>
                </a:cxn>
              </a:cxnLst>
              <a:rect l="0" t="0" r="r" b="b"/>
              <a:pathLst>
                <a:path w="864" h="96">
                  <a:moveTo>
                    <a:pt x="672" y="96"/>
                  </a:moveTo>
                  <a:lnTo>
                    <a:pt x="864" y="48"/>
                  </a:lnTo>
                  <a:lnTo>
                    <a:pt x="672" y="0"/>
                  </a:lnTo>
                  <a:lnTo>
                    <a:pt x="192" y="0"/>
                  </a:lnTo>
                  <a:lnTo>
                    <a:pt x="0" y="48"/>
                  </a:lnTo>
                  <a:lnTo>
                    <a:pt x="192" y="96"/>
                  </a:lnTo>
                  <a:lnTo>
                    <a:pt x="672" y="9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234531" name="Freeform 35">
              <a:extLst>
                <a:ext uri="{FF2B5EF4-FFF2-40B4-BE49-F238E27FC236}">
                  <a16:creationId xmlns:a16="http://schemas.microsoft.com/office/drawing/2014/main" id="{E9C55740-EBDB-4F47-B859-D03F9C22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0" y="1296"/>
              <a:ext cx="864" cy="96"/>
            </a:xfrm>
            <a:custGeom>
              <a:avLst/>
              <a:gdLst/>
              <a:ahLst/>
              <a:cxnLst>
                <a:cxn ang="0">
                  <a:pos x="672" y="96"/>
                </a:cxn>
                <a:cxn ang="0">
                  <a:pos x="864" y="48"/>
                </a:cxn>
                <a:cxn ang="0">
                  <a:pos x="672" y="0"/>
                </a:cxn>
                <a:cxn ang="0">
                  <a:pos x="192" y="0"/>
                </a:cxn>
                <a:cxn ang="0">
                  <a:pos x="0" y="48"/>
                </a:cxn>
                <a:cxn ang="0">
                  <a:pos x="192" y="96"/>
                </a:cxn>
                <a:cxn ang="0">
                  <a:pos x="672" y="96"/>
                </a:cxn>
              </a:cxnLst>
              <a:rect l="0" t="0" r="r" b="b"/>
              <a:pathLst>
                <a:path w="864" h="96">
                  <a:moveTo>
                    <a:pt x="672" y="96"/>
                  </a:moveTo>
                  <a:lnTo>
                    <a:pt x="864" y="48"/>
                  </a:lnTo>
                  <a:lnTo>
                    <a:pt x="672" y="0"/>
                  </a:lnTo>
                  <a:lnTo>
                    <a:pt x="192" y="0"/>
                  </a:lnTo>
                  <a:lnTo>
                    <a:pt x="0" y="48"/>
                  </a:lnTo>
                  <a:lnTo>
                    <a:pt x="192" y="96"/>
                  </a:lnTo>
                  <a:lnTo>
                    <a:pt x="672" y="9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234532" name="Freeform 36">
              <a:extLst>
                <a:ext uri="{FF2B5EF4-FFF2-40B4-BE49-F238E27FC236}">
                  <a16:creationId xmlns:a16="http://schemas.microsoft.com/office/drawing/2014/main" id="{55B883E0-D3D1-1141-AA27-2C23217CC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0" y="1200"/>
              <a:ext cx="864" cy="96"/>
            </a:xfrm>
            <a:custGeom>
              <a:avLst/>
              <a:gdLst/>
              <a:ahLst/>
              <a:cxnLst>
                <a:cxn ang="0">
                  <a:pos x="672" y="96"/>
                </a:cxn>
                <a:cxn ang="0">
                  <a:pos x="864" y="48"/>
                </a:cxn>
                <a:cxn ang="0">
                  <a:pos x="672" y="0"/>
                </a:cxn>
                <a:cxn ang="0">
                  <a:pos x="192" y="0"/>
                </a:cxn>
                <a:cxn ang="0">
                  <a:pos x="0" y="48"/>
                </a:cxn>
                <a:cxn ang="0">
                  <a:pos x="192" y="96"/>
                </a:cxn>
                <a:cxn ang="0">
                  <a:pos x="672" y="96"/>
                </a:cxn>
              </a:cxnLst>
              <a:rect l="0" t="0" r="r" b="b"/>
              <a:pathLst>
                <a:path w="864" h="96">
                  <a:moveTo>
                    <a:pt x="672" y="96"/>
                  </a:moveTo>
                  <a:lnTo>
                    <a:pt x="864" y="48"/>
                  </a:lnTo>
                  <a:lnTo>
                    <a:pt x="672" y="0"/>
                  </a:lnTo>
                  <a:lnTo>
                    <a:pt x="192" y="0"/>
                  </a:lnTo>
                  <a:lnTo>
                    <a:pt x="0" y="48"/>
                  </a:lnTo>
                  <a:lnTo>
                    <a:pt x="192" y="96"/>
                  </a:lnTo>
                  <a:lnTo>
                    <a:pt x="672" y="9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</p:grpSp>
      <p:grpSp>
        <p:nvGrpSpPr>
          <p:cNvPr id="5" name="Group 37">
            <a:extLst>
              <a:ext uri="{FF2B5EF4-FFF2-40B4-BE49-F238E27FC236}">
                <a16:creationId xmlns:a16="http://schemas.microsoft.com/office/drawing/2014/main" id="{3813A7F1-F2E4-AF43-A003-40D7EC97946C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1905000"/>
            <a:ext cx="762000" cy="1905000"/>
            <a:chOff x="2352" y="1200"/>
            <a:chExt cx="480" cy="1200"/>
          </a:xfrm>
        </p:grpSpPr>
        <p:sp>
          <p:nvSpPr>
            <p:cNvPr id="25630" name="Line 38">
              <a:extLst>
                <a:ext uri="{FF2B5EF4-FFF2-40B4-BE49-F238E27FC236}">
                  <a16:creationId xmlns:a16="http://schemas.microsoft.com/office/drawing/2014/main" id="{8B95411D-63FA-434E-9EBF-7E942E20E9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1200"/>
              <a:ext cx="0" cy="10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5631" name="Line 39">
              <a:extLst>
                <a:ext uri="{FF2B5EF4-FFF2-40B4-BE49-F238E27FC236}">
                  <a16:creationId xmlns:a16="http://schemas.microsoft.com/office/drawing/2014/main" id="{801FBFAB-005C-334E-94BF-633DC75574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1200"/>
              <a:ext cx="48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5632" name="Line 40">
              <a:extLst>
                <a:ext uri="{FF2B5EF4-FFF2-40B4-BE49-F238E27FC236}">
                  <a16:creationId xmlns:a16="http://schemas.microsoft.com/office/drawing/2014/main" id="{2DEA67BC-312B-6B45-94DF-BD1065F0D2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2016"/>
              <a:ext cx="384" cy="384"/>
            </a:xfrm>
            <a:prstGeom prst="line">
              <a:avLst/>
            </a:prstGeom>
            <a:noFill/>
            <a:ln w="76200">
              <a:solidFill>
                <a:srgbClr val="00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sp>
        <p:nvSpPr>
          <p:cNvPr id="234537" name="Oval 41">
            <a:extLst>
              <a:ext uri="{FF2B5EF4-FFF2-40B4-BE49-F238E27FC236}">
                <a16:creationId xmlns:a16="http://schemas.microsoft.com/office/drawing/2014/main" id="{C610FAA4-FCCA-794E-8225-8E32F3671DD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638800" y="3429000"/>
            <a:ext cx="152400" cy="1524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34538" name="Line 42">
            <a:extLst>
              <a:ext uri="{FF2B5EF4-FFF2-40B4-BE49-F238E27FC236}">
                <a16:creationId xmlns:a16="http://schemas.microsoft.com/office/drawing/2014/main" id="{95666C25-34EF-904D-BAC1-FAD8FB26FF93}"/>
              </a:ext>
            </a:extLst>
          </p:cNvPr>
          <p:cNvSpPr>
            <a:spLocks noChangeShapeType="1"/>
          </p:cNvSpPr>
          <p:nvPr/>
        </p:nvSpPr>
        <p:spPr bwMode="auto">
          <a:xfrm>
            <a:off x="7086600" y="3429000"/>
            <a:ext cx="152400" cy="152400"/>
          </a:xfrm>
          <a:prstGeom prst="line">
            <a:avLst/>
          </a:prstGeom>
          <a:noFill/>
          <a:ln w="7620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5628" name="Text Box 43">
            <a:extLst>
              <a:ext uri="{FF2B5EF4-FFF2-40B4-BE49-F238E27FC236}">
                <a16:creationId xmlns:a16="http://schemas.microsoft.com/office/drawing/2014/main" id="{BA6AF5FD-EAF1-684B-B48A-01B5663A5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2743200"/>
            <a:ext cx="6651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/>
              <a:t>Screen</a:t>
            </a:r>
            <a:endParaRPr lang="en-US" altLang="en-US" sz="1200"/>
          </a:p>
        </p:txBody>
      </p:sp>
      <p:sp>
        <p:nvSpPr>
          <p:cNvPr id="25629" name="Text Box 44">
            <a:extLst>
              <a:ext uri="{FF2B5EF4-FFF2-40B4-BE49-F238E27FC236}">
                <a16:creationId xmlns:a16="http://schemas.microsoft.com/office/drawing/2014/main" id="{D23DAD99-3BBD-B04C-AC5A-8E810D772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3525" y="1981200"/>
            <a:ext cx="750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/>
              <a:t>Actuator</a:t>
            </a:r>
            <a:endParaRPr lang="en-US" altLang="en-US" sz="12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58085E-6 L 0.15 3.58085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45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3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0"/>
                                        <p:tgtEl>
                                          <p:spTgt spid="2345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34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48439E-6 L 0 -0.0943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00000" y="23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1111 L 0 -0.0444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63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58085E-6 L 0.33333 3.58085E-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234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00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23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17" grpId="0" animBg="1"/>
      <p:bldP spid="234537" grpId="0" animBg="1"/>
      <p:bldP spid="234537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>
            <a:extLst>
              <a:ext uri="{FF2B5EF4-FFF2-40B4-BE49-F238E27FC236}">
                <a16:creationId xmlns:a16="http://schemas.microsoft.com/office/drawing/2014/main" id="{9C505DDD-A5F0-A448-96F1-F5A461B933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Beam Optical Parameters - Dispersion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DDB42515-9809-8645-B386-92CDDD78C7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267200" cy="4530725"/>
          </a:xfrm>
        </p:spPr>
        <p:txBody>
          <a:bodyPr/>
          <a:lstStyle/>
          <a:p>
            <a:pPr>
              <a:defRPr/>
            </a:pPr>
            <a:r>
              <a:rPr lang="en-GB" altLang="en-US"/>
              <a:t>Change frequency </a:t>
            </a:r>
            <a:r>
              <a:rPr lang="el-GR" altLang="en-US" i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2" charset="2"/>
              </a:rPr>
              <a:t></a:t>
            </a:r>
            <a:r>
              <a:rPr lang="en-GB" altLang="en-US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RF</a:t>
            </a:r>
            <a:r>
              <a:rPr lang="en-GB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en-US"/>
              <a:t>of accelerating voltage by </a:t>
            </a:r>
            <a:r>
              <a:rPr lang="el-GR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Δ</a:t>
            </a:r>
            <a:r>
              <a:rPr lang="el-GR" altLang="en-US" i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2" charset="2"/>
              </a:rPr>
              <a:t></a:t>
            </a:r>
            <a:r>
              <a:rPr lang="en-GB" altLang="en-US"/>
              <a:t>.</a:t>
            </a:r>
          </a:p>
          <a:p>
            <a:pPr>
              <a:defRPr/>
            </a:pPr>
            <a:r>
              <a:rPr lang="en-GB" altLang="en-US"/>
              <a:t>Since phase focusing means the harmonic number remains constant, circumference of particle trajectory changes and hence no longer matches orbit.</a:t>
            </a:r>
          </a:p>
        </p:txBody>
      </p:sp>
      <p:sp>
        <p:nvSpPr>
          <p:cNvPr id="37892" name="Content Placeholder 3">
            <a:extLst>
              <a:ext uri="{FF2B5EF4-FFF2-40B4-BE49-F238E27FC236}">
                <a16:creationId xmlns:a16="http://schemas.microsoft.com/office/drawing/2014/main" id="{7E02E0C8-AA06-AD48-8916-FA50C6B01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530725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Stable particle path shifts onto dispersive trajectory </a:t>
            </a:r>
            <a:r>
              <a:rPr lang="en-GB" altLang="en-US">
                <a:solidFill>
                  <a:srgbClr val="C00000"/>
                </a:solidFill>
                <a:sym typeface="Wingdings" pitchFamily="2" charset="2"/>
              </a:rPr>
              <a:t> corresponding change of momentum </a:t>
            </a:r>
            <a:r>
              <a:rPr lang="el-GR" altLang="en-US" i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Δ</a:t>
            </a:r>
            <a:r>
              <a:rPr lang="en-GB" altLang="en-US" i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</a:p>
          <a:p>
            <a:pPr>
              <a:defRPr/>
            </a:pPr>
            <a:endParaRPr lang="en-GB" altLang="en-US"/>
          </a:p>
          <a:p>
            <a:pPr>
              <a:defRPr/>
            </a:pPr>
            <a:endParaRPr lang="en-GB" altLang="en-US"/>
          </a:p>
        </p:txBody>
      </p:sp>
      <p:pic>
        <p:nvPicPr>
          <p:cNvPr id="117764" name="Picture 2">
            <a:extLst>
              <a:ext uri="{FF2B5EF4-FFF2-40B4-BE49-F238E27FC236}">
                <a16:creationId xmlns:a16="http://schemas.microsoft.com/office/drawing/2014/main" id="{E97CB1EE-E44E-1648-8A28-C39142AE4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648200"/>
            <a:ext cx="29448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>
            <a:extLst>
              <a:ext uri="{FF2B5EF4-FFF2-40B4-BE49-F238E27FC236}">
                <a16:creationId xmlns:a16="http://schemas.microsoft.com/office/drawing/2014/main" id="{23DC0E73-F313-4F47-9A59-936C028CF0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458200" cy="1139825"/>
          </a:xfrm>
        </p:spPr>
        <p:txBody>
          <a:bodyPr/>
          <a:lstStyle/>
          <a:p>
            <a:r>
              <a:rPr lang="en-US" altLang="en-US"/>
              <a:t>Beam Optical Parameters – </a:t>
            </a:r>
            <a:r>
              <a:rPr lang="el-GR" altLang="en-US"/>
              <a:t>β</a:t>
            </a:r>
            <a:r>
              <a:rPr lang="en-GB" altLang="en-US"/>
              <a:t> </a:t>
            </a:r>
            <a:r>
              <a:rPr lang="en-US" altLang="en-US"/>
              <a:t>Function</a:t>
            </a: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9CBC6A76-1B9E-7541-B776-92798AF4DD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4530725"/>
          </a:xfrm>
        </p:spPr>
        <p:txBody>
          <a:bodyPr/>
          <a:lstStyle/>
          <a:p>
            <a:pPr>
              <a:defRPr/>
            </a:pPr>
            <a:r>
              <a:rPr lang="en-GB" altLang="en-US" sz="2000"/>
              <a:t>If strength of quadrupole changes by amount </a:t>
            </a:r>
            <a:r>
              <a:rPr lang="el-GR" altLang="en-US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Δ</a:t>
            </a:r>
            <a:r>
              <a:rPr lang="en-GB" altLang="en-US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GB" altLang="en-US" sz="2000"/>
              <a:t>, tune of cyclic machine shifts by</a:t>
            </a:r>
          </a:p>
          <a:p>
            <a:pPr>
              <a:defRPr/>
            </a:pPr>
            <a:endParaRPr lang="en-GB" altLang="en-US" sz="2000"/>
          </a:p>
          <a:p>
            <a:pPr>
              <a:defRPr/>
            </a:pPr>
            <a:endParaRPr lang="en-GB" altLang="en-US" sz="2000"/>
          </a:p>
          <a:p>
            <a:pPr lvl="1">
              <a:defRPr/>
            </a:pPr>
            <a:r>
              <a:rPr lang="en-GB" altLang="en-US" sz="2000"/>
              <a:t>The size of shift is proportional to value of </a:t>
            </a:r>
            <a:r>
              <a:rPr lang="el-GR" altLang="en-US" sz="2000"/>
              <a:t>β</a:t>
            </a:r>
            <a:r>
              <a:rPr lang="en-GB" altLang="en-US" sz="2000"/>
              <a:t> </a:t>
            </a:r>
            <a:r>
              <a:rPr lang="en-US" altLang="en-US" sz="2000"/>
              <a:t>function in quadrupole.</a:t>
            </a:r>
          </a:p>
          <a:p>
            <a:pPr>
              <a:defRPr/>
            </a:pPr>
            <a:r>
              <a:rPr lang="en-US" altLang="en-US" sz="2000"/>
              <a:t>Assuming </a:t>
            </a:r>
            <a:r>
              <a:rPr lang="en-US" altLang="en-US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altLang="en-US" sz="2000"/>
              <a:t> is constant along quadrupole axis and variation of </a:t>
            </a:r>
            <a:r>
              <a:rPr lang="el-GR" altLang="en-US" sz="2000"/>
              <a:t>β</a:t>
            </a:r>
            <a:r>
              <a:rPr lang="en-GB" altLang="en-US" sz="2000"/>
              <a:t> </a:t>
            </a:r>
            <a:r>
              <a:rPr lang="en-US" altLang="en-US" sz="2000"/>
              <a:t>function is small in quadrupole</a:t>
            </a:r>
          </a:p>
          <a:p>
            <a:pPr>
              <a:defRPr/>
            </a:pPr>
            <a:endParaRPr lang="en-GB" altLang="en-US"/>
          </a:p>
        </p:txBody>
      </p:sp>
      <p:sp>
        <p:nvSpPr>
          <p:cNvPr id="38916" name="Content Placeholder 3">
            <a:extLst>
              <a:ext uri="{FF2B5EF4-FFF2-40B4-BE49-F238E27FC236}">
                <a16:creationId xmlns:a16="http://schemas.microsoft.com/office/drawing/2014/main" id="{A2AECA59-3C7C-C243-BAC9-23557C6C743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z="2400"/>
              <a:t>Start from particular set-up of beam optics and impose well-defined change in quadrupole strength </a:t>
            </a:r>
            <a:r>
              <a:rPr lang="el-GR" altLang="en-US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Δ</a:t>
            </a:r>
            <a:r>
              <a:rPr lang="en-GB" altLang="en-US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k.</a:t>
            </a:r>
          </a:p>
          <a:p>
            <a:pPr>
              <a:defRPr/>
            </a:pPr>
            <a:r>
              <a:rPr lang="en-GB" altLang="en-US" sz="2400"/>
              <a:t>By measuring tune </a:t>
            </a:r>
            <a:r>
              <a:rPr lang="en-GB" altLang="en-US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  <a:r>
              <a:rPr lang="en-GB" altLang="en-US" sz="2400"/>
              <a:t> before &amp; after change the average </a:t>
            </a:r>
            <a:r>
              <a:rPr lang="el-GR" altLang="en-US" sz="2400"/>
              <a:t>β</a:t>
            </a:r>
            <a:r>
              <a:rPr lang="en-GB" altLang="en-US" sz="2400"/>
              <a:t> </a:t>
            </a:r>
            <a:r>
              <a:rPr lang="en-US" altLang="en-US" sz="2400"/>
              <a:t>function in quadrupole is</a:t>
            </a:r>
            <a:r>
              <a:rPr lang="en-GB" altLang="en-US" sz="2400"/>
              <a:t>  </a:t>
            </a:r>
          </a:p>
        </p:txBody>
      </p:sp>
      <p:pic>
        <p:nvPicPr>
          <p:cNvPr id="119812" name="Picture 2">
            <a:extLst>
              <a:ext uri="{FF2B5EF4-FFF2-40B4-BE49-F238E27FC236}">
                <a16:creationId xmlns:a16="http://schemas.microsoft.com/office/drawing/2014/main" id="{A4B053FF-E86E-1045-BBCD-113303DC9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667000"/>
            <a:ext cx="24384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3" name="Picture 3">
            <a:extLst>
              <a:ext uri="{FF2B5EF4-FFF2-40B4-BE49-F238E27FC236}">
                <a16:creationId xmlns:a16="http://schemas.microsoft.com/office/drawing/2014/main" id="{9528A9C9-186D-E747-8078-A82E18E99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334000"/>
            <a:ext cx="32210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4" name="Picture 5">
            <a:extLst>
              <a:ext uri="{FF2B5EF4-FFF2-40B4-BE49-F238E27FC236}">
                <a16:creationId xmlns:a16="http://schemas.microsoft.com/office/drawing/2014/main" id="{57AE66FD-C7EC-964A-ADA2-1636DDF36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218113"/>
            <a:ext cx="190500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13FC32F3-6B09-E246-AACC-259BE2738E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686800" cy="1139825"/>
          </a:xfrm>
        </p:spPr>
        <p:txBody>
          <a:bodyPr/>
          <a:lstStyle/>
          <a:p>
            <a:r>
              <a:rPr lang="en-US" altLang="en-US"/>
              <a:t>Beam Optical Parameters - Chromaticity</a:t>
            </a:r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id="{0272D169-F237-0F47-A248-47EE725296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GB" sz="2400" dirty="0">
                <a:ea typeface="+mn-ea"/>
                <a:cs typeface="+mn-cs"/>
              </a:rPr>
              <a:t>Chromaticity measurement essential for correct tuning of </a:t>
            </a:r>
            <a:r>
              <a:rPr lang="en-GB" sz="2400" dirty="0" err="1">
                <a:ea typeface="+mn-ea"/>
                <a:cs typeface="+mn-cs"/>
              </a:rPr>
              <a:t>sextupoles</a:t>
            </a:r>
            <a:r>
              <a:rPr lang="en-GB" sz="2400" dirty="0">
                <a:ea typeface="+mn-ea"/>
                <a:cs typeface="+mn-cs"/>
              </a:rPr>
              <a:t>.</a:t>
            </a:r>
          </a:p>
          <a:p>
            <a:pPr>
              <a:defRPr/>
            </a:pPr>
            <a:r>
              <a:rPr lang="en-GB" sz="2400" dirty="0">
                <a:ea typeface="+mn-ea"/>
                <a:cs typeface="+mn-cs"/>
              </a:rPr>
              <a:t>Vary the momentum of circulating particles and measure tune </a:t>
            </a:r>
            <a:r>
              <a:rPr lang="en-GB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Q</a:t>
            </a:r>
            <a:r>
              <a:rPr lang="en-GB" sz="2400" dirty="0">
                <a:ea typeface="+mn-ea"/>
                <a:cs typeface="+mn-cs"/>
              </a:rPr>
              <a:t> before and after change.</a:t>
            </a:r>
          </a:p>
          <a:p>
            <a:pPr>
              <a:defRPr/>
            </a:pPr>
            <a:r>
              <a:rPr lang="en-GB" sz="2400" dirty="0">
                <a:ea typeface="+mn-ea"/>
                <a:cs typeface="+mn-cs"/>
              </a:rPr>
              <a:t>Momentum varied by changing RF frequency.</a:t>
            </a:r>
          </a:p>
        </p:txBody>
      </p:sp>
      <p:sp>
        <p:nvSpPr>
          <p:cNvPr id="39940" name="Content Placeholder 3">
            <a:extLst>
              <a:ext uri="{FF2B5EF4-FFF2-40B4-BE49-F238E27FC236}">
                <a16:creationId xmlns:a16="http://schemas.microsoft.com/office/drawing/2014/main" id="{C4228505-DC23-7241-A14F-59B383096E4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Relationship between change in momentum and tune is far from linear.</a:t>
            </a:r>
          </a:p>
          <a:p>
            <a:pPr lvl="1">
              <a:defRPr/>
            </a:pPr>
            <a:r>
              <a:rPr lang="en-GB" altLang="en-US"/>
              <a:t>Measure function </a:t>
            </a:r>
            <a:r>
              <a:rPr lang="el-GR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Δ</a:t>
            </a:r>
            <a:r>
              <a:rPr lang="en-GB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Q(</a:t>
            </a:r>
            <a:r>
              <a:rPr lang="el-GR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Δ</a:t>
            </a:r>
            <a:r>
              <a:rPr lang="en-GB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p/p) </a:t>
            </a:r>
            <a:r>
              <a:rPr lang="en-GB" altLang="en-US"/>
              <a:t>whose value in the region around nominal value yields chromaticity.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itle 1">
            <a:extLst>
              <a:ext uri="{FF2B5EF4-FFF2-40B4-BE49-F238E27FC236}">
                <a16:creationId xmlns:a16="http://schemas.microsoft.com/office/drawing/2014/main" id="{7A51617B-84B6-134B-A3D6-FFF323D8D4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Acknowledgements and References</a:t>
            </a:r>
          </a:p>
        </p:txBody>
      </p:sp>
      <p:sp>
        <p:nvSpPr>
          <p:cNvPr id="123906" name="Content Placeholder 2">
            <a:extLst>
              <a:ext uri="{FF2B5EF4-FFF2-40B4-BE49-F238E27FC236}">
                <a16:creationId xmlns:a16="http://schemas.microsoft.com/office/drawing/2014/main" id="{6601CF0B-F09D-D441-81FD-BBC7DFC5E0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CH"/>
              <a:t>Guenther Rehm, </a:t>
            </a:r>
            <a:r>
              <a:rPr lang="en-GB" altLang="en-CH" i="1"/>
              <a:t>Diagnostics</a:t>
            </a:r>
            <a:r>
              <a:rPr lang="en-GB" altLang="en-CH"/>
              <a:t>, Cockcroft Institute Academic Training Programme 2008-2009</a:t>
            </a:r>
          </a:p>
          <a:p>
            <a:r>
              <a:rPr lang="en-GB" altLang="en-CH"/>
              <a:t>Klaus Wille, </a:t>
            </a:r>
            <a:r>
              <a:rPr lang="en-GB" altLang="en-CH" i="1"/>
              <a:t>The Physics of Particle Accelerators</a:t>
            </a:r>
            <a:r>
              <a:rPr lang="en-GB" altLang="en-CH"/>
              <a:t>, Oxford University Press, 2005</a:t>
            </a:r>
          </a:p>
          <a:p>
            <a:r>
              <a:rPr lang="en-GB" altLang="en-CH"/>
              <a:t>Edmund Wilson, </a:t>
            </a:r>
            <a:r>
              <a:rPr lang="en-GB" altLang="en-CH" i="1"/>
              <a:t>An Introduction to Particle Accelerators</a:t>
            </a:r>
            <a:r>
              <a:rPr lang="en-GB" altLang="en-CH"/>
              <a:t>, Oxford University Press, 2006</a:t>
            </a:r>
          </a:p>
          <a:p>
            <a:endParaRPr lang="en-GB" altLang="en-CH"/>
          </a:p>
          <a:p>
            <a:pPr algn="r">
              <a:buFont typeface="Wingdings" pitchFamily="2" charset="2"/>
              <a:buNone/>
            </a:pPr>
            <a:r>
              <a:rPr lang="en-GB" altLang="en-CH" b="1" i="1">
                <a:solidFill>
                  <a:srgbClr val="CC0000"/>
                </a:solidFill>
              </a:rPr>
              <a:t>With special thanks!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B546DB3F-73C4-B94D-B57D-7404BE0708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Fluorescent Screen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5D9BBBB8-7E2D-5A41-A940-C4C4B5855AD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GB" sz="2600" dirty="0">
                <a:ea typeface="+mn-ea"/>
                <a:cs typeface="+mn-cs"/>
              </a:rPr>
              <a:t>Applications</a:t>
            </a:r>
          </a:p>
          <a:p>
            <a:pPr lvl="1">
              <a:defRPr/>
            </a:pPr>
            <a:r>
              <a:rPr lang="en-GB" sz="2200" dirty="0">
                <a:solidFill>
                  <a:srgbClr val="002060"/>
                </a:solidFill>
                <a:ea typeface="ＭＳ Ｐゴシック" charset="0"/>
              </a:rPr>
              <a:t>Measurement of beam position</a:t>
            </a:r>
          </a:p>
          <a:p>
            <a:pPr lvl="1">
              <a:defRPr/>
            </a:pPr>
            <a:r>
              <a:rPr lang="en-GB" sz="2200" dirty="0">
                <a:solidFill>
                  <a:srgbClr val="002060"/>
                </a:solidFill>
                <a:ea typeface="ＭＳ Ｐゴシック" charset="0"/>
              </a:rPr>
              <a:t>Beam profile</a:t>
            </a:r>
          </a:p>
          <a:p>
            <a:pPr lvl="1">
              <a:defRPr/>
            </a:pPr>
            <a:r>
              <a:rPr lang="en-GB" sz="2200" dirty="0">
                <a:solidFill>
                  <a:srgbClr val="002060"/>
                </a:solidFill>
                <a:ea typeface="ＭＳ Ｐゴシック" charset="0"/>
              </a:rPr>
              <a:t>Beam intensity</a:t>
            </a:r>
          </a:p>
          <a:p>
            <a:pPr>
              <a:defRPr/>
            </a:pPr>
            <a:endParaRPr lang="en-GB" sz="1800" dirty="0">
              <a:solidFill>
                <a:schemeClr val="accent2">
                  <a:lumMod val="50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A26FD82-B9F1-5B40-B5A6-CF6D5C9AEB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GB" sz="1800" dirty="0" err="1">
                <a:ea typeface="+mn-ea"/>
                <a:cs typeface="+mn-cs"/>
              </a:rPr>
              <a:t>ZnS</a:t>
            </a:r>
            <a:r>
              <a:rPr lang="en-GB" sz="1800" dirty="0">
                <a:ea typeface="+mn-ea"/>
                <a:cs typeface="+mn-cs"/>
              </a:rPr>
              <a:t> is effective fluorescent material</a:t>
            </a:r>
          </a:p>
          <a:p>
            <a:pPr marL="742950" lvl="1" indent="-285750">
              <a:defRPr/>
            </a:pPr>
            <a:r>
              <a:rPr lang="en-GB" sz="1800" dirty="0">
                <a:solidFill>
                  <a:srgbClr val="002060"/>
                </a:solidFill>
                <a:ea typeface="ＭＳ Ｐゴシック" charset="0"/>
              </a:rPr>
              <a:t>Mixed with sodium silicate, it is applied in thin layers onto glass, ceramic or metal.</a:t>
            </a:r>
          </a:p>
          <a:p>
            <a:pPr marL="742950" lvl="1" indent="-285750">
              <a:defRPr/>
            </a:pPr>
            <a:r>
              <a:rPr lang="en-GB" sz="1800" dirty="0">
                <a:solidFill>
                  <a:srgbClr val="002060"/>
                </a:solidFill>
                <a:ea typeface="ＭＳ Ｐゴシック" charset="0"/>
              </a:rPr>
              <a:t>Screens emit green light with high light yield.</a:t>
            </a:r>
          </a:p>
          <a:p>
            <a:pPr marL="742950" lvl="1" indent="-285750">
              <a:defRPr/>
            </a:pPr>
            <a:r>
              <a:rPr lang="en-GB" sz="1800" dirty="0">
                <a:solidFill>
                  <a:srgbClr val="002060"/>
                </a:solidFill>
                <a:ea typeface="ＭＳ Ｐゴシック" charset="0"/>
              </a:rPr>
              <a:t>Disadvantages</a:t>
            </a:r>
          </a:p>
          <a:p>
            <a:pPr marL="1143000" lvl="2" indent="-228600">
              <a:defRPr/>
            </a:pPr>
            <a:r>
              <a:rPr lang="en-GB" sz="1800" dirty="0">
                <a:solidFill>
                  <a:schemeClr val="accent2">
                    <a:lumMod val="50000"/>
                  </a:schemeClr>
                </a:solidFill>
                <a:ea typeface="ＭＳ Ｐゴシック" charset="0"/>
              </a:rPr>
              <a:t>Limited use in high-vacuum environments.</a:t>
            </a:r>
          </a:p>
          <a:p>
            <a:pPr marL="1143000" lvl="2" indent="-228600">
              <a:defRPr/>
            </a:pPr>
            <a:r>
              <a:rPr lang="en-GB" sz="1800" dirty="0">
                <a:solidFill>
                  <a:schemeClr val="accent2">
                    <a:lumMod val="50000"/>
                  </a:schemeClr>
                </a:solidFill>
                <a:ea typeface="ＭＳ Ｐゴシック" charset="0"/>
              </a:rPr>
              <a:t>Limited lifetime &amp; burn out at beam spot after extended</a:t>
            </a:r>
            <a:r>
              <a:rPr lang="en-GB" sz="2200" dirty="0">
                <a:solidFill>
                  <a:schemeClr val="accent2">
                    <a:lumMod val="50000"/>
                  </a:schemeClr>
                </a:solidFill>
                <a:ea typeface="ＭＳ Ｐゴシック" charset="0"/>
              </a:rPr>
              <a:t> </a:t>
            </a:r>
            <a:r>
              <a:rPr lang="en-GB" sz="1800" dirty="0">
                <a:solidFill>
                  <a:schemeClr val="accent2">
                    <a:lumMod val="50000"/>
                  </a:schemeClr>
                </a:solidFill>
                <a:ea typeface="ＭＳ Ｐゴシック" charset="0"/>
              </a:rPr>
              <a:t>exposure.</a:t>
            </a:r>
          </a:p>
          <a:p>
            <a:pPr>
              <a:defRPr/>
            </a:pPr>
            <a:endParaRPr lang="en-GB" dirty="0">
              <a:ea typeface="+mn-ea"/>
              <a:cs typeface="+mn-cs"/>
            </a:endParaRPr>
          </a:p>
        </p:txBody>
      </p:sp>
      <p:sp>
        <p:nvSpPr>
          <p:cNvPr id="27652" name="Text Box 6">
            <a:extLst>
              <a:ext uri="{FF2B5EF4-FFF2-40B4-BE49-F238E27FC236}">
                <a16:creationId xmlns:a16="http://schemas.microsoft.com/office/drawing/2014/main" id="{E0A81CBC-25EA-3F4C-BF46-B4E7BCD7B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125" y="21701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>
            <a:extLst>
              <a:ext uri="{FF2B5EF4-FFF2-40B4-BE49-F238E27FC236}">
                <a16:creationId xmlns:a16="http://schemas.microsoft.com/office/drawing/2014/main" id="{C55F2EE8-FA4A-874F-8ABB-BA2F9AA1A7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Fluorescent Screen</a:t>
            </a:r>
          </a:p>
        </p:txBody>
      </p:sp>
      <p:sp>
        <p:nvSpPr>
          <p:cNvPr id="29698" name="Rectangle 4">
            <a:extLst>
              <a:ext uri="{FF2B5EF4-FFF2-40B4-BE49-F238E27FC236}">
                <a16:creationId xmlns:a16="http://schemas.microsoft.com/office/drawing/2014/main" id="{00043EAE-6C40-C346-AD42-01961F93CAA7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en-US" sz="2600"/>
              <a:t>Thicker screens made of Al</a:t>
            </a:r>
            <a:r>
              <a:rPr lang="en-GB" altLang="en-US" sz="2600" baseline="-25000"/>
              <a:t>2</a:t>
            </a:r>
            <a:r>
              <a:rPr lang="en-GB" altLang="en-US" sz="2600"/>
              <a:t>O</a:t>
            </a:r>
            <a:r>
              <a:rPr lang="en-GB" altLang="en-US" sz="2600" baseline="-25000"/>
              <a:t>3</a:t>
            </a:r>
            <a:r>
              <a:rPr lang="en-GB" altLang="en-US" sz="2600"/>
              <a:t> doped with chrome.</a:t>
            </a:r>
          </a:p>
          <a:p>
            <a:pPr lvl="1"/>
            <a:r>
              <a:rPr lang="en-GB" altLang="en-US" sz="2200">
                <a:solidFill>
                  <a:srgbClr val="002060"/>
                </a:solidFill>
              </a:rPr>
              <a:t>Predominantly red light.</a:t>
            </a:r>
          </a:p>
          <a:p>
            <a:pPr lvl="1"/>
            <a:r>
              <a:rPr lang="en-GB" altLang="en-US" sz="2200">
                <a:solidFill>
                  <a:srgbClr val="002060"/>
                </a:solidFill>
              </a:rPr>
              <a:t>High tolerance to beam exposure.</a:t>
            </a:r>
          </a:p>
          <a:p>
            <a:pPr lvl="1"/>
            <a:r>
              <a:rPr lang="en-GB" altLang="en-US" sz="2200">
                <a:solidFill>
                  <a:srgbClr val="002060"/>
                </a:solidFill>
              </a:rPr>
              <a:t>Low degassing rate and may be used in UHV.</a:t>
            </a:r>
          </a:p>
        </p:txBody>
      </p:sp>
      <p:pic>
        <p:nvPicPr>
          <p:cNvPr id="29699" name="Picture 2">
            <a:extLst>
              <a:ext uri="{FF2B5EF4-FFF2-40B4-BE49-F238E27FC236}">
                <a16:creationId xmlns:a16="http://schemas.microsoft.com/office/drawing/2014/main" id="{88AFF02E-6AE4-484C-833A-C6DF0B46A47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1219200"/>
            <a:ext cx="4191000" cy="2514600"/>
          </a:xfrm>
          <a:noFill/>
        </p:spPr>
      </p:pic>
      <p:sp>
        <p:nvSpPr>
          <p:cNvPr id="29700" name="Text Box 7">
            <a:extLst>
              <a:ext uri="{FF2B5EF4-FFF2-40B4-BE49-F238E27FC236}">
                <a16:creationId xmlns:a16="http://schemas.microsoft.com/office/drawing/2014/main" id="{C3E931E8-DA01-B24F-970C-E408C3B07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114800"/>
            <a:ext cx="40449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0000"/>
                </a:solidFill>
              </a:rPr>
              <a:t>Left – fixed version at the end of linac.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>
              <a:solidFill>
                <a:srgbClr val="CC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0000"/>
                </a:solidFill>
              </a:rPr>
              <a:t>Right – movable screen which may be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C0000"/>
                </a:solidFill>
              </a:rPr>
              <a:t>moved in/out of beam line.</a:t>
            </a:r>
            <a:r>
              <a:rPr lang="en-GB" altLang="en-US" sz="180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>
            <a:extLst>
              <a:ext uri="{FF2B5EF4-FFF2-40B4-BE49-F238E27FC236}">
                <a16:creationId xmlns:a16="http://schemas.microsoft.com/office/drawing/2014/main" id="{73C8FB52-2261-F74D-A28F-81F8015F6D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Fluorescent Screen</a:t>
            </a:r>
          </a:p>
        </p:txBody>
      </p:sp>
      <p:sp>
        <p:nvSpPr>
          <p:cNvPr id="8195" name="Rectangle 5">
            <a:extLst>
              <a:ext uri="{FF2B5EF4-FFF2-40B4-BE49-F238E27FC236}">
                <a16:creationId xmlns:a16="http://schemas.microsoft.com/office/drawing/2014/main" id="{12FFB015-CE64-C149-8C4D-23598B8A4D7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800600" y="1600200"/>
            <a:ext cx="4038600" cy="4530725"/>
          </a:xfrm>
        </p:spPr>
        <p:txBody>
          <a:bodyPr/>
          <a:lstStyle/>
          <a:p>
            <a:pPr>
              <a:defRPr/>
            </a:pPr>
            <a:r>
              <a:rPr lang="en-GB" sz="2600" dirty="0">
                <a:ea typeface="+mn-ea"/>
                <a:cs typeface="+mn-cs"/>
              </a:rPr>
              <a:t>Limitations</a:t>
            </a:r>
          </a:p>
          <a:p>
            <a:pPr lvl="1">
              <a:defRPr/>
            </a:pPr>
            <a:r>
              <a:rPr lang="en-GB" sz="2200" dirty="0">
                <a:solidFill>
                  <a:srgbClr val="002060"/>
                </a:solidFill>
                <a:ea typeface="ＭＳ Ｐゴシック" charset="0"/>
              </a:rPr>
              <a:t>Non-linear relationship between light yield and beam intensity</a:t>
            </a:r>
          </a:p>
          <a:p>
            <a:pPr lvl="1">
              <a:defRPr/>
            </a:pPr>
            <a:r>
              <a:rPr lang="en-GB" sz="2200" dirty="0">
                <a:solidFill>
                  <a:srgbClr val="002060"/>
                </a:solidFill>
                <a:ea typeface="ＭＳ Ｐゴシック" charset="0"/>
              </a:rPr>
              <a:t>Long afterglow</a:t>
            </a:r>
          </a:p>
          <a:p>
            <a:pPr lvl="2">
              <a:defRPr/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ea typeface="ＭＳ Ｐゴシック" charset="0"/>
              </a:rPr>
              <a:t>Several ms to seconds</a:t>
            </a:r>
          </a:p>
          <a:p>
            <a:pPr lvl="3">
              <a:defRPr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ea typeface="ＭＳ Ｐゴシック" charset="0"/>
              </a:rPr>
              <a:t>Not possible to resolve time structure of beam (ns. range).</a:t>
            </a:r>
          </a:p>
        </p:txBody>
      </p:sp>
      <p:sp>
        <p:nvSpPr>
          <p:cNvPr id="8196" name="Rectangle 6">
            <a:extLst>
              <a:ext uri="{FF2B5EF4-FFF2-40B4-BE49-F238E27FC236}">
                <a16:creationId xmlns:a16="http://schemas.microsoft.com/office/drawing/2014/main" id="{3C324F59-274F-3F4B-9BEC-3DB6AFF0CC2E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>
              <a:defRPr/>
            </a:pPr>
            <a:r>
              <a:rPr lang="en-GB" sz="2600" dirty="0">
                <a:ea typeface="+mn-ea"/>
                <a:cs typeface="+mn-cs"/>
              </a:rPr>
              <a:t>Read-out</a:t>
            </a:r>
          </a:p>
          <a:p>
            <a:pPr lvl="1">
              <a:defRPr/>
            </a:pPr>
            <a:r>
              <a:rPr lang="en-GB" sz="2200" dirty="0">
                <a:solidFill>
                  <a:srgbClr val="002060"/>
                </a:solidFill>
                <a:ea typeface="ＭＳ Ｐゴシック" charset="0"/>
              </a:rPr>
              <a:t>Emitted light viewed using television (CCD) camera in control room.</a:t>
            </a:r>
          </a:p>
          <a:p>
            <a:pPr lvl="1">
              <a:defRPr/>
            </a:pPr>
            <a:r>
              <a:rPr lang="en-GB" sz="2200" dirty="0">
                <a:solidFill>
                  <a:srgbClr val="002060"/>
                </a:solidFill>
                <a:ea typeface="ＭＳ Ｐゴシック" charset="0"/>
              </a:rPr>
              <a:t>CCDs are susceptible to radiation damage.</a:t>
            </a:r>
          </a:p>
          <a:p>
            <a:pPr lvl="2">
              <a:defRPr/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ea typeface="ＭＳ Ｐゴシック" charset="0"/>
              </a:rPr>
              <a:t>Protect by lead shielding and install at low radiation level locations.</a:t>
            </a:r>
          </a:p>
          <a:p>
            <a:pPr>
              <a:defRPr/>
            </a:pPr>
            <a:endParaRPr lang="en-GB" sz="26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>
            <a:extLst>
              <a:ext uri="{FF2B5EF4-FFF2-40B4-BE49-F238E27FC236}">
                <a16:creationId xmlns:a16="http://schemas.microsoft.com/office/drawing/2014/main" id="{10E65487-0890-9E44-9276-54D3EF0415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9900" y="304800"/>
            <a:ext cx="8229600" cy="1371600"/>
          </a:xfrm>
        </p:spPr>
        <p:txBody>
          <a:bodyPr/>
          <a:lstStyle/>
          <a:p>
            <a:r>
              <a:rPr lang="en-GB" altLang="en-US"/>
              <a:t>Optical Transition Radiation (OTR)</a:t>
            </a:r>
            <a:endParaRPr lang="en-US" altLang="en-US"/>
          </a:p>
        </p:txBody>
      </p:sp>
      <p:sp>
        <p:nvSpPr>
          <p:cNvPr id="33794" name="Rectangle 3">
            <a:extLst>
              <a:ext uri="{FF2B5EF4-FFF2-40B4-BE49-F238E27FC236}">
                <a16:creationId xmlns:a16="http://schemas.microsoft.com/office/drawing/2014/main" id="{8BC9888F-510B-F148-A5C4-B53E42DCD63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479550"/>
            <a:ext cx="4876800" cy="4616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000"/>
              <a:t>Transition Radiation is created when relativistic charged particles cross a dielectric boundary.</a:t>
            </a:r>
          </a:p>
          <a:p>
            <a:pPr>
              <a:lnSpc>
                <a:spcPct val="90000"/>
              </a:lnSpc>
            </a:pPr>
            <a:r>
              <a:rPr lang="en-GB" altLang="en-US" sz="2000"/>
              <a:t>Typically, metal targets are used, as metals have large negative dielectric constant at optical frequencies.</a:t>
            </a:r>
          </a:p>
          <a:p>
            <a:pPr>
              <a:lnSpc>
                <a:spcPct val="90000"/>
              </a:lnSpc>
            </a:pPr>
            <a:r>
              <a:rPr lang="en-GB" altLang="en-US" sz="2000"/>
              <a:t>A part of the emitted photons (OTR) is in the visible spectrum and can be used to image the particle distribution.</a:t>
            </a:r>
          </a:p>
          <a:p>
            <a:pPr>
              <a:lnSpc>
                <a:spcPct val="90000"/>
              </a:lnSpc>
            </a:pPr>
            <a:r>
              <a:rPr lang="en-GB" altLang="en-US" sz="2000"/>
              <a:t>Forward OTR is emitted in a cone around the particle trajectory.</a:t>
            </a:r>
          </a:p>
          <a:p>
            <a:pPr>
              <a:lnSpc>
                <a:spcPct val="90000"/>
              </a:lnSpc>
            </a:pPr>
            <a:r>
              <a:rPr lang="en-GB" altLang="en-US" sz="2000"/>
              <a:t>Backward OTR is emitted in a cone around the ‘reflected’ particle trajectory.</a:t>
            </a:r>
            <a:endParaRPr lang="en-US" altLang="en-US" sz="2000"/>
          </a:p>
        </p:txBody>
      </p:sp>
      <p:grpSp>
        <p:nvGrpSpPr>
          <p:cNvPr id="33795" name="Group 4">
            <a:extLst>
              <a:ext uri="{FF2B5EF4-FFF2-40B4-BE49-F238E27FC236}">
                <a16:creationId xmlns:a16="http://schemas.microsoft.com/office/drawing/2014/main" id="{5CA47E64-E26A-D345-B10A-8117688732EF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4038600"/>
            <a:ext cx="3352800" cy="2587625"/>
            <a:chOff x="3504" y="2544"/>
            <a:chExt cx="2112" cy="1630"/>
          </a:xfrm>
        </p:grpSpPr>
        <p:grpSp>
          <p:nvGrpSpPr>
            <p:cNvPr id="33822" name="Group 5">
              <a:extLst>
                <a:ext uri="{FF2B5EF4-FFF2-40B4-BE49-F238E27FC236}">
                  <a16:creationId xmlns:a16="http://schemas.microsoft.com/office/drawing/2014/main" id="{0129AFAB-6379-0F4E-9DC0-50C7996CC1A2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525" y="3090"/>
              <a:ext cx="1087" cy="1084"/>
              <a:chOff x="2846" y="1151"/>
              <a:chExt cx="1087" cy="1084"/>
            </a:xfrm>
          </p:grpSpPr>
          <p:sp>
            <p:nvSpPr>
              <p:cNvPr id="33826" name="Freeform 6">
                <a:extLst>
                  <a:ext uri="{FF2B5EF4-FFF2-40B4-BE49-F238E27FC236}">
                    <a16:creationId xmlns:a16="http://schemas.microsoft.com/office/drawing/2014/main" id="{B075566A-8343-7949-A85C-34E0254F1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3" y="2145"/>
                <a:ext cx="600" cy="90"/>
              </a:xfrm>
              <a:custGeom>
                <a:avLst/>
                <a:gdLst>
                  <a:gd name="T0" fmla="*/ 9 w 600"/>
                  <a:gd name="T1" fmla="*/ 5 h 90"/>
                  <a:gd name="T2" fmla="*/ 24 w 600"/>
                  <a:gd name="T3" fmla="*/ 9 h 90"/>
                  <a:gd name="T4" fmla="*/ 38 w 600"/>
                  <a:gd name="T5" fmla="*/ 19 h 90"/>
                  <a:gd name="T6" fmla="*/ 52 w 600"/>
                  <a:gd name="T7" fmla="*/ 24 h 90"/>
                  <a:gd name="T8" fmla="*/ 66 w 600"/>
                  <a:gd name="T9" fmla="*/ 28 h 90"/>
                  <a:gd name="T10" fmla="*/ 80 w 600"/>
                  <a:gd name="T11" fmla="*/ 28 h 90"/>
                  <a:gd name="T12" fmla="*/ 94 w 600"/>
                  <a:gd name="T13" fmla="*/ 33 h 90"/>
                  <a:gd name="T14" fmla="*/ 109 w 600"/>
                  <a:gd name="T15" fmla="*/ 38 h 90"/>
                  <a:gd name="T16" fmla="*/ 123 w 600"/>
                  <a:gd name="T17" fmla="*/ 42 h 90"/>
                  <a:gd name="T18" fmla="*/ 137 w 600"/>
                  <a:gd name="T19" fmla="*/ 42 h 90"/>
                  <a:gd name="T20" fmla="*/ 151 w 600"/>
                  <a:gd name="T21" fmla="*/ 47 h 90"/>
                  <a:gd name="T22" fmla="*/ 165 w 600"/>
                  <a:gd name="T23" fmla="*/ 47 h 90"/>
                  <a:gd name="T24" fmla="*/ 179 w 600"/>
                  <a:gd name="T25" fmla="*/ 52 h 90"/>
                  <a:gd name="T26" fmla="*/ 194 w 600"/>
                  <a:gd name="T27" fmla="*/ 52 h 90"/>
                  <a:gd name="T28" fmla="*/ 208 w 600"/>
                  <a:gd name="T29" fmla="*/ 57 h 90"/>
                  <a:gd name="T30" fmla="*/ 222 w 600"/>
                  <a:gd name="T31" fmla="*/ 57 h 90"/>
                  <a:gd name="T32" fmla="*/ 236 w 600"/>
                  <a:gd name="T33" fmla="*/ 61 h 90"/>
                  <a:gd name="T34" fmla="*/ 250 w 600"/>
                  <a:gd name="T35" fmla="*/ 61 h 90"/>
                  <a:gd name="T36" fmla="*/ 264 w 600"/>
                  <a:gd name="T37" fmla="*/ 66 h 90"/>
                  <a:gd name="T38" fmla="*/ 279 w 600"/>
                  <a:gd name="T39" fmla="*/ 66 h 90"/>
                  <a:gd name="T40" fmla="*/ 293 w 600"/>
                  <a:gd name="T41" fmla="*/ 66 h 90"/>
                  <a:gd name="T42" fmla="*/ 307 w 600"/>
                  <a:gd name="T43" fmla="*/ 71 h 90"/>
                  <a:gd name="T44" fmla="*/ 321 w 600"/>
                  <a:gd name="T45" fmla="*/ 71 h 90"/>
                  <a:gd name="T46" fmla="*/ 335 w 600"/>
                  <a:gd name="T47" fmla="*/ 71 h 90"/>
                  <a:gd name="T48" fmla="*/ 350 w 600"/>
                  <a:gd name="T49" fmla="*/ 75 h 90"/>
                  <a:gd name="T50" fmla="*/ 364 w 600"/>
                  <a:gd name="T51" fmla="*/ 75 h 90"/>
                  <a:gd name="T52" fmla="*/ 378 w 600"/>
                  <a:gd name="T53" fmla="*/ 75 h 90"/>
                  <a:gd name="T54" fmla="*/ 392 w 600"/>
                  <a:gd name="T55" fmla="*/ 80 h 90"/>
                  <a:gd name="T56" fmla="*/ 406 w 600"/>
                  <a:gd name="T57" fmla="*/ 80 h 90"/>
                  <a:gd name="T58" fmla="*/ 420 w 600"/>
                  <a:gd name="T59" fmla="*/ 80 h 90"/>
                  <a:gd name="T60" fmla="*/ 435 w 600"/>
                  <a:gd name="T61" fmla="*/ 80 h 90"/>
                  <a:gd name="T62" fmla="*/ 449 w 600"/>
                  <a:gd name="T63" fmla="*/ 85 h 90"/>
                  <a:gd name="T64" fmla="*/ 463 w 600"/>
                  <a:gd name="T65" fmla="*/ 85 h 90"/>
                  <a:gd name="T66" fmla="*/ 477 w 600"/>
                  <a:gd name="T67" fmla="*/ 85 h 90"/>
                  <a:gd name="T68" fmla="*/ 491 w 600"/>
                  <a:gd name="T69" fmla="*/ 85 h 90"/>
                  <a:gd name="T70" fmla="*/ 505 w 600"/>
                  <a:gd name="T71" fmla="*/ 85 h 90"/>
                  <a:gd name="T72" fmla="*/ 520 w 600"/>
                  <a:gd name="T73" fmla="*/ 85 h 90"/>
                  <a:gd name="T74" fmla="*/ 534 w 600"/>
                  <a:gd name="T75" fmla="*/ 90 h 90"/>
                  <a:gd name="T76" fmla="*/ 548 w 600"/>
                  <a:gd name="T77" fmla="*/ 90 h 90"/>
                  <a:gd name="T78" fmla="*/ 562 w 600"/>
                  <a:gd name="T79" fmla="*/ 90 h 90"/>
                  <a:gd name="T80" fmla="*/ 576 w 600"/>
                  <a:gd name="T81" fmla="*/ 90 h 90"/>
                  <a:gd name="T82" fmla="*/ 590 w 600"/>
                  <a:gd name="T83" fmla="*/ 90 h 9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0"/>
                  <a:gd name="T127" fmla="*/ 0 h 90"/>
                  <a:gd name="T128" fmla="*/ 600 w 600"/>
                  <a:gd name="T129" fmla="*/ 90 h 9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0" h="90">
                    <a:moveTo>
                      <a:pt x="0" y="0"/>
                    </a:moveTo>
                    <a:lnTo>
                      <a:pt x="5" y="5"/>
                    </a:lnTo>
                    <a:lnTo>
                      <a:pt x="9" y="5"/>
                    </a:lnTo>
                    <a:lnTo>
                      <a:pt x="14" y="9"/>
                    </a:lnTo>
                    <a:lnTo>
                      <a:pt x="19" y="9"/>
                    </a:lnTo>
                    <a:lnTo>
                      <a:pt x="24" y="9"/>
                    </a:lnTo>
                    <a:lnTo>
                      <a:pt x="28" y="14"/>
                    </a:lnTo>
                    <a:lnTo>
                      <a:pt x="33" y="14"/>
                    </a:lnTo>
                    <a:lnTo>
                      <a:pt x="38" y="19"/>
                    </a:lnTo>
                    <a:lnTo>
                      <a:pt x="42" y="19"/>
                    </a:lnTo>
                    <a:lnTo>
                      <a:pt x="47" y="19"/>
                    </a:lnTo>
                    <a:lnTo>
                      <a:pt x="52" y="24"/>
                    </a:lnTo>
                    <a:lnTo>
                      <a:pt x="57" y="24"/>
                    </a:lnTo>
                    <a:lnTo>
                      <a:pt x="61" y="24"/>
                    </a:lnTo>
                    <a:lnTo>
                      <a:pt x="66" y="28"/>
                    </a:lnTo>
                    <a:lnTo>
                      <a:pt x="71" y="28"/>
                    </a:lnTo>
                    <a:lnTo>
                      <a:pt x="75" y="28"/>
                    </a:lnTo>
                    <a:lnTo>
                      <a:pt x="80" y="28"/>
                    </a:lnTo>
                    <a:lnTo>
                      <a:pt x="85" y="33"/>
                    </a:lnTo>
                    <a:lnTo>
                      <a:pt x="90" y="33"/>
                    </a:lnTo>
                    <a:lnTo>
                      <a:pt x="94" y="33"/>
                    </a:lnTo>
                    <a:lnTo>
                      <a:pt x="99" y="33"/>
                    </a:lnTo>
                    <a:lnTo>
                      <a:pt x="104" y="38"/>
                    </a:lnTo>
                    <a:lnTo>
                      <a:pt x="109" y="38"/>
                    </a:lnTo>
                    <a:lnTo>
                      <a:pt x="113" y="38"/>
                    </a:lnTo>
                    <a:lnTo>
                      <a:pt x="118" y="38"/>
                    </a:lnTo>
                    <a:lnTo>
                      <a:pt x="123" y="42"/>
                    </a:lnTo>
                    <a:lnTo>
                      <a:pt x="127" y="42"/>
                    </a:lnTo>
                    <a:lnTo>
                      <a:pt x="132" y="42"/>
                    </a:lnTo>
                    <a:lnTo>
                      <a:pt x="137" y="42"/>
                    </a:lnTo>
                    <a:lnTo>
                      <a:pt x="142" y="42"/>
                    </a:lnTo>
                    <a:lnTo>
                      <a:pt x="146" y="47"/>
                    </a:lnTo>
                    <a:lnTo>
                      <a:pt x="151" y="47"/>
                    </a:lnTo>
                    <a:lnTo>
                      <a:pt x="156" y="47"/>
                    </a:lnTo>
                    <a:lnTo>
                      <a:pt x="161" y="47"/>
                    </a:lnTo>
                    <a:lnTo>
                      <a:pt x="165" y="47"/>
                    </a:lnTo>
                    <a:lnTo>
                      <a:pt x="170" y="52"/>
                    </a:lnTo>
                    <a:lnTo>
                      <a:pt x="175" y="52"/>
                    </a:lnTo>
                    <a:lnTo>
                      <a:pt x="179" y="52"/>
                    </a:lnTo>
                    <a:lnTo>
                      <a:pt x="184" y="52"/>
                    </a:lnTo>
                    <a:lnTo>
                      <a:pt x="189" y="52"/>
                    </a:lnTo>
                    <a:lnTo>
                      <a:pt x="194" y="52"/>
                    </a:lnTo>
                    <a:lnTo>
                      <a:pt x="198" y="57"/>
                    </a:lnTo>
                    <a:lnTo>
                      <a:pt x="203" y="57"/>
                    </a:lnTo>
                    <a:lnTo>
                      <a:pt x="208" y="57"/>
                    </a:lnTo>
                    <a:lnTo>
                      <a:pt x="213" y="57"/>
                    </a:lnTo>
                    <a:lnTo>
                      <a:pt x="217" y="57"/>
                    </a:lnTo>
                    <a:lnTo>
                      <a:pt x="222" y="57"/>
                    </a:lnTo>
                    <a:lnTo>
                      <a:pt x="227" y="57"/>
                    </a:lnTo>
                    <a:lnTo>
                      <a:pt x="231" y="61"/>
                    </a:lnTo>
                    <a:lnTo>
                      <a:pt x="236" y="61"/>
                    </a:lnTo>
                    <a:lnTo>
                      <a:pt x="241" y="61"/>
                    </a:lnTo>
                    <a:lnTo>
                      <a:pt x="246" y="61"/>
                    </a:lnTo>
                    <a:lnTo>
                      <a:pt x="250" y="61"/>
                    </a:lnTo>
                    <a:lnTo>
                      <a:pt x="255" y="61"/>
                    </a:lnTo>
                    <a:lnTo>
                      <a:pt x="260" y="61"/>
                    </a:lnTo>
                    <a:lnTo>
                      <a:pt x="264" y="66"/>
                    </a:lnTo>
                    <a:lnTo>
                      <a:pt x="269" y="66"/>
                    </a:lnTo>
                    <a:lnTo>
                      <a:pt x="274" y="66"/>
                    </a:lnTo>
                    <a:lnTo>
                      <a:pt x="279" y="66"/>
                    </a:lnTo>
                    <a:lnTo>
                      <a:pt x="283" y="66"/>
                    </a:lnTo>
                    <a:lnTo>
                      <a:pt x="288" y="66"/>
                    </a:lnTo>
                    <a:lnTo>
                      <a:pt x="293" y="66"/>
                    </a:lnTo>
                    <a:lnTo>
                      <a:pt x="298" y="66"/>
                    </a:lnTo>
                    <a:lnTo>
                      <a:pt x="302" y="71"/>
                    </a:lnTo>
                    <a:lnTo>
                      <a:pt x="307" y="71"/>
                    </a:lnTo>
                    <a:lnTo>
                      <a:pt x="312" y="71"/>
                    </a:lnTo>
                    <a:lnTo>
                      <a:pt x="316" y="71"/>
                    </a:lnTo>
                    <a:lnTo>
                      <a:pt x="321" y="71"/>
                    </a:lnTo>
                    <a:lnTo>
                      <a:pt x="326" y="71"/>
                    </a:lnTo>
                    <a:lnTo>
                      <a:pt x="331" y="71"/>
                    </a:lnTo>
                    <a:lnTo>
                      <a:pt x="335" y="71"/>
                    </a:lnTo>
                    <a:lnTo>
                      <a:pt x="340" y="75"/>
                    </a:lnTo>
                    <a:lnTo>
                      <a:pt x="345" y="75"/>
                    </a:lnTo>
                    <a:lnTo>
                      <a:pt x="350" y="75"/>
                    </a:lnTo>
                    <a:lnTo>
                      <a:pt x="354" y="75"/>
                    </a:lnTo>
                    <a:lnTo>
                      <a:pt x="359" y="75"/>
                    </a:lnTo>
                    <a:lnTo>
                      <a:pt x="364" y="75"/>
                    </a:lnTo>
                    <a:lnTo>
                      <a:pt x="368" y="75"/>
                    </a:lnTo>
                    <a:lnTo>
                      <a:pt x="373" y="75"/>
                    </a:lnTo>
                    <a:lnTo>
                      <a:pt x="378" y="75"/>
                    </a:lnTo>
                    <a:lnTo>
                      <a:pt x="383" y="75"/>
                    </a:lnTo>
                    <a:lnTo>
                      <a:pt x="387" y="75"/>
                    </a:lnTo>
                    <a:lnTo>
                      <a:pt x="392" y="80"/>
                    </a:lnTo>
                    <a:lnTo>
                      <a:pt x="397" y="80"/>
                    </a:lnTo>
                    <a:lnTo>
                      <a:pt x="401" y="80"/>
                    </a:lnTo>
                    <a:lnTo>
                      <a:pt x="406" y="80"/>
                    </a:lnTo>
                    <a:lnTo>
                      <a:pt x="411" y="80"/>
                    </a:lnTo>
                    <a:lnTo>
                      <a:pt x="416" y="80"/>
                    </a:lnTo>
                    <a:lnTo>
                      <a:pt x="420" y="80"/>
                    </a:lnTo>
                    <a:lnTo>
                      <a:pt x="425" y="80"/>
                    </a:lnTo>
                    <a:lnTo>
                      <a:pt x="430" y="80"/>
                    </a:lnTo>
                    <a:lnTo>
                      <a:pt x="435" y="80"/>
                    </a:lnTo>
                    <a:lnTo>
                      <a:pt x="439" y="80"/>
                    </a:lnTo>
                    <a:lnTo>
                      <a:pt x="444" y="80"/>
                    </a:lnTo>
                    <a:lnTo>
                      <a:pt x="449" y="85"/>
                    </a:lnTo>
                    <a:lnTo>
                      <a:pt x="453" y="85"/>
                    </a:lnTo>
                    <a:lnTo>
                      <a:pt x="458" y="85"/>
                    </a:lnTo>
                    <a:lnTo>
                      <a:pt x="463" y="85"/>
                    </a:lnTo>
                    <a:lnTo>
                      <a:pt x="468" y="85"/>
                    </a:lnTo>
                    <a:lnTo>
                      <a:pt x="472" y="85"/>
                    </a:lnTo>
                    <a:lnTo>
                      <a:pt x="477" y="85"/>
                    </a:lnTo>
                    <a:lnTo>
                      <a:pt x="482" y="85"/>
                    </a:lnTo>
                    <a:lnTo>
                      <a:pt x="487" y="85"/>
                    </a:lnTo>
                    <a:lnTo>
                      <a:pt x="491" y="85"/>
                    </a:lnTo>
                    <a:lnTo>
                      <a:pt x="496" y="85"/>
                    </a:lnTo>
                    <a:lnTo>
                      <a:pt x="501" y="85"/>
                    </a:lnTo>
                    <a:lnTo>
                      <a:pt x="505" y="85"/>
                    </a:lnTo>
                    <a:lnTo>
                      <a:pt x="510" y="85"/>
                    </a:lnTo>
                    <a:lnTo>
                      <a:pt x="515" y="85"/>
                    </a:lnTo>
                    <a:lnTo>
                      <a:pt x="520" y="85"/>
                    </a:lnTo>
                    <a:lnTo>
                      <a:pt x="524" y="85"/>
                    </a:lnTo>
                    <a:lnTo>
                      <a:pt x="529" y="90"/>
                    </a:lnTo>
                    <a:lnTo>
                      <a:pt x="534" y="90"/>
                    </a:lnTo>
                    <a:lnTo>
                      <a:pt x="539" y="90"/>
                    </a:lnTo>
                    <a:lnTo>
                      <a:pt x="543" y="90"/>
                    </a:lnTo>
                    <a:lnTo>
                      <a:pt x="548" y="90"/>
                    </a:lnTo>
                    <a:lnTo>
                      <a:pt x="553" y="90"/>
                    </a:lnTo>
                    <a:lnTo>
                      <a:pt x="557" y="90"/>
                    </a:lnTo>
                    <a:lnTo>
                      <a:pt x="562" y="90"/>
                    </a:lnTo>
                    <a:lnTo>
                      <a:pt x="567" y="90"/>
                    </a:lnTo>
                    <a:lnTo>
                      <a:pt x="572" y="90"/>
                    </a:lnTo>
                    <a:lnTo>
                      <a:pt x="576" y="90"/>
                    </a:lnTo>
                    <a:lnTo>
                      <a:pt x="581" y="90"/>
                    </a:lnTo>
                    <a:lnTo>
                      <a:pt x="586" y="90"/>
                    </a:lnTo>
                    <a:lnTo>
                      <a:pt x="590" y="90"/>
                    </a:lnTo>
                    <a:lnTo>
                      <a:pt x="595" y="90"/>
                    </a:lnTo>
                    <a:lnTo>
                      <a:pt x="600" y="9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27" name="Freeform 7">
                <a:extLst>
                  <a:ext uri="{FF2B5EF4-FFF2-40B4-BE49-F238E27FC236}">
                    <a16:creationId xmlns:a16="http://schemas.microsoft.com/office/drawing/2014/main" id="{8C21142E-BDE4-4446-82E8-5A0EF62FA1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2150"/>
                <a:ext cx="340" cy="85"/>
              </a:xfrm>
              <a:custGeom>
                <a:avLst/>
                <a:gdLst>
                  <a:gd name="T0" fmla="*/ 9 w 340"/>
                  <a:gd name="T1" fmla="*/ 85 h 85"/>
                  <a:gd name="T2" fmla="*/ 24 w 340"/>
                  <a:gd name="T3" fmla="*/ 85 h 85"/>
                  <a:gd name="T4" fmla="*/ 38 w 340"/>
                  <a:gd name="T5" fmla="*/ 85 h 85"/>
                  <a:gd name="T6" fmla="*/ 52 w 340"/>
                  <a:gd name="T7" fmla="*/ 85 h 85"/>
                  <a:gd name="T8" fmla="*/ 66 w 340"/>
                  <a:gd name="T9" fmla="*/ 85 h 85"/>
                  <a:gd name="T10" fmla="*/ 80 w 340"/>
                  <a:gd name="T11" fmla="*/ 85 h 85"/>
                  <a:gd name="T12" fmla="*/ 94 w 340"/>
                  <a:gd name="T13" fmla="*/ 85 h 85"/>
                  <a:gd name="T14" fmla="*/ 109 w 340"/>
                  <a:gd name="T15" fmla="*/ 85 h 85"/>
                  <a:gd name="T16" fmla="*/ 123 w 340"/>
                  <a:gd name="T17" fmla="*/ 85 h 85"/>
                  <a:gd name="T18" fmla="*/ 137 w 340"/>
                  <a:gd name="T19" fmla="*/ 85 h 85"/>
                  <a:gd name="T20" fmla="*/ 151 w 340"/>
                  <a:gd name="T21" fmla="*/ 85 h 85"/>
                  <a:gd name="T22" fmla="*/ 165 w 340"/>
                  <a:gd name="T23" fmla="*/ 85 h 85"/>
                  <a:gd name="T24" fmla="*/ 179 w 340"/>
                  <a:gd name="T25" fmla="*/ 85 h 85"/>
                  <a:gd name="T26" fmla="*/ 194 w 340"/>
                  <a:gd name="T27" fmla="*/ 85 h 85"/>
                  <a:gd name="T28" fmla="*/ 208 w 340"/>
                  <a:gd name="T29" fmla="*/ 85 h 85"/>
                  <a:gd name="T30" fmla="*/ 222 w 340"/>
                  <a:gd name="T31" fmla="*/ 85 h 85"/>
                  <a:gd name="T32" fmla="*/ 236 w 340"/>
                  <a:gd name="T33" fmla="*/ 85 h 85"/>
                  <a:gd name="T34" fmla="*/ 250 w 340"/>
                  <a:gd name="T35" fmla="*/ 80 h 85"/>
                  <a:gd name="T36" fmla="*/ 265 w 340"/>
                  <a:gd name="T37" fmla="*/ 80 h 85"/>
                  <a:gd name="T38" fmla="*/ 279 w 340"/>
                  <a:gd name="T39" fmla="*/ 80 h 85"/>
                  <a:gd name="T40" fmla="*/ 293 w 340"/>
                  <a:gd name="T41" fmla="*/ 75 h 85"/>
                  <a:gd name="T42" fmla="*/ 307 w 340"/>
                  <a:gd name="T43" fmla="*/ 75 h 85"/>
                  <a:gd name="T44" fmla="*/ 321 w 340"/>
                  <a:gd name="T45" fmla="*/ 70 h 85"/>
                  <a:gd name="T46" fmla="*/ 335 w 340"/>
                  <a:gd name="T47" fmla="*/ 66 h 85"/>
                  <a:gd name="T48" fmla="*/ 335 w 340"/>
                  <a:gd name="T49" fmla="*/ 47 h 85"/>
                  <a:gd name="T50" fmla="*/ 321 w 340"/>
                  <a:gd name="T51" fmla="*/ 42 h 85"/>
                  <a:gd name="T52" fmla="*/ 307 w 340"/>
                  <a:gd name="T53" fmla="*/ 37 h 85"/>
                  <a:gd name="T54" fmla="*/ 293 w 340"/>
                  <a:gd name="T55" fmla="*/ 33 h 85"/>
                  <a:gd name="T56" fmla="*/ 279 w 340"/>
                  <a:gd name="T57" fmla="*/ 33 h 85"/>
                  <a:gd name="T58" fmla="*/ 265 w 340"/>
                  <a:gd name="T59" fmla="*/ 28 h 85"/>
                  <a:gd name="T60" fmla="*/ 250 w 340"/>
                  <a:gd name="T61" fmla="*/ 23 h 85"/>
                  <a:gd name="T62" fmla="*/ 236 w 340"/>
                  <a:gd name="T63" fmla="*/ 23 h 85"/>
                  <a:gd name="T64" fmla="*/ 222 w 340"/>
                  <a:gd name="T65" fmla="*/ 19 h 85"/>
                  <a:gd name="T66" fmla="*/ 208 w 340"/>
                  <a:gd name="T67" fmla="*/ 19 h 85"/>
                  <a:gd name="T68" fmla="*/ 194 w 340"/>
                  <a:gd name="T69" fmla="*/ 14 h 85"/>
                  <a:gd name="T70" fmla="*/ 179 w 340"/>
                  <a:gd name="T71" fmla="*/ 14 h 85"/>
                  <a:gd name="T72" fmla="*/ 165 w 340"/>
                  <a:gd name="T73" fmla="*/ 9 h 85"/>
                  <a:gd name="T74" fmla="*/ 151 w 340"/>
                  <a:gd name="T75" fmla="*/ 9 h 85"/>
                  <a:gd name="T76" fmla="*/ 137 w 340"/>
                  <a:gd name="T77" fmla="*/ 9 h 85"/>
                  <a:gd name="T78" fmla="*/ 123 w 340"/>
                  <a:gd name="T79" fmla="*/ 4 h 85"/>
                  <a:gd name="T80" fmla="*/ 109 w 340"/>
                  <a:gd name="T81" fmla="*/ 4 h 85"/>
                  <a:gd name="T82" fmla="*/ 94 w 340"/>
                  <a:gd name="T83" fmla="*/ 4 h 8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40"/>
                  <a:gd name="T127" fmla="*/ 0 h 85"/>
                  <a:gd name="T128" fmla="*/ 340 w 340"/>
                  <a:gd name="T129" fmla="*/ 85 h 8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40" h="85">
                    <a:moveTo>
                      <a:pt x="0" y="85"/>
                    </a:moveTo>
                    <a:lnTo>
                      <a:pt x="5" y="85"/>
                    </a:lnTo>
                    <a:lnTo>
                      <a:pt x="9" y="85"/>
                    </a:lnTo>
                    <a:lnTo>
                      <a:pt x="14" y="85"/>
                    </a:lnTo>
                    <a:lnTo>
                      <a:pt x="19" y="85"/>
                    </a:lnTo>
                    <a:lnTo>
                      <a:pt x="24" y="85"/>
                    </a:lnTo>
                    <a:lnTo>
                      <a:pt x="28" y="85"/>
                    </a:lnTo>
                    <a:lnTo>
                      <a:pt x="33" y="85"/>
                    </a:lnTo>
                    <a:lnTo>
                      <a:pt x="38" y="85"/>
                    </a:lnTo>
                    <a:lnTo>
                      <a:pt x="42" y="85"/>
                    </a:lnTo>
                    <a:lnTo>
                      <a:pt x="47" y="85"/>
                    </a:lnTo>
                    <a:lnTo>
                      <a:pt x="52" y="85"/>
                    </a:lnTo>
                    <a:lnTo>
                      <a:pt x="57" y="85"/>
                    </a:lnTo>
                    <a:lnTo>
                      <a:pt x="61" y="85"/>
                    </a:lnTo>
                    <a:lnTo>
                      <a:pt x="66" y="85"/>
                    </a:lnTo>
                    <a:lnTo>
                      <a:pt x="71" y="85"/>
                    </a:lnTo>
                    <a:lnTo>
                      <a:pt x="76" y="85"/>
                    </a:lnTo>
                    <a:lnTo>
                      <a:pt x="80" y="85"/>
                    </a:lnTo>
                    <a:lnTo>
                      <a:pt x="85" y="85"/>
                    </a:lnTo>
                    <a:lnTo>
                      <a:pt x="90" y="85"/>
                    </a:lnTo>
                    <a:lnTo>
                      <a:pt x="94" y="85"/>
                    </a:lnTo>
                    <a:lnTo>
                      <a:pt x="99" y="85"/>
                    </a:lnTo>
                    <a:lnTo>
                      <a:pt x="104" y="85"/>
                    </a:lnTo>
                    <a:lnTo>
                      <a:pt x="109" y="85"/>
                    </a:lnTo>
                    <a:lnTo>
                      <a:pt x="113" y="85"/>
                    </a:lnTo>
                    <a:lnTo>
                      <a:pt x="118" y="85"/>
                    </a:lnTo>
                    <a:lnTo>
                      <a:pt x="123" y="85"/>
                    </a:lnTo>
                    <a:lnTo>
                      <a:pt x="127" y="85"/>
                    </a:lnTo>
                    <a:lnTo>
                      <a:pt x="132" y="85"/>
                    </a:lnTo>
                    <a:lnTo>
                      <a:pt x="137" y="85"/>
                    </a:lnTo>
                    <a:lnTo>
                      <a:pt x="142" y="85"/>
                    </a:lnTo>
                    <a:lnTo>
                      <a:pt x="146" y="85"/>
                    </a:lnTo>
                    <a:lnTo>
                      <a:pt x="151" y="85"/>
                    </a:lnTo>
                    <a:lnTo>
                      <a:pt x="156" y="85"/>
                    </a:lnTo>
                    <a:lnTo>
                      <a:pt x="161" y="85"/>
                    </a:lnTo>
                    <a:lnTo>
                      <a:pt x="165" y="85"/>
                    </a:lnTo>
                    <a:lnTo>
                      <a:pt x="170" y="85"/>
                    </a:lnTo>
                    <a:lnTo>
                      <a:pt x="175" y="85"/>
                    </a:lnTo>
                    <a:lnTo>
                      <a:pt x="179" y="85"/>
                    </a:lnTo>
                    <a:lnTo>
                      <a:pt x="184" y="85"/>
                    </a:lnTo>
                    <a:lnTo>
                      <a:pt x="189" y="85"/>
                    </a:lnTo>
                    <a:lnTo>
                      <a:pt x="194" y="85"/>
                    </a:lnTo>
                    <a:lnTo>
                      <a:pt x="198" y="85"/>
                    </a:lnTo>
                    <a:lnTo>
                      <a:pt x="203" y="85"/>
                    </a:lnTo>
                    <a:lnTo>
                      <a:pt x="208" y="85"/>
                    </a:lnTo>
                    <a:lnTo>
                      <a:pt x="213" y="85"/>
                    </a:lnTo>
                    <a:lnTo>
                      <a:pt x="217" y="85"/>
                    </a:lnTo>
                    <a:lnTo>
                      <a:pt x="222" y="85"/>
                    </a:lnTo>
                    <a:lnTo>
                      <a:pt x="227" y="85"/>
                    </a:lnTo>
                    <a:lnTo>
                      <a:pt x="231" y="85"/>
                    </a:lnTo>
                    <a:lnTo>
                      <a:pt x="236" y="85"/>
                    </a:lnTo>
                    <a:lnTo>
                      <a:pt x="241" y="80"/>
                    </a:lnTo>
                    <a:lnTo>
                      <a:pt x="246" y="80"/>
                    </a:lnTo>
                    <a:lnTo>
                      <a:pt x="250" y="80"/>
                    </a:lnTo>
                    <a:lnTo>
                      <a:pt x="255" y="80"/>
                    </a:lnTo>
                    <a:lnTo>
                      <a:pt x="260" y="80"/>
                    </a:lnTo>
                    <a:lnTo>
                      <a:pt x="265" y="80"/>
                    </a:lnTo>
                    <a:lnTo>
                      <a:pt x="269" y="80"/>
                    </a:lnTo>
                    <a:lnTo>
                      <a:pt x="274" y="80"/>
                    </a:lnTo>
                    <a:lnTo>
                      <a:pt x="279" y="80"/>
                    </a:lnTo>
                    <a:lnTo>
                      <a:pt x="283" y="80"/>
                    </a:lnTo>
                    <a:lnTo>
                      <a:pt x="288" y="75"/>
                    </a:lnTo>
                    <a:lnTo>
                      <a:pt x="293" y="75"/>
                    </a:lnTo>
                    <a:lnTo>
                      <a:pt x="298" y="75"/>
                    </a:lnTo>
                    <a:lnTo>
                      <a:pt x="302" y="75"/>
                    </a:lnTo>
                    <a:lnTo>
                      <a:pt x="307" y="75"/>
                    </a:lnTo>
                    <a:lnTo>
                      <a:pt x="312" y="70"/>
                    </a:lnTo>
                    <a:lnTo>
                      <a:pt x="316" y="70"/>
                    </a:lnTo>
                    <a:lnTo>
                      <a:pt x="321" y="70"/>
                    </a:lnTo>
                    <a:lnTo>
                      <a:pt x="326" y="70"/>
                    </a:lnTo>
                    <a:lnTo>
                      <a:pt x="331" y="66"/>
                    </a:lnTo>
                    <a:lnTo>
                      <a:pt x="335" y="66"/>
                    </a:lnTo>
                    <a:lnTo>
                      <a:pt x="340" y="61"/>
                    </a:lnTo>
                    <a:lnTo>
                      <a:pt x="340" y="52"/>
                    </a:lnTo>
                    <a:lnTo>
                      <a:pt x="335" y="47"/>
                    </a:lnTo>
                    <a:lnTo>
                      <a:pt x="331" y="47"/>
                    </a:lnTo>
                    <a:lnTo>
                      <a:pt x="326" y="42"/>
                    </a:lnTo>
                    <a:lnTo>
                      <a:pt x="321" y="42"/>
                    </a:lnTo>
                    <a:lnTo>
                      <a:pt x="316" y="42"/>
                    </a:lnTo>
                    <a:lnTo>
                      <a:pt x="312" y="37"/>
                    </a:lnTo>
                    <a:lnTo>
                      <a:pt x="307" y="37"/>
                    </a:lnTo>
                    <a:lnTo>
                      <a:pt x="302" y="37"/>
                    </a:lnTo>
                    <a:lnTo>
                      <a:pt x="298" y="37"/>
                    </a:lnTo>
                    <a:lnTo>
                      <a:pt x="293" y="33"/>
                    </a:lnTo>
                    <a:lnTo>
                      <a:pt x="288" y="33"/>
                    </a:lnTo>
                    <a:lnTo>
                      <a:pt x="283" y="33"/>
                    </a:lnTo>
                    <a:lnTo>
                      <a:pt x="279" y="33"/>
                    </a:lnTo>
                    <a:lnTo>
                      <a:pt x="274" y="28"/>
                    </a:lnTo>
                    <a:lnTo>
                      <a:pt x="269" y="28"/>
                    </a:lnTo>
                    <a:lnTo>
                      <a:pt x="265" y="28"/>
                    </a:lnTo>
                    <a:lnTo>
                      <a:pt x="260" y="28"/>
                    </a:lnTo>
                    <a:lnTo>
                      <a:pt x="255" y="28"/>
                    </a:lnTo>
                    <a:lnTo>
                      <a:pt x="250" y="23"/>
                    </a:lnTo>
                    <a:lnTo>
                      <a:pt x="246" y="23"/>
                    </a:lnTo>
                    <a:lnTo>
                      <a:pt x="241" y="23"/>
                    </a:lnTo>
                    <a:lnTo>
                      <a:pt x="236" y="23"/>
                    </a:lnTo>
                    <a:lnTo>
                      <a:pt x="231" y="23"/>
                    </a:lnTo>
                    <a:lnTo>
                      <a:pt x="227" y="19"/>
                    </a:lnTo>
                    <a:lnTo>
                      <a:pt x="222" y="19"/>
                    </a:lnTo>
                    <a:lnTo>
                      <a:pt x="217" y="19"/>
                    </a:lnTo>
                    <a:lnTo>
                      <a:pt x="213" y="19"/>
                    </a:lnTo>
                    <a:lnTo>
                      <a:pt x="208" y="19"/>
                    </a:lnTo>
                    <a:lnTo>
                      <a:pt x="203" y="19"/>
                    </a:lnTo>
                    <a:lnTo>
                      <a:pt x="198" y="19"/>
                    </a:lnTo>
                    <a:lnTo>
                      <a:pt x="194" y="14"/>
                    </a:lnTo>
                    <a:lnTo>
                      <a:pt x="189" y="14"/>
                    </a:lnTo>
                    <a:lnTo>
                      <a:pt x="184" y="14"/>
                    </a:lnTo>
                    <a:lnTo>
                      <a:pt x="179" y="14"/>
                    </a:lnTo>
                    <a:lnTo>
                      <a:pt x="175" y="14"/>
                    </a:lnTo>
                    <a:lnTo>
                      <a:pt x="170" y="14"/>
                    </a:lnTo>
                    <a:lnTo>
                      <a:pt x="165" y="9"/>
                    </a:lnTo>
                    <a:lnTo>
                      <a:pt x="161" y="9"/>
                    </a:lnTo>
                    <a:lnTo>
                      <a:pt x="156" y="9"/>
                    </a:lnTo>
                    <a:lnTo>
                      <a:pt x="151" y="9"/>
                    </a:lnTo>
                    <a:lnTo>
                      <a:pt x="146" y="9"/>
                    </a:lnTo>
                    <a:lnTo>
                      <a:pt x="142" y="9"/>
                    </a:lnTo>
                    <a:lnTo>
                      <a:pt x="137" y="9"/>
                    </a:lnTo>
                    <a:lnTo>
                      <a:pt x="132" y="9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18" y="4"/>
                    </a:lnTo>
                    <a:lnTo>
                      <a:pt x="113" y="4"/>
                    </a:lnTo>
                    <a:lnTo>
                      <a:pt x="109" y="4"/>
                    </a:lnTo>
                    <a:lnTo>
                      <a:pt x="104" y="4"/>
                    </a:lnTo>
                    <a:lnTo>
                      <a:pt x="99" y="4"/>
                    </a:lnTo>
                    <a:lnTo>
                      <a:pt x="94" y="4"/>
                    </a:lnTo>
                    <a:lnTo>
                      <a:pt x="90" y="0"/>
                    </a:lnTo>
                    <a:lnTo>
                      <a:pt x="85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28" name="Freeform 8">
                <a:extLst>
                  <a:ext uri="{FF2B5EF4-FFF2-40B4-BE49-F238E27FC236}">
                    <a16:creationId xmlns:a16="http://schemas.microsoft.com/office/drawing/2014/main" id="{56C93E9E-B2C0-AF4E-A12E-808CD52C5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8" y="2112"/>
                <a:ext cx="600" cy="38"/>
              </a:xfrm>
              <a:custGeom>
                <a:avLst/>
                <a:gdLst>
                  <a:gd name="T0" fmla="*/ 591 w 600"/>
                  <a:gd name="T1" fmla="*/ 38 h 38"/>
                  <a:gd name="T2" fmla="*/ 576 w 600"/>
                  <a:gd name="T3" fmla="*/ 38 h 38"/>
                  <a:gd name="T4" fmla="*/ 562 w 600"/>
                  <a:gd name="T5" fmla="*/ 38 h 38"/>
                  <a:gd name="T6" fmla="*/ 548 w 600"/>
                  <a:gd name="T7" fmla="*/ 33 h 38"/>
                  <a:gd name="T8" fmla="*/ 534 w 600"/>
                  <a:gd name="T9" fmla="*/ 33 h 38"/>
                  <a:gd name="T10" fmla="*/ 520 w 600"/>
                  <a:gd name="T11" fmla="*/ 33 h 38"/>
                  <a:gd name="T12" fmla="*/ 505 w 600"/>
                  <a:gd name="T13" fmla="*/ 28 h 38"/>
                  <a:gd name="T14" fmla="*/ 491 w 600"/>
                  <a:gd name="T15" fmla="*/ 28 h 38"/>
                  <a:gd name="T16" fmla="*/ 477 w 600"/>
                  <a:gd name="T17" fmla="*/ 28 h 38"/>
                  <a:gd name="T18" fmla="*/ 463 w 600"/>
                  <a:gd name="T19" fmla="*/ 28 h 38"/>
                  <a:gd name="T20" fmla="*/ 449 w 600"/>
                  <a:gd name="T21" fmla="*/ 24 h 38"/>
                  <a:gd name="T22" fmla="*/ 435 w 600"/>
                  <a:gd name="T23" fmla="*/ 24 h 38"/>
                  <a:gd name="T24" fmla="*/ 420 w 600"/>
                  <a:gd name="T25" fmla="*/ 24 h 38"/>
                  <a:gd name="T26" fmla="*/ 406 w 600"/>
                  <a:gd name="T27" fmla="*/ 24 h 38"/>
                  <a:gd name="T28" fmla="*/ 392 w 600"/>
                  <a:gd name="T29" fmla="*/ 19 h 38"/>
                  <a:gd name="T30" fmla="*/ 378 w 600"/>
                  <a:gd name="T31" fmla="*/ 19 h 38"/>
                  <a:gd name="T32" fmla="*/ 364 w 600"/>
                  <a:gd name="T33" fmla="*/ 19 h 38"/>
                  <a:gd name="T34" fmla="*/ 350 w 600"/>
                  <a:gd name="T35" fmla="*/ 19 h 38"/>
                  <a:gd name="T36" fmla="*/ 335 w 600"/>
                  <a:gd name="T37" fmla="*/ 19 h 38"/>
                  <a:gd name="T38" fmla="*/ 321 w 600"/>
                  <a:gd name="T39" fmla="*/ 14 h 38"/>
                  <a:gd name="T40" fmla="*/ 307 w 600"/>
                  <a:gd name="T41" fmla="*/ 14 h 38"/>
                  <a:gd name="T42" fmla="*/ 293 w 600"/>
                  <a:gd name="T43" fmla="*/ 14 h 38"/>
                  <a:gd name="T44" fmla="*/ 279 w 600"/>
                  <a:gd name="T45" fmla="*/ 14 h 38"/>
                  <a:gd name="T46" fmla="*/ 265 w 600"/>
                  <a:gd name="T47" fmla="*/ 14 h 38"/>
                  <a:gd name="T48" fmla="*/ 250 w 600"/>
                  <a:gd name="T49" fmla="*/ 14 h 38"/>
                  <a:gd name="T50" fmla="*/ 236 w 600"/>
                  <a:gd name="T51" fmla="*/ 9 h 38"/>
                  <a:gd name="T52" fmla="*/ 222 w 600"/>
                  <a:gd name="T53" fmla="*/ 9 h 38"/>
                  <a:gd name="T54" fmla="*/ 208 w 600"/>
                  <a:gd name="T55" fmla="*/ 9 h 38"/>
                  <a:gd name="T56" fmla="*/ 194 w 600"/>
                  <a:gd name="T57" fmla="*/ 9 h 38"/>
                  <a:gd name="T58" fmla="*/ 179 w 600"/>
                  <a:gd name="T59" fmla="*/ 9 h 38"/>
                  <a:gd name="T60" fmla="*/ 165 w 600"/>
                  <a:gd name="T61" fmla="*/ 9 h 38"/>
                  <a:gd name="T62" fmla="*/ 151 w 600"/>
                  <a:gd name="T63" fmla="*/ 9 h 38"/>
                  <a:gd name="T64" fmla="*/ 137 w 600"/>
                  <a:gd name="T65" fmla="*/ 5 h 38"/>
                  <a:gd name="T66" fmla="*/ 123 w 600"/>
                  <a:gd name="T67" fmla="*/ 5 h 38"/>
                  <a:gd name="T68" fmla="*/ 109 w 600"/>
                  <a:gd name="T69" fmla="*/ 5 h 38"/>
                  <a:gd name="T70" fmla="*/ 94 w 600"/>
                  <a:gd name="T71" fmla="*/ 5 h 38"/>
                  <a:gd name="T72" fmla="*/ 80 w 600"/>
                  <a:gd name="T73" fmla="*/ 5 h 38"/>
                  <a:gd name="T74" fmla="*/ 66 w 600"/>
                  <a:gd name="T75" fmla="*/ 5 h 38"/>
                  <a:gd name="T76" fmla="*/ 52 w 600"/>
                  <a:gd name="T77" fmla="*/ 5 h 38"/>
                  <a:gd name="T78" fmla="*/ 38 w 600"/>
                  <a:gd name="T79" fmla="*/ 5 h 38"/>
                  <a:gd name="T80" fmla="*/ 24 w 600"/>
                  <a:gd name="T81" fmla="*/ 5 h 38"/>
                  <a:gd name="T82" fmla="*/ 9 w 600"/>
                  <a:gd name="T83" fmla="*/ 0 h 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0"/>
                  <a:gd name="T127" fmla="*/ 0 h 38"/>
                  <a:gd name="T128" fmla="*/ 600 w 600"/>
                  <a:gd name="T129" fmla="*/ 38 h 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0" h="38">
                    <a:moveTo>
                      <a:pt x="600" y="38"/>
                    </a:moveTo>
                    <a:lnTo>
                      <a:pt x="595" y="38"/>
                    </a:lnTo>
                    <a:lnTo>
                      <a:pt x="591" y="38"/>
                    </a:lnTo>
                    <a:lnTo>
                      <a:pt x="586" y="38"/>
                    </a:lnTo>
                    <a:lnTo>
                      <a:pt x="581" y="38"/>
                    </a:lnTo>
                    <a:lnTo>
                      <a:pt x="576" y="38"/>
                    </a:lnTo>
                    <a:lnTo>
                      <a:pt x="572" y="38"/>
                    </a:lnTo>
                    <a:lnTo>
                      <a:pt x="567" y="38"/>
                    </a:lnTo>
                    <a:lnTo>
                      <a:pt x="562" y="38"/>
                    </a:lnTo>
                    <a:lnTo>
                      <a:pt x="557" y="33"/>
                    </a:lnTo>
                    <a:lnTo>
                      <a:pt x="553" y="33"/>
                    </a:lnTo>
                    <a:lnTo>
                      <a:pt x="548" y="33"/>
                    </a:lnTo>
                    <a:lnTo>
                      <a:pt x="543" y="33"/>
                    </a:lnTo>
                    <a:lnTo>
                      <a:pt x="539" y="33"/>
                    </a:lnTo>
                    <a:lnTo>
                      <a:pt x="534" y="33"/>
                    </a:lnTo>
                    <a:lnTo>
                      <a:pt x="529" y="33"/>
                    </a:lnTo>
                    <a:lnTo>
                      <a:pt x="524" y="33"/>
                    </a:lnTo>
                    <a:lnTo>
                      <a:pt x="520" y="33"/>
                    </a:lnTo>
                    <a:lnTo>
                      <a:pt x="515" y="33"/>
                    </a:lnTo>
                    <a:lnTo>
                      <a:pt x="510" y="33"/>
                    </a:lnTo>
                    <a:lnTo>
                      <a:pt x="505" y="28"/>
                    </a:lnTo>
                    <a:lnTo>
                      <a:pt x="501" y="28"/>
                    </a:lnTo>
                    <a:lnTo>
                      <a:pt x="496" y="28"/>
                    </a:lnTo>
                    <a:lnTo>
                      <a:pt x="491" y="28"/>
                    </a:lnTo>
                    <a:lnTo>
                      <a:pt x="487" y="28"/>
                    </a:lnTo>
                    <a:lnTo>
                      <a:pt x="482" y="28"/>
                    </a:lnTo>
                    <a:lnTo>
                      <a:pt x="477" y="28"/>
                    </a:lnTo>
                    <a:lnTo>
                      <a:pt x="472" y="28"/>
                    </a:lnTo>
                    <a:lnTo>
                      <a:pt x="468" y="28"/>
                    </a:lnTo>
                    <a:lnTo>
                      <a:pt x="463" y="28"/>
                    </a:lnTo>
                    <a:lnTo>
                      <a:pt x="458" y="28"/>
                    </a:lnTo>
                    <a:lnTo>
                      <a:pt x="454" y="24"/>
                    </a:lnTo>
                    <a:lnTo>
                      <a:pt x="449" y="24"/>
                    </a:lnTo>
                    <a:lnTo>
                      <a:pt x="444" y="24"/>
                    </a:lnTo>
                    <a:lnTo>
                      <a:pt x="439" y="24"/>
                    </a:lnTo>
                    <a:lnTo>
                      <a:pt x="435" y="24"/>
                    </a:lnTo>
                    <a:lnTo>
                      <a:pt x="430" y="24"/>
                    </a:lnTo>
                    <a:lnTo>
                      <a:pt x="425" y="24"/>
                    </a:lnTo>
                    <a:lnTo>
                      <a:pt x="420" y="24"/>
                    </a:lnTo>
                    <a:lnTo>
                      <a:pt x="416" y="24"/>
                    </a:lnTo>
                    <a:lnTo>
                      <a:pt x="411" y="24"/>
                    </a:lnTo>
                    <a:lnTo>
                      <a:pt x="406" y="24"/>
                    </a:lnTo>
                    <a:lnTo>
                      <a:pt x="402" y="24"/>
                    </a:lnTo>
                    <a:lnTo>
                      <a:pt x="397" y="24"/>
                    </a:lnTo>
                    <a:lnTo>
                      <a:pt x="392" y="19"/>
                    </a:lnTo>
                    <a:lnTo>
                      <a:pt x="387" y="19"/>
                    </a:lnTo>
                    <a:lnTo>
                      <a:pt x="383" y="19"/>
                    </a:lnTo>
                    <a:lnTo>
                      <a:pt x="378" y="19"/>
                    </a:lnTo>
                    <a:lnTo>
                      <a:pt x="373" y="19"/>
                    </a:lnTo>
                    <a:lnTo>
                      <a:pt x="368" y="19"/>
                    </a:lnTo>
                    <a:lnTo>
                      <a:pt x="364" y="19"/>
                    </a:lnTo>
                    <a:lnTo>
                      <a:pt x="359" y="19"/>
                    </a:lnTo>
                    <a:lnTo>
                      <a:pt x="354" y="19"/>
                    </a:lnTo>
                    <a:lnTo>
                      <a:pt x="350" y="19"/>
                    </a:lnTo>
                    <a:lnTo>
                      <a:pt x="345" y="19"/>
                    </a:lnTo>
                    <a:lnTo>
                      <a:pt x="340" y="19"/>
                    </a:lnTo>
                    <a:lnTo>
                      <a:pt x="335" y="19"/>
                    </a:lnTo>
                    <a:lnTo>
                      <a:pt x="331" y="19"/>
                    </a:lnTo>
                    <a:lnTo>
                      <a:pt x="326" y="14"/>
                    </a:lnTo>
                    <a:lnTo>
                      <a:pt x="321" y="14"/>
                    </a:lnTo>
                    <a:lnTo>
                      <a:pt x="316" y="14"/>
                    </a:lnTo>
                    <a:lnTo>
                      <a:pt x="312" y="14"/>
                    </a:lnTo>
                    <a:lnTo>
                      <a:pt x="307" y="14"/>
                    </a:lnTo>
                    <a:lnTo>
                      <a:pt x="302" y="14"/>
                    </a:lnTo>
                    <a:lnTo>
                      <a:pt x="298" y="14"/>
                    </a:lnTo>
                    <a:lnTo>
                      <a:pt x="293" y="14"/>
                    </a:lnTo>
                    <a:lnTo>
                      <a:pt x="288" y="14"/>
                    </a:lnTo>
                    <a:lnTo>
                      <a:pt x="283" y="14"/>
                    </a:lnTo>
                    <a:lnTo>
                      <a:pt x="279" y="14"/>
                    </a:lnTo>
                    <a:lnTo>
                      <a:pt x="274" y="14"/>
                    </a:lnTo>
                    <a:lnTo>
                      <a:pt x="269" y="14"/>
                    </a:lnTo>
                    <a:lnTo>
                      <a:pt x="265" y="14"/>
                    </a:lnTo>
                    <a:lnTo>
                      <a:pt x="260" y="14"/>
                    </a:lnTo>
                    <a:lnTo>
                      <a:pt x="255" y="14"/>
                    </a:lnTo>
                    <a:lnTo>
                      <a:pt x="250" y="14"/>
                    </a:lnTo>
                    <a:lnTo>
                      <a:pt x="246" y="9"/>
                    </a:lnTo>
                    <a:lnTo>
                      <a:pt x="241" y="9"/>
                    </a:lnTo>
                    <a:lnTo>
                      <a:pt x="236" y="9"/>
                    </a:lnTo>
                    <a:lnTo>
                      <a:pt x="231" y="9"/>
                    </a:lnTo>
                    <a:lnTo>
                      <a:pt x="227" y="9"/>
                    </a:lnTo>
                    <a:lnTo>
                      <a:pt x="222" y="9"/>
                    </a:lnTo>
                    <a:lnTo>
                      <a:pt x="217" y="9"/>
                    </a:lnTo>
                    <a:lnTo>
                      <a:pt x="213" y="9"/>
                    </a:lnTo>
                    <a:lnTo>
                      <a:pt x="208" y="9"/>
                    </a:lnTo>
                    <a:lnTo>
                      <a:pt x="203" y="9"/>
                    </a:lnTo>
                    <a:lnTo>
                      <a:pt x="198" y="9"/>
                    </a:lnTo>
                    <a:lnTo>
                      <a:pt x="194" y="9"/>
                    </a:lnTo>
                    <a:lnTo>
                      <a:pt x="189" y="9"/>
                    </a:lnTo>
                    <a:lnTo>
                      <a:pt x="184" y="9"/>
                    </a:lnTo>
                    <a:lnTo>
                      <a:pt x="179" y="9"/>
                    </a:lnTo>
                    <a:lnTo>
                      <a:pt x="175" y="9"/>
                    </a:lnTo>
                    <a:lnTo>
                      <a:pt x="170" y="9"/>
                    </a:lnTo>
                    <a:lnTo>
                      <a:pt x="165" y="9"/>
                    </a:lnTo>
                    <a:lnTo>
                      <a:pt x="161" y="9"/>
                    </a:lnTo>
                    <a:lnTo>
                      <a:pt x="156" y="9"/>
                    </a:lnTo>
                    <a:lnTo>
                      <a:pt x="151" y="9"/>
                    </a:lnTo>
                    <a:lnTo>
                      <a:pt x="146" y="5"/>
                    </a:lnTo>
                    <a:lnTo>
                      <a:pt x="142" y="5"/>
                    </a:lnTo>
                    <a:lnTo>
                      <a:pt x="137" y="5"/>
                    </a:lnTo>
                    <a:lnTo>
                      <a:pt x="132" y="5"/>
                    </a:lnTo>
                    <a:lnTo>
                      <a:pt x="128" y="5"/>
                    </a:lnTo>
                    <a:lnTo>
                      <a:pt x="123" y="5"/>
                    </a:lnTo>
                    <a:lnTo>
                      <a:pt x="118" y="5"/>
                    </a:lnTo>
                    <a:lnTo>
                      <a:pt x="113" y="5"/>
                    </a:lnTo>
                    <a:lnTo>
                      <a:pt x="109" y="5"/>
                    </a:lnTo>
                    <a:lnTo>
                      <a:pt x="104" y="5"/>
                    </a:lnTo>
                    <a:lnTo>
                      <a:pt x="99" y="5"/>
                    </a:lnTo>
                    <a:lnTo>
                      <a:pt x="94" y="5"/>
                    </a:lnTo>
                    <a:lnTo>
                      <a:pt x="90" y="5"/>
                    </a:lnTo>
                    <a:lnTo>
                      <a:pt x="85" y="5"/>
                    </a:lnTo>
                    <a:lnTo>
                      <a:pt x="80" y="5"/>
                    </a:lnTo>
                    <a:lnTo>
                      <a:pt x="76" y="5"/>
                    </a:lnTo>
                    <a:lnTo>
                      <a:pt x="71" y="5"/>
                    </a:lnTo>
                    <a:lnTo>
                      <a:pt x="66" y="5"/>
                    </a:lnTo>
                    <a:lnTo>
                      <a:pt x="61" y="5"/>
                    </a:lnTo>
                    <a:lnTo>
                      <a:pt x="57" y="5"/>
                    </a:lnTo>
                    <a:lnTo>
                      <a:pt x="52" y="5"/>
                    </a:lnTo>
                    <a:lnTo>
                      <a:pt x="47" y="5"/>
                    </a:lnTo>
                    <a:lnTo>
                      <a:pt x="42" y="5"/>
                    </a:lnTo>
                    <a:lnTo>
                      <a:pt x="38" y="5"/>
                    </a:lnTo>
                    <a:lnTo>
                      <a:pt x="33" y="5"/>
                    </a:lnTo>
                    <a:lnTo>
                      <a:pt x="28" y="5"/>
                    </a:lnTo>
                    <a:lnTo>
                      <a:pt x="24" y="5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29" name="Freeform 9">
                <a:extLst>
                  <a:ext uri="{FF2B5EF4-FFF2-40B4-BE49-F238E27FC236}">
                    <a16:creationId xmlns:a16="http://schemas.microsoft.com/office/drawing/2014/main" id="{0514187F-C766-3743-BC39-ECB075A7E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" y="2093"/>
                <a:ext cx="496" cy="19"/>
              </a:xfrm>
              <a:custGeom>
                <a:avLst/>
                <a:gdLst>
                  <a:gd name="T0" fmla="*/ 94 w 496"/>
                  <a:gd name="T1" fmla="*/ 19 h 19"/>
                  <a:gd name="T2" fmla="*/ 80 w 496"/>
                  <a:gd name="T3" fmla="*/ 19 h 19"/>
                  <a:gd name="T4" fmla="*/ 66 w 496"/>
                  <a:gd name="T5" fmla="*/ 19 h 19"/>
                  <a:gd name="T6" fmla="*/ 52 w 496"/>
                  <a:gd name="T7" fmla="*/ 19 h 19"/>
                  <a:gd name="T8" fmla="*/ 38 w 496"/>
                  <a:gd name="T9" fmla="*/ 19 h 19"/>
                  <a:gd name="T10" fmla="*/ 24 w 496"/>
                  <a:gd name="T11" fmla="*/ 19 h 19"/>
                  <a:gd name="T12" fmla="*/ 9 w 496"/>
                  <a:gd name="T13" fmla="*/ 19 h 19"/>
                  <a:gd name="T14" fmla="*/ 5 w 496"/>
                  <a:gd name="T15" fmla="*/ 19 h 19"/>
                  <a:gd name="T16" fmla="*/ 19 w 496"/>
                  <a:gd name="T17" fmla="*/ 19 h 19"/>
                  <a:gd name="T18" fmla="*/ 33 w 496"/>
                  <a:gd name="T19" fmla="*/ 19 h 19"/>
                  <a:gd name="T20" fmla="*/ 47 w 496"/>
                  <a:gd name="T21" fmla="*/ 19 h 19"/>
                  <a:gd name="T22" fmla="*/ 61 w 496"/>
                  <a:gd name="T23" fmla="*/ 19 h 19"/>
                  <a:gd name="T24" fmla="*/ 76 w 496"/>
                  <a:gd name="T25" fmla="*/ 19 h 19"/>
                  <a:gd name="T26" fmla="*/ 90 w 496"/>
                  <a:gd name="T27" fmla="*/ 19 h 19"/>
                  <a:gd name="T28" fmla="*/ 104 w 496"/>
                  <a:gd name="T29" fmla="*/ 19 h 19"/>
                  <a:gd name="T30" fmla="*/ 118 w 496"/>
                  <a:gd name="T31" fmla="*/ 19 h 19"/>
                  <a:gd name="T32" fmla="*/ 132 w 496"/>
                  <a:gd name="T33" fmla="*/ 14 h 19"/>
                  <a:gd name="T34" fmla="*/ 146 w 496"/>
                  <a:gd name="T35" fmla="*/ 14 h 19"/>
                  <a:gd name="T36" fmla="*/ 161 w 496"/>
                  <a:gd name="T37" fmla="*/ 14 h 19"/>
                  <a:gd name="T38" fmla="*/ 175 w 496"/>
                  <a:gd name="T39" fmla="*/ 14 h 19"/>
                  <a:gd name="T40" fmla="*/ 189 w 496"/>
                  <a:gd name="T41" fmla="*/ 14 h 19"/>
                  <a:gd name="T42" fmla="*/ 203 w 496"/>
                  <a:gd name="T43" fmla="*/ 14 h 19"/>
                  <a:gd name="T44" fmla="*/ 217 w 496"/>
                  <a:gd name="T45" fmla="*/ 14 h 19"/>
                  <a:gd name="T46" fmla="*/ 232 w 496"/>
                  <a:gd name="T47" fmla="*/ 14 h 19"/>
                  <a:gd name="T48" fmla="*/ 246 w 496"/>
                  <a:gd name="T49" fmla="*/ 14 h 19"/>
                  <a:gd name="T50" fmla="*/ 260 w 496"/>
                  <a:gd name="T51" fmla="*/ 10 h 19"/>
                  <a:gd name="T52" fmla="*/ 274 w 496"/>
                  <a:gd name="T53" fmla="*/ 10 h 19"/>
                  <a:gd name="T54" fmla="*/ 288 w 496"/>
                  <a:gd name="T55" fmla="*/ 10 h 19"/>
                  <a:gd name="T56" fmla="*/ 302 w 496"/>
                  <a:gd name="T57" fmla="*/ 10 h 19"/>
                  <a:gd name="T58" fmla="*/ 317 w 496"/>
                  <a:gd name="T59" fmla="*/ 10 h 19"/>
                  <a:gd name="T60" fmla="*/ 331 w 496"/>
                  <a:gd name="T61" fmla="*/ 10 h 19"/>
                  <a:gd name="T62" fmla="*/ 345 w 496"/>
                  <a:gd name="T63" fmla="*/ 10 h 19"/>
                  <a:gd name="T64" fmla="*/ 359 w 496"/>
                  <a:gd name="T65" fmla="*/ 5 h 19"/>
                  <a:gd name="T66" fmla="*/ 373 w 496"/>
                  <a:gd name="T67" fmla="*/ 5 h 19"/>
                  <a:gd name="T68" fmla="*/ 387 w 496"/>
                  <a:gd name="T69" fmla="*/ 5 h 19"/>
                  <a:gd name="T70" fmla="*/ 402 w 496"/>
                  <a:gd name="T71" fmla="*/ 5 h 19"/>
                  <a:gd name="T72" fmla="*/ 416 w 496"/>
                  <a:gd name="T73" fmla="*/ 5 h 19"/>
                  <a:gd name="T74" fmla="*/ 430 w 496"/>
                  <a:gd name="T75" fmla="*/ 5 h 19"/>
                  <a:gd name="T76" fmla="*/ 444 w 496"/>
                  <a:gd name="T77" fmla="*/ 0 h 19"/>
                  <a:gd name="T78" fmla="*/ 458 w 496"/>
                  <a:gd name="T79" fmla="*/ 0 h 19"/>
                  <a:gd name="T80" fmla="*/ 472 w 496"/>
                  <a:gd name="T81" fmla="*/ 0 h 19"/>
                  <a:gd name="T82" fmla="*/ 487 w 496"/>
                  <a:gd name="T83" fmla="*/ 0 h 19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96"/>
                  <a:gd name="T127" fmla="*/ 0 h 19"/>
                  <a:gd name="T128" fmla="*/ 496 w 496"/>
                  <a:gd name="T129" fmla="*/ 19 h 19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96" h="19">
                    <a:moveTo>
                      <a:pt x="104" y="19"/>
                    </a:moveTo>
                    <a:lnTo>
                      <a:pt x="99" y="19"/>
                    </a:lnTo>
                    <a:lnTo>
                      <a:pt x="94" y="19"/>
                    </a:lnTo>
                    <a:lnTo>
                      <a:pt x="90" y="19"/>
                    </a:lnTo>
                    <a:lnTo>
                      <a:pt x="85" y="19"/>
                    </a:lnTo>
                    <a:lnTo>
                      <a:pt x="80" y="19"/>
                    </a:lnTo>
                    <a:lnTo>
                      <a:pt x="76" y="19"/>
                    </a:lnTo>
                    <a:lnTo>
                      <a:pt x="71" y="19"/>
                    </a:lnTo>
                    <a:lnTo>
                      <a:pt x="66" y="19"/>
                    </a:lnTo>
                    <a:lnTo>
                      <a:pt x="61" y="19"/>
                    </a:lnTo>
                    <a:lnTo>
                      <a:pt x="57" y="19"/>
                    </a:lnTo>
                    <a:lnTo>
                      <a:pt x="52" y="19"/>
                    </a:lnTo>
                    <a:lnTo>
                      <a:pt x="47" y="19"/>
                    </a:lnTo>
                    <a:lnTo>
                      <a:pt x="43" y="19"/>
                    </a:lnTo>
                    <a:lnTo>
                      <a:pt x="38" y="19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4" y="19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9"/>
                    </a:lnTo>
                    <a:lnTo>
                      <a:pt x="0" y="19"/>
                    </a:lnTo>
                    <a:lnTo>
                      <a:pt x="5" y="19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9" y="19"/>
                    </a:lnTo>
                    <a:lnTo>
                      <a:pt x="24" y="19"/>
                    </a:lnTo>
                    <a:lnTo>
                      <a:pt x="28" y="19"/>
                    </a:lnTo>
                    <a:lnTo>
                      <a:pt x="33" y="19"/>
                    </a:lnTo>
                    <a:lnTo>
                      <a:pt x="38" y="19"/>
                    </a:lnTo>
                    <a:lnTo>
                      <a:pt x="43" y="19"/>
                    </a:lnTo>
                    <a:lnTo>
                      <a:pt x="47" y="19"/>
                    </a:lnTo>
                    <a:lnTo>
                      <a:pt x="52" y="19"/>
                    </a:lnTo>
                    <a:lnTo>
                      <a:pt x="57" y="19"/>
                    </a:lnTo>
                    <a:lnTo>
                      <a:pt x="61" y="19"/>
                    </a:lnTo>
                    <a:lnTo>
                      <a:pt x="66" y="19"/>
                    </a:lnTo>
                    <a:lnTo>
                      <a:pt x="71" y="19"/>
                    </a:lnTo>
                    <a:lnTo>
                      <a:pt x="76" y="19"/>
                    </a:lnTo>
                    <a:lnTo>
                      <a:pt x="80" y="19"/>
                    </a:lnTo>
                    <a:lnTo>
                      <a:pt x="85" y="19"/>
                    </a:lnTo>
                    <a:lnTo>
                      <a:pt x="90" y="19"/>
                    </a:lnTo>
                    <a:lnTo>
                      <a:pt x="94" y="19"/>
                    </a:lnTo>
                    <a:lnTo>
                      <a:pt x="99" y="19"/>
                    </a:lnTo>
                    <a:lnTo>
                      <a:pt x="104" y="19"/>
                    </a:lnTo>
                    <a:lnTo>
                      <a:pt x="109" y="19"/>
                    </a:lnTo>
                    <a:lnTo>
                      <a:pt x="113" y="19"/>
                    </a:lnTo>
                    <a:lnTo>
                      <a:pt x="118" y="19"/>
                    </a:lnTo>
                    <a:lnTo>
                      <a:pt x="123" y="14"/>
                    </a:lnTo>
                    <a:lnTo>
                      <a:pt x="128" y="14"/>
                    </a:lnTo>
                    <a:lnTo>
                      <a:pt x="132" y="14"/>
                    </a:lnTo>
                    <a:lnTo>
                      <a:pt x="137" y="14"/>
                    </a:lnTo>
                    <a:lnTo>
                      <a:pt x="142" y="14"/>
                    </a:lnTo>
                    <a:lnTo>
                      <a:pt x="146" y="14"/>
                    </a:lnTo>
                    <a:lnTo>
                      <a:pt x="151" y="14"/>
                    </a:lnTo>
                    <a:lnTo>
                      <a:pt x="156" y="14"/>
                    </a:lnTo>
                    <a:lnTo>
                      <a:pt x="161" y="14"/>
                    </a:lnTo>
                    <a:lnTo>
                      <a:pt x="165" y="14"/>
                    </a:lnTo>
                    <a:lnTo>
                      <a:pt x="170" y="14"/>
                    </a:lnTo>
                    <a:lnTo>
                      <a:pt x="175" y="14"/>
                    </a:lnTo>
                    <a:lnTo>
                      <a:pt x="180" y="14"/>
                    </a:lnTo>
                    <a:lnTo>
                      <a:pt x="184" y="14"/>
                    </a:lnTo>
                    <a:lnTo>
                      <a:pt x="189" y="14"/>
                    </a:lnTo>
                    <a:lnTo>
                      <a:pt x="194" y="14"/>
                    </a:lnTo>
                    <a:lnTo>
                      <a:pt x="198" y="14"/>
                    </a:lnTo>
                    <a:lnTo>
                      <a:pt x="203" y="14"/>
                    </a:lnTo>
                    <a:lnTo>
                      <a:pt x="208" y="14"/>
                    </a:lnTo>
                    <a:lnTo>
                      <a:pt x="213" y="14"/>
                    </a:lnTo>
                    <a:lnTo>
                      <a:pt x="217" y="14"/>
                    </a:lnTo>
                    <a:lnTo>
                      <a:pt x="222" y="14"/>
                    </a:lnTo>
                    <a:lnTo>
                      <a:pt x="227" y="14"/>
                    </a:lnTo>
                    <a:lnTo>
                      <a:pt x="232" y="14"/>
                    </a:lnTo>
                    <a:lnTo>
                      <a:pt x="236" y="14"/>
                    </a:lnTo>
                    <a:lnTo>
                      <a:pt x="241" y="14"/>
                    </a:lnTo>
                    <a:lnTo>
                      <a:pt x="246" y="14"/>
                    </a:lnTo>
                    <a:lnTo>
                      <a:pt x="250" y="14"/>
                    </a:lnTo>
                    <a:lnTo>
                      <a:pt x="255" y="10"/>
                    </a:lnTo>
                    <a:lnTo>
                      <a:pt x="260" y="10"/>
                    </a:lnTo>
                    <a:lnTo>
                      <a:pt x="265" y="10"/>
                    </a:lnTo>
                    <a:lnTo>
                      <a:pt x="269" y="10"/>
                    </a:lnTo>
                    <a:lnTo>
                      <a:pt x="274" y="10"/>
                    </a:lnTo>
                    <a:lnTo>
                      <a:pt x="279" y="10"/>
                    </a:lnTo>
                    <a:lnTo>
                      <a:pt x="283" y="10"/>
                    </a:lnTo>
                    <a:lnTo>
                      <a:pt x="288" y="10"/>
                    </a:lnTo>
                    <a:lnTo>
                      <a:pt x="293" y="10"/>
                    </a:lnTo>
                    <a:lnTo>
                      <a:pt x="298" y="10"/>
                    </a:lnTo>
                    <a:lnTo>
                      <a:pt x="302" y="10"/>
                    </a:lnTo>
                    <a:lnTo>
                      <a:pt x="307" y="10"/>
                    </a:lnTo>
                    <a:lnTo>
                      <a:pt x="312" y="10"/>
                    </a:lnTo>
                    <a:lnTo>
                      <a:pt x="317" y="10"/>
                    </a:lnTo>
                    <a:lnTo>
                      <a:pt x="321" y="10"/>
                    </a:lnTo>
                    <a:lnTo>
                      <a:pt x="326" y="10"/>
                    </a:lnTo>
                    <a:lnTo>
                      <a:pt x="331" y="10"/>
                    </a:lnTo>
                    <a:lnTo>
                      <a:pt x="335" y="10"/>
                    </a:lnTo>
                    <a:lnTo>
                      <a:pt x="340" y="10"/>
                    </a:lnTo>
                    <a:lnTo>
                      <a:pt x="345" y="10"/>
                    </a:lnTo>
                    <a:lnTo>
                      <a:pt x="350" y="5"/>
                    </a:lnTo>
                    <a:lnTo>
                      <a:pt x="354" y="5"/>
                    </a:lnTo>
                    <a:lnTo>
                      <a:pt x="359" y="5"/>
                    </a:lnTo>
                    <a:lnTo>
                      <a:pt x="364" y="5"/>
                    </a:lnTo>
                    <a:lnTo>
                      <a:pt x="369" y="5"/>
                    </a:lnTo>
                    <a:lnTo>
                      <a:pt x="373" y="5"/>
                    </a:lnTo>
                    <a:lnTo>
                      <a:pt x="378" y="5"/>
                    </a:lnTo>
                    <a:lnTo>
                      <a:pt x="383" y="5"/>
                    </a:lnTo>
                    <a:lnTo>
                      <a:pt x="387" y="5"/>
                    </a:lnTo>
                    <a:lnTo>
                      <a:pt x="392" y="5"/>
                    </a:lnTo>
                    <a:lnTo>
                      <a:pt x="397" y="5"/>
                    </a:lnTo>
                    <a:lnTo>
                      <a:pt x="402" y="5"/>
                    </a:lnTo>
                    <a:lnTo>
                      <a:pt x="406" y="5"/>
                    </a:lnTo>
                    <a:lnTo>
                      <a:pt x="411" y="5"/>
                    </a:lnTo>
                    <a:lnTo>
                      <a:pt x="416" y="5"/>
                    </a:lnTo>
                    <a:lnTo>
                      <a:pt x="420" y="5"/>
                    </a:lnTo>
                    <a:lnTo>
                      <a:pt x="425" y="5"/>
                    </a:lnTo>
                    <a:lnTo>
                      <a:pt x="430" y="5"/>
                    </a:lnTo>
                    <a:lnTo>
                      <a:pt x="435" y="0"/>
                    </a:lnTo>
                    <a:lnTo>
                      <a:pt x="439" y="0"/>
                    </a:lnTo>
                    <a:lnTo>
                      <a:pt x="444" y="0"/>
                    </a:lnTo>
                    <a:lnTo>
                      <a:pt x="449" y="0"/>
                    </a:lnTo>
                    <a:lnTo>
                      <a:pt x="454" y="0"/>
                    </a:lnTo>
                    <a:lnTo>
                      <a:pt x="458" y="0"/>
                    </a:lnTo>
                    <a:lnTo>
                      <a:pt x="463" y="0"/>
                    </a:lnTo>
                    <a:lnTo>
                      <a:pt x="468" y="0"/>
                    </a:lnTo>
                    <a:lnTo>
                      <a:pt x="472" y="0"/>
                    </a:lnTo>
                    <a:lnTo>
                      <a:pt x="477" y="0"/>
                    </a:lnTo>
                    <a:lnTo>
                      <a:pt x="482" y="0"/>
                    </a:lnTo>
                    <a:lnTo>
                      <a:pt x="487" y="0"/>
                    </a:lnTo>
                    <a:lnTo>
                      <a:pt x="491" y="0"/>
                    </a:lnTo>
                    <a:lnTo>
                      <a:pt x="496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30" name="Freeform 10">
                <a:extLst>
                  <a:ext uri="{FF2B5EF4-FFF2-40B4-BE49-F238E27FC236}">
                    <a16:creationId xmlns:a16="http://schemas.microsoft.com/office/drawing/2014/main" id="{44AC5DFA-D0AC-C84F-8450-610A0AC9F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" y="1990"/>
                <a:ext cx="463" cy="103"/>
              </a:xfrm>
              <a:custGeom>
                <a:avLst/>
                <a:gdLst>
                  <a:gd name="T0" fmla="*/ 10 w 463"/>
                  <a:gd name="T1" fmla="*/ 98 h 103"/>
                  <a:gd name="T2" fmla="*/ 24 w 463"/>
                  <a:gd name="T3" fmla="*/ 98 h 103"/>
                  <a:gd name="T4" fmla="*/ 38 w 463"/>
                  <a:gd name="T5" fmla="*/ 98 h 103"/>
                  <a:gd name="T6" fmla="*/ 52 w 463"/>
                  <a:gd name="T7" fmla="*/ 98 h 103"/>
                  <a:gd name="T8" fmla="*/ 66 w 463"/>
                  <a:gd name="T9" fmla="*/ 94 h 103"/>
                  <a:gd name="T10" fmla="*/ 80 w 463"/>
                  <a:gd name="T11" fmla="*/ 94 h 103"/>
                  <a:gd name="T12" fmla="*/ 95 w 463"/>
                  <a:gd name="T13" fmla="*/ 94 h 103"/>
                  <a:gd name="T14" fmla="*/ 109 w 463"/>
                  <a:gd name="T15" fmla="*/ 94 h 103"/>
                  <a:gd name="T16" fmla="*/ 123 w 463"/>
                  <a:gd name="T17" fmla="*/ 89 h 103"/>
                  <a:gd name="T18" fmla="*/ 137 w 463"/>
                  <a:gd name="T19" fmla="*/ 89 h 103"/>
                  <a:gd name="T20" fmla="*/ 151 w 463"/>
                  <a:gd name="T21" fmla="*/ 89 h 103"/>
                  <a:gd name="T22" fmla="*/ 165 w 463"/>
                  <a:gd name="T23" fmla="*/ 84 h 103"/>
                  <a:gd name="T24" fmla="*/ 180 w 463"/>
                  <a:gd name="T25" fmla="*/ 84 h 103"/>
                  <a:gd name="T26" fmla="*/ 194 w 463"/>
                  <a:gd name="T27" fmla="*/ 84 h 103"/>
                  <a:gd name="T28" fmla="*/ 208 w 463"/>
                  <a:gd name="T29" fmla="*/ 84 h 103"/>
                  <a:gd name="T30" fmla="*/ 222 w 463"/>
                  <a:gd name="T31" fmla="*/ 80 h 103"/>
                  <a:gd name="T32" fmla="*/ 236 w 463"/>
                  <a:gd name="T33" fmla="*/ 80 h 103"/>
                  <a:gd name="T34" fmla="*/ 250 w 463"/>
                  <a:gd name="T35" fmla="*/ 75 h 103"/>
                  <a:gd name="T36" fmla="*/ 265 w 463"/>
                  <a:gd name="T37" fmla="*/ 75 h 103"/>
                  <a:gd name="T38" fmla="*/ 279 w 463"/>
                  <a:gd name="T39" fmla="*/ 75 h 103"/>
                  <a:gd name="T40" fmla="*/ 293 w 463"/>
                  <a:gd name="T41" fmla="*/ 70 h 103"/>
                  <a:gd name="T42" fmla="*/ 307 w 463"/>
                  <a:gd name="T43" fmla="*/ 70 h 103"/>
                  <a:gd name="T44" fmla="*/ 321 w 463"/>
                  <a:gd name="T45" fmla="*/ 65 h 103"/>
                  <a:gd name="T46" fmla="*/ 336 w 463"/>
                  <a:gd name="T47" fmla="*/ 65 h 103"/>
                  <a:gd name="T48" fmla="*/ 350 w 463"/>
                  <a:gd name="T49" fmla="*/ 61 h 103"/>
                  <a:gd name="T50" fmla="*/ 364 w 463"/>
                  <a:gd name="T51" fmla="*/ 61 h 103"/>
                  <a:gd name="T52" fmla="*/ 378 w 463"/>
                  <a:gd name="T53" fmla="*/ 56 h 103"/>
                  <a:gd name="T54" fmla="*/ 392 w 463"/>
                  <a:gd name="T55" fmla="*/ 56 h 103"/>
                  <a:gd name="T56" fmla="*/ 406 w 463"/>
                  <a:gd name="T57" fmla="*/ 51 h 103"/>
                  <a:gd name="T58" fmla="*/ 421 w 463"/>
                  <a:gd name="T59" fmla="*/ 47 h 103"/>
                  <a:gd name="T60" fmla="*/ 435 w 463"/>
                  <a:gd name="T61" fmla="*/ 42 h 103"/>
                  <a:gd name="T62" fmla="*/ 449 w 463"/>
                  <a:gd name="T63" fmla="*/ 37 h 103"/>
                  <a:gd name="T64" fmla="*/ 463 w 463"/>
                  <a:gd name="T65" fmla="*/ 28 h 103"/>
                  <a:gd name="T66" fmla="*/ 454 w 463"/>
                  <a:gd name="T67" fmla="*/ 14 h 103"/>
                  <a:gd name="T68" fmla="*/ 439 w 463"/>
                  <a:gd name="T69" fmla="*/ 14 h 103"/>
                  <a:gd name="T70" fmla="*/ 425 w 463"/>
                  <a:gd name="T71" fmla="*/ 9 h 103"/>
                  <a:gd name="T72" fmla="*/ 411 w 463"/>
                  <a:gd name="T73" fmla="*/ 4 h 103"/>
                  <a:gd name="T74" fmla="*/ 397 w 463"/>
                  <a:gd name="T75" fmla="*/ 4 h 103"/>
                  <a:gd name="T76" fmla="*/ 383 w 463"/>
                  <a:gd name="T77" fmla="*/ 4 h 103"/>
                  <a:gd name="T78" fmla="*/ 369 w 463"/>
                  <a:gd name="T79" fmla="*/ 4 h 103"/>
                  <a:gd name="T80" fmla="*/ 354 w 463"/>
                  <a:gd name="T81" fmla="*/ 0 h 103"/>
                  <a:gd name="T82" fmla="*/ 340 w 463"/>
                  <a:gd name="T83" fmla="*/ 0 h 10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3"/>
                  <a:gd name="T127" fmla="*/ 0 h 103"/>
                  <a:gd name="T128" fmla="*/ 463 w 463"/>
                  <a:gd name="T129" fmla="*/ 103 h 10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3" h="103">
                    <a:moveTo>
                      <a:pt x="0" y="103"/>
                    </a:moveTo>
                    <a:lnTo>
                      <a:pt x="5" y="98"/>
                    </a:lnTo>
                    <a:lnTo>
                      <a:pt x="10" y="98"/>
                    </a:lnTo>
                    <a:lnTo>
                      <a:pt x="14" y="98"/>
                    </a:lnTo>
                    <a:lnTo>
                      <a:pt x="19" y="98"/>
                    </a:lnTo>
                    <a:lnTo>
                      <a:pt x="24" y="98"/>
                    </a:lnTo>
                    <a:lnTo>
                      <a:pt x="28" y="98"/>
                    </a:lnTo>
                    <a:lnTo>
                      <a:pt x="33" y="98"/>
                    </a:lnTo>
                    <a:lnTo>
                      <a:pt x="38" y="98"/>
                    </a:lnTo>
                    <a:lnTo>
                      <a:pt x="43" y="98"/>
                    </a:lnTo>
                    <a:lnTo>
                      <a:pt x="47" y="98"/>
                    </a:lnTo>
                    <a:lnTo>
                      <a:pt x="52" y="98"/>
                    </a:lnTo>
                    <a:lnTo>
                      <a:pt x="57" y="98"/>
                    </a:lnTo>
                    <a:lnTo>
                      <a:pt x="62" y="94"/>
                    </a:lnTo>
                    <a:lnTo>
                      <a:pt x="66" y="94"/>
                    </a:lnTo>
                    <a:lnTo>
                      <a:pt x="71" y="94"/>
                    </a:lnTo>
                    <a:lnTo>
                      <a:pt x="76" y="94"/>
                    </a:lnTo>
                    <a:lnTo>
                      <a:pt x="80" y="94"/>
                    </a:lnTo>
                    <a:lnTo>
                      <a:pt x="85" y="94"/>
                    </a:lnTo>
                    <a:lnTo>
                      <a:pt x="90" y="94"/>
                    </a:lnTo>
                    <a:lnTo>
                      <a:pt x="95" y="94"/>
                    </a:lnTo>
                    <a:lnTo>
                      <a:pt x="99" y="94"/>
                    </a:lnTo>
                    <a:lnTo>
                      <a:pt x="104" y="94"/>
                    </a:lnTo>
                    <a:lnTo>
                      <a:pt x="109" y="94"/>
                    </a:lnTo>
                    <a:lnTo>
                      <a:pt x="113" y="94"/>
                    </a:lnTo>
                    <a:lnTo>
                      <a:pt x="118" y="89"/>
                    </a:lnTo>
                    <a:lnTo>
                      <a:pt x="123" y="89"/>
                    </a:lnTo>
                    <a:lnTo>
                      <a:pt x="128" y="89"/>
                    </a:lnTo>
                    <a:lnTo>
                      <a:pt x="132" y="89"/>
                    </a:lnTo>
                    <a:lnTo>
                      <a:pt x="137" y="89"/>
                    </a:lnTo>
                    <a:lnTo>
                      <a:pt x="142" y="89"/>
                    </a:lnTo>
                    <a:lnTo>
                      <a:pt x="147" y="89"/>
                    </a:lnTo>
                    <a:lnTo>
                      <a:pt x="151" y="89"/>
                    </a:lnTo>
                    <a:lnTo>
                      <a:pt x="156" y="89"/>
                    </a:lnTo>
                    <a:lnTo>
                      <a:pt x="161" y="89"/>
                    </a:lnTo>
                    <a:lnTo>
                      <a:pt x="165" y="84"/>
                    </a:lnTo>
                    <a:lnTo>
                      <a:pt x="170" y="84"/>
                    </a:lnTo>
                    <a:lnTo>
                      <a:pt x="175" y="84"/>
                    </a:lnTo>
                    <a:lnTo>
                      <a:pt x="180" y="84"/>
                    </a:lnTo>
                    <a:lnTo>
                      <a:pt x="184" y="84"/>
                    </a:lnTo>
                    <a:lnTo>
                      <a:pt x="189" y="84"/>
                    </a:lnTo>
                    <a:lnTo>
                      <a:pt x="194" y="84"/>
                    </a:lnTo>
                    <a:lnTo>
                      <a:pt x="199" y="84"/>
                    </a:lnTo>
                    <a:lnTo>
                      <a:pt x="203" y="84"/>
                    </a:lnTo>
                    <a:lnTo>
                      <a:pt x="208" y="84"/>
                    </a:lnTo>
                    <a:lnTo>
                      <a:pt x="213" y="80"/>
                    </a:lnTo>
                    <a:lnTo>
                      <a:pt x="217" y="80"/>
                    </a:lnTo>
                    <a:lnTo>
                      <a:pt x="222" y="80"/>
                    </a:lnTo>
                    <a:lnTo>
                      <a:pt x="227" y="80"/>
                    </a:lnTo>
                    <a:lnTo>
                      <a:pt x="232" y="80"/>
                    </a:lnTo>
                    <a:lnTo>
                      <a:pt x="236" y="80"/>
                    </a:lnTo>
                    <a:lnTo>
                      <a:pt x="241" y="80"/>
                    </a:lnTo>
                    <a:lnTo>
                      <a:pt x="246" y="80"/>
                    </a:lnTo>
                    <a:lnTo>
                      <a:pt x="250" y="75"/>
                    </a:lnTo>
                    <a:lnTo>
                      <a:pt x="255" y="75"/>
                    </a:lnTo>
                    <a:lnTo>
                      <a:pt x="260" y="75"/>
                    </a:lnTo>
                    <a:lnTo>
                      <a:pt x="265" y="75"/>
                    </a:lnTo>
                    <a:lnTo>
                      <a:pt x="269" y="75"/>
                    </a:lnTo>
                    <a:lnTo>
                      <a:pt x="274" y="75"/>
                    </a:lnTo>
                    <a:lnTo>
                      <a:pt x="279" y="75"/>
                    </a:lnTo>
                    <a:lnTo>
                      <a:pt x="284" y="75"/>
                    </a:lnTo>
                    <a:lnTo>
                      <a:pt x="288" y="70"/>
                    </a:lnTo>
                    <a:lnTo>
                      <a:pt x="293" y="70"/>
                    </a:lnTo>
                    <a:lnTo>
                      <a:pt x="298" y="70"/>
                    </a:lnTo>
                    <a:lnTo>
                      <a:pt x="302" y="70"/>
                    </a:lnTo>
                    <a:lnTo>
                      <a:pt x="307" y="70"/>
                    </a:lnTo>
                    <a:lnTo>
                      <a:pt x="312" y="70"/>
                    </a:lnTo>
                    <a:lnTo>
                      <a:pt x="317" y="70"/>
                    </a:lnTo>
                    <a:lnTo>
                      <a:pt x="321" y="65"/>
                    </a:lnTo>
                    <a:lnTo>
                      <a:pt x="326" y="65"/>
                    </a:lnTo>
                    <a:lnTo>
                      <a:pt x="331" y="65"/>
                    </a:lnTo>
                    <a:lnTo>
                      <a:pt x="336" y="65"/>
                    </a:lnTo>
                    <a:lnTo>
                      <a:pt x="340" y="65"/>
                    </a:lnTo>
                    <a:lnTo>
                      <a:pt x="345" y="65"/>
                    </a:lnTo>
                    <a:lnTo>
                      <a:pt x="350" y="61"/>
                    </a:lnTo>
                    <a:lnTo>
                      <a:pt x="354" y="61"/>
                    </a:lnTo>
                    <a:lnTo>
                      <a:pt x="359" y="61"/>
                    </a:lnTo>
                    <a:lnTo>
                      <a:pt x="364" y="61"/>
                    </a:lnTo>
                    <a:lnTo>
                      <a:pt x="369" y="61"/>
                    </a:lnTo>
                    <a:lnTo>
                      <a:pt x="373" y="61"/>
                    </a:lnTo>
                    <a:lnTo>
                      <a:pt x="378" y="56"/>
                    </a:lnTo>
                    <a:lnTo>
                      <a:pt x="383" y="56"/>
                    </a:lnTo>
                    <a:lnTo>
                      <a:pt x="388" y="56"/>
                    </a:lnTo>
                    <a:lnTo>
                      <a:pt x="392" y="56"/>
                    </a:lnTo>
                    <a:lnTo>
                      <a:pt x="397" y="51"/>
                    </a:lnTo>
                    <a:lnTo>
                      <a:pt x="402" y="51"/>
                    </a:lnTo>
                    <a:lnTo>
                      <a:pt x="406" y="51"/>
                    </a:lnTo>
                    <a:lnTo>
                      <a:pt x="411" y="51"/>
                    </a:lnTo>
                    <a:lnTo>
                      <a:pt x="416" y="51"/>
                    </a:lnTo>
                    <a:lnTo>
                      <a:pt x="421" y="47"/>
                    </a:lnTo>
                    <a:lnTo>
                      <a:pt x="425" y="47"/>
                    </a:lnTo>
                    <a:lnTo>
                      <a:pt x="430" y="47"/>
                    </a:lnTo>
                    <a:lnTo>
                      <a:pt x="435" y="42"/>
                    </a:lnTo>
                    <a:lnTo>
                      <a:pt x="439" y="42"/>
                    </a:lnTo>
                    <a:lnTo>
                      <a:pt x="444" y="42"/>
                    </a:lnTo>
                    <a:lnTo>
                      <a:pt x="449" y="37"/>
                    </a:lnTo>
                    <a:lnTo>
                      <a:pt x="454" y="37"/>
                    </a:lnTo>
                    <a:lnTo>
                      <a:pt x="458" y="32"/>
                    </a:lnTo>
                    <a:lnTo>
                      <a:pt x="463" y="28"/>
                    </a:lnTo>
                    <a:lnTo>
                      <a:pt x="463" y="18"/>
                    </a:lnTo>
                    <a:lnTo>
                      <a:pt x="458" y="18"/>
                    </a:lnTo>
                    <a:lnTo>
                      <a:pt x="454" y="14"/>
                    </a:lnTo>
                    <a:lnTo>
                      <a:pt x="449" y="14"/>
                    </a:lnTo>
                    <a:lnTo>
                      <a:pt x="444" y="14"/>
                    </a:lnTo>
                    <a:lnTo>
                      <a:pt x="439" y="14"/>
                    </a:lnTo>
                    <a:lnTo>
                      <a:pt x="435" y="9"/>
                    </a:lnTo>
                    <a:lnTo>
                      <a:pt x="430" y="9"/>
                    </a:lnTo>
                    <a:lnTo>
                      <a:pt x="425" y="9"/>
                    </a:lnTo>
                    <a:lnTo>
                      <a:pt x="421" y="9"/>
                    </a:lnTo>
                    <a:lnTo>
                      <a:pt x="416" y="9"/>
                    </a:lnTo>
                    <a:lnTo>
                      <a:pt x="411" y="4"/>
                    </a:lnTo>
                    <a:lnTo>
                      <a:pt x="406" y="4"/>
                    </a:lnTo>
                    <a:lnTo>
                      <a:pt x="402" y="4"/>
                    </a:lnTo>
                    <a:lnTo>
                      <a:pt x="397" y="4"/>
                    </a:lnTo>
                    <a:lnTo>
                      <a:pt x="392" y="4"/>
                    </a:lnTo>
                    <a:lnTo>
                      <a:pt x="388" y="4"/>
                    </a:lnTo>
                    <a:lnTo>
                      <a:pt x="383" y="4"/>
                    </a:lnTo>
                    <a:lnTo>
                      <a:pt x="378" y="4"/>
                    </a:lnTo>
                    <a:lnTo>
                      <a:pt x="373" y="4"/>
                    </a:lnTo>
                    <a:lnTo>
                      <a:pt x="369" y="4"/>
                    </a:lnTo>
                    <a:lnTo>
                      <a:pt x="364" y="0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350" y="0"/>
                    </a:lnTo>
                    <a:lnTo>
                      <a:pt x="345" y="0"/>
                    </a:lnTo>
                    <a:lnTo>
                      <a:pt x="340" y="0"/>
                    </a:lnTo>
                    <a:lnTo>
                      <a:pt x="336" y="0"/>
                    </a:lnTo>
                    <a:lnTo>
                      <a:pt x="331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31" name="Freeform 11">
                <a:extLst>
                  <a:ext uri="{FF2B5EF4-FFF2-40B4-BE49-F238E27FC236}">
                    <a16:creationId xmlns:a16="http://schemas.microsoft.com/office/drawing/2014/main" id="{F9F5AB04-3E3C-8447-84DA-21E24CD84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1" y="1990"/>
                <a:ext cx="600" cy="32"/>
              </a:xfrm>
              <a:custGeom>
                <a:avLst/>
                <a:gdLst>
                  <a:gd name="T0" fmla="*/ 590 w 600"/>
                  <a:gd name="T1" fmla="*/ 0 h 32"/>
                  <a:gd name="T2" fmla="*/ 576 w 600"/>
                  <a:gd name="T3" fmla="*/ 0 h 32"/>
                  <a:gd name="T4" fmla="*/ 562 w 600"/>
                  <a:gd name="T5" fmla="*/ 0 h 32"/>
                  <a:gd name="T6" fmla="*/ 548 w 600"/>
                  <a:gd name="T7" fmla="*/ 0 h 32"/>
                  <a:gd name="T8" fmla="*/ 534 w 600"/>
                  <a:gd name="T9" fmla="*/ 0 h 32"/>
                  <a:gd name="T10" fmla="*/ 519 w 600"/>
                  <a:gd name="T11" fmla="*/ 0 h 32"/>
                  <a:gd name="T12" fmla="*/ 505 w 600"/>
                  <a:gd name="T13" fmla="*/ 0 h 32"/>
                  <a:gd name="T14" fmla="*/ 491 w 600"/>
                  <a:gd name="T15" fmla="*/ 0 h 32"/>
                  <a:gd name="T16" fmla="*/ 477 w 600"/>
                  <a:gd name="T17" fmla="*/ 0 h 32"/>
                  <a:gd name="T18" fmla="*/ 463 w 600"/>
                  <a:gd name="T19" fmla="*/ 0 h 32"/>
                  <a:gd name="T20" fmla="*/ 449 w 600"/>
                  <a:gd name="T21" fmla="*/ 0 h 32"/>
                  <a:gd name="T22" fmla="*/ 434 w 600"/>
                  <a:gd name="T23" fmla="*/ 0 h 32"/>
                  <a:gd name="T24" fmla="*/ 420 w 600"/>
                  <a:gd name="T25" fmla="*/ 0 h 32"/>
                  <a:gd name="T26" fmla="*/ 406 w 600"/>
                  <a:gd name="T27" fmla="*/ 0 h 32"/>
                  <a:gd name="T28" fmla="*/ 392 w 600"/>
                  <a:gd name="T29" fmla="*/ 0 h 32"/>
                  <a:gd name="T30" fmla="*/ 378 w 600"/>
                  <a:gd name="T31" fmla="*/ 0 h 32"/>
                  <a:gd name="T32" fmla="*/ 364 w 600"/>
                  <a:gd name="T33" fmla="*/ 0 h 32"/>
                  <a:gd name="T34" fmla="*/ 349 w 600"/>
                  <a:gd name="T35" fmla="*/ 0 h 32"/>
                  <a:gd name="T36" fmla="*/ 335 w 600"/>
                  <a:gd name="T37" fmla="*/ 0 h 32"/>
                  <a:gd name="T38" fmla="*/ 321 w 600"/>
                  <a:gd name="T39" fmla="*/ 0 h 32"/>
                  <a:gd name="T40" fmla="*/ 307 w 600"/>
                  <a:gd name="T41" fmla="*/ 4 h 32"/>
                  <a:gd name="T42" fmla="*/ 293 w 600"/>
                  <a:gd name="T43" fmla="*/ 4 h 32"/>
                  <a:gd name="T44" fmla="*/ 279 w 600"/>
                  <a:gd name="T45" fmla="*/ 4 h 32"/>
                  <a:gd name="T46" fmla="*/ 264 w 600"/>
                  <a:gd name="T47" fmla="*/ 4 h 32"/>
                  <a:gd name="T48" fmla="*/ 250 w 600"/>
                  <a:gd name="T49" fmla="*/ 4 h 32"/>
                  <a:gd name="T50" fmla="*/ 236 w 600"/>
                  <a:gd name="T51" fmla="*/ 9 h 32"/>
                  <a:gd name="T52" fmla="*/ 222 w 600"/>
                  <a:gd name="T53" fmla="*/ 9 h 32"/>
                  <a:gd name="T54" fmla="*/ 208 w 600"/>
                  <a:gd name="T55" fmla="*/ 9 h 32"/>
                  <a:gd name="T56" fmla="*/ 193 w 600"/>
                  <a:gd name="T57" fmla="*/ 9 h 32"/>
                  <a:gd name="T58" fmla="*/ 179 w 600"/>
                  <a:gd name="T59" fmla="*/ 14 h 32"/>
                  <a:gd name="T60" fmla="*/ 165 w 600"/>
                  <a:gd name="T61" fmla="*/ 14 h 32"/>
                  <a:gd name="T62" fmla="*/ 151 w 600"/>
                  <a:gd name="T63" fmla="*/ 14 h 32"/>
                  <a:gd name="T64" fmla="*/ 137 w 600"/>
                  <a:gd name="T65" fmla="*/ 14 h 32"/>
                  <a:gd name="T66" fmla="*/ 123 w 600"/>
                  <a:gd name="T67" fmla="*/ 18 h 32"/>
                  <a:gd name="T68" fmla="*/ 108 w 600"/>
                  <a:gd name="T69" fmla="*/ 18 h 32"/>
                  <a:gd name="T70" fmla="*/ 94 w 600"/>
                  <a:gd name="T71" fmla="*/ 18 h 32"/>
                  <a:gd name="T72" fmla="*/ 80 w 600"/>
                  <a:gd name="T73" fmla="*/ 23 h 32"/>
                  <a:gd name="T74" fmla="*/ 66 w 600"/>
                  <a:gd name="T75" fmla="*/ 23 h 32"/>
                  <a:gd name="T76" fmla="*/ 52 w 600"/>
                  <a:gd name="T77" fmla="*/ 28 h 32"/>
                  <a:gd name="T78" fmla="*/ 38 w 600"/>
                  <a:gd name="T79" fmla="*/ 28 h 32"/>
                  <a:gd name="T80" fmla="*/ 23 w 600"/>
                  <a:gd name="T81" fmla="*/ 28 h 32"/>
                  <a:gd name="T82" fmla="*/ 9 w 600"/>
                  <a:gd name="T83" fmla="*/ 32 h 3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0"/>
                  <a:gd name="T127" fmla="*/ 0 h 32"/>
                  <a:gd name="T128" fmla="*/ 600 w 600"/>
                  <a:gd name="T129" fmla="*/ 32 h 3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0" h="32">
                    <a:moveTo>
                      <a:pt x="600" y="0"/>
                    </a:moveTo>
                    <a:lnTo>
                      <a:pt x="595" y="0"/>
                    </a:lnTo>
                    <a:lnTo>
                      <a:pt x="590" y="0"/>
                    </a:lnTo>
                    <a:lnTo>
                      <a:pt x="586" y="0"/>
                    </a:lnTo>
                    <a:lnTo>
                      <a:pt x="581" y="0"/>
                    </a:lnTo>
                    <a:lnTo>
                      <a:pt x="576" y="0"/>
                    </a:lnTo>
                    <a:lnTo>
                      <a:pt x="571" y="0"/>
                    </a:lnTo>
                    <a:lnTo>
                      <a:pt x="567" y="0"/>
                    </a:lnTo>
                    <a:lnTo>
                      <a:pt x="562" y="0"/>
                    </a:lnTo>
                    <a:lnTo>
                      <a:pt x="557" y="0"/>
                    </a:lnTo>
                    <a:lnTo>
                      <a:pt x="553" y="0"/>
                    </a:lnTo>
                    <a:lnTo>
                      <a:pt x="548" y="0"/>
                    </a:lnTo>
                    <a:lnTo>
                      <a:pt x="543" y="0"/>
                    </a:lnTo>
                    <a:lnTo>
                      <a:pt x="538" y="0"/>
                    </a:lnTo>
                    <a:lnTo>
                      <a:pt x="534" y="0"/>
                    </a:lnTo>
                    <a:lnTo>
                      <a:pt x="529" y="0"/>
                    </a:lnTo>
                    <a:lnTo>
                      <a:pt x="524" y="0"/>
                    </a:lnTo>
                    <a:lnTo>
                      <a:pt x="519" y="0"/>
                    </a:lnTo>
                    <a:lnTo>
                      <a:pt x="515" y="0"/>
                    </a:lnTo>
                    <a:lnTo>
                      <a:pt x="510" y="0"/>
                    </a:lnTo>
                    <a:lnTo>
                      <a:pt x="505" y="0"/>
                    </a:lnTo>
                    <a:lnTo>
                      <a:pt x="501" y="0"/>
                    </a:lnTo>
                    <a:lnTo>
                      <a:pt x="496" y="0"/>
                    </a:lnTo>
                    <a:lnTo>
                      <a:pt x="491" y="0"/>
                    </a:lnTo>
                    <a:lnTo>
                      <a:pt x="486" y="0"/>
                    </a:lnTo>
                    <a:lnTo>
                      <a:pt x="482" y="0"/>
                    </a:lnTo>
                    <a:lnTo>
                      <a:pt x="477" y="0"/>
                    </a:lnTo>
                    <a:lnTo>
                      <a:pt x="472" y="0"/>
                    </a:lnTo>
                    <a:lnTo>
                      <a:pt x="468" y="0"/>
                    </a:lnTo>
                    <a:lnTo>
                      <a:pt x="463" y="0"/>
                    </a:lnTo>
                    <a:lnTo>
                      <a:pt x="458" y="0"/>
                    </a:lnTo>
                    <a:lnTo>
                      <a:pt x="453" y="0"/>
                    </a:lnTo>
                    <a:lnTo>
                      <a:pt x="449" y="0"/>
                    </a:lnTo>
                    <a:lnTo>
                      <a:pt x="444" y="0"/>
                    </a:lnTo>
                    <a:lnTo>
                      <a:pt x="439" y="0"/>
                    </a:lnTo>
                    <a:lnTo>
                      <a:pt x="434" y="0"/>
                    </a:lnTo>
                    <a:lnTo>
                      <a:pt x="430" y="0"/>
                    </a:lnTo>
                    <a:lnTo>
                      <a:pt x="425" y="0"/>
                    </a:lnTo>
                    <a:lnTo>
                      <a:pt x="420" y="0"/>
                    </a:lnTo>
                    <a:lnTo>
                      <a:pt x="416" y="0"/>
                    </a:lnTo>
                    <a:lnTo>
                      <a:pt x="411" y="0"/>
                    </a:lnTo>
                    <a:lnTo>
                      <a:pt x="406" y="0"/>
                    </a:lnTo>
                    <a:lnTo>
                      <a:pt x="401" y="0"/>
                    </a:lnTo>
                    <a:lnTo>
                      <a:pt x="397" y="0"/>
                    </a:lnTo>
                    <a:lnTo>
                      <a:pt x="392" y="0"/>
                    </a:lnTo>
                    <a:lnTo>
                      <a:pt x="387" y="0"/>
                    </a:lnTo>
                    <a:lnTo>
                      <a:pt x="382" y="0"/>
                    </a:lnTo>
                    <a:lnTo>
                      <a:pt x="378" y="0"/>
                    </a:lnTo>
                    <a:lnTo>
                      <a:pt x="373" y="0"/>
                    </a:lnTo>
                    <a:lnTo>
                      <a:pt x="368" y="0"/>
                    </a:lnTo>
                    <a:lnTo>
                      <a:pt x="364" y="0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349" y="0"/>
                    </a:lnTo>
                    <a:lnTo>
                      <a:pt x="345" y="0"/>
                    </a:lnTo>
                    <a:lnTo>
                      <a:pt x="340" y="0"/>
                    </a:lnTo>
                    <a:lnTo>
                      <a:pt x="335" y="0"/>
                    </a:lnTo>
                    <a:lnTo>
                      <a:pt x="331" y="0"/>
                    </a:lnTo>
                    <a:lnTo>
                      <a:pt x="326" y="0"/>
                    </a:lnTo>
                    <a:lnTo>
                      <a:pt x="321" y="0"/>
                    </a:lnTo>
                    <a:lnTo>
                      <a:pt x="316" y="4"/>
                    </a:lnTo>
                    <a:lnTo>
                      <a:pt x="312" y="4"/>
                    </a:lnTo>
                    <a:lnTo>
                      <a:pt x="307" y="4"/>
                    </a:lnTo>
                    <a:lnTo>
                      <a:pt x="302" y="4"/>
                    </a:lnTo>
                    <a:lnTo>
                      <a:pt x="297" y="4"/>
                    </a:lnTo>
                    <a:lnTo>
                      <a:pt x="293" y="4"/>
                    </a:lnTo>
                    <a:lnTo>
                      <a:pt x="288" y="4"/>
                    </a:lnTo>
                    <a:lnTo>
                      <a:pt x="283" y="4"/>
                    </a:lnTo>
                    <a:lnTo>
                      <a:pt x="279" y="4"/>
                    </a:lnTo>
                    <a:lnTo>
                      <a:pt x="274" y="4"/>
                    </a:lnTo>
                    <a:lnTo>
                      <a:pt x="269" y="4"/>
                    </a:lnTo>
                    <a:lnTo>
                      <a:pt x="264" y="4"/>
                    </a:lnTo>
                    <a:lnTo>
                      <a:pt x="260" y="4"/>
                    </a:lnTo>
                    <a:lnTo>
                      <a:pt x="255" y="4"/>
                    </a:lnTo>
                    <a:lnTo>
                      <a:pt x="250" y="4"/>
                    </a:lnTo>
                    <a:lnTo>
                      <a:pt x="245" y="4"/>
                    </a:lnTo>
                    <a:lnTo>
                      <a:pt x="241" y="9"/>
                    </a:lnTo>
                    <a:lnTo>
                      <a:pt x="236" y="9"/>
                    </a:lnTo>
                    <a:lnTo>
                      <a:pt x="231" y="9"/>
                    </a:lnTo>
                    <a:lnTo>
                      <a:pt x="227" y="9"/>
                    </a:lnTo>
                    <a:lnTo>
                      <a:pt x="222" y="9"/>
                    </a:lnTo>
                    <a:lnTo>
                      <a:pt x="217" y="9"/>
                    </a:lnTo>
                    <a:lnTo>
                      <a:pt x="212" y="9"/>
                    </a:lnTo>
                    <a:lnTo>
                      <a:pt x="208" y="9"/>
                    </a:lnTo>
                    <a:lnTo>
                      <a:pt x="203" y="9"/>
                    </a:lnTo>
                    <a:lnTo>
                      <a:pt x="198" y="9"/>
                    </a:lnTo>
                    <a:lnTo>
                      <a:pt x="193" y="9"/>
                    </a:lnTo>
                    <a:lnTo>
                      <a:pt x="189" y="9"/>
                    </a:lnTo>
                    <a:lnTo>
                      <a:pt x="184" y="14"/>
                    </a:lnTo>
                    <a:lnTo>
                      <a:pt x="179" y="14"/>
                    </a:lnTo>
                    <a:lnTo>
                      <a:pt x="175" y="14"/>
                    </a:lnTo>
                    <a:lnTo>
                      <a:pt x="170" y="14"/>
                    </a:lnTo>
                    <a:lnTo>
                      <a:pt x="165" y="14"/>
                    </a:lnTo>
                    <a:lnTo>
                      <a:pt x="160" y="14"/>
                    </a:lnTo>
                    <a:lnTo>
                      <a:pt x="156" y="14"/>
                    </a:lnTo>
                    <a:lnTo>
                      <a:pt x="151" y="14"/>
                    </a:lnTo>
                    <a:lnTo>
                      <a:pt x="146" y="14"/>
                    </a:lnTo>
                    <a:lnTo>
                      <a:pt x="142" y="14"/>
                    </a:lnTo>
                    <a:lnTo>
                      <a:pt x="137" y="14"/>
                    </a:lnTo>
                    <a:lnTo>
                      <a:pt x="132" y="18"/>
                    </a:lnTo>
                    <a:lnTo>
                      <a:pt x="127" y="18"/>
                    </a:lnTo>
                    <a:lnTo>
                      <a:pt x="123" y="18"/>
                    </a:lnTo>
                    <a:lnTo>
                      <a:pt x="118" y="18"/>
                    </a:lnTo>
                    <a:lnTo>
                      <a:pt x="113" y="18"/>
                    </a:lnTo>
                    <a:lnTo>
                      <a:pt x="108" y="18"/>
                    </a:lnTo>
                    <a:lnTo>
                      <a:pt x="104" y="18"/>
                    </a:lnTo>
                    <a:lnTo>
                      <a:pt x="99" y="18"/>
                    </a:lnTo>
                    <a:lnTo>
                      <a:pt x="94" y="18"/>
                    </a:lnTo>
                    <a:lnTo>
                      <a:pt x="90" y="23"/>
                    </a:lnTo>
                    <a:lnTo>
                      <a:pt x="85" y="23"/>
                    </a:lnTo>
                    <a:lnTo>
                      <a:pt x="80" y="23"/>
                    </a:lnTo>
                    <a:lnTo>
                      <a:pt x="75" y="23"/>
                    </a:lnTo>
                    <a:lnTo>
                      <a:pt x="71" y="23"/>
                    </a:lnTo>
                    <a:lnTo>
                      <a:pt x="66" y="23"/>
                    </a:lnTo>
                    <a:lnTo>
                      <a:pt x="61" y="23"/>
                    </a:lnTo>
                    <a:lnTo>
                      <a:pt x="56" y="28"/>
                    </a:lnTo>
                    <a:lnTo>
                      <a:pt x="52" y="28"/>
                    </a:lnTo>
                    <a:lnTo>
                      <a:pt x="47" y="28"/>
                    </a:lnTo>
                    <a:lnTo>
                      <a:pt x="42" y="28"/>
                    </a:lnTo>
                    <a:lnTo>
                      <a:pt x="38" y="28"/>
                    </a:lnTo>
                    <a:lnTo>
                      <a:pt x="33" y="28"/>
                    </a:lnTo>
                    <a:lnTo>
                      <a:pt x="28" y="28"/>
                    </a:lnTo>
                    <a:lnTo>
                      <a:pt x="23" y="28"/>
                    </a:lnTo>
                    <a:lnTo>
                      <a:pt x="19" y="32"/>
                    </a:lnTo>
                    <a:lnTo>
                      <a:pt x="14" y="32"/>
                    </a:lnTo>
                    <a:lnTo>
                      <a:pt x="9" y="32"/>
                    </a:lnTo>
                    <a:lnTo>
                      <a:pt x="5" y="32"/>
                    </a:lnTo>
                    <a:lnTo>
                      <a:pt x="0" y="32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32" name="Freeform 12">
                <a:extLst>
                  <a:ext uri="{FF2B5EF4-FFF2-40B4-BE49-F238E27FC236}">
                    <a16:creationId xmlns:a16="http://schemas.microsoft.com/office/drawing/2014/main" id="{D3E100C3-A883-E44F-902D-950DE8BC1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3" y="2022"/>
                <a:ext cx="208" cy="57"/>
              </a:xfrm>
              <a:custGeom>
                <a:avLst/>
                <a:gdLst>
                  <a:gd name="T0" fmla="*/ 208 w 208"/>
                  <a:gd name="T1" fmla="*/ 0 h 57"/>
                  <a:gd name="T2" fmla="*/ 203 w 208"/>
                  <a:gd name="T3" fmla="*/ 0 h 57"/>
                  <a:gd name="T4" fmla="*/ 198 w 208"/>
                  <a:gd name="T5" fmla="*/ 5 h 57"/>
                  <a:gd name="T6" fmla="*/ 194 w 208"/>
                  <a:gd name="T7" fmla="*/ 5 h 57"/>
                  <a:gd name="T8" fmla="*/ 189 w 208"/>
                  <a:gd name="T9" fmla="*/ 5 h 57"/>
                  <a:gd name="T10" fmla="*/ 184 w 208"/>
                  <a:gd name="T11" fmla="*/ 5 h 57"/>
                  <a:gd name="T12" fmla="*/ 179 w 208"/>
                  <a:gd name="T13" fmla="*/ 5 h 57"/>
                  <a:gd name="T14" fmla="*/ 175 w 208"/>
                  <a:gd name="T15" fmla="*/ 5 h 57"/>
                  <a:gd name="T16" fmla="*/ 170 w 208"/>
                  <a:gd name="T17" fmla="*/ 10 h 57"/>
                  <a:gd name="T18" fmla="*/ 165 w 208"/>
                  <a:gd name="T19" fmla="*/ 10 h 57"/>
                  <a:gd name="T20" fmla="*/ 161 w 208"/>
                  <a:gd name="T21" fmla="*/ 10 h 57"/>
                  <a:gd name="T22" fmla="*/ 156 w 208"/>
                  <a:gd name="T23" fmla="*/ 10 h 57"/>
                  <a:gd name="T24" fmla="*/ 151 w 208"/>
                  <a:gd name="T25" fmla="*/ 10 h 57"/>
                  <a:gd name="T26" fmla="*/ 146 w 208"/>
                  <a:gd name="T27" fmla="*/ 15 h 57"/>
                  <a:gd name="T28" fmla="*/ 142 w 208"/>
                  <a:gd name="T29" fmla="*/ 15 h 57"/>
                  <a:gd name="T30" fmla="*/ 137 w 208"/>
                  <a:gd name="T31" fmla="*/ 15 h 57"/>
                  <a:gd name="T32" fmla="*/ 132 w 208"/>
                  <a:gd name="T33" fmla="*/ 15 h 57"/>
                  <a:gd name="T34" fmla="*/ 127 w 208"/>
                  <a:gd name="T35" fmla="*/ 15 h 57"/>
                  <a:gd name="T36" fmla="*/ 123 w 208"/>
                  <a:gd name="T37" fmla="*/ 19 h 57"/>
                  <a:gd name="T38" fmla="*/ 118 w 208"/>
                  <a:gd name="T39" fmla="*/ 19 h 57"/>
                  <a:gd name="T40" fmla="*/ 113 w 208"/>
                  <a:gd name="T41" fmla="*/ 19 h 57"/>
                  <a:gd name="T42" fmla="*/ 109 w 208"/>
                  <a:gd name="T43" fmla="*/ 19 h 57"/>
                  <a:gd name="T44" fmla="*/ 104 w 208"/>
                  <a:gd name="T45" fmla="*/ 24 h 57"/>
                  <a:gd name="T46" fmla="*/ 99 w 208"/>
                  <a:gd name="T47" fmla="*/ 24 h 57"/>
                  <a:gd name="T48" fmla="*/ 94 w 208"/>
                  <a:gd name="T49" fmla="*/ 24 h 57"/>
                  <a:gd name="T50" fmla="*/ 90 w 208"/>
                  <a:gd name="T51" fmla="*/ 24 h 57"/>
                  <a:gd name="T52" fmla="*/ 85 w 208"/>
                  <a:gd name="T53" fmla="*/ 29 h 57"/>
                  <a:gd name="T54" fmla="*/ 80 w 208"/>
                  <a:gd name="T55" fmla="*/ 29 h 57"/>
                  <a:gd name="T56" fmla="*/ 75 w 208"/>
                  <a:gd name="T57" fmla="*/ 29 h 57"/>
                  <a:gd name="T58" fmla="*/ 71 w 208"/>
                  <a:gd name="T59" fmla="*/ 29 h 57"/>
                  <a:gd name="T60" fmla="*/ 66 w 208"/>
                  <a:gd name="T61" fmla="*/ 33 h 57"/>
                  <a:gd name="T62" fmla="*/ 61 w 208"/>
                  <a:gd name="T63" fmla="*/ 33 h 57"/>
                  <a:gd name="T64" fmla="*/ 57 w 208"/>
                  <a:gd name="T65" fmla="*/ 33 h 57"/>
                  <a:gd name="T66" fmla="*/ 52 w 208"/>
                  <a:gd name="T67" fmla="*/ 38 h 57"/>
                  <a:gd name="T68" fmla="*/ 47 w 208"/>
                  <a:gd name="T69" fmla="*/ 38 h 57"/>
                  <a:gd name="T70" fmla="*/ 42 w 208"/>
                  <a:gd name="T71" fmla="*/ 38 h 57"/>
                  <a:gd name="T72" fmla="*/ 38 w 208"/>
                  <a:gd name="T73" fmla="*/ 43 h 57"/>
                  <a:gd name="T74" fmla="*/ 33 w 208"/>
                  <a:gd name="T75" fmla="*/ 43 h 57"/>
                  <a:gd name="T76" fmla="*/ 28 w 208"/>
                  <a:gd name="T77" fmla="*/ 48 h 57"/>
                  <a:gd name="T78" fmla="*/ 24 w 208"/>
                  <a:gd name="T79" fmla="*/ 48 h 57"/>
                  <a:gd name="T80" fmla="*/ 19 w 208"/>
                  <a:gd name="T81" fmla="*/ 48 h 57"/>
                  <a:gd name="T82" fmla="*/ 14 w 208"/>
                  <a:gd name="T83" fmla="*/ 52 h 57"/>
                  <a:gd name="T84" fmla="*/ 9 w 208"/>
                  <a:gd name="T85" fmla="*/ 52 h 57"/>
                  <a:gd name="T86" fmla="*/ 5 w 208"/>
                  <a:gd name="T87" fmla="*/ 57 h 57"/>
                  <a:gd name="T88" fmla="*/ 0 w 208"/>
                  <a:gd name="T89" fmla="*/ 57 h 5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08"/>
                  <a:gd name="T136" fmla="*/ 0 h 57"/>
                  <a:gd name="T137" fmla="*/ 208 w 208"/>
                  <a:gd name="T138" fmla="*/ 57 h 57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08" h="57">
                    <a:moveTo>
                      <a:pt x="208" y="0"/>
                    </a:moveTo>
                    <a:lnTo>
                      <a:pt x="203" y="0"/>
                    </a:lnTo>
                    <a:lnTo>
                      <a:pt x="198" y="5"/>
                    </a:lnTo>
                    <a:lnTo>
                      <a:pt x="194" y="5"/>
                    </a:lnTo>
                    <a:lnTo>
                      <a:pt x="189" y="5"/>
                    </a:lnTo>
                    <a:lnTo>
                      <a:pt x="184" y="5"/>
                    </a:lnTo>
                    <a:lnTo>
                      <a:pt x="179" y="5"/>
                    </a:lnTo>
                    <a:lnTo>
                      <a:pt x="175" y="5"/>
                    </a:lnTo>
                    <a:lnTo>
                      <a:pt x="170" y="10"/>
                    </a:lnTo>
                    <a:lnTo>
                      <a:pt x="165" y="10"/>
                    </a:lnTo>
                    <a:lnTo>
                      <a:pt x="161" y="10"/>
                    </a:lnTo>
                    <a:lnTo>
                      <a:pt x="156" y="10"/>
                    </a:lnTo>
                    <a:lnTo>
                      <a:pt x="151" y="10"/>
                    </a:lnTo>
                    <a:lnTo>
                      <a:pt x="146" y="15"/>
                    </a:lnTo>
                    <a:lnTo>
                      <a:pt x="142" y="15"/>
                    </a:lnTo>
                    <a:lnTo>
                      <a:pt x="137" y="15"/>
                    </a:lnTo>
                    <a:lnTo>
                      <a:pt x="132" y="15"/>
                    </a:lnTo>
                    <a:lnTo>
                      <a:pt x="127" y="15"/>
                    </a:lnTo>
                    <a:lnTo>
                      <a:pt x="123" y="19"/>
                    </a:lnTo>
                    <a:lnTo>
                      <a:pt x="118" y="19"/>
                    </a:lnTo>
                    <a:lnTo>
                      <a:pt x="113" y="19"/>
                    </a:lnTo>
                    <a:lnTo>
                      <a:pt x="109" y="19"/>
                    </a:lnTo>
                    <a:lnTo>
                      <a:pt x="104" y="24"/>
                    </a:lnTo>
                    <a:lnTo>
                      <a:pt x="99" y="24"/>
                    </a:lnTo>
                    <a:lnTo>
                      <a:pt x="94" y="24"/>
                    </a:lnTo>
                    <a:lnTo>
                      <a:pt x="90" y="24"/>
                    </a:lnTo>
                    <a:lnTo>
                      <a:pt x="85" y="29"/>
                    </a:lnTo>
                    <a:lnTo>
                      <a:pt x="80" y="29"/>
                    </a:lnTo>
                    <a:lnTo>
                      <a:pt x="75" y="29"/>
                    </a:lnTo>
                    <a:lnTo>
                      <a:pt x="71" y="29"/>
                    </a:lnTo>
                    <a:lnTo>
                      <a:pt x="66" y="33"/>
                    </a:lnTo>
                    <a:lnTo>
                      <a:pt x="61" y="33"/>
                    </a:lnTo>
                    <a:lnTo>
                      <a:pt x="57" y="33"/>
                    </a:lnTo>
                    <a:lnTo>
                      <a:pt x="52" y="38"/>
                    </a:lnTo>
                    <a:lnTo>
                      <a:pt x="47" y="38"/>
                    </a:lnTo>
                    <a:lnTo>
                      <a:pt x="42" y="38"/>
                    </a:lnTo>
                    <a:lnTo>
                      <a:pt x="38" y="43"/>
                    </a:lnTo>
                    <a:lnTo>
                      <a:pt x="33" y="43"/>
                    </a:lnTo>
                    <a:lnTo>
                      <a:pt x="28" y="48"/>
                    </a:lnTo>
                    <a:lnTo>
                      <a:pt x="24" y="48"/>
                    </a:lnTo>
                    <a:lnTo>
                      <a:pt x="19" y="48"/>
                    </a:lnTo>
                    <a:lnTo>
                      <a:pt x="14" y="52"/>
                    </a:lnTo>
                    <a:lnTo>
                      <a:pt x="9" y="52"/>
                    </a:lnTo>
                    <a:lnTo>
                      <a:pt x="5" y="57"/>
                    </a:lnTo>
                    <a:lnTo>
                      <a:pt x="0" y="57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33" name="Freeform 13">
                <a:extLst>
                  <a:ext uri="{FF2B5EF4-FFF2-40B4-BE49-F238E27FC236}">
                    <a16:creationId xmlns:a16="http://schemas.microsoft.com/office/drawing/2014/main" id="{3C6106F4-9E2B-7F4A-8A23-CEA0D525D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6" y="1151"/>
                <a:ext cx="241" cy="961"/>
              </a:xfrm>
              <a:custGeom>
                <a:avLst/>
                <a:gdLst>
                  <a:gd name="T0" fmla="*/ 161 w 241"/>
                  <a:gd name="T1" fmla="*/ 919 h 961"/>
                  <a:gd name="T2" fmla="*/ 165 w 241"/>
                  <a:gd name="T3" fmla="*/ 895 h 961"/>
                  <a:gd name="T4" fmla="*/ 175 w 241"/>
                  <a:gd name="T5" fmla="*/ 876 h 961"/>
                  <a:gd name="T6" fmla="*/ 179 w 241"/>
                  <a:gd name="T7" fmla="*/ 848 h 961"/>
                  <a:gd name="T8" fmla="*/ 189 w 241"/>
                  <a:gd name="T9" fmla="*/ 820 h 961"/>
                  <a:gd name="T10" fmla="*/ 194 w 241"/>
                  <a:gd name="T11" fmla="*/ 782 h 961"/>
                  <a:gd name="T12" fmla="*/ 203 w 241"/>
                  <a:gd name="T13" fmla="*/ 749 h 961"/>
                  <a:gd name="T14" fmla="*/ 208 w 241"/>
                  <a:gd name="T15" fmla="*/ 697 h 961"/>
                  <a:gd name="T16" fmla="*/ 217 w 241"/>
                  <a:gd name="T17" fmla="*/ 655 h 961"/>
                  <a:gd name="T18" fmla="*/ 222 w 241"/>
                  <a:gd name="T19" fmla="*/ 575 h 961"/>
                  <a:gd name="T20" fmla="*/ 231 w 241"/>
                  <a:gd name="T21" fmla="*/ 518 h 961"/>
                  <a:gd name="T22" fmla="*/ 236 w 241"/>
                  <a:gd name="T23" fmla="*/ 363 h 961"/>
                  <a:gd name="T24" fmla="*/ 236 w 241"/>
                  <a:gd name="T25" fmla="*/ 136 h 961"/>
                  <a:gd name="T26" fmla="*/ 231 w 241"/>
                  <a:gd name="T27" fmla="*/ 42 h 961"/>
                  <a:gd name="T28" fmla="*/ 217 w 241"/>
                  <a:gd name="T29" fmla="*/ 9 h 961"/>
                  <a:gd name="T30" fmla="*/ 208 w 241"/>
                  <a:gd name="T31" fmla="*/ 4 h 961"/>
                  <a:gd name="T32" fmla="*/ 194 w 241"/>
                  <a:gd name="T33" fmla="*/ 28 h 961"/>
                  <a:gd name="T34" fmla="*/ 189 w 241"/>
                  <a:gd name="T35" fmla="*/ 56 h 961"/>
                  <a:gd name="T36" fmla="*/ 179 w 241"/>
                  <a:gd name="T37" fmla="*/ 80 h 961"/>
                  <a:gd name="T38" fmla="*/ 175 w 241"/>
                  <a:gd name="T39" fmla="*/ 127 h 961"/>
                  <a:gd name="T40" fmla="*/ 165 w 241"/>
                  <a:gd name="T41" fmla="*/ 165 h 961"/>
                  <a:gd name="T42" fmla="*/ 161 w 241"/>
                  <a:gd name="T43" fmla="*/ 231 h 961"/>
                  <a:gd name="T44" fmla="*/ 151 w 241"/>
                  <a:gd name="T45" fmla="*/ 278 h 961"/>
                  <a:gd name="T46" fmla="*/ 146 w 241"/>
                  <a:gd name="T47" fmla="*/ 372 h 961"/>
                  <a:gd name="T48" fmla="*/ 137 w 241"/>
                  <a:gd name="T49" fmla="*/ 433 h 961"/>
                  <a:gd name="T50" fmla="*/ 132 w 241"/>
                  <a:gd name="T51" fmla="*/ 565 h 961"/>
                  <a:gd name="T52" fmla="*/ 123 w 241"/>
                  <a:gd name="T53" fmla="*/ 659 h 961"/>
                  <a:gd name="T54" fmla="*/ 118 w 241"/>
                  <a:gd name="T55" fmla="*/ 961 h 961"/>
                  <a:gd name="T56" fmla="*/ 109 w 241"/>
                  <a:gd name="T57" fmla="*/ 763 h 961"/>
                  <a:gd name="T58" fmla="*/ 104 w 241"/>
                  <a:gd name="T59" fmla="*/ 570 h 961"/>
                  <a:gd name="T60" fmla="*/ 94 w 241"/>
                  <a:gd name="T61" fmla="*/ 495 h 961"/>
                  <a:gd name="T62" fmla="*/ 90 w 241"/>
                  <a:gd name="T63" fmla="*/ 377 h 961"/>
                  <a:gd name="T64" fmla="*/ 80 w 241"/>
                  <a:gd name="T65" fmla="*/ 315 h 961"/>
                  <a:gd name="T66" fmla="*/ 75 w 241"/>
                  <a:gd name="T67" fmla="*/ 235 h 961"/>
                  <a:gd name="T68" fmla="*/ 66 w 241"/>
                  <a:gd name="T69" fmla="*/ 193 h 961"/>
                  <a:gd name="T70" fmla="*/ 61 w 241"/>
                  <a:gd name="T71" fmla="*/ 132 h 961"/>
                  <a:gd name="T72" fmla="*/ 52 w 241"/>
                  <a:gd name="T73" fmla="*/ 99 h 961"/>
                  <a:gd name="T74" fmla="*/ 47 w 241"/>
                  <a:gd name="T75" fmla="*/ 56 h 961"/>
                  <a:gd name="T76" fmla="*/ 38 w 241"/>
                  <a:gd name="T77" fmla="*/ 33 h 961"/>
                  <a:gd name="T78" fmla="*/ 28 w 241"/>
                  <a:gd name="T79" fmla="*/ 4 h 961"/>
                  <a:gd name="T80" fmla="*/ 9 w 241"/>
                  <a:gd name="T81" fmla="*/ 9 h 961"/>
                  <a:gd name="T82" fmla="*/ 5 w 241"/>
                  <a:gd name="T83" fmla="*/ 42 h 96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41"/>
                  <a:gd name="T127" fmla="*/ 0 h 961"/>
                  <a:gd name="T128" fmla="*/ 241 w 241"/>
                  <a:gd name="T129" fmla="*/ 961 h 96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41" h="961">
                    <a:moveTo>
                      <a:pt x="151" y="937"/>
                    </a:moveTo>
                    <a:lnTo>
                      <a:pt x="151" y="928"/>
                    </a:lnTo>
                    <a:lnTo>
                      <a:pt x="161" y="919"/>
                    </a:lnTo>
                    <a:lnTo>
                      <a:pt x="161" y="909"/>
                    </a:lnTo>
                    <a:lnTo>
                      <a:pt x="165" y="904"/>
                    </a:lnTo>
                    <a:lnTo>
                      <a:pt x="165" y="895"/>
                    </a:lnTo>
                    <a:lnTo>
                      <a:pt x="170" y="890"/>
                    </a:lnTo>
                    <a:lnTo>
                      <a:pt x="170" y="881"/>
                    </a:lnTo>
                    <a:lnTo>
                      <a:pt x="175" y="876"/>
                    </a:lnTo>
                    <a:lnTo>
                      <a:pt x="175" y="862"/>
                    </a:lnTo>
                    <a:lnTo>
                      <a:pt x="179" y="857"/>
                    </a:lnTo>
                    <a:lnTo>
                      <a:pt x="179" y="848"/>
                    </a:lnTo>
                    <a:lnTo>
                      <a:pt x="184" y="843"/>
                    </a:lnTo>
                    <a:lnTo>
                      <a:pt x="184" y="824"/>
                    </a:lnTo>
                    <a:lnTo>
                      <a:pt x="189" y="820"/>
                    </a:lnTo>
                    <a:lnTo>
                      <a:pt x="189" y="806"/>
                    </a:lnTo>
                    <a:lnTo>
                      <a:pt x="194" y="801"/>
                    </a:lnTo>
                    <a:lnTo>
                      <a:pt x="194" y="782"/>
                    </a:lnTo>
                    <a:lnTo>
                      <a:pt x="198" y="777"/>
                    </a:lnTo>
                    <a:lnTo>
                      <a:pt x="198" y="754"/>
                    </a:lnTo>
                    <a:lnTo>
                      <a:pt x="203" y="749"/>
                    </a:lnTo>
                    <a:lnTo>
                      <a:pt x="203" y="725"/>
                    </a:lnTo>
                    <a:lnTo>
                      <a:pt x="208" y="721"/>
                    </a:lnTo>
                    <a:lnTo>
                      <a:pt x="208" y="697"/>
                    </a:lnTo>
                    <a:lnTo>
                      <a:pt x="212" y="692"/>
                    </a:lnTo>
                    <a:lnTo>
                      <a:pt x="212" y="659"/>
                    </a:lnTo>
                    <a:lnTo>
                      <a:pt x="217" y="655"/>
                    </a:lnTo>
                    <a:lnTo>
                      <a:pt x="217" y="622"/>
                    </a:lnTo>
                    <a:lnTo>
                      <a:pt x="222" y="617"/>
                    </a:lnTo>
                    <a:lnTo>
                      <a:pt x="222" y="575"/>
                    </a:lnTo>
                    <a:lnTo>
                      <a:pt x="227" y="570"/>
                    </a:lnTo>
                    <a:lnTo>
                      <a:pt x="227" y="523"/>
                    </a:lnTo>
                    <a:lnTo>
                      <a:pt x="231" y="518"/>
                    </a:lnTo>
                    <a:lnTo>
                      <a:pt x="231" y="457"/>
                    </a:lnTo>
                    <a:lnTo>
                      <a:pt x="236" y="452"/>
                    </a:lnTo>
                    <a:lnTo>
                      <a:pt x="236" y="363"/>
                    </a:lnTo>
                    <a:lnTo>
                      <a:pt x="241" y="358"/>
                    </a:lnTo>
                    <a:lnTo>
                      <a:pt x="241" y="141"/>
                    </a:lnTo>
                    <a:lnTo>
                      <a:pt x="236" y="136"/>
                    </a:lnTo>
                    <a:lnTo>
                      <a:pt x="236" y="75"/>
                    </a:lnTo>
                    <a:lnTo>
                      <a:pt x="231" y="70"/>
                    </a:lnTo>
                    <a:lnTo>
                      <a:pt x="231" y="42"/>
                    </a:lnTo>
                    <a:lnTo>
                      <a:pt x="227" y="37"/>
                    </a:lnTo>
                    <a:lnTo>
                      <a:pt x="227" y="19"/>
                    </a:lnTo>
                    <a:lnTo>
                      <a:pt x="217" y="9"/>
                    </a:lnTo>
                    <a:lnTo>
                      <a:pt x="217" y="0"/>
                    </a:lnTo>
                    <a:lnTo>
                      <a:pt x="212" y="0"/>
                    </a:lnTo>
                    <a:lnTo>
                      <a:pt x="208" y="4"/>
                    </a:lnTo>
                    <a:lnTo>
                      <a:pt x="198" y="14"/>
                    </a:lnTo>
                    <a:lnTo>
                      <a:pt x="198" y="23"/>
                    </a:lnTo>
                    <a:lnTo>
                      <a:pt x="194" y="28"/>
                    </a:lnTo>
                    <a:lnTo>
                      <a:pt x="194" y="37"/>
                    </a:lnTo>
                    <a:lnTo>
                      <a:pt x="189" y="42"/>
                    </a:lnTo>
                    <a:lnTo>
                      <a:pt x="189" y="56"/>
                    </a:lnTo>
                    <a:lnTo>
                      <a:pt x="184" y="61"/>
                    </a:lnTo>
                    <a:lnTo>
                      <a:pt x="184" y="75"/>
                    </a:lnTo>
                    <a:lnTo>
                      <a:pt x="179" y="80"/>
                    </a:lnTo>
                    <a:lnTo>
                      <a:pt x="179" y="99"/>
                    </a:lnTo>
                    <a:lnTo>
                      <a:pt x="175" y="103"/>
                    </a:lnTo>
                    <a:lnTo>
                      <a:pt x="175" y="127"/>
                    </a:lnTo>
                    <a:lnTo>
                      <a:pt x="170" y="132"/>
                    </a:lnTo>
                    <a:lnTo>
                      <a:pt x="170" y="160"/>
                    </a:lnTo>
                    <a:lnTo>
                      <a:pt x="165" y="165"/>
                    </a:lnTo>
                    <a:lnTo>
                      <a:pt x="165" y="193"/>
                    </a:lnTo>
                    <a:lnTo>
                      <a:pt x="161" y="198"/>
                    </a:lnTo>
                    <a:lnTo>
                      <a:pt x="161" y="231"/>
                    </a:lnTo>
                    <a:lnTo>
                      <a:pt x="156" y="235"/>
                    </a:lnTo>
                    <a:lnTo>
                      <a:pt x="156" y="273"/>
                    </a:lnTo>
                    <a:lnTo>
                      <a:pt x="151" y="278"/>
                    </a:lnTo>
                    <a:lnTo>
                      <a:pt x="151" y="320"/>
                    </a:lnTo>
                    <a:lnTo>
                      <a:pt x="146" y="325"/>
                    </a:lnTo>
                    <a:lnTo>
                      <a:pt x="146" y="372"/>
                    </a:lnTo>
                    <a:lnTo>
                      <a:pt x="142" y="377"/>
                    </a:lnTo>
                    <a:lnTo>
                      <a:pt x="142" y="429"/>
                    </a:lnTo>
                    <a:lnTo>
                      <a:pt x="137" y="433"/>
                    </a:lnTo>
                    <a:lnTo>
                      <a:pt x="137" y="495"/>
                    </a:lnTo>
                    <a:lnTo>
                      <a:pt x="132" y="499"/>
                    </a:lnTo>
                    <a:lnTo>
                      <a:pt x="132" y="565"/>
                    </a:lnTo>
                    <a:lnTo>
                      <a:pt x="127" y="570"/>
                    </a:lnTo>
                    <a:lnTo>
                      <a:pt x="127" y="655"/>
                    </a:lnTo>
                    <a:lnTo>
                      <a:pt x="123" y="659"/>
                    </a:lnTo>
                    <a:lnTo>
                      <a:pt x="123" y="763"/>
                    </a:lnTo>
                    <a:lnTo>
                      <a:pt x="118" y="768"/>
                    </a:lnTo>
                    <a:lnTo>
                      <a:pt x="118" y="961"/>
                    </a:lnTo>
                    <a:lnTo>
                      <a:pt x="113" y="956"/>
                    </a:lnTo>
                    <a:lnTo>
                      <a:pt x="113" y="768"/>
                    </a:lnTo>
                    <a:lnTo>
                      <a:pt x="109" y="763"/>
                    </a:lnTo>
                    <a:lnTo>
                      <a:pt x="109" y="659"/>
                    </a:lnTo>
                    <a:lnTo>
                      <a:pt x="104" y="655"/>
                    </a:lnTo>
                    <a:lnTo>
                      <a:pt x="104" y="570"/>
                    </a:lnTo>
                    <a:lnTo>
                      <a:pt x="99" y="565"/>
                    </a:lnTo>
                    <a:lnTo>
                      <a:pt x="99" y="499"/>
                    </a:lnTo>
                    <a:lnTo>
                      <a:pt x="94" y="495"/>
                    </a:lnTo>
                    <a:lnTo>
                      <a:pt x="94" y="433"/>
                    </a:lnTo>
                    <a:lnTo>
                      <a:pt x="90" y="429"/>
                    </a:lnTo>
                    <a:lnTo>
                      <a:pt x="90" y="377"/>
                    </a:lnTo>
                    <a:lnTo>
                      <a:pt x="85" y="372"/>
                    </a:lnTo>
                    <a:lnTo>
                      <a:pt x="85" y="320"/>
                    </a:lnTo>
                    <a:lnTo>
                      <a:pt x="80" y="315"/>
                    </a:lnTo>
                    <a:lnTo>
                      <a:pt x="80" y="278"/>
                    </a:lnTo>
                    <a:lnTo>
                      <a:pt x="75" y="273"/>
                    </a:lnTo>
                    <a:lnTo>
                      <a:pt x="75" y="235"/>
                    </a:lnTo>
                    <a:lnTo>
                      <a:pt x="71" y="231"/>
                    </a:lnTo>
                    <a:lnTo>
                      <a:pt x="71" y="198"/>
                    </a:lnTo>
                    <a:lnTo>
                      <a:pt x="66" y="193"/>
                    </a:lnTo>
                    <a:lnTo>
                      <a:pt x="66" y="160"/>
                    </a:lnTo>
                    <a:lnTo>
                      <a:pt x="61" y="155"/>
                    </a:lnTo>
                    <a:lnTo>
                      <a:pt x="61" y="132"/>
                    </a:lnTo>
                    <a:lnTo>
                      <a:pt x="57" y="127"/>
                    </a:lnTo>
                    <a:lnTo>
                      <a:pt x="57" y="103"/>
                    </a:lnTo>
                    <a:lnTo>
                      <a:pt x="52" y="99"/>
                    </a:lnTo>
                    <a:lnTo>
                      <a:pt x="52" y="75"/>
                    </a:lnTo>
                    <a:lnTo>
                      <a:pt x="47" y="70"/>
                    </a:lnTo>
                    <a:lnTo>
                      <a:pt x="47" y="56"/>
                    </a:lnTo>
                    <a:lnTo>
                      <a:pt x="42" y="52"/>
                    </a:lnTo>
                    <a:lnTo>
                      <a:pt x="42" y="37"/>
                    </a:lnTo>
                    <a:lnTo>
                      <a:pt x="38" y="33"/>
                    </a:lnTo>
                    <a:lnTo>
                      <a:pt x="38" y="23"/>
                    </a:lnTo>
                    <a:lnTo>
                      <a:pt x="28" y="14"/>
                    </a:lnTo>
                    <a:lnTo>
                      <a:pt x="28" y="4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9" y="9"/>
                    </a:lnTo>
                    <a:lnTo>
                      <a:pt x="9" y="19"/>
                    </a:lnTo>
                    <a:lnTo>
                      <a:pt x="5" y="23"/>
                    </a:lnTo>
                    <a:lnTo>
                      <a:pt x="5" y="42"/>
                    </a:lnTo>
                    <a:lnTo>
                      <a:pt x="0" y="47"/>
                    </a:lnTo>
                    <a:lnTo>
                      <a:pt x="0" y="75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34" name="Freeform 14">
                <a:extLst>
                  <a:ext uri="{FF2B5EF4-FFF2-40B4-BE49-F238E27FC236}">
                    <a16:creationId xmlns:a16="http://schemas.microsoft.com/office/drawing/2014/main" id="{0F5F0F23-C2CA-134A-98F2-E54E1FAE2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6" y="1226"/>
                <a:ext cx="95" cy="867"/>
              </a:xfrm>
              <a:custGeom>
                <a:avLst/>
                <a:gdLst>
                  <a:gd name="T0" fmla="*/ 10 w 95"/>
                  <a:gd name="T1" fmla="*/ 0 h 867"/>
                  <a:gd name="T2" fmla="*/ 5 w 95"/>
                  <a:gd name="T3" fmla="*/ 5 h 867"/>
                  <a:gd name="T4" fmla="*/ 5 w 95"/>
                  <a:gd name="T5" fmla="*/ 66 h 867"/>
                  <a:gd name="T6" fmla="*/ 0 w 95"/>
                  <a:gd name="T7" fmla="*/ 71 h 867"/>
                  <a:gd name="T8" fmla="*/ 0 w 95"/>
                  <a:gd name="T9" fmla="*/ 288 h 867"/>
                  <a:gd name="T10" fmla="*/ 5 w 95"/>
                  <a:gd name="T11" fmla="*/ 292 h 867"/>
                  <a:gd name="T12" fmla="*/ 5 w 95"/>
                  <a:gd name="T13" fmla="*/ 382 h 867"/>
                  <a:gd name="T14" fmla="*/ 10 w 95"/>
                  <a:gd name="T15" fmla="*/ 387 h 867"/>
                  <a:gd name="T16" fmla="*/ 10 w 95"/>
                  <a:gd name="T17" fmla="*/ 448 h 867"/>
                  <a:gd name="T18" fmla="*/ 15 w 95"/>
                  <a:gd name="T19" fmla="*/ 452 h 867"/>
                  <a:gd name="T20" fmla="*/ 15 w 95"/>
                  <a:gd name="T21" fmla="*/ 500 h 867"/>
                  <a:gd name="T22" fmla="*/ 19 w 95"/>
                  <a:gd name="T23" fmla="*/ 504 h 867"/>
                  <a:gd name="T24" fmla="*/ 19 w 95"/>
                  <a:gd name="T25" fmla="*/ 547 h 867"/>
                  <a:gd name="T26" fmla="*/ 24 w 95"/>
                  <a:gd name="T27" fmla="*/ 551 h 867"/>
                  <a:gd name="T28" fmla="*/ 24 w 95"/>
                  <a:gd name="T29" fmla="*/ 584 h 867"/>
                  <a:gd name="T30" fmla="*/ 29 w 95"/>
                  <a:gd name="T31" fmla="*/ 589 h 867"/>
                  <a:gd name="T32" fmla="*/ 29 w 95"/>
                  <a:gd name="T33" fmla="*/ 622 h 867"/>
                  <a:gd name="T34" fmla="*/ 34 w 95"/>
                  <a:gd name="T35" fmla="*/ 627 h 867"/>
                  <a:gd name="T36" fmla="*/ 34 w 95"/>
                  <a:gd name="T37" fmla="*/ 650 h 867"/>
                  <a:gd name="T38" fmla="*/ 38 w 95"/>
                  <a:gd name="T39" fmla="*/ 655 h 867"/>
                  <a:gd name="T40" fmla="*/ 38 w 95"/>
                  <a:gd name="T41" fmla="*/ 679 h 867"/>
                  <a:gd name="T42" fmla="*/ 43 w 95"/>
                  <a:gd name="T43" fmla="*/ 683 h 867"/>
                  <a:gd name="T44" fmla="*/ 43 w 95"/>
                  <a:gd name="T45" fmla="*/ 707 h 867"/>
                  <a:gd name="T46" fmla="*/ 48 w 95"/>
                  <a:gd name="T47" fmla="*/ 712 h 867"/>
                  <a:gd name="T48" fmla="*/ 48 w 95"/>
                  <a:gd name="T49" fmla="*/ 731 h 867"/>
                  <a:gd name="T50" fmla="*/ 52 w 95"/>
                  <a:gd name="T51" fmla="*/ 735 h 867"/>
                  <a:gd name="T52" fmla="*/ 52 w 95"/>
                  <a:gd name="T53" fmla="*/ 749 h 867"/>
                  <a:gd name="T54" fmla="*/ 57 w 95"/>
                  <a:gd name="T55" fmla="*/ 754 h 867"/>
                  <a:gd name="T56" fmla="*/ 57 w 95"/>
                  <a:gd name="T57" fmla="*/ 773 h 867"/>
                  <a:gd name="T58" fmla="*/ 62 w 95"/>
                  <a:gd name="T59" fmla="*/ 778 h 867"/>
                  <a:gd name="T60" fmla="*/ 62 w 95"/>
                  <a:gd name="T61" fmla="*/ 787 h 867"/>
                  <a:gd name="T62" fmla="*/ 67 w 95"/>
                  <a:gd name="T63" fmla="*/ 792 h 867"/>
                  <a:gd name="T64" fmla="*/ 67 w 95"/>
                  <a:gd name="T65" fmla="*/ 806 h 867"/>
                  <a:gd name="T66" fmla="*/ 71 w 95"/>
                  <a:gd name="T67" fmla="*/ 811 h 867"/>
                  <a:gd name="T68" fmla="*/ 71 w 95"/>
                  <a:gd name="T69" fmla="*/ 820 h 867"/>
                  <a:gd name="T70" fmla="*/ 76 w 95"/>
                  <a:gd name="T71" fmla="*/ 825 h 867"/>
                  <a:gd name="T72" fmla="*/ 76 w 95"/>
                  <a:gd name="T73" fmla="*/ 834 h 867"/>
                  <a:gd name="T74" fmla="*/ 85 w 95"/>
                  <a:gd name="T75" fmla="*/ 844 h 867"/>
                  <a:gd name="T76" fmla="*/ 85 w 95"/>
                  <a:gd name="T77" fmla="*/ 853 h 867"/>
                  <a:gd name="T78" fmla="*/ 95 w 95"/>
                  <a:gd name="T79" fmla="*/ 862 h 867"/>
                  <a:gd name="T80" fmla="*/ 95 w 95"/>
                  <a:gd name="T81" fmla="*/ 867 h 86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95"/>
                  <a:gd name="T124" fmla="*/ 0 h 867"/>
                  <a:gd name="T125" fmla="*/ 95 w 95"/>
                  <a:gd name="T126" fmla="*/ 867 h 86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95" h="867">
                    <a:moveTo>
                      <a:pt x="10" y="0"/>
                    </a:moveTo>
                    <a:lnTo>
                      <a:pt x="5" y="5"/>
                    </a:lnTo>
                    <a:lnTo>
                      <a:pt x="5" y="66"/>
                    </a:lnTo>
                    <a:lnTo>
                      <a:pt x="0" y="71"/>
                    </a:lnTo>
                    <a:lnTo>
                      <a:pt x="0" y="288"/>
                    </a:lnTo>
                    <a:lnTo>
                      <a:pt x="5" y="292"/>
                    </a:lnTo>
                    <a:lnTo>
                      <a:pt x="5" y="382"/>
                    </a:lnTo>
                    <a:lnTo>
                      <a:pt x="10" y="387"/>
                    </a:lnTo>
                    <a:lnTo>
                      <a:pt x="10" y="448"/>
                    </a:lnTo>
                    <a:lnTo>
                      <a:pt x="15" y="452"/>
                    </a:lnTo>
                    <a:lnTo>
                      <a:pt x="15" y="500"/>
                    </a:lnTo>
                    <a:lnTo>
                      <a:pt x="19" y="504"/>
                    </a:lnTo>
                    <a:lnTo>
                      <a:pt x="19" y="547"/>
                    </a:lnTo>
                    <a:lnTo>
                      <a:pt x="24" y="551"/>
                    </a:lnTo>
                    <a:lnTo>
                      <a:pt x="24" y="584"/>
                    </a:lnTo>
                    <a:lnTo>
                      <a:pt x="29" y="589"/>
                    </a:lnTo>
                    <a:lnTo>
                      <a:pt x="29" y="622"/>
                    </a:lnTo>
                    <a:lnTo>
                      <a:pt x="34" y="627"/>
                    </a:lnTo>
                    <a:lnTo>
                      <a:pt x="34" y="650"/>
                    </a:lnTo>
                    <a:lnTo>
                      <a:pt x="38" y="655"/>
                    </a:lnTo>
                    <a:lnTo>
                      <a:pt x="38" y="679"/>
                    </a:lnTo>
                    <a:lnTo>
                      <a:pt x="43" y="683"/>
                    </a:lnTo>
                    <a:lnTo>
                      <a:pt x="43" y="707"/>
                    </a:lnTo>
                    <a:lnTo>
                      <a:pt x="48" y="712"/>
                    </a:lnTo>
                    <a:lnTo>
                      <a:pt x="48" y="731"/>
                    </a:lnTo>
                    <a:lnTo>
                      <a:pt x="52" y="735"/>
                    </a:lnTo>
                    <a:lnTo>
                      <a:pt x="52" y="749"/>
                    </a:lnTo>
                    <a:lnTo>
                      <a:pt x="57" y="754"/>
                    </a:lnTo>
                    <a:lnTo>
                      <a:pt x="57" y="773"/>
                    </a:lnTo>
                    <a:lnTo>
                      <a:pt x="62" y="778"/>
                    </a:lnTo>
                    <a:lnTo>
                      <a:pt x="62" y="787"/>
                    </a:lnTo>
                    <a:lnTo>
                      <a:pt x="67" y="792"/>
                    </a:lnTo>
                    <a:lnTo>
                      <a:pt x="67" y="806"/>
                    </a:lnTo>
                    <a:lnTo>
                      <a:pt x="71" y="811"/>
                    </a:lnTo>
                    <a:lnTo>
                      <a:pt x="71" y="820"/>
                    </a:lnTo>
                    <a:lnTo>
                      <a:pt x="76" y="825"/>
                    </a:lnTo>
                    <a:lnTo>
                      <a:pt x="76" y="834"/>
                    </a:lnTo>
                    <a:lnTo>
                      <a:pt x="85" y="844"/>
                    </a:lnTo>
                    <a:lnTo>
                      <a:pt x="85" y="853"/>
                    </a:lnTo>
                    <a:lnTo>
                      <a:pt x="95" y="862"/>
                    </a:lnTo>
                    <a:lnTo>
                      <a:pt x="95" y="867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sp>
          <p:nvSpPr>
            <p:cNvPr id="33823" name="Line 15">
              <a:extLst>
                <a:ext uri="{FF2B5EF4-FFF2-40B4-BE49-F238E27FC236}">
                  <a16:creationId xmlns:a16="http://schemas.microsoft.com/office/drawing/2014/main" id="{131E3442-F913-DD4C-B0FE-3DE3E5136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2544"/>
              <a:ext cx="1296" cy="12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3824" name="Oval 16">
              <a:extLst>
                <a:ext uri="{FF2B5EF4-FFF2-40B4-BE49-F238E27FC236}">
                  <a16:creationId xmlns:a16="http://schemas.microsoft.com/office/drawing/2014/main" id="{69CC2078-EDE7-4840-978A-AA6CBDA4937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04" y="3168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33825" name="Line 17">
              <a:extLst>
                <a:ext uri="{FF2B5EF4-FFF2-40B4-BE49-F238E27FC236}">
                  <a16:creationId xmlns:a16="http://schemas.microsoft.com/office/drawing/2014/main" id="{9E78BA9D-89FD-054C-BCA4-84FA7C79EF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" y="3216"/>
              <a:ext cx="196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</p:grpSp>
      <p:grpSp>
        <p:nvGrpSpPr>
          <p:cNvPr id="33796" name="Group 18">
            <a:extLst>
              <a:ext uri="{FF2B5EF4-FFF2-40B4-BE49-F238E27FC236}">
                <a16:creationId xmlns:a16="http://schemas.microsoft.com/office/drawing/2014/main" id="{54F96803-E0F5-9D46-B04D-30E7F23AFBD9}"/>
              </a:ext>
            </a:extLst>
          </p:cNvPr>
          <p:cNvGrpSpPr>
            <a:grpSpLocks/>
          </p:cNvGrpSpPr>
          <p:nvPr/>
        </p:nvGrpSpPr>
        <p:grpSpPr bwMode="auto">
          <a:xfrm>
            <a:off x="5638800" y="1905000"/>
            <a:ext cx="3352800" cy="2057400"/>
            <a:chOff x="3552" y="1200"/>
            <a:chExt cx="2112" cy="1296"/>
          </a:xfrm>
        </p:grpSpPr>
        <p:grpSp>
          <p:nvGrpSpPr>
            <p:cNvPr id="33803" name="Group 19">
              <a:extLst>
                <a:ext uri="{FF2B5EF4-FFF2-40B4-BE49-F238E27FC236}">
                  <a16:creationId xmlns:a16="http://schemas.microsoft.com/office/drawing/2014/main" id="{4CF591E9-C4B8-EC47-A6CC-3396AE4E6B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1" y="1698"/>
              <a:ext cx="959" cy="245"/>
              <a:chOff x="4701" y="1698"/>
              <a:chExt cx="959" cy="245"/>
            </a:xfrm>
          </p:grpSpPr>
          <p:sp>
            <p:nvSpPr>
              <p:cNvPr id="33815" name="Freeform 20">
                <a:extLst>
                  <a:ext uri="{FF2B5EF4-FFF2-40B4-BE49-F238E27FC236}">
                    <a16:creationId xmlns:a16="http://schemas.microsoft.com/office/drawing/2014/main" id="{598AB201-8F64-9147-9B8D-9CD5FD5995B0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720" y="1698"/>
                <a:ext cx="600" cy="90"/>
              </a:xfrm>
              <a:custGeom>
                <a:avLst/>
                <a:gdLst>
                  <a:gd name="T0" fmla="*/ 9 w 600"/>
                  <a:gd name="T1" fmla="*/ 5 h 90"/>
                  <a:gd name="T2" fmla="*/ 24 w 600"/>
                  <a:gd name="T3" fmla="*/ 9 h 90"/>
                  <a:gd name="T4" fmla="*/ 38 w 600"/>
                  <a:gd name="T5" fmla="*/ 19 h 90"/>
                  <a:gd name="T6" fmla="*/ 52 w 600"/>
                  <a:gd name="T7" fmla="*/ 24 h 90"/>
                  <a:gd name="T8" fmla="*/ 66 w 600"/>
                  <a:gd name="T9" fmla="*/ 28 h 90"/>
                  <a:gd name="T10" fmla="*/ 80 w 600"/>
                  <a:gd name="T11" fmla="*/ 28 h 90"/>
                  <a:gd name="T12" fmla="*/ 94 w 600"/>
                  <a:gd name="T13" fmla="*/ 33 h 90"/>
                  <a:gd name="T14" fmla="*/ 109 w 600"/>
                  <a:gd name="T15" fmla="*/ 38 h 90"/>
                  <a:gd name="T16" fmla="*/ 123 w 600"/>
                  <a:gd name="T17" fmla="*/ 42 h 90"/>
                  <a:gd name="T18" fmla="*/ 137 w 600"/>
                  <a:gd name="T19" fmla="*/ 42 h 90"/>
                  <a:gd name="T20" fmla="*/ 151 w 600"/>
                  <a:gd name="T21" fmla="*/ 47 h 90"/>
                  <a:gd name="T22" fmla="*/ 165 w 600"/>
                  <a:gd name="T23" fmla="*/ 47 h 90"/>
                  <a:gd name="T24" fmla="*/ 179 w 600"/>
                  <a:gd name="T25" fmla="*/ 52 h 90"/>
                  <a:gd name="T26" fmla="*/ 194 w 600"/>
                  <a:gd name="T27" fmla="*/ 52 h 90"/>
                  <a:gd name="T28" fmla="*/ 208 w 600"/>
                  <a:gd name="T29" fmla="*/ 57 h 90"/>
                  <a:gd name="T30" fmla="*/ 222 w 600"/>
                  <a:gd name="T31" fmla="*/ 57 h 90"/>
                  <a:gd name="T32" fmla="*/ 236 w 600"/>
                  <a:gd name="T33" fmla="*/ 61 h 90"/>
                  <a:gd name="T34" fmla="*/ 250 w 600"/>
                  <a:gd name="T35" fmla="*/ 61 h 90"/>
                  <a:gd name="T36" fmla="*/ 264 w 600"/>
                  <a:gd name="T37" fmla="*/ 66 h 90"/>
                  <a:gd name="T38" fmla="*/ 279 w 600"/>
                  <a:gd name="T39" fmla="*/ 66 h 90"/>
                  <a:gd name="T40" fmla="*/ 293 w 600"/>
                  <a:gd name="T41" fmla="*/ 66 h 90"/>
                  <a:gd name="T42" fmla="*/ 307 w 600"/>
                  <a:gd name="T43" fmla="*/ 71 h 90"/>
                  <a:gd name="T44" fmla="*/ 321 w 600"/>
                  <a:gd name="T45" fmla="*/ 71 h 90"/>
                  <a:gd name="T46" fmla="*/ 335 w 600"/>
                  <a:gd name="T47" fmla="*/ 71 h 90"/>
                  <a:gd name="T48" fmla="*/ 350 w 600"/>
                  <a:gd name="T49" fmla="*/ 75 h 90"/>
                  <a:gd name="T50" fmla="*/ 364 w 600"/>
                  <a:gd name="T51" fmla="*/ 75 h 90"/>
                  <a:gd name="T52" fmla="*/ 378 w 600"/>
                  <a:gd name="T53" fmla="*/ 75 h 90"/>
                  <a:gd name="T54" fmla="*/ 392 w 600"/>
                  <a:gd name="T55" fmla="*/ 80 h 90"/>
                  <a:gd name="T56" fmla="*/ 406 w 600"/>
                  <a:gd name="T57" fmla="*/ 80 h 90"/>
                  <a:gd name="T58" fmla="*/ 420 w 600"/>
                  <a:gd name="T59" fmla="*/ 80 h 90"/>
                  <a:gd name="T60" fmla="*/ 435 w 600"/>
                  <a:gd name="T61" fmla="*/ 80 h 90"/>
                  <a:gd name="T62" fmla="*/ 449 w 600"/>
                  <a:gd name="T63" fmla="*/ 85 h 90"/>
                  <a:gd name="T64" fmla="*/ 463 w 600"/>
                  <a:gd name="T65" fmla="*/ 85 h 90"/>
                  <a:gd name="T66" fmla="*/ 477 w 600"/>
                  <a:gd name="T67" fmla="*/ 85 h 90"/>
                  <a:gd name="T68" fmla="*/ 491 w 600"/>
                  <a:gd name="T69" fmla="*/ 85 h 90"/>
                  <a:gd name="T70" fmla="*/ 505 w 600"/>
                  <a:gd name="T71" fmla="*/ 85 h 90"/>
                  <a:gd name="T72" fmla="*/ 520 w 600"/>
                  <a:gd name="T73" fmla="*/ 85 h 90"/>
                  <a:gd name="T74" fmla="*/ 534 w 600"/>
                  <a:gd name="T75" fmla="*/ 90 h 90"/>
                  <a:gd name="T76" fmla="*/ 548 w 600"/>
                  <a:gd name="T77" fmla="*/ 90 h 90"/>
                  <a:gd name="T78" fmla="*/ 562 w 600"/>
                  <a:gd name="T79" fmla="*/ 90 h 90"/>
                  <a:gd name="T80" fmla="*/ 576 w 600"/>
                  <a:gd name="T81" fmla="*/ 90 h 90"/>
                  <a:gd name="T82" fmla="*/ 590 w 600"/>
                  <a:gd name="T83" fmla="*/ 90 h 9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0"/>
                  <a:gd name="T127" fmla="*/ 0 h 90"/>
                  <a:gd name="T128" fmla="*/ 600 w 600"/>
                  <a:gd name="T129" fmla="*/ 90 h 9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0" h="90">
                    <a:moveTo>
                      <a:pt x="0" y="0"/>
                    </a:moveTo>
                    <a:lnTo>
                      <a:pt x="5" y="5"/>
                    </a:lnTo>
                    <a:lnTo>
                      <a:pt x="9" y="5"/>
                    </a:lnTo>
                    <a:lnTo>
                      <a:pt x="14" y="9"/>
                    </a:lnTo>
                    <a:lnTo>
                      <a:pt x="19" y="9"/>
                    </a:lnTo>
                    <a:lnTo>
                      <a:pt x="24" y="9"/>
                    </a:lnTo>
                    <a:lnTo>
                      <a:pt x="28" y="14"/>
                    </a:lnTo>
                    <a:lnTo>
                      <a:pt x="33" y="14"/>
                    </a:lnTo>
                    <a:lnTo>
                      <a:pt x="38" y="19"/>
                    </a:lnTo>
                    <a:lnTo>
                      <a:pt x="42" y="19"/>
                    </a:lnTo>
                    <a:lnTo>
                      <a:pt x="47" y="19"/>
                    </a:lnTo>
                    <a:lnTo>
                      <a:pt x="52" y="24"/>
                    </a:lnTo>
                    <a:lnTo>
                      <a:pt x="57" y="24"/>
                    </a:lnTo>
                    <a:lnTo>
                      <a:pt x="61" y="24"/>
                    </a:lnTo>
                    <a:lnTo>
                      <a:pt x="66" y="28"/>
                    </a:lnTo>
                    <a:lnTo>
                      <a:pt x="71" y="28"/>
                    </a:lnTo>
                    <a:lnTo>
                      <a:pt x="75" y="28"/>
                    </a:lnTo>
                    <a:lnTo>
                      <a:pt x="80" y="28"/>
                    </a:lnTo>
                    <a:lnTo>
                      <a:pt x="85" y="33"/>
                    </a:lnTo>
                    <a:lnTo>
                      <a:pt x="90" y="33"/>
                    </a:lnTo>
                    <a:lnTo>
                      <a:pt x="94" y="33"/>
                    </a:lnTo>
                    <a:lnTo>
                      <a:pt x="99" y="33"/>
                    </a:lnTo>
                    <a:lnTo>
                      <a:pt x="104" y="38"/>
                    </a:lnTo>
                    <a:lnTo>
                      <a:pt x="109" y="38"/>
                    </a:lnTo>
                    <a:lnTo>
                      <a:pt x="113" y="38"/>
                    </a:lnTo>
                    <a:lnTo>
                      <a:pt x="118" y="38"/>
                    </a:lnTo>
                    <a:lnTo>
                      <a:pt x="123" y="42"/>
                    </a:lnTo>
                    <a:lnTo>
                      <a:pt x="127" y="42"/>
                    </a:lnTo>
                    <a:lnTo>
                      <a:pt x="132" y="42"/>
                    </a:lnTo>
                    <a:lnTo>
                      <a:pt x="137" y="42"/>
                    </a:lnTo>
                    <a:lnTo>
                      <a:pt x="142" y="42"/>
                    </a:lnTo>
                    <a:lnTo>
                      <a:pt x="146" y="47"/>
                    </a:lnTo>
                    <a:lnTo>
                      <a:pt x="151" y="47"/>
                    </a:lnTo>
                    <a:lnTo>
                      <a:pt x="156" y="47"/>
                    </a:lnTo>
                    <a:lnTo>
                      <a:pt x="161" y="47"/>
                    </a:lnTo>
                    <a:lnTo>
                      <a:pt x="165" y="47"/>
                    </a:lnTo>
                    <a:lnTo>
                      <a:pt x="170" y="52"/>
                    </a:lnTo>
                    <a:lnTo>
                      <a:pt x="175" y="52"/>
                    </a:lnTo>
                    <a:lnTo>
                      <a:pt x="179" y="52"/>
                    </a:lnTo>
                    <a:lnTo>
                      <a:pt x="184" y="52"/>
                    </a:lnTo>
                    <a:lnTo>
                      <a:pt x="189" y="52"/>
                    </a:lnTo>
                    <a:lnTo>
                      <a:pt x="194" y="52"/>
                    </a:lnTo>
                    <a:lnTo>
                      <a:pt x="198" y="57"/>
                    </a:lnTo>
                    <a:lnTo>
                      <a:pt x="203" y="57"/>
                    </a:lnTo>
                    <a:lnTo>
                      <a:pt x="208" y="57"/>
                    </a:lnTo>
                    <a:lnTo>
                      <a:pt x="213" y="57"/>
                    </a:lnTo>
                    <a:lnTo>
                      <a:pt x="217" y="57"/>
                    </a:lnTo>
                    <a:lnTo>
                      <a:pt x="222" y="57"/>
                    </a:lnTo>
                    <a:lnTo>
                      <a:pt x="227" y="57"/>
                    </a:lnTo>
                    <a:lnTo>
                      <a:pt x="231" y="61"/>
                    </a:lnTo>
                    <a:lnTo>
                      <a:pt x="236" y="61"/>
                    </a:lnTo>
                    <a:lnTo>
                      <a:pt x="241" y="61"/>
                    </a:lnTo>
                    <a:lnTo>
                      <a:pt x="246" y="61"/>
                    </a:lnTo>
                    <a:lnTo>
                      <a:pt x="250" y="61"/>
                    </a:lnTo>
                    <a:lnTo>
                      <a:pt x="255" y="61"/>
                    </a:lnTo>
                    <a:lnTo>
                      <a:pt x="260" y="61"/>
                    </a:lnTo>
                    <a:lnTo>
                      <a:pt x="264" y="66"/>
                    </a:lnTo>
                    <a:lnTo>
                      <a:pt x="269" y="66"/>
                    </a:lnTo>
                    <a:lnTo>
                      <a:pt x="274" y="66"/>
                    </a:lnTo>
                    <a:lnTo>
                      <a:pt x="279" y="66"/>
                    </a:lnTo>
                    <a:lnTo>
                      <a:pt x="283" y="66"/>
                    </a:lnTo>
                    <a:lnTo>
                      <a:pt x="288" y="66"/>
                    </a:lnTo>
                    <a:lnTo>
                      <a:pt x="293" y="66"/>
                    </a:lnTo>
                    <a:lnTo>
                      <a:pt x="298" y="66"/>
                    </a:lnTo>
                    <a:lnTo>
                      <a:pt x="302" y="71"/>
                    </a:lnTo>
                    <a:lnTo>
                      <a:pt x="307" y="71"/>
                    </a:lnTo>
                    <a:lnTo>
                      <a:pt x="312" y="71"/>
                    </a:lnTo>
                    <a:lnTo>
                      <a:pt x="316" y="71"/>
                    </a:lnTo>
                    <a:lnTo>
                      <a:pt x="321" y="71"/>
                    </a:lnTo>
                    <a:lnTo>
                      <a:pt x="326" y="71"/>
                    </a:lnTo>
                    <a:lnTo>
                      <a:pt x="331" y="71"/>
                    </a:lnTo>
                    <a:lnTo>
                      <a:pt x="335" y="71"/>
                    </a:lnTo>
                    <a:lnTo>
                      <a:pt x="340" y="75"/>
                    </a:lnTo>
                    <a:lnTo>
                      <a:pt x="345" y="75"/>
                    </a:lnTo>
                    <a:lnTo>
                      <a:pt x="350" y="75"/>
                    </a:lnTo>
                    <a:lnTo>
                      <a:pt x="354" y="75"/>
                    </a:lnTo>
                    <a:lnTo>
                      <a:pt x="359" y="75"/>
                    </a:lnTo>
                    <a:lnTo>
                      <a:pt x="364" y="75"/>
                    </a:lnTo>
                    <a:lnTo>
                      <a:pt x="368" y="75"/>
                    </a:lnTo>
                    <a:lnTo>
                      <a:pt x="373" y="75"/>
                    </a:lnTo>
                    <a:lnTo>
                      <a:pt x="378" y="75"/>
                    </a:lnTo>
                    <a:lnTo>
                      <a:pt x="383" y="75"/>
                    </a:lnTo>
                    <a:lnTo>
                      <a:pt x="387" y="75"/>
                    </a:lnTo>
                    <a:lnTo>
                      <a:pt x="392" y="80"/>
                    </a:lnTo>
                    <a:lnTo>
                      <a:pt x="397" y="80"/>
                    </a:lnTo>
                    <a:lnTo>
                      <a:pt x="401" y="80"/>
                    </a:lnTo>
                    <a:lnTo>
                      <a:pt x="406" y="80"/>
                    </a:lnTo>
                    <a:lnTo>
                      <a:pt x="411" y="80"/>
                    </a:lnTo>
                    <a:lnTo>
                      <a:pt x="416" y="80"/>
                    </a:lnTo>
                    <a:lnTo>
                      <a:pt x="420" y="80"/>
                    </a:lnTo>
                    <a:lnTo>
                      <a:pt x="425" y="80"/>
                    </a:lnTo>
                    <a:lnTo>
                      <a:pt x="430" y="80"/>
                    </a:lnTo>
                    <a:lnTo>
                      <a:pt x="435" y="80"/>
                    </a:lnTo>
                    <a:lnTo>
                      <a:pt x="439" y="80"/>
                    </a:lnTo>
                    <a:lnTo>
                      <a:pt x="444" y="80"/>
                    </a:lnTo>
                    <a:lnTo>
                      <a:pt x="449" y="85"/>
                    </a:lnTo>
                    <a:lnTo>
                      <a:pt x="453" y="85"/>
                    </a:lnTo>
                    <a:lnTo>
                      <a:pt x="458" y="85"/>
                    </a:lnTo>
                    <a:lnTo>
                      <a:pt x="463" y="85"/>
                    </a:lnTo>
                    <a:lnTo>
                      <a:pt x="468" y="85"/>
                    </a:lnTo>
                    <a:lnTo>
                      <a:pt x="472" y="85"/>
                    </a:lnTo>
                    <a:lnTo>
                      <a:pt x="477" y="85"/>
                    </a:lnTo>
                    <a:lnTo>
                      <a:pt x="482" y="85"/>
                    </a:lnTo>
                    <a:lnTo>
                      <a:pt x="487" y="85"/>
                    </a:lnTo>
                    <a:lnTo>
                      <a:pt x="491" y="85"/>
                    </a:lnTo>
                    <a:lnTo>
                      <a:pt x="496" y="85"/>
                    </a:lnTo>
                    <a:lnTo>
                      <a:pt x="501" y="85"/>
                    </a:lnTo>
                    <a:lnTo>
                      <a:pt x="505" y="85"/>
                    </a:lnTo>
                    <a:lnTo>
                      <a:pt x="510" y="85"/>
                    </a:lnTo>
                    <a:lnTo>
                      <a:pt x="515" y="85"/>
                    </a:lnTo>
                    <a:lnTo>
                      <a:pt x="520" y="85"/>
                    </a:lnTo>
                    <a:lnTo>
                      <a:pt x="524" y="85"/>
                    </a:lnTo>
                    <a:lnTo>
                      <a:pt x="529" y="90"/>
                    </a:lnTo>
                    <a:lnTo>
                      <a:pt x="534" y="90"/>
                    </a:lnTo>
                    <a:lnTo>
                      <a:pt x="539" y="90"/>
                    </a:lnTo>
                    <a:lnTo>
                      <a:pt x="543" y="90"/>
                    </a:lnTo>
                    <a:lnTo>
                      <a:pt x="548" y="90"/>
                    </a:lnTo>
                    <a:lnTo>
                      <a:pt x="553" y="90"/>
                    </a:lnTo>
                    <a:lnTo>
                      <a:pt x="557" y="90"/>
                    </a:lnTo>
                    <a:lnTo>
                      <a:pt x="562" y="90"/>
                    </a:lnTo>
                    <a:lnTo>
                      <a:pt x="567" y="90"/>
                    </a:lnTo>
                    <a:lnTo>
                      <a:pt x="572" y="90"/>
                    </a:lnTo>
                    <a:lnTo>
                      <a:pt x="576" y="90"/>
                    </a:lnTo>
                    <a:lnTo>
                      <a:pt x="581" y="90"/>
                    </a:lnTo>
                    <a:lnTo>
                      <a:pt x="586" y="90"/>
                    </a:lnTo>
                    <a:lnTo>
                      <a:pt x="590" y="90"/>
                    </a:lnTo>
                    <a:lnTo>
                      <a:pt x="595" y="90"/>
                    </a:lnTo>
                    <a:lnTo>
                      <a:pt x="600" y="9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16" name="Freeform 21">
                <a:extLst>
                  <a:ext uri="{FF2B5EF4-FFF2-40B4-BE49-F238E27FC236}">
                    <a16:creationId xmlns:a16="http://schemas.microsoft.com/office/drawing/2014/main" id="{94D13278-60B7-6E4F-A37E-1F1DB106D50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5320" y="1698"/>
                <a:ext cx="340" cy="85"/>
              </a:xfrm>
              <a:custGeom>
                <a:avLst/>
                <a:gdLst>
                  <a:gd name="T0" fmla="*/ 9 w 340"/>
                  <a:gd name="T1" fmla="*/ 85 h 85"/>
                  <a:gd name="T2" fmla="*/ 24 w 340"/>
                  <a:gd name="T3" fmla="*/ 85 h 85"/>
                  <a:gd name="T4" fmla="*/ 38 w 340"/>
                  <a:gd name="T5" fmla="*/ 85 h 85"/>
                  <a:gd name="T6" fmla="*/ 52 w 340"/>
                  <a:gd name="T7" fmla="*/ 85 h 85"/>
                  <a:gd name="T8" fmla="*/ 66 w 340"/>
                  <a:gd name="T9" fmla="*/ 85 h 85"/>
                  <a:gd name="T10" fmla="*/ 80 w 340"/>
                  <a:gd name="T11" fmla="*/ 85 h 85"/>
                  <a:gd name="T12" fmla="*/ 94 w 340"/>
                  <a:gd name="T13" fmla="*/ 85 h 85"/>
                  <a:gd name="T14" fmla="*/ 109 w 340"/>
                  <a:gd name="T15" fmla="*/ 85 h 85"/>
                  <a:gd name="T16" fmla="*/ 123 w 340"/>
                  <a:gd name="T17" fmla="*/ 85 h 85"/>
                  <a:gd name="T18" fmla="*/ 137 w 340"/>
                  <a:gd name="T19" fmla="*/ 85 h 85"/>
                  <a:gd name="T20" fmla="*/ 151 w 340"/>
                  <a:gd name="T21" fmla="*/ 85 h 85"/>
                  <a:gd name="T22" fmla="*/ 165 w 340"/>
                  <a:gd name="T23" fmla="*/ 85 h 85"/>
                  <a:gd name="T24" fmla="*/ 179 w 340"/>
                  <a:gd name="T25" fmla="*/ 85 h 85"/>
                  <a:gd name="T26" fmla="*/ 194 w 340"/>
                  <a:gd name="T27" fmla="*/ 85 h 85"/>
                  <a:gd name="T28" fmla="*/ 208 w 340"/>
                  <a:gd name="T29" fmla="*/ 85 h 85"/>
                  <a:gd name="T30" fmla="*/ 222 w 340"/>
                  <a:gd name="T31" fmla="*/ 85 h 85"/>
                  <a:gd name="T32" fmla="*/ 236 w 340"/>
                  <a:gd name="T33" fmla="*/ 85 h 85"/>
                  <a:gd name="T34" fmla="*/ 250 w 340"/>
                  <a:gd name="T35" fmla="*/ 80 h 85"/>
                  <a:gd name="T36" fmla="*/ 265 w 340"/>
                  <a:gd name="T37" fmla="*/ 80 h 85"/>
                  <a:gd name="T38" fmla="*/ 279 w 340"/>
                  <a:gd name="T39" fmla="*/ 80 h 85"/>
                  <a:gd name="T40" fmla="*/ 293 w 340"/>
                  <a:gd name="T41" fmla="*/ 75 h 85"/>
                  <a:gd name="T42" fmla="*/ 307 w 340"/>
                  <a:gd name="T43" fmla="*/ 75 h 85"/>
                  <a:gd name="T44" fmla="*/ 321 w 340"/>
                  <a:gd name="T45" fmla="*/ 70 h 85"/>
                  <a:gd name="T46" fmla="*/ 335 w 340"/>
                  <a:gd name="T47" fmla="*/ 66 h 85"/>
                  <a:gd name="T48" fmla="*/ 335 w 340"/>
                  <a:gd name="T49" fmla="*/ 47 h 85"/>
                  <a:gd name="T50" fmla="*/ 321 w 340"/>
                  <a:gd name="T51" fmla="*/ 42 h 85"/>
                  <a:gd name="T52" fmla="*/ 307 w 340"/>
                  <a:gd name="T53" fmla="*/ 37 h 85"/>
                  <a:gd name="T54" fmla="*/ 293 w 340"/>
                  <a:gd name="T55" fmla="*/ 33 h 85"/>
                  <a:gd name="T56" fmla="*/ 279 w 340"/>
                  <a:gd name="T57" fmla="*/ 33 h 85"/>
                  <a:gd name="T58" fmla="*/ 265 w 340"/>
                  <a:gd name="T59" fmla="*/ 28 h 85"/>
                  <a:gd name="T60" fmla="*/ 250 w 340"/>
                  <a:gd name="T61" fmla="*/ 23 h 85"/>
                  <a:gd name="T62" fmla="*/ 236 w 340"/>
                  <a:gd name="T63" fmla="*/ 23 h 85"/>
                  <a:gd name="T64" fmla="*/ 222 w 340"/>
                  <a:gd name="T65" fmla="*/ 19 h 85"/>
                  <a:gd name="T66" fmla="*/ 208 w 340"/>
                  <a:gd name="T67" fmla="*/ 19 h 85"/>
                  <a:gd name="T68" fmla="*/ 194 w 340"/>
                  <a:gd name="T69" fmla="*/ 14 h 85"/>
                  <a:gd name="T70" fmla="*/ 179 w 340"/>
                  <a:gd name="T71" fmla="*/ 14 h 85"/>
                  <a:gd name="T72" fmla="*/ 165 w 340"/>
                  <a:gd name="T73" fmla="*/ 9 h 85"/>
                  <a:gd name="T74" fmla="*/ 151 w 340"/>
                  <a:gd name="T75" fmla="*/ 9 h 85"/>
                  <a:gd name="T76" fmla="*/ 137 w 340"/>
                  <a:gd name="T77" fmla="*/ 9 h 85"/>
                  <a:gd name="T78" fmla="*/ 123 w 340"/>
                  <a:gd name="T79" fmla="*/ 4 h 85"/>
                  <a:gd name="T80" fmla="*/ 109 w 340"/>
                  <a:gd name="T81" fmla="*/ 4 h 85"/>
                  <a:gd name="T82" fmla="*/ 94 w 340"/>
                  <a:gd name="T83" fmla="*/ 4 h 8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40"/>
                  <a:gd name="T127" fmla="*/ 0 h 85"/>
                  <a:gd name="T128" fmla="*/ 340 w 340"/>
                  <a:gd name="T129" fmla="*/ 85 h 8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40" h="85">
                    <a:moveTo>
                      <a:pt x="0" y="85"/>
                    </a:moveTo>
                    <a:lnTo>
                      <a:pt x="5" y="85"/>
                    </a:lnTo>
                    <a:lnTo>
                      <a:pt x="9" y="85"/>
                    </a:lnTo>
                    <a:lnTo>
                      <a:pt x="14" y="85"/>
                    </a:lnTo>
                    <a:lnTo>
                      <a:pt x="19" y="85"/>
                    </a:lnTo>
                    <a:lnTo>
                      <a:pt x="24" y="85"/>
                    </a:lnTo>
                    <a:lnTo>
                      <a:pt x="28" y="85"/>
                    </a:lnTo>
                    <a:lnTo>
                      <a:pt x="33" y="85"/>
                    </a:lnTo>
                    <a:lnTo>
                      <a:pt x="38" y="85"/>
                    </a:lnTo>
                    <a:lnTo>
                      <a:pt x="42" y="85"/>
                    </a:lnTo>
                    <a:lnTo>
                      <a:pt x="47" y="85"/>
                    </a:lnTo>
                    <a:lnTo>
                      <a:pt x="52" y="85"/>
                    </a:lnTo>
                    <a:lnTo>
                      <a:pt x="57" y="85"/>
                    </a:lnTo>
                    <a:lnTo>
                      <a:pt x="61" y="85"/>
                    </a:lnTo>
                    <a:lnTo>
                      <a:pt x="66" y="85"/>
                    </a:lnTo>
                    <a:lnTo>
                      <a:pt x="71" y="85"/>
                    </a:lnTo>
                    <a:lnTo>
                      <a:pt x="76" y="85"/>
                    </a:lnTo>
                    <a:lnTo>
                      <a:pt x="80" y="85"/>
                    </a:lnTo>
                    <a:lnTo>
                      <a:pt x="85" y="85"/>
                    </a:lnTo>
                    <a:lnTo>
                      <a:pt x="90" y="85"/>
                    </a:lnTo>
                    <a:lnTo>
                      <a:pt x="94" y="85"/>
                    </a:lnTo>
                    <a:lnTo>
                      <a:pt x="99" y="85"/>
                    </a:lnTo>
                    <a:lnTo>
                      <a:pt x="104" y="85"/>
                    </a:lnTo>
                    <a:lnTo>
                      <a:pt x="109" y="85"/>
                    </a:lnTo>
                    <a:lnTo>
                      <a:pt x="113" y="85"/>
                    </a:lnTo>
                    <a:lnTo>
                      <a:pt x="118" y="85"/>
                    </a:lnTo>
                    <a:lnTo>
                      <a:pt x="123" y="85"/>
                    </a:lnTo>
                    <a:lnTo>
                      <a:pt x="127" y="85"/>
                    </a:lnTo>
                    <a:lnTo>
                      <a:pt x="132" y="85"/>
                    </a:lnTo>
                    <a:lnTo>
                      <a:pt x="137" y="85"/>
                    </a:lnTo>
                    <a:lnTo>
                      <a:pt x="142" y="85"/>
                    </a:lnTo>
                    <a:lnTo>
                      <a:pt x="146" y="85"/>
                    </a:lnTo>
                    <a:lnTo>
                      <a:pt x="151" y="85"/>
                    </a:lnTo>
                    <a:lnTo>
                      <a:pt x="156" y="85"/>
                    </a:lnTo>
                    <a:lnTo>
                      <a:pt x="161" y="85"/>
                    </a:lnTo>
                    <a:lnTo>
                      <a:pt x="165" y="85"/>
                    </a:lnTo>
                    <a:lnTo>
                      <a:pt x="170" y="85"/>
                    </a:lnTo>
                    <a:lnTo>
                      <a:pt x="175" y="85"/>
                    </a:lnTo>
                    <a:lnTo>
                      <a:pt x="179" y="85"/>
                    </a:lnTo>
                    <a:lnTo>
                      <a:pt x="184" y="85"/>
                    </a:lnTo>
                    <a:lnTo>
                      <a:pt x="189" y="85"/>
                    </a:lnTo>
                    <a:lnTo>
                      <a:pt x="194" y="85"/>
                    </a:lnTo>
                    <a:lnTo>
                      <a:pt x="198" y="85"/>
                    </a:lnTo>
                    <a:lnTo>
                      <a:pt x="203" y="85"/>
                    </a:lnTo>
                    <a:lnTo>
                      <a:pt x="208" y="85"/>
                    </a:lnTo>
                    <a:lnTo>
                      <a:pt x="213" y="85"/>
                    </a:lnTo>
                    <a:lnTo>
                      <a:pt x="217" y="85"/>
                    </a:lnTo>
                    <a:lnTo>
                      <a:pt x="222" y="85"/>
                    </a:lnTo>
                    <a:lnTo>
                      <a:pt x="227" y="85"/>
                    </a:lnTo>
                    <a:lnTo>
                      <a:pt x="231" y="85"/>
                    </a:lnTo>
                    <a:lnTo>
                      <a:pt x="236" y="85"/>
                    </a:lnTo>
                    <a:lnTo>
                      <a:pt x="241" y="80"/>
                    </a:lnTo>
                    <a:lnTo>
                      <a:pt x="246" y="80"/>
                    </a:lnTo>
                    <a:lnTo>
                      <a:pt x="250" y="80"/>
                    </a:lnTo>
                    <a:lnTo>
                      <a:pt x="255" y="80"/>
                    </a:lnTo>
                    <a:lnTo>
                      <a:pt x="260" y="80"/>
                    </a:lnTo>
                    <a:lnTo>
                      <a:pt x="265" y="80"/>
                    </a:lnTo>
                    <a:lnTo>
                      <a:pt x="269" y="80"/>
                    </a:lnTo>
                    <a:lnTo>
                      <a:pt x="274" y="80"/>
                    </a:lnTo>
                    <a:lnTo>
                      <a:pt x="279" y="80"/>
                    </a:lnTo>
                    <a:lnTo>
                      <a:pt x="283" y="80"/>
                    </a:lnTo>
                    <a:lnTo>
                      <a:pt x="288" y="75"/>
                    </a:lnTo>
                    <a:lnTo>
                      <a:pt x="293" y="75"/>
                    </a:lnTo>
                    <a:lnTo>
                      <a:pt x="298" y="75"/>
                    </a:lnTo>
                    <a:lnTo>
                      <a:pt x="302" y="75"/>
                    </a:lnTo>
                    <a:lnTo>
                      <a:pt x="307" y="75"/>
                    </a:lnTo>
                    <a:lnTo>
                      <a:pt x="312" y="70"/>
                    </a:lnTo>
                    <a:lnTo>
                      <a:pt x="316" y="70"/>
                    </a:lnTo>
                    <a:lnTo>
                      <a:pt x="321" y="70"/>
                    </a:lnTo>
                    <a:lnTo>
                      <a:pt x="326" y="70"/>
                    </a:lnTo>
                    <a:lnTo>
                      <a:pt x="331" y="66"/>
                    </a:lnTo>
                    <a:lnTo>
                      <a:pt x="335" y="66"/>
                    </a:lnTo>
                    <a:lnTo>
                      <a:pt x="340" y="61"/>
                    </a:lnTo>
                    <a:lnTo>
                      <a:pt x="340" y="52"/>
                    </a:lnTo>
                    <a:lnTo>
                      <a:pt x="335" y="47"/>
                    </a:lnTo>
                    <a:lnTo>
                      <a:pt x="331" y="47"/>
                    </a:lnTo>
                    <a:lnTo>
                      <a:pt x="326" y="42"/>
                    </a:lnTo>
                    <a:lnTo>
                      <a:pt x="321" y="42"/>
                    </a:lnTo>
                    <a:lnTo>
                      <a:pt x="316" y="42"/>
                    </a:lnTo>
                    <a:lnTo>
                      <a:pt x="312" y="37"/>
                    </a:lnTo>
                    <a:lnTo>
                      <a:pt x="307" y="37"/>
                    </a:lnTo>
                    <a:lnTo>
                      <a:pt x="302" y="37"/>
                    </a:lnTo>
                    <a:lnTo>
                      <a:pt x="298" y="37"/>
                    </a:lnTo>
                    <a:lnTo>
                      <a:pt x="293" y="33"/>
                    </a:lnTo>
                    <a:lnTo>
                      <a:pt x="288" y="33"/>
                    </a:lnTo>
                    <a:lnTo>
                      <a:pt x="283" y="33"/>
                    </a:lnTo>
                    <a:lnTo>
                      <a:pt x="279" y="33"/>
                    </a:lnTo>
                    <a:lnTo>
                      <a:pt x="274" y="28"/>
                    </a:lnTo>
                    <a:lnTo>
                      <a:pt x="269" y="28"/>
                    </a:lnTo>
                    <a:lnTo>
                      <a:pt x="265" y="28"/>
                    </a:lnTo>
                    <a:lnTo>
                      <a:pt x="260" y="28"/>
                    </a:lnTo>
                    <a:lnTo>
                      <a:pt x="255" y="28"/>
                    </a:lnTo>
                    <a:lnTo>
                      <a:pt x="250" y="23"/>
                    </a:lnTo>
                    <a:lnTo>
                      <a:pt x="246" y="23"/>
                    </a:lnTo>
                    <a:lnTo>
                      <a:pt x="241" y="23"/>
                    </a:lnTo>
                    <a:lnTo>
                      <a:pt x="236" y="23"/>
                    </a:lnTo>
                    <a:lnTo>
                      <a:pt x="231" y="23"/>
                    </a:lnTo>
                    <a:lnTo>
                      <a:pt x="227" y="19"/>
                    </a:lnTo>
                    <a:lnTo>
                      <a:pt x="222" y="19"/>
                    </a:lnTo>
                    <a:lnTo>
                      <a:pt x="217" y="19"/>
                    </a:lnTo>
                    <a:lnTo>
                      <a:pt x="213" y="19"/>
                    </a:lnTo>
                    <a:lnTo>
                      <a:pt x="208" y="19"/>
                    </a:lnTo>
                    <a:lnTo>
                      <a:pt x="203" y="19"/>
                    </a:lnTo>
                    <a:lnTo>
                      <a:pt x="198" y="19"/>
                    </a:lnTo>
                    <a:lnTo>
                      <a:pt x="194" y="14"/>
                    </a:lnTo>
                    <a:lnTo>
                      <a:pt x="189" y="14"/>
                    </a:lnTo>
                    <a:lnTo>
                      <a:pt x="184" y="14"/>
                    </a:lnTo>
                    <a:lnTo>
                      <a:pt x="179" y="14"/>
                    </a:lnTo>
                    <a:lnTo>
                      <a:pt x="175" y="14"/>
                    </a:lnTo>
                    <a:lnTo>
                      <a:pt x="170" y="14"/>
                    </a:lnTo>
                    <a:lnTo>
                      <a:pt x="165" y="9"/>
                    </a:lnTo>
                    <a:lnTo>
                      <a:pt x="161" y="9"/>
                    </a:lnTo>
                    <a:lnTo>
                      <a:pt x="156" y="9"/>
                    </a:lnTo>
                    <a:lnTo>
                      <a:pt x="151" y="9"/>
                    </a:lnTo>
                    <a:lnTo>
                      <a:pt x="146" y="9"/>
                    </a:lnTo>
                    <a:lnTo>
                      <a:pt x="142" y="9"/>
                    </a:lnTo>
                    <a:lnTo>
                      <a:pt x="137" y="9"/>
                    </a:lnTo>
                    <a:lnTo>
                      <a:pt x="132" y="9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18" y="4"/>
                    </a:lnTo>
                    <a:lnTo>
                      <a:pt x="113" y="4"/>
                    </a:lnTo>
                    <a:lnTo>
                      <a:pt x="109" y="4"/>
                    </a:lnTo>
                    <a:lnTo>
                      <a:pt x="104" y="4"/>
                    </a:lnTo>
                    <a:lnTo>
                      <a:pt x="99" y="4"/>
                    </a:lnTo>
                    <a:lnTo>
                      <a:pt x="94" y="4"/>
                    </a:lnTo>
                    <a:lnTo>
                      <a:pt x="90" y="0"/>
                    </a:lnTo>
                    <a:lnTo>
                      <a:pt x="85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17" name="Freeform 22">
                <a:extLst>
                  <a:ext uri="{FF2B5EF4-FFF2-40B4-BE49-F238E27FC236}">
                    <a16:creationId xmlns:a16="http://schemas.microsoft.com/office/drawing/2014/main" id="{53A22604-C081-6D46-A0B4-6C5B98704BCE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805" y="1783"/>
                <a:ext cx="600" cy="38"/>
              </a:xfrm>
              <a:custGeom>
                <a:avLst/>
                <a:gdLst>
                  <a:gd name="T0" fmla="*/ 591 w 600"/>
                  <a:gd name="T1" fmla="*/ 38 h 38"/>
                  <a:gd name="T2" fmla="*/ 576 w 600"/>
                  <a:gd name="T3" fmla="*/ 38 h 38"/>
                  <a:gd name="T4" fmla="*/ 562 w 600"/>
                  <a:gd name="T5" fmla="*/ 38 h 38"/>
                  <a:gd name="T6" fmla="*/ 548 w 600"/>
                  <a:gd name="T7" fmla="*/ 33 h 38"/>
                  <a:gd name="T8" fmla="*/ 534 w 600"/>
                  <a:gd name="T9" fmla="*/ 33 h 38"/>
                  <a:gd name="T10" fmla="*/ 520 w 600"/>
                  <a:gd name="T11" fmla="*/ 33 h 38"/>
                  <a:gd name="T12" fmla="*/ 505 w 600"/>
                  <a:gd name="T13" fmla="*/ 28 h 38"/>
                  <a:gd name="T14" fmla="*/ 491 w 600"/>
                  <a:gd name="T15" fmla="*/ 28 h 38"/>
                  <a:gd name="T16" fmla="*/ 477 w 600"/>
                  <a:gd name="T17" fmla="*/ 28 h 38"/>
                  <a:gd name="T18" fmla="*/ 463 w 600"/>
                  <a:gd name="T19" fmla="*/ 28 h 38"/>
                  <a:gd name="T20" fmla="*/ 449 w 600"/>
                  <a:gd name="T21" fmla="*/ 24 h 38"/>
                  <a:gd name="T22" fmla="*/ 435 w 600"/>
                  <a:gd name="T23" fmla="*/ 24 h 38"/>
                  <a:gd name="T24" fmla="*/ 420 w 600"/>
                  <a:gd name="T25" fmla="*/ 24 h 38"/>
                  <a:gd name="T26" fmla="*/ 406 w 600"/>
                  <a:gd name="T27" fmla="*/ 24 h 38"/>
                  <a:gd name="T28" fmla="*/ 392 w 600"/>
                  <a:gd name="T29" fmla="*/ 19 h 38"/>
                  <a:gd name="T30" fmla="*/ 378 w 600"/>
                  <a:gd name="T31" fmla="*/ 19 h 38"/>
                  <a:gd name="T32" fmla="*/ 364 w 600"/>
                  <a:gd name="T33" fmla="*/ 19 h 38"/>
                  <a:gd name="T34" fmla="*/ 350 w 600"/>
                  <a:gd name="T35" fmla="*/ 19 h 38"/>
                  <a:gd name="T36" fmla="*/ 335 w 600"/>
                  <a:gd name="T37" fmla="*/ 19 h 38"/>
                  <a:gd name="T38" fmla="*/ 321 w 600"/>
                  <a:gd name="T39" fmla="*/ 14 h 38"/>
                  <a:gd name="T40" fmla="*/ 307 w 600"/>
                  <a:gd name="T41" fmla="*/ 14 h 38"/>
                  <a:gd name="T42" fmla="*/ 293 w 600"/>
                  <a:gd name="T43" fmla="*/ 14 h 38"/>
                  <a:gd name="T44" fmla="*/ 279 w 600"/>
                  <a:gd name="T45" fmla="*/ 14 h 38"/>
                  <a:gd name="T46" fmla="*/ 265 w 600"/>
                  <a:gd name="T47" fmla="*/ 14 h 38"/>
                  <a:gd name="T48" fmla="*/ 250 w 600"/>
                  <a:gd name="T49" fmla="*/ 14 h 38"/>
                  <a:gd name="T50" fmla="*/ 236 w 600"/>
                  <a:gd name="T51" fmla="*/ 9 h 38"/>
                  <a:gd name="T52" fmla="*/ 222 w 600"/>
                  <a:gd name="T53" fmla="*/ 9 h 38"/>
                  <a:gd name="T54" fmla="*/ 208 w 600"/>
                  <a:gd name="T55" fmla="*/ 9 h 38"/>
                  <a:gd name="T56" fmla="*/ 194 w 600"/>
                  <a:gd name="T57" fmla="*/ 9 h 38"/>
                  <a:gd name="T58" fmla="*/ 179 w 600"/>
                  <a:gd name="T59" fmla="*/ 9 h 38"/>
                  <a:gd name="T60" fmla="*/ 165 w 600"/>
                  <a:gd name="T61" fmla="*/ 9 h 38"/>
                  <a:gd name="T62" fmla="*/ 151 w 600"/>
                  <a:gd name="T63" fmla="*/ 9 h 38"/>
                  <a:gd name="T64" fmla="*/ 137 w 600"/>
                  <a:gd name="T65" fmla="*/ 5 h 38"/>
                  <a:gd name="T66" fmla="*/ 123 w 600"/>
                  <a:gd name="T67" fmla="*/ 5 h 38"/>
                  <a:gd name="T68" fmla="*/ 109 w 600"/>
                  <a:gd name="T69" fmla="*/ 5 h 38"/>
                  <a:gd name="T70" fmla="*/ 94 w 600"/>
                  <a:gd name="T71" fmla="*/ 5 h 38"/>
                  <a:gd name="T72" fmla="*/ 80 w 600"/>
                  <a:gd name="T73" fmla="*/ 5 h 38"/>
                  <a:gd name="T74" fmla="*/ 66 w 600"/>
                  <a:gd name="T75" fmla="*/ 5 h 38"/>
                  <a:gd name="T76" fmla="*/ 52 w 600"/>
                  <a:gd name="T77" fmla="*/ 5 h 38"/>
                  <a:gd name="T78" fmla="*/ 38 w 600"/>
                  <a:gd name="T79" fmla="*/ 5 h 38"/>
                  <a:gd name="T80" fmla="*/ 24 w 600"/>
                  <a:gd name="T81" fmla="*/ 5 h 38"/>
                  <a:gd name="T82" fmla="*/ 9 w 600"/>
                  <a:gd name="T83" fmla="*/ 0 h 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0"/>
                  <a:gd name="T127" fmla="*/ 0 h 38"/>
                  <a:gd name="T128" fmla="*/ 600 w 600"/>
                  <a:gd name="T129" fmla="*/ 38 h 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0" h="38">
                    <a:moveTo>
                      <a:pt x="600" y="38"/>
                    </a:moveTo>
                    <a:lnTo>
                      <a:pt x="595" y="38"/>
                    </a:lnTo>
                    <a:lnTo>
                      <a:pt x="591" y="38"/>
                    </a:lnTo>
                    <a:lnTo>
                      <a:pt x="586" y="38"/>
                    </a:lnTo>
                    <a:lnTo>
                      <a:pt x="581" y="38"/>
                    </a:lnTo>
                    <a:lnTo>
                      <a:pt x="576" y="38"/>
                    </a:lnTo>
                    <a:lnTo>
                      <a:pt x="572" y="38"/>
                    </a:lnTo>
                    <a:lnTo>
                      <a:pt x="567" y="38"/>
                    </a:lnTo>
                    <a:lnTo>
                      <a:pt x="562" y="38"/>
                    </a:lnTo>
                    <a:lnTo>
                      <a:pt x="557" y="33"/>
                    </a:lnTo>
                    <a:lnTo>
                      <a:pt x="553" y="33"/>
                    </a:lnTo>
                    <a:lnTo>
                      <a:pt x="548" y="33"/>
                    </a:lnTo>
                    <a:lnTo>
                      <a:pt x="543" y="33"/>
                    </a:lnTo>
                    <a:lnTo>
                      <a:pt x="539" y="33"/>
                    </a:lnTo>
                    <a:lnTo>
                      <a:pt x="534" y="33"/>
                    </a:lnTo>
                    <a:lnTo>
                      <a:pt x="529" y="33"/>
                    </a:lnTo>
                    <a:lnTo>
                      <a:pt x="524" y="33"/>
                    </a:lnTo>
                    <a:lnTo>
                      <a:pt x="520" y="33"/>
                    </a:lnTo>
                    <a:lnTo>
                      <a:pt x="515" y="33"/>
                    </a:lnTo>
                    <a:lnTo>
                      <a:pt x="510" y="33"/>
                    </a:lnTo>
                    <a:lnTo>
                      <a:pt x="505" y="28"/>
                    </a:lnTo>
                    <a:lnTo>
                      <a:pt x="501" y="28"/>
                    </a:lnTo>
                    <a:lnTo>
                      <a:pt x="496" y="28"/>
                    </a:lnTo>
                    <a:lnTo>
                      <a:pt x="491" y="28"/>
                    </a:lnTo>
                    <a:lnTo>
                      <a:pt x="487" y="28"/>
                    </a:lnTo>
                    <a:lnTo>
                      <a:pt x="482" y="28"/>
                    </a:lnTo>
                    <a:lnTo>
                      <a:pt x="477" y="28"/>
                    </a:lnTo>
                    <a:lnTo>
                      <a:pt x="472" y="28"/>
                    </a:lnTo>
                    <a:lnTo>
                      <a:pt x="468" y="28"/>
                    </a:lnTo>
                    <a:lnTo>
                      <a:pt x="463" y="28"/>
                    </a:lnTo>
                    <a:lnTo>
                      <a:pt x="458" y="28"/>
                    </a:lnTo>
                    <a:lnTo>
                      <a:pt x="454" y="24"/>
                    </a:lnTo>
                    <a:lnTo>
                      <a:pt x="449" y="24"/>
                    </a:lnTo>
                    <a:lnTo>
                      <a:pt x="444" y="24"/>
                    </a:lnTo>
                    <a:lnTo>
                      <a:pt x="439" y="24"/>
                    </a:lnTo>
                    <a:lnTo>
                      <a:pt x="435" y="24"/>
                    </a:lnTo>
                    <a:lnTo>
                      <a:pt x="430" y="24"/>
                    </a:lnTo>
                    <a:lnTo>
                      <a:pt x="425" y="24"/>
                    </a:lnTo>
                    <a:lnTo>
                      <a:pt x="420" y="24"/>
                    </a:lnTo>
                    <a:lnTo>
                      <a:pt x="416" y="24"/>
                    </a:lnTo>
                    <a:lnTo>
                      <a:pt x="411" y="24"/>
                    </a:lnTo>
                    <a:lnTo>
                      <a:pt x="406" y="24"/>
                    </a:lnTo>
                    <a:lnTo>
                      <a:pt x="402" y="24"/>
                    </a:lnTo>
                    <a:lnTo>
                      <a:pt x="397" y="24"/>
                    </a:lnTo>
                    <a:lnTo>
                      <a:pt x="392" y="19"/>
                    </a:lnTo>
                    <a:lnTo>
                      <a:pt x="387" y="19"/>
                    </a:lnTo>
                    <a:lnTo>
                      <a:pt x="383" y="19"/>
                    </a:lnTo>
                    <a:lnTo>
                      <a:pt x="378" y="19"/>
                    </a:lnTo>
                    <a:lnTo>
                      <a:pt x="373" y="19"/>
                    </a:lnTo>
                    <a:lnTo>
                      <a:pt x="368" y="19"/>
                    </a:lnTo>
                    <a:lnTo>
                      <a:pt x="364" y="19"/>
                    </a:lnTo>
                    <a:lnTo>
                      <a:pt x="359" y="19"/>
                    </a:lnTo>
                    <a:lnTo>
                      <a:pt x="354" y="19"/>
                    </a:lnTo>
                    <a:lnTo>
                      <a:pt x="350" y="19"/>
                    </a:lnTo>
                    <a:lnTo>
                      <a:pt x="345" y="19"/>
                    </a:lnTo>
                    <a:lnTo>
                      <a:pt x="340" y="19"/>
                    </a:lnTo>
                    <a:lnTo>
                      <a:pt x="335" y="19"/>
                    </a:lnTo>
                    <a:lnTo>
                      <a:pt x="331" y="19"/>
                    </a:lnTo>
                    <a:lnTo>
                      <a:pt x="326" y="14"/>
                    </a:lnTo>
                    <a:lnTo>
                      <a:pt x="321" y="14"/>
                    </a:lnTo>
                    <a:lnTo>
                      <a:pt x="316" y="14"/>
                    </a:lnTo>
                    <a:lnTo>
                      <a:pt x="312" y="14"/>
                    </a:lnTo>
                    <a:lnTo>
                      <a:pt x="307" y="14"/>
                    </a:lnTo>
                    <a:lnTo>
                      <a:pt x="302" y="14"/>
                    </a:lnTo>
                    <a:lnTo>
                      <a:pt x="298" y="14"/>
                    </a:lnTo>
                    <a:lnTo>
                      <a:pt x="293" y="14"/>
                    </a:lnTo>
                    <a:lnTo>
                      <a:pt x="288" y="14"/>
                    </a:lnTo>
                    <a:lnTo>
                      <a:pt x="283" y="14"/>
                    </a:lnTo>
                    <a:lnTo>
                      <a:pt x="279" y="14"/>
                    </a:lnTo>
                    <a:lnTo>
                      <a:pt x="274" y="14"/>
                    </a:lnTo>
                    <a:lnTo>
                      <a:pt x="269" y="14"/>
                    </a:lnTo>
                    <a:lnTo>
                      <a:pt x="265" y="14"/>
                    </a:lnTo>
                    <a:lnTo>
                      <a:pt x="260" y="14"/>
                    </a:lnTo>
                    <a:lnTo>
                      <a:pt x="255" y="14"/>
                    </a:lnTo>
                    <a:lnTo>
                      <a:pt x="250" y="14"/>
                    </a:lnTo>
                    <a:lnTo>
                      <a:pt x="246" y="9"/>
                    </a:lnTo>
                    <a:lnTo>
                      <a:pt x="241" y="9"/>
                    </a:lnTo>
                    <a:lnTo>
                      <a:pt x="236" y="9"/>
                    </a:lnTo>
                    <a:lnTo>
                      <a:pt x="231" y="9"/>
                    </a:lnTo>
                    <a:lnTo>
                      <a:pt x="227" y="9"/>
                    </a:lnTo>
                    <a:lnTo>
                      <a:pt x="222" y="9"/>
                    </a:lnTo>
                    <a:lnTo>
                      <a:pt x="217" y="9"/>
                    </a:lnTo>
                    <a:lnTo>
                      <a:pt x="213" y="9"/>
                    </a:lnTo>
                    <a:lnTo>
                      <a:pt x="208" y="9"/>
                    </a:lnTo>
                    <a:lnTo>
                      <a:pt x="203" y="9"/>
                    </a:lnTo>
                    <a:lnTo>
                      <a:pt x="198" y="9"/>
                    </a:lnTo>
                    <a:lnTo>
                      <a:pt x="194" y="9"/>
                    </a:lnTo>
                    <a:lnTo>
                      <a:pt x="189" y="9"/>
                    </a:lnTo>
                    <a:lnTo>
                      <a:pt x="184" y="9"/>
                    </a:lnTo>
                    <a:lnTo>
                      <a:pt x="179" y="9"/>
                    </a:lnTo>
                    <a:lnTo>
                      <a:pt x="175" y="9"/>
                    </a:lnTo>
                    <a:lnTo>
                      <a:pt x="170" y="9"/>
                    </a:lnTo>
                    <a:lnTo>
                      <a:pt x="165" y="9"/>
                    </a:lnTo>
                    <a:lnTo>
                      <a:pt x="161" y="9"/>
                    </a:lnTo>
                    <a:lnTo>
                      <a:pt x="156" y="9"/>
                    </a:lnTo>
                    <a:lnTo>
                      <a:pt x="151" y="9"/>
                    </a:lnTo>
                    <a:lnTo>
                      <a:pt x="146" y="5"/>
                    </a:lnTo>
                    <a:lnTo>
                      <a:pt x="142" y="5"/>
                    </a:lnTo>
                    <a:lnTo>
                      <a:pt x="137" y="5"/>
                    </a:lnTo>
                    <a:lnTo>
                      <a:pt x="132" y="5"/>
                    </a:lnTo>
                    <a:lnTo>
                      <a:pt x="128" y="5"/>
                    </a:lnTo>
                    <a:lnTo>
                      <a:pt x="123" y="5"/>
                    </a:lnTo>
                    <a:lnTo>
                      <a:pt x="118" y="5"/>
                    </a:lnTo>
                    <a:lnTo>
                      <a:pt x="113" y="5"/>
                    </a:lnTo>
                    <a:lnTo>
                      <a:pt x="109" y="5"/>
                    </a:lnTo>
                    <a:lnTo>
                      <a:pt x="104" y="5"/>
                    </a:lnTo>
                    <a:lnTo>
                      <a:pt x="99" y="5"/>
                    </a:lnTo>
                    <a:lnTo>
                      <a:pt x="94" y="5"/>
                    </a:lnTo>
                    <a:lnTo>
                      <a:pt x="90" y="5"/>
                    </a:lnTo>
                    <a:lnTo>
                      <a:pt x="85" y="5"/>
                    </a:lnTo>
                    <a:lnTo>
                      <a:pt x="80" y="5"/>
                    </a:lnTo>
                    <a:lnTo>
                      <a:pt x="76" y="5"/>
                    </a:lnTo>
                    <a:lnTo>
                      <a:pt x="71" y="5"/>
                    </a:lnTo>
                    <a:lnTo>
                      <a:pt x="66" y="5"/>
                    </a:lnTo>
                    <a:lnTo>
                      <a:pt x="61" y="5"/>
                    </a:lnTo>
                    <a:lnTo>
                      <a:pt x="57" y="5"/>
                    </a:lnTo>
                    <a:lnTo>
                      <a:pt x="52" y="5"/>
                    </a:lnTo>
                    <a:lnTo>
                      <a:pt x="47" y="5"/>
                    </a:lnTo>
                    <a:lnTo>
                      <a:pt x="42" y="5"/>
                    </a:lnTo>
                    <a:lnTo>
                      <a:pt x="38" y="5"/>
                    </a:lnTo>
                    <a:lnTo>
                      <a:pt x="33" y="5"/>
                    </a:lnTo>
                    <a:lnTo>
                      <a:pt x="28" y="5"/>
                    </a:lnTo>
                    <a:lnTo>
                      <a:pt x="24" y="5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18" name="Freeform 23">
                <a:extLst>
                  <a:ext uri="{FF2B5EF4-FFF2-40B4-BE49-F238E27FC236}">
                    <a16:creationId xmlns:a16="http://schemas.microsoft.com/office/drawing/2014/main" id="{7C662F67-9B1C-2140-80E8-DE1AB0390FE9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701" y="1821"/>
                <a:ext cx="496" cy="19"/>
              </a:xfrm>
              <a:custGeom>
                <a:avLst/>
                <a:gdLst>
                  <a:gd name="T0" fmla="*/ 94 w 496"/>
                  <a:gd name="T1" fmla="*/ 19 h 19"/>
                  <a:gd name="T2" fmla="*/ 80 w 496"/>
                  <a:gd name="T3" fmla="*/ 19 h 19"/>
                  <a:gd name="T4" fmla="*/ 66 w 496"/>
                  <a:gd name="T5" fmla="*/ 19 h 19"/>
                  <a:gd name="T6" fmla="*/ 52 w 496"/>
                  <a:gd name="T7" fmla="*/ 19 h 19"/>
                  <a:gd name="T8" fmla="*/ 38 w 496"/>
                  <a:gd name="T9" fmla="*/ 19 h 19"/>
                  <a:gd name="T10" fmla="*/ 24 w 496"/>
                  <a:gd name="T11" fmla="*/ 19 h 19"/>
                  <a:gd name="T12" fmla="*/ 9 w 496"/>
                  <a:gd name="T13" fmla="*/ 19 h 19"/>
                  <a:gd name="T14" fmla="*/ 5 w 496"/>
                  <a:gd name="T15" fmla="*/ 19 h 19"/>
                  <a:gd name="T16" fmla="*/ 19 w 496"/>
                  <a:gd name="T17" fmla="*/ 19 h 19"/>
                  <a:gd name="T18" fmla="*/ 33 w 496"/>
                  <a:gd name="T19" fmla="*/ 19 h 19"/>
                  <a:gd name="T20" fmla="*/ 47 w 496"/>
                  <a:gd name="T21" fmla="*/ 19 h 19"/>
                  <a:gd name="T22" fmla="*/ 61 w 496"/>
                  <a:gd name="T23" fmla="*/ 19 h 19"/>
                  <a:gd name="T24" fmla="*/ 76 w 496"/>
                  <a:gd name="T25" fmla="*/ 19 h 19"/>
                  <a:gd name="T26" fmla="*/ 90 w 496"/>
                  <a:gd name="T27" fmla="*/ 19 h 19"/>
                  <a:gd name="T28" fmla="*/ 104 w 496"/>
                  <a:gd name="T29" fmla="*/ 19 h 19"/>
                  <a:gd name="T30" fmla="*/ 118 w 496"/>
                  <a:gd name="T31" fmla="*/ 19 h 19"/>
                  <a:gd name="T32" fmla="*/ 132 w 496"/>
                  <a:gd name="T33" fmla="*/ 14 h 19"/>
                  <a:gd name="T34" fmla="*/ 146 w 496"/>
                  <a:gd name="T35" fmla="*/ 14 h 19"/>
                  <a:gd name="T36" fmla="*/ 161 w 496"/>
                  <a:gd name="T37" fmla="*/ 14 h 19"/>
                  <a:gd name="T38" fmla="*/ 175 w 496"/>
                  <a:gd name="T39" fmla="*/ 14 h 19"/>
                  <a:gd name="T40" fmla="*/ 189 w 496"/>
                  <a:gd name="T41" fmla="*/ 14 h 19"/>
                  <a:gd name="T42" fmla="*/ 203 w 496"/>
                  <a:gd name="T43" fmla="*/ 14 h 19"/>
                  <a:gd name="T44" fmla="*/ 217 w 496"/>
                  <a:gd name="T45" fmla="*/ 14 h 19"/>
                  <a:gd name="T46" fmla="*/ 232 w 496"/>
                  <a:gd name="T47" fmla="*/ 14 h 19"/>
                  <a:gd name="T48" fmla="*/ 246 w 496"/>
                  <a:gd name="T49" fmla="*/ 14 h 19"/>
                  <a:gd name="T50" fmla="*/ 260 w 496"/>
                  <a:gd name="T51" fmla="*/ 10 h 19"/>
                  <a:gd name="T52" fmla="*/ 274 w 496"/>
                  <a:gd name="T53" fmla="*/ 10 h 19"/>
                  <a:gd name="T54" fmla="*/ 288 w 496"/>
                  <a:gd name="T55" fmla="*/ 10 h 19"/>
                  <a:gd name="T56" fmla="*/ 302 w 496"/>
                  <a:gd name="T57" fmla="*/ 10 h 19"/>
                  <a:gd name="T58" fmla="*/ 317 w 496"/>
                  <a:gd name="T59" fmla="*/ 10 h 19"/>
                  <a:gd name="T60" fmla="*/ 331 w 496"/>
                  <a:gd name="T61" fmla="*/ 10 h 19"/>
                  <a:gd name="T62" fmla="*/ 345 w 496"/>
                  <a:gd name="T63" fmla="*/ 10 h 19"/>
                  <a:gd name="T64" fmla="*/ 359 w 496"/>
                  <a:gd name="T65" fmla="*/ 5 h 19"/>
                  <a:gd name="T66" fmla="*/ 373 w 496"/>
                  <a:gd name="T67" fmla="*/ 5 h 19"/>
                  <a:gd name="T68" fmla="*/ 387 w 496"/>
                  <a:gd name="T69" fmla="*/ 5 h 19"/>
                  <a:gd name="T70" fmla="*/ 402 w 496"/>
                  <a:gd name="T71" fmla="*/ 5 h 19"/>
                  <a:gd name="T72" fmla="*/ 416 w 496"/>
                  <a:gd name="T73" fmla="*/ 5 h 19"/>
                  <a:gd name="T74" fmla="*/ 430 w 496"/>
                  <a:gd name="T75" fmla="*/ 5 h 19"/>
                  <a:gd name="T76" fmla="*/ 444 w 496"/>
                  <a:gd name="T77" fmla="*/ 0 h 19"/>
                  <a:gd name="T78" fmla="*/ 458 w 496"/>
                  <a:gd name="T79" fmla="*/ 0 h 19"/>
                  <a:gd name="T80" fmla="*/ 472 w 496"/>
                  <a:gd name="T81" fmla="*/ 0 h 19"/>
                  <a:gd name="T82" fmla="*/ 487 w 496"/>
                  <a:gd name="T83" fmla="*/ 0 h 19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96"/>
                  <a:gd name="T127" fmla="*/ 0 h 19"/>
                  <a:gd name="T128" fmla="*/ 496 w 496"/>
                  <a:gd name="T129" fmla="*/ 19 h 19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96" h="19">
                    <a:moveTo>
                      <a:pt x="104" y="19"/>
                    </a:moveTo>
                    <a:lnTo>
                      <a:pt x="99" y="19"/>
                    </a:lnTo>
                    <a:lnTo>
                      <a:pt x="94" y="19"/>
                    </a:lnTo>
                    <a:lnTo>
                      <a:pt x="90" y="19"/>
                    </a:lnTo>
                    <a:lnTo>
                      <a:pt x="85" y="19"/>
                    </a:lnTo>
                    <a:lnTo>
                      <a:pt x="80" y="19"/>
                    </a:lnTo>
                    <a:lnTo>
                      <a:pt x="76" y="19"/>
                    </a:lnTo>
                    <a:lnTo>
                      <a:pt x="71" y="19"/>
                    </a:lnTo>
                    <a:lnTo>
                      <a:pt x="66" y="19"/>
                    </a:lnTo>
                    <a:lnTo>
                      <a:pt x="61" y="19"/>
                    </a:lnTo>
                    <a:lnTo>
                      <a:pt x="57" y="19"/>
                    </a:lnTo>
                    <a:lnTo>
                      <a:pt x="52" y="19"/>
                    </a:lnTo>
                    <a:lnTo>
                      <a:pt x="47" y="19"/>
                    </a:lnTo>
                    <a:lnTo>
                      <a:pt x="43" y="19"/>
                    </a:lnTo>
                    <a:lnTo>
                      <a:pt x="38" y="19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4" y="19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9"/>
                    </a:lnTo>
                    <a:lnTo>
                      <a:pt x="0" y="19"/>
                    </a:lnTo>
                    <a:lnTo>
                      <a:pt x="5" y="19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9" y="19"/>
                    </a:lnTo>
                    <a:lnTo>
                      <a:pt x="24" y="19"/>
                    </a:lnTo>
                    <a:lnTo>
                      <a:pt x="28" y="19"/>
                    </a:lnTo>
                    <a:lnTo>
                      <a:pt x="33" y="19"/>
                    </a:lnTo>
                    <a:lnTo>
                      <a:pt x="38" y="19"/>
                    </a:lnTo>
                    <a:lnTo>
                      <a:pt x="43" y="19"/>
                    </a:lnTo>
                    <a:lnTo>
                      <a:pt x="47" y="19"/>
                    </a:lnTo>
                    <a:lnTo>
                      <a:pt x="52" y="19"/>
                    </a:lnTo>
                    <a:lnTo>
                      <a:pt x="57" y="19"/>
                    </a:lnTo>
                    <a:lnTo>
                      <a:pt x="61" y="19"/>
                    </a:lnTo>
                    <a:lnTo>
                      <a:pt x="66" y="19"/>
                    </a:lnTo>
                    <a:lnTo>
                      <a:pt x="71" y="19"/>
                    </a:lnTo>
                    <a:lnTo>
                      <a:pt x="76" y="19"/>
                    </a:lnTo>
                    <a:lnTo>
                      <a:pt x="80" y="19"/>
                    </a:lnTo>
                    <a:lnTo>
                      <a:pt x="85" y="19"/>
                    </a:lnTo>
                    <a:lnTo>
                      <a:pt x="90" y="19"/>
                    </a:lnTo>
                    <a:lnTo>
                      <a:pt x="94" y="19"/>
                    </a:lnTo>
                    <a:lnTo>
                      <a:pt x="99" y="19"/>
                    </a:lnTo>
                    <a:lnTo>
                      <a:pt x="104" y="19"/>
                    </a:lnTo>
                    <a:lnTo>
                      <a:pt x="109" y="19"/>
                    </a:lnTo>
                    <a:lnTo>
                      <a:pt x="113" y="19"/>
                    </a:lnTo>
                    <a:lnTo>
                      <a:pt x="118" y="19"/>
                    </a:lnTo>
                    <a:lnTo>
                      <a:pt x="123" y="14"/>
                    </a:lnTo>
                    <a:lnTo>
                      <a:pt x="128" y="14"/>
                    </a:lnTo>
                    <a:lnTo>
                      <a:pt x="132" y="14"/>
                    </a:lnTo>
                    <a:lnTo>
                      <a:pt x="137" y="14"/>
                    </a:lnTo>
                    <a:lnTo>
                      <a:pt x="142" y="14"/>
                    </a:lnTo>
                    <a:lnTo>
                      <a:pt x="146" y="14"/>
                    </a:lnTo>
                    <a:lnTo>
                      <a:pt x="151" y="14"/>
                    </a:lnTo>
                    <a:lnTo>
                      <a:pt x="156" y="14"/>
                    </a:lnTo>
                    <a:lnTo>
                      <a:pt x="161" y="14"/>
                    </a:lnTo>
                    <a:lnTo>
                      <a:pt x="165" y="14"/>
                    </a:lnTo>
                    <a:lnTo>
                      <a:pt x="170" y="14"/>
                    </a:lnTo>
                    <a:lnTo>
                      <a:pt x="175" y="14"/>
                    </a:lnTo>
                    <a:lnTo>
                      <a:pt x="180" y="14"/>
                    </a:lnTo>
                    <a:lnTo>
                      <a:pt x="184" y="14"/>
                    </a:lnTo>
                    <a:lnTo>
                      <a:pt x="189" y="14"/>
                    </a:lnTo>
                    <a:lnTo>
                      <a:pt x="194" y="14"/>
                    </a:lnTo>
                    <a:lnTo>
                      <a:pt x="198" y="14"/>
                    </a:lnTo>
                    <a:lnTo>
                      <a:pt x="203" y="14"/>
                    </a:lnTo>
                    <a:lnTo>
                      <a:pt x="208" y="14"/>
                    </a:lnTo>
                    <a:lnTo>
                      <a:pt x="213" y="14"/>
                    </a:lnTo>
                    <a:lnTo>
                      <a:pt x="217" y="14"/>
                    </a:lnTo>
                    <a:lnTo>
                      <a:pt x="222" y="14"/>
                    </a:lnTo>
                    <a:lnTo>
                      <a:pt x="227" y="14"/>
                    </a:lnTo>
                    <a:lnTo>
                      <a:pt x="232" y="14"/>
                    </a:lnTo>
                    <a:lnTo>
                      <a:pt x="236" y="14"/>
                    </a:lnTo>
                    <a:lnTo>
                      <a:pt x="241" y="14"/>
                    </a:lnTo>
                    <a:lnTo>
                      <a:pt x="246" y="14"/>
                    </a:lnTo>
                    <a:lnTo>
                      <a:pt x="250" y="14"/>
                    </a:lnTo>
                    <a:lnTo>
                      <a:pt x="255" y="10"/>
                    </a:lnTo>
                    <a:lnTo>
                      <a:pt x="260" y="10"/>
                    </a:lnTo>
                    <a:lnTo>
                      <a:pt x="265" y="10"/>
                    </a:lnTo>
                    <a:lnTo>
                      <a:pt x="269" y="10"/>
                    </a:lnTo>
                    <a:lnTo>
                      <a:pt x="274" y="10"/>
                    </a:lnTo>
                    <a:lnTo>
                      <a:pt x="279" y="10"/>
                    </a:lnTo>
                    <a:lnTo>
                      <a:pt x="283" y="10"/>
                    </a:lnTo>
                    <a:lnTo>
                      <a:pt x="288" y="10"/>
                    </a:lnTo>
                    <a:lnTo>
                      <a:pt x="293" y="10"/>
                    </a:lnTo>
                    <a:lnTo>
                      <a:pt x="298" y="10"/>
                    </a:lnTo>
                    <a:lnTo>
                      <a:pt x="302" y="10"/>
                    </a:lnTo>
                    <a:lnTo>
                      <a:pt x="307" y="10"/>
                    </a:lnTo>
                    <a:lnTo>
                      <a:pt x="312" y="10"/>
                    </a:lnTo>
                    <a:lnTo>
                      <a:pt x="317" y="10"/>
                    </a:lnTo>
                    <a:lnTo>
                      <a:pt x="321" y="10"/>
                    </a:lnTo>
                    <a:lnTo>
                      <a:pt x="326" y="10"/>
                    </a:lnTo>
                    <a:lnTo>
                      <a:pt x="331" y="10"/>
                    </a:lnTo>
                    <a:lnTo>
                      <a:pt x="335" y="10"/>
                    </a:lnTo>
                    <a:lnTo>
                      <a:pt x="340" y="10"/>
                    </a:lnTo>
                    <a:lnTo>
                      <a:pt x="345" y="10"/>
                    </a:lnTo>
                    <a:lnTo>
                      <a:pt x="350" y="5"/>
                    </a:lnTo>
                    <a:lnTo>
                      <a:pt x="354" y="5"/>
                    </a:lnTo>
                    <a:lnTo>
                      <a:pt x="359" y="5"/>
                    </a:lnTo>
                    <a:lnTo>
                      <a:pt x="364" y="5"/>
                    </a:lnTo>
                    <a:lnTo>
                      <a:pt x="369" y="5"/>
                    </a:lnTo>
                    <a:lnTo>
                      <a:pt x="373" y="5"/>
                    </a:lnTo>
                    <a:lnTo>
                      <a:pt x="378" y="5"/>
                    </a:lnTo>
                    <a:lnTo>
                      <a:pt x="383" y="5"/>
                    </a:lnTo>
                    <a:lnTo>
                      <a:pt x="387" y="5"/>
                    </a:lnTo>
                    <a:lnTo>
                      <a:pt x="392" y="5"/>
                    </a:lnTo>
                    <a:lnTo>
                      <a:pt x="397" y="5"/>
                    </a:lnTo>
                    <a:lnTo>
                      <a:pt x="402" y="5"/>
                    </a:lnTo>
                    <a:lnTo>
                      <a:pt x="406" y="5"/>
                    </a:lnTo>
                    <a:lnTo>
                      <a:pt x="411" y="5"/>
                    </a:lnTo>
                    <a:lnTo>
                      <a:pt x="416" y="5"/>
                    </a:lnTo>
                    <a:lnTo>
                      <a:pt x="420" y="5"/>
                    </a:lnTo>
                    <a:lnTo>
                      <a:pt x="425" y="5"/>
                    </a:lnTo>
                    <a:lnTo>
                      <a:pt x="430" y="5"/>
                    </a:lnTo>
                    <a:lnTo>
                      <a:pt x="435" y="0"/>
                    </a:lnTo>
                    <a:lnTo>
                      <a:pt x="439" y="0"/>
                    </a:lnTo>
                    <a:lnTo>
                      <a:pt x="444" y="0"/>
                    </a:lnTo>
                    <a:lnTo>
                      <a:pt x="449" y="0"/>
                    </a:lnTo>
                    <a:lnTo>
                      <a:pt x="454" y="0"/>
                    </a:lnTo>
                    <a:lnTo>
                      <a:pt x="458" y="0"/>
                    </a:lnTo>
                    <a:lnTo>
                      <a:pt x="463" y="0"/>
                    </a:lnTo>
                    <a:lnTo>
                      <a:pt x="468" y="0"/>
                    </a:lnTo>
                    <a:lnTo>
                      <a:pt x="472" y="0"/>
                    </a:lnTo>
                    <a:lnTo>
                      <a:pt x="477" y="0"/>
                    </a:lnTo>
                    <a:lnTo>
                      <a:pt x="482" y="0"/>
                    </a:lnTo>
                    <a:lnTo>
                      <a:pt x="487" y="0"/>
                    </a:lnTo>
                    <a:lnTo>
                      <a:pt x="491" y="0"/>
                    </a:lnTo>
                    <a:lnTo>
                      <a:pt x="496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19" name="Freeform 24">
                <a:extLst>
                  <a:ext uri="{FF2B5EF4-FFF2-40B4-BE49-F238E27FC236}">
                    <a16:creationId xmlns:a16="http://schemas.microsoft.com/office/drawing/2014/main" id="{D0ABE750-089F-A445-86A7-6D53E7CA4A0F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5197" y="1840"/>
                <a:ext cx="463" cy="103"/>
              </a:xfrm>
              <a:custGeom>
                <a:avLst/>
                <a:gdLst>
                  <a:gd name="T0" fmla="*/ 10 w 463"/>
                  <a:gd name="T1" fmla="*/ 98 h 103"/>
                  <a:gd name="T2" fmla="*/ 24 w 463"/>
                  <a:gd name="T3" fmla="*/ 98 h 103"/>
                  <a:gd name="T4" fmla="*/ 38 w 463"/>
                  <a:gd name="T5" fmla="*/ 98 h 103"/>
                  <a:gd name="T6" fmla="*/ 52 w 463"/>
                  <a:gd name="T7" fmla="*/ 98 h 103"/>
                  <a:gd name="T8" fmla="*/ 66 w 463"/>
                  <a:gd name="T9" fmla="*/ 94 h 103"/>
                  <a:gd name="T10" fmla="*/ 80 w 463"/>
                  <a:gd name="T11" fmla="*/ 94 h 103"/>
                  <a:gd name="T12" fmla="*/ 95 w 463"/>
                  <a:gd name="T13" fmla="*/ 94 h 103"/>
                  <a:gd name="T14" fmla="*/ 109 w 463"/>
                  <a:gd name="T15" fmla="*/ 94 h 103"/>
                  <a:gd name="T16" fmla="*/ 123 w 463"/>
                  <a:gd name="T17" fmla="*/ 89 h 103"/>
                  <a:gd name="T18" fmla="*/ 137 w 463"/>
                  <a:gd name="T19" fmla="*/ 89 h 103"/>
                  <a:gd name="T20" fmla="*/ 151 w 463"/>
                  <a:gd name="T21" fmla="*/ 89 h 103"/>
                  <a:gd name="T22" fmla="*/ 165 w 463"/>
                  <a:gd name="T23" fmla="*/ 84 h 103"/>
                  <a:gd name="T24" fmla="*/ 180 w 463"/>
                  <a:gd name="T25" fmla="*/ 84 h 103"/>
                  <a:gd name="T26" fmla="*/ 194 w 463"/>
                  <a:gd name="T27" fmla="*/ 84 h 103"/>
                  <a:gd name="T28" fmla="*/ 208 w 463"/>
                  <a:gd name="T29" fmla="*/ 84 h 103"/>
                  <a:gd name="T30" fmla="*/ 222 w 463"/>
                  <a:gd name="T31" fmla="*/ 80 h 103"/>
                  <a:gd name="T32" fmla="*/ 236 w 463"/>
                  <a:gd name="T33" fmla="*/ 80 h 103"/>
                  <a:gd name="T34" fmla="*/ 250 w 463"/>
                  <a:gd name="T35" fmla="*/ 75 h 103"/>
                  <a:gd name="T36" fmla="*/ 265 w 463"/>
                  <a:gd name="T37" fmla="*/ 75 h 103"/>
                  <a:gd name="T38" fmla="*/ 279 w 463"/>
                  <a:gd name="T39" fmla="*/ 75 h 103"/>
                  <a:gd name="T40" fmla="*/ 293 w 463"/>
                  <a:gd name="T41" fmla="*/ 70 h 103"/>
                  <a:gd name="T42" fmla="*/ 307 w 463"/>
                  <a:gd name="T43" fmla="*/ 70 h 103"/>
                  <a:gd name="T44" fmla="*/ 321 w 463"/>
                  <a:gd name="T45" fmla="*/ 65 h 103"/>
                  <a:gd name="T46" fmla="*/ 336 w 463"/>
                  <a:gd name="T47" fmla="*/ 65 h 103"/>
                  <a:gd name="T48" fmla="*/ 350 w 463"/>
                  <a:gd name="T49" fmla="*/ 61 h 103"/>
                  <a:gd name="T50" fmla="*/ 364 w 463"/>
                  <a:gd name="T51" fmla="*/ 61 h 103"/>
                  <a:gd name="T52" fmla="*/ 378 w 463"/>
                  <a:gd name="T53" fmla="*/ 56 h 103"/>
                  <a:gd name="T54" fmla="*/ 392 w 463"/>
                  <a:gd name="T55" fmla="*/ 56 h 103"/>
                  <a:gd name="T56" fmla="*/ 406 w 463"/>
                  <a:gd name="T57" fmla="*/ 51 h 103"/>
                  <a:gd name="T58" fmla="*/ 421 w 463"/>
                  <a:gd name="T59" fmla="*/ 47 h 103"/>
                  <a:gd name="T60" fmla="*/ 435 w 463"/>
                  <a:gd name="T61" fmla="*/ 42 h 103"/>
                  <a:gd name="T62" fmla="*/ 449 w 463"/>
                  <a:gd name="T63" fmla="*/ 37 h 103"/>
                  <a:gd name="T64" fmla="*/ 463 w 463"/>
                  <a:gd name="T65" fmla="*/ 28 h 103"/>
                  <a:gd name="T66" fmla="*/ 454 w 463"/>
                  <a:gd name="T67" fmla="*/ 14 h 103"/>
                  <a:gd name="T68" fmla="*/ 439 w 463"/>
                  <a:gd name="T69" fmla="*/ 14 h 103"/>
                  <a:gd name="T70" fmla="*/ 425 w 463"/>
                  <a:gd name="T71" fmla="*/ 9 h 103"/>
                  <a:gd name="T72" fmla="*/ 411 w 463"/>
                  <a:gd name="T73" fmla="*/ 4 h 103"/>
                  <a:gd name="T74" fmla="*/ 397 w 463"/>
                  <a:gd name="T75" fmla="*/ 4 h 103"/>
                  <a:gd name="T76" fmla="*/ 383 w 463"/>
                  <a:gd name="T77" fmla="*/ 4 h 103"/>
                  <a:gd name="T78" fmla="*/ 369 w 463"/>
                  <a:gd name="T79" fmla="*/ 4 h 103"/>
                  <a:gd name="T80" fmla="*/ 354 w 463"/>
                  <a:gd name="T81" fmla="*/ 0 h 103"/>
                  <a:gd name="T82" fmla="*/ 340 w 463"/>
                  <a:gd name="T83" fmla="*/ 0 h 10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3"/>
                  <a:gd name="T127" fmla="*/ 0 h 103"/>
                  <a:gd name="T128" fmla="*/ 463 w 463"/>
                  <a:gd name="T129" fmla="*/ 103 h 10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3" h="103">
                    <a:moveTo>
                      <a:pt x="0" y="103"/>
                    </a:moveTo>
                    <a:lnTo>
                      <a:pt x="5" y="98"/>
                    </a:lnTo>
                    <a:lnTo>
                      <a:pt x="10" y="98"/>
                    </a:lnTo>
                    <a:lnTo>
                      <a:pt x="14" y="98"/>
                    </a:lnTo>
                    <a:lnTo>
                      <a:pt x="19" y="98"/>
                    </a:lnTo>
                    <a:lnTo>
                      <a:pt x="24" y="98"/>
                    </a:lnTo>
                    <a:lnTo>
                      <a:pt x="28" y="98"/>
                    </a:lnTo>
                    <a:lnTo>
                      <a:pt x="33" y="98"/>
                    </a:lnTo>
                    <a:lnTo>
                      <a:pt x="38" y="98"/>
                    </a:lnTo>
                    <a:lnTo>
                      <a:pt x="43" y="98"/>
                    </a:lnTo>
                    <a:lnTo>
                      <a:pt x="47" y="98"/>
                    </a:lnTo>
                    <a:lnTo>
                      <a:pt x="52" y="98"/>
                    </a:lnTo>
                    <a:lnTo>
                      <a:pt x="57" y="98"/>
                    </a:lnTo>
                    <a:lnTo>
                      <a:pt x="62" y="94"/>
                    </a:lnTo>
                    <a:lnTo>
                      <a:pt x="66" y="94"/>
                    </a:lnTo>
                    <a:lnTo>
                      <a:pt x="71" y="94"/>
                    </a:lnTo>
                    <a:lnTo>
                      <a:pt x="76" y="94"/>
                    </a:lnTo>
                    <a:lnTo>
                      <a:pt x="80" y="94"/>
                    </a:lnTo>
                    <a:lnTo>
                      <a:pt x="85" y="94"/>
                    </a:lnTo>
                    <a:lnTo>
                      <a:pt x="90" y="94"/>
                    </a:lnTo>
                    <a:lnTo>
                      <a:pt x="95" y="94"/>
                    </a:lnTo>
                    <a:lnTo>
                      <a:pt x="99" y="94"/>
                    </a:lnTo>
                    <a:lnTo>
                      <a:pt x="104" y="94"/>
                    </a:lnTo>
                    <a:lnTo>
                      <a:pt x="109" y="94"/>
                    </a:lnTo>
                    <a:lnTo>
                      <a:pt x="113" y="94"/>
                    </a:lnTo>
                    <a:lnTo>
                      <a:pt x="118" y="89"/>
                    </a:lnTo>
                    <a:lnTo>
                      <a:pt x="123" y="89"/>
                    </a:lnTo>
                    <a:lnTo>
                      <a:pt x="128" y="89"/>
                    </a:lnTo>
                    <a:lnTo>
                      <a:pt x="132" y="89"/>
                    </a:lnTo>
                    <a:lnTo>
                      <a:pt x="137" y="89"/>
                    </a:lnTo>
                    <a:lnTo>
                      <a:pt x="142" y="89"/>
                    </a:lnTo>
                    <a:lnTo>
                      <a:pt x="147" y="89"/>
                    </a:lnTo>
                    <a:lnTo>
                      <a:pt x="151" y="89"/>
                    </a:lnTo>
                    <a:lnTo>
                      <a:pt x="156" y="89"/>
                    </a:lnTo>
                    <a:lnTo>
                      <a:pt x="161" y="89"/>
                    </a:lnTo>
                    <a:lnTo>
                      <a:pt x="165" y="84"/>
                    </a:lnTo>
                    <a:lnTo>
                      <a:pt x="170" y="84"/>
                    </a:lnTo>
                    <a:lnTo>
                      <a:pt x="175" y="84"/>
                    </a:lnTo>
                    <a:lnTo>
                      <a:pt x="180" y="84"/>
                    </a:lnTo>
                    <a:lnTo>
                      <a:pt x="184" y="84"/>
                    </a:lnTo>
                    <a:lnTo>
                      <a:pt x="189" y="84"/>
                    </a:lnTo>
                    <a:lnTo>
                      <a:pt x="194" y="84"/>
                    </a:lnTo>
                    <a:lnTo>
                      <a:pt x="199" y="84"/>
                    </a:lnTo>
                    <a:lnTo>
                      <a:pt x="203" y="84"/>
                    </a:lnTo>
                    <a:lnTo>
                      <a:pt x="208" y="84"/>
                    </a:lnTo>
                    <a:lnTo>
                      <a:pt x="213" y="80"/>
                    </a:lnTo>
                    <a:lnTo>
                      <a:pt x="217" y="80"/>
                    </a:lnTo>
                    <a:lnTo>
                      <a:pt x="222" y="80"/>
                    </a:lnTo>
                    <a:lnTo>
                      <a:pt x="227" y="80"/>
                    </a:lnTo>
                    <a:lnTo>
                      <a:pt x="232" y="80"/>
                    </a:lnTo>
                    <a:lnTo>
                      <a:pt x="236" y="80"/>
                    </a:lnTo>
                    <a:lnTo>
                      <a:pt x="241" y="80"/>
                    </a:lnTo>
                    <a:lnTo>
                      <a:pt x="246" y="80"/>
                    </a:lnTo>
                    <a:lnTo>
                      <a:pt x="250" y="75"/>
                    </a:lnTo>
                    <a:lnTo>
                      <a:pt x="255" y="75"/>
                    </a:lnTo>
                    <a:lnTo>
                      <a:pt x="260" y="75"/>
                    </a:lnTo>
                    <a:lnTo>
                      <a:pt x="265" y="75"/>
                    </a:lnTo>
                    <a:lnTo>
                      <a:pt x="269" y="75"/>
                    </a:lnTo>
                    <a:lnTo>
                      <a:pt x="274" y="75"/>
                    </a:lnTo>
                    <a:lnTo>
                      <a:pt x="279" y="75"/>
                    </a:lnTo>
                    <a:lnTo>
                      <a:pt x="284" y="75"/>
                    </a:lnTo>
                    <a:lnTo>
                      <a:pt x="288" y="70"/>
                    </a:lnTo>
                    <a:lnTo>
                      <a:pt x="293" y="70"/>
                    </a:lnTo>
                    <a:lnTo>
                      <a:pt x="298" y="70"/>
                    </a:lnTo>
                    <a:lnTo>
                      <a:pt x="302" y="70"/>
                    </a:lnTo>
                    <a:lnTo>
                      <a:pt x="307" y="70"/>
                    </a:lnTo>
                    <a:lnTo>
                      <a:pt x="312" y="70"/>
                    </a:lnTo>
                    <a:lnTo>
                      <a:pt x="317" y="70"/>
                    </a:lnTo>
                    <a:lnTo>
                      <a:pt x="321" y="65"/>
                    </a:lnTo>
                    <a:lnTo>
                      <a:pt x="326" y="65"/>
                    </a:lnTo>
                    <a:lnTo>
                      <a:pt x="331" y="65"/>
                    </a:lnTo>
                    <a:lnTo>
                      <a:pt x="336" y="65"/>
                    </a:lnTo>
                    <a:lnTo>
                      <a:pt x="340" y="65"/>
                    </a:lnTo>
                    <a:lnTo>
                      <a:pt x="345" y="65"/>
                    </a:lnTo>
                    <a:lnTo>
                      <a:pt x="350" y="61"/>
                    </a:lnTo>
                    <a:lnTo>
                      <a:pt x="354" y="61"/>
                    </a:lnTo>
                    <a:lnTo>
                      <a:pt x="359" y="61"/>
                    </a:lnTo>
                    <a:lnTo>
                      <a:pt x="364" y="61"/>
                    </a:lnTo>
                    <a:lnTo>
                      <a:pt x="369" y="61"/>
                    </a:lnTo>
                    <a:lnTo>
                      <a:pt x="373" y="61"/>
                    </a:lnTo>
                    <a:lnTo>
                      <a:pt x="378" y="56"/>
                    </a:lnTo>
                    <a:lnTo>
                      <a:pt x="383" y="56"/>
                    </a:lnTo>
                    <a:lnTo>
                      <a:pt x="388" y="56"/>
                    </a:lnTo>
                    <a:lnTo>
                      <a:pt x="392" y="56"/>
                    </a:lnTo>
                    <a:lnTo>
                      <a:pt x="397" y="51"/>
                    </a:lnTo>
                    <a:lnTo>
                      <a:pt x="402" y="51"/>
                    </a:lnTo>
                    <a:lnTo>
                      <a:pt x="406" y="51"/>
                    </a:lnTo>
                    <a:lnTo>
                      <a:pt x="411" y="51"/>
                    </a:lnTo>
                    <a:lnTo>
                      <a:pt x="416" y="51"/>
                    </a:lnTo>
                    <a:lnTo>
                      <a:pt x="421" y="47"/>
                    </a:lnTo>
                    <a:lnTo>
                      <a:pt x="425" y="47"/>
                    </a:lnTo>
                    <a:lnTo>
                      <a:pt x="430" y="47"/>
                    </a:lnTo>
                    <a:lnTo>
                      <a:pt x="435" y="42"/>
                    </a:lnTo>
                    <a:lnTo>
                      <a:pt x="439" y="42"/>
                    </a:lnTo>
                    <a:lnTo>
                      <a:pt x="444" y="42"/>
                    </a:lnTo>
                    <a:lnTo>
                      <a:pt x="449" y="37"/>
                    </a:lnTo>
                    <a:lnTo>
                      <a:pt x="454" y="37"/>
                    </a:lnTo>
                    <a:lnTo>
                      <a:pt x="458" y="32"/>
                    </a:lnTo>
                    <a:lnTo>
                      <a:pt x="463" y="28"/>
                    </a:lnTo>
                    <a:lnTo>
                      <a:pt x="463" y="18"/>
                    </a:lnTo>
                    <a:lnTo>
                      <a:pt x="458" y="18"/>
                    </a:lnTo>
                    <a:lnTo>
                      <a:pt x="454" y="14"/>
                    </a:lnTo>
                    <a:lnTo>
                      <a:pt x="449" y="14"/>
                    </a:lnTo>
                    <a:lnTo>
                      <a:pt x="444" y="14"/>
                    </a:lnTo>
                    <a:lnTo>
                      <a:pt x="439" y="14"/>
                    </a:lnTo>
                    <a:lnTo>
                      <a:pt x="435" y="9"/>
                    </a:lnTo>
                    <a:lnTo>
                      <a:pt x="430" y="9"/>
                    </a:lnTo>
                    <a:lnTo>
                      <a:pt x="425" y="9"/>
                    </a:lnTo>
                    <a:lnTo>
                      <a:pt x="421" y="9"/>
                    </a:lnTo>
                    <a:lnTo>
                      <a:pt x="416" y="9"/>
                    </a:lnTo>
                    <a:lnTo>
                      <a:pt x="411" y="4"/>
                    </a:lnTo>
                    <a:lnTo>
                      <a:pt x="406" y="4"/>
                    </a:lnTo>
                    <a:lnTo>
                      <a:pt x="402" y="4"/>
                    </a:lnTo>
                    <a:lnTo>
                      <a:pt x="397" y="4"/>
                    </a:lnTo>
                    <a:lnTo>
                      <a:pt x="392" y="4"/>
                    </a:lnTo>
                    <a:lnTo>
                      <a:pt x="388" y="4"/>
                    </a:lnTo>
                    <a:lnTo>
                      <a:pt x="383" y="4"/>
                    </a:lnTo>
                    <a:lnTo>
                      <a:pt x="378" y="4"/>
                    </a:lnTo>
                    <a:lnTo>
                      <a:pt x="373" y="4"/>
                    </a:lnTo>
                    <a:lnTo>
                      <a:pt x="369" y="4"/>
                    </a:lnTo>
                    <a:lnTo>
                      <a:pt x="364" y="0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350" y="0"/>
                    </a:lnTo>
                    <a:lnTo>
                      <a:pt x="345" y="0"/>
                    </a:lnTo>
                    <a:lnTo>
                      <a:pt x="340" y="0"/>
                    </a:lnTo>
                    <a:lnTo>
                      <a:pt x="336" y="0"/>
                    </a:lnTo>
                    <a:lnTo>
                      <a:pt x="331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20" name="Freeform 25">
                <a:extLst>
                  <a:ext uri="{FF2B5EF4-FFF2-40B4-BE49-F238E27FC236}">
                    <a16:creationId xmlns:a16="http://schemas.microsoft.com/office/drawing/2014/main" id="{766CE0ED-3DFF-E744-951D-032CF1AE0B17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928" y="1911"/>
                <a:ext cx="600" cy="32"/>
              </a:xfrm>
              <a:custGeom>
                <a:avLst/>
                <a:gdLst>
                  <a:gd name="T0" fmla="*/ 590 w 600"/>
                  <a:gd name="T1" fmla="*/ 0 h 32"/>
                  <a:gd name="T2" fmla="*/ 576 w 600"/>
                  <a:gd name="T3" fmla="*/ 0 h 32"/>
                  <a:gd name="T4" fmla="*/ 562 w 600"/>
                  <a:gd name="T5" fmla="*/ 0 h 32"/>
                  <a:gd name="T6" fmla="*/ 548 w 600"/>
                  <a:gd name="T7" fmla="*/ 0 h 32"/>
                  <a:gd name="T8" fmla="*/ 534 w 600"/>
                  <a:gd name="T9" fmla="*/ 0 h 32"/>
                  <a:gd name="T10" fmla="*/ 519 w 600"/>
                  <a:gd name="T11" fmla="*/ 0 h 32"/>
                  <a:gd name="T12" fmla="*/ 505 w 600"/>
                  <a:gd name="T13" fmla="*/ 0 h 32"/>
                  <a:gd name="T14" fmla="*/ 491 w 600"/>
                  <a:gd name="T15" fmla="*/ 0 h 32"/>
                  <a:gd name="T16" fmla="*/ 477 w 600"/>
                  <a:gd name="T17" fmla="*/ 0 h 32"/>
                  <a:gd name="T18" fmla="*/ 463 w 600"/>
                  <a:gd name="T19" fmla="*/ 0 h 32"/>
                  <a:gd name="T20" fmla="*/ 449 w 600"/>
                  <a:gd name="T21" fmla="*/ 0 h 32"/>
                  <a:gd name="T22" fmla="*/ 434 w 600"/>
                  <a:gd name="T23" fmla="*/ 0 h 32"/>
                  <a:gd name="T24" fmla="*/ 420 w 600"/>
                  <a:gd name="T25" fmla="*/ 0 h 32"/>
                  <a:gd name="T26" fmla="*/ 406 w 600"/>
                  <a:gd name="T27" fmla="*/ 0 h 32"/>
                  <a:gd name="T28" fmla="*/ 392 w 600"/>
                  <a:gd name="T29" fmla="*/ 0 h 32"/>
                  <a:gd name="T30" fmla="*/ 378 w 600"/>
                  <a:gd name="T31" fmla="*/ 0 h 32"/>
                  <a:gd name="T32" fmla="*/ 364 w 600"/>
                  <a:gd name="T33" fmla="*/ 0 h 32"/>
                  <a:gd name="T34" fmla="*/ 349 w 600"/>
                  <a:gd name="T35" fmla="*/ 0 h 32"/>
                  <a:gd name="T36" fmla="*/ 335 w 600"/>
                  <a:gd name="T37" fmla="*/ 0 h 32"/>
                  <a:gd name="T38" fmla="*/ 321 w 600"/>
                  <a:gd name="T39" fmla="*/ 0 h 32"/>
                  <a:gd name="T40" fmla="*/ 307 w 600"/>
                  <a:gd name="T41" fmla="*/ 4 h 32"/>
                  <a:gd name="T42" fmla="*/ 293 w 600"/>
                  <a:gd name="T43" fmla="*/ 4 h 32"/>
                  <a:gd name="T44" fmla="*/ 279 w 600"/>
                  <a:gd name="T45" fmla="*/ 4 h 32"/>
                  <a:gd name="T46" fmla="*/ 264 w 600"/>
                  <a:gd name="T47" fmla="*/ 4 h 32"/>
                  <a:gd name="T48" fmla="*/ 250 w 600"/>
                  <a:gd name="T49" fmla="*/ 4 h 32"/>
                  <a:gd name="T50" fmla="*/ 236 w 600"/>
                  <a:gd name="T51" fmla="*/ 9 h 32"/>
                  <a:gd name="T52" fmla="*/ 222 w 600"/>
                  <a:gd name="T53" fmla="*/ 9 h 32"/>
                  <a:gd name="T54" fmla="*/ 208 w 600"/>
                  <a:gd name="T55" fmla="*/ 9 h 32"/>
                  <a:gd name="T56" fmla="*/ 193 w 600"/>
                  <a:gd name="T57" fmla="*/ 9 h 32"/>
                  <a:gd name="T58" fmla="*/ 179 w 600"/>
                  <a:gd name="T59" fmla="*/ 14 h 32"/>
                  <a:gd name="T60" fmla="*/ 165 w 600"/>
                  <a:gd name="T61" fmla="*/ 14 h 32"/>
                  <a:gd name="T62" fmla="*/ 151 w 600"/>
                  <a:gd name="T63" fmla="*/ 14 h 32"/>
                  <a:gd name="T64" fmla="*/ 137 w 600"/>
                  <a:gd name="T65" fmla="*/ 14 h 32"/>
                  <a:gd name="T66" fmla="*/ 123 w 600"/>
                  <a:gd name="T67" fmla="*/ 18 h 32"/>
                  <a:gd name="T68" fmla="*/ 108 w 600"/>
                  <a:gd name="T69" fmla="*/ 18 h 32"/>
                  <a:gd name="T70" fmla="*/ 94 w 600"/>
                  <a:gd name="T71" fmla="*/ 18 h 32"/>
                  <a:gd name="T72" fmla="*/ 80 w 600"/>
                  <a:gd name="T73" fmla="*/ 23 h 32"/>
                  <a:gd name="T74" fmla="*/ 66 w 600"/>
                  <a:gd name="T75" fmla="*/ 23 h 32"/>
                  <a:gd name="T76" fmla="*/ 52 w 600"/>
                  <a:gd name="T77" fmla="*/ 28 h 32"/>
                  <a:gd name="T78" fmla="*/ 38 w 600"/>
                  <a:gd name="T79" fmla="*/ 28 h 32"/>
                  <a:gd name="T80" fmla="*/ 23 w 600"/>
                  <a:gd name="T81" fmla="*/ 28 h 32"/>
                  <a:gd name="T82" fmla="*/ 9 w 600"/>
                  <a:gd name="T83" fmla="*/ 32 h 3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0"/>
                  <a:gd name="T127" fmla="*/ 0 h 32"/>
                  <a:gd name="T128" fmla="*/ 600 w 600"/>
                  <a:gd name="T129" fmla="*/ 32 h 3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0" h="32">
                    <a:moveTo>
                      <a:pt x="600" y="0"/>
                    </a:moveTo>
                    <a:lnTo>
                      <a:pt x="595" y="0"/>
                    </a:lnTo>
                    <a:lnTo>
                      <a:pt x="590" y="0"/>
                    </a:lnTo>
                    <a:lnTo>
                      <a:pt x="586" y="0"/>
                    </a:lnTo>
                    <a:lnTo>
                      <a:pt x="581" y="0"/>
                    </a:lnTo>
                    <a:lnTo>
                      <a:pt x="576" y="0"/>
                    </a:lnTo>
                    <a:lnTo>
                      <a:pt x="571" y="0"/>
                    </a:lnTo>
                    <a:lnTo>
                      <a:pt x="567" y="0"/>
                    </a:lnTo>
                    <a:lnTo>
                      <a:pt x="562" y="0"/>
                    </a:lnTo>
                    <a:lnTo>
                      <a:pt x="557" y="0"/>
                    </a:lnTo>
                    <a:lnTo>
                      <a:pt x="553" y="0"/>
                    </a:lnTo>
                    <a:lnTo>
                      <a:pt x="548" y="0"/>
                    </a:lnTo>
                    <a:lnTo>
                      <a:pt x="543" y="0"/>
                    </a:lnTo>
                    <a:lnTo>
                      <a:pt x="538" y="0"/>
                    </a:lnTo>
                    <a:lnTo>
                      <a:pt x="534" y="0"/>
                    </a:lnTo>
                    <a:lnTo>
                      <a:pt x="529" y="0"/>
                    </a:lnTo>
                    <a:lnTo>
                      <a:pt x="524" y="0"/>
                    </a:lnTo>
                    <a:lnTo>
                      <a:pt x="519" y="0"/>
                    </a:lnTo>
                    <a:lnTo>
                      <a:pt x="515" y="0"/>
                    </a:lnTo>
                    <a:lnTo>
                      <a:pt x="510" y="0"/>
                    </a:lnTo>
                    <a:lnTo>
                      <a:pt x="505" y="0"/>
                    </a:lnTo>
                    <a:lnTo>
                      <a:pt x="501" y="0"/>
                    </a:lnTo>
                    <a:lnTo>
                      <a:pt x="496" y="0"/>
                    </a:lnTo>
                    <a:lnTo>
                      <a:pt x="491" y="0"/>
                    </a:lnTo>
                    <a:lnTo>
                      <a:pt x="486" y="0"/>
                    </a:lnTo>
                    <a:lnTo>
                      <a:pt x="482" y="0"/>
                    </a:lnTo>
                    <a:lnTo>
                      <a:pt x="477" y="0"/>
                    </a:lnTo>
                    <a:lnTo>
                      <a:pt x="472" y="0"/>
                    </a:lnTo>
                    <a:lnTo>
                      <a:pt x="468" y="0"/>
                    </a:lnTo>
                    <a:lnTo>
                      <a:pt x="463" y="0"/>
                    </a:lnTo>
                    <a:lnTo>
                      <a:pt x="458" y="0"/>
                    </a:lnTo>
                    <a:lnTo>
                      <a:pt x="453" y="0"/>
                    </a:lnTo>
                    <a:lnTo>
                      <a:pt x="449" y="0"/>
                    </a:lnTo>
                    <a:lnTo>
                      <a:pt x="444" y="0"/>
                    </a:lnTo>
                    <a:lnTo>
                      <a:pt x="439" y="0"/>
                    </a:lnTo>
                    <a:lnTo>
                      <a:pt x="434" y="0"/>
                    </a:lnTo>
                    <a:lnTo>
                      <a:pt x="430" y="0"/>
                    </a:lnTo>
                    <a:lnTo>
                      <a:pt x="425" y="0"/>
                    </a:lnTo>
                    <a:lnTo>
                      <a:pt x="420" y="0"/>
                    </a:lnTo>
                    <a:lnTo>
                      <a:pt x="416" y="0"/>
                    </a:lnTo>
                    <a:lnTo>
                      <a:pt x="411" y="0"/>
                    </a:lnTo>
                    <a:lnTo>
                      <a:pt x="406" y="0"/>
                    </a:lnTo>
                    <a:lnTo>
                      <a:pt x="401" y="0"/>
                    </a:lnTo>
                    <a:lnTo>
                      <a:pt x="397" y="0"/>
                    </a:lnTo>
                    <a:lnTo>
                      <a:pt x="392" y="0"/>
                    </a:lnTo>
                    <a:lnTo>
                      <a:pt x="387" y="0"/>
                    </a:lnTo>
                    <a:lnTo>
                      <a:pt x="382" y="0"/>
                    </a:lnTo>
                    <a:lnTo>
                      <a:pt x="378" y="0"/>
                    </a:lnTo>
                    <a:lnTo>
                      <a:pt x="373" y="0"/>
                    </a:lnTo>
                    <a:lnTo>
                      <a:pt x="368" y="0"/>
                    </a:lnTo>
                    <a:lnTo>
                      <a:pt x="364" y="0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349" y="0"/>
                    </a:lnTo>
                    <a:lnTo>
                      <a:pt x="345" y="0"/>
                    </a:lnTo>
                    <a:lnTo>
                      <a:pt x="340" y="0"/>
                    </a:lnTo>
                    <a:lnTo>
                      <a:pt x="335" y="0"/>
                    </a:lnTo>
                    <a:lnTo>
                      <a:pt x="331" y="0"/>
                    </a:lnTo>
                    <a:lnTo>
                      <a:pt x="326" y="0"/>
                    </a:lnTo>
                    <a:lnTo>
                      <a:pt x="321" y="0"/>
                    </a:lnTo>
                    <a:lnTo>
                      <a:pt x="316" y="4"/>
                    </a:lnTo>
                    <a:lnTo>
                      <a:pt x="312" y="4"/>
                    </a:lnTo>
                    <a:lnTo>
                      <a:pt x="307" y="4"/>
                    </a:lnTo>
                    <a:lnTo>
                      <a:pt x="302" y="4"/>
                    </a:lnTo>
                    <a:lnTo>
                      <a:pt x="297" y="4"/>
                    </a:lnTo>
                    <a:lnTo>
                      <a:pt x="293" y="4"/>
                    </a:lnTo>
                    <a:lnTo>
                      <a:pt x="288" y="4"/>
                    </a:lnTo>
                    <a:lnTo>
                      <a:pt x="283" y="4"/>
                    </a:lnTo>
                    <a:lnTo>
                      <a:pt x="279" y="4"/>
                    </a:lnTo>
                    <a:lnTo>
                      <a:pt x="274" y="4"/>
                    </a:lnTo>
                    <a:lnTo>
                      <a:pt x="269" y="4"/>
                    </a:lnTo>
                    <a:lnTo>
                      <a:pt x="264" y="4"/>
                    </a:lnTo>
                    <a:lnTo>
                      <a:pt x="260" y="4"/>
                    </a:lnTo>
                    <a:lnTo>
                      <a:pt x="255" y="4"/>
                    </a:lnTo>
                    <a:lnTo>
                      <a:pt x="250" y="4"/>
                    </a:lnTo>
                    <a:lnTo>
                      <a:pt x="245" y="4"/>
                    </a:lnTo>
                    <a:lnTo>
                      <a:pt x="241" y="9"/>
                    </a:lnTo>
                    <a:lnTo>
                      <a:pt x="236" y="9"/>
                    </a:lnTo>
                    <a:lnTo>
                      <a:pt x="231" y="9"/>
                    </a:lnTo>
                    <a:lnTo>
                      <a:pt x="227" y="9"/>
                    </a:lnTo>
                    <a:lnTo>
                      <a:pt x="222" y="9"/>
                    </a:lnTo>
                    <a:lnTo>
                      <a:pt x="217" y="9"/>
                    </a:lnTo>
                    <a:lnTo>
                      <a:pt x="212" y="9"/>
                    </a:lnTo>
                    <a:lnTo>
                      <a:pt x="208" y="9"/>
                    </a:lnTo>
                    <a:lnTo>
                      <a:pt x="203" y="9"/>
                    </a:lnTo>
                    <a:lnTo>
                      <a:pt x="198" y="9"/>
                    </a:lnTo>
                    <a:lnTo>
                      <a:pt x="193" y="9"/>
                    </a:lnTo>
                    <a:lnTo>
                      <a:pt x="189" y="9"/>
                    </a:lnTo>
                    <a:lnTo>
                      <a:pt x="184" y="14"/>
                    </a:lnTo>
                    <a:lnTo>
                      <a:pt x="179" y="14"/>
                    </a:lnTo>
                    <a:lnTo>
                      <a:pt x="175" y="14"/>
                    </a:lnTo>
                    <a:lnTo>
                      <a:pt x="170" y="14"/>
                    </a:lnTo>
                    <a:lnTo>
                      <a:pt x="165" y="14"/>
                    </a:lnTo>
                    <a:lnTo>
                      <a:pt x="160" y="14"/>
                    </a:lnTo>
                    <a:lnTo>
                      <a:pt x="156" y="14"/>
                    </a:lnTo>
                    <a:lnTo>
                      <a:pt x="151" y="14"/>
                    </a:lnTo>
                    <a:lnTo>
                      <a:pt x="146" y="14"/>
                    </a:lnTo>
                    <a:lnTo>
                      <a:pt x="142" y="14"/>
                    </a:lnTo>
                    <a:lnTo>
                      <a:pt x="137" y="14"/>
                    </a:lnTo>
                    <a:lnTo>
                      <a:pt x="132" y="18"/>
                    </a:lnTo>
                    <a:lnTo>
                      <a:pt x="127" y="18"/>
                    </a:lnTo>
                    <a:lnTo>
                      <a:pt x="123" y="18"/>
                    </a:lnTo>
                    <a:lnTo>
                      <a:pt x="118" y="18"/>
                    </a:lnTo>
                    <a:lnTo>
                      <a:pt x="113" y="18"/>
                    </a:lnTo>
                    <a:lnTo>
                      <a:pt x="108" y="18"/>
                    </a:lnTo>
                    <a:lnTo>
                      <a:pt x="104" y="18"/>
                    </a:lnTo>
                    <a:lnTo>
                      <a:pt x="99" y="18"/>
                    </a:lnTo>
                    <a:lnTo>
                      <a:pt x="94" y="18"/>
                    </a:lnTo>
                    <a:lnTo>
                      <a:pt x="90" y="23"/>
                    </a:lnTo>
                    <a:lnTo>
                      <a:pt x="85" y="23"/>
                    </a:lnTo>
                    <a:lnTo>
                      <a:pt x="80" y="23"/>
                    </a:lnTo>
                    <a:lnTo>
                      <a:pt x="75" y="23"/>
                    </a:lnTo>
                    <a:lnTo>
                      <a:pt x="71" y="23"/>
                    </a:lnTo>
                    <a:lnTo>
                      <a:pt x="66" y="23"/>
                    </a:lnTo>
                    <a:lnTo>
                      <a:pt x="61" y="23"/>
                    </a:lnTo>
                    <a:lnTo>
                      <a:pt x="56" y="28"/>
                    </a:lnTo>
                    <a:lnTo>
                      <a:pt x="52" y="28"/>
                    </a:lnTo>
                    <a:lnTo>
                      <a:pt x="47" y="28"/>
                    </a:lnTo>
                    <a:lnTo>
                      <a:pt x="42" y="28"/>
                    </a:lnTo>
                    <a:lnTo>
                      <a:pt x="38" y="28"/>
                    </a:lnTo>
                    <a:lnTo>
                      <a:pt x="33" y="28"/>
                    </a:lnTo>
                    <a:lnTo>
                      <a:pt x="28" y="28"/>
                    </a:lnTo>
                    <a:lnTo>
                      <a:pt x="23" y="28"/>
                    </a:lnTo>
                    <a:lnTo>
                      <a:pt x="19" y="32"/>
                    </a:lnTo>
                    <a:lnTo>
                      <a:pt x="14" y="32"/>
                    </a:lnTo>
                    <a:lnTo>
                      <a:pt x="9" y="32"/>
                    </a:lnTo>
                    <a:lnTo>
                      <a:pt x="5" y="32"/>
                    </a:lnTo>
                    <a:lnTo>
                      <a:pt x="0" y="32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21" name="Freeform 26">
                <a:extLst>
                  <a:ext uri="{FF2B5EF4-FFF2-40B4-BE49-F238E27FC236}">
                    <a16:creationId xmlns:a16="http://schemas.microsoft.com/office/drawing/2014/main" id="{3C4448C0-EA11-B440-8721-C8C5B6A7BB4B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720" y="1854"/>
                <a:ext cx="208" cy="57"/>
              </a:xfrm>
              <a:custGeom>
                <a:avLst/>
                <a:gdLst>
                  <a:gd name="T0" fmla="*/ 208 w 208"/>
                  <a:gd name="T1" fmla="*/ 0 h 57"/>
                  <a:gd name="T2" fmla="*/ 203 w 208"/>
                  <a:gd name="T3" fmla="*/ 0 h 57"/>
                  <a:gd name="T4" fmla="*/ 198 w 208"/>
                  <a:gd name="T5" fmla="*/ 5 h 57"/>
                  <a:gd name="T6" fmla="*/ 194 w 208"/>
                  <a:gd name="T7" fmla="*/ 5 h 57"/>
                  <a:gd name="T8" fmla="*/ 189 w 208"/>
                  <a:gd name="T9" fmla="*/ 5 h 57"/>
                  <a:gd name="T10" fmla="*/ 184 w 208"/>
                  <a:gd name="T11" fmla="*/ 5 h 57"/>
                  <a:gd name="T12" fmla="*/ 179 w 208"/>
                  <a:gd name="T13" fmla="*/ 5 h 57"/>
                  <a:gd name="T14" fmla="*/ 175 w 208"/>
                  <a:gd name="T15" fmla="*/ 5 h 57"/>
                  <a:gd name="T16" fmla="*/ 170 w 208"/>
                  <a:gd name="T17" fmla="*/ 10 h 57"/>
                  <a:gd name="T18" fmla="*/ 165 w 208"/>
                  <a:gd name="T19" fmla="*/ 10 h 57"/>
                  <a:gd name="T20" fmla="*/ 161 w 208"/>
                  <a:gd name="T21" fmla="*/ 10 h 57"/>
                  <a:gd name="T22" fmla="*/ 156 w 208"/>
                  <a:gd name="T23" fmla="*/ 10 h 57"/>
                  <a:gd name="T24" fmla="*/ 151 w 208"/>
                  <a:gd name="T25" fmla="*/ 10 h 57"/>
                  <a:gd name="T26" fmla="*/ 146 w 208"/>
                  <a:gd name="T27" fmla="*/ 15 h 57"/>
                  <a:gd name="T28" fmla="*/ 142 w 208"/>
                  <a:gd name="T29" fmla="*/ 15 h 57"/>
                  <a:gd name="T30" fmla="*/ 137 w 208"/>
                  <a:gd name="T31" fmla="*/ 15 h 57"/>
                  <a:gd name="T32" fmla="*/ 132 w 208"/>
                  <a:gd name="T33" fmla="*/ 15 h 57"/>
                  <a:gd name="T34" fmla="*/ 127 w 208"/>
                  <a:gd name="T35" fmla="*/ 15 h 57"/>
                  <a:gd name="T36" fmla="*/ 123 w 208"/>
                  <a:gd name="T37" fmla="*/ 19 h 57"/>
                  <a:gd name="T38" fmla="*/ 118 w 208"/>
                  <a:gd name="T39" fmla="*/ 19 h 57"/>
                  <a:gd name="T40" fmla="*/ 113 w 208"/>
                  <a:gd name="T41" fmla="*/ 19 h 57"/>
                  <a:gd name="T42" fmla="*/ 109 w 208"/>
                  <a:gd name="T43" fmla="*/ 19 h 57"/>
                  <a:gd name="T44" fmla="*/ 104 w 208"/>
                  <a:gd name="T45" fmla="*/ 24 h 57"/>
                  <a:gd name="T46" fmla="*/ 99 w 208"/>
                  <a:gd name="T47" fmla="*/ 24 h 57"/>
                  <a:gd name="T48" fmla="*/ 94 w 208"/>
                  <a:gd name="T49" fmla="*/ 24 h 57"/>
                  <a:gd name="T50" fmla="*/ 90 w 208"/>
                  <a:gd name="T51" fmla="*/ 24 h 57"/>
                  <a:gd name="T52" fmla="*/ 85 w 208"/>
                  <a:gd name="T53" fmla="*/ 29 h 57"/>
                  <a:gd name="T54" fmla="*/ 80 w 208"/>
                  <a:gd name="T55" fmla="*/ 29 h 57"/>
                  <a:gd name="T56" fmla="*/ 75 w 208"/>
                  <a:gd name="T57" fmla="*/ 29 h 57"/>
                  <a:gd name="T58" fmla="*/ 71 w 208"/>
                  <a:gd name="T59" fmla="*/ 29 h 57"/>
                  <a:gd name="T60" fmla="*/ 66 w 208"/>
                  <a:gd name="T61" fmla="*/ 33 h 57"/>
                  <a:gd name="T62" fmla="*/ 61 w 208"/>
                  <a:gd name="T63" fmla="*/ 33 h 57"/>
                  <a:gd name="T64" fmla="*/ 57 w 208"/>
                  <a:gd name="T65" fmla="*/ 33 h 57"/>
                  <a:gd name="T66" fmla="*/ 52 w 208"/>
                  <a:gd name="T67" fmla="*/ 38 h 57"/>
                  <a:gd name="T68" fmla="*/ 47 w 208"/>
                  <a:gd name="T69" fmla="*/ 38 h 57"/>
                  <a:gd name="T70" fmla="*/ 42 w 208"/>
                  <a:gd name="T71" fmla="*/ 38 h 57"/>
                  <a:gd name="T72" fmla="*/ 38 w 208"/>
                  <a:gd name="T73" fmla="*/ 43 h 57"/>
                  <a:gd name="T74" fmla="*/ 33 w 208"/>
                  <a:gd name="T75" fmla="*/ 43 h 57"/>
                  <a:gd name="T76" fmla="*/ 28 w 208"/>
                  <a:gd name="T77" fmla="*/ 48 h 57"/>
                  <a:gd name="T78" fmla="*/ 24 w 208"/>
                  <a:gd name="T79" fmla="*/ 48 h 57"/>
                  <a:gd name="T80" fmla="*/ 19 w 208"/>
                  <a:gd name="T81" fmla="*/ 48 h 57"/>
                  <a:gd name="T82" fmla="*/ 14 w 208"/>
                  <a:gd name="T83" fmla="*/ 52 h 57"/>
                  <a:gd name="T84" fmla="*/ 9 w 208"/>
                  <a:gd name="T85" fmla="*/ 52 h 57"/>
                  <a:gd name="T86" fmla="*/ 5 w 208"/>
                  <a:gd name="T87" fmla="*/ 57 h 57"/>
                  <a:gd name="T88" fmla="*/ 0 w 208"/>
                  <a:gd name="T89" fmla="*/ 57 h 5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08"/>
                  <a:gd name="T136" fmla="*/ 0 h 57"/>
                  <a:gd name="T137" fmla="*/ 208 w 208"/>
                  <a:gd name="T138" fmla="*/ 57 h 57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08" h="57">
                    <a:moveTo>
                      <a:pt x="208" y="0"/>
                    </a:moveTo>
                    <a:lnTo>
                      <a:pt x="203" y="0"/>
                    </a:lnTo>
                    <a:lnTo>
                      <a:pt x="198" y="5"/>
                    </a:lnTo>
                    <a:lnTo>
                      <a:pt x="194" y="5"/>
                    </a:lnTo>
                    <a:lnTo>
                      <a:pt x="189" y="5"/>
                    </a:lnTo>
                    <a:lnTo>
                      <a:pt x="184" y="5"/>
                    </a:lnTo>
                    <a:lnTo>
                      <a:pt x="179" y="5"/>
                    </a:lnTo>
                    <a:lnTo>
                      <a:pt x="175" y="5"/>
                    </a:lnTo>
                    <a:lnTo>
                      <a:pt x="170" y="10"/>
                    </a:lnTo>
                    <a:lnTo>
                      <a:pt x="165" y="10"/>
                    </a:lnTo>
                    <a:lnTo>
                      <a:pt x="161" y="10"/>
                    </a:lnTo>
                    <a:lnTo>
                      <a:pt x="156" y="10"/>
                    </a:lnTo>
                    <a:lnTo>
                      <a:pt x="151" y="10"/>
                    </a:lnTo>
                    <a:lnTo>
                      <a:pt x="146" y="15"/>
                    </a:lnTo>
                    <a:lnTo>
                      <a:pt x="142" y="15"/>
                    </a:lnTo>
                    <a:lnTo>
                      <a:pt x="137" y="15"/>
                    </a:lnTo>
                    <a:lnTo>
                      <a:pt x="132" y="15"/>
                    </a:lnTo>
                    <a:lnTo>
                      <a:pt x="127" y="15"/>
                    </a:lnTo>
                    <a:lnTo>
                      <a:pt x="123" y="19"/>
                    </a:lnTo>
                    <a:lnTo>
                      <a:pt x="118" y="19"/>
                    </a:lnTo>
                    <a:lnTo>
                      <a:pt x="113" y="19"/>
                    </a:lnTo>
                    <a:lnTo>
                      <a:pt x="109" y="19"/>
                    </a:lnTo>
                    <a:lnTo>
                      <a:pt x="104" y="24"/>
                    </a:lnTo>
                    <a:lnTo>
                      <a:pt x="99" y="24"/>
                    </a:lnTo>
                    <a:lnTo>
                      <a:pt x="94" y="24"/>
                    </a:lnTo>
                    <a:lnTo>
                      <a:pt x="90" y="24"/>
                    </a:lnTo>
                    <a:lnTo>
                      <a:pt x="85" y="29"/>
                    </a:lnTo>
                    <a:lnTo>
                      <a:pt x="80" y="29"/>
                    </a:lnTo>
                    <a:lnTo>
                      <a:pt x="75" y="29"/>
                    </a:lnTo>
                    <a:lnTo>
                      <a:pt x="71" y="29"/>
                    </a:lnTo>
                    <a:lnTo>
                      <a:pt x="66" y="33"/>
                    </a:lnTo>
                    <a:lnTo>
                      <a:pt x="61" y="33"/>
                    </a:lnTo>
                    <a:lnTo>
                      <a:pt x="57" y="33"/>
                    </a:lnTo>
                    <a:lnTo>
                      <a:pt x="52" y="38"/>
                    </a:lnTo>
                    <a:lnTo>
                      <a:pt x="47" y="38"/>
                    </a:lnTo>
                    <a:lnTo>
                      <a:pt x="42" y="38"/>
                    </a:lnTo>
                    <a:lnTo>
                      <a:pt x="38" y="43"/>
                    </a:lnTo>
                    <a:lnTo>
                      <a:pt x="33" y="43"/>
                    </a:lnTo>
                    <a:lnTo>
                      <a:pt x="28" y="48"/>
                    </a:lnTo>
                    <a:lnTo>
                      <a:pt x="24" y="48"/>
                    </a:lnTo>
                    <a:lnTo>
                      <a:pt x="19" y="48"/>
                    </a:lnTo>
                    <a:lnTo>
                      <a:pt x="14" y="52"/>
                    </a:lnTo>
                    <a:lnTo>
                      <a:pt x="9" y="52"/>
                    </a:lnTo>
                    <a:lnTo>
                      <a:pt x="5" y="57"/>
                    </a:lnTo>
                    <a:lnTo>
                      <a:pt x="0" y="57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sp>
          <p:nvSpPr>
            <p:cNvPr id="33804" name="Line 27">
              <a:extLst>
                <a:ext uri="{FF2B5EF4-FFF2-40B4-BE49-F238E27FC236}">
                  <a16:creationId xmlns:a16="http://schemas.microsoft.com/office/drawing/2014/main" id="{629BC50C-A245-1F4F-B6CF-57EF1586D9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4" y="1200"/>
              <a:ext cx="0" cy="12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3805" name="Oval 28">
              <a:extLst>
                <a:ext uri="{FF2B5EF4-FFF2-40B4-BE49-F238E27FC236}">
                  <a16:creationId xmlns:a16="http://schemas.microsoft.com/office/drawing/2014/main" id="{8DE326BC-B13A-B847-8717-1125FA2318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52" y="1776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33806" name="Line 29">
              <a:extLst>
                <a:ext uri="{FF2B5EF4-FFF2-40B4-BE49-F238E27FC236}">
                  <a16:creationId xmlns:a16="http://schemas.microsoft.com/office/drawing/2014/main" id="{82B975EA-C5C0-7B4B-A994-CDFF737295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96" y="1824"/>
              <a:ext cx="196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grpSp>
          <p:nvGrpSpPr>
            <p:cNvPr id="33807" name="Group 30">
              <a:extLst>
                <a:ext uri="{FF2B5EF4-FFF2-40B4-BE49-F238E27FC236}">
                  <a16:creationId xmlns:a16="http://schemas.microsoft.com/office/drawing/2014/main" id="{04E4C223-212C-5E4D-9111-C903252A273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42" y="1703"/>
              <a:ext cx="959" cy="245"/>
              <a:chOff x="4701" y="1698"/>
              <a:chExt cx="959" cy="245"/>
            </a:xfrm>
          </p:grpSpPr>
          <p:sp>
            <p:nvSpPr>
              <p:cNvPr id="33808" name="Freeform 31">
                <a:extLst>
                  <a:ext uri="{FF2B5EF4-FFF2-40B4-BE49-F238E27FC236}">
                    <a16:creationId xmlns:a16="http://schemas.microsoft.com/office/drawing/2014/main" id="{B8AC1D00-3148-2B43-BB97-432FEFB6F214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720" y="1698"/>
                <a:ext cx="600" cy="90"/>
              </a:xfrm>
              <a:custGeom>
                <a:avLst/>
                <a:gdLst>
                  <a:gd name="T0" fmla="*/ 9 w 600"/>
                  <a:gd name="T1" fmla="*/ 5 h 90"/>
                  <a:gd name="T2" fmla="*/ 24 w 600"/>
                  <a:gd name="T3" fmla="*/ 9 h 90"/>
                  <a:gd name="T4" fmla="*/ 38 w 600"/>
                  <a:gd name="T5" fmla="*/ 19 h 90"/>
                  <a:gd name="T6" fmla="*/ 52 w 600"/>
                  <a:gd name="T7" fmla="*/ 24 h 90"/>
                  <a:gd name="T8" fmla="*/ 66 w 600"/>
                  <a:gd name="T9" fmla="*/ 28 h 90"/>
                  <a:gd name="T10" fmla="*/ 80 w 600"/>
                  <a:gd name="T11" fmla="*/ 28 h 90"/>
                  <a:gd name="T12" fmla="*/ 94 w 600"/>
                  <a:gd name="T13" fmla="*/ 33 h 90"/>
                  <a:gd name="T14" fmla="*/ 109 w 600"/>
                  <a:gd name="T15" fmla="*/ 38 h 90"/>
                  <a:gd name="T16" fmla="*/ 123 w 600"/>
                  <a:gd name="T17" fmla="*/ 42 h 90"/>
                  <a:gd name="T18" fmla="*/ 137 w 600"/>
                  <a:gd name="T19" fmla="*/ 42 h 90"/>
                  <a:gd name="T20" fmla="*/ 151 w 600"/>
                  <a:gd name="T21" fmla="*/ 47 h 90"/>
                  <a:gd name="T22" fmla="*/ 165 w 600"/>
                  <a:gd name="T23" fmla="*/ 47 h 90"/>
                  <a:gd name="T24" fmla="*/ 179 w 600"/>
                  <a:gd name="T25" fmla="*/ 52 h 90"/>
                  <a:gd name="T26" fmla="*/ 194 w 600"/>
                  <a:gd name="T27" fmla="*/ 52 h 90"/>
                  <a:gd name="T28" fmla="*/ 208 w 600"/>
                  <a:gd name="T29" fmla="*/ 57 h 90"/>
                  <a:gd name="T30" fmla="*/ 222 w 600"/>
                  <a:gd name="T31" fmla="*/ 57 h 90"/>
                  <a:gd name="T32" fmla="*/ 236 w 600"/>
                  <a:gd name="T33" fmla="*/ 61 h 90"/>
                  <a:gd name="T34" fmla="*/ 250 w 600"/>
                  <a:gd name="T35" fmla="*/ 61 h 90"/>
                  <a:gd name="T36" fmla="*/ 264 w 600"/>
                  <a:gd name="T37" fmla="*/ 66 h 90"/>
                  <a:gd name="T38" fmla="*/ 279 w 600"/>
                  <a:gd name="T39" fmla="*/ 66 h 90"/>
                  <a:gd name="T40" fmla="*/ 293 w 600"/>
                  <a:gd name="T41" fmla="*/ 66 h 90"/>
                  <a:gd name="T42" fmla="*/ 307 w 600"/>
                  <a:gd name="T43" fmla="*/ 71 h 90"/>
                  <a:gd name="T44" fmla="*/ 321 w 600"/>
                  <a:gd name="T45" fmla="*/ 71 h 90"/>
                  <a:gd name="T46" fmla="*/ 335 w 600"/>
                  <a:gd name="T47" fmla="*/ 71 h 90"/>
                  <a:gd name="T48" fmla="*/ 350 w 600"/>
                  <a:gd name="T49" fmla="*/ 75 h 90"/>
                  <a:gd name="T50" fmla="*/ 364 w 600"/>
                  <a:gd name="T51" fmla="*/ 75 h 90"/>
                  <a:gd name="T52" fmla="*/ 378 w 600"/>
                  <a:gd name="T53" fmla="*/ 75 h 90"/>
                  <a:gd name="T54" fmla="*/ 392 w 600"/>
                  <a:gd name="T55" fmla="*/ 80 h 90"/>
                  <a:gd name="T56" fmla="*/ 406 w 600"/>
                  <a:gd name="T57" fmla="*/ 80 h 90"/>
                  <a:gd name="T58" fmla="*/ 420 w 600"/>
                  <a:gd name="T59" fmla="*/ 80 h 90"/>
                  <a:gd name="T60" fmla="*/ 435 w 600"/>
                  <a:gd name="T61" fmla="*/ 80 h 90"/>
                  <a:gd name="T62" fmla="*/ 449 w 600"/>
                  <a:gd name="T63" fmla="*/ 85 h 90"/>
                  <a:gd name="T64" fmla="*/ 463 w 600"/>
                  <a:gd name="T65" fmla="*/ 85 h 90"/>
                  <a:gd name="T66" fmla="*/ 477 w 600"/>
                  <a:gd name="T67" fmla="*/ 85 h 90"/>
                  <a:gd name="T68" fmla="*/ 491 w 600"/>
                  <a:gd name="T69" fmla="*/ 85 h 90"/>
                  <a:gd name="T70" fmla="*/ 505 w 600"/>
                  <a:gd name="T71" fmla="*/ 85 h 90"/>
                  <a:gd name="T72" fmla="*/ 520 w 600"/>
                  <a:gd name="T73" fmla="*/ 85 h 90"/>
                  <a:gd name="T74" fmla="*/ 534 w 600"/>
                  <a:gd name="T75" fmla="*/ 90 h 90"/>
                  <a:gd name="T76" fmla="*/ 548 w 600"/>
                  <a:gd name="T77" fmla="*/ 90 h 90"/>
                  <a:gd name="T78" fmla="*/ 562 w 600"/>
                  <a:gd name="T79" fmla="*/ 90 h 90"/>
                  <a:gd name="T80" fmla="*/ 576 w 600"/>
                  <a:gd name="T81" fmla="*/ 90 h 90"/>
                  <a:gd name="T82" fmla="*/ 590 w 600"/>
                  <a:gd name="T83" fmla="*/ 90 h 9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0"/>
                  <a:gd name="T127" fmla="*/ 0 h 90"/>
                  <a:gd name="T128" fmla="*/ 600 w 600"/>
                  <a:gd name="T129" fmla="*/ 90 h 9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0" h="90">
                    <a:moveTo>
                      <a:pt x="0" y="0"/>
                    </a:moveTo>
                    <a:lnTo>
                      <a:pt x="5" y="5"/>
                    </a:lnTo>
                    <a:lnTo>
                      <a:pt x="9" y="5"/>
                    </a:lnTo>
                    <a:lnTo>
                      <a:pt x="14" y="9"/>
                    </a:lnTo>
                    <a:lnTo>
                      <a:pt x="19" y="9"/>
                    </a:lnTo>
                    <a:lnTo>
                      <a:pt x="24" y="9"/>
                    </a:lnTo>
                    <a:lnTo>
                      <a:pt x="28" y="14"/>
                    </a:lnTo>
                    <a:lnTo>
                      <a:pt x="33" y="14"/>
                    </a:lnTo>
                    <a:lnTo>
                      <a:pt x="38" y="19"/>
                    </a:lnTo>
                    <a:lnTo>
                      <a:pt x="42" y="19"/>
                    </a:lnTo>
                    <a:lnTo>
                      <a:pt x="47" y="19"/>
                    </a:lnTo>
                    <a:lnTo>
                      <a:pt x="52" y="24"/>
                    </a:lnTo>
                    <a:lnTo>
                      <a:pt x="57" y="24"/>
                    </a:lnTo>
                    <a:lnTo>
                      <a:pt x="61" y="24"/>
                    </a:lnTo>
                    <a:lnTo>
                      <a:pt x="66" y="28"/>
                    </a:lnTo>
                    <a:lnTo>
                      <a:pt x="71" y="28"/>
                    </a:lnTo>
                    <a:lnTo>
                      <a:pt x="75" y="28"/>
                    </a:lnTo>
                    <a:lnTo>
                      <a:pt x="80" y="28"/>
                    </a:lnTo>
                    <a:lnTo>
                      <a:pt x="85" y="33"/>
                    </a:lnTo>
                    <a:lnTo>
                      <a:pt x="90" y="33"/>
                    </a:lnTo>
                    <a:lnTo>
                      <a:pt x="94" y="33"/>
                    </a:lnTo>
                    <a:lnTo>
                      <a:pt x="99" y="33"/>
                    </a:lnTo>
                    <a:lnTo>
                      <a:pt x="104" y="38"/>
                    </a:lnTo>
                    <a:lnTo>
                      <a:pt x="109" y="38"/>
                    </a:lnTo>
                    <a:lnTo>
                      <a:pt x="113" y="38"/>
                    </a:lnTo>
                    <a:lnTo>
                      <a:pt x="118" y="38"/>
                    </a:lnTo>
                    <a:lnTo>
                      <a:pt x="123" y="42"/>
                    </a:lnTo>
                    <a:lnTo>
                      <a:pt x="127" y="42"/>
                    </a:lnTo>
                    <a:lnTo>
                      <a:pt x="132" y="42"/>
                    </a:lnTo>
                    <a:lnTo>
                      <a:pt x="137" y="42"/>
                    </a:lnTo>
                    <a:lnTo>
                      <a:pt x="142" y="42"/>
                    </a:lnTo>
                    <a:lnTo>
                      <a:pt x="146" y="47"/>
                    </a:lnTo>
                    <a:lnTo>
                      <a:pt x="151" y="47"/>
                    </a:lnTo>
                    <a:lnTo>
                      <a:pt x="156" y="47"/>
                    </a:lnTo>
                    <a:lnTo>
                      <a:pt x="161" y="47"/>
                    </a:lnTo>
                    <a:lnTo>
                      <a:pt x="165" y="47"/>
                    </a:lnTo>
                    <a:lnTo>
                      <a:pt x="170" y="52"/>
                    </a:lnTo>
                    <a:lnTo>
                      <a:pt x="175" y="52"/>
                    </a:lnTo>
                    <a:lnTo>
                      <a:pt x="179" y="52"/>
                    </a:lnTo>
                    <a:lnTo>
                      <a:pt x="184" y="52"/>
                    </a:lnTo>
                    <a:lnTo>
                      <a:pt x="189" y="52"/>
                    </a:lnTo>
                    <a:lnTo>
                      <a:pt x="194" y="52"/>
                    </a:lnTo>
                    <a:lnTo>
                      <a:pt x="198" y="57"/>
                    </a:lnTo>
                    <a:lnTo>
                      <a:pt x="203" y="57"/>
                    </a:lnTo>
                    <a:lnTo>
                      <a:pt x="208" y="57"/>
                    </a:lnTo>
                    <a:lnTo>
                      <a:pt x="213" y="57"/>
                    </a:lnTo>
                    <a:lnTo>
                      <a:pt x="217" y="57"/>
                    </a:lnTo>
                    <a:lnTo>
                      <a:pt x="222" y="57"/>
                    </a:lnTo>
                    <a:lnTo>
                      <a:pt x="227" y="57"/>
                    </a:lnTo>
                    <a:lnTo>
                      <a:pt x="231" y="61"/>
                    </a:lnTo>
                    <a:lnTo>
                      <a:pt x="236" y="61"/>
                    </a:lnTo>
                    <a:lnTo>
                      <a:pt x="241" y="61"/>
                    </a:lnTo>
                    <a:lnTo>
                      <a:pt x="246" y="61"/>
                    </a:lnTo>
                    <a:lnTo>
                      <a:pt x="250" y="61"/>
                    </a:lnTo>
                    <a:lnTo>
                      <a:pt x="255" y="61"/>
                    </a:lnTo>
                    <a:lnTo>
                      <a:pt x="260" y="61"/>
                    </a:lnTo>
                    <a:lnTo>
                      <a:pt x="264" y="66"/>
                    </a:lnTo>
                    <a:lnTo>
                      <a:pt x="269" y="66"/>
                    </a:lnTo>
                    <a:lnTo>
                      <a:pt x="274" y="66"/>
                    </a:lnTo>
                    <a:lnTo>
                      <a:pt x="279" y="66"/>
                    </a:lnTo>
                    <a:lnTo>
                      <a:pt x="283" y="66"/>
                    </a:lnTo>
                    <a:lnTo>
                      <a:pt x="288" y="66"/>
                    </a:lnTo>
                    <a:lnTo>
                      <a:pt x="293" y="66"/>
                    </a:lnTo>
                    <a:lnTo>
                      <a:pt x="298" y="66"/>
                    </a:lnTo>
                    <a:lnTo>
                      <a:pt x="302" y="71"/>
                    </a:lnTo>
                    <a:lnTo>
                      <a:pt x="307" y="71"/>
                    </a:lnTo>
                    <a:lnTo>
                      <a:pt x="312" y="71"/>
                    </a:lnTo>
                    <a:lnTo>
                      <a:pt x="316" y="71"/>
                    </a:lnTo>
                    <a:lnTo>
                      <a:pt x="321" y="71"/>
                    </a:lnTo>
                    <a:lnTo>
                      <a:pt x="326" y="71"/>
                    </a:lnTo>
                    <a:lnTo>
                      <a:pt x="331" y="71"/>
                    </a:lnTo>
                    <a:lnTo>
                      <a:pt x="335" y="71"/>
                    </a:lnTo>
                    <a:lnTo>
                      <a:pt x="340" y="75"/>
                    </a:lnTo>
                    <a:lnTo>
                      <a:pt x="345" y="75"/>
                    </a:lnTo>
                    <a:lnTo>
                      <a:pt x="350" y="75"/>
                    </a:lnTo>
                    <a:lnTo>
                      <a:pt x="354" y="75"/>
                    </a:lnTo>
                    <a:lnTo>
                      <a:pt x="359" y="75"/>
                    </a:lnTo>
                    <a:lnTo>
                      <a:pt x="364" y="75"/>
                    </a:lnTo>
                    <a:lnTo>
                      <a:pt x="368" y="75"/>
                    </a:lnTo>
                    <a:lnTo>
                      <a:pt x="373" y="75"/>
                    </a:lnTo>
                    <a:lnTo>
                      <a:pt x="378" y="75"/>
                    </a:lnTo>
                    <a:lnTo>
                      <a:pt x="383" y="75"/>
                    </a:lnTo>
                    <a:lnTo>
                      <a:pt x="387" y="75"/>
                    </a:lnTo>
                    <a:lnTo>
                      <a:pt x="392" y="80"/>
                    </a:lnTo>
                    <a:lnTo>
                      <a:pt x="397" y="80"/>
                    </a:lnTo>
                    <a:lnTo>
                      <a:pt x="401" y="80"/>
                    </a:lnTo>
                    <a:lnTo>
                      <a:pt x="406" y="80"/>
                    </a:lnTo>
                    <a:lnTo>
                      <a:pt x="411" y="80"/>
                    </a:lnTo>
                    <a:lnTo>
                      <a:pt x="416" y="80"/>
                    </a:lnTo>
                    <a:lnTo>
                      <a:pt x="420" y="80"/>
                    </a:lnTo>
                    <a:lnTo>
                      <a:pt x="425" y="80"/>
                    </a:lnTo>
                    <a:lnTo>
                      <a:pt x="430" y="80"/>
                    </a:lnTo>
                    <a:lnTo>
                      <a:pt x="435" y="80"/>
                    </a:lnTo>
                    <a:lnTo>
                      <a:pt x="439" y="80"/>
                    </a:lnTo>
                    <a:lnTo>
                      <a:pt x="444" y="80"/>
                    </a:lnTo>
                    <a:lnTo>
                      <a:pt x="449" y="85"/>
                    </a:lnTo>
                    <a:lnTo>
                      <a:pt x="453" y="85"/>
                    </a:lnTo>
                    <a:lnTo>
                      <a:pt x="458" y="85"/>
                    </a:lnTo>
                    <a:lnTo>
                      <a:pt x="463" y="85"/>
                    </a:lnTo>
                    <a:lnTo>
                      <a:pt x="468" y="85"/>
                    </a:lnTo>
                    <a:lnTo>
                      <a:pt x="472" y="85"/>
                    </a:lnTo>
                    <a:lnTo>
                      <a:pt x="477" y="85"/>
                    </a:lnTo>
                    <a:lnTo>
                      <a:pt x="482" y="85"/>
                    </a:lnTo>
                    <a:lnTo>
                      <a:pt x="487" y="85"/>
                    </a:lnTo>
                    <a:lnTo>
                      <a:pt x="491" y="85"/>
                    </a:lnTo>
                    <a:lnTo>
                      <a:pt x="496" y="85"/>
                    </a:lnTo>
                    <a:lnTo>
                      <a:pt x="501" y="85"/>
                    </a:lnTo>
                    <a:lnTo>
                      <a:pt x="505" y="85"/>
                    </a:lnTo>
                    <a:lnTo>
                      <a:pt x="510" y="85"/>
                    </a:lnTo>
                    <a:lnTo>
                      <a:pt x="515" y="85"/>
                    </a:lnTo>
                    <a:lnTo>
                      <a:pt x="520" y="85"/>
                    </a:lnTo>
                    <a:lnTo>
                      <a:pt x="524" y="85"/>
                    </a:lnTo>
                    <a:lnTo>
                      <a:pt x="529" y="90"/>
                    </a:lnTo>
                    <a:lnTo>
                      <a:pt x="534" y="90"/>
                    </a:lnTo>
                    <a:lnTo>
                      <a:pt x="539" y="90"/>
                    </a:lnTo>
                    <a:lnTo>
                      <a:pt x="543" y="90"/>
                    </a:lnTo>
                    <a:lnTo>
                      <a:pt x="548" y="90"/>
                    </a:lnTo>
                    <a:lnTo>
                      <a:pt x="553" y="90"/>
                    </a:lnTo>
                    <a:lnTo>
                      <a:pt x="557" y="90"/>
                    </a:lnTo>
                    <a:lnTo>
                      <a:pt x="562" y="90"/>
                    </a:lnTo>
                    <a:lnTo>
                      <a:pt x="567" y="90"/>
                    </a:lnTo>
                    <a:lnTo>
                      <a:pt x="572" y="90"/>
                    </a:lnTo>
                    <a:lnTo>
                      <a:pt x="576" y="90"/>
                    </a:lnTo>
                    <a:lnTo>
                      <a:pt x="581" y="90"/>
                    </a:lnTo>
                    <a:lnTo>
                      <a:pt x="586" y="90"/>
                    </a:lnTo>
                    <a:lnTo>
                      <a:pt x="590" y="90"/>
                    </a:lnTo>
                    <a:lnTo>
                      <a:pt x="595" y="90"/>
                    </a:lnTo>
                    <a:lnTo>
                      <a:pt x="600" y="9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09" name="Freeform 32">
                <a:extLst>
                  <a:ext uri="{FF2B5EF4-FFF2-40B4-BE49-F238E27FC236}">
                    <a16:creationId xmlns:a16="http://schemas.microsoft.com/office/drawing/2014/main" id="{847A72C8-0A9D-B146-A469-FD6FD6114A19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5320" y="1698"/>
                <a:ext cx="340" cy="85"/>
              </a:xfrm>
              <a:custGeom>
                <a:avLst/>
                <a:gdLst>
                  <a:gd name="T0" fmla="*/ 9 w 340"/>
                  <a:gd name="T1" fmla="*/ 85 h 85"/>
                  <a:gd name="T2" fmla="*/ 24 w 340"/>
                  <a:gd name="T3" fmla="*/ 85 h 85"/>
                  <a:gd name="T4" fmla="*/ 38 w 340"/>
                  <a:gd name="T5" fmla="*/ 85 h 85"/>
                  <a:gd name="T6" fmla="*/ 52 w 340"/>
                  <a:gd name="T7" fmla="*/ 85 h 85"/>
                  <a:gd name="T8" fmla="*/ 66 w 340"/>
                  <a:gd name="T9" fmla="*/ 85 h 85"/>
                  <a:gd name="T10" fmla="*/ 80 w 340"/>
                  <a:gd name="T11" fmla="*/ 85 h 85"/>
                  <a:gd name="T12" fmla="*/ 94 w 340"/>
                  <a:gd name="T13" fmla="*/ 85 h 85"/>
                  <a:gd name="T14" fmla="*/ 109 w 340"/>
                  <a:gd name="T15" fmla="*/ 85 h 85"/>
                  <a:gd name="T16" fmla="*/ 123 w 340"/>
                  <a:gd name="T17" fmla="*/ 85 h 85"/>
                  <a:gd name="T18" fmla="*/ 137 w 340"/>
                  <a:gd name="T19" fmla="*/ 85 h 85"/>
                  <a:gd name="T20" fmla="*/ 151 w 340"/>
                  <a:gd name="T21" fmla="*/ 85 h 85"/>
                  <a:gd name="T22" fmla="*/ 165 w 340"/>
                  <a:gd name="T23" fmla="*/ 85 h 85"/>
                  <a:gd name="T24" fmla="*/ 179 w 340"/>
                  <a:gd name="T25" fmla="*/ 85 h 85"/>
                  <a:gd name="T26" fmla="*/ 194 w 340"/>
                  <a:gd name="T27" fmla="*/ 85 h 85"/>
                  <a:gd name="T28" fmla="*/ 208 w 340"/>
                  <a:gd name="T29" fmla="*/ 85 h 85"/>
                  <a:gd name="T30" fmla="*/ 222 w 340"/>
                  <a:gd name="T31" fmla="*/ 85 h 85"/>
                  <a:gd name="T32" fmla="*/ 236 w 340"/>
                  <a:gd name="T33" fmla="*/ 85 h 85"/>
                  <a:gd name="T34" fmla="*/ 250 w 340"/>
                  <a:gd name="T35" fmla="*/ 80 h 85"/>
                  <a:gd name="T36" fmla="*/ 265 w 340"/>
                  <a:gd name="T37" fmla="*/ 80 h 85"/>
                  <a:gd name="T38" fmla="*/ 279 w 340"/>
                  <a:gd name="T39" fmla="*/ 80 h 85"/>
                  <a:gd name="T40" fmla="*/ 293 w 340"/>
                  <a:gd name="T41" fmla="*/ 75 h 85"/>
                  <a:gd name="T42" fmla="*/ 307 w 340"/>
                  <a:gd name="T43" fmla="*/ 75 h 85"/>
                  <a:gd name="T44" fmla="*/ 321 w 340"/>
                  <a:gd name="T45" fmla="*/ 70 h 85"/>
                  <a:gd name="T46" fmla="*/ 335 w 340"/>
                  <a:gd name="T47" fmla="*/ 66 h 85"/>
                  <a:gd name="T48" fmla="*/ 335 w 340"/>
                  <a:gd name="T49" fmla="*/ 47 h 85"/>
                  <a:gd name="T50" fmla="*/ 321 w 340"/>
                  <a:gd name="T51" fmla="*/ 42 h 85"/>
                  <a:gd name="T52" fmla="*/ 307 w 340"/>
                  <a:gd name="T53" fmla="*/ 37 h 85"/>
                  <a:gd name="T54" fmla="*/ 293 w 340"/>
                  <a:gd name="T55" fmla="*/ 33 h 85"/>
                  <a:gd name="T56" fmla="*/ 279 w 340"/>
                  <a:gd name="T57" fmla="*/ 33 h 85"/>
                  <a:gd name="T58" fmla="*/ 265 w 340"/>
                  <a:gd name="T59" fmla="*/ 28 h 85"/>
                  <a:gd name="T60" fmla="*/ 250 w 340"/>
                  <a:gd name="T61" fmla="*/ 23 h 85"/>
                  <a:gd name="T62" fmla="*/ 236 w 340"/>
                  <a:gd name="T63" fmla="*/ 23 h 85"/>
                  <a:gd name="T64" fmla="*/ 222 w 340"/>
                  <a:gd name="T65" fmla="*/ 19 h 85"/>
                  <a:gd name="T66" fmla="*/ 208 w 340"/>
                  <a:gd name="T67" fmla="*/ 19 h 85"/>
                  <a:gd name="T68" fmla="*/ 194 w 340"/>
                  <a:gd name="T69" fmla="*/ 14 h 85"/>
                  <a:gd name="T70" fmla="*/ 179 w 340"/>
                  <a:gd name="T71" fmla="*/ 14 h 85"/>
                  <a:gd name="T72" fmla="*/ 165 w 340"/>
                  <a:gd name="T73" fmla="*/ 9 h 85"/>
                  <a:gd name="T74" fmla="*/ 151 w 340"/>
                  <a:gd name="T75" fmla="*/ 9 h 85"/>
                  <a:gd name="T76" fmla="*/ 137 w 340"/>
                  <a:gd name="T77" fmla="*/ 9 h 85"/>
                  <a:gd name="T78" fmla="*/ 123 w 340"/>
                  <a:gd name="T79" fmla="*/ 4 h 85"/>
                  <a:gd name="T80" fmla="*/ 109 w 340"/>
                  <a:gd name="T81" fmla="*/ 4 h 85"/>
                  <a:gd name="T82" fmla="*/ 94 w 340"/>
                  <a:gd name="T83" fmla="*/ 4 h 8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40"/>
                  <a:gd name="T127" fmla="*/ 0 h 85"/>
                  <a:gd name="T128" fmla="*/ 340 w 340"/>
                  <a:gd name="T129" fmla="*/ 85 h 8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40" h="85">
                    <a:moveTo>
                      <a:pt x="0" y="85"/>
                    </a:moveTo>
                    <a:lnTo>
                      <a:pt x="5" y="85"/>
                    </a:lnTo>
                    <a:lnTo>
                      <a:pt x="9" y="85"/>
                    </a:lnTo>
                    <a:lnTo>
                      <a:pt x="14" y="85"/>
                    </a:lnTo>
                    <a:lnTo>
                      <a:pt x="19" y="85"/>
                    </a:lnTo>
                    <a:lnTo>
                      <a:pt x="24" y="85"/>
                    </a:lnTo>
                    <a:lnTo>
                      <a:pt x="28" y="85"/>
                    </a:lnTo>
                    <a:lnTo>
                      <a:pt x="33" y="85"/>
                    </a:lnTo>
                    <a:lnTo>
                      <a:pt x="38" y="85"/>
                    </a:lnTo>
                    <a:lnTo>
                      <a:pt x="42" y="85"/>
                    </a:lnTo>
                    <a:lnTo>
                      <a:pt x="47" y="85"/>
                    </a:lnTo>
                    <a:lnTo>
                      <a:pt x="52" y="85"/>
                    </a:lnTo>
                    <a:lnTo>
                      <a:pt x="57" y="85"/>
                    </a:lnTo>
                    <a:lnTo>
                      <a:pt x="61" y="85"/>
                    </a:lnTo>
                    <a:lnTo>
                      <a:pt x="66" y="85"/>
                    </a:lnTo>
                    <a:lnTo>
                      <a:pt x="71" y="85"/>
                    </a:lnTo>
                    <a:lnTo>
                      <a:pt x="76" y="85"/>
                    </a:lnTo>
                    <a:lnTo>
                      <a:pt x="80" y="85"/>
                    </a:lnTo>
                    <a:lnTo>
                      <a:pt x="85" y="85"/>
                    </a:lnTo>
                    <a:lnTo>
                      <a:pt x="90" y="85"/>
                    </a:lnTo>
                    <a:lnTo>
                      <a:pt x="94" y="85"/>
                    </a:lnTo>
                    <a:lnTo>
                      <a:pt x="99" y="85"/>
                    </a:lnTo>
                    <a:lnTo>
                      <a:pt x="104" y="85"/>
                    </a:lnTo>
                    <a:lnTo>
                      <a:pt x="109" y="85"/>
                    </a:lnTo>
                    <a:lnTo>
                      <a:pt x="113" y="85"/>
                    </a:lnTo>
                    <a:lnTo>
                      <a:pt x="118" y="85"/>
                    </a:lnTo>
                    <a:lnTo>
                      <a:pt x="123" y="85"/>
                    </a:lnTo>
                    <a:lnTo>
                      <a:pt x="127" y="85"/>
                    </a:lnTo>
                    <a:lnTo>
                      <a:pt x="132" y="85"/>
                    </a:lnTo>
                    <a:lnTo>
                      <a:pt x="137" y="85"/>
                    </a:lnTo>
                    <a:lnTo>
                      <a:pt x="142" y="85"/>
                    </a:lnTo>
                    <a:lnTo>
                      <a:pt x="146" y="85"/>
                    </a:lnTo>
                    <a:lnTo>
                      <a:pt x="151" y="85"/>
                    </a:lnTo>
                    <a:lnTo>
                      <a:pt x="156" y="85"/>
                    </a:lnTo>
                    <a:lnTo>
                      <a:pt x="161" y="85"/>
                    </a:lnTo>
                    <a:lnTo>
                      <a:pt x="165" y="85"/>
                    </a:lnTo>
                    <a:lnTo>
                      <a:pt x="170" y="85"/>
                    </a:lnTo>
                    <a:lnTo>
                      <a:pt x="175" y="85"/>
                    </a:lnTo>
                    <a:lnTo>
                      <a:pt x="179" y="85"/>
                    </a:lnTo>
                    <a:lnTo>
                      <a:pt x="184" y="85"/>
                    </a:lnTo>
                    <a:lnTo>
                      <a:pt x="189" y="85"/>
                    </a:lnTo>
                    <a:lnTo>
                      <a:pt x="194" y="85"/>
                    </a:lnTo>
                    <a:lnTo>
                      <a:pt x="198" y="85"/>
                    </a:lnTo>
                    <a:lnTo>
                      <a:pt x="203" y="85"/>
                    </a:lnTo>
                    <a:lnTo>
                      <a:pt x="208" y="85"/>
                    </a:lnTo>
                    <a:lnTo>
                      <a:pt x="213" y="85"/>
                    </a:lnTo>
                    <a:lnTo>
                      <a:pt x="217" y="85"/>
                    </a:lnTo>
                    <a:lnTo>
                      <a:pt x="222" y="85"/>
                    </a:lnTo>
                    <a:lnTo>
                      <a:pt x="227" y="85"/>
                    </a:lnTo>
                    <a:lnTo>
                      <a:pt x="231" y="85"/>
                    </a:lnTo>
                    <a:lnTo>
                      <a:pt x="236" y="85"/>
                    </a:lnTo>
                    <a:lnTo>
                      <a:pt x="241" y="80"/>
                    </a:lnTo>
                    <a:lnTo>
                      <a:pt x="246" y="80"/>
                    </a:lnTo>
                    <a:lnTo>
                      <a:pt x="250" y="80"/>
                    </a:lnTo>
                    <a:lnTo>
                      <a:pt x="255" y="80"/>
                    </a:lnTo>
                    <a:lnTo>
                      <a:pt x="260" y="80"/>
                    </a:lnTo>
                    <a:lnTo>
                      <a:pt x="265" y="80"/>
                    </a:lnTo>
                    <a:lnTo>
                      <a:pt x="269" y="80"/>
                    </a:lnTo>
                    <a:lnTo>
                      <a:pt x="274" y="80"/>
                    </a:lnTo>
                    <a:lnTo>
                      <a:pt x="279" y="80"/>
                    </a:lnTo>
                    <a:lnTo>
                      <a:pt x="283" y="80"/>
                    </a:lnTo>
                    <a:lnTo>
                      <a:pt x="288" y="75"/>
                    </a:lnTo>
                    <a:lnTo>
                      <a:pt x="293" y="75"/>
                    </a:lnTo>
                    <a:lnTo>
                      <a:pt x="298" y="75"/>
                    </a:lnTo>
                    <a:lnTo>
                      <a:pt x="302" y="75"/>
                    </a:lnTo>
                    <a:lnTo>
                      <a:pt x="307" y="75"/>
                    </a:lnTo>
                    <a:lnTo>
                      <a:pt x="312" y="70"/>
                    </a:lnTo>
                    <a:lnTo>
                      <a:pt x="316" y="70"/>
                    </a:lnTo>
                    <a:lnTo>
                      <a:pt x="321" y="70"/>
                    </a:lnTo>
                    <a:lnTo>
                      <a:pt x="326" y="70"/>
                    </a:lnTo>
                    <a:lnTo>
                      <a:pt x="331" y="66"/>
                    </a:lnTo>
                    <a:lnTo>
                      <a:pt x="335" y="66"/>
                    </a:lnTo>
                    <a:lnTo>
                      <a:pt x="340" y="61"/>
                    </a:lnTo>
                    <a:lnTo>
                      <a:pt x="340" y="52"/>
                    </a:lnTo>
                    <a:lnTo>
                      <a:pt x="335" y="47"/>
                    </a:lnTo>
                    <a:lnTo>
                      <a:pt x="331" y="47"/>
                    </a:lnTo>
                    <a:lnTo>
                      <a:pt x="326" y="42"/>
                    </a:lnTo>
                    <a:lnTo>
                      <a:pt x="321" y="42"/>
                    </a:lnTo>
                    <a:lnTo>
                      <a:pt x="316" y="42"/>
                    </a:lnTo>
                    <a:lnTo>
                      <a:pt x="312" y="37"/>
                    </a:lnTo>
                    <a:lnTo>
                      <a:pt x="307" y="37"/>
                    </a:lnTo>
                    <a:lnTo>
                      <a:pt x="302" y="37"/>
                    </a:lnTo>
                    <a:lnTo>
                      <a:pt x="298" y="37"/>
                    </a:lnTo>
                    <a:lnTo>
                      <a:pt x="293" y="33"/>
                    </a:lnTo>
                    <a:lnTo>
                      <a:pt x="288" y="33"/>
                    </a:lnTo>
                    <a:lnTo>
                      <a:pt x="283" y="33"/>
                    </a:lnTo>
                    <a:lnTo>
                      <a:pt x="279" y="33"/>
                    </a:lnTo>
                    <a:lnTo>
                      <a:pt x="274" y="28"/>
                    </a:lnTo>
                    <a:lnTo>
                      <a:pt x="269" y="28"/>
                    </a:lnTo>
                    <a:lnTo>
                      <a:pt x="265" y="28"/>
                    </a:lnTo>
                    <a:lnTo>
                      <a:pt x="260" y="28"/>
                    </a:lnTo>
                    <a:lnTo>
                      <a:pt x="255" y="28"/>
                    </a:lnTo>
                    <a:lnTo>
                      <a:pt x="250" y="23"/>
                    </a:lnTo>
                    <a:lnTo>
                      <a:pt x="246" y="23"/>
                    </a:lnTo>
                    <a:lnTo>
                      <a:pt x="241" y="23"/>
                    </a:lnTo>
                    <a:lnTo>
                      <a:pt x="236" y="23"/>
                    </a:lnTo>
                    <a:lnTo>
                      <a:pt x="231" y="23"/>
                    </a:lnTo>
                    <a:lnTo>
                      <a:pt x="227" y="19"/>
                    </a:lnTo>
                    <a:lnTo>
                      <a:pt x="222" y="19"/>
                    </a:lnTo>
                    <a:lnTo>
                      <a:pt x="217" y="19"/>
                    </a:lnTo>
                    <a:lnTo>
                      <a:pt x="213" y="19"/>
                    </a:lnTo>
                    <a:lnTo>
                      <a:pt x="208" y="19"/>
                    </a:lnTo>
                    <a:lnTo>
                      <a:pt x="203" y="19"/>
                    </a:lnTo>
                    <a:lnTo>
                      <a:pt x="198" y="19"/>
                    </a:lnTo>
                    <a:lnTo>
                      <a:pt x="194" y="14"/>
                    </a:lnTo>
                    <a:lnTo>
                      <a:pt x="189" y="14"/>
                    </a:lnTo>
                    <a:lnTo>
                      <a:pt x="184" y="14"/>
                    </a:lnTo>
                    <a:lnTo>
                      <a:pt x="179" y="14"/>
                    </a:lnTo>
                    <a:lnTo>
                      <a:pt x="175" y="14"/>
                    </a:lnTo>
                    <a:lnTo>
                      <a:pt x="170" y="14"/>
                    </a:lnTo>
                    <a:lnTo>
                      <a:pt x="165" y="9"/>
                    </a:lnTo>
                    <a:lnTo>
                      <a:pt x="161" y="9"/>
                    </a:lnTo>
                    <a:lnTo>
                      <a:pt x="156" y="9"/>
                    </a:lnTo>
                    <a:lnTo>
                      <a:pt x="151" y="9"/>
                    </a:lnTo>
                    <a:lnTo>
                      <a:pt x="146" y="9"/>
                    </a:lnTo>
                    <a:lnTo>
                      <a:pt x="142" y="9"/>
                    </a:lnTo>
                    <a:lnTo>
                      <a:pt x="137" y="9"/>
                    </a:lnTo>
                    <a:lnTo>
                      <a:pt x="132" y="9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18" y="4"/>
                    </a:lnTo>
                    <a:lnTo>
                      <a:pt x="113" y="4"/>
                    </a:lnTo>
                    <a:lnTo>
                      <a:pt x="109" y="4"/>
                    </a:lnTo>
                    <a:lnTo>
                      <a:pt x="104" y="4"/>
                    </a:lnTo>
                    <a:lnTo>
                      <a:pt x="99" y="4"/>
                    </a:lnTo>
                    <a:lnTo>
                      <a:pt x="94" y="4"/>
                    </a:lnTo>
                    <a:lnTo>
                      <a:pt x="90" y="0"/>
                    </a:lnTo>
                    <a:lnTo>
                      <a:pt x="85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10" name="Freeform 33">
                <a:extLst>
                  <a:ext uri="{FF2B5EF4-FFF2-40B4-BE49-F238E27FC236}">
                    <a16:creationId xmlns:a16="http://schemas.microsoft.com/office/drawing/2014/main" id="{0C21AAC2-BFF0-B746-A159-35978B1AC07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805" y="1783"/>
                <a:ext cx="600" cy="38"/>
              </a:xfrm>
              <a:custGeom>
                <a:avLst/>
                <a:gdLst>
                  <a:gd name="T0" fmla="*/ 591 w 600"/>
                  <a:gd name="T1" fmla="*/ 38 h 38"/>
                  <a:gd name="T2" fmla="*/ 576 w 600"/>
                  <a:gd name="T3" fmla="*/ 38 h 38"/>
                  <a:gd name="T4" fmla="*/ 562 w 600"/>
                  <a:gd name="T5" fmla="*/ 38 h 38"/>
                  <a:gd name="T6" fmla="*/ 548 w 600"/>
                  <a:gd name="T7" fmla="*/ 33 h 38"/>
                  <a:gd name="T8" fmla="*/ 534 w 600"/>
                  <a:gd name="T9" fmla="*/ 33 h 38"/>
                  <a:gd name="T10" fmla="*/ 520 w 600"/>
                  <a:gd name="T11" fmla="*/ 33 h 38"/>
                  <a:gd name="T12" fmla="*/ 505 w 600"/>
                  <a:gd name="T13" fmla="*/ 28 h 38"/>
                  <a:gd name="T14" fmla="*/ 491 w 600"/>
                  <a:gd name="T15" fmla="*/ 28 h 38"/>
                  <a:gd name="T16" fmla="*/ 477 w 600"/>
                  <a:gd name="T17" fmla="*/ 28 h 38"/>
                  <a:gd name="T18" fmla="*/ 463 w 600"/>
                  <a:gd name="T19" fmla="*/ 28 h 38"/>
                  <a:gd name="T20" fmla="*/ 449 w 600"/>
                  <a:gd name="T21" fmla="*/ 24 h 38"/>
                  <a:gd name="T22" fmla="*/ 435 w 600"/>
                  <a:gd name="T23" fmla="*/ 24 h 38"/>
                  <a:gd name="T24" fmla="*/ 420 w 600"/>
                  <a:gd name="T25" fmla="*/ 24 h 38"/>
                  <a:gd name="T26" fmla="*/ 406 w 600"/>
                  <a:gd name="T27" fmla="*/ 24 h 38"/>
                  <a:gd name="T28" fmla="*/ 392 w 600"/>
                  <a:gd name="T29" fmla="*/ 19 h 38"/>
                  <a:gd name="T30" fmla="*/ 378 w 600"/>
                  <a:gd name="T31" fmla="*/ 19 h 38"/>
                  <a:gd name="T32" fmla="*/ 364 w 600"/>
                  <a:gd name="T33" fmla="*/ 19 h 38"/>
                  <a:gd name="T34" fmla="*/ 350 w 600"/>
                  <a:gd name="T35" fmla="*/ 19 h 38"/>
                  <a:gd name="T36" fmla="*/ 335 w 600"/>
                  <a:gd name="T37" fmla="*/ 19 h 38"/>
                  <a:gd name="T38" fmla="*/ 321 w 600"/>
                  <a:gd name="T39" fmla="*/ 14 h 38"/>
                  <a:gd name="T40" fmla="*/ 307 w 600"/>
                  <a:gd name="T41" fmla="*/ 14 h 38"/>
                  <a:gd name="T42" fmla="*/ 293 w 600"/>
                  <a:gd name="T43" fmla="*/ 14 h 38"/>
                  <a:gd name="T44" fmla="*/ 279 w 600"/>
                  <a:gd name="T45" fmla="*/ 14 h 38"/>
                  <a:gd name="T46" fmla="*/ 265 w 600"/>
                  <a:gd name="T47" fmla="*/ 14 h 38"/>
                  <a:gd name="T48" fmla="*/ 250 w 600"/>
                  <a:gd name="T49" fmla="*/ 14 h 38"/>
                  <a:gd name="T50" fmla="*/ 236 w 600"/>
                  <a:gd name="T51" fmla="*/ 9 h 38"/>
                  <a:gd name="T52" fmla="*/ 222 w 600"/>
                  <a:gd name="T53" fmla="*/ 9 h 38"/>
                  <a:gd name="T54" fmla="*/ 208 w 600"/>
                  <a:gd name="T55" fmla="*/ 9 h 38"/>
                  <a:gd name="T56" fmla="*/ 194 w 600"/>
                  <a:gd name="T57" fmla="*/ 9 h 38"/>
                  <a:gd name="T58" fmla="*/ 179 w 600"/>
                  <a:gd name="T59" fmla="*/ 9 h 38"/>
                  <a:gd name="T60" fmla="*/ 165 w 600"/>
                  <a:gd name="T61" fmla="*/ 9 h 38"/>
                  <a:gd name="T62" fmla="*/ 151 w 600"/>
                  <a:gd name="T63" fmla="*/ 9 h 38"/>
                  <a:gd name="T64" fmla="*/ 137 w 600"/>
                  <a:gd name="T65" fmla="*/ 5 h 38"/>
                  <a:gd name="T66" fmla="*/ 123 w 600"/>
                  <a:gd name="T67" fmla="*/ 5 h 38"/>
                  <a:gd name="T68" fmla="*/ 109 w 600"/>
                  <a:gd name="T69" fmla="*/ 5 h 38"/>
                  <a:gd name="T70" fmla="*/ 94 w 600"/>
                  <a:gd name="T71" fmla="*/ 5 h 38"/>
                  <a:gd name="T72" fmla="*/ 80 w 600"/>
                  <a:gd name="T73" fmla="*/ 5 h 38"/>
                  <a:gd name="T74" fmla="*/ 66 w 600"/>
                  <a:gd name="T75" fmla="*/ 5 h 38"/>
                  <a:gd name="T76" fmla="*/ 52 w 600"/>
                  <a:gd name="T77" fmla="*/ 5 h 38"/>
                  <a:gd name="T78" fmla="*/ 38 w 600"/>
                  <a:gd name="T79" fmla="*/ 5 h 38"/>
                  <a:gd name="T80" fmla="*/ 24 w 600"/>
                  <a:gd name="T81" fmla="*/ 5 h 38"/>
                  <a:gd name="T82" fmla="*/ 9 w 600"/>
                  <a:gd name="T83" fmla="*/ 0 h 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0"/>
                  <a:gd name="T127" fmla="*/ 0 h 38"/>
                  <a:gd name="T128" fmla="*/ 600 w 600"/>
                  <a:gd name="T129" fmla="*/ 38 h 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0" h="38">
                    <a:moveTo>
                      <a:pt x="600" y="38"/>
                    </a:moveTo>
                    <a:lnTo>
                      <a:pt x="595" y="38"/>
                    </a:lnTo>
                    <a:lnTo>
                      <a:pt x="591" y="38"/>
                    </a:lnTo>
                    <a:lnTo>
                      <a:pt x="586" y="38"/>
                    </a:lnTo>
                    <a:lnTo>
                      <a:pt x="581" y="38"/>
                    </a:lnTo>
                    <a:lnTo>
                      <a:pt x="576" y="38"/>
                    </a:lnTo>
                    <a:lnTo>
                      <a:pt x="572" y="38"/>
                    </a:lnTo>
                    <a:lnTo>
                      <a:pt x="567" y="38"/>
                    </a:lnTo>
                    <a:lnTo>
                      <a:pt x="562" y="38"/>
                    </a:lnTo>
                    <a:lnTo>
                      <a:pt x="557" y="33"/>
                    </a:lnTo>
                    <a:lnTo>
                      <a:pt x="553" y="33"/>
                    </a:lnTo>
                    <a:lnTo>
                      <a:pt x="548" y="33"/>
                    </a:lnTo>
                    <a:lnTo>
                      <a:pt x="543" y="33"/>
                    </a:lnTo>
                    <a:lnTo>
                      <a:pt x="539" y="33"/>
                    </a:lnTo>
                    <a:lnTo>
                      <a:pt x="534" y="33"/>
                    </a:lnTo>
                    <a:lnTo>
                      <a:pt x="529" y="33"/>
                    </a:lnTo>
                    <a:lnTo>
                      <a:pt x="524" y="33"/>
                    </a:lnTo>
                    <a:lnTo>
                      <a:pt x="520" y="33"/>
                    </a:lnTo>
                    <a:lnTo>
                      <a:pt x="515" y="33"/>
                    </a:lnTo>
                    <a:lnTo>
                      <a:pt x="510" y="33"/>
                    </a:lnTo>
                    <a:lnTo>
                      <a:pt x="505" y="28"/>
                    </a:lnTo>
                    <a:lnTo>
                      <a:pt x="501" y="28"/>
                    </a:lnTo>
                    <a:lnTo>
                      <a:pt x="496" y="28"/>
                    </a:lnTo>
                    <a:lnTo>
                      <a:pt x="491" y="28"/>
                    </a:lnTo>
                    <a:lnTo>
                      <a:pt x="487" y="28"/>
                    </a:lnTo>
                    <a:lnTo>
                      <a:pt x="482" y="28"/>
                    </a:lnTo>
                    <a:lnTo>
                      <a:pt x="477" y="28"/>
                    </a:lnTo>
                    <a:lnTo>
                      <a:pt x="472" y="28"/>
                    </a:lnTo>
                    <a:lnTo>
                      <a:pt x="468" y="28"/>
                    </a:lnTo>
                    <a:lnTo>
                      <a:pt x="463" y="28"/>
                    </a:lnTo>
                    <a:lnTo>
                      <a:pt x="458" y="28"/>
                    </a:lnTo>
                    <a:lnTo>
                      <a:pt x="454" y="24"/>
                    </a:lnTo>
                    <a:lnTo>
                      <a:pt x="449" y="24"/>
                    </a:lnTo>
                    <a:lnTo>
                      <a:pt x="444" y="24"/>
                    </a:lnTo>
                    <a:lnTo>
                      <a:pt x="439" y="24"/>
                    </a:lnTo>
                    <a:lnTo>
                      <a:pt x="435" y="24"/>
                    </a:lnTo>
                    <a:lnTo>
                      <a:pt x="430" y="24"/>
                    </a:lnTo>
                    <a:lnTo>
                      <a:pt x="425" y="24"/>
                    </a:lnTo>
                    <a:lnTo>
                      <a:pt x="420" y="24"/>
                    </a:lnTo>
                    <a:lnTo>
                      <a:pt x="416" y="24"/>
                    </a:lnTo>
                    <a:lnTo>
                      <a:pt x="411" y="24"/>
                    </a:lnTo>
                    <a:lnTo>
                      <a:pt x="406" y="24"/>
                    </a:lnTo>
                    <a:lnTo>
                      <a:pt x="402" y="24"/>
                    </a:lnTo>
                    <a:lnTo>
                      <a:pt x="397" y="24"/>
                    </a:lnTo>
                    <a:lnTo>
                      <a:pt x="392" y="19"/>
                    </a:lnTo>
                    <a:lnTo>
                      <a:pt x="387" y="19"/>
                    </a:lnTo>
                    <a:lnTo>
                      <a:pt x="383" y="19"/>
                    </a:lnTo>
                    <a:lnTo>
                      <a:pt x="378" y="19"/>
                    </a:lnTo>
                    <a:lnTo>
                      <a:pt x="373" y="19"/>
                    </a:lnTo>
                    <a:lnTo>
                      <a:pt x="368" y="19"/>
                    </a:lnTo>
                    <a:lnTo>
                      <a:pt x="364" y="19"/>
                    </a:lnTo>
                    <a:lnTo>
                      <a:pt x="359" y="19"/>
                    </a:lnTo>
                    <a:lnTo>
                      <a:pt x="354" y="19"/>
                    </a:lnTo>
                    <a:lnTo>
                      <a:pt x="350" y="19"/>
                    </a:lnTo>
                    <a:lnTo>
                      <a:pt x="345" y="19"/>
                    </a:lnTo>
                    <a:lnTo>
                      <a:pt x="340" y="19"/>
                    </a:lnTo>
                    <a:lnTo>
                      <a:pt x="335" y="19"/>
                    </a:lnTo>
                    <a:lnTo>
                      <a:pt x="331" y="19"/>
                    </a:lnTo>
                    <a:lnTo>
                      <a:pt x="326" y="14"/>
                    </a:lnTo>
                    <a:lnTo>
                      <a:pt x="321" y="14"/>
                    </a:lnTo>
                    <a:lnTo>
                      <a:pt x="316" y="14"/>
                    </a:lnTo>
                    <a:lnTo>
                      <a:pt x="312" y="14"/>
                    </a:lnTo>
                    <a:lnTo>
                      <a:pt x="307" y="14"/>
                    </a:lnTo>
                    <a:lnTo>
                      <a:pt x="302" y="14"/>
                    </a:lnTo>
                    <a:lnTo>
                      <a:pt x="298" y="14"/>
                    </a:lnTo>
                    <a:lnTo>
                      <a:pt x="293" y="14"/>
                    </a:lnTo>
                    <a:lnTo>
                      <a:pt x="288" y="14"/>
                    </a:lnTo>
                    <a:lnTo>
                      <a:pt x="283" y="14"/>
                    </a:lnTo>
                    <a:lnTo>
                      <a:pt x="279" y="14"/>
                    </a:lnTo>
                    <a:lnTo>
                      <a:pt x="274" y="14"/>
                    </a:lnTo>
                    <a:lnTo>
                      <a:pt x="269" y="14"/>
                    </a:lnTo>
                    <a:lnTo>
                      <a:pt x="265" y="14"/>
                    </a:lnTo>
                    <a:lnTo>
                      <a:pt x="260" y="14"/>
                    </a:lnTo>
                    <a:lnTo>
                      <a:pt x="255" y="14"/>
                    </a:lnTo>
                    <a:lnTo>
                      <a:pt x="250" y="14"/>
                    </a:lnTo>
                    <a:lnTo>
                      <a:pt x="246" y="9"/>
                    </a:lnTo>
                    <a:lnTo>
                      <a:pt x="241" y="9"/>
                    </a:lnTo>
                    <a:lnTo>
                      <a:pt x="236" y="9"/>
                    </a:lnTo>
                    <a:lnTo>
                      <a:pt x="231" y="9"/>
                    </a:lnTo>
                    <a:lnTo>
                      <a:pt x="227" y="9"/>
                    </a:lnTo>
                    <a:lnTo>
                      <a:pt x="222" y="9"/>
                    </a:lnTo>
                    <a:lnTo>
                      <a:pt x="217" y="9"/>
                    </a:lnTo>
                    <a:lnTo>
                      <a:pt x="213" y="9"/>
                    </a:lnTo>
                    <a:lnTo>
                      <a:pt x="208" y="9"/>
                    </a:lnTo>
                    <a:lnTo>
                      <a:pt x="203" y="9"/>
                    </a:lnTo>
                    <a:lnTo>
                      <a:pt x="198" y="9"/>
                    </a:lnTo>
                    <a:lnTo>
                      <a:pt x="194" y="9"/>
                    </a:lnTo>
                    <a:lnTo>
                      <a:pt x="189" y="9"/>
                    </a:lnTo>
                    <a:lnTo>
                      <a:pt x="184" y="9"/>
                    </a:lnTo>
                    <a:lnTo>
                      <a:pt x="179" y="9"/>
                    </a:lnTo>
                    <a:lnTo>
                      <a:pt x="175" y="9"/>
                    </a:lnTo>
                    <a:lnTo>
                      <a:pt x="170" y="9"/>
                    </a:lnTo>
                    <a:lnTo>
                      <a:pt x="165" y="9"/>
                    </a:lnTo>
                    <a:lnTo>
                      <a:pt x="161" y="9"/>
                    </a:lnTo>
                    <a:lnTo>
                      <a:pt x="156" y="9"/>
                    </a:lnTo>
                    <a:lnTo>
                      <a:pt x="151" y="9"/>
                    </a:lnTo>
                    <a:lnTo>
                      <a:pt x="146" y="5"/>
                    </a:lnTo>
                    <a:lnTo>
                      <a:pt x="142" y="5"/>
                    </a:lnTo>
                    <a:lnTo>
                      <a:pt x="137" y="5"/>
                    </a:lnTo>
                    <a:lnTo>
                      <a:pt x="132" y="5"/>
                    </a:lnTo>
                    <a:lnTo>
                      <a:pt x="128" y="5"/>
                    </a:lnTo>
                    <a:lnTo>
                      <a:pt x="123" y="5"/>
                    </a:lnTo>
                    <a:lnTo>
                      <a:pt x="118" y="5"/>
                    </a:lnTo>
                    <a:lnTo>
                      <a:pt x="113" y="5"/>
                    </a:lnTo>
                    <a:lnTo>
                      <a:pt x="109" y="5"/>
                    </a:lnTo>
                    <a:lnTo>
                      <a:pt x="104" y="5"/>
                    </a:lnTo>
                    <a:lnTo>
                      <a:pt x="99" y="5"/>
                    </a:lnTo>
                    <a:lnTo>
                      <a:pt x="94" y="5"/>
                    </a:lnTo>
                    <a:lnTo>
                      <a:pt x="90" y="5"/>
                    </a:lnTo>
                    <a:lnTo>
                      <a:pt x="85" y="5"/>
                    </a:lnTo>
                    <a:lnTo>
                      <a:pt x="80" y="5"/>
                    </a:lnTo>
                    <a:lnTo>
                      <a:pt x="76" y="5"/>
                    </a:lnTo>
                    <a:lnTo>
                      <a:pt x="71" y="5"/>
                    </a:lnTo>
                    <a:lnTo>
                      <a:pt x="66" y="5"/>
                    </a:lnTo>
                    <a:lnTo>
                      <a:pt x="61" y="5"/>
                    </a:lnTo>
                    <a:lnTo>
                      <a:pt x="57" y="5"/>
                    </a:lnTo>
                    <a:lnTo>
                      <a:pt x="52" y="5"/>
                    </a:lnTo>
                    <a:lnTo>
                      <a:pt x="47" y="5"/>
                    </a:lnTo>
                    <a:lnTo>
                      <a:pt x="42" y="5"/>
                    </a:lnTo>
                    <a:lnTo>
                      <a:pt x="38" y="5"/>
                    </a:lnTo>
                    <a:lnTo>
                      <a:pt x="33" y="5"/>
                    </a:lnTo>
                    <a:lnTo>
                      <a:pt x="28" y="5"/>
                    </a:lnTo>
                    <a:lnTo>
                      <a:pt x="24" y="5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11" name="Freeform 34">
                <a:extLst>
                  <a:ext uri="{FF2B5EF4-FFF2-40B4-BE49-F238E27FC236}">
                    <a16:creationId xmlns:a16="http://schemas.microsoft.com/office/drawing/2014/main" id="{8EC49CB2-0CDA-5F4D-8316-DD6F70D79C1A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701" y="1821"/>
                <a:ext cx="496" cy="19"/>
              </a:xfrm>
              <a:custGeom>
                <a:avLst/>
                <a:gdLst>
                  <a:gd name="T0" fmla="*/ 94 w 496"/>
                  <a:gd name="T1" fmla="*/ 19 h 19"/>
                  <a:gd name="T2" fmla="*/ 80 w 496"/>
                  <a:gd name="T3" fmla="*/ 19 h 19"/>
                  <a:gd name="T4" fmla="*/ 66 w 496"/>
                  <a:gd name="T5" fmla="*/ 19 h 19"/>
                  <a:gd name="T6" fmla="*/ 52 w 496"/>
                  <a:gd name="T7" fmla="*/ 19 h 19"/>
                  <a:gd name="T8" fmla="*/ 38 w 496"/>
                  <a:gd name="T9" fmla="*/ 19 h 19"/>
                  <a:gd name="T10" fmla="*/ 24 w 496"/>
                  <a:gd name="T11" fmla="*/ 19 h 19"/>
                  <a:gd name="T12" fmla="*/ 9 w 496"/>
                  <a:gd name="T13" fmla="*/ 19 h 19"/>
                  <a:gd name="T14" fmla="*/ 5 w 496"/>
                  <a:gd name="T15" fmla="*/ 19 h 19"/>
                  <a:gd name="T16" fmla="*/ 19 w 496"/>
                  <a:gd name="T17" fmla="*/ 19 h 19"/>
                  <a:gd name="T18" fmla="*/ 33 w 496"/>
                  <a:gd name="T19" fmla="*/ 19 h 19"/>
                  <a:gd name="T20" fmla="*/ 47 w 496"/>
                  <a:gd name="T21" fmla="*/ 19 h 19"/>
                  <a:gd name="T22" fmla="*/ 61 w 496"/>
                  <a:gd name="T23" fmla="*/ 19 h 19"/>
                  <a:gd name="T24" fmla="*/ 76 w 496"/>
                  <a:gd name="T25" fmla="*/ 19 h 19"/>
                  <a:gd name="T26" fmla="*/ 90 w 496"/>
                  <a:gd name="T27" fmla="*/ 19 h 19"/>
                  <a:gd name="T28" fmla="*/ 104 w 496"/>
                  <a:gd name="T29" fmla="*/ 19 h 19"/>
                  <a:gd name="T30" fmla="*/ 118 w 496"/>
                  <a:gd name="T31" fmla="*/ 19 h 19"/>
                  <a:gd name="T32" fmla="*/ 132 w 496"/>
                  <a:gd name="T33" fmla="*/ 14 h 19"/>
                  <a:gd name="T34" fmla="*/ 146 w 496"/>
                  <a:gd name="T35" fmla="*/ 14 h 19"/>
                  <a:gd name="T36" fmla="*/ 161 w 496"/>
                  <a:gd name="T37" fmla="*/ 14 h 19"/>
                  <a:gd name="T38" fmla="*/ 175 w 496"/>
                  <a:gd name="T39" fmla="*/ 14 h 19"/>
                  <a:gd name="T40" fmla="*/ 189 w 496"/>
                  <a:gd name="T41" fmla="*/ 14 h 19"/>
                  <a:gd name="T42" fmla="*/ 203 w 496"/>
                  <a:gd name="T43" fmla="*/ 14 h 19"/>
                  <a:gd name="T44" fmla="*/ 217 w 496"/>
                  <a:gd name="T45" fmla="*/ 14 h 19"/>
                  <a:gd name="T46" fmla="*/ 232 w 496"/>
                  <a:gd name="T47" fmla="*/ 14 h 19"/>
                  <a:gd name="T48" fmla="*/ 246 w 496"/>
                  <a:gd name="T49" fmla="*/ 14 h 19"/>
                  <a:gd name="T50" fmla="*/ 260 w 496"/>
                  <a:gd name="T51" fmla="*/ 10 h 19"/>
                  <a:gd name="T52" fmla="*/ 274 w 496"/>
                  <a:gd name="T53" fmla="*/ 10 h 19"/>
                  <a:gd name="T54" fmla="*/ 288 w 496"/>
                  <a:gd name="T55" fmla="*/ 10 h 19"/>
                  <a:gd name="T56" fmla="*/ 302 w 496"/>
                  <a:gd name="T57" fmla="*/ 10 h 19"/>
                  <a:gd name="T58" fmla="*/ 317 w 496"/>
                  <a:gd name="T59" fmla="*/ 10 h 19"/>
                  <a:gd name="T60" fmla="*/ 331 w 496"/>
                  <a:gd name="T61" fmla="*/ 10 h 19"/>
                  <a:gd name="T62" fmla="*/ 345 w 496"/>
                  <a:gd name="T63" fmla="*/ 10 h 19"/>
                  <a:gd name="T64" fmla="*/ 359 w 496"/>
                  <a:gd name="T65" fmla="*/ 5 h 19"/>
                  <a:gd name="T66" fmla="*/ 373 w 496"/>
                  <a:gd name="T67" fmla="*/ 5 h 19"/>
                  <a:gd name="T68" fmla="*/ 387 w 496"/>
                  <a:gd name="T69" fmla="*/ 5 h 19"/>
                  <a:gd name="T70" fmla="*/ 402 w 496"/>
                  <a:gd name="T71" fmla="*/ 5 h 19"/>
                  <a:gd name="T72" fmla="*/ 416 w 496"/>
                  <a:gd name="T73" fmla="*/ 5 h 19"/>
                  <a:gd name="T74" fmla="*/ 430 w 496"/>
                  <a:gd name="T75" fmla="*/ 5 h 19"/>
                  <a:gd name="T76" fmla="*/ 444 w 496"/>
                  <a:gd name="T77" fmla="*/ 0 h 19"/>
                  <a:gd name="T78" fmla="*/ 458 w 496"/>
                  <a:gd name="T79" fmla="*/ 0 h 19"/>
                  <a:gd name="T80" fmla="*/ 472 w 496"/>
                  <a:gd name="T81" fmla="*/ 0 h 19"/>
                  <a:gd name="T82" fmla="*/ 487 w 496"/>
                  <a:gd name="T83" fmla="*/ 0 h 19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96"/>
                  <a:gd name="T127" fmla="*/ 0 h 19"/>
                  <a:gd name="T128" fmla="*/ 496 w 496"/>
                  <a:gd name="T129" fmla="*/ 19 h 19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96" h="19">
                    <a:moveTo>
                      <a:pt x="104" y="19"/>
                    </a:moveTo>
                    <a:lnTo>
                      <a:pt x="99" y="19"/>
                    </a:lnTo>
                    <a:lnTo>
                      <a:pt x="94" y="19"/>
                    </a:lnTo>
                    <a:lnTo>
                      <a:pt x="90" y="19"/>
                    </a:lnTo>
                    <a:lnTo>
                      <a:pt x="85" y="19"/>
                    </a:lnTo>
                    <a:lnTo>
                      <a:pt x="80" y="19"/>
                    </a:lnTo>
                    <a:lnTo>
                      <a:pt x="76" y="19"/>
                    </a:lnTo>
                    <a:lnTo>
                      <a:pt x="71" y="19"/>
                    </a:lnTo>
                    <a:lnTo>
                      <a:pt x="66" y="19"/>
                    </a:lnTo>
                    <a:lnTo>
                      <a:pt x="61" y="19"/>
                    </a:lnTo>
                    <a:lnTo>
                      <a:pt x="57" y="19"/>
                    </a:lnTo>
                    <a:lnTo>
                      <a:pt x="52" y="19"/>
                    </a:lnTo>
                    <a:lnTo>
                      <a:pt x="47" y="19"/>
                    </a:lnTo>
                    <a:lnTo>
                      <a:pt x="43" y="19"/>
                    </a:lnTo>
                    <a:lnTo>
                      <a:pt x="38" y="19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4" y="19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9"/>
                    </a:lnTo>
                    <a:lnTo>
                      <a:pt x="0" y="19"/>
                    </a:lnTo>
                    <a:lnTo>
                      <a:pt x="5" y="19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9" y="19"/>
                    </a:lnTo>
                    <a:lnTo>
                      <a:pt x="24" y="19"/>
                    </a:lnTo>
                    <a:lnTo>
                      <a:pt x="28" y="19"/>
                    </a:lnTo>
                    <a:lnTo>
                      <a:pt x="33" y="19"/>
                    </a:lnTo>
                    <a:lnTo>
                      <a:pt x="38" y="19"/>
                    </a:lnTo>
                    <a:lnTo>
                      <a:pt x="43" y="19"/>
                    </a:lnTo>
                    <a:lnTo>
                      <a:pt x="47" y="19"/>
                    </a:lnTo>
                    <a:lnTo>
                      <a:pt x="52" y="19"/>
                    </a:lnTo>
                    <a:lnTo>
                      <a:pt x="57" y="19"/>
                    </a:lnTo>
                    <a:lnTo>
                      <a:pt x="61" y="19"/>
                    </a:lnTo>
                    <a:lnTo>
                      <a:pt x="66" y="19"/>
                    </a:lnTo>
                    <a:lnTo>
                      <a:pt x="71" y="19"/>
                    </a:lnTo>
                    <a:lnTo>
                      <a:pt x="76" y="19"/>
                    </a:lnTo>
                    <a:lnTo>
                      <a:pt x="80" y="19"/>
                    </a:lnTo>
                    <a:lnTo>
                      <a:pt x="85" y="19"/>
                    </a:lnTo>
                    <a:lnTo>
                      <a:pt x="90" y="19"/>
                    </a:lnTo>
                    <a:lnTo>
                      <a:pt x="94" y="19"/>
                    </a:lnTo>
                    <a:lnTo>
                      <a:pt x="99" y="19"/>
                    </a:lnTo>
                    <a:lnTo>
                      <a:pt x="104" y="19"/>
                    </a:lnTo>
                    <a:lnTo>
                      <a:pt x="109" y="19"/>
                    </a:lnTo>
                    <a:lnTo>
                      <a:pt x="113" y="19"/>
                    </a:lnTo>
                    <a:lnTo>
                      <a:pt x="118" y="19"/>
                    </a:lnTo>
                    <a:lnTo>
                      <a:pt x="123" y="14"/>
                    </a:lnTo>
                    <a:lnTo>
                      <a:pt x="128" y="14"/>
                    </a:lnTo>
                    <a:lnTo>
                      <a:pt x="132" y="14"/>
                    </a:lnTo>
                    <a:lnTo>
                      <a:pt x="137" y="14"/>
                    </a:lnTo>
                    <a:lnTo>
                      <a:pt x="142" y="14"/>
                    </a:lnTo>
                    <a:lnTo>
                      <a:pt x="146" y="14"/>
                    </a:lnTo>
                    <a:lnTo>
                      <a:pt x="151" y="14"/>
                    </a:lnTo>
                    <a:lnTo>
                      <a:pt x="156" y="14"/>
                    </a:lnTo>
                    <a:lnTo>
                      <a:pt x="161" y="14"/>
                    </a:lnTo>
                    <a:lnTo>
                      <a:pt x="165" y="14"/>
                    </a:lnTo>
                    <a:lnTo>
                      <a:pt x="170" y="14"/>
                    </a:lnTo>
                    <a:lnTo>
                      <a:pt x="175" y="14"/>
                    </a:lnTo>
                    <a:lnTo>
                      <a:pt x="180" y="14"/>
                    </a:lnTo>
                    <a:lnTo>
                      <a:pt x="184" y="14"/>
                    </a:lnTo>
                    <a:lnTo>
                      <a:pt x="189" y="14"/>
                    </a:lnTo>
                    <a:lnTo>
                      <a:pt x="194" y="14"/>
                    </a:lnTo>
                    <a:lnTo>
                      <a:pt x="198" y="14"/>
                    </a:lnTo>
                    <a:lnTo>
                      <a:pt x="203" y="14"/>
                    </a:lnTo>
                    <a:lnTo>
                      <a:pt x="208" y="14"/>
                    </a:lnTo>
                    <a:lnTo>
                      <a:pt x="213" y="14"/>
                    </a:lnTo>
                    <a:lnTo>
                      <a:pt x="217" y="14"/>
                    </a:lnTo>
                    <a:lnTo>
                      <a:pt x="222" y="14"/>
                    </a:lnTo>
                    <a:lnTo>
                      <a:pt x="227" y="14"/>
                    </a:lnTo>
                    <a:lnTo>
                      <a:pt x="232" y="14"/>
                    </a:lnTo>
                    <a:lnTo>
                      <a:pt x="236" y="14"/>
                    </a:lnTo>
                    <a:lnTo>
                      <a:pt x="241" y="14"/>
                    </a:lnTo>
                    <a:lnTo>
                      <a:pt x="246" y="14"/>
                    </a:lnTo>
                    <a:lnTo>
                      <a:pt x="250" y="14"/>
                    </a:lnTo>
                    <a:lnTo>
                      <a:pt x="255" y="10"/>
                    </a:lnTo>
                    <a:lnTo>
                      <a:pt x="260" y="10"/>
                    </a:lnTo>
                    <a:lnTo>
                      <a:pt x="265" y="10"/>
                    </a:lnTo>
                    <a:lnTo>
                      <a:pt x="269" y="10"/>
                    </a:lnTo>
                    <a:lnTo>
                      <a:pt x="274" y="10"/>
                    </a:lnTo>
                    <a:lnTo>
                      <a:pt x="279" y="10"/>
                    </a:lnTo>
                    <a:lnTo>
                      <a:pt x="283" y="10"/>
                    </a:lnTo>
                    <a:lnTo>
                      <a:pt x="288" y="10"/>
                    </a:lnTo>
                    <a:lnTo>
                      <a:pt x="293" y="10"/>
                    </a:lnTo>
                    <a:lnTo>
                      <a:pt x="298" y="10"/>
                    </a:lnTo>
                    <a:lnTo>
                      <a:pt x="302" y="10"/>
                    </a:lnTo>
                    <a:lnTo>
                      <a:pt x="307" y="10"/>
                    </a:lnTo>
                    <a:lnTo>
                      <a:pt x="312" y="10"/>
                    </a:lnTo>
                    <a:lnTo>
                      <a:pt x="317" y="10"/>
                    </a:lnTo>
                    <a:lnTo>
                      <a:pt x="321" y="10"/>
                    </a:lnTo>
                    <a:lnTo>
                      <a:pt x="326" y="10"/>
                    </a:lnTo>
                    <a:lnTo>
                      <a:pt x="331" y="10"/>
                    </a:lnTo>
                    <a:lnTo>
                      <a:pt x="335" y="10"/>
                    </a:lnTo>
                    <a:lnTo>
                      <a:pt x="340" y="10"/>
                    </a:lnTo>
                    <a:lnTo>
                      <a:pt x="345" y="10"/>
                    </a:lnTo>
                    <a:lnTo>
                      <a:pt x="350" y="5"/>
                    </a:lnTo>
                    <a:lnTo>
                      <a:pt x="354" y="5"/>
                    </a:lnTo>
                    <a:lnTo>
                      <a:pt x="359" y="5"/>
                    </a:lnTo>
                    <a:lnTo>
                      <a:pt x="364" y="5"/>
                    </a:lnTo>
                    <a:lnTo>
                      <a:pt x="369" y="5"/>
                    </a:lnTo>
                    <a:lnTo>
                      <a:pt x="373" y="5"/>
                    </a:lnTo>
                    <a:lnTo>
                      <a:pt x="378" y="5"/>
                    </a:lnTo>
                    <a:lnTo>
                      <a:pt x="383" y="5"/>
                    </a:lnTo>
                    <a:lnTo>
                      <a:pt x="387" y="5"/>
                    </a:lnTo>
                    <a:lnTo>
                      <a:pt x="392" y="5"/>
                    </a:lnTo>
                    <a:lnTo>
                      <a:pt x="397" y="5"/>
                    </a:lnTo>
                    <a:lnTo>
                      <a:pt x="402" y="5"/>
                    </a:lnTo>
                    <a:lnTo>
                      <a:pt x="406" y="5"/>
                    </a:lnTo>
                    <a:lnTo>
                      <a:pt x="411" y="5"/>
                    </a:lnTo>
                    <a:lnTo>
                      <a:pt x="416" y="5"/>
                    </a:lnTo>
                    <a:lnTo>
                      <a:pt x="420" y="5"/>
                    </a:lnTo>
                    <a:lnTo>
                      <a:pt x="425" y="5"/>
                    </a:lnTo>
                    <a:lnTo>
                      <a:pt x="430" y="5"/>
                    </a:lnTo>
                    <a:lnTo>
                      <a:pt x="435" y="0"/>
                    </a:lnTo>
                    <a:lnTo>
                      <a:pt x="439" y="0"/>
                    </a:lnTo>
                    <a:lnTo>
                      <a:pt x="444" y="0"/>
                    </a:lnTo>
                    <a:lnTo>
                      <a:pt x="449" y="0"/>
                    </a:lnTo>
                    <a:lnTo>
                      <a:pt x="454" y="0"/>
                    </a:lnTo>
                    <a:lnTo>
                      <a:pt x="458" y="0"/>
                    </a:lnTo>
                    <a:lnTo>
                      <a:pt x="463" y="0"/>
                    </a:lnTo>
                    <a:lnTo>
                      <a:pt x="468" y="0"/>
                    </a:lnTo>
                    <a:lnTo>
                      <a:pt x="472" y="0"/>
                    </a:lnTo>
                    <a:lnTo>
                      <a:pt x="477" y="0"/>
                    </a:lnTo>
                    <a:lnTo>
                      <a:pt x="482" y="0"/>
                    </a:lnTo>
                    <a:lnTo>
                      <a:pt x="487" y="0"/>
                    </a:lnTo>
                    <a:lnTo>
                      <a:pt x="491" y="0"/>
                    </a:lnTo>
                    <a:lnTo>
                      <a:pt x="496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12" name="Freeform 35">
                <a:extLst>
                  <a:ext uri="{FF2B5EF4-FFF2-40B4-BE49-F238E27FC236}">
                    <a16:creationId xmlns:a16="http://schemas.microsoft.com/office/drawing/2014/main" id="{2164B393-0283-F34E-ACA4-96F5C88FBF8A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5197" y="1840"/>
                <a:ext cx="463" cy="103"/>
              </a:xfrm>
              <a:custGeom>
                <a:avLst/>
                <a:gdLst>
                  <a:gd name="T0" fmla="*/ 10 w 463"/>
                  <a:gd name="T1" fmla="*/ 98 h 103"/>
                  <a:gd name="T2" fmla="*/ 24 w 463"/>
                  <a:gd name="T3" fmla="*/ 98 h 103"/>
                  <a:gd name="T4" fmla="*/ 38 w 463"/>
                  <a:gd name="T5" fmla="*/ 98 h 103"/>
                  <a:gd name="T6" fmla="*/ 52 w 463"/>
                  <a:gd name="T7" fmla="*/ 98 h 103"/>
                  <a:gd name="T8" fmla="*/ 66 w 463"/>
                  <a:gd name="T9" fmla="*/ 94 h 103"/>
                  <a:gd name="T10" fmla="*/ 80 w 463"/>
                  <a:gd name="T11" fmla="*/ 94 h 103"/>
                  <a:gd name="T12" fmla="*/ 95 w 463"/>
                  <a:gd name="T13" fmla="*/ 94 h 103"/>
                  <a:gd name="T14" fmla="*/ 109 w 463"/>
                  <a:gd name="T15" fmla="*/ 94 h 103"/>
                  <a:gd name="T16" fmla="*/ 123 w 463"/>
                  <a:gd name="T17" fmla="*/ 89 h 103"/>
                  <a:gd name="T18" fmla="*/ 137 w 463"/>
                  <a:gd name="T19" fmla="*/ 89 h 103"/>
                  <a:gd name="T20" fmla="*/ 151 w 463"/>
                  <a:gd name="T21" fmla="*/ 89 h 103"/>
                  <a:gd name="T22" fmla="*/ 165 w 463"/>
                  <a:gd name="T23" fmla="*/ 84 h 103"/>
                  <a:gd name="T24" fmla="*/ 180 w 463"/>
                  <a:gd name="T25" fmla="*/ 84 h 103"/>
                  <a:gd name="T26" fmla="*/ 194 w 463"/>
                  <a:gd name="T27" fmla="*/ 84 h 103"/>
                  <a:gd name="T28" fmla="*/ 208 w 463"/>
                  <a:gd name="T29" fmla="*/ 84 h 103"/>
                  <a:gd name="T30" fmla="*/ 222 w 463"/>
                  <a:gd name="T31" fmla="*/ 80 h 103"/>
                  <a:gd name="T32" fmla="*/ 236 w 463"/>
                  <a:gd name="T33" fmla="*/ 80 h 103"/>
                  <a:gd name="T34" fmla="*/ 250 w 463"/>
                  <a:gd name="T35" fmla="*/ 75 h 103"/>
                  <a:gd name="T36" fmla="*/ 265 w 463"/>
                  <a:gd name="T37" fmla="*/ 75 h 103"/>
                  <a:gd name="T38" fmla="*/ 279 w 463"/>
                  <a:gd name="T39" fmla="*/ 75 h 103"/>
                  <a:gd name="T40" fmla="*/ 293 w 463"/>
                  <a:gd name="T41" fmla="*/ 70 h 103"/>
                  <a:gd name="T42" fmla="*/ 307 w 463"/>
                  <a:gd name="T43" fmla="*/ 70 h 103"/>
                  <a:gd name="T44" fmla="*/ 321 w 463"/>
                  <a:gd name="T45" fmla="*/ 65 h 103"/>
                  <a:gd name="T46" fmla="*/ 336 w 463"/>
                  <a:gd name="T47" fmla="*/ 65 h 103"/>
                  <a:gd name="T48" fmla="*/ 350 w 463"/>
                  <a:gd name="T49" fmla="*/ 61 h 103"/>
                  <a:gd name="T50" fmla="*/ 364 w 463"/>
                  <a:gd name="T51" fmla="*/ 61 h 103"/>
                  <a:gd name="T52" fmla="*/ 378 w 463"/>
                  <a:gd name="T53" fmla="*/ 56 h 103"/>
                  <a:gd name="T54" fmla="*/ 392 w 463"/>
                  <a:gd name="T55" fmla="*/ 56 h 103"/>
                  <a:gd name="T56" fmla="*/ 406 w 463"/>
                  <a:gd name="T57" fmla="*/ 51 h 103"/>
                  <a:gd name="T58" fmla="*/ 421 w 463"/>
                  <a:gd name="T59" fmla="*/ 47 h 103"/>
                  <a:gd name="T60" fmla="*/ 435 w 463"/>
                  <a:gd name="T61" fmla="*/ 42 h 103"/>
                  <a:gd name="T62" fmla="*/ 449 w 463"/>
                  <a:gd name="T63" fmla="*/ 37 h 103"/>
                  <a:gd name="T64" fmla="*/ 463 w 463"/>
                  <a:gd name="T65" fmla="*/ 28 h 103"/>
                  <a:gd name="T66" fmla="*/ 454 w 463"/>
                  <a:gd name="T67" fmla="*/ 14 h 103"/>
                  <a:gd name="T68" fmla="*/ 439 w 463"/>
                  <a:gd name="T69" fmla="*/ 14 h 103"/>
                  <a:gd name="T70" fmla="*/ 425 w 463"/>
                  <a:gd name="T71" fmla="*/ 9 h 103"/>
                  <a:gd name="T72" fmla="*/ 411 w 463"/>
                  <a:gd name="T73" fmla="*/ 4 h 103"/>
                  <a:gd name="T74" fmla="*/ 397 w 463"/>
                  <a:gd name="T75" fmla="*/ 4 h 103"/>
                  <a:gd name="T76" fmla="*/ 383 w 463"/>
                  <a:gd name="T77" fmla="*/ 4 h 103"/>
                  <a:gd name="T78" fmla="*/ 369 w 463"/>
                  <a:gd name="T79" fmla="*/ 4 h 103"/>
                  <a:gd name="T80" fmla="*/ 354 w 463"/>
                  <a:gd name="T81" fmla="*/ 0 h 103"/>
                  <a:gd name="T82" fmla="*/ 340 w 463"/>
                  <a:gd name="T83" fmla="*/ 0 h 10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3"/>
                  <a:gd name="T127" fmla="*/ 0 h 103"/>
                  <a:gd name="T128" fmla="*/ 463 w 463"/>
                  <a:gd name="T129" fmla="*/ 103 h 10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3" h="103">
                    <a:moveTo>
                      <a:pt x="0" y="103"/>
                    </a:moveTo>
                    <a:lnTo>
                      <a:pt x="5" y="98"/>
                    </a:lnTo>
                    <a:lnTo>
                      <a:pt x="10" y="98"/>
                    </a:lnTo>
                    <a:lnTo>
                      <a:pt x="14" y="98"/>
                    </a:lnTo>
                    <a:lnTo>
                      <a:pt x="19" y="98"/>
                    </a:lnTo>
                    <a:lnTo>
                      <a:pt x="24" y="98"/>
                    </a:lnTo>
                    <a:lnTo>
                      <a:pt x="28" y="98"/>
                    </a:lnTo>
                    <a:lnTo>
                      <a:pt x="33" y="98"/>
                    </a:lnTo>
                    <a:lnTo>
                      <a:pt x="38" y="98"/>
                    </a:lnTo>
                    <a:lnTo>
                      <a:pt x="43" y="98"/>
                    </a:lnTo>
                    <a:lnTo>
                      <a:pt x="47" y="98"/>
                    </a:lnTo>
                    <a:lnTo>
                      <a:pt x="52" y="98"/>
                    </a:lnTo>
                    <a:lnTo>
                      <a:pt x="57" y="98"/>
                    </a:lnTo>
                    <a:lnTo>
                      <a:pt x="62" y="94"/>
                    </a:lnTo>
                    <a:lnTo>
                      <a:pt x="66" y="94"/>
                    </a:lnTo>
                    <a:lnTo>
                      <a:pt x="71" y="94"/>
                    </a:lnTo>
                    <a:lnTo>
                      <a:pt x="76" y="94"/>
                    </a:lnTo>
                    <a:lnTo>
                      <a:pt x="80" y="94"/>
                    </a:lnTo>
                    <a:lnTo>
                      <a:pt x="85" y="94"/>
                    </a:lnTo>
                    <a:lnTo>
                      <a:pt x="90" y="94"/>
                    </a:lnTo>
                    <a:lnTo>
                      <a:pt x="95" y="94"/>
                    </a:lnTo>
                    <a:lnTo>
                      <a:pt x="99" y="94"/>
                    </a:lnTo>
                    <a:lnTo>
                      <a:pt x="104" y="94"/>
                    </a:lnTo>
                    <a:lnTo>
                      <a:pt x="109" y="94"/>
                    </a:lnTo>
                    <a:lnTo>
                      <a:pt x="113" y="94"/>
                    </a:lnTo>
                    <a:lnTo>
                      <a:pt x="118" y="89"/>
                    </a:lnTo>
                    <a:lnTo>
                      <a:pt x="123" y="89"/>
                    </a:lnTo>
                    <a:lnTo>
                      <a:pt x="128" y="89"/>
                    </a:lnTo>
                    <a:lnTo>
                      <a:pt x="132" y="89"/>
                    </a:lnTo>
                    <a:lnTo>
                      <a:pt x="137" y="89"/>
                    </a:lnTo>
                    <a:lnTo>
                      <a:pt x="142" y="89"/>
                    </a:lnTo>
                    <a:lnTo>
                      <a:pt x="147" y="89"/>
                    </a:lnTo>
                    <a:lnTo>
                      <a:pt x="151" y="89"/>
                    </a:lnTo>
                    <a:lnTo>
                      <a:pt x="156" y="89"/>
                    </a:lnTo>
                    <a:lnTo>
                      <a:pt x="161" y="89"/>
                    </a:lnTo>
                    <a:lnTo>
                      <a:pt x="165" y="84"/>
                    </a:lnTo>
                    <a:lnTo>
                      <a:pt x="170" y="84"/>
                    </a:lnTo>
                    <a:lnTo>
                      <a:pt x="175" y="84"/>
                    </a:lnTo>
                    <a:lnTo>
                      <a:pt x="180" y="84"/>
                    </a:lnTo>
                    <a:lnTo>
                      <a:pt x="184" y="84"/>
                    </a:lnTo>
                    <a:lnTo>
                      <a:pt x="189" y="84"/>
                    </a:lnTo>
                    <a:lnTo>
                      <a:pt x="194" y="84"/>
                    </a:lnTo>
                    <a:lnTo>
                      <a:pt x="199" y="84"/>
                    </a:lnTo>
                    <a:lnTo>
                      <a:pt x="203" y="84"/>
                    </a:lnTo>
                    <a:lnTo>
                      <a:pt x="208" y="84"/>
                    </a:lnTo>
                    <a:lnTo>
                      <a:pt x="213" y="80"/>
                    </a:lnTo>
                    <a:lnTo>
                      <a:pt x="217" y="80"/>
                    </a:lnTo>
                    <a:lnTo>
                      <a:pt x="222" y="80"/>
                    </a:lnTo>
                    <a:lnTo>
                      <a:pt x="227" y="80"/>
                    </a:lnTo>
                    <a:lnTo>
                      <a:pt x="232" y="80"/>
                    </a:lnTo>
                    <a:lnTo>
                      <a:pt x="236" y="80"/>
                    </a:lnTo>
                    <a:lnTo>
                      <a:pt x="241" y="80"/>
                    </a:lnTo>
                    <a:lnTo>
                      <a:pt x="246" y="80"/>
                    </a:lnTo>
                    <a:lnTo>
                      <a:pt x="250" y="75"/>
                    </a:lnTo>
                    <a:lnTo>
                      <a:pt x="255" y="75"/>
                    </a:lnTo>
                    <a:lnTo>
                      <a:pt x="260" y="75"/>
                    </a:lnTo>
                    <a:lnTo>
                      <a:pt x="265" y="75"/>
                    </a:lnTo>
                    <a:lnTo>
                      <a:pt x="269" y="75"/>
                    </a:lnTo>
                    <a:lnTo>
                      <a:pt x="274" y="75"/>
                    </a:lnTo>
                    <a:lnTo>
                      <a:pt x="279" y="75"/>
                    </a:lnTo>
                    <a:lnTo>
                      <a:pt x="284" y="75"/>
                    </a:lnTo>
                    <a:lnTo>
                      <a:pt x="288" y="70"/>
                    </a:lnTo>
                    <a:lnTo>
                      <a:pt x="293" y="70"/>
                    </a:lnTo>
                    <a:lnTo>
                      <a:pt x="298" y="70"/>
                    </a:lnTo>
                    <a:lnTo>
                      <a:pt x="302" y="70"/>
                    </a:lnTo>
                    <a:lnTo>
                      <a:pt x="307" y="70"/>
                    </a:lnTo>
                    <a:lnTo>
                      <a:pt x="312" y="70"/>
                    </a:lnTo>
                    <a:lnTo>
                      <a:pt x="317" y="70"/>
                    </a:lnTo>
                    <a:lnTo>
                      <a:pt x="321" y="65"/>
                    </a:lnTo>
                    <a:lnTo>
                      <a:pt x="326" y="65"/>
                    </a:lnTo>
                    <a:lnTo>
                      <a:pt x="331" y="65"/>
                    </a:lnTo>
                    <a:lnTo>
                      <a:pt x="336" y="65"/>
                    </a:lnTo>
                    <a:lnTo>
                      <a:pt x="340" y="65"/>
                    </a:lnTo>
                    <a:lnTo>
                      <a:pt x="345" y="65"/>
                    </a:lnTo>
                    <a:lnTo>
                      <a:pt x="350" y="61"/>
                    </a:lnTo>
                    <a:lnTo>
                      <a:pt x="354" y="61"/>
                    </a:lnTo>
                    <a:lnTo>
                      <a:pt x="359" y="61"/>
                    </a:lnTo>
                    <a:lnTo>
                      <a:pt x="364" y="61"/>
                    </a:lnTo>
                    <a:lnTo>
                      <a:pt x="369" y="61"/>
                    </a:lnTo>
                    <a:lnTo>
                      <a:pt x="373" y="61"/>
                    </a:lnTo>
                    <a:lnTo>
                      <a:pt x="378" y="56"/>
                    </a:lnTo>
                    <a:lnTo>
                      <a:pt x="383" y="56"/>
                    </a:lnTo>
                    <a:lnTo>
                      <a:pt x="388" y="56"/>
                    </a:lnTo>
                    <a:lnTo>
                      <a:pt x="392" y="56"/>
                    </a:lnTo>
                    <a:lnTo>
                      <a:pt x="397" y="51"/>
                    </a:lnTo>
                    <a:lnTo>
                      <a:pt x="402" y="51"/>
                    </a:lnTo>
                    <a:lnTo>
                      <a:pt x="406" y="51"/>
                    </a:lnTo>
                    <a:lnTo>
                      <a:pt x="411" y="51"/>
                    </a:lnTo>
                    <a:lnTo>
                      <a:pt x="416" y="51"/>
                    </a:lnTo>
                    <a:lnTo>
                      <a:pt x="421" y="47"/>
                    </a:lnTo>
                    <a:lnTo>
                      <a:pt x="425" y="47"/>
                    </a:lnTo>
                    <a:lnTo>
                      <a:pt x="430" y="47"/>
                    </a:lnTo>
                    <a:lnTo>
                      <a:pt x="435" y="42"/>
                    </a:lnTo>
                    <a:lnTo>
                      <a:pt x="439" y="42"/>
                    </a:lnTo>
                    <a:lnTo>
                      <a:pt x="444" y="42"/>
                    </a:lnTo>
                    <a:lnTo>
                      <a:pt x="449" y="37"/>
                    </a:lnTo>
                    <a:lnTo>
                      <a:pt x="454" y="37"/>
                    </a:lnTo>
                    <a:lnTo>
                      <a:pt x="458" y="32"/>
                    </a:lnTo>
                    <a:lnTo>
                      <a:pt x="463" y="28"/>
                    </a:lnTo>
                    <a:lnTo>
                      <a:pt x="463" y="18"/>
                    </a:lnTo>
                    <a:lnTo>
                      <a:pt x="458" y="18"/>
                    </a:lnTo>
                    <a:lnTo>
                      <a:pt x="454" y="14"/>
                    </a:lnTo>
                    <a:lnTo>
                      <a:pt x="449" y="14"/>
                    </a:lnTo>
                    <a:lnTo>
                      <a:pt x="444" y="14"/>
                    </a:lnTo>
                    <a:lnTo>
                      <a:pt x="439" y="14"/>
                    </a:lnTo>
                    <a:lnTo>
                      <a:pt x="435" y="9"/>
                    </a:lnTo>
                    <a:lnTo>
                      <a:pt x="430" y="9"/>
                    </a:lnTo>
                    <a:lnTo>
                      <a:pt x="425" y="9"/>
                    </a:lnTo>
                    <a:lnTo>
                      <a:pt x="421" y="9"/>
                    </a:lnTo>
                    <a:lnTo>
                      <a:pt x="416" y="9"/>
                    </a:lnTo>
                    <a:lnTo>
                      <a:pt x="411" y="4"/>
                    </a:lnTo>
                    <a:lnTo>
                      <a:pt x="406" y="4"/>
                    </a:lnTo>
                    <a:lnTo>
                      <a:pt x="402" y="4"/>
                    </a:lnTo>
                    <a:lnTo>
                      <a:pt x="397" y="4"/>
                    </a:lnTo>
                    <a:lnTo>
                      <a:pt x="392" y="4"/>
                    </a:lnTo>
                    <a:lnTo>
                      <a:pt x="388" y="4"/>
                    </a:lnTo>
                    <a:lnTo>
                      <a:pt x="383" y="4"/>
                    </a:lnTo>
                    <a:lnTo>
                      <a:pt x="378" y="4"/>
                    </a:lnTo>
                    <a:lnTo>
                      <a:pt x="373" y="4"/>
                    </a:lnTo>
                    <a:lnTo>
                      <a:pt x="369" y="4"/>
                    </a:lnTo>
                    <a:lnTo>
                      <a:pt x="364" y="0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350" y="0"/>
                    </a:lnTo>
                    <a:lnTo>
                      <a:pt x="345" y="0"/>
                    </a:lnTo>
                    <a:lnTo>
                      <a:pt x="340" y="0"/>
                    </a:lnTo>
                    <a:lnTo>
                      <a:pt x="336" y="0"/>
                    </a:lnTo>
                    <a:lnTo>
                      <a:pt x="331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13" name="Freeform 36">
                <a:extLst>
                  <a:ext uri="{FF2B5EF4-FFF2-40B4-BE49-F238E27FC236}">
                    <a16:creationId xmlns:a16="http://schemas.microsoft.com/office/drawing/2014/main" id="{4083C4D9-BEA0-114B-AE88-B5ED68BDAEE2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928" y="1911"/>
                <a:ext cx="600" cy="32"/>
              </a:xfrm>
              <a:custGeom>
                <a:avLst/>
                <a:gdLst>
                  <a:gd name="T0" fmla="*/ 590 w 600"/>
                  <a:gd name="T1" fmla="*/ 0 h 32"/>
                  <a:gd name="T2" fmla="*/ 576 w 600"/>
                  <a:gd name="T3" fmla="*/ 0 h 32"/>
                  <a:gd name="T4" fmla="*/ 562 w 600"/>
                  <a:gd name="T5" fmla="*/ 0 h 32"/>
                  <a:gd name="T6" fmla="*/ 548 w 600"/>
                  <a:gd name="T7" fmla="*/ 0 h 32"/>
                  <a:gd name="T8" fmla="*/ 534 w 600"/>
                  <a:gd name="T9" fmla="*/ 0 h 32"/>
                  <a:gd name="T10" fmla="*/ 519 w 600"/>
                  <a:gd name="T11" fmla="*/ 0 h 32"/>
                  <a:gd name="T12" fmla="*/ 505 w 600"/>
                  <a:gd name="T13" fmla="*/ 0 h 32"/>
                  <a:gd name="T14" fmla="*/ 491 w 600"/>
                  <a:gd name="T15" fmla="*/ 0 h 32"/>
                  <a:gd name="T16" fmla="*/ 477 w 600"/>
                  <a:gd name="T17" fmla="*/ 0 h 32"/>
                  <a:gd name="T18" fmla="*/ 463 w 600"/>
                  <a:gd name="T19" fmla="*/ 0 h 32"/>
                  <a:gd name="T20" fmla="*/ 449 w 600"/>
                  <a:gd name="T21" fmla="*/ 0 h 32"/>
                  <a:gd name="T22" fmla="*/ 434 w 600"/>
                  <a:gd name="T23" fmla="*/ 0 h 32"/>
                  <a:gd name="T24" fmla="*/ 420 w 600"/>
                  <a:gd name="T25" fmla="*/ 0 h 32"/>
                  <a:gd name="T26" fmla="*/ 406 w 600"/>
                  <a:gd name="T27" fmla="*/ 0 h 32"/>
                  <a:gd name="T28" fmla="*/ 392 w 600"/>
                  <a:gd name="T29" fmla="*/ 0 h 32"/>
                  <a:gd name="T30" fmla="*/ 378 w 600"/>
                  <a:gd name="T31" fmla="*/ 0 h 32"/>
                  <a:gd name="T32" fmla="*/ 364 w 600"/>
                  <a:gd name="T33" fmla="*/ 0 h 32"/>
                  <a:gd name="T34" fmla="*/ 349 w 600"/>
                  <a:gd name="T35" fmla="*/ 0 h 32"/>
                  <a:gd name="T36" fmla="*/ 335 w 600"/>
                  <a:gd name="T37" fmla="*/ 0 h 32"/>
                  <a:gd name="T38" fmla="*/ 321 w 600"/>
                  <a:gd name="T39" fmla="*/ 0 h 32"/>
                  <a:gd name="T40" fmla="*/ 307 w 600"/>
                  <a:gd name="T41" fmla="*/ 4 h 32"/>
                  <a:gd name="T42" fmla="*/ 293 w 600"/>
                  <a:gd name="T43" fmla="*/ 4 h 32"/>
                  <a:gd name="T44" fmla="*/ 279 w 600"/>
                  <a:gd name="T45" fmla="*/ 4 h 32"/>
                  <a:gd name="T46" fmla="*/ 264 w 600"/>
                  <a:gd name="T47" fmla="*/ 4 h 32"/>
                  <a:gd name="T48" fmla="*/ 250 w 600"/>
                  <a:gd name="T49" fmla="*/ 4 h 32"/>
                  <a:gd name="T50" fmla="*/ 236 w 600"/>
                  <a:gd name="T51" fmla="*/ 9 h 32"/>
                  <a:gd name="T52" fmla="*/ 222 w 600"/>
                  <a:gd name="T53" fmla="*/ 9 h 32"/>
                  <a:gd name="T54" fmla="*/ 208 w 600"/>
                  <a:gd name="T55" fmla="*/ 9 h 32"/>
                  <a:gd name="T56" fmla="*/ 193 w 600"/>
                  <a:gd name="T57" fmla="*/ 9 h 32"/>
                  <a:gd name="T58" fmla="*/ 179 w 600"/>
                  <a:gd name="T59" fmla="*/ 14 h 32"/>
                  <a:gd name="T60" fmla="*/ 165 w 600"/>
                  <a:gd name="T61" fmla="*/ 14 h 32"/>
                  <a:gd name="T62" fmla="*/ 151 w 600"/>
                  <a:gd name="T63" fmla="*/ 14 h 32"/>
                  <a:gd name="T64" fmla="*/ 137 w 600"/>
                  <a:gd name="T65" fmla="*/ 14 h 32"/>
                  <a:gd name="T66" fmla="*/ 123 w 600"/>
                  <a:gd name="T67" fmla="*/ 18 h 32"/>
                  <a:gd name="T68" fmla="*/ 108 w 600"/>
                  <a:gd name="T69" fmla="*/ 18 h 32"/>
                  <a:gd name="T70" fmla="*/ 94 w 600"/>
                  <a:gd name="T71" fmla="*/ 18 h 32"/>
                  <a:gd name="T72" fmla="*/ 80 w 600"/>
                  <a:gd name="T73" fmla="*/ 23 h 32"/>
                  <a:gd name="T74" fmla="*/ 66 w 600"/>
                  <a:gd name="T75" fmla="*/ 23 h 32"/>
                  <a:gd name="T76" fmla="*/ 52 w 600"/>
                  <a:gd name="T77" fmla="*/ 28 h 32"/>
                  <a:gd name="T78" fmla="*/ 38 w 600"/>
                  <a:gd name="T79" fmla="*/ 28 h 32"/>
                  <a:gd name="T80" fmla="*/ 23 w 600"/>
                  <a:gd name="T81" fmla="*/ 28 h 32"/>
                  <a:gd name="T82" fmla="*/ 9 w 600"/>
                  <a:gd name="T83" fmla="*/ 32 h 3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0"/>
                  <a:gd name="T127" fmla="*/ 0 h 32"/>
                  <a:gd name="T128" fmla="*/ 600 w 600"/>
                  <a:gd name="T129" fmla="*/ 32 h 3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0" h="32">
                    <a:moveTo>
                      <a:pt x="600" y="0"/>
                    </a:moveTo>
                    <a:lnTo>
                      <a:pt x="595" y="0"/>
                    </a:lnTo>
                    <a:lnTo>
                      <a:pt x="590" y="0"/>
                    </a:lnTo>
                    <a:lnTo>
                      <a:pt x="586" y="0"/>
                    </a:lnTo>
                    <a:lnTo>
                      <a:pt x="581" y="0"/>
                    </a:lnTo>
                    <a:lnTo>
                      <a:pt x="576" y="0"/>
                    </a:lnTo>
                    <a:lnTo>
                      <a:pt x="571" y="0"/>
                    </a:lnTo>
                    <a:lnTo>
                      <a:pt x="567" y="0"/>
                    </a:lnTo>
                    <a:lnTo>
                      <a:pt x="562" y="0"/>
                    </a:lnTo>
                    <a:lnTo>
                      <a:pt x="557" y="0"/>
                    </a:lnTo>
                    <a:lnTo>
                      <a:pt x="553" y="0"/>
                    </a:lnTo>
                    <a:lnTo>
                      <a:pt x="548" y="0"/>
                    </a:lnTo>
                    <a:lnTo>
                      <a:pt x="543" y="0"/>
                    </a:lnTo>
                    <a:lnTo>
                      <a:pt x="538" y="0"/>
                    </a:lnTo>
                    <a:lnTo>
                      <a:pt x="534" y="0"/>
                    </a:lnTo>
                    <a:lnTo>
                      <a:pt x="529" y="0"/>
                    </a:lnTo>
                    <a:lnTo>
                      <a:pt x="524" y="0"/>
                    </a:lnTo>
                    <a:lnTo>
                      <a:pt x="519" y="0"/>
                    </a:lnTo>
                    <a:lnTo>
                      <a:pt x="515" y="0"/>
                    </a:lnTo>
                    <a:lnTo>
                      <a:pt x="510" y="0"/>
                    </a:lnTo>
                    <a:lnTo>
                      <a:pt x="505" y="0"/>
                    </a:lnTo>
                    <a:lnTo>
                      <a:pt x="501" y="0"/>
                    </a:lnTo>
                    <a:lnTo>
                      <a:pt x="496" y="0"/>
                    </a:lnTo>
                    <a:lnTo>
                      <a:pt x="491" y="0"/>
                    </a:lnTo>
                    <a:lnTo>
                      <a:pt x="486" y="0"/>
                    </a:lnTo>
                    <a:lnTo>
                      <a:pt x="482" y="0"/>
                    </a:lnTo>
                    <a:lnTo>
                      <a:pt x="477" y="0"/>
                    </a:lnTo>
                    <a:lnTo>
                      <a:pt x="472" y="0"/>
                    </a:lnTo>
                    <a:lnTo>
                      <a:pt x="468" y="0"/>
                    </a:lnTo>
                    <a:lnTo>
                      <a:pt x="463" y="0"/>
                    </a:lnTo>
                    <a:lnTo>
                      <a:pt x="458" y="0"/>
                    </a:lnTo>
                    <a:lnTo>
                      <a:pt x="453" y="0"/>
                    </a:lnTo>
                    <a:lnTo>
                      <a:pt x="449" y="0"/>
                    </a:lnTo>
                    <a:lnTo>
                      <a:pt x="444" y="0"/>
                    </a:lnTo>
                    <a:lnTo>
                      <a:pt x="439" y="0"/>
                    </a:lnTo>
                    <a:lnTo>
                      <a:pt x="434" y="0"/>
                    </a:lnTo>
                    <a:lnTo>
                      <a:pt x="430" y="0"/>
                    </a:lnTo>
                    <a:lnTo>
                      <a:pt x="425" y="0"/>
                    </a:lnTo>
                    <a:lnTo>
                      <a:pt x="420" y="0"/>
                    </a:lnTo>
                    <a:lnTo>
                      <a:pt x="416" y="0"/>
                    </a:lnTo>
                    <a:lnTo>
                      <a:pt x="411" y="0"/>
                    </a:lnTo>
                    <a:lnTo>
                      <a:pt x="406" y="0"/>
                    </a:lnTo>
                    <a:lnTo>
                      <a:pt x="401" y="0"/>
                    </a:lnTo>
                    <a:lnTo>
                      <a:pt x="397" y="0"/>
                    </a:lnTo>
                    <a:lnTo>
                      <a:pt x="392" y="0"/>
                    </a:lnTo>
                    <a:lnTo>
                      <a:pt x="387" y="0"/>
                    </a:lnTo>
                    <a:lnTo>
                      <a:pt x="382" y="0"/>
                    </a:lnTo>
                    <a:lnTo>
                      <a:pt x="378" y="0"/>
                    </a:lnTo>
                    <a:lnTo>
                      <a:pt x="373" y="0"/>
                    </a:lnTo>
                    <a:lnTo>
                      <a:pt x="368" y="0"/>
                    </a:lnTo>
                    <a:lnTo>
                      <a:pt x="364" y="0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349" y="0"/>
                    </a:lnTo>
                    <a:lnTo>
                      <a:pt x="345" y="0"/>
                    </a:lnTo>
                    <a:lnTo>
                      <a:pt x="340" y="0"/>
                    </a:lnTo>
                    <a:lnTo>
                      <a:pt x="335" y="0"/>
                    </a:lnTo>
                    <a:lnTo>
                      <a:pt x="331" y="0"/>
                    </a:lnTo>
                    <a:lnTo>
                      <a:pt x="326" y="0"/>
                    </a:lnTo>
                    <a:lnTo>
                      <a:pt x="321" y="0"/>
                    </a:lnTo>
                    <a:lnTo>
                      <a:pt x="316" y="4"/>
                    </a:lnTo>
                    <a:lnTo>
                      <a:pt x="312" y="4"/>
                    </a:lnTo>
                    <a:lnTo>
                      <a:pt x="307" y="4"/>
                    </a:lnTo>
                    <a:lnTo>
                      <a:pt x="302" y="4"/>
                    </a:lnTo>
                    <a:lnTo>
                      <a:pt x="297" y="4"/>
                    </a:lnTo>
                    <a:lnTo>
                      <a:pt x="293" y="4"/>
                    </a:lnTo>
                    <a:lnTo>
                      <a:pt x="288" y="4"/>
                    </a:lnTo>
                    <a:lnTo>
                      <a:pt x="283" y="4"/>
                    </a:lnTo>
                    <a:lnTo>
                      <a:pt x="279" y="4"/>
                    </a:lnTo>
                    <a:lnTo>
                      <a:pt x="274" y="4"/>
                    </a:lnTo>
                    <a:lnTo>
                      <a:pt x="269" y="4"/>
                    </a:lnTo>
                    <a:lnTo>
                      <a:pt x="264" y="4"/>
                    </a:lnTo>
                    <a:lnTo>
                      <a:pt x="260" y="4"/>
                    </a:lnTo>
                    <a:lnTo>
                      <a:pt x="255" y="4"/>
                    </a:lnTo>
                    <a:lnTo>
                      <a:pt x="250" y="4"/>
                    </a:lnTo>
                    <a:lnTo>
                      <a:pt x="245" y="4"/>
                    </a:lnTo>
                    <a:lnTo>
                      <a:pt x="241" y="9"/>
                    </a:lnTo>
                    <a:lnTo>
                      <a:pt x="236" y="9"/>
                    </a:lnTo>
                    <a:lnTo>
                      <a:pt x="231" y="9"/>
                    </a:lnTo>
                    <a:lnTo>
                      <a:pt x="227" y="9"/>
                    </a:lnTo>
                    <a:lnTo>
                      <a:pt x="222" y="9"/>
                    </a:lnTo>
                    <a:lnTo>
                      <a:pt x="217" y="9"/>
                    </a:lnTo>
                    <a:lnTo>
                      <a:pt x="212" y="9"/>
                    </a:lnTo>
                    <a:lnTo>
                      <a:pt x="208" y="9"/>
                    </a:lnTo>
                    <a:lnTo>
                      <a:pt x="203" y="9"/>
                    </a:lnTo>
                    <a:lnTo>
                      <a:pt x="198" y="9"/>
                    </a:lnTo>
                    <a:lnTo>
                      <a:pt x="193" y="9"/>
                    </a:lnTo>
                    <a:lnTo>
                      <a:pt x="189" y="9"/>
                    </a:lnTo>
                    <a:lnTo>
                      <a:pt x="184" y="14"/>
                    </a:lnTo>
                    <a:lnTo>
                      <a:pt x="179" y="14"/>
                    </a:lnTo>
                    <a:lnTo>
                      <a:pt x="175" y="14"/>
                    </a:lnTo>
                    <a:lnTo>
                      <a:pt x="170" y="14"/>
                    </a:lnTo>
                    <a:lnTo>
                      <a:pt x="165" y="14"/>
                    </a:lnTo>
                    <a:lnTo>
                      <a:pt x="160" y="14"/>
                    </a:lnTo>
                    <a:lnTo>
                      <a:pt x="156" y="14"/>
                    </a:lnTo>
                    <a:lnTo>
                      <a:pt x="151" y="14"/>
                    </a:lnTo>
                    <a:lnTo>
                      <a:pt x="146" y="14"/>
                    </a:lnTo>
                    <a:lnTo>
                      <a:pt x="142" y="14"/>
                    </a:lnTo>
                    <a:lnTo>
                      <a:pt x="137" y="14"/>
                    </a:lnTo>
                    <a:lnTo>
                      <a:pt x="132" y="18"/>
                    </a:lnTo>
                    <a:lnTo>
                      <a:pt x="127" y="18"/>
                    </a:lnTo>
                    <a:lnTo>
                      <a:pt x="123" y="18"/>
                    </a:lnTo>
                    <a:lnTo>
                      <a:pt x="118" y="18"/>
                    </a:lnTo>
                    <a:lnTo>
                      <a:pt x="113" y="18"/>
                    </a:lnTo>
                    <a:lnTo>
                      <a:pt x="108" y="18"/>
                    </a:lnTo>
                    <a:lnTo>
                      <a:pt x="104" y="18"/>
                    </a:lnTo>
                    <a:lnTo>
                      <a:pt x="99" y="18"/>
                    </a:lnTo>
                    <a:lnTo>
                      <a:pt x="94" y="18"/>
                    </a:lnTo>
                    <a:lnTo>
                      <a:pt x="90" y="23"/>
                    </a:lnTo>
                    <a:lnTo>
                      <a:pt x="85" y="23"/>
                    </a:lnTo>
                    <a:lnTo>
                      <a:pt x="80" y="23"/>
                    </a:lnTo>
                    <a:lnTo>
                      <a:pt x="75" y="23"/>
                    </a:lnTo>
                    <a:lnTo>
                      <a:pt x="71" y="23"/>
                    </a:lnTo>
                    <a:lnTo>
                      <a:pt x="66" y="23"/>
                    </a:lnTo>
                    <a:lnTo>
                      <a:pt x="61" y="23"/>
                    </a:lnTo>
                    <a:lnTo>
                      <a:pt x="56" y="28"/>
                    </a:lnTo>
                    <a:lnTo>
                      <a:pt x="52" y="28"/>
                    </a:lnTo>
                    <a:lnTo>
                      <a:pt x="47" y="28"/>
                    </a:lnTo>
                    <a:lnTo>
                      <a:pt x="42" y="28"/>
                    </a:lnTo>
                    <a:lnTo>
                      <a:pt x="38" y="28"/>
                    </a:lnTo>
                    <a:lnTo>
                      <a:pt x="33" y="28"/>
                    </a:lnTo>
                    <a:lnTo>
                      <a:pt x="28" y="28"/>
                    </a:lnTo>
                    <a:lnTo>
                      <a:pt x="23" y="28"/>
                    </a:lnTo>
                    <a:lnTo>
                      <a:pt x="19" y="32"/>
                    </a:lnTo>
                    <a:lnTo>
                      <a:pt x="14" y="32"/>
                    </a:lnTo>
                    <a:lnTo>
                      <a:pt x="9" y="32"/>
                    </a:lnTo>
                    <a:lnTo>
                      <a:pt x="5" y="32"/>
                    </a:lnTo>
                    <a:lnTo>
                      <a:pt x="0" y="32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3814" name="Freeform 37">
                <a:extLst>
                  <a:ext uri="{FF2B5EF4-FFF2-40B4-BE49-F238E27FC236}">
                    <a16:creationId xmlns:a16="http://schemas.microsoft.com/office/drawing/2014/main" id="{268A3622-C201-BE43-BA05-0CE2515E9560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720" y="1854"/>
                <a:ext cx="208" cy="57"/>
              </a:xfrm>
              <a:custGeom>
                <a:avLst/>
                <a:gdLst>
                  <a:gd name="T0" fmla="*/ 208 w 208"/>
                  <a:gd name="T1" fmla="*/ 0 h 57"/>
                  <a:gd name="T2" fmla="*/ 203 w 208"/>
                  <a:gd name="T3" fmla="*/ 0 h 57"/>
                  <a:gd name="T4" fmla="*/ 198 w 208"/>
                  <a:gd name="T5" fmla="*/ 5 h 57"/>
                  <a:gd name="T6" fmla="*/ 194 w 208"/>
                  <a:gd name="T7" fmla="*/ 5 h 57"/>
                  <a:gd name="T8" fmla="*/ 189 w 208"/>
                  <a:gd name="T9" fmla="*/ 5 h 57"/>
                  <a:gd name="T10" fmla="*/ 184 w 208"/>
                  <a:gd name="T11" fmla="*/ 5 h 57"/>
                  <a:gd name="T12" fmla="*/ 179 w 208"/>
                  <a:gd name="T13" fmla="*/ 5 h 57"/>
                  <a:gd name="T14" fmla="*/ 175 w 208"/>
                  <a:gd name="T15" fmla="*/ 5 h 57"/>
                  <a:gd name="T16" fmla="*/ 170 w 208"/>
                  <a:gd name="T17" fmla="*/ 10 h 57"/>
                  <a:gd name="T18" fmla="*/ 165 w 208"/>
                  <a:gd name="T19" fmla="*/ 10 h 57"/>
                  <a:gd name="T20" fmla="*/ 161 w 208"/>
                  <a:gd name="T21" fmla="*/ 10 h 57"/>
                  <a:gd name="T22" fmla="*/ 156 w 208"/>
                  <a:gd name="T23" fmla="*/ 10 h 57"/>
                  <a:gd name="T24" fmla="*/ 151 w 208"/>
                  <a:gd name="T25" fmla="*/ 10 h 57"/>
                  <a:gd name="T26" fmla="*/ 146 w 208"/>
                  <a:gd name="T27" fmla="*/ 15 h 57"/>
                  <a:gd name="T28" fmla="*/ 142 w 208"/>
                  <a:gd name="T29" fmla="*/ 15 h 57"/>
                  <a:gd name="T30" fmla="*/ 137 w 208"/>
                  <a:gd name="T31" fmla="*/ 15 h 57"/>
                  <a:gd name="T32" fmla="*/ 132 w 208"/>
                  <a:gd name="T33" fmla="*/ 15 h 57"/>
                  <a:gd name="T34" fmla="*/ 127 w 208"/>
                  <a:gd name="T35" fmla="*/ 15 h 57"/>
                  <a:gd name="T36" fmla="*/ 123 w 208"/>
                  <a:gd name="T37" fmla="*/ 19 h 57"/>
                  <a:gd name="T38" fmla="*/ 118 w 208"/>
                  <a:gd name="T39" fmla="*/ 19 h 57"/>
                  <a:gd name="T40" fmla="*/ 113 w 208"/>
                  <a:gd name="T41" fmla="*/ 19 h 57"/>
                  <a:gd name="T42" fmla="*/ 109 w 208"/>
                  <a:gd name="T43" fmla="*/ 19 h 57"/>
                  <a:gd name="T44" fmla="*/ 104 w 208"/>
                  <a:gd name="T45" fmla="*/ 24 h 57"/>
                  <a:gd name="T46" fmla="*/ 99 w 208"/>
                  <a:gd name="T47" fmla="*/ 24 h 57"/>
                  <a:gd name="T48" fmla="*/ 94 w 208"/>
                  <a:gd name="T49" fmla="*/ 24 h 57"/>
                  <a:gd name="T50" fmla="*/ 90 w 208"/>
                  <a:gd name="T51" fmla="*/ 24 h 57"/>
                  <a:gd name="T52" fmla="*/ 85 w 208"/>
                  <a:gd name="T53" fmla="*/ 29 h 57"/>
                  <a:gd name="T54" fmla="*/ 80 w 208"/>
                  <a:gd name="T55" fmla="*/ 29 h 57"/>
                  <a:gd name="T56" fmla="*/ 75 w 208"/>
                  <a:gd name="T57" fmla="*/ 29 h 57"/>
                  <a:gd name="T58" fmla="*/ 71 w 208"/>
                  <a:gd name="T59" fmla="*/ 29 h 57"/>
                  <a:gd name="T60" fmla="*/ 66 w 208"/>
                  <a:gd name="T61" fmla="*/ 33 h 57"/>
                  <a:gd name="T62" fmla="*/ 61 w 208"/>
                  <a:gd name="T63" fmla="*/ 33 h 57"/>
                  <a:gd name="T64" fmla="*/ 57 w 208"/>
                  <a:gd name="T65" fmla="*/ 33 h 57"/>
                  <a:gd name="T66" fmla="*/ 52 w 208"/>
                  <a:gd name="T67" fmla="*/ 38 h 57"/>
                  <a:gd name="T68" fmla="*/ 47 w 208"/>
                  <a:gd name="T69" fmla="*/ 38 h 57"/>
                  <a:gd name="T70" fmla="*/ 42 w 208"/>
                  <a:gd name="T71" fmla="*/ 38 h 57"/>
                  <a:gd name="T72" fmla="*/ 38 w 208"/>
                  <a:gd name="T73" fmla="*/ 43 h 57"/>
                  <a:gd name="T74" fmla="*/ 33 w 208"/>
                  <a:gd name="T75" fmla="*/ 43 h 57"/>
                  <a:gd name="T76" fmla="*/ 28 w 208"/>
                  <a:gd name="T77" fmla="*/ 48 h 57"/>
                  <a:gd name="T78" fmla="*/ 24 w 208"/>
                  <a:gd name="T79" fmla="*/ 48 h 57"/>
                  <a:gd name="T80" fmla="*/ 19 w 208"/>
                  <a:gd name="T81" fmla="*/ 48 h 57"/>
                  <a:gd name="T82" fmla="*/ 14 w 208"/>
                  <a:gd name="T83" fmla="*/ 52 h 57"/>
                  <a:gd name="T84" fmla="*/ 9 w 208"/>
                  <a:gd name="T85" fmla="*/ 52 h 57"/>
                  <a:gd name="T86" fmla="*/ 5 w 208"/>
                  <a:gd name="T87" fmla="*/ 57 h 57"/>
                  <a:gd name="T88" fmla="*/ 0 w 208"/>
                  <a:gd name="T89" fmla="*/ 57 h 5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08"/>
                  <a:gd name="T136" fmla="*/ 0 h 57"/>
                  <a:gd name="T137" fmla="*/ 208 w 208"/>
                  <a:gd name="T138" fmla="*/ 57 h 57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08" h="57">
                    <a:moveTo>
                      <a:pt x="208" y="0"/>
                    </a:moveTo>
                    <a:lnTo>
                      <a:pt x="203" y="0"/>
                    </a:lnTo>
                    <a:lnTo>
                      <a:pt x="198" y="5"/>
                    </a:lnTo>
                    <a:lnTo>
                      <a:pt x="194" y="5"/>
                    </a:lnTo>
                    <a:lnTo>
                      <a:pt x="189" y="5"/>
                    </a:lnTo>
                    <a:lnTo>
                      <a:pt x="184" y="5"/>
                    </a:lnTo>
                    <a:lnTo>
                      <a:pt x="179" y="5"/>
                    </a:lnTo>
                    <a:lnTo>
                      <a:pt x="175" y="5"/>
                    </a:lnTo>
                    <a:lnTo>
                      <a:pt x="170" y="10"/>
                    </a:lnTo>
                    <a:lnTo>
                      <a:pt x="165" y="10"/>
                    </a:lnTo>
                    <a:lnTo>
                      <a:pt x="161" y="10"/>
                    </a:lnTo>
                    <a:lnTo>
                      <a:pt x="156" y="10"/>
                    </a:lnTo>
                    <a:lnTo>
                      <a:pt x="151" y="10"/>
                    </a:lnTo>
                    <a:lnTo>
                      <a:pt x="146" y="15"/>
                    </a:lnTo>
                    <a:lnTo>
                      <a:pt x="142" y="15"/>
                    </a:lnTo>
                    <a:lnTo>
                      <a:pt x="137" y="15"/>
                    </a:lnTo>
                    <a:lnTo>
                      <a:pt x="132" y="15"/>
                    </a:lnTo>
                    <a:lnTo>
                      <a:pt x="127" y="15"/>
                    </a:lnTo>
                    <a:lnTo>
                      <a:pt x="123" y="19"/>
                    </a:lnTo>
                    <a:lnTo>
                      <a:pt x="118" y="19"/>
                    </a:lnTo>
                    <a:lnTo>
                      <a:pt x="113" y="19"/>
                    </a:lnTo>
                    <a:lnTo>
                      <a:pt x="109" y="19"/>
                    </a:lnTo>
                    <a:lnTo>
                      <a:pt x="104" y="24"/>
                    </a:lnTo>
                    <a:lnTo>
                      <a:pt x="99" y="24"/>
                    </a:lnTo>
                    <a:lnTo>
                      <a:pt x="94" y="24"/>
                    </a:lnTo>
                    <a:lnTo>
                      <a:pt x="90" y="24"/>
                    </a:lnTo>
                    <a:lnTo>
                      <a:pt x="85" y="29"/>
                    </a:lnTo>
                    <a:lnTo>
                      <a:pt x="80" y="29"/>
                    </a:lnTo>
                    <a:lnTo>
                      <a:pt x="75" y="29"/>
                    </a:lnTo>
                    <a:lnTo>
                      <a:pt x="71" y="29"/>
                    </a:lnTo>
                    <a:lnTo>
                      <a:pt x="66" y="33"/>
                    </a:lnTo>
                    <a:lnTo>
                      <a:pt x="61" y="33"/>
                    </a:lnTo>
                    <a:lnTo>
                      <a:pt x="57" y="33"/>
                    </a:lnTo>
                    <a:lnTo>
                      <a:pt x="52" y="38"/>
                    </a:lnTo>
                    <a:lnTo>
                      <a:pt x="47" y="38"/>
                    </a:lnTo>
                    <a:lnTo>
                      <a:pt x="42" y="38"/>
                    </a:lnTo>
                    <a:lnTo>
                      <a:pt x="38" y="43"/>
                    </a:lnTo>
                    <a:lnTo>
                      <a:pt x="33" y="43"/>
                    </a:lnTo>
                    <a:lnTo>
                      <a:pt x="28" y="48"/>
                    </a:lnTo>
                    <a:lnTo>
                      <a:pt x="24" y="48"/>
                    </a:lnTo>
                    <a:lnTo>
                      <a:pt x="19" y="48"/>
                    </a:lnTo>
                    <a:lnTo>
                      <a:pt x="14" y="52"/>
                    </a:lnTo>
                    <a:lnTo>
                      <a:pt x="9" y="52"/>
                    </a:lnTo>
                    <a:lnTo>
                      <a:pt x="5" y="57"/>
                    </a:lnTo>
                    <a:lnTo>
                      <a:pt x="0" y="57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</p:grpSp>
      <p:sp>
        <p:nvSpPr>
          <p:cNvPr id="33797" name="Text Box 38">
            <a:extLst>
              <a:ext uri="{FF2B5EF4-FFF2-40B4-BE49-F238E27FC236}">
                <a16:creationId xmlns:a16="http://schemas.microsoft.com/office/drawing/2014/main" id="{63B0DB2F-7FFA-7044-92CD-65E546335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5550" y="3886200"/>
            <a:ext cx="156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Forward OTR</a:t>
            </a:r>
            <a:endParaRPr lang="en-US" altLang="en-US" sz="1800"/>
          </a:p>
        </p:txBody>
      </p:sp>
      <p:sp>
        <p:nvSpPr>
          <p:cNvPr id="33798" name="Text Box 39">
            <a:extLst>
              <a:ext uri="{FF2B5EF4-FFF2-40B4-BE49-F238E27FC236}">
                <a16:creationId xmlns:a16="http://schemas.microsoft.com/office/drawing/2014/main" id="{6FFF9C39-8830-AB4B-B3B6-560EF7391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5867400"/>
            <a:ext cx="173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Backward OTR</a:t>
            </a:r>
            <a:endParaRPr lang="en-US" altLang="en-US" sz="1800"/>
          </a:p>
        </p:txBody>
      </p:sp>
      <p:sp>
        <p:nvSpPr>
          <p:cNvPr id="33799" name="Line 40">
            <a:extLst>
              <a:ext uri="{FF2B5EF4-FFF2-40B4-BE49-F238E27FC236}">
                <a16:creationId xmlns:a16="http://schemas.microsoft.com/office/drawing/2014/main" id="{AACF0879-666C-694A-9229-5DDDF6DD09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82000" y="3200400"/>
            <a:ext cx="0" cy="6858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33800" name="Line 41">
            <a:extLst>
              <a:ext uri="{FF2B5EF4-FFF2-40B4-BE49-F238E27FC236}">
                <a16:creationId xmlns:a16="http://schemas.microsoft.com/office/drawing/2014/main" id="{51B104FD-9ADC-0C47-BF53-0A75ECB5B686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0" y="4267200"/>
            <a:ext cx="0" cy="533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33801" name="Line 42">
            <a:extLst>
              <a:ext uri="{FF2B5EF4-FFF2-40B4-BE49-F238E27FC236}">
                <a16:creationId xmlns:a16="http://schemas.microsoft.com/office/drawing/2014/main" id="{37A7AF59-EA80-CC42-9730-897747D96A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81800" y="5791200"/>
            <a:ext cx="457200" cy="76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33802" name="Line 43">
            <a:extLst>
              <a:ext uri="{FF2B5EF4-FFF2-40B4-BE49-F238E27FC236}">
                <a16:creationId xmlns:a16="http://schemas.microsoft.com/office/drawing/2014/main" id="{48B2A3D0-DD55-AE4E-897B-7B991B3D49C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24600" y="3200400"/>
            <a:ext cx="304800" cy="2743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1798</TotalTime>
  <Words>2828</Words>
  <Application>Microsoft Macintosh PowerPoint</Application>
  <PresentationFormat>On-screen Show (4:3)</PresentationFormat>
  <Paragraphs>454</Paragraphs>
  <Slides>53</Slides>
  <Notes>52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62" baseType="lpstr">
      <vt:lpstr>Arial</vt:lpstr>
      <vt:lpstr>Calibri</vt:lpstr>
      <vt:lpstr>Garamond</vt:lpstr>
      <vt:lpstr>Symbol</vt:lpstr>
      <vt:lpstr>Times New Roman</vt:lpstr>
      <vt:lpstr>Wingdings</vt:lpstr>
      <vt:lpstr>Edge</vt:lpstr>
      <vt:lpstr>Equation</vt:lpstr>
      <vt:lpstr>Photo Editor Photo</vt:lpstr>
      <vt:lpstr>Lecture 22 Beam Instrumentation &amp;  Diagnostics</vt:lpstr>
      <vt:lpstr>Introduction</vt:lpstr>
      <vt:lpstr>What are Beam Diagnostics?</vt:lpstr>
      <vt:lpstr>Observation of Beam &amp; Measurement of Beam Current</vt:lpstr>
      <vt:lpstr>Screens (Phosphor or Scintillator)</vt:lpstr>
      <vt:lpstr>Fluorescent Screen</vt:lpstr>
      <vt:lpstr>Fluorescent Screen</vt:lpstr>
      <vt:lpstr>Fluorescent Screen</vt:lpstr>
      <vt:lpstr>Optical Transition Radiation (OTR)</vt:lpstr>
      <vt:lpstr>Properties of OTR</vt:lpstr>
      <vt:lpstr>OTR Advantages/Disadvantages</vt:lpstr>
      <vt:lpstr>Screens and Optics</vt:lpstr>
      <vt:lpstr>Beam Profiles in the Diamond Injector</vt:lpstr>
      <vt:lpstr>Faraday Cup</vt:lpstr>
      <vt:lpstr>Faraday Cup Principle</vt:lpstr>
      <vt:lpstr>Interaction of Particles with Matter</vt:lpstr>
      <vt:lpstr>Backscatter</vt:lpstr>
      <vt:lpstr>Some Faraday Cups</vt:lpstr>
      <vt:lpstr>Wall Current Monitor (WCM)</vt:lpstr>
      <vt:lpstr>Wall Current Monitor (WCM)</vt:lpstr>
      <vt:lpstr>Fields and Currents of a Charged Particle at Relativistic Speed</vt:lpstr>
      <vt:lpstr>Wall Current Monitor (WCM)</vt:lpstr>
      <vt:lpstr>WCM Example Measurements</vt:lpstr>
      <vt:lpstr>Beam Current Transformer</vt:lpstr>
      <vt:lpstr>Beam Current Transformer Principle</vt:lpstr>
      <vt:lpstr>Beam Current Transformer</vt:lpstr>
      <vt:lpstr>Beam lifetime in storage ring</vt:lpstr>
      <vt:lpstr>Beam Lifetime in Storage Ring</vt:lpstr>
      <vt:lpstr>Beam Lifetime in Storage Ring</vt:lpstr>
      <vt:lpstr>Beam Lifetime in Storage Ring</vt:lpstr>
      <vt:lpstr>Measurement of momentum &amp; energy of particle beam</vt:lpstr>
      <vt:lpstr>Measurement of Momentum &amp; Energy</vt:lpstr>
      <vt:lpstr>Measurement of Momentum &amp; Energy</vt:lpstr>
      <vt:lpstr>Measurement of transverse beam position</vt:lpstr>
      <vt:lpstr>Transverse Space v Phase Space</vt:lpstr>
      <vt:lpstr>Transverse Beam Position </vt:lpstr>
      <vt:lpstr>Magnetic Beam Position Monitor</vt:lpstr>
      <vt:lpstr>Electrode Beam Position Monitor</vt:lpstr>
      <vt:lpstr>Monitor with Four Electrodes</vt:lpstr>
      <vt:lpstr>Monitor with Four Electrodes</vt:lpstr>
      <vt:lpstr>Principle of Wire Scanner</vt:lpstr>
      <vt:lpstr>Wire Scanner Designs</vt:lpstr>
      <vt:lpstr>Limitations of Wire Scanners</vt:lpstr>
      <vt:lpstr>Measurement of betatron frequency &amp; tune </vt:lpstr>
      <vt:lpstr>Betatron Frequency &amp; Tune</vt:lpstr>
      <vt:lpstr>Betatron Frequency and Tune</vt:lpstr>
      <vt:lpstr>Betatron Frequency &amp; Tune</vt:lpstr>
      <vt:lpstr>Measurement of beam optical parameters</vt:lpstr>
      <vt:lpstr>Beam Optical Parameters - Dispersion</vt:lpstr>
      <vt:lpstr>Beam Optical Parameters - Dispersion</vt:lpstr>
      <vt:lpstr>Beam Optical Parameters – β Function</vt:lpstr>
      <vt:lpstr>Beam Optical Parameters - Chromaticity</vt:lpstr>
      <vt:lpstr>Acknowledgements and References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Emmanuel Tsesmelis (Vg Prof)</cp:lastModifiedBy>
  <cp:revision>239</cp:revision>
  <dcterms:created xsi:type="dcterms:W3CDTF">2007-08-29T13:08:22Z</dcterms:created>
  <dcterms:modified xsi:type="dcterms:W3CDTF">2023-11-18T16:47:02Z</dcterms:modified>
</cp:coreProperties>
</file>