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  <p:sldMasterId id="2147483688" r:id="rId2"/>
  </p:sldMasterIdLst>
  <p:notesMasterIdLst>
    <p:notesMasterId r:id="rId13"/>
  </p:notesMasterIdLst>
  <p:sldIdLst>
    <p:sldId id="421" r:id="rId3"/>
    <p:sldId id="437" r:id="rId4"/>
    <p:sldId id="1495" r:id="rId5"/>
    <p:sldId id="1496" r:id="rId6"/>
    <p:sldId id="520" r:id="rId7"/>
    <p:sldId id="524" r:id="rId8"/>
    <p:sldId id="523" r:id="rId9"/>
    <p:sldId id="482" r:id="rId10"/>
    <p:sldId id="519" r:id="rId11"/>
    <p:sldId id="521" r:id="rId12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4C1"/>
    <a:srgbClr val="1C00FA"/>
    <a:srgbClr val="0EFF07"/>
    <a:srgbClr val="56544A"/>
    <a:srgbClr val="6E6A5E"/>
    <a:srgbClr val="726E62"/>
    <a:srgbClr val="C1BDA6"/>
    <a:srgbClr val="284CC6"/>
    <a:srgbClr val="0031B9"/>
    <a:srgbClr val="007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1"/>
    <p:restoredTop sz="95701"/>
  </p:normalViewPr>
  <p:slideViewPr>
    <p:cSldViewPr snapToGrid="0" snapToObjects="1">
      <p:cViewPr varScale="1">
        <p:scale>
          <a:sx n="124" d="100"/>
          <a:sy n="124" d="100"/>
        </p:scale>
        <p:origin x="1680" y="168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088B8-86CD-684E-92BB-10CD9AF56197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5DD79-C793-7A40-B379-521ED62B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97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89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464332-DFBC-D546-9D62-8B5A6BCB01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7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21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949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63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5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49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6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0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24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4572" y="6086108"/>
            <a:ext cx="125844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834" y="6451233"/>
            <a:ext cx="471805" cy="365125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20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8723"/>
          </a:xfrm>
          <a:prstGeom prst="rect">
            <a:avLst/>
          </a:prstGeom>
        </p:spPr>
        <p:txBody>
          <a:bodyPr/>
          <a:lstStyle>
            <a:lvl1pPr algn="ctr">
              <a:defRPr sz="2100" b="0" i="0">
                <a:latin typeface="+mj-lt"/>
                <a:ea typeface="CMU Sans Serif" charset="0"/>
                <a:cs typeface="CMU Sans Serif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436253" y="2613508"/>
            <a:ext cx="4271495" cy="1944688"/>
          </a:xfrm>
          <a:prstGeom prst="rect">
            <a:avLst/>
          </a:prstGeom>
        </p:spPr>
        <p:txBody>
          <a:bodyPr/>
          <a:lstStyle>
            <a:lvl1pPr>
              <a:defRPr sz="1350" b="0" i="0">
                <a:latin typeface="+mj-lt"/>
                <a:ea typeface="CMU Sans Serif" charset="0"/>
                <a:cs typeface="CMU Sans Serif" charset="0"/>
              </a:defRPr>
            </a:lvl1pPr>
            <a:lvl2pPr>
              <a:defRPr sz="1350" b="0" i="0">
                <a:latin typeface="+mj-lt"/>
                <a:ea typeface="CMU Sans Serif" charset="0"/>
                <a:cs typeface="CMU Sans Serif" charset="0"/>
              </a:defRPr>
            </a:lvl2pPr>
            <a:lvl3pPr>
              <a:defRPr sz="1050" b="0" i="0">
                <a:latin typeface="+mj-lt"/>
                <a:ea typeface="CMU Sans Serif" charset="0"/>
                <a:cs typeface="CMU Sans Serif" charset="0"/>
              </a:defRPr>
            </a:lvl3pPr>
            <a:lvl4pPr>
              <a:defRPr sz="1050" b="0" i="0">
                <a:latin typeface="+mj-lt"/>
                <a:ea typeface="CMU Sans Serif" charset="0"/>
                <a:cs typeface="CMU Sans Serif" charset="0"/>
              </a:defRPr>
            </a:lvl4pPr>
            <a:lvl5pPr>
              <a:defRPr sz="1050" b="0" i="0">
                <a:latin typeface="+mj-lt"/>
                <a:ea typeface="CMU Sans Serif" charset="0"/>
                <a:cs typeface="CMU Sans Serif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270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3F0494-F8C9-BB4E-B837-B8D79B69CA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18747" y="-237067"/>
            <a:ext cx="6044987" cy="76030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83270A-F6DE-C14D-9C27-3E8D841FB4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3603812" cy="1619883"/>
          </a:xfrm>
          <a:prstGeom prst="rect">
            <a:avLst/>
          </a:prstGeom>
        </p:spPr>
      </p:pic>
      <p:pic>
        <p:nvPicPr>
          <p:cNvPr id="1026" name="Picture 2" descr="STFC logo">
            <a:extLst>
              <a:ext uri="{FF2B5EF4-FFF2-40B4-BE49-F238E27FC236}">
                <a16:creationId xmlns:a16="http://schemas.microsoft.com/office/drawing/2014/main" id="{8DF92AB1-512F-3B4C-B3A2-DE81FF2934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253" y="6337162"/>
            <a:ext cx="1403583" cy="47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1"/>
            <a:ext cx="1213708" cy="47985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264381" y="6324576"/>
            <a:ext cx="21848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b="1" dirty="0">
                <a:solidFill>
                  <a:schemeClr val="bg1"/>
                </a:solidFill>
              </a:rPr>
              <a:t>K. Long; </a:t>
            </a:r>
            <a:fld id="{B19FB069-7A70-CF49-A3CF-C9513262B04A}" type="datetime3">
              <a:rPr lang="en-GB" sz="1350" b="1" smtClean="0">
                <a:solidFill>
                  <a:schemeClr val="bg1"/>
                </a:solidFill>
              </a:rPr>
              <a:t>22 November, 2023</a:t>
            </a:fld>
            <a:endParaRPr lang="en-US" sz="13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58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95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646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7"/>
            <a:ext cx="4495800" cy="61072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50797"/>
            <a:ext cx="4495800" cy="61072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2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15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81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05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21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08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30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800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795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682388"/>
            <a:ext cx="8881744" cy="585063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1285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682388"/>
            <a:ext cx="8881744" cy="585063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504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682388"/>
            <a:ext cx="8881744" cy="585063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2653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209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682388"/>
            <a:ext cx="8881744" cy="585063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11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403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682388"/>
            <a:ext cx="8881744" cy="585063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939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2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2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81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81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0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50797"/>
            <a:ext cx="9144000" cy="6107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33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em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6.jp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9.jp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7.png"/><Relationship Id="rId10" Type="http://schemas.openxmlformats.org/officeDocument/2006/relationships/image" Target="../media/image24.png"/><Relationship Id="rId4" Type="http://schemas.openxmlformats.org/officeDocument/2006/relationships/image" Target="../media/image6.jp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72C163A-ABD2-9045-9BF3-03410940CD85}"/>
              </a:ext>
            </a:extLst>
          </p:cNvPr>
          <p:cNvSpPr/>
          <p:nvPr/>
        </p:nvSpPr>
        <p:spPr>
          <a:xfrm>
            <a:off x="10273" y="-26222"/>
            <a:ext cx="9144000" cy="6871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60AA3B-5F50-5048-A7FA-43B6B42F30DD}"/>
              </a:ext>
            </a:extLst>
          </p:cNvPr>
          <p:cNvSpPr/>
          <p:nvPr/>
        </p:nvSpPr>
        <p:spPr>
          <a:xfrm>
            <a:off x="0" y="-6979"/>
            <a:ext cx="9144000" cy="687103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C72F2FC-6DDC-BC46-8563-79DD72A806BB}"/>
              </a:ext>
            </a:extLst>
          </p:cNvPr>
          <p:cNvSpPr/>
          <p:nvPr/>
        </p:nvSpPr>
        <p:spPr>
          <a:xfrm flipV="1">
            <a:off x="-1752317" y="-1547508"/>
            <a:ext cx="4404457" cy="9913607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8423" h="9913607">
                <a:moveTo>
                  <a:pt x="3059615" y="755565"/>
                </a:moveTo>
                <a:cubicBezTo>
                  <a:pt x="3596046" y="1150172"/>
                  <a:pt x="3619522" y="2317426"/>
                  <a:pt x="3665631" y="3041563"/>
                </a:cubicBezTo>
                <a:cubicBezTo>
                  <a:pt x="3711740" y="3765700"/>
                  <a:pt x="3169315" y="4566986"/>
                  <a:pt x="3336268" y="5100386"/>
                </a:cubicBezTo>
                <a:cubicBezTo>
                  <a:pt x="3503221" y="5633786"/>
                  <a:pt x="3626955" y="5918116"/>
                  <a:pt x="3579356" y="6307280"/>
                </a:cubicBezTo>
                <a:cubicBezTo>
                  <a:pt x="3531757" y="6696444"/>
                  <a:pt x="3134255" y="7160270"/>
                  <a:pt x="3050674" y="7435371"/>
                </a:cubicBezTo>
                <a:cubicBezTo>
                  <a:pt x="2967093" y="7710472"/>
                  <a:pt x="3181567" y="8004386"/>
                  <a:pt x="3118674" y="8333442"/>
                </a:cubicBezTo>
                <a:cubicBezTo>
                  <a:pt x="3055781" y="8662498"/>
                  <a:pt x="2726768" y="8901037"/>
                  <a:pt x="2550918" y="9148450"/>
                </a:cubicBezTo>
                <a:cubicBezTo>
                  <a:pt x="2375068" y="9395863"/>
                  <a:pt x="2463203" y="9861464"/>
                  <a:pt x="2063572" y="9817921"/>
                </a:cubicBezTo>
                <a:cubicBezTo>
                  <a:pt x="1663941" y="9774378"/>
                  <a:pt x="422550" y="10411193"/>
                  <a:pt x="153129" y="8887193"/>
                </a:cubicBezTo>
                <a:cubicBezTo>
                  <a:pt x="-116293" y="7363193"/>
                  <a:pt x="-37371" y="2029192"/>
                  <a:pt x="447043" y="673921"/>
                </a:cubicBezTo>
                <a:cubicBezTo>
                  <a:pt x="931457" y="-681350"/>
                  <a:pt x="2523184" y="360958"/>
                  <a:pt x="3059615" y="755565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9093837-CB56-D249-8601-95EB8B6D797E}"/>
              </a:ext>
            </a:extLst>
          </p:cNvPr>
          <p:cNvSpPr/>
          <p:nvPr/>
        </p:nvSpPr>
        <p:spPr>
          <a:xfrm>
            <a:off x="-1083855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B087AAA-FF69-3B47-90C1-0D4ACD518A24}"/>
              </a:ext>
            </a:extLst>
          </p:cNvPr>
          <p:cNvSpPr/>
          <p:nvPr/>
        </p:nvSpPr>
        <p:spPr>
          <a:xfrm>
            <a:off x="-753628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BDF251B-F069-DA4E-A62F-1C5EC1A2B100}"/>
              </a:ext>
            </a:extLst>
          </p:cNvPr>
          <p:cNvSpPr/>
          <p:nvPr/>
        </p:nvSpPr>
        <p:spPr>
          <a:xfrm flipV="1">
            <a:off x="684163" y="-1449960"/>
            <a:ext cx="1976124" cy="2342940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622708 w 3723402"/>
              <a:gd name="connsiteY0" fmla="*/ 754893 h 9908518"/>
              <a:gd name="connsiteX1" fmla="*/ 3228724 w 3723402"/>
              <a:gd name="connsiteY1" fmla="*/ 3040891 h 9908518"/>
              <a:gd name="connsiteX2" fmla="*/ 2899361 w 3723402"/>
              <a:gd name="connsiteY2" fmla="*/ 5099714 h 9908518"/>
              <a:gd name="connsiteX3" fmla="*/ 3142449 w 3723402"/>
              <a:gd name="connsiteY3" fmla="*/ 6306608 h 9908518"/>
              <a:gd name="connsiteX4" fmla="*/ 2613767 w 3723402"/>
              <a:gd name="connsiteY4" fmla="*/ 7434699 h 9908518"/>
              <a:gd name="connsiteX5" fmla="*/ 2681767 w 3723402"/>
              <a:gd name="connsiteY5" fmla="*/ 8332770 h 9908518"/>
              <a:gd name="connsiteX6" fmla="*/ 2114011 w 3723402"/>
              <a:gd name="connsiteY6" fmla="*/ 9147778 h 9908518"/>
              <a:gd name="connsiteX7" fmla="*/ 1626665 w 3723402"/>
              <a:gd name="connsiteY7" fmla="*/ 9817249 h 9908518"/>
              <a:gd name="connsiteX8" fmla="*/ 3699356 w 3723402"/>
              <a:gd name="connsiteY8" fmla="*/ 8877377 h 9908518"/>
              <a:gd name="connsiteX9" fmla="*/ 10136 w 3723402"/>
              <a:gd name="connsiteY9" fmla="*/ 673249 h 9908518"/>
              <a:gd name="connsiteX10" fmla="*/ 2622708 w 3723402"/>
              <a:gd name="connsiteY10" fmla="*/ 754893 h 9908518"/>
              <a:gd name="connsiteX0" fmla="*/ 1064317 w 2820212"/>
              <a:gd name="connsiteY0" fmla="*/ 3424 h 9157049"/>
              <a:gd name="connsiteX1" fmla="*/ 1670333 w 2820212"/>
              <a:gd name="connsiteY1" fmla="*/ 2289422 h 9157049"/>
              <a:gd name="connsiteX2" fmla="*/ 1340970 w 2820212"/>
              <a:gd name="connsiteY2" fmla="*/ 4348245 h 9157049"/>
              <a:gd name="connsiteX3" fmla="*/ 1584058 w 2820212"/>
              <a:gd name="connsiteY3" fmla="*/ 5555139 h 9157049"/>
              <a:gd name="connsiteX4" fmla="*/ 1055376 w 2820212"/>
              <a:gd name="connsiteY4" fmla="*/ 6683230 h 9157049"/>
              <a:gd name="connsiteX5" fmla="*/ 1123376 w 2820212"/>
              <a:gd name="connsiteY5" fmla="*/ 7581301 h 9157049"/>
              <a:gd name="connsiteX6" fmla="*/ 555620 w 2820212"/>
              <a:gd name="connsiteY6" fmla="*/ 8396309 h 9157049"/>
              <a:gd name="connsiteX7" fmla="*/ 68274 w 2820212"/>
              <a:gd name="connsiteY7" fmla="*/ 9065780 h 9157049"/>
              <a:gd name="connsiteX8" fmla="*/ 2140965 w 2820212"/>
              <a:gd name="connsiteY8" fmla="*/ 8125908 h 9157049"/>
              <a:gd name="connsiteX9" fmla="*/ 2800444 w 2820212"/>
              <a:gd name="connsiteY9" fmla="*/ 2820428 h 9157049"/>
              <a:gd name="connsiteX10" fmla="*/ 1064317 w 2820212"/>
              <a:gd name="connsiteY10" fmla="*/ 3424 h 9157049"/>
              <a:gd name="connsiteX0" fmla="*/ 2229555 w 2800844"/>
              <a:gd name="connsiteY0" fmla="*/ 1494786 h 6871939"/>
              <a:gd name="connsiteX1" fmla="*/ 1670333 w 2800844"/>
              <a:gd name="connsiteY1" fmla="*/ 4312 h 6871939"/>
              <a:gd name="connsiteX2" fmla="*/ 1340970 w 2800844"/>
              <a:gd name="connsiteY2" fmla="*/ 2063135 h 6871939"/>
              <a:gd name="connsiteX3" fmla="*/ 1584058 w 2800844"/>
              <a:gd name="connsiteY3" fmla="*/ 3270029 h 6871939"/>
              <a:gd name="connsiteX4" fmla="*/ 1055376 w 2800844"/>
              <a:gd name="connsiteY4" fmla="*/ 4398120 h 6871939"/>
              <a:gd name="connsiteX5" fmla="*/ 1123376 w 2800844"/>
              <a:gd name="connsiteY5" fmla="*/ 5296191 h 6871939"/>
              <a:gd name="connsiteX6" fmla="*/ 555620 w 2800844"/>
              <a:gd name="connsiteY6" fmla="*/ 6111199 h 6871939"/>
              <a:gd name="connsiteX7" fmla="*/ 68274 w 2800844"/>
              <a:gd name="connsiteY7" fmla="*/ 6780670 h 6871939"/>
              <a:gd name="connsiteX8" fmla="*/ 2140965 w 2800844"/>
              <a:gd name="connsiteY8" fmla="*/ 5840798 h 6871939"/>
              <a:gd name="connsiteX9" fmla="*/ 2800444 w 2800844"/>
              <a:gd name="connsiteY9" fmla="*/ 535318 h 6871939"/>
              <a:gd name="connsiteX10" fmla="*/ 2229555 w 2800844"/>
              <a:gd name="connsiteY10" fmla="*/ 1494786 h 6871939"/>
              <a:gd name="connsiteX0" fmla="*/ 2229555 w 2800812"/>
              <a:gd name="connsiteY0" fmla="*/ 1161826 h 6538979"/>
              <a:gd name="connsiteX1" fmla="*/ 1883579 w 2800812"/>
              <a:gd name="connsiteY1" fmla="*/ 1701320 h 6538979"/>
              <a:gd name="connsiteX2" fmla="*/ 1340970 w 2800812"/>
              <a:gd name="connsiteY2" fmla="*/ 1730175 h 6538979"/>
              <a:gd name="connsiteX3" fmla="*/ 1584058 w 2800812"/>
              <a:gd name="connsiteY3" fmla="*/ 2937069 h 6538979"/>
              <a:gd name="connsiteX4" fmla="*/ 1055376 w 2800812"/>
              <a:gd name="connsiteY4" fmla="*/ 4065160 h 6538979"/>
              <a:gd name="connsiteX5" fmla="*/ 1123376 w 2800812"/>
              <a:gd name="connsiteY5" fmla="*/ 4963231 h 6538979"/>
              <a:gd name="connsiteX6" fmla="*/ 555620 w 2800812"/>
              <a:gd name="connsiteY6" fmla="*/ 5778239 h 6538979"/>
              <a:gd name="connsiteX7" fmla="*/ 68274 w 2800812"/>
              <a:gd name="connsiteY7" fmla="*/ 6447710 h 6538979"/>
              <a:gd name="connsiteX8" fmla="*/ 2140965 w 2800812"/>
              <a:gd name="connsiteY8" fmla="*/ 5507838 h 6538979"/>
              <a:gd name="connsiteX9" fmla="*/ 2800444 w 2800812"/>
              <a:gd name="connsiteY9" fmla="*/ 202358 h 6538979"/>
              <a:gd name="connsiteX10" fmla="*/ 2229555 w 2800812"/>
              <a:gd name="connsiteY10" fmla="*/ 1161826 h 6538979"/>
              <a:gd name="connsiteX0" fmla="*/ 2229555 w 2800812"/>
              <a:gd name="connsiteY0" fmla="*/ 1161826 h 6538979"/>
              <a:gd name="connsiteX1" fmla="*/ 1340970 w 2800812"/>
              <a:gd name="connsiteY1" fmla="*/ 1730175 h 6538979"/>
              <a:gd name="connsiteX2" fmla="*/ 1584058 w 2800812"/>
              <a:gd name="connsiteY2" fmla="*/ 2937069 h 6538979"/>
              <a:gd name="connsiteX3" fmla="*/ 1055376 w 2800812"/>
              <a:gd name="connsiteY3" fmla="*/ 4065160 h 6538979"/>
              <a:gd name="connsiteX4" fmla="*/ 1123376 w 2800812"/>
              <a:gd name="connsiteY4" fmla="*/ 4963231 h 6538979"/>
              <a:gd name="connsiteX5" fmla="*/ 555620 w 2800812"/>
              <a:gd name="connsiteY5" fmla="*/ 5778239 h 6538979"/>
              <a:gd name="connsiteX6" fmla="*/ 68274 w 2800812"/>
              <a:gd name="connsiteY6" fmla="*/ 6447710 h 6538979"/>
              <a:gd name="connsiteX7" fmla="*/ 2140965 w 2800812"/>
              <a:gd name="connsiteY7" fmla="*/ 5507838 h 6538979"/>
              <a:gd name="connsiteX8" fmla="*/ 2800444 w 2800812"/>
              <a:gd name="connsiteY8" fmla="*/ 202358 h 6538979"/>
              <a:gd name="connsiteX9" fmla="*/ 2229555 w 2800812"/>
              <a:gd name="connsiteY9" fmla="*/ 1161826 h 6538979"/>
              <a:gd name="connsiteX0" fmla="*/ 2229555 w 2800812"/>
              <a:gd name="connsiteY0" fmla="*/ 1161826 h 6538979"/>
              <a:gd name="connsiteX1" fmla="*/ 1584058 w 2800812"/>
              <a:gd name="connsiteY1" fmla="*/ 2937069 h 6538979"/>
              <a:gd name="connsiteX2" fmla="*/ 1055376 w 2800812"/>
              <a:gd name="connsiteY2" fmla="*/ 4065160 h 6538979"/>
              <a:gd name="connsiteX3" fmla="*/ 1123376 w 2800812"/>
              <a:gd name="connsiteY3" fmla="*/ 4963231 h 6538979"/>
              <a:gd name="connsiteX4" fmla="*/ 555620 w 2800812"/>
              <a:gd name="connsiteY4" fmla="*/ 5778239 h 6538979"/>
              <a:gd name="connsiteX5" fmla="*/ 68274 w 2800812"/>
              <a:gd name="connsiteY5" fmla="*/ 6447710 h 6538979"/>
              <a:gd name="connsiteX6" fmla="*/ 2140965 w 2800812"/>
              <a:gd name="connsiteY6" fmla="*/ 5507838 h 6538979"/>
              <a:gd name="connsiteX7" fmla="*/ 2800444 w 2800812"/>
              <a:gd name="connsiteY7" fmla="*/ 202358 h 6538979"/>
              <a:gd name="connsiteX8" fmla="*/ 2229555 w 2800812"/>
              <a:gd name="connsiteY8" fmla="*/ 1161826 h 6538979"/>
              <a:gd name="connsiteX0" fmla="*/ 2800444 w 2806427"/>
              <a:gd name="connsiteY0" fmla="*/ 48747 h 6385368"/>
              <a:gd name="connsiteX1" fmla="*/ 1584058 w 2806427"/>
              <a:gd name="connsiteY1" fmla="*/ 2783458 h 6385368"/>
              <a:gd name="connsiteX2" fmla="*/ 1055376 w 2806427"/>
              <a:gd name="connsiteY2" fmla="*/ 3911549 h 6385368"/>
              <a:gd name="connsiteX3" fmla="*/ 1123376 w 2806427"/>
              <a:gd name="connsiteY3" fmla="*/ 4809620 h 6385368"/>
              <a:gd name="connsiteX4" fmla="*/ 555620 w 2806427"/>
              <a:gd name="connsiteY4" fmla="*/ 5624628 h 6385368"/>
              <a:gd name="connsiteX5" fmla="*/ 68274 w 2806427"/>
              <a:gd name="connsiteY5" fmla="*/ 6294099 h 6385368"/>
              <a:gd name="connsiteX6" fmla="*/ 2140965 w 2806427"/>
              <a:gd name="connsiteY6" fmla="*/ 5354227 h 6385368"/>
              <a:gd name="connsiteX7" fmla="*/ 2800444 w 2806427"/>
              <a:gd name="connsiteY7" fmla="*/ 48747 h 6385368"/>
              <a:gd name="connsiteX0" fmla="*/ 2140965 w 2200016"/>
              <a:gd name="connsiteY0" fmla="*/ 2605055 h 3547966"/>
              <a:gd name="connsiteX1" fmla="*/ 1584058 w 2200016"/>
              <a:gd name="connsiteY1" fmla="*/ 34286 h 3547966"/>
              <a:gd name="connsiteX2" fmla="*/ 1055376 w 2200016"/>
              <a:gd name="connsiteY2" fmla="*/ 1162377 h 3547966"/>
              <a:gd name="connsiteX3" fmla="*/ 1123376 w 2200016"/>
              <a:gd name="connsiteY3" fmla="*/ 2060448 h 3547966"/>
              <a:gd name="connsiteX4" fmla="*/ 555620 w 2200016"/>
              <a:gd name="connsiteY4" fmla="*/ 2875456 h 3547966"/>
              <a:gd name="connsiteX5" fmla="*/ 68274 w 2200016"/>
              <a:gd name="connsiteY5" fmla="*/ 3544927 h 3547966"/>
              <a:gd name="connsiteX6" fmla="*/ 2140965 w 2200016"/>
              <a:gd name="connsiteY6" fmla="*/ 2605055 h 3547966"/>
              <a:gd name="connsiteX0" fmla="*/ 2140965 w 2191997"/>
              <a:gd name="connsiteY0" fmla="*/ 1593466 h 2536377"/>
              <a:gd name="connsiteX1" fmla="*/ 1454587 w 2191997"/>
              <a:gd name="connsiteY1" fmla="*/ 257137 h 2536377"/>
              <a:gd name="connsiteX2" fmla="*/ 1055376 w 2191997"/>
              <a:gd name="connsiteY2" fmla="*/ 150788 h 2536377"/>
              <a:gd name="connsiteX3" fmla="*/ 1123376 w 2191997"/>
              <a:gd name="connsiteY3" fmla="*/ 1048859 h 2536377"/>
              <a:gd name="connsiteX4" fmla="*/ 555620 w 2191997"/>
              <a:gd name="connsiteY4" fmla="*/ 1863867 h 2536377"/>
              <a:gd name="connsiteX5" fmla="*/ 68274 w 2191997"/>
              <a:gd name="connsiteY5" fmla="*/ 2533338 h 2536377"/>
              <a:gd name="connsiteX6" fmla="*/ 2140965 w 2191997"/>
              <a:gd name="connsiteY6" fmla="*/ 1593466 h 2536377"/>
              <a:gd name="connsiteX0" fmla="*/ 2140965 w 2192322"/>
              <a:gd name="connsiteY0" fmla="*/ 1574299 h 2517210"/>
              <a:gd name="connsiteX1" fmla="*/ 1454587 w 2192322"/>
              <a:gd name="connsiteY1" fmla="*/ 237970 h 2517210"/>
              <a:gd name="connsiteX2" fmla="*/ 1017297 w 2192322"/>
              <a:gd name="connsiteY2" fmla="*/ 159053 h 2517210"/>
              <a:gd name="connsiteX3" fmla="*/ 1123376 w 2192322"/>
              <a:gd name="connsiteY3" fmla="*/ 1029692 h 2517210"/>
              <a:gd name="connsiteX4" fmla="*/ 555620 w 2192322"/>
              <a:gd name="connsiteY4" fmla="*/ 1844700 h 2517210"/>
              <a:gd name="connsiteX5" fmla="*/ 68274 w 2192322"/>
              <a:gd name="connsiteY5" fmla="*/ 2514171 h 2517210"/>
              <a:gd name="connsiteX6" fmla="*/ 2140965 w 2192322"/>
              <a:gd name="connsiteY6" fmla="*/ 1574299 h 25172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591201"/>
              <a:gd name="connsiteY0" fmla="*/ 1732806 h 2362304"/>
              <a:gd name="connsiteX1" fmla="*/ 1245403 w 1591201"/>
              <a:gd name="connsiteY1" fmla="*/ 542781 h 2362304"/>
              <a:gd name="connsiteX2" fmla="*/ 983279 w 1591201"/>
              <a:gd name="connsiteY2" fmla="*/ 6664 h 2362304"/>
              <a:gd name="connsiteX3" fmla="*/ 1089358 w 1591201"/>
              <a:gd name="connsiteY3" fmla="*/ 877303 h 2362304"/>
              <a:gd name="connsiteX4" fmla="*/ 521602 w 1591201"/>
              <a:gd name="connsiteY4" fmla="*/ 1692311 h 2362304"/>
              <a:gd name="connsiteX5" fmla="*/ 34256 w 1591201"/>
              <a:gd name="connsiteY5" fmla="*/ 2361782 h 2362304"/>
              <a:gd name="connsiteX6" fmla="*/ 1512904 w 1591201"/>
              <a:gd name="connsiteY6" fmla="*/ 1732806 h 2362304"/>
              <a:gd name="connsiteX0" fmla="*/ 1512904 w 1600809"/>
              <a:gd name="connsiteY0" fmla="*/ 1732806 h 2362304"/>
              <a:gd name="connsiteX1" fmla="*/ 1313947 w 1600809"/>
              <a:gd name="connsiteY1" fmla="*/ 542781 h 2362304"/>
              <a:gd name="connsiteX2" fmla="*/ 983279 w 1600809"/>
              <a:gd name="connsiteY2" fmla="*/ 6664 h 2362304"/>
              <a:gd name="connsiteX3" fmla="*/ 1089358 w 1600809"/>
              <a:gd name="connsiteY3" fmla="*/ 877303 h 2362304"/>
              <a:gd name="connsiteX4" fmla="*/ 521602 w 1600809"/>
              <a:gd name="connsiteY4" fmla="*/ 1692311 h 2362304"/>
              <a:gd name="connsiteX5" fmla="*/ 34256 w 1600809"/>
              <a:gd name="connsiteY5" fmla="*/ 2361782 h 2362304"/>
              <a:gd name="connsiteX6" fmla="*/ 1512904 w 1600809"/>
              <a:gd name="connsiteY6" fmla="*/ 1732806 h 2362304"/>
              <a:gd name="connsiteX0" fmla="*/ 1512904 w 1614037"/>
              <a:gd name="connsiteY0" fmla="*/ 1732068 h 2361566"/>
              <a:gd name="connsiteX1" fmla="*/ 1313947 w 1614037"/>
              <a:gd name="connsiteY1" fmla="*/ 542043 h 2361566"/>
              <a:gd name="connsiteX2" fmla="*/ 983279 w 1614037"/>
              <a:gd name="connsiteY2" fmla="*/ 5926 h 2361566"/>
              <a:gd name="connsiteX3" fmla="*/ 1089358 w 1614037"/>
              <a:gd name="connsiteY3" fmla="*/ 876565 h 2361566"/>
              <a:gd name="connsiteX4" fmla="*/ 521602 w 1614037"/>
              <a:gd name="connsiteY4" fmla="*/ 1691573 h 2361566"/>
              <a:gd name="connsiteX5" fmla="*/ 34256 w 1614037"/>
              <a:gd name="connsiteY5" fmla="*/ 2361044 h 2361566"/>
              <a:gd name="connsiteX6" fmla="*/ 1512904 w 1614037"/>
              <a:gd name="connsiteY6" fmla="*/ 1732068 h 2361566"/>
              <a:gd name="connsiteX0" fmla="*/ 1512904 w 1645891"/>
              <a:gd name="connsiteY0" fmla="*/ 1731303 h 2360801"/>
              <a:gd name="connsiteX1" fmla="*/ 1546312 w 1645891"/>
              <a:gd name="connsiteY1" fmla="*/ 1093722 h 2360801"/>
              <a:gd name="connsiteX2" fmla="*/ 1313947 w 1645891"/>
              <a:gd name="connsiteY2" fmla="*/ 541278 h 2360801"/>
              <a:gd name="connsiteX3" fmla="*/ 983279 w 1645891"/>
              <a:gd name="connsiteY3" fmla="*/ 5161 h 2360801"/>
              <a:gd name="connsiteX4" fmla="*/ 1089358 w 1645891"/>
              <a:gd name="connsiteY4" fmla="*/ 875800 h 2360801"/>
              <a:gd name="connsiteX5" fmla="*/ 521602 w 1645891"/>
              <a:gd name="connsiteY5" fmla="*/ 1690808 h 2360801"/>
              <a:gd name="connsiteX6" fmla="*/ 34256 w 1645891"/>
              <a:gd name="connsiteY6" fmla="*/ 2360279 h 2360801"/>
              <a:gd name="connsiteX7" fmla="*/ 1512904 w 1645891"/>
              <a:gd name="connsiteY7" fmla="*/ 1731303 h 2360801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3442 h 2342940"/>
              <a:gd name="connsiteX1" fmla="*/ 1546312 w 1645891"/>
              <a:gd name="connsiteY1" fmla="*/ 1075861 h 2342940"/>
              <a:gd name="connsiteX2" fmla="*/ 1313947 w 1645891"/>
              <a:gd name="connsiteY2" fmla="*/ 523417 h 2342940"/>
              <a:gd name="connsiteX3" fmla="*/ 1009723 w 1645891"/>
              <a:gd name="connsiteY3" fmla="*/ 0 h 2342940"/>
              <a:gd name="connsiteX4" fmla="*/ 1089358 w 1645891"/>
              <a:gd name="connsiteY4" fmla="*/ 857939 h 2342940"/>
              <a:gd name="connsiteX5" fmla="*/ 521602 w 1645891"/>
              <a:gd name="connsiteY5" fmla="*/ 1672947 h 2342940"/>
              <a:gd name="connsiteX6" fmla="*/ 34256 w 1645891"/>
              <a:gd name="connsiteY6" fmla="*/ 2342418 h 2342940"/>
              <a:gd name="connsiteX7" fmla="*/ 1512904 w 1645891"/>
              <a:gd name="connsiteY7" fmla="*/ 1713442 h 23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45891" h="2342940">
                <a:moveTo>
                  <a:pt x="1512904" y="1713442"/>
                </a:moveTo>
                <a:cubicBezTo>
                  <a:pt x="1771260" y="1494729"/>
                  <a:pt x="1579472" y="1274199"/>
                  <a:pt x="1546312" y="1075861"/>
                </a:cubicBezTo>
                <a:cubicBezTo>
                  <a:pt x="1513153" y="877524"/>
                  <a:pt x="1403379" y="702727"/>
                  <a:pt x="1313947" y="523417"/>
                </a:cubicBezTo>
                <a:cubicBezTo>
                  <a:pt x="1224516" y="344107"/>
                  <a:pt x="1052673" y="63515"/>
                  <a:pt x="1009723" y="0"/>
                </a:cubicBezTo>
                <a:cubicBezTo>
                  <a:pt x="972292" y="55754"/>
                  <a:pt x="1152251" y="528883"/>
                  <a:pt x="1089358" y="857939"/>
                </a:cubicBezTo>
                <a:cubicBezTo>
                  <a:pt x="1026465" y="1186995"/>
                  <a:pt x="697452" y="1425534"/>
                  <a:pt x="521602" y="1672947"/>
                </a:cubicBezTo>
                <a:cubicBezTo>
                  <a:pt x="345752" y="1920360"/>
                  <a:pt x="-130961" y="2335669"/>
                  <a:pt x="34256" y="2342418"/>
                </a:cubicBezTo>
                <a:cubicBezTo>
                  <a:pt x="199473" y="2349167"/>
                  <a:pt x="1260273" y="2298549"/>
                  <a:pt x="1512904" y="1713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7914177A-7481-E243-97E2-ADC559025C1A}"/>
              </a:ext>
            </a:extLst>
          </p:cNvPr>
          <p:cNvSpPr/>
          <p:nvPr/>
        </p:nvSpPr>
        <p:spPr>
          <a:xfrm flipV="1">
            <a:off x="1784477" y="3689132"/>
            <a:ext cx="1344160" cy="3451196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924957 w 3665715"/>
              <a:gd name="connsiteY0" fmla="*/ 1145172 h 9729777"/>
              <a:gd name="connsiteX1" fmla="*/ 3660056 w 3665715"/>
              <a:gd name="connsiteY1" fmla="*/ 2857733 h 9729777"/>
              <a:gd name="connsiteX2" fmla="*/ 3330693 w 3665715"/>
              <a:gd name="connsiteY2" fmla="*/ 4916556 h 9729777"/>
              <a:gd name="connsiteX3" fmla="*/ 3573781 w 3665715"/>
              <a:gd name="connsiteY3" fmla="*/ 6123450 h 9729777"/>
              <a:gd name="connsiteX4" fmla="*/ 3045099 w 3665715"/>
              <a:gd name="connsiteY4" fmla="*/ 7251541 h 9729777"/>
              <a:gd name="connsiteX5" fmla="*/ 3113099 w 3665715"/>
              <a:gd name="connsiteY5" fmla="*/ 8149612 h 9729777"/>
              <a:gd name="connsiteX6" fmla="*/ 2545343 w 3665715"/>
              <a:gd name="connsiteY6" fmla="*/ 8964620 h 9729777"/>
              <a:gd name="connsiteX7" fmla="*/ 2057997 w 3665715"/>
              <a:gd name="connsiteY7" fmla="*/ 9634091 h 9729777"/>
              <a:gd name="connsiteX8" fmla="*/ 147554 w 3665715"/>
              <a:gd name="connsiteY8" fmla="*/ 8703363 h 9729777"/>
              <a:gd name="connsiteX9" fmla="*/ 441468 w 3665715"/>
              <a:gd name="connsiteY9" fmla="*/ 490091 h 9729777"/>
              <a:gd name="connsiteX10" fmla="*/ 2924957 w 3665715"/>
              <a:gd name="connsiteY10" fmla="*/ 1145172 h 9729777"/>
              <a:gd name="connsiteX0" fmla="*/ 2944322 w 3666041"/>
              <a:gd name="connsiteY0" fmla="*/ 1145172 h 9729777"/>
              <a:gd name="connsiteX1" fmla="*/ 3660845 w 3666041"/>
              <a:gd name="connsiteY1" fmla="*/ 2857733 h 9729777"/>
              <a:gd name="connsiteX2" fmla="*/ 3331482 w 3666041"/>
              <a:gd name="connsiteY2" fmla="*/ 4916556 h 9729777"/>
              <a:gd name="connsiteX3" fmla="*/ 3574570 w 3666041"/>
              <a:gd name="connsiteY3" fmla="*/ 6123450 h 9729777"/>
              <a:gd name="connsiteX4" fmla="*/ 3045888 w 3666041"/>
              <a:gd name="connsiteY4" fmla="*/ 7251541 h 9729777"/>
              <a:gd name="connsiteX5" fmla="*/ 3113888 w 3666041"/>
              <a:gd name="connsiteY5" fmla="*/ 8149612 h 9729777"/>
              <a:gd name="connsiteX6" fmla="*/ 2546132 w 3666041"/>
              <a:gd name="connsiteY6" fmla="*/ 8964620 h 9729777"/>
              <a:gd name="connsiteX7" fmla="*/ 2058786 w 3666041"/>
              <a:gd name="connsiteY7" fmla="*/ 9634091 h 9729777"/>
              <a:gd name="connsiteX8" fmla="*/ 148343 w 3666041"/>
              <a:gd name="connsiteY8" fmla="*/ 8703363 h 9729777"/>
              <a:gd name="connsiteX9" fmla="*/ 442257 w 3666041"/>
              <a:gd name="connsiteY9" fmla="*/ 490091 h 9729777"/>
              <a:gd name="connsiteX10" fmla="*/ 2944322 w 3666041"/>
              <a:gd name="connsiteY10" fmla="*/ 1145172 h 9729777"/>
              <a:gd name="connsiteX0" fmla="*/ 2551216 w 5082497"/>
              <a:gd name="connsiteY0" fmla="*/ 979946 h 9586085"/>
              <a:gd name="connsiteX1" fmla="*/ 3267739 w 5082497"/>
              <a:gd name="connsiteY1" fmla="*/ 2692507 h 9586085"/>
              <a:gd name="connsiteX2" fmla="*/ 2938376 w 5082497"/>
              <a:gd name="connsiteY2" fmla="*/ 4751330 h 9586085"/>
              <a:gd name="connsiteX3" fmla="*/ 3181464 w 5082497"/>
              <a:gd name="connsiteY3" fmla="*/ 5958224 h 9586085"/>
              <a:gd name="connsiteX4" fmla="*/ 2652782 w 5082497"/>
              <a:gd name="connsiteY4" fmla="*/ 7086315 h 9586085"/>
              <a:gd name="connsiteX5" fmla="*/ 2720782 w 5082497"/>
              <a:gd name="connsiteY5" fmla="*/ 7984386 h 9586085"/>
              <a:gd name="connsiteX6" fmla="*/ 2153026 w 5082497"/>
              <a:gd name="connsiteY6" fmla="*/ 8799394 h 9586085"/>
              <a:gd name="connsiteX7" fmla="*/ 1665680 w 5082497"/>
              <a:gd name="connsiteY7" fmla="*/ 9468865 h 9586085"/>
              <a:gd name="connsiteX8" fmla="*/ 5066350 w 5082497"/>
              <a:gd name="connsiteY8" fmla="*/ 6252137 h 9586085"/>
              <a:gd name="connsiteX9" fmla="*/ 49151 w 5082497"/>
              <a:gd name="connsiteY9" fmla="*/ 324865 h 9586085"/>
              <a:gd name="connsiteX10" fmla="*/ 2551216 w 5082497"/>
              <a:gd name="connsiteY10" fmla="*/ 979946 h 9586085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141761 w 3571476"/>
              <a:gd name="connsiteY4" fmla="*/ 6555201 h 9054971"/>
              <a:gd name="connsiteX5" fmla="*/ 1209761 w 3571476"/>
              <a:gd name="connsiteY5" fmla="*/ 7453272 h 9054971"/>
              <a:gd name="connsiteX6" fmla="*/ 642005 w 3571476"/>
              <a:gd name="connsiteY6" fmla="*/ 8268280 h 9054971"/>
              <a:gd name="connsiteX7" fmla="*/ 154659 w 3571476"/>
              <a:gd name="connsiteY7" fmla="*/ 8937751 h 9054971"/>
              <a:gd name="connsiteX8" fmla="*/ 3555329 w 3571476"/>
              <a:gd name="connsiteY8" fmla="*/ 5721023 h 9054971"/>
              <a:gd name="connsiteX9" fmla="*/ 3308112 w 3571476"/>
              <a:gd name="connsiteY9" fmla="*/ 467519 h 9054971"/>
              <a:gd name="connsiteX10" fmla="*/ 1040195 w 3571476"/>
              <a:gd name="connsiteY10" fmla="*/ 448832 h 9054971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209761 w 3571476"/>
              <a:gd name="connsiteY4" fmla="*/ 7453272 h 9054971"/>
              <a:gd name="connsiteX5" fmla="*/ 642005 w 3571476"/>
              <a:gd name="connsiteY5" fmla="*/ 8268280 h 9054971"/>
              <a:gd name="connsiteX6" fmla="*/ 154659 w 3571476"/>
              <a:gd name="connsiteY6" fmla="*/ 8937751 h 9054971"/>
              <a:gd name="connsiteX7" fmla="*/ 3555329 w 3571476"/>
              <a:gd name="connsiteY7" fmla="*/ 5721023 h 9054971"/>
              <a:gd name="connsiteX8" fmla="*/ 3308112 w 3571476"/>
              <a:gd name="connsiteY8" fmla="*/ 467519 h 9054971"/>
              <a:gd name="connsiteX9" fmla="*/ 1040195 w 3571476"/>
              <a:gd name="connsiteY9" fmla="*/ 448832 h 9054971"/>
              <a:gd name="connsiteX0" fmla="*/ 1049911 w 3581192"/>
              <a:gd name="connsiteY0" fmla="*/ 448832 h 9094666"/>
              <a:gd name="connsiteX1" fmla="*/ 1766434 w 3581192"/>
              <a:gd name="connsiteY1" fmla="*/ 2161393 h 9094666"/>
              <a:gd name="connsiteX2" fmla="*/ 1437071 w 3581192"/>
              <a:gd name="connsiteY2" fmla="*/ 4220216 h 9094666"/>
              <a:gd name="connsiteX3" fmla="*/ 1680159 w 3581192"/>
              <a:gd name="connsiteY3" fmla="*/ 5427110 h 9094666"/>
              <a:gd name="connsiteX4" fmla="*/ 651721 w 3581192"/>
              <a:gd name="connsiteY4" fmla="*/ 8268280 h 9094666"/>
              <a:gd name="connsiteX5" fmla="*/ 164375 w 3581192"/>
              <a:gd name="connsiteY5" fmla="*/ 8937751 h 9094666"/>
              <a:gd name="connsiteX6" fmla="*/ 3565045 w 3581192"/>
              <a:gd name="connsiteY6" fmla="*/ 5721023 h 9094666"/>
              <a:gd name="connsiteX7" fmla="*/ 3317828 w 3581192"/>
              <a:gd name="connsiteY7" fmla="*/ 467519 h 9094666"/>
              <a:gd name="connsiteX8" fmla="*/ 1049911 w 3581192"/>
              <a:gd name="connsiteY8" fmla="*/ 448832 h 9094666"/>
              <a:gd name="connsiteX0" fmla="*/ 450001 w 3192966"/>
              <a:gd name="connsiteY0" fmla="*/ 448832 h 8269626"/>
              <a:gd name="connsiteX1" fmla="*/ 1166524 w 3192966"/>
              <a:gd name="connsiteY1" fmla="*/ 2161393 h 8269626"/>
              <a:gd name="connsiteX2" fmla="*/ 837161 w 3192966"/>
              <a:gd name="connsiteY2" fmla="*/ 4220216 h 8269626"/>
              <a:gd name="connsiteX3" fmla="*/ 1080249 w 3192966"/>
              <a:gd name="connsiteY3" fmla="*/ 5427110 h 8269626"/>
              <a:gd name="connsiteX4" fmla="*/ 51811 w 3192966"/>
              <a:gd name="connsiteY4" fmla="*/ 8268280 h 8269626"/>
              <a:gd name="connsiteX5" fmla="*/ 2965135 w 3192966"/>
              <a:gd name="connsiteY5" fmla="*/ 5721023 h 8269626"/>
              <a:gd name="connsiteX6" fmla="*/ 2717918 w 3192966"/>
              <a:gd name="connsiteY6" fmla="*/ 467519 h 8269626"/>
              <a:gd name="connsiteX7" fmla="*/ 450001 w 3192966"/>
              <a:gd name="connsiteY7" fmla="*/ 448832 h 8269626"/>
              <a:gd name="connsiteX0" fmla="*/ 46100 w 2713488"/>
              <a:gd name="connsiteY0" fmla="*/ 448832 h 6069559"/>
              <a:gd name="connsiteX1" fmla="*/ 762623 w 2713488"/>
              <a:gd name="connsiteY1" fmla="*/ 2161393 h 6069559"/>
              <a:gd name="connsiteX2" fmla="*/ 433260 w 2713488"/>
              <a:gd name="connsiteY2" fmla="*/ 4220216 h 6069559"/>
              <a:gd name="connsiteX3" fmla="*/ 676348 w 2713488"/>
              <a:gd name="connsiteY3" fmla="*/ 5427110 h 6069559"/>
              <a:gd name="connsiteX4" fmla="*/ 2561234 w 2713488"/>
              <a:gd name="connsiteY4" fmla="*/ 5721023 h 6069559"/>
              <a:gd name="connsiteX5" fmla="*/ 2314017 w 2713488"/>
              <a:gd name="connsiteY5" fmla="*/ 467519 h 6069559"/>
              <a:gd name="connsiteX6" fmla="*/ 46100 w 2713488"/>
              <a:gd name="connsiteY6" fmla="*/ 448832 h 6069559"/>
              <a:gd name="connsiteX0" fmla="*/ 1203 w 2550282"/>
              <a:gd name="connsiteY0" fmla="*/ 349239 h 5969966"/>
              <a:gd name="connsiteX1" fmla="*/ 717726 w 2550282"/>
              <a:gd name="connsiteY1" fmla="*/ 2061800 h 5969966"/>
              <a:gd name="connsiteX2" fmla="*/ 388363 w 2550282"/>
              <a:gd name="connsiteY2" fmla="*/ 4120623 h 5969966"/>
              <a:gd name="connsiteX3" fmla="*/ 631451 w 2550282"/>
              <a:gd name="connsiteY3" fmla="*/ 5327517 h 5969966"/>
              <a:gd name="connsiteX4" fmla="*/ 2516337 w 2550282"/>
              <a:gd name="connsiteY4" fmla="*/ 5621430 h 5969966"/>
              <a:gd name="connsiteX5" fmla="*/ 920011 w 2550282"/>
              <a:gd name="connsiteY5" fmla="*/ 515972 h 5969966"/>
              <a:gd name="connsiteX6" fmla="*/ 1203 w 2550282"/>
              <a:gd name="connsiteY6" fmla="*/ 349239 h 5969966"/>
              <a:gd name="connsiteX0" fmla="*/ 1203 w 1353051"/>
              <a:gd name="connsiteY0" fmla="*/ 202252 h 5194027"/>
              <a:gd name="connsiteX1" fmla="*/ 717726 w 1353051"/>
              <a:gd name="connsiteY1" fmla="*/ 1914813 h 5194027"/>
              <a:gd name="connsiteX2" fmla="*/ 388363 w 1353051"/>
              <a:gd name="connsiteY2" fmla="*/ 3973636 h 5194027"/>
              <a:gd name="connsiteX3" fmla="*/ 631451 w 1353051"/>
              <a:gd name="connsiteY3" fmla="*/ 5180530 h 5194027"/>
              <a:gd name="connsiteX4" fmla="*/ 1261520 w 1353051"/>
              <a:gd name="connsiteY4" fmla="*/ 3210214 h 5194027"/>
              <a:gd name="connsiteX5" fmla="*/ 920011 w 1353051"/>
              <a:gd name="connsiteY5" fmla="*/ 368985 h 5194027"/>
              <a:gd name="connsiteX6" fmla="*/ 1203 w 1353051"/>
              <a:gd name="connsiteY6" fmla="*/ 202252 h 5194027"/>
              <a:gd name="connsiteX0" fmla="*/ 1203 w 1353051"/>
              <a:gd name="connsiteY0" fmla="*/ 202252 h 4119758"/>
              <a:gd name="connsiteX1" fmla="*/ 717726 w 1353051"/>
              <a:gd name="connsiteY1" fmla="*/ 1914813 h 4119758"/>
              <a:gd name="connsiteX2" fmla="*/ 388363 w 1353051"/>
              <a:gd name="connsiteY2" fmla="*/ 3973636 h 4119758"/>
              <a:gd name="connsiteX3" fmla="*/ 798276 w 1353051"/>
              <a:gd name="connsiteY3" fmla="*/ 3290770 h 4119758"/>
              <a:gd name="connsiteX4" fmla="*/ 1261520 w 1353051"/>
              <a:gd name="connsiteY4" fmla="*/ 3210214 h 4119758"/>
              <a:gd name="connsiteX5" fmla="*/ 920011 w 1353051"/>
              <a:gd name="connsiteY5" fmla="*/ 368985 h 4119758"/>
              <a:gd name="connsiteX6" fmla="*/ 1203 w 1353051"/>
              <a:gd name="connsiteY6" fmla="*/ 202252 h 4119758"/>
              <a:gd name="connsiteX0" fmla="*/ 1203 w 1128275"/>
              <a:gd name="connsiteY0" fmla="*/ 178615 h 4102746"/>
              <a:gd name="connsiteX1" fmla="*/ 717726 w 1128275"/>
              <a:gd name="connsiteY1" fmla="*/ 1891176 h 4102746"/>
              <a:gd name="connsiteX2" fmla="*/ 388363 w 1128275"/>
              <a:gd name="connsiteY2" fmla="*/ 3949999 h 4102746"/>
              <a:gd name="connsiteX3" fmla="*/ 798276 w 1128275"/>
              <a:gd name="connsiteY3" fmla="*/ 3267133 h 4102746"/>
              <a:gd name="connsiteX4" fmla="*/ 985895 w 1128275"/>
              <a:gd name="connsiteY4" fmla="*/ 2768565 h 4102746"/>
              <a:gd name="connsiteX5" fmla="*/ 920011 w 1128275"/>
              <a:gd name="connsiteY5" fmla="*/ 345348 h 4102746"/>
              <a:gd name="connsiteX6" fmla="*/ 1203 w 1128275"/>
              <a:gd name="connsiteY6" fmla="*/ 178615 h 4102746"/>
              <a:gd name="connsiteX0" fmla="*/ 1203 w 1128275"/>
              <a:gd name="connsiteY0" fmla="*/ 178615 h 4086061"/>
              <a:gd name="connsiteX1" fmla="*/ 717726 w 1128275"/>
              <a:gd name="connsiteY1" fmla="*/ 1891176 h 4086061"/>
              <a:gd name="connsiteX2" fmla="*/ 388363 w 1128275"/>
              <a:gd name="connsiteY2" fmla="*/ 3949999 h 4086061"/>
              <a:gd name="connsiteX3" fmla="*/ 660464 w 1128275"/>
              <a:gd name="connsiteY3" fmla="*/ 3092962 h 4086061"/>
              <a:gd name="connsiteX4" fmla="*/ 985895 w 1128275"/>
              <a:gd name="connsiteY4" fmla="*/ 2768565 h 4086061"/>
              <a:gd name="connsiteX5" fmla="*/ 920011 w 1128275"/>
              <a:gd name="connsiteY5" fmla="*/ 345348 h 4086061"/>
              <a:gd name="connsiteX6" fmla="*/ 1203 w 1128275"/>
              <a:gd name="connsiteY6" fmla="*/ 178615 h 4086061"/>
              <a:gd name="connsiteX0" fmla="*/ 1203 w 1166160"/>
              <a:gd name="connsiteY0" fmla="*/ 153522 h 4067732"/>
              <a:gd name="connsiteX1" fmla="*/ 717726 w 1166160"/>
              <a:gd name="connsiteY1" fmla="*/ 1866083 h 4067732"/>
              <a:gd name="connsiteX2" fmla="*/ 388363 w 1166160"/>
              <a:gd name="connsiteY2" fmla="*/ 3924906 h 4067732"/>
              <a:gd name="connsiteX3" fmla="*/ 660464 w 1166160"/>
              <a:gd name="connsiteY3" fmla="*/ 3067869 h 4067732"/>
              <a:gd name="connsiteX4" fmla="*/ 1036668 w 1166160"/>
              <a:gd name="connsiteY4" fmla="*/ 2255792 h 4067732"/>
              <a:gd name="connsiteX5" fmla="*/ 920011 w 1166160"/>
              <a:gd name="connsiteY5" fmla="*/ 320255 h 4067732"/>
              <a:gd name="connsiteX6" fmla="*/ 1203 w 1166160"/>
              <a:gd name="connsiteY6" fmla="*/ 153522 h 4067732"/>
              <a:gd name="connsiteX0" fmla="*/ 1203 w 1281910"/>
              <a:gd name="connsiteY0" fmla="*/ 160624 h 4072773"/>
              <a:gd name="connsiteX1" fmla="*/ 717726 w 1281910"/>
              <a:gd name="connsiteY1" fmla="*/ 1873185 h 4072773"/>
              <a:gd name="connsiteX2" fmla="*/ 388363 w 1281910"/>
              <a:gd name="connsiteY2" fmla="*/ 3932008 h 4072773"/>
              <a:gd name="connsiteX3" fmla="*/ 660464 w 1281910"/>
              <a:gd name="connsiteY3" fmla="*/ 3074971 h 4072773"/>
              <a:gd name="connsiteX4" fmla="*/ 1179233 w 1281910"/>
              <a:gd name="connsiteY4" fmla="*/ 2407036 h 4072773"/>
              <a:gd name="connsiteX5" fmla="*/ 920011 w 1281910"/>
              <a:gd name="connsiteY5" fmla="*/ 327357 h 4072773"/>
              <a:gd name="connsiteX6" fmla="*/ 1203 w 1281910"/>
              <a:gd name="connsiteY6" fmla="*/ 160624 h 4072773"/>
              <a:gd name="connsiteX0" fmla="*/ 1203 w 1219678"/>
              <a:gd name="connsiteY0" fmla="*/ 106792 h 4018941"/>
              <a:gd name="connsiteX1" fmla="*/ 717726 w 1219678"/>
              <a:gd name="connsiteY1" fmla="*/ 1819353 h 4018941"/>
              <a:gd name="connsiteX2" fmla="*/ 388363 w 1219678"/>
              <a:gd name="connsiteY2" fmla="*/ 3878176 h 4018941"/>
              <a:gd name="connsiteX3" fmla="*/ 660464 w 1219678"/>
              <a:gd name="connsiteY3" fmla="*/ 3021139 h 4018941"/>
              <a:gd name="connsiteX4" fmla="*/ 1179233 w 1219678"/>
              <a:gd name="connsiteY4" fmla="*/ 2353204 h 4018941"/>
              <a:gd name="connsiteX5" fmla="*/ 1146481 w 1219678"/>
              <a:gd name="connsiteY5" fmla="*/ 1033294 h 4018941"/>
              <a:gd name="connsiteX6" fmla="*/ 920011 w 1219678"/>
              <a:gd name="connsiteY6" fmla="*/ 273525 h 4018941"/>
              <a:gd name="connsiteX7" fmla="*/ 1203 w 1219678"/>
              <a:gd name="connsiteY7" fmla="*/ 106792 h 4018941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07254"/>
              <a:gd name="connsiteY0" fmla="*/ 105813 h 4017962"/>
              <a:gd name="connsiteX1" fmla="*/ 717726 w 1207254"/>
              <a:gd name="connsiteY1" fmla="*/ 1818374 h 4017962"/>
              <a:gd name="connsiteX2" fmla="*/ 388363 w 1207254"/>
              <a:gd name="connsiteY2" fmla="*/ 3877197 h 4017962"/>
              <a:gd name="connsiteX3" fmla="*/ 660464 w 1207254"/>
              <a:gd name="connsiteY3" fmla="*/ 3020160 h 4017962"/>
              <a:gd name="connsiteX4" fmla="*/ 1179233 w 1207254"/>
              <a:gd name="connsiteY4" fmla="*/ 2352225 h 4017962"/>
              <a:gd name="connsiteX5" fmla="*/ 1078951 w 1207254"/>
              <a:gd name="connsiteY5" fmla="*/ 1054838 h 4017962"/>
              <a:gd name="connsiteX6" fmla="*/ 920011 w 1207254"/>
              <a:gd name="connsiteY6" fmla="*/ 272546 h 4017962"/>
              <a:gd name="connsiteX7" fmla="*/ 1203 w 1207254"/>
              <a:gd name="connsiteY7" fmla="*/ 105813 h 4017962"/>
              <a:gd name="connsiteX0" fmla="*/ 1203 w 1131436"/>
              <a:gd name="connsiteY0" fmla="*/ 105813 h 4022742"/>
              <a:gd name="connsiteX1" fmla="*/ 717726 w 1131436"/>
              <a:gd name="connsiteY1" fmla="*/ 1818374 h 4022742"/>
              <a:gd name="connsiteX2" fmla="*/ 388363 w 1131436"/>
              <a:gd name="connsiteY2" fmla="*/ 3877197 h 4022742"/>
              <a:gd name="connsiteX3" fmla="*/ 660464 w 1131436"/>
              <a:gd name="connsiteY3" fmla="*/ 3020160 h 4022742"/>
              <a:gd name="connsiteX4" fmla="*/ 1081689 w 1131436"/>
              <a:gd name="connsiteY4" fmla="*/ 2023401 h 4022742"/>
              <a:gd name="connsiteX5" fmla="*/ 1078951 w 1131436"/>
              <a:gd name="connsiteY5" fmla="*/ 1054838 h 4022742"/>
              <a:gd name="connsiteX6" fmla="*/ 920011 w 1131436"/>
              <a:gd name="connsiteY6" fmla="*/ 272546 h 4022742"/>
              <a:gd name="connsiteX7" fmla="*/ 1203 w 1131436"/>
              <a:gd name="connsiteY7" fmla="*/ 105813 h 4022742"/>
              <a:gd name="connsiteX0" fmla="*/ 1203 w 1108297"/>
              <a:gd name="connsiteY0" fmla="*/ 105813 h 4015093"/>
              <a:gd name="connsiteX1" fmla="*/ 717726 w 1108297"/>
              <a:gd name="connsiteY1" fmla="*/ 1818374 h 4015093"/>
              <a:gd name="connsiteX2" fmla="*/ 388363 w 1108297"/>
              <a:gd name="connsiteY2" fmla="*/ 3877197 h 4015093"/>
              <a:gd name="connsiteX3" fmla="*/ 660464 w 1108297"/>
              <a:gd name="connsiteY3" fmla="*/ 3020160 h 4015093"/>
              <a:gd name="connsiteX4" fmla="*/ 936385 w 1108297"/>
              <a:gd name="connsiteY4" fmla="*/ 2559318 h 4015093"/>
              <a:gd name="connsiteX5" fmla="*/ 1081689 w 1108297"/>
              <a:gd name="connsiteY5" fmla="*/ 2023401 h 4015093"/>
              <a:gd name="connsiteX6" fmla="*/ 1078951 w 1108297"/>
              <a:gd name="connsiteY6" fmla="*/ 1054838 h 4015093"/>
              <a:gd name="connsiteX7" fmla="*/ 920011 w 1108297"/>
              <a:gd name="connsiteY7" fmla="*/ 272546 h 4015093"/>
              <a:gd name="connsiteX8" fmla="*/ 1203 w 1108297"/>
              <a:gd name="connsiteY8" fmla="*/ 105813 h 4015093"/>
              <a:gd name="connsiteX0" fmla="*/ 1203 w 1108297"/>
              <a:gd name="connsiteY0" fmla="*/ 105813 h 3894437"/>
              <a:gd name="connsiteX1" fmla="*/ 717726 w 1108297"/>
              <a:gd name="connsiteY1" fmla="*/ 1818374 h 3894437"/>
              <a:gd name="connsiteX2" fmla="*/ 366128 w 1108297"/>
              <a:gd name="connsiteY2" fmla="*/ 3451196 h 3894437"/>
              <a:gd name="connsiteX3" fmla="*/ 388363 w 1108297"/>
              <a:gd name="connsiteY3" fmla="*/ 3877197 h 3894437"/>
              <a:gd name="connsiteX4" fmla="*/ 660464 w 1108297"/>
              <a:gd name="connsiteY4" fmla="*/ 3020160 h 3894437"/>
              <a:gd name="connsiteX5" fmla="*/ 936385 w 1108297"/>
              <a:gd name="connsiteY5" fmla="*/ 2559318 h 3894437"/>
              <a:gd name="connsiteX6" fmla="*/ 1081689 w 1108297"/>
              <a:gd name="connsiteY6" fmla="*/ 2023401 h 3894437"/>
              <a:gd name="connsiteX7" fmla="*/ 1078951 w 1108297"/>
              <a:gd name="connsiteY7" fmla="*/ 1054838 h 3894437"/>
              <a:gd name="connsiteX8" fmla="*/ 920011 w 1108297"/>
              <a:gd name="connsiteY8" fmla="*/ 272546 h 3894437"/>
              <a:gd name="connsiteX9" fmla="*/ 1203 w 1108297"/>
              <a:gd name="connsiteY9" fmla="*/ 105813 h 3894437"/>
              <a:gd name="connsiteX0" fmla="*/ 1203 w 1108297"/>
              <a:gd name="connsiteY0" fmla="*/ 105813 h 3576541"/>
              <a:gd name="connsiteX1" fmla="*/ 717726 w 1108297"/>
              <a:gd name="connsiteY1" fmla="*/ 1818374 h 3576541"/>
              <a:gd name="connsiteX2" fmla="*/ 366128 w 1108297"/>
              <a:gd name="connsiteY2" fmla="*/ 3451196 h 3576541"/>
              <a:gd name="connsiteX3" fmla="*/ 504665 w 1108297"/>
              <a:gd name="connsiteY3" fmla="*/ 3260090 h 3576541"/>
              <a:gd name="connsiteX4" fmla="*/ 660464 w 1108297"/>
              <a:gd name="connsiteY4" fmla="*/ 3020160 h 3576541"/>
              <a:gd name="connsiteX5" fmla="*/ 936385 w 1108297"/>
              <a:gd name="connsiteY5" fmla="*/ 2559318 h 3576541"/>
              <a:gd name="connsiteX6" fmla="*/ 1081689 w 1108297"/>
              <a:gd name="connsiteY6" fmla="*/ 2023401 h 3576541"/>
              <a:gd name="connsiteX7" fmla="*/ 1078951 w 1108297"/>
              <a:gd name="connsiteY7" fmla="*/ 1054838 h 3576541"/>
              <a:gd name="connsiteX8" fmla="*/ 920011 w 1108297"/>
              <a:gd name="connsiteY8" fmla="*/ 272546 h 3576541"/>
              <a:gd name="connsiteX9" fmla="*/ 1203 w 1108297"/>
              <a:gd name="connsiteY9" fmla="*/ 105813 h 3576541"/>
              <a:gd name="connsiteX0" fmla="*/ 1203 w 1108297"/>
              <a:gd name="connsiteY0" fmla="*/ 105813 h 3451196"/>
              <a:gd name="connsiteX1" fmla="*/ 717726 w 1108297"/>
              <a:gd name="connsiteY1" fmla="*/ 1818374 h 3451196"/>
              <a:gd name="connsiteX2" fmla="*/ 366128 w 1108297"/>
              <a:gd name="connsiteY2" fmla="*/ 3451196 h 3451196"/>
              <a:gd name="connsiteX3" fmla="*/ 504665 w 1108297"/>
              <a:gd name="connsiteY3" fmla="*/ 3260090 h 3451196"/>
              <a:gd name="connsiteX4" fmla="*/ 660464 w 1108297"/>
              <a:gd name="connsiteY4" fmla="*/ 3020160 h 3451196"/>
              <a:gd name="connsiteX5" fmla="*/ 936385 w 1108297"/>
              <a:gd name="connsiteY5" fmla="*/ 2559318 h 3451196"/>
              <a:gd name="connsiteX6" fmla="*/ 1081689 w 1108297"/>
              <a:gd name="connsiteY6" fmla="*/ 2023401 h 3451196"/>
              <a:gd name="connsiteX7" fmla="*/ 1078951 w 1108297"/>
              <a:gd name="connsiteY7" fmla="*/ 1054838 h 3451196"/>
              <a:gd name="connsiteX8" fmla="*/ 920011 w 1108297"/>
              <a:gd name="connsiteY8" fmla="*/ 272546 h 3451196"/>
              <a:gd name="connsiteX9" fmla="*/ 1203 w 1108297"/>
              <a:gd name="connsiteY9" fmla="*/ 105813 h 3451196"/>
              <a:gd name="connsiteX0" fmla="*/ 1203 w 1119536"/>
              <a:gd name="connsiteY0" fmla="*/ 105813 h 3451196"/>
              <a:gd name="connsiteX1" fmla="*/ 717726 w 1119536"/>
              <a:gd name="connsiteY1" fmla="*/ 1818374 h 3451196"/>
              <a:gd name="connsiteX2" fmla="*/ 366128 w 1119536"/>
              <a:gd name="connsiteY2" fmla="*/ 3451196 h 3451196"/>
              <a:gd name="connsiteX3" fmla="*/ 504665 w 1119536"/>
              <a:gd name="connsiteY3" fmla="*/ 3260090 h 3451196"/>
              <a:gd name="connsiteX4" fmla="*/ 660464 w 1119536"/>
              <a:gd name="connsiteY4" fmla="*/ 3020160 h 3451196"/>
              <a:gd name="connsiteX5" fmla="*/ 936385 w 1119536"/>
              <a:gd name="connsiteY5" fmla="*/ 2559318 h 3451196"/>
              <a:gd name="connsiteX6" fmla="*/ 1101521 w 1119536"/>
              <a:gd name="connsiteY6" fmla="*/ 1985301 h 3451196"/>
              <a:gd name="connsiteX7" fmla="*/ 1078951 w 1119536"/>
              <a:gd name="connsiteY7" fmla="*/ 1054838 h 3451196"/>
              <a:gd name="connsiteX8" fmla="*/ 920011 w 1119536"/>
              <a:gd name="connsiteY8" fmla="*/ 272546 h 3451196"/>
              <a:gd name="connsiteX9" fmla="*/ 1203 w 1119536"/>
              <a:gd name="connsiteY9" fmla="*/ 105813 h 345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9536" h="3451196">
                <a:moveTo>
                  <a:pt x="1203" y="105813"/>
                </a:moveTo>
                <a:cubicBezTo>
                  <a:pt x="-32511" y="363451"/>
                  <a:pt x="653199" y="1189810"/>
                  <a:pt x="717726" y="1818374"/>
                </a:cubicBezTo>
                <a:cubicBezTo>
                  <a:pt x="778547" y="2375938"/>
                  <a:pt x="421022" y="3108059"/>
                  <a:pt x="366128" y="3451196"/>
                </a:cubicBezTo>
                <a:cubicBezTo>
                  <a:pt x="566349" y="3172721"/>
                  <a:pt x="455609" y="3331929"/>
                  <a:pt x="504665" y="3260090"/>
                </a:cubicBezTo>
                <a:cubicBezTo>
                  <a:pt x="553721" y="3188251"/>
                  <a:pt x="588511" y="3136955"/>
                  <a:pt x="660464" y="3020160"/>
                </a:cubicBezTo>
                <a:cubicBezTo>
                  <a:pt x="732417" y="2903365"/>
                  <a:pt x="866181" y="2725445"/>
                  <a:pt x="936385" y="2559318"/>
                </a:cubicBezTo>
                <a:cubicBezTo>
                  <a:pt x="1006589" y="2393192"/>
                  <a:pt x="1070257" y="2227789"/>
                  <a:pt x="1101521" y="1985301"/>
                </a:cubicBezTo>
                <a:cubicBezTo>
                  <a:pt x="1132785" y="1742813"/>
                  <a:pt x="1122155" y="1401451"/>
                  <a:pt x="1078951" y="1054838"/>
                </a:cubicBezTo>
                <a:cubicBezTo>
                  <a:pt x="1035747" y="708225"/>
                  <a:pt x="995214" y="493779"/>
                  <a:pt x="920011" y="272546"/>
                </a:cubicBezTo>
                <a:cubicBezTo>
                  <a:pt x="728506" y="123384"/>
                  <a:pt x="34917" y="-151825"/>
                  <a:pt x="1203" y="1058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ED20D-58A9-9248-8CE3-B85B4F422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538" y="6088898"/>
            <a:ext cx="2290715" cy="594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CD141-DCFC-F74F-8CC5-DA1C9EEDC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60" y="5987883"/>
            <a:ext cx="1644844" cy="7437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6A96D0-2B7D-514B-8BB2-C564CC3D5DAE}"/>
              </a:ext>
            </a:extLst>
          </p:cNvPr>
          <p:cNvSpPr/>
          <p:nvPr/>
        </p:nvSpPr>
        <p:spPr>
          <a:xfrm>
            <a:off x="19381" y="1810542"/>
            <a:ext cx="9124619" cy="769441"/>
          </a:xfrm>
          <a:prstGeom prst="rect">
            <a:avLst/>
          </a:prstGeom>
          <a:solidFill>
            <a:schemeClr val="bg1">
              <a:alpha val="50000"/>
            </a:schemeClr>
          </a:solidFill>
          <a:effectLst/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  <a:ea typeface="Apple Symbols" panose="02000000000000000000" pitchFamily="2" charset="-79"/>
                <a:cs typeface="Arial" panose="020B0604020202020204" pitchFamily="34" charset="0"/>
              </a:rPr>
              <a:t>JAI Design Project: LhARA</a:t>
            </a: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id="{8D1A684B-D49B-664F-A59B-07B0890D7A59}"/>
              </a:ext>
            </a:extLst>
          </p:cNvPr>
          <p:cNvSpPr txBox="1">
            <a:spLocks/>
          </p:cNvSpPr>
          <p:nvPr/>
        </p:nvSpPr>
        <p:spPr>
          <a:xfrm>
            <a:off x="4902841" y="3036333"/>
            <a:ext cx="3207118" cy="1238141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Ken Long </a:t>
            </a:r>
          </a:p>
          <a:p>
            <a:pPr marL="0" indent="0" algn="r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William Shields </a:t>
            </a:r>
          </a:p>
          <a:p>
            <a:pPr marL="0" indent="0" algn="r">
              <a:buNone/>
            </a:pP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Jaroslaw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Pasternak </a:t>
            </a:r>
          </a:p>
        </p:txBody>
      </p:sp>
      <p:sp>
        <p:nvSpPr>
          <p:cNvPr id="25" name="Subtitle 4">
            <a:extLst>
              <a:ext uri="{FF2B5EF4-FFF2-40B4-BE49-F238E27FC236}">
                <a16:creationId xmlns:a16="http://schemas.microsoft.com/office/drawing/2014/main" id="{C1C12860-D928-F344-A063-A52D381AE96D}"/>
              </a:ext>
            </a:extLst>
          </p:cNvPr>
          <p:cNvSpPr txBox="1">
            <a:spLocks/>
          </p:cNvSpPr>
          <p:nvPr/>
        </p:nvSpPr>
        <p:spPr>
          <a:xfrm>
            <a:off x="5841970" y="4868633"/>
            <a:ext cx="2267989" cy="423112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22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nd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November 2023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D01C67-33C7-CC45-6DD8-8C5B59C3E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940" y="5968967"/>
            <a:ext cx="2267989" cy="76270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3B769F1-F702-8ED1-8E15-2480C4CFA277}"/>
              </a:ext>
            </a:extLst>
          </p:cNvPr>
          <p:cNvGrpSpPr>
            <a:grpSpLocks noChangeAspect="1"/>
          </p:cNvGrpSpPr>
          <p:nvPr/>
        </p:nvGrpSpPr>
        <p:grpSpPr>
          <a:xfrm>
            <a:off x="1922324" y="5987882"/>
            <a:ext cx="2520000" cy="731196"/>
            <a:chOff x="2910432" y="7657896"/>
            <a:chExt cx="2173357" cy="63061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8D330D-A7B7-A079-DB08-2738758D82BD}"/>
                </a:ext>
              </a:extLst>
            </p:cNvPr>
            <p:cNvSpPr/>
            <p:nvPr/>
          </p:nvSpPr>
          <p:spPr>
            <a:xfrm>
              <a:off x="2910432" y="7657896"/>
              <a:ext cx="2173357" cy="6306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693D348-B61D-9C0E-5714-5756CE81A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73288" y="7707380"/>
              <a:ext cx="2034283" cy="5329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2763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7BD0418-0034-7716-99AB-84D6B1876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97300"/>
            <a:ext cx="9027056" cy="2670504"/>
          </a:xfrm>
          <a:prstGeom prst="rect">
            <a:avLst/>
          </a:prstGeom>
        </p:spPr>
      </p:pic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0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LhARA: Design Project Objectives</a:t>
            </a:r>
            <a:endParaRPr lang="en-US" sz="30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6" y="6467804"/>
            <a:ext cx="471805" cy="365125"/>
          </a:xfrm>
        </p:spPr>
        <p:txBody>
          <a:bodyPr/>
          <a:lstStyle/>
          <a:p>
            <a:fld id="{F8935A88-5F67-914C-95FE-BE47E62C93F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6D85B-BC58-24A3-9A6F-3576CED187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323CA3-D03C-17B4-3784-48A8B37E5E20}"/>
              </a:ext>
            </a:extLst>
          </p:cNvPr>
          <p:cNvSpPr txBox="1"/>
          <p:nvPr/>
        </p:nvSpPr>
        <p:spPr>
          <a:xfrm>
            <a:off x="2469590" y="2536679"/>
            <a:ext cx="5294860" cy="2462213"/>
          </a:xfrm>
          <a:prstGeom prst="rect">
            <a:avLst/>
          </a:prstGeom>
          <a:noFill/>
          <a:ln w="158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Lato" panose="020F0502020204030203" pitchFamily="34" charset="77"/>
              </a:rPr>
              <a:t>Demonstrate: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700" b="1" dirty="0" err="1">
                <a:latin typeface="Lato" panose="020F0502020204030203" pitchFamily="34" charset="77"/>
              </a:rPr>
              <a:t>Optimised</a:t>
            </a:r>
            <a:r>
              <a:rPr lang="en-US" sz="1700" b="1" dirty="0">
                <a:latin typeface="Lato" panose="020F0502020204030203" pitchFamily="34" charset="77"/>
              </a:rPr>
              <a:t> </a:t>
            </a:r>
            <a:r>
              <a:rPr lang="en-US" sz="1700" dirty="0">
                <a:latin typeface="Lato" panose="020F0502020204030203" pitchFamily="34" charset="77"/>
              </a:rPr>
              <a:t>source/capture/transport efficiency</a:t>
            </a:r>
            <a:endParaRPr lang="en-US" sz="1700" b="1" dirty="0">
              <a:latin typeface="Lato" panose="020F0502020204030203" pitchFamily="34" charset="77"/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Lato" panose="020F0502020204030203" pitchFamily="34" charset="77"/>
              </a:rPr>
              <a:t>Mini-beam</a:t>
            </a:r>
            <a:r>
              <a:rPr lang="en-US" sz="1700" dirty="0">
                <a:latin typeface="Lato" panose="020F0502020204030203" pitchFamily="34" charset="77"/>
              </a:rPr>
              <a:t> </a:t>
            </a:r>
            <a:r>
              <a:rPr lang="en-US" sz="1700" dirty="0">
                <a:latin typeface="Lato Light" panose="020F0302020204030203" pitchFamily="34" charset="77"/>
              </a:rPr>
              <a:t>spot sizes</a:t>
            </a:r>
            <a:endParaRPr lang="en-US" sz="1700" b="1" dirty="0">
              <a:latin typeface="Lato" panose="020F0502020204030203" pitchFamily="34" charset="77"/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Lato" panose="020F0502020204030203" pitchFamily="34" charset="77"/>
              </a:rPr>
              <a:t>Painting / spot-scanning schemes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Lato" panose="020F0502020204030203" pitchFamily="34" charset="77"/>
              </a:rPr>
              <a:t>Longitudinal phase space manipulation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Lato Light" panose="020F0302020204030203" pitchFamily="34" charset="77"/>
              </a:rPr>
              <a:t>&lt;= 2% energy spread - </a:t>
            </a:r>
            <a:r>
              <a:rPr lang="en-US" sz="1700" b="1" dirty="0">
                <a:latin typeface="Lato" panose="020F0502020204030203" pitchFamily="34" charset="77"/>
              </a:rPr>
              <a:t>control</a:t>
            </a:r>
            <a:endParaRPr lang="en-US" sz="1700" dirty="0">
              <a:latin typeface="Lato Light" panose="020F0302020204030203" pitchFamily="34" charset="77"/>
            </a:endParaRP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Lato Light" panose="020F0302020204030203" pitchFamily="34" charset="77"/>
              </a:rPr>
              <a:t>Bunch length ~ 10 ns – </a:t>
            </a:r>
            <a:r>
              <a:rPr lang="en-US" sz="1700" b="1" dirty="0">
                <a:latin typeface="Lato" panose="020F0502020204030203" pitchFamily="34" charset="77"/>
              </a:rPr>
              <a:t>control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Lato" panose="020F0502020204030203" pitchFamily="34" charset="77"/>
              </a:rPr>
              <a:t>RF cavity design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Lato Light" panose="020F0302020204030203" pitchFamily="34" charset="77"/>
              </a:rPr>
              <a:t>Vertical arc </a:t>
            </a:r>
            <a:r>
              <a:rPr lang="en-US" sz="1700" b="1" dirty="0">
                <a:latin typeface="Lato" panose="020F0502020204030203" pitchFamily="34" charset="77"/>
              </a:rPr>
              <a:t>magnet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A01F97-F659-1598-A62F-1EA878CFC1AD}"/>
              </a:ext>
            </a:extLst>
          </p:cNvPr>
          <p:cNvSpPr txBox="1"/>
          <p:nvPr/>
        </p:nvSpPr>
        <p:spPr>
          <a:xfrm>
            <a:off x="201436" y="906720"/>
            <a:ext cx="8523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Lato Light" panose="020F0302020204030203" pitchFamily="34" charset="77"/>
              </a:rPr>
              <a:t>Meet end station beam requirements + flexibility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Maintain: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Variety of spot sizes – full well plate irradiation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&gt; 95% spatial distribution uniformity with octupolar focusing</a:t>
            </a:r>
          </a:p>
        </p:txBody>
      </p:sp>
    </p:spTree>
    <p:extLst>
      <p:ext uri="{BB962C8B-B14F-4D97-AF65-F5344CB8AC3E}">
        <p14:creationId xmlns:p14="http://schemas.microsoft.com/office/powerpoint/2010/main" val="308734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The Case for </a:t>
            </a:r>
            <a:r>
              <a:rPr lang="en-GB" sz="3200" dirty="0" err="1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9E2AB5-55A1-E186-155C-ABC8FB136DF1}"/>
              </a:ext>
            </a:extLst>
          </p:cNvPr>
          <p:cNvSpPr txBox="1"/>
          <p:nvPr/>
        </p:nvSpPr>
        <p:spPr>
          <a:xfrm>
            <a:off x="119774" y="895857"/>
            <a:ext cx="4366516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Growing particle therapy demand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Improve availability &amp; accessibility with </a:t>
            </a:r>
            <a:r>
              <a:rPr lang="en-GB" sz="1800" dirty="0">
                <a:effectLst/>
                <a:latin typeface="Lato Light" panose="020F0302020204030203" pitchFamily="34" charset="77"/>
              </a:rPr>
              <a:t>new &amp; cost-effective technologies</a:t>
            </a:r>
          </a:p>
          <a:p>
            <a:pPr marL="285750" indent="-285750">
              <a:buFontTx/>
              <a:buChar char="-"/>
            </a:pPr>
            <a:endParaRPr lang="en-GB" sz="14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Systematic study of the radiobiology of proton &amp; ion beams 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Uncertainties due to:</a:t>
            </a:r>
          </a:p>
          <a:p>
            <a:pPr marL="971550" lvl="2" indent="-285750">
              <a:buFontTx/>
              <a:buChar char="-"/>
            </a:pPr>
            <a:r>
              <a:rPr lang="en-GB" sz="1600" dirty="0">
                <a:effectLst/>
                <a:latin typeface="Lato Light" panose="020F0302020204030203" pitchFamily="34" charset="77"/>
              </a:rPr>
              <a:t>Energy, i</a:t>
            </a:r>
            <a:r>
              <a:rPr lang="en-GB" sz="1600" dirty="0">
                <a:latin typeface="Lato Light" panose="020F0302020204030203" pitchFamily="34" charset="77"/>
              </a:rPr>
              <a:t>on species, d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ose</a:t>
            </a:r>
            <a:r>
              <a:rPr lang="en-GB" sz="1600" dirty="0">
                <a:latin typeface="Lato Light" panose="020F0302020204030203" pitchFamily="34" charset="77"/>
              </a:rPr>
              <a:t>, spatial distribution, d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ose rate, t</a:t>
            </a:r>
            <a:r>
              <a:rPr lang="en-GB" sz="1600" dirty="0">
                <a:latin typeface="Lato Light" panose="020F0302020204030203" pitchFamily="34" charset="77"/>
              </a:rPr>
              <a:t>issue type, b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iological endpoint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RBE variation</a:t>
            </a:r>
          </a:p>
          <a:p>
            <a:pPr marL="971550" lvl="2" indent="-285750">
              <a:buFontTx/>
              <a:buChar char="-"/>
            </a:pPr>
            <a:r>
              <a:rPr lang="en-US" sz="1600" dirty="0">
                <a:latin typeface="Lato Light" panose="020F0302020204030203" pitchFamily="34" charset="77"/>
              </a:rPr>
              <a:t>Proton treatment planning RBE = 1.1</a:t>
            </a:r>
          </a:p>
          <a:p>
            <a:pPr marL="971550" lvl="2" indent="-285750">
              <a:buFontTx/>
              <a:buChar char="-"/>
            </a:pPr>
            <a:r>
              <a:rPr lang="en-US" sz="1600" dirty="0">
                <a:latin typeface="Lato Light" panose="020F0302020204030203" pitchFamily="34" charset="77"/>
              </a:rPr>
              <a:t>Ion RBE even higher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B30BC6-77E8-18A3-ECB3-D73DF9CDB2E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329" y="991639"/>
            <a:ext cx="4217513" cy="31085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93DF46-E219-09FD-9F1B-FA4C188AE836}"/>
              </a:ext>
            </a:extLst>
          </p:cNvPr>
          <p:cNvSpPr txBox="1"/>
          <p:nvPr/>
        </p:nvSpPr>
        <p:spPr>
          <a:xfrm>
            <a:off x="4489808" y="4267417"/>
            <a:ext cx="436651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Novel treatment modalities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Ultra-high dose rates: FLASH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Spatially fractionated – mini-beams</a:t>
            </a:r>
          </a:p>
          <a:p>
            <a:pPr marL="628650" lvl="1" indent="-285750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…</a:t>
            </a:r>
          </a:p>
          <a:p>
            <a:pPr marL="628650" lvl="1" indent="-285750">
              <a:buFontTx/>
              <a:buChar char="-"/>
            </a:pPr>
            <a:endParaRPr lang="en-GB" sz="18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2000" b="1" dirty="0">
                <a:latin typeface="Lato" panose="020F0502020204030203" pitchFamily="34" charset="77"/>
              </a:rPr>
              <a:t>LhARA: a dedicated radiobiology research facility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64A059-385A-A007-E10F-85032C78FD5A}"/>
              </a:ext>
            </a:extLst>
          </p:cNvPr>
          <p:cNvSpPr/>
          <p:nvPr/>
        </p:nvSpPr>
        <p:spPr>
          <a:xfrm>
            <a:off x="7860539" y="1126148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6EE18F83-A71C-28B7-0A83-B56DE588C4F0}"/>
              </a:ext>
            </a:extLst>
          </p:cNvPr>
          <p:cNvSpPr/>
          <p:nvPr/>
        </p:nvSpPr>
        <p:spPr>
          <a:xfrm>
            <a:off x="1776135" y="5054539"/>
            <a:ext cx="1327249" cy="1300577"/>
          </a:xfrm>
          <a:prstGeom prst="arc">
            <a:avLst>
              <a:gd name="adj1" fmla="val 12184982"/>
              <a:gd name="adj2" fmla="val 20670099"/>
            </a:avLst>
          </a:prstGeom>
          <a:ln w="793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0D444C9-3C68-38F4-9C55-EEE55CBA4E7B}"/>
              </a:ext>
            </a:extLst>
          </p:cNvPr>
          <p:cNvSpPr/>
          <p:nvPr/>
        </p:nvSpPr>
        <p:spPr>
          <a:xfrm rot="10800000">
            <a:off x="1787286" y="5132935"/>
            <a:ext cx="1327249" cy="1300577"/>
          </a:xfrm>
          <a:prstGeom prst="arc">
            <a:avLst>
              <a:gd name="adj1" fmla="val 12184982"/>
              <a:gd name="adj2" fmla="val 20670099"/>
            </a:avLst>
          </a:prstGeom>
          <a:ln w="793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90CFE9-0DFF-0A75-E42D-C6DC212811A0}"/>
              </a:ext>
            </a:extLst>
          </p:cNvPr>
          <p:cNvSpPr txBox="1"/>
          <p:nvPr/>
        </p:nvSpPr>
        <p:spPr>
          <a:xfrm>
            <a:off x="1302015" y="5527080"/>
            <a:ext cx="912980" cy="440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Lato" panose="020F0502020204030203" pitchFamily="34" charset="77"/>
              </a:rPr>
              <a:t>DATA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05E552-EE5F-1233-DB05-08D05BD4E0A5}"/>
              </a:ext>
            </a:extLst>
          </p:cNvPr>
          <p:cNvSpPr txBox="1"/>
          <p:nvPr/>
        </p:nvSpPr>
        <p:spPr>
          <a:xfrm>
            <a:off x="2511529" y="5527080"/>
            <a:ext cx="1445028" cy="440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Lato" panose="020F0502020204030203" pitchFamily="34" charset="77"/>
              </a:rPr>
              <a:t>MACHINE </a:t>
            </a:r>
          </a:p>
        </p:txBody>
      </p:sp>
    </p:spTree>
    <p:extLst>
      <p:ext uri="{BB962C8B-B14F-4D97-AF65-F5344CB8AC3E}">
        <p14:creationId xmlns:p14="http://schemas.microsoft.com/office/powerpoint/2010/main" val="908280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benefit of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457200"/>
              <a:t>3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159409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en-US" sz="2400" b="1" i="1" u="sng" dirty="0">
                <a:solidFill>
                  <a:prstClr val="white"/>
                </a:solidFill>
                <a:latin typeface="Calibri"/>
              </a:rPr>
              <a:t>FLASH</a:t>
            </a:r>
          </a:p>
          <a:p>
            <a:pPr marL="314325" defTabSz="457200">
              <a:tabLst>
                <a:tab pos="2043113" algn="l"/>
              </a:tabLst>
            </a:pPr>
            <a:r>
              <a:rPr lang="en-US" sz="1800" b="1" dirty="0">
                <a:solidFill>
                  <a:prstClr val="white"/>
                </a:solidFill>
                <a:latin typeface="Calibri"/>
              </a:rPr>
              <a:t>Conventional regime	: ~2 </a:t>
            </a:r>
            <a:r>
              <a:rPr lang="en-US" sz="1800" b="1" dirty="0" err="1">
                <a:solidFill>
                  <a:prstClr val="white"/>
                </a:solidFill>
                <a:latin typeface="Calibri"/>
              </a:rPr>
              <a:t>Gy</a:t>
            </a:r>
            <a:r>
              <a:rPr lang="en-US" sz="1800" b="1" dirty="0">
                <a:solidFill>
                  <a:prstClr val="white"/>
                </a:solidFill>
                <a:latin typeface="Calibri"/>
              </a:rPr>
              <a:t>/min</a:t>
            </a:r>
          </a:p>
          <a:p>
            <a:pPr marL="314325" defTabSz="457200">
              <a:tabLst>
                <a:tab pos="2043113" algn="l"/>
              </a:tabLst>
            </a:pPr>
            <a:r>
              <a:rPr lang="en-US" sz="1800" b="1" dirty="0">
                <a:solidFill>
                  <a:prstClr val="white"/>
                </a:solidFill>
                <a:latin typeface="Calibri"/>
              </a:rPr>
              <a:t>FLASH regime (p)		: &gt;40 </a:t>
            </a:r>
            <a:r>
              <a:rPr lang="en-US" sz="1800" b="1" dirty="0" err="1">
                <a:solidFill>
                  <a:prstClr val="white"/>
                </a:solidFill>
                <a:latin typeface="Calibri"/>
              </a:rPr>
              <a:t>Gy</a:t>
            </a:r>
            <a:r>
              <a:rPr lang="en-US" sz="1800" b="1" dirty="0">
                <a:solidFill>
                  <a:prstClr val="white"/>
                </a:solidFill>
                <a:latin typeface="Calibri"/>
              </a:rPr>
              <a:t>/s</a:t>
            </a: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/>
            <a:r>
              <a:rPr lang="en-US" sz="1800" b="1" dirty="0">
                <a:solidFill>
                  <a:prstClr val="white">
                    <a:lumMod val="75000"/>
                  </a:prstClr>
                </a:solidFill>
                <a:latin typeface="Calibri"/>
              </a:rPr>
              <a:t>Evidence of normal-tissue sparing while </a:t>
            </a:r>
            <a:r>
              <a:rPr lang="en-US" sz="1800" b="1" dirty="0" err="1">
                <a:solidFill>
                  <a:prstClr val="white">
                    <a:lumMod val="75000"/>
                  </a:prstClr>
                </a:solidFill>
                <a:latin typeface="Calibri"/>
              </a:rPr>
              <a:t>tumour</a:t>
            </a:r>
            <a:r>
              <a:rPr lang="en-US" sz="1800" b="1" dirty="0">
                <a:solidFill>
                  <a:prstClr val="white">
                    <a:lumMod val="75000"/>
                  </a:prstClr>
                </a:solidFill>
                <a:latin typeface="Calibri"/>
              </a:rPr>
              <a:t>-kill probability is maintained:</a:t>
            </a:r>
          </a:p>
          <a:p>
            <a:pPr marL="314325" defTabSz="457200"/>
            <a:r>
              <a:rPr lang="en-US" sz="1800" b="1" dirty="0">
                <a:solidFill>
                  <a:prstClr val="white"/>
                </a:solidFill>
                <a:latin typeface="Calibri"/>
              </a:rPr>
              <a:t>	</a:t>
            </a:r>
            <a:r>
              <a:rPr lang="en-US" sz="1800" b="1" dirty="0">
                <a:solidFill>
                  <a:prstClr val="white">
                    <a:lumMod val="75000"/>
                  </a:prstClr>
                </a:solidFill>
                <a:latin typeface="Calibri"/>
              </a:rPr>
              <a:t>i.e. enhanced therapeutic window</a:t>
            </a:r>
          </a:p>
          <a:p>
            <a:pPr marL="314325" defTabSz="457200">
              <a:lnSpc>
                <a:spcPct val="150000"/>
              </a:lnSpc>
            </a:pPr>
            <a:endParaRPr lang="en-US" sz="11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r>
              <a:rPr lang="en-US" sz="2400" b="1" dirty="0">
                <a:solidFill>
                  <a:srgbClr val="F79646">
                    <a:lumMod val="40000"/>
                    <a:lumOff val="60000"/>
                  </a:srgbClr>
                </a:solidFill>
                <a:latin typeface="Calibri"/>
              </a:rPr>
              <a:t>Time line:</a:t>
            </a:r>
          </a:p>
          <a:p>
            <a:pPr marL="600075" indent="-153988" defTabSz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  <a:latin typeface="Calibri"/>
              </a:rPr>
              <a:t>Reports: 2014 (e.g. </a:t>
            </a:r>
            <a:r>
              <a:rPr lang="en-US" sz="1800" b="1" dirty="0" err="1">
                <a:solidFill>
                  <a:srgbClr val="FF0000"/>
                </a:solidFill>
                <a:latin typeface="Calibri"/>
              </a:rPr>
              <a:t>Flauvadon</a:t>
            </a:r>
            <a:r>
              <a:rPr lang="en-US" sz="1800" b="1" dirty="0">
                <a:solidFill>
                  <a:srgbClr val="FF0000"/>
                </a:solidFill>
                <a:latin typeface="Calibri"/>
              </a:rPr>
              <a:t> et al, STM Jul 2014)</a:t>
            </a:r>
          </a:p>
          <a:p>
            <a:pPr marL="600075" indent="-153988" defTabSz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8000"/>
                </a:solidFill>
                <a:latin typeface="Calibri"/>
              </a:rPr>
              <a:t>Confirmation in mini-pig &amp; cat: 2018 	(Clin. Cancer Research 2018)</a:t>
            </a:r>
          </a:p>
          <a:p>
            <a:pPr marL="600075" indent="-153988" defTabSz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FF00"/>
                </a:solidFill>
                <a:latin typeface="Calibri"/>
              </a:rPr>
              <a:t>First treatment 2019 (</a:t>
            </a:r>
            <a:r>
              <a:rPr lang="en-US" sz="1800" b="1" dirty="0" err="1">
                <a:solidFill>
                  <a:srgbClr val="00FF00"/>
                </a:solidFill>
                <a:latin typeface="Calibri"/>
              </a:rPr>
              <a:t>Bourhis</a:t>
            </a:r>
            <a:r>
              <a:rPr lang="en-US" sz="1800" b="1" dirty="0">
                <a:solidFill>
                  <a:srgbClr val="00FF00"/>
                </a:solidFill>
                <a:latin typeface="Calibri"/>
              </a:rPr>
              <a:t> et al, </a:t>
            </a:r>
            <a:r>
              <a:rPr lang="en-US" sz="1800" b="1" dirty="0" err="1">
                <a:solidFill>
                  <a:srgbClr val="00FF00"/>
                </a:solidFill>
                <a:latin typeface="Calibri"/>
              </a:rPr>
              <a:t>Rad.Onc</a:t>
            </a:r>
            <a:r>
              <a:rPr lang="en-US" sz="1800" b="1" dirty="0">
                <a:solidFill>
                  <a:srgbClr val="00FF00"/>
                </a:solidFill>
                <a:latin typeface="Calibri"/>
              </a:rPr>
              <a:t>. Oct 2019)</a:t>
            </a:r>
            <a:endParaRPr lang="en-US" sz="2000" b="1" dirty="0">
              <a:solidFill>
                <a:srgbClr val="00FF00"/>
              </a:solidFill>
              <a:latin typeface="Calibri"/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1420349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9" y="3220423"/>
            <a:ext cx="2063625" cy="15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6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benefit of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457200"/>
              <a:t>4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1594095"/>
            <a:ext cx="8034066" cy="433195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en-US" sz="2400" b="1" i="1" u="sng" dirty="0">
                <a:solidFill>
                  <a:prstClr val="white"/>
                </a:solidFill>
                <a:latin typeface="Calibri"/>
              </a:rPr>
              <a:t>Worked example: micro beams</a:t>
            </a:r>
          </a:p>
          <a:p>
            <a:pPr marL="314325" defTabSz="457200">
              <a:tabLst>
                <a:tab pos="2043113" algn="l"/>
              </a:tabLst>
            </a:pPr>
            <a:r>
              <a:rPr lang="en-US" sz="1800" b="1" dirty="0">
                <a:solidFill>
                  <a:prstClr val="white"/>
                </a:solidFill>
                <a:latin typeface="Calibri"/>
              </a:rPr>
              <a:t>Conventional regime	: &gt; 1 cm diameter; homogenous</a:t>
            </a:r>
          </a:p>
          <a:p>
            <a:pPr marL="314325" defTabSz="457200">
              <a:tabLst>
                <a:tab pos="2043113" algn="l"/>
              </a:tabLst>
            </a:pPr>
            <a:r>
              <a:rPr lang="en-US" sz="1800" b="1" dirty="0">
                <a:solidFill>
                  <a:prstClr val="white"/>
                </a:solidFill>
                <a:latin typeface="Calibri"/>
              </a:rPr>
              <a:t>Microbeam regime	: &lt; 1 mm diameter; no dose between ‘</a:t>
            </a:r>
            <a:r>
              <a:rPr lang="en-US" sz="1800" b="1" dirty="0" err="1">
                <a:solidFill>
                  <a:prstClr val="white"/>
                </a:solidFill>
                <a:latin typeface="Calibri"/>
              </a:rPr>
              <a:t>doselets</a:t>
            </a:r>
            <a:r>
              <a:rPr lang="en-US" sz="1800" b="1" dirty="0">
                <a:solidFill>
                  <a:prstClr val="white"/>
                </a:solidFill>
                <a:latin typeface="Calibri"/>
              </a:rPr>
              <a:t>’</a:t>
            </a: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>
              <a:lnSpc>
                <a:spcPct val="150000"/>
              </a:lnSpc>
            </a:pPr>
            <a:endParaRPr lang="en-US" sz="900" b="1" dirty="0">
              <a:solidFill>
                <a:prstClr val="white"/>
              </a:solidFill>
              <a:latin typeface="Calibri"/>
            </a:endParaRPr>
          </a:p>
          <a:p>
            <a:pPr marL="314325" defTabSz="457200"/>
            <a:r>
              <a:rPr lang="en-US" sz="1800" b="1" dirty="0">
                <a:solidFill>
                  <a:prstClr val="white">
                    <a:lumMod val="75000"/>
                  </a:prstClr>
                </a:solidFill>
                <a:latin typeface="Calibri"/>
              </a:rPr>
              <a:t>Remarkable increase of normal rat brain resistance.</a:t>
            </a:r>
          </a:p>
          <a:p>
            <a:pPr marL="314325" defTabSz="457200"/>
            <a:r>
              <a:rPr lang="en-US" sz="1800" b="1" dirty="0">
                <a:solidFill>
                  <a:prstClr val="white">
                    <a:lumMod val="75000"/>
                  </a:prstClr>
                </a:solidFill>
                <a:latin typeface="Calibri"/>
              </a:rPr>
              <a:t>   </a:t>
            </a:r>
            <a:r>
              <a:rPr lang="en-US" sz="1400" b="1" dirty="0">
                <a:solidFill>
                  <a:prstClr val="white">
                    <a:lumMod val="75000"/>
                  </a:prstClr>
                </a:solidFill>
                <a:latin typeface="Calibri"/>
              </a:rPr>
              <a:t>[</a:t>
            </a:r>
            <a:r>
              <a:rPr lang="en-US" sz="1400" b="1" dirty="0" err="1">
                <a:solidFill>
                  <a:prstClr val="white">
                    <a:lumMod val="75000"/>
                  </a:prstClr>
                </a:solidFill>
                <a:latin typeface="Calibri"/>
              </a:rPr>
              <a:t>Dilmanian</a:t>
            </a:r>
            <a:r>
              <a:rPr lang="en-US" sz="1400" b="1" dirty="0">
                <a:solidFill>
                  <a:prstClr val="white">
                    <a:lumMod val="75000"/>
                  </a:prstClr>
                </a:solidFill>
                <a:latin typeface="Calibri"/>
              </a:rPr>
              <a:t> et al. 2006, </a:t>
            </a:r>
            <a:r>
              <a:rPr lang="en-US" sz="1400" b="1" dirty="0" err="1">
                <a:solidFill>
                  <a:prstClr val="white">
                    <a:lumMod val="75000"/>
                  </a:prstClr>
                </a:solidFill>
                <a:latin typeface="Calibri"/>
              </a:rPr>
              <a:t>Prezado</a:t>
            </a:r>
            <a:r>
              <a:rPr lang="en-US" sz="1400" b="1" dirty="0">
                <a:solidFill>
                  <a:prstClr val="white">
                    <a:lumMod val="75000"/>
                  </a:prstClr>
                </a:solidFill>
                <a:latin typeface="Calibri"/>
              </a:rPr>
              <a:t> et al., Rad. Research 2015]</a:t>
            </a:r>
          </a:p>
          <a:p>
            <a:pPr marL="314325" defTabSz="457200"/>
            <a:r>
              <a:rPr lang="en-US" sz="1900" b="1" i="1" dirty="0">
                <a:solidFill>
                  <a:srgbClr val="FFC000"/>
                </a:solidFill>
                <a:latin typeface="Calibri"/>
              </a:rPr>
              <a:t>Dose escalation in the </a:t>
            </a:r>
            <a:r>
              <a:rPr lang="en-US" sz="1900" b="1" i="1" dirty="0" err="1">
                <a:solidFill>
                  <a:srgbClr val="FFC000"/>
                </a:solidFill>
                <a:latin typeface="Calibri"/>
              </a:rPr>
              <a:t>tumour</a:t>
            </a:r>
            <a:r>
              <a:rPr lang="en-US" sz="1900" b="1" i="1" dirty="0">
                <a:solidFill>
                  <a:srgbClr val="FFC000"/>
                </a:solidFill>
                <a:latin typeface="Calibri"/>
              </a:rPr>
              <a:t> possible – larger tumor control probability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284839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5419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LhARA: Stage 1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6" y="6467804"/>
            <a:ext cx="471805" cy="365125"/>
          </a:xfrm>
        </p:spPr>
        <p:txBody>
          <a:bodyPr/>
          <a:lstStyle/>
          <a:p>
            <a:fld id="{F8935A88-5F67-914C-95FE-BE47E62C93F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6D85B-BC58-24A3-9A6F-3576CED18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8F2B25ED-D7C3-220B-C23C-2E15670725F3}"/>
              </a:ext>
            </a:extLst>
          </p:cNvPr>
          <p:cNvSpPr/>
          <p:nvPr/>
        </p:nvSpPr>
        <p:spPr>
          <a:xfrm>
            <a:off x="44396" y="5169656"/>
            <a:ext cx="3450186" cy="1254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7C15FF-F40D-A733-B2D1-EFBC7BAB9DB1}"/>
              </a:ext>
            </a:extLst>
          </p:cNvPr>
          <p:cNvSpPr txBox="1"/>
          <p:nvPr/>
        </p:nvSpPr>
        <p:spPr>
          <a:xfrm>
            <a:off x="256854" y="926524"/>
            <a:ext cx="86302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Light" panose="020F0302020204030203" pitchFamily="34" charset="77"/>
              </a:rPr>
              <a:t>Laser-target acceleration via TNSA mechanism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Light" panose="020F0302020204030203" pitchFamily="34" charset="77"/>
              </a:rPr>
              <a:t>15 MeV protons, ~ 4 MeV/u </a:t>
            </a:r>
            <a:r>
              <a:rPr lang="en-US" sz="1800" baseline="30000" dirty="0">
                <a:latin typeface="Lato Light" panose="020F0302020204030203" pitchFamily="34" charset="77"/>
              </a:rPr>
              <a:t>12</a:t>
            </a:r>
            <a:r>
              <a:rPr lang="en-US" sz="1800" dirty="0">
                <a:latin typeface="Lato Light" panose="020F0302020204030203" pitchFamily="34" charset="77"/>
              </a:rPr>
              <a:t>C ions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Light" panose="020F0302020204030203" pitchFamily="34" charset="77"/>
              </a:rPr>
              <a:t>10</a:t>
            </a:r>
            <a:r>
              <a:rPr lang="en-US" sz="1800" baseline="30000" dirty="0">
                <a:latin typeface="Lato Light" panose="020F0302020204030203" pitchFamily="34" charset="77"/>
              </a:rPr>
              <a:t>9</a:t>
            </a:r>
            <a:r>
              <a:rPr lang="en-US" sz="1800" dirty="0">
                <a:latin typeface="Lato Light" panose="020F0302020204030203" pitchFamily="34" charset="77"/>
              </a:rPr>
              <a:t> protons / pulse, 10</a:t>
            </a:r>
            <a:r>
              <a:rPr lang="en-US" sz="1800" baseline="30000" dirty="0">
                <a:latin typeface="Lato Light" panose="020F0302020204030203" pitchFamily="34" charset="77"/>
              </a:rPr>
              <a:t>8 </a:t>
            </a:r>
            <a:r>
              <a:rPr lang="en-US" sz="1800" dirty="0">
                <a:latin typeface="Lato Light" panose="020F0302020204030203" pitchFamily="34" charset="77"/>
              </a:rPr>
              <a:t>ions / pulse  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en-US" sz="1800" dirty="0">
              <a:latin typeface="Lato Light" panose="020F0302020204030203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Light" panose="020F0302020204030203" pitchFamily="34" charset="77"/>
              </a:rPr>
              <a:t>Gabor lens focusing &amp; capture 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Light" panose="020F0302020204030203" pitchFamily="34" charset="77"/>
              </a:rPr>
              <a:t>Confined electron cloud – solenoid-like focusing from radial electric field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en-US" sz="1800" dirty="0">
              <a:latin typeface="Lato Light" panose="020F0302020204030203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Light" panose="020F0302020204030203" pitchFamily="34" charset="77"/>
              </a:rPr>
              <a:t>Beam transport &amp; delivery to an end station for in-vitro radiobiology studies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Light" panose="020F0302020204030203" pitchFamily="34" charset="77"/>
              </a:rPr>
              <a:t>Spot-size flexibility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en-US" sz="1800" dirty="0">
              <a:latin typeface="Lato Light" panose="020F0302020204030203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Lato Light" panose="020F0302020204030203" pitchFamily="34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63E145-E0CF-270B-7A83-F85F15E220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22" y="3797301"/>
            <a:ext cx="9027056" cy="267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562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Source [1]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6" y="6467804"/>
            <a:ext cx="471805" cy="365125"/>
          </a:xfrm>
        </p:spPr>
        <p:txBody>
          <a:bodyPr/>
          <a:lstStyle/>
          <a:p>
            <a:fld id="{F8935A88-5F67-914C-95FE-BE47E62C93F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6D85B-BC58-24A3-9A6F-3576CED18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8F2B25ED-D7C3-220B-C23C-2E15670725F3}"/>
              </a:ext>
            </a:extLst>
          </p:cNvPr>
          <p:cNvSpPr/>
          <p:nvPr/>
        </p:nvSpPr>
        <p:spPr>
          <a:xfrm>
            <a:off x="44396" y="5169656"/>
            <a:ext cx="3450186" cy="1254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5B3809C-9587-6B8C-EC76-5A2DD6775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948" y="1243170"/>
            <a:ext cx="7510410" cy="56309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2034C1"/>
                </a:solidFill>
              </a:rPr>
              <a:t>Sheath acceleration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361D25F-A5DB-7CFB-A4A3-DB8D310D235C}"/>
              </a:ext>
            </a:extLst>
          </p:cNvPr>
          <p:cNvSpPr txBox="1">
            <a:spLocks/>
          </p:cNvSpPr>
          <p:nvPr/>
        </p:nvSpPr>
        <p:spPr>
          <a:xfrm>
            <a:off x="3520815" y="1806268"/>
            <a:ext cx="5923048" cy="458040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48B02D-0B94-2AE2-FE8D-9621FC8E5C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399" y="146817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0F6CBB-ACBE-4F5D-1619-2826230A1770}"/>
              </a:ext>
            </a:extLst>
          </p:cNvPr>
          <p:cNvSpPr txBox="1"/>
          <p:nvPr/>
        </p:nvSpPr>
        <p:spPr>
          <a:xfrm>
            <a:off x="258295" y="3495769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1B3552-A24C-DBDE-8D70-32D33446A9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399" y="418057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07564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Source [2]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6" y="6467804"/>
            <a:ext cx="471805" cy="365125"/>
          </a:xfrm>
        </p:spPr>
        <p:txBody>
          <a:bodyPr/>
          <a:lstStyle/>
          <a:p>
            <a:fld id="{F8935A88-5F67-914C-95FE-BE47E62C93F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6D85B-BC58-24A3-9A6F-3576CED18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5B3809C-9587-6B8C-EC76-5A2DD6775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370" y="676381"/>
            <a:ext cx="7510410" cy="56309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2034C1"/>
                </a:solidFill>
              </a:rPr>
              <a:t>Phase space at source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32942C-1148-57CD-75EA-30BBA9B720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490" y="1264695"/>
            <a:ext cx="4248085" cy="273459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BB7DE0-997F-C05E-391D-72808569B6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7174" y="1254104"/>
            <a:ext cx="4038701" cy="27206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6FBF041-8F5D-B02A-364D-FC774774087B}"/>
              </a:ext>
            </a:extLst>
          </p:cNvPr>
          <p:cNvSpPr txBox="1"/>
          <p:nvPr/>
        </p:nvSpPr>
        <p:spPr>
          <a:xfrm>
            <a:off x="7222917" y="1502494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PhysRevLett.90.185002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D9FE3A-1F61-211D-707F-2441EE4AC342}"/>
              </a:ext>
            </a:extLst>
          </p:cNvPr>
          <p:cNvSpPr txBox="1"/>
          <p:nvPr/>
        </p:nvSpPr>
        <p:spPr>
          <a:xfrm>
            <a:off x="1570673" y="1264695"/>
            <a:ext cx="287290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b="1" dirty="0">
                <a:effectLst/>
                <a:latin typeface="Corbel" panose="020B0503020204020204" pitchFamily="34" charset="0"/>
              </a:rPr>
              <a:t>https://</a:t>
            </a:r>
            <a:r>
              <a:rPr lang="en-GB" sz="1100" b="1" dirty="0" err="1">
                <a:effectLst/>
                <a:latin typeface="Corbel" panose="020B0503020204020204" pitchFamily="34" charset="0"/>
              </a:rPr>
              <a:t>doi.org</a:t>
            </a:r>
            <a:r>
              <a:rPr lang="en-GB" sz="1100" b="1" dirty="0">
                <a:effectLst/>
                <a:latin typeface="Corbel" panose="020B0503020204020204" pitchFamily="34" charset="0"/>
              </a:rPr>
              <a:t>/10.1038/s41598-021-03897-2 </a:t>
            </a:r>
            <a:endParaRPr lang="en-GB" sz="1000" b="1" dirty="0">
              <a:effectLst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B84FCE9-3CC9-5955-9A59-C60898807E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3536" y="4156862"/>
            <a:ext cx="4345979" cy="249394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0F0DD18-5879-9078-3F51-BA964F33AD7F}"/>
              </a:ext>
            </a:extLst>
          </p:cNvPr>
          <p:cNvSpPr txBox="1"/>
          <p:nvPr/>
        </p:nvSpPr>
        <p:spPr>
          <a:xfrm>
            <a:off x="7108189" y="4550682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PhysRevLett.90.185002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7A8ADC8-BDCA-CAB8-701A-E2C50B21766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1724"/>
          <a:stretch/>
        </p:blipFill>
        <p:spPr>
          <a:xfrm>
            <a:off x="195490" y="4156862"/>
            <a:ext cx="4248085" cy="24939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778278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5764912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Proton &amp; Ion Capture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58D440-63C5-1B49-8FA8-6DA43D4149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6304972" y="55872"/>
            <a:ext cx="1391228" cy="6058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D99642C-32D0-210E-3F2B-CFE17C682163}"/>
              </a:ext>
            </a:extLst>
          </p:cNvPr>
          <p:cNvSpPr txBox="1">
            <a:spLocks/>
          </p:cNvSpPr>
          <p:nvPr/>
        </p:nvSpPr>
        <p:spPr>
          <a:xfrm>
            <a:off x="202003" y="965771"/>
            <a:ext cx="4888680" cy="5668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Novel Gabor electron-plasma-lens </a:t>
            </a:r>
          </a:p>
          <a:p>
            <a:pPr lvl="1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Penning-</a:t>
            </a:r>
            <a:r>
              <a:rPr lang="en-GB" sz="2000" dirty="0" err="1">
                <a:latin typeface="Lato Light" panose="020F0302020204030203" pitchFamily="34" charset="77"/>
              </a:rPr>
              <a:t>Malmberg</a:t>
            </a:r>
            <a:r>
              <a:rPr lang="en-GB" sz="2000" dirty="0">
                <a:latin typeface="Lato Light" panose="020F0302020204030203" pitchFamily="34" charset="77"/>
              </a:rPr>
              <a:t> trap</a:t>
            </a:r>
            <a:endParaRPr lang="en-GB" sz="2000" dirty="0">
              <a:effectLst/>
              <a:latin typeface="Lato Light" panose="020F0302020204030203" pitchFamily="34" charset="77"/>
            </a:endParaRPr>
          </a:p>
          <a:p>
            <a:pPr lvl="1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Solenoid field for radial confinement, electric field for longitudinal confinement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LhARA c</a:t>
            </a:r>
            <a:r>
              <a:rPr lang="en-GB" sz="2000" dirty="0">
                <a:effectLst/>
                <a:latin typeface="Lato Light" panose="020F0302020204030203" pitchFamily="34" charset="77"/>
              </a:rPr>
              <a:t>apture &amp; focusing</a:t>
            </a:r>
          </a:p>
          <a:p>
            <a:pPr lvl="1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Solenoid-like strong focusing without high power, high-field magnet</a:t>
            </a:r>
            <a:endParaRPr lang="en-GB" sz="1600" dirty="0">
              <a:effectLst/>
              <a:latin typeface="Lato Light" panose="020F0302020204030203" pitchFamily="34" charset="77"/>
            </a:endParaRPr>
          </a:p>
          <a:p>
            <a:pPr lvl="1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Radial focussing in both planes simultaneously</a:t>
            </a:r>
          </a:p>
          <a:p>
            <a:pPr lvl="1">
              <a:buFontTx/>
              <a:buChar char="-"/>
            </a:pPr>
            <a:r>
              <a:rPr lang="en-GB" sz="2000" dirty="0">
                <a:effectLst/>
                <a:latin typeface="Lato Light" panose="020F0302020204030203" pitchFamily="34" charset="77"/>
              </a:rPr>
              <a:t>Energy-dependent focusing strength</a:t>
            </a:r>
          </a:p>
          <a:p>
            <a:pPr marL="457200" lvl="1" indent="0">
              <a:buNone/>
            </a:pPr>
            <a:endParaRPr lang="en-GB" sz="1800" dirty="0">
              <a:latin typeface="Lato Light" panose="020F0302020204030203" pitchFamily="34" charset="77"/>
            </a:endParaRPr>
          </a:p>
          <a:p>
            <a:pPr marL="628650" lvl="1" indent="-285750"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endParaRPr lang="en-GB" sz="1800" b="1" dirty="0">
              <a:effectLst/>
              <a:latin typeface="Lato" panose="020F0502020204030203" pitchFamily="34" charset="77"/>
            </a:endParaRPr>
          </a:p>
          <a:p>
            <a:pPr marL="457200" lvl="1" indent="0">
              <a:buNone/>
            </a:pPr>
            <a:endParaRPr lang="en-GB" sz="1800" dirty="0">
              <a:effectLst/>
              <a:latin typeface="Lato Light" panose="020F0302020204030203" pitchFamily="34" charset="77"/>
            </a:endParaRPr>
          </a:p>
          <a:p>
            <a:pPr lvl="1">
              <a:buFontTx/>
              <a:buChar char="-"/>
            </a:pPr>
            <a:endParaRPr lang="en-GB" sz="1800" dirty="0">
              <a:effectLst/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marL="0" indent="0">
              <a:buNone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4BD552-33AD-ED7D-126F-92A7ED10A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61E2F1-BB43-ED7F-1A2C-5B7F48F3F4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1126" y="730325"/>
            <a:ext cx="4124370" cy="2564164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25EF547B-0957-36F4-F9F8-29EBC9665CBE}"/>
              </a:ext>
            </a:extLst>
          </p:cNvPr>
          <p:cNvGrpSpPr>
            <a:grpSpLocks noChangeAspect="1"/>
          </p:cNvGrpSpPr>
          <p:nvPr/>
        </p:nvGrpSpPr>
        <p:grpSpPr>
          <a:xfrm>
            <a:off x="4311207" y="3659763"/>
            <a:ext cx="4788301" cy="2547559"/>
            <a:chOff x="1006548" y="1458519"/>
            <a:chExt cx="9737846" cy="518090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0DF2C96-BC49-43DF-60A4-3BC38178587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42144" y="1458519"/>
              <a:ext cx="6602250" cy="5180906"/>
              <a:chOff x="820527" y="1429070"/>
              <a:chExt cx="6602250" cy="5180906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0C02868F-0376-D583-1006-3862EB1082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820527" y="1429070"/>
                <a:ext cx="6602250" cy="5180906"/>
              </a:xfrm>
              <a:prstGeom prst="rect">
                <a:avLst/>
              </a:prstGeom>
            </p:spPr>
          </p:pic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1F79D400-9F4A-FAE9-3E2D-4FDD0F32B1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94246" y="2247259"/>
                <a:ext cx="2850147" cy="1262285"/>
              </a:xfrm>
              <a:prstGeom prst="straightConnector1">
                <a:avLst/>
              </a:prstGeom>
              <a:ln w="508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E1AB1E-0DFD-BAB4-E945-24BE560740C5}"/>
                  </a:ext>
                </a:extLst>
              </p:cNvPr>
              <p:cNvSpPr txBox="1"/>
              <p:nvPr/>
            </p:nvSpPr>
            <p:spPr>
              <a:xfrm rot="1479529">
                <a:off x="4315281" y="2560836"/>
                <a:ext cx="1299067" cy="4381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~2m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3B0B63B-DAC8-F1D8-D206-A59791ACE6C9}"/>
                  </a:ext>
                </a:extLst>
              </p:cNvPr>
              <p:cNvSpPr txBox="1"/>
              <p:nvPr/>
            </p:nvSpPr>
            <p:spPr>
              <a:xfrm rot="1626957">
                <a:off x="3393168" y="1823886"/>
                <a:ext cx="1874017" cy="438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/>
                  <a:t>B</a:t>
                </a:r>
                <a:r>
                  <a:rPr lang="en-GB" sz="800" dirty="0"/>
                  <a:t>~0.1T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BFA05B22-CF04-2BBD-6FBF-9C8C5F57C1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59345" y="1913653"/>
                <a:ext cx="977531" cy="486883"/>
              </a:xfrm>
              <a:prstGeom prst="straightConnector1">
                <a:avLst/>
              </a:prstGeom>
              <a:ln w="539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C7DF632-00BD-AE33-1778-866F18B5A391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907173" y="2061277"/>
              <a:ext cx="1234413" cy="31696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8">
              <a:extLst>
                <a:ext uri="{FF2B5EF4-FFF2-40B4-BE49-F238E27FC236}">
                  <a16:creationId xmlns:a16="http://schemas.microsoft.com/office/drawing/2014/main" id="{C4EB35B2-4782-049F-4CA3-21B2429FB70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938192" y="1868105"/>
              <a:ext cx="1676022" cy="438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P-screen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587A891-BB9F-16AB-1998-41CBB53EA278}"/>
                </a:ext>
              </a:extLst>
            </p:cNvPr>
            <p:cNvCxnSpPr>
              <a:cxnSpLocks noChangeAspect="1"/>
            </p:cNvCxnSpPr>
            <p:nvPr/>
          </p:nvCxnSpPr>
          <p:spPr>
            <a:xfrm flipH="1">
              <a:off x="9405805" y="2328508"/>
              <a:ext cx="125304" cy="130154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5">
                  <a:extLst>
                    <a:ext uri="{FF2B5EF4-FFF2-40B4-BE49-F238E27FC236}">
                      <a16:creationId xmlns:a16="http://schemas.microsoft.com/office/drawing/2014/main" id="{74F8101A-829E-E140-D6EC-6B61FA6E7E5A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2458968" y="1815042"/>
                  <a:ext cx="1518970" cy="4381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GB" sz="800" i="1">
                              <a:latin typeface="Cambria Math" panose="02040503050406030204" pitchFamily="18" charset="0"/>
                              <a:ea typeface="CMU Sans Serif" panose="02000603000000000000" pitchFamily="2" charset="0"/>
                              <a:cs typeface="CMU Sans Serif" panose="02000603000000000000" pitchFamily="2" charset="0"/>
                            </a:rPr>
                          </m:ctrlPr>
                        </m:sSupPr>
                        <m:e>
                          <m:r>
                            <a:rPr lang="en-GB" sz="800">
                              <a:latin typeface="Cambria Math" panose="02040503050406030204" pitchFamily="18" charset="0"/>
                              <a:ea typeface="CMU Sans Serif" panose="02000603000000000000" pitchFamily="2" charset="0"/>
                              <a:cs typeface="CMU Sans Serif" panose="02000603000000000000" pitchFamily="2" charset="0"/>
                            </a:rPr>
                            <m:t>𝑒</m:t>
                          </m:r>
                        </m:e>
                        <m:sup>
                          <m:r>
                            <a:rPr lang="en-GB" sz="800">
                              <a:latin typeface="Cambria Math" panose="02040503050406030204" pitchFamily="18" charset="0"/>
                              <a:ea typeface="CMU Sans Serif" panose="02000603000000000000" pitchFamily="2" charset="0"/>
                              <a:cs typeface="CMU Sans Serif" panose="02000603000000000000" pitchFamily="2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en-GB" sz="800" dirty="0">
                      <a:latin typeface="Lato" panose="020F0502020204030203" pitchFamily="34" charset="77"/>
                      <a:ea typeface="CMU Sans Serif" panose="02000603000000000000" pitchFamily="2" charset="0"/>
                      <a:cs typeface="CMU Sans Serif" panose="02000603000000000000" pitchFamily="2" charset="0"/>
                    </a:rPr>
                    <a:t> source</a:t>
                  </a:r>
                </a:p>
              </p:txBody>
            </p:sp>
          </mc:Choice>
          <mc:Fallback xmlns="">
            <p:sp>
              <p:nvSpPr>
                <p:cNvPr id="24" name="TextBox 5">
                  <a:extLst>
                    <a:ext uri="{FF2B5EF4-FFF2-40B4-BE49-F238E27FC236}">
                      <a16:creationId xmlns:a16="http://schemas.microsoft.com/office/drawing/2014/main" id="{74F8101A-829E-E140-D6EC-6B61FA6E7E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58968" y="1815042"/>
                  <a:ext cx="1518970" cy="438143"/>
                </a:xfrm>
                <a:prstGeom prst="rect">
                  <a:avLst/>
                </a:prstGeom>
                <a:blipFill>
                  <a:blip r:embed="rId8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74FED48-2F62-4173-34CC-18D9F59B2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7826668">
              <a:off x="3329644" y="2261160"/>
              <a:ext cx="1234413" cy="5880606"/>
            </a:xfrm>
            <a:prstGeom prst="rect">
              <a:avLst/>
            </a:prstGeom>
          </p:spPr>
        </p:pic>
        <p:sp>
          <p:nvSpPr>
            <p:cNvPr id="26" name="TextBox 8">
              <a:extLst>
                <a:ext uri="{FF2B5EF4-FFF2-40B4-BE49-F238E27FC236}">
                  <a16:creationId xmlns:a16="http://schemas.microsoft.com/office/drawing/2014/main" id="{70AEF21F-F8DA-9D52-B87A-A4781379F16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541932" y="5807453"/>
              <a:ext cx="1676022" cy="469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latin typeface="Lato" panose="020F0502020204030203" pitchFamily="34" charset="77"/>
                  <a:ea typeface="CMU Sans Serif" panose="02000603000000000000" pitchFamily="2" charset="0"/>
                  <a:cs typeface="CMU Sans Serif" panose="02000603000000000000" pitchFamily="2" charset="0"/>
                </a:rPr>
                <a:t>Electrodes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9AD1649-9BC9-F667-EED5-2ABD06FA03B0}"/>
                </a:ext>
              </a:extLst>
            </p:cNvPr>
            <p:cNvCxnSpPr>
              <a:cxnSpLocks noChangeAspect="1"/>
            </p:cNvCxnSpPr>
            <p:nvPr/>
          </p:nvCxnSpPr>
          <p:spPr>
            <a:xfrm flipH="1">
              <a:off x="1567542" y="2698877"/>
              <a:ext cx="4138127" cy="112462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A06BFCA-3DDF-E642-74B0-2014FCCE9DC0}"/>
                </a:ext>
              </a:extLst>
            </p:cNvPr>
            <p:cNvCxnSpPr>
              <a:cxnSpLocks noChangeAspect="1"/>
            </p:cNvCxnSpPr>
            <p:nvPr/>
          </p:nvCxnSpPr>
          <p:spPr>
            <a:xfrm flipH="1">
              <a:off x="6475445" y="4003802"/>
              <a:ext cx="2173449" cy="227308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3B1A251B-378E-C7AA-9FEE-E8B1B6D3486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50379" y="2770172"/>
            <a:ext cx="2582611" cy="79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514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algn="l"/>
            <a:r>
              <a:rPr lang="en-GB" sz="3200" dirty="0">
                <a:solidFill>
                  <a:schemeClr val="bg1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LhARA: Stage 1 Beam Transport</a:t>
            </a:r>
            <a:endParaRPr lang="en-US" sz="3200" dirty="0">
              <a:solidFill>
                <a:schemeClr val="bg1"/>
              </a:solidFill>
              <a:latin typeface="Lato Light" panose="020F0302020204030203" pitchFamily="34" charset="77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6" y="6467804"/>
            <a:ext cx="471805" cy="365125"/>
          </a:xfrm>
        </p:spPr>
        <p:txBody>
          <a:bodyPr/>
          <a:lstStyle/>
          <a:p>
            <a:fld id="{F8935A88-5F67-914C-95FE-BE47E62C93F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6D85B-BC58-24A3-9A6F-3576CED18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8F2B25ED-D7C3-220B-C23C-2E15670725F3}"/>
              </a:ext>
            </a:extLst>
          </p:cNvPr>
          <p:cNvSpPr/>
          <p:nvPr/>
        </p:nvSpPr>
        <p:spPr>
          <a:xfrm>
            <a:off x="44396" y="5169656"/>
            <a:ext cx="3450186" cy="1254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27D063-9BFE-0954-5AFF-12BA4CDA45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6475" y="3429000"/>
            <a:ext cx="5071506" cy="28048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323CA3-D03C-17B4-3784-48A8B37E5E20}"/>
              </a:ext>
            </a:extLst>
          </p:cNvPr>
          <p:cNvSpPr txBox="1"/>
          <p:nvPr/>
        </p:nvSpPr>
        <p:spPr>
          <a:xfrm>
            <a:off x="256854" y="926524"/>
            <a:ext cx="863029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5 optics configuration for 1-3 cm spot sizes (2σ diameter)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Light" panose="020F0302020204030203" pitchFamily="34" charset="77"/>
              </a:rPr>
              <a:t>⍺ = 0, D = 0 m, </a:t>
            </a:r>
            <a:r>
              <a:rPr lang="en-US" sz="2000" dirty="0" err="1">
                <a:latin typeface="Lato Light" panose="020F0302020204030203" pitchFamily="34" charset="77"/>
              </a:rPr>
              <a:t>σ</a:t>
            </a:r>
            <a:r>
              <a:rPr lang="en-US" sz="2000" baseline="-25000" dirty="0" err="1">
                <a:latin typeface="Lato Light" panose="020F0302020204030203" pitchFamily="34" charset="77"/>
              </a:rPr>
              <a:t>x</a:t>
            </a:r>
            <a:r>
              <a:rPr lang="en-US" sz="2000" dirty="0">
                <a:latin typeface="Lato Light" panose="020F0302020204030203" pitchFamily="34" charset="77"/>
              </a:rPr>
              <a:t>= </a:t>
            </a:r>
            <a:r>
              <a:rPr lang="en-US" sz="2000" dirty="0" err="1">
                <a:latin typeface="Lato Light" panose="020F0302020204030203" pitchFamily="34" charset="77"/>
              </a:rPr>
              <a:t>σ</a:t>
            </a:r>
            <a:r>
              <a:rPr lang="en-US" sz="2000" baseline="-25000" dirty="0" err="1">
                <a:latin typeface="Lato Light" panose="020F0302020204030203" pitchFamily="34" charset="77"/>
              </a:rPr>
              <a:t>y</a:t>
            </a:r>
            <a:r>
              <a:rPr lang="en-US" sz="2000" dirty="0">
                <a:latin typeface="Lato Light" panose="020F0302020204030203" pitchFamily="34" charset="77"/>
              </a:rPr>
              <a:t> </a:t>
            </a:r>
            <a:r>
              <a:rPr lang="en-US" sz="1800" dirty="0">
                <a:latin typeface="Lato Light" panose="020F0302020204030203" pitchFamily="34" charset="77"/>
              </a:rPr>
              <a:t> at the end station – pencil beam</a:t>
            </a:r>
          </a:p>
          <a:p>
            <a:endParaRPr lang="en-US" sz="1800" dirty="0">
              <a:latin typeface="Lato Light" panose="020F0302020204030203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Additional configuration known of β = 50m, ⍺=0 after 7</a:t>
            </a:r>
            <a:r>
              <a:rPr lang="en-US" sz="2000" baseline="30000" dirty="0">
                <a:latin typeface="Lato Light" panose="020F0302020204030203" pitchFamily="34" charset="77"/>
              </a:rPr>
              <a:t>th</a:t>
            </a:r>
            <a:r>
              <a:rPr lang="en-US" sz="2000" dirty="0">
                <a:latin typeface="Lato Light" panose="020F0302020204030203" pitchFamily="34" charset="77"/>
              </a:rPr>
              <a:t> Gabor lens 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Light" panose="020F0302020204030203" pitchFamily="34" charset="77"/>
              </a:rPr>
              <a:t>LhARA stage 2 – FFA injection line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en-US" sz="1800" dirty="0">
              <a:latin typeface="Lato Light" panose="020F0302020204030203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Light" panose="020F0302020204030203" pitchFamily="34" charset="77"/>
              </a:rPr>
              <a:t>Beam parameters exiting the laser-target housing (15 cm upstream of 1</a:t>
            </a:r>
            <a:r>
              <a:rPr lang="en-US" sz="2000" baseline="30000" dirty="0">
                <a:latin typeface="Lato Light" panose="020F0302020204030203" pitchFamily="34" charset="77"/>
              </a:rPr>
              <a:t>st</a:t>
            </a:r>
            <a:r>
              <a:rPr lang="en-US" sz="2000" dirty="0">
                <a:latin typeface="Lato Light" panose="020F0302020204030203" pitchFamily="34" charset="77"/>
              </a:rPr>
              <a:t> Gabor lens):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en-US" sz="1800" dirty="0">
              <a:latin typeface="Lato Light" panose="020F0302020204030203" pitchFamily="34" charset="77"/>
            </a:endParaRPr>
          </a:p>
          <a:p>
            <a:pPr lvl="1"/>
            <a:endParaRPr lang="en-US" sz="1800" dirty="0">
              <a:latin typeface="Lato Light" panose="020F0302020204030203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Lato Light" panose="020F0302020204030203" pitchFamily="34" charset="77"/>
            </a:endParaRP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9C5760C4-DB1B-02A1-43AE-79FE21E204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774794"/>
              </p:ext>
            </p:extLst>
          </p:nvPr>
        </p:nvGraphicFramePr>
        <p:xfrm>
          <a:off x="401439" y="3550468"/>
          <a:ext cx="2910268" cy="2381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134">
                  <a:extLst>
                    <a:ext uri="{9D8B030D-6E8A-4147-A177-3AD203B41FA5}">
                      <a16:colId xmlns:a16="http://schemas.microsoft.com/office/drawing/2014/main" val="3869590430"/>
                    </a:ext>
                  </a:extLst>
                </a:gridCol>
                <a:gridCol w="1455134">
                  <a:extLst>
                    <a:ext uri="{9D8B030D-6E8A-4147-A177-3AD203B41FA5}">
                      <a16:colId xmlns:a16="http://schemas.microsoft.com/office/drawing/2014/main" val="2240681431"/>
                    </a:ext>
                  </a:extLst>
                </a:gridCol>
              </a:tblGrid>
              <a:tr h="611384">
                <a:tc>
                  <a:txBody>
                    <a:bodyPr/>
                    <a:lstStyle/>
                    <a:p>
                      <a:r>
                        <a:rPr lang="en-US" sz="1600" dirty="0"/>
                        <a:t>Beam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Value (RMS)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409837"/>
                  </a:ext>
                </a:extLst>
              </a:tr>
              <a:tr h="4949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</a:rPr>
                        <a:t>Mean RMS emittance [m] </a:t>
                      </a:r>
                      <a:endParaRPr lang="en-GB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</a:rPr>
                        <a:t>8.25</a:t>
                      </a:r>
                      <a:r>
                        <a:rPr lang="en-GB" sz="1600" b="1" dirty="0">
                          <a:effectLst/>
                          <a:latin typeface="Mathematica1"/>
                        </a:rPr>
                        <a:t>x</a:t>
                      </a: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r>
                        <a:rPr lang="en-GB" sz="1600" b="1" baseline="30000" dirty="0">
                          <a:effectLst/>
                          <a:latin typeface="Calibri" panose="020F0502020204030204" pitchFamily="34" charset="0"/>
                        </a:rPr>
                        <a:t>-8</a:t>
                      </a: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600" b="1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3692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</a:rPr>
                        <a:t>Mean beta [m] </a:t>
                      </a:r>
                      <a:endParaRPr lang="en-GB" sz="1600" dirty="0">
                        <a:effectLst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</a:rPr>
                        <a:t>20.24 </a:t>
                      </a:r>
                      <a:endParaRPr lang="en-GB" sz="1600" b="1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316837"/>
                  </a:ext>
                </a:extLst>
              </a:tr>
              <a:tr h="6113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</a:rPr>
                        <a:t>Mean alpha </a:t>
                      </a:r>
                      <a:endParaRPr lang="en-GB" sz="1600" dirty="0">
                        <a:effectLst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</a:rPr>
                        <a:t>-204.99 </a:t>
                      </a:r>
                      <a:endParaRPr lang="en-GB" sz="1600" b="1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39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456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193851</TotalTime>
  <Words>651</Words>
  <Application>Microsoft Macintosh PowerPoint</Application>
  <PresentationFormat>On-screen Show (4:3)</PresentationFormat>
  <Paragraphs>153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CMU Sans Serif</vt:lpstr>
      <vt:lpstr>Corbel</vt:lpstr>
      <vt:lpstr>Helvetica</vt:lpstr>
      <vt:lpstr>Lato</vt:lpstr>
      <vt:lpstr>Lato Light</vt:lpstr>
      <vt:lpstr>Mathematica1</vt:lpstr>
      <vt:lpstr>Office Theme</vt:lpstr>
      <vt:lpstr>1_KL-standard-black</vt:lpstr>
      <vt:lpstr>PowerPoint Presentation</vt:lpstr>
      <vt:lpstr>PowerPoint Presentation</vt:lpstr>
      <vt:lpstr>Potential benefit of new regimens</vt:lpstr>
      <vt:lpstr>Potential benefit of new regimens</vt:lpstr>
      <vt:lpstr>PowerPoint Presentation</vt:lpstr>
      <vt:lpstr>Sheath acceleration</vt:lpstr>
      <vt:lpstr>Phase space at source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Shields</dc:creator>
  <cp:lastModifiedBy>Shields, William</cp:lastModifiedBy>
  <cp:revision>5554</cp:revision>
  <cp:lastPrinted>2019-12-05T12:11:41Z</cp:lastPrinted>
  <dcterms:created xsi:type="dcterms:W3CDTF">2016-06-23T20:10:34Z</dcterms:created>
  <dcterms:modified xsi:type="dcterms:W3CDTF">2023-11-22T09:38:41Z</dcterms:modified>
</cp:coreProperties>
</file>