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599" r:id="rId2"/>
    <p:sldId id="671" r:id="rId3"/>
    <p:sldId id="672" r:id="rId4"/>
    <p:sldId id="715" r:id="rId5"/>
    <p:sldId id="758" r:id="rId6"/>
    <p:sldId id="604" r:id="rId7"/>
    <p:sldId id="759" r:id="rId8"/>
    <p:sldId id="605" r:id="rId9"/>
    <p:sldId id="673" r:id="rId10"/>
    <p:sldId id="711" r:id="rId11"/>
    <p:sldId id="764" r:id="rId12"/>
    <p:sldId id="765" r:id="rId13"/>
    <p:sldId id="745" r:id="rId14"/>
    <p:sldId id="625" r:id="rId15"/>
    <p:sldId id="626" r:id="rId16"/>
    <p:sldId id="746" r:id="rId17"/>
    <p:sldId id="628" r:id="rId18"/>
    <p:sldId id="747" r:id="rId19"/>
    <p:sldId id="757" r:id="rId20"/>
    <p:sldId id="748" r:id="rId21"/>
    <p:sldId id="749" r:id="rId22"/>
    <p:sldId id="752" r:id="rId23"/>
    <p:sldId id="751" r:id="rId24"/>
    <p:sldId id="753" r:id="rId25"/>
    <p:sldId id="754" r:id="rId26"/>
    <p:sldId id="756" r:id="rId27"/>
    <p:sldId id="699" r:id="rId28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0"/>
    <p:restoredTop sz="94737"/>
  </p:normalViewPr>
  <p:slideViewPr>
    <p:cSldViewPr>
      <p:cViewPr varScale="1">
        <p:scale>
          <a:sx n="109" d="100"/>
          <a:sy n="109" d="100"/>
        </p:scale>
        <p:origin x="18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FC362487-3C18-3743-8877-6222E75B3DE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9A9D7FB7-2017-5A44-BB61-B014F7628E6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D2F925A-647C-8E4E-8CE7-ABF61ED82DC7}" type="datetimeFigureOut">
              <a:rPr lang="en-US" altLang="x-none"/>
              <a:pPr>
                <a:defRPr/>
              </a:pPr>
              <a:t>10/10/23</a:t>
            </a:fld>
            <a:endParaRPr lang="en-US" altLang="x-none"/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63BD0DFA-CC4B-FB4F-87A1-282B21B63B4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06C22B5F-0B58-9445-9DE3-AF6936E9EFC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D51A38-3B10-7240-968B-30111CC6FBC8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9AF21D-01FB-FB4F-BE13-62B8E93412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78CAC1-0347-6946-A2C6-7029E022264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59D7FA7-A6CF-E24D-89D1-6D39FCFC982A}" type="datetimeFigureOut">
              <a:rPr lang="en-US" altLang="x-none"/>
              <a:pPr>
                <a:defRPr/>
              </a:pPr>
              <a:t>10/10/23</a:t>
            </a:fld>
            <a:endParaRPr lang="en-GB" alt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367221F-6FCA-0643-8AC0-BD4846B921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11E1750-5E44-E94A-AE03-3DC23936F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8CE6B-B2FE-6143-A596-C69D0A4CA1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FF470-B51B-244E-82D4-0ECF1979FD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7764BE-C63D-E247-BC34-84880244814E}" type="slidenum">
              <a:rPr lang="en-GB" altLang="en-CH"/>
              <a:pPr>
                <a:defRPr/>
              </a:pPr>
              <a:t>‹#›</a:t>
            </a:fld>
            <a:endParaRPr lang="en-GB" alt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6C7DF55C-8EB9-D446-8270-51BAD94128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7ABCF661-E38E-544A-8509-E840A33033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C3B8FEBB-3EB9-3341-954B-C69783601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A218B9B-0BDB-AF45-BC66-A837E1A16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F84B1BC0-13CC-5843-9E1C-1931152EC7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7363"/>
            <a:ext cx="2946400" cy="493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5" tIns="45962" rIns="91925" bIns="4596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C1A43B-9E17-B24C-9941-FE5D99B02488}" type="slidenum">
              <a:rPr lang="fr-FR" altLang="en-US" sz="1500" b="1" smtClean="0"/>
              <a:pPr/>
              <a:t>19</a:t>
            </a:fld>
            <a:endParaRPr lang="fr-FR" altLang="en-US" sz="1500" b="1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02EBE161-FF99-2A4F-A8B8-34A74A5722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39775"/>
            <a:ext cx="4937125" cy="3703638"/>
          </a:xfrm>
          <a:solidFill>
            <a:srgbClr val="FFFFFF"/>
          </a:solidFill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4CD8824B-7459-1B4D-90F2-379DBA51BE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687888"/>
            <a:ext cx="4987925" cy="444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925" tIns="45962" rIns="91925" bIns="45962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87F0CB21-2984-0F40-968A-4F59DD069D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ACF909F-3271-9A43-99D9-4939D6918CAC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34A3E235-24DE-9D41-87FA-2856BF6D63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1239838"/>
            <a:ext cx="4464050" cy="3348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F4FE5898-2250-1A49-82E6-729827EA25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F360D904-CBDA-0847-922E-4E24D20EC1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5BC433D2-273E-C740-8CD5-862198D4A9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ACAB5331-F40E-ED44-A8D8-D7C8EF490F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6F61CA9-52CF-5E4A-AD82-64BADF7377B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3F86E92E-8ADF-E745-BA96-A6668E8392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DE87AB-E308-D34A-8315-3DD445DF5706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0" name="Rectangle 7">
            <a:extLst>
              <a:ext uri="{FF2B5EF4-FFF2-40B4-BE49-F238E27FC236}">
                <a16:creationId xmlns:a16="http://schemas.microsoft.com/office/drawing/2014/main" id="{2E962D6C-34FC-F942-97D7-BC4B983BF26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1750" y="9421813"/>
            <a:ext cx="29400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1B1B4298-3A92-0F45-880D-68153AB84E94}" type="slidenum">
              <a:rPr lang="en-GB" altLang="en-US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F481DD8-07E6-4A4E-AC1C-2955A32710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7EFE5F7-D3EB-5841-A0B7-3CBD838F9E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557FDD75-8059-554A-A234-3439296370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117738D8-240A-DC43-9CE6-6FA6006514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2BCDA9A4-D889-E04B-801D-EF7A0AD76A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C4E98B6-3C65-BD40-8EA7-63249D166E3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263B79F8-27B3-5F46-9C26-48C8014332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453AD0F7-EE35-A644-B066-C9480D2741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1BEE490D-4C46-414C-97E8-7A7C839CC7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E12130C-8A5D-5242-9924-55A4DCDC701E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CD7B6445-D1C6-9344-8028-D257CE5E85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26AE762-605D-5B40-B3AE-0315A328D2C4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D44E8A16-D52F-9347-BA1E-2C8AFBCD42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42D9126-4A52-9745-AFA7-DDC6A2663E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A8B51F78-9E5A-3D47-ACD8-EE78BE655AA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447991EA-412F-744D-ADB7-7620B628C2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7CFB2165-3E04-D843-9D20-85121408B2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A7ED5B4-1FE1-B34D-9E7A-05726192A5B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607AF233-B502-5C40-9E5B-1857413E65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FDD9FC21-D866-F640-9175-81059522CB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58AE85EF-39D8-3A4A-BA78-3D9F1874E2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7CE1F0-93B8-6449-A6E5-8907D027A87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>
            <a:extLst>
              <a:ext uri="{FF2B5EF4-FFF2-40B4-BE49-F238E27FC236}">
                <a16:creationId xmlns:a16="http://schemas.microsoft.com/office/drawing/2014/main" id="{7C0030AC-F1C8-9045-84C0-A1F960C5A6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0" name="Notes Placeholder 2">
            <a:extLst>
              <a:ext uri="{FF2B5EF4-FFF2-40B4-BE49-F238E27FC236}">
                <a16:creationId xmlns:a16="http://schemas.microsoft.com/office/drawing/2014/main" id="{F223064A-E965-B747-AEA2-ED59AAD18D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76974A43-877D-F24C-AC0D-4550BCC3B5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E5F957-BCF7-994A-8600-E8D3DD99FCFD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191448E2-31F3-8949-964E-AF442094C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E234F4A-D926-7C42-AD6E-23F3C4ED22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D307016-9F7D-2441-AC34-E5271E706C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A0845C4-2218-CE45-8ED5-88AD8A10BC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0D6736C-7A33-1E44-B937-A6D958493A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611AA-5100-1042-ACDF-7862E2FB18B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56459722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1F8E5A-39D1-A143-9598-1DDE1C26D0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591749-9FA2-F744-8E49-156CBE770F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B65052-50A7-E64F-B69E-4F0225E54A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412F8-F371-534C-8D9C-1261CB87C22F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407787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0367D5-CEB8-9A41-BABD-CC7419BD61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62EFCF-472A-DC43-9036-36AA4AFD79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25E497-D69F-7A44-86D7-F06F0873B5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B7E62-C7F8-D049-A07C-43C07A91BAB4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71135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CAC5F0C-E48A-084F-BF04-A601E761E1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DCB6283-BCAD-5448-AC47-465CC13175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8B69256-61A7-374F-9786-30C4D4309B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D2ABD-40AC-C04F-A81A-BE4F2C5BEC7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6216601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63CA828-6014-2844-A45D-5E2FF84276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25ECC3-75C7-1547-9340-DBA555A4C0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E42940A-00C4-934A-BA83-556ADFB812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A9D9D-66C6-4845-8420-708E91E2CFE5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6769457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A309A02-FA1A-0B49-88CF-DAF2A83ECD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3F9886-6844-E744-AC45-96F67FC03D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77C6C8B-6EDA-6B4A-A507-1EFB15E3C9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57280-81C8-2045-A36B-360416ABC48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7242999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F48781-F76C-A44B-986B-DB14E5FEC4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63C2F4-7A35-904F-9D65-DCDA658780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F6A138-5C69-C247-8190-28F111B3A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BF26B-5B60-A74C-A3B6-1F533CA7C1FC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83807391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DEAFEF-8B21-C34D-A478-EC1676022F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78A73D-6D92-AB41-830D-9F3DCA5A30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2AFB6E-DECF-2C4D-B307-E4E012AC2C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0A28C-DDF2-114E-BCD9-296A2C0F8A6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072325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2759C4C-8810-CC4E-A908-6FCF0764E0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6479F1-8CB3-B24F-A7C0-A2010E5275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0F468D-2B0B-4441-93F1-103EE124FF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3E1A6-DCF7-4644-863C-3DDBC3C211B7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0244295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0C4D9A3-D4F8-0C47-9418-D771C28CBF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3D82C7B-BBBD-994E-8B9F-C141D32C95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6BF84F5-CA6F-BE4D-AE5B-3096CA4327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72CE-BDBF-CB4B-8796-EC2C3A8433D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0173751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68796CB-CD66-7B40-BBA1-FA39CDAD96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848BD5D-EFCB-2B47-93DC-ACEE5683C8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96578CA-D1A4-3344-944F-89D9215B0C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2E4-1690-794E-985D-4EAC0259578E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5769492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E94F46-8F4D-9748-A85F-D5F5DB45CD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B822B-CACA-DE40-8828-59A3EEA7C3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83D13E-514E-C848-A248-D43413EC7C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68E8B-62D4-0944-8385-6F59C1C6E95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08669947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3F6540-E02D-8749-8618-BB82A846CA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A472C-0B2F-CD4E-9B7E-E6AFFDC244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A0795D-1355-F74D-9853-7D65C4EFD7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7481-56D1-9F44-870D-FD3A7739397E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58419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5021D73-3241-6942-B5AE-ABA7356E5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E4D3EB9-477F-AD4C-972E-DDD484BC44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3EE2479F-D488-6E4F-9676-1E11F16609A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296C521-F130-0A4E-B351-87F53357A40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3B33FE31-0E95-AA4D-B276-04D35218ACB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BFDF8206-194C-7846-8929-A5830B348A8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553FDE5B-611E-DB4A-874F-1BE2B6FFC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038EAFC9-ECCA-164A-89EA-9992BA61ED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5" r:id="rId1"/>
    <p:sldLayoutId id="2147484673" r:id="rId2"/>
    <p:sldLayoutId id="2147484674" r:id="rId3"/>
    <p:sldLayoutId id="2147484675" r:id="rId4"/>
    <p:sldLayoutId id="2147484676" r:id="rId5"/>
    <p:sldLayoutId id="2147484677" r:id="rId6"/>
    <p:sldLayoutId id="2147484678" r:id="rId7"/>
    <p:sldLayoutId id="2147484679" r:id="rId8"/>
    <p:sldLayoutId id="2147484680" r:id="rId9"/>
    <p:sldLayoutId id="2147484681" r:id="rId10"/>
    <p:sldLayoutId id="2147484682" r:id="rId11"/>
    <p:sldLayoutId id="2147484683" r:id="rId12"/>
    <p:sldLayoutId id="2147484684" r:id="rId13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1A1BE6AA-C9FE-8140-B2DF-54F47F77D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9144000" cy="1752600"/>
          </a:xfrm>
        </p:spPr>
        <p:txBody>
          <a:bodyPr/>
          <a:lstStyle/>
          <a:p>
            <a:pPr eaLnBrk="1" hangingPunct="1"/>
            <a:r>
              <a:rPr lang="en-US" altLang="en-US" sz="5000">
                <a:solidFill>
                  <a:srgbClr val="35742A"/>
                </a:solidFill>
                <a:ea typeface="ＭＳ Ｐゴシック" panose="020B0600070205080204" pitchFamily="34" charset="-128"/>
              </a:rPr>
              <a:t>Lecture 3</a:t>
            </a:r>
            <a:br>
              <a:rPr lang="en-US" altLang="en-US" sz="5000">
                <a:solidFill>
                  <a:srgbClr val="35742A"/>
                </a:solidFill>
                <a:ea typeface="ＭＳ Ｐゴシック" panose="020B0600070205080204" pitchFamily="34" charset="-128"/>
              </a:rPr>
            </a:br>
            <a:r>
              <a:rPr lang="en-US" altLang="en-US" sz="4000">
                <a:solidFill>
                  <a:srgbClr val="35742A"/>
                </a:solidFill>
                <a:ea typeface="ＭＳ Ｐゴシック" panose="020B0600070205080204" pitchFamily="34" charset="-128"/>
              </a:rPr>
              <a:t>Live Feed – CERN Control Centre 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2FFC6CB0-BB2F-3943-BCAA-184BE8219C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570163"/>
            <a:ext cx="7239000" cy="329723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Professor Emmanuel </a:t>
            </a:r>
            <a:r>
              <a:rPr lang="en-US" altLang="en-US" sz="2000" dirty="0" err="1">
                <a:solidFill>
                  <a:srgbClr val="002060"/>
                </a:solidFill>
                <a:ea typeface="ＭＳ Ｐゴシック" panose="020B0600070205080204" pitchFamily="34" charset="-128"/>
              </a:rPr>
              <a:t>Tsesmelis</a:t>
            </a:r>
            <a:endParaRPr lang="en-US" altLang="en-US" sz="2000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Principal Physicist, CERN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Visiting Professor,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Graduate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Physics Course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John Adams Institute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for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Science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11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October</a:t>
            </a:r>
            <a:r>
              <a:rPr lang="de-CH" altLang="en-US" sz="2000">
                <a:ea typeface="ＭＳ Ｐゴシック" panose="020B0600070205080204" pitchFamily="34" charset="-128"/>
              </a:rPr>
              <a:t> 2023</a:t>
            </a:r>
            <a:endParaRPr lang="en-US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7411" name="Picture 11">
            <a:extLst>
              <a:ext uri="{FF2B5EF4-FFF2-40B4-BE49-F238E27FC236}">
                <a16:creationId xmlns:a16="http://schemas.microsoft.com/office/drawing/2014/main" id="{9C2AAB89-9477-BD49-A26D-D23A63232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5591175"/>
            <a:ext cx="555625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2">
            <a:extLst>
              <a:ext uri="{FF2B5EF4-FFF2-40B4-BE49-F238E27FC236}">
                <a16:creationId xmlns:a16="http://schemas.microsoft.com/office/drawing/2014/main" id="{279E57CE-9DF5-9946-A7BD-810B1A651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3" y="5591175"/>
            <a:ext cx="1525587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7">
            <a:extLst>
              <a:ext uri="{FF2B5EF4-FFF2-40B4-BE49-F238E27FC236}">
                <a16:creationId xmlns:a16="http://schemas.microsoft.com/office/drawing/2014/main" id="{09FE503E-B1B3-4642-991B-AB1DA7BC3B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5583238"/>
            <a:ext cx="67786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\\cern.ch\dfs\Departments\TE\Projects\Splices\Talks\Mike\Outreach\Raw material\LHC_tunnel_3d.jpg">
            <a:extLst>
              <a:ext uri="{FF2B5EF4-FFF2-40B4-BE49-F238E27FC236}">
                <a16:creationId xmlns:a16="http://schemas.microsoft.com/office/drawing/2014/main" id="{0A271834-4D1A-9545-B3D3-F87E37B73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3175"/>
            <a:ext cx="91694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>
            <a:extLst>
              <a:ext uri="{FF2B5EF4-FFF2-40B4-BE49-F238E27FC236}">
                <a16:creationId xmlns:a16="http://schemas.microsoft.com/office/drawing/2014/main" id="{45B71EDB-C30D-DD44-97E3-6083F82F42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1004888"/>
            <a:ext cx="5111750" cy="5853112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Magnets are arranged onto a lattice to control the beam.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most fundamental lattice is the F0D0 or FODO lattice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F = focusing (in one plane)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D = defocusing (in same plane)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0/O = drift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3794" name="Slide Number Placeholder 4">
            <a:extLst>
              <a:ext uri="{FF2B5EF4-FFF2-40B4-BE49-F238E27FC236}">
                <a16:creationId xmlns:a16="http://schemas.microsoft.com/office/drawing/2014/main" id="{30704CB0-BFD5-A940-B312-9C2D5C7CF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9E9BCD-DB8F-D347-9866-EF9571DCCFAD}" type="slidenum">
              <a:rPr lang="en-GB" altLang="en-US" smtClean="0">
                <a:latin typeface="Garamond" panose="02020404030301010803" pitchFamily="18" charset="0"/>
              </a:rPr>
              <a:pPr/>
              <a:t>11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3795" name="Picture 5">
            <a:extLst>
              <a:ext uri="{FF2B5EF4-FFF2-40B4-BE49-F238E27FC236}">
                <a16:creationId xmlns:a16="http://schemas.microsoft.com/office/drawing/2014/main" id="{D697CB39-8AB3-1044-9060-6A63C9BEB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295650"/>
            <a:ext cx="35147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itle 7">
            <a:extLst>
              <a:ext uri="{FF2B5EF4-FFF2-40B4-BE49-F238E27FC236}">
                <a16:creationId xmlns:a16="http://schemas.microsoft.com/office/drawing/2014/main" id="{B3E3E993-014A-644B-9F07-690000522D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3008313" cy="565150"/>
          </a:xfrm>
        </p:spPr>
        <p:txBody>
          <a:bodyPr/>
          <a:lstStyle/>
          <a:p>
            <a:r>
              <a:rPr lang="en-US" altLang="en-US" sz="4000" b="0">
                <a:ea typeface="ＭＳ Ｐゴシック" panose="020B0600070205080204" pitchFamily="34" charset="-128"/>
              </a:rPr>
              <a:t>The Lattice</a:t>
            </a:r>
          </a:p>
        </p:txBody>
      </p:sp>
      <p:pic>
        <p:nvPicPr>
          <p:cNvPr id="33797" name="Picture 8">
            <a:extLst>
              <a:ext uri="{FF2B5EF4-FFF2-40B4-BE49-F238E27FC236}">
                <a16:creationId xmlns:a16="http://schemas.microsoft.com/office/drawing/2014/main" id="{BEF90B8B-056E-3E4C-90D0-992D474BF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1165225"/>
            <a:ext cx="3481387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257F73A5-8522-224B-B2CA-222F8C1F1E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F0D0 Lattice from Strong Focusing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818" name="Slide Number Placeholder 2">
            <a:extLst>
              <a:ext uri="{FF2B5EF4-FFF2-40B4-BE49-F238E27FC236}">
                <a16:creationId xmlns:a16="http://schemas.microsoft.com/office/drawing/2014/main" id="{1293C026-B1A3-974B-B640-497F037DF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117967F-E1CE-1F4B-9C27-FFCF6DD2C13F}" type="slidenum">
              <a:rPr lang="en-GB" altLang="en-US" smtClean="0">
                <a:latin typeface="Garamond" panose="02020404030301010803" pitchFamily="18" charset="0"/>
              </a:rPr>
              <a:pPr/>
              <a:t>12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DF82D70F-E29F-FF45-8FCC-BA5FF5464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2146300"/>
            <a:ext cx="72929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B4C50915-6D1B-8941-A06F-7DFC9604CC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77200" cy="533400"/>
          </a:xfrm>
        </p:spPr>
        <p:txBody>
          <a:bodyPr/>
          <a:lstStyle/>
          <a:p>
            <a:r>
              <a:rPr lang="en-US" altLang="en-US" sz="4000" b="0">
                <a:ea typeface="ＭＳ Ｐゴシック" panose="020B0600070205080204" pitchFamily="34" charset="-128"/>
              </a:rPr>
              <a:t>RF Cavities</a:t>
            </a:r>
          </a:p>
        </p:txBody>
      </p:sp>
      <p:pic>
        <p:nvPicPr>
          <p:cNvPr id="35842" name="Content Placeholder 5">
            <a:extLst>
              <a:ext uri="{FF2B5EF4-FFF2-40B4-BE49-F238E27FC236}">
                <a16:creationId xmlns:a16="http://schemas.microsoft.com/office/drawing/2014/main" id="{CC75050F-89BA-CA4F-A3FB-27F84C1F89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9813" y="1036638"/>
            <a:ext cx="2590800" cy="1982787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DC3C8-39DC-4344-9FD4-2E04D48AA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4800" y="1028700"/>
            <a:ext cx="3008313" cy="5524500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Both superconducting &amp; normal-conducting radio frequency cavities.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Used in most modern accelerators.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Particles “surf” along RF waves that travel in cavity.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SLAC – normal-conducting</a:t>
            </a:r>
            <a:r>
              <a:rPr lang="en-US" sz="1800" dirty="0">
                <a:latin typeface="+mj-lt"/>
              </a:rPr>
              <a:t>, copper.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JLAB – first SRF accelerator.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LHC </a:t>
            </a:r>
            <a:r>
              <a:rPr lang="mr-IN" sz="1800" dirty="0">
                <a:latin typeface="+mj-lt"/>
              </a:rPr>
              <a:t>–</a:t>
            </a:r>
            <a:r>
              <a:rPr lang="en-GB" sz="1800" dirty="0">
                <a:latin typeface="+mj-lt"/>
              </a:rPr>
              <a:t> superconducting.</a:t>
            </a:r>
          </a:p>
        </p:txBody>
      </p:sp>
      <p:sp>
        <p:nvSpPr>
          <p:cNvPr id="35844" name="Slide Number Placeholder 4">
            <a:extLst>
              <a:ext uri="{FF2B5EF4-FFF2-40B4-BE49-F238E27FC236}">
                <a16:creationId xmlns:a16="http://schemas.microsoft.com/office/drawing/2014/main" id="{A86E8EFD-FEA8-1B4E-BEAB-0EEA9AB1C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7C26227-E804-6C43-9782-2FE2535F5E19}" type="slidenum">
              <a:rPr lang="en-GB" altLang="en-US" smtClean="0">
                <a:latin typeface="Garamond" panose="02020404030301010803" pitchFamily="18" charset="0"/>
              </a:rPr>
              <a:pPr/>
              <a:t>13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5845" name="Picture 6">
            <a:extLst>
              <a:ext uri="{FF2B5EF4-FFF2-40B4-BE49-F238E27FC236}">
                <a16:creationId xmlns:a16="http://schemas.microsoft.com/office/drawing/2014/main" id="{48E1885D-1FA9-534B-8A91-C9E733196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4" r="13693"/>
          <a:stretch>
            <a:fillRect/>
          </a:stretch>
        </p:blipFill>
        <p:spPr bwMode="auto">
          <a:xfrm>
            <a:off x="6229350" y="1125538"/>
            <a:ext cx="2670175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7">
            <a:extLst>
              <a:ext uri="{FF2B5EF4-FFF2-40B4-BE49-F238E27FC236}">
                <a16:creationId xmlns:a16="http://schemas.microsoft.com/office/drawing/2014/main" id="{F75A014A-426D-434E-9422-48C28C3FE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0" r="4471" b="27553"/>
          <a:stretch>
            <a:fillRect/>
          </a:stretch>
        </p:blipFill>
        <p:spPr bwMode="auto">
          <a:xfrm>
            <a:off x="3576638" y="3157538"/>
            <a:ext cx="2593975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8">
            <a:extLst>
              <a:ext uri="{FF2B5EF4-FFF2-40B4-BE49-F238E27FC236}">
                <a16:creationId xmlns:a16="http://schemas.microsoft.com/office/drawing/2014/main" id="{4EE50B59-98BA-9B4D-9C61-456195438E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5" b="31531"/>
          <a:stretch>
            <a:fillRect/>
          </a:stretch>
        </p:blipFill>
        <p:spPr bwMode="auto">
          <a:xfrm>
            <a:off x="6229350" y="3157538"/>
            <a:ext cx="2670175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9">
            <a:extLst>
              <a:ext uri="{FF2B5EF4-FFF2-40B4-BE49-F238E27FC236}">
                <a16:creationId xmlns:a16="http://schemas.microsoft.com/office/drawing/2014/main" id="{3B2B5224-F21E-2F4C-BB07-17C868E4EB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58" b="19400"/>
          <a:stretch>
            <a:fillRect/>
          </a:stretch>
        </p:blipFill>
        <p:spPr bwMode="auto">
          <a:xfrm>
            <a:off x="6229350" y="4548188"/>
            <a:ext cx="27273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10">
            <a:extLst>
              <a:ext uri="{FF2B5EF4-FFF2-40B4-BE49-F238E27FC236}">
                <a16:creationId xmlns:a16="http://schemas.microsoft.com/office/drawing/2014/main" id="{CF08691E-1C35-2F48-9D6F-F29A12F2A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4548188"/>
            <a:ext cx="25908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6B7E-C8B3-AF41-A60E-F7F5DCB5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Beam Size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sp>
        <p:nvSpPr>
          <p:cNvPr id="36866" name="Slide Number Placeholder 3">
            <a:extLst>
              <a:ext uri="{FF2B5EF4-FFF2-40B4-BE49-F238E27FC236}">
                <a16:creationId xmlns:a16="http://schemas.microsoft.com/office/drawing/2014/main" id="{DE36C42A-339F-C24D-BA6C-415084F23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008CF0-4E9F-DA4C-8924-41B69AAD6E17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07CAE91-B772-534C-AF7C-C589BFFC9D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530725"/>
          </a:xfrm>
        </p:spPr>
        <p:txBody>
          <a:bodyPr/>
          <a:lstStyle/>
          <a:p>
            <a:r>
              <a:rPr lang="en-GB" altLang="en-US" sz="1800">
                <a:ea typeface="ＭＳ Ｐゴシック" panose="020B0600070205080204" pitchFamily="34" charset="-128"/>
              </a:rPr>
              <a:t>At the interaction points of the LHC, the beam size is compressed to 64 micrometres wide (~human hair)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The ISIS beam gets up to 100 mm.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At Diamond, the beam is a few hundred micrometers.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The possible future linear colliders (ILC and CLIC) will have flat beams on the order of a nanometer high by tens of nanometers wide.</a:t>
            </a:r>
            <a:endParaRPr lang="en-US" altLang="en-US" sz="1800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6868" name="Picture 2">
            <a:extLst>
              <a:ext uri="{FF2B5EF4-FFF2-40B4-BE49-F238E27FC236}">
                <a16:creationId xmlns:a16="http://schemas.microsoft.com/office/drawing/2014/main" id="{550B3B29-5F02-B049-BE44-F5D600166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10"/>
          <a:stretch>
            <a:fillRect/>
          </a:stretch>
        </p:blipFill>
        <p:spPr bwMode="auto">
          <a:xfrm>
            <a:off x="1438275" y="3629025"/>
            <a:ext cx="724852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5C7A9-0701-CA46-838D-151B8190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Charge and Current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pic>
        <p:nvPicPr>
          <p:cNvPr id="38914" name="Picture 2">
            <a:extLst>
              <a:ext uri="{FF2B5EF4-FFF2-40B4-BE49-F238E27FC236}">
                <a16:creationId xmlns:a16="http://schemas.microsoft.com/office/drawing/2014/main" id="{E615D344-9F76-F34F-AFB6-B7AD8153CE7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371600"/>
            <a:ext cx="6892925" cy="4530725"/>
          </a:xfrm>
          <a:noFill/>
        </p:spPr>
      </p:pic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88A9090C-7C73-0B4E-8857-88DFFD06C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9FD910-F4C9-954E-B29A-7C3788FD274B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F8703A82-99C8-5D47-A4DE-398A0138E1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Power and Stored Energy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62" name="Content Placeholder 2">
            <a:extLst>
              <a:ext uri="{FF2B5EF4-FFF2-40B4-BE49-F238E27FC236}">
                <a16:creationId xmlns:a16="http://schemas.microsoft.com/office/drawing/2014/main" id="{D2ED9F95-8A2E-DA44-AF17-019D9F9D0C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379538"/>
            <a:ext cx="8229600" cy="4530725"/>
          </a:xfrm>
        </p:spPr>
        <p:txBody>
          <a:bodyPr/>
          <a:lstStyle/>
          <a:p>
            <a:r>
              <a:rPr lang="en-GB" altLang="en-US" sz="2800">
                <a:ea typeface="ＭＳ Ｐゴシック" panose="020B0600070205080204" pitchFamily="34" charset="-128"/>
              </a:rPr>
              <a:t>1 eV = 1.6E-19 J, therefore 7 TeV = 1120 nJ</a:t>
            </a: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r>
              <a:rPr lang="en-GB" altLang="en-US" sz="2800">
                <a:ea typeface="ＭＳ Ｐゴシック" panose="020B0600070205080204" pitchFamily="34" charset="-128"/>
              </a:rPr>
              <a:t>Since 3E14 protons, get 340 MJ</a:t>
            </a:r>
          </a:p>
          <a:p>
            <a:pPr lvl="1"/>
            <a:r>
              <a:rPr lang="en-GB" altLang="en-US" sz="2800">
                <a:ea typeface="ＭＳ Ｐゴシック" panose="020B0600070205080204" pitchFamily="34" charset="-128"/>
              </a:rPr>
              <a:t>Similar to Airbus 380 flying at 100kph</a:t>
            </a: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r>
              <a:rPr lang="en-GB" altLang="en-US" sz="2800">
                <a:ea typeface="ＭＳ Ｐゴシック" panose="020B0600070205080204" pitchFamily="34" charset="-128"/>
              </a:rPr>
              <a:t>Power = Energy / Time</a:t>
            </a:r>
          </a:p>
          <a:p>
            <a:pPr lvl="1"/>
            <a:r>
              <a:rPr lang="en-GB" altLang="en-US" sz="2800">
                <a:ea typeface="ＭＳ Ｐゴシック" panose="020B0600070205080204" pitchFamily="34" charset="-128"/>
              </a:rPr>
              <a:t>340 MJ / 90 microseconds = 4 Petawatts</a:t>
            </a:r>
            <a:endParaRPr lang="en-US" altLang="en-US" sz="2800">
              <a:ea typeface="ＭＳ Ｐゴシック" panose="020B0600070205080204" pitchFamily="34" charset="-128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F8656355-B2AD-6142-8973-96B2CF371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39E52D-9659-9E4F-8A93-05275980BA30}" type="slidenum">
              <a:rPr lang="en-GB" altLang="en-US" smtClean="0">
                <a:latin typeface="Garamond" panose="02020404030301010803" pitchFamily="18" charset="0"/>
              </a:rPr>
              <a:pPr/>
              <a:t>16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0964" name="Picture 4">
            <a:extLst>
              <a:ext uri="{FF2B5EF4-FFF2-40B4-BE49-F238E27FC236}">
                <a16:creationId xmlns:a16="http://schemas.microsoft.com/office/drawing/2014/main" id="{FB689FD7-09F3-2E47-985A-EB63BB2DF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644900"/>
            <a:ext cx="3167062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707BD-9421-E24F-A5D1-19FA0EF97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Beam Lifetime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pic>
        <p:nvPicPr>
          <p:cNvPr id="41986" name="Picture 2">
            <a:extLst>
              <a:ext uri="{FF2B5EF4-FFF2-40B4-BE49-F238E27FC236}">
                <a16:creationId xmlns:a16="http://schemas.microsoft.com/office/drawing/2014/main" id="{B3FBF52E-860E-5B42-A7F9-FCDE6AA8F2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295400"/>
            <a:ext cx="6035675" cy="4530725"/>
          </a:xfrm>
          <a:noFill/>
        </p:spPr>
      </p:pic>
      <p:sp>
        <p:nvSpPr>
          <p:cNvPr id="41987" name="Slide Number Placeholder 3">
            <a:extLst>
              <a:ext uri="{FF2B5EF4-FFF2-40B4-BE49-F238E27FC236}">
                <a16:creationId xmlns:a16="http://schemas.microsoft.com/office/drawing/2014/main" id="{2C88ADC7-C0C3-E744-B6DB-31EEDFFA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8C186B-184D-EA41-8FEA-2E6D949E07CC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3D4A8277-9563-2F44-9E44-1E2376ECB9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304800"/>
            <a:ext cx="7886700" cy="99377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LHC Experiment Needs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CB446-7A9C-AE44-8F34-74B9664C194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503418" y="1534548"/>
            <a:ext cx="4125732" cy="3263504"/>
          </a:xfrm>
          <a:blipFill rotWithShape="0">
            <a:blip r:embed="rId2"/>
            <a:stretch>
              <a:fillRect t="-2804"/>
            </a:stretch>
          </a:blip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FAD59-6949-2443-8216-B0835B5A7E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xfrm>
            <a:off x="4868682" y="1555606"/>
            <a:ext cx="3886200" cy="3263504"/>
          </a:xfrm>
          <a:blipFill rotWithShape="0">
            <a:blip r:embed="rId3"/>
            <a:stretch>
              <a:fillRect t="-933" b="-14925"/>
            </a:stretch>
          </a:blip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4036" name="Slide Number Placeholder 4">
            <a:extLst>
              <a:ext uri="{FF2B5EF4-FFF2-40B4-BE49-F238E27FC236}">
                <a16:creationId xmlns:a16="http://schemas.microsoft.com/office/drawing/2014/main" id="{CBA984BF-E25B-DB4B-BE50-FFA959F5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CB67753-A5F6-6545-A68E-5223D504209D}" type="slidenum">
              <a:rPr lang="en-GB" altLang="en-US" smtClean="0">
                <a:latin typeface="Garamond" panose="02020404030301010803" pitchFamily="18" charset="0"/>
              </a:rPr>
              <a:pPr/>
              <a:t>18</a:t>
            </a:fld>
            <a:endParaRPr lang="en-GB" altLang="en-US">
              <a:latin typeface="Garamond" panose="02020404030301010803" pitchFamily="18" charset="0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5CD2A1F2-20CD-A54A-832A-D196D1227E7C}"/>
              </a:ext>
            </a:extLst>
          </p:cNvPr>
          <p:cNvGraphicFramePr>
            <a:graphicFrameLocks noGrp="1"/>
          </p:cNvGraphicFramePr>
          <p:nvPr/>
        </p:nvGraphicFramePr>
        <p:xfrm>
          <a:off x="742950" y="3911600"/>
          <a:ext cx="3752850" cy="224313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99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088">
                <a:tc gridSpan="2"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b="1" u="sng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Nominal LHC parameters</a:t>
                      </a:r>
                      <a:endParaRPr kumimoji="0" lang="en-US" altLang="x-none" sz="900" b="1" i="0" u="sng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Beam injection energy (TeV)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0.45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Beam energy (TeV)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7.0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Number of particles per bunch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1.15 x 10</a:t>
                      </a:r>
                      <a:r>
                        <a:rPr kumimoji="0" lang="en-US" altLang="x-none" sz="900" u="none" strike="noStrike" cap="none" normalizeH="0" baseline="3100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11</a:t>
                      </a:r>
                      <a:endParaRPr kumimoji="0" lang="en-US" altLang="x-none" sz="900" b="0" i="0" u="none" strike="noStrike" cap="none" normalizeH="0" baseline="31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122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Number of bunches per beam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2808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Max stored beam energy (MJ)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362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Norm transverse emittance (μm rad)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3.75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Colliding beam size (μm)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16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Bunch length at 7 TeV (cm)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7.55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5EC998C0-713F-AA41-AA86-413F172DA4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187325"/>
            <a:ext cx="82296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Cross-sections at the LHC</a:t>
            </a:r>
          </a:p>
        </p:txBody>
      </p:sp>
      <p:pic>
        <p:nvPicPr>
          <p:cNvPr id="45058" name="Picture 3" descr="pic10">
            <a:extLst>
              <a:ext uri="{FF2B5EF4-FFF2-40B4-BE49-F238E27FC236}">
                <a16:creationId xmlns:a16="http://schemas.microsoft.com/office/drawing/2014/main" id="{914204E5-8BD8-4C40-A365-333C876A4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5562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AutoShape 4">
            <a:extLst>
              <a:ext uri="{FF2B5EF4-FFF2-40B4-BE49-F238E27FC236}">
                <a16:creationId xmlns:a16="http://schemas.microsoft.com/office/drawing/2014/main" id="{30A229E2-1A36-6648-8CBE-F4C4585F705C}"/>
              </a:ext>
            </a:extLst>
          </p:cNvPr>
          <p:cNvSpPr>
            <a:spLocks/>
          </p:cNvSpPr>
          <p:nvPr/>
        </p:nvSpPr>
        <p:spPr bwMode="auto">
          <a:xfrm>
            <a:off x="6019800" y="1447800"/>
            <a:ext cx="304800" cy="19812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en-US" sz="1500" b="1"/>
          </a:p>
        </p:txBody>
      </p:sp>
      <p:sp>
        <p:nvSpPr>
          <p:cNvPr id="45060" name="AutoShape 5">
            <a:extLst>
              <a:ext uri="{FF2B5EF4-FFF2-40B4-BE49-F238E27FC236}">
                <a16:creationId xmlns:a16="http://schemas.microsoft.com/office/drawing/2014/main" id="{597DC606-7D99-8D42-B64B-DAA3B2E9E027}"/>
              </a:ext>
            </a:extLst>
          </p:cNvPr>
          <p:cNvSpPr>
            <a:spLocks/>
          </p:cNvSpPr>
          <p:nvPr/>
        </p:nvSpPr>
        <p:spPr bwMode="auto">
          <a:xfrm>
            <a:off x="6019800" y="3657600"/>
            <a:ext cx="304800" cy="2209800"/>
          </a:xfrm>
          <a:prstGeom prst="rightBrace">
            <a:avLst>
              <a:gd name="adj1" fmla="val 55785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en-US" sz="1500" b="1"/>
          </a:p>
        </p:txBody>
      </p:sp>
      <p:sp>
        <p:nvSpPr>
          <p:cNvPr id="45061" name="Text Box 6">
            <a:extLst>
              <a:ext uri="{FF2B5EF4-FFF2-40B4-BE49-F238E27FC236}">
                <a16:creationId xmlns:a16="http://schemas.microsoft.com/office/drawing/2014/main" id="{A46092D1-C83A-3542-80A6-CFACCD5CB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1905000"/>
            <a:ext cx="2743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2400" b="1">
                <a:latin typeface="Times New Roman" panose="02020603050405020304" pitchFamily="18" charset="0"/>
              </a:rPr>
              <a:t>“</a:t>
            </a:r>
            <a:r>
              <a:rPr lang="en-US" altLang="ja-JP" sz="2400" b="1">
                <a:latin typeface="Times New Roman" panose="02020603050405020304" pitchFamily="18" charset="0"/>
              </a:rPr>
              <a:t>Well known</a:t>
            </a:r>
            <a:r>
              <a:rPr lang="ja-JP" altLang="en-US" sz="2400" b="1">
                <a:latin typeface="Times New Roman" panose="02020603050405020304" pitchFamily="18" charset="0"/>
              </a:rPr>
              <a:t>”</a:t>
            </a:r>
            <a:r>
              <a:rPr lang="en-US" altLang="ja-JP" sz="2400" b="1">
                <a:latin typeface="Times New Roman" panose="02020603050405020304" pitchFamily="18" charset="0"/>
              </a:rPr>
              <a:t>  processes. Don</a:t>
            </a:r>
            <a:r>
              <a:rPr lang="ja-JP" altLang="en-US" sz="2400" b="1">
                <a:latin typeface="Times New Roman" panose="02020603050405020304" pitchFamily="18" charset="0"/>
              </a:rPr>
              <a:t>’</a:t>
            </a:r>
            <a:r>
              <a:rPr lang="en-US" altLang="ja-JP" sz="2400" b="1">
                <a:latin typeface="Times New Roman" panose="02020603050405020304" pitchFamily="18" charset="0"/>
              </a:rPr>
              <a:t>t need to keep all of them</a:t>
            </a:r>
            <a:r>
              <a:rPr lang="en-US" altLang="ja-JP" sz="1500" b="1">
                <a:latin typeface="Times New Roman" panose="02020603050405020304" pitchFamily="18" charset="0"/>
              </a:rPr>
              <a:t> …</a:t>
            </a:r>
            <a:endParaRPr lang="en-US" altLang="en-US" sz="1500" b="1">
              <a:latin typeface="Times New Roman" panose="02020603050405020304" pitchFamily="18" charset="0"/>
            </a:endParaRPr>
          </a:p>
        </p:txBody>
      </p:sp>
      <p:sp>
        <p:nvSpPr>
          <p:cNvPr id="45062" name="Text Box 7">
            <a:extLst>
              <a:ext uri="{FF2B5EF4-FFF2-40B4-BE49-F238E27FC236}">
                <a16:creationId xmlns:a16="http://schemas.microsoft.com/office/drawing/2014/main" id="{FF01E700-5DE9-F24B-88F3-911D124C6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4343400"/>
            <a:ext cx="2719388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500" b="1">
                <a:solidFill>
                  <a:srgbClr val="FF0000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en-US" sz="2400" b="1">
                <a:solidFill>
                  <a:srgbClr val="C00000"/>
                </a:solidFill>
                <a:latin typeface="Times New Roman" panose="02020603050405020304" pitchFamily="18" charset="0"/>
              </a:rPr>
              <a:t>New Physics!!</a:t>
            </a:r>
          </a:p>
          <a:p>
            <a:r>
              <a:rPr lang="en-US" altLang="en-US" sz="2400" b="1">
                <a:latin typeface="Times New Roman" panose="02020603050405020304" pitchFamily="18" charset="0"/>
              </a:rPr>
              <a:t>  We want to keep!!</a:t>
            </a:r>
          </a:p>
        </p:txBody>
      </p:sp>
      <p:sp>
        <p:nvSpPr>
          <p:cNvPr id="45063" name="Slide Number Placeholder 9">
            <a:extLst>
              <a:ext uri="{FF2B5EF4-FFF2-40B4-BE49-F238E27FC236}">
                <a16:creationId xmlns:a16="http://schemas.microsoft.com/office/drawing/2014/main" id="{561E4D09-821A-F44F-AEBA-43F827D3F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fld id="{F81CA583-6EFE-5F44-AEB2-51226B4875C6}" type="slidenum">
              <a:rPr lang="en-US" altLang="en-US" sz="1000" smtClean="0">
                <a:latin typeface="Times New Roman" panose="02020603050405020304" pitchFamily="18" charset="0"/>
              </a:rPr>
              <a:pPr algn="ctr"/>
              <a:t>19</a:t>
            </a:fld>
            <a:endParaRPr lang="en-US" altLang="en-US" sz="1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>
            <a:extLst>
              <a:ext uri="{FF2B5EF4-FFF2-40B4-BE49-F238E27FC236}">
                <a16:creationId xmlns:a16="http://schemas.microsoft.com/office/drawing/2014/main" id="{3C5C867C-C0B8-6144-8705-2BC5DAB61D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  <a:ea typeface="+mj-ea"/>
                <a:cs typeface="+mj-cs"/>
              </a:rPr>
              <a:t>CERN Accelerator Complex</a:t>
            </a:r>
          </a:p>
        </p:txBody>
      </p:sp>
      <p:pic>
        <p:nvPicPr>
          <p:cNvPr id="19458" name="Picture 3">
            <a:extLst>
              <a:ext uri="{FF2B5EF4-FFF2-40B4-BE49-F238E27FC236}">
                <a16:creationId xmlns:a16="http://schemas.microsoft.com/office/drawing/2014/main" id="{2B50BEC2-277C-8C4E-AF6D-BFBD908E5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00138"/>
            <a:ext cx="56388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31C13D1F-4C91-4C4B-8C7C-BD2B5992E0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>
                <a:ea typeface="ＭＳ Ｐゴシック" panose="020B0600070205080204" pitchFamily="34" charset="-128"/>
              </a:rPr>
              <a:t>Keeping Track of Accelerator Performance</a:t>
            </a:r>
            <a:endParaRPr lang="en-US" altLang="en-US" sz="3600">
              <a:ea typeface="ＭＳ Ｐゴシック" panose="020B0600070205080204" pitchFamily="34" charset="-128"/>
            </a:endParaRPr>
          </a:p>
        </p:txBody>
      </p:sp>
      <p:sp>
        <p:nvSpPr>
          <p:cNvPr id="47106" name="Content Placeholder 2">
            <a:extLst>
              <a:ext uri="{FF2B5EF4-FFF2-40B4-BE49-F238E27FC236}">
                <a16:creationId xmlns:a16="http://schemas.microsoft.com/office/drawing/2014/main" id="{D2B0FA78-8537-6D40-9E06-23D13B79F43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Operations in the CCC track the various aspects of the beam to make sure that the needs of the experiments are being met.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Here, tracking beam intensity, energy, and luminosity.</a:t>
            </a:r>
          </a:p>
        </p:txBody>
      </p:sp>
      <p:sp>
        <p:nvSpPr>
          <p:cNvPr id="47107" name="Slide Number Placeholder 4">
            <a:extLst>
              <a:ext uri="{FF2B5EF4-FFF2-40B4-BE49-F238E27FC236}">
                <a16:creationId xmlns:a16="http://schemas.microsoft.com/office/drawing/2014/main" id="{A2040171-410D-6B4F-8F97-236E2B51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1710B05-640E-7046-86F0-97E5F1B7B3E6}" type="slidenum">
              <a:rPr lang="en-GB" altLang="en-US" smtClean="0">
                <a:latin typeface="Garamond" panose="02020404030301010803" pitchFamily="18" charset="0"/>
              </a:rPr>
              <a:pPr/>
              <a:t>20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7108" name="Picture 2">
            <a:extLst>
              <a:ext uri="{FF2B5EF4-FFF2-40B4-BE49-F238E27FC236}">
                <a16:creationId xmlns:a16="http://schemas.microsoft.com/office/drawing/2014/main" id="{6D54C71F-E1FB-E241-B1B2-871B40CA4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470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>
            <a:extLst>
              <a:ext uri="{FF2B5EF4-FFF2-40B4-BE49-F238E27FC236}">
                <a16:creationId xmlns:a16="http://schemas.microsoft.com/office/drawing/2014/main" id="{1EE7B707-48ED-A444-9F38-9A9ADE0352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Keeping Track of Performance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22788E07-A631-4646-B252-D35EEB67414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453072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Operations in the CCC track the various aspects of the beam to make sure that the needs of the experiments are being met.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GB" altLang="en-US">
                <a:ea typeface="ＭＳ Ｐゴシック" panose="020B0600070205080204" pitchFamily="34" charset="-128"/>
              </a:rPr>
              <a:t>Here, beam positions are monitored in each plane by using Beam Position Monitors.</a:t>
            </a:r>
          </a:p>
        </p:txBody>
      </p:sp>
      <p:sp>
        <p:nvSpPr>
          <p:cNvPr id="48131" name="Slide Number Placeholder 4">
            <a:extLst>
              <a:ext uri="{FF2B5EF4-FFF2-40B4-BE49-F238E27FC236}">
                <a16:creationId xmlns:a16="http://schemas.microsoft.com/office/drawing/2014/main" id="{54C810FD-83BB-C34D-BFE5-28A150AD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771C2F1-9F66-E548-AD77-D8E535B0B653}" type="slidenum">
              <a:rPr lang="en-GB" altLang="en-US" smtClean="0">
                <a:latin typeface="Garamond" panose="02020404030301010803" pitchFamily="18" charset="0"/>
              </a:rPr>
              <a:pPr/>
              <a:t>21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8132" name="Picture 2">
            <a:extLst>
              <a:ext uri="{FF2B5EF4-FFF2-40B4-BE49-F238E27FC236}">
                <a16:creationId xmlns:a16="http://schemas.microsoft.com/office/drawing/2014/main" id="{2AF396BA-5DCB-5949-85A2-4AFD8A812F1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9150" y="1998663"/>
            <a:ext cx="4403725" cy="33289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D6EBE8B9-01B8-6B4E-9457-A538167AD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Position Monitor (BPM)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9154" name="Content Placeholder 2">
            <a:extLst>
              <a:ext uri="{FF2B5EF4-FFF2-40B4-BE49-F238E27FC236}">
                <a16:creationId xmlns:a16="http://schemas.microsoft.com/office/drawing/2014/main" id="{C999DB30-9CA3-CA4A-9F5D-1DB85EC2AEE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The electric field from the beam induces a charge on the antennas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charges on each antenna are measured, and one can then calculate the position of the beam inside the beamline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9155" name="Slide Number Placeholder 4">
            <a:extLst>
              <a:ext uri="{FF2B5EF4-FFF2-40B4-BE49-F238E27FC236}">
                <a16:creationId xmlns:a16="http://schemas.microsoft.com/office/drawing/2014/main" id="{D60D4376-774B-8B46-913F-112E3F1A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E64185D-70E8-584E-9A6C-EAE5E43BCA0E}" type="slidenum">
              <a:rPr lang="en-GB" altLang="en-US" smtClean="0">
                <a:latin typeface="Garamond" panose="02020404030301010803" pitchFamily="18" charset="0"/>
              </a:rPr>
              <a:pPr/>
              <a:t>22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9156" name="Picture 11">
            <a:extLst>
              <a:ext uri="{FF2B5EF4-FFF2-40B4-BE49-F238E27FC236}">
                <a16:creationId xmlns:a16="http://schemas.microsoft.com/office/drawing/2014/main" id="{8AF7CF90-D90E-9B47-969D-4978B9C59F9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88" y="1154113"/>
            <a:ext cx="2189162" cy="23002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2">
            <a:extLst>
              <a:ext uri="{FF2B5EF4-FFF2-40B4-BE49-F238E27FC236}">
                <a16:creationId xmlns:a16="http://schemas.microsoft.com/office/drawing/2014/main" id="{E715F661-DC1C-BC4D-9BA5-2F8444C05D8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88" y="3657600"/>
            <a:ext cx="33464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077B5763-5074-7A4A-ADD3-BAB0749524EF}"/>
              </a:ext>
            </a:extLst>
          </p:cNvPr>
          <p:cNvSpPr>
            <a:spLocks/>
          </p:cNvSpPr>
          <p:nvPr/>
        </p:nvSpPr>
        <p:spPr bwMode="auto">
          <a:xfrm>
            <a:off x="7081838" y="1909763"/>
            <a:ext cx="2244725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265" i="1" dirty="0">
                <a:latin typeface="Helvetica" pitchFamily="64" charset="0"/>
                <a:ea typeface="ＭＳ Ｐゴシック" charset="0"/>
                <a:cs typeface="Helvetica" pitchFamily="64" charset="0"/>
                <a:sym typeface="Helvetica" pitchFamily="64" charset="0"/>
              </a:rPr>
              <a:t>4 buttons pick-up the EM  signal induced by the beam.</a:t>
            </a:r>
          </a:p>
          <a:p>
            <a:pPr eaLnBrk="1" hangingPunct="1">
              <a:defRPr/>
            </a:pPr>
            <a:r>
              <a:rPr lang="en-US" sz="1265" i="1" dirty="0">
                <a:latin typeface="Helvetica" pitchFamily="64" charset="0"/>
                <a:ea typeface="ＭＳ Ｐゴシック" charset="0"/>
                <a:cs typeface="Helvetica" pitchFamily="64" charset="0"/>
                <a:sym typeface="Helvetica" pitchFamily="64" charset="0"/>
              </a:rPr>
              <a:t>One can infer the transverse position in both planes.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>
            <a:extLst>
              <a:ext uri="{FF2B5EF4-FFF2-40B4-BE49-F238E27FC236}">
                <a16:creationId xmlns:a16="http://schemas.microsoft.com/office/drawing/2014/main" id="{D561AD53-FD5B-BA49-8C0D-2201FA4BB3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Position Monitor (BPM)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77887DBC-645A-6E4C-9205-E4A8663988E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144588"/>
            <a:ext cx="4267200" cy="5099050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Different sizes &amp; styles, but most behave in similar manner.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Sizes and lengths carefully designed.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Here, we have two views of one of the BPM types used at Jefferson Lab (notice the antennas along the inside.)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79" name="Slide Number Placeholder 4">
            <a:extLst>
              <a:ext uri="{FF2B5EF4-FFF2-40B4-BE49-F238E27FC236}">
                <a16:creationId xmlns:a16="http://schemas.microsoft.com/office/drawing/2014/main" id="{B5A4CB31-FE6C-C842-AEBB-2AEABE39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642C96A-8A5C-9141-B78C-4E72C875D8BB}" type="slidenum">
              <a:rPr lang="en-GB" altLang="en-US" smtClean="0">
                <a:latin typeface="Garamond" panose="02020404030301010803" pitchFamily="18" charset="0"/>
              </a:rPr>
              <a:pPr/>
              <a:t>23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0180" name="Picture 5">
            <a:extLst>
              <a:ext uri="{FF2B5EF4-FFF2-40B4-BE49-F238E27FC236}">
                <a16:creationId xmlns:a16="http://schemas.microsoft.com/office/drawing/2014/main" id="{8C39D67A-5238-F641-9166-0B6A5CB4C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44588"/>
            <a:ext cx="3087688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">
            <a:extLst>
              <a:ext uri="{FF2B5EF4-FFF2-40B4-BE49-F238E27FC236}">
                <a16:creationId xmlns:a16="http://schemas.microsoft.com/office/drawing/2014/main" id="{3C862EF8-EB51-DD43-AE9B-AFB4936C5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28"/>
          <a:stretch>
            <a:fillRect/>
          </a:stretch>
        </p:blipFill>
        <p:spPr bwMode="auto">
          <a:xfrm>
            <a:off x="5497513" y="3538538"/>
            <a:ext cx="2619375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CC9149DF-FF84-134E-A55A-E28D84C185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Profile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DE749A7F-D0F0-5147-A19D-CDCB8736746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266700" y="1219200"/>
            <a:ext cx="8610600" cy="345757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To find beam size and distribution, measure profile.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03" name="Slide Number Placeholder 4">
            <a:extLst>
              <a:ext uri="{FF2B5EF4-FFF2-40B4-BE49-F238E27FC236}">
                <a16:creationId xmlns:a16="http://schemas.microsoft.com/office/drawing/2014/main" id="{D003D36B-3EF9-9441-8F1B-89EE12A2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2C38B73-E2C9-1247-94DD-8434C977169D}" type="slidenum">
              <a:rPr lang="en-GB" altLang="en-US" smtClean="0">
                <a:latin typeface="Garamond" panose="02020404030301010803" pitchFamily="18" charset="0"/>
              </a:rPr>
              <a:pPr/>
              <a:t>24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1204" name="Picture 2">
            <a:extLst>
              <a:ext uri="{FF2B5EF4-FFF2-40B4-BE49-F238E27FC236}">
                <a16:creationId xmlns:a16="http://schemas.microsoft.com/office/drawing/2014/main" id="{A4DD52F0-4DB9-CE4E-BEBF-3CE4B84E1BC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995488"/>
            <a:ext cx="5605463" cy="4051300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212C6A30-878F-8C43-B98B-5692B6781F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Profile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2226" name="Content Placeholder 2">
            <a:extLst>
              <a:ext uri="{FF2B5EF4-FFF2-40B4-BE49-F238E27FC236}">
                <a16:creationId xmlns:a16="http://schemas.microsoft.com/office/drawing/2014/main" id="{15E16B17-F944-8046-B58B-57120173DE7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25450" y="1295400"/>
            <a:ext cx="4038600" cy="453072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This is commonly done using a wire scanner.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wire will move through the beam twice (in and out), giving information about the size and distribution of particles.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2227" name="Content Placeholder 5">
            <a:extLst>
              <a:ext uri="{FF2B5EF4-FFF2-40B4-BE49-F238E27FC236}">
                <a16:creationId xmlns:a16="http://schemas.microsoft.com/office/drawing/2014/main" id="{F9FB8474-221C-6846-ADCB-4E6639D2A72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9150" y="1787525"/>
            <a:ext cx="3886200" cy="2784475"/>
          </a:xfrm>
        </p:spPr>
      </p:pic>
      <p:sp>
        <p:nvSpPr>
          <p:cNvPr id="52228" name="Slide Number Placeholder 4">
            <a:extLst>
              <a:ext uri="{FF2B5EF4-FFF2-40B4-BE49-F238E27FC236}">
                <a16:creationId xmlns:a16="http://schemas.microsoft.com/office/drawing/2014/main" id="{7FE7B7F5-E8B6-1745-8A65-44922880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BA49D34-357B-D444-AD74-EE6E3155809B}" type="slidenum">
              <a:rPr lang="en-GB" altLang="en-US" smtClean="0">
                <a:latin typeface="Garamond" panose="02020404030301010803" pitchFamily="18" charset="0"/>
              </a:rPr>
              <a:pPr/>
              <a:t>25</a:t>
            </a:fld>
            <a:endParaRPr lang="en-GB" altLang="en-US">
              <a:latin typeface="Garamond" panose="02020404030301010803" pitchFamily="18" charset="0"/>
            </a:endParaRPr>
          </a:p>
        </p:txBody>
      </p:sp>
      <p:sp>
        <p:nvSpPr>
          <p:cNvPr id="52229" name="TextBox 3">
            <a:extLst>
              <a:ext uri="{FF2B5EF4-FFF2-40B4-BE49-F238E27FC236}">
                <a16:creationId xmlns:a16="http://schemas.microsoft.com/office/drawing/2014/main" id="{9A756000-19BD-3344-B43F-CDDFACB2A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50" y="1544638"/>
            <a:ext cx="2700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</a:rPr>
              <a:t>CERN-EX-0205022-01 cds.cern.ch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>
            <a:extLst>
              <a:ext uri="{FF2B5EF4-FFF2-40B4-BE49-F238E27FC236}">
                <a16:creationId xmlns:a16="http://schemas.microsoft.com/office/drawing/2014/main" id="{B2EBBAE3-9817-8C4E-9F47-6C72FBF265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9100" y="233363"/>
            <a:ext cx="7886700" cy="623887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Keeping Track of Performance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3250" name="Slide Number Placeholder 4">
            <a:extLst>
              <a:ext uri="{FF2B5EF4-FFF2-40B4-BE49-F238E27FC236}">
                <a16:creationId xmlns:a16="http://schemas.microsoft.com/office/drawing/2014/main" id="{51B15474-4F26-2141-8F2C-51E4E787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E72D334-3876-BE4D-B0F5-AFBBE57E96B2}" type="slidenum">
              <a:rPr lang="en-GB" altLang="en-US" smtClean="0">
                <a:latin typeface="Garamond" panose="02020404030301010803" pitchFamily="18" charset="0"/>
              </a:rPr>
              <a:pPr/>
              <a:t>26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3251" name="Picture 2">
            <a:extLst>
              <a:ext uri="{FF2B5EF4-FFF2-40B4-BE49-F238E27FC236}">
                <a16:creationId xmlns:a16="http://schemas.microsoft.com/office/drawing/2014/main" id="{C337D673-3088-D64F-B3AB-804D9E8B4F1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4090988"/>
            <a:ext cx="4800600" cy="19192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5">
            <a:extLst>
              <a:ext uri="{FF2B5EF4-FFF2-40B4-BE49-F238E27FC236}">
                <a16:creationId xmlns:a16="http://schemas.microsoft.com/office/drawing/2014/main" id="{95F39FAE-F679-2E49-8255-FB45DDB72EF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" r="325" b="30643"/>
          <a:stretch>
            <a:fillRect/>
          </a:stretch>
        </p:blipFill>
        <p:spPr>
          <a:xfrm>
            <a:off x="388938" y="1468438"/>
            <a:ext cx="4508500" cy="2419350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Box 5">
            <a:extLst>
              <a:ext uri="{FF2B5EF4-FFF2-40B4-BE49-F238E27FC236}">
                <a16:creationId xmlns:a16="http://schemas.microsoft.com/office/drawing/2014/main" id="{EDDE53C6-944B-0E40-B6C7-EBA18BC7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738" y="1900238"/>
            <a:ext cx="3106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002060"/>
                </a:solidFill>
              </a:rPr>
              <a:t>Beam loss monitoring</a:t>
            </a:r>
            <a:endParaRPr lang="en-US" altLang="en-US">
              <a:solidFill>
                <a:srgbClr val="002060"/>
              </a:solidFill>
            </a:endParaRPr>
          </a:p>
        </p:txBody>
      </p:sp>
      <p:sp>
        <p:nvSpPr>
          <p:cNvPr id="53254" name="TextBox 9">
            <a:extLst>
              <a:ext uri="{FF2B5EF4-FFF2-40B4-BE49-F238E27FC236}">
                <a16:creationId xmlns:a16="http://schemas.microsoft.com/office/drawing/2014/main" id="{02C1E83C-7D86-DA44-9A61-2420A25A4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788" y="3624263"/>
            <a:ext cx="3106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002060"/>
                </a:solidFill>
              </a:rPr>
              <a:t>Dispersion measurements</a:t>
            </a:r>
            <a:endParaRPr lang="en-US" altLang="en-US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>
            <a:extLst>
              <a:ext uri="{FF2B5EF4-FFF2-40B4-BE49-F238E27FC236}">
                <a16:creationId xmlns:a16="http://schemas.microsoft.com/office/drawing/2014/main" id="{023636F1-ABE4-BA43-98F0-619067C927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886700" cy="99377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CERN Control Centre - Layout</a:t>
            </a:r>
          </a:p>
        </p:txBody>
      </p:sp>
      <p:sp>
        <p:nvSpPr>
          <p:cNvPr id="54274" name="Slide Number Placeholder 3">
            <a:extLst>
              <a:ext uri="{FF2B5EF4-FFF2-40B4-BE49-F238E27FC236}">
                <a16:creationId xmlns:a16="http://schemas.microsoft.com/office/drawing/2014/main" id="{783BB160-0877-BD40-B09A-32B76548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6C23848-88A3-9949-8C32-AB00FC941178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pic>
        <p:nvPicPr>
          <p:cNvPr id="54275" name="Picture 2">
            <a:extLst>
              <a:ext uri="{FF2B5EF4-FFF2-40B4-BE49-F238E27FC236}">
                <a16:creationId xmlns:a16="http://schemas.microsoft.com/office/drawing/2014/main" id="{A616C278-215C-7A46-9BF3-71B2AE84082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8575"/>
            <a:ext cx="7086600" cy="47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 descr="0807031_01-A4-at-144-dpi.jpg">
            <a:extLst>
              <a:ext uri="{FF2B5EF4-FFF2-40B4-BE49-F238E27FC236}">
                <a16:creationId xmlns:a16="http://schemas.microsoft.com/office/drawing/2014/main" id="{EA77E6BB-A179-924C-B318-4A86D498593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61463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55C0C25-01A6-B84F-8C8A-1AACB658B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kern="0" dirty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ＭＳ Ｐゴシック" pitchFamily="-111" charset="-128"/>
              </a:rPr>
              <a:t> A New Era in Fundamental Science</a:t>
            </a:r>
            <a:endParaRPr lang="en-GB" sz="4000" kern="0" dirty="0">
              <a:solidFill>
                <a:schemeClr val="hlink"/>
              </a:solidFill>
              <a:effectLst>
                <a:outerShdw blurRad="50800" dist="38100" dir="2700000">
                  <a:srgbClr val="000000"/>
                </a:outerShdw>
              </a:effectLst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>
            <a:extLst>
              <a:ext uri="{FF2B5EF4-FFF2-40B4-BE49-F238E27FC236}">
                <a16:creationId xmlns:a16="http://schemas.microsoft.com/office/drawing/2014/main" id="{63231FFB-9C7A-EE41-AAF7-9839A688E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8140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GB" altLang="x-none" sz="2900">
                <a:solidFill>
                  <a:srgbClr val="FCF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Exploration of a new energy frontier</a:t>
            </a:r>
          </a:p>
          <a:p>
            <a:pPr algn="ctr">
              <a:lnSpc>
                <a:spcPct val="90000"/>
              </a:lnSpc>
              <a:defRPr/>
            </a:pPr>
            <a:r>
              <a:rPr lang="en-GB" altLang="x-none" sz="2900">
                <a:solidFill>
                  <a:srgbClr val="FCF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p-p and Pb-Pb collisions </a:t>
            </a:r>
          </a:p>
        </p:txBody>
      </p:sp>
      <p:pic>
        <p:nvPicPr>
          <p:cNvPr id="29701" name="Picture 42" descr="0510028_03-A4-at-144-dpi.jpg">
            <a:extLst>
              <a:ext uri="{FF2B5EF4-FFF2-40B4-BE49-F238E27FC236}">
                <a16:creationId xmlns:a16="http://schemas.microsoft.com/office/drawing/2014/main" id="{D7B0DF70-C46B-8142-B0ED-FD6583D19E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340A1EA9-3775-7F48-B158-3D5E4C70E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4648200"/>
            <a:ext cx="2327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n-ea"/>
              </a:rPr>
              <a:t>LHC ring:</a:t>
            </a:r>
          </a:p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n-ea"/>
              </a:rPr>
              <a:t>27 km circumference</a:t>
            </a:r>
            <a:endParaRPr lang="en-GB" dirty="0">
              <a:effectLst>
                <a:outerShdw blurRad="50800" dist="38100" dir="2700000">
                  <a:srgbClr val="000000"/>
                </a:outerShdw>
              </a:effectLst>
              <a:ea typeface="+mn-ea"/>
            </a:endParaRPr>
          </a:p>
        </p:txBody>
      </p:sp>
      <p:grpSp>
        <p:nvGrpSpPr>
          <p:cNvPr id="2" name="Group 69">
            <a:extLst>
              <a:ext uri="{FF2B5EF4-FFF2-40B4-BE49-F238E27FC236}">
                <a16:creationId xmlns:a16="http://schemas.microsoft.com/office/drawing/2014/main" id="{FE781D34-39B2-6C40-8788-B3CA564BA852}"/>
              </a:ext>
            </a:extLst>
          </p:cNvPr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21533" name="Line 70">
              <a:extLst>
                <a:ext uri="{FF2B5EF4-FFF2-40B4-BE49-F238E27FC236}">
                  <a16:creationId xmlns:a16="http://schemas.microsoft.com/office/drawing/2014/main" id="{014A2419-ACE8-7649-8DEC-F5937D9A92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4" name="Line 71">
              <a:extLst>
                <a:ext uri="{FF2B5EF4-FFF2-40B4-BE49-F238E27FC236}">
                  <a16:creationId xmlns:a16="http://schemas.microsoft.com/office/drawing/2014/main" id="{BBEE99D4-0882-0C48-811F-3B1654921A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5" name="Oval 72">
              <a:extLst>
                <a:ext uri="{FF2B5EF4-FFF2-40B4-BE49-F238E27FC236}">
                  <a16:creationId xmlns:a16="http://schemas.microsoft.com/office/drawing/2014/main" id="{BDCE4DA8-02D0-6B4B-BCEC-B121289D5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pic>
          <p:nvPicPr>
            <p:cNvPr id="18" name="Picture 73" descr="bul-pho-2007-079">
              <a:extLst>
                <a:ext uri="{FF2B5EF4-FFF2-40B4-BE49-F238E27FC236}">
                  <a16:creationId xmlns:a16="http://schemas.microsoft.com/office/drawing/2014/main" id="{5D92251C-9678-5347-9A88-D040619BF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74997"/>
                </a:srgbClr>
              </a:outerShdw>
            </a:effectLst>
          </p:spPr>
        </p:pic>
        <p:sp>
          <p:nvSpPr>
            <p:cNvPr id="19" name="Text Box 74">
              <a:extLst>
                <a:ext uri="{FF2B5EF4-FFF2-40B4-BE49-F238E27FC236}">
                  <a16:creationId xmlns:a16="http://schemas.microsoft.com/office/drawing/2014/main" id="{40127229-9948-B140-9B88-643F4C89E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>
            <a:extLst>
              <a:ext uri="{FF2B5EF4-FFF2-40B4-BE49-F238E27FC236}">
                <a16:creationId xmlns:a16="http://schemas.microsoft.com/office/drawing/2014/main" id="{7EAC8FAD-B6A5-334A-BA1E-8AAEAEF61C2A}"/>
              </a:ext>
            </a:extLst>
          </p:cNvPr>
          <p:cNvGrpSpPr>
            <a:grpSpLocks/>
          </p:cNvGrpSpPr>
          <p:nvPr/>
        </p:nvGrpSpPr>
        <p:grpSpPr bwMode="auto">
          <a:xfrm>
            <a:off x="7035800" y="3733800"/>
            <a:ext cx="1955800" cy="1830388"/>
            <a:chOff x="304" y="2344"/>
            <a:chExt cx="1232" cy="1153"/>
          </a:xfrm>
        </p:grpSpPr>
        <p:sp>
          <p:nvSpPr>
            <p:cNvPr id="21528" name="Oval 76">
              <a:extLst>
                <a:ext uri="{FF2B5EF4-FFF2-40B4-BE49-F238E27FC236}">
                  <a16:creationId xmlns:a16="http://schemas.microsoft.com/office/drawing/2014/main" id="{0292D6AD-8DD0-0849-9AFB-3E1C33B32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1529" name="Line 77">
              <a:extLst>
                <a:ext uri="{FF2B5EF4-FFF2-40B4-BE49-F238E27FC236}">
                  <a16:creationId xmlns:a16="http://schemas.microsoft.com/office/drawing/2014/main" id="{E0A6D188-B5E2-304A-A1FF-741E26F436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0" name="Line 78">
              <a:extLst>
                <a:ext uri="{FF2B5EF4-FFF2-40B4-BE49-F238E27FC236}">
                  <a16:creationId xmlns:a16="http://schemas.microsoft.com/office/drawing/2014/main" id="{A8658EF8-4A55-3A4B-AFF6-1F149473B6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pic>
          <p:nvPicPr>
            <p:cNvPr id="24" name="Picture 79" descr="Picture 2">
              <a:extLst>
                <a:ext uri="{FF2B5EF4-FFF2-40B4-BE49-F238E27FC236}">
                  <a16:creationId xmlns:a16="http://schemas.microsoft.com/office/drawing/2014/main" id="{677AD639-245F-8D49-97F9-C37FD8EF9A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74997"/>
                </a:srgbClr>
              </a:outerShdw>
            </a:effectLst>
          </p:spPr>
        </p:pic>
        <p:sp>
          <p:nvSpPr>
            <p:cNvPr id="25" name="Text Box 80">
              <a:extLst>
                <a:ext uri="{FF2B5EF4-FFF2-40B4-BE49-F238E27FC236}">
                  <a16:creationId xmlns:a16="http://schemas.microsoft.com/office/drawing/2014/main" id="{CD270BAD-86B4-2C4C-A0AB-1DC67824F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+mn-ea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4" name="Group 81">
            <a:extLst>
              <a:ext uri="{FF2B5EF4-FFF2-40B4-BE49-F238E27FC236}">
                <a16:creationId xmlns:a16="http://schemas.microsoft.com/office/drawing/2014/main" id="{B39C9278-0299-664D-B7CD-5EFD14E762C7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21521" name="Group 82">
              <a:extLst>
                <a:ext uri="{FF2B5EF4-FFF2-40B4-BE49-F238E27FC236}">
                  <a16:creationId xmlns:a16="http://schemas.microsoft.com/office/drawing/2014/main" id="{7FBCE96F-0862-044B-8186-E4E7060700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1524" name="Oval 83">
                <a:extLst>
                  <a:ext uri="{FF2B5EF4-FFF2-40B4-BE49-F238E27FC236}">
                    <a16:creationId xmlns:a16="http://schemas.microsoft.com/office/drawing/2014/main" id="{74905646-9ED7-334E-B661-12F0FE4CC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1525" name="Line 84">
                <a:extLst>
                  <a:ext uri="{FF2B5EF4-FFF2-40B4-BE49-F238E27FC236}">
                    <a16:creationId xmlns:a16="http://schemas.microsoft.com/office/drawing/2014/main" id="{A26FEA02-10DB-0B42-AE6C-B7E775A97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526" name="Line 85">
                <a:extLst>
                  <a:ext uri="{FF2B5EF4-FFF2-40B4-BE49-F238E27FC236}">
                    <a16:creationId xmlns:a16="http://schemas.microsoft.com/office/drawing/2014/main" id="{CC605355-862A-6B4A-9EC7-0DF6BCD255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pic>
            <p:nvPicPr>
              <p:cNvPr id="33" name="Picture 86" descr="Picture 3">
                <a:extLst>
                  <a:ext uri="{FF2B5EF4-FFF2-40B4-BE49-F238E27FC236}">
                    <a16:creationId xmlns:a16="http://schemas.microsoft.com/office/drawing/2014/main" id="{811F16EF-352B-A74D-ADDD-88744D3BA1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808080">
                    <a:alpha val="74997"/>
                  </a:srgbClr>
                </a:outerShdw>
              </a:effectLst>
            </p:spPr>
          </p:pic>
        </p:grpSp>
        <p:sp>
          <p:nvSpPr>
            <p:cNvPr id="21522" name="Rectangle 87">
              <a:extLst>
                <a:ext uri="{FF2B5EF4-FFF2-40B4-BE49-F238E27FC236}">
                  <a16:creationId xmlns:a16="http://schemas.microsoft.com/office/drawing/2014/main" id="{CBA9A117-48AC-314D-925F-6CA870966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9" name="Text Box 88">
              <a:extLst>
                <a:ext uri="{FF2B5EF4-FFF2-40B4-BE49-F238E27FC236}">
                  <a16:creationId xmlns:a16="http://schemas.microsoft.com/office/drawing/2014/main" id="{31691DDC-A819-314F-8663-4F4AAE9E1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>
            <a:extLst>
              <a:ext uri="{FF2B5EF4-FFF2-40B4-BE49-F238E27FC236}">
                <a16:creationId xmlns:a16="http://schemas.microsoft.com/office/drawing/2014/main" id="{FC985CC2-6744-3D4F-BD70-1F3E4455D7FB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762000"/>
            <a:ext cx="2667000" cy="2286000"/>
            <a:chOff x="3408" y="2112"/>
            <a:chExt cx="1680" cy="1440"/>
          </a:xfrm>
        </p:grpSpPr>
        <p:grpSp>
          <p:nvGrpSpPr>
            <p:cNvPr id="21515" name="Group 90">
              <a:extLst>
                <a:ext uri="{FF2B5EF4-FFF2-40B4-BE49-F238E27FC236}">
                  <a16:creationId xmlns:a16="http://schemas.microsoft.com/office/drawing/2014/main" id="{B86F8B47-0684-A848-BC97-34A97FD576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21517" name="Oval 91">
                <a:extLst>
                  <a:ext uri="{FF2B5EF4-FFF2-40B4-BE49-F238E27FC236}">
                    <a16:creationId xmlns:a16="http://schemas.microsoft.com/office/drawing/2014/main" id="{52B594EE-C559-AE4A-9BC1-5DB11116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1518" name="Line 92">
                <a:extLst>
                  <a:ext uri="{FF2B5EF4-FFF2-40B4-BE49-F238E27FC236}">
                    <a16:creationId xmlns:a16="http://schemas.microsoft.com/office/drawing/2014/main" id="{0C2BB409-BD6A-3F4E-A1B9-B09C873FBB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519" name="Line 93">
                <a:extLst>
                  <a:ext uri="{FF2B5EF4-FFF2-40B4-BE49-F238E27FC236}">
                    <a16:creationId xmlns:a16="http://schemas.microsoft.com/office/drawing/2014/main" id="{E685D360-1FD4-6941-8585-AA9F45F34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pic>
            <p:nvPicPr>
              <p:cNvPr id="41" name="Picture 94" descr="0511013_01">
                <a:extLst>
                  <a:ext uri="{FF2B5EF4-FFF2-40B4-BE49-F238E27FC236}">
                    <a16:creationId xmlns:a16="http://schemas.microsoft.com/office/drawing/2014/main" id="{90CF7AB7-F4DE-F545-8A09-282E8DD598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808080">
                    <a:alpha val="74997"/>
                  </a:srgbClr>
                </a:outerShdw>
              </a:effectLst>
            </p:spPr>
          </p:pic>
        </p:grpSp>
        <p:sp>
          <p:nvSpPr>
            <p:cNvPr id="37" name="Text Box 96">
              <a:extLst>
                <a:ext uri="{FF2B5EF4-FFF2-40B4-BE49-F238E27FC236}">
                  <a16:creationId xmlns:a16="http://schemas.microsoft.com/office/drawing/2014/main" id="{D00F7F2C-C3AA-1A40-B383-C763DE4A97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de-CH" altLang="x-none" sz="16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ATLAS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AB4D44B7-5016-914C-B649-ADE7C691C4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2711450"/>
            <a:ext cx="1208087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>
            <a:extLst>
              <a:ext uri="{FF2B5EF4-FFF2-40B4-BE49-F238E27FC236}">
                <a16:creationId xmlns:a16="http://schemas.microsoft.com/office/drawing/2014/main" id="{3EDE6D3F-E157-3F41-BD15-33287C0DD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" r="8784" b="30569"/>
          <a:stretch>
            <a:fillRect/>
          </a:stretch>
        </p:blipFill>
        <p:spPr bwMode="auto">
          <a:xfrm>
            <a:off x="611188" y="703263"/>
            <a:ext cx="7878762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805D45-A39A-414D-B4CF-D5C01FCE74BA}"/>
              </a:ext>
            </a:extLst>
          </p:cNvPr>
          <p:cNvSpPr txBox="1"/>
          <p:nvPr/>
        </p:nvSpPr>
        <p:spPr>
          <a:xfrm>
            <a:off x="107950" y="44450"/>
            <a:ext cx="89281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008000"/>
                </a:solidFill>
                <a:latin typeface="+mj-lt"/>
                <a:ea typeface="ＭＳ Ｐゴシック" charset="0"/>
                <a:cs typeface="ＭＳ Ｐゴシック" charset="0"/>
              </a:rPr>
              <a:t>Nobel Prize in Physics 2013</a:t>
            </a:r>
          </a:p>
        </p:txBody>
      </p:sp>
      <p:sp>
        <p:nvSpPr>
          <p:cNvPr id="23555" name="TextBox 5">
            <a:extLst>
              <a:ext uri="{FF2B5EF4-FFF2-40B4-BE49-F238E27FC236}">
                <a16:creationId xmlns:a16="http://schemas.microsoft.com/office/drawing/2014/main" id="{DCB7358F-7354-624D-A33A-65B8AA30C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986338"/>
            <a:ext cx="770413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The Nobel Prize in Physics 2013 was awarded jointly to François Englert and Peter W. Higgs </a:t>
            </a:r>
            <a:r>
              <a:rPr lang="en-US" altLang="en-US" sz="1800" i="1"/>
              <a:t>"for the theoretical discovery of a mechanism that contributes to our understanding of the origin of mass of subatomic particles, and which recently was </a:t>
            </a:r>
            <a:r>
              <a:rPr lang="en-US" altLang="en-US" sz="1800" i="1">
                <a:solidFill>
                  <a:srgbClr val="CC3300"/>
                </a:solidFill>
              </a:rPr>
              <a:t>confirmed through the discovery of the predicted fundamental particle, by the ATLAS and CMS experiments at CERN's Large Hadron Collider”</a:t>
            </a:r>
            <a:r>
              <a:rPr lang="en-US" altLang="ja-JP" sz="1800" i="1">
                <a:solidFill>
                  <a:srgbClr val="000090"/>
                </a:solidFill>
              </a:rPr>
              <a:t>.</a:t>
            </a:r>
            <a:endParaRPr lang="en-US" altLang="en-US" sz="1800">
              <a:solidFill>
                <a:srgbClr val="000090"/>
              </a:solidFill>
            </a:endParaRPr>
          </a:p>
        </p:txBody>
      </p:sp>
      <p:pic>
        <p:nvPicPr>
          <p:cNvPr id="23556" name="Picture 1">
            <a:extLst>
              <a:ext uri="{FF2B5EF4-FFF2-40B4-BE49-F238E27FC236}">
                <a16:creationId xmlns:a16="http://schemas.microsoft.com/office/drawing/2014/main" id="{F1D5526B-DCB1-774A-ADBA-232AF3FFC4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15888"/>
            <a:ext cx="1771650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08AD8-3E90-5441-AFC8-5370F2EF0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1625" y="1143000"/>
            <a:ext cx="2947988" cy="4876800"/>
          </a:xfrm>
        </p:spPr>
        <p:txBody>
          <a:bodyPr>
            <a:normAutofit fontScale="70000" lnSpcReduction="20000"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Thousands of magnets: dipoles, quadrupoles, sextupoles, octupoles, and </a:t>
            </a:r>
            <a:r>
              <a:rPr lang="en-GB" sz="2600" dirty="0" err="1"/>
              <a:t>decapoles</a:t>
            </a:r>
            <a:r>
              <a:rPr lang="en-GB" sz="2600" dirty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16 Superconducting Radio Frequency (SCRF) Cavities housed in 4 </a:t>
            </a:r>
            <a:r>
              <a:rPr lang="en-GB" sz="2600" dirty="0" err="1"/>
              <a:t>cryomodules</a:t>
            </a:r>
            <a:r>
              <a:rPr lang="en-GB" sz="2600" dirty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Diagnostic equipment, such as beam position monitors, wire scanners, and beam loss monitors.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Other equipment, such as vacuum pumps, radiation shielding, safety equipment, etc…</a:t>
            </a:r>
            <a:endParaRPr lang="en-US" sz="2600" dirty="0"/>
          </a:p>
        </p:txBody>
      </p:sp>
      <p:sp>
        <p:nvSpPr>
          <p:cNvPr id="24578" name="Slide Number Placeholder 4">
            <a:extLst>
              <a:ext uri="{FF2B5EF4-FFF2-40B4-BE49-F238E27FC236}">
                <a16:creationId xmlns:a16="http://schemas.microsoft.com/office/drawing/2014/main" id="{42FF83E7-97C0-134C-B0B8-868F870B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E98A661-630D-9A48-911C-ECD153E521A1}" type="slidenum">
              <a:rPr lang="en-GB" altLang="en-US" smtClean="0">
                <a:latin typeface="Garamond" panose="02020404030301010803" pitchFamily="18" charset="0"/>
              </a:rPr>
              <a:pPr/>
              <a:t>5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4579" name="Picture 5">
            <a:extLst>
              <a:ext uri="{FF2B5EF4-FFF2-40B4-BE49-F238E27FC236}">
                <a16:creationId xmlns:a16="http://schemas.microsoft.com/office/drawing/2014/main" id="{0A6EFF44-1D15-4A4C-83DE-438B5E64B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1030288"/>
            <a:ext cx="3484563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>
            <a:extLst>
              <a:ext uri="{FF2B5EF4-FFF2-40B4-BE49-F238E27FC236}">
                <a16:creationId xmlns:a16="http://schemas.microsoft.com/office/drawing/2014/main" id="{8D6585EB-5369-464B-8135-655335D41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3494088"/>
            <a:ext cx="37973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>
            <a:extLst>
              <a:ext uri="{FF2B5EF4-FFF2-40B4-BE49-F238E27FC236}">
                <a16:creationId xmlns:a16="http://schemas.microsoft.com/office/drawing/2014/main" id="{33E44EFA-55CB-F442-96DB-DB2A550B8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3824288"/>
            <a:ext cx="157162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9">
            <a:extLst>
              <a:ext uri="{FF2B5EF4-FFF2-40B4-BE49-F238E27FC236}">
                <a16:creationId xmlns:a16="http://schemas.microsoft.com/office/drawing/2014/main" id="{DDC934DE-7622-5B46-A5FF-0EB82046A6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4" r="22772"/>
          <a:stretch>
            <a:fillRect/>
          </a:stretch>
        </p:blipFill>
        <p:spPr bwMode="auto">
          <a:xfrm>
            <a:off x="4237038" y="1276350"/>
            <a:ext cx="585787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65D7E6-6FBD-574D-BDAB-9F6673E3C3AF}"/>
              </a:ext>
            </a:extLst>
          </p:cNvPr>
          <p:cNvSpPr txBox="1"/>
          <p:nvPr/>
        </p:nvSpPr>
        <p:spPr>
          <a:xfrm>
            <a:off x="546100" y="211138"/>
            <a:ext cx="42767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tx2"/>
                </a:solidFill>
                <a:latin typeface="+mj-lt"/>
                <a:ea typeface="ＭＳ Ｐゴシック" charset="-128"/>
              </a:rPr>
              <a:t>What is in </a:t>
            </a:r>
            <a:r>
              <a:rPr lang="en-US" sz="4000">
                <a:solidFill>
                  <a:schemeClr val="tx2"/>
                </a:solidFill>
                <a:latin typeface="+mj-lt"/>
                <a:ea typeface="ＭＳ Ｐゴシック" charset="-128"/>
              </a:rPr>
              <a:t>the LHC?</a:t>
            </a:r>
            <a:endParaRPr lang="en-US" sz="4000" dirty="0">
              <a:solidFill>
                <a:schemeClr val="tx2"/>
              </a:solidFill>
              <a:latin typeface="+mj-lt"/>
              <a:ea typeface="ＭＳ Ｐゴシック" charset="-128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853DDED8-3DCA-BF48-8F97-A7CC614B1A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>
                <a:ea typeface="ＭＳ Ｐゴシック" panose="020B0600070205080204" pitchFamily="34" charset="-128"/>
              </a:rPr>
              <a:t>Superconductivity – Enabling Technology</a:t>
            </a:r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id="{AD9C5DEB-1849-1B40-93AB-C175FC43153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Disappearance of ohmic resistance in Hg at very low T.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5603" name="Content Placeholder 3">
            <a:extLst>
              <a:ext uri="{FF2B5EF4-FFF2-40B4-BE49-F238E27FC236}">
                <a16:creationId xmlns:a16="http://schemas.microsoft.com/office/drawing/2014/main" id="{2B97DA03-48ED-3049-A9BF-BF847B2453F3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Dependence of superconductivity on the T and surrounding </a:t>
            </a:r>
            <a:r>
              <a:rPr lang="en-GB" altLang="en-US" i="1">
                <a:ea typeface="ＭＳ Ｐゴシック" panose="020B0600070205080204" pitchFamily="34" charset="-128"/>
              </a:rPr>
              <a:t>B</a:t>
            </a:r>
            <a:r>
              <a:rPr lang="en-GB" altLang="en-US">
                <a:ea typeface="ＭＳ Ｐゴシック" panose="020B0600070205080204" pitchFamily="34" charset="-128"/>
              </a:rPr>
              <a:t>-field.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25604" name="Picture 4" descr="C:\Users\emmanuel\Documents\Scan0043.jpg">
            <a:extLst>
              <a:ext uri="{FF2B5EF4-FFF2-40B4-BE49-F238E27FC236}">
                <a16:creationId xmlns:a16="http://schemas.microsoft.com/office/drawing/2014/main" id="{9C80F2C8-E330-1C47-ABB5-B0EB9F1A1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24200"/>
            <a:ext cx="373380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">
            <a:extLst>
              <a:ext uri="{FF2B5EF4-FFF2-40B4-BE49-F238E27FC236}">
                <a16:creationId xmlns:a16="http://schemas.microsoft.com/office/drawing/2014/main" id="{907DDCE2-F063-E744-A05F-0E023C9D2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52800"/>
            <a:ext cx="2819400" cy="7318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5" descr="C:\Users\emmanuel\Documents\Scan0044.jpg">
            <a:extLst>
              <a:ext uri="{FF2B5EF4-FFF2-40B4-BE49-F238E27FC236}">
                <a16:creationId xmlns:a16="http://schemas.microsoft.com/office/drawing/2014/main" id="{334726C5-C447-8349-BB05-B769F157B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19563"/>
            <a:ext cx="2874963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967921B2-2F74-BF4F-8988-B6633093D9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463" y="304800"/>
            <a:ext cx="4503737" cy="533400"/>
          </a:xfrm>
        </p:spPr>
        <p:txBody>
          <a:bodyPr/>
          <a:lstStyle/>
          <a:p>
            <a:r>
              <a:rPr lang="en-GB" altLang="en-US" sz="4000" b="0">
                <a:ea typeface="ＭＳ Ｐゴシック" panose="020B0600070205080204" pitchFamily="34" charset="-128"/>
              </a:rPr>
              <a:t>Magnet Systems</a:t>
            </a:r>
            <a:endParaRPr lang="en-US" altLang="en-US" sz="4000" b="0">
              <a:ea typeface="ＭＳ Ｐゴシック" panose="020B0600070205080204" pitchFamily="34" charset="-128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96ED39-2165-BF46-AB06-45E6911B381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sz="half" idx="2"/>
          </p:nvPr>
        </p:nvSpPr>
        <p:spPr>
          <a:xfrm>
            <a:off x="295826" y="1108841"/>
            <a:ext cx="3008313" cy="5005837"/>
          </a:xfrm>
          <a:blipFill rotWithShape="0">
            <a:blip r:embed="rId2"/>
            <a:stretch>
              <a:fillRect t="-365" r="-2434" b="-487"/>
            </a:stretch>
          </a:blipFill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16F3A1EC-4E24-A846-8A8D-F423138F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5C3C0BD-CBBB-B347-8E49-F204F2D1450E}" type="slidenum">
              <a:rPr lang="en-GB" altLang="en-US" smtClean="0">
                <a:latin typeface="Garamond" panose="02020404030301010803" pitchFamily="18" charset="0"/>
              </a:rPr>
              <a:pPr/>
              <a:t>7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7652" name="Picture 5">
            <a:extLst>
              <a:ext uri="{FF2B5EF4-FFF2-40B4-BE49-F238E27FC236}">
                <a16:creationId xmlns:a16="http://schemas.microsoft.com/office/drawing/2014/main" id="{5323F8AC-EF0E-1049-B002-80663A2A9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108075"/>
            <a:ext cx="26670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>
            <a:extLst>
              <a:ext uri="{FF2B5EF4-FFF2-40B4-BE49-F238E27FC236}">
                <a16:creationId xmlns:a16="http://schemas.microsoft.com/office/drawing/2014/main" id="{F33B846E-A065-2546-AE42-D09BB45BBA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108075"/>
            <a:ext cx="2465388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>
            <a:extLst>
              <a:ext uri="{FF2B5EF4-FFF2-40B4-BE49-F238E27FC236}">
                <a16:creationId xmlns:a16="http://schemas.microsoft.com/office/drawing/2014/main" id="{89BA22B8-268B-EC41-B236-0E5E890819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3130550"/>
            <a:ext cx="266700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9">
            <a:extLst>
              <a:ext uri="{FF2B5EF4-FFF2-40B4-BE49-F238E27FC236}">
                <a16:creationId xmlns:a16="http://schemas.microsoft.com/office/drawing/2014/main" id="{CBBA5CDE-C481-8443-8448-653648639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3136900"/>
            <a:ext cx="23336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0">
            <a:extLst>
              <a:ext uri="{FF2B5EF4-FFF2-40B4-BE49-F238E27FC236}">
                <a16:creationId xmlns:a16="http://schemas.microsoft.com/office/drawing/2014/main" id="{062CC3CD-61D6-3049-BAC2-B9359082C6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4714875"/>
            <a:ext cx="26670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2">
            <a:extLst>
              <a:ext uri="{FF2B5EF4-FFF2-40B4-BE49-F238E27FC236}">
                <a16:creationId xmlns:a16="http://schemas.microsoft.com/office/drawing/2014/main" id="{3AA1DB53-E445-5E48-A7FE-5518AD1288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0" y="4746625"/>
            <a:ext cx="232251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C6054DB7-5432-5749-9A30-84AEEEC8FF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Superconducting Magnets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72D7673D-5FDA-F842-B261-6A1BC1BEB9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Construction of superconductor from niobium-titanium (NbTi)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28675" name="Picture 2" descr="C:\Users\emmanuel\Documents\Scan0045.jpg">
            <a:extLst>
              <a:ext uri="{FF2B5EF4-FFF2-40B4-BE49-F238E27FC236}">
                <a16:creationId xmlns:a16="http://schemas.microsoft.com/office/drawing/2014/main" id="{AB1B4220-0980-8946-874F-C4444A558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4568825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 descr="C:\emmanuel\oxford\ASAP2012\Lectures\issue10lhchow25_large.jpg">
            <a:extLst>
              <a:ext uri="{FF2B5EF4-FFF2-40B4-BE49-F238E27FC236}">
                <a16:creationId xmlns:a16="http://schemas.microsoft.com/office/drawing/2014/main" id="{AC18D25B-2CE8-0148-BB67-15234F402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0" y="2895600"/>
            <a:ext cx="41402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MagnetDescent">
            <a:extLst>
              <a:ext uri="{FF2B5EF4-FFF2-40B4-BE49-F238E27FC236}">
                <a16:creationId xmlns:a16="http://schemas.microsoft.com/office/drawing/2014/main" id="{ACE54338-C339-AF40-AEFC-216E05D0B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1" name="Picture 5" descr="MagnetTransport">
            <a:extLst>
              <a:ext uri="{FF2B5EF4-FFF2-40B4-BE49-F238E27FC236}">
                <a16:creationId xmlns:a16="http://schemas.microsoft.com/office/drawing/2014/main" id="{ED133C8A-F8D7-4A48-814C-B4595DD77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7" descr="Magnet installation">
            <a:extLst>
              <a:ext uri="{FF2B5EF4-FFF2-40B4-BE49-F238E27FC236}">
                <a16:creationId xmlns:a16="http://schemas.microsoft.com/office/drawing/2014/main" id="{5F84A114-48C5-014E-8E10-10C8B95B1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8" descr="MagnetInstalled">
            <a:extLst>
              <a:ext uri="{FF2B5EF4-FFF2-40B4-BE49-F238E27FC236}">
                <a16:creationId xmlns:a16="http://schemas.microsoft.com/office/drawing/2014/main" id="{8D991A56-5EC5-6B41-88DA-6BB7E34DA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5" name="Picture 9" descr="MagnetWelded">
            <a:extLst>
              <a:ext uri="{FF2B5EF4-FFF2-40B4-BE49-F238E27FC236}">
                <a16:creationId xmlns:a16="http://schemas.microsoft.com/office/drawing/2014/main" id="{298832E0-FA86-0044-A766-B8FC4B982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44001" cy="695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0" descr="Magnets">
            <a:extLst>
              <a:ext uri="{FF2B5EF4-FFF2-40B4-BE49-F238E27FC236}">
                <a16:creationId xmlns:a16="http://schemas.microsoft.com/office/drawing/2014/main" id="{616B1162-C8D3-D743-B14B-FD786EB18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6">
            <a:extLst>
              <a:ext uri="{FF2B5EF4-FFF2-40B4-BE49-F238E27FC236}">
                <a16:creationId xmlns:a16="http://schemas.microsoft.com/office/drawing/2014/main" id="{88D35118-30C6-CF45-B99E-8AF02F2A2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08725"/>
            <a:ext cx="2971800" cy="579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GB" altLang="en-US" sz="3200" b="1" dirty="0">
                <a:solidFill>
                  <a:schemeClr val="accent3"/>
                </a:solidFill>
              </a:rPr>
              <a:t>The LHC Arcs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6498</TotalTime>
  <Words>842</Words>
  <Application>Microsoft Macintosh PowerPoint</Application>
  <PresentationFormat>On-screen Show (4:3)</PresentationFormat>
  <Paragraphs>154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Cambria</vt:lpstr>
      <vt:lpstr>Garamond</vt:lpstr>
      <vt:lpstr>Gill Sans</vt:lpstr>
      <vt:lpstr>Helvetica</vt:lpstr>
      <vt:lpstr>Times New Roman</vt:lpstr>
      <vt:lpstr>Wingdings</vt:lpstr>
      <vt:lpstr>Edge</vt:lpstr>
      <vt:lpstr>Lecture 3 Live Feed – CERN Control Centre </vt:lpstr>
      <vt:lpstr>CERN Accelerator Complex</vt:lpstr>
      <vt:lpstr>PowerPoint Presentation</vt:lpstr>
      <vt:lpstr>PowerPoint Presentation</vt:lpstr>
      <vt:lpstr>PowerPoint Presentation</vt:lpstr>
      <vt:lpstr>Superconductivity – Enabling Technology</vt:lpstr>
      <vt:lpstr>Magnet Systems</vt:lpstr>
      <vt:lpstr>Superconducting Magnets</vt:lpstr>
      <vt:lpstr>PowerPoint Presentation</vt:lpstr>
      <vt:lpstr>PowerPoint Presentation</vt:lpstr>
      <vt:lpstr>The Lattice</vt:lpstr>
      <vt:lpstr>F0D0 Lattice from Strong Focusing</vt:lpstr>
      <vt:lpstr>RF Cavities</vt:lpstr>
      <vt:lpstr>Beam Size</vt:lpstr>
      <vt:lpstr>Charge and Current</vt:lpstr>
      <vt:lpstr>Power and Stored Energy</vt:lpstr>
      <vt:lpstr>Beam Lifetime</vt:lpstr>
      <vt:lpstr>LHC Experiment Needs</vt:lpstr>
      <vt:lpstr>Cross-sections at the LHC</vt:lpstr>
      <vt:lpstr>Keeping Track of Accelerator Performance</vt:lpstr>
      <vt:lpstr>Keeping Track of Performance</vt:lpstr>
      <vt:lpstr>Beam Position Monitor (BPM)</vt:lpstr>
      <vt:lpstr>Beam Position Monitor (BPM)</vt:lpstr>
      <vt:lpstr>Beam Profile</vt:lpstr>
      <vt:lpstr>Beam Profile</vt:lpstr>
      <vt:lpstr>Keeping Track of Performance</vt:lpstr>
      <vt:lpstr>CERN Control Centre - Layout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 (Vg Prof)</cp:lastModifiedBy>
  <cp:revision>328</cp:revision>
  <dcterms:created xsi:type="dcterms:W3CDTF">2007-08-29T13:08:22Z</dcterms:created>
  <dcterms:modified xsi:type="dcterms:W3CDTF">2023-10-10T05:45:26Z</dcterms:modified>
</cp:coreProperties>
</file>