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1428" r:id="rId2"/>
    <p:sldId id="1479" r:id="rId3"/>
    <p:sldId id="1483" r:id="rId4"/>
    <p:sldId id="1484" r:id="rId5"/>
    <p:sldId id="1487" r:id="rId6"/>
    <p:sldId id="1486" r:id="rId7"/>
    <p:sldId id="1485" r:id="rId8"/>
    <p:sldId id="93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FF"/>
    <a:srgbClr val="2F528F"/>
    <a:srgbClr val="495E93"/>
    <a:srgbClr val="FF9E9E"/>
    <a:srgbClr val="0033A0"/>
    <a:srgbClr val="00FF00"/>
    <a:srgbClr val="D3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38" autoAdjust="0"/>
    <p:restoredTop sz="94660"/>
  </p:normalViewPr>
  <p:slideViewPr>
    <p:cSldViewPr snapToGrid="0">
      <p:cViewPr varScale="1">
        <p:scale>
          <a:sx n="63" d="100"/>
          <a:sy n="63" d="100"/>
        </p:scale>
        <p:origin x="96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BA95DC-EFC3-4136-8101-E8035E1274C6}" type="datetimeFigureOut">
              <a:rPr lang="en-GB" smtClean="0"/>
              <a:t>15/09/2023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788FAC-76F2-44CE-A7F6-8E96AA48D7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347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D9C78-41B2-4F56-8F9E-12C6E54C21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335723-2E52-47AA-9E97-B5B58D7ABD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C9BE1A-5304-4509-8898-C37942FB3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AB23-702E-46ED-BAB1-B99B73921780}" type="datetime1">
              <a:rPr lang="en-GB" smtClean="0"/>
              <a:t>15/09/2023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F906B3-8C3A-449D-8A06-2D61FB626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73A64-270A-42ED-A588-09267D57E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972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C41BC-8AA7-455C-8F9F-F26A9EE76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BC2EE0-CA12-401A-A38C-229EF739A9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5A305-9605-44B6-9DAD-2EC1E4D15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66B8-2806-4145-8BB1-817121110068}" type="datetime1">
              <a:rPr lang="en-GB" smtClean="0"/>
              <a:t>15/09/2023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EF9DA3-867A-447D-9744-BB556CA6F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432F8-A88D-4638-A3D1-ABF83AECD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203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90B42C-68BA-4C94-B060-AEC847AF34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498DF3-53D8-45A1-B437-96868F7250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30275F-9F4E-4D66-BE92-12155045F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C7D21-4129-4D91-ADDF-7A95D4928A18}" type="datetime1">
              <a:rPr lang="en-GB" smtClean="0"/>
              <a:t>15/09/2023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669AC-0692-4518-8EB1-600BA126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481516-579A-4F90-A24C-791058122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538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5632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8846D-ACF0-4011-B59F-D250C1FCE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0C920F-EEFE-41B5-A7D8-9FEBBD337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BC9C90-4B0B-47EB-A247-14F615292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02955-594A-41E2-950F-30D4B644F70A}" type="datetime1">
              <a:rPr lang="en-GB" smtClean="0"/>
              <a:t>15/09/2023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931B4-A76F-48E6-AA65-AC11695C8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FCC6D-8602-4CC7-85B4-E9736502A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285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DD0E8-D1AB-496F-B86F-3C28ED5CD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9826E4-7474-4DCA-9AE1-2DDAF9C51D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4E0272-FAD8-48E0-ADE2-6D6A43179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08B4-1CE0-4414-A5E3-3DAE19CFD764}" type="datetime1">
              <a:rPr lang="en-GB" smtClean="0"/>
              <a:t>15/09/2023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B7CD90-00B3-447F-9DED-E05EBC45E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03EB5-8140-4400-9850-EB1174F42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55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57592-7C86-482E-B479-C57190541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78B6E-968C-4473-A702-3FB94892AE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2428CF-CCFD-4191-8449-77B22C2ADF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A4A8F2-37AE-434F-8863-CD6B6CFD5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05639-B3AD-4445-8811-D91394223C48}" type="datetime1">
              <a:rPr lang="en-GB" smtClean="0"/>
              <a:t>15/09/2023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A12EB0-69A4-452E-AD6C-4C06775C7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3BFC61-88C7-4484-A866-DBB54DA15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065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B4175-50C8-4F65-8C7A-DA79543E1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75699C-EAED-4AE4-A4E9-02F6A893BA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81F0F1-E50D-4317-88B9-E092655971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0CB160-28E5-4BB8-9ED6-9FDD4F9D1B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67BF1B-5B05-4092-A64B-3BAA83E0A9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3253CF-0CD0-4BF8-A045-1E27F18FD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7D70-C094-45BD-8769-9C895172FDB7}" type="datetime1">
              <a:rPr lang="en-GB" smtClean="0"/>
              <a:t>15/09/2023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BC4D47-2C83-4A21-AC2A-510015242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71836-4EBC-4A6D-829C-93772FBF2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512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3DF98-F324-414E-9158-805FD4BB0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86056-84A9-43FC-AB50-A791DE558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5B7E-C3B0-430B-BDB6-2C4843059EE3}" type="datetime1">
              <a:rPr lang="en-GB" smtClean="0"/>
              <a:t>15/09/2023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CA4254-F1B3-4B91-A2BF-575C97B6C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1EA25E-4021-4624-8C5F-82B89F8E0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535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1A5EA0-6D61-43B6-9F8A-109D27B5F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64E45-F6B7-4B62-A9FB-992418F95F96}" type="datetime1">
              <a:rPr lang="en-GB" smtClean="0"/>
              <a:t>15/09/2023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553848-04A0-495A-9BC9-26144EC23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01EAA-C177-4FA3-9D7C-2C6922175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451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0CB9B-864B-402A-9FE8-172C1E9E0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B1AB53-3AEA-4571-AA01-8F85EDB9F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BBE63-C854-4AE9-AA1C-AB5FDD1A4D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A2FCDF-7C56-4113-BC00-AEC4A45B5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602F5-1868-45C6-AA9F-38EB9D1D1AE9}" type="datetime1">
              <a:rPr lang="en-GB" smtClean="0"/>
              <a:t>15/09/2023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8834D9-927E-4BC3-ADC7-F6334F11F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A8C82D-1B61-4D69-BAA7-791821691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581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8A7EF-F622-4A4A-AA49-DFD04A165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794E78-5557-4E6B-AEAA-82FD34E59A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595FEF-C124-4913-876A-6F17DCB4F0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EAEE80-4D6D-4F04-A7A2-09DC66A98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87989-8836-4842-870A-A318C290EE7F}" type="datetime1">
              <a:rPr lang="en-GB" smtClean="0"/>
              <a:t>15/09/2023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D94280-F6B7-47A9-9A0A-08342D542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6CFA30-65C7-4BCC-9FA0-313358449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180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A3B154-B7AA-4F93-B52F-46F27FA65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1FFBD6-73EE-46ED-B2EA-897535B0A0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3147-C738-4B1A-8606-BC78ACFA1E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E6E7D-D80D-4546-AEC5-0488711773F3}" type="datetime1">
              <a:rPr lang="en-GB" smtClean="0"/>
              <a:t>15/09/2023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D4DA5-8CE2-43D5-BCA5-A535F0B65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B42881-5257-4B87-BE03-D57FD5E380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55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flash.desy.de/sites2009/site_vuvfel/content/e403/e1644/e1693/e1694/infoboxContent1727/tesla2001-33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10" Type="http://schemas.openxmlformats.org/officeDocument/2006/relationships/image" Target="../media/image12.png"/><Relationship Id="rId4" Type="http://schemas.openxmlformats.org/officeDocument/2006/relationships/image" Target="../media/image4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7.png"/><Relationship Id="rId11" Type="http://schemas.openxmlformats.org/officeDocument/2006/relationships/image" Target="../media/image17.png"/><Relationship Id="rId5" Type="http://schemas.openxmlformats.org/officeDocument/2006/relationships/image" Target="../media/image3.png"/><Relationship Id="rId10" Type="http://schemas.openxmlformats.org/officeDocument/2006/relationships/image" Target="../media/image16.png"/><Relationship Id="rId4" Type="http://schemas.openxmlformats.org/officeDocument/2006/relationships/image" Target="../media/image4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3.png"/><Relationship Id="rId7" Type="http://schemas.openxmlformats.org/officeDocument/2006/relationships/image" Target="../media/image2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1556764" y="3071189"/>
            <a:ext cx="8839200" cy="178845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>
              <a:latin typeface="+mj-lt"/>
            </a:endParaRPr>
          </a:p>
          <a:p>
            <a:endParaRPr lang="en-US" sz="2000" dirty="0">
              <a:latin typeface="+mj-lt"/>
            </a:endParaRPr>
          </a:p>
          <a:p>
            <a:endParaRPr lang="en-US" sz="2000" dirty="0">
              <a:latin typeface="+mj-lt"/>
            </a:endParaRPr>
          </a:p>
          <a:p>
            <a:pPr marL="0" indent="0" algn="ctr">
              <a:buNone/>
            </a:pPr>
            <a:r>
              <a:rPr lang="en-GB" sz="2400" b="1" dirty="0">
                <a:latin typeface="+mj-lt"/>
              </a:rPr>
              <a:t>7</a:t>
            </a:r>
            <a:r>
              <a:rPr lang="en-GB" sz="2400" b="1" baseline="30000" dirty="0">
                <a:latin typeface="+mj-lt"/>
              </a:rPr>
              <a:t>th</a:t>
            </a:r>
            <a:r>
              <a:rPr lang="en-GB" sz="2400" b="1" dirty="0">
                <a:latin typeface="+mj-lt"/>
              </a:rPr>
              <a:t> Meeting of Task 6.1 </a:t>
            </a:r>
            <a:r>
              <a:rPr lang="en-GB" sz="2400" b="1" dirty="0" err="1">
                <a:latin typeface="+mj-lt"/>
              </a:rPr>
              <a:t>MuCol</a:t>
            </a:r>
            <a:r>
              <a:rPr lang="en-GB" sz="2400" b="1" dirty="0">
                <a:latin typeface="+mj-lt"/>
              </a:rPr>
              <a:t> Design Study</a:t>
            </a:r>
          </a:p>
          <a:p>
            <a:pPr marL="0" indent="0" algn="ctr">
              <a:buNone/>
            </a:pPr>
            <a:r>
              <a:rPr lang="en-US" sz="2400" b="1" dirty="0">
                <a:latin typeface="+mj-lt"/>
              </a:rPr>
              <a:t>11</a:t>
            </a:r>
            <a:r>
              <a:rPr lang="pl-PL" sz="2400" b="1" dirty="0">
                <a:latin typeface="+mj-lt"/>
              </a:rPr>
              <a:t>/</a:t>
            </a:r>
            <a:r>
              <a:rPr lang="en-US" sz="2400" b="1" dirty="0">
                <a:latin typeface="+mj-lt"/>
              </a:rPr>
              <a:t>9</a:t>
            </a:r>
            <a:r>
              <a:rPr lang="pl-PL" sz="2400" b="1" dirty="0">
                <a:latin typeface="+mj-lt"/>
              </a:rPr>
              <a:t>/20</a:t>
            </a:r>
            <a:r>
              <a:rPr lang="en-GB" sz="2400" b="1" dirty="0">
                <a:latin typeface="+mj-lt"/>
              </a:rPr>
              <a:t>23</a:t>
            </a:r>
            <a:endParaRPr lang="en-US" sz="2400" b="1" dirty="0">
              <a:latin typeface="+mj-lt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1676400" y="3071189"/>
            <a:ext cx="8839200" cy="743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Batsch, I. Karpov, H. </a:t>
            </a:r>
            <a:r>
              <a:rPr lang="en-US" sz="18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Damerau</a:t>
            </a: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A. </a:t>
            </a:r>
            <a:r>
              <a:rPr lang="en-US" sz="18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Grudiev</a:t>
            </a: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…</a:t>
            </a:r>
            <a:endParaRPr lang="en-US" sz="9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A60576-CEA4-4B5C-93FA-E8E72354029E}"/>
              </a:ext>
            </a:extLst>
          </p:cNvPr>
          <p:cNvSpPr/>
          <p:nvPr/>
        </p:nvSpPr>
        <p:spPr>
          <a:xfrm>
            <a:off x="10363200" y="0"/>
            <a:ext cx="6858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D3DB4F55-4C8F-4A43-9B53-5EB9EF5047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143001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48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Updates HOM power studies</a:t>
            </a:r>
          </a:p>
          <a:p>
            <a:pPr algn="ctr">
              <a:spcBef>
                <a:spcPct val="0"/>
              </a:spcBef>
            </a:pPr>
            <a:r>
              <a:rPr lang="en-GB" sz="48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E4A233-99C2-4DF8-AB9D-8B2C0B419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1</a:t>
            </a:fld>
            <a:endParaRPr lang="en-GB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2399C063-D847-4D42-9B48-D5DD5C65F9E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140" y="5271864"/>
            <a:ext cx="1077471" cy="1077471"/>
          </a:xfrm>
          <a:prstGeom prst="rect">
            <a:avLst/>
          </a:prstGeom>
        </p:spPr>
      </p:pic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34589737-C475-47D2-BAED-39B6DDFC33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340" y="5271864"/>
            <a:ext cx="1050155" cy="107747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85AD105-3924-0B1C-7299-F0850F960EA2}"/>
              </a:ext>
            </a:extLst>
          </p:cNvPr>
          <p:cNvSpPr txBox="1"/>
          <p:nvPr/>
        </p:nvSpPr>
        <p:spPr>
          <a:xfrm rot="2712358">
            <a:off x="9601200" y="1515934"/>
            <a:ext cx="279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Preliminary!!!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7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406917" y="1162609"/>
            <a:ext cx="9365733" cy="532171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K. Bane formulism not really valid with the bunch length of </a:t>
            </a:r>
            <a:r>
              <a:rPr lang="en-US" sz="1600" b="1" spc="-1" dirty="0" err="1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600" b="1" spc="-1" baseline="-25000" dirty="0" err="1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z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= 5 – 13 mm for simulations with intensity effects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Instead, use resonator model instead and calculate the induced voltage for each mode: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Extensive list of many HOMs in 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2"/>
              </a:rPr>
              <a:t>R. </a:t>
            </a:r>
            <a:r>
              <a:rPr lang="en-US" sz="16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2"/>
              </a:rPr>
              <a:t>Wanzenberg’s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2"/>
              </a:rPr>
              <a:t> note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, 180 pages!		</a:t>
            </a:r>
            <a:endParaRPr lang="en-US" sz="1600" b="1" spc="-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11375640" cy="590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Summary (1)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56BADA3-808A-B624-986B-4A13E3DE65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35F5D78A-A403-4153-5089-2A9D166C6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pic>
        <p:nvPicPr>
          <p:cNvPr id="6" name="Picture 5" descr="Chart, box and whisker chart&#10;&#10;Description automatically generated">
            <a:extLst>
              <a:ext uri="{FF2B5EF4-FFF2-40B4-BE49-F238E27FC236}">
                <a16:creationId xmlns:a16="http://schemas.microsoft.com/office/drawing/2014/main" id="{00E597BA-DBD5-52D0-9021-00C833F6EAE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6" t="7011" r="5968"/>
          <a:stretch/>
        </p:blipFill>
        <p:spPr>
          <a:xfrm>
            <a:off x="476300" y="2694989"/>
            <a:ext cx="3782093" cy="300040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C2A3828-521E-9FA5-130D-D17AEEE96F97}"/>
              </a:ext>
            </a:extLst>
          </p:cNvPr>
          <p:cNvCxnSpPr>
            <a:cxnSpLocks/>
          </p:cNvCxnSpPr>
          <p:nvPr/>
        </p:nvCxnSpPr>
        <p:spPr>
          <a:xfrm flipH="1" flipV="1">
            <a:off x="1638114" y="4169537"/>
            <a:ext cx="815553" cy="17722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0C45B0A-124F-F9B5-2CD1-DC2F12B3E73A}"/>
              </a:ext>
            </a:extLst>
          </p:cNvPr>
          <p:cNvSpPr txBox="1"/>
          <p:nvPr/>
        </p:nvSpPr>
        <p:spPr>
          <a:xfrm>
            <a:off x="2453666" y="4346763"/>
            <a:ext cx="1517516" cy="73866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/>
              <a:t>First two “strong” monopole HOM’s already contribute with 4.7 kW</a:t>
            </a:r>
            <a:endParaRPr lang="en-GB" sz="105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D05455D-2058-6A0E-0BD4-073F4D03A741}"/>
              </a:ext>
            </a:extLst>
          </p:cNvPr>
          <p:cNvCxnSpPr>
            <a:cxnSpLocks/>
          </p:cNvCxnSpPr>
          <p:nvPr/>
        </p:nvCxnSpPr>
        <p:spPr>
          <a:xfrm flipH="1" flipV="1">
            <a:off x="2025307" y="3637572"/>
            <a:ext cx="266084" cy="171790"/>
          </a:xfrm>
          <a:prstGeom prst="straightConnector1">
            <a:avLst/>
          </a:prstGeom>
          <a:ln w="19050">
            <a:solidFill>
              <a:srgbClr val="0F0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4915B05-5927-7808-D81D-51239DBA6798}"/>
              </a:ext>
            </a:extLst>
          </p:cNvPr>
          <p:cNvSpPr txBox="1"/>
          <p:nvPr/>
        </p:nvSpPr>
        <p:spPr>
          <a:xfrm rot="16200000">
            <a:off x="753875" y="4565693"/>
            <a:ext cx="11318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rgbClr val="00B050"/>
                </a:solidFill>
              </a:rPr>
              <a:t>fundamental mode, 2 V/</a:t>
            </a:r>
            <a:r>
              <a:rPr lang="en-US" sz="1050" b="1" dirty="0" err="1">
                <a:solidFill>
                  <a:srgbClr val="00B050"/>
                </a:solidFill>
              </a:rPr>
              <a:t>pC</a:t>
            </a:r>
            <a:endParaRPr lang="en-GB" sz="1050" b="1" dirty="0">
              <a:solidFill>
                <a:srgbClr val="00B050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BEA0C05-D5B8-B963-3BB7-637B74536EF4}"/>
              </a:ext>
            </a:extLst>
          </p:cNvPr>
          <p:cNvCxnSpPr>
            <a:cxnSpLocks/>
          </p:cNvCxnSpPr>
          <p:nvPr/>
        </p:nvCxnSpPr>
        <p:spPr>
          <a:xfrm>
            <a:off x="981471" y="4148267"/>
            <a:ext cx="359169" cy="0"/>
          </a:xfrm>
          <a:prstGeom prst="line">
            <a:avLst/>
          </a:prstGeom>
          <a:ln w="1905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DCDB322-4486-3F32-D93F-754FF415CD25}"/>
              </a:ext>
            </a:extLst>
          </p:cNvPr>
          <p:cNvCxnSpPr>
            <a:cxnSpLocks/>
          </p:cNvCxnSpPr>
          <p:nvPr/>
        </p:nvCxnSpPr>
        <p:spPr>
          <a:xfrm flipV="1">
            <a:off x="1638113" y="4143886"/>
            <a:ext cx="2551454" cy="3689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976E7F1-F61F-74E1-8847-63729E755F63}"/>
              </a:ext>
            </a:extLst>
          </p:cNvPr>
          <p:cNvCxnSpPr>
            <a:cxnSpLocks/>
          </p:cNvCxnSpPr>
          <p:nvPr/>
        </p:nvCxnSpPr>
        <p:spPr>
          <a:xfrm flipV="1">
            <a:off x="1080983" y="4143886"/>
            <a:ext cx="8320" cy="1039901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7404F56-1AE9-32AD-52D5-E62BB89FB5B7}"/>
              </a:ext>
            </a:extLst>
          </p:cNvPr>
          <p:cNvCxnSpPr>
            <a:cxnSpLocks/>
          </p:cNvCxnSpPr>
          <p:nvPr/>
        </p:nvCxnSpPr>
        <p:spPr>
          <a:xfrm flipV="1">
            <a:off x="3497617" y="3301428"/>
            <a:ext cx="0" cy="84245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60409950-4046-2E03-FDD1-FD2013464FB3}"/>
              </a:ext>
            </a:extLst>
          </p:cNvPr>
          <p:cNvSpPr txBox="1"/>
          <p:nvPr/>
        </p:nvSpPr>
        <p:spPr>
          <a:xfrm>
            <a:off x="2944917" y="3678522"/>
            <a:ext cx="12062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HOMs  1.5 V/</a:t>
            </a:r>
            <a:r>
              <a:rPr lang="en-US" sz="1050" b="1" dirty="0" err="1"/>
              <a:t>pC</a:t>
            </a:r>
            <a:endParaRPr lang="en-GB" sz="105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DFD62E1-3523-4A9F-F21B-E1F8E80F2BFB}"/>
              </a:ext>
            </a:extLst>
          </p:cNvPr>
          <p:cNvSpPr txBox="1"/>
          <p:nvPr/>
        </p:nvSpPr>
        <p:spPr>
          <a:xfrm>
            <a:off x="1696274" y="3777383"/>
            <a:ext cx="12062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rgbClr val="0F0FFF"/>
                </a:solidFill>
              </a:rPr>
              <a:t>TM012</a:t>
            </a:r>
            <a:endParaRPr lang="en-GB" sz="1050" b="1" dirty="0">
              <a:solidFill>
                <a:srgbClr val="0F0FFF"/>
              </a:solidFill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0282115B-427D-7295-2170-99D8C7BC35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7500" y="2733527"/>
            <a:ext cx="3555999" cy="2844800"/>
          </a:xfrm>
          <a:prstGeom prst="rect">
            <a:avLst/>
          </a:prstGeom>
        </p:spPr>
      </p:pic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01ECD46-3201-A307-0155-F0209C7D7384}"/>
              </a:ext>
            </a:extLst>
          </p:cNvPr>
          <p:cNvCxnSpPr>
            <a:cxnSpLocks/>
          </p:cNvCxnSpPr>
          <p:nvPr/>
        </p:nvCxnSpPr>
        <p:spPr>
          <a:xfrm flipV="1">
            <a:off x="6273800" y="5257800"/>
            <a:ext cx="260350" cy="812800"/>
          </a:xfrm>
          <a:prstGeom prst="straightConnector1">
            <a:avLst/>
          </a:prstGeom>
          <a:ln w="19050">
            <a:solidFill>
              <a:srgbClr val="0F0FFF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1220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406917" y="1162609"/>
            <a:ext cx="9365733" cy="532171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Multi-turn </a:t>
            </a:r>
            <a:r>
              <a:rPr lang="en-US" sz="16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wakefields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calculated not for all buckets, but only those of interest: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Multi-turn </a:t>
            </a:r>
            <a:r>
              <a:rPr lang="en-US" sz="16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wakefields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implemented in </a:t>
            </a:r>
            <a:r>
              <a:rPr lang="en-US" sz="16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BlonD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: Calculates induced voltage of that turn plus the multi-turn fields of the previous turn 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Initial bench mark tests promising, final bench marking with old code on cluster in progress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11375640" cy="590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Summary (2)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56BADA3-808A-B624-986B-4A13E3DE65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35F5D78A-A403-4153-5089-2A9D166C6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10DE224-6B54-9FB0-4B22-5902FAE9DC0D}"/>
              </a:ext>
            </a:extLst>
          </p:cNvPr>
          <p:cNvGrpSpPr/>
          <p:nvPr/>
        </p:nvGrpSpPr>
        <p:grpSpPr>
          <a:xfrm>
            <a:off x="4506822" y="2022134"/>
            <a:ext cx="2494070" cy="1800728"/>
            <a:chOff x="1043608" y="1906642"/>
            <a:chExt cx="2376264" cy="1675702"/>
          </a:xfrm>
        </p:grpSpPr>
        <p:pic>
          <p:nvPicPr>
            <p:cNvPr id="5" name="Picture 4" descr="A picture containing text, line, parallel&#10;&#10;Description automatically generated">
              <a:extLst>
                <a:ext uri="{FF2B5EF4-FFF2-40B4-BE49-F238E27FC236}">
                  <a16:creationId xmlns:a16="http://schemas.microsoft.com/office/drawing/2014/main" id="{95F0FF45-ED0F-73F3-F76F-9C8E0D8F6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3608" y="1977896"/>
              <a:ext cx="2376264" cy="1604448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4DD9FAA-76B1-B365-A547-574DD820DAE1}"/>
                </a:ext>
              </a:extLst>
            </p:cNvPr>
            <p:cNvSpPr/>
            <p:nvPr/>
          </p:nvSpPr>
          <p:spPr>
            <a:xfrm>
              <a:off x="1378800" y="1906642"/>
              <a:ext cx="144016" cy="1385188"/>
            </a:xfrm>
            <a:prstGeom prst="ellipse">
              <a:avLst/>
            </a:prstGeom>
            <a:noFill/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Arc 9">
            <a:extLst>
              <a:ext uri="{FF2B5EF4-FFF2-40B4-BE49-F238E27FC236}">
                <a16:creationId xmlns:a16="http://schemas.microsoft.com/office/drawing/2014/main" id="{93C75024-E303-F727-D621-62C3CA00F036}"/>
              </a:ext>
            </a:extLst>
          </p:cNvPr>
          <p:cNvSpPr/>
          <p:nvPr/>
        </p:nvSpPr>
        <p:spPr>
          <a:xfrm rot="388737">
            <a:off x="2463131" y="1906642"/>
            <a:ext cx="2448272" cy="521092"/>
          </a:xfrm>
          <a:prstGeom prst="arc">
            <a:avLst>
              <a:gd name="adj1" fmla="val 10974815"/>
              <a:gd name="adj2" fmla="val 21410516"/>
            </a:avLst>
          </a:prstGeom>
          <a:ln w="190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AFEAE10-DDFB-F7C2-E211-6FFD74B9576D}"/>
              </a:ext>
            </a:extLst>
          </p:cNvPr>
          <p:cNvGrpSpPr/>
          <p:nvPr/>
        </p:nvGrpSpPr>
        <p:grpSpPr>
          <a:xfrm>
            <a:off x="850288" y="1977896"/>
            <a:ext cx="2736304" cy="1783142"/>
            <a:chOff x="3851920" y="1868728"/>
            <a:chExt cx="2736304" cy="1783142"/>
          </a:xfrm>
        </p:grpSpPr>
        <p:pic>
          <p:nvPicPr>
            <p:cNvPr id="13" name="Picture 12" descr="A graph of a function&#10;&#10;Description automatically generated with low confidence">
              <a:extLst>
                <a:ext uri="{FF2B5EF4-FFF2-40B4-BE49-F238E27FC236}">
                  <a16:creationId xmlns:a16="http://schemas.microsoft.com/office/drawing/2014/main" id="{C4CF3D59-67CA-5A11-F4BE-7646E14941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00943" y="1977896"/>
              <a:ext cx="2376264" cy="1602499"/>
            </a:xfrm>
            <a:prstGeom prst="rect">
              <a:avLst/>
            </a:prstGeom>
          </p:spPr>
        </p:pic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8618AD16-E5EB-2CC2-785F-C00182AB92A3}"/>
                </a:ext>
              </a:extLst>
            </p:cNvPr>
            <p:cNvSpPr/>
            <p:nvPr/>
          </p:nvSpPr>
          <p:spPr>
            <a:xfrm>
              <a:off x="3851920" y="1868728"/>
              <a:ext cx="2736304" cy="1783142"/>
            </a:xfrm>
            <a:prstGeom prst="roundRect">
              <a:avLst/>
            </a:prstGeom>
            <a:noFill/>
            <a:ln w="2222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3BD35DD3-2FB8-EDF6-4B58-F138AB8D1630}"/>
              </a:ext>
            </a:extLst>
          </p:cNvPr>
          <p:cNvSpPr txBox="1"/>
          <p:nvPr/>
        </p:nvSpPr>
        <p:spPr>
          <a:xfrm>
            <a:off x="7548225" y="2638296"/>
            <a:ext cx="234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RCS 1, Q</a:t>
            </a:r>
            <a:r>
              <a:rPr lang="en-US" baseline="-25000" dirty="0"/>
              <a:t>L</a:t>
            </a:r>
            <a:r>
              <a:rPr lang="en-US" dirty="0"/>
              <a:t> = 2.2e6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006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406917" y="1162609"/>
            <a:ext cx="9365733" cy="532171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Multi-turn </a:t>
            </a:r>
            <a:r>
              <a:rPr lang="en-US" sz="16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wakefields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calculated for different Q</a:t>
            </a:r>
            <a:r>
              <a:rPr lang="en-US" sz="160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L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as test: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And in simulations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11375640" cy="590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Summary (3)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56BADA3-808A-B624-986B-4A13E3DE65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35F5D78A-A403-4153-5089-2A9D166C6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pic>
        <p:nvPicPr>
          <p:cNvPr id="5" name="Picture 4" descr="A picture containing text, line, parallel&#10;&#10;Description automatically generated">
            <a:extLst>
              <a:ext uri="{FF2B5EF4-FFF2-40B4-BE49-F238E27FC236}">
                <a16:creationId xmlns:a16="http://schemas.microsoft.com/office/drawing/2014/main" id="{95F0FF45-ED0F-73F3-F76F-9C8E0D8F6D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372" y="1978054"/>
            <a:ext cx="2494070" cy="172415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BD35DD3-2FB8-EDF6-4B58-F138AB8D1630}"/>
              </a:ext>
            </a:extLst>
          </p:cNvPr>
          <p:cNvSpPr txBox="1"/>
          <p:nvPr/>
        </p:nvSpPr>
        <p:spPr>
          <a:xfrm>
            <a:off x="1020338" y="1605530"/>
            <a:ext cx="234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RCS 1, Q</a:t>
            </a:r>
            <a:r>
              <a:rPr lang="en-US" baseline="-25000" dirty="0"/>
              <a:t>L</a:t>
            </a:r>
            <a:r>
              <a:rPr lang="en-US" dirty="0"/>
              <a:t> = 2.2e6</a:t>
            </a:r>
            <a:endParaRPr lang="en-GB" dirty="0"/>
          </a:p>
        </p:txBody>
      </p:sp>
      <p:pic>
        <p:nvPicPr>
          <p:cNvPr id="8" name="Picture 7" descr="A graph of a function&#10;&#10;Description automatically generated">
            <a:extLst>
              <a:ext uri="{FF2B5EF4-FFF2-40B4-BE49-F238E27FC236}">
                <a16:creationId xmlns:a16="http://schemas.microsoft.com/office/drawing/2014/main" id="{9B4450B8-81E8-E56A-052D-40DF939DA6F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086" y="1978054"/>
            <a:ext cx="2678813" cy="1757597"/>
          </a:xfrm>
          <a:prstGeom prst="rect">
            <a:avLst/>
          </a:prstGeom>
        </p:spPr>
      </p:pic>
      <p:pic>
        <p:nvPicPr>
          <p:cNvPr id="17" name="Picture 16" descr="A graph with a line&#10;&#10;Description automatically generated">
            <a:extLst>
              <a:ext uri="{FF2B5EF4-FFF2-40B4-BE49-F238E27FC236}">
                <a16:creationId xmlns:a16="http://schemas.microsoft.com/office/drawing/2014/main" id="{A61B80B1-7699-CDAE-BB75-CC42A44781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292" y="1978054"/>
            <a:ext cx="2678813" cy="175759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C7FBA7D-A170-D641-3871-7DB097B77A12}"/>
              </a:ext>
            </a:extLst>
          </p:cNvPr>
          <p:cNvSpPr txBox="1"/>
          <p:nvPr/>
        </p:nvSpPr>
        <p:spPr>
          <a:xfrm>
            <a:off x="4282069" y="1605530"/>
            <a:ext cx="234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0.1 Q</a:t>
            </a:r>
            <a:r>
              <a:rPr lang="en-US" baseline="-25000" dirty="0"/>
              <a:t>L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79B73F-78D8-4948-0783-11B25CF85610}"/>
              </a:ext>
            </a:extLst>
          </p:cNvPr>
          <p:cNvSpPr txBox="1"/>
          <p:nvPr/>
        </p:nvSpPr>
        <p:spPr>
          <a:xfrm>
            <a:off x="8036571" y="1561218"/>
            <a:ext cx="234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0.01 Q</a:t>
            </a:r>
            <a:r>
              <a:rPr lang="en-US" baseline="-25000" dirty="0"/>
              <a:t>L</a:t>
            </a:r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974030C-F2B0-0D65-8E3F-24C5B347B03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21684" y="4373499"/>
            <a:ext cx="2814982" cy="211082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581AA69-E688-6065-700D-17260B09C1A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39108" y="4285626"/>
            <a:ext cx="2814982" cy="212731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1C245A8-D45B-5C37-DF45-1385D212DA48}"/>
              </a:ext>
            </a:extLst>
          </p:cNvPr>
          <p:cNvSpPr txBox="1"/>
          <p:nvPr/>
        </p:nvSpPr>
        <p:spPr>
          <a:xfrm>
            <a:off x="3027309" y="4100960"/>
            <a:ext cx="234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RCS 1, Q</a:t>
            </a:r>
            <a:r>
              <a:rPr lang="en-US" baseline="-25000" dirty="0"/>
              <a:t>L</a:t>
            </a:r>
            <a:r>
              <a:rPr lang="en-US" dirty="0"/>
              <a:t> = 2.0e6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4A627A9-BAF5-8E11-8073-A3709BE46610}"/>
                  </a:ext>
                </a:extLst>
              </p:cNvPr>
              <p:cNvSpPr txBox="1"/>
              <p:nvPr/>
            </p:nvSpPr>
            <p:spPr>
              <a:xfrm>
                <a:off x="4085700" y="5065052"/>
                <a:ext cx="1477963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spc="-1" dirty="0">
                    <a:solidFill>
                      <a:srgbClr val="FF0000"/>
                    </a:solidFill>
                    <a:cs typeface="Mangal" panose="02040503050203030202" pitchFamily="18" charset="0"/>
                    <a:sym typeface="Wingdings" panose="05000000000000000000" pitchFamily="2" charset="2"/>
                  </a:rPr>
                  <a:t>2*</a:t>
                </a:r>
                <a14:m>
                  <m:oMath xmlns:m="http://schemas.openxmlformats.org/officeDocument/2006/math">
                    <m:r>
                      <a:rPr lang="en-US" sz="1400" b="1" i="1" spc="-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𝒄𝒐𝒔</m:t>
                    </m:r>
                    <m:sSub>
                      <m:sSubPr>
                        <m:ctrlPr>
                          <a:rPr lang="en-US" sz="1400" b="1" i="1" spc="-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1" i="1" spc="-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𝝓</m:t>
                        </m:r>
                      </m:e>
                      <m:sub>
                        <m:r>
                          <a:rPr lang="en-US" sz="1400" b="1" i="1" spc="-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𝒔</m:t>
                        </m:r>
                      </m:sub>
                    </m:sSub>
                    <m:r>
                      <a:rPr lang="en-US" sz="1400" b="0" i="0" spc="-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=1.4</m:t>
                    </m:r>
                  </m:oMath>
                </a14:m>
                <a:r>
                  <a:rPr lang="en-US" sz="1400" dirty="0">
                    <a:solidFill>
                      <a:srgbClr val="FF0000"/>
                    </a:solidFill>
                  </a:rPr>
                  <a:t> times more voltage has to be supplied</a:t>
                </a:r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4A627A9-BAF5-8E11-8073-A3709BE466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5700" y="5065052"/>
                <a:ext cx="1477963" cy="954107"/>
              </a:xfrm>
              <a:prstGeom prst="rect">
                <a:avLst/>
              </a:prstGeom>
              <a:blipFill>
                <a:blip r:embed="rId12"/>
                <a:stretch>
                  <a:fillRect l="-1235" t="-1282" b="-57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ezgif.com-gif-maker(3)">
            <a:hlinkClick r:id="" action="ppaction://media"/>
            <a:extLst>
              <a:ext uri="{FF2B5EF4-FFF2-40B4-BE49-F238E27FC236}">
                <a16:creationId xmlns:a16="http://schemas.microsoft.com/office/drawing/2014/main" id="{D364F65E-29BB-9BC9-9252-FDB8417E87E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900388" y="4471206"/>
            <a:ext cx="3108325" cy="2332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667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406917" y="1162609"/>
            <a:ext cx="9365733" cy="532171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Multi-turn </a:t>
            </a:r>
            <a:r>
              <a:rPr lang="en-US" sz="16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wakefields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calculated for different Q</a:t>
            </a:r>
            <a:r>
              <a:rPr lang="en-US" sz="160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L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as test: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And in simulations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11375640" cy="590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Summary (3)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56BADA3-808A-B624-986B-4A13E3DE65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35F5D78A-A403-4153-5089-2A9D166C6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pic>
        <p:nvPicPr>
          <p:cNvPr id="5" name="Picture 4" descr="A picture containing text, line, parallel&#10;&#10;Description automatically generated">
            <a:extLst>
              <a:ext uri="{FF2B5EF4-FFF2-40B4-BE49-F238E27FC236}">
                <a16:creationId xmlns:a16="http://schemas.microsoft.com/office/drawing/2014/main" id="{95F0FF45-ED0F-73F3-F76F-9C8E0D8F6D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372" y="1978054"/>
            <a:ext cx="2494070" cy="172415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BD35DD3-2FB8-EDF6-4B58-F138AB8D1630}"/>
              </a:ext>
            </a:extLst>
          </p:cNvPr>
          <p:cNvSpPr txBox="1"/>
          <p:nvPr/>
        </p:nvSpPr>
        <p:spPr>
          <a:xfrm>
            <a:off x="1020338" y="1605530"/>
            <a:ext cx="234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RCS 1, Q</a:t>
            </a:r>
            <a:r>
              <a:rPr lang="en-US" baseline="-25000" dirty="0"/>
              <a:t>L</a:t>
            </a:r>
            <a:r>
              <a:rPr lang="en-US" dirty="0"/>
              <a:t> = 2.2e6</a:t>
            </a:r>
            <a:endParaRPr lang="en-GB" dirty="0"/>
          </a:p>
        </p:txBody>
      </p:sp>
      <p:pic>
        <p:nvPicPr>
          <p:cNvPr id="8" name="Picture 7" descr="A graph of a function&#10;&#10;Description automatically generated">
            <a:extLst>
              <a:ext uri="{FF2B5EF4-FFF2-40B4-BE49-F238E27FC236}">
                <a16:creationId xmlns:a16="http://schemas.microsoft.com/office/drawing/2014/main" id="{9B4450B8-81E8-E56A-052D-40DF939DA6F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086" y="1978054"/>
            <a:ext cx="2678813" cy="1757597"/>
          </a:xfrm>
          <a:prstGeom prst="rect">
            <a:avLst/>
          </a:prstGeom>
        </p:spPr>
      </p:pic>
      <p:pic>
        <p:nvPicPr>
          <p:cNvPr id="17" name="Picture 16" descr="A graph with a line&#10;&#10;Description automatically generated">
            <a:extLst>
              <a:ext uri="{FF2B5EF4-FFF2-40B4-BE49-F238E27FC236}">
                <a16:creationId xmlns:a16="http://schemas.microsoft.com/office/drawing/2014/main" id="{A61B80B1-7699-CDAE-BB75-CC42A44781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292" y="1978054"/>
            <a:ext cx="2678813" cy="175759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C7FBA7D-A170-D641-3871-7DB097B77A12}"/>
              </a:ext>
            </a:extLst>
          </p:cNvPr>
          <p:cNvSpPr txBox="1"/>
          <p:nvPr/>
        </p:nvSpPr>
        <p:spPr>
          <a:xfrm>
            <a:off x="4282069" y="1605530"/>
            <a:ext cx="234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0.1 Q</a:t>
            </a:r>
            <a:r>
              <a:rPr lang="en-US" baseline="-25000" dirty="0"/>
              <a:t>L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79B73F-78D8-4948-0783-11B25CF85610}"/>
              </a:ext>
            </a:extLst>
          </p:cNvPr>
          <p:cNvSpPr txBox="1"/>
          <p:nvPr/>
        </p:nvSpPr>
        <p:spPr>
          <a:xfrm>
            <a:off x="8036571" y="1561218"/>
            <a:ext cx="234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0.01 Q</a:t>
            </a:r>
            <a:r>
              <a:rPr lang="en-US" baseline="-25000" dirty="0"/>
              <a:t>L</a:t>
            </a:r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974030C-F2B0-0D65-8E3F-24C5B347B03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21684" y="4373499"/>
            <a:ext cx="2814981" cy="211082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581AA69-E688-6065-700D-17260B09C1A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39109" y="4339358"/>
            <a:ext cx="2814980" cy="201984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1C245A8-D45B-5C37-DF45-1385D212DA48}"/>
              </a:ext>
            </a:extLst>
          </p:cNvPr>
          <p:cNvSpPr txBox="1"/>
          <p:nvPr/>
        </p:nvSpPr>
        <p:spPr>
          <a:xfrm>
            <a:off x="3027309" y="4100960"/>
            <a:ext cx="234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0.1 Q</a:t>
            </a:r>
            <a:r>
              <a:rPr lang="en-US" baseline="-25000" dirty="0"/>
              <a:t>L</a:t>
            </a:r>
            <a:r>
              <a:rPr lang="en-US" dirty="0"/>
              <a:t> = 2.2e5</a:t>
            </a:r>
            <a:endParaRPr lang="en-GB" dirty="0"/>
          </a:p>
        </p:txBody>
      </p:sp>
      <p:pic>
        <p:nvPicPr>
          <p:cNvPr id="6" name="ezgif.com-gif-maker(3)">
            <a:hlinkClick r:id="" action="ppaction://media"/>
            <a:extLst>
              <a:ext uri="{FF2B5EF4-FFF2-40B4-BE49-F238E27FC236}">
                <a16:creationId xmlns:a16="http://schemas.microsoft.com/office/drawing/2014/main" id="{C829A93F-0308-7234-DA6C-3514DDF56C0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410138" y="4471206"/>
            <a:ext cx="3108325" cy="2332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394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406917" y="1162609"/>
            <a:ext cx="9365733" cy="532171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Induced voltages per turn: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11375640" cy="590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Summary (4)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56BADA3-808A-B624-986B-4A13E3DE65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35F5D78A-A403-4153-5089-2A9D166C6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143212-1F76-FC49-3AD1-C260FAA46B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7353" y="4037001"/>
            <a:ext cx="4017356" cy="2075317"/>
          </a:xfrm>
          <a:prstGeom prst="rect">
            <a:avLst/>
          </a:prstGeom>
        </p:spPr>
      </p:pic>
      <p:pic>
        <p:nvPicPr>
          <p:cNvPr id="10" name="Picture 9" descr="A graph of a voltage&#10;&#10;Description automatically generated">
            <a:extLst>
              <a:ext uri="{FF2B5EF4-FFF2-40B4-BE49-F238E27FC236}">
                <a16:creationId xmlns:a16="http://schemas.microsoft.com/office/drawing/2014/main" id="{A6AA310B-8128-73C9-83AC-2145965945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84" y="1763234"/>
            <a:ext cx="4017357" cy="2075317"/>
          </a:xfrm>
          <a:prstGeom prst="rect">
            <a:avLst/>
          </a:prstGeom>
        </p:spPr>
      </p:pic>
      <p:pic>
        <p:nvPicPr>
          <p:cNvPr id="12" name="Picture 11" descr="A graph with a red line and a star&#10;&#10;Description automatically generated">
            <a:extLst>
              <a:ext uri="{FF2B5EF4-FFF2-40B4-BE49-F238E27FC236}">
                <a16:creationId xmlns:a16="http://schemas.microsoft.com/office/drawing/2014/main" id="{DF18E5C9-D7BC-B26F-FDFB-DFFF2DB26E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755" y="1732607"/>
            <a:ext cx="4017357" cy="207531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4A063AD-4544-68B0-5432-DE991810AAF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07754" y="4006374"/>
            <a:ext cx="4017356" cy="20753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A9EC76A-9617-6355-B4AA-E7813BAE298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07755" y="1732607"/>
            <a:ext cx="4017356" cy="207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130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406917" y="1162609"/>
            <a:ext cx="9365733" cy="532171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Implementation of multi-turn effects and counter-rotating bunches foreseen though resonator models per mode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Multi-turn </a:t>
            </a:r>
            <a:r>
              <a:rPr lang="en-US" sz="16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wakefields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implemented, but not 100% benchmarked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Effect of those scale with Q</a:t>
            </a:r>
            <a:r>
              <a:rPr lang="en-US" sz="160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L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More voltage, ca. 1.4 times more, has to be supplied to compensate the beam loading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 Part of my HB2023 contribution “Intensity </a:t>
            </a:r>
            <a:r>
              <a:rPr lang="en-GB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effects in a Chain of Muon RCS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”</a:t>
            </a: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11375640" cy="590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Summary </a:t>
            </a:r>
            <a:r>
              <a:rPr lang="en-US" sz="3600" b="1" spc="-1" dirty="0" err="1">
                <a:solidFill>
                  <a:srgbClr val="0033A0"/>
                </a:solidFill>
                <a:latin typeface="Arial"/>
              </a:rPr>
              <a:t>summary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56BADA3-808A-B624-986B-4A13E3DE65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35F5D78A-A403-4153-5089-2A9D166C6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5CE781-A17D-42B4-D772-3B0D548F1DEC}"/>
              </a:ext>
            </a:extLst>
          </p:cNvPr>
          <p:cNvSpPr txBox="1"/>
          <p:nvPr/>
        </p:nvSpPr>
        <p:spPr>
          <a:xfrm>
            <a:off x="7589193" y="6439491"/>
            <a:ext cx="18062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Definition of </a:t>
            </a:r>
            <a:r>
              <a:rPr lang="en-US" sz="1200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200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200" dirty="0"/>
              <a:t> unclear</a:t>
            </a:r>
            <a:endParaRPr lang="en-GB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2F7612-5F56-9E84-43F1-5FE99D87F696}"/>
              </a:ext>
            </a:extLst>
          </p:cNvPr>
          <p:cNvSpPr txBox="1"/>
          <p:nvPr/>
        </p:nvSpPr>
        <p:spPr>
          <a:xfrm rot="2712358">
            <a:off x="9582151" y="1515934"/>
            <a:ext cx="279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Preliminary!!!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70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5FE03185-2997-4E73-8CCB-7FC6A6BEF0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" b="335"/>
          <a:stretch/>
        </p:blipFill>
        <p:spPr>
          <a:xfrm>
            <a:off x="4390358" y="1716214"/>
            <a:ext cx="3411283" cy="342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253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45346</TotalTime>
  <Words>356</Words>
  <Application>Microsoft Office PowerPoint</Application>
  <PresentationFormat>Widescreen</PresentationFormat>
  <Paragraphs>102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Mangal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Fabian Batsch</dc:creator>
  <cp:lastModifiedBy>Fabian Batsch</cp:lastModifiedBy>
  <cp:revision>463</cp:revision>
  <dcterms:created xsi:type="dcterms:W3CDTF">2021-11-30T15:27:12Z</dcterms:created>
  <dcterms:modified xsi:type="dcterms:W3CDTF">2023-09-15T10:02:52Z</dcterms:modified>
</cp:coreProperties>
</file>