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D431E-4B4E-EA81-73D2-C22383EF6D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3E9DB-79EB-4924-7C06-6666DC855E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BF536-E67F-1C6D-F811-531026F4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F039C-89B5-9742-06B0-CFFE3BBEF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9306A-2D52-440D-F9BA-49B609472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39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0C5DC-E01D-52AB-4DC1-129C109A6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84D848-0A47-CC33-D8E0-92AA8D1B2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D9DCD-53C8-5D90-ED05-16DCAAAAC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E33DD-9479-C876-5804-DE1EB66A6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ACD6E-C461-295C-A3F6-874E05215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590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A25441-69E0-BD43-B269-82A968B296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848DE5-A43A-86E4-8967-5BA5AB868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57AD6-74A5-AA3B-26BC-5F543F608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D16E1-A3AA-37E7-FFFE-07DB24544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5AA66-895A-1DED-11B3-B0FBD4D36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1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6BD9E-F81A-A86A-6708-190F3EAF5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49F95-2BB1-30FA-CE47-317DB661E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95ED7-AFE4-BA1A-F727-9B2D72E4D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5E870-9798-F4F2-84FC-89998765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BF8ED-EAE0-5097-A064-80EAE413E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66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612F1-4EF2-9CAE-AECA-CCF0D74FB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6A4E1-48EF-93B0-1241-E169C1E0E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CCA16-B064-D744-1BD8-643E58669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7D2EA-93DF-B3B1-ADE2-1264CB9F2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34EAD-BBCB-0AEF-2413-B40322A0C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885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71B3A-E254-DAE1-85F1-C71A018B5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7B026-F278-7C4C-C475-4417B4CE7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1ADA1E-187F-44C1-473E-F1752B206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16AB5-508B-A205-7F4C-CB462EE4D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C2FB36-6091-F546-CAE3-1EE90945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B89ADE-9696-125D-5F22-49B3F0C09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59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DA17B-4604-A7E1-AAE5-E92013612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F3A6C-A79D-F752-8333-9A4C9B039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26A9DC-6A5A-34DD-89B9-5C2C423B9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DF22CA-A6A6-AD6D-A708-C88A7ADE94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F880E9-681A-DD80-D6B9-2FE26CBC91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36F48F-E93B-9D7F-CFDF-0315FD4FE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9D060A-4D89-17A7-C58F-A6B96042B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0B4027-5A04-892C-AFAF-7486E01A6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0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5B6FB-CCB4-B8D5-5BD3-816947B76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ED2824-89AC-4585-D730-82CB3E0AB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EB38D7-57B9-4818-8F06-28A252EDE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3E55D5-4780-8CB0-0260-1FFF29D88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4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E3EC3F-0B99-9A22-A82E-39F87E857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1F1A6-53E3-38B9-9433-53295EBE5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F7D39-8D7A-414F-7DE5-E486E9233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177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2BD55-8415-52EC-7F31-F956BA486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C3C81-08BF-8497-FEC6-090E2552F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41D0D-7A2F-E76E-44FF-D57FCB857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48969-8DFE-3C0F-F5C4-9B944285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FFF676-C1F8-3464-C6CF-8F4D78ECB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822FC-EF9C-2EC1-9025-D8E295594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89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6D216-0D9E-16A1-7C04-0057DC8DD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743427-F08B-750E-2C5C-7422400720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4B74F-A33D-775C-A3E0-6B37FE7A4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BB063-ADDD-52B3-803C-919387219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1D10C-11CE-0331-799C-3CF2B589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226B0-A339-7FD7-8AC9-3148CDB3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79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08A5D2-FCFC-4BC1-3998-D7B0B76D0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D5BE8-6942-5BF1-FBB7-E7895EFF6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46C02-C867-7563-F618-A5ABE905F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808F4-A437-4620-B50D-DD089AF3930F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1FE91-C386-4F6D-42D8-034A35F06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AEE9E-BC7C-F202-B295-760573AE5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7D0C7-378F-40A8-8156-637BF5A999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32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08396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362EC-99CC-496D-218C-5D35F4E760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Cost model for the SRF system for the muon collider RCSs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AE1E8-1215-4F09-004B-C680B313DD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</a:t>
            </a:r>
          </a:p>
          <a:p>
            <a:r>
              <a:rPr lang="en-US" dirty="0"/>
              <a:t>with a lot of help of Akira Yamamoto, Heiko Damerau</a:t>
            </a:r>
          </a:p>
          <a:p>
            <a:r>
              <a:rPr lang="en-US" dirty="0"/>
              <a:t>11/09/2023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00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F970C-63A7-2BC4-F6EA-FB6B4F43B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F2AC6-437D-A33D-4E62-30DA30CEF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Motivation</a:t>
            </a:r>
          </a:p>
          <a:p>
            <a:r>
              <a:rPr lang="en-US" dirty="0"/>
              <a:t>ILC cost and parameter summary of Akira’s summary</a:t>
            </a:r>
          </a:p>
          <a:p>
            <a:r>
              <a:rPr lang="en-US" dirty="0"/>
              <a:t>RCS parameter summary based on (one of the) last Fabians table</a:t>
            </a:r>
          </a:p>
          <a:p>
            <a:r>
              <a:rPr lang="en-US" dirty="0"/>
              <a:t>Zero-order cost model</a:t>
            </a:r>
          </a:p>
          <a:p>
            <a:pPr lvl="1"/>
            <a:r>
              <a:rPr lang="en-US" dirty="0"/>
              <a:t>RF voltage</a:t>
            </a:r>
          </a:p>
          <a:p>
            <a:r>
              <a:rPr lang="en-US" dirty="0"/>
              <a:t>First order cost model</a:t>
            </a:r>
          </a:p>
          <a:p>
            <a:pPr lvl="1"/>
            <a:r>
              <a:rPr lang="en-US" dirty="0"/>
              <a:t>RF voltage</a:t>
            </a:r>
          </a:p>
          <a:p>
            <a:pPr lvl="1"/>
            <a:r>
              <a:rPr lang="en-US" dirty="0"/>
              <a:t>Beam power</a:t>
            </a:r>
          </a:p>
          <a:p>
            <a:pPr lvl="1"/>
            <a:r>
              <a:rPr lang="en-US" dirty="0"/>
              <a:t>Duty factor</a:t>
            </a:r>
          </a:p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70766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493BB-9781-2B87-8371-9C8D4EAA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4E6FF-CF33-7484-4938-E69879991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simple parametric cost model of the SRF systems for the RCS chain</a:t>
            </a:r>
          </a:p>
          <a:p>
            <a:r>
              <a:rPr lang="en-US" dirty="0"/>
              <a:t>Will be used for optimization of the magnetic ramp of the RCS to find a correct balance between installed RF voltage and magnetic ramp profile: linear versus sinusoidal.</a:t>
            </a:r>
          </a:p>
          <a:p>
            <a:r>
              <a:rPr lang="en-US" dirty="0"/>
              <a:t>It is based on the ILC cost estimate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537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2EB7C-A34D-A2A6-213C-03524CBB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ILC cost 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948F0-9897-A8D9-9944-A8BAFB684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Akira Yamamoto kindly provided summary of the ILC cost developed for the ESPPU-2020: </a:t>
            </a:r>
          </a:p>
          <a:p>
            <a:pPr lvl="1"/>
            <a:r>
              <a:rPr lang="en-GB" dirty="0">
                <a:hlinkClick r:id="rId2"/>
              </a:rPr>
              <a:t>RCS RF system Cost discussion (20 July 2023) · Indico (cern.ch)</a:t>
            </a:r>
            <a:endParaRPr lang="en-US" dirty="0"/>
          </a:p>
          <a:p>
            <a:r>
              <a:rPr lang="en-US" dirty="0"/>
              <a:t>The figure form the summary which will be used in the cost model summarized below:</a:t>
            </a:r>
          </a:p>
          <a:p>
            <a:pPr lvl="1"/>
            <a:r>
              <a:rPr lang="en-US" dirty="0"/>
              <a:t>Total cost of ILC250 at 31.5 MV/m: 5260 MU</a:t>
            </a:r>
          </a:p>
          <a:p>
            <a:pPr lvl="1"/>
            <a:r>
              <a:rPr lang="en-US" dirty="0"/>
              <a:t>Cryogenics: 6%, High power RF: 8%, SRF and Cryomodule: 28%</a:t>
            </a:r>
          </a:p>
          <a:p>
            <a:pPr lvl="1"/>
            <a:r>
              <a:rPr lang="en-US" dirty="0"/>
              <a:t>Power couplers cost 18% of the SRF and Cryomodule</a:t>
            </a:r>
          </a:p>
          <a:p>
            <a:pPr lvl="1"/>
            <a:r>
              <a:rPr lang="en-US" dirty="0"/>
              <a:t>Total RF voltage 250 GV, Rep. rate: 5Hz, beam train length 0.73 </a:t>
            </a:r>
            <a:r>
              <a:rPr lang="en-US" dirty="0" err="1"/>
              <a:t>ms</a:t>
            </a:r>
            <a:r>
              <a:rPr lang="en-US" dirty="0"/>
              <a:t>, beam current: 5.8 mA</a:t>
            </a:r>
          </a:p>
          <a:p>
            <a:pPr lvl="1"/>
            <a:r>
              <a:rPr lang="en-US" dirty="0"/>
              <a:t>No scaling is done from ILC@31.5MV/m to RCS@30MV/m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6918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8C430-6248-1DA1-2478-82E694AFE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RCS parameters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C8824D9-B97A-7D9D-DBA1-2774D919F8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324488"/>
              </p:ext>
            </p:extLst>
          </p:nvPr>
        </p:nvGraphicFramePr>
        <p:xfrm>
          <a:off x="320431" y="2013506"/>
          <a:ext cx="11449536" cy="31222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13477">
                  <a:extLst>
                    <a:ext uri="{9D8B030D-6E8A-4147-A177-3AD203B41FA5}">
                      <a16:colId xmlns:a16="http://schemas.microsoft.com/office/drawing/2014/main" val="3737732508"/>
                    </a:ext>
                  </a:extLst>
                </a:gridCol>
                <a:gridCol w="903627">
                  <a:extLst>
                    <a:ext uri="{9D8B030D-6E8A-4147-A177-3AD203B41FA5}">
                      <a16:colId xmlns:a16="http://schemas.microsoft.com/office/drawing/2014/main" val="1574820337"/>
                    </a:ext>
                  </a:extLst>
                </a:gridCol>
                <a:gridCol w="1216818">
                  <a:extLst>
                    <a:ext uri="{9D8B030D-6E8A-4147-A177-3AD203B41FA5}">
                      <a16:colId xmlns:a16="http://schemas.microsoft.com/office/drawing/2014/main" val="2743526006"/>
                    </a:ext>
                  </a:extLst>
                </a:gridCol>
                <a:gridCol w="1191144">
                  <a:extLst>
                    <a:ext uri="{9D8B030D-6E8A-4147-A177-3AD203B41FA5}">
                      <a16:colId xmlns:a16="http://schemas.microsoft.com/office/drawing/2014/main" val="1572603278"/>
                    </a:ext>
                  </a:extLst>
                </a:gridCol>
                <a:gridCol w="1088300">
                  <a:extLst>
                    <a:ext uri="{9D8B030D-6E8A-4147-A177-3AD203B41FA5}">
                      <a16:colId xmlns:a16="http://schemas.microsoft.com/office/drawing/2014/main" val="54644330"/>
                    </a:ext>
                  </a:extLst>
                </a:gridCol>
                <a:gridCol w="1068085">
                  <a:extLst>
                    <a:ext uri="{9D8B030D-6E8A-4147-A177-3AD203B41FA5}">
                      <a16:colId xmlns:a16="http://schemas.microsoft.com/office/drawing/2014/main" val="914448503"/>
                    </a:ext>
                  </a:extLst>
                </a:gridCol>
                <a:gridCol w="1068085">
                  <a:extLst>
                    <a:ext uri="{9D8B030D-6E8A-4147-A177-3AD203B41FA5}">
                      <a16:colId xmlns:a16="http://schemas.microsoft.com/office/drawing/2014/main" val="1030208897"/>
                    </a:ext>
                  </a:extLst>
                </a:gridCol>
              </a:tblGrid>
              <a:tr h="206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RSC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ILC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9650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Inj</a:t>
                      </a:r>
                      <a:r>
                        <a:rPr lang="en-GB" sz="1800" u="none" strike="noStrike" dirty="0">
                          <a:effectLst/>
                        </a:rPr>
                        <a:t>/</a:t>
                      </a:r>
                      <a:r>
                        <a:rPr lang="en-GB" sz="1800" u="none" strike="noStrike" dirty="0" err="1">
                          <a:effectLst/>
                        </a:rPr>
                        <a:t>ej</a:t>
                      </a:r>
                      <a:r>
                        <a:rPr lang="en-GB" sz="1800" u="none" strike="noStrike" dirty="0">
                          <a:effectLst/>
                        </a:rPr>
                        <a:t> energy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GeV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63/313.8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331.8/750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750/1500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1500/5000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9028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Acc. Time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4439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Energy gain per turn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GeV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63.6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8060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RF voltage per turn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GV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20.9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11.2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16.1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90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011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Number cavities 9-cells, 1.3GHz, 30MV/m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696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374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536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8848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Peak Beam current per beam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mA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21.7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19.5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9.9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3.1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3696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Energy gain per cavity (RF phase 45 </a:t>
                      </a:r>
                      <a:r>
                        <a:rPr lang="en-GB" sz="1800" u="none" strike="noStrike" dirty="0" err="1">
                          <a:effectLst/>
                        </a:rPr>
                        <a:t>deg</a:t>
                      </a:r>
                      <a:r>
                        <a:rPr lang="en-GB" sz="1800" u="none" strike="noStrike" dirty="0">
                          <a:effectLst/>
                        </a:rPr>
                        <a:t>)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MV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80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Peak Beam power per cavity for 2 beams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kW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920.08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826.8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419.76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131.44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511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Duty factor (filling time ~1 </a:t>
                      </a:r>
                      <a:r>
                        <a:rPr lang="en-GB" sz="1800" u="none" strike="noStrike" dirty="0" err="1">
                          <a:effectLst/>
                        </a:rPr>
                        <a:t>ms</a:t>
                      </a:r>
                      <a:r>
                        <a:rPr lang="en-GB" sz="1800" u="none" strike="noStrike" dirty="0">
                          <a:effectLst/>
                        </a:rPr>
                        <a:t> is included)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1.00E-03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6.7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10.5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17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37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282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Average beam power/</a:t>
                      </a:r>
                      <a:r>
                        <a:rPr lang="en-GB" sz="1800" u="none" strike="noStrike" dirty="0" err="1">
                          <a:effectLst/>
                        </a:rPr>
                        <a:t>cav</a:t>
                      </a:r>
                      <a:r>
                        <a:rPr lang="en-GB" sz="1800" u="none" strike="noStrike" dirty="0">
                          <a:effectLst/>
                        </a:rPr>
                        <a:t> for 2 beams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kW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6.16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8.68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7.14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4.86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617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279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1163A-9B18-5A03-D2F3-6AFB24393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Zero-order cost model and RSC cost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321AE63-7AD9-6844-C814-77757CC07A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80782"/>
              </p:ext>
            </p:extLst>
          </p:nvPr>
        </p:nvGraphicFramePr>
        <p:xfrm>
          <a:off x="620311" y="1611975"/>
          <a:ext cx="4508500" cy="36899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0715">
                  <a:extLst>
                    <a:ext uri="{9D8B030D-6E8A-4147-A177-3AD203B41FA5}">
                      <a16:colId xmlns:a16="http://schemas.microsoft.com/office/drawing/2014/main" val="2549895959"/>
                    </a:ext>
                  </a:extLst>
                </a:gridCol>
                <a:gridCol w="978946">
                  <a:extLst>
                    <a:ext uri="{9D8B030D-6E8A-4147-A177-3AD203B41FA5}">
                      <a16:colId xmlns:a16="http://schemas.microsoft.com/office/drawing/2014/main" val="3807756230"/>
                    </a:ext>
                  </a:extLst>
                </a:gridCol>
                <a:gridCol w="1198839">
                  <a:extLst>
                    <a:ext uri="{9D8B030D-6E8A-4147-A177-3AD203B41FA5}">
                      <a16:colId xmlns:a16="http://schemas.microsoft.com/office/drawing/2014/main" val="47795105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rel cost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abs cost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65296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paramter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[%]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[MU]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424604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Total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5260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55159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39178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HPRF (klystrons, WG)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420.8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6522846"/>
                  </a:ext>
                </a:extLst>
              </a:tr>
              <a:tr h="2069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SRf</a:t>
                      </a:r>
                      <a:r>
                        <a:rPr lang="en-GB" sz="1800" u="none" strike="noStrike" dirty="0">
                          <a:effectLst/>
                        </a:rPr>
                        <a:t> and cryomodule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1472.8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32463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Cryogenics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315.6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62471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Sum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2209.2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0031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06877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Total voltage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[GV]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57502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43749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Zero-order cost model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88852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Cost per GV: C0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[MU/GV]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8.8368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370122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2D2890-8019-DFD8-B45E-3C9BCC71C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431811"/>
              </p:ext>
            </p:extLst>
          </p:nvPr>
        </p:nvGraphicFramePr>
        <p:xfrm>
          <a:off x="5705985" y="1631818"/>
          <a:ext cx="6084395" cy="1135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4067">
                  <a:extLst>
                    <a:ext uri="{9D8B030D-6E8A-4147-A177-3AD203B41FA5}">
                      <a16:colId xmlns:a16="http://schemas.microsoft.com/office/drawing/2014/main" val="126589558"/>
                    </a:ext>
                  </a:extLst>
                </a:gridCol>
                <a:gridCol w="462579">
                  <a:extLst>
                    <a:ext uri="{9D8B030D-6E8A-4147-A177-3AD203B41FA5}">
                      <a16:colId xmlns:a16="http://schemas.microsoft.com/office/drawing/2014/main" val="1953095149"/>
                    </a:ext>
                  </a:extLst>
                </a:gridCol>
                <a:gridCol w="677731">
                  <a:extLst>
                    <a:ext uri="{9D8B030D-6E8A-4147-A177-3AD203B41FA5}">
                      <a16:colId xmlns:a16="http://schemas.microsoft.com/office/drawing/2014/main" val="1483514391"/>
                    </a:ext>
                  </a:extLst>
                </a:gridCol>
                <a:gridCol w="570156">
                  <a:extLst>
                    <a:ext uri="{9D8B030D-6E8A-4147-A177-3AD203B41FA5}">
                      <a16:colId xmlns:a16="http://schemas.microsoft.com/office/drawing/2014/main" val="1453310831"/>
                    </a:ext>
                  </a:extLst>
                </a:gridCol>
                <a:gridCol w="580913">
                  <a:extLst>
                    <a:ext uri="{9D8B030D-6E8A-4147-A177-3AD203B41FA5}">
                      <a16:colId xmlns:a16="http://schemas.microsoft.com/office/drawing/2014/main" val="2758027361"/>
                    </a:ext>
                  </a:extLst>
                </a:gridCol>
                <a:gridCol w="580913">
                  <a:extLst>
                    <a:ext uri="{9D8B030D-6E8A-4147-A177-3AD203B41FA5}">
                      <a16:colId xmlns:a16="http://schemas.microsoft.com/office/drawing/2014/main" val="2979796289"/>
                    </a:ext>
                  </a:extLst>
                </a:gridCol>
                <a:gridCol w="1108036">
                  <a:extLst>
                    <a:ext uri="{9D8B030D-6E8A-4147-A177-3AD203B41FA5}">
                      <a16:colId xmlns:a16="http://schemas.microsoft.com/office/drawing/2014/main" val="1247133406"/>
                    </a:ext>
                  </a:extLst>
                </a:gridCol>
              </a:tblGrid>
              <a:tr h="27061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RSC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All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5276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RF voltage per turn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GV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20.9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11.2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16.1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90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16244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24551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C0 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MU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185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99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142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795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1221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127392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175D01B-2C87-CFEB-3B09-1A7561DD5C10}"/>
              </a:ext>
            </a:extLst>
          </p:cNvPr>
          <p:cNvSpPr txBox="1"/>
          <p:nvPr/>
        </p:nvSpPr>
        <p:spPr>
          <a:xfrm>
            <a:off x="5705985" y="4090803"/>
            <a:ext cx="5533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Very simple, TOO simple probably, since the beam parameters are very different and pulse structure is different in some of the RCS form the ILC ones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10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BC8-F6B4-41AC-8EDB-D0833FED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First-order cost model refinement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9E0F7BC-9F14-EF5D-12A0-8EC729D244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328549"/>
              </p:ext>
            </p:extLst>
          </p:nvPr>
        </p:nvGraphicFramePr>
        <p:xfrm>
          <a:off x="570515" y="1464777"/>
          <a:ext cx="4877248" cy="4642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11781">
                  <a:extLst>
                    <a:ext uri="{9D8B030D-6E8A-4147-A177-3AD203B41FA5}">
                      <a16:colId xmlns:a16="http://schemas.microsoft.com/office/drawing/2014/main" val="3316651696"/>
                    </a:ext>
                  </a:extLst>
                </a:gridCol>
                <a:gridCol w="1206008">
                  <a:extLst>
                    <a:ext uri="{9D8B030D-6E8A-4147-A177-3AD203B41FA5}">
                      <a16:colId xmlns:a16="http://schemas.microsoft.com/office/drawing/2014/main" val="4003842773"/>
                    </a:ext>
                  </a:extLst>
                </a:gridCol>
                <a:gridCol w="659459">
                  <a:extLst>
                    <a:ext uri="{9D8B030D-6E8A-4147-A177-3AD203B41FA5}">
                      <a16:colId xmlns:a16="http://schemas.microsoft.com/office/drawing/2014/main" val="14774809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HPRF (klystrons, WG)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420.8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0311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energy gain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[GV]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77751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peak beam current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77070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u="none" strike="noStrike" dirty="0">
                          <a:effectLst/>
                        </a:rPr>
                        <a:t>Cost per GV per mA: C1P</a:t>
                      </a:r>
                    </a:p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of HPRF: C1P*V*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cosPhi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Ib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MU/(GV*mA)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0.29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82459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52122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err="1">
                          <a:effectLst/>
                        </a:rPr>
                        <a:t>SRf</a:t>
                      </a:r>
                      <a:r>
                        <a:rPr lang="en-GB" sz="1400" b="1" u="none" strike="noStrike" dirty="0">
                          <a:effectLst/>
                        </a:rPr>
                        <a:t> and cryomodule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1472.8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68955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FPC (18%)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MU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265.104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66812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u="none" strike="noStrike" dirty="0">
                          <a:effectLst/>
                        </a:rPr>
                        <a:t>Cost per GV per mA: C1FPC</a:t>
                      </a:r>
                    </a:p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of FPC: C1FPC*V*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cosPhi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Ib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MU/(GV*mA)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0.18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59878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cavities and CM (82%)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1207.7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4979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Cost per GV: C1SRF</a:t>
                      </a:r>
                    </a:p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of SRF: C1SRF*V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[MU/GV]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4.83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95371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42428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Cryogenics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315.6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34573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train length :tb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84305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filling time: </a:t>
                      </a:r>
                      <a:r>
                        <a:rPr lang="en-GB" sz="1400" u="none" strike="noStrike" dirty="0" err="1">
                          <a:effectLst/>
                        </a:rPr>
                        <a:t>tf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40582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repetition frequency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3149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Duty factor: (</a:t>
                      </a:r>
                      <a:r>
                        <a:rPr lang="en-GB" sz="1400" u="none" strike="noStrike" dirty="0" err="1">
                          <a:effectLst/>
                        </a:rPr>
                        <a:t>tb+tf</a:t>
                      </a:r>
                      <a:r>
                        <a:rPr lang="en-GB" sz="1400" u="none" strike="noStrike" dirty="0">
                          <a:effectLst/>
                        </a:rPr>
                        <a:t>)*</a:t>
                      </a:r>
                      <a:r>
                        <a:rPr lang="en-GB" sz="1400" u="none" strike="noStrike" dirty="0" err="1">
                          <a:effectLst/>
                        </a:rPr>
                        <a:t>frep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1.00E-03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8.65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8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u="none" strike="noStrike" dirty="0">
                          <a:effectLst/>
                        </a:rPr>
                        <a:t>Cost per GV per 1e-3: C1C</a:t>
                      </a:r>
                    </a:p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of Cryogenics:  C1C*V*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DutyF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[MU/GV/1e-3]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0.146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492699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D2E4D3-BDF0-1F3B-C2C1-BA23D720A5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533936"/>
              </p:ext>
            </p:extLst>
          </p:nvPr>
        </p:nvGraphicFramePr>
        <p:xfrm>
          <a:off x="6009940" y="1477272"/>
          <a:ext cx="5525484" cy="39492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8388">
                  <a:extLst>
                    <a:ext uri="{9D8B030D-6E8A-4147-A177-3AD203B41FA5}">
                      <a16:colId xmlns:a16="http://schemas.microsoft.com/office/drawing/2014/main" val="1254606453"/>
                    </a:ext>
                  </a:extLst>
                </a:gridCol>
                <a:gridCol w="439243">
                  <a:extLst>
                    <a:ext uri="{9D8B030D-6E8A-4147-A177-3AD203B41FA5}">
                      <a16:colId xmlns:a16="http://schemas.microsoft.com/office/drawing/2014/main" val="1281149919"/>
                    </a:ext>
                  </a:extLst>
                </a:gridCol>
                <a:gridCol w="591481">
                  <a:extLst>
                    <a:ext uri="{9D8B030D-6E8A-4147-A177-3AD203B41FA5}">
                      <a16:colId xmlns:a16="http://schemas.microsoft.com/office/drawing/2014/main" val="3040890954"/>
                    </a:ext>
                  </a:extLst>
                </a:gridCol>
                <a:gridCol w="579003">
                  <a:extLst>
                    <a:ext uri="{9D8B030D-6E8A-4147-A177-3AD203B41FA5}">
                      <a16:colId xmlns:a16="http://schemas.microsoft.com/office/drawing/2014/main" val="1888321045"/>
                    </a:ext>
                  </a:extLst>
                </a:gridCol>
                <a:gridCol w="569021">
                  <a:extLst>
                    <a:ext uri="{9D8B030D-6E8A-4147-A177-3AD203B41FA5}">
                      <a16:colId xmlns:a16="http://schemas.microsoft.com/office/drawing/2014/main" val="3474649443"/>
                    </a:ext>
                  </a:extLst>
                </a:gridCol>
                <a:gridCol w="479174">
                  <a:extLst>
                    <a:ext uri="{9D8B030D-6E8A-4147-A177-3AD203B41FA5}">
                      <a16:colId xmlns:a16="http://schemas.microsoft.com/office/drawing/2014/main" val="144605132"/>
                    </a:ext>
                  </a:extLst>
                </a:gridCol>
                <a:gridCol w="479174">
                  <a:extLst>
                    <a:ext uri="{9D8B030D-6E8A-4147-A177-3AD203B41FA5}">
                      <a16:colId xmlns:a16="http://schemas.microsoft.com/office/drawing/2014/main" val="32816914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RSC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All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3486650385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Acc. Time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ms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3200046581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Energy gain per turn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GeV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7.9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11.4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63.6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1949799716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RF voltage per turn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20.9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11.2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16.1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90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1126576760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Peak Beam current per beam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9.9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2228645935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Peak Beam power per cavity for 2 beams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920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827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420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3093737495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Duty factor with fill. time 1 </a:t>
                      </a:r>
                      <a:r>
                        <a:rPr lang="en-GB" sz="1400" u="none" strike="noStrike" dirty="0" err="1">
                          <a:effectLst/>
                        </a:rPr>
                        <a:t>ms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1E-3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3918649094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2071439359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C1P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MU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186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66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114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456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3146424519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+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4091374548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C1FPC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MU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725509983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+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2672427573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C1SRF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MU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101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78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435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668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1574349705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+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1736425208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C1C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MU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486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566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21295351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=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1932794085"/>
                  </a:ext>
                </a:extLst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Total C1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MU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224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1107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9" marR="6399" marT="63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1974</a:t>
                      </a:r>
                    </a:p>
                  </a:txBody>
                  <a:tcPr marL="6399" marR="6399" marT="6399" marB="0" anchor="b"/>
                </a:tc>
                <a:extLst>
                  <a:ext uri="{0D108BD9-81ED-4DB2-BD59-A6C34878D82A}">
                    <a16:rowId xmlns:a16="http://schemas.microsoft.com/office/drawing/2014/main" val="214449192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105D2E2-CD1B-D91D-9E04-D391730D6907}"/>
              </a:ext>
            </a:extLst>
          </p:cNvPr>
          <p:cNvSpPr txBox="1"/>
          <p:nvPr/>
        </p:nvSpPr>
        <p:spPr>
          <a:xfrm>
            <a:off x="6003665" y="5523354"/>
            <a:ext cx="5350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More accurate cost model gives almost x2 higher cost for the RCSs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37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DBC8D-BB24-D7E2-F107-F15B2A70F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A23F-A448-56A7-95E7-1E41BA3DE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Zero-order parameterized cost model has been proposed. It does not reflect any differences in the beam power between ILC and MC RCSs.</a:t>
            </a:r>
          </a:p>
          <a:p>
            <a:r>
              <a:rPr lang="en-US" dirty="0"/>
              <a:t>First-order parameterized cost model has been developed considering difference in the beam power and duty factor between ILC and MC RCS.</a:t>
            </a:r>
          </a:p>
          <a:p>
            <a:pPr lvl="1"/>
            <a:r>
              <a:rPr lang="en-US" dirty="0"/>
              <a:t>Cost of high power RF and FPC is propositional to the beam peak power</a:t>
            </a:r>
          </a:p>
          <a:p>
            <a:pPr lvl="1"/>
            <a:r>
              <a:rPr lang="en-US" dirty="0"/>
              <a:t>Cost of cryogenic is proportional to the duty factor</a:t>
            </a:r>
          </a:p>
          <a:p>
            <a:r>
              <a:rPr lang="en-US" dirty="0"/>
              <a:t>It gives very rough cost estimate but provide some dependence of the cost on the main parameters of the RCSs. That is the main objective for the RCS optimization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968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890</Words>
  <Application>Microsoft Office PowerPoint</Application>
  <PresentationFormat>Widescreen</PresentationFormat>
  <Paragraphs>307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Cost model for the SRF system for the muon collider RCSs</vt:lpstr>
      <vt:lpstr>Outline</vt:lpstr>
      <vt:lpstr>Motivation</vt:lpstr>
      <vt:lpstr>Summary of the ILC cost summary</vt:lpstr>
      <vt:lpstr>Summary of the RCS parameters</vt:lpstr>
      <vt:lpstr>Zero-order cost model and RSC cost</vt:lpstr>
      <vt:lpstr>First-order cost model refinement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model for the SRF system for the muon collider RCSs</dc:title>
  <dc:creator>Alexej Grudiev</dc:creator>
  <cp:lastModifiedBy>Alexej Grudiev</cp:lastModifiedBy>
  <cp:revision>19</cp:revision>
  <dcterms:created xsi:type="dcterms:W3CDTF">2023-08-24T06:29:00Z</dcterms:created>
  <dcterms:modified xsi:type="dcterms:W3CDTF">2023-09-11T12:57:19Z</dcterms:modified>
</cp:coreProperties>
</file>