
<file path=[Content_Types].xml><?xml version="1.0" encoding="utf-8"?>
<Types xmlns="http://schemas.openxmlformats.org/package/2006/content-types">
  <Default Extension="emf" ContentType="image/x-emf"/>
  <Default Extension="glb" ContentType="model/gltf.binary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9"/>
  </p:notesMasterIdLst>
  <p:handoutMasterIdLst>
    <p:handoutMasterId r:id="rId20"/>
  </p:handoutMasterIdLst>
  <p:sldIdLst>
    <p:sldId id="487" r:id="rId3"/>
    <p:sldId id="500" r:id="rId4"/>
    <p:sldId id="488" r:id="rId5"/>
    <p:sldId id="489" r:id="rId6"/>
    <p:sldId id="490" r:id="rId7"/>
    <p:sldId id="495" r:id="rId8"/>
    <p:sldId id="491" r:id="rId9"/>
    <p:sldId id="492" r:id="rId10"/>
    <p:sldId id="493" r:id="rId11"/>
    <p:sldId id="494" r:id="rId12"/>
    <p:sldId id="502" r:id="rId13"/>
    <p:sldId id="499" r:id="rId14"/>
    <p:sldId id="496" r:id="rId15"/>
    <p:sldId id="498" r:id="rId16"/>
    <p:sldId id="501" r:id="rId17"/>
    <p:sldId id="497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800A2"/>
    <a:srgbClr val="FDEADA"/>
    <a:srgbClr val="C00000"/>
    <a:srgbClr val="E6B9B8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7"/>
    <p:restoredTop sz="93357" autoAdjust="0"/>
  </p:normalViewPr>
  <p:slideViewPr>
    <p:cSldViewPr>
      <p:cViewPr varScale="1">
        <p:scale>
          <a:sx n="96" d="100"/>
          <a:sy n="96" d="100"/>
        </p:scale>
        <p:origin x="200" y="59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A39D220-9986-1645-993A-1DADAE0CC8D4}" type="datetimeFigureOut">
              <a:rPr lang="en-US" smtClean="0"/>
              <a:t>11/20/23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B78E09-E4CC-E646-A8E2-42364C70E50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8756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299CDA-54DB-42F8-BC0E-B5BB74442020}" type="datetimeFigureOut">
              <a:rPr lang="en-US" smtClean="0"/>
              <a:pPr/>
              <a:t>11/20/23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3218C0E-EBC0-4363-B866-4FBE8A16C4C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79619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Computational Geometry Algorithms library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1803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International </a:t>
            </a:r>
            <a:r>
              <a:rPr lang="en-US" dirty="0" err="1"/>
              <a:t>Comission</a:t>
            </a:r>
            <a:r>
              <a:rPr lang="en-US" dirty="0"/>
              <a:t> on Radiological Protection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3218C0E-EBC0-4363-B866-4FBE8A16C4C0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348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3392" y="2132857"/>
            <a:ext cx="10363200" cy="1470025"/>
          </a:xfrm>
        </p:spPr>
        <p:txBody>
          <a:bodyPr>
            <a:normAutofit/>
          </a:bodyPr>
          <a:lstStyle>
            <a:lvl1pPr>
              <a:defRPr sz="28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3392" y="3933056"/>
            <a:ext cx="8534400" cy="1752600"/>
          </a:xfrm>
        </p:spPr>
        <p:txBody>
          <a:bodyPr>
            <a:normAutofit/>
          </a:bodyPr>
          <a:lstStyle>
            <a:lvl1pPr marL="0" indent="0" algn="l">
              <a:buNone/>
              <a:defRPr sz="2400" b="1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8A0F80E9-55FA-4FA4-BF32-94E90AA83E10}"/>
              </a:ext>
            </a:extLst>
          </p:cNvPr>
          <p:cNvCxnSpPr>
            <a:cxnSpLocks noChangeShapeType="1"/>
          </p:cNvCxnSpPr>
          <p:nvPr userDrawn="1"/>
        </p:nvCxnSpPr>
        <p:spPr bwMode="auto">
          <a:xfrm>
            <a:off x="623392" y="3789040"/>
            <a:ext cx="9505056" cy="0"/>
          </a:xfrm>
          <a:prstGeom prst="line">
            <a:avLst/>
          </a:prstGeom>
          <a:noFill/>
          <a:ln w="25400">
            <a:solidFill>
              <a:srgbClr val="660066"/>
            </a:solidFill>
            <a:prstDash val="dot"/>
            <a:round/>
            <a:headEnd/>
            <a:tailEnd/>
          </a:ln>
          <a:effectLst>
            <a:outerShdw blurRad="63500" dist="20000" dir="5400000" rotWithShape="0">
              <a:srgbClr val="000000">
                <a:alpha val="37999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A4640B-83F0-4950-B5B2-251FABC93E11}" type="datetime1">
              <a:rPr lang="en-GB" smtClean="0"/>
              <a:t>20/11/2023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FE3-7623-4EAD-B2F3-330393A65E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8BA85-62EA-453D-9121-87A4ACE19859}" type="datetime1">
              <a:rPr lang="en-GB" smtClean="0"/>
              <a:t>20/11/2023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FE3-7623-4EAD-B2F3-330393A65E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and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5360" y="1844826"/>
            <a:ext cx="11521280" cy="1470025"/>
          </a:xfrm>
        </p:spPr>
        <p:txBody>
          <a:bodyPr anchor="b">
            <a:normAutofit/>
          </a:bodyPr>
          <a:lstStyle>
            <a:lvl1pPr algn="l">
              <a:defRPr sz="3600">
                <a:solidFill>
                  <a:srgbClr val="9A1D2B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35360" y="3356992"/>
            <a:ext cx="1152128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361" y="6165304"/>
            <a:ext cx="2851911" cy="4511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Segoe UI Light" panose="020B0502040204020203" pitchFamily="34" charset="0"/>
                <a:cs typeface="CordiaUPC" panose="020B0304020202020204" pitchFamily="34" charset="-34"/>
              </a:defRPr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8837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360" y="1196752"/>
            <a:ext cx="11521280" cy="576064"/>
          </a:xfrm>
        </p:spPr>
        <p:txBody>
          <a:bodyPr anchor="b">
            <a:normAutofit/>
          </a:bodyPr>
          <a:lstStyle>
            <a:lvl1pPr algn="l">
              <a:defRPr sz="3200">
                <a:solidFill>
                  <a:srgbClr val="9A1D2B"/>
                </a:solidFill>
                <a:latin typeface="+mj-lt"/>
                <a:cs typeface="Arial" pitchFamily="34" charset="0"/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360" y="1916833"/>
            <a:ext cx="11521280" cy="4209332"/>
          </a:xfrm>
        </p:spPr>
        <p:txBody>
          <a:bodyPr/>
          <a:lstStyle>
            <a:lvl5pPr>
              <a:buFont typeface="Arial" pitchFamily="34" charset="0"/>
              <a:buChar char="­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361" y="6165304"/>
            <a:ext cx="2851911" cy="4511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Segoe UI Light" panose="020B0502040204020203" pitchFamily="34" charset="0"/>
                <a:cs typeface="CordiaUPC" panose="020B0304020202020204" pitchFamily="34" charset="-34"/>
              </a:defRPr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02192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360" y="1196753"/>
            <a:ext cx="11521280" cy="4929411"/>
          </a:xfrm>
        </p:spPr>
        <p:txBody>
          <a:bodyPr/>
          <a:lstStyle>
            <a:lvl5pPr>
              <a:buFont typeface="Arial" pitchFamily="34" charset="0"/>
              <a:buChar char="­"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361" y="6165304"/>
            <a:ext cx="2851911" cy="4511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Segoe UI Light" panose="020B0502040204020203" pitchFamily="34" charset="0"/>
                <a:cs typeface="CordiaUPC" panose="020B0304020202020204" pitchFamily="34" charset="-34"/>
              </a:defRPr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45494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412778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412778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361" y="6165304"/>
            <a:ext cx="2851911" cy="4511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Segoe UI Light" panose="020B0502040204020203" pitchFamily="34" charset="0"/>
                <a:cs typeface="CordiaUPC" panose="020B0304020202020204" pitchFamily="34" charset="-34"/>
              </a:defRPr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737384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1268760"/>
            <a:ext cx="7315200" cy="4176464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  <a:endParaRPr lang="en-GB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445225"/>
            <a:ext cx="7315200" cy="65496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361" y="6165304"/>
            <a:ext cx="2851911" cy="4511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Segoe UI Light" panose="020B0502040204020203" pitchFamily="34" charset="0"/>
                <a:cs typeface="CordiaUPC" panose="020B0304020202020204" pitchFamily="34" charset="-34"/>
              </a:defRPr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11517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5361" y="6165304"/>
            <a:ext cx="2851911" cy="4511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Segoe UI Light" panose="020B0502040204020203" pitchFamily="34" charset="0"/>
                <a:cs typeface="CordiaUPC" panose="020B0304020202020204" pitchFamily="34" charset="-34"/>
              </a:defRPr>
            </a:lvl1pPr>
          </a:lstStyle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7422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 sz="3600"/>
            </a:lvl1pPr>
          </a:lstStyle>
          <a:p>
            <a:r>
              <a:rPr lang="en-US" dirty="0"/>
              <a:t>		Click to edit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370EF0-FDF0-4D03-AC50-8BC10C2D8C4A}" type="datetime1">
              <a:rPr lang="en-GB" smtClean="0"/>
              <a:t>20/11/2023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FE3-7623-4EAD-B2F3-330393A65E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1B5FAE-E6BD-4BFD-865C-B9623812F52F}" type="datetime1">
              <a:rPr lang="en-GB" smtClean="0"/>
              <a:t>20/11/2023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FE3-7623-4EAD-B2F3-330393A65E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0DB76-7E42-44B4-8EB4-449560A284C5}" type="datetime1">
              <a:rPr lang="en-GB" smtClean="0"/>
              <a:t>20/11/2023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FE3-7623-4EAD-B2F3-330393A65E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DC2FB0-8BD2-4BBA-8178-4F4A4FB9BF89}" type="datetime1">
              <a:rPr lang="en-GB" smtClean="0"/>
              <a:t>20/11/2023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FE3-7623-4EAD-B2F3-330393A65E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B59D0-C056-4946-829F-E8F2B2E5697E}" type="datetime1">
              <a:rPr lang="en-GB" smtClean="0"/>
              <a:t>20/11/2023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FE3-7623-4EAD-B2F3-330393A65E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20E726-2538-47C2-9779-0D56E55D6D89}" type="datetime1">
              <a:rPr lang="en-GB" smtClean="0"/>
              <a:t>20/11/2023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FE3-7623-4EAD-B2F3-330393A65E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B7D396-5C50-45B6-85CC-579255B8BB3C}" type="datetime1">
              <a:rPr lang="en-GB" smtClean="0"/>
              <a:t>20/11/2023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FE3-7623-4EAD-B2F3-330393A65E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E6F0F7-FF06-4AB5-AD78-4E3F86AA7864}" type="datetime1">
              <a:rPr lang="en-GB" smtClean="0"/>
              <a:t>20/11/2023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C51FE3-7623-4EAD-B2F3-330393A65E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14.xml"/><Relationship Id="rId7" Type="http://schemas.openxmlformats.org/officeDocument/2006/relationships/theme" Target="../theme/theme2.xml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5.jpeg"/><Relationship Id="rId5" Type="http://schemas.openxmlformats.org/officeDocument/2006/relationships/slideLayout" Target="../slideLayouts/slideLayout16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15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79576" y="258212"/>
            <a:ext cx="930282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FF0673-C28F-4BF7-AE33-0EB1E579660E}" type="datetime1">
              <a:rPr lang="en-GB" smtClean="0"/>
              <a:t>20/11/2023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348785" y="6472972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C51FE3-7623-4EAD-B2F3-330393A65E73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 descr="TAB_col_white_background.eps">
            <a:extLst>
              <a:ext uri="{FF2B5EF4-FFF2-40B4-BE49-F238E27FC236}">
                <a16:creationId xmlns:a16="http://schemas.microsoft.com/office/drawing/2014/main" id="{BEBFE5C7-1111-4735-BD40-7689CB15DD1C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523875" y="509588"/>
            <a:ext cx="1663700" cy="71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3600" kern="1200">
          <a:solidFill>
            <a:srgbClr val="7800A2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023659" y="253032"/>
            <a:ext cx="7200800" cy="826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GB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09600" y="1196753"/>
            <a:ext cx="10972800" cy="4929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pic>
        <p:nvPicPr>
          <p:cNvPr id="1028" name="Picture 7" descr="logo-ltr.tif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34" y="312080"/>
            <a:ext cx="2592917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/>
          <p:nvPr/>
        </p:nvCxnSpPr>
        <p:spPr>
          <a:xfrm>
            <a:off x="334434" y="1079500"/>
            <a:ext cx="11523133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34434" y="6165850"/>
            <a:ext cx="11523133" cy="0"/>
          </a:xfrm>
          <a:prstGeom prst="line">
            <a:avLst/>
          </a:prstGeom>
          <a:ln w="19050">
            <a:solidFill>
              <a:schemeClr val="bg1">
                <a:lumMod val="50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1" name="Picture 11" descr="address.gif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67900" y="6237288"/>
            <a:ext cx="1989667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15479" y="233836"/>
            <a:ext cx="1339180" cy="745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7382" y="6165304"/>
            <a:ext cx="2851911" cy="45115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2000">
                <a:solidFill>
                  <a:schemeClr val="tx1"/>
                </a:solidFill>
                <a:latin typeface="Segoe UI Light" panose="020B0502040204020203" pitchFamily="34" charset="0"/>
                <a:cs typeface="CordiaUPC" panose="020B0304020202020204" pitchFamily="34" charset="-34"/>
              </a:defRPr>
            </a:lvl1pPr>
          </a:lstStyle>
          <a:p>
            <a:pPr>
              <a:defRPr/>
            </a:pP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2848" y="476677"/>
            <a:ext cx="2784000" cy="45353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2117" y="253844"/>
            <a:ext cx="2400000" cy="654876"/>
          </a:xfrm>
          <a:prstGeom prst="rect">
            <a:avLst/>
          </a:prstGeom>
        </p:spPr>
      </p:pic>
      <p:pic>
        <p:nvPicPr>
          <p:cNvPr id="15" name="Picture 7" descr="logo-ltr.tif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662" y="324732"/>
            <a:ext cx="2592917" cy="56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 userDrawn="1"/>
        </p:nvSpPr>
        <p:spPr>
          <a:xfrm>
            <a:off x="9867900" y="6237288"/>
            <a:ext cx="1989667" cy="3429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800"/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28597" y="6207517"/>
            <a:ext cx="1344000" cy="402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3391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hf sldNum="0"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kern="1200">
          <a:solidFill>
            <a:srgbClr val="9A1D2B"/>
          </a:solidFill>
          <a:latin typeface="+mj-lt"/>
          <a:ea typeface="+mj-ea"/>
          <a:cs typeface="Arial" pitchFamily="34" charset="0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9A1D2B"/>
          </a:solidFill>
          <a:latin typeface="Arial" charset="0"/>
          <a:cs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9A1D2B"/>
          </a:solidFill>
          <a:latin typeface="Arial" charset="0"/>
          <a:cs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9A1D2B"/>
          </a:solidFill>
          <a:latin typeface="Arial" charset="0"/>
          <a:cs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9A1D2B"/>
          </a:solidFill>
          <a:latin typeface="Arial" charset="0"/>
          <a:cs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9A1D2B"/>
          </a:solidFill>
          <a:latin typeface="Arial" charset="0"/>
          <a:cs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9A1D2B"/>
          </a:solidFill>
          <a:latin typeface="Arial" charset="0"/>
          <a:cs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9A1D2B"/>
          </a:solidFill>
          <a:latin typeface="Arial" charset="0"/>
          <a:cs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rgbClr val="9A1D2B"/>
          </a:solidFill>
          <a:latin typeface="Arial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rgbClr val="BF2F37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­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github.com/g4edge/g4cgal" TargetMode="Externa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openxmlformats.org/officeDocument/2006/relationships/hyperlink" Target="http://www.pp.rhul.ac.uk/bdsim/manual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17/06/relationships/model3d" Target="../media/model3d1.glb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github.com/g4edge/pyg4ometry" TargetMode="Externa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6.png"/><Relationship Id="rId4" Type="http://schemas.openxmlformats.org/officeDocument/2006/relationships/hyperlink" Target="https://github.com/g4edge/g4cgal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6" name="Rectangle 6"/>
          <p:cNvSpPr>
            <a:spLocks noChangeArrowheads="1"/>
          </p:cNvSpPr>
          <p:nvPr/>
        </p:nvSpPr>
        <p:spPr bwMode="auto">
          <a:xfrm>
            <a:off x="407368" y="1484784"/>
            <a:ext cx="9721080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defRPr/>
            </a:pPr>
            <a:endParaRPr lang="en-GB" sz="3000" b="1" dirty="0">
              <a:solidFill>
                <a:schemeClr val="tx1">
                  <a:lumMod val="65000"/>
                  <a:lumOff val="35000"/>
                </a:schemeClr>
              </a:solidFill>
              <a:ea typeface="Geneva" charset="0"/>
              <a:cs typeface="Arial"/>
            </a:endParaRPr>
          </a:p>
          <a:p>
            <a:pPr>
              <a:defRPr/>
            </a:pPr>
            <a:r>
              <a:rPr lang="en-GB" sz="3000" b="1" dirty="0">
                <a:solidFill>
                  <a:schemeClr val="tx1">
                    <a:lumMod val="65000"/>
                    <a:lumOff val="35000"/>
                  </a:schemeClr>
                </a:solidFill>
                <a:ea typeface="Geneva" charset="0"/>
                <a:cs typeface="Arial"/>
              </a:rPr>
              <a:t>Computer graphics algorithms and techniques for Monte Carlo Simulation</a:t>
            </a:r>
          </a:p>
        </p:txBody>
      </p:sp>
      <p:sp>
        <p:nvSpPr>
          <p:cNvPr id="2" name="Rectangle 1"/>
          <p:cNvSpPr/>
          <p:nvPr/>
        </p:nvSpPr>
        <p:spPr>
          <a:xfrm>
            <a:off x="521792" y="4437112"/>
            <a:ext cx="6096000" cy="172374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GB" dirty="0">
                <a:solidFill>
                  <a:srgbClr val="595959"/>
                </a:solidFill>
                <a:cs typeface="Arial" charset="0"/>
              </a:rPr>
              <a:t>Stewart T. Boogert</a:t>
            </a:r>
          </a:p>
          <a:p>
            <a:pPr>
              <a:lnSpc>
                <a:spcPct val="120000"/>
              </a:lnSpc>
            </a:pPr>
            <a:r>
              <a:rPr lang="en-GB" dirty="0">
                <a:solidFill>
                  <a:srgbClr val="595959"/>
                </a:solidFill>
                <a:cs typeface="Arial" charset="0"/>
              </a:rPr>
              <a:t>University of Manchester</a:t>
            </a:r>
          </a:p>
          <a:p>
            <a:pPr>
              <a:lnSpc>
                <a:spcPct val="120000"/>
              </a:lnSpc>
            </a:pPr>
            <a:endParaRPr lang="en-GB" dirty="0">
              <a:solidFill>
                <a:srgbClr val="595959"/>
              </a:solidFill>
              <a:cs typeface="Arial" charset="0"/>
            </a:endParaRPr>
          </a:p>
          <a:p>
            <a:pPr>
              <a:lnSpc>
                <a:spcPct val="120000"/>
              </a:lnSpc>
            </a:pPr>
            <a:r>
              <a:rPr lang="en-GB" dirty="0">
                <a:solidFill>
                  <a:srgbClr val="595959"/>
                </a:solidFill>
                <a:cs typeface="Arial" charset="0"/>
              </a:rPr>
              <a:t>Laurie </a:t>
            </a:r>
            <a:r>
              <a:rPr lang="en-GB" dirty="0" err="1">
                <a:solidFill>
                  <a:srgbClr val="595959"/>
                </a:solidFill>
                <a:cs typeface="Arial" charset="0"/>
              </a:rPr>
              <a:t>Nevay</a:t>
            </a:r>
            <a:r>
              <a:rPr lang="en-GB" dirty="0">
                <a:solidFill>
                  <a:srgbClr val="595959"/>
                </a:solidFill>
                <a:cs typeface="Arial" charset="0"/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en-GB" dirty="0">
                <a:solidFill>
                  <a:srgbClr val="595959"/>
                </a:solidFill>
                <a:cs typeface="Arial" charset="0"/>
              </a:rPr>
              <a:t>CERN</a:t>
            </a:r>
          </a:p>
        </p:txBody>
      </p:sp>
    </p:spTree>
    <p:extLst>
      <p:ext uri="{BB962C8B-B14F-4D97-AF65-F5344CB8AC3E}">
        <p14:creationId xmlns:p14="http://schemas.microsoft.com/office/powerpoint/2010/main" val="2163690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944B21-FC51-23A5-692B-0D2F0D104C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Half space tracker possibilities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78CECA-21EF-4D15-EB32-E0C4CB236181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Bounded volume hierarchies to speed up</a:t>
            </a:r>
          </a:p>
          <a:p>
            <a:pPr lvl="1"/>
            <a:r>
              <a:rPr lang="en-US" dirty="0"/>
              <a:t>Compare performance with DNF H–rep and one with a richer Boolean structure</a:t>
            </a:r>
          </a:p>
          <a:p>
            <a:r>
              <a:rPr lang="en-US" dirty="0"/>
              <a:t>Loaders (</a:t>
            </a:r>
            <a:r>
              <a:rPr lang="en-US" dirty="0" err="1"/>
              <a:t>Antlr</a:t>
            </a:r>
            <a:r>
              <a:rPr lang="en-US" dirty="0"/>
              <a:t>) for common formats to improve inter-operation</a:t>
            </a:r>
          </a:p>
          <a:p>
            <a:pPr lvl="1"/>
            <a:r>
              <a:rPr lang="en-US" dirty="0"/>
              <a:t>MCNP, FLUKA, PHITs… </a:t>
            </a:r>
          </a:p>
          <a:p>
            <a:pPr lvl="1"/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0167739-F38C-0144-03AF-E3ACB23CD490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CAD conversion to H-rep is a </a:t>
            </a:r>
            <a:r>
              <a:rPr lang="en-US" i="1" dirty="0"/>
              <a:t>relatively</a:t>
            </a:r>
            <a:r>
              <a:rPr lang="en-US" dirty="0"/>
              <a:t> solved problem</a:t>
            </a:r>
          </a:p>
          <a:p>
            <a:pPr lvl="1"/>
            <a:r>
              <a:rPr lang="en-US" dirty="0"/>
              <a:t>Still an issue with NURBS or other cubical splines</a:t>
            </a:r>
          </a:p>
          <a:p>
            <a:pPr lvl="1"/>
            <a:r>
              <a:rPr lang="en-US" dirty="0"/>
              <a:t>Should there be a review of why we avoid these surfaces, </a:t>
            </a:r>
            <a:r>
              <a:rPr lang="en-US" dirty="0" err="1"/>
              <a:t>i.e</a:t>
            </a:r>
            <a:r>
              <a:rPr lang="en-US" dirty="0"/>
              <a:t> iterative solutions?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08669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D8F706-087B-4639-9C43-789C2C0391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Medical phantoms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2460C9-673F-9B24-4D72-DC346985993E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ICRP145 in geant4 rendered using VTK</a:t>
            </a:r>
          </a:p>
          <a:p>
            <a:pPr lvl="1"/>
            <a:r>
              <a:rPr lang="en-US" dirty="0"/>
              <a:t>Typically, due to voxelization, users </a:t>
            </a:r>
            <a:r>
              <a:rPr lang="en-US" dirty="0" err="1"/>
              <a:t>tetrahedralise</a:t>
            </a:r>
            <a:r>
              <a:rPr lang="en-US" dirty="0"/>
              <a:t> the surface mesh</a:t>
            </a:r>
          </a:p>
          <a:p>
            <a:pPr lvl="1"/>
            <a:r>
              <a:rPr lang="en-US" dirty="0"/>
              <a:t>Large files, difficult to manipulate</a:t>
            </a:r>
          </a:p>
          <a:p>
            <a:pPr lvl="1"/>
            <a:r>
              <a:rPr lang="en-US" dirty="0"/>
              <a:t>Impossible to deform</a:t>
            </a:r>
          </a:p>
          <a:p>
            <a:r>
              <a:rPr lang="en-US" dirty="0"/>
              <a:t>Applications in </a:t>
            </a:r>
            <a:r>
              <a:rPr lang="en-US" dirty="0" err="1"/>
              <a:t>personalised</a:t>
            </a:r>
            <a:r>
              <a:rPr lang="en-US" dirty="0"/>
              <a:t> health care</a:t>
            </a:r>
          </a:p>
          <a:p>
            <a:pPr marL="457200" lvl="1" indent="0">
              <a:buNone/>
            </a:pPr>
            <a:endParaRPr lang="en-US" dirty="0"/>
          </a:p>
        </p:txBody>
      </p:sp>
      <p:pic>
        <p:nvPicPr>
          <p:cNvPr id="5" name="Content Placeholder 13" descr="A computer screen shot of a human body&#10;&#10;Description automatically generated">
            <a:extLst>
              <a:ext uri="{FF2B5EF4-FFF2-40B4-BE49-F238E27FC236}">
                <a16:creationId xmlns:a16="http://schemas.microsoft.com/office/drawing/2014/main" id="{7A683BA4-E8FA-F31A-23DA-AB8CE29D13A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2" t="2742" r="4268" b="8092"/>
          <a:stretch/>
        </p:blipFill>
        <p:spPr>
          <a:xfrm>
            <a:off x="6384032" y="1916832"/>
            <a:ext cx="4968552" cy="3672408"/>
          </a:xfrm>
        </p:spPr>
      </p:pic>
    </p:spTree>
    <p:extLst>
      <p:ext uri="{BB962C8B-B14F-4D97-AF65-F5344CB8AC3E}">
        <p14:creationId xmlns:p14="http://schemas.microsoft.com/office/powerpoint/2010/main" val="23301404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5E7677-D156-592D-7F68-3AF7C3A7FB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Subdivision meshes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31EDC3-FFB5-0A7A-0990-12787E41B3C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Modelling in games/VFX typically do not use assets at full polygon count</a:t>
            </a:r>
          </a:p>
          <a:p>
            <a:pPr lvl="1"/>
            <a:r>
              <a:rPr lang="en-US" dirty="0"/>
              <a:t>Algorithmic subdivision of geometry and if fine detail is required geometry shading</a:t>
            </a:r>
          </a:p>
          <a:p>
            <a:pPr lvl="1"/>
            <a:r>
              <a:rPr lang="en-US" dirty="0"/>
              <a:t>Significantly easier to deform</a:t>
            </a:r>
          </a:p>
          <a:p>
            <a:pPr lvl="1"/>
            <a:r>
              <a:rPr lang="en-US" dirty="0"/>
              <a:t>Lower memory for phantom models</a:t>
            </a:r>
          </a:p>
          <a:p>
            <a:r>
              <a:rPr lang="en-US" dirty="0"/>
              <a:t>Use of something like </a:t>
            </a:r>
            <a:r>
              <a:rPr lang="en-US" dirty="0" err="1"/>
              <a:t>OpenSubdiv</a:t>
            </a:r>
            <a:endParaRPr lang="en-US" dirty="0"/>
          </a:p>
          <a:p>
            <a:r>
              <a:rPr lang="en-US" dirty="0"/>
              <a:t>Quad dominated meshes</a:t>
            </a:r>
          </a:p>
          <a:p>
            <a:r>
              <a:rPr lang="en-US" dirty="0"/>
              <a:t>Investigate subdivision during tracking and caching geometry    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5E0CB9F-20E0-5100-33C0-CE71FB52D3C6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3727" y="476672"/>
            <a:ext cx="4622304" cy="3466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Subdivision Surface Modifier — Blender Manual">
            <a:extLst>
              <a:ext uri="{FF2B5EF4-FFF2-40B4-BE49-F238E27FC236}">
                <a16:creationId xmlns:a16="http://schemas.microsoft.com/office/drawing/2014/main" id="{3CC532A0-D9D3-8787-BDA2-47ADCA8294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4480" y="4047300"/>
            <a:ext cx="5126360" cy="2515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3024885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503E7-A4E9-078F-5E2E-49B1DBCF32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CGAL algorithms in Geant4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9C4C4D-B238-7A7F-14F5-23CF40A6448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Boolean processing in Geant4 is a good start</a:t>
            </a:r>
          </a:p>
          <a:p>
            <a:r>
              <a:rPr lang="en-US" dirty="0"/>
              <a:t>Other algorithms</a:t>
            </a:r>
          </a:p>
          <a:p>
            <a:pPr lvl="1"/>
            <a:r>
              <a:rPr lang="en-US" dirty="0" err="1"/>
              <a:t>Tetrahedralisation</a:t>
            </a:r>
            <a:endParaRPr lang="en-US" dirty="0"/>
          </a:p>
          <a:p>
            <a:pPr lvl="1"/>
            <a:r>
              <a:rPr lang="en-US" dirty="0"/>
              <a:t>Mesh repair</a:t>
            </a:r>
          </a:p>
          <a:p>
            <a:pPr lvl="1"/>
            <a:r>
              <a:rPr lang="en-US" dirty="0"/>
              <a:t>Decomposition</a:t>
            </a:r>
          </a:p>
          <a:p>
            <a:pPr lvl="1"/>
            <a:r>
              <a:rPr lang="en-US" dirty="0"/>
              <a:t>Point cloud reconstruction</a:t>
            </a:r>
          </a:p>
          <a:p>
            <a:r>
              <a:rPr lang="en-US" dirty="0"/>
              <a:t>Same 3D geometry linked between Geant4-multiphysics simulations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77225AD-0E1C-5590-C2C0-5EF9526A074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Ultimately should direct use of triangular meshes be used to fully enable complex geometry</a:t>
            </a:r>
          </a:p>
          <a:p>
            <a:pPr lvl="1"/>
            <a:r>
              <a:rPr lang="en-US" dirty="0"/>
              <a:t>BVHs a la </a:t>
            </a:r>
            <a:r>
              <a:rPr lang="en-US" dirty="0" err="1"/>
              <a:t>Embree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Or </a:t>
            </a:r>
            <a:r>
              <a:rPr lang="en-US" dirty="0" err="1"/>
              <a:t>DagMC</a:t>
            </a:r>
            <a:endParaRPr lang="en-US" dirty="0"/>
          </a:p>
          <a:p>
            <a:pPr lvl="1"/>
            <a:r>
              <a:rPr lang="en-US" dirty="0"/>
              <a:t>Need to fully explore for G4TesselatedSolid</a:t>
            </a:r>
          </a:p>
        </p:txBody>
      </p:sp>
    </p:spTree>
    <p:extLst>
      <p:ext uri="{BB962C8B-B14F-4D97-AF65-F5344CB8AC3E}">
        <p14:creationId xmlns:p14="http://schemas.microsoft.com/office/powerpoint/2010/main" val="37549078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9CFE0D-968D-5C0A-CC4C-B5E257DCEC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algorithms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D84E56-7144-887C-B415-B1EC20A63933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Differentiable rendering (e.g. Mitsuba3)</a:t>
            </a:r>
          </a:p>
          <a:p>
            <a:r>
              <a:rPr lang="en-US" dirty="0"/>
              <a:t>Is there an equivalent of level of detail (</a:t>
            </a:r>
            <a:r>
              <a:rPr lang="en-US" dirty="0" err="1"/>
              <a:t>LoD</a:t>
            </a:r>
            <a:r>
              <a:rPr lang="en-US" dirty="0"/>
              <a:t>) for MC</a:t>
            </a:r>
          </a:p>
          <a:p>
            <a:pPr lvl="1"/>
            <a:r>
              <a:rPr lang="en-US" dirty="0"/>
              <a:t>Sources distant from a detector</a:t>
            </a:r>
          </a:p>
          <a:p>
            <a:r>
              <a:rPr lang="en-US" dirty="0"/>
              <a:t>Switch geometry description during simulation?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8171E4C-D5ED-22AB-A126-A9D75461FDE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/>
              <a:t>Wide range of variance reduction techniques in photon rendering</a:t>
            </a:r>
          </a:p>
        </p:txBody>
      </p:sp>
    </p:spTree>
    <p:extLst>
      <p:ext uri="{BB962C8B-B14F-4D97-AF65-F5344CB8AC3E}">
        <p14:creationId xmlns:p14="http://schemas.microsoft.com/office/powerpoint/2010/main" val="194296455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7AA2883-3F6A-E2C2-2A6F-EB61F5AD6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Programme</a:t>
            </a:r>
            <a:r>
              <a:rPr lang="en-US" dirty="0"/>
              <a:t> of 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AEC843-E814-DFEC-5256-30BEA28FBCE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/>
              <a:t>Complete H-rep tracker</a:t>
            </a:r>
          </a:p>
          <a:p>
            <a:pPr lvl="1"/>
            <a:r>
              <a:rPr lang="en-US" dirty="0"/>
              <a:t>Data loaders for PHITS/MCNP </a:t>
            </a:r>
            <a:r>
              <a:rPr lang="en-US" dirty="0" err="1"/>
              <a:t>etc</a:t>
            </a:r>
            <a:endParaRPr lang="en-US" dirty="0"/>
          </a:p>
          <a:p>
            <a:pPr lvl="1"/>
            <a:r>
              <a:rPr lang="en-US" dirty="0"/>
              <a:t>Benchmark</a:t>
            </a:r>
          </a:p>
          <a:p>
            <a:r>
              <a:rPr lang="en-US" dirty="0"/>
              <a:t>Develop CAD H-rep converter</a:t>
            </a:r>
          </a:p>
          <a:p>
            <a:pPr lvl="1"/>
            <a:r>
              <a:rPr lang="en-US" dirty="0"/>
              <a:t>Examples already existing from neutronics/nuclear community</a:t>
            </a:r>
          </a:p>
          <a:p>
            <a:r>
              <a:rPr lang="en-US" b="1" dirty="0"/>
              <a:t>Prototype subdivision tracker</a:t>
            </a:r>
          </a:p>
          <a:p>
            <a:pPr lvl="1"/>
            <a:r>
              <a:rPr lang="en-US" dirty="0" err="1"/>
              <a:t>Embree</a:t>
            </a:r>
            <a:r>
              <a:rPr lang="en-US" dirty="0"/>
              <a:t> based example started for tessellated solids</a:t>
            </a:r>
          </a:p>
          <a:p>
            <a:r>
              <a:rPr lang="en-US" b="1" dirty="0"/>
              <a:t>Direct mesh tracking </a:t>
            </a:r>
          </a:p>
          <a:p>
            <a:pPr lvl="1"/>
            <a:r>
              <a:rPr lang="en-US" dirty="0"/>
              <a:t>Binary space partitioning trees</a:t>
            </a:r>
          </a:p>
          <a:p>
            <a:pPr lvl="1"/>
            <a:r>
              <a:rPr lang="en-US" dirty="0"/>
              <a:t>Bound volume hierarchies </a:t>
            </a:r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D7D794C-9107-EDE2-0C3D-64B58C302DCA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Direct SDF tracking</a:t>
            </a:r>
          </a:p>
          <a:p>
            <a:pPr lvl="1"/>
            <a:r>
              <a:rPr lang="en-US" dirty="0"/>
              <a:t>Allows a different form of modelling</a:t>
            </a:r>
          </a:p>
          <a:p>
            <a:pPr lvl="1"/>
            <a:r>
              <a:rPr lang="en-US" dirty="0"/>
              <a:t>Sphere tracing is not efficient for MC workflows</a:t>
            </a:r>
          </a:p>
          <a:p>
            <a:r>
              <a:rPr lang="en-US" dirty="0"/>
              <a:t>Develop CGAL workflow within Geant4</a:t>
            </a:r>
          </a:p>
          <a:p>
            <a:pPr lvl="1"/>
            <a:r>
              <a:rPr lang="en-US" dirty="0" err="1"/>
              <a:t>Tetrahedralisation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Mesh repair</a:t>
            </a:r>
          </a:p>
          <a:p>
            <a:pPr lvl="1"/>
            <a:r>
              <a:rPr lang="en-US" dirty="0"/>
              <a:t>Mesh simplification (for simulation optimization)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1CCB76-C70F-E2CF-BA62-50BBC0D8BEFC}"/>
              </a:ext>
            </a:extLst>
          </p:cNvPr>
          <p:cNvSpPr txBox="1"/>
          <p:nvPr/>
        </p:nvSpPr>
        <p:spPr>
          <a:xfrm>
            <a:off x="119336" y="6342065"/>
            <a:ext cx="3583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err="1">
                <a:hlinkClick r:id="rId2"/>
              </a:rPr>
              <a:t>github.com</a:t>
            </a:r>
            <a:r>
              <a:rPr lang="en-US" dirty="0">
                <a:hlinkClick r:id="rId2"/>
              </a:rPr>
              <a:t>/g4edge/g4cgal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52132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04AB22-1AE7-60CC-F909-DB40AF6AD1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(my opinion)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61E1F2-4ED3-6508-0B66-A2D822964A5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Ok, ok so not quite HEP, not even HEP adjacent</a:t>
            </a:r>
          </a:p>
          <a:p>
            <a:r>
              <a:rPr lang="en-US" dirty="0"/>
              <a:t>Rich </a:t>
            </a:r>
            <a:r>
              <a:rPr lang="en-US" dirty="0" err="1"/>
              <a:t>programe</a:t>
            </a:r>
            <a:r>
              <a:rPr lang="en-US" dirty="0"/>
              <a:t> of possible work around half space representations, subdivision meshes, direct mesh tracking, SDFs and differentiable MC </a:t>
            </a:r>
          </a:p>
          <a:p>
            <a:r>
              <a:rPr lang="en-US" dirty="0"/>
              <a:t>Small accelerator group attacking these problems as need arises and with available capacity</a:t>
            </a:r>
          </a:p>
          <a:p>
            <a:r>
              <a:rPr lang="en-US" dirty="0"/>
              <a:t>Need a rich set of tools in this area to better allow us as a simulation community to track computer graphics developments</a:t>
            </a:r>
          </a:p>
          <a:p>
            <a:pPr lvl="1"/>
            <a:r>
              <a:rPr lang="en-US" dirty="0"/>
              <a:t>Formats (GLTF, USD)</a:t>
            </a:r>
          </a:p>
          <a:p>
            <a:pPr lvl="1"/>
            <a:r>
              <a:rPr lang="en-US" dirty="0"/>
              <a:t>Simulation framework (e.g. Geant4) with CGAL, </a:t>
            </a:r>
            <a:r>
              <a:rPr lang="en-US" dirty="0" err="1"/>
              <a:t>Embree</a:t>
            </a:r>
            <a:r>
              <a:rPr lang="en-US" dirty="0"/>
              <a:t>, </a:t>
            </a:r>
            <a:r>
              <a:rPr lang="en-US" dirty="0" err="1"/>
              <a:t>OpenSubdiv</a:t>
            </a:r>
            <a:r>
              <a:rPr lang="en-US" dirty="0"/>
              <a:t>, </a:t>
            </a:r>
            <a:r>
              <a:rPr lang="en-US" dirty="0" err="1"/>
              <a:t>OpenVDB</a:t>
            </a:r>
            <a:r>
              <a:rPr lang="en-US" dirty="0"/>
              <a:t>, Mitsuba3 integrated  </a:t>
            </a:r>
          </a:p>
        </p:txBody>
      </p:sp>
    </p:spTree>
    <p:extLst>
      <p:ext uri="{BB962C8B-B14F-4D97-AF65-F5344CB8AC3E}">
        <p14:creationId xmlns:p14="http://schemas.microsoft.com/office/powerpoint/2010/main" val="8709429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F72683-EAB0-657D-DEBB-2D92204634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Aims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9AD70B-D31A-6BF4-0F0D-60F307BD87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Enable complex geometric description and simulation with </a:t>
            </a:r>
            <a:r>
              <a:rPr lang="en-US" b="1" dirty="0"/>
              <a:t>even less </a:t>
            </a:r>
            <a:r>
              <a:rPr lang="en-US" dirty="0"/>
              <a:t>people resources than very modest HEP experiments  </a:t>
            </a:r>
          </a:p>
          <a:p>
            <a:r>
              <a:rPr lang="en-US" dirty="0"/>
              <a:t>Improve transfer of geometry between commonly used codes and CAD</a:t>
            </a:r>
          </a:p>
          <a:p>
            <a:r>
              <a:rPr lang="en-US" dirty="0"/>
              <a:t>Promote maintainability and reuse of geometry</a:t>
            </a:r>
          </a:p>
          <a:p>
            <a:r>
              <a:rPr lang="en-US" dirty="0"/>
              <a:t>Reduce time between specifying task and physics results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02423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689BC2-C28A-A6C1-D3AF-2C8DE9AF19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Journey up to this point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85AF75-0637-49D4-8166-B8D48450D1A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3356992"/>
            <a:ext cx="5384800" cy="2769172"/>
          </a:xfrm>
        </p:spPr>
        <p:txBody>
          <a:bodyPr>
            <a:normAutofit fontScale="92500"/>
          </a:bodyPr>
          <a:lstStyle/>
          <a:p>
            <a:r>
              <a:rPr lang="en-US" dirty="0"/>
              <a:t>Accelerator and Medical physics requires Monte Carlo simulation</a:t>
            </a:r>
          </a:p>
          <a:p>
            <a:pPr lvl="1"/>
            <a:r>
              <a:rPr lang="en-US" dirty="0"/>
              <a:t>Accelerators (Geant4, FLUKA, MCNP </a:t>
            </a:r>
            <a:r>
              <a:rPr lang="en-US" dirty="0" err="1"/>
              <a:t>etc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Medical (Geant4)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F2EACE0-59CA-C5C8-8B32-1CE7F58C483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7600" y="3356992"/>
            <a:ext cx="5384800" cy="2769172"/>
          </a:xfrm>
        </p:spPr>
        <p:txBody>
          <a:bodyPr>
            <a:normAutofit fontScale="92500"/>
          </a:bodyPr>
          <a:lstStyle/>
          <a:p>
            <a:r>
              <a:rPr lang="en-US" dirty="0"/>
              <a:t>Group developed multiple codes</a:t>
            </a:r>
          </a:p>
          <a:p>
            <a:pPr lvl="1"/>
            <a:r>
              <a:rPr lang="en-US" dirty="0"/>
              <a:t>Beam delivery simulation (BDSIM)</a:t>
            </a:r>
          </a:p>
          <a:p>
            <a:pPr lvl="1"/>
            <a:r>
              <a:rPr lang="en-US" dirty="0"/>
              <a:t>Pyg4ometry</a:t>
            </a:r>
          </a:p>
          <a:p>
            <a:pPr lvl="1"/>
            <a:r>
              <a:rPr lang="en-US" dirty="0"/>
              <a:t>VTK visualization in Geant4</a:t>
            </a:r>
          </a:p>
          <a:p>
            <a:pPr lvl="1"/>
            <a:r>
              <a:rPr lang="en-US" dirty="0"/>
              <a:t>CGAL Booleans for Geant4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A6D46926-489C-EA9E-7C01-C56294450C61}"/>
              </a:ext>
            </a:extLst>
          </p:cNvPr>
          <p:cNvSpPr txBox="1">
            <a:spLocks/>
          </p:cNvSpPr>
          <p:nvPr/>
        </p:nvSpPr>
        <p:spPr>
          <a:xfrm>
            <a:off x="609600" y="1600201"/>
            <a:ext cx="10972800" cy="15407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b="1" dirty="0"/>
              <a:t>Involvement in Geant4 started with trying to understand accelerator backgrounds, machine detector interface or dense beamlines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01201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5FC6F5-4943-F012-90B3-3869400F08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delivery simulation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C99ACC-B426-C5B6-C8C8-52E83E5F088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Geant4 based application to simulate beam lines</a:t>
            </a:r>
          </a:p>
          <a:p>
            <a:pPr lvl="1"/>
            <a:r>
              <a:rPr lang="en-US" dirty="0"/>
              <a:t>Fast accelerator tracking in beam pipe</a:t>
            </a:r>
          </a:p>
          <a:p>
            <a:pPr lvl="1"/>
            <a:r>
              <a:rPr lang="en-US" dirty="0"/>
              <a:t>Full physics outside</a:t>
            </a:r>
          </a:p>
          <a:p>
            <a:pPr lvl="1"/>
            <a:r>
              <a:rPr lang="en-US" dirty="0"/>
              <a:t>Proton therapy systems, CERN beamline, EU-XFEL, PSI beamlines, FPF, FASER, HIKE/Shadows</a:t>
            </a:r>
          </a:p>
          <a:p>
            <a:pPr lvl="1"/>
            <a:r>
              <a:rPr lang="en-US" dirty="0"/>
              <a:t>Design for ion radiobiology facility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CF6299E-075D-D628-A6FF-B9A3EF483AA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91944" y="4192932"/>
            <a:ext cx="3480343" cy="1933232"/>
          </a:xfrm>
          <a:prstGeom prst="rect">
            <a:avLst/>
          </a:prstGeom>
        </p:spPr>
      </p:pic>
      <p:pic>
        <p:nvPicPr>
          <p:cNvPr id="9" name="Content Placeholder 6">
            <a:extLst>
              <a:ext uri="{FF2B5EF4-FFF2-40B4-BE49-F238E27FC236}">
                <a16:creationId xmlns:a16="http://schemas.microsoft.com/office/drawing/2014/main" id="{FB318A47-5D36-622C-90CF-C1C78AC65209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36360" y="4259448"/>
            <a:ext cx="2529229" cy="180020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981183C6-4BCA-EEDC-9466-6F91894CE0E9}"/>
              </a:ext>
            </a:extLst>
          </p:cNvPr>
          <p:cNvSpPr txBox="1"/>
          <p:nvPr/>
        </p:nvSpPr>
        <p:spPr>
          <a:xfrm>
            <a:off x="119336" y="6342065"/>
            <a:ext cx="4198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4"/>
              </a:rPr>
              <a:t>http://</a:t>
            </a:r>
            <a:r>
              <a:rPr lang="en-US" dirty="0" err="1">
                <a:hlinkClick r:id="rId4"/>
              </a:rPr>
              <a:t>www.pp.rhul.ac.uk</a:t>
            </a:r>
            <a:r>
              <a:rPr lang="en-US" dirty="0">
                <a:hlinkClick r:id="rId4"/>
              </a:rPr>
              <a:t>/</a:t>
            </a:r>
            <a:r>
              <a:rPr lang="en-US" dirty="0" err="1">
                <a:hlinkClick r:id="rId4"/>
              </a:rPr>
              <a:t>bdsim</a:t>
            </a:r>
            <a:r>
              <a:rPr lang="en-US" dirty="0">
                <a:hlinkClick r:id="rId4"/>
              </a:rPr>
              <a:t>/manual/</a:t>
            </a:r>
            <a:endParaRPr lang="en-US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A4AE856F-6B88-DB75-D717-7FA3279DD9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4032" y="1235288"/>
            <a:ext cx="5008825" cy="29576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Welcome to BDSIM's documentation! — BDSIM 1.7.5 documentation">
            <a:extLst>
              <a:ext uri="{FF2B5EF4-FFF2-40B4-BE49-F238E27FC236}">
                <a16:creationId xmlns:a16="http://schemas.microsoft.com/office/drawing/2014/main" id="{7FC4A453-AC34-3A2B-5BF0-152BE2EAAB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2771" y="9466"/>
            <a:ext cx="2529229" cy="1302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08775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92B8E6-AC16-385A-A61C-DE50E20001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Pyg4ometry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F06C47-F073-BD63-EF45-CA0A0652AFB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Python library to manipulate and convert geometry</a:t>
            </a:r>
          </a:p>
          <a:p>
            <a:r>
              <a:rPr lang="en-US" dirty="0"/>
              <a:t>Basically </a:t>
            </a:r>
          </a:p>
          <a:p>
            <a:pPr lvl="1"/>
            <a:r>
              <a:rPr lang="en-US" dirty="0"/>
              <a:t>Pythonic API to G4 geometry</a:t>
            </a:r>
          </a:p>
          <a:p>
            <a:pPr lvl="1"/>
            <a:r>
              <a:rPr lang="en-US" dirty="0"/>
              <a:t>Ability to read/write </a:t>
            </a:r>
            <a:r>
              <a:rPr lang="en-US" dirty="0" err="1"/>
              <a:t>gdml</a:t>
            </a:r>
            <a:r>
              <a:rPr lang="en-US" dirty="0"/>
              <a:t>/</a:t>
            </a:r>
            <a:r>
              <a:rPr lang="en-US" dirty="0" err="1"/>
              <a:t>inp</a:t>
            </a:r>
            <a:r>
              <a:rPr lang="en-US" dirty="0"/>
              <a:t>/step</a:t>
            </a:r>
          </a:p>
          <a:p>
            <a:pPr lvl="1"/>
            <a:r>
              <a:rPr lang="en-US" dirty="0"/>
              <a:t>Geometry manipulation via CGAL</a:t>
            </a:r>
          </a:p>
          <a:p>
            <a:pPr lvl="1"/>
            <a:r>
              <a:rPr lang="en-US" dirty="0" err="1"/>
              <a:t>Visualisation</a:t>
            </a:r>
            <a:r>
              <a:rPr lang="en-US" dirty="0"/>
              <a:t> in VTK</a:t>
            </a:r>
          </a:p>
          <a:p>
            <a:r>
              <a:rPr lang="en-US" dirty="0"/>
              <a:t>Not a replacement for DD4Hep/GDML </a:t>
            </a:r>
          </a:p>
          <a:p>
            <a:r>
              <a:rPr lang="en-US" dirty="0" err="1"/>
              <a:t>Expt</a:t>
            </a:r>
            <a:r>
              <a:rPr lang="en-US" dirty="0"/>
              <a:t> users : Legend/Moller</a:t>
            </a:r>
          </a:p>
        </p:txBody>
      </p:sp>
      <p:pic>
        <p:nvPicPr>
          <p:cNvPr id="6" name="Picture 5" descr="A picture containing light, colorful, street, green&#10;&#10;Description automatically generated">
            <a:extLst>
              <a:ext uri="{FF2B5EF4-FFF2-40B4-BE49-F238E27FC236}">
                <a16:creationId xmlns:a16="http://schemas.microsoft.com/office/drawing/2014/main" id="{0A708443-562C-126E-BFA6-C1B6269434F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44632" y="4696409"/>
            <a:ext cx="6266506" cy="219547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D6A8289-99BB-112B-1D03-B161795007DD}"/>
              </a:ext>
            </a:extLst>
          </p:cNvPr>
          <p:cNvSpPr txBox="1"/>
          <p:nvPr/>
        </p:nvSpPr>
        <p:spPr>
          <a:xfrm>
            <a:off x="10282703" y="4451262"/>
            <a:ext cx="15592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Helvetica"/>
                <a:cs typeface="Helvetica"/>
              </a:rPr>
              <a:t>Python Geant4</a:t>
            </a:r>
          </a:p>
        </p:txBody>
      </p:sp>
      <p:sp>
        <p:nvSpPr>
          <p:cNvPr id="8" name="Left Brace 7">
            <a:extLst>
              <a:ext uri="{FF2B5EF4-FFF2-40B4-BE49-F238E27FC236}">
                <a16:creationId xmlns:a16="http://schemas.microsoft.com/office/drawing/2014/main" id="{1B66870B-69CA-A285-E655-0D9CC560EF84}"/>
              </a:ext>
            </a:extLst>
          </p:cNvPr>
          <p:cNvSpPr/>
          <p:nvPr/>
        </p:nvSpPr>
        <p:spPr>
          <a:xfrm rot="5400000">
            <a:off x="10699970" y="4053841"/>
            <a:ext cx="294238" cy="1928098"/>
          </a:xfrm>
          <a:prstGeom prst="leftBrace">
            <a:avLst>
              <a:gd name="adj1" fmla="val 29242"/>
              <a:gd name="adj2" fmla="val 50482"/>
            </a:avLst>
          </a:prstGeom>
          <a:ln w="28575">
            <a:solidFill>
              <a:schemeClr val="accent1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1998B07-9067-4ED8-A588-43622C68E521}"/>
              </a:ext>
            </a:extLst>
          </p:cNvPr>
          <p:cNvSpPr txBox="1"/>
          <p:nvPr/>
        </p:nvSpPr>
        <p:spPr>
          <a:xfrm>
            <a:off x="8643117" y="4451262"/>
            <a:ext cx="17982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Helvetica"/>
                <a:cs typeface="Helvetica"/>
              </a:rPr>
              <a:t>STL from vacuum</a:t>
            </a:r>
          </a:p>
          <a:p>
            <a:r>
              <a:rPr lang="en-GB" sz="1400" dirty="0">
                <a:latin typeface="Helvetica"/>
                <a:cs typeface="Helvetica"/>
              </a:rPr>
              <a:t>company</a:t>
            </a:r>
          </a:p>
        </p:txBody>
      </p:sp>
      <p:sp>
        <p:nvSpPr>
          <p:cNvPr id="10" name="Left Brace 9">
            <a:extLst>
              <a:ext uri="{FF2B5EF4-FFF2-40B4-BE49-F238E27FC236}">
                <a16:creationId xmlns:a16="http://schemas.microsoft.com/office/drawing/2014/main" id="{411F549D-0FE8-5824-6EA2-3D3C9E495483}"/>
              </a:ext>
            </a:extLst>
          </p:cNvPr>
          <p:cNvSpPr/>
          <p:nvPr/>
        </p:nvSpPr>
        <p:spPr>
          <a:xfrm rot="5400000">
            <a:off x="7686399" y="4127707"/>
            <a:ext cx="294238" cy="1928098"/>
          </a:xfrm>
          <a:prstGeom prst="leftBrace">
            <a:avLst>
              <a:gd name="adj1" fmla="val 29242"/>
              <a:gd name="adj2" fmla="val 50482"/>
            </a:avLst>
          </a:prstGeom>
          <a:ln w="28575">
            <a:solidFill>
              <a:schemeClr val="accent1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FCBA77E-5C6F-C70D-6DCC-2878E8EFB1C1}"/>
              </a:ext>
            </a:extLst>
          </p:cNvPr>
          <p:cNvSpPr txBox="1"/>
          <p:nvPr/>
        </p:nvSpPr>
        <p:spPr>
          <a:xfrm>
            <a:off x="7289023" y="4451262"/>
            <a:ext cx="1303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Helvetica"/>
                <a:cs typeface="Helvetica"/>
              </a:rPr>
              <a:t>GDML from </a:t>
            </a:r>
          </a:p>
          <a:p>
            <a:r>
              <a:rPr lang="en-GB" sz="1400" dirty="0">
                <a:latin typeface="Helvetica"/>
                <a:cs typeface="Helvetica"/>
              </a:rPr>
              <a:t>BDSIM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E86CF94-AB55-C2C1-1DF7-88AF50B89EA6}"/>
              </a:ext>
            </a:extLst>
          </p:cNvPr>
          <p:cNvSpPr txBox="1"/>
          <p:nvPr/>
        </p:nvSpPr>
        <p:spPr>
          <a:xfrm>
            <a:off x="5749169" y="4505550"/>
            <a:ext cx="12256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Helvetica"/>
                <a:cs typeface="Helvetica"/>
              </a:rPr>
              <a:t>CAD/STEP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D6EDE36-91E1-9462-AEB4-C340EBEA235B}"/>
              </a:ext>
            </a:extLst>
          </p:cNvPr>
          <p:cNvSpPr txBox="1"/>
          <p:nvPr/>
        </p:nvSpPr>
        <p:spPr>
          <a:xfrm rot="5400000">
            <a:off x="5173829" y="4725670"/>
            <a:ext cx="6932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err="1">
                <a:latin typeface="Helvetica"/>
                <a:cs typeface="Helvetica"/>
              </a:rPr>
              <a:t>Fluka</a:t>
            </a:r>
            <a:endParaRPr lang="en-GB" sz="1400" dirty="0">
              <a:latin typeface="Helvetica"/>
              <a:cs typeface="Helvetica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E5F5ADA-D091-8E40-8913-B01FCB78D0EC}"/>
              </a:ext>
            </a:extLst>
          </p:cNvPr>
          <p:cNvSpPr txBox="1"/>
          <p:nvPr/>
        </p:nvSpPr>
        <p:spPr>
          <a:xfrm rot="5400000">
            <a:off x="5031531" y="6101247"/>
            <a:ext cx="13128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Helvetica"/>
                <a:cs typeface="Helvetica"/>
              </a:rPr>
              <a:t>Faraday cup</a:t>
            </a:r>
          </a:p>
        </p:txBody>
      </p:sp>
      <mc:AlternateContent xmlns:mc="http://schemas.openxmlformats.org/markup-compatibility/2006">
        <mc:Choice xmlns:am3d="http://schemas.microsoft.com/office/drawing/2017/model3d" Requires="am3d">
          <p:graphicFrame>
            <p:nvGraphicFramePr>
              <p:cNvPr id="19" name="Content Placeholder 6">
                <a:extLst>
                  <a:ext uri="{FF2B5EF4-FFF2-40B4-BE49-F238E27FC236}">
                    <a16:creationId xmlns:a16="http://schemas.microsoft.com/office/drawing/2014/main" id="{EA8BD716-DF05-1E4C-3B79-3AD8F4358DCE}"/>
                  </a:ext>
                </a:extLst>
              </p:cNvPr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4206410131"/>
                  </p:ext>
                </p:extLst>
              </p:nvPr>
            </p:nvGraphicFramePr>
            <p:xfrm>
              <a:off x="5654908" y="-197517"/>
              <a:ext cx="6045954" cy="1995984"/>
            </p:xfrm>
            <a:graphic>
              <a:graphicData uri="http://schemas.microsoft.com/office/drawing/2017/model3d">
                <am3d:model3d r:embed="rId3">
                  <am3d:spPr>
                    <a:xfrm>
                      <a:off x="0" y="0"/>
                      <a:ext cx="6045954" cy="1995984"/>
                    </a:xfrm>
                    <a:prstGeom prst="rect">
                      <a:avLst/>
                    </a:prstGeom>
                  </am3d:spPr>
                  <am3d:camera>
                    <am3d:pos x="0" y="0" z="50598903"/>
                    <am3d:up dx="0" dy="36000000" dz="0"/>
                    <am3d:lookAt x="0" y="0" z="0"/>
                    <am3d:perspective fov="2700000"/>
                  </am3d:camera>
                  <am3d:trans>
                    <am3d:meterPerModelUnit n="2251" d="1000000"/>
                    <am3d:preTrans dx="885273" dy="-775855" dz="2267699"/>
                    <am3d:scale>
                      <am3d:sx n="1000000" d="1000000"/>
                      <am3d:sy n="1000000" d="1000000"/>
                      <am3d:sz n="1000000" d="1000000"/>
                    </am3d:scale>
                    <am3d:rot ax="9988896" ay="-3567110" az="-10098052"/>
                    <am3d:postTrans dx="0" dy="0" dz="0"/>
                  </am3d:trans>
                  <am3d:raster rName="Office3DRenderer" rVer="16.0.8326">
                    <am3d:blip r:embed="rId4"/>
                  </am3d:raster>
                  <am3d:objViewport viewportSz="6775325"/>
                  <am3d:ambientLight>
                    <am3d:clr>
                      <a:scrgbClr r="50000" g="50000" b="50000"/>
                    </am3d:clr>
                    <am3d:illuminance n="500000" d="1000000"/>
                  </am3d:ambientLight>
                  <am3d:ptLight rad="0">
                    <am3d:clr>
                      <a:scrgbClr r="100000" g="75000" b="50000"/>
                    </am3d:clr>
                    <am3d:intensity n="9765625" d="1000000"/>
                    <am3d:pos x="21959998" y="70920001" z="16344003"/>
                  </am3d:ptLight>
                  <am3d:ptLight rad="0">
                    <am3d:clr>
                      <a:scrgbClr r="40000" g="60000" b="95000"/>
                    </am3d:clr>
                    <am3d:intensity n="12250000" d="1000000"/>
                    <am3d:pos x="-37964106" y="51130435" z="57631972"/>
                  </am3d:ptLight>
                  <am3d:ptLight rad="0">
                    <am3d:clr>
                      <a:scrgbClr r="86837" g="72700" b="100000"/>
                    </am3d:clr>
                    <am3d:intensity n="3125000" d="1000000"/>
                    <am3d:pos x="-37739122" y="58056624" z="-34769649"/>
                  </am3d:ptLight>
                </am3d:model3d>
              </a:graphicData>
            </a:graphic>
          </p:graphicFrame>
        </mc:Choice>
        <mc:Fallback>
          <p:pic>
            <p:nvPicPr>
              <p:cNvPr id="19" name="Content Placeholder 6">
                <a:extLst>
                  <a:ext uri="{FF2B5EF4-FFF2-40B4-BE49-F238E27FC236}">
                    <a16:creationId xmlns:a16="http://schemas.microsoft.com/office/drawing/2014/main" id="{EA8BD716-DF05-1E4C-3B79-3AD8F4358DCE}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 noCrop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654908" y="-197517"/>
                <a:ext cx="6045954" cy="1995984"/>
              </a:xfrm>
              <a:prstGeom prst="rect">
                <a:avLst/>
              </a:prstGeom>
            </p:spPr>
          </p:pic>
        </mc:Fallback>
      </mc:AlternateContent>
      <p:pic>
        <p:nvPicPr>
          <p:cNvPr id="20" name="Picture 19">
            <a:extLst>
              <a:ext uri="{FF2B5EF4-FFF2-40B4-BE49-F238E27FC236}">
                <a16:creationId xmlns:a16="http://schemas.microsoft.com/office/drawing/2014/main" id="{3DC6E619-7594-9F83-3283-12BE626714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61272" y="1793329"/>
            <a:ext cx="4972717" cy="2570752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0B33CCE-63B5-302E-BFFD-9A26408396DE}"/>
              </a:ext>
            </a:extLst>
          </p:cNvPr>
          <p:cNvSpPr txBox="1"/>
          <p:nvPr/>
        </p:nvSpPr>
        <p:spPr>
          <a:xfrm>
            <a:off x="119336" y="6342065"/>
            <a:ext cx="4108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6"/>
              </a:rPr>
              <a:t>https://</a:t>
            </a:r>
            <a:r>
              <a:rPr lang="en-US" dirty="0" err="1">
                <a:hlinkClick r:id="rId6"/>
              </a:rPr>
              <a:t>github.com</a:t>
            </a:r>
            <a:r>
              <a:rPr lang="en-US" dirty="0">
                <a:hlinkClick r:id="rId6"/>
              </a:rPr>
              <a:t>/g4edge/pyg4ometry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99437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mph" presetSubtype="128" accel="20000" decel="2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sum">
                                        <p:cTn id="6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3d.view.rotation.y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3330">
                                          <p:val>
                                            <p:fltVal val="6.9747"/>
                                          </p:val>
                                        </p:tav>
                                        <p:tav tm="6660">
                                          <p:val>
                                            <p:fltVal val="12.1039"/>
                                          </p:val>
                                        </p:tav>
                                        <p:tav tm="9990">
                                          <p:val>
                                            <p:fltVal val="15.6713"/>
                                          </p:val>
                                        </p:tav>
                                        <p:tav tm="13320">
                                          <p:val>
                                            <p:fltVal val="17.9604"/>
                                          </p:val>
                                        </p:tav>
                                        <p:tav tm="16650">
                                          <p:val>
                                            <p:fltVal val="19.2548"/>
                                          </p:val>
                                        </p:tav>
                                        <p:tav tm="19970">
                                          <p:val>
                                            <p:fltVal val="19.8371"/>
                                          </p:val>
                                        </p:tav>
                                        <p:tav tm="23290">
                                          <p:val>
                                            <p:fltVal val="19.9936"/>
                                          </p:val>
                                        </p:tav>
                                        <p:tav tm="26620">
                                          <p:val>
                                            <p:fltVal val="19.9945"/>
                                          </p:val>
                                        </p:tav>
                                        <p:tav tm="29950">
                                          <p:val>
                                            <p:fltVal val="19.8447"/>
                                          </p:val>
                                        </p:tav>
                                        <p:tav tm="33280">
                                          <p:val>
                                            <p:fltVal val="19.2733"/>
                                          </p:val>
                                        </p:tav>
                                        <p:tav tm="36610">
                                          <p:val>
                                            <p:fltVal val="17.9968"/>
                                          </p:val>
                                        </p:tav>
                                        <p:tav tm="39940">
                                          <p:val>
                                            <p:fltVal val="15.7316"/>
                                          </p:val>
                                        </p:tav>
                                        <p:tav tm="43270">
                                          <p:val>
                                            <p:fltVal val="12.194"/>
                                          </p:val>
                                        </p:tav>
                                        <p:tav tm="46600">
                                          <p:val>
                                            <p:fltVal val="7.1005"/>
                                          </p:val>
                                        </p:tav>
                                        <p:tav tm="49930">
                                          <p:val>
                                            <p:fltVal val="0.1675"/>
                                          </p:val>
                                        </p:tav>
                                        <p:tav tm="53250">
                                          <p:val>
                                            <p:fltVal val="-6.8299"/>
                                          </p:val>
                                        </p:tav>
                                        <p:tav tm="56580">
                                          <p:val>
                                            <p:fltVal val="-12.0002"/>
                                          </p:val>
                                        </p:tav>
                                        <p:tav tm="59900">
                                          <p:val>
                                            <p:fltVal val="-15.593"/>
                                          </p:val>
                                        </p:tav>
                                        <p:tav tm="63220">
                                          <p:val>
                                            <p:fltVal val="-17.9075"/>
                                          </p:val>
                                        </p:tav>
                                        <p:tav tm="66540">
                                          <p:val>
                                            <p:fltVal val="-19.2249"/>
                                          </p:val>
                                        </p:tav>
                                        <p:tav tm="69870">
                                          <p:val>
                                            <p:fltVal val="-19.8271"/>
                                          </p:val>
                                        </p:tav>
                                        <p:tav tm="73190">
                                          <p:val>
                                            <p:fltVal val="-19.9924"/>
                                          </p:val>
                                        </p:tav>
                                        <p:tav tm="76510">
                                          <p:val>
                                            <p:fltVal val="-19.9955"/>
                                          </p:val>
                                        </p:tav>
                                        <p:tav tm="79830">
                                          <p:val>
                                            <p:fltVal val="-19.8557"/>
                                          </p:val>
                                        </p:tav>
                                        <p:tav tm="83160">
                                          <p:val>
                                            <p:fltVal val="-19.3045"/>
                                          </p:val>
                                        </p:tav>
                                        <p:tav tm="86480">
                                          <p:val>
                                            <p:fltVal val="-18.0634"/>
                                          </p:val>
                                        </p:tav>
                                        <p:tav tm="89800">
                                          <p:val>
                                            <p:fltVal val="-15.8505"/>
                                          </p:val>
                                        </p:tav>
                                        <p:tav tm="93120">
                                          <p:val>
                                            <p:fltVal val="-12.3847"/>
                                          </p:val>
                                        </p:tav>
                                        <p:tav tm="96450">
                                          <p:val>
                                            <p:fltVal val="-7.3674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8" presetClass="emph" presetSubtype="128" accel="20000" decel="2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sum">
                                        <p:cTn id="10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3d.view.rotation.y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3330">
                                          <p:val>
                                            <p:fltVal val="6.9747"/>
                                          </p:val>
                                        </p:tav>
                                        <p:tav tm="6660">
                                          <p:val>
                                            <p:fltVal val="12.1039"/>
                                          </p:val>
                                        </p:tav>
                                        <p:tav tm="9990">
                                          <p:val>
                                            <p:fltVal val="15.6713"/>
                                          </p:val>
                                        </p:tav>
                                        <p:tav tm="13320">
                                          <p:val>
                                            <p:fltVal val="17.9604"/>
                                          </p:val>
                                        </p:tav>
                                        <p:tav tm="16650">
                                          <p:val>
                                            <p:fltVal val="19.2548"/>
                                          </p:val>
                                        </p:tav>
                                        <p:tav tm="19970">
                                          <p:val>
                                            <p:fltVal val="19.8371"/>
                                          </p:val>
                                        </p:tav>
                                        <p:tav tm="23290">
                                          <p:val>
                                            <p:fltVal val="19.9936"/>
                                          </p:val>
                                        </p:tav>
                                        <p:tav tm="26620">
                                          <p:val>
                                            <p:fltVal val="19.9945"/>
                                          </p:val>
                                        </p:tav>
                                        <p:tav tm="29950">
                                          <p:val>
                                            <p:fltVal val="19.8447"/>
                                          </p:val>
                                        </p:tav>
                                        <p:tav tm="33280">
                                          <p:val>
                                            <p:fltVal val="19.2733"/>
                                          </p:val>
                                        </p:tav>
                                        <p:tav tm="36610">
                                          <p:val>
                                            <p:fltVal val="17.9968"/>
                                          </p:val>
                                        </p:tav>
                                        <p:tav tm="39940">
                                          <p:val>
                                            <p:fltVal val="15.7316"/>
                                          </p:val>
                                        </p:tav>
                                        <p:tav tm="43270">
                                          <p:val>
                                            <p:fltVal val="12.194"/>
                                          </p:val>
                                        </p:tav>
                                        <p:tav tm="46600">
                                          <p:val>
                                            <p:fltVal val="7.1005"/>
                                          </p:val>
                                        </p:tav>
                                        <p:tav tm="49930">
                                          <p:val>
                                            <p:fltVal val="0.1675"/>
                                          </p:val>
                                        </p:tav>
                                        <p:tav tm="53250">
                                          <p:val>
                                            <p:fltVal val="-6.8299"/>
                                          </p:val>
                                        </p:tav>
                                        <p:tav tm="56580">
                                          <p:val>
                                            <p:fltVal val="-12.0002"/>
                                          </p:val>
                                        </p:tav>
                                        <p:tav tm="59900">
                                          <p:val>
                                            <p:fltVal val="-15.593"/>
                                          </p:val>
                                        </p:tav>
                                        <p:tav tm="63220">
                                          <p:val>
                                            <p:fltVal val="-17.9075"/>
                                          </p:val>
                                        </p:tav>
                                        <p:tav tm="66540">
                                          <p:val>
                                            <p:fltVal val="-19.2249"/>
                                          </p:val>
                                        </p:tav>
                                        <p:tav tm="69870">
                                          <p:val>
                                            <p:fltVal val="-19.8271"/>
                                          </p:val>
                                        </p:tav>
                                        <p:tav tm="73190">
                                          <p:val>
                                            <p:fltVal val="-19.9924"/>
                                          </p:val>
                                        </p:tav>
                                        <p:tav tm="76510">
                                          <p:val>
                                            <p:fltVal val="-19.9955"/>
                                          </p:val>
                                        </p:tav>
                                        <p:tav tm="79830">
                                          <p:val>
                                            <p:fltVal val="-19.8557"/>
                                          </p:val>
                                        </p:tav>
                                        <p:tav tm="83160">
                                          <p:val>
                                            <p:fltVal val="-19.3045"/>
                                          </p:val>
                                        </p:tav>
                                        <p:tav tm="86480">
                                          <p:val>
                                            <p:fltVal val="-18.0634"/>
                                          </p:val>
                                        </p:tav>
                                        <p:tav tm="89800">
                                          <p:val>
                                            <p:fltVal val="-15.8505"/>
                                          </p:val>
                                        </p:tav>
                                        <p:tav tm="93120">
                                          <p:val>
                                            <p:fltVal val="-12.3847"/>
                                          </p:val>
                                        </p:tav>
                                        <p:tav tm="96450">
                                          <p:val>
                                            <p:fltVal val="-7.3674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mph" presetSubtype="128" accel="10000" decel="1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3d.view.rotation.y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mph" presetSubtype="128" accel="10000" decel="1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3d.view.rotation.y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7503E7-A4E9-078F-5E2E-49B1DBCF32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CGAL Boolean processing in Geant4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9C4C4D-B238-7A7F-14F5-23CF40A64488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Geant4 default Boolean operations are not robust</a:t>
            </a:r>
          </a:p>
          <a:p>
            <a:r>
              <a:rPr lang="en-US" dirty="0"/>
              <a:t>Recent release of Geant4 to allow replacement Boolean processor</a:t>
            </a:r>
          </a:p>
          <a:p>
            <a:r>
              <a:rPr lang="en-US" dirty="0"/>
              <a:t>CGAL license does not allow distribution with Geant4</a:t>
            </a:r>
          </a:p>
          <a:p>
            <a:pPr lvl="1"/>
            <a:endParaRPr lang="en-US" dirty="0"/>
          </a:p>
        </p:txBody>
      </p:sp>
      <p:pic>
        <p:nvPicPr>
          <p:cNvPr id="6" name="Content Placeholder 5" descr="A screenshot of a computer&#10;&#10;Description automatically generated">
            <a:extLst>
              <a:ext uri="{FF2B5EF4-FFF2-40B4-BE49-F238E27FC236}">
                <a16:creationId xmlns:a16="http://schemas.microsoft.com/office/drawing/2014/main" id="{32E994B1-B723-BBA5-D40B-441FF865352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4" t="2745" r="4268" b="6217"/>
          <a:stretch/>
        </p:blipFill>
        <p:spPr>
          <a:xfrm>
            <a:off x="5591944" y="1401212"/>
            <a:ext cx="6296635" cy="4857404"/>
          </a:xfr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0ED04DE-EF06-C83A-26A3-E7DA6385079A}"/>
              </a:ext>
            </a:extLst>
          </p:cNvPr>
          <p:cNvSpPr txBox="1"/>
          <p:nvPr/>
        </p:nvSpPr>
        <p:spPr>
          <a:xfrm>
            <a:off x="119336" y="6342065"/>
            <a:ext cx="35830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4"/>
              </a:rPr>
              <a:t>https://</a:t>
            </a:r>
            <a:r>
              <a:rPr lang="en-US" dirty="0" err="1">
                <a:hlinkClick r:id="rId4"/>
              </a:rPr>
              <a:t>github.com</a:t>
            </a:r>
            <a:r>
              <a:rPr lang="en-US" dirty="0">
                <a:hlinkClick r:id="rId4"/>
              </a:rPr>
              <a:t>/g4edge/g4cgal</a:t>
            </a:r>
            <a:endParaRPr lang="en-US" dirty="0"/>
          </a:p>
        </p:txBody>
      </p:sp>
      <p:pic>
        <p:nvPicPr>
          <p:cNvPr id="4098" name="Picture 2" descr="About the CGAL Logo">
            <a:extLst>
              <a:ext uri="{FF2B5EF4-FFF2-40B4-BE49-F238E27FC236}">
                <a16:creationId xmlns:a16="http://schemas.microsoft.com/office/drawing/2014/main" id="{5E37D936-77FB-5814-7A3C-AA8E1E32A7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2384" y="59223"/>
            <a:ext cx="2639616" cy="6664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18598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FFCD5F83-FF58-6D90-2D5B-2583C5FE855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929" t="15586" r="7849" b="16472"/>
          <a:stretch/>
        </p:blipFill>
        <p:spPr>
          <a:xfrm>
            <a:off x="7937276" y="3728120"/>
            <a:ext cx="4247779" cy="210156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BBA9CB6-DC45-241B-B219-0644279725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VTK </a:t>
            </a:r>
            <a:r>
              <a:rPr lang="en-US" dirty="0" err="1"/>
              <a:t>visualisation</a:t>
            </a:r>
            <a:r>
              <a:rPr lang="en-US" dirty="0"/>
              <a:t> driver for Geant4</a:t>
            </a:r>
          </a:p>
        </p:txBody>
      </p:sp>
      <p:pic>
        <p:nvPicPr>
          <p:cNvPr id="5" name="Picture 4" descr="A computer screen shot of a computer screen&#10;&#10;Description automatically generated">
            <a:extLst>
              <a:ext uri="{FF2B5EF4-FFF2-40B4-BE49-F238E27FC236}">
                <a16:creationId xmlns:a16="http://schemas.microsoft.com/office/drawing/2014/main" id="{44024B20-D716-5317-DA0E-5654818168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2585" y="1251510"/>
            <a:ext cx="3509836" cy="2450919"/>
          </a:xfrm>
          <a:prstGeom prst="rect">
            <a:avLst/>
          </a:prstGeom>
        </p:spPr>
      </p:pic>
      <p:pic>
        <p:nvPicPr>
          <p:cNvPr id="6" name="Content Placeholder 5" descr="A screenshot of a computer&#10;&#10;Description automatically generated">
            <a:extLst>
              <a:ext uri="{FF2B5EF4-FFF2-40B4-BE49-F238E27FC236}">
                <a16:creationId xmlns:a16="http://schemas.microsoft.com/office/drawing/2014/main" id="{950660EB-BA7C-7F95-25F5-AECFD4A473BE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4"/>
          <a:srcRect l="4322" t="4213" r="4844" b="7857"/>
          <a:stretch/>
        </p:blipFill>
        <p:spPr>
          <a:xfrm>
            <a:off x="8762421" y="1270793"/>
            <a:ext cx="3303354" cy="2281934"/>
          </a:xfrm>
          <a:prstGeom prst="rect">
            <a:avLst/>
          </a:prstGeom>
        </p:spPr>
      </p:pic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63A583ED-48E8-819A-8F70-46ACFFC3692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044" t="4414" r="4396" b="8176"/>
          <a:stretch/>
        </p:blipFill>
        <p:spPr>
          <a:xfrm>
            <a:off x="5394034" y="3702429"/>
            <a:ext cx="3226937" cy="2127254"/>
          </a:xfrm>
          <a:prstGeom prst="rect">
            <a:avLst/>
          </a:prstGeom>
        </p:spPr>
      </p:pic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3973E7B4-7285-D95C-3F5B-BACD7B06F1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501535" cy="4525963"/>
          </a:xfrm>
        </p:spPr>
        <p:txBody>
          <a:bodyPr/>
          <a:lstStyle/>
          <a:p>
            <a:r>
              <a:rPr lang="en-US" dirty="0"/>
              <a:t>The largest accelerator models could not be </a:t>
            </a:r>
            <a:r>
              <a:rPr lang="en-US" dirty="0" err="1"/>
              <a:t>visualised</a:t>
            </a:r>
            <a:r>
              <a:rPr lang="en-US" dirty="0"/>
              <a:t> using standard tools of geant4</a:t>
            </a:r>
          </a:p>
          <a:p>
            <a:pPr lvl="1"/>
            <a:r>
              <a:rPr lang="en-US" dirty="0"/>
              <a:t>Developed pipelined VTK render for Geant4</a:t>
            </a:r>
          </a:p>
          <a:p>
            <a:pPr lvl="1"/>
            <a:r>
              <a:rPr lang="en-US" dirty="0"/>
              <a:t>Good performance</a:t>
            </a:r>
          </a:p>
          <a:p>
            <a:pPr lvl="1"/>
            <a:r>
              <a:rPr lang="en-US" dirty="0"/>
              <a:t>Well developed for next G4 release </a:t>
            </a: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64CFB951-020E-749C-BA01-C5E3192759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00456" y="121639"/>
            <a:ext cx="1865319" cy="999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98892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7F73D1-BA7C-0B07-6DE8-A4C09D20C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Techniques in modern computer graphics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AD6CE0-4699-66DF-62B7-BF5720C7B7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99958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Accelerator (CAD, FLUKA)</a:t>
            </a:r>
          </a:p>
          <a:p>
            <a:pPr lvl="1"/>
            <a:r>
              <a:rPr lang="en-US" dirty="0"/>
              <a:t>Half space decomposition of solids</a:t>
            </a:r>
          </a:p>
          <a:p>
            <a:pPr lvl="1"/>
            <a:r>
              <a:rPr lang="en-US" dirty="0"/>
              <a:t>Loading of FLUKA/MCNP/PHITS geometry into Geant4</a:t>
            </a:r>
          </a:p>
          <a:p>
            <a:pPr lvl="1"/>
            <a:r>
              <a:rPr lang="en-US" dirty="0"/>
              <a:t>Many non-Geant4 codes use a form of Constructive solid geometry (CSG) based on finite and infinite half spaces</a:t>
            </a:r>
          </a:p>
          <a:p>
            <a:pPr lvl="1"/>
            <a:endParaRPr lang="en-US" dirty="0"/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b="1" dirty="0"/>
          </a:p>
          <a:p>
            <a:pPr marL="457200" lvl="1" indent="0">
              <a:buNone/>
            </a:pPr>
            <a:r>
              <a:rPr lang="en-US" b="1" dirty="0"/>
              <a:t>Need better half space geometry and tracking</a:t>
            </a:r>
          </a:p>
          <a:p>
            <a:pPr marL="457200" lvl="1" indent="0">
              <a:buNone/>
            </a:pPr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9B9853-B373-38B5-2255-C793F1CB5F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781127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Medical</a:t>
            </a:r>
          </a:p>
          <a:p>
            <a:pPr lvl="1"/>
            <a:r>
              <a:rPr lang="en-US" dirty="0"/>
              <a:t>Phantoms are complex geometries not well described by standard solids</a:t>
            </a:r>
          </a:p>
          <a:p>
            <a:pPr lvl="1"/>
            <a:r>
              <a:rPr lang="en-US" dirty="0"/>
              <a:t>Cubical voxel geometries generated by imaging systems also have limitations</a:t>
            </a:r>
          </a:p>
          <a:p>
            <a:pPr lvl="2"/>
            <a:r>
              <a:rPr lang="en-US" dirty="0"/>
              <a:t>How to deform geometry?</a:t>
            </a:r>
          </a:p>
          <a:p>
            <a:pPr lvl="1"/>
            <a:r>
              <a:rPr lang="en-US" dirty="0"/>
              <a:t>Reference phantoms are mesh based </a:t>
            </a:r>
            <a:r>
              <a:rPr lang="en-US" dirty="0" err="1"/>
              <a:t>e.g</a:t>
            </a:r>
            <a:r>
              <a:rPr lang="en-US" dirty="0"/>
              <a:t> ICRP145 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b="1" dirty="0"/>
              <a:t>Need better mesh geometry tracking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13413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820DE7-AD36-E467-6CF0-0894E56666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Prototype half space tracker being developed for Geant4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DA89E1-ACEE-9679-E4D5-90CD61E9B49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999587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Half spaces are typically quadrics (2d quadratic surfaces)</a:t>
            </a:r>
          </a:p>
          <a:p>
            <a:pPr lvl="1"/>
            <a:r>
              <a:rPr lang="en-US" dirty="0"/>
              <a:t>e.g. ellipsoid, hyperbolic cylinder etc.</a:t>
            </a:r>
          </a:p>
          <a:p>
            <a:pPr lvl="1"/>
            <a:r>
              <a:rPr lang="en-US" dirty="0"/>
              <a:t>No fundamental reason why higher orders cannot be included (apart from computational speed and accuracy)</a:t>
            </a:r>
          </a:p>
          <a:p>
            <a:r>
              <a:rPr lang="en-US" dirty="0"/>
              <a:t>Relax requirement that geometry has to be in disjunctive normal form (DNF) i.e. union of convex solids</a:t>
            </a:r>
          </a:p>
          <a:p>
            <a:r>
              <a:rPr lang="en-US" b="1" dirty="0"/>
              <a:t>Signed distance fields (SDFs) perform all of the Boolean logic</a:t>
            </a:r>
          </a:p>
          <a:p>
            <a:pPr lvl="1"/>
            <a:r>
              <a:rPr lang="en-US" dirty="0"/>
              <a:t>Helpful for distance to inside calculations</a:t>
            </a:r>
          </a:p>
          <a:p>
            <a:pPr lvl="1"/>
            <a:r>
              <a:rPr lang="en-US" dirty="0"/>
              <a:t>Difficult/annoying to construct for some quadrics (requires 3</a:t>
            </a:r>
            <a:r>
              <a:rPr lang="en-US" baseline="30000" dirty="0"/>
              <a:t>rd</a:t>
            </a:r>
            <a:r>
              <a:rPr lang="en-US" dirty="0"/>
              <a:t>/4</a:t>
            </a:r>
            <a:r>
              <a:rPr lang="en-US" baseline="30000" dirty="0"/>
              <a:t>th</a:t>
            </a:r>
            <a:r>
              <a:rPr lang="en-US" dirty="0"/>
              <a:t> order polynomial roots) </a:t>
            </a:r>
          </a:p>
          <a:p>
            <a:pPr lvl="1"/>
            <a:r>
              <a:rPr lang="en-US" dirty="0"/>
              <a:t>Use to determine if intersection is valid</a:t>
            </a:r>
          </a:p>
        </p:txBody>
      </p:sp>
      <p:pic>
        <p:nvPicPr>
          <p:cNvPr id="10" name="Content Placeholder 9" descr="A screenshot of a computer&#10;&#10;Description automatically generated">
            <a:extLst>
              <a:ext uri="{FF2B5EF4-FFF2-40B4-BE49-F238E27FC236}">
                <a16:creationId xmlns:a16="http://schemas.microsoft.com/office/drawing/2014/main" id="{67E4B9D6-0DB5-4F5D-8B80-5878D25EDE8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56" t="26569" r="6393" b="50658"/>
          <a:stretch/>
        </p:blipFill>
        <p:spPr>
          <a:xfrm>
            <a:off x="5987309" y="4725144"/>
            <a:ext cx="6204691" cy="1584176"/>
          </a:xfrm>
        </p:spPr>
      </p:pic>
      <p:pic>
        <p:nvPicPr>
          <p:cNvPr id="8" name="Content Placeholder 10" descr="A screenshot of a computer&#10;&#10;Description automatically generated">
            <a:extLst>
              <a:ext uri="{FF2B5EF4-FFF2-40B4-BE49-F238E27FC236}">
                <a16:creationId xmlns:a16="http://schemas.microsoft.com/office/drawing/2014/main" id="{47C001F0-BBF5-DEA0-8F77-8F06F7691EE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24" t="4579" r="3524" b="6162"/>
          <a:stretch/>
        </p:blipFill>
        <p:spPr>
          <a:xfrm>
            <a:off x="6322106" y="944723"/>
            <a:ext cx="5234399" cy="3581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7523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oM_powerpoint_169_acasson.potx" id="{DCAA7602-4A94-4A10-89D9-5DC9CE20B579}" vid="{2F39BEB1-B4C6-4864-AAB0-C09F11223845}"/>
    </a:ext>
  </a:extLst>
</a:theme>
</file>

<file path=ppt/theme/theme2.xml><?xml version="1.0" encoding="utf-8"?>
<a:theme xmlns:a="http://schemas.openxmlformats.org/drawingml/2006/main" name="SPHERE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oM_powerpoint_169_acasson.potx" id="{DCAA7602-4A94-4A10-89D9-5DC9CE20B579}" vid="{F3CE79FD-C231-4A13-BF9F-0F09E2FA48A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UoM_powerpoint_169_acasson</Template>
  <TotalTime>1280</TotalTime>
  <Words>977</Words>
  <Application>Microsoft Macintosh PowerPoint</Application>
  <PresentationFormat>Widescreen</PresentationFormat>
  <Paragraphs>153</Paragraphs>
  <Slides>16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Arial</vt:lpstr>
      <vt:lpstr>Calibri</vt:lpstr>
      <vt:lpstr>Helvetica</vt:lpstr>
      <vt:lpstr>Segoe UI Light</vt:lpstr>
      <vt:lpstr>Office Theme</vt:lpstr>
      <vt:lpstr>SPHERE template</vt:lpstr>
      <vt:lpstr>PowerPoint Presentation</vt:lpstr>
      <vt:lpstr>Aims</vt:lpstr>
      <vt:lpstr>Journey up to this point</vt:lpstr>
      <vt:lpstr>Beam delivery simulation</vt:lpstr>
      <vt:lpstr>Pyg4ometry</vt:lpstr>
      <vt:lpstr>CGAL Boolean processing in Geant4</vt:lpstr>
      <vt:lpstr>VTK visualisation driver for Geant4</vt:lpstr>
      <vt:lpstr>Techniques in modern computer graphics</vt:lpstr>
      <vt:lpstr>Prototype half space tracker being developed for Geant4</vt:lpstr>
      <vt:lpstr>Half space tracker possibilities</vt:lpstr>
      <vt:lpstr>Medical phantoms</vt:lpstr>
      <vt:lpstr>Subdivision meshes</vt:lpstr>
      <vt:lpstr>CGAL algorithms in Geant4</vt:lpstr>
      <vt:lpstr>Other algorithms</vt:lpstr>
      <vt:lpstr>Programme of work</vt:lpstr>
      <vt:lpstr>Summary (my opinion)</vt:lpstr>
    </vt:vector>
  </TitlesOfParts>
  <Company>University of Manchester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Suzanne Ross</dc:creator>
  <cp:lastModifiedBy>Boogert, Stewart (-,DL,-)</cp:lastModifiedBy>
  <cp:revision>9</cp:revision>
  <dcterms:created xsi:type="dcterms:W3CDTF">2022-05-13T10:11:39Z</dcterms:created>
  <dcterms:modified xsi:type="dcterms:W3CDTF">2023-11-21T13:35:42Z</dcterms:modified>
</cp:coreProperties>
</file>