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9"/>
  </p:notesMasterIdLst>
  <p:sldIdLst>
    <p:sldId id="269" r:id="rId3"/>
    <p:sldId id="267" r:id="rId4"/>
    <p:sldId id="272" r:id="rId5"/>
    <p:sldId id="271" r:id="rId6"/>
    <p:sldId id="270" r:id="rId7"/>
    <p:sldId id="273" r:id="rId8"/>
    <p:sldId id="274" r:id="rId9"/>
    <p:sldId id="276" r:id="rId10"/>
    <p:sldId id="257" r:id="rId11"/>
    <p:sldId id="265" r:id="rId12"/>
    <p:sldId id="268" r:id="rId13"/>
    <p:sldId id="278" r:id="rId14"/>
    <p:sldId id="263" r:id="rId15"/>
    <p:sldId id="277" r:id="rId16"/>
    <p:sldId id="260" r:id="rId17"/>
    <p:sldId id="25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>
        <p:scale>
          <a:sx n="67" d="100"/>
          <a:sy n="67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D0EFA-3E40-4A0C-8D93-FAE6386F497F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612F0-E191-4E3D-BB3D-BC21B867D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94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7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99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36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6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24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90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5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37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3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05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84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52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4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99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48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53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90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033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59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21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759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048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65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4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63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8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70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1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31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AA4B6-1339-4787-84F1-EADC6DBAF06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9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reana.io/advanced-usage/access-control/rucio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vokac.web.cern.ch/vokac/tmp/ATLAS%20DC24%20transfer%20rates%20for%20sites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ocs.google.com/document/d/11fcZU8fEsfjDiSkjh95nVr4tNXLPCA_xwr2SwriBpiw/edit#heading=h.s0j7quda1ur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24905" y="2153541"/>
            <a:ext cx="6033078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dirty="0" smtClean="0"/>
              <a:t>WP1.1 Intelligent Data </a:t>
            </a:r>
            <a:r>
              <a:rPr lang="en-GB" sz="4800" dirty="0"/>
              <a:t>Management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86650" y="3872088"/>
            <a:ext cx="574566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/>
              <a:t>Timothy </a:t>
            </a:r>
            <a:r>
              <a:rPr lang="en-GB" sz="2400" dirty="0" smtClean="0"/>
              <a:t>Noble</a:t>
            </a:r>
          </a:p>
          <a:p>
            <a:r>
              <a:rPr lang="en-GB" sz="2400" dirty="0" smtClean="0"/>
              <a:t>22 Nov 2023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1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Kubernetes Deployment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303718" cy="435133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Rucio support shifted to 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K8S 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as the preferred way</a:t>
            </a:r>
          </a:p>
          <a:p>
            <a:r>
              <a:rPr lang="en-GB" dirty="0" smtClean="0"/>
              <a:t>Rucio is now deploye</a:t>
            </a:r>
            <a:r>
              <a:rPr lang="en-GB" dirty="0" smtClean="0"/>
              <a:t>d on the K8S cluster</a:t>
            </a:r>
          </a:p>
          <a:p>
            <a:r>
              <a:rPr lang="en-GB" dirty="0" smtClean="0"/>
              <a:t>Described in a GitHub Repository for a singl</a:t>
            </a:r>
            <a:r>
              <a:rPr lang="en-GB" dirty="0" smtClean="0"/>
              <a:t>e source of truth and CI/CD integration to allow for development and deployment testing</a:t>
            </a:r>
          </a:p>
          <a:p>
            <a:r>
              <a:rPr lang="en-GB" dirty="0" smtClean="0"/>
              <a:t>Allowed for jump in versions to 1.29LTS bringing many features to Multi-VO Rucio</a:t>
            </a:r>
            <a:endParaRPr lang="en-GB" dirty="0" smtClean="0"/>
          </a:p>
          <a:p>
            <a:r>
              <a:rPr lang="en-GB" dirty="0" smtClean="0"/>
              <a:t>Working </a:t>
            </a:r>
            <a:r>
              <a:rPr lang="en-GB" dirty="0" smtClean="0"/>
              <a:t>on upgrade to 32LTS (versioning format change, not a huge jump, the next LTS version)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014" y="2209093"/>
            <a:ext cx="3535950" cy="178154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105658" y="712740"/>
            <a:ext cx="1063590" cy="5944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GitLab</a:t>
            </a:r>
            <a:r>
              <a:rPr lang="en-GB" dirty="0" smtClean="0"/>
              <a:t> Repo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8923469" y="1407102"/>
            <a:ext cx="1396091" cy="801991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ArgoCD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735" y="4374107"/>
            <a:ext cx="2804507" cy="235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Token Authentication into Rucio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93422" cy="40703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Tokens are coming, are we ready?</a:t>
            </a:r>
          </a:p>
          <a:p>
            <a:r>
              <a:rPr lang="en-GB" dirty="0" smtClean="0"/>
              <a:t>Token transition March 2024</a:t>
            </a:r>
          </a:p>
          <a:p>
            <a:r>
              <a:rPr lang="en-GB" dirty="0" smtClean="0"/>
              <a:t>Authentication with tokens to Rucio</a:t>
            </a:r>
          </a:p>
          <a:p>
            <a:r>
              <a:rPr lang="en-GB" dirty="0" smtClean="0"/>
              <a:t>Integrated into Rucio at RAL</a:t>
            </a:r>
          </a:p>
          <a:p>
            <a:pPr lvl="1"/>
            <a:r>
              <a:rPr lang="en-GB" dirty="0" smtClean="0"/>
              <a:t>To be used for Functional tests as sites become token enabled</a:t>
            </a:r>
            <a:endParaRPr lang="en-GB" dirty="0" smtClean="0"/>
          </a:p>
          <a:p>
            <a:r>
              <a:rPr lang="en-GB" dirty="0" smtClean="0"/>
              <a:t>Token Concerns:</a:t>
            </a:r>
          </a:p>
          <a:p>
            <a:pPr lvl="1"/>
            <a:r>
              <a:rPr lang="en-GB" dirty="0" smtClean="0"/>
              <a:t>specificity vs. rate of request</a:t>
            </a:r>
          </a:p>
          <a:p>
            <a:pPr lvl="1"/>
            <a:r>
              <a:rPr lang="en-GB" dirty="0" smtClean="0"/>
              <a:t>Length of token life for FTS jobs</a:t>
            </a:r>
          </a:p>
          <a:p>
            <a:pPr lvl="1"/>
            <a:r>
              <a:rPr lang="en-GB" dirty="0" smtClean="0"/>
              <a:t>Complexity of flows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268" y="2442871"/>
            <a:ext cx="52863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49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Token Authentication into Rucio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93422" cy="39989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Rucio performing Third Party Copy using Tokens becomes quite a complicated workflow</a:t>
            </a:r>
            <a:endParaRPr lang="en-GB" sz="2400" b="1" dirty="0">
              <a:solidFill>
                <a:srgbClr val="1E5DF8"/>
              </a:solidFill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Ensure authentication to use FTS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Obtain tokens to the source and destination storage endpoints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FTS maintaining tokens via refresh tokens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FTS running the actual Transfer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879" y="3825114"/>
            <a:ext cx="1920955" cy="923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606" y="3688523"/>
            <a:ext cx="3654394" cy="2952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438" y="1585912"/>
            <a:ext cx="1890713" cy="1344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7606" y="1585912"/>
            <a:ext cx="2502458" cy="18145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65084" y="1552467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267137" y="150602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44781" y="377504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365053" y="368852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4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Monitoring of Functional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51532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Functional tests across the UK data lake setup now using Rucio components (</a:t>
            </a: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Automatix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and </a:t>
            </a: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Transmogrifier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)</a:t>
            </a:r>
          </a:p>
          <a:p>
            <a:r>
              <a:rPr lang="en-GB" dirty="0" smtClean="0"/>
              <a:t>Movement of around 60-70 GB an hour in tests, using 32MB files</a:t>
            </a:r>
          </a:p>
          <a:p>
            <a:pPr lvl="1"/>
            <a:r>
              <a:rPr lang="en-GB" dirty="0" smtClean="0"/>
              <a:t>Simulating LSST data flow</a:t>
            </a:r>
          </a:p>
          <a:p>
            <a:r>
              <a:rPr lang="en-GB" dirty="0" smtClean="0"/>
              <a:t>Scalable functional testing tools to enable higher data rates and variable data sizes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36296" y="1520687"/>
            <a:ext cx="4939747" cy="4780722"/>
            <a:chOff x="7136296" y="1520687"/>
            <a:chExt cx="4939747" cy="4780722"/>
          </a:xfrm>
        </p:grpSpPr>
        <p:sp>
          <p:nvSpPr>
            <p:cNvPr id="14" name="Rectangle 13"/>
            <p:cNvSpPr/>
            <p:nvPr/>
          </p:nvSpPr>
          <p:spPr>
            <a:xfrm>
              <a:off x="7136296" y="1520687"/>
              <a:ext cx="4939747" cy="4780722"/>
            </a:xfrm>
            <a:prstGeom prst="rect">
              <a:avLst/>
            </a:prstGeom>
            <a:solidFill>
              <a:srgbClr val="181B1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75262" y="1690688"/>
              <a:ext cx="4615251" cy="44210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49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156032" y="1322831"/>
            <a:ext cx="4939747" cy="5329618"/>
          </a:xfrm>
          <a:prstGeom prst="rect">
            <a:avLst/>
          </a:prstGeom>
          <a:solidFill>
            <a:srgbClr val="181B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Monitoring of Functional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51532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LSST data movement from the US to UK</a:t>
            </a:r>
            <a:endParaRPr lang="en-GB" sz="2400" b="1" dirty="0">
              <a:solidFill>
                <a:srgbClr val="1E5DF8"/>
              </a:solidFill>
              <a:latin typeface="Arial"/>
              <a:cs typeface="Arial"/>
            </a:endParaRPr>
          </a:p>
          <a:p>
            <a:r>
              <a:rPr lang="en-GB" dirty="0" smtClean="0"/>
              <a:t>Movement of 80TB of data from LSST, peaks and trails off an interesting behaviour from many small files</a:t>
            </a:r>
          </a:p>
          <a:p>
            <a:r>
              <a:rPr lang="en-GB" dirty="0" smtClean="0"/>
              <a:t>Many connections (280-480 active connections recorded in FTS)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961" y="1322831"/>
            <a:ext cx="4292779" cy="1924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907" y="3247275"/>
            <a:ext cx="4368834" cy="1823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0335" y="5070339"/>
            <a:ext cx="4538284" cy="158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8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WP5 Analysis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Rucio is capable of integrating directly with the analysis facility </a:t>
            </a: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JupyterHub</a:t>
            </a:r>
            <a:endParaRPr lang="en-GB" sz="2400" b="1" dirty="0">
              <a:solidFill>
                <a:srgbClr val="1E5DF8"/>
              </a:solidFill>
              <a:latin typeface="Arial"/>
              <a:cs typeface="Arial"/>
            </a:endParaRPr>
          </a:p>
          <a:p>
            <a:r>
              <a:rPr lang="en-GB" dirty="0" smtClean="0"/>
              <a:t>Work from </a:t>
            </a:r>
            <a:r>
              <a:rPr lang="en-GB" dirty="0" smtClean="0">
                <a:hlinkClick r:id="rId2"/>
              </a:rPr>
              <a:t>REANA</a:t>
            </a:r>
            <a:r>
              <a:rPr lang="en-GB" dirty="0" smtClean="0"/>
              <a:t>, Rucio can be integrated with </a:t>
            </a:r>
            <a:r>
              <a:rPr lang="en-GB" dirty="0" err="1" smtClean="0"/>
              <a:t>JupyterHub</a:t>
            </a:r>
            <a:endParaRPr lang="en-GB" dirty="0"/>
          </a:p>
          <a:p>
            <a:r>
              <a:rPr lang="en-GB" dirty="0" smtClean="0"/>
              <a:t>Allows more flexibility for users</a:t>
            </a:r>
          </a:p>
          <a:p>
            <a:r>
              <a:rPr lang="en-GB" dirty="0" smtClean="0"/>
              <a:t>Currently uses X509 and VOMS proxies for authentication</a:t>
            </a:r>
          </a:p>
          <a:p>
            <a:pPr lvl="1"/>
            <a:r>
              <a:rPr lang="en-GB" dirty="0" smtClean="0"/>
              <a:t>But from the documentation should be easy to swap to tokens</a:t>
            </a:r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Plan for extension to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SSD pools and testing at sites</a:t>
            </a:r>
          </a:p>
          <a:p>
            <a:pPr lvl="1"/>
            <a:r>
              <a:rPr lang="en-GB" dirty="0" smtClean="0"/>
              <a:t>Setting </a:t>
            </a:r>
            <a:r>
              <a:rPr lang="en-GB" dirty="0" smtClean="0"/>
              <a:t>one up at </a:t>
            </a:r>
            <a:r>
              <a:rPr lang="en-GB" dirty="0" smtClean="0"/>
              <a:t>RAL </a:t>
            </a:r>
          </a:p>
          <a:p>
            <a:pPr lvl="1"/>
            <a:r>
              <a:rPr lang="en-GB" dirty="0" smtClean="0"/>
              <a:t>Lancaster has stated they are also going to set one up</a:t>
            </a:r>
            <a:endParaRPr lang="en-GB" dirty="0" smtClean="0"/>
          </a:p>
          <a:p>
            <a:r>
              <a:rPr lang="en-GB" dirty="0" smtClean="0"/>
              <a:t>Development work on Rucio </a:t>
            </a:r>
            <a:r>
              <a:rPr lang="en-GB" dirty="0" err="1" smtClean="0"/>
              <a:t>QoS</a:t>
            </a:r>
            <a:r>
              <a:rPr lang="en-GB" dirty="0" smtClean="0"/>
              <a:t> to include and prioritise SSDs</a:t>
            </a:r>
          </a:p>
          <a:p>
            <a:pPr lvl="1"/>
            <a:r>
              <a:rPr lang="en-GB" dirty="0" smtClean="0"/>
              <a:t> more than just the tagging possible right now</a:t>
            </a:r>
          </a:p>
          <a:p>
            <a:r>
              <a:rPr lang="en-GB" dirty="0" smtClean="0"/>
              <a:t>Work with LSST to develop better monitoring that will also benefit and give more information on the Rucio instance and data movement to better optimise the data movement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2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 package 1 </a:t>
            </a:r>
            <a:r>
              <a:rPr lang="en-GB" dirty="0" smtClean="0"/>
              <a:t>Vison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08520" cy="40490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To optimise 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the use of the diverse Digital </a:t>
            </a: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Infrastruc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ture available 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to HEP experiments in the </a:t>
            </a: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UK</a:t>
            </a:r>
            <a:endParaRPr lang="en-GB" sz="2400" b="1" dirty="0">
              <a:solidFill>
                <a:srgbClr val="1E5DF8"/>
              </a:solidFill>
              <a:latin typeface="Arial"/>
              <a:cs typeface="Arial"/>
            </a:endParaRPr>
          </a:p>
          <a:p>
            <a:r>
              <a:rPr lang="en-GB" dirty="0"/>
              <a:t>HEP experiments record and produce more </a:t>
            </a:r>
            <a:r>
              <a:rPr lang="en-GB" dirty="0" smtClean="0"/>
              <a:t>than 100 </a:t>
            </a:r>
            <a:r>
              <a:rPr lang="en-GB" dirty="0" err="1"/>
              <a:t>PByte</a:t>
            </a:r>
            <a:r>
              <a:rPr lang="en-GB" dirty="0"/>
              <a:t> of data every year, and is expected to increase to more than 1 </a:t>
            </a:r>
            <a:r>
              <a:rPr lang="en-GB" dirty="0" err="1"/>
              <a:t>EByte</a:t>
            </a:r>
            <a:r>
              <a:rPr lang="en-GB" dirty="0"/>
              <a:t>/year in </a:t>
            </a:r>
            <a:r>
              <a:rPr lang="en-GB" dirty="0" smtClean="0"/>
              <a:t>the next </a:t>
            </a:r>
            <a:r>
              <a:rPr lang="en-GB" strike="sngStrike" dirty="0" smtClean="0"/>
              <a:t>five </a:t>
            </a:r>
            <a:r>
              <a:rPr lang="en-GB" dirty="0" smtClean="0"/>
              <a:t>three years</a:t>
            </a:r>
          </a:p>
          <a:p>
            <a:pPr lvl="1"/>
            <a:r>
              <a:rPr lang="en-GB" sz="2200" dirty="0"/>
              <a:t>Storage is evolving, and much like </a:t>
            </a:r>
            <a:r>
              <a:rPr lang="en-GB" sz="2200" dirty="0" smtClean="0"/>
              <a:t>compute resources, </a:t>
            </a:r>
            <a:r>
              <a:rPr lang="en-GB" sz="2200" dirty="0"/>
              <a:t>we need to </a:t>
            </a:r>
            <a:r>
              <a:rPr lang="en-GB" sz="2200" dirty="0" smtClean="0"/>
              <a:t>adapt storage </a:t>
            </a:r>
            <a:r>
              <a:rPr lang="en-GB" sz="2200" dirty="0"/>
              <a:t>to a </a:t>
            </a:r>
            <a:r>
              <a:rPr lang="en-GB" sz="2200" dirty="0" smtClean="0"/>
              <a:t>more heterogeneous environment</a:t>
            </a:r>
          </a:p>
          <a:p>
            <a:pPr lvl="1"/>
            <a:r>
              <a:rPr lang="en-GB" sz="2200" dirty="0" smtClean="0"/>
              <a:t>Individual transfers need to be completed faster, and not just horizontally scale storage</a:t>
            </a:r>
            <a:endParaRPr lang="en-GB" sz="2200" dirty="0"/>
          </a:p>
          <a:p>
            <a:r>
              <a:rPr lang="en-GB" dirty="0"/>
              <a:t>The data-lake will be based on the </a:t>
            </a:r>
            <a:r>
              <a:rPr lang="en-GB" dirty="0" smtClean="0"/>
              <a:t>Rucio data management tool</a:t>
            </a:r>
            <a:r>
              <a:rPr lang="en-GB" dirty="0"/>
              <a:t>	</a:t>
            </a:r>
            <a:r>
              <a:rPr lang="en-GB" dirty="0" smtClean="0"/>
              <a:t>	</a:t>
            </a:r>
          </a:p>
        </p:txBody>
      </p:sp>
      <p:pic>
        <p:nvPicPr>
          <p:cNvPr id="1026" name="Picture 2" descr="https://blocksandfiles.com/wp-content/uploads/2021/01/Wikibon-SSD-less-than-HDD-in-2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899" y="2045971"/>
            <a:ext cx="4229101" cy="351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90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Data Challenge 2024 - DC24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981699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30000"/>
              </a:lnSpc>
              <a:spcAft>
                <a:spcPts val="1200"/>
              </a:spcAft>
              <a:buNone/>
            </a:pPr>
            <a:r>
              <a:rPr lang="en-GB" sz="3800" b="1" dirty="0" smtClean="0">
                <a:solidFill>
                  <a:srgbClr val="1E5DF8"/>
                </a:solidFill>
                <a:latin typeface="Arial"/>
                <a:cs typeface="Arial"/>
              </a:rPr>
              <a:t>A </a:t>
            </a:r>
            <a:r>
              <a:rPr lang="en-GB" sz="3800" b="1" dirty="0">
                <a:solidFill>
                  <a:srgbClr val="1E5DF8"/>
                </a:solidFill>
                <a:latin typeface="Arial"/>
                <a:cs typeface="Arial"/>
              </a:rPr>
              <a:t>challenge to </a:t>
            </a:r>
            <a:r>
              <a:rPr lang="en-GB" sz="3800" b="1" dirty="0" smtClean="0">
                <a:solidFill>
                  <a:srgbClr val="1E5DF8"/>
                </a:solidFill>
                <a:latin typeface="Arial"/>
                <a:cs typeface="Arial"/>
              </a:rPr>
              <a:t>participating sites to </a:t>
            </a:r>
            <a:r>
              <a:rPr lang="en-GB" sz="3800" b="1" dirty="0">
                <a:solidFill>
                  <a:srgbClr val="1E5DF8"/>
                </a:solidFill>
                <a:latin typeface="Arial"/>
                <a:cs typeface="Arial"/>
              </a:rPr>
              <a:t>ensure sites are on track to being able to accept </a:t>
            </a:r>
            <a:r>
              <a:rPr lang="en-GB" sz="3800" b="1" dirty="0" smtClean="0">
                <a:solidFill>
                  <a:srgbClr val="1E5DF8"/>
                </a:solidFill>
                <a:latin typeface="Arial"/>
                <a:cs typeface="Arial"/>
              </a:rPr>
              <a:t>HL-LHC data </a:t>
            </a:r>
            <a:r>
              <a:rPr lang="en-GB" sz="3800" b="1" dirty="0">
                <a:solidFill>
                  <a:srgbClr val="1E5DF8"/>
                </a:solidFill>
                <a:latin typeface="Arial"/>
                <a:cs typeface="Arial"/>
              </a:rPr>
              <a:t>rates</a:t>
            </a:r>
            <a:r>
              <a:rPr lang="en-GB" sz="3800" b="1" dirty="0" smtClean="0">
                <a:solidFill>
                  <a:srgbClr val="1E5DF8"/>
                </a:solidFill>
                <a:latin typeface="Arial"/>
                <a:cs typeface="Arial"/>
              </a:rPr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ATLAS and CMS RAW data from CERN to T1 to be ~800 </a:t>
            </a:r>
            <a:r>
              <a:rPr lang="en-GB" dirty="0" err="1" smtClean="0"/>
              <a:t>Gbps</a:t>
            </a:r>
            <a:r>
              <a:rPr lang="en-GB" dirty="0" smtClean="0"/>
              <a:t> per experiment, with an additional 200 </a:t>
            </a:r>
            <a:r>
              <a:rPr lang="en-GB" dirty="0" err="1" smtClean="0"/>
              <a:t>Gbps</a:t>
            </a:r>
            <a:r>
              <a:rPr lang="en-GB" dirty="0" smtClean="0"/>
              <a:t> for other data types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hlinkClick r:id="rId2"/>
              </a:rPr>
              <a:t>ATLAS DC24 data rates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Very high data rates and this is only a fraction of the HL-LHC data rate.</a:t>
            </a:r>
          </a:p>
          <a:p>
            <a:pPr marL="0" indent="0">
              <a:buNone/>
            </a:pPr>
            <a:r>
              <a:rPr lang="en-GB" dirty="0" smtClean="0"/>
              <a:t>Investigating </a:t>
            </a:r>
            <a:r>
              <a:rPr lang="en-GB" dirty="0" err="1" smtClean="0"/>
              <a:t>QoS</a:t>
            </a:r>
            <a:r>
              <a:rPr lang="en-GB" dirty="0" smtClean="0"/>
              <a:t>, especially for SSD endpoints could be critical to ensure data rates into sites, as well as I/O for jobs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25" y="1271588"/>
            <a:ext cx="5271762" cy="389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package 1.1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1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Intelligent Data Management</a:t>
            </a:r>
          </a:p>
          <a:p>
            <a:r>
              <a:rPr lang="en-GB" dirty="0" smtClean="0"/>
              <a:t>Set </a:t>
            </a:r>
            <a:r>
              <a:rPr lang="en-GB" dirty="0"/>
              <a:t>up a UK data-lake prototype. </a:t>
            </a:r>
          </a:p>
          <a:p>
            <a:pPr lvl="1"/>
            <a:r>
              <a:rPr lang="en-GB" dirty="0"/>
              <a:t>This will build on the DOMA prototype, with the intention that there will be one data lake per region/country. </a:t>
            </a:r>
          </a:p>
          <a:p>
            <a:r>
              <a:rPr lang="en-GB" dirty="0"/>
              <a:t>Setting up the Data-lake in the first instance consists of 3 steps</a:t>
            </a:r>
          </a:p>
          <a:p>
            <a:pPr lvl="1"/>
            <a:r>
              <a:rPr lang="en-GB" dirty="0"/>
              <a:t>Configure core sites  - current 10 RSEs configured in the UK</a:t>
            </a:r>
          </a:p>
          <a:p>
            <a:pPr lvl="1"/>
            <a:r>
              <a:rPr lang="en-GB" dirty="0"/>
              <a:t>Configure additional – different storage sites </a:t>
            </a:r>
          </a:p>
          <a:p>
            <a:pPr lvl="1"/>
            <a:r>
              <a:rPr lang="en-GB" dirty="0"/>
              <a:t>Generate metrics for comparison</a:t>
            </a:r>
          </a:p>
          <a:p>
            <a:r>
              <a:rPr lang="en-GB" dirty="0"/>
              <a:t>Implement </a:t>
            </a:r>
            <a:r>
              <a:rPr lang="en-GB" dirty="0" err="1"/>
              <a:t>QoS</a:t>
            </a:r>
            <a:r>
              <a:rPr lang="en-GB" dirty="0"/>
              <a:t> information in Rucio</a:t>
            </a:r>
          </a:p>
          <a:p>
            <a:pPr lvl="1"/>
            <a:r>
              <a:rPr lang="en-GB" dirty="0"/>
              <a:t>Reliability of storage</a:t>
            </a:r>
          </a:p>
          <a:p>
            <a:pPr lvl="1"/>
            <a:r>
              <a:rPr lang="en-GB" dirty="0"/>
              <a:t>High performance storage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71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AF5AC-871A-DE2F-EB49-6CAA25F1878F}"/>
              </a:ext>
            </a:extLst>
          </p:cNvPr>
          <p:cNvSpPr/>
          <p:nvPr/>
        </p:nvSpPr>
        <p:spPr>
          <a:xfrm>
            <a:off x="402212" y="1393952"/>
            <a:ext cx="5569963" cy="521065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Distributed data 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management tool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Used by </a:t>
            </a: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several large experiments</a:t>
            </a:r>
            <a:endParaRPr lang="en-GB" sz="2200" dirty="0" smtClean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Handles Petabytes of data and </a:t>
            </a:r>
            <a:r>
              <a:rPr lang="en-GB" sz="2200" dirty="0" err="1" smtClean="0">
                <a:solidFill>
                  <a:srgbClr val="626262"/>
                </a:solidFill>
                <a:latin typeface="Arial Regular"/>
                <a:cs typeface="Arial"/>
              </a:rPr>
              <a:t>Exabytes</a:t>
            </a: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 of data movement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Treats different storage types with various behaviours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Adds a layer of abstraction between user and storage endpoints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Distributed components work together to orchestrate data movement as </a:t>
            </a:r>
            <a:r>
              <a:rPr lang="en-GB" sz="2200" dirty="0" smtClean="0">
                <a:solidFill>
                  <a:srgbClr val="626262"/>
                </a:solidFill>
                <a:latin typeface="Arial Regular"/>
                <a:cs typeface="Arial"/>
              </a:rPr>
              <a:t>required</a:t>
            </a:r>
            <a:endParaRPr lang="en-GB" sz="2200" dirty="0" smtClean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Rucio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136" y="1514475"/>
            <a:ext cx="5723325" cy="358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Kubernetes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31921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Container orchestration system for automating scaling and management </a:t>
            </a:r>
          </a:p>
          <a:p>
            <a:r>
              <a:rPr lang="en-GB" dirty="0"/>
              <a:t>Deployments </a:t>
            </a:r>
            <a:r>
              <a:rPr lang="en-GB" dirty="0" smtClean="0"/>
              <a:t>environments described </a:t>
            </a:r>
            <a:r>
              <a:rPr lang="en-GB" dirty="0"/>
              <a:t>in easy-to-read and write YAML files</a:t>
            </a:r>
          </a:p>
          <a:p>
            <a:r>
              <a:rPr lang="en-GB" dirty="0" smtClean="0"/>
              <a:t>Containers are self contained units of software, that allow the software to be deployed anywhere</a:t>
            </a:r>
          </a:p>
          <a:p>
            <a:r>
              <a:rPr lang="en-GB" dirty="0" smtClean="0"/>
              <a:t>K8S orchestrates not just container deployment but networking, persistent storage, security, secret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121" y="1825625"/>
            <a:ext cx="5914528" cy="29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2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Tokens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25629" cy="404091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1E5DF8"/>
                </a:solidFill>
                <a:latin typeface="Arial"/>
                <a:cs typeface="Arial"/>
              </a:rPr>
              <a:t>WLCG </a:t>
            </a:r>
            <a:r>
              <a:rPr lang="en-GB" b="1" dirty="0">
                <a:solidFill>
                  <a:srgbClr val="1E5DF8"/>
                </a:solidFill>
                <a:latin typeface="Arial"/>
                <a:cs typeface="Arial"/>
              </a:rPr>
              <a:t>is aiming for a transparent replacement of user X509 certificates + VOMS with tokens</a:t>
            </a:r>
          </a:p>
          <a:p>
            <a:r>
              <a:rPr lang="en-GB" dirty="0" smtClean="0"/>
              <a:t>CMS looking to use tokens for DC24 tests</a:t>
            </a:r>
            <a:endParaRPr lang="en-GB" dirty="0" smtClean="0"/>
          </a:p>
          <a:p>
            <a:r>
              <a:rPr lang="en-GB" dirty="0" smtClean="0"/>
              <a:t>With X509 becoming the optional / non-favoured authentication method for users in March </a:t>
            </a:r>
            <a:r>
              <a:rPr lang="en-GB" dirty="0" smtClean="0"/>
              <a:t>2024</a:t>
            </a:r>
            <a:endParaRPr lang="en-GB" dirty="0" smtClean="0"/>
          </a:p>
          <a:p>
            <a:r>
              <a:rPr lang="en-GB" dirty="0" smtClean="0"/>
              <a:t>Token authentication uses your institutional information to act as a assurance, then depending on the groups you are part of, give you authentication to perform specific actions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37114" y="6229350"/>
            <a:ext cx="438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2"/>
              </a:rPr>
              <a:t>WLCG Token Transition Timeline working doc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748" y="1825625"/>
            <a:ext cx="5075252" cy="35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Challenges </a:t>
            </a:r>
            <a:r>
              <a:rPr lang="en-GB" dirty="0" smtClean="0"/>
              <a:t>for WP1.1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Deploying a Rucio instance that is flexible but robust for development and testing</a:t>
            </a:r>
          </a:p>
          <a:p>
            <a:r>
              <a:rPr lang="en-GB" dirty="0" smtClean="0"/>
              <a:t>Token authentication for data management – extending to the Analysis Facility</a:t>
            </a:r>
          </a:p>
          <a:p>
            <a:r>
              <a:rPr lang="en-GB" dirty="0"/>
              <a:t>Maximising the SSD storage endpoints</a:t>
            </a:r>
          </a:p>
          <a:p>
            <a:r>
              <a:rPr lang="en-GB" dirty="0" smtClean="0"/>
              <a:t>Prioritising the data movement depending on job priority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65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78947" y="768553"/>
            <a:ext cx="1364846" cy="12356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Rancher Container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Kubernetes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142264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100" b="1" dirty="0">
                <a:solidFill>
                  <a:srgbClr val="1E5DF8"/>
                </a:solidFill>
                <a:latin typeface="Arial"/>
                <a:cs typeface="Arial"/>
              </a:rPr>
              <a:t>Evolution of Kubernetes cluster from a simple deployment to something that is production ready</a:t>
            </a:r>
          </a:p>
          <a:p>
            <a:r>
              <a:rPr lang="en-GB" dirty="0" smtClean="0"/>
              <a:t>Deployment and iteration on K8S cluster deployment to make the cluster more reliable</a:t>
            </a:r>
            <a:endParaRPr lang="en-GB" dirty="0" smtClean="0"/>
          </a:p>
          <a:p>
            <a:r>
              <a:rPr lang="en-GB" dirty="0" smtClean="0"/>
              <a:t>Development of a production-ready K8S cluster, with Highly Available Master </a:t>
            </a:r>
            <a:r>
              <a:rPr lang="en-GB" dirty="0" smtClean="0"/>
              <a:t>nodes</a:t>
            </a:r>
          </a:p>
          <a:p>
            <a:r>
              <a:rPr lang="en-GB" dirty="0" smtClean="0"/>
              <a:t>Move from a container used to create a cluster to a self-monitoring cluster using RKE2</a:t>
            </a:r>
          </a:p>
          <a:p>
            <a:r>
              <a:rPr lang="en-GB" dirty="0" smtClean="0"/>
              <a:t>Next step utilising the RAL Cloud K8S training to improve to a Cluster to integrate with OpenStack, and spin up and down Prod and Dev clusters</a:t>
            </a:r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642" y="768553"/>
            <a:ext cx="2187158" cy="24028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160" y="4371146"/>
            <a:ext cx="3584122" cy="1805817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9827514" y="3280381"/>
            <a:ext cx="865414" cy="97155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800" y="400769"/>
            <a:ext cx="560204" cy="560204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16200000">
            <a:off x="9091889" y="1270712"/>
            <a:ext cx="549199" cy="39969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ircular Arrow 9"/>
          <p:cNvSpPr/>
          <p:nvPr/>
        </p:nvSpPr>
        <p:spPr>
          <a:xfrm>
            <a:off x="8856500" y="3722815"/>
            <a:ext cx="971014" cy="1177447"/>
          </a:xfrm>
          <a:prstGeom prst="circular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-2023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FC-2023" id="{F98A11EB-63F5-45CA-B467-153289ACCD22}" vid="{7319B093-C2D8-4718-AE53-FFC9B33D9213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TFC theme">
    <a:dk1>
      <a:srgbClr val="2E2C61"/>
    </a:dk1>
    <a:lt1>
      <a:srgbClr val="FFFFFF"/>
    </a:lt1>
    <a:dk2>
      <a:srgbClr val="2E2C61"/>
    </a:dk2>
    <a:lt2>
      <a:srgbClr val="FFFFFF"/>
    </a:lt2>
    <a:accent1>
      <a:srgbClr val="1E5DF8"/>
    </a:accent1>
    <a:accent2>
      <a:srgbClr val="003088"/>
    </a:accent2>
    <a:accent3>
      <a:srgbClr val="F08900"/>
    </a:accent3>
    <a:accent4>
      <a:srgbClr val="616161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STFC-2023</Template>
  <TotalTime>3458</TotalTime>
  <Words>1015</Words>
  <Application>Microsoft Office PowerPoint</Application>
  <PresentationFormat>Widescreen</PresentationFormat>
  <Paragraphs>113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Regular</vt:lpstr>
      <vt:lpstr>Calibri</vt:lpstr>
      <vt:lpstr>Wingdings</vt:lpstr>
      <vt:lpstr>STFC-2023</vt:lpstr>
      <vt:lpstr>Font WITHOUT logo master</vt:lpstr>
      <vt:lpstr>PowerPoint Presentation</vt:lpstr>
      <vt:lpstr>Work package 1 Vison</vt:lpstr>
      <vt:lpstr>Data Challenge 2024 - DC24</vt:lpstr>
      <vt:lpstr>Work package 1.1</vt:lpstr>
      <vt:lpstr>PowerPoint Presentation</vt:lpstr>
      <vt:lpstr>Kubernetes</vt:lpstr>
      <vt:lpstr>Tokens</vt:lpstr>
      <vt:lpstr>Challenges for WP1.1</vt:lpstr>
      <vt:lpstr>Kubernetes work</vt:lpstr>
      <vt:lpstr>Kubernetes Deployment</vt:lpstr>
      <vt:lpstr>Token Authentication into Rucio</vt:lpstr>
      <vt:lpstr>Token Authentication into Rucio</vt:lpstr>
      <vt:lpstr>Monitoring of Functional Tests</vt:lpstr>
      <vt:lpstr>Monitoring of Functional Tests</vt:lpstr>
      <vt:lpstr>WP5 Analysis Facility</vt:lpstr>
      <vt:lpstr>Plan for extension to project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Noble, Timothy (STFC,RAL,SC)</dc:creator>
  <cp:lastModifiedBy>Noble, Timothy (STFC,RAL,SC)</cp:lastModifiedBy>
  <cp:revision>89</cp:revision>
  <dcterms:created xsi:type="dcterms:W3CDTF">2023-11-15T15:21:20Z</dcterms:created>
  <dcterms:modified xsi:type="dcterms:W3CDTF">2023-11-22T09:25:34Z</dcterms:modified>
</cp:coreProperties>
</file>