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96" r:id="rId2"/>
    <p:sldId id="328" r:id="rId3"/>
    <p:sldId id="352" r:id="rId4"/>
    <p:sldId id="356" r:id="rId5"/>
    <p:sldId id="357" r:id="rId6"/>
    <p:sldId id="353" r:id="rId7"/>
    <p:sldId id="354" r:id="rId8"/>
    <p:sldId id="358" r:id="rId9"/>
    <p:sldId id="299" r:id="rId10"/>
    <p:sldId id="346" r:id="rId11"/>
    <p:sldId id="359" r:id="rId12"/>
    <p:sldId id="348" r:id="rId13"/>
    <p:sldId id="360" r:id="rId14"/>
    <p:sldId id="350" r:id="rId15"/>
    <p:sldId id="303" r:id="rId16"/>
    <p:sldId id="322" r:id="rId17"/>
    <p:sldId id="323" r:id="rId18"/>
    <p:sldId id="301" r:id="rId19"/>
    <p:sldId id="324" r:id="rId20"/>
    <p:sldId id="325" r:id="rId21"/>
    <p:sldId id="28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33" autoAdjust="0"/>
    <p:restoredTop sz="94686"/>
  </p:normalViewPr>
  <p:slideViewPr>
    <p:cSldViewPr snapToGrid="0" snapToObjects="1">
      <p:cViewPr varScale="1">
        <p:scale>
          <a:sx n="115" d="100"/>
          <a:sy n="115" d="100"/>
        </p:scale>
        <p:origin x="114" y="4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8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19 September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20.09.2023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setup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512AA0-1392-D042-A0C1-77B50F3F97A9}"/>
              </a:ext>
            </a:extLst>
          </p:cNvPr>
          <p:cNvSpPr/>
          <p:nvPr/>
        </p:nvSpPr>
        <p:spPr>
          <a:xfrm>
            <a:off x="360659" y="1775993"/>
            <a:ext cx="914400" cy="371475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AD1B7F-B05E-5675-3BE1-C47FC7EABDA9}"/>
              </a:ext>
            </a:extLst>
          </p:cNvPr>
          <p:cNvSpPr txBox="1"/>
          <p:nvPr/>
        </p:nvSpPr>
        <p:spPr>
          <a:xfrm>
            <a:off x="392101" y="1406661"/>
            <a:ext cx="806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RF Gen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689497-B5A7-CB35-7353-758AE8E02C47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1275059" y="1961731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riangle 6">
            <a:extLst>
              <a:ext uri="{FF2B5EF4-FFF2-40B4-BE49-F238E27FC236}">
                <a16:creationId xmlns:a16="http://schemas.microsoft.com/office/drawing/2014/main" id="{86907D2D-E043-D226-B374-9B9CD98815AB}"/>
              </a:ext>
            </a:extLst>
          </p:cNvPr>
          <p:cNvSpPr/>
          <p:nvPr/>
        </p:nvSpPr>
        <p:spPr>
          <a:xfrm rot="5400000">
            <a:off x="1533819" y="1824209"/>
            <a:ext cx="319050" cy="27504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EB04B9-471B-A882-6B8A-FA169C9AA404}"/>
              </a:ext>
            </a:extLst>
          </p:cNvPr>
          <p:cNvSpPr txBox="1"/>
          <p:nvPr/>
        </p:nvSpPr>
        <p:spPr>
          <a:xfrm>
            <a:off x="1362441" y="1455309"/>
            <a:ext cx="516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SSA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3AE3B34-23D6-1380-E476-80AF5A0E93A3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830866" y="1961730"/>
            <a:ext cx="684806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le 9">
            <a:extLst>
              <a:ext uri="{FF2B5EF4-FFF2-40B4-BE49-F238E27FC236}">
                <a16:creationId xmlns:a16="http://schemas.microsoft.com/office/drawing/2014/main" id="{430AEA1F-FAB5-EC59-8E36-153857AC8C9D}"/>
              </a:ext>
            </a:extLst>
          </p:cNvPr>
          <p:cNvSpPr/>
          <p:nvPr/>
        </p:nvSpPr>
        <p:spPr>
          <a:xfrm rot="5400000">
            <a:off x="2389930" y="1671438"/>
            <a:ext cx="642344" cy="553745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4D82A7-04B4-5D5F-85D9-A75DFC5B8610}"/>
              </a:ext>
            </a:extLst>
          </p:cNvPr>
          <p:cNvSpPr txBox="1"/>
          <p:nvPr/>
        </p:nvSpPr>
        <p:spPr>
          <a:xfrm>
            <a:off x="2274279" y="1240436"/>
            <a:ext cx="930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Klystron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8468C22-BF95-6482-6307-0BC415DE0288}"/>
              </a:ext>
            </a:extLst>
          </p:cNvPr>
          <p:cNvCxnSpPr>
            <a:cxnSpLocks/>
          </p:cNvCxnSpPr>
          <p:nvPr/>
        </p:nvCxnSpPr>
        <p:spPr>
          <a:xfrm>
            <a:off x="2987975" y="1940887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1058392-2CCE-D0E1-0C30-2C39343C4065}"/>
              </a:ext>
            </a:extLst>
          </p:cNvPr>
          <p:cNvSpPr/>
          <p:nvPr/>
        </p:nvSpPr>
        <p:spPr>
          <a:xfrm>
            <a:off x="3321291" y="1861124"/>
            <a:ext cx="440860" cy="159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DF068C-D8A7-DA63-3A27-938BD6B97AA3}"/>
              </a:ext>
            </a:extLst>
          </p:cNvPr>
          <p:cNvSpPr txBox="1"/>
          <p:nvPr/>
        </p:nvSpPr>
        <p:spPr>
          <a:xfrm>
            <a:off x="3165527" y="1486249"/>
            <a:ext cx="739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HP DC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08B038D-C25F-9478-59C6-E3DD89DE4500}"/>
              </a:ext>
            </a:extLst>
          </p:cNvPr>
          <p:cNvSpPr/>
          <p:nvPr/>
        </p:nvSpPr>
        <p:spPr>
          <a:xfrm>
            <a:off x="2001906" y="1871757"/>
            <a:ext cx="198013" cy="152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66476CEE-EC2C-4880-C65F-8E72953A8D0F}"/>
              </a:ext>
            </a:extLst>
          </p:cNvPr>
          <p:cNvSpPr/>
          <p:nvPr/>
        </p:nvSpPr>
        <p:spPr>
          <a:xfrm rot="5400000">
            <a:off x="3589428" y="2069565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3" name="Right Arrow 20">
            <a:extLst>
              <a:ext uri="{FF2B5EF4-FFF2-40B4-BE49-F238E27FC236}">
                <a16:creationId xmlns:a16="http://schemas.microsoft.com/office/drawing/2014/main" id="{0700C8BB-3390-88D3-8BB5-8DE000193C7F}"/>
              </a:ext>
            </a:extLst>
          </p:cNvPr>
          <p:cNvSpPr/>
          <p:nvPr/>
        </p:nvSpPr>
        <p:spPr>
          <a:xfrm rot="5400000">
            <a:off x="3234091" y="2063257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5" name="Right Arrow 21">
            <a:extLst>
              <a:ext uri="{FF2B5EF4-FFF2-40B4-BE49-F238E27FC236}">
                <a16:creationId xmlns:a16="http://schemas.microsoft.com/office/drawing/2014/main" id="{BBADAE95-B2A1-A938-D610-EE7E6CAE0B50}"/>
              </a:ext>
            </a:extLst>
          </p:cNvPr>
          <p:cNvSpPr/>
          <p:nvPr/>
        </p:nvSpPr>
        <p:spPr>
          <a:xfrm rot="5400000">
            <a:off x="1978504" y="2069978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5A97CB0-3CF8-87B2-E5ED-90A653210892}"/>
              </a:ext>
            </a:extLst>
          </p:cNvPr>
          <p:cNvCxnSpPr>
            <a:cxnSpLocks/>
          </p:cNvCxnSpPr>
          <p:nvPr/>
        </p:nvCxnSpPr>
        <p:spPr>
          <a:xfrm>
            <a:off x="3773242" y="1933465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D1035DCD-BAB5-2B3C-24A8-AE72227987CE}"/>
              </a:ext>
            </a:extLst>
          </p:cNvPr>
          <p:cNvSpPr/>
          <p:nvPr/>
        </p:nvSpPr>
        <p:spPr>
          <a:xfrm>
            <a:off x="4265399" y="1853702"/>
            <a:ext cx="1588595" cy="1595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3581D6-9A8E-C39B-9DAC-0A7E9043FC53}"/>
              </a:ext>
            </a:extLst>
          </p:cNvPr>
          <p:cNvSpPr txBox="1"/>
          <p:nvPr/>
        </p:nvSpPr>
        <p:spPr>
          <a:xfrm>
            <a:off x="4781838" y="1541886"/>
            <a:ext cx="619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Load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44CBC8-A56D-8656-47FD-29BA6D77394E}"/>
              </a:ext>
            </a:extLst>
          </p:cNvPr>
          <p:cNvSpPr txBox="1"/>
          <p:nvPr/>
        </p:nvSpPr>
        <p:spPr>
          <a:xfrm>
            <a:off x="1873399" y="1556102"/>
            <a:ext cx="436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DC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5669F03-7718-31BA-07A3-A1DA0F8EB18D}"/>
              </a:ext>
            </a:extLst>
          </p:cNvPr>
          <p:cNvSpPr/>
          <p:nvPr/>
        </p:nvSpPr>
        <p:spPr>
          <a:xfrm>
            <a:off x="3644728" y="2300235"/>
            <a:ext cx="171046" cy="1846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E448162-BC47-375C-8255-FB7248CF620E}"/>
              </a:ext>
            </a:extLst>
          </p:cNvPr>
          <p:cNvCxnSpPr>
            <a:cxnSpLocks/>
          </p:cNvCxnSpPr>
          <p:nvPr/>
        </p:nvCxnSpPr>
        <p:spPr>
          <a:xfrm>
            <a:off x="3730549" y="2484901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66479F6-CAA6-A684-CDD3-5D63EADD6C00}"/>
              </a:ext>
            </a:extLst>
          </p:cNvPr>
          <p:cNvSpPr txBox="1"/>
          <p:nvPr/>
        </p:nvSpPr>
        <p:spPr>
          <a:xfrm>
            <a:off x="3812362" y="2238258"/>
            <a:ext cx="33080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Isolation + Transition + Attenuation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ED99EFE-B63A-7124-519A-E037239BDED1}"/>
              </a:ext>
            </a:extLst>
          </p:cNvPr>
          <p:cNvSpPr/>
          <p:nvPr/>
        </p:nvSpPr>
        <p:spPr>
          <a:xfrm>
            <a:off x="2030095" y="2313693"/>
            <a:ext cx="171046" cy="1846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0B2A4C6-C313-34DE-6D42-E4E0F03B8780}"/>
              </a:ext>
            </a:extLst>
          </p:cNvPr>
          <p:cNvSpPr/>
          <p:nvPr/>
        </p:nvSpPr>
        <p:spPr>
          <a:xfrm>
            <a:off x="3501857" y="3144362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1CB2650-3052-3B2C-40FF-AF6344688D57}"/>
              </a:ext>
            </a:extLst>
          </p:cNvPr>
          <p:cNvSpPr txBox="1"/>
          <p:nvPr/>
        </p:nvSpPr>
        <p:spPr>
          <a:xfrm>
            <a:off x="3204662" y="3348682"/>
            <a:ext cx="216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Power Meter 1 - PKI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B7688D1-904B-1CDB-175B-6D0993122113}"/>
              </a:ext>
            </a:extLst>
          </p:cNvPr>
          <p:cNvCxnSpPr>
            <a:cxnSpLocks/>
          </p:cNvCxnSpPr>
          <p:nvPr/>
        </p:nvCxnSpPr>
        <p:spPr>
          <a:xfrm>
            <a:off x="2119327" y="2499409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6D94EC04-7275-D904-5756-B0B245D7B516}"/>
              </a:ext>
            </a:extLst>
          </p:cNvPr>
          <p:cNvSpPr/>
          <p:nvPr/>
        </p:nvSpPr>
        <p:spPr>
          <a:xfrm>
            <a:off x="1890086" y="3146484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A89250D-74B5-5FA9-A7D6-815AE54A8830}"/>
              </a:ext>
            </a:extLst>
          </p:cNvPr>
          <p:cNvSpPr txBox="1"/>
          <p:nvPr/>
        </p:nvSpPr>
        <p:spPr>
          <a:xfrm>
            <a:off x="684169" y="2215988"/>
            <a:ext cx="1552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Attenuation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E8F0738-BB96-93B5-EB88-FF02E90B6FDF}"/>
              </a:ext>
            </a:extLst>
          </p:cNvPr>
          <p:cNvSpPr/>
          <p:nvPr/>
        </p:nvSpPr>
        <p:spPr>
          <a:xfrm>
            <a:off x="2547115" y="3711054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273D000-3305-D061-CC1D-2F0E28627BFB}"/>
              </a:ext>
            </a:extLst>
          </p:cNvPr>
          <p:cNvCxnSpPr>
            <a:cxnSpLocks/>
          </p:cNvCxnSpPr>
          <p:nvPr/>
        </p:nvCxnSpPr>
        <p:spPr>
          <a:xfrm>
            <a:off x="2767545" y="3042444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EA1AF76-47D7-CDAE-327C-08A1CD1E0E13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2767545" y="2484901"/>
            <a:ext cx="962706" cy="567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E6CAB7B3-D68E-57E5-213C-2292B7780FE6}"/>
              </a:ext>
            </a:extLst>
          </p:cNvPr>
          <p:cNvSpPr txBox="1"/>
          <p:nvPr/>
        </p:nvSpPr>
        <p:spPr>
          <a:xfrm>
            <a:off x="1847617" y="3851979"/>
            <a:ext cx="216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Power Meter 2 - PKI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3930B6-9D42-7F09-F129-FA2CB101A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9794" y="2574255"/>
            <a:ext cx="4758321" cy="361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238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F68D1F4-F0B3-52F9-C944-D9F33AC79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845" y="1216786"/>
            <a:ext cx="3718988" cy="494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setup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512AA0-1392-D042-A0C1-77B50F3F97A9}"/>
              </a:ext>
            </a:extLst>
          </p:cNvPr>
          <p:cNvSpPr/>
          <p:nvPr/>
        </p:nvSpPr>
        <p:spPr>
          <a:xfrm>
            <a:off x="360659" y="1775993"/>
            <a:ext cx="914400" cy="371475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AD1B7F-B05E-5675-3BE1-C47FC7EABDA9}"/>
              </a:ext>
            </a:extLst>
          </p:cNvPr>
          <p:cNvSpPr txBox="1"/>
          <p:nvPr/>
        </p:nvSpPr>
        <p:spPr>
          <a:xfrm>
            <a:off x="392101" y="1406661"/>
            <a:ext cx="80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RF Gen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689497-B5A7-CB35-7353-758AE8E02C47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1275059" y="1961731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riangle 6">
            <a:extLst>
              <a:ext uri="{FF2B5EF4-FFF2-40B4-BE49-F238E27FC236}">
                <a16:creationId xmlns:a16="http://schemas.microsoft.com/office/drawing/2014/main" id="{86907D2D-E043-D226-B374-9B9CD98815AB}"/>
              </a:ext>
            </a:extLst>
          </p:cNvPr>
          <p:cNvSpPr/>
          <p:nvPr/>
        </p:nvSpPr>
        <p:spPr>
          <a:xfrm rot="5400000">
            <a:off x="1533819" y="1824209"/>
            <a:ext cx="319050" cy="27504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EB04B9-471B-A882-6B8A-FA169C9AA404}"/>
              </a:ext>
            </a:extLst>
          </p:cNvPr>
          <p:cNvSpPr txBox="1"/>
          <p:nvPr/>
        </p:nvSpPr>
        <p:spPr>
          <a:xfrm>
            <a:off x="1362441" y="1455309"/>
            <a:ext cx="516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SSA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3AE3B34-23D6-1380-E476-80AF5A0E93A3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830866" y="1961730"/>
            <a:ext cx="684806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le 9">
            <a:extLst>
              <a:ext uri="{FF2B5EF4-FFF2-40B4-BE49-F238E27FC236}">
                <a16:creationId xmlns:a16="http://schemas.microsoft.com/office/drawing/2014/main" id="{430AEA1F-FAB5-EC59-8E36-153857AC8C9D}"/>
              </a:ext>
            </a:extLst>
          </p:cNvPr>
          <p:cNvSpPr/>
          <p:nvPr/>
        </p:nvSpPr>
        <p:spPr>
          <a:xfrm rot="5400000">
            <a:off x="2389930" y="1671438"/>
            <a:ext cx="642344" cy="553745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4D82A7-04B4-5D5F-85D9-A75DFC5B8610}"/>
              </a:ext>
            </a:extLst>
          </p:cNvPr>
          <p:cNvSpPr txBox="1"/>
          <p:nvPr/>
        </p:nvSpPr>
        <p:spPr>
          <a:xfrm>
            <a:off x="2274279" y="1240436"/>
            <a:ext cx="9303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Klystron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8468C22-BF95-6482-6307-0BC415DE0288}"/>
              </a:ext>
            </a:extLst>
          </p:cNvPr>
          <p:cNvCxnSpPr>
            <a:cxnSpLocks/>
          </p:cNvCxnSpPr>
          <p:nvPr/>
        </p:nvCxnSpPr>
        <p:spPr>
          <a:xfrm>
            <a:off x="2987975" y="1940887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1058392-2CCE-D0E1-0C30-2C39343C4065}"/>
              </a:ext>
            </a:extLst>
          </p:cNvPr>
          <p:cNvSpPr/>
          <p:nvPr/>
        </p:nvSpPr>
        <p:spPr>
          <a:xfrm>
            <a:off x="3321291" y="1861124"/>
            <a:ext cx="440860" cy="159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DF068C-D8A7-DA63-3A27-938BD6B97AA3}"/>
              </a:ext>
            </a:extLst>
          </p:cNvPr>
          <p:cNvSpPr txBox="1"/>
          <p:nvPr/>
        </p:nvSpPr>
        <p:spPr>
          <a:xfrm>
            <a:off x="3165527" y="1486249"/>
            <a:ext cx="739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HP DC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08B038D-C25F-9478-59C6-E3DD89DE4500}"/>
              </a:ext>
            </a:extLst>
          </p:cNvPr>
          <p:cNvSpPr/>
          <p:nvPr/>
        </p:nvSpPr>
        <p:spPr>
          <a:xfrm>
            <a:off x="2001906" y="1871757"/>
            <a:ext cx="198013" cy="152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66476CEE-EC2C-4880-C65F-8E72953A8D0F}"/>
              </a:ext>
            </a:extLst>
          </p:cNvPr>
          <p:cNvSpPr/>
          <p:nvPr/>
        </p:nvSpPr>
        <p:spPr>
          <a:xfrm rot="5400000">
            <a:off x="3589428" y="2069565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3" name="Right Arrow 20">
            <a:extLst>
              <a:ext uri="{FF2B5EF4-FFF2-40B4-BE49-F238E27FC236}">
                <a16:creationId xmlns:a16="http://schemas.microsoft.com/office/drawing/2014/main" id="{0700C8BB-3390-88D3-8BB5-8DE000193C7F}"/>
              </a:ext>
            </a:extLst>
          </p:cNvPr>
          <p:cNvSpPr/>
          <p:nvPr/>
        </p:nvSpPr>
        <p:spPr>
          <a:xfrm rot="5400000">
            <a:off x="3234091" y="2063257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5" name="Right Arrow 21">
            <a:extLst>
              <a:ext uri="{FF2B5EF4-FFF2-40B4-BE49-F238E27FC236}">
                <a16:creationId xmlns:a16="http://schemas.microsoft.com/office/drawing/2014/main" id="{BBADAE95-B2A1-A938-D610-EE7E6CAE0B50}"/>
              </a:ext>
            </a:extLst>
          </p:cNvPr>
          <p:cNvSpPr/>
          <p:nvPr/>
        </p:nvSpPr>
        <p:spPr>
          <a:xfrm rot="5400000">
            <a:off x="1978504" y="2069978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5A97CB0-3CF8-87B2-E5ED-90A653210892}"/>
              </a:ext>
            </a:extLst>
          </p:cNvPr>
          <p:cNvCxnSpPr>
            <a:cxnSpLocks/>
          </p:cNvCxnSpPr>
          <p:nvPr/>
        </p:nvCxnSpPr>
        <p:spPr>
          <a:xfrm>
            <a:off x="3773242" y="1933465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D1035DCD-BAB5-2B3C-24A8-AE72227987CE}"/>
              </a:ext>
            </a:extLst>
          </p:cNvPr>
          <p:cNvSpPr/>
          <p:nvPr/>
        </p:nvSpPr>
        <p:spPr>
          <a:xfrm>
            <a:off x="4265399" y="1853702"/>
            <a:ext cx="1588595" cy="1595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3581D6-9A8E-C39B-9DAC-0A7E9043FC53}"/>
              </a:ext>
            </a:extLst>
          </p:cNvPr>
          <p:cNvSpPr txBox="1"/>
          <p:nvPr/>
        </p:nvSpPr>
        <p:spPr>
          <a:xfrm>
            <a:off x="4781838" y="1541886"/>
            <a:ext cx="619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Load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44CBC8-A56D-8656-47FD-29BA6D77394E}"/>
              </a:ext>
            </a:extLst>
          </p:cNvPr>
          <p:cNvSpPr txBox="1"/>
          <p:nvPr/>
        </p:nvSpPr>
        <p:spPr>
          <a:xfrm>
            <a:off x="1873399" y="1556102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DC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5669F03-7718-31BA-07A3-A1DA0F8EB18D}"/>
              </a:ext>
            </a:extLst>
          </p:cNvPr>
          <p:cNvSpPr/>
          <p:nvPr/>
        </p:nvSpPr>
        <p:spPr>
          <a:xfrm>
            <a:off x="3644728" y="2300235"/>
            <a:ext cx="171046" cy="1846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E448162-BC47-375C-8255-FB7248CF620E}"/>
              </a:ext>
            </a:extLst>
          </p:cNvPr>
          <p:cNvCxnSpPr>
            <a:cxnSpLocks/>
          </p:cNvCxnSpPr>
          <p:nvPr/>
        </p:nvCxnSpPr>
        <p:spPr>
          <a:xfrm>
            <a:off x="3730549" y="2484901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66479F6-CAA6-A684-CDD3-5D63EADD6C00}"/>
              </a:ext>
            </a:extLst>
          </p:cNvPr>
          <p:cNvSpPr txBox="1"/>
          <p:nvPr/>
        </p:nvSpPr>
        <p:spPr>
          <a:xfrm>
            <a:off x="3812362" y="2238258"/>
            <a:ext cx="3308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Isolation + Transition + Attenuation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ED99EFE-B63A-7124-519A-E037239BDED1}"/>
              </a:ext>
            </a:extLst>
          </p:cNvPr>
          <p:cNvSpPr/>
          <p:nvPr/>
        </p:nvSpPr>
        <p:spPr>
          <a:xfrm>
            <a:off x="2030095" y="2313693"/>
            <a:ext cx="171046" cy="1846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0B2A4C6-C313-34DE-6D42-E4E0F03B8780}"/>
              </a:ext>
            </a:extLst>
          </p:cNvPr>
          <p:cNvSpPr/>
          <p:nvPr/>
        </p:nvSpPr>
        <p:spPr>
          <a:xfrm>
            <a:off x="3501857" y="3144362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1CB2650-3052-3B2C-40FF-AF6344688D57}"/>
              </a:ext>
            </a:extLst>
          </p:cNvPr>
          <p:cNvSpPr txBox="1"/>
          <p:nvPr/>
        </p:nvSpPr>
        <p:spPr>
          <a:xfrm>
            <a:off x="3204662" y="3348682"/>
            <a:ext cx="216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Power Meter 1 - PKI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B7688D1-904B-1CDB-175B-6D0993122113}"/>
              </a:ext>
            </a:extLst>
          </p:cNvPr>
          <p:cNvCxnSpPr>
            <a:cxnSpLocks/>
          </p:cNvCxnSpPr>
          <p:nvPr/>
        </p:nvCxnSpPr>
        <p:spPr>
          <a:xfrm>
            <a:off x="2119327" y="2499409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6D94EC04-7275-D904-5756-B0B245D7B516}"/>
              </a:ext>
            </a:extLst>
          </p:cNvPr>
          <p:cNvSpPr/>
          <p:nvPr/>
        </p:nvSpPr>
        <p:spPr>
          <a:xfrm>
            <a:off x="1890086" y="3146484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A89250D-74B5-5FA9-A7D6-815AE54A8830}"/>
              </a:ext>
            </a:extLst>
          </p:cNvPr>
          <p:cNvSpPr txBox="1"/>
          <p:nvPr/>
        </p:nvSpPr>
        <p:spPr>
          <a:xfrm>
            <a:off x="684169" y="2215988"/>
            <a:ext cx="1552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Attenuation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57FB618-49FD-03CA-82BC-F5F6839F240A}"/>
              </a:ext>
            </a:extLst>
          </p:cNvPr>
          <p:cNvSpPr txBox="1"/>
          <p:nvPr/>
        </p:nvSpPr>
        <p:spPr>
          <a:xfrm>
            <a:off x="7931597" y="2165834"/>
            <a:ext cx="1921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ighlight>
                  <a:srgbClr val="FFFFFF"/>
                </a:highlight>
                <a:latin typeface="Cambria" panose="02040503050406030204" pitchFamily="18" charset="0"/>
                <a:ea typeface="Cambria" panose="02040503050406030204" pitchFamily="18" charset="0"/>
              </a:rPr>
              <a:t>PKI to Power Meter 1</a:t>
            </a:r>
            <a:endParaRPr lang="en-GB" sz="1400" dirty="0">
              <a:highlight>
                <a:srgbClr val="FFFFFF"/>
              </a:highligh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30F5745-D3DE-814B-417B-10FCA0E6F19E}"/>
              </a:ext>
            </a:extLst>
          </p:cNvPr>
          <p:cNvSpPr txBox="1"/>
          <p:nvPr/>
        </p:nvSpPr>
        <p:spPr>
          <a:xfrm>
            <a:off x="10017859" y="3495920"/>
            <a:ext cx="707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ighlight>
                  <a:srgbClr val="FFFFFF"/>
                </a:highlight>
                <a:latin typeface="Cambria" panose="02040503050406030204" pitchFamily="18" charset="0"/>
                <a:ea typeface="Cambria" panose="02040503050406030204" pitchFamily="18" charset="0"/>
              </a:rPr>
              <a:t>HP DC</a:t>
            </a:r>
            <a:endParaRPr lang="en-GB" sz="1400" dirty="0">
              <a:highlight>
                <a:srgbClr val="FFFFFF"/>
              </a:highligh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E8F0738-BB96-93B5-EB88-FF02E90B6FDF}"/>
              </a:ext>
            </a:extLst>
          </p:cNvPr>
          <p:cNvSpPr/>
          <p:nvPr/>
        </p:nvSpPr>
        <p:spPr>
          <a:xfrm>
            <a:off x="2547115" y="3711054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273D000-3305-D061-CC1D-2F0E28627BFB}"/>
              </a:ext>
            </a:extLst>
          </p:cNvPr>
          <p:cNvCxnSpPr>
            <a:cxnSpLocks/>
          </p:cNvCxnSpPr>
          <p:nvPr/>
        </p:nvCxnSpPr>
        <p:spPr>
          <a:xfrm>
            <a:off x="2767545" y="3042444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EA1AF76-47D7-CDAE-327C-08A1CD1E0E13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2767545" y="2484901"/>
            <a:ext cx="962706" cy="567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E6CAB7B3-D68E-57E5-213C-2292B7780FE6}"/>
              </a:ext>
            </a:extLst>
          </p:cNvPr>
          <p:cNvSpPr txBox="1"/>
          <p:nvPr/>
        </p:nvSpPr>
        <p:spPr>
          <a:xfrm>
            <a:off x="1847617" y="3851979"/>
            <a:ext cx="216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Power Meter 2 - PKI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F52CAB7-018B-25EE-D8DA-782A7BE2B4C6}"/>
              </a:ext>
            </a:extLst>
          </p:cNvPr>
          <p:cNvSpPr txBox="1"/>
          <p:nvPr/>
        </p:nvSpPr>
        <p:spPr>
          <a:xfrm>
            <a:off x="7878025" y="5055084"/>
            <a:ext cx="1921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ighlight>
                  <a:srgbClr val="FFFFFF"/>
                </a:highlight>
                <a:latin typeface="Cambria" panose="02040503050406030204" pitchFamily="18" charset="0"/>
                <a:ea typeface="Cambria" panose="02040503050406030204" pitchFamily="18" charset="0"/>
              </a:rPr>
              <a:t>PKI to Power Meter 2</a:t>
            </a:r>
            <a:endParaRPr lang="en-GB" sz="1400" dirty="0">
              <a:highlight>
                <a:srgbClr val="FFFFFF"/>
              </a:highligh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52" name="Table 42">
            <a:extLst>
              <a:ext uri="{FF2B5EF4-FFF2-40B4-BE49-F238E27FC236}">
                <a16:creationId xmlns:a16="http://schemas.microsoft.com/office/drawing/2014/main" id="{DDDCAFC0-E240-9EF6-49F1-C1E83174A3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437545"/>
              </p:ext>
            </p:extLst>
          </p:nvPr>
        </p:nvGraphicFramePr>
        <p:xfrm>
          <a:off x="975301" y="4431615"/>
          <a:ext cx="6074922" cy="14833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17456">
                  <a:extLst>
                    <a:ext uri="{9D8B030D-6E8A-4147-A177-3AD203B41FA5}">
                      <a16:colId xmlns:a16="http://schemas.microsoft.com/office/drawing/2014/main" val="2082508777"/>
                    </a:ext>
                  </a:extLst>
                </a:gridCol>
                <a:gridCol w="2357466">
                  <a:extLst>
                    <a:ext uri="{9D8B030D-6E8A-4147-A177-3AD203B41FA5}">
                      <a16:colId xmlns:a16="http://schemas.microsoft.com/office/drawing/2014/main" val="5974948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Chain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Att</a:t>
                      </a:r>
                      <a:r>
                        <a:rPr lang="en-E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(dB)</a:t>
                      </a:r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@11.994GHz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6732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PKI, chain 1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43.04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395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PKI, chain 2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45.0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822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E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KLYIN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E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49</a:t>
                      </a:r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.</a:t>
                      </a:r>
                      <a:r>
                        <a:rPr lang="en-E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0386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6238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Frequency </a:t>
            </a:r>
            <a:r>
              <a:rPr lang="en-US" sz="2400" dirty="0" err="1">
                <a:cs typeface="Arial"/>
              </a:rPr>
              <a:t>behaviour</a:t>
            </a:r>
            <a:endParaRPr lang="en-US" sz="2400" dirty="0">
              <a:cs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4B146A-8BB5-96E4-5D21-00CD982B4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3455" y="1436444"/>
            <a:ext cx="6296391" cy="46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963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Frequency </a:t>
            </a:r>
            <a:r>
              <a:rPr lang="en-US" sz="2400" dirty="0" err="1">
                <a:cs typeface="Arial"/>
              </a:rPr>
              <a:t>behaviour</a:t>
            </a:r>
            <a:endParaRPr lang="en-US" sz="2400" dirty="0">
              <a:cs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4B146A-8BB5-96E4-5D21-00CD982B4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3455" y="1436444"/>
            <a:ext cx="6296391" cy="46881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E1E9D36-F00C-F8A7-1696-776DC1B75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7709" y="1533524"/>
            <a:ext cx="6080836" cy="46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2277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Beam voltage dependency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 descr="A graph with a blue line and green dots&#10;&#10;Description automatically generated with medium confidence">
            <a:extLst>
              <a:ext uri="{FF2B5EF4-FFF2-40B4-BE49-F238E27FC236}">
                <a16:creationId xmlns:a16="http://schemas.microsoft.com/office/drawing/2014/main" id="{E1C671EF-A2E3-C6E6-595B-82E95EE6B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9361" y="921038"/>
            <a:ext cx="7928487" cy="528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930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65F33-97A5-70FB-31B9-35F63CD7EB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80B2C-4B50-CAC4-0056-AAD9B3DD22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FC04D-7403-97AA-1CFB-891CA8FE4B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34E66C4E-FBA2-E0B2-C171-7D86C38832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2" b="10672"/>
          <a:stretch>
            <a:fillRect/>
          </a:stretch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9A12501-416D-A5AE-4F1B-750DC8940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589" y="373593"/>
            <a:ext cx="5616574" cy="1065742"/>
          </a:xfrm>
        </p:spPr>
        <p:txBody>
          <a:bodyPr/>
          <a:lstStyle/>
          <a:p>
            <a:r>
              <a:rPr lang="en-DE" dirty="0"/>
              <a:t>X-Box 3 Line 1: TD31 N1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889AC5E-6228-62AF-158D-2BDE336E3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80588" y="1703463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DE" dirty="0"/>
              <a:t>hut down</a:t>
            </a:r>
          </a:p>
        </p:txBody>
      </p:sp>
    </p:spTree>
    <p:extLst>
      <p:ext uri="{BB962C8B-B14F-4D97-AF65-F5344CB8AC3E}">
        <p14:creationId xmlns:p14="http://schemas.microsoft.com/office/powerpoint/2010/main" val="2821413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N1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390075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N1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703726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2: TD31 N2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DE" dirty="0"/>
              <a:t>hut 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435A404-6F4B-163F-1E25-61DBA6C699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2" b="10672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525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N2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476671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A8480588-E465-56A7-AF99-09CA925C22D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0" b="1280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32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N2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8613098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 TD31 N3 N4</a:t>
            </a:r>
            <a:r>
              <a:rPr lang="en-US" dirty="0"/>
              <a:t>- Structure B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22.08.2023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100% power </a:t>
            </a:r>
            <a:r>
              <a:rPr lang="de-DE" dirty="0" err="1"/>
              <a:t>going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lines</a:t>
            </a:r>
            <a:r>
              <a:rPr lang="de-DE" dirty="0"/>
              <a:t> B – </a:t>
            </a:r>
            <a:r>
              <a:rPr lang="de-DE" dirty="0" err="1"/>
              <a:t>checked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Currently</a:t>
            </a:r>
            <a:r>
              <a:rPr lang="de-DE" dirty="0"/>
              <a:t>: 25MW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New </a:t>
            </a:r>
            <a:r>
              <a:rPr lang="de-DE" dirty="0" err="1"/>
              <a:t>electrical</a:t>
            </a:r>
            <a:r>
              <a:rPr lang="de-DE" dirty="0"/>
              <a:t> </a:t>
            </a:r>
            <a:r>
              <a:rPr lang="de-DE" dirty="0" err="1"/>
              <a:t>installation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ready</a:t>
            </a:r>
            <a:endParaRPr lang="en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435A404-6F4B-163F-1E25-61DBA6C699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28"/>
          <a:stretch/>
        </p:blipFill>
        <p:spPr>
          <a:xfrm>
            <a:off x="6167438" y="0"/>
            <a:ext cx="6024562" cy="631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132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2733563" cy="1065742"/>
          </a:xfrm>
        </p:spPr>
        <p:txBody>
          <a:bodyPr/>
          <a:lstStyle/>
          <a:p>
            <a:r>
              <a:rPr lang="en-DE" dirty="0"/>
              <a:t>X-Box 2 TD31 N3 N</a:t>
            </a:r>
            <a:r>
              <a:rPr lang="en-US" dirty="0"/>
              <a:t>: Peak power</a:t>
            </a:r>
            <a:endParaRPr lang="en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096C18F-F240-A200-E45D-EDBFCCC37F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4582" y="0"/>
            <a:ext cx="8177030" cy="6316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173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 TD31 N3 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125C80-23B6-AACE-9A70-2766A34A2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713" y="906464"/>
            <a:ext cx="7742238" cy="541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9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 TD31 N3 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090B9B6-7BB8-2E73-B401-6D53E39330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4203" y="906464"/>
            <a:ext cx="7723594" cy="541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05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 TD31 N3 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8FCAF6-2BE8-3874-6226-118FCFE57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867" y="823865"/>
            <a:ext cx="7845630" cy="538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619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 TD31 N3 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3415879C">
            <a:hlinkClick r:id="" action="ppaction://media"/>
            <a:extLst>
              <a:ext uri="{FF2B5EF4-FFF2-40B4-BE49-F238E27FC236}">
                <a16:creationId xmlns:a16="http://schemas.microsoft.com/office/drawing/2014/main" id="{666DC0C4-D623-265C-7300-AF630E057BF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r="18970" b="18388"/>
          <a:stretch/>
        </p:blipFill>
        <p:spPr>
          <a:xfrm>
            <a:off x="4848536" y="1506335"/>
            <a:ext cx="6787387" cy="384533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E8A6F15-621B-2D93-F462-63DB7F60EC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9425" y="1622013"/>
            <a:ext cx="43691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Weird</a:t>
            </a:r>
            <a:r>
              <a:rPr lang="de-DE" dirty="0"/>
              <a:t> </a:t>
            </a:r>
            <a:r>
              <a:rPr lang="de-DE" dirty="0" err="1"/>
              <a:t>behaviour</a:t>
            </a:r>
            <a:r>
              <a:rPr lang="de-DE" dirty="0"/>
              <a:t> &gt;26 MW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Structure</a:t>
            </a:r>
            <a:r>
              <a:rPr lang="de-DE" dirty="0"/>
              <a:t> B / Phase </a:t>
            </a:r>
            <a:r>
              <a:rPr lang="de-DE" dirty="0" err="1"/>
              <a:t>shifter</a:t>
            </a:r>
            <a:r>
              <a:rPr lang="de-DE" dirty="0"/>
              <a:t> / Power </a:t>
            </a:r>
            <a:r>
              <a:rPr lang="de-DE" dirty="0" err="1"/>
              <a:t>splitter</a:t>
            </a:r>
            <a:r>
              <a:rPr lang="de-DE" dirty="0"/>
              <a:t> / Pulse </a:t>
            </a:r>
            <a:r>
              <a:rPr lang="de-DE" dirty="0" err="1"/>
              <a:t>compressor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PXI / ADC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60764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3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11337"/>
            <a:ext cx="11380812" cy="1084263"/>
          </a:xfrm>
        </p:spPr>
        <p:txBody>
          <a:bodyPr/>
          <a:lstStyle/>
          <a:p>
            <a:r>
              <a:rPr lang="en-DE" dirty="0"/>
              <a:t>X-Box 3: </a:t>
            </a:r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endParaRPr lang="en-D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19 September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Content Placeholder 4" descr="A large machine in a factory&#10;&#10;Description automatically generated">
            <a:extLst>
              <a:ext uri="{FF2B5EF4-FFF2-40B4-BE49-F238E27FC236}">
                <a16:creationId xmlns:a16="http://schemas.microsoft.com/office/drawing/2014/main" id="{469945D6-F872-2572-7C99-A722001099F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5135" b="5135"/>
          <a:stretch/>
        </p:blipFill>
        <p:spPr>
          <a:xfrm>
            <a:off x="707627" y="988736"/>
            <a:ext cx="6335969" cy="515106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1BA7614-C4EC-6871-2487-EF43CF3E1548}"/>
              </a:ext>
            </a:extLst>
          </p:cNvPr>
          <p:cNvSpPr txBox="1">
            <a:spLocks/>
          </p:cNvSpPr>
          <p:nvPr/>
        </p:nvSpPr>
        <p:spPr>
          <a:xfrm>
            <a:off x="7270808" y="1643236"/>
            <a:ext cx="4661660" cy="460851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Calibrated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setup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–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problems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with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VNA -&gt;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recalibrated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using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VNA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with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coaxial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type N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ports</a:t>
            </a: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Measured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curves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of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first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TUBE (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mod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Now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–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no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tension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in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fillament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(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under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investigation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03680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9080</TotalTime>
  <Words>468</Words>
  <Application>Microsoft Office PowerPoint</Application>
  <PresentationFormat>Widescreen</PresentationFormat>
  <Paragraphs>125</Paragraphs>
  <Slides>21</Slides>
  <Notes>0</Notes>
  <HiddenSlides>6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Cambria</vt:lpstr>
      <vt:lpstr>Office Theme</vt:lpstr>
      <vt:lpstr>X-Box Update</vt:lpstr>
      <vt:lpstr>X-Box 2: TD31 N3 N4</vt:lpstr>
      <vt:lpstr>X-Box 2 TD31 N3 N4- Structure B</vt:lpstr>
      <vt:lpstr>X-Box 2 TD31 N3 N: Peak power</vt:lpstr>
      <vt:lpstr>X-Box 2 TD31 N3 N</vt:lpstr>
      <vt:lpstr>X-Box 2 TD31 N3 N</vt:lpstr>
      <vt:lpstr>X-Box 2 TD31 N3 N</vt:lpstr>
      <vt:lpstr>X-Box 2 TD31 N3 N</vt:lpstr>
      <vt:lpstr>X-Box 3: High Efficiency Tubes Characterisation</vt:lpstr>
      <vt:lpstr>High Efficiency Klystron ER37117 TUBE1  Measurement setup</vt:lpstr>
      <vt:lpstr>High Efficiency Klystron ER37117 TUBE1  Measurement setup</vt:lpstr>
      <vt:lpstr>High Efficiency Klystron ER37117 TUBE1  Frequency behaviour</vt:lpstr>
      <vt:lpstr>High Efficiency Klystron ER37117 TUBE1  Frequency behaviour</vt:lpstr>
      <vt:lpstr>High Efficiency Klystron ER37117 TUBE1  Beam voltage dependency</vt:lpstr>
      <vt:lpstr>X-Box 3 Line 1: TD31 N1</vt:lpstr>
      <vt:lpstr>X-Box 3 Line 1: TD31 N1 – Peak Power</vt:lpstr>
      <vt:lpstr>X-Box 3 Line 1: TD31 N1 – Gradient</vt:lpstr>
      <vt:lpstr>X-Box 3 Line 2: TD31 N2</vt:lpstr>
      <vt:lpstr>X-Box 3 Line 1: TD31 N2 – Peak Power</vt:lpstr>
      <vt:lpstr>X-Box 3 Line 1: TD31 N2 – Gradient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X-Boxe Update</dc:title>
  <dc:creator>Mareike Wendelmuth</dc:creator>
  <cp:lastModifiedBy>Paz Alonso Arias</cp:lastModifiedBy>
  <cp:revision>121</cp:revision>
  <dcterms:created xsi:type="dcterms:W3CDTF">2023-05-26T09:07:50Z</dcterms:created>
  <dcterms:modified xsi:type="dcterms:W3CDTF">2023-09-19T14:06:20Z</dcterms:modified>
</cp:coreProperties>
</file>