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7" r:id="rId2"/>
    <p:sldId id="259" r:id="rId3"/>
    <p:sldId id="281" r:id="rId4"/>
    <p:sldId id="261" r:id="rId5"/>
    <p:sldId id="263" r:id="rId6"/>
    <p:sldId id="265" r:id="rId7"/>
    <p:sldId id="268" r:id="rId8"/>
    <p:sldId id="272" r:id="rId9"/>
    <p:sldId id="273" r:id="rId10"/>
    <p:sldId id="283" r:id="rId11"/>
    <p:sldId id="278" r:id="rId12"/>
    <p:sldId id="279" r:id="rId13"/>
    <p:sldId id="280" r:id="rId14"/>
    <p:sldId id="269" r:id="rId15"/>
    <p:sldId id="267" r:id="rId16"/>
    <p:sldId id="284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1C12C8-166F-4924-B172-C130E1FE043E}">
          <p14:sldIdLst>
            <p14:sldId id="257"/>
            <p14:sldId id="259"/>
            <p14:sldId id="281"/>
            <p14:sldId id="261"/>
            <p14:sldId id="263"/>
            <p14:sldId id="265"/>
            <p14:sldId id="268"/>
            <p14:sldId id="272"/>
            <p14:sldId id="273"/>
            <p14:sldId id="283"/>
            <p14:sldId id="278"/>
            <p14:sldId id="279"/>
            <p14:sldId id="280"/>
            <p14:sldId id="269"/>
            <p14:sldId id="267"/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D7DCBF3-7154-763D-87A5-95BDCBE23E5A}" name="Gabriela Cabrera Castellano" initials="GCC" userId="S::gabriela.cabrera@cern.ch::12fd08a3-22e9-4c9d-ab00-3a7bf6022b2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65896" autoAdjust="0"/>
  </p:normalViewPr>
  <p:slideViewPr>
    <p:cSldViewPr snapToGrid="0" snapToObjects="1">
      <p:cViewPr varScale="1">
        <p:scale>
          <a:sx n="115" d="100"/>
          <a:sy n="115" d="100"/>
        </p:scale>
        <p:origin x="1500" y="84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D01B6-0823-4D5C-B945-8BB9FB2CD58A}" type="datetimeFigureOut">
              <a:rPr lang="en-GB" smtClean="0"/>
              <a:t>13/09/2023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8F5FE-4D74-43A1-A40F-DAD736F976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492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789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409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i="0" dirty="0">
              <a:solidFill>
                <a:srgbClr val="374151"/>
              </a:solidFill>
              <a:effectLst/>
              <a:latin typeface="Söhne"/>
            </a:endParaRPr>
          </a:p>
          <a:p>
            <a:endParaRPr lang="en-GB" b="1" i="0" dirty="0">
              <a:solidFill>
                <a:srgbClr val="374151"/>
              </a:solidFill>
              <a:effectLst/>
              <a:latin typeface="Söhne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7180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7838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8098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3876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846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326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646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-1905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0" lvl="0" indent="-190500" algn="just">
              <a:buFont typeface="Arial" panose="020B0604020202020204" pitchFamily="34" charset="0"/>
              <a:buNone/>
            </a:pP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0" indent="-190500" algn="just">
              <a:buFont typeface="Arial" panose="020B0604020202020204" pitchFamily="34" charset="0"/>
              <a:buNone/>
            </a:pP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0" indent="-190500" algn="just">
              <a:buFont typeface="Arial" panose="020B0604020202020204" pitchFamily="34" charset="0"/>
              <a:buNone/>
            </a:pP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0" indent="-190500" algn="just">
              <a:buFont typeface="Arial" panose="020B0604020202020204" pitchFamily="34" charset="0"/>
              <a:buNone/>
            </a:pP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363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972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6448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290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104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48F5FE-4D74-43A1-A40F-DAD736F9767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120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9/13/2023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9/13/2023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9/13/2023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9/13/2023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Tx/>
              <a:defRPr sz="24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buClrTx/>
              <a:defRPr sz="20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buClrTx/>
              <a:defRPr sz="18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buClrTx/>
              <a:defRPr sz="16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buClrTx/>
              <a:defRPr sz="16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9/13/2023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9/13/2023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>
            <a:noAutofit/>
          </a:bodyPr>
          <a:lstStyle>
            <a:lvl1pPr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9/13/2023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hyperlink" Target="https://gitlab.cern.ch/be-bi-bgi/bipxl-readout/bipxl-software-internal-driver" TargetMode="External"/><Relationship Id="rId4" Type="http://schemas.openxmlformats.org/officeDocument/2006/relationships/hyperlink" Target="https://gitlab.cern.ch/be-bi-bgi/bipxl-readout/ps-bgi-bipxl-software-rest-server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itlab.cern.ch/be-bi-bgi/bipxl-readout/ps-bgi-bipxl-packaging" TargetMode="Externa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gitlab.cern.ch/be-bi-bgi/bipxl-readout/bipxl-gatewar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6908F-F099-2B1E-3CB2-DB6CA7C7C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/>
              <a:t>BIPXL </a:t>
            </a:r>
            <a:r>
              <a:rPr lang="en-US" sz="4000" b="1" dirty="0" err="1"/>
              <a:t>MPSoC</a:t>
            </a:r>
            <a:r>
              <a:rPr lang="en-US" sz="4000" b="1" dirty="0"/>
              <a:t> Readout</a:t>
            </a:r>
            <a:endParaRPr lang="en-GB" sz="4000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870F7A-345E-A03D-169A-5576165573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 September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384679-17E0-6CF9-DE1E-E58FD48599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SoC Technical Board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C81643-F28D-7DB7-C063-AC0BF22B9772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3356517" cy="314740"/>
          </a:xfrm>
        </p:spPr>
        <p:txBody>
          <a:bodyPr>
            <a:normAutofit/>
          </a:bodyPr>
          <a:lstStyle/>
          <a:p>
            <a:r>
              <a:rPr lang="en-US" dirty="0"/>
              <a:t>Gabriela Cabrera Castellano (SY-BI-XEI)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220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7BCDF4-5603-3633-8623-D184D9295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90" y="1149914"/>
            <a:ext cx="2764232" cy="15853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CBBFDE-A3AA-AA81-197B-0CF02DE7C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view: User applications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59DC2-441E-98A6-BD02-DF8BA680C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1312" y="958263"/>
            <a:ext cx="2895600" cy="2369486"/>
          </a:xfrm>
        </p:spPr>
        <p:txBody>
          <a:bodyPr>
            <a:normAutofit fontScale="62500" lnSpcReduction="20000"/>
          </a:bodyPr>
          <a:lstStyle/>
          <a:p>
            <a:pPr marL="268288" indent="-231775" algn="just">
              <a:lnSpc>
                <a:spcPct val="110000"/>
              </a:lnSpc>
            </a:pPr>
            <a:r>
              <a:rPr lang="en-US" sz="1800" b="1" dirty="0"/>
              <a:t>BIPXL Internal Driver: </a:t>
            </a:r>
            <a:r>
              <a:rPr lang="en-GB" sz="1800" dirty="0"/>
              <a:t>abstraction between user applications above and the kernel drivers below.</a:t>
            </a:r>
          </a:p>
          <a:p>
            <a:pPr marL="268288" indent="-231775" algn="just">
              <a:lnSpc>
                <a:spcPct val="110000"/>
              </a:lnSpc>
            </a:pPr>
            <a:r>
              <a:rPr lang="en-GB" sz="1800" b="1" dirty="0"/>
              <a:t>REST HTTP Server: </a:t>
            </a:r>
            <a:r>
              <a:rPr lang="en-GB" sz="1800" dirty="0"/>
              <a:t>HTTP using Flask and Flask-RESTX frameworks.</a:t>
            </a:r>
            <a:endParaRPr lang="en-GB" sz="1800" dirty="0"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271463" indent="-234950" algn="just">
              <a:lnSpc>
                <a:spcPct val="120000"/>
              </a:lnSpc>
            </a:pPr>
            <a:r>
              <a:rPr lang="en-US" sz="1800" b="1" dirty="0"/>
              <a:t>BIPXL Event processing: </a:t>
            </a:r>
            <a:r>
              <a:rPr lang="en-US" sz="1800" dirty="0"/>
              <a:t>beam profiles construction to be sent to the BGIPXL FESA class before the next user cycle.</a:t>
            </a:r>
            <a:endParaRPr lang="en-US" sz="1800" b="1" dirty="0"/>
          </a:p>
          <a:p>
            <a:pPr marL="271463" indent="-234950" algn="just">
              <a:lnSpc>
                <a:spcPct val="120000"/>
              </a:lnSpc>
              <a:tabLst>
                <a:tab pos="268288" algn="l"/>
              </a:tabLst>
            </a:pPr>
            <a:r>
              <a:rPr lang="en-GB" sz="1800" b="1" dirty="0"/>
              <a:t>BIPXL Software </a:t>
            </a:r>
            <a:r>
              <a:rPr lang="en-GB" sz="1800" b="1" dirty="0" err="1"/>
              <a:t>Vistar</a:t>
            </a:r>
            <a:r>
              <a:rPr lang="en-GB" sz="1800" b="1" dirty="0"/>
              <a:t>: </a:t>
            </a:r>
            <a:r>
              <a:rPr lang="en-GB" sz="1800" dirty="0"/>
              <a:t>live display of the instrument state and beam profile acquisition.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92815-4E1B-7F71-9C17-711F637FA7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 September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25C33-C9AC-0B54-8A4C-68E29618CD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BIPXL </a:t>
            </a:r>
            <a:r>
              <a:rPr lang="en-US" dirty="0" err="1"/>
              <a:t>MPSoC</a:t>
            </a:r>
            <a:r>
              <a:rPr lang="en-US" dirty="0"/>
              <a:t> Readout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E7BB9-EF19-33C1-31B7-BD0DF06112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4291D50-BBB3-D364-0C52-238AC9989D67}"/>
              </a:ext>
            </a:extLst>
          </p:cNvPr>
          <p:cNvSpPr/>
          <p:nvPr/>
        </p:nvSpPr>
        <p:spPr>
          <a:xfrm>
            <a:off x="1478280" y="1338263"/>
            <a:ext cx="1622456" cy="923925"/>
          </a:xfrm>
          <a:prstGeom prst="roundRect">
            <a:avLst>
              <a:gd name="adj" fmla="val 8559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3E5170-AB2A-C9EB-F962-545BFE55A2F3}"/>
              </a:ext>
            </a:extLst>
          </p:cNvPr>
          <p:cNvSpPr txBox="1"/>
          <p:nvPr/>
        </p:nvSpPr>
        <p:spPr>
          <a:xfrm>
            <a:off x="6238669" y="4103305"/>
            <a:ext cx="337539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i="1" dirty="0">
                <a:hlinkClick r:id="rId5"/>
              </a:rPr>
              <a:t>https://gitlab.cern.ch/be-bi-bgi/bipxl-readout/</a:t>
            </a:r>
            <a:endParaRPr lang="en-GB" sz="105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CD422DC-846E-71C0-2332-F756BE0C29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6040" y="2399882"/>
            <a:ext cx="2454781" cy="13922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7E543CF-1711-20FC-3304-CB5CDCBF27E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7488" y="225786"/>
            <a:ext cx="2488609" cy="182172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8B75AA3-5866-2E42-81DA-8F0A05C56E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8588" y="3327749"/>
            <a:ext cx="4685633" cy="93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071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BBFDE-A3AA-AA81-197B-0CF02DE7C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view: RPU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59DC2-441E-98A6-BD02-DF8BA680C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8550" y="1197147"/>
            <a:ext cx="5156200" cy="2162004"/>
          </a:xfrm>
        </p:spPr>
        <p:txBody>
          <a:bodyPr>
            <a:normAutofit/>
          </a:bodyPr>
          <a:lstStyle/>
          <a:p>
            <a:pPr marL="630238" lvl="1" indent="-361950">
              <a:tabLst>
                <a:tab pos="268288" algn="l"/>
              </a:tabLst>
            </a:pPr>
            <a:endParaRPr lang="en-GB" sz="1600" dirty="0"/>
          </a:p>
          <a:p>
            <a:pPr marL="630238" lvl="1" indent="-361950">
              <a:tabLst>
                <a:tab pos="268288" algn="l"/>
              </a:tabLst>
            </a:pPr>
            <a:endParaRPr lang="en-GB" sz="16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92815-4E1B-7F71-9C17-711F637FA7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 September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25C33-C9AC-0B54-8A4C-68E29618CD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BIPXL </a:t>
            </a:r>
            <a:r>
              <a:rPr lang="en-US" dirty="0" err="1"/>
              <a:t>MPSoC</a:t>
            </a:r>
            <a:r>
              <a:rPr lang="en-US" dirty="0"/>
              <a:t> Readout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E7BB9-EF19-33C1-31B7-BD0DF06112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F98A08-2686-986D-8883-072D04B72F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381" y="1345543"/>
            <a:ext cx="3248944" cy="1947929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12496C8-ED47-308C-A27A-EFCA991D46A3}"/>
              </a:ext>
            </a:extLst>
          </p:cNvPr>
          <p:cNvSpPr txBox="1">
            <a:spLocks/>
          </p:cNvSpPr>
          <p:nvPr/>
        </p:nvSpPr>
        <p:spPr>
          <a:xfrm>
            <a:off x="496428" y="1067617"/>
            <a:ext cx="5156200" cy="314290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Tx/>
              <a:buSzPct val="80000"/>
              <a:buFont typeface="Arial"/>
              <a:buChar char="•"/>
              <a:defRPr kumimoji="0" sz="24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Tx/>
              <a:buSzPct val="90000"/>
              <a:buFont typeface="Arial"/>
              <a:buChar char="•"/>
              <a:defRPr kumimoji="0" sz="20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Tx/>
              <a:buSzPct val="85000"/>
              <a:buFont typeface="Arial"/>
              <a:buChar char="•"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Tx/>
              <a:buSzPct val="90000"/>
              <a:buFont typeface="Arial"/>
              <a:buChar char="•"/>
              <a:defRPr kumimoji="0" sz="16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Tx/>
              <a:buSzPct val="100000"/>
              <a:buFont typeface="Arial"/>
              <a:buChar char="•"/>
              <a:defRPr kumimoji="0" sz="16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2263" indent="-285750" algn="just">
              <a:lnSpc>
                <a:spcPct val="120000"/>
              </a:lnSpc>
            </a:pPr>
            <a:r>
              <a:rPr lang="en-US" sz="1800" dirty="0"/>
              <a:t>Detector real-time critical tasks.</a:t>
            </a:r>
          </a:p>
          <a:p>
            <a:pPr marL="322263" indent="-285750" algn="just">
              <a:lnSpc>
                <a:spcPct val="120000"/>
              </a:lnSpc>
            </a:pPr>
            <a:r>
              <a:rPr lang="en-US" sz="1800" dirty="0"/>
              <a:t>Lock-step mode using </a:t>
            </a:r>
            <a:r>
              <a:rPr lang="en-US" sz="1800" b="1" dirty="0" err="1"/>
              <a:t>FreeRTOS</a:t>
            </a:r>
            <a:r>
              <a:rPr lang="en-US" sz="1800" dirty="0"/>
              <a:t>.</a:t>
            </a:r>
          </a:p>
          <a:p>
            <a:pPr marL="322263" indent="-285750" algn="just">
              <a:lnSpc>
                <a:spcPct val="120000"/>
              </a:lnSpc>
            </a:pPr>
            <a:r>
              <a:rPr lang="en-US" sz="1800" dirty="0"/>
              <a:t>Two main tasks:</a:t>
            </a:r>
          </a:p>
          <a:p>
            <a:pPr marL="733743" lvl="1" indent="-285750" algn="just">
              <a:lnSpc>
                <a:spcPct val="120000"/>
              </a:lnSpc>
            </a:pPr>
            <a:r>
              <a:rPr lang="en-GB" sz="1200" dirty="0"/>
              <a:t>GBTx configuration and monitoring</a:t>
            </a:r>
          </a:p>
          <a:p>
            <a:pPr marL="733743" lvl="1" indent="-285750" algn="just">
              <a:lnSpc>
                <a:spcPct val="120000"/>
              </a:lnSpc>
            </a:pPr>
            <a:r>
              <a:rPr lang="en-GB" sz="1200" dirty="0"/>
              <a:t>Detector control and monitoring:</a:t>
            </a:r>
          </a:p>
          <a:p>
            <a:pPr marL="921195" lvl="2" indent="-285750" algn="just">
              <a:lnSpc>
                <a:spcPct val="120000"/>
              </a:lnSpc>
            </a:pPr>
            <a:r>
              <a:rPr lang="en-GB" sz="1000" dirty="0"/>
              <a:t>General config data</a:t>
            </a:r>
          </a:p>
          <a:p>
            <a:pPr marL="921195" lvl="2" indent="-285750" algn="just">
              <a:lnSpc>
                <a:spcPct val="120000"/>
              </a:lnSpc>
            </a:pPr>
            <a:r>
              <a:rPr lang="en-GB" sz="1000" dirty="0"/>
              <a:t>Run startup sequence</a:t>
            </a:r>
          </a:p>
          <a:p>
            <a:pPr marL="921195" lvl="2" indent="-285750" algn="just">
              <a:lnSpc>
                <a:spcPct val="120000"/>
              </a:lnSpc>
            </a:pPr>
            <a:r>
              <a:rPr lang="en-GB" sz="1000" dirty="0"/>
              <a:t>Temperature of the sensor</a:t>
            </a:r>
          </a:p>
          <a:p>
            <a:pPr marL="322263" indent="-285750" algn="just">
              <a:lnSpc>
                <a:spcPct val="120000"/>
              </a:lnSpc>
            </a:pPr>
            <a:r>
              <a:rPr lang="en-GB" sz="1600" dirty="0"/>
              <a:t>Interface to APU: </a:t>
            </a:r>
            <a:r>
              <a:rPr lang="en-GB" sz="1600" b="1" dirty="0" err="1"/>
              <a:t>OpenAMP</a:t>
            </a:r>
            <a:r>
              <a:rPr lang="en-GB" sz="1600" dirty="0"/>
              <a:t> library</a:t>
            </a:r>
            <a:endParaRPr lang="en-GB" sz="1200" dirty="0"/>
          </a:p>
          <a:p>
            <a:pPr marL="630238" lvl="1" indent="-361950">
              <a:tabLst>
                <a:tab pos="268288" algn="l"/>
              </a:tabLst>
            </a:pPr>
            <a:endParaRPr lang="en-GB" sz="16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98B682-4B64-23AB-37E6-6E2E550EE8C1}"/>
              </a:ext>
            </a:extLst>
          </p:cNvPr>
          <p:cNvSpPr txBox="1"/>
          <p:nvPr/>
        </p:nvSpPr>
        <p:spPr>
          <a:xfrm>
            <a:off x="4570627" y="4047351"/>
            <a:ext cx="457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https://gitlab.cern.ch/be-bi-bgi/bipxl-readout/bipxl-rpu-firmware</a:t>
            </a:r>
          </a:p>
        </p:txBody>
      </p:sp>
    </p:spTree>
    <p:extLst>
      <p:ext uri="{BB962C8B-B14F-4D97-AF65-F5344CB8AC3E}">
        <p14:creationId xmlns:p14="http://schemas.microsoft.com/office/powerpoint/2010/main" val="1220728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8DEDD-9203-5366-E2AC-0ED5E7341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Packaging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0DA2-AC7C-CE6B-84E0-7DE42734F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255" y="1264315"/>
            <a:ext cx="6534524" cy="1574136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0000"/>
              </a:lnSpc>
            </a:pPr>
            <a:r>
              <a:rPr lang="en-US" dirty="0"/>
              <a:t>Packaging repository:</a:t>
            </a:r>
          </a:p>
          <a:p>
            <a:pPr lvl="1" algn="just">
              <a:lnSpc>
                <a:spcPct val="110000"/>
              </a:lnSpc>
            </a:pPr>
            <a:r>
              <a:rPr lang="en-US" dirty="0"/>
              <a:t>Scripts to push all the needed resources.</a:t>
            </a:r>
          </a:p>
          <a:p>
            <a:pPr lvl="1" algn="just">
              <a:lnSpc>
                <a:spcPct val="110000"/>
              </a:lnSpc>
            </a:pPr>
            <a:r>
              <a:rPr lang="en-US" dirty="0"/>
              <a:t>Build </a:t>
            </a:r>
            <a:r>
              <a:rPr lang="en-US" dirty="0" err="1"/>
              <a:t>Petalinux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Gitlab runner</a:t>
            </a:r>
          </a:p>
          <a:p>
            <a:pPr lvl="1" algn="just">
              <a:lnSpc>
                <a:spcPct val="110000"/>
              </a:lnSpc>
            </a:pPr>
            <a:r>
              <a:rPr lang="en-US" dirty="0"/>
              <a:t>Xilinx tools (version 2021.2)</a:t>
            </a:r>
          </a:p>
          <a:p>
            <a:pPr lvl="1" algn="just">
              <a:lnSpc>
                <a:spcPct val="110000"/>
              </a:lnSpc>
            </a:pPr>
            <a:r>
              <a:rPr lang="en-GB" dirty="0"/>
              <a:t>Artifacts </a:t>
            </a:r>
            <a:r>
              <a:rPr lang="en-GB" dirty="0">
                <a:sym typeface="Wingdings" panose="05000000000000000000" pitchFamily="2" charset="2"/>
              </a:rPr>
              <a:t> SD Card</a:t>
            </a:r>
          </a:p>
          <a:p>
            <a:pPr lvl="1" algn="just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02455-7EB3-357D-EFB8-A8F6007C449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 September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5EABC-35F2-D7CC-F31B-A2B9177E73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BIPXL </a:t>
            </a:r>
            <a:r>
              <a:rPr lang="en-US" dirty="0" err="1"/>
              <a:t>MPSoC</a:t>
            </a:r>
            <a:r>
              <a:rPr lang="en-US" dirty="0"/>
              <a:t> Readout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22F90-DAEC-04EF-6D81-71832FC971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757E38-0D1A-3C92-569B-0823734202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935" y="302645"/>
            <a:ext cx="3638594" cy="11556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A1326FD-5A74-73C6-52C2-9F844B400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0" y="2957075"/>
            <a:ext cx="8178800" cy="10139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BC32EB-4A9A-D03A-245E-9B1FD141573B}"/>
              </a:ext>
            </a:extLst>
          </p:cNvPr>
          <p:cNvSpPr txBox="1"/>
          <p:nvPr/>
        </p:nvSpPr>
        <p:spPr>
          <a:xfrm>
            <a:off x="4127500" y="4095266"/>
            <a:ext cx="75120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hlinkClick r:id="rId5"/>
              </a:rPr>
              <a:t>https://gitlab.cern.ch/be-bi-bgi/bipxl-readout/ps-bgi-bipxl-packaging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181353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75B6F-ECED-BB15-29E2-F2F53E06A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plans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62EF8-0416-D9DB-B2CE-5D00BE63CE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Installation of SPS-BGI </a:t>
            </a:r>
            <a:r>
              <a:rPr lang="en-US" dirty="0">
                <a:sym typeface="Wingdings" panose="05000000000000000000" pitchFamily="2" charset="2"/>
              </a:rPr>
              <a:t> YETS 2023</a:t>
            </a:r>
          </a:p>
          <a:p>
            <a:pPr algn="just"/>
            <a:r>
              <a:rPr lang="en-US" dirty="0">
                <a:sym typeface="Wingdings" panose="05000000000000000000" pitchFamily="2" charset="2"/>
              </a:rPr>
              <a:t>Instrument + readout development for LHC-BGI:</a:t>
            </a:r>
          </a:p>
          <a:p>
            <a:pPr lvl="1" algn="just"/>
            <a:r>
              <a:rPr lang="en-US" dirty="0">
                <a:sym typeface="Wingdings" panose="05000000000000000000" pitchFamily="2" charset="2"/>
              </a:rPr>
              <a:t>TPX4:</a:t>
            </a:r>
          </a:p>
          <a:p>
            <a:pPr lvl="2" algn="just"/>
            <a:r>
              <a:rPr lang="en-US" dirty="0">
                <a:sym typeface="Wingdings" panose="05000000000000000000" pitchFamily="2" charset="2"/>
              </a:rPr>
              <a:t>163.84 Gbps (16 Output x 10.24 Gbps)</a:t>
            </a:r>
          </a:p>
          <a:p>
            <a:pPr lvl="2" algn="just"/>
            <a:r>
              <a:rPr lang="en-US" dirty="0" err="1">
                <a:sym typeface="Wingdings" panose="05000000000000000000" pitchFamily="2" charset="2"/>
              </a:rPr>
              <a:t>LpGBT</a:t>
            </a:r>
            <a:r>
              <a:rPr lang="en-US" dirty="0">
                <a:sym typeface="Wingdings" panose="05000000000000000000" pitchFamily="2" charset="2"/>
              </a:rPr>
              <a:t>: 2.56 Gbps in downlink and 5.12/10.24 Gbps in uplink.</a:t>
            </a:r>
          </a:p>
          <a:p>
            <a:pPr algn="just"/>
            <a:r>
              <a:rPr lang="en-US" dirty="0" err="1">
                <a:sym typeface="Wingdings" panose="05000000000000000000" pitchFamily="2" charset="2"/>
              </a:rPr>
              <a:t>SoM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CF9F1-36E2-6801-E390-96976F8384D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 September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4F342-AB91-DEC3-A694-5F5258634E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BIPXL </a:t>
            </a:r>
            <a:r>
              <a:rPr lang="en-US" dirty="0" err="1"/>
              <a:t>MPSoC</a:t>
            </a:r>
            <a:r>
              <a:rPr lang="en-US" dirty="0"/>
              <a:t> Readout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D7CE7-7426-41F2-36E1-2E84BD5DF7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892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8854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69783-92FF-DF38-BAB6-BF81CE712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33062-006C-4209-4764-9A9736E342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 September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51EC13-EA3D-E8E5-97C4-733C72F172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BIPXL </a:t>
            </a:r>
            <a:r>
              <a:rPr lang="en-US" dirty="0" err="1"/>
              <a:t>MPSoC</a:t>
            </a:r>
            <a:r>
              <a:rPr lang="en-US" dirty="0"/>
              <a:t> Readout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2C7CA-89CA-A538-8BB6-3C301D2EE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339EA6F-1877-0728-729A-BAC6CE86E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2376" y="1098674"/>
            <a:ext cx="5454033" cy="294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756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69783-92FF-DF38-BAB6-BF81CE712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view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33062-006C-4209-4764-9A9736E342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 September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51EC13-EA3D-E8E5-97C4-733C72F172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BIPXL </a:t>
            </a:r>
            <a:r>
              <a:rPr lang="en-US" dirty="0" err="1"/>
              <a:t>MPSoC</a:t>
            </a:r>
            <a:r>
              <a:rPr lang="en-US" dirty="0"/>
              <a:t> Readout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2C7CA-89CA-A538-8BB6-3C301D2EE1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7825FB-CCA7-0FFA-D4B3-4CAF9C20ED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006" y="1052848"/>
            <a:ext cx="7245350" cy="284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550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4AF706-C024-86E4-76E0-7FA3B9EE3B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4" t="992" r="924" b="1205"/>
          <a:stretch/>
        </p:blipFill>
        <p:spPr>
          <a:xfrm>
            <a:off x="6096307" y="2571750"/>
            <a:ext cx="2207635" cy="18416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72EF28-B8BB-504D-E4EB-78EDA3A5B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Gas </a:t>
            </a:r>
            <a:r>
              <a:rPr lang="en-US" dirty="0" err="1"/>
              <a:t>Ionisation</a:t>
            </a:r>
            <a:r>
              <a:rPr lang="en-US" dirty="0"/>
              <a:t>, BGI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E2377-274B-24A9-99EB-D935FDCB4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994205"/>
            <a:ext cx="4966137" cy="3475319"/>
          </a:xfrm>
        </p:spPr>
        <p:txBody>
          <a:bodyPr>
            <a:normAutofit fontScale="85000" lnSpcReduction="10000"/>
          </a:bodyPr>
          <a:lstStyle/>
          <a:p>
            <a:pPr marL="268288" indent="-231775" algn="just"/>
            <a:r>
              <a:rPr lang="en-GB" dirty="0"/>
              <a:t>Non-invasive measurements of the beam profile:</a:t>
            </a:r>
          </a:p>
          <a:p>
            <a:pPr marL="455740" lvl="2" indent="-231775" algn="just"/>
            <a:r>
              <a:rPr lang="en-GB" dirty="0"/>
              <a:t>1. Beam ionizes rest gas particles in the beam pipe</a:t>
            </a:r>
          </a:p>
          <a:p>
            <a:pPr marL="455740" lvl="2" indent="-231775" algn="just"/>
            <a:r>
              <a:rPr lang="en-GB" dirty="0"/>
              <a:t>2. Transport ionization electrons with E-field and    B-field</a:t>
            </a:r>
          </a:p>
          <a:p>
            <a:pPr marL="455740" lvl="2" indent="-231775" algn="just"/>
            <a:r>
              <a:rPr lang="en-GB" dirty="0"/>
              <a:t>3. Image ionization electrons with a detector </a:t>
            </a:r>
          </a:p>
          <a:p>
            <a:pPr marL="268288" indent="-231775" algn="just"/>
            <a:r>
              <a:rPr lang="en-GB" dirty="0"/>
              <a:t>Based on Timepix3:</a:t>
            </a:r>
          </a:p>
          <a:p>
            <a:pPr marL="455740" lvl="2" indent="-231775" algn="just"/>
            <a:r>
              <a:rPr lang="en-GB" dirty="0"/>
              <a:t>Position (65k pixels with 55um pitch) </a:t>
            </a:r>
          </a:p>
          <a:p>
            <a:pPr marL="455740" lvl="2" indent="-231775" algn="just"/>
            <a:r>
              <a:rPr lang="en-GB" dirty="0" err="1"/>
              <a:t>ToA</a:t>
            </a:r>
            <a:r>
              <a:rPr lang="en-GB" dirty="0"/>
              <a:t> (1,56 ns of resolution) </a:t>
            </a:r>
          </a:p>
          <a:p>
            <a:pPr marL="455740" lvl="2" indent="-231775" algn="just"/>
            <a:r>
              <a:rPr lang="en-GB" dirty="0" err="1"/>
              <a:t>ToT</a:t>
            </a:r>
            <a:r>
              <a:rPr lang="en-GB" dirty="0"/>
              <a:t> (&lt; 2KeV of energy resolution)</a:t>
            </a:r>
          </a:p>
          <a:p>
            <a:pPr marL="268288" indent="-231775" algn="just"/>
            <a:r>
              <a:rPr lang="en-GB" dirty="0"/>
              <a:t>Two operational BGIs installed in PS since 2021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6F710-75BF-A51F-3574-485DF99A25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 September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983BE-4A60-7E16-B827-A5EB3072FE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BIPXL </a:t>
            </a:r>
            <a:r>
              <a:rPr lang="en-US" dirty="0" err="1"/>
              <a:t>MPSoC</a:t>
            </a:r>
            <a:r>
              <a:rPr lang="en-US" dirty="0"/>
              <a:t> Readout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B84853-4B60-2D4D-569D-9B83323A00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0D05C6-F486-868B-179B-4D4E85441C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0049" y="294067"/>
            <a:ext cx="3451186" cy="19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19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6A42A-61F7-3B34-5DBE-6477F8130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requirements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5D43CD-0E20-C300-23FA-2C56B6AD5D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4 TPX3 </a:t>
            </a:r>
            <a:r>
              <a:rPr lang="en-US" dirty="0">
                <a:sym typeface="Wingdings" panose="05000000000000000000" pitchFamily="2" charset="2"/>
              </a:rPr>
              <a:t> 8 </a:t>
            </a:r>
            <a:r>
              <a:rPr lang="en-US" dirty="0" err="1">
                <a:sym typeface="Wingdings" panose="05000000000000000000" pitchFamily="2" charset="2"/>
              </a:rPr>
              <a:t>DataOut</a:t>
            </a:r>
            <a:r>
              <a:rPr lang="en-US" dirty="0">
                <a:sym typeface="Wingdings" panose="05000000000000000000" pitchFamily="2" charset="2"/>
              </a:rPr>
              <a:t> each one of 320 Mbps = 10,24 Gbps</a:t>
            </a:r>
          </a:p>
          <a:p>
            <a:pPr algn="just"/>
            <a:r>
              <a:rPr lang="en-US" dirty="0">
                <a:sym typeface="Wingdings" panose="05000000000000000000" pitchFamily="2" charset="2"/>
              </a:rPr>
              <a:t>Processing requirements: </a:t>
            </a:r>
          </a:p>
          <a:p>
            <a:pPr lvl="1" algn="just"/>
            <a:r>
              <a:rPr lang="en-US" dirty="0">
                <a:sym typeface="Wingdings" panose="05000000000000000000" pitchFamily="2" charset="2"/>
              </a:rPr>
              <a:t>To publish all the data before the next cycle starts.</a:t>
            </a:r>
          </a:p>
          <a:p>
            <a:pPr lvl="1" algn="just"/>
            <a:r>
              <a:rPr lang="en-US" dirty="0">
                <a:sym typeface="Wingdings" panose="05000000000000000000" pitchFamily="2" charset="2"/>
              </a:rPr>
              <a:t>Around 10k events per profile and about 1 profile per 2ms. </a:t>
            </a:r>
          </a:p>
          <a:p>
            <a:pPr lvl="2" algn="just"/>
            <a:r>
              <a:rPr lang="en-GB" dirty="0">
                <a:sym typeface="Wingdings" panose="05000000000000000000" pitchFamily="2" charset="2"/>
              </a:rPr>
              <a:t>60 bits per event</a:t>
            </a:r>
          </a:p>
          <a:p>
            <a:pPr lvl="2" algn="just"/>
            <a:r>
              <a:rPr lang="en-GB" dirty="0">
                <a:sym typeface="Wingdings" panose="05000000000000000000" pitchFamily="2" charset="2"/>
              </a:rPr>
              <a:t>Typical case: 2ms </a:t>
            </a:r>
            <a:r>
              <a:rPr lang="en-GB" dirty="0" err="1">
                <a:sym typeface="Wingdings" panose="05000000000000000000" pitchFamily="2" charset="2"/>
              </a:rPr>
              <a:t>acq</a:t>
            </a:r>
            <a:r>
              <a:rPr lang="en-GB" dirty="0">
                <a:sym typeface="Wingdings" panose="05000000000000000000" pitchFamily="2" charset="2"/>
              </a:rPr>
              <a:t> window every 10ms  60 Mbps</a:t>
            </a:r>
          </a:p>
          <a:p>
            <a:pPr algn="just"/>
            <a:r>
              <a:rPr lang="en-GB" dirty="0">
                <a:sym typeface="Wingdings" panose="05000000000000000000" pitchFamily="2" charset="2"/>
              </a:rPr>
              <a:t>Beam loss removal  offline.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08C1E-85BA-F74E-4145-EDEB35F98A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 September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DB05C0-E80C-5888-7AE0-ED9D22CD1D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BIPXL </a:t>
            </a:r>
            <a:r>
              <a:rPr lang="en-US" dirty="0" err="1"/>
              <a:t>MPSoC</a:t>
            </a:r>
            <a:r>
              <a:rPr lang="en-US" dirty="0"/>
              <a:t> Readout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E2A5F3-83F6-D5CC-FB96-260B4FE091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003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8FE9A-3015-A8D4-3854-BAC9F87D4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Readout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8585D-2F59-7F6B-67A8-D21B59BE1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4364302" cy="3412257"/>
          </a:xfrm>
        </p:spPr>
        <p:txBody>
          <a:bodyPr>
            <a:normAutofit/>
          </a:bodyPr>
          <a:lstStyle/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The readout consists of 3 parts: </a:t>
            </a:r>
            <a:r>
              <a:rPr lang="en-GB" sz="1800" b="1" dirty="0">
                <a:solidFill>
                  <a:schemeClr val="accent6">
                    <a:lumMod val="50000"/>
                  </a:schemeClr>
                </a:solidFill>
              </a:rPr>
              <a:t>Back-end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GB" sz="1800" b="1" dirty="0">
                <a:solidFill>
                  <a:schemeClr val="accent6">
                    <a:lumMod val="50000"/>
                  </a:schemeClr>
                </a:solidFill>
              </a:rPr>
              <a:t>Front-end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 and the </a:t>
            </a:r>
            <a:r>
              <a:rPr lang="en-GB" sz="1800" b="1" dirty="0">
                <a:solidFill>
                  <a:schemeClr val="accent6">
                    <a:lumMod val="50000"/>
                  </a:schemeClr>
                </a:solidFill>
              </a:rPr>
              <a:t>detector(s).</a:t>
            </a:r>
          </a:p>
          <a:p>
            <a:pPr marL="180975" indent="-180975" algn="just">
              <a:buFont typeface="Arial" panose="020B0604020202020204" pitchFamily="34" charset="0"/>
              <a:buChar char="•"/>
            </a:pPr>
            <a:r>
              <a:rPr lang="en-GB" sz="1800" dirty="0"/>
              <a:t>Back-end:</a:t>
            </a:r>
          </a:p>
          <a:p>
            <a:pPr marL="361950" lvl="1" indent="-180975" algn="just">
              <a:buFont typeface="Arial" panose="020B0604020202020204" pitchFamily="34" charset="0"/>
              <a:buChar char="•"/>
            </a:pPr>
            <a:r>
              <a:rPr lang="en-GB" sz="1400" dirty="0"/>
              <a:t>Until July 2022 </a:t>
            </a:r>
            <a:r>
              <a:rPr lang="en-GB" sz="1400" dirty="0">
                <a:sym typeface="Wingdings" panose="05000000000000000000" pitchFamily="2" charset="2"/>
              </a:rPr>
              <a:t> </a:t>
            </a:r>
            <a:r>
              <a:rPr lang="en-GB" sz="1400" dirty="0" err="1">
                <a:sym typeface="Wingdings" panose="05000000000000000000" pitchFamily="2" charset="2"/>
              </a:rPr>
              <a:t>Virtex</a:t>
            </a:r>
            <a:r>
              <a:rPr lang="en-GB" sz="1400" dirty="0">
                <a:sym typeface="Wingdings" panose="05000000000000000000" pitchFamily="2" charset="2"/>
              </a:rPr>
              <a:t> 7 FPGA VC707</a:t>
            </a:r>
          </a:p>
          <a:p>
            <a:pPr marL="549402" lvl="2" indent="-180975" algn="just">
              <a:buFont typeface="Arial" panose="020B0604020202020204" pitchFamily="34" charset="0"/>
              <a:buChar char="•"/>
            </a:pPr>
            <a:r>
              <a:rPr lang="en-GB" sz="1200" dirty="0"/>
              <a:t>Limited profile processing capabilities just using FPGA. </a:t>
            </a:r>
          </a:p>
          <a:p>
            <a:pPr marL="361950" lvl="1" indent="-180975" algn="just">
              <a:buFont typeface="Arial" panose="020B0604020202020204" pitchFamily="34" charset="0"/>
              <a:buChar char="•"/>
            </a:pPr>
            <a:r>
              <a:rPr lang="en-GB" sz="1400" dirty="0"/>
              <a:t>Back-end requirements:</a:t>
            </a:r>
          </a:p>
          <a:p>
            <a:pPr marL="549402" lvl="2" indent="-180975" algn="just">
              <a:buFont typeface="Arial" panose="020B0604020202020204" pitchFamily="34" charset="0"/>
              <a:buChar char="•"/>
            </a:pPr>
            <a:r>
              <a:rPr lang="en-GB" sz="1050" dirty="0">
                <a:solidFill>
                  <a:schemeClr val="accent6">
                    <a:lumMod val="50000"/>
                  </a:schemeClr>
                </a:solidFill>
              </a:rPr>
              <a:t>Generic platform for all the Timepix3 applications.</a:t>
            </a:r>
          </a:p>
          <a:p>
            <a:pPr marL="549402" lvl="2" indent="-180975" algn="just">
              <a:buFont typeface="Arial" panose="020B0604020202020204" pitchFamily="34" charset="0"/>
              <a:buChar char="•"/>
            </a:pPr>
            <a:r>
              <a:rPr lang="en-GB" sz="1050" dirty="0"/>
              <a:t>Real-time processing of Timepix3 events.</a:t>
            </a:r>
          </a:p>
          <a:p>
            <a:pPr marL="842010" lvl="3" indent="-180975" algn="just">
              <a:buFont typeface="Arial" panose="020B0604020202020204" pitchFamily="34" charset="0"/>
              <a:buChar char="•"/>
            </a:pPr>
            <a:r>
              <a:rPr lang="en-GB" sz="900" dirty="0"/>
              <a:t>Bunch by bunch</a:t>
            </a:r>
          </a:p>
          <a:p>
            <a:pPr marL="549402" lvl="2" indent="-180975" algn="just">
              <a:buFont typeface="Arial" panose="020B0604020202020204" pitchFamily="34" charset="0"/>
              <a:buChar char="•"/>
            </a:pPr>
            <a:r>
              <a:rPr lang="en-GB" sz="1050" dirty="0"/>
              <a:t>Simple debug, development and deployment.</a:t>
            </a:r>
          </a:p>
          <a:p>
            <a:pPr marL="549402" lvl="2" indent="-180975" algn="just">
              <a:buFont typeface="Arial" panose="020B0604020202020204" pitchFamily="34" charset="0"/>
              <a:buChar char="•"/>
            </a:pPr>
            <a:r>
              <a:rPr lang="en-GB" sz="1050" dirty="0"/>
              <a:t>Long term availability.</a:t>
            </a:r>
          </a:p>
          <a:p>
            <a:pPr marL="549402" lvl="2" indent="-180975" algn="just">
              <a:buFont typeface="Arial" panose="020B0604020202020204" pitchFamily="34" charset="0"/>
              <a:buChar char="•"/>
            </a:pPr>
            <a:r>
              <a:rPr lang="en-GB" sz="1050" dirty="0"/>
              <a:t>Support and expertise at CERN.</a:t>
            </a:r>
          </a:p>
          <a:p>
            <a:pPr marL="697230" lvl="1" indent="-285750" algn="just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54EA9-8F15-2921-F2D5-1BEB65BBC7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 September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5D844-6925-4D9F-A679-81DD8FFB3E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BIPXL </a:t>
            </a:r>
            <a:r>
              <a:rPr lang="en-US" dirty="0" err="1"/>
              <a:t>MPSoC</a:t>
            </a:r>
            <a:r>
              <a:rPr lang="en-US" dirty="0"/>
              <a:t> Readout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5F9167-9605-3DB1-DC68-3F48A25BBE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59CCD5-1D8C-5CD9-1452-A6F0FEF4A3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2220" y="175120"/>
            <a:ext cx="3641834" cy="2057978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C5904209-8045-E912-24C4-FE8385464525}"/>
              </a:ext>
            </a:extLst>
          </p:cNvPr>
          <p:cNvSpPr/>
          <p:nvPr/>
        </p:nvSpPr>
        <p:spPr>
          <a:xfrm>
            <a:off x="4502251" y="3270098"/>
            <a:ext cx="859221" cy="460164"/>
          </a:xfrm>
          <a:prstGeom prst="rightArrow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E34F0B-084B-EAFC-05A3-C5C8833DDE81}"/>
              </a:ext>
            </a:extLst>
          </p:cNvPr>
          <p:cNvSpPr txBox="1"/>
          <p:nvPr/>
        </p:nvSpPr>
        <p:spPr>
          <a:xfrm>
            <a:off x="5525814" y="3315514"/>
            <a:ext cx="2820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Zynq </a:t>
            </a:r>
            <a:r>
              <a:rPr lang="en-US" dirty="0" err="1"/>
              <a:t>UltraScale</a:t>
            </a:r>
            <a:r>
              <a:rPr lang="en-US" dirty="0"/>
              <a:t>+ </a:t>
            </a:r>
            <a:r>
              <a:rPr lang="en-US" dirty="0" err="1"/>
              <a:t>MPSoC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017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BD9FD-DA29-AA3F-4CAD-7341C0494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Zynq </a:t>
            </a:r>
            <a:r>
              <a:rPr lang="en-GB" dirty="0" err="1"/>
              <a:t>Ultrascale</a:t>
            </a:r>
            <a:r>
              <a:rPr lang="en-GB" dirty="0"/>
              <a:t>+ </a:t>
            </a:r>
            <a:r>
              <a:rPr lang="en-GB" dirty="0" err="1"/>
              <a:t>MPSoC</a:t>
            </a:r>
            <a:r>
              <a:rPr lang="en-GB" dirty="0"/>
              <a:t> Back-end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68ACA-44FB-6BFE-3680-AC781F6C6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6861" y="1026977"/>
            <a:ext cx="2710925" cy="1181457"/>
          </a:xfrm>
        </p:spPr>
        <p:txBody>
          <a:bodyPr>
            <a:normAutofit fontScale="70000" lnSpcReduction="20000"/>
          </a:bodyPr>
          <a:lstStyle/>
          <a:p>
            <a:pPr marL="36513" indent="0">
              <a:buNone/>
            </a:pPr>
            <a:r>
              <a:rPr lang="en-US" dirty="0"/>
              <a:t>ZCU102 board </a:t>
            </a:r>
          </a:p>
          <a:p>
            <a:pPr marL="268288" lvl="1" indent="-180975"/>
            <a:r>
              <a:rPr lang="en-GB" dirty="0"/>
              <a:t>HDMI/DP output</a:t>
            </a:r>
          </a:p>
          <a:p>
            <a:pPr marL="268288" lvl="1" indent="-180975"/>
            <a:r>
              <a:rPr lang="en-GB" dirty="0"/>
              <a:t>1G ethernet (PS)</a:t>
            </a:r>
          </a:p>
          <a:p>
            <a:pPr marL="268288" lvl="1" indent="-180975"/>
            <a:r>
              <a:rPr lang="en-GB" dirty="0"/>
              <a:t>4 SFP</a:t>
            </a:r>
          </a:p>
          <a:p>
            <a:pPr marL="268288" lvl="1" indent="-180975"/>
            <a:r>
              <a:rPr lang="en-GB" dirty="0"/>
              <a:t>Trigger FMC mezzanine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01EB5-4F57-C7D2-EB13-6D1567C5A22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 September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F7D4CC-3519-7FA2-A14B-17D4680949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BIPXL </a:t>
            </a:r>
            <a:r>
              <a:rPr lang="en-US" dirty="0" err="1"/>
              <a:t>MPSoC</a:t>
            </a:r>
            <a:r>
              <a:rPr lang="en-US" dirty="0"/>
              <a:t> Readout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38CC2A-D544-4337-36F0-DB7A0BCE6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8CE436-CF2F-E44C-653E-EE0038A544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7421" y="2257569"/>
            <a:ext cx="1843410" cy="21016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D6FB88D-10E5-60B4-C280-8252FE6FC5EC}"/>
              </a:ext>
            </a:extLst>
          </p:cNvPr>
          <p:cNvSpPr txBox="1"/>
          <p:nvPr/>
        </p:nvSpPr>
        <p:spPr>
          <a:xfrm>
            <a:off x="457200" y="3101193"/>
            <a:ext cx="59199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APU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runs Linux.</a:t>
            </a:r>
          </a:p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RPU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 cores will run in lock-step mode with 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FreeRTOS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PL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does the low-level assembly and transfer of bits and packets.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D8E831C-258B-607E-374B-3862C3C2A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120" y="1109663"/>
            <a:ext cx="3956050" cy="1879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521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6396B-1652-EB25-7E3E-B60F863D7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view: REST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D7E6DE-BA10-255C-AADE-8FCB33C50D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 September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C0CEFF-83FE-CA54-9749-AE13C4AB2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BIPXL </a:t>
            </a:r>
            <a:r>
              <a:rPr lang="en-US" dirty="0" err="1"/>
              <a:t>MPSoC</a:t>
            </a:r>
            <a:r>
              <a:rPr lang="en-US" dirty="0"/>
              <a:t> Readout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C0EE6-7BAC-8339-A000-24159AE030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CA8DFE3-177E-AF9D-E54F-E78D2DF745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6794" y="2614644"/>
            <a:ext cx="5358055" cy="17247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52A89B-E4D5-D050-46F7-5FFD16DE51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2786" y="972701"/>
            <a:ext cx="5422063" cy="159904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08723DA-F2EF-B5BA-1389-559B24ECE39F}"/>
              </a:ext>
            </a:extLst>
          </p:cNvPr>
          <p:cNvSpPr txBox="1"/>
          <p:nvPr/>
        </p:nvSpPr>
        <p:spPr>
          <a:xfrm>
            <a:off x="510540" y="1287780"/>
            <a:ext cx="2171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IPbus</a:t>
            </a:r>
            <a:r>
              <a:rPr lang="en-US" dirty="0"/>
              <a:t> interface to external computers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1A4586-2E2C-ABAC-4DC7-FB3FCD170C73}"/>
              </a:ext>
            </a:extLst>
          </p:cNvPr>
          <p:cNvSpPr txBox="1"/>
          <p:nvPr/>
        </p:nvSpPr>
        <p:spPr>
          <a:xfrm>
            <a:off x="510540" y="2766060"/>
            <a:ext cx="2197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REST HTTP interface to external computers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801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695CB-BC6C-FF82-5C76-5CACA01FD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view: PL Block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FEE5E-CF87-1E0A-E2BD-60FC85674F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1221"/>
            <a:ext cx="3377134" cy="345783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u="sng" dirty="0"/>
              <a:t>Low-level bit manipulation and data transfer:</a:t>
            </a:r>
          </a:p>
          <a:p>
            <a:pPr marL="182563" indent="-182563" algn="just">
              <a:lnSpc>
                <a:spcPct val="120000"/>
              </a:lnSpc>
            </a:pPr>
            <a:r>
              <a:rPr lang="en-US" b="1" dirty="0"/>
              <a:t>Detector controller </a:t>
            </a:r>
            <a:r>
              <a:rPr lang="en-US" dirty="0"/>
              <a:t>in charge of the synchronization</a:t>
            </a:r>
          </a:p>
          <a:p>
            <a:pPr marL="182563" indent="-182563" algn="just">
              <a:lnSpc>
                <a:spcPct val="120000"/>
              </a:lnSpc>
            </a:pPr>
            <a:r>
              <a:rPr lang="en-US" b="1" dirty="0"/>
              <a:t>Event assembler </a:t>
            </a:r>
            <a:r>
              <a:rPr lang="en-US" dirty="0"/>
              <a:t>packages the bytes with timing information.</a:t>
            </a:r>
          </a:p>
          <a:p>
            <a:pPr marL="182563" indent="-182563" algn="just">
              <a:lnSpc>
                <a:spcPct val="120000"/>
              </a:lnSpc>
            </a:pPr>
            <a:r>
              <a:rPr lang="en-US" b="1" dirty="0"/>
              <a:t>Trigger controller: </a:t>
            </a:r>
            <a:r>
              <a:rPr lang="en-US" dirty="0"/>
              <a:t>handles the generation of trigger signals and timestamps.</a:t>
            </a:r>
          </a:p>
          <a:p>
            <a:pPr marL="182563" indent="-182563" algn="just">
              <a:lnSpc>
                <a:spcPct val="120000"/>
              </a:lnSpc>
            </a:pPr>
            <a:r>
              <a:rPr lang="en-US" b="1" dirty="0"/>
              <a:t>Data controller </a:t>
            </a:r>
            <a:r>
              <a:rPr lang="en-US" dirty="0"/>
              <a:t>handles the events to/from DDR4.</a:t>
            </a:r>
          </a:p>
          <a:p>
            <a:pPr marL="182563" indent="-182563" algn="just">
              <a:lnSpc>
                <a:spcPct val="120000"/>
              </a:lnSpc>
            </a:pPr>
            <a:r>
              <a:rPr lang="en-US" b="1" dirty="0"/>
              <a:t>Memory controller</a:t>
            </a:r>
            <a:r>
              <a:rPr lang="en-US" dirty="0"/>
              <a:t>: DDR4 Xilinx IP block. </a:t>
            </a:r>
          </a:p>
          <a:p>
            <a:pPr marL="182563" indent="-182563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2BA59-7F7E-2AB2-AF73-88FCE8C7535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 September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B0D5F-363E-6C96-B466-452A6268D1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BIPXL </a:t>
            </a:r>
            <a:r>
              <a:rPr lang="en-US" dirty="0" err="1"/>
              <a:t>MPSoC</a:t>
            </a:r>
            <a:r>
              <a:rPr lang="en-US" dirty="0"/>
              <a:t> Readout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4E5CA-98EB-1F8E-BFBF-86CA567553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252B82-505C-80C7-F59A-C9100D9869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274" y="1426222"/>
            <a:ext cx="4743545" cy="203164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A3A6D3C-FF85-436F-5772-6AE8A94C9EBB}"/>
              </a:ext>
            </a:extLst>
          </p:cNvPr>
          <p:cNvSpPr txBox="1"/>
          <p:nvPr/>
        </p:nvSpPr>
        <p:spPr>
          <a:xfrm>
            <a:off x="4840940" y="4059024"/>
            <a:ext cx="61818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hlinkClick r:id="rId4"/>
              </a:rPr>
              <a:t>https://gitlab.cern.ch/be-bi-bgi/bipxl-readout/bipxl-gateware</a:t>
            </a:r>
            <a:endParaRPr lang="en-GB" sz="1200" i="1" dirty="0"/>
          </a:p>
          <a:p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822956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ED1A0-E426-5B27-A113-0B9A9A691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PL-APU Interface: DMA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5824A-3086-D22B-EEE1-509FADE9E7A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 September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41EE53-53FC-B56D-CDF2-C4FCFB9E0F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BIPXL </a:t>
            </a:r>
            <a:r>
              <a:rPr lang="en-US" dirty="0" err="1"/>
              <a:t>MPSoC</a:t>
            </a:r>
            <a:r>
              <a:rPr lang="en-US" dirty="0"/>
              <a:t> Readout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D0E1EC-BD9D-AF07-A1DC-11CE5CC80C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69F10D-058B-6A36-B25E-88D75C42D9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615" y="1091929"/>
            <a:ext cx="8516024" cy="310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444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2DF8B-7AED-575C-E9B3-B94D222E0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PL-APU Interface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F71B7-94EE-0F96-7474-0F2E6F685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45136"/>
            <a:ext cx="8226854" cy="3415510"/>
          </a:xfrm>
        </p:spPr>
        <p:txBody>
          <a:bodyPr>
            <a:normAutofit fontScale="62500" lnSpcReduction="20000"/>
          </a:bodyPr>
          <a:lstStyle/>
          <a:p>
            <a:pPr marL="268288" indent="-231775" algn="just">
              <a:lnSpc>
                <a:spcPct val="120000"/>
              </a:lnSpc>
            </a:pPr>
            <a:r>
              <a:rPr lang="en-US" dirty="0"/>
              <a:t>Concepts:</a:t>
            </a:r>
          </a:p>
          <a:p>
            <a:pPr marL="538163" lvl="1" indent="-269875" algn="just">
              <a:lnSpc>
                <a:spcPct val="120000"/>
              </a:lnSpc>
            </a:pPr>
            <a:r>
              <a:rPr lang="en-US" dirty="0"/>
              <a:t>Kernel space</a:t>
            </a:r>
          </a:p>
          <a:p>
            <a:pPr marL="538163" lvl="1" indent="-269875" algn="just">
              <a:lnSpc>
                <a:spcPct val="120000"/>
              </a:lnSpc>
            </a:pPr>
            <a:r>
              <a:rPr lang="en-US" dirty="0"/>
              <a:t>User space</a:t>
            </a:r>
          </a:p>
          <a:p>
            <a:pPr marL="268288" indent="-231775" algn="just">
              <a:lnSpc>
                <a:spcPct val="120000"/>
              </a:lnSpc>
            </a:pPr>
            <a:r>
              <a:rPr lang="en-US" dirty="0"/>
              <a:t>The following drivers are used:</a:t>
            </a:r>
          </a:p>
          <a:p>
            <a:pPr marL="538163" lvl="1" indent="-269875" algn="just">
              <a:lnSpc>
                <a:spcPct val="120000"/>
              </a:lnSpc>
            </a:pPr>
            <a:r>
              <a:rPr lang="en-GB" b="1" dirty="0"/>
              <a:t>u-</a:t>
            </a:r>
            <a:r>
              <a:rPr lang="en-GB" b="1" dirty="0" err="1"/>
              <a:t>dma</a:t>
            </a:r>
            <a:r>
              <a:rPr lang="en-GB" b="1" dirty="0"/>
              <a:t>-</a:t>
            </a:r>
            <a:r>
              <a:rPr lang="en-GB" b="1" dirty="0" err="1"/>
              <a:t>buf</a:t>
            </a:r>
            <a:r>
              <a:rPr lang="en-GB" b="1" dirty="0"/>
              <a:t>: </a:t>
            </a:r>
            <a:r>
              <a:rPr lang="en-GB" dirty="0"/>
              <a:t>creates a buffer in kernel space and exposes the physical address to user space via a file (/dev/</a:t>
            </a:r>
            <a:r>
              <a:rPr lang="en-GB" dirty="0" err="1"/>
              <a:t>udmabuf</a:t>
            </a:r>
            <a:r>
              <a:rPr lang="en-GB" dirty="0"/>
              <a:t>&lt;n&gt;).</a:t>
            </a:r>
          </a:p>
          <a:p>
            <a:pPr marL="538163" lvl="1" indent="-269875" algn="just">
              <a:lnSpc>
                <a:spcPct val="120000"/>
              </a:lnSpc>
            </a:pPr>
            <a:r>
              <a:rPr lang="en-GB" b="1" dirty="0"/>
              <a:t>UIO: </a:t>
            </a:r>
            <a:r>
              <a:rPr lang="en-GB" dirty="0" err="1"/>
              <a:t>userspace</a:t>
            </a:r>
            <a:r>
              <a:rPr lang="en-GB" dirty="0"/>
              <a:t> I/O associated with the DMA to transfer the data from/to the u-</a:t>
            </a:r>
            <a:r>
              <a:rPr lang="en-GB" dirty="0" err="1"/>
              <a:t>dma</a:t>
            </a:r>
            <a:r>
              <a:rPr lang="en-GB" dirty="0"/>
              <a:t>-</a:t>
            </a:r>
            <a:r>
              <a:rPr lang="en-GB" dirty="0" err="1"/>
              <a:t>buf</a:t>
            </a:r>
            <a:r>
              <a:rPr lang="en-GB" dirty="0"/>
              <a:t>.</a:t>
            </a:r>
          </a:p>
          <a:p>
            <a:pPr marL="268288" indent="-231775" algn="just">
              <a:lnSpc>
                <a:spcPct val="120000"/>
              </a:lnSpc>
            </a:pPr>
            <a:r>
              <a:rPr lang="en-GB" dirty="0"/>
              <a:t>The configuration of the UIO:</a:t>
            </a:r>
          </a:p>
          <a:p>
            <a:pPr marL="538163" lvl="1" indent="-269875" algn="just">
              <a:lnSpc>
                <a:spcPct val="120000"/>
              </a:lnSpc>
            </a:pPr>
            <a:r>
              <a:rPr lang="en-GB" dirty="0"/>
              <a:t>Clear IRQs (MM2S_DMASR)</a:t>
            </a:r>
          </a:p>
          <a:p>
            <a:pPr marL="538163" lvl="1" indent="-269875" algn="just">
              <a:lnSpc>
                <a:spcPct val="120000"/>
              </a:lnSpc>
            </a:pPr>
            <a:r>
              <a:rPr lang="en-GB" dirty="0"/>
              <a:t>Set config (MM2S_DMACR)</a:t>
            </a:r>
          </a:p>
          <a:p>
            <a:pPr marL="538163" lvl="1" indent="-269875" algn="just">
              <a:lnSpc>
                <a:spcPct val="120000"/>
              </a:lnSpc>
            </a:pPr>
            <a:r>
              <a:rPr lang="en-GB" dirty="0"/>
              <a:t>Set address (MM2S_SA)</a:t>
            </a:r>
          </a:p>
          <a:p>
            <a:pPr marL="538163" lvl="1" indent="-269875" algn="just">
              <a:lnSpc>
                <a:spcPct val="120000"/>
              </a:lnSpc>
            </a:pPr>
            <a:r>
              <a:rPr lang="en-GB" dirty="0"/>
              <a:t>Set length (MM2S_LENGTH)</a:t>
            </a:r>
          </a:p>
          <a:p>
            <a:pPr marL="268288" indent="-231775" algn="just">
              <a:lnSpc>
                <a:spcPct val="120000"/>
              </a:lnSpc>
            </a:pPr>
            <a:r>
              <a:rPr lang="en-GB" dirty="0"/>
              <a:t>Transfer starts automatically after length is set.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61BBD-90EE-DE19-A39A-1EB68EF68D7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14 September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3E086-984D-EADD-419F-2ECE8BF028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BIPXL </a:t>
            </a:r>
            <a:r>
              <a:rPr lang="en-US" dirty="0" err="1"/>
              <a:t>MPSoC</a:t>
            </a:r>
            <a:r>
              <a:rPr lang="en-US" dirty="0"/>
              <a:t> Readout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D10C1-68BE-299F-BFE9-03B493AEA5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EAD48E-0B83-3A25-B3E3-969C31C52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6135" y="175120"/>
            <a:ext cx="4874054" cy="172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68396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19967</TotalTime>
  <Words>798</Words>
  <Application>Microsoft Office PowerPoint</Application>
  <PresentationFormat>On-screen Show (16:9)</PresentationFormat>
  <Paragraphs>166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Söhne</vt:lpstr>
      <vt:lpstr>CERNCorporate16-9</vt:lpstr>
      <vt:lpstr>BIPXL MPSoC Readout</vt:lpstr>
      <vt:lpstr>Beam Gas Ionisation, BGI</vt:lpstr>
      <vt:lpstr>System requirements</vt:lpstr>
      <vt:lpstr>Readout overview</vt:lpstr>
      <vt:lpstr>Zynq Ultrascale+ MPSoC Back-end</vt:lpstr>
      <vt:lpstr>External view: REST</vt:lpstr>
      <vt:lpstr>Internal view: PL Block</vt:lpstr>
      <vt:lpstr>PL-APU Interface: DMA</vt:lpstr>
      <vt:lpstr>PL-APU Interface</vt:lpstr>
      <vt:lpstr>Internal view: User applications</vt:lpstr>
      <vt:lpstr>Internal view: RPU</vt:lpstr>
      <vt:lpstr>Packaging</vt:lpstr>
      <vt:lpstr>Future plans</vt:lpstr>
      <vt:lpstr>PowerPoint Presentation</vt:lpstr>
      <vt:lpstr>Internal view</vt:lpstr>
      <vt:lpstr>Internal view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BIPXL MPSoC Readout</dc:title>
  <dc:subject>SoC Workshop</dc:subject>
  <dc:creator>Gabriela Cabrera Castellano</dc:creator>
  <cp:lastModifiedBy>Gabriela Cabrera Castellano</cp:lastModifiedBy>
  <cp:revision>265</cp:revision>
  <dcterms:created xsi:type="dcterms:W3CDTF">2023-08-18T07:02:04Z</dcterms:created>
  <dcterms:modified xsi:type="dcterms:W3CDTF">2023-09-13T08:27:47Z</dcterms:modified>
</cp:coreProperties>
</file>