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10" r:id="rId2"/>
    <p:sldId id="312" r:id="rId3"/>
    <p:sldId id="327" r:id="rId4"/>
    <p:sldId id="361" r:id="rId5"/>
    <p:sldId id="349" r:id="rId6"/>
    <p:sldId id="356" r:id="rId7"/>
    <p:sldId id="357" r:id="rId8"/>
    <p:sldId id="358" r:id="rId9"/>
    <p:sldId id="359" r:id="rId10"/>
    <p:sldId id="360" r:id="rId11"/>
    <p:sldId id="320" r:id="rId12"/>
    <p:sldId id="322" r:id="rId13"/>
    <p:sldId id="326" r:id="rId14"/>
    <p:sldId id="345" r:id="rId15"/>
    <p:sldId id="344" r:id="rId16"/>
    <p:sldId id="347" r:id="rId17"/>
    <p:sldId id="328" r:id="rId18"/>
    <p:sldId id="348" r:id="rId19"/>
    <p:sldId id="308" r:id="rId20"/>
    <p:sldId id="36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20" autoAdjust="0"/>
    <p:restoredTop sz="94686"/>
  </p:normalViewPr>
  <p:slideViewPr>
    <p:cSldViewPr snapToObjects="1">
      <p:cViewPr varScale="1">
        <p:scale>
          <a:sx n="155" d="100"/>
          <a:sy n="155" d="100"/>
        </p:scale>
        <p:origin x="150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07A21-D321-4D41-A7AA-41B16FC664AE}" type="slidenum"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473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I suppose this one should be merged to the </a:t>
            </a:r>
            <a:r>
              <a:rPr lang="en-US" err="1">
                <a:ea typeface="Calibri"/>
                <a:cs typeface="Calibri"/>
              </a:rPr>
              <a:t>conculisions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07A21-D321-4D41-A7AA-41B16FC664AE}" type="slidenum"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513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4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HL-LHC BPM | BI Technical Board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HL-LHC BPM | BI Technical Board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vnet.com/shop/us/products/avnet-engineering-services/aes-xrf8-zu47-g-3074457345645553669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491F2-A8E9-6FA0-40C7-83C6CB6461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RFSoC for HL-LHC BPM </a:t>
            </a:r>
            <a:br>
              <a:rPr lang="en-US" dirty="0"/>
            </a:br>
            <a:r>
              <a:rPr lang="en-US" sz="3600" dirty="0"/>
              <a:t>BI Technical Board – 14/09/2023 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CB218C8-7A5C-704B-13BC-9876AE22E6ED}"/>
              </a:ext>
            </a:extLst>
          </p:cNvPr>
          <p:cNvSpPr txBox="1">
            <a:spLocks/>
          </p:cNvSpPr>
          <p:nvPr/>
        </p:nvSpPr>
        <p:spPr>
          <a:xfrm>
            <a:off x="407988" y="5157192"/>
            <a:ext cx="11376026" cy="11638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E. Balci, M. Gonzales Berges, A. Boccardi, I. Degl’Innocenti, S. Jackson, M. Krupa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781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54AD46-5D6B-F5B2-8A7C-4559EE067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B87609-3721-6F3F-5074-02331EB9A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EF435B-22CD-F941-9B5F-10BD1B2D5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3" name="Title 122">
            <a:extLst>
              <a:ext uri="{FF2B5EF4-FFF2-40B4-BE49-F238E27FC236}">
                <a16:creationId xmlns:a16="http://schemas.microsoft.com/office/drawing/2014/main" id="{B6AE7A4F-7322-4235-6646-14E5B96D8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Our Requests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72FBBD-D748-B7C9-1E32-83DC03DE1E65}"/>
              </a:ext>
            </a:extLst>
          </p:cNvPr>
          <p:cNvSpPr txBox="1"/>
          <p:nvPr/>
        </p:nvSpPr>
        <p:spPr>
          <a:xfrm>
            <a:off x="4724400" y="320040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00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EE4DC13-08CF-F905-24ED-71C4FA713F36}"/>
              </a:ext>
            </a:extLst>
          </p:cNvPr>
          <p:cNvSpPr txBox="1">
            <a:spLocks/>
          </p:cNvSpPr>
          <p:nvPr/>
        </p:nvSpPr>
        <p:spPr>
          <a:xfrm>
            <a:off x="410570" y="1538303"/>
            <a:ext cx="11519711" cy="443479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F2F2F"/>
                </a:solidFill>
                <a:cs typeface="Arial"/>
              </a:rPr>
              <a:t>FEC-like Support from CSS/CEM</a:t>
            </a:r>
            <a:endParaRPr lang="en-US" dirty="0"/>
          </a:p>
          <a:p>
            <a:pPr marL="342900" indent="-342900">
              <a:buChar char="•"/>
            </a:pPr>
            <a:r>
              <a:rPr lang="en-US" sz="2000" b="0" dirty="0">
                <a:solidFill>
                  <a:srgbClr val="2F2F2F"/>
                </a:solidFill>
                <a:cs typeface="Arial"/>
              </a:rPr>
              <a:t>Running FESA on SoC</a:t>
            </a:r>
            <a:endParaRPr lang="en-US" dirty="0">
              <a:cs typeface="Arial"/>
            </a:endParaRPr>
          </a:p>
          <a:p>
            <a:pPr marL="342900" indent="-342900">
              <a:buChar char="•"/>
            </a:pPr>
            <a:r>
              <a:rPr lang="en-US" sz="2000" b="0" dirty="0">
                <a:solidFill>
                  <a:srgbClr val="2F2F2F"/>
                </a:solidFill>
                <a:cs typeface="Arial"/>
              </a:rPr>
              <a:t>OS distribution</a:t>
            </a:r>
          </a:p>
          <a:p>
            <a:pPr marL="342900" indent="-342900">
              <a:buChar char="•"/>
            </a:pPr>
            <a:r>
              <a:rPr lang="en-US" sz="2000" b="0" dirty="0">
                <a:solidFill>
                  <a:srgbClr val="2F2F2F"/>
                </a:solidFill>
                <a:cs typeface="Arial"/>
              </a:rPr>
              <a:t>EDGE drivers support</a:t>
            </a:r>
          </a:p>
          <a:p>
            <a:pPr marL="342900" indent="-342900">
              <a:buChar char="•"/>
            </a:pPr>
            <a:r>
              <a:rPr lang="en-US" sz="2000" b="0" dirty="0">
                <a:solidFill>
                  <a:srgbClr val="2F2F2F"/>
                </a:solidFill>
                <a:cs typeface="Arial"/>
              </a:rPr>
              <a:t>Timing integration</a:t>
            </a:r>
          </a:p>
          <a:p>
            <a:pPr marL="342900" indent="-342900">
              <a:buFont typeface="Arial,Sans-Serif"/>
              <a:buChar char="•"/>
            </a:pPr>
            <a:r>
              <a:rPr lang="en-US" sz="2000" b="0" dirty="0">
                <a:solidFill>
                  <a:srgbClr val="2F2F2F"/>
                </a:solidFill>
                <a:cs typeface="Arial"/>
              </a:rPr>
              <a:t>Disk-less boot</a:t>
            </a:r>
          </a:p>
          <a:p>
            <a:pPr marL="342900" indent="-342900">
              <a:buChar char="•"/>
            </a:pPr>
            <a:r>
              <a:rPr lang="en-US" sz="2000" b="0" dirty="0">
                <a:solidFill>
                  <a:srgbClr val="2F2F2F"/>
                </a:solidFill>
                <a:cs typeface="Arial"/>
              </a:rPr>
              <a:t>Lumens, Diamon, etc.</a:t>
            </a: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dirty="0">
              <a:solidFill>
                <a:srgbClr val="2F2F2F"/>
              </a:solidFill>
              <a:cs typeface="Arial"/>
            </a:endParaRPr>
          </a:p>
          <a:p>
            <a:pPr marL="342900" indent="-342900">
              <a:buChar char="•"/>
            </a:pPr>
            <a:endParaRPr lang="en-US" sz="2000" dirty="0">
              <a:solidFill>
                <a:srgbClr val="2F2F2F"/>
              </a:solidFill>
              <a:cs typeface="Arial"/>
            </a:endParaRPr>
          </a:p>
          <a:p>
            <a:endParaRPr lang="en-US" sz="200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>
              <a:solidFill>
                <a:srgbClr val="61C4D3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9117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platform idea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2A084F-F7BC-E394-FC16-D79DD137D946}"/>
              </a:ext>
            </a:extLst>
          </p:cNvPr>
          <p:cNvSpPr/>
          <p:nvPr/>
        </p:nvSpPr>
        <p:spPr>
          <a:xfrm>
            <a:off x="3098609" y="1354901"/>
            <a:ext cx="2369464" cy="265016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Analogue front-end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A4C7F0-9D81-6957-6CAD-099B9E787341}"/>
              </a:ext>
            </a:extLst>
          </p:cNvPr>
          <p:cNvSpPr/>
          <p:nvPr/>
        </p:nvSpPr>
        <p:spPr>
          <a:xfrm>
            <a:off x="6600056" y="1354902"/>
            <a:ext cx="2447418" cy="265016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 carrier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499E65-076E-65BB-64C6-60853C287385}"/>
              </a:ext>
            </a:extLst>
          </p:cNvPr>
          <p:cNvSpPr/>
          <p:nvPr/>
        </p:nvSpPr>
        <p:spPr>
          <a:xfrm>
            <a:off x="4543830" y="1605303"/>
            <a:ext cx="3225220" cy="226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RFSoC System-on-Module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C237B0-606C-9B3F-CC00-C3F73B0DDB06}"/>
              </a:ext>
            </a:extLst>
          </p:cNvPr>
          <p:cNvSpPr/>
          <p:nvPr/>
        </p:nvSpPr>
        <p:spPr>
          <a:xfrm>
            <a:off x="4350982" y="1688864"/>
            <a:ext cx="329832" cy="20817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85E897-ACBC-392B-517F-F500F89E7BC7}"/>
              </a:ext>
            </a:extLst>
          </p:cNvPr>
          <p:cNvSpPr/>
          <p:nvPr/>
        </p:nvSpPr>
        <p:spPr>
          <a:xfrm>
            <a:off x="7598431" y="1688865"/>
            <a:ext cx="329832" cy="20817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D5A6D5-8942-9A8F-A792-2915646CC7E4}"/>
              </a:ext>
            </a:extLst>
          </p:cNvPr>
          <p:cNvSpPr/>
          <p:nvPr/>
        </p:nvSpPr>
        <p:spPr>
          <a:xfrm>
            <a:off x="5065448" y="2205255"/>
            <a:ext cx="1113333" cy="835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RFSoC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1DBAEB-7F07-147C-DC5A-422DE939C174}"/>
              </a:ext>
            </a:extLst>
          </p:cNvPr>
          <p:cNvSpPr/>
          <p:nvPr/>
        </p:nvSpPr>
        <p:spPr>
          <a:xfrm>
            <a:off x="5665594" y="2748119"/>
            <a:ext cx="402714" cy="266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6AF428-451F-1C1D-AB42-D2688E1FAC38}"/>
              </a:ext>
            </a:extLst>
          </p:cNvPr>
          <p:cNvSpPr/>
          <p:nvPr/>
        </p:nvSpPr>
        <p:spPr>
          <a:xfrm>
            <a:off x="5648024" y="2420104"/>
            <a:ext cx="449984" cy="266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A1E2AF4-E4D9-1E87-46CF-C9BE43BEA927}"/>
              </a:ext>
            </a:extLst>
          </p:cNvPr>
          <p:cNvSpPr/>
          <p:nvPr/>
        </p:nvSpPr>
        <p:spPr>
          <a:xfrm>
            <a:off x="5111787" y="2416432"/>
            <a:ext cx="454473" cy="266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ADCs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ACAE6AA-7F88-5637-A598-8FB64FF2C124}"/>
              </a:ext>
            </a:extLst>
          </p:cNvPr>
          <p:cNvSpPr/>
          <p:nvPr/>
        </p:nvSpPr>
        <p:spPr>
          <a:xfrm>
            <a:off x="5108620" y="2748119"/>
            <a:ext cx="454473" cy="266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DACs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38E4A08-ADED-1A9E-1585-213FFDA4597F}"/>
              </a:ext>
            </a:extLst>
          </p:cNvPr>
          <p:cNvSpPr/>
          <p:nvPr/>
        </p:nvSpPr>
        <p:spPr>
          <a:xfrm>
            <a:off x="8281941" y="2532400"/>
            <a:ext cx="641822" cy="93913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BST Timing Circuitry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97EC1A46-AA4E-2560-0B0B-B00E0E17EC21}"/>
              </a:ext>
            </a:extLst>
          </p:cNvPr>
          <p:cNvSpPr/>
          <p:nvPr/>
        </p:nvSpPr>
        <p:spPr>
          <a:xfrm>
            <a:off x="7408020" y="3242053"/>
            <a:ext cx="835199" cy="261737"/>
          </a:xfrm>
          <a:prstGeom prst="leftRightArrow">
            <a:avLst>
              <a:gd name="adj1" fmla="val 74087"/>
              <a:gd name="adj2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GTYs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27C38E3C-6225-9F02-74FA-850C458ED060}"/>
              </a:ext>
            </a:extLst>
          </p:cNvPr>
          <p:cNvSpPr/>
          <p:nvPr/>
        </p:nvSpPr>
        <p:spPr>
          <a:xfrm>
            <a:off x="7506110" y="2110182"/>
            <a:ext cx="710596" cy="292989"/>
          </a:xfrm>
          <a:prstGeom prst="rightArrow">
            <a:avLst>
              <a:gd name="adj1" fmla="val 68225"/>
              <a:gd name="adj2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GbE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Arrow: Left 23">
            <a:extLst>
              <a:ext uri="{FF2B5EF4-FFF2-40B4-BE49-F238E27FC236}">
                <a16:creationId xmlns:a16="http://schemas.microsoft.com/office/drawing/2014/main" id="{D4105E67-A900-41C0-C553-617C5F4DD4F8}"/>
              </a:ext>
            </a:extLst>
          </p:cNvPr>
          <p:cNvSpPr/>
          <p:nvPr/>
        </p:nvSpPr>
        <p:spPr>
          <a:xfrm>
            <a:off x="4186648" y="1816228"/>
            <a:ext cx="665545" cy="324961"/>
          </a:xfrm>
          <a:prstGeom prst="leftArrow">
            <a:avLst>
              <a:gd name="adj1" fmla="val 71599"/>
              <a:gd name="adj2" fmla="val 384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I2C, SPI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9C68FA-0122-DF22-0441-470CCDA323DC}"/>
              </a:ext>
            </a:extLst>
          </p:cNvPr>
          <p:cNvSpPr/>
          <p:nvPr/>
        </p:nvSpPr>
        <p:spPr>
          <a:xfrm>
            <a:off x="5140125" y="1822705"/>
            <a:ext cx="497993" cy="2929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UART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B2FB09-27B0-87FC-9827-853BA98D5C29}"/>
              </a:ext>
            </a:extLst>
          </p:cNvPr>
          <p:cNvSpPr/>
          <p:nvPr/>
        </p:nvSpPr>
        <p:spPr>
          <a:xfrm>
            <a:off x="5693618" y="3124247"/>
            <a:ext cx="722602" cy="2929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GB DDR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90C222-5768-4C3B-DA40-819BC5660300}"/>
              </a:ext>
            </a:extLst>
          </p:cNvPr>
          <p:cNvSpPr/>
          <p:nvPr/>
        </p:nvSpPr>
        <p:spPr>
          <a:xfrm>
            <a:off x="5679228" y="1819487"/>
            <a:ext cx="689675" cy="2929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GB DDR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E8FCA35-CE5C-8F9D-CC16-ED2C3532A8D8}"/>
              </a:ext>
            </a:extLst>
          </p:cNvPr>
          <p:cNvSpPr/>
          <p:nvPr/>
        </p:nvSpPr>
        <p:spPr>
          <a:xfrm>
            <a:off x="6549559" y="3094430"/>
            <a:ext cx="543182" cy="377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32 GB eMMC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7CACDB-6EB9-2C66-4AF6-DAD2FE236F5E}"/>
              </a:ext>
            </a:extLst>
          </p:cNvPr>
          <p:cNvSpPr/>
          <p:nvPr/>
        </p:nvSpPr>
        <p:spPr>
          <a:xfrm>
            <a:off x="6417045" y="2610626"/>
            <a:ext cx="722602" cy="405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128 MB QSPI Boot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4A621B4-C810-F743-F428-BB09C6526AED}"/>
              </a:ext>
            </a:extLst>
          </p:cNvPr>
          <p:cNvSpPr/>
          <p:nvPr/>
        </p:nvSpPr>
        <p:spPr>
          <a:xfrm>
            <a:off x="5036319" y="3115723"/>
            <a:ext cx="594377" cy="239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 PLLs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8ADEF91-0132-8E2F-D9FB-AA17A9751D3D}"/>
              </a:ext>
            </a:extLst>
          </p:cNvPr>
          <p:cNvSpPr/>
          <p:nvPr/>
        </p:nvSpPr>
        <p:spPr>
          <a:xfrm>
            <a:off x="5030382" y="3393096"/>
            <a:ext cx="594377" cy="239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TCXO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6BB1D73-C905-AAD8-57F0-AB071BC4DD6E}"/>
              </a:ext>
            </a:extLst>
          </p:cNvPr>
          <p:cNvSpPr/>
          <p:nvPr/>
        </p:nvSpPr>
        <p:spPr>
          <a:xfrm>
            <a:off x="3216107" y="2476585"/>
            <a:ext cx="810113" cy="29298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Calibration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50E9B8C-F5AB-DE36-07F4-6FC6465EEA30}"/>
              </a:ext>
            </a:extLst>
          </p:cNvPr>
          <p:cNvSpPr/>
          <p:nvPr/>
        </p:nvSpPr>
        <p:spPr>
          <a:xfrm>
            <a:off x="3211325" y="1861186"/>
            <a:ext cx="864666" cy="420311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 conditioning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D9EE28-F3E9-B71A-B7CC-5AC1BF165063}"/>
              </a:ext>
            </a:extLst>
          </p:cNvPr>
          <p:cNvSpPr/>
          <p:nvPr/>
        </p:nvSpPr>
        <p:spPr>
          <a:xfrm>
            <a:off x="6419898" y="1822705"/>
            <a:ext cx="942445" cy="289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 Clocks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Arrow: Left 34">
            <a:extLst>
              <a:ext uri="{FF2B5EF4-FFF2-40B4-BE49-F238E27FC236}">
                <a16:creationId xmlns:a16="http://schemas.microsoft.com/office/drawing/2014/main" id="{E0ABFF90-DE8A-BBB4-E6D0-84D004946AB3}"/>
              </a:ext>
            </a:extLst>
          </p:cNvPr>
          <p:cNvSpPr/>
          <p:nvPr/>
        </p:nvSpPr>
        <p:spPr>
          <a:xfrm>
            <a:off x="4184665" y="2716518"/>
            <a:ext cx="798283" cy="324961"/>
          </a:xfrm>
          <a:prstGeom prst="leftArrow">
            <a:avLst>
              <a:gd name="adj1" fmla="val 71599"/>
              <a:gd name="adj2" fmla="val 384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RF output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9D239226-35E6-624C-67EE-7BC5B4643EE7}"/>
              </a:ext>
            </a:extLst>
          </p:cNvPr>
          <p:cNvSpPr/>
          <p:nvPr/>
        </p:nvSpPr>
        <p:spPr>
          <a:xfrm>
            <a:off x="4190012" y="2365051"/>
            <a:ext cx="798283" cy="342168"/>
          </a:xfrm>
          <a:prstGeom prst="rightArrow">
            <a:avLst>
              <a:gd name="adj1" fmla="val 64617"/>
              <a:gd name="adj2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RF input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F624DC4-1549-3F44-942F-BEB54CE98D28}"/>
              </a:ext>
            </a:extLst>
          </p:cNvPr>
          <p:cNvSpPr/>
          <p:nvPr/>
        </p:nvSpPr>
        <p:spPr>
          <a:xfrm>
            <a:off x="7509158" y="1769008"/>
            <a:ext cx="700719" cy="308696"/>
          </a:xfrm>
          <a:prstGeom prst="rightArrow">
            <a:avLst>
              <a:gd name="adj1" fmla="val 62324"/>
              <a:gd name="adj2" fmla="val 4351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I2C, SPI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047D899B-7CDB-9355-5D18-F7A8BD9ADB13}"/>
              </a:ext>
            </a:extLst>
          </p:cNvPr>
          <p:cNvSpPr/>
          <p:nvPr/>
        </p:nvSpPr>
        <p:spPr>
          <a:xfrm>
            <a:off x="7499281" y="2499624"/>
            <a:ext cx="710596" cy="333410"/>
          </a:xfrm>
          <a:prstGeom prst="rightArrow">
            <a:avLst>
              <a:gd name="adj1" fmla="val 68051"/>
              <a:gd name="adj2" fmla="val 329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&gt;6 HP LVDS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BD0147A8-2DB5-ABA7-AB84-2A8EF1D57F02}"/>
              </a:ext>
            </a:extLst>
          </p:cNvPr>
          <p:cNvSpPr/>
          <p:nvPr/>
        </p:nvSpPr>
        <p:spPr>
          <a:xfrm>
            <a:off x="7499280" y="2875063"/>
            <a:ext cx="710597" cy="324961"/>
          </a:xfrm>
          <a:prstGeom prst="rightArrow">
            <a:avLst>
              <a:gd name="adj1" fmla="val 68051"/>
              <a:gd name="adj2" fmla="val 327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&gt;36 GPIO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F241DEE-733D-63BC-BEF2-C6404558B20A}"/>
              </a:ext>
            </a:extLst>
          </p:cNvPr>
          <p:cNvSpPr/>
          <p:nvPr/>
        </p:nvSpPr>
        <p:spPr>
          <a:xfrm>
            <a:off x="8282852" y="2053887"/>
            <a:ext cx="710255" cy="40557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GbE connector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415C9B6-905B-4B24-94DA-F3EE382D1D1A}"/>
              </a:ext>
            </a:extLst>
          </p:cNvPr>
          <p:cNvSpPr/>
          <p:nvPr/>
        </p:nvSpPr>
        <p:spPr>
          <a:xfrm>
            <a:off x="6428169" y="2242629"/>
            <a:ext cx="801037" cy="289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Voltage Reg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F7E2D46-874B-3EBD-7D9D-9E559C21F90C}"/>
              </a:ext>
            </a:extLst>
          </p:cNvPr>
          <p:cNvSpPr/>
          <p:nvPr/>
        </p:nvSpPr>
        <p:spPr>
          <a:xfrm>
            <a:off x="8282852" y="1635482"/>
            <a:ext cx="710255" cy="26832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Arrow: Left-Right 42">
            <a:extLst>
              <a:ext uri="{FF2B5EF4-FFF2-40B4-BE49-F238E27FC236}">
                <a16:creationId xmlns:a16="http://schemas.microsoft.com/office/drawing/2014/main" id="{40E5AFD4-C873-DC70-B549-6E62104EE6AA}"/>
              </a:ext>
            </a:extLst>
          </p:cNvPr>
          <p:cNvSpPr/>
          <p:nvPr/>
        </p:nvSpPr>
        <p:spPr>
          <a:xfrm>
            <a:off x="7408022" y="3540645"/>
            <a:ext cx="710596" cy="295803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FMC-HSPC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312BE767-EF74-0E02-D4B2-CBDC439F743F}"/>
              </a:ext>
            </a:extLst>
          </p:cNvPr>
          <p:cNvSpPr/>
          <p:nvPr/>
        </p:nvSpPr>
        <p:spPr>
          <a:xfrm>
            <a:off x="4194262" y="3124799"/>
            <a:ext cx="798283" cy="342168"/>
          </a:xfrm>
          <a:prstGeom prst="rightArrow">
            <a:avLst>
              <a:gd name="adj1" fmla="val 64617"/>
              <a:gd name="adj2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Ext. RF clock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A1A82F5-498F-9366-DA9C-DB01F8FA087C}"/>
              </a:ext>
            </a:extLst>
          </p:cNvPr>
          <p:cNvSpPr/>
          <p:nvPr/>
        </p:nvSpPr>
        <p:spPr>
          <a:xfrm>
            <a:off x="8282852" y="3540645"/>
            <a:ext cx="710255" cy="26832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Memory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91E4E2-CDB4-CCC5-1116-F64765861F9A}"/>
              </a:ext>
            </a:extLst>
          </p:cNvPr>
          <p:cNvSpPr txBox="1"/>
          <p:nvPr/>
        </p:nvSpPr>
        <p:spPr>
          <a:xfrm>
            <a:off x="881652" y="4365104"/>
            <a:ext cx="10830972" cy="1684238"/>
          </a:xfrm>
          <a:prstGeom prst="rect">
            <a:avLst/>
          </a:prstGeom>
          <a:noFill/>
        </p:spPr>
        <p:txBody>
          <a:bodyPr wrap="square" lIns="48000" tIns="24000" rIns="48000" bIns="2400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Plug &amp; play </a:t>
            </a:r>
            <a:r>
              <a:rPr lang="en-GB" sz="2000" b="1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pizza box </a:t>
            </a: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approach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pc="-133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SoM</a:t>
            </a: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still under consideration: CERN-made vs commercial (e.g., </a:t>
            </a: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  <a:hlinkClick r:id="rId2"/>
              </a:rPr>
              <a:t>Avnet XRF8 </a:t>
            </a:r>
            <a:r>
              <a:rPr lang="en-GB" sz="2000" spc="-133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  <a:hlinkClick r:id="rId2"/>
              </a:rPr>
              <a:t>SoM</a:t>
            </a: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major long-term pros and cons for both approaches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procurement involved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Potential for standardization of System Carrier with </a:t>
            </a:r>
            <a:r>
              <a:rPr lang="en-GB" sz="2000" spc="-133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MPSoC</a:t>
            </a:r>
            <a:r>
              <a:rPr lang="en-GB" sz="2000" spc="-133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projects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5C1E4BD8-3A31-A64E-1341-B4943E1059E6}"/>
              </a:ext>
            </a:extLst>
          </p:cNvPr>
          <p:cNvSpPr txBox="1">
            <a:spLocks/>
          </p:cNvSpPr>
          <p:nvPr/>
        </p:nvSpPr>
        <p:spPr>
          <a:xfrm>
            <a:off x="3002624" y="2893618"/>
            <a:ext cx="6131367" cy="1985008"/>
          </a:xfrm>
          <a:prstGeom prst="rect">
            <a:avLst/>
          </a:prstGeom>
          <a:solidFill>
            <a:schemeClr val="accent1"/>
          </a:solidFill>
        </p:spPr>
        <p:txBody>
          <a:bodyPr vert="horz" lIns="108000" tIns="10800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</a:rPr>
              <a:t>Quantities: ~70 systems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</a:rPr>
              <a:t>IP1 and IP5 </a:t>
            </a:r>
            <a:r>
              <a:rPr lang="en-US" sz="1500" b="0" dirty="0">
                <a:solidFill>
                  <a:schemeClr val="bg1"/>
                </a:solidFill>
              </a:rPr>
              <a:t>(24), </a:t>
            </a:r>
            <a:r>
              <a:rPr lang="en-US" sz="1500" dirty="0">
                <a:solidFill>
                  <a:schemeClr val="bg1"/>
                </a:solidFill>
              </a:rPr>
              <a:t>AWAKE </a:t>
            </a:r>
            <a:r>
              <a:rPr lang="en-US" sz="1500" b="0" dirty="0">
                <a:solidFill>
                  <a:schemeClr val="bg1"/>
                </a:solidFill>
              </a:rPr>
              <a:t>(20</a:t>
            </a:r>
            <a:r>
              <a:rPr lang="en-US" sz="1500" dirty="0">
                <a:solidFill>
                  <a:schemeClr val="bg1"/>
                </a:solidFill>
              </a:rPr>
              <a:t>)</a:t>
            </a:r>
            <a:r>
              <a:rPr lang="en-US" sz="1500" b="0" dirty="0">
                <a:solidFill>
                  <a:schemeClr val="bg1"/>
                </a:solidFill>
              </a:rPr>
              <a:t>, </a:t>
            </a:r>
            <a:r>
              <a:rPr lang="en-US" sz="1500" dirty="0">
                <a:solidFill>
                  <a:schemeClr val="bg1"/>
                </a:solidFill>
              </a:rPr>
              <a:t>IP2 and IP8 </a:t>
            </a:r>
            <a:r>
              <a:rPr lang="en-US" sz="1500" b="0" dirty="0">
                <a:solidFill>
                  <a:schemeClr val="bg1"/>
                </a:solidFill>
              </a:rPr>
              <a:t>(12) + spares</a:t>
            </a:r>
          </a:p>
          <a:p>
            <a:endParaRPr lang="en-US" sz="100" b="0" dirty="0">
              <a:solidFill>
                <a:schemeClr val="bg1"/>
              </a:solidFill>
            </a:endParaRPr>
          </a:p>
          <a:p>
            <a:pPr algn="ctr"/>
            <a:r>
              <a:rPr lang="en-US" sz="2000" b="0" dirty="0">
                <a:solidFill>
                  <a:schemeClr val="bg1"/>
                </a:solidFill>
                <a:sym typeface="Wingdings" panose="05000000000000000000" pitchFamily="2" charset="2"/>
              </a:rPr>
              <a:t>More </a:t>
            </a:r>
            <a:r>
              <a:rPr lang="en-US" sz="2000" b="0" dirty="0" err="1">
                <a:solidFill>
                  <a:schemeClr val="bg1"/>
                </a:solidFill>
                <a:sym typeface="Wingdings" panose="05000000000000000000" pitchFamily="2" charset="2"/>
              </a:rPr>
              <a:t>SoM</a:t>
            </a:r>
            <a:r>
              <a:rPr lang="en-US" sz="2000" b="0" dirty="0">
                <a:solidFill>
                  <a:schemeClr val="bg1"/>
                </a:solidFill>
                <a:sym typeface="Wingdings" panose="05000000000000000000" pitchFamily="2" charset="2"/>
              </a:rPr>
              <a:t>  Finance Committee threshold</a:t>
            </a:r>
            <a:endParaRPr lang="en-US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8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B56671-DBD0-0A19-762A-ABE6F91B8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FESA on SoC with FEC-like support at CERN level</a:t>
            </a:r>
          </a:p>
          <a:p>
            <a:pPr marL="666900" lvl="1" indent="-342900"/>
            <a:r>
              <a:rPr lang="en-US" dirty="0"/>
              <a:t>Development tools: driver generation, disk-less boot, etc.</a:t>
            </a:r>
          </a:p>
          <a:p>
            <a:r>
              <a:rPr lang="en-GB" dirty="0"/>
              <a:t>Gateware: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HDL cores sharing (e.g.: DMA)</a:t>
            </a:r>
          </a:p>
          <a:p>
            <a:r>
              <a:rPr lang="en-GB" dirty="0"/>
              <a:t>Hardware: </a:t>
            </a:r>
          </a:p>
          <a:p>
            <a:pPr lvl="2"/>
            <a:r>
              <a:rPr lang="en-GB" sz="1800" dirty="0" err="1"/>
              <a:t>SoM</a:t>
            </a:r>
            <a:r>
              <a:rPr lang="en-GB" sz="1800" dirty="0"/>
              <a:t> approach, system carrier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- Potential standardization in BI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EE88AB0-DCB6-2E70-3A02-EC5C77E9A75B}"/>
              </a:ext>
            </a:extLst>
          </p:cNvPr>
          <p:cNvSpPr txBox="1">
            <a:spLocks/>
          </p:cNvSpPr>
          <p:nvPr/>
        </p:nvSpPr>
        <p:spPr>
          <a:xfrm>
            <a:off x="5863984" y="3006145"/>
            <a:ext cx="5053260" cy="2568286"/>
          </a:xfrm>
          <a:prstGeom prst="rect">
            <a:avLst/>
          </a:prstGeom>
          <a:solidFill>
            <a:schemeClr val="accent1"/>
          </a:solidFill>
        </p:spPr>
        <p:txBody>
          <a:bodyPr vert="horz" lIns="108000" tIns="10800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</a:rPr>
              <a:t>Timeline limitations</a:t>
            </a:r>
          </a:p>
          <a:p>
            <a:r>
              <a:rPr lang="en-US" sz="2000" dirty="0">
                <a:solidFill>
                  <a:schemeClr val="bg1"/>
                </a:solidFill>
              </a:rPr>
              <a:t>Prototype stage: </a:t>
            </a:r>
            <a:r>
              <a:rPr lang="en-US" sz="2000" b="0" dirty="0">
                <a:solidFill>
                  <a:schemeClr val="bg1"/>
                </a:solidFill>
              </a:rPr>
              <a:t>procurement by </a:t>
            </a:r>
            <a:r>
              <a:rPr lang="en-US" sz="2000" dirty="0">
                <a:solidFill>
                  <a:schemeClr val="bg1"/>
                </a:solidFill>
              </a:rPr>
              <a:t>2025</a:t>
            </a:r>
            <a:r>
              <a:rPr lang="en-US" sz="2000" b="0" dirty="0">
                <a:solidFill>
                  <a:schemeClr val="bg1"/>
                </a:solidFill>
              </a:rPr>
              <a:t> for tests in 2026 (2 units)</a:t>
            </a:r>
          </a:p>
          <a:p>
            <a:r>
              <a:rPr lang="en-US" sz="2000" dirty="0">
                <a:solidFill>
                  <a:schemeClr val="bg1"/>
                </a:solidFill>
              </a:rPr>
              <a:t>Series production: </a:t>
            </a:r>
            <a:r>
              <a:rPr lang="en-US" sz="2000" b="0" dirty="0">
                <a:solidFill>
                  <a:schemeClr val="bg1"/>
                </a:solidFill>
              </a:rPr>
              <a:t>procurement by </a:t>
            </a:r>
            <a:r>
              <a:rPr lang="en-US" sz="2000" dirty="0">
                <a:solidFill>
                  <a:schemeClr val="bg1"/>
                </a:solidFill>
              </a:rPr>
              <a:t>2027</a:t>
            </a:r>
            <a:r>
              <a:rPr lang="en-US" sz="2000" b="0" dirty="0">
                <a:solidFill>
                  <a:schemeClr val="bg1"/>
                </a:solidFill>
              </a:rPr>
              <a:t> for deployment in 2028</a:t>
            </a:r>
          </a:p>
          <a:p>
            <a:pPr marL="609585" lvl="2" indent="0">
              <a:buFont typeface="Arial" panose="020B0604020202020204" pitchFamily="34" charset="0"/>
              <a:buNone/>
            </a:pPr>
            <a:endParaRPr lang="en-US" sz="2267" dirty="0"/>
          </a:p>
          <a:p>
            <a:pPr lvl="2"/>
            <a:endParaRPr lang="en-US" sz="2267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FCA0B-45B8-4121-ECA9-AF7A5D06B32C}"/>
              </a:ext>
            </a:extLst>
          </p:cNvPr>
          <p:cNvSpPr txBox="1"/>
          <p:nvPr/>
        </p:nvSpPr>
        <p:spPr>
          <a:xfrm>
            <a:off x="5215912" y="5201553"/>
            <a:ext cx="5900390" cy="461665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We must freeze our project by mid-2024</a:t>
            </a:r>
          </a:p>
        </p:txBody>
      </p:sp>
    </p:spTree>
    <p:extLst>
      <p:ext uri="{BB962C8B-B14F-4D97-AF65-F5344CB8AC3E}">
        <p14:creationId xmlns:p14="http://schemas.microsoft.com/office/powerpoint/2010/main" val="363665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776BB-356D-0D35-B9EE-1EC028F45E9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631825" cy="365125"/>
          </a:xfrm>
        </p:spPr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B54D7-BCA1-51C2-477E-DABC51545A0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544D-5C95-ED57-F1BD-BFB373A41A3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55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Beam Position Monitor Upgrade</a:t>
            </a:r>
            <a:br>
              <a:rPr lang="en-GB" dirty="0"/>
            </a:br>
            <a:r>
              <a:rPr lang="en-GB" sz="3200" dirty="0">
                <a:solidFill>
                  <a:schemeClr val="accent2"/>
                </a:solidFill>
              </a:rPr>
              <a:t>Introduction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24 new BPMs in the immediate vicinity of interaction regions 1 (ATLAS) and 5 (CMS), where the two beams coexist within a single pipe</a:t>
            </a:r>
          </a:p>
          <a:p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DB676CD-58ED-4311-A34B-29BD3581D971}"/>
              </a:ext>
            </a:extLst>
          </p:cNvPr>
          <p:cNvGrpSpPr/>
          <p:nvPr/>
        </p:nvGrpSpPr>
        <p:grpSpPr>
          <a:xfrm>
            <a:off x="2208195" y="2678240"/>
            <a:ext cx="8914365" cy="3531372"/>
            <a:chOff x="1691680" y="712026"/>
            <a:chExt cx="6685773" cy="2648529"/>
          </a:xfrm>
        </p:grpSpPr>
        <p:pic>
          <p:nvPicPr>
            <p:cNvPr id="8" name="Content Placeholder 11" descr="Diagram&#10;&#10;Description automatically generated">
              <a:extLst>
                <a:ext uri="{FF2B5EF4-FFF2-40B4-BE49-F238E27FC236}">
                  <a16:creationId xmlns:a16="http://schemas.microsoft.com/office/drawing/2014/main" id="{2B3160DF-4B80-4D5F-992F-282CAFADD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1680" y="746853"/>
              <a:ext cx="5830731" cy="160887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9D593A-674D-4BA0-8EB9-8E6DB3D03E96}"/>
                </a:ext>
              </a:extLst>
            </p:cNvPr>
            <p:cNvSpPr txBox="1"/>
            <p:nvPr/>
          </p:nvSpPr>
          <p:spPr>
            <a:xfrm>
              <a:off x="7522411" y="987398"/>
              <a:ext cx="8550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0070C0"/>
                  </a:solidFill>
                </a:rPr>
                <a:t>Beam 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FABFB4E-FC80-4749-BA71-0F2256966E10}"/>
                </a:ext>
              </a:extLst>
            </p:cNvPr>
            <p:cNvSpPr txBox="1"/>
            <p:nvPr/>
          </p:nvSpPr>
          <p:spPr>
            <a:xfrm>
              <a:off x="7522410" y="1689126"/>
              <a:ext cx="8550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Beam</a:t>
              </a:r>
              <a:r>
                <a:rPr lang="en-GB" sz="2400" b="1" dirty="0">
                  <a:solidFill>
                    <a:schemeClr val="accent3"/>
                  </a:solidFill>
                </a:rPr>
                <a:t> </a:t>
              </a:r>
              <a:r>
                <a:rPr lang="en-GB" sz="2400" b="1" dirty="0">
                  <a:solidFill>
                    <a:srgbClr val="FF0000"/>
                  </a:solidFill>
                </a:rPr>
                <a:t>2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A1E70D8-FE16-4E89-85C5-D01CB7314D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5034" y="712026"/>
              <a:ext cx="0" cy="2003740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F219FA6-CEAB-4AAA-A5E4-3A1285189153}"/>
                </a:ext>
              </a:extLst>
            </p:cNvPr>
            <p:cNvCxnSpPr>
              <a:cxnSpLocks/>
            </p:cNvCxnSpPr>
            <p:nvPr/>
          </p:nvCxnSpPr>
          <p:spPr>
            <a:xfrm>
              <a:off x="3385034" y="2499742"/>
              <a:ext cx="2462795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DEB8C4-82CD-477D-B02D-F57DF1F81B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39176" y="712026"/>
              <a:ext cx="0" cy="2003740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471BCD-67CC-499B-A542-E6A276B32918}"/>
                </a:ext>
              </a:extLst>
            </p:cNvPr>
            <p:cNvSpPr txBox="1"/>
            <p:nvPr/>
          </p:nvSpPr>
          <p:spPr>
            <a:xfrm>
              <a:off x="3473408" y="2631706"/>
              <a:ext cx="2268251" cy="728849"/>
            </a:xfrm>
            <a:prstGeom prst="rect">
              <a:avLst/>
            </a:prstGeom>
            <a:noFill/>
          </p:spPr>
          <p:txBody>
            <a:bodyPr wrap="square" lIns="48000" tIns="24000" rIns="48000" bIns="24000">
              <a:spAutoFit/>
            </a:bodyPr>
            <a:lstStyle/>
            <a:p>
              <a:pPr algn="ctr"/>
              <a:r>
                <a:rPr lang="en-GB" sz="2000" b="1" spc="-133" dirty="0">
                  <a:solidFill>
                    <a:schemeClr val="tx2"/>
                  </a:solidFill>
                  <a:ea typeface="Open Sans Semibold" panose="020B0706030804020204" pitchFamily="34" charset="0"/>
                  <a:cs typeface="Open Sans Semibold" panose="020B0706030804020204" pitchFamily="34" charset="0"/>
                </a:rPr>
                <a:t>Both counter-rotating beams in a common vacuum chamber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5055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Beam Position Monitor Upgrade</a:t>
            </a:r>
            <a:br>
              <a:rPr lang="en-GB" dirty="0"/>
            </a:br>
            <a:r>
              <a:rPr lang="en-GB" sz="3200" dirty="0">
                <a:solidFill>
                  <a:schemeClr val="accent2"/>
                </a:solidFill>
              </a:rPr>
              <a:t>Introduction</a:t>
            </a:r>
            <a:endParaRPr lang="en-GB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000" dirty="0"/>
              <a:t>Each BPM measures both counter-rotating beam and produces 8 wideband (DC-6 GHz) analogue pulse signals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04E9BE-DFE2-4B8F-B82B-3EFDE9B8A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1090" y="4117986"/>
            <a:ext cx="4414875" cy="1444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27F7DA-11F6-484C-9E8F-EDF7DE7A5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6775" y="1694348"/>
            <a:ext cx="4479192" cy="9192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CC6A43-A944-40AD-AE85-0F9675D5F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6775" y="2867076"/>
            <a:ext cx="4479192" cy="91923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92115" y="5788317"/>
            <a:ext cx="460851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CST model and simulation by Michal Krupa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098E4B-B818-6D05-A654-277C157C7E1A}"/>
              </a:ext>
            </a:extLst>
          </p:cNvPr>
          <p:cNvGrpSpPr>
            <a:grpSpLocks noChangeAspect="1"/>
          </p:cNvGrpSpPr>
          <p:nvPr/>
        </p:nvGrpSpPr>
        <p:grpSpPr>
          <a:xfrm>
            <a:off x="526113" y="2911830"/>
            <a:ext cx="5497879" cy="2605402"/>
            <a:chOff x="2097682" y="1701495"/>
            <a:chExt cx="5809442" cy="27530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72FA89D-B2E6-83CD-EF89-97D83987D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365" b="1337"/>
            <a:stretch/>
          </p:blipFill>
          <p:spPr>
            <a:xfrm>
              <a:off x="2097682" y="1710128"/>
              <a:ext cx="2927542" cy="274441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F6D216D-02C5-B192-4980-C5EFF680F6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47" r="1223" b="1219"/>
            <a:stretch/>
          </p:blipFill>
          <p:spPr>
            <a:xfrm flipH="1">
              <a:off x="5110799" y="1701495"/>
              <a:ext cx="2796325" cy="2747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545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Beam Position Monitor Upgrade</a:t>
            </a:r>
            <a:br>
              <a:rPr lang="en-GB" dirty="0"/>
            </a:br>
            <a:r>
              <a:rPr lang="en-GB" sz="3200" dirty="0">
                <a:solidFill>
                  <a:schemeClr val="accent2"/>
                </a:solidFill>
              </a:rPr>
              <a:t>Introduction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93D4AC-1244-44A3-91CB-58EE200A30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450"/>
          <a:stretch/>
        </p:blipFill>
        <p:spPr>
          <a:xfrm>
            <a:off x="6126157" y="1572092"/>
            <a:ext cx="4968553" cy="1742547"/>
          </a:xfrm>
          <a:prstGeom prst="rect">
            <a:avLst/>
          </a:prstGeom>
        </p:spPr>
      </p:pic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DE330BF1-8FB6-436F-BFC6-F0C0D2DCF596}"/>
              </a:ext>
            </a:extLst>
          </p:cNvPr>
          <p:cNvGraphicFramePr>
            <a:graphicFrameLocks noGrp="1"/>
          </p:cNvGraphicFramePr>
          <p:nvPr/>
        </p:nvGraphicFramePr>
        <p:xfrm>
          <a:off x="7571195" y="3311792"/>
          <a:ext cx="2259088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661">
                  <a:extLst>
                    <a:ext uri="{9D8B030D-6E8A-4147-A177-3AD203B41FA5}">
                      <a16:colId xmlns:a16="http://schemas.microsoft.com/office/drawing/2014/main" val="992685950"/>
                    </a:ext>
                  </a:extLst>
                </a:gridCol>
                <a:gridCol w="779894">
                  <a:extLst>
                    <a:ext uri="{9D8B030D-6E8A-4147-A177-3AD203B41FA5}">
                      <a16:colId xmlns:a16="http://schemas.microsoft.com/office/drawing/2014/main" val="3411813273"/>
                    </a:ext>
                  </a:extLst>
                </a:gridCol>
                <a:gridCol w="840533">
                  <a:extLst>
                    <a:ext uri="{9D8B030D-6E8A-4147-A177-3AD203B41FA5}">
                      <a16:colId xmlns:a16="http://schemas.microsoft.com/office/drawing/2014/main" val="2726723663"/>
                    </a:ext>
                  </a:extLst>
                </a:gridCol>
              </a:tblGrid>
              <a:tr h="349753">
                <a:tc>
                  <a:txBody>
                    <a:bodyPr/>
                    <a:lstStyle/>
                    <a:p>
                      <a:r>
                        <a:rPr lang="en-US" sz="1400" dirty="0"/>
                        <a:t>BPM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s</a:t>
                      </a:r>
                      <a:r>
                        <a:rPr lang="en-US" sz="1400" dirty="0"/>
                        <a:t> [m]</a:t>
                      </a:r>
                      <a:endParaRPr lang="en-GB" sz="1400" dirty="0"/>
                    </a:p>
                  </a:txBody>
                  <a:tcPr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bxt</a:t>
                      </a:r>
                      <a:r>
                        <a:rPr lang="en-US" sz="1400" dirty="0"/>
                        <a:t> [ns]</a:t>
                      </a:r>
                      <a:endParaRPr lang="en-GB" sz="1400" dirty="0"/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8940208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r>
                        <a:rPr lang="en-US" sz="1400" dirty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21.853</a:t>
                      </a:r>
                      <a:endParaRPr lang="en-GB" sz="1400" dirty="0"/>
                    </a:p>
                  </a:txBody>
                  <a:tcPr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3.92</a:t>
                      </a:r>
                      <a:endParaRPr lang="en-GB" sz="1400" dirty="0"/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622682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r>
                        <a:rPr lang="en-US" sz="1400" dirty="0"/>
                        <a:t>Q2A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33.073</a:t>
                      </a:r>
                      <a:endParaRPr lang="en-GB" sz="1400" dirty="0"/>
                    </a:p>
                  </a:txBody>
                  <a:tcPr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3.92</a:t>
                      </a:r>
                      <a:endParaRPr lang="en-GB" sz="1400" dirty="0"/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905811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r>
                        <a:rPr lang="en-US" sz="1400" dirty="0"/>
                        <a:t>Q2B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43.858</a:t>
                      </a:r>
                      <a:endParaRPr lang="en-GB" sz="1400" dirty="0"/>
                    </a:p>
                  </a:txBody>
                  <a:tcPr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6.82</a:t>
                      </a:r>
                      <a:endParaRPr lang="en-GB" sz="1400" dirty="0"/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227481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r>
                        <a:rPr lang="en-US" sz="1400" dirty="0"/>
                        <a:t>Q3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54.643</a:t>
                      </a:r>
                      <a:endParaRPr lang="en-GB" sz="1400" dirty="0"/>
                    </a:p>
                  </a:txBody>
                  <a:tcPr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9.72</a:t>
                      </a:r>
                      <a:endParaRPr lang="en-GB" sz="1400" dirty="0"/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9796884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r>
                        <a:rPr lang="en-US" sz="1400" dirty="0"/>
                        <a:t>CP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65.743</a:t>
                      </a:r>
                      <a:endParaRPr lang="en-GB" sz="1400" dirty="0"/>
                    </a:p>
                  </a:txBody>
                  <a:tcPr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10.52</a:t>
                      </a:r>
                      <a:endParaRPr lang="en-GB" sz="1400" dirty="0"/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0212619"/>
                  </a:ext>
                </a:extLst>
              </a:tr>
              <a:tr h="349753">
                <a:tc>
                  <a:txBody>
                    <a:bodyPr/>
                    <a:lstStyle/>
                    <a:p>
                      <a:r>
                        <a:rPr lang="en-US" sz="1400" dirty="0"/>
                        <a:t>D1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73.697</a:t>
                      </a:r>
                      <a:endParaRPr lang="en-GB" sz="1400" dirty="0"/>
                    </a:p>
                  </a:txBody>
                  <a:tcPr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7.36</a:t>
                      </a:r>
                      <a:endParaRPr lang="en-GB" sz="1400" dirty="0"/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53423517"/>
                  </a:ext>
                </a:extLst>
              </a:tr>
            </a:tbl>
          </a:graphicData>
        </a:graphic>
      </p:graphicFrame>
      <p:sp>
        <p:nvSpPr>
          <p:cNvPr id="20" name="Right Brace 19">
            <a:extLst>
              <a:ext uri="{FF2B5EF4-FFF2-40B4-BE49-F238E27FC236}">
                <a16:creationId xmlns:a16="http://schemas.microsoft.com/office/drawing/2014/main" id="{5977BE0F-EC1D-4EB0-9602-0BAA88C7B11D}"/>
              </a:ext>
            </a:extLst>
          </p:cNvPr>
          <p:cNvSpPr/>
          <p:nvPr/>
        </p:nvSpPr>
        <p:spPr>
          <a:xfrm rot="5400000">
            <a:off x="8542853" y="1849786"/>
            <a:ext cx="314647" cy="2123702"/>
          </a:xfrm>
          <a:prstGeom prst="rightBrace">
            <a:avLst>
              <a:gd name="adj1" fmla="val 44390"/>
              <a:gd name="adj2" fmla="val 50000"/>
            </a:avLst>
          </a:prstGeo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F4C604-ECD6-4AB2-86D4-33197AC5D69C}"/>
              </a:ext>
            </a:extLst>
          </p:cNvPr>
          <p:cNvSpPr txBox="1"/>
          <p:nvPr/>
        </p:nvSpPr>
        <p:spPr>
          <a:xfrm>
            <a:off x="9605306" y="3291063"/>
            <a:ext cx="212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/>
              <a:t>bxt</a:t>
            </a:r>
            <a:r>
              <a:rPr lang="en-US" sz="1200" dirty="0"/>
              <a:t> = bunch crossing time i.e. beam-beam delay</a:t>
            </a:r>
            <a:endParaRPr lang="en-GB" sz="1200" dirty="0"/>
          </a:p>
        </p:txBody>
      </p:sp>
      <p:sp>
        <p:nvSpPr>
          <p:cNvPr id="23" name="Content Placeholder 7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r>
              <a:rPr lang="en-GB" sz="2000" dirty="0"/>
              <a:t>The presence of the other beam affects the measurement when: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Short bunch crossing time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Intensity of other beam significantly higher</a:t>
            </a:r>
            <a:endParaRPr lang="en-GB" sz="2100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pic>
        <p:nvPicPr>
          <p:cNvPr id="24" name="Picture 23" descr="A picture containing chart&#10;&#10;Description automatically generated">
            <a:extLst>
              <a:ext uri="{FF2B5EF4-FFF2-40B4-BE49-F238E27FC236}">
                <a16:creationId xmlns:a16="http://schemas.microsoft.com/office/drawing/2014/main" id="{7525E5ED-88BA-48CF-9031-5B1C3B13D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01" y="3434233"/>
            <a:ext cx="3503787" cy="2717417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49BE945-9E1C-4D6A-87F0-1CB46FAE0CE3}"/>
              </a:ext>
            </a:extLst>
          </p:cNvPr>
          <p:cNvCxnSpPr>
            <a:cxnSpLocks/>
            <a:endCxn id="26" idx="2"/>
          </p:cNvCxnSpPr>
          <p:nvPr/>
        </p:nvCxnSpPr>
        <p:spPr>
          <a:xfrm flipH="1" flipV="1">
            <a:off x="1174912" y="3289188"/>
            <a:ext cx="81973" cy="859892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6BDD2F3-4CD6-411C-BFB8-558C8916AE44}"/>
              </a:ext>
            </a:extLst>
          </p:cNvPr>
          <p:cNvSpPr txBox="1"/>
          <p:nvPr/>
        </p:nvSpPr>
        <p:spPr>
          <a:xfrm>
            <a:off x="306392" y="3037393"/>
            <a:ext cx="1737040" cy="251795"/>
          </a:xfrm>
          <a:prstGeom prst="rect">
            <a:avLst/>
          </a:prstGeom>
          <a:noFill/>
        </p:spPr>
        <p:txBody>
          <a:bodyPr wrap="square" lIns="36000" tIns="18000" rIns="36000" bIns="18000">
            <a:spAutoFit/>
          </a:bodyPr>
          <a:lstStyle/>
          <a:p>
            <a:pPr algn="ctr"/>
            <a:r>
              <a:rPr lang="en-GB" sz="1400" spc="-100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Counter-rotating beam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D2B1BA3-E28C-42C6-9E67-330F02692E0D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1819196" y="3289188"/>
            <a:ext cx="1510645" cy="355836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DC364F9-DD25-4E03-93D2-55DBD70D7F14}"/>
              </a:ext>
            </a:extLst>
          </p:cNvPr>
          <p:cNvSpPr txBox="1"/>
          <p:nvPr/>
        </p:nvSpPr>
        <p:spPr>
          <a:xfrm>
            <a:off x="2338679" y="3037393"/>
            <a:ext cx="1982324" cy="251795"/>
          </a:xfrm>
          <a:prstGeom prst="rect">
            <a:avLst/>
          </a:prstGeom>
          <a:noFill/>
        </p:spPr>
        <p:txBody>
          <a:bodyPr wrap="square" lIns="36000" tIns="18000" rIns="36000" bIns="18000">
            <a:spAutoFit/>
          </a:bodyPr>
          <a:lstStyle/>
          <a:p>
            <a:pPr algn="ctr"/>
            <a:r>
              <a:rPr lang="en-GB" sz="1400" spc="-100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Beam we want to measure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21002" y="5694082"/>
            <a:ext cx="299365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Simulation by Doug Bett</a:t>
            </a:r>
          </a:p>
        </p:txBody>
      </p:sp>
      <p:sp>
        <p:nvSpPr>
          <p:cNvPr id="37" name="Right Arrow 36"/>
          <p:cNvSpPr/>
          <p:nvPr/>
        </p:nvSpPr>
        <p:spPr>
          <a:xfrm flipV="1">
            <a:off x="4350833" y="4319526"/>
            <a:ext cx="360040" cy="3442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4710873" y="3791725"/>
            <a:ext cx="2393239" cy="1477328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The distortion of the beam signals due to the presence of the other beam must be compensated for</a:t>
            </a:r>
          </a:p>
        </p:txBody>
      </p:sp>
    </p:spTree>
    <p:extLst>
      <p:ext uri="{BB962C8B-B14F-4D97-AF65-F5344CB8AC3E}">
        <p14:creationId xmlns:p14="http://schemas.microsoft.com/office/powerpoint/2010/main" val="310046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29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B56671-DBD0-0A19-762A-ABE6F91B8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Solution to minimize beam-beam effect and to achieve high resolution:</a:t>
            </a:r>
          </a:p>
          <a:p>
            <a:pPr lvl="1"/>
            <a:r>
              <a:rPr lang="en-US" sz="2000" dirty="0"/>
              <a:t>Minimalistic analogue conditioning and fast digitization: 8 ADCs (5 </a:t>
            </a:r>
            <a:r>
              <a:rPr lang="en-US" sz="2000" dirty="0" err="1"/>
              <a:t>GSps</a:t>
            </a:r>
            <a:r>
              <a:rPr lang="en-US" sz="2000" dirty="0"/>
              <a:t>) for 8 BPM outputs</a:t>
            </a:r>
          </a:p>
          <a:p>
            <a:pPr lvl="1"/>
            <a:r>
              <a:rPr lang="en-US" sz="2000" dirty="0"/>
              <a:t>Bunch-by-bunch electrode power computation (40 MHz)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Compensation of the counter-rotating beam distortion by application of power compensation algorithm: </a:t>
            </a:r>
            <a:r>
              <a:rPr lang="en-US" sz="2000" dirty="0"/>
              <a:t>8 channels real-time processing with mixing of all 8 input signals</a:t>
            </a:r>
          </a:p>
          <a:p>
            <a:pPr lvl="1"/>
            <a:endParaRPr lang="en-US" sz="2000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US" sz="2000" b="1" dirty="0">
                <a:sym typeface="Wingdings" panose="05000000000000000000" pitchFamily="2" charset="2"/>
              </a:rPr>
              <a:t>LHC current system acquisition modes implementation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Continuous (global orbit, post-mortem, …)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On-demand (capture, FIFO,…)</a:t>
            </a:r>
          </a:p>
          <a:p>
            <a:pPr marL="0" lvl="1" indent="0">
              <a:buNone/>
            </a:pPr>
            <a:endParaRPr lang="en-US" sz="2000" dirty="0"/>
          </a:p>
          <a:p>
            <a:pPr marL="0" lvl="1" indent="0">
              <a:buNone/>
            </a:pPr>
            <a:r>
              <a:rPr lang="en-US" sz="2000" b="1" dirty="0"/>
              <a:t>Long-term stability</a:t>
            </a:r>
            <a:r>
              <a:rPr lang="en-US" sz="2000" dirty="0"/>
              <a:t>: 8 DACs for generating calibration signal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Requirements</a:t>
            </a:r>
            <a:br>
              <a:rPr lang="en-US" dirty="0"/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Signal Processing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70ADD6-28F1-8802-CA07-033F6BE4D5B5}"/>
              </a:ext>
            </a:extLst>
          </p:cNvPr>
          <p:cNvSpPr txBox="1"/>
          <p:nvPr/>
        </p:nvSpPr>
        <p:spPr>
          <a:xfrm flipH="1">
            <a:off x="7689499" y="3757509"/>
            <a:ext cx="3768411" cy="1049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144000" tIns="108000" rIns="144000" bIns="10800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Multi-channel fast digitization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High-performance digital signal processing</a:t>
            </a:r>
          </a:p>
        </p:txBody>
      </p:sp>
      <p:sp>
        <p:nvSpPr>
          <p:cNvPr id="11" name="Right Arrow 18">
            <a:extLst>
              <a:ext uri="{FF2B5EF4-FFF2-40B4-BE49-F238E27FC236}">
                <a16:creationId xmlns:a16="http://schemas.microsoft.com/office/drawing/2014/main" id="{3A02D510-243F-FC05-E57F-22B9836C2E2F}"/>
              </a:ext>
            </a:extLst>
          </p:cNvPr>
          <p:cNvSpPr/>
          <p:nvPr/>
        </p:nvSpPr>
        <p:spPr>
          <a:xfrm rot="5400000" flipV="1">
            <a:off x="9192344" y="4697083"/>
            <a:ext cx="576128" cy="344218"/>
          </a:xfrm>
          <a:prstGeom prst="rightArrow">
            <a:avLst>
              <a:gd name="adj1" fmla="val 44161"/>
              <a:gd name="adj2" fmla="val 50000"/>
            </a:avLst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2BF803-2B14-F4D0-9D90-93B8728755A3}"/>
              </a:ext>
            </a:extLst>
          </p:cNvPr>
          <p:cNvSpPr txBox="1"/>
          <p:nvPr/>
        </p:nvSpPr>
        <p:spPr>
          <a:xfrm>
            <a:off x="8283788" y="5180529"/>
            <a:ext cx="2393239" cy="646331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Radio-Frequency System on Chip</a:t>
            </a:r>
          </a:p>
        </p:txBody>
      </p:sp>
    </p:spTree>
    <p:extLst>
      <p:ext uri="{BB962C8B-B14F-4D97-AF65-F5344CB8AC3E}">
        <p14:creationId xmlns:p14="http://schemas.microsoft.com/office/powerpoint/2010/main" val="185651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Requirements</a:t>
            </a:r>
            <a:br>
              <a:rPr lang="en-US" dirty="0"/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Resources estimation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3" name="Table 190">
            <a:extLst>
              <a:ext uri="{FF2B5EF4-FFF2-40B4-BE49-F238E27FC236}">
                <a16:creationId xmlns:a16="http://schemas.microsoft.com/office/drawing/2014/main" id="{01937625-41FE-F690-BABC-50591B0ADE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632728"/>
              </p:ext>
            </p:extLst>
          </p:nvPr>
        </p:nvGraphicFramePr>
        <p:xfrm>
          <a:off x="1728717" y="1439335"/>
          <a:ext cx="8734566" cy="4658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2681">
                  <a:extLst>
                    <a:ext uri="{9D8B030D-6E8A-4147-A177-3AD203B41FA5}">
                      <a16:colId xmlns:a16="http://schemas.microsoft.com/office/drawing/2014/main" val="2476292754"/>
                    </a:ext>
                  </a:extLst>
                </a:gridCol>
                <a:gridCol w="2989942">
                  <a:extLst>
                    <a:ext uri="{9D8B030D-6E8A-4147-A177-3AD203B41FA5}">
                      <a16:colId xmlns:a16="http://schemas.microsoft.com/office/drawing/2014/main" val="2072319746"/>
                    </a:ext>
                  </a:extLst>
                </a:gridCol>
                <a:gridCol w="2481943">
                  <a:extLst>
                    <a:ext uri="{9D8B030D-6E8A-4147-A177-3AD203B41FA5}">
                      <a16:colId xmlns:a16="http://schemas.microsoft.com/office/drawing/2014/main" val="1135433104"/>
                    </a:ext>
                  </a:extLst>
                </a:gridCol>
              </a:tblGrid>
              <a:tr h="5141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Resources</a:t>
                      </a:r>
                      <a:endParaRPr lang="en-GB" sz="28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3544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Required qty.</a:t>
                      </a:r>
                      <a:endParaRPr lang="en-GB" sz="28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BE1B2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% RFSoC</a:t>
                      </a:r>
                      <a:endParaRPr lang="en-GB" sz="28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2F87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822714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ADCs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9393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ED7F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100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85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05426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DACs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8C6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8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9D3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100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BE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933790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Internal memory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9393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30 Mb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ED7F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48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85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577076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DSP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8C6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172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9D3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BE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8178093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LUT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9393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20521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ED7F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85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963950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FF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8C6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50644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9D3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BE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133225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DDR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9393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768 Mb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ED7F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85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858271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DDR WR peak BW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8C6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22 Gbps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F9D3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24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CBE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978347"/>
                  </a:ext>
                </a:extLst>
              </a:tr>
              <a:tr h="4599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Read-out BW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9393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54 Mbps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ED7F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2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 (?)</a:t>
                      </a:r>
                      <a:endParaRPr lang="en-GB" sz="2400" dirty="0">
                        <a:solidFill>
                          <a:schemeClr val="tx2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solidFill>
                      <a:srgbClr val="85D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111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870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System architecture proposal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6C1F314-BEFC-A031-749E-79643905CAA2}"/>
              </a:ext>
            </a:extLst>
          </p:cNvPr>
          <p:cNvSpPr/>
          <p:nvPr/>
        </p:nvSpPr>
        <p:spPr>
          <a:xfrm>
            <a:off x="855305" y="1272512"/>
            <a:ext cx="1479120" cy="3284570"/>
          </a:xfrm>
          <a:prstGeom prst="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C68545-E7B4-914A-925D-EB05998327DE}"/>
              </a:ext>
            </a:extLst>
          </p:cNvPr>
          <p:cNvSpPr/>
          <p:nvPr/>
        </p:nvSpPr>
        <p:spPr>
          <a:xfrm>
            <a:off x="2403947" y="1272511"/>
            <a:ext cx="5804155" cy="3607822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70334C4-55FA-260C-F19A-3A4C64EDFA52}"/>
              </a:ext>
            </a:extLst>
          </p:cNvPr>
          <p:cNvSpPr/>
          <p:nvPr/>
        </p:nvSpPr>
        <p:spPr>
          <a:xfrm>
            <a:off x="3346310" y="1363256"/>
            <a:ext cx="2707371" cy="339455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2EFC2FE-0F98-4A0F-2E78-D3E2312329FF}"/>
              </a:ext>
            </a:extLst>
          </p:cNvPr>
          <p:cNvSpPr txBox="1"/>
          <p:nvPr/>
        </p:nvSpPr>
        <p:spPr>
          <a:xfrm>
            <a:off x="3363111" y="1376621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PL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17946D6-4FD4-D189-B997-87D67C0C3835}"/>
              </a:ext>
            </a:extLst>
          </p:cNvPr>
          <p:cNvSpPr/>
          <p:nvPr/>
        </p:nvSpPr>
        <p:spPr>
          <a:xfrm>
            <a:off x="6169571" y="1363256"/>
            <a:ext cx="1922642" cy="3394554"/>
          </a:xfrm>
          <a:prstGeom prst="rect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3875185-36D3-0376-9D90-7525B22A15E0}"/>
              </a:ext>
            </a:extLst>
          </p:cNvPr>
          <p:cNvSpPr txBox="1"/>
          <p:nvPr/>
        </p:nvSpPr>
        <p:spPr>
          <a:xfrm>
            <a:off x="6175975" y="1376621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PS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C7DC0A9-6076-3E8A-B446-C942EED4BB47}"/>
              </a:ext>
            </a:extLst>
          </p:cNvPr>
          <p:cNvSpPr/>
          <p:nvPr/>
        </p:nvSpPr>
        <p:spPr>
          <a:xfrm>
            <a:off x="8348652" y="1272511"/>
            <a:ext cx="793416" cy="360782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FEC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D0E8C5-9191-0020-1415-3D48E38CDB4F}"/>
              </a:ext>
            </a:extLst>
          </p:cNvPr>
          <p:cNvSpPr txBox="1"/>
          <p:nvPr/>
        </p:nvSpPr>
        <p:spPr>
          <a:xfrm>
            <a:off x="2414545" y="1282619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RFSoC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6CB4DCE-DC03-521D-4032-AD5D63320E39}"/>
              </a:ext>
            </a:extLst>
          </p:cNvPr>
          <p:cNvSpPr/>
          <p:nvPr/>
        </p:nvSpPr>
        <p:spPr>
          <a:xfrm>
            <a:off x="2403948" y="4971077"/>
            <a:ext cx="3649734" cy="119422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438FC2D-005A-958C-D66E-4AE70F5A32EB}"/>
              </a:ext>
            </a:extLst>
          </p:cNvPr>
          <p:cNvSpPr txBox="1"/>
          <p:nvPr/>
        </p:nvSpPr>
        <p:spPr>
          <a:xfrm>
            <a:off x="2416820" y="4984648"/>
            <a:ext cx="1779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PL DDR Memory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23FDEF6-53CD-663F-EBD5-703360F84479}"/>
              </a:ext>
            </a:extLst>
          </p:cNvPr>
          <p:cNvSpPr/>
          <p:nvPr/>
        </p:nvSpPr>
        <p:spPr>
          <a:xfrm>
            <a:off x="2566118" y="1822965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FE30DDA-E489-3894-D2B1-6C4AD51F0ABC}"/>
              </a:ext>
            </a:extLst>
          </p:cNvPr>
          <p:cNvSpPr/>
          <p:nvPr/>
        </p:nvSpPr>
        <p:spPr>
          <a:xfrm>
            <a:off x="2544997" y="1800986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A37BE42-64BB-5568-7F96-0105C26CAFCD}"/>
              </a:ext>
            </a:extLst>
          </p:cNvPr>
          <p:cNvSpPr/>
          <p:nvPr/>
        </p:nvSpPr>
        <p:spPr>
          <a:xfrm>
            <a:off x="2518890" y="1775363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BD6F081-1B63-5E10-D84D-B129A15483A3}"/>
              </a:ext>
            </a:extLst>
          </p:cNvPr>
          <p:cNvSpPr/>
          <p:nvPr/>
        </p:nvSpPr>
        <p:spPr>
          <a:xfrm>
            <a:off x="2497550" y="1751991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DACs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 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DDF73D-3D4D-97AB-1F29-DD84329390CB}"/>
              </a:ext>
            </a:extLst>
          </p:cNvPr>
          <p:cNvSpPr/>
          <p:nvPr/>
        </p:nvSpPr>
        <p:spPr>
          <a:xfrm>
            <a:off x="2566118" y="3585362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ECC227C-278A-D195-3194-4A40B18A4E89}"/>
              </a:ext>
            </a:extLst>
          </p:cNvPr>
          <p:cNvSpPr/>
          <p:nvPr/>
        </p:nvSpPr>
        <p:spPr>
          <a:xfrm>
            <a:off x="2544997" y="3563383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979901E-336F-6DD1-F45A-A34A12A13C42}"/>
              </a:ext>
            </a:extLst>
          </p:cNvPr>
          <p:cNvSpPr/>
          <p:nvPr/>
        </p:nvSpPr>
        <p:spPr>
          <a:xfrm>
            <a:off x="2518890" y="3537760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95579F0-27CF-E7C2-500A-DA904E244210}"/>
              </a:ext>
            </a:extLst>
          </p:cNvPr>
          <p:cNvSpPr/>
          <p:nvPr/>
        </p:nvSpPr>
        <p:spPr>
          <a:xfrm>
            <a:off x="2497550" y="3514388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5Gsps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 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D16247F-824D-463E-3FA2-4A071D36F320}"/>
              </a:ext>
            </a:extLst>
          </p:cNvPr>
          <p:cNvCxnSpPr/>
          <p:nvPr/>
        </p:nvCxnSpPr>
        <p:spPr>
          <a:xfrm flipV="1">
            <a:off x="1646546" y="3931742"/>
            <a:ext cx="851004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3B157497-4E8F-EF97-2D32-C4202FCB7F43}"/>
              </a:ext>
            </a:extLst>
          </p:cNvPr>
          <p:cNvSpPr/>
          <p:nvPr/>
        </p:nvSpPr>
        <p:spPr>
          <a:xfrm>
            <a:off x="948533" y="3536146"/>
            <a:ext cx="1314864" cy="878242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Analog signals from BPM        (8 electrodes)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3" name="Rounded Rectangle 60">
            <a:extLst>
              <a:ext uri="{FF2B5EF4-FFF2-40B4-BE49-F238E27FC236}">
                <a16:creationId xmlns:a16="http://schemas.microsoft.com/office/drawing/2014/main" id="{0EB6B3E0-66AB-8D9E-F3A8-BFABB50E0A1B}"/>
              </a:ext>
            </a:extLst>
          </p:cNvPr>
          <p:cNvSpPr/>
          <p:nvPr/>
        </p:nvSpPr>
        <p:spPr>
          <a:xfrm>
            <a:off x="3503091" y="1751991"/>
            <a:ext cx="1661142" cy="643251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Signal synthesis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B2B69C0-13F6-CA24-BADC-F5DF0659176D}"/>
              </a:ext>
            </a:extLst>
          </p:cNvPr>
          <p:cNvSpPr/>
          <p:nvPr/>
        </p:nvSpPr>
        <p:spPr>
          <a:xfrm>
            <a:off x="5251869" y="4005064"/>
            <a:ext cx="723900" cy="339119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Filters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B9D024-66FE-FD4E-CCDC-F8EE62373524}"/>
              </a:ext>
            </a:extLst>
          </p:cNvPr>
          <p:cNvSpPr/>
          <p:nvPr/>
        </p:nvSpPr>
        <p:spPr>
          <a:xfrm>
            <a:off x="5164233" y="2567386"/>
            <a:ext cx="810741" cy="477422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Calibration data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1C887A7-0675-128A-D9A9-59E43B33BE4E}"/>
              </a:ext>
            </a:extLst>
          </p:cNvPr>
          <p:cNvSpPr/>
          <p:nvPr/>
        </p:nvSpPr>
        <p:spPr>
          <a:xfrm>
            <a:off x="5250279" y="3144875"/>
            <a:ext cx="723900" cy="325415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Control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1191A8E-4B19-857D-F810-D05CB0468438}"/>
              </a:ext>
            </a:extLst>
          </p:cNvPr>
          <p:cNvSpPr/>
          <p:nvPr/>
        </p:nvSpPr>
        <p:spPr>
          <a:xfrm>
            <a:off x="5250279" y="3501008"/>
            <a:ext cx="723900" cy="325415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Status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8C99DED-D979-1FB2-4864-959F61698635}"/>
              </a:ext>
            </a:extLst>
          </p:cNvPr>
          <p:cNvSpPr/>
          <p:nvPr/>
        </p:nvSpPr>
        <p:spPr>
          <a:xfrm>
            <a:off x="2855642" y="5292426"/>
            <a:ext cx="3024334" cy="699478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High-volume Data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77514B7-650F-B3CE-5997-F81740982E9A}"/>
              </a:ext>
            </a:extLst>
          </p:cNvPr>
          <p:cNvSpPr/>
          <p:nvPr/>
        </p:nvSpPr>
        <p:spPr>
          <a:xfrm>
            <a:off x="6283871" y="1668101"/>
            <a:ext cx="1674573" cy="905282"/>
          </a:xfrm>
          <a:prstGeom prst="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33E9BCD-C214-E121-D656-8B01DCA858E9}"/>
              </a:ext>
            </a:extLst>
          </p:cNvPr>
          <p:cNvSpPr txBox="1"/>
          <p:nvPr/>
        </p:nvSpPr>
        <p:spPr>
          <a:xfrm>
            <a:off x="6249284" y="1646901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RPU (?)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91" name="Rounded Rectangle 76">
            <a:extLst>
              <a:ext uri="{FF2B5EF4-FFF2-40B4-BE49-F238E27FC236}">
                <a16:creationId xmlns:a16="http://schemas.microsoft.com/office/drawing/2014/main" id="{6EB92AED-E7F9-8AAA-D51D-A5D791E63278}"/>
              </a:ext>
            </a:extLst>
          </p:cNvPr>
          <p:cNvSpPr/>
          <p:nvPr/>
        </p:nvSpPr>
        <p:spPr>
          <a:xfrm>
            <a:off x="6442182" y="1987739"/>
            <a:ext cx="1357950" cy="490345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Calibration application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B9401B6-1F25-D042-983F-01B712C275FF}"/>
              </a:ext>
            </a:extLst>
          </p:cNvPr>
          <p:cNvCxnSpPr>
            <a:cxnSpLocks/>
            <a:endCxn id="113" idx="1"/>
          </p:cNvCxnSpPr>
          <p:nvPr/>
        </p:nvCxnSpPr>
        <p:spPr>
          <a:xfrm>
            <a:off x="3264997" y="3909261"/>
            <a:ext cx="23759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4BF69F5-E9E7-569F-E917-7C23BDFA7B71}"/>
              </a:ext>
            </a:extLst>
          </p:cNvPr>
          <p:cNvCxnSpPr/>
          <p:nvPr/>
        </p:nvCxnSpPr>
        <p:spPr>
          <a:xfrm flipV="1">
            <a:off x="5131483" y="4158886"/>
            <a:ext cx="23759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E26ABB7-1EEC-17C8-2228-07F91EC4A484}"/>
              </a:ext>
            </a:extLst>
          </p:cNvPr>
          <p:cNvCxnSpPr/>
          <p:nvPr/>
        </p:nvCxnSpPr>
        <p:spPr>
          <a:xfrm flipV="1">
            <a:off x="5123109" y="3683728"/>
            <a:ext cx="23759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5" name="Elbow Connector 86">
            <a:extLst>
              <a:ext uri="{FF2B5EF4-FFF2-40B4-BE49-F238E27FC236}">
                <a16:creationId xmlns:a16="http://schemas.microsoft.com/office/drawing/2014/main" id="{1E1A2A07-8404-5366-3C35-786E767BE28D}"/>
              </a:ext>
            </a:extLst>
          </p:cNvPr>
          <p:cNvCxnSpPr>
            <a:cxnSpLocks/>
            <a:stCxn id="113" idx="0"/>
            <a:endCxn id="85" idx="1"/>
          </p:cNvCxnSpPr>
          <p:nvPr/>
        </p:nvCxnSpPr>
        <p:spPr>
          <a:xfrm rot="5400000" flipH="1" flipV="1">
            <a:off x="4415499" y="2703447"/>
            <a:ext cx="646084" cy="851384"/>
          </a:xfrm>
          <a:prstGeom prst="bentConnector2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6" name="Elbow Connector 87">
            <a:extLst>
              <a:ext uri="{FF2B5EF4-FFF2-40B4-BE49-F238E27FC236}">
                <a16:creationId xmlns:a16="http://schemas.microsoft.com/office/drawing/2014/main" id="{E5658DA6-2F09-1484-1F8C-254524569F25}"/>
              </a:ext>
            </a:extLst>
          </p:cNvPr>
          <p:cNvCxnSpPr>
            <a:stCxn id="86" idx="1"/>
          </p:cNvCxnSpPr>
          <p:nvPr/>
        </p:nvCxnSpPr>
        <p:spPr>
          <a:xfrm rot="10800000" flipV="1">
            <a:off x="4607471" y="3307583"/>
            <a:ext cx="642808" cy="159838"/>
          </a:xfrm>
          <a:prstGeom prst="bentConnector3">
            <a:avLst>
              <a:gd name="adj1" fmla="val 99788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5CC0804A-8569-C40A-AF3B-83AD9766366D}"/>
              </a:ext>
            </a:extLst>
          </p:cNvPr>
          <p:cNvCxnSpPr>
            <a:stCxn id="83" idx="1"/>
            <a:endCxn id="74" idx="3"/>
          </p:cNvCxnSpPr>
          <p:nvPr/>
        </p:nvCxnSpPr>
        <p:spPr>
          <a:xfrm flipH="1">
            <a:off x="3264997" y="2073617"/>
            <a:ext cx="238094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F6F55F3C-8448-D309-50AE-05C6D22A8F81}"/>
              </a:ext>
            </a:extLst>
          </p:cNvPr>
          <p:cNvSpPr/>
          <p:nvPr/>
        </p:nvSpPr>
        <p:spPr>
          <a:xfrm>
            <a:off x="6283871" y="2695906"/>
            <a:ext cx="1674573" cy="1929753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AFD9E2E-B4FD-8B43-61D8-5D6E44CFD9FA}"/>
              </a:ext>
            </a:extLst>
          </p:cNvPr>
          <p:cNvSpPr txBox="1"/>
          <p:nvPr/>
        </p:nvSpPr>
        <p:spPr>
          <a:xfrm>
            <a:off x="6249284" y="2697873"/>
            <a:ext cx="1358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APU (Linux)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100" name="Rounded Rectangle 91">
            <a:extLst>
              <a:ext uri="{FF2B5EF4-FFF2-40B4-BE49-F238E27FC236}">
                <a16:creationId xmlns:a16="http://schemas.microsoft.com/office/drawing/2014/main" id="{40CCE2BD-8F45-E516-2A7F-E38664829DC5}"/>
              </a:ext>
            </a:extLst>
          </p:cNvPr>
          <p:cNvSpPr/>
          <p:nvPr/>
        </p:nvSpPr>
        <p:spPr>
          <a:xfrm>
            <a:off x="6368513" y="3005651"/>
            <a:ext cx="1505288" cy="713214"/>
          </a:xfrm>
          <a:prstGeom prst="roundRect">
            <a:avLst>
              <a:gd name="adj" fmla="val 10178"/>
            </a:avLst>
          </a:prstGeom>
          <a:solidFill>
            <a:srgbClr val="ED7D31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Slow-control application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F8EC2E3-AE2A-0108-3DC7-818078BD46B7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4312849" y="4366340"/>
            <a:ext cx="0" cy="92608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71677D7-572F-8FC7-3F50-29929DAD84EF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5975769" y="4386504"/>
            <a:ext cx="394189" cy="17057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53ABB30-F7F8-D923-C5B3-1FACB264D0E6}"/>
              </a:ext>
            </a:extLst>
          </p:cNvPr>
          <p:cNvCxnSpPr>
            <a:cxnSpLocks/>
            <a:stCxn id="87" idx="3"/>
          </p:cNvCxnSpPr>
          <p:nvPr/>
        </p:nvCxnSpPr>
        <p:spPr>
          <a:xfrm>
            <a:off x="5974179" y="3663716"/>
            <a:ext cx="395779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4711621-5BC6-AB3C-7716-B0963236EDBC}"/>
              </a:ext>
            </a:extLst>
          </p:cNvPr>
          <p:cNvCxnSpPr/>
          <p:nvPr/>
        </p:nvCxnSpPr>
        <p:spPr>
          <a:xfrm>
            <a:off x="5972404" y="4173912"/>
            <a:ext cx="394334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6C426659-2AC2-7CE9-43D3-CB26DB6BB289}"/>
              </a:ext>
            </a:extLst>
          </p:cNvPr>
          <p:cNvCxnSpPr>
            <a:endCxn id="86" idx="3"/>
          </p:cNvCxnSpPr>
          <p:nvPr/>
        </p:nvCxnSpPr>
        <p:spPr>
          <a:xfrm flipH="1" flipV="1">
            <a:off x="5974179" y="3307583"/>
            <a:ext cx="392559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6" name="Elbow Connector 111">
            <a:extLst>
              <a:ext uri="{FF2B5EF4-FFF2-40B4-BE49-F238E27FC236}">
                <a16:creationId xmlns:a16="http://schemas.microsoft.com/office/drawing/2014/main" id="{D993820B-BBC1-4FFC-A03B-18E0E77AD450}"/>
              </a:ext>
            </a:extLst>
          </p:cNvPr>
          <p:cNvCxnSpPr>
            <a:cxnSpLocks/>
            <a:stCxn id="85" idx="0"/>
          </p:cNvCxnSpPr>
          <p:nvPr/>
        </p:nvCxnSpPr>
        <p:spPr>
          <a:xfrm rot="5400000" flipH="1" flipV="1">
            <a:off x="5908832" y="2034036"/>
            <a:ext cx="194122" cy="872578"/>
          </a:xfrm>
          <a:prstGeom prst="bentConnector2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91E7B6F8-AED0-63A1-EB96-386DEC2E39F9}"/>
              </a:ext>
            </a:extLst>
          </p:cNvPr>
          <p:cNvCxnSpPr>
            <a:endCxn id="83" idx="3"/>
          </p:cNvCxnSpPr>
          <p:nvPr/>
        </p:nvCxnSpPr>
        <p:spPr>
          <a:xfrm flipH="1">
            <a:off x="5164233" y="2073617"/>
            <a:ext cx="1277949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8" name="Rounded Rectangle 118">
            <a:extLst>
              <a:ext uri="{FF2B5EF4-FFF2-40B4-BE49-F238E27FC236}">
                <a16:creationId xmlns:a16="http://schemas.microsoft.com/office/drawing/2014/main" id="{3D37CD45-A293-40C4-6482-3334F1EF4120}"/>
              </a:ext>
            </a:extLst>
          </p:cNvPr>
          <p:cNvSpPr/>
          <p:nvPr/>
        </p:nvSpPr>
        <p:spPr>
          <a:xfrm>
            <a:off x="8421997" y="1775363"/>
            <a:ext cx="596365" cy="2643414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FESA device</a:t>
            </a:r>
          </a:p>
        </p:txBody>
      </p:sp>
      <p:sp>
        <p:nvSpPr>
          <p:cNvPr id="109" name="Left-Right Arrow 75">
            <a:extLst>
              <a:ext uri="{FF2B5EF4-FFF2-40B4-BE49-F238E27FC236}">
                <a16:creationId xmlns:a16="http://schemas.microsoft.com/office/drawing/2014/main" id="{C69818FB-2981-7395-FA13-451DD456FC68}"/>
              </a:ext>
            </a:extLst>
          </p:cNvPr>
          <p:cNvSpPr/>
          <p:nvPr/>
        </p:nvSpPr>
        <p:spPr>
          <a:xfrm>
            <a:off x="7843407" y="3559487"/>
            <a:ext cx="801697" cy="469123"/>
          </a:xfrm>
          <a:prstGeom prst="leftRightArrow">
            <a:avLst>
              <a:gd name="adj1" fmla="val 44167"/>
              <a:gd name="adj2" fmla="val 36876"/>
            </a:avLst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ETHERNET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DCE4C3C-6026-A630-5930-11AF8E6D95AE}"/>
              </a:ext>
            </a:extLst>
          </p:cNvPr>
          <p:cNvCxnSpPr>
            <a:stCxn id="76" idx="1"/>
            <a:endCxn id="111" idx="3"/>
          </p:cNvCxnSpPr>
          <p:nvPr/>
        </p:nvCxnSpPr>
        <p:spPr>
          <a:xfrm flipH="1" flipV="1">
            <a:off x="2259609" y="2038129"/>
            <a:ext cx="237941" cy="1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FC119146-F911-3ED5-1A29-36361F989A25}"/>
              </a:ext>
            </a:extLst>
          </p:cNvPr>
          <p:cNvSpPr/>
          <p:nvPr/>
        </p:nvSpPr>
        <p:spPr>
          <a:xfrm>
            <a:off x="944745" y="1695408"/>
            <a:ext cx="1314864" cy="685442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Analog signals to hardware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(8 channels)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3" name="Rounded Rectangle 2">
            <a:extLst>
              <a:ext uri="{FF2B5EF4-FFF2-40B4-BE49-F238E27FC236}">
                <a16:creationId xmlns:a16="http://schemas.microsoft.com/office/drawing/2014/main" id="{363AA455-E1BE-CEA9-74EB-E2033AAC155B}"/>
              </a:ext>
            </a:extLst>
          </p:cNvPr>
          <p:cNvSpPr/>
          <p:nvPr/>
        </p:nvSpPr>
        <p:spPr>
          <a:xfrm>
            <a:off x="3502589" y="3452181"/>
            <a:ext cx="1620520" cy="914159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Signal Processing and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logic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4BE73A6-04DA-2A56-686D-AF873E256428}"/>
              </a:ext>
            </a:extLst>
          </p:cNvPr>
          <p:cNvSpPr txBox="1"/>
          <p:nvPr/>
        </p:nvSpPr>
        <p:spPr>
          <a:xfrm>
            <a:off x="839416" y="1272511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AFE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20F7F3-543D-C3A3-1126-DC65D7AA20E6}"/>
              </a:ext>
            </a:extLst>
          </p:cNvPr>
          <p:cNvSpPr/>
          <p:nvPr/>
        </p:nvSpPr>
        <p:spPr>
          <a:xfrm>
            <a:off x="3976095" y="4418964"/>
            <a:ext cx="723900" cy="268726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DMA</a:t>
            </a:r>
          </a:p>
        </p:txBody>
      </p:sp>
      <p:sp>
        <p:nvSpPr>
          <p:cNvPr id="19" name="Rounded Rectangle 91">
            <a:extLst>
              <a:ext uri="{FF2B5EF4-FFF2-40B4-BE49-F238E27FC236}">
                <a16:creationId xmlns:a16="http://schemas.microsoft.com/office/drawing/2014/main" id="{71C035D7-3522-9029-7376-86ACEC30A863}"/>
              </a:ext>
            </a:extLst>
          </p:cNvPr>
          <p:cNvSpPr/>
          <p:nvPr/>
        </p:nvSpPr>
        <p:spPr>
          <a:xfrm>
            <a:off x="6356696" y="3820318"/>
            <a:ext cx="1505288" cy="704999"/>
          </a:xfrm>
          <a:prstGeom prst="roundRect">
            <a:avLst>
              <a:gd name="adj" fmla="val 10178"/>
            </a:avLst>
          </a:prstGeom>
          <a:solidFill>
            <a:srgbClr val="ED7D31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Data-transfer application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7553144-20AF-8370-8270-CD8DF7ECF7DB}"/>
              </a:ext>
            </a:extLst>
          </p:cNvPr>
          <p:cNvSpPr/>
          <p:nvPr/>
        </p:nvSpPr>
        <p:spPr>
          <a:xfrm>
            <a:off x="9324228" y="1272510"/>
            <a:ext cx="2012467" cy="167033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NFS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118">
            <a:extLst>
              <a:ext uri="{FF2B5EF4-FFF2-40B4-BE49-F238E27FC236}">
                <a16:creationId xmlns:a16="http://schemas.microsoft.com/office/drawing/2014/main" id="{F20E8AC2-70CE-E621-ABC3-A4E7287E6036}"/>
              </a:ext>
            </a:extLst>
          </p:cNvPr>
          <p:cNvSpPr/>
          <p:nvPr/>
        </p:nvSpPr>
        <p:spPr>
          <a:xfrm rot="5400000">
            <a:off x="9880802" y="1285659"/>
            <a:ext cx="899317" cy="1664137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/>
          <a:p>
            <a:pPr algn="ctr"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High-volume Data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2194824-311E-F921-2E27-7135CBF911B0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5613532" y="4691445"/>
            <a:ext cx="287" cy="60473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C34E1F9C-B9BE-7554-BFA7-2F0691223315}"/>
              </a:ext>
            </a:extLst>
          </p:cNvPr>
          <p:cNvSpPr/>
          <p:nvPr/>
        </p:nvSpPr>
        <p:spPr>
          <a:xfrm>
            <a:off x="5251869" y="4422719"/>
            <a:ext cx="723900" cy="268726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DMA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B7F54D-CCD8-71E4-208B-9F927DF6F3F8}"/>
              </a:ext>
            </a:extLst>
          </p:cNvPr>
          <p:cNvSpPr/>
          <p:nvPr/>
        </p:nvSpPr>
        <p:spPr>
          <a:xfrm>
            <a:off x="9324228" y="3144875"/>
            <a:ext cx="2012467" cy="1735457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NXCALS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ounded Rectangle 118">
            <a:extLst>
              <a:ext uri="{FF2B5EF4-FFF2-40B4-BE49-F238E27FC236}">
                <a16:creationId xmlns:a16="http://schemas.microsoft.com/office/drawing/2014/main" id="{37B51983-FF85-1D78-4742-A3064A7AD472}"/>
              </a:ext>
            </a:extLst>
          </p:cNvPr>
          <p:cNvSpPr/>
          <p:nvPr/>
        </p:nvSpPr>
        <p:spPr>
          <a:xfrm rot="5400000">
            <a:off x="9880802" y="3155385"/>
            <a:ext cx="899317" cy="1664137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/>
          <a:p>
            <a:pPr algn="ctr"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Meta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-data and others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ECCFC2B-7E46-651C-974A-BC0019B9FD84}"/>
              </a:ext>
            </a:extLst>
          </p:cNvPr>
          <p:cNvSpPr/>
          <p:nvPr/>
        </p:nvSpPr>
        <p:spPr>
          <a:xfrm>
            <a:off x="6175975" y="4966211"/>
            <a:ext cx="2032127" cy="1214961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F15B87B-8324-4E80-7F39-FAB445DA329A}"/>
              </a:ext>
            </a:extLst>
          </p:cNvPr>
          <p:cNvSpPr/>
          <p:nvPr/>
        </p:nvSpPr>
        <p:spPr>
          <a:xfrm>
            <a:off x="6331670" y="5295182"/>
            <a:ext cx="1720983" cy="699478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System memory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A4BD94-D955-5AE7-0284-9148AF37AD08}"/>
              </a:ext>
            </a:extLst>
          </p:cNvPr>
          <p:cNvSpPr txBox="1"/>
          <p:nvPr/>
        </p:nvSpPr>
        <p:spPr>
          <a:xfrm>
            <a:off x="6181101" y="4973328"/>
            <a:ext cx="1779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PS DDR Memory</a:t>
            </a:r>
            <a:endParaRPr lang="en-GB" sz="1200" b="1" dirty="0">
              <a:solidFill>
                <a:prstClr val="white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26D5DE1-2030-E5C1-4D1A-4FDA4B4942CB}"/>
              </a:ext>
            </a:extLst>
          </p:cNvPr>
          <p:cNvCxnSpPr>
            <a:cxnSpLocks/>
          </p:cNvCxnSpPr>
          <p:nvPr/>
        </p:nvCxnSpPr>
        <p:spPr>
          <a:xfrm>
            <a:off x="7789106" y="4610315"/>
            <a:ext cx="0" cy="67383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BCA0325-5BEE-BCAD-2E07-38ABE3642FB0}"/>
              </a:ext>
            </a:extLst>
          </p:cNvPr>
          <p:cNvCxnSpPr>
            <a:cxnSpLocks/>
            <a:endCxn id="25" idx="2"/>
          </p:cNvCxnSpPr>
          <p:nvPr/>
        </p:nvCxnSpPr>
        <p:spPr>
          <a:xfrm>
            <a:off x="9018362" y="2117728"/>
            <a:ext cx="480030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F2C5A30-B700-A8CF-430D-D11513401EC2}"/>
              </a:ext>
            </a:extLst>
          </p:cNvPr>
          <p:cNvCxnSpPr>
            <a:cxnSpLocks/>
          </p:cNvCxnSpPr>
          <p:nvPr/>
        </p:nvCxnSpPr>
        <p:spPr>
          <a:xfrm>
            <a:off x="9018362" y="3976992"/>
            <a:ext cx="480030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6986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983375-A662-1AEB-929D-5C091042A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HL-LHC Beam Position Monitor upgrade: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System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Future system architecture proposal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Prototype system architecture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Hardware platform ideas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Conclusion - Potential standardization in BI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4C45D4-1970-0143-0996-A79EB4982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2AE81-0AB3-A447-DC69-A80D6D23B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AD00C-91B6-27A8-0E7F-D41612B51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F9468-69AB-B8B1-DDDD-AE518329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658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7CAE540-9C40-1998-DEF3-6EA4699564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8320403"/>
              </p:ext>
            </p:extLst>
          </p:nvPr>
        </p:nvGraphicFramePr>
        <p:xfrm>
          <a:off x="1343472" y="980728"/>
          <a:ext cx="9237540" cy="4608508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2995341">
                  <a:extLst>
                    <a:ext uri="{9D8B030D-6E8A-4147-A177-3AD203B41FA5}">
                      <a16:colId xmlns:a16="http://schemas.microsoft.com/office/drawing/2014/main" val="4031789535"/>
                    </a:ext>
                  </a:extLst>
                </a:gridCol>
                <a:gridCol w="6242199">
                  <a:extLst>
                    <a:ext uri="{9D8B030D-6E8A-4147-A177-3AD203B41FA5}">
                      <a16:colId xmlns:a16="http://schemas.microsoft.com/office/drawing/2014/main" val="3012721706"/>
                    </a:ext>
                  </a:extLst>
                </a:gridCol>
              </a:tblGrid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Topic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HL-LHC BPM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16036043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Accelerators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LHC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02133541"/>
                  </a:ext>
                </a:extLst>
              </a:tr>
              <a:tr h="31782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Current solution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New system. First acquisition prototype has custom TCP protocol on raw lwIP implementation.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54895943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SoC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Xilinx RFSoC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75569516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CPU architecture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aarch64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36779221"/>
                  </a:ext>
                </a:extLst>
              </a:tr>
              <a:tr h="47674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Linux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The SoC could run Linux if functional for the interface with the FEC.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58379716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Communication channel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SoC &lt;-&gt; FESA on FEC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77626958"/>
                  </a:ext>
                </a:extLst>
              </a:tr>
              <a:tr h="31782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Timing requirements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BST (or Whiterabbit in the future) on the SoC through dedicated mezzanine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72731528"/>
                  </a:ext>
                </a:extLst>
              </a:tr>
              <a:tr h="31782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Data streaming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Yes, if possible from SoC to FESA with &lt;2ms latency Payload datarate: 32x64b@25Hz&lt; 64 Kbps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4611135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GET/SET from FEC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Yes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7073467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GET/SET from SoC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No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63427590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Min. data per transfer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32-bit numbers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0539008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Max. data per transfer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4096x1024x8 array of 32-bit numbers (128 MB)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73004173"/>
                  </a:ext>
                </a:extLst>
              </a:tr>
              <a:tr h="31782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Guaranteed delivery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Yes, but not critical. There is no interlock, and the data feed the OFB, which handles lost packets/orbits.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92523398"/>
                  </a:ext>
                </a:extLst>
              </a:tr>
              <a:tr h="47674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Latency requirement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&lt;2 ms for GET and SET or stream of 64 uint32 numbers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99947075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Data transfer rates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Worst case (capture), every 10s ≈ 12.8 MB/s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6705724"/>
                  </a:ext>
                </a:extLst>
              </a:tr>
              <a:tr h="31782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Special requirement on data types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No, only uint32 numbers and arrays foreseen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94686445"/>
                  </a:ext>
                </a:extLst>
              </a:tr>
              <a:tr h="1589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Expected prototype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Q4 2024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39470589"/>
                  </a:ext>
                </a:extLst>
              </a:tr>
              <a:tr h="31782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Expected installation</a:t>
                      </a:r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LS3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6651817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2FC2B-B4F5-B2C0-6539-B18C5E983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966E0-7AF9-D5B7-3259-E360037E9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F03C4-CD8C-73FE-FAC8-B0D8713B1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27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B56671-DBD0-0A19-762A-ABE6F91B8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Accurate Bunch-by-bunch position measurements</a:t>
            </a:r>
          </a:p>
          <a:p>
            <a:pPr lvl="1"/>
            <a:r>
              <a:rPr lang="en-US" sz="1600" dirty="0"/>
              <a:t>24 new monitors at IP 1 &amp; 5</a:t>
            </a:r>
          </a:p>
          <a:p>
            <a:pPr lvl="1"/>
            <a:r>
              <a:rPr lang="en-US" sz="1600" dirty="0"/>
              <a:t>Two counter-rotating beams in a common vacuum chamber</a:t>
            </a:r>
          </a:p>
          <a:p>
            <a:pPr lvl="1"/>
            <a:r>
              <a:rPr lang="en-GB" sz="1600" dirty="0"/>
              <a:t>Correction of the error induced by the counter-rotating beam</a:t>
            </a:r>
          </a:p>
          <a:p>
            <a:pPr lvl="1"/>
            <a:r>
              <a:rPr lang="en-GB" sz="1600" dirty="0"/>
              <a:t>Integrated in the standard LHC BPM system</a:t>
            </a:r>
          </a:p>
          <a:p>
            <a:r>
              <a:rPr lang="en-US" sz="1800" dirty="0"/>
              <a:t>Signal processing requirements</a:t>
            </a:r>
          </a:p>
          <a:p>
            <a:pPr lvl="1"/>
            <a:r>
              <a:rPr lang="en-US" sz="1600" dirty="0"/>
              <a:t>Direct fast digitization: </a:t>
            </a:r>
            <a:r>
              <a:rPr lang="en-US" sz="1600" b="1" dirty="0"/>
              <a:t>8 ADCs (5 </a:t>
            </a:r>
            <a:r>
              <a:rPr lang="en-US" sz="1600" b="1" dirty="0" err="1"/>
              <a:t>GSps</a:t>
            </a:r>
            <a:r>
              <a:rPr lang="en-US" sz="1600" b="1" dirty="0"/>
              <a:t>) </a:t>
            </a:r>
            <a:r>
              <a:rPr lang="en-US" sz="1600" dirty="0"/>
              <a:t>for 8 BPM outputs</a:t>
            </a:r>
          </a:p>
          <a:p>
            <a:pPr lvl="1"/>
            <a:r>
              <a:rPr lang="en-US" sz="1600" dirty="0"/>
              <a:t>Bunch-by-bunch electrode power computation (40 MHz)</a:t>
            </a:r>
          </a:p>
          <a:p>
            <a:pPr lvl="1"/>
            <a:r>
              <a:rPr lang="en-US" sz="1600" dirty="0"/>
              <a:t>8 channels real-time processing with mixing of all 8 input signals</a:t>
            </a:r>
          </a:p>
          <a:p>
            <a:pPr lvl="1"/>
            <a:r>
              <a:rPr lang="en-US" sz="1600" dirty="0"/>
              <a:t>Implementation of all acquisition modes of the existing LHC BPM system</a:t>
            </a:r>
          </a:p>
          <a:p>
            <a:pPr lvl="1"/>
            <a:r>
              <a:rPr lang="en-US" sz="1600" dirty="0"/>
              <a:t>Long-term stability: 8 DACs for generating calibration signal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Beam Position Monitors Upgrade</a:t>
            </a:r>
            <a:br>
              <a:rPr lang="en-US" dirty="0"/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Introduction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4716675-3D79-0166-FB13-4D665F1D71AB}"/>
              </a:ext>
            </a:extLst>
          </p:cNvPr>
          <p:cNvGrpSpPr>
            <a:grpSpLocks noChangeAspect="1"/>
          </p:cNvGrpSpPr>
          <p:nvPr/>
        </p:nvGrpSpPr>
        <p:grpSpPr>
          <a:xfrm>
            <a:off x="6430769" y="1831710"/>
            <a:ext cx="5497879" cy="2605402"/>
            <a:chOff x="2097682" y="1701495"/>
            <a:chExt cx="5809442" cy="27530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64CF559-3A91-D34A-7E60-EB33F8DEFC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365" b="1337"/>
            <a:stretch/>
          </p:blipFill>
          <p:spPr>
            <a:xfrm>
              <a:off x="2097682" y="1710128"/>
              <a:ext cx="2927542" cy="274441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9760570-6F0A-DEA3-33A0-9F32D8327E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47" r="1223" b="1219"/>
            <a:stretch/>
          </p:blipFill>
          <p:spPr>
            <a:xfrm flipH="1">
              <a:off x="5110799" y="1701495"/>
              <a:ext cx="2796325" cy="2747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4932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System architecture proposal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6C1F314-BEFC-A031-749E-79643905CAA2}"/>
              </a:ext>
            </a:extLst>
          </p:cNvPr>
          <p:cNvSpPr/>
          <p:nvPr/>
        </p:nvSpPr>
        <p:spPr>
          <a:xfrm>
            <a:off x="855305" y="1272512"/>
            <a:ext cx="1479120" cy="3284570"/>
          </a:xfrm>
          <a:prstGeom prst="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C68545-E7B4-914A-925D-EB05998327DE}"/>
              </a:ext>
            </a:extLst>
          </p:cNvPr>
          <p:cNvSpPr/>
          <p:nvPr/>
        </p:nvSpPr>
        <p:spPr>
          <a:xfrm>
            <a:off x="2403947" y="1272511"/>
            <a:ext cx="5804155" cy="3607822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70334C4-55FA-260C-F19A-3A4C64EDFA52}"/>
              </a:ext>
            </a:extLst>
          </p:cNvPr>
          <p:cNvSpPr/>
          <p:nvPr/>
        </p:nvSpPr>
        <p:spPr>
          <a:xfrm>
            <a:off x="3346310" y="1363256"/>
            <a:ext cx="2707371" cy="339455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2EFC2FE-0F98-4A0F-2E78-D3E2312329FF}"/>
              </a:ext>
            </a:extLst>
          </p:cNvPr>
          <p:cNvSpPr txBox="1"/>
          <p:nvPr/>
        </p:nvSpPr>
        <p:spPr>
          <a:xfrm>
            <a:off x="3363111" y="1376621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PL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17946D6-4FD4-D189-B997-87D67C0C3835}"/>
              </a:ext>
            </a:extLst>
          </p:cNvPr>
          <p:cNvSpPr/>
          <p:nvPr/>
        </p:nvSpPr>
        <p:spPr>
          <a:xfrm>
            <a:off x="6169571" y="1363256"/>
            <a:ext cx="1922642" cy="3394554"/>
          </a:xfrm>
          <a:prstGeom prst="rect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3875185-36D3-0376-9D90-7525B22A15E0}"/>
              </a:ext>
            </a:extLst>
          </p:cNvPr>
          <p:cNvSpPr txBox="1"/>
          <p:nvPr/>
        </p:nvSpPr>
        <p:spPr>
          <a:xfrm>
            <a:off x="6175975" y="1376621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PS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D0E8C5-9191-0020-1415-3D48E38CDB4F}"/>
              </a:ext>
            </a:extLst>
          </p:cNvPr>
          <p:cNvSpPr txBox="1"/>
          <p:nvPr/>
        </p:nvSpPr>
        <p:spPr>
          <a:xfrm>
            <a:off x="2414545" y="1282619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RFSoC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6CB4DCE-DC03-521D-4032-AD5D63320E39}"/>
              </a:ext>
            </a:extLst>
          </p:cNvPr>
          <p:cNvSpPr/>
          <p:nvPr/>
        </p:nvSpPr>
        <p:spPr>
          <a:xfrm>
            <a:off x="2403948" y="4971077"/>
            <a:ext cx="3649734" cy="119422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438FC2D-005A-958C-D66E-4AE70F5A32EB}"/>
              </a:ext>
            </a:extLst>
          </p:cNvPr>
          <p:cNvSpPr txBox="1"/>
          <p:nvPr/>
        </p:nvSpPr>
        <p:spPr>
          <a:xfrm>
            <a:off x="2416820" y="4984648"/>
            <a:ext cx="1779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PL DDR Memory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23FDEF6-53CD-663F-EBD5-703360F84479}"/>
              </a:ext>
            </a:extLst>
          </p:cNvPr>
          <p:cNvSpPr/>
          <p:nvPr/>
        </p:nvSpPr>
        <p:spPr>
          <a:xfrm>
            <a:off x="2566118" y="1822965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FE30DDA-E489-3894-D2B1-6C4AD51F0ABC}"/>
              </a:ext>
            </a:extLst>
          </p:cNvPr>
          <p:cNvSpPr/>
          <p:nvPr/>
        </p:nvSpPr>
        <p:spPr>
          <a:xfrm>
            <a:off x="2544997" y="1800986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A37BE42-64BB-5568-7F96-0105C26CAFCD}"/>
              </a:ext>
            </a:extLst>
          </p:cNvPr>
          <p:cNvSpPr/>
          <p:nvPr/>
        </p:nvSpPr>
        <p:spPr>
          <a:xfrm>
            <a:off x="2518890" y="1775363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BD6F081-1B63-5E10-D84D-B129A15483A3}"/>
              </a:ext>
            </a:extLst>
          </p:cNvPr>
          <p:cNvSpPr/>
          <p:nvPr/>
        </p:nvSpPr>
        <p:spPr>
          <a:xfrm>
            <a:off x="2497550" y="1751991"/>
            <a:ext cx="720000" cy="57227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DACs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 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DDF73D-3D4D-97AB-1F29-DD84329390CB}"/>
              </a:ext>
            </a:extLst>
          </p:cNvPr>
          <p:cNvSpPr/>
          <p:nvPr/>
        </p:nvSpPr>
        <p:spPr>
          <a:xfrm>
            <a:off x="2566118" y="3585362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ECC227C-278A-D195-3194-4A40B18A4E89}"/>
              </a:ext>
            </a:extLst>
          </p:cNvPr>
          <p:cNvSpPr/>
          <p:nvPr/>
        </p:nvSpPr>
        <p:spPr>
          <a:xfrm>
            <a:off x="2544997" y="3563383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979901E-336F-6DD1-F45A-A34A12A13C42}"/>
              </a:ext>
            </a:extLst>
          </p:cNvPr>
          <p:cNvSpPr/>
          <p:nvPr/>
        </p:nvSpPr>
        <p:spPr>
          <a:xfrm>
            <a:off x="2518890" y="3537760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95579F0-27CF-E7C2-500A-DA904E244210}"/>
              </a:ext>
            </a:extLst>
          </p:cNvPr>
          <p:cNvSpPr/>
          <p:nvPr/>
        </p:nvSpPr>
        <p:spPr>
          <a:xfrm>
            <a:off x="2497550" y="3514388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5Gsps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 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D16247F-824D-463E-3FA2-4A071D36F320}"/>
              </a:ext>
            </a:extLst>
          </p:cNvPr>
          <p:cNvCxnSpPr/>
          <p:nvPr/>
        </p:nvCxnSpPr>
        <p:spPr>
          <a:xfrm flipV="1">
            <a:off x="1646546" y="3931742"/>
            <a:ext cx="851004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3B157497-4E8F-EF97-2D32-C4202FCB7F43}"/>
              </a:ext>
            </a:extLst>
          </p:cNvPr>
          <p:cNvSpPr/>
          <p:nvPr/>
        </p:nvSpPr>
        <p:spPr>
          <a:xfrm>
            <a:off x="948533" y="3536146"/>
            <a:ext cx="1314864" cy="878242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Analog signals from BPM        (8 electrodes)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3" name="Rounded Rectangle 60">
            <a:extLst>
              <a:ext uri="{FF2B5EF4-FFF2-40B4-BE49-F238E27FC236}">
                <a16:creationId xmlns:a16="http://schemas.microsoft.com/office/drawing/2014/main" id="{0EB6B3E0-66AB-8D9E-F3A8-BFABB50E0A1B}"/>
              </a:ext>
            </a:extLst>
          </p:cNvPr>
          <p:cNvSpPr/>
          <p:nvPr/>
        </p:nvSpPr>
        <p:spPr>
          <a:xfrm>
            <a:off x="3503091" y="1751991"/>
            <a:ext cx="1661142" cy="643251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Signal synthesis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B2B69C0-13F6-CA24-BADC-F5DF0659176D}"/>
              </a:ext>
            </a:extLst>
          </p:cNvPr>
          <p:cNvSpPr/>
          <p:nvPr/>
        </p:nvSpPr>
        <p:spPr>
          <a:xfrm>
            <a:off x="5251869" y="4005064"/>
            <a:ext cx="723900" cy="339119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Filters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B9D024-66FE-FD4E-CCDC-F8EE62373524}"/>
              </a:ext>
            </a:extLst>
          </p:cNvPr>
          <p:cNvSpPr/>
          <p:nvPr/>
        </p:nvSpPr>
        <p:spPr>
          <a:xfrm>
            <a:off x="5164233" y="2567386"/>
            <a:ext cx="810741" cy="477422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Calibration data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1C887A7-0675-128A-D9A9-59E43B33BE4E}"/>
              </a:ext>
            </a:extLst>
          </p:cNvPr>
          <p:cNvSpPr/>
          <p:nvPr/>
        </p:nvSpPr>
        <p:spPr>
          <a:xfrm>
            <a:off x="5250279" y="3144875"/>
            <a:ext cx="723900" cy="325415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Control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1191A8E-4B19-857D-F810-D05CB0468438}"/>
              </a:ext>
            </a:extLst>
          </p:cNvPr>
          <p:cNvSpPr/>
          <p:nvPr/>
        </p:nvSpPr>
        <p:spPr>
          <a:xfrm>
            <a:off x="5250279" y="3501008"/>
            <a:ext cx="723900" cy="325415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Status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8C99DED-D979-1FB2-4864-959F61698635}"/>
              </a:ext>
            </a:extLst>
          </p:cNvPr>
          <p:cNvSpPr/>
          <p:nvPr/>
        </p:nvSpPr>
        <p:spPr>
          <a:xfrm>
            <a:off x="2855642" y="5292426"/>
            <a:ext cx="3024334" cy="699478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High-volume Data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77514B7-650F-B3CE-5997-F81740982E9A}"/>
              </a:ext>
            </a:extLst>
          </p:cNvPr>
          <p:cNvSpPr/>
          <p:nvPr/>
        </p:nvSpPr>
        <p:spPr>
          <a:xfrm>
            <a:off x="6283871" y="1668101"/>
            <a:ext cx="1674573" cy="905282"/>
          </a:xfrm>
          <a:prstGeom prst="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33E9BCD-C214-E121-D656-8B01DCA858E9}"/>
              </a:ext>
            </a:extLst>
          </p:cNvPr>
          <p:cNvSpPr txBox="1"/>
          <p:nvPr/>
        </p:nvSpPr>
        <p:spPr>
          <a:xfrm>
            <a:off x="6249284" y="1646901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RPU (?)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91" name="Rounded Rectangle 76">
            <a:extLst>
              <a:ext uri="{FF2B5EF4-FFF2-40B4-BE49-F238E27FC236}">
                <a16:creationId xmlns:a16="http://schemas.microsoft.com/office/drawing/2014/main" id="{6EB92AED-E7F9-8AAA-D51D-A5D791E63278}"/>
              </a:ext>
            </a:extLst>
          </p:cNvPr>
          <p:cNvSpPr/>
          <p:nvPr/>
        </p:nvSpPr>
        <p:spPr>
          <a:xfrm>
            <a:off x="6442182" y="1987739"/>
            <a:ext cx="1357950" cy="490345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Calibration application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B9401B6-1F25-D042-983F-01B712C275FF}"/>
              </a:ext>
            </a:extLst>
          </p:cNvPr>
          <p:cNvCxnSpPr>
            <a:cxnSpLocks/>
            <a:endCxn id="113" idx="1"/>
          </p:cNvCxnSpPr>
          <p:nvPr/>
        </p:nvCxnSpPr>
        <p:spPr>
          <a:xfrm>
            <a:off x="3264997" y="3909261"/>
            <a:ext cx="23759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4BF69F5-E9E7-569F-E917-7C23BDFA7B71}"/>
              </a:ext>
            </a:extLst>
          </p:cNvPr>
          <p:cNvCxnSpPr/>
          <p:nvPr/>
        </p:nvCxnSpPr>
        <p:spPr>
          <a:xfrm flipV="1">
            <a:off x="5131483" y="4158886"/>
            <a:ext cx="23759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E26ABB7-1EEC-17C8-2228-07F91EC4A484}"/>
              </a:ext>
            </a:extLst>
          </p:cNvPr>
          <p:cNvCxnSpPr/>
          <p:nvPr/>
        </p:nvCxnSpPr>
        <p:spPr>
          <a:xfrm flipV="1">
            <a:off x="5123109" y="3683728"/>
            <a:ext cx="23759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5" name="Elbow Connector 86">
            <a:extLst>
              <a:ext uri="{FF2B5EF4-FFF2-40B4-BE49-F238E27FC236}">
                <a16:creationId xmlns:a16="http://schemas.microsoft.com/office/drawing/2014/main" id="{1E1A2A07-8404-5366-3C35-786E767BE28D}"/>
              </a:ext>
            </a:extLst>
          </p:cNvPr>
          <p:cNvCxnSpPr>
            <a:cxnSpLocks/>
            <a:stCxn id="113" idx="0"/>
            <a:endCxn id="85" idx="1"/>
          </p:cNvCxnSpPr>
          <p:nvPr/>
        </p:nvCxnSpPr>
        <p:spPr>
          <a:xfrm rot="5400000" flipH="1" flipV="1">
            <a:off x="4415499" y="2703447"/>
            <a:ext cx="646084" cy="851384"/>
          </a:xfrm>
          <a:prstGeom prst="bentConnector2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6" name="Elbow Connector 87">
            <a:extLst>
              <a:ext uri="{FF2B5EF4-FFF2-40B4-BE49-F238E27FC236}">
                <a16:creationId xmlns:a16="http://schemas.microsoft.com/office/drawing/2014/main" id="{E5658DA6-2F09-1484-1F8C-254524569F25}"/>
              </a:ext>
            </a:extLst>
          </p:cNvPr>
          <p:cNvCxnSpPr>
            <a:stCxn id="86" idx="1"/>
          </p:cNvCxnSpPr>
          <p:nvPr/>
        </p:nvCxnSpPr>
        <p:spPr>
          <a:xfrm rot="10800000" flipV="1">
            <a:off x="4607471" y="3307583"/>
            <a:ext cx="642808" cy="159838"/>
          </a:xfrm>
          <a:prstGeom prst="bentConnector3">
            <a:avLst>
              <a:gd name="adj1" fmla="val 99788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5CC0804A-8569-C40A-AF3B-83AD9766366D}"/>
              </a:ext>
            </a:extLst>
          </p:cNvPr>
          <p:cNvCxnSpPr>
            <a:stCxn id="83" idx="1"/>
            <a:endCxn id="74" idx="3"/>
          </p:cNvCxnSpPr>
          <p:nvPr/>
        </p:nvCxnSpPr>
        <p:spPr>
          <a:xfrm flipH="1">
            <a:off x="3264997" y="2073617"/>
            <a:ext cx="238094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F6F55F3C-8448-D309-50AE-05C6D22A8F81}"/>
              </a:ext>
            </a:extLst>
          </p:cNvPr>
          <p:cNvSpPr/>
          <p:nvPr/>
        </p:nvSpPr>
        <p:spPr>
          <a:xfrm>
            <a:off x="6283871" y="2695906"/>
            <a:ext cx="1674573" cy="1929753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AFD9E2E-B4FD-8B43-61D8-5D6E44CFD9FA}"/>
              </a:ext>
            </a:extLst>
          </p:cNvPr>
          <p:cNvSpPr txBox="1"/>
          <p:nvPr/>
        </p:nvSpPr>
        <p:spPr>
          <a:xfrm>
            <a:off x="6249284" y="2697873"/>
            <a:ext cx="1358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APU (Linux)</a:t>
            </a:r>
            <a:endParaRPr lang="en-GB" sz="1200" b="1" dirty="0">
              <a:solidFill>
                <a:prstClr val="black"/>
              </a:solidFill>
            </a:endParaRP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F8EC2E3-AE2A-0108-3DC7-818078BD46B7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4312849" y="4366340"/>
            <a:ext cx="0" cy="92608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71677D7-572F-8FC7-3F50-29929DAD84EF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5975769" y="4386504"/>
            <a:ext cx="394189" cy="17057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53ABB30-F7F8-D923-C5B3-1FACB264D0E6}"/>
              </a:ext>
            </a:extLst>
          </p:cNvPr>
          <p:cNvCxnSpPr>
            <a:cxnSpLocks/>
            <a:stCxn id="87" idx="3"/>
          </p:cNvCxnSpPr>
          <p:nvPr/>
        </p:nvCxnSpPr>
        <p:spPr>
          <a:xfrm>
            <a:off x="5974179" y="3663716"/>
            <a:ext cx="395779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4711621-5BC6-AB3C-7716-B0963236EDBC}"/>
              </a:ext>
            </a:extLst>
          </p:cNvPr>
          <p:cNvCxnSpPr/>
          <p:nvPr/>
        </p:nvCxnSpPr>
        <p:spPr>
          <a:xfrm>
            <a:off x="5972404" y="4173912"/>
            <a:ext cx="394334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6C426659-2AC2-7CE9-43D3-CB26DB6BB289}"/>
              </a:ext>
            </a:extLst>
          </p:cNvPr>
          <p:cNvCxnSpPr>
            <a:endCxn id="86" idx="3"/>
          </p:cNvCxnSpPr>
          <p:nvPr/>
        </p:nvCxnSpPr>
        <p:spPr>
          <a:xfrm flipH="1" flipV="1">
            <a:off x="5974179" y="3307583"/>
            <a:ext cx="392559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6" name="Elbow Connector 111">
            <a:extLst>
              <a:ext uri="{FF2B5EF4-FFF2-40B4-BE49-F238E27FC236}">
                <a16:creationId xmlns:a16="http://schemas.microsoft.com/office/drawing/2014/main" id="{D993820B-BBC1-4FFC-A03B-18E0E77AD450}"/>
              </a:ext>
            </a:extLst>
          </p:cNvPr>
          <p:cNvCxnSpPr>
            <a:cxnSpLocks/>
            <a:stCxn id="85" idx="0"/>
          </p:cNvCxnSpPr>
          <p:nvPr/>
        </p:nvCxnSpPr>
        <p:spPr>
          <a:xfrm rot="5400000" flipH="1" flipV="1">
            <a:off x="5908832" y="2034036"/>
            <a:ext cx="194122" cy="872578"/>
          </a:xfrm>
          <a:prstGeom prst="bentConnector2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91E7B6F8-AED0-63A1-EB96-386DEC2E39F9}"/>
              </a:ext>
            </a:extLst>
          </p:cNvPr>
          <p:cNvCxnSpPr>
            <a:endCxn id="83" idx="3"/>
          </p:cNvCxnSpPr>
          <p:nvPr/>
        </p:nvCxnSpPr>
        <p:spPr>
          <a:xfrm flipH="1">
            <a:off x="5164233" y="2073617"/>
            <a:ext cx="1277949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DCE4C3C-6026-A630-5930-11AF8E6D95AE}"/>
              </a:ext>
            </a:extLst>
          </p:cNvPr>
          <p:cNvCxnSpPr>
            <a:stCxn id="76" idx="1"/>
            <a:endCxn id="111" idx="3"/>
          </p:cNvCxnSpPr>
          <p:nvPr/>
        </p:nvCxnSpPr>
        <p:spPr>
          <a:xfrm flipH="1" flipV="1">
            <a:off x="2259609" y="2038129"/>
            <a:ext cx="237941" cy="1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FC119146-F911-3ED5-1A29-36361F989A25}"/>
              </a:ext>
            </a:extLst>
          </p:cNvPr>
          <p:cNvSpPr/>
          <p:nvPr/>
        </p:nvSpPr>
        <p:spPr>
          <a:xfrm>
            <a:off x="944745" y="1695408"/>
            <a:ext cx="1314864" cy="685442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Analog signals to hardware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(8 channels)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3" name="Rounded Rectangle 2">
            <a:extLst>
              <a:ext uri="{FF2B5EF4-FFF2-40B4-BE49-F238E27FC236}">
                <a16:creationId xmlns:a16="http://schemas.microsoft.com/office/drawing/2014/main" id="{363AA455-E1BE-CEA9-74EB-E2033AAC155B}"/>
              </a:ext>
            </a:extLst>
          </p:cNvPr>
          <p:cNvSpPr/>
          <p:nvPr/>
        </p:nvSpPr>
        <p:spPr>
          <a:xfrm>
            <a:off x="3502589" y="3452181"/>
            <a:ext cx="1620520" cy="914159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Signal Processing and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logic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4BE73A6-04DA-2A56-686D-AF873E256428}"/>
              </a:ext>
            </a:extLst>
          </p:cNvPr>
          <p:cNvSpPr txBox="1"/>
          <p:nvPr/>
        </p:nvSpPr>
        <p:spPr>
          <a:xfrm>
            <a:off x="839416" y="1272511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AFE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20F7F3-543D-C3A3-1126-DC65D7AA20E6}"/>
              </a:ext>
            </a:extLst>
          </p:cNvPr>
          <p:cNvSpPr/>
          <p:nvPr/>
        </p:nvSpPr>
        <p:spPr>
          <a:xfrm>
            <a:off x="3976095" y="4418964"/>
            <a:ext cx="723900" cy="268726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DMA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7553144-20AF-8370-8270-CD8DF7ECF7DB}"/>
              </a:ext>
            </a:extLst>
          </p:cNvPr>
          <p:cNvSpPr/>
          <p:nvPr/>
        </p:nvSpPr>
        <p:spPr>
          <a:xfrm>
            <a:off x="9324228" y="1272510"/>
            <a:ext cx="2012467" cy="167033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NFS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118">
            <a:extLst>
              <a:ext uri="{FF2B5EF4-FFF2-40B4-BE49-F238E27FC236}">
                <a16:creationId xmlns:a16="http://schemas.microsoft.com/office/drawing/2014/main" id="{F20E8AC2-70CE-E621-ABC3-A4E7287E6036}"/>
              </a:ext>
            </a:extLst>
          </p:cNvPr>
          <p:cNvSpPr/>
          <p:nvPr/>
        </p:nvSpPr>
        <p:spPr>
          <a:xfrm rot="5400000">
            <a:off x="9880802" y="1285659"/>
            <a:ext cx="899317" cy="1664137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/>
          <a:p>
            <a:pPr algn="ctr"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High-volume Data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2194824-311E-F921-2E27-7135CBF911B0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5613532" y="4691445"/>
            <a:ext cx="287" cy="60473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C34E1F9C-B9BE-7554-BFA7-2F0691223315}"/>
              </a:ext>
            </a:extLst>
          </p:cNvPr>
          <p:cNvSpPr/>
          <p:nvPr/>
        </p:nvSpPr>
        <p:spPr>
          <a:xfrm>
            <a:off x="5251869" y="4422719"/>
            <a:ext cx="723900" cy="268726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DMA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B7F54D-CCD8-71E4-208B-9F927DF6F3F8}"/>
              </a:ext>
            </a:extLst>
          </p:cNvPr>
          <p:cNvSpPr/>
          <p:nvPr/>
        </p:nvSpPr>
        <p:spPr>
          <a:xfrm>
            <a:off x="9324228" y="3144875"/>
            <a:ext cx="2012467" cy="1735457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NXCALS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ounded Rectangle 118">
            <a:extLst>
              <a:ext uri="{FF2B5EF4-FFF2-40B4-BE49-F238E27FC236}">
                <a16:creationId xmlns:a16="http://schemas.microsoft.com/office/drawing/2014/main" id="{37B51983-FF85-1D78-4742-A3064A7AD472}"/>
              </a:ext>
            </a:extLst>
          </p:cNvPr>
          <p:cNvSpPr/>
          <p:nvPr/>
        </p:nvSpPr>
        <p:spPr>
          <a:xfrm rot="5400000">
            <a:off x="9880802" y="3155385"/>
            <a:ext cx="899317" cy="1664137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/>
          <a:p>
            <a:pPr algn="ctr"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Meta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-data and others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ECCFC2B-7E46-651C-974A-BC0019B9FD84}"/>
              </a:ext>
            </a:extLst>
          </p:cNvPr>
          <p:cNvSpPr/>
          <p:nvPr/>
        </p:nvSpPr>
        <p:spPr>
          <a:xfrm>
            <a:off x="6175975" y="4966211"/>
            <a:ext cx="2032127" cy="1214961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F15B87B-8324-4E80-7F39-FAB445DA329A}"/>
              </a:ext>
            </a:extLst>
          </p:cNvPr>
          <p:cNvSpPr/>
          <p:nvPr/>
        </p:nvSpPr>
        <p:spPr>
          <a:xfrm>
            <a:off x="6331670" y="5295182"/>
            <a:ext cx="1720983" cy="699478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System memory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A4BD94-D955-5AE7-0284-9148AF37AD08}"/>
              </a:ext>
            </a:extLst>
          </p:cNvPr>
          <p:cNvSpPr txBox="1"/>
          <p:nvPr/>
        </p:nvSpPr>
        <p:spPr>
          <a:xfrm>
            <a:off x="6181101" y="4973328"/>
            <a:ext cx="1779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white"/>
                </a:solidFill>
              </a:rPr>
              <a:t>PS DDR Memory</a:t>
            </a:r>
            <a:endParaRPr lang="en-GB" sz="1200" b="1" dirty="0">
              <a:solidFill>
                <a:prstClr val="white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26D5DE1-2030-E5C1-4D1A-4FDA4B4942CB}"/>
              </a:ext>
            </a:extLst>
          </p:cNvPr>
          <p:cNvCxnSpPr>
            <a:cxnSpLocks/>
          </p:cNvCxnSpPr>
          <p:nvPr/>
        </p:nvCxnSpPr>
        <p:spPr>
          <a:xfrm>
            <a:off x="7789106" y="4610315"/>
            <a:ext cx="0" cy="67383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2" name="Rounded Rectangle 118">
            <a:extLst>
              <a:ext uri="{FF2B5EF4-FFF2-40B4-BE49-F238E27FC236}">
                <a16:creationId xmlns:a16="http://schemas.microsoft.com/office/drawing/2014/main" id="{D7C4CA0F-6DF2-AE78-CB9F-541F2CF69353}"/>
              </a:ext>
            </a:extLst>
          </p:cNvPr>
          <p:cNvSpPr/>
          <p:nvPr/>
        </p:nvSpPr>
        <p:spPr>
          <a:xfrm rot="5400000">
            <a:off x="6343516" y="2995034"/>
            <a:ext cx="1543464" cy="1517106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/>
          <a:p>
            <a:pPr algn="ctr"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FESA device</a:t>
            </a:r>
          </a:p>
          <a:p>
            <a:pPr marL="36000" algn="ctr">
              <a:defRPr/>
            </a:pPr>
            <a:r>
              <a:rPr lang="en-US" sz="1100" kern="0" dirty="0">
                <a:solidFill>
                  <a:prstClr val="black"/>
                </a:solidFill>
              </a:rPr>
              <a:t>final processing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CD19206-9F7C-EB3B-BC6F-ABFE5DCC0382}"/>
              </a:ext>
            </a:extLst>
          </p:cNvPr>
          <p:cNvCxnSpPr>
            <a:stCxn id="2" idx="0"/>
            <a:endCxn id="25" idx="2"/>
          </p:cNvCxnSpPr>
          <p:nvPr/>
        </p:nvCxnSpPr>
        <p:spPr>
          <a:xfrm flipV="1">
            <a:off x="7873801" y="2117728"/>
            <a:ext cx="1624591" cy="1635859"/>
          </a:xfrm>
          <a:prstGeom prst="bentConnector3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0ED36AEB-53A2-8761-3B70-9CA3ABAA8D8A}"/>
              </a:ext>
            </a:extLst>
          </p:cNvPr>
          <p:cNvCxnSpPr>
            <a:stCxn id="2" idx="0"/>
            <a:endCxn id="33" idx="2"/>
          </p:cNvCxnSpPr>
          <p:nvPr/>
        </p:nvCxnSpPr>
        <p:spPr>
          <a:xfrm>
            <a:off x="7873801" y="3753587"/>
            <a:ext cx="1624591" cy="233867"/>
          </a:xfrm>
          <a:prstGeom prst="bentConnector3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14532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341151-F053-694C-4F5B-0ECF02987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System architecture proposal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D2C988-4F26-148F-ED93-B1E12565C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Disclaimers:</a:t>
            </a:r>
          </a:p>
          <a:p>
            <a:pPr marL="324000" marR="0" lvl="1" indent="-3240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is work-in-progress! </a:t>
            </a:r>
          </a:p>
          <a:p>
            <a:pPr marL="324000" marR="0" lvl="1" indent="-3240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will follow any CERN or ATS guidelines if compatible with our requirements and timeline</a:t>
            </a:r>
            <a:endParaRPr lang="en-US" sz="2000" dirty="0"/>
          </a:p>
          <a:p>
            <a:r>
              <a:rPr lang="en-US" sz="2000" dirty="0"/>
              <a:t>Principles:</a:t>
            </a:r>
          </a:p>
          <a:p>
            <a:pPr lvl="1"/>
            <a:r>
              <a:rPr lang="en-US" sz="2000" dirty="0"/>
              <a:t>Processing in the PL and in the FESA device:</a:t>
            </a:r>
          </a:p>
          <a:p>
            <a:pPr lvl="2"/>
            <a:r>
              <a:rPr lang="en-US" sz="1900" dirty="0"/>
              <a:t>PL: data decimation to 40 MHz, beam-beam correction, averages according to acquisition modes</a:t>
            </a:r>
          </a:p>
          <a:p>
            <a:pPr lvl="2"/>
            <a:r>
              <a:rPr lang="en-US" sz="1900" dirty="0"/>
              <a:t>FESA: position calculation, rotation correction, linearization, etc.</a:t>
            </a:r>
          </a:p>
          <a:p>
            <a:pPr lvl="1"/>
            <a:r>
              <a:rPr lang="en-US" sz="2000" dirty="0"/>
              <a:t>Gateware and Linux image development uncoupled</a:t>
            </a:r>
            <a:endParaRPr lang="en-US" sz="1900" dirty="0"/>
          </a:p>
          <a:p>
            <a:pPr lvl="1"/>
            <a:r>
              <a:rPr lang="en-US" sz="2000" dirty="0"/>
              <a:t>Split between BP and SW inside the SoC, between PL and PS, with close collaboration</a:t>
            </a:r>
          </a:p>
          <a:p>
            <a:pPr marL="324000" lvl="2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 Prototype System exercise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509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EBD3-F3A6-9963-907C-06145BDA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97269-57BA-F685-13D4-45C46C30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E6C9A-057A-9D61-CDF2-11AA3851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1D33F9-7D1B-E401-7131-15A8F5FC6CB0}"/>
              </a:ext>
            </a:extLst>
          </p:cNvPr>
          <p:cNvSpPr/>
          <p:nvPr/>
        </p:nvSpPr>
        <p:spPr>
          <a:xfrm>
            <a:off x="2996088" y="4780577"/>
            <a:ext cx="5804155" cy="119422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9D174B0-F3FF-583F-D1C5-54ECF9E8D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>
                <a:cs typeface="Arial"/>
              </a:rPr>
              <a:t>Prototype System Architecture</a:t>
            </a:r>
            <a:endParaRPr lang="en-GB" b="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DD1407-6E81-5642-F2BC-5ED4C17ADCFE}"/>
              </a:ext>
            </a:extLst>
          </p:cNvPr>
          <p:cNvSpPr/>
          <p:nvPr/>
        </p:nvSpPr>
        <p:spPr>
          <a:xfrm>
            <a:off x="1345393" y="1224888"/>
            <a:ext cx="1492727" cy="3604337"/>
          </a:xfrm>
          <a:prstGeom prst="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69D886-7D0D-CB3B-F66F-21C6A3F8212B}"/>
              </a:ext>
            </a:extLst>
          </p:cNvPr>
          <p:cNvSpPr/>
          <p:nvPr/>
        </p:nvSpPr>
        <p:spPr>
          <a:xfrm>
            <a:off x="2996088" y="1177261"/>
            <a:ext cx="5804155" cy="3607822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99462D6-4869-E3FD-544A-DBE617057AA3}"/>
              </a:ext>
            </a:extLst>
          </p:cNvPr>
          <p:cNvSpPr/>
          <p:nvPr/>
        </p:nvSpPr>
        <p:spPr>
          <a:xfrm>
            <a:off x="3911237" y="1302024"/>
            <a:ext cx="2714174" cy="339455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A207940A-5182-2B18-FDF0-5D2C68EC61E2}"/>
              </a:ext>
            </a:extLst>
          </p:cNvPr>
          <p:cNvSpPr txBox="1"/>
          <p:nvPr/>
        </p:nvSpPr>
        <p:spPr>
          <a:xfrm>
            <a:off x="3941645" y="1315389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white"/>
                </a:solidFill>
              </a:rPr>
              <a:t>PL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F7AF07-022E-1FC8-8884-653C46A0CE58}"/>
              </a:ext>
            </a:extLst>
          </p:cNvPr>
          <p:cNvSpPr/>
          <p:nvPr/>
        </p:nvSpPr>
        <p:spPr>
          <a:xfrm>
            <a:off x="6748105" y="1302024"/>
            <a:ext cx="1922642" cy="3394554"/>
          </a:xfrm>
          <a:prstGeom prst="rect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6">
            <a:extLst>
              <a:ext uri="{FF2B5EF4-FFF2-40B4-BE49-F238E27FC236}">
                <a16:creationId xmlns:a16="http://schemas.microsoft.com/office/drawing/2014/main" id="{9FB16FA0-7EE2-1D9A-5F97-1B65095D47A1}"/>
              </a:ext>
            </a:extLst>
          </p:cNvPr>
          <p:cNvSpPr txBox="1"/>
          <p:nvPr/>
        </p:nvSpPr>
        <p:spPr>
          <a:xfrm>
            <a:off x="6754509" y="1315389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white"/>
                </a:solidFill>
              </a:rPr>
              <a:t>PS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246280-413E-9C03-B546-5B60D6C578AF}"/>
              </a:ext>
            </a:extLst>
          </p:cNvPr>
          <p:cNvSpPr/>
          <p:nvPr/>
        </p:nvSpPr>
        <p:spPr>
          <a:xfrm>
            <a:off x="8927186" y="1211279"/>
            <a:ext cx="793416" cy="360782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FEC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0" name="TextBox 8">
            <a:extLst>
              <a:ext uri="{FF2B5EF4-FFF2-40B4-BE49-F238E27FC236}">
                <a16:creationId xmlns:a16="http://schemas.microsoft.com/office/drawing/2014/main" id="{FAB22D32-C247-0A9E-A818-A024EB324083}"/>
              </a:ext>
            </a:extLst>
          </p:cNvPr>
          <p:cNvSpPr txBox="1"/>
          <p:nvPr/>
        </p:nvSpPr>
        <p:spPr>
          <a:xfrm>
            <a:off x="2993079" y="1221387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white"/>
                </a:solidFill>
              </a:rPr>
              <a:t>RFSoC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A6C704-79DE-A9AF-5F0B-B0C730D69428}"/>
              </a:ext>
            </a:extLst>
          </p:cNvPr>
          <p:cNvSpPr/>
          <p:nvPr/>
        </p:nvSpPr>
        <p:spPr>
          <a:xfrm rot="16200000">
            <a:off x="9564934" y="1511461"/>
            <a:ext cx="1756031" cy="1146603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:a16="http://schemas.microsoft.com/office/drawing/2014/main" id="{69B9432E-4553-D676-AF18-57F734BD0148}"/>
              </a:ext>
            </a:extLst>
          </p:cNvPr>
          <p:cNvSpPr txBox="1"/>
          <p:nvPr/>
        </p:nvSpPr>
        <p:spPr>
          <a:xfrm>
            <a:off x="2995354" y="4855380"/>
            <a:ext cx="1732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white"/>
                </a:solidFill>
              </a:rPr>
              <a:t>PS DDR Memory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DCC407-BFEE-7345-96DF-4140910C8E8C}"/>
              </a:ext>
            </a:extLst>
          </p:cNvPr>
          <p:cNvSpPr/>
          <p:nvPr/>
        </p:nvSpPr>
        <p:spPr>
          <a:xfrm>
            <a:off x="3063009" y="2530809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8F16E85-4521-4440-482D-B96BA5517E51}"/>
              </a:ext>
            </a:extLst>
          </p:cNvPr>
          <p:cNvSpPr/>
          <p:nvPr/>
        </p:nvSpPr>
        <p:spPr>
          <a:xfrm>
            <a:off x="3041888" y="2508830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28EA2D9-9324-604D-83EF-4FCDB5BC25CF}"/>
              </a:ext>
            </a:extLst>
          </p:cNvPr>
          <p:cNvSpPr/>
          <p:nvPr/>
        </p:nvSpPr>
        <p:spPr>
          <a:xfrm>
            <a:off x="3015781" y="2483207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98188A-5A44-CFA6-0371-8915681E2A0F}"/>
              </a:ext>
            </a:extLst>
          </p:cNvPr>
          <p:cNvSpPr/>
          <p:nvPr/>
        </p:nvSpPr>
        <p:spPr>
          <a:xfrm>
            <a:off x="2994441" y="2459835"/>
            <a:ext cx="720000" cy="9000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5Gsps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 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979B37A-0C11-B3D7-0392-083185411F6B}"/>
              </a:ext>
            </a:extLst>
          </p:cNvPr>
          <p:cNvCxnSpPr/>
          <p:nvPr/>
        </p:nvCxnSpPr>
        <p:spPr>
          <a:xfrm>
            <a:off x="2388365" y="2911206"/>
            <a:ext cx="626486" cy="13607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657D9F82-4736-EDC6-7BD8-936A77B5C388}"/>
              </a:ext>
            </a:extLst>
          </p:cNvPr>
          <p:cNvSpPr/>
          <p:nvPr/>
        </p:nvSpPr>
        <p:spPr>
          <a:xfrm>
            <a:off x="1431817" y="2481593"/>
            <a:ext cx="1314864" cy="878242"/>
          </a:xfrm>
          <a:prstGeom prst="rect">
            <a:avLst/>
          </a:prstGeom>
          <a:solidFill>
            <a:srgbClr val="A5A5A5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Analog signals from BPM        (8 electrodes)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DFE46B8-6E34-A1C4-A326-2394EC91DB14}"/>
              </a:ext>
            </a:extLst>
          </p:cNvPr>
          <p:cNvSpPr/>
          <p:nvPr/>
        </p:nvSpPr>
        <p:spPr>
          <a:xfrm>
            <a:off x="5593972" y="1751550"/>
            <a:ext cx="553107" cy="299139"/>
          </a:xfrm>
          <a:prstGeom prst="rect">
            <a:avLst/>
          </a:prstGeom>
          <a:solidFill>
            <a:srgbClr val="B4DE87"/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Control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85BAC0-AAED-2EE6-C728-8054A90D77AA}"/>
              </a:ext>
            </a:extLst>
          </p:cNvPr>
          <p:cNvSpPr/>
          <p:nvPr/>
        </p:nvSpPr>
        <p:spPr>
          <a:xfrm>
            <a:off x="5001456" y="1749877"/>
            <a:ext cx="546539" cy="297900"/>
          </a:xfrm>
          <a:prstGeom prst="rect">
            <a:avLst/>
          </a:prstGeom>
          <a:solidFill>
            <a:srgbClr val="B4DE87"/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Status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B4EDC60-4AB6-818D-0D43-DEA7F3C1CA13}"/>
              </a:ext>
            </a:extLst>
          </p:cNvPr>
          <p:cNvSpPr/>
          <p:nvPr/>
        </p:nvSpPr>
        <p:spPr>
          <a:xfrm>
            <a:off x="9915387" y="1567473"/>
            <a:ext cx="990333" cy="1162120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0" dirty="0">
                <a:solidFill>
                  <a:srgbClr val="000000"/>
                </a:solidFill>
              </a:rPr>
              <a:t>High-Volume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Data</a:t>
            </a:r>
            <a:endParaRPr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336E6C3-2262-6752-9E40-C8FF53B2AEDF}"/>
              </a:ext>
            </a:extLst>
          </p:cNvPr>
          <p:cNvCxnSpPr>
            <a:cxnSpLocks/>
          </p:cNvCxnSpPr>
          <p:nvPr/>
        </p:nvCxnSpPr>
        <p:spPr>
          <a:xfrm flipV="1">
            <a:off x="3795906" y="2977292"/>
            <a:ext cx="237592" cy="8752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9C9F2E8E-24AF-2C93-EFDF-2B76D5E9D4E1}"/>
              </a:ext>
            </a:extLst>
          </p:cNvPr>
          <p:cNvSpPr/>
          <p:nvPr/>
        </p:nvSpPr>
        <p:spPr>
          <a:xfrm>
            <a:off x="6862405" y="1716192"/>
            <a:ext cx="1674573" cy="2848235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TextBox 37">
            <a:extLst>
              <a:ext uri="{FF2B5EF4-FFF2-40B4-BE49-F238E27FC236}">
                <a16:creationId xmlns:a16="http://schemas.microsoft.com/office/drawing/2014/main" id="{E28381E3-1FEB-1975-7DA1-BD63992C399E}"/>
              </a:ext>
            </a:extLst>
          </p:cNvPr>
          <p:cNvSpPr txBox="1"/>
          <p:nvPr/>
        </p:nvSpPr>
        <p:spPr>
          <a:xfrm>
            <a:off x="6950282" y="1779391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black"/>
                </a:solidFill>
              </a:rPr>
              <a:t>APU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60" name="Rounded Rectangle 91">
            <a:extLst>
              <a:ext uri="{FF2B5EF4-FFF2-40B4-BE49-F238E27FC236}">
                <a16:creationId xmlns:a16="http://schemas.microsoft.com/office/drawing/2014/main" id="{111CDBEC-0B15-F57A-CB2F-3049C1327F77}"/>
              </a:ext>
            </a:extLst>
          </p:cNvPr>
          <p:cNvSpPr/>
          <p:nvPr/>
        </p:nvSpPr>
        <p:spPr>
          <a:xfrm>
            <a:off x="6947047" y="3277793"/>
            <a:ext cx="1505288" cy="1079752"/>
          </a:xfrm>
          <a:prstGeom prst="roundRect">
            <a:avLst>
              <a:gd name="adj" fmla="val 10178"/>
            </a:avLst>
          </a:prstGeom>
          <a:solidFill>
            <a:srgbClr val="ED7D31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Acquisition</a:t>
            </a:r>
            <a:endParaRPr lang="en-US" dirty="0"/>
          </a:p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 Data Transfer </a:t>
            </a:r>
            <a:endParaRPr lang="en-GB" dirty="0"/>
          </a:p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Application</a:t>
            </a:r>
          </a:p>
          <a:p>
            <a:pPr algn="ctr">
              <a:defRPr/>
            </a:pPr>
            <a:endParaRPr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62" name="Rounded Rectangle 118">
            <a:extLst>
              <a:ext uri="{FF2B5EF4-FFF2-40B4-BE49-F238E27FC236}">
                <a16:creationId xmlns:a16="http://schemas.microsoft.com/office/drawing/2014/main" id="{314F868E-C31F-212B-EB2D-DD2B4CF33767}"/>
              </a:ext>
            </a:extLst>
          </p:cNvPr>
          <p:cNvSpPr/>
          <p:nvPr/>
        </p:nvSpPr>
        <p:spPr>
          <a:xfrm>
            <a:off x="9000531" y="1714131"/>
            <a:ext cx="596365" cy="2643414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FESA device</a:t>
            </a:r>
          </a:p>
        </p:txBody>
      </p:sp>
      <p:sp>
        <p:nvSpPr>
          <p:cNvPr id="64" name="Rounded Rectangle 2">
            <a:extLst>
              <a:ext uri="{FF2B5EF4-FFF2-40B4-BE49-F238E27FC236}">
                <a16:creationId xmlns:a16="http://schemas.microsoft.com/office/drawing/2014/main" id="{C1953E3E-41B4-48FD-486E-433ABE0917E3}"/>
              </a:ext>
            </a:extLst>
          </p:cNvPr>
          <p:cNvSpPr/>
          <p:nvPr/>
        </p:nvSpPr>
        <p:spPr>
          <a:xfrm>
            <a:off x="4033498" y="2479270"/>
            <a:ext cx="2484573" cy="1098097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Signal Processing and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ea typeface="+mn-ea"/>
                <a:cs typeface="+mn-cs"/>
              </a:rPr>
              <a:t>Acquisition </a:t>
            </a:r>
            <a:r>
              <a:rPr lang="en-GB" sz="1600" kern="0" dirty="0">
                <a:solidFill>
                  <a:srgbClr val="303030"/>
                </a:solidFill>
              </a:rPr>
              <a:t>Logic</a:t>
            </a:r>
            <a:endParaRPr lang="en-GB" sz="1600" i="0" u="none" strike="noStrike" kern="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66" name="TextBox 52">
            <a:extLst>
              <a:ext uri="{FF2B5EF4-FFF2-40B4-BE49-F238E27FC236}">
                <a16:creationId xmlns:a16="http://schemas.microsoft.com/office/drawing/2014/main" id="{8D9C0B7A-CB22-53FA-E19D-939A038EF91B}"/>
              </a:ext>
            </a:extLst>
          </p:cNvPr>
          <p:cNvSpPr txBox="1"/>
          <p:nvPr/>
        </p:nvSpPr>
        <p:spPr>
          <a:xfrm>
            <a:off x="1417950" y="1211279"/>
            <a:ext cx="104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white"/>
                </a:solidFill>
              </a:rPr>
              <a:t>AFE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68" name="TextBox 6">
            <a:extLst>
              <a:ext uri="{FF2B5EF4-FFF2-40B4-BE49-F238E27FC236}">
                <a16:creationId xmlns:a16="http://schemas.microsoft.com/office/drawing/2014/main" id="{AB916F44-6516-E195-7E19-05F1DD0D6152}"/>
              </a:ext>
            </a:extLst>
          </p:cNvPr>
          <p:cNvSpPr txBox="1"/>
          <p:nvPr/>
        </p:nvSpPr>
        <p:spPr>
          <a:xfrm>
            <a:off x="9918168" y="1254157"/>
            <a:ext cx="91458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chemeClr val="bg1"/>
                </a:solidFill>
              </a:rPr>
              <a:t>NFS</a:t>
            </a:r>
            <a:endParaRPr lang="en-US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5DC3CDA-BE23-EB95-B36B-956B3128A22D}"/>
              </a:ext>
            </a:extLst>
          </p:cNvPr>
          <p:cNvSpPr/>
          <p:nvPr/>
        </p:nvSpPr>
        <p:spPr>
          <a:xfrm rot="16200000">
            <a:off x="9581944" y="3385843"/>
            <a:ext cx="1728816" cy="1167014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2B95F43-1A24-BBBE-4451-EC9789FE1060}"/>
              </a:ext>
            </a:extLst>
          </p:cNvPr>
          <p:cNvSpPr/>
          <p:nvPr/>
        </p:nvSpPr>
        <p:spPr>
          <a:xfrm>
            <a:off x="9915387" y="3445259"/>
            <a:ext cx="990333" cy="1155317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en-GB" sz="1600" kern="0">
                <a:solidFill>
                  <a:srgbClr val="000000"/>
                </a:solidFill>
              </a:rPr>
              <a:t>Meta-Data</a:t>
            </a:r>
          </a:p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&amp; Others</a:t>
            </a:r>
          </a:p>
        </p:txBody>
      </p:sp>
      <p:sp>
        <p:nvSpPr>
          <p:cNvPr id="74" name="TextBox 6">
            <a:extLst>
              <a:ext uri="{FF2B5EF4-FFF2-40B4-BE49-F238E27FC236}">
                <a16:creationId xmlns:a16="http://schemas.microsoft.com/office/drawing/2014/main" id="{2F79B9A4-A6F9-3B7D-00FD-FE15FFE3DD8B}"/>
              </a:ext>
            </a:extLst>
          </p:cNvPr>
          <p:cNvSpPr txBox="1"/>
          <p:nvPr/>
        </p:nvSpPr>
        <p:spPr>
          <a:xfrm>
            <a:off x="9856936" y="3159157"/>
            <a:ext cx="122754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chemeClr val="bg1"/>
                </a:solidFill>
              </a:rPr>
              <a:t>NXCALS</a:t>
            </a:r>
            <a:endParaRPr lang="en-US" dirty="0">
              <a:solidFill>
                <a:schemeClr val="bg1"/>
              </a:solidFill>
              <a:cs typeface="Arial"/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C5E336D-40B9-E7A3-229B-A0A14DDC0FAF}"/>
              </a:ext>
            </a:extLst>
          </p:cNvPr>
          <p:cNvCxnSpPr>
            <a:cxnSpLocks/>
          </p:cNvCxnSpPr>
          <p:nvPr/>
        </p:nvCxnSpPr>
        <p:spPr>
          <a:xfrm flipV="1">
            <a:off x="8450910" y="3639518"/>
            <a:ext cx="549040" cy="1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91D69E0-A73A-9C23-401F-9C3AB2CBDAB2}"/>
              </a:ext>
            </a:extLst>
          </p:cNvPr>
          <p:cNvCxnSpPr>
            <a:cxnSpLocks/>
          </p:cNvCxnSpPr>
          <p:nvPr/>
        </p:nvCxnSpPr>
        <p:spPr>
          <a:xfrm flipV="1">
            <a:off x="9600712" y="3952482"/>
            <a:ext cx="317719" cy="680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1E166CC-BEA7-FE2E-63B7-04497D7F1720}"/>
              </a:ext>
            </a:extLst>
          </p:cNvPr>
          <p:cNvCxnSpPr>
            <a:cxnSpLocks/>
          </p:cNvCxnSpPr>
          <p:nvPr/>
        </p:nvCxnSpPr>
        <p:spPr>
          <a:xfrm>
            <a:off x="9600711" y="2183554"/>
            <a:ext cx="365344" cy="6802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33D9644A-B376-A045-A057-1D92E167FDE7}"/>
              </a:ext>
            </a:extLst>
          </p:cNvPr>
          <p:cNvSpPr/>
          <p:nvPr/>
        </p:nvSpPr>
        <p:spPr>
          <a:xfrm>
            <a:off x="3800068" y="5231194"/>
            <a:ext cx="4745903" cy="604228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Acquisition High-volume Data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0B06DC5-4F6E-6EA7-87C7-D521F4ECC2F8}"/>
              </a:ext>
            </a:extLst>
          </p:cNvPr>
          <p:cNvCxnSpPr>
            <a:cxnSpLocks/>
          </p:cNvCxnSpPr>
          <p:nvPr/>
        </p:nvCxnSpPr>
        <p:spPr>
          <a:xfrm>
            <a:off x="4537599" y="3570563"/>
            <a:ext cx="6803" cy="159259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AA1CF40-3406-DADC-9E40-2CD15DF2F8B8}"/>
              </a:ext>
            </a:extLst>
          </p:cNvPr>
          <p:cNvCxnSpPr>
            <a:cxnSpLocks/>
          </p:cNvCxnSpPr>
          <p:nvPr/>
        </p:nvCxnSpPr>
        <p:spPr>
          <a:xfrm flipH="1" flipV="1">
            <a:off x="7655485" y="4337133"/>
            <a:ext cx="6803" cy="805613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8" name="Rounded Rectangle 91">
            <a:extLst>
              <a:ext uri="{FF2B5EF4-FFF2-40B4-BE49-F238E27FC236}">
                <a16:creationId xmlns:a16="http://schemas.microsoft.com/office/drawing/2014/main" id="{033EEBE0-3786-BFC8-F01A-35E7B1CCD43F}"/>
              </a:ext>
            </a:extLst>
          </p:cNvPr>
          <p:cNvSpPr/>
          <p:nvPr/>
        </p:nvSpPr>
        <p:spPr>
          <a:xfrm>
            <a:off x="6953849" y="2080364"/>
            <a:ext cx="1498485" cy="977699"/>
          </a:xfrm>
          <a:prstGeom prst="roundRect">
            <a:avLst>
              <a:gd name="adj" fmla="val 10178"/>
            </a:avLst>
          </a:prstGeom>
          <a:solidFill>
            <a:srgbClr val="ED7D31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</a:rPr>
              <a:t>Slow Control Application</a:t>
            </a:r>
            <a:endParaRPr lang="en-US" dirty="0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BDD78D9-8E8E-D0CF-FC12-FB1450B974FB}"/>
              </a:ext>
            </a:extLst>
          </p:cNvPr>
          <p:cNvCxnSpPr>
            <a:cxnSpLocks/>
          </p:cNvCxnSpPr>
          <p:nvPr/>
        </p:nvCxnSpPr>
        <p:spPr>
          <a:xfrm flipV="1">
            <a:off x="8450909" y="2516929"/>
            <a:ext cx="549040" cy="1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5613FB4-8B6B-7A3D-961D-B5571E5B9966}"/>
              </a:ext>
            </a:extLst>
          </p:cNvPr>
          <p:cNvCxnSpPr>
            <a:cxnSpLocks/>
          </p:cNvCxnSpPr>
          <p:nvPr/>
        </p:nvCxnSpPr>
        <p:spPr>
          <a:xfrm flipH="1" flipV="1">
            <a:off x="8448860" y="2761857"/>
            <a:ext cx="553138" cy="1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C04119C-2542-51CD-1494-6BB5D247DC4A}"/>
              </a:ext>
            </a:extLst>
          </p:cNvPr>
          <p:cNvCxnSpPr>
            <a:cxnSpLocks/>
          </p:cNvCxnSpPr>
          <p:nvPr/>
        </p:nvCxnSpPr>
        <p:spPr>
          <a:xfrm flipH="1" flipV="1">
            <a:off x="5303586" y="2052049"/>
            <a:ext cx="6334" cy="408827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E1A0BCE7-4011-4979-90E0-46F5487FF224}"/>
              </a:ext>
            </a:extLst>
          </p:cNvPr>
          <p:cNvCxnSpPr>
            <a:cxnSpLocks/>
          </p:cNvCxnSpPr>
          <p:nvPr/>
        </p:nvCxnSpPr>
        <p:spPr>
          <a:xfrm flipH="1" flipV="1">
            <a:off x="5721420" y="2045480"/>
            <a:ext cx="6334" cy="42923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0CFB4E0F-619C-0E0C-0036-808D9F28B964}"/>
              </a:ext>
            </a:extLst>
          </p:cNvPr>
          <p:cNvCxnSpPr>
            <a:cxnSpLocks/>
          </p:cNvCxnSpPr>
          <p:nvPr/>
        </p:nvCxnSpPr>
        <p:spPr>
          <a:xfrm>
            <a:off x="6162672" y="1897433"/>
            <a:ext cx="771247" cy="394957"/>
          </a:xfrm>
          <a:prstGeom prst="straightConnector1">
            <a:avLst/>
          </a:prstGeom>
          <a:ln w="28575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0F7ABEF6-61F2-5786-1771-0A63C9C0BD21}"/>
              </a:ext>
            </a:extLst>
          </p:cNvPr>
          <p:cNvCxnSpPr>
            <a:cxnSpLocks/>
          </p:cNvCxnSpPr>
          <p:nvPr/>
        </p:nvCxnSpPr>
        <p:spPr>
          <a:xfrm>
            <a:off x="6162671" y="1984518"/>
            <a:ext cx="771247" cy="394957"/>
          </a:xfrm>
          <a:prstGeom prst="straightConnector1">
            <a:avLst/>
          </a:prstGeom>
          <a:ln w="28575">
            <a:solidFill>
              <a:srgbClr val="30303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90887B8-12A4-34DB-7C59-06657F98E7C7}"/>
              </a:ext>
            </a:extLst>
          </p:cNvPr>
          <p:cNvSpPr/>
          <p:nvPr/>
        </p:nvSpPr>
        <p:spPr>
          <a:xfrm>
            <a:off x="4175649" y="4098134"/>
            <a:ext cx="723900" cy="268726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DMA</a:t>
            </a:r>
          </a:p>
        </p:txBody>
      </p:sp>
    </p:spTree>
    <p:extLst>
      <p:ext uri="{BB962C8B-B14F-4D97-AF65-F5344CB8AC3E}">
        <p14:creationId xmlns:p14="http://schemas.microsoft.com/office/powerpoint/2010/main" val="1458624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6A7C-5878-176B-5951-C4EBC3C2A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28650-0055-FA58-6B26-3B0508436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3F685-A244-2298-28C8-936B09A96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122">
            <a:extLst>
              <a:ext uri="{FF2B5EF4-FFF2-40B4-BE49-F238E27FC236}">
                <a16:creationId xmlns:a16="http://schemas.microsoft.com/office/drawing/2014/main" id="{80102EC2-7162-5510-2BE0-92871FA65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 dirty="0">
                <a:cs typeface="Arial"/>
              </a:rPr>
              <a:t>Technical Choices</a:t>
            </a:r>
            <a:endParaRPr lang="en-GB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CD77583-2CF1-18DE-4045-D7DBD973612B}"/>
              </a:ext>
            </a:extLst>
          </p:cNvPr>
          <p:cNvSpPr txBox="1">
            <a:spLocks/>
          </p:cNvSpPr>
          <p:nvPr/>
        </p:nvSpPr>
        <p:spPr>
          <a:xfrm>
            <a:off x="5777399" y="1534721"/>
            <a:ext cx="6369611" cy="2416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F2F2F"/>
                </a:solidFill>
                <a:cs typeface="Arial"/>
              </a:rPr>
              <a:t>Data to be transferred: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Status of the system, Acquisition Data, Acquisition Logic Control</a:t>
            </a:r>
          </a:p>
          <a:p>
            <a:r>
              <a:rPr lang="en-US" sz="1600" dirty="0">
                <a:solidFill>
                  <a:srgbClr val="2F2F2F"/>
                </a:solidFill>
                <a:cs typeface="Arial"/>
              </a:rPr>
              <a:t>Proposed Interfaces:</a:t>
            </a:r>
          </a:p>
          <a:p>
            <a:pPr marL="342900" indent="-342900">
              <a:buChar char="•"/>
            </a:pPr>
            <a:r>
              <a:rPr lang="en-US" sz="1600" b="0" dirty="0" err="1">
                <a:solidFill>
                  <a:srgbClr val="2F2F2F"/>
                </a:solidFill>
                <a:cs typeface="Arial"/>
              </a:rPr>
              <a:t>IpBus</a:t>
            </a:r>
            <a:r>
              <a:rPr lang="en-US" sz="1600" b="0" dirty="0">
                <a:solidFill>
                  <a:srgbClr val="2F2F2F"/>
                </a:solidFill>
                <a:cs typeface="Arial"/>
              </a:rPr>
              <a:t>, OPC-UA, Zero-MQ</a:t>
            </a: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D3691F-5AE1-049E-4F94-F3A813B53634}"/>
              </a:ext>
            </a:extLst>
          </p:cNvPr>
          <p:cNvSpPr txBox="1"/>
          <p:nvPr/>
        </p:nvSpPr>
        <p:spPr>
          <a:xfrm>
            <a:off x="4724400" y="320040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00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F7751C8-0934-7379-D500-1246D7520CA0}"/>
              </a:ext>
            </a:extLst>
          </p:cNvPr>
          <p:cNvSpPr txBox="1">
            <a:spLocks/>
          </p:cNvSpPr>
          <p:nvPr/>
        </p:nvSpPr>
        <p:spPr>
          <a:xfrm>
            <a:off x="5779979" y="1090548"/>
            <a:ext cx="6678384" cy="3581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2F2F2F"/>
                </a:solidFill>
                <a:cs typeface="Arial"/>
              </a:rPr>
              <a:t>Communication Protocol</a:t>
            </a:r>
            <a:endParaRPr lang="en-US" sz="1800">
              <a:cs typeface="Arial"/>
            </a:endParaRPr>
          </a:p>
          <a:p>
            <a:endParaRPr lang="en-US" sz="200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B5383892-501F-42F3-3F3D-C83562F440B5}"/>
              </a:ext>
            </a:extLst>
          </p:cNvPr>
          <p:cNvSpPr txBox="1">
            <a:spLocks/>
          </p:cNvSpPr>
          <p:nvPr/>
        </p:nvSpPr>
        <p:spPr>
          <a:xfrm>
            <a:off x="407989" y="3201173"/>
            <a:ext cx="4069097" cy="3628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00643948-00F0-81E5-57B2-A45C14CE90FA}"/>
              </a:ext>
            </a:extLst>
          </p:cNvPr>
          <p:cNvSpPr txBox="1">
            <a:spLocks/>
          </p:cNvSpPr>
          <p:nvPr/>
        </p:nvSpPr>
        <p:spPr>
          <a:xfrm>
            <a:off x="410570" y="1587473"/>
            <a:ext cx="5009242" cy="18420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>
                <a:solidFill>
                  <a:srgbClr val="2F2F2F"/>
                </a:solidFill>
                <a:cs typeface="Arial"/>
              </a:rPr>
              <a:t>Technical choices are made with 2 important criteria at mind:</a:t>
            </a:r>
            <a:endParaRPr lang="en-US" sz="1600">
              <a:cs typeface="Arial"/>
            </a:endParaRPr>
          </a:p>
          <a:p>
            <a:pPr marL="285750" indent="-285750">
              <a:buChar char="•"/>
            </a:pPr>
            <a:r>
              <a:rPr lang="en-US" sz="1600" b="0" dirty="0">
                <a:solidFill>
                  <a:srgbClr val="2F2F2F"/>
                </a:solidFill>
                <a:ea typeface="+mn-lt"/>
                <a:cs typeface="+mn-lt"/>
              </a:rPr>
              <a:t>The technologies that the section/group possesses expertise in should be reused.</a:t>
            </a:r>
            <a:endParaRPr lang="en-US" sz="1600" b="0" dirty="0">
              <a:solidFill>
                <a:srgbClr val="2F2F2F"/>
              </a:solidFill>
              <a:cs typeface="Arial"/>
            </a:endParaRPr>
          </a:p>
          <a:p>
            <a:pPr marL="285750" indent="-28575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They will be replaced by a standard solution provided by CSS/CEM in the future.</a:t>
            </a:r>
            <a:endParaRPr lang="en-US" sz="1600" dirty="0">
              <a:cs typeface="Arial"/>
            </a:endParaRPr>
          </a:p>
          <a:p>
            <a:endParaRPr lang="en-US" sz="1800" b="0" dirty="0">
              <a:solidFill>
                <a:srgbClr val="2F2F2F"/>
              </a:solidFill>
              <a:cs typeface="Arial"/>
            </a:endParaRPr>
          </a:p>
          <a:p>
            <a:endParaRPr lang="en-US" sz="1800" b="0" dirty="0">
              <a:solidFill>
                <a:srgbClr val="2F2F2F"/>
              </a:solidFill>
              <a:cs typeface="Arial"/>
            </a:endParaRPr>
          </a:p>
          <a:p>
            <a:endParaRPr lang="en-US" sz="1800" b="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464BD025-C0AF-DA89-A8C2-21AB75E8F964}"/>
              </a:ext>
            </a:extLst>
          </p:cNvPr>
          <p:cNvSpPr txBox="1">
            <a:spLocks/>
          </p:cNvSpPr>
          <p:nvPr/>
        </p:nvSpPr>
        <p:spPr>
          <a:xfrm>
            <a:off x="410570" y="3648503"/>
            <a:ext cx="5009242" cy="18420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2F2F2F"/>
                </a:solidFill>
                <a:cs typeface="Arial"/>
              </a:rPr>
              <a:t>Operating System</a:t>
            </a:r>
            <a:endParaRPr lang="en-US" sz="1800" dirty="0">
              <a:solidFill>
                <a:srgbClr val="61C4D3"/>
              </a:solidFill>
              <a:cs typeface="Arial"/>
            </a:endParaRPr>
          </a:p>
          <a:p>
            <a:r>
              <a:rPr lang="en-US" sz="1600" b="0" dirty="0" err="1">
                <a:solidFill>
                  <a:srgbClr val="2F2F2F"/>
                </a:solidFill>
                <a:cs typeface="Arial"/>
              </a:rPr>
              <a:t>PetaLinux</a:t>
            </a:r>
            <a:r>
              <a:rPr lang="en-US" sz="1600" b="0" dirty="0">
                <a:solidFill>
                  <a:srgbClr val="2F2F2F"/>
                </a:solidFill>
                <a:cs typeface="Arial"/>
              </a:rPr>
              <a:t> has been chosen.</a:t>
            </a:r>
          </a:p>
          <a:p>
            <a:r>
              <a:rPr lang="en-US" sz="1600" b="0" dirty="0">
                <a:solidFill>
                  <a:srgbClr val="2F2F2F"/>
                </a:solidFill>
                <a:cs typeface="Arial"/>
              </a:rPr>
              <a:t>Hampus Sandberg's guide </a:t>
            </a:r>
            <a:r>
              <a:rPr lang="en-GB" sz="1600" b="0" dirty="0">
                <a:solidFill>
                  <a:srgbClr val="2F2F2F"/>
                </a:solidFill>
                <a:cs typeface="Arial"/>
              </a:rPr>
              <a:t>has been taken as a foundation and is customized to align with our needs</a:t>
            </a:r>
            <a:r>
              <a:rPr lang="en-US" sz="1600" b="0" dirty="0">
                <a:solidFill>
                  <a:srgbClr val="2F2F2F"/>
                </a:solidFill>
                <a:cs typeface="Arial"/>
              </a:rPr>
              <a:t>. </a:t>
            </a: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5F567C29-F5F2-3F00-DDE5-4A73B90A21F5}"/>
              </a:ext>
            </a:extLst>
          </p:cNvPr>
          <p:cNvSpPr txBox="1">
            <a:spLocks/>
          </p:cNvSpPr>
          <p:nvPr/>
        </p:nvSpPr>
        <p:spPr>
          <a:xfrm>
            <a:off x="5779979" y="3501735"/>
            <a:ext cx="6678384" cy="28872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>
                <a:solidFill>
                  <a:srgbClr val="2F2F2F"/>
                </a:solidFill>
                <a:cs typeface="Arial"/>
              </a:rPr>
              <a:t>IpBus</a:t>
            </a:r>
            <a:r>
              <a:rPr lang="en-US" sz="1600" dirty="0">
                <a:solidFill>
                  <a:srgbClr val="2F2F2F"/>
                </a:solidFill>
                <a:cs typeface="Arial"/>
              </a:rPr>
              <a:t>: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Made at CERN. 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Used in previous projects of the group (</a:t>
            </a:r>
            <a:r>
              <a:rPr lang="en-US" sz="1600" b="0" err="1">
                <a:solidFill>
                  <a:srgbClr val="2F2F2F"/>
                </a:solidFill>
                <a:cs typeface="Arial"/>
              </a:rPr>
              <a:t>Eg.</a:t>
            </a:r>
            <a:r>
              <a:rPr lang="en-US" sz="1600" b="0" dirty="0">
                <a:solidFill>
                  <a:srgbClr val="2F2F2F"/>
                </a:solidFill>
                <a:cs typeface="Arial"/>
              </a:rPr>
              <a:t> LIU </a:t>
            </a:r>
            <a:r>
              <a:rPr lang="en-US" sz="1600" b="0" err="1">
                <a:solidFill>
                  <a:srgbClr val="2F2F2F"/>
                </a:solidFill>
                <a:cs typeface="Arial"/>
              </a:rPr>
              <a:t>Wirescanners</a:t>
            </a:r>
            <a:r>
              <a:rPr lang="en-US" sz="1600" b="0" dirty="0">
                <a:solidFill>
                  <a:srgbClr val="2F2F2F"/>
                </a:solidFill>
                <a:cs typeface="Arial"/>
              </a:rPr>
              <a:t>)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Section already has the know-how on it.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Fast and easy development with Ironman and </a:t>
            </a:r>
            <a:r>
              <a:rPr lang="en-US" sz="1600" b="0" dirty="0" err="1">
                <a:solidFill>
                  <a:srgbClr val="2F2F2F"/>
                </a:solidFill>
                <a:cs typeface="Arial"/>
              </a:rPr>
              <a:t>uHal</a:t>
            </a:r>
            <a:r>
              <a:rPr lang="en-US" sz="1600" b="0" dirty="0">
                <a:solidFill>
                  <a:srgbClr val="2F2F2F"/>
                </a:solidFill>
                <a:cs typeface="Arial"/>
              </a:rPr>
              <a:t> libraries.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Good for </a:t>
            </a:r>
            <a:r>
              <a:rPr lang="en-US" sz="1600" b="0" dirty="0">
                <a:solidFill>
                  <a:srgbClr val="2F2F2F"/>
                </a:solidFill>
                <a:ea typeface="+mn-lt"/>
                <a:cs typeface="+mn-lt"/>
              </a:rPr>
              <a:t>prototyping </a:t>
            </a:r>
            <a:r>
              <a:rPr lang="en-US" sz="1600" b="0" dirty="0">
                <a:solidFill>
                  <a:srgbClr val="2F2F2F"/>
                </a:solidFill>
                <a:cs typeface="Arial"/>
              </a:rPr>
              <a:t>until a standard solution is provided</a:t>
            </a:r>
          </a:p>
          <a:p>
            <a:pPr marL="342900" indent="-342900">
              <a:buChar char="•"/>
            </a:pPr>
            <a:endParaRPr lang="en-US" sz="1800" b="0" dirty="0">
              <a:solidFill>
                <a:srgbClr val="2F2F2F"/>
              </a:solidFill>
              <a:cs typeface="Arial"/>
            </a:endParaRPr>
          </a:p>
          <a:p>
            <a:endParaRPr lang="en-US">
              <a:solidFill>
                <a:srgbClr val="61C4D3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2782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CCD35-44DB-B732-1D96-8E31EBD6C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2EB8F-93F0-7A90-F1DC-3CA658597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D45F6-F8FF-7B84-F118-3A8D4E1FC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AA16F2-29F0-3E1F-4F1C-87FE70BFE4A6}"/>
              </a:ext>
            </a:extLst>
          </p:cNvPr>
          <p:cNvSpPr/>
          <p:nvPr/>
        </p:nvSpPr>
        <p:spPr>
          <a:xfrm>
            <a:off x="410729" y="1728351"/>
            <a:ext cx="2055388" cy="3607822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660816-AB31-13AB-DCC1-47877E92CFB8}"/>
              </a:ext>
            </a:extLst>
          </p:cNvPr>
          <p:cNvSpPr/>
          <p:nvPr/>
        </p:nvSpPr>
        <p:spPr>
          <a:xfrm>
            <a:off x="3030030" y="1812304"/>
            <a:ext cx="793416" cy="3430929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ounded Rectangle 118">
            <a:extLst>
              <a:ext uri="{FF2B5EF4-FFF2-40B4-BE49-F238E27FC236}">
                <a16:creationId xmlns:a16="http://schemas.microsoft.com/office/drawing/2014/main" id="{A89483DE-CB6D-F998-4B53-363780A4D915}"/>
              </a:ext>
            </a:extLst>
          </p:cNvPr>
          <p:cNvSpPr/>
          <p:nvPr/>
        </p:nvSpPr>
        <p:spPr>
          <a:xfrm>
            <a:off x="3103375" y="2301548"/>
            <a:ext cx="596365" cy="2507344"/>
          </a:xfrm>
          <a:prstGeom prst="roundRect">
            <a:avLst>
              <a:gd name="adj" fmla="val 10178"/>
            </a:avLst>
          </a:prstGeom>
          <a:solidFill>
            <a:srgbClr val="5B9BD5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FESA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EEF1094-B6DD-227B-281E-A9DA10C1C03E}"/>
              </a:ext>
            </a:extLst>
          </p:cNvPr>
          <p:cNvCxnSpPr>
            <a:cxnSpLocks/>
          </p:cNvCxnSpPr>
          <p:nvPr/>
        </p:nvCxnSpPr>
        <p:spPr>
          <a:xfrm flipV="1">
            <a:off x="2320121" y="2734644"/>
            <a:ext cx="753917" cy="6804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1D3F26-9F43-A93D-6855-F4467DD56DAB}"/>
              </a:ext>
            </a:extLst>
          </p:cNvPr>
          <p:cNvCxnSpPr>
            <a:cxnSpLocks/>
          </p:cNvCxnSpPr>
          <p:nvPr/>
        </p:nvCxnSpPr>
        <p:spPr>
          <a:xfrm flipH="1" flipV="1">
            <a:off x="2325645" y="2999982"/>
            <a:ext cx="699736" cy="6804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16FE93E-2B0D-B0EB-EA0F-93E11A15413A}"/>
              </a:ext>
            </a:extLst>
          </p:cNvPr>
          <p:cNvSpPr txBox="1"/>
          <p:nvPr/>
        </p:nvSpPr>
        <p:spPr>
          <a:xfrm>
            <a:off x="2508989" y="2436538"/>
            <a:ext cx="69600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err="1">
                <a:solidFill>
                  <a:srgbClr val="303030"/>
                </a:solidFill>
                <a:cs typeface="Arial"/>
              </a:rPr>
              <a:t>IpBus</a:t>
            </a:r>
            <a:endParaRPr lang="en-GB" sz="1600">
              <a:solidFill>
                <a:srgbClr val="303030"/>
              </a:solidFill>
              <a:cs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5C8AD1-B231-191B-4F43-4D87B36CF56B}"/>
              </a:ext>
            </a:extLst>
          </p:cNvPr>
          <p:cNvSpPr/>
          <p:nvPr/>
        </p:nvSpPr>
        <p:spPr>
          <a:xfrm>
            <a:off x="434391" y="1805488"/>
            <a:ext cx="1922642" cy="3394554"/>
          </a:xfrm>
          <a:prstGeom prst="rect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709B67B2-0757-34F5-85A2-5EDE8671CD54}"/>
              </a:ext>
            </a:extLst>
          </p:cNvPr>
          <p:cNvSpPr txBox="1"/>
          <p:nvPr/>
        </p:nvSpPr>
        <p:spPr>
          <a:xfrm>
            <a:off x="440795" y="1818853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white"/>
                </a:solidFill>
              </a:rPr>
              <a:t>PS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E03C81-0327-C070-28CA-5FA7431F3BE7}"/>
              </a:ext>
            </a:extLst>
          </p:cNvPr>
          <p:cNvSpPr/>
          <p:nvPr/>
        </p:nvSpPr>
        <p:spPr>
          <a:xfrm>
            <a:off x="548691" y="2219656"/>
            <a:ext cx="1674573" cy="2848235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37">
            <a:extLst>
              <a:ext uri="{FF2B5EF4-FFF2-40B4-BE49-F238E27FC236}">
                <a16:creationId xmlns:a16="http://schemas.microsoft.com/office/drawing/2014/main" id="{C1377FCF-3972-4B4D-0B9A-D4906042AC93}"/>
              </a:ext>
            </a:extLst>
          </p:cNvPr>
          <p:cNvSpPr txBox="1"/>
          <p:nvPr/>
        </p:nvSpPr>
        <p:spPr>
          <a:xfrm>
            <a:off x="636568" y="2282855"/>
            <a:ext cx="914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prstClr val="black"/>
                </a:solidFill>
              </a:rPr>
              <a:t>APU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28" name="Rounded Rectangle 91">
            <a:extLst>
              <a:ext uri="{FF2B5EF4-FFF2-40B4-BE49-F238E27FC236}">
                <a16:creationId xmlns:a16="http://schemas.microsoft.com/office/drawing/2014/main" id="{7DC4400A-7109-1F3B-3547-E3CCBB33B5DD}"/>
              </a:ext>
            </a:extLst>
          </p:cNvPr>
          <p:cNvSpPr/>
          <p:nvPr/>
        </p:nvSpPr>
        <p:spPr>
          <a:xfrm>
            <a:off x="633333" y="3781257"/>
            <a:ext cx="1505288" cy="1079752"/>
          </a:xfrm>
          <a:prstGeom prst="roundRect">
            <a:avLst>
              <a:gd name="adj" fmla="val 10178"/>
            </a:avLst>
          </a:prstGeom>
          <a:solidFill>
            <a:srgbClr val="ED7D31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Acquisition Data Transfer </a:t>
            </a:r>
          </a:p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Application</a:t>
            </a:r>
            <a:endParaRPr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30" name="Rounded Rectangle 91">
            <a:extLst>
              <a:ext uri="{FF2B5EF4-FFF2-40B4-BE49-F238E27FC236}">
                <a16:creationId xmlns:a16="http://schemas.microsoft.com/office/drawing/2014/main" id="{2E33A20E-4A68-7018-3A34-482C12A8B160}"/>
              </a:ext>
            </a:extLst>
          </p:cNvPr>
          <p:cNvSpPr/>
          <p:nvPr/>
        </p:nvSpPr>
        <p:spPr>
          <a:xfrm>
            <a:off x="640135" y="2583828"/>
            <a:ext cx="1498485" cy="977699"/>
          </a:xfrm>
          <a:prstGeom prst="roundRect">
            <a:avLst>
              <a:gd name="adj" fmla="val 10178"/>
            </a:avLst>
          </a:prstGeom>
          <a:solidFill>
            <a:srgbClr val="ED7D31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</a:rPr>
              <a:t>Slow Control Application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0E8193-2B7A-53B9-1DC1-FD9EF33BEFF9}"/>
              </a:ext>
            </a:extLst>
          </p:cNvPr>
          <p:cNvSpPr txBox="1"/>
          <p:nvPr/>
        </p:nvSpPr>
        <p:spPr>
          <a:xfrm>
            <a:off x="2511170" y="3959895"/>
            <a:ext cx="69600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dirty="0">
                <a:solidFill>
                  <a:srgbClr val="303030"/>
                </a:solidFill>
                <a:cs typeface="Arial"/>
              </a:rPr>
              <a:t>TCP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1FC10FA-53AF-F4F3-0DE2-879D791FFEE2}"/>
              </a:ext>
            </a:extLst>
          </p:cNvPr>
          <p:cNvCxnSpPr>
            <a:cxnSpLocks/>
          </p:cNvCxnSpPr>
          <p:nvPr/>
        </p:nvCxnSpPr>
        <p:spPr>
          <a:xfrm flipH="1" flipV="1">
            <a:off x="2192611" y="4455493"/>
            <a:ext cx="827506" cy="6804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18CEED1-2296-994A-F08B-0F3AA7A11D53}"/>
              </a:ext>
            </a:extLst>
          </p:cNvPr>
          <p:cNvCxnSpPr>
            <a:cxnSpLocks/>
          </p:cNvCxnSpPr>
          <p:nvPr/>
        </p:nvCxnSpPr>
        <p:spPr>
          <a:xfrm>
            <a:off x="2240019" y="4272251"/>
            <a:ext cx="840823" cy="13606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8" name="Title 122">
            <a:extLst>
              <a:ext uri="{FF2B5EF4-FFF2-40B4-BE49-F238E27FC236}">
                <a16:creationId xmlns:a16="http://schemas.microsoft.com/office/drawing/2014/main" id="{6C7D888C-88D1-C98F-46A2-BD7CA21ED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 dirty="0">
                <a:cs typeface="Arial"/>
              </a:rPr>
              <a:t>Technical Choices</a:t>
            </a:r>
            <a:endParaRPr lang="en-GB" b="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9D977998-AC60-9A1A-DC2E-48571AF8E253}"/>
              </a:ext>
            </a:extLst>
          </p:cNvPr>
          <p:cNvSpPr txBox="1">
            <a:spLocks/>
          </p:cNvSpPr>
          <p:nvPr/>
        </p:nvSpPr>
        <p:spPr>
          <a:xfrm>
            <a:off x="6005727" y="678983"/>
            <a:ext cx="6025242" cy="30777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F2F2F"/>
                </a:solidFill>
                <a:cs typeface="Arial"/>
              </a:rPr>
              <a:t>Transferring Data From SoC: TCP Socket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Suitable for transferring large amounts of data.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Customizable: 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b="0" dirty="0">
                <a:solidFill>
                  <a:srgbClr val="2F2F2F"/>
                </a:solidFill>
                <a:cs typeface="Arial"/>
              </a:rPr>
              <a:t>It is possible to append extra information on each packet.</a:t>
            </a:r>
          </a:p>
          <a:p>
            <a:pPr marL="800100" lvl="1" indent="-342900">
              <a:buFont typeface="Arial"/>
              <a:buChar char="•"/>
            </a:pPr>
            <a:r>
              <a:rPr lang="en-GB" sz="1400" b="0" dirty="0">
                <a:solidFill>
                  <a:srgbClr val="2F2F2F"/>
                </a:solidFill>
                <a:cs typeface="Arial"/>
              </a:rPr>
              <a:t>Custom packets can be implemented for running programs like user applications.</a:t>
            </a:r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dirty="0">
              <a:solidFill>
                <a:srgbClr val="61C4D3"/>
              </a:solidFill>
              <a:cs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287970-BF0D-616F-6F59-18FEE291EA24}"/>
              </a:ext>
            </a:extLst>
          </p:cNvPr>
          <p:cNvSpPr/>
          <p:nvPr/>
        </p:nvSpPr>
        <p:spPr>
          <a:xfrm rot="16200000">
            <a:off x="3612708" y="2014668"/>
            <a:ext cx="1756031" cy="1146603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26D5569-1286-58D2-2889-F8C4EB0FDADF}"/>
              </a:ext>
            </a:extLst>
          </p:cNvPr>
          <p:cNvSpPr/>
          <p:nvPr/>
        </p:nvSpPr>
        <p:spPr>
          <a:xfrm>
            <a:off x="3963161" y="2070680"/>
            <a:ext cx="990333" cy="1162120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0" dirty="0">
                <a:solidFill>
                  <a:srgbClr val="000000"/>
                </a:solidFill>
              </a:rPr>
              <a:t>High-Volume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Data</a:t>
            </a:r>
            <a:endParaRPr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46" name="TextBox 6">
            <a:extLst>
              <a:ext uri="{FF2B5EF4-FFF2-40B4-BE49-F238E27FC236}">
                <a16:creationId xmlns:a16="http://schemas.microsoft.com/office/drawing/2014/main" id="{69C4F040-FFEF-7A72-CF76-1D7E78C1937D}"/>
              </a:ext>
            </a:extLst>
          </p:cNvPr>
          <p:cNvSpPr txBox="1"/>
          <p:nvPr/>
        </p:nvSpPr>
        <p:spPr>
          <a:xfrm>
            <a:off x="3965942" y="1757364"/>
            <a:ext cx="91458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chemeClr val="bg1"/>
                </a:solidFill>
              </a:rPr>
              <a:t>NFS</a:t>
            </a:r>
            <a:endParaRPr lang="en-US">
              <a:solidFill>
                <a:schemeClr val="bg1"/>
              </a:solidFill>
              <a:cs typeface="Arial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B30B2BF-A0F0-4372-81D3-C1C20943A349}"/>
              </a:ext>
            </a:extLst>
          </p:cNvPr>
          <p:cNvSpPr/>
          <p:nvPr/>
        </p:nvSpPr>
        <p:spPr>
          <a:xfrm rot="16200000">
            <a:off x="3629718" y="3889051"/>
            <a:ext cx="1728816" cy="1167014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5B857E0-CCC0-5CE1-88E5-7CB6EEBE6227}"/>
              </a:ext>
            </a:extLst>
          </p:cNvPr>
          <p:cNvSpPr/>
          <p:nvPr/>
        </p:nvSpPr>
        <p:spPr>
          <a:xfrm>
            <a:off x="3963161" y="3948467"/>
            <a:ext cx="990333" cy="1155317"/>
          </a:xfrm>
          <a:prstGeom prst="rect">
            <a:avLst/>
          </a:prstGeom>
          <a:solidFill>
            <a:srgbClr val="FFC1C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en-GB" sz="1600" kern="0">
                <a:solidFill>
                  <a:srgbClr val="000000"/>
                </a:solidFill>
              </a:rPr>
              <a:t>Meta-Data</a:t>
            </a:r>
          </a:p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&amp; Others</a:t>
            </a:r>
          </a:p>
        </p:txBody>
      </p:sp>
      <p:sp>
        <p:nvSpPr>
          <p:cNvPr id="52" name="TextBox 6">
            <a:extLst>
              <a:ext uri="{FF2B5EF4-FFF2-40B4-BE49-F238E27FC236}">
                <a16:creationId xmlns:a16="http://schemas.microsoft.com/office/drawing/2014/main" id="{B1B3F2FD-BB52-F184-2A36-FFE69C3DF21B}"/>
              </a:ext>
            </a:extLst>
          </p:cNvPr>
          <p:cNvSpPr txBox="1"/>
          <p:nvPr/>
        </p:nvSpPr>
        <p:spPr>
          <a:xfrm>
            <a:off x="3904710" y="3662364"/>
            <a:ext cx="122754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chemeClr val="bg1"/>
                </a:solidFill>
              </a:rPr>
              <a:t>NXCALS</a:t>
            </a:r>
            <a:endParaRPr lang="en-US" dirty="0">
              <a:solidFill>
                <a:schemeClr val="bg1"/>
              </a:solidFill>
              <a:cs typeface="Arial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31D7724-8AED-E96B-A598-CCEF18A7A17B}"/>
              </a:ext>
            </a:extLst>
          </p:cNvPr>
          <p:cNvCxnSpPr>
            <a:cxnSpLocks/>
          </p:cNvCxnSpPr>
          <p:nvPr/>
        </p:nvCxnSpPr>
        <p:spPr>
          <a:xfrm flipV="1">
            <a:off x="3648486" y="4455690"/>
            <a:ext cx="317719" cy="680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0447F39-A6C3-516B-8135-D2977133ADC6}"/>
              </a:ext>
            </a:extLst>
          </p:cNvPr>
          <p:cNvCxnSpPr>
            <a:cxnSpLocks/>
          </p:cNvCxnSpPr>
          <p:nvPr/>
        </p:nvCxnSpPr>
        <p:spPr>
          <a:xfrm>
            <a:off x="3648485" y="2686761"/>
            <a:ext cx="365344" cy="6802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8" name="Content Placeholder 1">
            <a:extLst>
              <a:ext uri="{FF2B5EF4-FFF2-40B4-BE49-F238E27FC236}">
                <a16:creationId xmlns:a16="http://schemas.microsoft.com/office/drawing/2014/main" id="{A2008C44-2399-2633-DEEE-2D641DF19227}"/>
              </a:ext>
            </a:extLst>
          </p:cNvPr>
          <p:cNvSpPr txBox="1">
            <a:spLocks/>
          </p:cNvSpPr>
          <p:nvPr/>
        </p:nvSpPr>
        <p:spPr>
          <a:xfrm>
            <a:off x="6005727" y="3125066"/>
            <a:ext cx="5845947" cy="30777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F2F2F"/>
                </a:solidFill>
                <a:cs typeface="Arial"/>
              </a:rPr>
              <a:t>Storing Large Amounts of Data: HDF5 Files</a:t>
            </a:r>
            <a:endParaRPr lang="en-US" sz="1600" dirty="0">
              <a:cs typeface="Arial"/>
            </a:endParaRP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Acquisition data is passed to FESA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FESA publishes a user defined window of the full dataset.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Entire acquisition is saved to NFS in HDF5 format.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HDF5 is used in other projects requiring storage of large data which doesn't fit to NXCALS</a:t>
            </a:r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Standard HDF5 Analysis/Viewer Tool available in BI-SW</a:t>
            </a:r>
          </a:p>
          <a:p>
            <a:pPr marL="342900" indent="-342900">
              <a:buChar char="•"/>
            </a:pPr>
            <a:endParaRPr lang="en-US" sz="1600" b="0" dirty="0">
              <a:solidFill>
                <a:srgbClr val="2F2F2F"/>
              </a:solidFill>
              <a:cs typeface="Arial"/>
            </a:endParaRPr>
          </a:p>
          <a:p>
            <a:endParaRPr lang="en-US" sz="1600" b="0" dirty="0">
              <a:solidFill>
                <a:srgbClr val="2F2F2F"/>
              </a:solidFill>
              <a:cs typeface="Arial"/>
            </a:endParaRPr>
          </a:p>
          <a:p>
            <a:endParaRPr lang="en-US" sz="1600" dirty="0">
              <a:solidFill>
                <a:srgbClr val="61C4D3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9851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54AD46-5D6B-F5B2-8A7C-4559EE067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B87609-3721-6F3F-5074-02331EB9A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BPM | BI Technical Board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EF435B-22CD-F941-9B5F-10BD1B2D5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3" name="Title 122">
            <a:extLst>
              <a:ext uri="{FF2B5EF4-FFF2-40B4-BE49-F238E27FC236}">
                <a16:creationId xmlns:a16="http://schemas.microsoft.com/office/drawing/2014/main" id="{B6AE7A4F-7322-4235-6646-14E5B96D8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Division of Work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72FBBD-D748-B7C9-1E32-83DC03DE1E65}"/>
              </a:ext>
            </a:extLst>
          </p:cNvPr>
          <p:cNvSpPr txBox="1"/>
          <p:nvPr/>
        </p:nvSpPr>
        <p:spPr>
          <a:xfrm>
            <a:off x="4724400" y="320040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000" dirty="0">
              <a:solidFill>
                <a:srgbClr val="2F2F2F"/>
              </a:solidFill>
              <a:cs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164275-6270-B66E-3B96-FCEEEA7B5B93}"/>
              </a:ext>
            </a:extLst>
          </p:cNvPr>
          <p:cNvSpPr/>
          <p:nvPr/>
        </p:nvSpPr>
        <p:spPr>
          <a:xfrm>
            <a:off x="570255" y="1146060"/>
            <a:ext cx="1492727" cy="355353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C63EA2-E522-4EB9-5A19-BD09ED282A06}"/>
              </a:ext>
            </a:extLst>
          </p:cNvPr>
          <p:cNvSpPr/>
          <p:nvPr/>
        </p:nvSpPr>
        <p:spPr>
          <a:xfrm>
            <a:off x="2191922" y="1098433"/>
            <a:ext cx="5833183" cy="360782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E379C7-B1EB-70E7-39F3-C3C2063F407F}"/>
              </a:ext>
            </a:extLst>
          </p:cNvPr>
          <p:cNvSpPr/>
          <p:nvPr/>
        </p:nvSpPr>
        <p:spPr>
          <a:xfrm>
            <a:off x="3136099" y="1223196"/>
            <a:ext cx="2714174" cy="339455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D9E2F1FA-04FF-B97C-1C42-A5023BEF59AA}"/>
              </a:ext>
            </a:extLst>
          </p:cNvPr>
          <p:cNvSpPr txBox="1"/>
          <p:nvPr/>
        </p:nvSpPr>
        <p:spPr>
          <a:xfrm>
            <a:off x="3166507" y="1236561"/>
            <a:ext cx="104012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PL</a:t>
            </a:r>
            <a:endParaRPr lang="en-GB" sz="1200" b="1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A8C9FC5-A168-B0F6-4729-FA66A7E5CC13}"/>
              </a:ext>
            </a:extLst>
          </p:cNvPr>
          <p:cNvSpPr/>
          <p:nvPr/>
        </p:nvSpPr>
        <p:spPr>
          <a:xfrm>
            <a:off x="5980224" y="1223196"/>
            <a:ext cx="1922642" cy="339455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2">
                <a:lumMod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6">
            <a:extLst>
              <a:ext uri="{FF2B5EF4-FFF2-40B4-BE49-F238E27FC236}">
                <a16:creationId xmlns:a16="http://schemas.microsoft.com/office/drawing/2014/main" id="{3A9266F1-C3EE-C911-B9A7-888F65B33D2A}"/>
              </a:ext>
            </a:extLst>
          </p:cNvPr>
          <p:cNvSpPr txBox="1"/>
          <p:nvPr/>
        </p:nvSpPr>
        <p:spPr>
          <a:xfrm>
            <a:off x="5979371" y="1236561"/>
            <a:ext cx="91458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PS</a:t>
            </a:r>
            <a:endParaRPr lang="en-GB" sz="1200" b="1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7E1BF74-20AC-1758-05DF-96A876175828}"/>
              </a:ext>
            </a:extLst>
          </p:cNvPr>
          <p:cNvSpPr/>
          <p:nvPr/>
        </p:nvSpPr>
        <p:spPr>
          <a:xfrm>
            <a:off x="8152048" y="1125194"/>
            <a:ext cx="793416" cy="35787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0A1CD597-801E-1991-D689-9D88CB32D792}"/>
              </a:ext>
            </a:extLst>
          </p:cNvPr>
          <p:cNvSpPr txBox="1"/>
          <p:nvPr/>
        </p:nvSpPr>
        <p:spPr>
          <a:xfrm>
            <a:off x="2217941" y="1142559"/>
            <a:ext cx="104012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RFSoC</a:t>
            </a:r>
            <a:endParaRPr lang="en-GB" sz="1200" b="1">
              <a:solidFill>
                <a:srgbClr val="000000"/>
              </a:solidFill>
              <a:cs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2C99838-52E5-9B5E-4764-96A1997D87E9}"/>
              </a:ext>
            </a:extLst>
          </p:cNvPr>
          <p:cNvSpPr/>
          <p:nvPr/>
        </p:nvSpPr>
        <p:spPr>
          <a:xfrm rot="16200000">
            <a:off x="8789796" y="1432633"/>
            <a:ext cx="1756031" cy="114660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770B201-95C5-6429-AB99-A622792F3822}"/>
              </a:ext>
            </a:extLst>
          </p:cNvPr>
          <p:cNvSpPr/>
          <p:nvPr/>
        </p:nvSpPr>
        <p:spPr>
          <a:xfrm>
            <a:off x="2287871" y="2451981"/>
            <a:ext cx="720000" cy="900000"/>
          </a:xfrm>
          <a:prstGeom prst="rect">
            <a:avLst/>
          </a:prstGeom>
          <a:solidFill>
            <a:srgbClr val="B4DE87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60B6960-4E3C-DCFE-3212-CFC0FF05688C}"/>
              </a:ext>
            </a:extLst>
          </p:cNvPr>
          <p:cNvSpPr/>
          <p:nvPr/>
        </p:nvSpPr>
        <p:spPr>
          <a:xfrm>
            <a:off x="2244979" y="2466287"/>
            <a:ext cx="720000" cy="900000"/>
          </a:xfrm>
          <a:prstGeom prst="rect">
            <a:avLst/>
          </a:prstGeom>
          <a:solidFill>
            <a:srgbClr val="B4DE87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ED9851-C343-FA28-A7C2-94CF2CD3F6C7}"/>
              </a:ext>
            </a:extLst>
          </p:cNvPr>
          <p:cNvSpPr/>
          <p:nvPr/>
        </p:nvSpPr>
        <p:spPr>
          <a:xfrm>
            <a:off x="2218872" y="2513236"/>
            <a:ext cx="720000" cy="900000"/>
          </a:xfrm>
          <a:prstGeom prst="rect">
            <a:avLst/>
          </a:prstGeom>
          <a:solidFill>
            <a:srgbClr val="B4DE87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3C61B3B-0016-73DC-B176-D429535CEC18}"/>
              </a:ext>
            </a:extLst>
          </p:cNvPr>
          <p:cNvSpPr/>
          <p:nvPr/>
        </p:nvSpPr>
        <p:spPr>
          <a:xfrm>
            <a:off x="2190274" y="2576950"/>
            <a:ext cx="720000" cy="900000"/>
          </a:xfrm>
          <a:prstGeom prst="rect">
            <a:avLst/>
          </a:prstGeom>
          <a:solidFill>
            <a:srgbClr val="B4DE87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5Gsps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 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5FA0916-D898-6FA6-E12E-E7F3252D0FC3}"/>
              </a:ext>
            </a:extLst>
          </p:cNvPr>
          <p:cNvSpPr/>
          <p:nvPr/>
        </p:nvSpPr>
        <p:spPr>
          <a:xfrm>
            <a:off x="656679" y="2402765"/>
            <a:ext cx="1314864" cy="878242"/>
          </a:xfrm>
          <a:prstGeom prst="rect">
            <a:avLst/>
          </a:prstGeom>
          <a:solidFill>
            <a:srgbClr val="B4DE87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Analog signals from BPM        (8 electrodes)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9C0461F-E42D-E9D5-83FC-27B78EF432F1}"/>
              </a:ext>
            </a:extLst>
          </p:cNvPr>
          <p:cNvSpPr/>
          <p:nvPr/>
        </p:nvSpPr>
        <p:spPr>
          <a:xfrm>
            <a:off x="9140249" y="1488645"/>
            <a:ext cx="990333" cy="11621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Acquisition </a:t>
            </a:r>
            <a:r>
              <a:rPr lang="en-GB" sz="1600" kern="0" dirty="0">
                <a:solidFill>
                  <a:srgbClr val="000000"/>
                </a:solidFill>
              </a:rPr>
              <a:t>High-Volume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Data</a:t>
            </a:r>
            <a:endParaRPr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9125114-C58F-D2B7-3199-5D2C373B99C4}"/>
              </a:ext>
            </a:extLst>
          </p:cNvPr>
          <p:cNvSpPr/>
          <p:nvPr/>
        </p:nvSpPr>
        <p:spPr>
          <a:xfrm>
            <a:off x="6094524" y="3023478"/>
            <a:ext cx="1674573" cy="146212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TextBox 37">
            <a:extLst>
              <a:ext uri="{FF2B5EF4-FFF2-40B4-BE49-F238E27FC236}">
                <a16:creationId xmlns:a16="http://schemas.microsoft.com/office/drawing/2014/main" id="{59D0C65C-945D-ADDE-415C-32A6EBA41A9D}"/>
              </a:ext>
            </a:extLst>
          </p:cNvPr>
          <p:cNvSpPr txBox="1"/>
          <p:nvPr/>
        </p:nvSpPr>
        <p:spPr>
          <a:xfrm>
            <a:off x="6066287" y="2745592"/>
            <a:ext cx="91458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APU</a:t>
            </a:r>
            <a:endParaRPr lang="en-GB" sz="1200" b="1">
              <a:solidFill>
                <a:srgbClr val="000000"/>
              </a:solidFill>
              <a:cs typeface="Arial"/>
            </a:endParaRPr>
          </a:p>
        </p:txBody>
      </p:sp>
      <p:sp>
        <p:nvSpPr>
          <p:cNvPr id="54" name="Rounded Rectangle 91">
            <a:extLst>
              <a:ext uri="{FF2B5EF4-FFF2-40B4-BE49-F238E27FC236}">
                <a16:creationId xmlns:a16="http://schemas.microsoft.com/office/drawing/2014/main" id="{C63D1A80-0E87-E1A5-D273-D706BCDB6E20}"/>
              </a:ext>
            </a:extLst>
          </p:cNvPr>
          <p:cNvSpPr/>
          <p:nvPr/>
        </p:nvSpPr>
        <p:spPr>
          <a:xfrm>
            <a:off x="6171909" y="3743250"/>
            <a:ext cx="1534316" cy="535467"/>
          </a:xfrm>
          <a:prstGeom prst="roundRect">
            <a:avLst>
              <a:gd name="adj" fmla="val 10178"/>
            </a:avLst>
          </a:prstGeom>
          <a:solidFill>
            <a:schemeClr val="tx1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000" kern="0" dirty="0">
                <a:solidFill>
                  <a:srgbClr val="000000"/>
                </a:solidFill>
                <a:cs typeface="Arial"/>
              </a:rPr>
              <a:t>Acquisition</a:t>
            </a:r>
            <a:endParaRPr lang="en-US" sz="1000">
              <a:cs typeface="Arial"/>
            </a:endParaRPr>
          </a:p>
          <a:p>
            <a:pPr algn="ctr">
              <a:defRPr/>
            </a:pPr>
            <a:r>
              <a:rPr lang="en-GB" sz="1000" kern="0" dirty="0">
                <a:solidFill>
                  <a:srgbClr val="000000"/>
                </a:solidFill>
                <a:cs typeface="Arial"/>
              </a:rPr>
              <a:t> Data Transfer </a:t>
            </a:r>
            <a:endParaRPr lang="en-GB" sz="1000">
              <a:cs typeface="Arial"/>
            </a:endParaRPr>
          </a:p>
          <a:p>
            <a:pPr algn="ctr">
              <a:defRPr/>
            </a:pPr>
            <a:r>
              <a:rPr lang="en-GB" sz="1000" kern="0" dirty="0">
                <a:solidFill>
                  <a:srgbClr val="000000"/>
                </a:solidFill>
                <a:cs typeface="Arial"/>
              </a:rPr>
              <a:t>Application</a:t>
            </a:r>
          </a:p>
        </p:txBody>
      </p:sp>
      <p:sp>
        <p:nvSpPr>
          <p:cNvPr id="56" name="Rounded Rectangle 118">
            <a:extLst>
              <a:ext uri="{FF2B5EF4-FFF2-40B4-BE49-F238E27FC236}">
                <a16:creationId xmlns:a16="http://schemas.microsoft.com/office/drawing/2014/main" id="{D077F234-036C-A02C-E26B-EF5116B96E77}"/>
              </a:ext>
            </a:extLst>
          </p:cNvPr>
          <p:cNvSpPr/>
          <p:nvPr/>
        </p:nvSpPr>
        <p:spPr>
          <a:xfrm>
            <a:off x="8225393" y="1635303"/>
            <a:ext cx="596365" cy="2643414"/>
          </a:xfrm>
          <a:prstGeom prst="roundRect">
            <a:avLst>
              <a:gd name="adj" fmla="val 10178"/>
            </a:avLst>
          </a:prstGeom>
          <a:solidFill>
            <a:schemeClr val="tx1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vert="vert270" lIns="0" r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FESA</a:t>
            </a:r>
          </a:p>
        </p:txBody>
      </p:sp>
      <p:sp>
        <p:nvSpPr>
          <p:cNvPr id="58" name="Rounded Rectangle 2">
            <a:extLst>
              <a:ext uri="{FF2B5EF4-FFF2-40B4-BE49-F238E27FC236}">
                <a16:creationId xmlns:a16="http://schemas.microsoft.com/office/drawing/2014/main" id="{016C70F3-3BF4-D010-4D0C-69A0C9E45CEA}"/>
              </a:ext>
            </a:extLst>
          </p:cNvPr>
          <p:cNvSpPr/>
          <p:nvPr/>
        </p:nvSpPr>
        <p:spPr>
          <a:xfrm>
            <a:off x="3258360" y="2400442"/>
            <a:ext cx="2484573" cy="1098097"/>
          </a:xfrm>
          <a:prstGeom prst="roundRect">
            <a:avLst/>
          </a:prstGeom>
          <a:solidFill>
            <a:srgbClr val="B4DE87"/>
          </a:solidFill>
          <a:ln w="25400" cap="flat" cmpd="sng" algn="ctr">
            <a:solidFill>
              <a:srgbClr val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Signal Processing and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ea typeface="+mn-ea"/>
                <a:cs typeface="+mn-cs"/>
              </a:rPr>
              <a:t>Acquisition </a:t>
            </a:r>
            <a:r>
              <a:rPr lang="en-GB" sz="1600" kern="0" dirty="0">
                <a:solidFill>
                  <a:srgbClr val="303030"/>
                </a:solidFill>
              </a:rPr>
              <a:t>Logic</a:t>
            </a:r>
            <a:endParaRPr lang="en-GB" sz="1600" i="0" u="none" strike="noStrike" kern="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60" name="TextBox 52">
            <a:extLst>
              <a:ext uri="{FF2B5EF4-FFF2-40B4-BE49-F238E27FC236}">
                <a16:creationId xmlns:a16="http://schemas.microsoft.com/office/drawing/2014/main" id="{55D31BF7-124E-3730-BA7D-20170E5AD14B}"/>
              </a:ext>
            </a:extLst>
          </p:cNvPr>
          <p:cNvSpPr txBox="1"/>
          <p:nvPr/>
        </p:nvSpPr>
        <p:spPr>
          <a:xfrm>
            <a:off x="642812" y="1132451"/>
            <a:ext cx="104012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AFE</a:t>
            </a:r>
            <a:endParaRPr lang="en-GB" sz="1200" b="1">
              <a:solidFill>
                <a:srgbClr val="000000"/>
              </a:solidFill>
              <a:cs typeface="Arial"/>
            </a:endParaRPr>
          </a:p>
        </p:txBody>
      </p:sp>
      <p:sp>
        <p:nvSpPr>
          <p:cNvPr id="62" name="TextBox 6">
            <a:extLst>
              <a:ext uri="{FF2B5EF4-FFF2-40B4-BE49-F238E27FC236}">
                <a16:creationId xmlns:a16="http://schemas.microsoft.com/office/drawing/2014/main" id="{5E358151-F122-2AE3-894C-DA5743339B58}"/>
              </a:ext>
            </a:extLst>
          </p:cNvPr>
          <p:cNvSpPr txBox="1"/>
          <p:nvPr/>
        </p:nvSpPr>
        <p:spPr>
          <a:xfrm>
            <a:off x="9143030" y="1175329"/>
            <a:ext cx="91458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NFS</a:t>
            </a:r>
            <a:endParaRPr lang="en-US">
              <a:solidFill>
                <a:srgbClr val="FFFFFF"/>
              </a:solidFill>
              <a:cs typeface="Arial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D08CF2B-97A4-87C9-EC63-0C0C3C1CCDCA}"/>
              </a:ext>
            </a:extLst>
          </p:cNvPr>
          <p:cNvSpPr/>
          <p:nvPr/>
        </p:nvSpPr>
        <p:spPr>
          <a:xfrm rot="16200000">
            <a:off x="8824949" y="3296130"/>
            <a:ext cx="1678017" cy="1152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24C2F3F-EEE1-4BA4-C2EA-22B21502D2CD}"/>
              </a:ext>
            </a:extLst>
          </p:cNvPr>
          <p:cNvSpPr/>
          <p:nvPr/>
        </p:nvSpPr>
        <p:spPr>
          <a:xfrm>
            <a:off x="9140249" y="3366431"/>
            <a:ext cx="990333" cy="11553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en-GB" sz="1600" kern="0">
                <a:solidFill>
                  <a:srgbClr val="000000"/>
                </a:solidFill>
              </a:rPr>
              <a:t>Meta-Data</a:t>
            </a:r>
          </a:p>
          <a:p>
            <a:pPr algn="ctr">
              <a:defRPr/>
            </a:pPr>
            <a:r>
              <a:rPr lang="en-GB" sz="1600" kern="0" dirty="0">
                <a:solidFill>
                  <a:srgbClr val="000000"/>
                </a:solidFill>
                <a:cs typeface="Arial"/>
              </a:rPr>
              <a:t>&amp; Others</a:t>
            </a:r>
          </a:p>
        </p:txBody>
      </p:sp>
      <p:sp>
        <p:nvSpPr>
          <p:cNvPr id="68" name="TextBox 6">
            <a:extLst>
              <a:ext uri="{FF2B5EF4-FFF2-40B4-BE49-F238E27FC236}">
                <a16:creationId xmlns:a16="http://schemas.microsoft.com/office/drawing/2014/main" id="{0BD3D949-C0B6-F7C4-5FDD-344C1DAF09BA}"/>
              </a:ext>
            </a:extLst>
          </p:cNvPr>
          <p:cNvSpPr txBox="1"/>
          <p:nvPr/>
        </p:nvSpPr>
        <p:spPr>
          <a:xfrm>
            <a:off x="9081798" y="3080329"/>
            <a:ext cx="122754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NXCALS</a:t>
            </a:r>
            <a:endParaRPr lang="en-US">
              <a:solidFill>
                <a:srgbClr val="000000"/>
              </a:solidFill>
              <a:cs typeface="Arial"/>
            </a:endParaRPr>
          </a:p>
        </p:txBody>
      </p:sp>
      <p:sp>
        <p:nvSpPr>
          <p:cNvPr id="82" name="Rounded Rectangle 91">
            <a:extLst>
              <a:ext uri="{FF2B5EF4-FFF2-40B4-BE49-F238E27FC236}">
                <a16:creationId xmlns:a16="http://schemas.microsoft.com/office/drawing/2014/main" id="{51E4BFDF-D543-AC87-DDB1-E97FCF45FF96}"/>
              </a:ext>
            </a:extLst>
          </p:cNvPr>
          <p:cNvSpPr/>
          <p:nvPr/>
        </p:nvSpPr>
        <p:spPr>
          <a:xfrm>
            <a:off x="6171454" y="3126392"/>
            <a:ext cx="1491228" cy="527757"/>
          </a:xfrm>
          <a:prstGeom prst="roundRect">
            <a:avLst>
              <a:gd name="adj" fmla="val 10178"/>
            </a:avLst>
          </a:prstGeom>
          <a:solidFill>
            <a:schemeClr val="tx1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050" kern="0" dirty="0">
                <a:solidFill>
                  <a:srgbClr val="000000"/>
                </a:solidFill>
              </a:rPr>
              <a:t>Slow Control Application</a:t>
            </a:r>
            <a:endParaRPr lang="en-US" sz="1050"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63608-CA04-DE76-0258-569046011DBD}"/>
              </a:ext>
            </a:extLst>
          </p:cNvPr>
          <p:cNvSpPr/>
          <p:nvPr/>
        </p:nvSpPr>
        <p:spPr>
          <a:xfrm>
            <a:off x="6087266" y="2072791"/>
            <a:ext cx="1703602" cy="44612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37">
            <a:extLst>
              <a:ext uri="{FF2B5EF4-FFF2-40B4-BE49-F238E27FC236}">
                <a16:creationId xmlns:a16="http://schemas.microsoft.com/office/drawing/2014/main" id="{CAE67562-02B1-A015-CB48-24EA6E8B11CB}"/>
              </a:ext>
            </a:extLst>
          </p:cNvPr>
          <p:cNvSpPr txBox="1"/>
          <p:nvPr/>
        </p:nvSpPr>
        <p:spPr>
          <a:xfrm>
            <a:off x="6000971" y="1758620"/>
            <a:ext cx="91458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RPU</a:t>
            </a:r>
            <a:endParaRPr lang="en-US">
              <a:solidFill>
                <a:srgbClr val="000000"/>
              </a:solidFill>
              <a:cs typeface="Arial"/>
            </a:endParaRP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982D8F5-A88A-B10C-1261-83F32D4FA73D}"/>
              </a:ext>
            </a:extLst>
          </p:cNvPr>
          <p:cNvSpPr txBox="1">
            <a:spLocks/>
          </p:cNvSpPr>
          <p:nvPr/>
        </p:nvSpPr>
        <p:spPr>
          <a:xfrm>
            <a:off x="500654" y="4814250"/>
            <a:ext cx="11693152" cy="22044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ea typeface="+mn-lt"/>
                <a:cs typeface="+mn-lt"/>
              </a:rPr>
              <a:t>Work distributed between BP and SW sections making the best use of the relevant competencies.</a:t>
            </a:r>
            <a:endParaRPr lang="en-US" dirty="0"/>
          </a:p>
          <a:p>
            <a:pPr marL="342900" indent="-342900">
              <a:buChar char="•"/>
            </a:pPr>
            <a:r>
              <a:rPr lang="en-US" sz="1600" b="0" dirty="0">
                <a:solidFill>
                  <a:srgbClr val="2F2F2F"/>
                </a:solidFill>
                <a:cs typeface="Arial"/>
              </a:rPr>
              <a:t>Collaboration from the early stage of the development enabled us to work efficiently.</a:t>
            </a:r>
          </a:p>
          <a:p>
            <a:endParaRPr lang="en-US" sz="2000" b="0" dirty="0">
              <a:solidFill>
                <a:srgbClr val="2F2F2F"/>
              </a:solidFill>
              <a:cs typeface="Arial"/>
            </a:endParaRPr>
          </a:p>
          <a:p>
            <a:endParaRPr lang="en-US" dirty="0">
              <a:solidFill>
                <a:srgbClr val="61C4D3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6858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17461</TotalTime>
  <Words>1742</Words>
  <Application>Microsoft Office PowerPoint</Application>
  <PresentationFormat>Widescreen</PresentationFormat>
  <Paragraphs>465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Arial,Sans-Serif</vt:lpstr>
      <vt:lpstr>Calibri</vt:lpstr>
      <vt:lpstr>Open Sans</vt:lpstr>
      <vt:lpstr>Office Theme</vt:lpstr>
      <vt:lpstr>RFSoC for HL-LHC BPM  BI Technical Board – 14/09/2023 </vt:lpstr>
      <vt:lpstr>Outline</vt:lpstr>
      <vt:lpstr>HL-LHC Beam Position Monitors Upgrade Introduction</vt:lpstr>
      <vt:lpstr>Future System architecture proposal </vt:lpstr>
      <vt:lpstr>Future System architecture proposal </vt:lpstr>
      <vt:lpstr>Prototype System Architecture </vt:lpstr>
      <vt:lpstr>Technical Choices</vt:lpstr>
      <vt:lpstr>Technical Choices </vt:lpstr>
      <vt:lpstr>Division of Work</vt:lpstr>
      <vt:lpstr>Our Requests</vt:lpstr>
      <vt:lpstr>Hardware platform idea </vt:lpstr>
      <vt:lpstr>Conclusions - Potential standardization in BI</vt:lpstr>
      <vt:lpstr>PowerPoint Presentation</vt:lpstr>
      <vt:lpstr>HL-LHC Beam Position Monitor Upgrade Introduction</vt:lpstr>
      <vt:lpstr>HL-LHC Beam Position Monitor Upgrade Introduction</vt:lpstr>
      <vt:lpstr>HL-LHC Beam Position Monitor Upgrade Introduction</vt:lpstr>
      <vt:lpstr>System Requirements Signal Processing</vt:lpstr>
      <vt:lpstr>System Requirements Resources estimation</vt:lpstr>
      <vt:lpstr>Future System architecture proposal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name</dc:title>
  <dc:creator>Irene Degl'Innocenti</dc:creator>
  <cp:lastModifiedBy>Irene Degl'Innocenti</cp:lastModifiedBy>
  <cp:revision>96</cp:revision>
  <cp:lastPrinted>2020-01-30T13:49:18Z</cp:lastPrinted>
  <dcterms:created xsi:type="dcterms:W3CDTF">2023-04-19T13:41:35Z</dcterms:created>
  <dcterms:modified xsi:type="dcterms:W3CDTF">2023-09-14T07:50:06Z</dcterms:modified>
</cp:coreProperties>
</file>