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80" r:id="rId4"/>
    <p:sldId id="282" r:id="rId5"/>
    <p:sldId id="283" r:id="rId6"/>
    <p:sldId id="287" r:id="rId7"/>
    <p:sldId id="284" r:id="rId8"/>
    <p:sldId id="285" r:id="rId9"/>
    <p:sldId id="286" r:id="rId10"/>
    <p:sldId id="278" r:id="rId1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1" autoAdjust="0"/>
    <p:restoredTop sz="97505"/>
  </p:normalViewPr>
  <p:slideViewPr>
    <p:cSldViewPr>
      <p:cViewPr varScale="1">
        <p:scale>
          <a:sx n="165" d="100"/>
          <a:sy n="165" d="100"/>
        </p:scale>
        <p:origin x="138" y="1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2023-09-14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2023-09-14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2023-09-14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2023-09-14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2023-09-14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2023-09-14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2023-09-14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2023-09-14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2023-09-14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2023-09-14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2023-09-14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2023-09-14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2023-09-14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2023-09-14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2023-09-14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2023-09-14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2023-09-14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roject/EDA-03110" TargetMode="External"/><Relationship Id="rId2" Type="http://schemas.openxmlformats.org/officeDocument/2006/relationships/hyperlink" Target="https://edms.cern.ch/project/EDA-03109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g"/><Relationship Id="rId4" Type="http://schemas.openxmlformats.org/officeDocument/2006/relationships/hyperlink" Target="https://edms.cern.ch/project/EDA-0311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ources.cern.ch/browse/FESA-rep/trunk/fesa-class/BQMIM" TargetMode="External"/><Relationship Id="rId2" Type="http://schemas.openxmlformats.org/officeDocument/2006/relationships/hyperlink" Target="https://gitlab.cern.ch/bi/mim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SoC for LHC MIM </a:t>
            </a:r>
            <a:br>
              <a:rPr lang="en-US" dirty="0"/>
            </a:br>
            <a:r>
              <a:rPr lang="en-US" dirty="0"/>
              <a:t>(Multi-Band Instability Monitor)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Tom Levens</a:t>
            </a:r>
            <a:endParaRPr dirty="0"/>
          </a:p>
          <a:p>
            <a:pPr algn="l">
              <a:defRPr/>
            </a:pPr>
            <a:r>
              <a:rPr lang="en-US" sz="1800" dirty="0"/>
              <a:t>14</a:t>
            </a:r>
            <a:r>
              <a:rPr lang="en-US" sz="1800" baseline="30000" dirty="0"/>
              <a:t>th</a:t>
            </a:r>
            <a:r>
              <a:rPr lang="en-US" sz="1800" dirty="0"/>
              <a:t> September 2023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637381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Prototype instability measurement system for the LHC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Designed to be complimentary to the Head-Tail monitors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BPM delta signal is band-pass filtered by a RF filter bank at 8 harmonics of 400MHz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400, 800, 1200 … 3200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Individual diode detector on each band (like BBQ)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Sampled in baseband by 24-bit ADC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Sampling at 10x </a:t>
            </a:r>
            <a:r>
              <a:rPr lang="en-US" sz="1600" dirty="0" err="1"/>
              <a:t>Frev</a:t>
            </a:r>
            <a:r>
              <a:rPr lang="en-US" sz="1600" dirty="0"/>
              <a:t> (112.45kHz)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16 x 112.45 kHz * 32-bits = ~8 MB/s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Implemented in stand alone 2U chassis with 2x filter banks (horizontal + vertical) – 16 ADCs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Multi-Band Instability Monitor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5C9354-7B88-DB3A-1443-A2A80F06C4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234" y="1592263"/>
            <a:ext cx="4979405" cy="373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BEF643-718D-A8CA-B4A0-D4A90F72B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24067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FPGA is a Zynq 7030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“State of the art” in ~2014 </a:t>
            </a:r>
            <a:r>
              <a:rPr lang="en-GB" sz="1600" dirty="0">
                <a:sym typeface="Wingdings" panose="05000000000000000000" pitchFamily="2" charset="2"/>
              </a:rPr>
              <a:t>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Implemented with Avnet </a:t>
            </a:r>
            <a:r>
              <a:rPr lang="en-GB" sz="2000" dirty="0" err="1"/>
              <a:t>PicoZed</a:t>
            </a:r>
            <a:r>
              <a:rPr lang="en-GB" sz="2000" dirty="0"/>
              <a:t> SOM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1GB DDR3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128MB SPI flash + 4GB eMMC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1Gb Ethernet + USB 2.0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4 GTX, 135 PL I/O, 20 PS I/O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Custom backplane to hold SOM, 16 ADC cards, filter bank gain control via I</a:t>
            </a:r>
            <a:r>
              <a:rPr lang="en-GB" sz="2000" baseline="30000" dirty="0"/>
              <a:t>2</a:t>
            </a:r>
            <a:r>
              <a:rPr lang="en-GB" sz="2000" dirty="0"/>
              <a:t>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hlinkClick r:id="rId2"/>
              </a:rPr>
              <a:t>EDA-03109</a:t>
            </a:r>
            <a:r>
              <a:rPr lang="en-US" sz="1600" dirty="0"/>
              <a:t> MIM 24BIT 4MSPS ADC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hlinkClick r:id="rId3"/>
              </a:rPr>
              <a:t>EDA-03110</a:t>
            </a:r>
            <a:r>
              <a:rPr lang="en-US" sz="1600" dirty="0"/>
              <a:t> MIM FPGA Backplane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hlinkClick r:id="rId4"/>
              </a:rPr>
              <a:t>EDA-03111</a:t>
            </a:r>
            <a:r>
              <a:rPr lang="en-US" sz="1600" dirty="0"/>
              <a:t> MIM Filter Control</a:t>
            </a:r>
            <a:endParaRPr lang="en-GB" sz="16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38E355-4427-3AAC-71C8-EFCE0ECF6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Multi-Band Instability Monitor – SoC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9129C-6182-8BAB-4320-C92C520E8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1A0B61-168B-C236-3FCE-413B32802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770266" y="2051862"/>
            <a:ext cx="4892144" cy="275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106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C9E103-7B20-D5A0-B9E3-7CAE9E828A5F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6623844" y="3209059"/>
            <a:ext cx="612378" cy="0"/>
          </a:xfrm>
          <a:prstGeom prst="straightConnector1">
            <a:avLst/>
          </a:prstGeom>
          <a:ln w="101600">
            <a:solidFill>
              <a:schemeClr val="accent5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2426282-60CC-7281-4BEE-81003B0B27F8}"/>
              </a:ext>
            </a:extLst>
          </p:cNvPr>
          <p:cNvCxnSpPr/>
          <p:nvPr/>
        </p:nvCxnSpPr>
        <p:spPr>
          <a:xfrm>
            <a:off x="8455422" y="3209059"/>
            <a:ext cx="612378" cy="0"/>
          </a:xfrm>
          <a:prstGeom prst="straightConnector1">
            <a:avLst/>
          </a:prstGeom>
          <a:ln w="101600">
            <a:solidFill>
              <a:schemeClr val="accent5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0470A54-3CBA-8150-F51F-9ED324BB9BE4}"/>
              </a:ext>
            </a:extLst>
          </p:cNvPr>
          <p:cNvCxnSpPr/>
          <p:nvPr/>
        </p:nvCxnSpPr>
        <p:spPr>
          <a:xfrm>
            <a:off x="4792266" y="2694907"/>
            <a:ext cx="612378" cy="0"/>
          </a:xfrm>
          <a:prstGeom prst="straightConnector1">
            <a:avLst/>
          </a:prstGeom>
          <a:ln w="101600">
            <a:solidFill>
              <a:schemeClr val="accent5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83FCACBA-649F-1ED6-FF76-E08F50E89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 PL layout (simplified)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BC2F1-C761-0112-EE49-48A626C8F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4361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D602AA-FB60-5A81-1CB3-48F64B36613B}"/>
              </a:ext>
            </a:extLst>
          </p:cNvPr>
          <p:cNvSpPr/>
          <p:nvPr/>
        </p:nvSpPr>
        <p:spPr>
          <a:xfrm>
            <a:off x="5404644" y="1998518"/>
            <a:ext cx="1219200" cy="242108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Cheby</a:t>
            </a:r>
            <a:br>
              <a:rPr lang="en-GB" dirty="0"/>
            </a:br>
            <a:r>
              <a:rPr lang="en-GB" dirty="0"/>
              <a:t>MM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A7DF9B-1361-23C4-1EB2-8D48DBACC419}"/>
              </a:ext>
            </a:extLst>
          </p:cNvPr>
          <p:cNvSpPr/>
          <p:nvPr/>
        </p:nvSpPr>
        <p:spPr>
          <a:xfrm>
            <a:off x="7236222" y="1998518"/>
            <a:ext cx="1219200" cy="242108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AXI</a:t>
            </a:r>
          </a:p>
          <a:p>
            <a:pPr algn="ctr"/>
            <a:r>
              <a:rPr lang="en-GB" dirty="0"/>
              <a:t>to</a:t>
            </a:r>
            <a:br>
              <a:rPr lang="en-GB" dirty="0"/>
            </a:br>
            <a:r>
              <a:rPr lang="en-GB" dirty="0"/>
              <a:t>WB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733CB7-707A-CEE5-32F7-0B70ABD55361}"/>
              </a:ext>
            </a:extLst>
          </p:cNvPr>
          <p:cNvSpPr/>
          <p:nvPr/>
        </p:nvSpPr>
        <p:spPr>
          <a:xfrm>
            <a:off x="9067800" y="1998518"/>
            <a:ext cx="1219200" cy="3886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Zynq PS</a:t>
            </a:r>
          </a:p>
        </p:txBody>
      </p:sp>
      <p:sp>
        <p:nvSpPr>
          <p:cNvPr id="14" name="Rectangle: Top Corners Snipped 13">
            <a:extLst>
              <a:ext uri="{FF2B5EF4-FFF2-40B4-BE49-F238E27FC236}">
                <a16:creationId xmlns:a16="http://schemas.microsoft.com/office/drawing/2014/main" id="{D353A7ED-A6B0-99D4-0B20-F04855575D68}"/>
              </a:ext>
            </a:extLst>
          </p:cNvPr>
          <p:cNvSpPr/>
          <p:nvPr/>
        </p:nvSpPr>
        <p:spPr>
          <a:xfrm rot="16200000">
            <a:off x="1370270" y="1583362"/>
            <a:ext cx="1079936" cy="1266012"/>
          </a:xfrm>
          <a:prstGeom prst="snip2SameRect">
            <a:avLst>
              <a:gd name="adj1" fmla="val 50000"/>
              <a:gd name="adj2" fmla="val 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Top Corners Snipped 14">
            <a:extLst>
              <a:ext uri="{FF2B5EF4-FFF2-40B4-BE49-F238E27FC236}">
                <a16:creationId xmlns:a16="http://schemas.microsoft.com/office/drawing/2014/main" id="{6EF6DC23-F1DB-8C21-54BF-C3D8D0B364DC}"/>
              </a:ext>
            </a:extLst>
          </p:cNvPr>
          <p:cNvSpPr/>
          <p:nvPr/>
        </p:nvSpPr>
        <p:spPr>
          <a:xfrm rot="16200000">
            <a:off x="1424350" y="1672052"/>
            <a:ext cx="1079936" cy="1266012"/>
          </a:xfrm>
          <a:prstGeom prst="snip2SameRect">
            <a:avLst>
              <a:gd name="adj1" fmla="val 50000"/>
              <a:gd name="adj2" fmla="val 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Top Corners Snipped 15">
            <a:extLst>
              <a:ext uri="{FF2B5EF4-FFF2-40B4-BE49-F238E27FC236}">
                <a16:creationId xmlns:a16="http://schemas.microsoft.com/office/drawing/2014/main" id="{FE2CD047-0E5C-8387-83A8-2D6A33D8FC23}"/>
              </a:ext>
            </a:extLst>
          </p:cNvPr>
          <p:cNvSpPr/>
          <p:nvPr/>
        </p:nvSpPr>
        <p:spPr>
          <a:xfrm rot="16200000">
            <a:off x="1478426" y="1760742"/>
            <a:ext cx="1079936" cy="1266012"/>
          </a:xfrm>
          <a:prstGeom prst="snip2SameRect">
            <a:avLst>
              <a:gd name="adj1" fmla="val 50000"/>
              <a:gd name="adj2" fmla="val 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DF87E0-8CC5-DDDE-64E0-CA81F58367E9}"/>
              </a:ext>
            </a:extLst>
          </p:cNvPr>
          <p:cNvSpPr txBox="1"/>
          <p:nvPr/>
        </p:nvSpPr>
        <p:spPr>
          <a:xfrm>
            <a:off x="2638701" y="2104884"/>
            <a:ext cx="86779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SPI</a:t>
            </a:r>
          </a:p>
        </p:txBody>
      </p:sp>
      <p:sp>
        <p:nvSpPr>
          <p:cNvPr id="19" name="Rectangle: Top Corners Snipped 18">
            <a:extLst>
              <a:ext uri="{FF2B5EF4-FFF2-40B4-BE49-F238E27FC236}">
                <a16:creationId xmlns:a16="http://schemas.microsoft.com/office/drawing/2014/main" id="{1D8DBA06-CDE4-13B0-068E-38F99450E1B9}"/>
              </a:ext>
            </a:extLst>
          </p:cNvPr>
          <p:cNvSpPr/>
          <p:nvPr/>
        </p:nvSpPr>
        <p:spPr>
          <a:xfrm rot="16200000">
            <a:off x="1532504" y="1849432"/>
            <a:ext cx="1079936" cy="1266012"/>
          </a:xfrm>
          <a:prstGeom prst="snip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dirty="0"/>
              <a:t>ADC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B45795-9FB4-2370-BE36-15729AE10838}"/>
              </a:ext>
            </a:extLst>
          </p:cNvPr>
          <p:cNvSpPr txBox="1"/>
          <p:nvPr/>
        </p:nvSpPr>
        <p:spPr>
          <a:xfrm>
            <a:off x="6623844" y="2800152"/>
            <a:ext cx="61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WB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13224B-6242-4E6F-5B85-39EAFF138768}"/>
              </a:ext>
            </a:extLst>
          </p:cNvPr>
          <p:cNvSpPr txBox="1"/>
          <p:nvPr/>
        </p:nvSpPr>
        <p:spPr>
          <a:xfrm>
            <a:off x="8455422" y="2800152"/>
            <a:ext cx="61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AXI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F849CB8-7E81-D9EB-CC5E-2BF80E8E4B88}"/>
              </a:ext>
            </a:extLst>
          </p:cNvPr>
          <p:cNvSpPr/>
          <p:nvPr/>
        </p:nvSpPr>
        <p:spPr>
          <a:xfrm>
            <a:off x="3570288" y="1998518"/>
            <a:ext cx="1219200" cy="9897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ADC</a:t>
            </a:r>
          </a:p>
          <a:p>
            <a:pPr algn="ctr"/>
            <a:r>
              <a:rPr lang="en-GB" dirty="0"/>
              <a:t>Interface</a:t>
            </a:r>
          </a:p>
          <a:p>
            <a:pPr algn="ctr"/>
            <a:r>
              <a:rPr lang="en-GB" dirty="0"/>
              <a:t>(BRAM)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DD1CCA-F8B7-8975-C9A6-776DC48A0A92}"/>
              </a:ext>
            </a:extLst>
          </p:cNvPr>
          <p:cNvSpPr txBox="1"/>
          <p:nvPr/>
        </p:nvSpPr>
        <p:spPr>
          <a:xfrm>
            <a:off x="4792266" y="2286000"/>
            <a:ext cx="61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WB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93F13D8-6235-EFFA-8B06-6A9351997C15}"/>
              </a:ext>
            </a:extLst>
          </p:cNvPr>
          <p:cNvCxnSpPr>
            <a:cxnSpLocks/>
          </p:cNvCxnSpPr>
          <p:nvPr/>
        </p:nvCxnSpPr>
        <p:spPr>
          <a:xfrm>
            <a:off x="6623844" y="5105400"/>
            <a:ext cx="2431257" cy="0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71EFA32-2EA5-3230-2CDB-E0199EA4C0BF}"/>
              </a:ext>
            </a:extLst>
          </p:cNvPr>
          <p:cNvSpPr/>
          <p:nvPr/>
        </p:nvSpPr>
        <p:spPr>
          <a:xfrm>
            <a:off x="5404644" y="4707082"/>
            <a:ext cx="1219200" cy="11709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I2C</a:t>
            </a:r>
          </a:p>
          <a:p>
            <a:pPr algn="ctr"/>
            <a:r>
              <a:rPr lang="en-GB" dirty="0"/>
              <a:t>MUX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267D9E1-C290-7341-A4CA-BA0260E7E867}"/>
              </a:ext>
            </a:extLst>
          </p:cNvPr>
          <p:cNvSpPr txBox="1"/>
          <p:nvPr/>
        </p:nvSpPr>
        <p:spPr>
          <a:xfrm>
            <a:off x="6636543" y="4734641"/>
            <a:ext cx="2431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I</a:t>
            </a:r>
            <a:r>
              <a:rPr lang="en-GB" b="1" baseline="30000" dirty="0">
                <a:solidFill>
                  <a:schemeClr val="accent3"/>
                </a:solidFill>
              </a:rPr>
              <a:t>2</a:t>
            </a:r>
            <a:r>
              <a:rPr lang="en-GB" b="1" dirty="0">
                <a:solidFill>
                  <a:schemeClr val="accent3"/>
                </a:solidFill>
              </a:rPr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71206-7BF6-03B0-ACE9-BF531E62F8D3}"/>
              </a:ext>
            </a:extLst>
          </p:cNvPr>
          <p:cNvSpPr txBox="1"/>
          <p:nvPr/>
        </p:nvSpPr>
        <p:spPr>
          <a:xfrm>
            <a:off x="2976961" y="4536727"/>
            <a:ext cx="2431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I</a:t>
            </a:r>
            <a:r>
              <a:rPr lang="en-GB" b="1" baseline="30000" dirty="0">
                <a:solidFill>
                  <a:schemeClr val="accent3"/>
                </a:solidFill>
              </a:rPr>
              <a:t>2</a:t>
            </a:r>
            <a:r>
              <a:rPr lang="en-GB" b="1" dirty="0">
                <a:solidFill>
                  <a:schemeClr val="accent3"/>
                </a:solidFill>
              </a:rPr>
              <a:t>C</a:t>
            </a:r>
          </a:p>
          <a:p>
            <a:pPr algn="ctr"/>
            <a:endParaRPr lang="en-GB" b="1" dirty="0">
              <a:solidFill>
                <a:schemeClr val="accent3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B0A5641-BA62-AEC5-B9A3-FF77FAD8A2E0}"/>
              </a:ext>
            </a:extLst>
          </p:cNvPr>
          <p:cNvCxnSpPr>
            <a:cxnSpLocks/>
          </p:cNvCxnSpPr>
          <p:nvPr/>
        </p:nvCxnSpPr>
        <p:spPr>
          <a:xfrm>
            <a:off x="2967038" y="4921709"/>
            <a:ext cx="2431257" cy="0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FB3743C-6D69-4303-DAEA-C708146ACD42}"/>
              </a:ext>
            </a:extLst>
          </p:cNvPr>
          <p:cNvCxnSpPr>
            <a:cxnSpLocks/>
          </p:cNvCxnSpPr>
          <p:nvPr/>
        </p:nvCxnSpPr>
        <p:spPr>
          <a:xfrm>
            <a:off x="2967038" y="5168946"/>
            <a:ext cx="2431257" cy="0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6D8069D-0C66-8329-5F57-0D0B15A5246B}"/>
              </a:ext>
            </a:extLst>
          </p:cNvPr>
          <p:cNvCxnSpPr>
            <a:cxnSpLocks/>
          </p:cNvCxnSpPr>
          <p:nvPr/>
        </p:nvCxnSpPr>
        <p:spPr>
          <a:xfrm>
            <a:off x="2967038" y="5416183"/>
            <a:ext cx="2431257" cy="0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AFB97F4-519C-11BE-0691-D1D0FB442B99}"/>
              </a:ext>
            </a:extLst>
          </p:cNvPr>
          <p:cNvCxnSpPr>
            <a:cxnSpLocks/>
          </p:cNvCxnSpPr>
          <p:nvPr/>
        </p:nvCxnSpPr>
        <p:spPr>
          <a:xfrm>
            <a:off x="2967038" y="5663421"/>
            <a:ext cx="2431257" cy="0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769A12DB-476D-1666-774C-7DB8DF2F84CF}"/>
              </a:ext>
            </a:extLst>
          </p:cNvPr>
          <p:cNvSpPr/>
          <p:nvPr/>
        </p:nvSpPr>
        <p:spPr>
          <a:xfrm>
            <a:off x="3570287" y="3181863"/>
            <a:ext cx="1219200" cy="7433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BST</a:t>
            </a:r>
          </a:p>
          <a:p>
            <a:pPr algn="ctr"/>
            <a:r>
              <a:rPr lang="en-GB" dirty="0"/>
              <a:t>Decoder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C32F14A-F8BD-CDB7-D17E-9029D85A00CB}"/>
              </a:ext>
            </a:extLst>
          </p:cNvPr>
          <p:cNvCxnSpPr/>
          <p:nvPr/>
        </p:nvCxnSpPr>
        <p:spPr>
          <a:xfrm>
            <a:off x="4792266" y="3572857"/>
            <a:ext cx="612378" cy="0"/>
          </a:xfrm>
          <a:prstGeom prst="straightConnector1">
            <a:avLst/>
          </a:prstGeom>
          <a:ln w="101600">
            <a:solidFill>
              <a:schemeClr val="accent5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68E6300-601F-CFF3-257D-7257A68F96B6}"/>
              </a:ext>
            </a:extLst>
          </p:cNvPr>
          <p:cNvSpPr txBox="1"/>
          <p:nvPr/>
        </p:nvSpPr>
        <p:spPr>
          <a:xfrm>
            <a:off x="4792266" y="3163950"/>
            <a:ext cx="61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WB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77DDFC8-0945-DA53-2512-0337EAD178A0}"/>
              </a:ext>
            </a:extLst>
          </p:cNvPr>
          <p:cNvCxnSpPr/>
          <p:nvPr/>
        </p:nvCxnSpPr>
        <p:spPr>
          <a:xfrm>
            <a:off x="4789487" y="2174406"/>
            <a:ext cx="315913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79A6E75-B5FB-C4A2-061D-B933103E4D3B}"/>
              </a:ext>
            </a:extLst>
          </p:cNvPr>
          <p:cNvCxnSpPr/>
          <p:nvPr/>
        </p:nvCxnSpPr>
        <p:spPr>
          <a:xfrm>
            <a:off x="8739188" y="2174406"/>
            <a:ext cx="315913" cy="0"/>
          </a:xfrm>
          <a:prstGeom prst="line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1E21BDF-CDF1-5C56-8FAD-925AE44DFFD1}"/>
              </a:ext>
            </a:extLst>
          </p:cNvPr>
          <p:cNvCxnSpPr>
            <a:cxnSpLocks/>
          </p:cNvCxnSpPr>
          <p:nvPr/>
        </p:nvCxnSpPr>
        <p:spPr>
          <a:xfrm flipV="1">
            <a:off x="8739188" y="1752600"/>
            <a:ext cx="0" cy="421806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8EDF4DA-3515-51D4-AFE9-A224CE8EDFAF}"/>
              </a:ext>
            </a:extLst>
          </p:cNvPr>
          <p:cNvCxnSpPr>
            <a:cxnSpLocks/>
          </p:cNvCxnSpPr>
          <p:nvPr/>
        </p:nvCxnSpPr>
        <p:spPr>
          <a:xfrm flipV="1">
            <a:off x="5105400" y="1752600"/>
            <a:ext cx="0" cy="421806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BFE7BC7-85A2-E105-A88F-2023C41CF89A}"/>
              </a:ext>
            </a:extLst>
          </p:cNvPr>
          <p:cNvCxnSpPr/>
          <p:nvPr/>
        </p:nvCxnSpPr>
        <p:spPr>
          <a:xfrm>
            <a:off x="5105400" y="1752600"/>
            <a:ext cx="3633788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4C65AF9-1106-0AEF-16AA-6EC7355C62F7}"/>
              </a:ext>
            </a:extLst>
          </p:cNvPr>
          <p:cNvSpPr txBox="1"/>
          <p:nvPr/>
        </p:nvSpPr>
        <p:spPr>
          <a:xfrm>
            <a:off x="6623844" y="1380768"/>
            <a:ext cx="61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IRQ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B7C6629-267F-21C1-0196-A10214D2A773}"/>
              </a:ext>
            </a:extLst>
          </p:cNvPr>
          <p:cNvCxnSpPr>
            <a:cxnSpLocks/>
          </p:cNvCxnSpPr>
          <p:nvPr/>
        </p:nvCxnSpPr>
        <p:spPr>
          <a:xfrm>
            <a:off x="6623844" y="5603164"/>
            <a:ext cx="2431257" cy="0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AD921A5A-AB0F-9C51-CA7C-D69A957F51D5}"/>
              </a:ext>
            </a:extLst>
          </p:cNvPr>
          <p:cNvSpPr txBox="1"/>
          <p:nvPr/>
        </p:nvSpPr>
        <p:spPr>
          <a:xfrm>
            <a:off x="6636543" y="5232405"/>
            <a:ext cx="2431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GPIO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C3355E4-8454-9AA4-37DA-9760C3A61091}"/>
              </a:ext>
            </a:extLst>
          </p:cNvPr>
          <p:cNvCxnSpPr>
            <a:cxnSpLocks/>
          </p:cNvCxnSpPr>
          <p:nvPr/>
        </p:nvCxnSpPr>
        <p:spPr>
          <a:xfrm>
            <a:off x="4495800" y="4191000"/>
            <a:ext cx="902495" cy="0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9E947C8-31FF-A447-D6A1-1975116AE2B9}"/>
              </a:ext>
            </a:extLst>
          </p:cNvPr>
          <p:cNvSpPr txBox="1"/>
          <p:nvPr/>
        </p:nvSpPr>
        <p:spPr>
          <a:xfrm>
            <a:off x="529432" y="4677519"/>
            <a:ext cx="2431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3"/>
                </a:solidFill>
              </a:rPr>
              <a:t>Board control</a:t>
            </a:r>
          </a:p>
          <a:p>
            <a:pPr algn="r"/>
            <a:r>
              <a:rPr lang="en-GB" b="1" dirty="0">
                <a:solidFill>
                  <a:schemeClr val="accent3"/>
                </a:solidFill>
              </a:rPr>
              <a:t>Filter bank 1</a:t>
            </a:r>
          </a:p>
          <a:p>
            <a:pPr algn="r"/>
            <a:r>
              <a:rPr lang="en-GB" b="1" dirty="0">
                <a:solidFill>
                  <a:schemeClr val="accent3"/>
                </a:solidFill>
              </a:rPr>
              <a:t>Filter bank 2</a:t>
            </a:r>
          </a:p>
          <a:p>
            <a:pPr algn="r"/>
            <a:r>
              <a:rPr lang="en-GB" b="1" dirty="0">
                <a:solidFill>
                  <a:schemeClr val="accent3"/>
                </a:solidFill>
              </a:rPr>
              <a:t>ADCs</a:t>
            </a:r>
            <a:br>
              <a:rPr lang="en-GB" b="1" dirty="0">
                <a:solidFill>
                  <a:schemeClr val="accent3"/>
                </a:solidFill>
              </a:rPr>
            </a:br>
            <a:endParaRPr lang="en-GB" b="1" dirty="0">
              <a:solidFill>
                <a:schemeClr val="accent3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A2F30D9-3DC4-F2DC-B500-E0D019D531EB}"/>
              </a:ext>
            </a:extLst>
          </p:cNvPr>
          <p:cNvCxnSpPr>
            <a:cxnSpLocks/>
          </p:cNvCxnSpPr>
          <p:nvPr/>
        </p:nvCxnSpPr>
        <p:spPr>
          <a:xfrm>
            <a:off x="4495800" y="4343400"/>
            <a:ext cx="902495" cy="0"/>
          </a:xfrm>
          <a:prstGeom prst="straightConnector1">
            <a:avLst/>
          </a:prstGeom>
          <a:ln w="381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DB19989F-B7EA-597E-1661-838DBFA77992}"/>
              </a:ext>
            </a:extLst>
          </p:cNvPr>
          <p:cNvCxnSpPr>
            <a:cxnSpLocks/>
          </p:cNvCxnSpPr>
          <p:nvPr/>
        </p:nvCxnSpPr>
        <p:spPr>
          <a:xfrm>
            <a:off x="2705478" y="2474215"/>
            <a:ext cx="864809" cy="0"/>
          </a:xfrm>
          <a:prstGeom prst="straightConnector1">
            <a:avLst/>
          </a:prstGeom>
          <a:ln w="381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2A76A860-D7C8-5B8D-9640-03E805FE27C1}"/>
              </a:ext>
            </a:extLst>
          </p:cNvPr>
          <p:cNvSpPr txBox="1"/>
          <p:nvPr/>
        </p:nvSpPr>
        <p:spPr>
          <a:xfrm>
            <a:off x="1822379" y="3340874"/>
            <a:ext cx="86779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3"/>
                </a:solidFill>
              </a:rPr>
              <a:t>BST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477F7C8B-0743-37C2-BC9C-0CCF2E60028C}"/>
              </a:ext>
            </a:extLst>
          </p:cNvPr>
          <p:cNvCxnSpPr>
            <a:cxnSpLocks/>
          </p:cNvCxnSpPr>
          <p:nvPr/>
        </p:nvCxnSpPr>
        <p:spPr>
          <a:xfrm>
            <a:off x="2705478" y="3532262"/>
            <a:ext cx="864809" cy="0"/>
          </a:xfrm>
          <a:prstGeom prst="straightConnector1">
            <a:avLst/>
          </a:prstGeom>
          <a:ln w="381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465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83E4E5-269D-C0C9-2286-2B2A09DDA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SoC PS is running </a:t>
            </a:r>
            <a:r>
              <a:rPr lang="en-GB" sz="2000" dirty="0" err="1"/>
              <a:t>Petalinux</a:t>
            </a:r>
            <a:r>
              <a:rPr lang="en-GB" sz="2000" dirty="0"/>
              <a:t> (2016)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Connected to the TN with Gb Ethernet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Control of WB part using UIO (</a:t>
            </a:r>
            <a:r>
              <a:rPr lang="en-GB" sz="2000" dirty="0" err="1"/>
              <a:t>Userspace</a:t>
            </a:r>
            <a:r>
              <a:rPr lang="en-GB" sz="2000" dirty="0"/>
              <a:t> I/O) generic drivers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Control of I</a:t>
            </a:r>
            <a:r>
              <a:rPr lang="en-GB" sz="2000" baseline="30000" dirty="0"/>
              <a:t>2</a:t>
            </a:r>
            <a:r>
              <a:rPr lang="en-GB" sz="2000" dirty="0"/>
              <a:t>C devices using Linux’s built in drivers (</a:t>
            </a:r>
            <a:r>
              <a:rPr lang="en-GB" sz="2000" dirty="0" err="1"/>
              <a:t>hwmon</a:t>
            </a:r>
            <a:r>
              <a:rPr lang="en-GB" sz="2000" dirty="0"/>
              <a:t>, </a:t>
            </a:r>
            <a:r>
              <a:rPr lang="en-GB" sz="2000" dirty="0" err="1"/>
              <a:t>gpio</a:t>
            </a:r>
            <a:r>
              <a:rPr lang="en-GB" sz="2000" dirty="0"/>
              <a:t>, etc)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Control/diagnostics done with scripts executed via SSH connection to Zynq</a:t>
            </a:r>
          </a:p>
          <a:p>
            <a:pPr lvl="2"/>
            <a:r>
              <a:rPr lang="en-GB" sz="1600" dirty="0"/>
              <a:t>Not integrated into FESA</a:t>
            </a:r>
          </a:p>
          <a:p>
            <a:pPr lvl="1"/>
            <a:r>
              <a:rPr lang="en-GB" sz="2000" b="1" dirty="0"/>
              <a:t>Streaming raw ADC data to FESA with </a:t>
            </a:r>
            <a:r>
              <a:rPr lang="en-GB" sz="2000" b="1" dirty="0" err="1"/>
              <a:t>ZeroMQ</a:t>
            </a:r>
            <a:r>
              <a:rPr lang="en-GB" sz="2000" b="1" dirty="0"/>
              <a:t> pub/sub socket</a:t>
            </a:r>
          </a:p>
          <a:p>
            <a:pPr lvl="2"/>
            <a:r>
              <a:rPr lang="en-GB" sz="1600" dirty="0"/>
              <a:t>A “quick and dirty” solution</a:t>
            </a:r>
          </a:p>
          <a:p>
            <a:pPr lvl="2"/>
            <a:r>
              <a:rPr lang="en-GB" sz="1600" dirty="0"/>
              <a:t>But it works and was simple to implement</a:t>
            </a:r>
          </a:p>
          <a:p>
            <a:pPr lvl="1"/>
            <a:r>
              <a:rPr lang="en-GB" sz="2000" b="1" dirty="0"/>
              <a:t>Implementation of a “proper” communication protocol (control + acquisition) is waiting for a group standard to be decided…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CA6A28-8268-DDA4-5E4B-E011955C5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 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1C6A9-A653-02A0-3CEC-9D095E25D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80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6BB617-4CA1-A53F-5F33-7ABFF8D34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MIM front-ends are installed in UA43/UA47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Not accessible when there is beam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Aim to be able to debug remotely if required (like we have with VME)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PS serial console available remotely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RS232 connector on front panel of MIM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Connected to MOXA </a:t>
            </a:r>
            <a:r>
              <a:rPr lang="en-GB" sz="1600" dirty="0" err="1"/>
              <a:t>nPort</a:t>
            </a:r>
            <a:r>
              <a:rPr lang="en-GB" sz="1600" dirty="0"/>
              <a:t> RS232-Telnet bridge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Allows control of the </a:t>
            </a:r>
            <a:r>
              <a:rPr lang="en-GB" sz="1600" dirty="0" err="1"/>
              <a:t>uboot</a:t>
            </a:r>
            <a:r>
              <a:rPr lang="en-GB" sz="1600" dirty="0"/>
              <a:t> shell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Remote power cycle available via GUDE power switch</a:t>
            </a:r>
            <a:endParaRPr lang="en-GB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Remote update available via net-boot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Could be useful to consider for other projects!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E469B5-AE43-56E1-C4F9-61296B098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 remote diagnostics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E2942-8A1B-4BEB-91A7-03F49E020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153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1C6B6D-92DB-707E-60BC-EAE58A9F5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SoC is net-booted from cs-</a:t>
            </a:r>
            <a:r>
              <a:rPr lang="en-GB" dirty="0" err="1"/>
              <a:t>ccr</a:t>
            </a:r>
            <a:r>
              <a:rPr lang="en-GB" dirty="0"/>
              <a:t>-</a:t>
            </a:r>
            <a:r>
              <a:rPr lang="en-GB" dirty="0" err="1"/>
              <a:t>felab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 board SPI flash contains </a:t>
            </a:r>
            <a:r>
              <a:rPr lang="en-GB" i="1" dirty="0"/>
              <a:t>only</a:t>
            </a:r>
            <a:r>
              <a:rPr lang="en-GB" dirty="0"/>
              <a:t> a </a:t>
            </a:r>
            <a:r>
              <a:rPr lang="en-GB" dirty="0" err="1"/>
              <a:t>uboot</a:t>
            </a:r>
            <a:r>
              <a:rPr lang="en-GB" dirty="0"/>
              <a:t> image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uboot</a:t>
            </a:r>
            <a:r>
              <a:rPr lang="en-GB" dirty="0"/>
              <a:t> loads FPGA and Linux image using TFTP from cs-</a:t>
            </a:r>
            <a:r>
              <a:rPr lang="en-GB" dirty="0" err="1"/>
              <a:t>ccr</a:t>
            </a:r>
            <a:r>
              <a:rPr lang="en-GB" dirty="0"/>
              <a:t>-</a:t>
            </a:r>
            <a:r>
              <a:rPr lang="en-GB" dirty="0" err="1"/>
              <a:t>felab</a:t>
            </a:r>
            <a:r>
              <a:rPr lang="en-GB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Very simple update procedure: copy new files to cs-</a:t>
            </a:r>
            <a:r>
              <a:rPr lang="en-GB" dirty="0" err="1"/>
              <a:t>ccr</a:t>
            </a:r>
            <a:r>
              <a:rPr lang="en-GB" dirty="0"/>
              <a:t>-</a:t>
            </a:r>
            <a:r>
              <a:rPr lang="en-GB" dirty="0" err="1"/>
              <a:t>felab</a:t>
            </a:r>
            <a:r>
              <a:rPr lang="en-GB" dirty="0"/>
              <a:t> and reboot!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8A603E-6839-0D45-A2D9-FED0723A4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 net-boot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85F71-F70C-898D-C08A-2FA7E4827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347CF6-301E-510A-A1DA-7C321FFA0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3200400"/>
            <a:ext cx="7239000" cy="2230706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1BF7C83-89E9-275F-7551-E7DFCC13CBE5}"/>
              </a:ext>
            </a:extLst>
          </p:cNvPr>
          <p:cNvSpPr/>
          <p:nvPr/>
        </p:nvSpPr>
        <p:spPr>
          <a:xfrm>
            <a:off x="6102927" y="4821506"/>
            <a:ext cx="1447800" cy="609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222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5F6FF3-B401-F80A-352D-3BE356D20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Small ZMQ “server” running on each MIM FE sends raw data on a ZMQ pub socket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BQMIM FESA class subscribes to these (in a CES) and publishes the data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Publishes every 16k points (~7Hz)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AC506F-5472-7E11-C956-8D3C9DAD6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BQMIM FESA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414E8-87FE-7DB4-68BB-40AD7A7A8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5E89E9-84B5-3428-2E89-E7B59A04508D}"/>
              </a:ext>
            </a:extLst>
          </p:cNvPr>
          <p:cNvSpPr/>
          <p:nvPr/>
        </p:nvSpPr>
        <p:spPr>
          <a:xfrm>
            <a:off x="914400" y="3103988"/>
            <a:ext cx="2971800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CFB-UA43-BQMIMB1</a:t>
            </a:r>
          </a:p>
          <a:p>
            <a:pPr algn="ctr"/>
            <a:r>
              <a:rPr lang="en-GB" dirty="0"/>
              <a:t>(MIM)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F1E250-DF1B-3713-3857-77C5BB8C5FEC}"/>
              </a:ext>
            </a:extLst>
          </p:cNvPr>
          <p:cNvSpPr/>
          <p:nvPr/>
        </p:nvSpPr>
        <p:spPr>
          <a:xfrm>
            <a:off x="914400" y="4932788"/>
            <a:ext cx="2971800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CFB-UA47-BQMIMB2</a:t>
            </a:r>
          </a:p>
          <a:p>
            <a:pPr algn="ctr"/>
            <a:r>
              <a:rPr lang="en-GB" dirty="0"/>
              <a:t>(MIM)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39EEE8-7174-6828-6A0F-B835631C4ECC}"/>
              </a:ext>
            </a:extLst>
          </p:cNvPr>
          <p:cNvSpPr/>
          <p:nvPr/>
        </p:nvSpPr>
        <p:spPr>
          <a:xfrm>
            <a:off x="6473536" y="4018388"/>
            <a:ext cx="2971800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CFC-SX4-BQ1</a:t>
            </a:r>
          </a:p>
          <a:p>
            <a:pPr algn="ctr"/>
            <a:r>
              <a:rPr lang="en-GB" dirty="0"/>
              <a:t>(Kontron)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E56123-6895-EA15-0315-0FFE6106C39E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3886200" y="3561188"/>
            <a:ext cx="2617138" cy="709613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356D7A2-D5D9-41F2-EE1A-9204B52A1CA3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3886200" y="4680375"/>
            <a:ext cx="2617138" cy="709613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EBAF683-0982-CD08-21B2-9771F8B52508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9445336" y="4475588"/>
            <a:ext cx="1908464" cy="0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7408ADC-8823-BA61-AECC-2744F2985C01}"/>
              </a:ext>
            </a:extLst>
          </p:cNvPr>
          <p:cNvSpPr txBox="1"/>
          <p:nvPr/>
        </p:nvSpPr>
        <p:spPr bwMode="auto">
          <a:xfrm rot="968588">
            <a:off x="4521976" y="3568305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TN (</a:t>
            </a:r>
            <a:r>
              <a:rPr lang="en-GB" dirty="0" err="1">
                <a:solidFill>
                  <a:schemeClr val="accent3"/>
                </a:solidFill>
              </a:rPr>
              <a:t>ZeroMQ</a:t>
            </a:r>
            <a:r>
              <a:rPr lang="en-GB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163ECD-4CE5-4B16-C00D-8DBB396BE6D7}"/>
              </a:ext>
            </a:extLst>
          </p:cNvPr>
          <p:cNvSpPr txBox="1"/>
          <p:nvPr/>
        </p:nvSpPr>
        <p:spPr bwMode="auto">
          <a:xfrm>
            <a:off x="9755802" y="4083697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TN (CMW)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BE54E6-FA06-1770-787D-0295B5435BA8}"/>
              </a:ext>
            </a:extLst>
          </p:cNvPr>
          <p:cNvSpPr txBox="1"/>
          <p:nvPr/>
        </p:nvSpPr>
        <p:spPr bwMode="auto">
          <a:xfrm rot="20704314">
            <a:off x="4435075" y="460670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TN (</a:t>
            </a:r>
            <a:r>
              <a:rPr lang="en-GB" dirty="0" err="1">
                <a:solidFill>
                  <a:schemeClr val="accent3"/>
                </a:solidFill>
              </a:rPr>
              <a:t>ZeroMQ</a:t>
            </a:r>
            <a:r>
              <a:rPr lang="en-GB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D17855-1458-3289-C6F4-50AF54D2CE96}"/>
              </a:ext>
            </a:extLst>
          </p:cNvPr>
          <p:cNvSpPr txBox="1"/>
          <p:nvPr/>
        </p:nvSpPr>
        <p:spPr bwMode="auto">
          <a:xfrm>
            <a:off x="7010075" y="5105116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FESA devices: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LHC.BQMIM.B1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LHC.BQMIM.B2</a:t>
            </a:r>
          </a:p>
        </p:txBody>
      </p:sp>
    </p:spTree>
    <p:extLst>
      <p:ext uri="{BB962C8B-B14F-4D97-AF65-F5344CB8AC3E}">
        <p14:creationId xmlns:p14="http://schemas.microsoft.com/office/powerpoint/2010/main" val="262804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E6EBDD-BCC7-3292-A990-89DC780BA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FPGA: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https://gitlab.cern.ch/bi/mim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FESA: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3"/>
              </a:rPr>
              <a:t>https://sources.cern.ch/browse/FESA-rep/trunk/fesa-class/BQMIM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AAF16C-2ABD-940B-AD3D-72E6A198E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B7BD5E-1114-EB10-AABC-9589E4A06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67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178</TotalTime>
  <Words>589</Words>
  <Application>Microsoft Office PowerPoint</Application>
  <DocSecurity>0</DocSecurity>
  <PresentationFormat>Widescreen</PresentationFormat>
  <Paragraphs>112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SoC for LHC MIM  (Multi-Band Instability Monitor)</vt:lpstr>
      <vt:lpstr>Multi-Band Instability Monitor</vt:lpstr>
      <vt:lpstr>Multi-Band Instability Monitor – SoC</vt:lpstr>
      <vt:lpstr>SoC PL layout (simplified)</vt:lpstr>
      <vt:lpstr>SoC PS</vt:lpstr>
      <vt:lpstr>SoC remote diagnostics</vt:lpstr>
      <vt:lpstr>SoC net-boot</vt:lpstr>
      <vt:lpstr>BQMIM FESA</vt:lpstr>
      <vt:lpstr>Links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 for LHC MIM  (Multi-Band Instability Monitor)</dc:title>
  <dc:subject/>
  <dc:creator>Tom Levens</dc:creator>
  <cp:keywords/>
  <dc:description/>
  <cp:lastModifiedBy>Tom Levens</cp:lastModifiedBy>
  <cp:revision>35</cp:revision>
  <dcterms:created xsi:type="dcterms:W3CDTF">2023-09-13T12:29:41Z</dcterms:created>
  <dcterms:modified xsi:type="dcterms:W3CDTF">2023-09-14T07:23:01Z</dcterms:modified>
  <cp:category/>
  <dc:identifier/>
  <cp:contentStatus/>
  <dc:language/>
  <cp:version/>
</cp:coreProperties>
</file>