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7"/>
  </p:notesMasterIdLst>
  <p:sldIdLst>
    <p:sldId id="448" r:id="rId3"/>
    <p:sldId id="1644" r:id="rId4"/>
    <p:sldId id="2033" r:id="rId5"/>
    <p:sldId id="2042" r:id="rId6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62250-DC32-6C4B-A23C-09D28D1326FA}" type="datetimeFigureOut">
              <a:rPr lang="en-BE" smtClean="0"/>
              <a:t>11/09/2023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C8AA1-1836-9A48-AB8C-C53F38552D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43966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Schoolbook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5D5280-092C-C84C-8991-23FCB0CEF04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37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158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D883C-78A8-02D7-66C2-91CBAD144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512495-F373-1160-0F6D-B007B7EB5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DB594-5B61-0B3C-8FD7-C5548FD0A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5559D-E4BB-5679-E810-3486B688F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24BF0-B652-FA61-824F-B7E2B18B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4388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F0D16-E770-E685-53C5-3BF84E356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A4AAB-45B3-8CE5-077C-C649258E5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4CA0B-8E05-77DC-52D8-4B17FE74A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B6197-D87D-9CDA-68DB-8A0075CDC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69F8B-6E0C-4F47-9B5A-B3F9F8D17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3219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AA1CA0-22E3-14C0-4E82-75283DED2B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7E0CCD-35B4-A9FB-07C7-235C16A97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C27AB-97A8-5FD8-E769-A8FC1D1C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ECD17-118F-1EA3-A042-F05890224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AC1B9-6C9B-4BD9-6C40-B3251A178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31495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/>
          </p:cNvSpPr>
          <p:nvPr/>
        </p:nvSpPr>
        <p:spPr bwMode="auto">
          <a:xfrm>
            <a:off x="605367" y="51816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51" tIns="60925" rIns="121851" bIns="60925" anchor="ctr"/>
          <a:lstStyle/>
          <a:p>
            <a:pPr algn="ctr"/>
            <a:endParaRPr lang="en-US" sz="4267" i="1"/>
          </a:p>
        </p:txBody>
      </p:sp>
      <p:sp>
        <p:nvSpPr>
          <p:cNvPr id="24" name="Rectangle 7"/>
          <p:cNvSpPr>
            <a:spLocks noGrp="1"/>
          </p:cNvSpPr>
          <p:nvPr>
            <p:ph type="title"/>
          </p:nvPr>
        </p:nvSpPr>
        <p:spPr>
          <a:xfrm>
            <a:off x="304838" y="3962400"/>
            <a:ext cx="11064647" cy="1066800"/>
          </a:xfrm>
        </p:spPr>
        <p:txBody>
          <a:bodyPr bIns="0"/>
          <a:lstStyle>
            <a:lvl1pPr algn="r">
              <a:defRPr lang="en-US" dirty="0"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/>
          </p:nvPr>
        </p:nvSpPr>
        <p:spPr>
          <a:xfrm>
            <a:off x="2844800" y="5133975"/>
            <a:ext cx="8515928" cy="1219200"/>
          </a:xfrm>
        </p:spPr>
        <p:txBody>
          <a:bodyPr tIns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24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8128000" y="1600200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865C79-B20F-9340-A00C-5395C0750F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5814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1219200" y="294591"/>
            <a:ext cx="99568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/>
          </p:nvPr>
        </p:nvSpPr>
        <p:spPr>
          <a:xfrm>
            <a:off x="1219200" y="6019800"/>
            <a:ext cx="9956800" cy="38100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CB5B1A-0414-1746-8D0F-99C7E82E04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6091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559204" y="233241"/>
            <a:ext cx="6187073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/>
          </p:nvPr>
        </p:nvSpPr>
        <p:spPr>
          <a:xfrm>
            <a:off x="7010400" y="3048000"/>
            <a:ext cx="4673600" cy="3352800"/>
          </a:xfrm>
        </p:spPr>
        <p:txBody>
          <a:bodyPr tIns="91388" bIns="91388" anchor="b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25DA7F-A734-BF43-97AB-523C01E202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2114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4266423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/>
          </p:nvPr>
        </p:nvSpPr>
        <p:spPr>
          <a:xfrm>
            <a:off x="1003560" y="4572000"/>
            <a:ext cx="1037564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/>
          </p:nvPr>
        </p:nvSpPr>
        <p:spPr>
          <a:xfrm>
            <a:off x="1003560" y="5600700"/>
            <a:ext cx="10363200" cy="838200"/>
          </a:xfrm>
        </p:spPr>
        <p:txBody>
          <a:bodyPr tIns="0"/>
          <a:lstStyle>
            <a:lvl1pPr>
              <a:buFontTx/>
              <a:buNone/>
              <a:defRPr sz="240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1048451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4632805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8217160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4AE6BD-A3C5-7E44-9A6B-AE37EDF6C9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7494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6296100" y="609600"/>
            <a:ext cx="4575137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422400" y="609600"/>
            <a:ext cx="4572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/>
          </p:nvPr>
        </p:nvSpPr>
        <p:spPr>
          <a:xfrm>
            <a:off x="1422400" y="5334000"/>
            <a:ext cx="4572000" cy="106680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/>
          </p:nvPr>
        </p:nvSpPr>
        <p:spPr>
          <a:xfrm>
            <a:off x="6299200" y="5334000"/>
            <a:ext cx="4572000" cy="106680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AF9CDE-FBEC-0643-8DA9-7F53B5E3D8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8473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6197600" y="1676435"/>
            <a:ext cx="5384800" cy="3028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609600" y="1676435"/>
            <a:ext cx="5384800" cy="3028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/>
          </p:nvPr>
        </p:nvSpPr>
        <p:spPr>
          <a:xfrm>
            <a:off x="609600" y="4857749"/>
            <a:ext cx="5384800" cy="1238251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/>
          </p:nvPr>
        </p:nvSpPr>
        <p:spPr>
          <a:xfrm>
            <a:off x="6197600" y="4857749"/>
            <a:ext cx="5384800" cy="1238251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DA86ED-9AE6-0144-BD35-D1336FBBEC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54905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6855968" y="381003"/>
            <a:ext cx="5031232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605536" y="381000"/>
            <a:ext cx="5949696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/>
          </p:nvPr>
        </p:nvSpPr>
        <p:spPr>
          <a:xfrm>
            <a:off x="6856005" y="3352800"/>
            <a:ext cx="5031233" cy="2971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18179F-4BD7-254C-B68F-0235440868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7158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C97B2-6293-0442-B094-B9D81C6EE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AC70E-1351-B700-F0D3-DD5E1BA4F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9F1BD-54DE-3C1E-1DF6-D3DDC3F48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B3085-3A24-1834-C9BB-1CE8BAC8A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BEE3B-C4D9-958C-732D-9AC28FA24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38035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304800" y="1066800"/>
            <a:ext cx="36576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4267200" y="1066800"/>
            <a:ext cx="36576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8229600" y="1066800"/>
            <a:ext cx="36576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3657600" cy="1447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/>
          </p:nvPr>
        </p:nvSpPr>
        <p:spPr>
          <a:xfrm>
            <a:off x="4267200" y="4876800"/>
            <a:ext cx="3657600" cy="1447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/>
          </p:nvPr>
        </p:nvSpPr>
        <p:spPr>
          <a:xfrm>
            <a:off x="8229600" y="4876800"/>
            <a:ext cx="3657600" cy="1447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8AD5BE-BF58-6C46-8750-C1E30F2F40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6236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6217920" y="3403823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609600" y="3403823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6217920" y="228600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/>
          </p:nvPr>
        </p:nvSpPr>
        <p:spPr>
          <a:xfrm>
            <a:off x="609600" y="228600"/>
            <a:ext cx="5364480" cy="3017520"/>
          </a:xfrm>
        </p:spPr>
        <p:txBody>
          <a:bodyPr anchor="b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24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1228CF-3FEC-6647-8AA5-283D0CDE1E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6738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6756400" y="3436620"/>
            <a:ext cx="4866533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568960" y="384048"/>
            <a:ext cx="59436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6756400" y="389332"/>
            <a:ext cx="48768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9A176C-37C4-8043-970A-B86273DCB7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0835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972396" y="228600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972396" y="3365392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6229623" y="228600"/>
            <a:ext cx="3048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6223596" y="3365392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/>
          </p:nvPr>
        </p:nvSpPr>
        <p:spPr>
          <a:xfrm>
            <a:off x="533996" y="1295400"/>
            <a:ext cx="2235200" cy="1905000"/>
          </a:xfrm>
        </p:spPr>
        <p:txBody>
          <a:bodyPr anchor="b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2133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/>
          </p:nvPr>
        </p:nvSpPr>
        <p:spPr>
          <a:xfrm>
            <a:off x="9448800" y="1295400"/>
            <a:ext cx="2235200" cy="1905000"/>
          </a:xfrm>
        </p:spPr>
        <p:txBody>
          <a:bodyPr anchor="b"/>
          <a:lstStyle>
            <a:lvl1pPr marL="0" marR="0" indent="0" algn="l">
              <a:buFontTx/>
              <a:buNone/>
              <a:defRPr sz="2133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/>
          </p:nvPr>
        </p:nvSpPr>
        <p:spPr>
          <a:xfrm>
            <a:off x="533996" y="3352800"/>
            <a:ext cx="2235200" cy="1905000"/>
          </a:xfrm>
        </p:spPr>
        <p:txBody>
          <a:bodyPr/>
          <a:lstStyle>
            <a:lvl1pPr marL="0" marR="0" indent="0" algn="r">
              <a:buFontTx/>
              <a:buNone/>
              <a:defRPr sz="2133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/>
          </p:nvPr>
        </p:nvSpPr>
        <p:spPr>
          <a:xfrm>
            <a:off x="9448800" y="3352800"/>
            <a:ext cx="2235200" cy="1905000"/>
          </a:xfrm>
        </p:spPr>
        <p:txBody>
          <a:bodyPr/>
          <a:lstStyle>
            <a:lvl1pPr marL="0" marR="0" indent="0" algn="l">
              <a:buFontTx/>
              <a:buNone/>
              <a:defRPr sz="2133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DD4815-248F-1746-8FC5-C0A1C0A6D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616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1235798" y="533400"/>
            <a:ext cx="4871063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/>
          </p:nvPr>
        </p:nvSpPr>
        <p:spPr>
          <a:xfrm>
            <a:off x="1235761" y="6172200"/>
            <a:ext cx="4876800" cy="304800"/>
          </a:xfrm>
        </p:spPr>
        <p:txBody>
          <a:bodyPr lIns="9144"/>
          <a:lstStyle>
            <a:lvl1pPr marL="0" marR="0" indent="0" algn="l">
              <a:buFontTx/>
              <a:buNone/>
              <a:defRPr sz="2133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6214161" y="5334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1235761" y="33528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6214161" y="33528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/>
          </p:nvPr>
        </p:nvSpPr>
        <p:spPr>
          <a:xfrm>
            <a:off x="1235761" y="152400"/>
            <a:ext cx="4876800" cy="304800"/>
          </a:xfrm>
        </p:spPr>
        <p:txBody>
          <a:bodyPr lIns="9144"/>
          <a:lstStyle>
            <a:lvl1pPr marL="0" marR="0" indent="0" algn="l">
              <a:buFontTx/>
              <a:buNone/>
              <a:defRPr sz="2133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/>
          </p:nvPr>
        </p:nvSpPr>
        <p:spPr>
          <a:xfrm>
            <a:off x="6214161" y="6172200"/>
            <a:ext cx="4876800" cy="304800"/>
          </a:xfrm>
        </p:spPr>
        <p:txBody>
          <a:bodyPr lIns="9144"/>
          <a:lstStyle>
            <a:lvl1pPr marL="0" marR="0" indent="0" algn="l">
              <a:buFontTx/>
              <a:buNone/>
              <a:defRPr sz="2133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/>
          </p:nvPr>
        </p:nvSpPr>
        <p:spPr>
          <a:xfrm>
            <a:off x="6214161" y="152400"/>
            <a:ext cx="4876800" cy="304800"/>
          </a:xfrm>
        </p:spPr>
        <p:txBody>
          <a:bodyPr lIns="9144"/>
          <a:lstStyle>
            <a:lvl1pPr marL="0" marR="0" indent="0" algn="l">
              <a:buFontTx/>
              <a:buNone/>
              <a:defRPr sz="2133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B0E713-778F-BA42-8976-EA5E33D972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9637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203237" y="1524037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6062170" y="1524037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3132117" y="1524037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8986925" y="1524037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/>
          </p:nvPr>
        </p:nvSpPr>
        <p:spPr>
          <a:xfrm>
            <a:off x="203200" y="4495800"/>
            <a:ext cx="11684000" cy="1905000"/>
          </a:xfrm>
        </p:spPr>
        <p:txBody>
          <a:bodyPr/>
          <a:lstStyle>
            <a:lvl1pPr marL="0" marR="0" indent="0" algn="l">
              <a:buFontTx/>
              <a:buNone/>
              <a:defRPr sz="3200" baseline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C2D75C-5C36-914F-AEB7-96DCEE5329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4708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914400" y="257665"/>
            <a:ext cx="615696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7718465" y="257665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7718465" y="2432657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7718465" y="4607649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D453E3-22A5-2745-9C44-83DEBC599D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80692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812800" y="3429000"/>
            <a:ext cx="2760205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4045131" y="228635"/>
            <a:ext cx="7416800" cy="4171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812800" y="228600"/>
            <a:ext cx="2760205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7924835" y="4495800"/>
            <a:ext cx="3555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4045132" y="4495800"/>
            <a:ext cx="367646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7E67DA-1FE9-4840-AB57-715651CF9B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5896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6828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682845" y="228600"/>
            <a:ext cx="52832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6291165" y="228600"/>
            <a:ext cx="52832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43912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80996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0764AC-9151-914A-9170-932FA13227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7121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067068" y="16002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/>
          </p:nvPr>
        </p:nvSpPr>
        <p:spPr>
          <a:xfrm>
            <a:off x="4064000" y="4876800"/>
            <a:ext cx="4267200" cy="1295400"/>
          </a:xfrm>
        </p:spPr>
        <p:txBody>
          <a:bodyPr tIns="91388" rIns="9144" bIns="91388"/>
          <a:lstStyle>
            <a:lvl1pPr marL="0" marR="0" indent="0" algn="l">
              <a:buFontTx/>
              <a:buNone/>
              <a:defRPr sz="2400" i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795490-B9E1-7E40-A052-0A90839F45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2338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729B9-F50B-28B4-0F5E-C44E293F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DD3C92-C143-5C67-527D-708FBB0B6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98FB8-71AD-9DF5-A59F-D002082C6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13EE4-78C9-0BD5-6065-277B5EDB3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9C61B-377D-B790-D24A-7B32F52FB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189957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6607068" y="13716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524037" y="13716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/>
          </p:nvPr>
        </p:nvSpPr>
        <p:spPr>
          <a:xfrm>
            <a:off x="6604000" y="4648200"/>
            <a:ext cx="4267200" cy="1295400"/>
          </a:xfrm>
        </p:spPr>
        <p:txBody>
          <a:bodyPr tIns="91388" rIns="9144" bIns="91388"/>
          <a:lstStyle>
            <a:lvl1pPr marL="0" marR="0" indent="0" algn="l">
              <a:buFontTx/>
              <a:buNone/>
              <a:defRPr sz="2400" i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/>
          </p:nvPr>
        </p:nvSpPr>
        <p:spPr>
          <a:xfrm>
            <a:off x="1524000" y="4648200"/>
            <a:ext cx="4267200" cy="1295400"/>
          </a:xfrm>
        </p:spPr>
        <p:txBody>
          <a:bodyPr tIns="91388" rIns="9144" bIns="91388"/>
          <a:lstStyle>
            <a:lvl1pPr marL="0" marR="0" indent="0" algn="l">
              <a:buFontTx/>
              <a:buNone/>
              <a:defRPr sz="2400" i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DCD605-19D0-4B42-A525-9D72B5054B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4684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609600" y="2057400"/>
            <a:ext cx="10972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2117" algn="ctr" rtl="0" latinLnBrk="0">
              <a:spcBef>
                <a:spcPct val="20000"/>
              </a:spcBef>
              <a:buFontTx/>
              <a:buNone/>
              <a:defRPr sz="32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/>
          </p:nvPr>
        </p:nvSpPr>
        <p:spPr>
          <a:xfrm>
            <a:off x="609600" y="4876800"/>
            <a:ext cx="10972800" cy="1447800"/>
          </a:xfrm>
        </p:spPr>
        <p:txBody>
          <a:bodyPr tIns="91388" rIns="9144" bIns="91388"/>
          <a:lstStyle>
            <a:lvl1pPr marL="0" marR="0" indent="0" algn="l">
              <a:buFontTx/>
              <a:buNone/>
              <a:defRPr sz="2400" i="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173E17-2838-474F-95D1-C4155432AD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3064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5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48A84D-A7EB-F444-8294-F4DDCF5804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01126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46299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FBD0E-7E9B-2B28-D461-01EAF816B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57E43-0B1D-6DF9-9EDE-D1BBEEFE3A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F9442B-ADC9-DA3E-10A6-939D3CF6A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A4019F-7C52-DADF-9893-47A3A2D30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FD3F08-F8A2-1679-F441-1E297F85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D7AFD-4CB9-9BFC-ECC1-E9DB2A895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9211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0ED1-2550-D54C-81FA-C666D1DDA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FA53E4-E3F5-A5CF-EBA0-13AC3FCBC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BB2110-5212-F65E-A64D-8656B74AD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88C740-DB4C-0BB5-8C2C-44DBD82266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2EA5B5-F2FB-B12F-F923-6913107C8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04A0F8-3E66-CE93-4347-3271FEA8E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59A11C-0CCB-EC6C-77FD-F2DC20E83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8C0911-9235-65F8-85BB-75127C283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1817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33065-27EA-BF09-DAA4-3FB0E1EAC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8C5E10-C75E-C83A-3700-BAB22CCBE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B35D1E-8BFA-E25E-2BB9-E667A08F1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1C4E6E-C124-7129-0CC1-6FFCAA7D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5109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74A311-B822-A8ED-7809-45BE3798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E5CEC-CC5F-BFAA-2678-0DDAB2265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8E781-8BB4-225C-2102-065127BF4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112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656B6-B3EB-F04D-C2B5-EE453C4F0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A1233-3784-5466-3FEE-8046A578E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8E8167-019F-095F-06FA-C25FE4F6B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030352-5E5E-9C45-A8A3-825A8F83D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3D50C-537D-03AE-50AC-8BA32AC38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5F66F7-37C4-C860-A461-869EA907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2440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D8053-69D0-278F-CEF9-9DD522F7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4E4682-A812-DD9F-9484-DA2C630A87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209E27-B1C6-A184-0104-89FBB8619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5416B5-6EF7-B2CF-023D-B108F342C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2FA38-18B9-CC42-9D20-DB8EA6B3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56C2A-25C3-6444-3CF0-6A9DC0B3E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60094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6E2BB1-D3C3-E0BB-234C-B8890A1D2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83C7D-E9F4-2C8F-C28C-622A8E77D8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DBCD3-DC40-E6BC-93E8-7E862C1CF9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DA105-F136-3A47-878C-C64874D6BD92}" type="datetimeFigureOut">
              <a:rPr lang="en-DE" smtClean="0"/>
              <a:t>9/11/23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07E43-1002-AB9B-A64B-3A885A73F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B180E-1853-4403-E228-AB38FF61C4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F777D-2CB8-EF43-909D-D1ED4D20ECA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6984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609600" y="275183"/>
            <a:ext cx="10972800" cy="1248833"/>
          </a:xfrm>
          <a:prstGeom prst="rect">
            <a:avLst/>
          </a:prstGeom>
        </p:spPr>
        <p:txBody>
          <a:bodyPr lIns="91388" tIns="45694" rIns="91388" bIns="45694" anchor="ctr">
            <a:normAutofit/>
          </a:bodyPr>
          <a:lstStyle/>
          <a:p>
            <a:r>
              <a:rPr lang="en-US" noProof="1"/>
              <a:t>Click to edit Master title style</a:t>
            </a:r>
            <a:endParaRPr lang="en-US" dirty="0"/>
          </a:p>
        </p:txBody>
      </p:sp>
      <p:sp>
        <p:nvSpPr>
          <p:cNvPr id="1027" name="Rectangle 5"/>
          <p:cNvSpPr>
            <a:spLocks noGrp="1"/>
          </p:cNvSpPr>
          <p:nvPr>
            <p:ph type="body" idx="1"/>
          </p:nvPr>
        </p:nvSpPr>
        <p:spPr bwMode="auto">
          <a:xfrm>
            <a:off x="609600" y="1600235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noProof="1"/>
              <a:t>Click to edit Master text styles</a:t>
            </a:r>
          </a:p>
          <a:p>
            <a:pPr lvl="1"/>
            <a:r>
              <a:rPr noProof="1"/>
              <a:t>Second level</a:t>
            </a:r>
          </a:p>
          <a:p>
            <a:pPr lvl="2"/>
            <a:r>
              <a:rPr noProof="1"/>
              <a:t>Third level</a:t>
            </a:r>
          </a:p>
          <a:p>
            <a:pPr lvl="3"/>
            <a:r>
              <a:rPr noProof="1"/>
              <a:t>Fourth level</a:t>
            </a:r>
          </a:p>
          <a:p>
            <a:pPr lvl="4"/>
            <a:r>
              <a:rPr noProof="1"/>
              <a:t>Fifth level</a:t>
            </a:r>
            <a:endParaRPr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9956800" y="76236"/>
            <a:ext cx="2336800" cy="243417"/>
          </a:xfrm>
          <a:prstGeom prst="rect">
            <a:avLst/>
          </a:prstGeom>
        </p:spPr>
        <p:txBody>
          <a:bodyPr lIns="91388" tIns="45694" rIns="91388" bIns="45694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ICHEP2020</a:t>
            </a: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3994151" y="6557433"/>
            <a:ext cx="6197600" cy="247651"/>
          </a:xfrm>
          <a:prstGeom prst="rect">
            <a:avLst/>
          </a:prstGeom>
        </p:spPr>
        <p:txBody>
          <a:bodyPr lIns="91388" tIns="45694" rIns="91388" bIns="45694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10896600" y="6559551"/>
            <a:ext cx="1219200" cy="243416"/>
          </a:xfrm>
          <a:prstGeom prst="rect">
            <a:avLst/>
          </a:prstGeom>
        </p:spPr>
        <p:txBody>
          <a:bodyPr lIns="91388" tIns="45694" rIns="91388" bIns="45694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2278A575-47E1-F743-B11D-2A193606B8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389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67" cap="all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67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67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67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67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456879" indent="-456879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989950" indent="-380748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522975" indent="-304584" algn="l" rtl="0" eaLnBrk="0" fontAlgn="base" hangingPunct="0">
        <a:spcBef>
          <a:spcPct val="20000"/>
        </a:spcBef>
        <a:spcAft>
          <a:spcPct val="0"/>
        </a:spcAft>
        <a:buChar char="•"/>
        <a:defRPr sz="2667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132160" indent="-304584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741362" indent="-304584" algn="l" rtl="0" eaLnBrk="0" fontAlgn="base" hangingPunct="0">
        <a:spcBef>
          <a:spcPct val="20000"/>
        </a:spcBef>
        <a:spcAft>
          <a:spcPct val="0"/>
        </a:spcAft>
        <a:buChar char="»"/>
        <a:defRPr sz="2133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350532" indent="-304584" algn="l" rtl="0" eaLnBrk="1" latinLnBrk="0" hangingPunct="1">
        <a:spcBef>
          <a:spcPct val="20000"/>
        </a:spcBef>
        <a:buChar char="•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59736" indent="-304584" algn="l" rtl="0" eaLnBrk="1" latinLnBrk="0" hangingPunct="1">
        <a:spcBef>
          <a:spcPct val="20000"/>
        </a:spcBef>
        <a:buChar char="•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68922" indent="-304584" algn="l" rtl="0" eaLnBrk="1" latinLnBrk="0" hangingPunct="1">
        <a:spcBef>
          <a:spcPct val="20000"/>
        </a:spcBef>
        <a:buChar char="•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78108" indent="-304584" algn="l" rtl="0" eaLnBrk="1" latinLnBrk="0" hangingPunct="1">
        <a:spcBef>
          <a:spcPct val="20000"/>
        </a:spcBef>
        <a:buChar char="•"/>
        <a:defRPr sz="2667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09171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21839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827576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436778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3045948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3655119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426432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4873507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E3AD390-6883-574A-880A-AD2038478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"/>
            <a:ext cx="12192000" cy="647395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446BA81-BB7D-6D43-A7CD-67C6F18BEACB}"/>
              </a:ext>
            </a:extLst>
          </p:cNvPr>
          <p:cNvSpPr/>
          <p:nvPr/>
        </p:nvSpPr>
        <p:spPr>
          <a:xfrm>
            <a:off x="0" y="685800"/>
            <a:ext cx="12192000" cy="111760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51" tIns="60925" rIns="121851" bIns="60925"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4267" b="1" dirty="0" err="1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LHeC</a:t>
            </a:r>
            <a:r>
              <a:rPr lang="en-US" sz="4267" b="1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FCC-eh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Coordination meeting on new WG objectives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1D18C223-5BC8-9E49-8E9C-37165643610B}"/>
              </a:ext>
            </a:extLst>
          </p:cNvPr>
          <p:cNvSpPr/>
          <p:nvPr/>
        </p:nvSpPr>
        <p:spPr>
          <a:xfrm>
            <a:off x="11288" y="3937001"/>
            <a:ext cx="3341512" cy="2940759"/>
          </a:xfrm>
          <a:prstGeom prst="rt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51" tIns="60925" rIns="121851" bIns="60925"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  <a:latin typeface="Century Schoolbook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0BC7C91-A110-B645-BC33-021363F15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0" y="4851400"/>
            <a:ext cx="962008" cy="376037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79B385E4-76C5-7343-9CB8-00757D7427BD}"/>
              </a:ext>
            </a:extLst>
          </p:cNvPr>
          <p:cNvSpPr/>
          <p:nvPr/>
        </p:nvSpPr>
        <p:spPr>
          <a:xfrm>
            <a:off x="2235200" y="5915307"/>
            <a:ext cx="9956800" cy="9624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BE" sz="2400" dirty="0">
              <a:solidFill>
                <a:prstClr val="white"/>
              </a:solidFill>
              <a:latin typeface="Century Schoolbook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A37FD18-5959-4144-A040-AB29D56D8A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959" y="5363368"/>
            <a:ext cx="1117600" cy="70723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2717C75-8703-CC4F-8294-A37CC6042401}"/>
              </a:ext>
            </a:extLst>
          </p:cNvPr>
          <p:cNvSpPr txBox="1"/>
          <p:nvPr/>
        </p:nvSpPr>
        <p:spPr>
          <a:xfrm>
            <a:off x="9148041" y="3530600"/>
            <a:ext cx="2920019" cy="1148834"/>
          </a:xfrm>
          <a:prstGeom prst="rect">
            <a:avLst/>
          </a:prstGeom>
          <a:noFill/>
        </p:spPr>
        <p:txBody>
          <a:bodyPr wrap="none" lIns="121851" tIns="60925" rIns="121851" bIns="60925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Jorgen </a:t>
            </a:r>
            <a:r>
              <a:rPr lang="en-US" sz="2400" i="1" dirty="0" err="1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D’Hondt</a:t>
            </a:r>
            <a:endParaRPr lang="en-US" sz="2400" i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2133" i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Vrije Universiteit Brussel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en-US" sz="2133" i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7A3B61-8F32-194D-B9E4-1CD67DC487BC}"/>
              </a:ext>
            </a:extLst>
          </p:cNvPr>
          <p:cNvSpPr txBox="1"/>
          <p:nvPr/>
        </p:nvSpPr>
        <p:spPr>
          <a:xfrm>
            <a:off x="6585529" y="6172200"/>
            <a:ext cx="560647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 err="1">
                <a:solidFill>
                  <a:srgbClr val="D4D2D0">
                    <a:lumMod val="50000"/>
                  </a:srgb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LHeC</a:t>
            </a:r>
            <a:r>
              <a:rPr lang="en-US" sz="1867" dirty="0">
                <a:solidFill>
                  <a:srgbClr val="D4D2D0">
                    <a:lumMod val="50000"/>
                  </a:srgb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/FCC-eh Coordination Panel meeting, 13 Sept 2023</a:t>
            </a:r>
            <a:endParaRPr lang="en-BE" sz="1867" dirty="0">
              <a:solidFill>
                <a:srgbClr val="D4D2D0">
                  <a:lumMod val="50000"/>
                </a:srgb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9F298E-23E8-C24D-923F-2304F4E137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86" y="6086539"/>
            <a:ext cx="2531615" cy="64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782067"/>
      </p:ext>
    </p:extLst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9448800" y="6520735"/>
            <a:ext cx="2743200" cy="365125"/>
          </a:xfrm>
        </p:spPr>
        <p:txBody>
          <a:bodyPr/>
          <a:lstStyle/>
          <a:p>
            <a:pPr defTabSz="914377"/>
            <a:fld id="{C662D044-6F0C-A44C-85FD-2657997C64DC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914377"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ABEB7F-FC0C-41E0-2487-35842A7844DA}"/>
              </a:ext>
            </a:extLst>
          </p:cNvPr>
          <p:cNvSpPr txBox="1"/>
          <p:nvPr/>
        </p:nvSpPr>
        <p:spPr>
          <a:xfrm>
            <a:off x="5504980" y="679847"/>
            <a:ext cx="1182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3200" b="1" dirty="0">
                <a:solidFill>
                  <a:srgbClr val="0070C0"/>
                </a:solidFill>
              </a:rPr>
              <a:t>Today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8BE228-CAD7-E7C5-AB27-10714A104743}"/>
              </a:ext>
            </a:extLst>
          </p:cNvPr>
          <p:cNvSpPr txBox="1"/>
          <p:nvPr/>
        </p:nvSpPr>
        <p:spPr>
          <a:xfrm>
            <a:off x="738528" y="1691561"/>
            <a:ext cx="11047073" cy="2820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BE" sz="2133" b="1" dirty="0">
                <a:solidFill>
                  <a:schemeClr val="bg2">
                    <a:lumMod val="25000"/>
                  </a:schemeClr>
                </a:solidFill>
              </a:rPr>
              <a:t>Slide shown at the EPS-HEP conference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endParaRPr lang="en-BE" sz="2133" b="1" dirty="0">
              <a:solidFill>
                <a:schemeClr val="bg2">
                  <a:lumMod val="25000"/>
                </a:schemeClr>
              </a:solidFill>
            </a:endParaRP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BE" sz="2133" b="1" dirty="0">
                <a:solidFill>
                  <a:schemeClr val="bg2">
                    <a:lumMod val="25000"/>
                  </a:schemeClr>
                </a:solidFill>
              </a:rPr>
              <a:t>Start developing the concrete objectives and plans for each WG.</a:t>
            </a:r>
            <a:br>
              <a:rPr lang="en-BE" sz="2133" b="1" i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BE" sz="2133" b="1" i="1" dirty="0">
                <a:solidFill>
                  <a:schemeClr val="bg2">
                    <a:lumMod val="25000"/>
                  </a:schemeClr>
                </a:solidFill>
              </a:rPr>
              <a:t>15 min per WG: presentation + discussion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endParaRPr lang="en-BE" sz="2133" b="1" i="1" dirty="0">
              <a:solidFill>
                <a:schemeClr val="bg2">
                  <a:lumMod val="25000"/>
                </a:schemeClr>
              </a:solidFill>
            </a:endParaRP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BE" sz="2133" b="1" dirty="0">
                <a:solidFill>
                  <a:schemeClr val="bg2">
                    <a:lumMod val="25000"/>
                  </a:schemeClr>
                </a:solidFill>
              </a:rPr>
              <a:t>Thereafter, collect these objectives and plans into </a:t>
            </a:r>
            <a:r>
              <a:rPr lang="en-GB" sz="2133" b="1" dirty="0">
                <a:solidFill>
                  <a:schemeClr val="bg2">
                    <a:lumMod val="25000"/>
                  </a:schemeClr>
                </a:solidFill>
              </a:rPr>
              <a:t>one presentation per WG to inform the wide HEP community during an open meeting later this year.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endParaRPr lang="en-BE" sz="2133" b="1" i="1" dirty="0">
              <a:solidFill>
                <a:srgbClr val="FF0000"/>
              </a:solidFill>
            </a:endParaRPr>
          </a:p>
          <a:p>
            <a:pPr marL="380990" indent="-380990">
              <a:buFont typeface="Courier New" panose="02070309020205020404" pitchFamily="49" charset="0"/>
              <a:buChar char="o"/>
            </a:pPr>
            <a:endParaRPr lang="en-BE" sz="667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3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9934278-A1D7-E581-C963-5579BBA62E14}"/>
              </a:ext>
            </a:extLst>
          </p:cNvPr>
          <p:cNvSpPr/>
          <p:nvPr/>
        </p:nvSpPr>
        <p:spPr>
          <a:xfrm>
            <a:off x="2844872" y="900537"/>
            <a:ext cx="9006840" cy="4865191"/>
          </a:xfrm>
          <a:prstGeom prst="roundRect">
            <a:avLst>
              <a:gd name="adj" fmla="val 3209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CC0B3-76DC-9D2E-9374-C99C9510CC25}"/>
              </a:ext>
            </a:extLst>
          </p:cNvPr>
          <p:cNvSpPr txBox="1"/>
          <p:nvPr/>
        </p:nvSpPr>
        <p:spPr>
          <a:xfrm>
            <a:off x="322652" y="162526"/>
            <a:ext cx="11529059" cy="5147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 defTabSz="914377"/>
            <a:r>
              <a:rPr lang="en-BE" sz="2745" b="1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The ep/eA study at the LHC and FCC – new impactful goals for the community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A82050B-311F-B898-0084-A3D8FA0BB771}"/>
              </a:ext>
            </a:extLst>
          </p:cNvPr>
          <p:cNvSpPr/>
          <p:nvPr/>
        </p:nvSpPr>
        <p:spPr>
          <a:xfrm>
            <a:off x="322653" y="5881484"/>
            <a:ext cx="11529060" cy="823661"/>
          </a:xfrm>
          <a:prstGeom prst="roundRect">
            <a:avLst>
              <a:gd name="adj" fmla="val 794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en-GB" sz="1867" b="1" dirty="0">
                <a:solidFill>
                  <a:srgbClr val="000000"/>
                </a:solidFill>
                <a:latin typeface="Calibri" panose="020F0502020204030204"/>
              </a:rPr>
              <a:t>Coordination Panel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: N.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Armesto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M.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Boonekamp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O.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Brüning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D.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Britzger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J.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D’Hondt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 (Coordinator/Spokesperson), M. D’Onofrio, C.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Gwenlan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U. Klein, P. Newman, Y.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Papaphilippou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C.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Schwanenberger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Y. Yamazaki</a:t>
            </a:r>
            <a:endParaRPr lang="en-BE" sz="186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FAA577-B5E8-F4D8-4D47-C918EF5B7970}"/>
              </a:ext>
            </a:extLst>
          </p:cNvPr>
          <p:cNvSpPr txBox="1"/>
          <p:nvPr/>
        </p:nvSpPr>
        <p:spPr>
          <a:xfrm>
            <a:off x="3331694" y="100379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6780E0-ABD7-ADBB-ED9C-453774B660DA}"/>
              </a:ext>
            </a:extLst>
          </p:cNvPr>
          <p:cNvSpPr txBox="1"/>
          <p:nvPr/>
        </p:nvSpPr>
        <p:spPr>
          <a:xfrm>
            <a:off x="8301050" y="1011366"/>
            <a:ext cx="1150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1400" i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i</a:t>
            </a:r>
            <a:r>
              <a:rPr lang="en-BE" sz="1400" i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nput to ESPP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A17DF04-D079-08CA-FE10-8BB3EBE23D25}"/>
              </a:ext>
            </a:extLst>
          </p:cNvPr>
          <p:cNvSpPr/>
          <p:nvPr/>
        </p:nvSpPr>
        <p:spPr>
          <a:xfrm>
            <a:off x="9558093" y="954887"/>
            <a:ext cx="2217368" cy="4753808"/>
          </a:xfrm>
          <a:prstGeom prst="roundRect">
            <a:avLst>
              <a:gd name="adj" fmla="val 942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7B96CD7-795B-55BC-8823-109A7FEFA301}"/>
              </a:ext>
            </a:extLst>
          </p:cNvPr>
          <p:cNvSpPr/>
          <p:nvPr/>
        </p:nvSpPr>
        <p:spPr>
          <a:xfrm>
            <a:off x="4223979" y="900461"/>
            <a:ext cx="320723" cy="48652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7A9A8E-9DA4-82AB-2005-81CAAAC6F492}"/>
              </a:ext>
            </a:extLst>
          </p:cNvPr>
          <p:cNvSpPr txBox="1"/>
          <p:nvPr/>
        </p:nvSpPr>
        <p:spPr>
          <a:xfrm rot="16200000">
            <a:off x="4150654" y="965237"/>
            <a:ext cx="467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WS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D70F318-90AE-F4A1-B05B-A606095510CE}"/>
              </a:ext>
            </a:extLst>
          </p:cNvPr>
          <p:cNvSpPr/>
          <p:nvPr/>
        </p:nvSpPr>
        <p:spPr>
          <a:xfrm>
            <a:off x="6042059" y="900462"/>
            <a:ext cx="320723" cy="48652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5381A8-B68D-CDFF-373C-903EBB9FD73A}"/>
              </a:ext>
            </a:extLst>
          </p:cNvPr>
          <p:cNvSpPr txBox="1"/>
          <p:nvPr/>
        </p:nvSpPr>
        <p:spPr>
          <a:xfrm rot="16200000">
            <a:off x="5968734" y="972780"/>
            <a:ext cx="467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WS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C44804B-6C0D-0BFA-4CF5-D1E41AB730BE}"/>
              </a:ext>
            </a:extLst>
          </p:cNvPr>
          <p:cNvSpPr/>
          <p:nvPr/>
        </p:nvSpPr>
        <p:spPr>
          <a:xfrm>
            <a:off x="7839869" y="900536"/>
            <a:ext cx="320723" cy="48652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9006C8F-DC2D-F61D-F566-44288D3DC303}"/>
              </a:ext>
            </a:extLst>
          </p:cNvPr>
          <p:cNvSpPr txBox="1"/>
          <p:nvPr/>
        </p:nvSpPr>
        <p:spPr>
          <a:xfrm rot="16200000">
            <a:off x="7716052" y="998088"/>
            <a:ext cx="568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TWS</a:t>
            </a: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BA2DFDEA-20BE-6A8E-8B75-7834CA32E1FA}"/>
              </a:ext>
            </a:extLst>
          </p:cNvPr>
          <p:cNvSpPr/>
          <p:nvPr/>
        </p:nvSpPr>
        <p:spPr>
          <a:xfrm>
            <a:off x="322270" y="2811445"/>
            <a:ext cx="9433559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68D2601-6A54-959B-6251-D16C7ED81312}"/>
              </a:ext>
            </a:extLst>
          </p:cNvPr>
          <p:cNvSpPr txBox="1"/>
          <p:nvPr/>
        </p:nvSpPr>
        <p:spPr>
          <a:xfrm>
            <a:off x="364670" y="2900091"/>
            <a:ext cx="927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BE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science case for one detector for joint ep/pp/eA/pA/AA physics</a:t>
            </a:r>
          </a:p>
          <a:p>
            <a:pPr defTabSz="914377"/>
            <a:r>
              <a:rPr lang="en-GB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u</a:t>
            </a:r>
            <a:r>
              <a:rPr lang="en-BE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nlocking unique precision &amp; search potential with one detector for different collisions, design detector &amp; interaction region</a:t>
            </a:r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67AFBF-DC70-4500-4E00-56FC493E6B27}"/>
              </a:ext>
            </a:extLst>
          </p:cNvPr>
          <p:cNvSpPr/>
          <p:nvPr/>
        </p:nvSpPr>
        <p:spPr>
          <a:xfrm>
            <a:off x="321885" y="3529735"/>
            <a:ext cx="9292192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A0A4FE-D934-446F-04B1-25051026E485}"/>
              </a:ext>
            </a:extLst>
          </p:cNvPr>
          <p:cNvSpPr txBox="1"/>
          <p:nvPr/>
        </p:nvSpPr>
        <p:spPr>
          <a:xfrm>
            <a:off x="364286" y="3618382"/>
            <a:ext cx="87963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e</a:t>
            </a:r>
            <a:r>
              <a:rPr lang="en-BE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p-physics empowering pp/pA/AA-physics (LHC and FCC)</a:t>
            </a:r>
          </a:p>
          <a:p>
            <a:pPr defTabSz="914377"/>
            <a:r>
              <a:rPr lang="en-GB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improving</a:t>
            </a:r>
            <a:r>
              <a:rPr lang="en-BE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the ATLAS, CMS, LHCb and ALICE discovery potential with results from a high-energy DIS physics programme</a:t>
            </a: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204EA491-575D-B537-238C-2CA13D1D22ED}"/>
              </a:ext>
            </a:extLst>
          </p:cNvPr>
          <p:cNvSpPr/>
          <p:nvPr/>
        </p:nvSpPr>
        <p:spPr>
          <a:xfrm>
            <a:off x="322651" y="2102520"/>
            <a:ext cx="9292192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A847956B-6F71-9474-5AA7-5C1849025A22}"/>
              </a:ext>
            </a:extLst>
          </p:cNvPr>
          <p:cNvSpPr/>
          <p:nvPr/>
        </p:nvSpPr>
        <p:spPr>
          <a:xfrm>
            <a:off x="317531" y="1409641"/>
            <a:ext cx="9433560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EC57DD0-31B4-DB71-85CA-5F5867D0FB02}"/>
              </a:ext>
            </a:extLst>
          </p:cNvPr>
          <p:cNvSpPr txBox="1"/>
          <p:nvPr/>
        </p:nvSpPr>
        <p:spPr>
          <a:xfrm>
            <a:off x="364284" y="1490427"/>
            <a:ext cx="9029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proton and nuclear structure from EIC and HERA to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LHeC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and FCC-eh</a:t>
            </a: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novel QCD with high-energy DIS physics: what do we discover when breaking protons and nuclear matter in smaller pieces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56" name="Right Arrow 55">
            <a:extLst>
              <a:ext uri="{FF2B5EF4-FFF2-40B4-BE49-F238E27FC236}">
                <a16:creationId xmlns:a16="http://schemas.microsoft.com/office/drawing/2014/main" id="{06C4B5B4-ECD9-262D-5827-BE3EEE525B44}"/>
              </a:ext>
            </a:extLst>
          </p:cNvPr>
          <p:cNvSpPr/>
          <p:nvPr/>
        </p:nvSpPr>
        <p:spPr>
          <a:xfrm>
            <a:off x="322653" y="4242829"/>
            <a:ext cx="9428439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6F44F4B-44DE-A95B-45A2-EBB99809BE2D}"/>
              </a:ext>
            </a:extLst>
          </p:cNvPr>
          <p:cNvSpPr txBox="1"/>
          <p:nvPr/>
        </p:nvSpPr>
        <p:spPr>
          <a:xfrm>
            <a:off x="365051" y="4327157"/>
            <a:ext cx="8065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developing a general-purpose ep/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eA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detector for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LHeC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and FCC-eh</a:t>
            </a: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pursue critical detector R&amp;D in the context of the new DRD collaborations, integrate in the FCC framework, …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14DE182B-B1E9-1CE7-A93B-B2F0BC0AF1FC}"/>
              </a:ext>
            </a:extLst>
          </p:cNvPr>
          <p:cNvSpPr/>
          <p:nvPr/>
        </p:nvSpPr>
        <p:spPr>
          <a:xfrm>
            <a:off x="322653" y="4961399"/>
            <a:ext cx="9291425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A71E30B-9065-D00D-F661-A0F134169992}"/>
              </a:ext>
            </a:extLst>
          </p:cNvPr>
          <p:cNvSpPr txBox="1"/>
          <p:nvPr/>
        </p:nvSpPr>
        <p:spPr>
          <a:xfrm>
            <a:off x="365052" y="5045726"/>
            <a:ext cx="8125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developing a sustainable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LHeC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and FCC-eh collider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programme</a:t>
            </a:r>
            <a:endParaRPr lang="en-US" b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design the interaction region, power and cost, coherent collider parameters &amp; run plan, beam optimization, …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0D421D9-BA97-072D-1C1F-5D25EF2885DB}"/>
              </a:ext>
            </a:extLst>
          </p:cNvPr>
          <p:cNvSpPr txBox="1"/>
          <p:nvPr/>
        </p:nvSpPr>
        <p:spPr>
          <a:xfrm>
            <a:off x="4986306" y="999792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2024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5353356-3C58-0440-CF0B-6978AFC5A955}"/>
              </a:ext>
            </a:extLst>
          </p:cNvPr>
          <p:cNvSpPr txBox="1"/>
          <p:nvPr/>
        </p:nvSpPr>
        <p:spPr>
          <a:xfrm>
            <a:off x="6818510" y="100379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49BDE-C471-D7B2-E9A6-DF74ED214613}"/>
              </a:ext>
            </a:extLst>
          </p:cNvPr>
          <p:cNvSpPr txBox="1"/>
          <p:nvPr/>
        </p:nvSpPr>
        <p:spPr>
          <a:xfrm>
            <a:off x="9690101" y="941631"/>
            <a:ext cx="20955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2" indent="-136522" defTabSz="914377">
              <a:buFont typeface="Wingdings" pitchFamily="2" charset="2"/>
              <a:buChar char="§"/>
            </a:pP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typically 1-3 conveners per theme</a:t>
            </a:r>
          </a:p>
          <a:p>
            <a:pPr marL="136522" indent="-136522" defTabSz="914377">
              <a:buFont typeface="Wingdings" pitchFamily="2" charset="2"/>
              <a:buChar char="§"/>
            </a:pPr>
            <a:endParaRPr lang="en-BE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a</a:t>
            </a: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nnual ep/eA workshops (</a:t>
            </a:r>
            <a:r>
              <a:rPr lang="en-BE" sz="14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WS</a:t>
            </a: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)</a:t>
            </a:r>
          </a:p>
          <a:p>
            <a:pPr defTabSz="914377"/>
            <a:endParaRPr lang="en-BE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final</a:t>
            </a: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 thematic workshop with a closing reports 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(</a:t>
            </a:r>
            <a:r>
              <a:rPr lang="en-GB" sz="14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TWS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)</a:t>
            </a: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endParaRPr lang="en-BE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inform the community with regular ep/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eA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 Newsletters and inform the upcoming Strategy process with impactful information</a:t>
            </a:r>
          </a:p>
          <a:p>
            <a:pPr marL="136522" indent="-136522" defTabSz="914377">
              <a:buFont typeface="Wingdings" pitchFamily="2" charset="2"/>
              <a:buChar char="§"/>
            </a:pPr>
            <a:endParaRPr lang="en-GB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everybody is welcome to join</a:t>
            </a: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F2741D-7906-A52E-B7C8-E61355D4D73D}"/>
              </a:ext>
            </a:extLst>
          </p:cNvPr>
          <p:cNvSpPr txBox="1"/>
          <p:nvPr/>
        </p:nvSpPr>
        <p:spPr>
          <a:xfrm>
            <a:off x="365049" y="2191167"/>
            <a:ext cx="7905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general-purpose high-energy physics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programme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: precision physics and searches</a:t>
            </a: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enabling direct discoveries and measurements in EW, Higgs and top physics with high-energy DIS collisions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1FF8EB-C3A0-0D9F-BA5C-DDC05BA8097A}"/>
              </a:ext>
            </a:extLst>
          </p:cNvPr>
          <p:cNvSpPr txBox="1"/>
          <p:nvPr/>
        </p:nvSpPr>
        <p:spPr>
          <a:xfrm>
            <a:off x="304800" y="895477"/>
            <a:ext cx="2316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BE" sz="2400" b="1" i="1" u="sng" dirty="0">
                <a:solidFill>
                  <a:srgbClr val="FF0000"/>
                </a:solidFill>
                <a:latin typeface="Calibri" panose="020F0502020204030204"/>
                <a:ea typeface="ＭＳ Ｐゴシック" charset="0"/>
              </a:rPr>
              <a:t>NEW</a:t>
            </a:r>
            <a:r>
              <a:rPr lang="en-BE" sz="2400" b="1" i="1" dirty="0">
                <a:solidFill>
                  <a:srgbClr val="FF0000"/>
                </a:solidFill>
                <a:latin typeface="Calibri" panose="020F0502020204030204"/>
                <a:ea typeface="ＭＳ Ｐゴシック" charset="0"/>
              </a:rPr>
              <a:t>: six themes</a:t>
            </a:r>
          </a:p>
        </p:txBody>
      </p:sp>
    </p:spTree>
    <p:extLst>
      <p:ext uri="{BB962C8B-B14F-4D97-AF65-F5344CB8AC3E}">
        <p14:creationId xmlns:p14="http://schemas.microsoft.com/office/powerpoint/2010/main" val="169383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9934278-A1D7-E581-C963-5579BBA62E14}"/>
              </a:ext>
            </a:extLst>
          </p:cNvPr>
          <p:cNvSpPr/>
          <p:nvPr/>
        </p:nvSpPr>
        <p:spPr>
          <a:xfrm>
            <a:off x="2844872" y="900537"/>
            <a:ext cx="9006840" cy="4865191"/>
          </a:xfrm>
          <a:prstGeom prst="roundRect">
            <a:avLst>
              <a:gd name="adj" fmla="val 3209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CC0B3-76DC-9D2E-9374-C99C9510CC25}"/>
              </a:ext>
            </a:extLst>
          </p:cNvPr>
          <p:cNvSpPr txBox="1"/>
          <p:nvPr/>
        </p:nvSpPr>
        <p:spPr>
          <a:xfrm>
            <a:off x="322652" y="162526"/>
            <a:ext cx="11529059" cy="5147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 defTabSz="914377"/>
            <a:r>
              <a:rPr lang="en-BE" sz="2745" b="1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The ep/eA study at the LHC and FCC – new impactful goals for the community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A82050B-311F-B898-0084-A3D8FA0BB771}"/>
              </a:ext>
            </a:extLst>
          </p:cNvPr>
          <p:cNvSpPr/>
          <p:nvPr/>
        </p:nvSpPr>
        <p:spPr>
          <a:xfrm>
            <a:off x="322653" y="5881484"/>
            <a:ext cx="11529060" cy="823661"/>
          </a:xfrm>
          <a:prstGeom prst="roundRect">
            <a:avLst>
              <a:gd name="adj" fmla="val 794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en-GB" sz="1867" b="1" dirty="0">
                <a:solidFill>
                  <a:srgbClr val="000000"/>
                </a:solidFill>
                <a:latin typeface="Calibri" panose="020F0502020204030204"/>
              </a:rPr>
              <a:t>Coordination Panel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: N.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Armesto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M.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Boonekamp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O.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Brüning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D.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Britzger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J.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D’Hondt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 (Coordinator/Spokesperson), M. D’Onofrio, C.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Gwenlan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U. Klein, P. Newman, Y.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Papaphilippou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C. </a:t>
            </a:r>
            <a:r>
              <a:rPr lang="en-GB" sz="1867" dirty="0" err="1">
                <a:solidFill>
                  <a:srgbClr val="000000"/>
                </a:solidFill>
                <a:latin typeface="Calibri" panose="020F0502020204030204"/>
              </a:rPr>
              <a:t>Schwanenberger</a:t>
            </a:r>
            <a:r>
              <a:rPr lang="en-GB" sz="1867" dirty="0">
                <a:solidFill>
                  <a:srgbClr val="000000"/>
                </a:solidFill>
                <a:latin typeface="Calibri" panose="020F0502020204030204"/>
              </a:rPr>
              <a:t>, Y. Yamazaki</a:t>
            </a:r>
            <a:endParaRPr lang="en-BE" sz="186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FAA577-B5E8-F4D8-4D47-C918EF5B7970}"/>
              </a:ext>
            </a:extLst>
          </p:cNvPr>
          <p:cNvSpPr txBox="1"/>
          <p:nvPr/>
        </p:nvSpPr>
        <p:spPr>
          <a:xfrm>
            <a:off x="3331694" y="100379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6780E0-ABD7-ADBB-ED9C-453774B660DA}"/>
              </a:ext>
            </a:extLst>
          </p:cNvPr>
          <p:cNvSpPr txBox="1"/>
          <p:nvPr/>
        </p:nvSpPr>
        <p:spPr>
          <a:xfrm>
            <a:off x="8301050" y="1011366"/>
            <a:ext cx="1150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1400" i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i</a:t>
            </a:r>
            <a:r>
              <a:rPr lang="en-BE" sz="1400" i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nput to ESPP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A17DF04-D079-08CA-FE10-8BB3EBE23D25}"/>
              </a:ext>
            </a:extLst>
          </p:cNvPr>
          <p:cNvSpPr/>
          <p:nvPr/>
        </p:nvSpPr>
        <p:spPr>
          <a:xfrm>
            <a:off x="9558093" y="954887"/>
            <a:ext cx="2217368" cy="4753808"/>
          </a:xfrm>
          <a:prstGeom prst="roundRect">
            <a:avLst>
              <a:gd name="adj" fmla="val 942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7B96CD7-795B-55BC-8823-109A7FEFA301}"/>
              </a:ext>
            </a:extLst>
          </p:cNvPr>
          <p:cNvSpPr/>
          <p:nvPr/>
        </p:nvSpPr>
        <p:spPr>
          <a:xfrm>
            <a:off x="4223979" y="900461"/>
            <a:ext cx="320723" cy="48652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7A9A8E-9DA4-82AB-2005-81CAAAC6F492}"/>
              </a:ext>
            </a:extLst>
          </p:cNvPr>
          <p:cNvSpPr txBox="1"/>
          <p:nvPr/>
        </p:nvSpPr>
        <p:spPr>
          <a:xfrm rot="16200000">
            <a:off x="4150654" y="965237"/>
            <a:ext cx="467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WS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D70F318-90AE-F4A1-B05B-A606095510CE}"/>
              </a:ext>
            </a:extLst>
          </p:cNvPr>
          <p:cNvSpPr/>
          <p:nvPr/>
        </p:nvSpPr>
        <p:spPr>
          <a:xfrm>
            <a:off x="6042059" y="900462"/>
            <a:ext cx="320723" cy="48652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5381A8-B68D-CDFF-373C-903EBB9FD73A}"/>
              </a:ext>
            </a:extLst>
          </p:cNvPr>
          <p:cNvSpPr txBox="1"/>
          <p:nvPr/>
        </p:nvSpPr>
        <p:spPr>
          <a:xfrm rot="16200000">
            <a:off x="5968734" y="972780"/>
            <a:ext cx="467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WS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C44804B-6C0D-0BFA-4CF5-D1E41AB730BE}"/>
              </a:ext>
            </a:extLst>
          </p:cNvPr>
          <p:cNvSpPr/>
          <p:nvPr/>
        </p:nvSpPr>
        <p:spPr>
          <a:xfrm>
            <a:off x="7839869" y="900536"/>
            <a:ext cx="320723" cy="48652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9006C8F-DC2D-F61D-F566-44288D3DC303}"/>
              </a:ext>
            </a:extLst>
          </p:cNvPr>
          <p:cNvSpPr txBox="1"/>
          <p:nvPr/>
        </p:nvSpPr>
        <p:spPr>
          <a:xfrm rot="16200000">
            <a:off x="7716052" y="998088"/>
            <a:ext cx="568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TWS</a:t>
            </a: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BA2DFDEA-20BE-6A8E-8B75-7834CA32E1FA}"/>
              </a:ext>
            </a:extLst>
          </p:cNvPr>
          <p:cNvSpPr/>
          <p:nvPr/>
        </p:nvSpPr>
        <p:spPr>
          <a:xfrm>
            <a:off x="322270" y="2811445"/>
            <a:ext cx="9433559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68D2601-6A54-959B-6251-D16C7ED81312}"/>
              </a:ext>
            </a:extLst>
          </p:cNvPr>
          <p:cNvSpPr txBox="1"/>
          <p:nvPr/>
        </p:nvSpPr>
        <p:spPr>
          <a:xfrm>
            <a:off x="364670" y="2900091"/>
            <a:ext cx="927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BE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science case for one detector for joint ep/pp/eA/pA/AA physics</a:t>
            </a:r>
          </a:p>
          <a:p>
            <a:pPr defTabSz="914377"/>
            <a:r>
              <a:rPr lang="en-GB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u</a:t>
            </a:r>
            <a:r>
              <a:rPr lang="en-BE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nlocking unique precision &amp; search potential with one detector for different collisions, design detector &amp; interaction region</a:t>
            </a:r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67AFBF-DC70-4500-4E00-56FC493E6B27}"/>
              </a:ext>
            </a:extLst>
          </p:cNvPr>
          <p:cNvSpPr/>
          <p:nvPr/>
        </p:nvSpPr>
        <p:spPr>
          <a:xfrm>
            <a:off x="321885" y="3529735"/>
            <a:ext cx="9292192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A0A4FE-D934-446F-04B1-25051026E485}"/>
              </a:ext>
            </a:extLst>
          </p:cNvPr>
          <p:cNvSpPr txBox="1"/>
          <p:nvPr/>
        </p:nvSpPr>
        <p:spPr>
          <a:xfrm>
            <a:off x="364286" y="3618382"/>
            <a:ext cx="87963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e</a:t>
            </a:r>
            <a:r>
              <a:rPr lang="en-BE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p-physics empowering pp/pA/AA-physics (LHC and FCC)</a:t>
            </a:r>
          </a:p>
          <a:p>
            <a:pPr defTabSz="914377"/>
            <a:r>
              <a:rPr lang="en-GB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improving</a:t>
            </a:r>
            <a:r>
              <a:rPr lang="en-BE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the ATLAS, CMS, LHCb and ALICE discovery potential with results from a high-energy DIS physics programme</a:t>
            </a: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204EA491-575D-B537-238C-2CA13D1D22ED}"/>
              </a:ext>
            </a:extLst>
          </p:cNvPr>
          <p:cNvSpPr/>
          <p:nvPr/>
        </p:nvSpPr>
        <p:spPr>
          <a:xfrm>
            <a:off x="322651" y="2102520"/>
            <a:ext cx="9292192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A847956B-6F71-9474-5AA7-5C1849025A22}"/>
              </a:ext>
            </a:extLst>
          </p:cNvPr>
          <p:cNvSpPr/>
          <p:nvPr/>
        </p:nvSpPr>
        <p:spPr>
          <a:xfrm>
            <a:off x="317531" y="1409641"/>
            <a:ext cx="9433560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EC57DD0-31B4-DB71-85CA-5F5867D0FB02}"/>
              </a:ext>
            </a:extLst>
          </p:cNvPr>
          <p:cNvSpPr txBox="1"/>
          <p:nvPr/>
        </p:nvSpPr>
        <p:spPr>
          <a:xfrm>
            <a:off x="364284" y="1490427"/>
            <a:ext cx="9029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proton and nuclear structure from EIC and HERA to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LHeC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and FCC-eh</a:t>
            </a: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novel QCD with high-energy DIS physics: what do we discover when breaking protons and nuclear matter in smaller pieces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56" name="Right Arrow 55">
            <a:extLst>
              <a:ext uri="{FF2B5EF4-FFF2-40B4-BE49-F238E27FC236}">
                <a16:creationId xmlns:a16="http://schemas.microsoft.com/office/drawing/2014/main" id="{06C4B5B4-ECD9-262D-5827-BE3EEE525B44}"/>
              </a:ext>
            </a:extLst>
          </p:cNvPr>
          <p:cNvSpPr/>
          <p:nvPr/>
        </p:nvSpPr>
        <p:spPr>
          <a:xfrm>
            <a:off x="322653" y="4242829"/>
            <a:ext cx="9428439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6F44F4B-44DE-A95B-45A2-EBB99809BE2D}"/>
              </a:ext>
            </a:extLst>
          </p:cNvPr>
          <p:cNvSpPr txBox="1"/>
          <p:nvPr/>
        </p:nvSpPr>
        <p:spPr>
          <a:xfrm>
            <a:off x="365051" y="4327157"/>
            <a:ext cx="8065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developing a general-purpose ep/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eA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detector for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LHeC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and FCC-eh</a:t>
            </a: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pursue critical detector R&amp;D in the context of the new DRD collaborations, integrate in the FCC framework, …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14DE182B-B1E9-1CE7-A93B-B2F0BC0AF1FC}"/>
              </a:ext>
            </a:extLst>
          </p:cNvPr>
          <p:cNvSpPr/>
          <p:nvPr/>
        </p:nvSpPr>
        <p:spPr>
          <a:xfrm>
            <a:off x="322653" y="4961399"/>
            <a:ext cx="9291425" cy="747296"/>
          </a:xfrm>
          <a:prstGeom prst="rightArrow">
            <a:avLst>
              <a:gd name="adj1" fmla="val 73010"/>
              <a:gd name="adj2" fmla="val 6078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BE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A71E30B-9065-D00D-F661-A0F134169992}"/>
              </a:ext>
            </a:extLst>
          </p:cNvPr>
          <p:cNvSpPr txBox="1"/>
          <p:nvPr/>
        </p:nvSpPr>
        <p:spPr>
          <a:xfrm>
            <a:off x="365052" y="5045726"/>
            <a:ext cx="8125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developing a sustainable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LHeC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 and FCC-eh collider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programme</a:t>
            </a:r>
            <a:endParaRPr lang="en-US" b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design the interaction region, power and cost, coherent collider parameters &amp; run plan, beam optimization, …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0D421D9-BA97-072D-1C1F-5D25EF2885DB}"/>
              </a:ext>
            </a:extLst>
          </p:cNvPr>
          <p:cNvSpPr txBox="1"/>
          <p:nvPr/>
        </p:nvSpPr>
        <p:spPr>
          <a:xfrm>
            <a:off x="4986306" y="999792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2024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5353356-3C58-0440-CF0B-6978AFC5A955}"/>
              </a:ext>
            </a:extLst>
          </p:cNvPr>
          <p:cNvSpPr txBox="1"/>
          <p:nvPr/>
        </p:nvSpPr>
        <p:spPr>
          <a:xfrm>
            <a:off x="6818510" y="100379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BE" sz="16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ＭＳ Ｐゴシック" charset="0"/>
              </a:rPr>
              <a:t>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49BDE-C471-D7B2-E9A6-DF74ED214613}"/>
              </a:ext>
            </a:extLst>
          </p:cNvPr>
          <p:cNvSpPr txBox="1"/>
          <p:nvPr/>
        </p:nvSpPr>
        <p:spPr>
          <a:xfrm>
            <a:off x="9690101" y="941631"/>
            <a:ext cx="20955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2" indent="-136522" defTabSz="914377">
              <a:buFont typeface="Wingdings" pitchFamily="2" charset="2"/>
              <a:buChar char="§"/>
            </a:pP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typically 1-3 conveners per theme</a:t>
            </a:r>
          </a:p>
          <a:p>
            <a:pPr marL="136522" indent="-136522" defTabSz="914377">
              <a:buFont typeface="Wingdings" pitchFamily="2" charset="2"/>
              <a:buChar char="§"/>
            </a:pPr>
            <a:endParaRPr lang="en-BE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a</a:t>
            </a: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nnual ep/eA workshops (</a:t>
            </a:r>
            <a:r>
              <a:rPr lang="en-BE" sz="14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WS</a:t>
            </a: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)</a:t>
            </a:r>
          </a:p>
          <a:p>
            <a:pPr defTabSz="914377"/>
            <a:endParaRPr lang="en-BE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final</a:t>
            </a:r>
            <a:r>
              <a:rPr lang="en-BE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 thematic workshop with a closing reports 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(</a:t>
            </a:r>
            <a:r>
              <a:rPr lang="en-GB" sz="1400" b="1" dirty="0">
                <a:solidFill>
                  <a:srgbClr val="0070C0"/>
                </a:solidFill>
                <a:latin typeface="Calibri" panose="020F0502020204030204"/>
                <a:ea typeface="ＭＳ Ｐゴシック" charset="0"/>
              </a:rPr>
              <a:t>TWS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)</a:t>
            </a: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endParaRPr lang="en-BE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inform the community with regular ep/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eA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 Newsletters and inform the upcoming Strategy process with impactful information</a:t>
            </a:r>
          </a:p>
          <a:p>
            <a:pPr marL="136522" indent="-136522" defTabSz="914377">
              <a:buFont typeface="Wingdings" pitchFamily="2" charset="2"/>
              <a:buChar char="§"/>
            </a:pPr>
            <a:endParaRPr lang="en-GB" sz="10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  <a:p>
            <a:pPr marL="136522" indent="-136522" defTabSz="914377">
              <a:buFont typeface="Wingdings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ＭＳ Ｐゴシック" charset="0"/>
              </a:rPr>
              <a:t>everybody is welcome to join</a:t>
            </a:r>
            <a:endParaRPr lang="en-BE" sz="1400" dirty="0">
              <a:solidFill>
                <a:prstClr val="black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F2741D-7906-A52E-B7C8-E61355D4D73D}"/>
              </a:ext>
            </a:extLst>
          </p:cNvPr>
          <p:cNvSpPr txBox="1"/>
          <p:nvPr/>
        </p:nvSpPr>
        <p:spPr>
          <a:xfrm>
            <a:off x="365049" y="2191167"/>
            <a:ext cx="7905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general-purpose high-energy physics </a:t>
            </a:r>
            <a:r>
              <a:rPr lang="en-US" b="1" dirty="0" err="1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programme</a:t>
            </a:r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: precision physics and searches</a:t>
            </a:r>
          </a:p>
          <a:p>
            <a:pPr defTabSz="914377"/>
            <a:r>
              <a:rPr lang="en-US" sz="1400" i="1" dirty="0">
                <a:solidFill>
                  <a:prstClr val="white"/>
                </a:solidFill>
                <a:latin typeface="Calibri" panose="020F0502020204030204"/>
                <a:ea typeface="ＭＳ Ｐゴシック" charset="0"/>
              </a:rPr>
              <a:t>enabling direct discoveries and measurements in EW, Higgs and top physics with high-energy DIS collisions</a:t>
            </a:r>
            <a:endParaRPr lang="en-BE" sz="1400" i="1" dirty="0">
              <a:solidFill>
                <a:prstClr val="white"/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1FF8EB-C3A0-0D9F-BA5C-DDC05BA8097A}"/>
              </a:ext>
            </a:extLst>
          </p:cNvPr>
          <p:cNvSpPr txBox="1"/>
          <p:nvPr/>
        </p:nvSpPr>
        <p:spPr>
          <a:xfrm>
            <a:off x="304800" y="895477"/>
            <a:ext cx="2316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BE" sz="2400" b="1" i="1" u="sng" dirty="0">
                <a:solidFill>
                  <a:srgbClr val="FF0000"/>
                </a:solidFill>
                <a:latin typeface="Calibri" panose="020F0502020204030204"/>
                <a:ea typeface="ＭＳ Ｐゴシック" charset="0"/>
              </a:rPr>
              <a:t>NEW</a:t>
            </a:r>
            <a:r>
              <a:rPr lang="en-BE" sz="2400" b="1" i="1" dirty="0">
                <a:solidFill>
                  <a:srgbClr val="FF0000"/>
                </a:solidFill>
                <a:latin typeface="Calibri" panose="020F0502020204030204"/>
                <a:ea typeface="ＭＳ Ｐゴシック" charset="0"/>
              </a:rPr>
              <a:t>: six themes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8F4C2C-B1B1-D5A7-D024-B5FFA43A8E85}"/>
              </a:ext>
            </a:extLst>
          </p:cNvPr>
          <p:cNvSpPr txBox="1"/>
          <p:nvPr/>
        </p:nvSpPr>
        <p:spPr>
          <a:xfrm>
            <a:off x="6510912" y="2975343"/>
            <a:ext cx="1019510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BE" sz="1200" dirty="0">
                <a:solidFill>
                  <a:prstClr val="white"/>
                </a:solidFill>
                <a:latin typeface="Calibri" panose="020F0502020204030204"/>
              </a:rPr>
              <a:t>Maarten, Uta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73CFF8-8457-A3AA-01A0-8B28153D02F6}"/>
              </a:ext>
            </a:extLst>
          </p:cNvPr>
          <p:cNvSpPr txBox="1"/>
          <p:nvPr/>
        </p:nvSpPr>
        <p:spPr>
          <a:xfrm>
            <a:off x="5916850" y="3675191"/>
            <a:ext cx="1204048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BE" sz="1200" dirty="0">
                <a:solidFill>
                  <a:prstClr val="white"/>
                </a:solidFill>
                <a:latin typeface="Calibri" panose="020F0502020204030204"/>
              </a:rPr>
              <a:t>Christian, Daniel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666932-8F71-315C-65BA-D91FD39609BA}"/>
              </a:ext>
            </a:extLst>
          </p:cNvPr>
          <p:cNvSpPr txBox="1"/>
          <p:nvPr/>
        </p:nvSpPr>
        <p:spPr>
          <a:xfrm>
            <a:off x="8166275" y="2259488"/>
            <a:ext cx="1571199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BE" sz="1200" dirty="0">
                <a:solidFill>
                  <a:prstClr val="white"/>
                </a:solidFill>
                <a:latin typeface="Calibri" panose="020F0502020204030204"/>
              </a:rPr>
              <a:t>Christian, Monica, Uta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7418EB-1FC0-49F3-E379-41FC288ABE71}"/>
              </a:ext>
            </a:extLst>
          </p:cNvPr>
          <p:cNvSpPr txBox="1"/>
          <p:nvPr/>
        </p:nvSpPr>
        <p:spPr>
          <a:xfrm>
            <a:off x="7172490" y="1575449"/>
            <a:ext cx="1358705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BE" sz="1200" dirty="0">
                <a:solidFill>
                  <a:prstClr val="white"/>
                </a:solidFill>
                <a:latin typeface="Calibri" panose="020F0502020204030204"/>
              </a:rPr>
              <a:t>Claire, Nestor, Paul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9C79E7-5FCA-5518-F7B4-096ED98612F6}"/>
              </a:ext>
            </a:extLst>
          </p:cNvPr>
          <p:cNvSpPr txBox="1"/>
          <p:nvPr/>
        </p:nvSpPr>
        <p:spPr>
          <a:xfrm>
            <a:off x="6432139" y="5111428"/>
            <a:ext cx="2268634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BE" sz="1200" dirty="0">
                <a:solidFill>
                  <a:prstClr val="white"/>
                </a:solidFill>
                <a:latin typeface="Calibri" panose="020F0502020204030204"/>
              </a:rPr>
              <a:t>Oliver (contact to HL-LHC), Yannis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74CAAF-298A-A455-0598-39F9AEDFA12E}"/>
              </a:ext>
            </a:extLst>
          </p:cNvPr>
          <p:cNvSpPr txBox="1"/>
          <p:nvPr/>
        </p:nvSpPr>
        <p:spPr>
          <a:xfrm>
            <a:off x="6805445" y="4398216"/>
            <a:ext cx="744948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BE" sz="1200" dirty="0">
                <a:solidFill>
                  <a:prstClr val="white"/>
                </a:solidFill>
                <a:latin typeface="Calibri" panose="020F0502020204030204"/>
              </a:rPr>
              <a:t>Paul, Yuji</a:t>
            </a:r>
          </a:p>
        </p:txBody>
      </p:sp>
    </p:spTree>
    <p:extLst>
      <p:ext uri="{BB962C8B-B14F-4D97-AF65-F5344CB8AC3E}">
        <p14:creationId xmlns:p14="http://schemas.microsoft.com/office/powerpoint/2010/main" val="130237067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742</Words>
  <Application>Microsoft Macintosh PowerPoint</Application>
  <PresentationFormat>Widescreen</PresentationFormat>
  <Paragraphs>86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Schoolbook</vt:lpstr>
      <vt:lpstr>Courier New</vt:lpstr>
      <vt:lpstr>Wingdings</vt:lpstr>
      <vt:lpstr>1_Office Theme</vt:lpstr>
      <vt:lpstr>ClassicPhotoAlbum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Jorgen D'HONDT</dc:creator>
  <cp:lastModifiedBy>Jorgen D'HONDT</cp:lastModifiedBy>
  <cp:revision>2</cp:revision>
  <dcterms:created xsi:type="dcterms:W3CDTF">2023-08-18T09:35:59Z</dcterms:created>
  <dcterms:modified xsi:type="dcterms:W3CDTF">2023-09-11T10:36:42Z</dcterms:modified>
</cp:coreProperties>
</file>