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94"/>
  </p:notesMasterIdLst>
  <p:handoutMasterIdLst>
    <p:handoutMasterId r:id="rId95"/>
  </p:handoutMasterIdLst>
  <p:sldIdLst>
    <p:sldId id="256" r:id="rId2"/>
    <p:sldId id="423" r:id="rId3"/>
    <p:sldId id="405" r:id="rId4"/>
    <p:sldId id="347" r:id="rId5"/>
    <p:sldId id="424" r:id="rId6"/>
    <p:sldId id="426" r:id="rId7"/>
    <p:sldId id="427" r:id="rId8"/>
    <p:sldId id="431" r:id="rId9"/>
    <p:sldId id="441" r:id="rId10"/>
    <p:sldId id="442" r:id="rId11"/>
    <p:sldId id="443" r:id="rId12"/>
    <p:sldId id="444" r:id="rId13"/>
    <p:sldId id="445" r:id="rId14"/>
    <p:sldId id="446" r:id="rId15"/>
    <p:sldId id="447" r:id="rId16"/>
    <p:sldId id="453" r:id="rId17"/>
    <p:sldId id="345" r:id="rId18"/>
    <p:sldId id="482" r:id="rId19"/>
    <p:sldId id="460" r:id="rId20"/>
    <p:sldId id="346" r:id="rId21"/>
    <p:sldId id="471" r:id="rId22"/>
    <p:sldId id="472" r:id="rId23"/>
    <p:sldId id="473" r:id="rId24"/>
    <p:sldId id="474" r:id="rId25"/>
    <p:sldId id="412" r:id="rId26"/>
    <p:sldId id="413" r:id="rId27"/>
    <p:sldId id="414" r:id="rId28"/>
    <p:sldId id="415" r:id="rId29"/>
    <p:sldId id="419" r:id="rId30"/>
    <p:sldId id="484" r:id="rId31"/>
    <p:sldId id="348" r:id="rId32"/>
    <p:sldId id="350" r:id="rId33"/>
    <p:sldId id="475" r:id="rId34"/>
    <p:sldId id="351" r:id="rId35"/>
    <p:sldId id="349" r:id="rId36"/>
    <p:sldId id="352" r:id="rId37"/>
    <p:sldId id="353" r:id="rId38"/>
    <p:sldId id="385" r:id="rId39"/>
    <p:sldId id="354" r:id="rId40"/>
    <p:sldId id="355" r:id="rId41"/>
    <p:sldId id="386" r:id="rId42"/>
    <p:sldId id="356" r:id="rId43"/>
    <p:sldId id="357" r:id="rId44"/>
    <p:sldId id="358" r:id="rId45"/>
    <p:sldId id="359" r:id="rId46"/>
    <p:sldId id="361" r:id="rId47"/>
    <p:sldId id="360" r:id="rId48"/>
    <p:sldId id="363" r:id="rId49"/>
    <p:sldId id="364" r:id="rId50"/>
    <p:sldId id="367" r:id="rId51"/>
    <p:sldId id="365" r:id="rId52"/>
    <p:sldId id="366" r:id="rId53"/>
    <p:sldId id="396" r:id="rId54"/>
    <p:sldId id="368" r:id="rId55"/>
    <p:sldId id="469" r:id="rId56"/>
    <p:sldId id="404" r:id="rId57"/>
    <p:sldId id="470" r:id="rId58"/>
    <p:sldId id="464" r:id="rId59"/>
    <p:sldId id="461" r:id="rId60"/>
    <p:sldId id="369" r:id="rId61"/>
    <p:sldId id="387" r:id="rId62"/>
    <p:sldId id="370" r:id="rId63"/>
    <p:sldId id="466" r:id="rId64"/>
    <p:sldId id="389" r:id="rId65"/>
    <p:sldId id="467" r:id="rId66"/>
    <p:sldId id="371" r:id="rId67"/>
    <p:sldId id="397" r:id="rId68"/>
    <p:sldId id="463" r:id="rId69"/>
    <p:sldId id="465" r:id="rId70"/>
    <p:sldId id="468" r:id="rId71"/>
    <p:sldId id="476" r:id="rId72"/>
    <p:sldId id="477" r:id="rId73"/>
    <p:sldId id="478" r:id="rId74"/>
    <p:sldId id="479" r:id="rId75"/>
    <p:sldId id="480" r:id="rId76"/>
    <p:sldId id="372" r:id="rId77"/>
    <p:sldId id="373" r:id="rId78"/>
    <p:sldId id="374" r:id="rId79"/>
    <p:sldId id="375" r:id="rId80"/>
    <p:sldId id="392" r:id="rId81"/>
    <p:sldId id="401" r:id="rId82"/>
    <p:sldId id="483" r:id="rId83"/>
    <p:sldId id="399" r:id="rId84"/>
    <p:sldId id="403" r:id="rId85"/>
    <p:sldId id="400" r:id="rId86"/>
    <p:sldId id="481" r:id="rId87"/>
    <p:sldId id="376" r:id="rId88"/>
    <p:sldId id="402" r:id="rId89"/>
    <p:sldId id="377" r:id="rId90"/>
    <p:sldId id="394" r:id="rId91"/>
    <p:sldId id="382" r:id="rId92"/>
    <p:sldId id="395" r:id="rId93"/>
  </p:sldIdLst>
  <p:sldSz cx="9144000" cy="6858000" type="screen4x3"/>
  <p:notesSz cx="7102475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4A66"/>
    <a:srgbClr val="FF9900"/>
    <a:srgbClr val="11B366"/>
    <a:srgbClr val="0000FF"/>
    <a:srgbClr val="FF0000"/>
    <a:srgbClr val="0066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7010" autoAdjust="0"/>
  </p:normalViewPr>
  <p:slideViewPr>
    <p:cSldViewPr>
      <p:cViewPr varScale="1">
        <p:scale>
          <a:sx n="99" d="100"/>
          <a:sy n="99" d="100"/>
        </p:scale>
        <p:origin x="-994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oz\AppData\Local\Microsoft\Windows\Temporary%20Internet%20Files\Content.Outlook\4BGIULJR\Bendign%20evaluation-dieter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s-ES"/>
              <a:t>Change of k-Values</a:t>
            </a:r>
          </a:p>
        </c:rich>
      </c:tx>
      <c:layout>
        <c:manualLayout>
          <c:xMode val="edge"/>
          <c:yMode val="edge"/>
          <c:x val="0.37124033228301345"/>
          <c:y val="3.183524237956918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2489258092237185"/>
          <c:y val="0.14044959873339344"/>
          <c:w val="0.83872815812088275"/>
          <c:h val="0.72097460683141934"/>
        </c:manualLayout>
      </c:layout>
      <c:scatterChart>
        <c:scatterStyle val="smoothMarker"/>
        <c:ser>
          <c:idx val="0"/>
          <c:order val="0"/>
          <c:spPr>
            <a:ln w="38100">
              <a:solidFill>
                <a:srgbClr val="FF0000"/>
              </a:solidFill>
              <a:prstDash val="solid"/>
            </a:ln>
          </c:spPr>
          <c:marker>
            <c:symbol val="diamond"/>
            <c:size val="9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Magnets!$C$4:$C$35</c:f>
              <c:numCache>
                <c:formatCode>General</c:formatCode>
                <c:ptCount val="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</c:numCache>
            </c:numRef>
          </c:xVal>
          <c:yVal>
            <c:numRef>
              <c:f>Magnets!$W$4:$W$35</c:f>
              <c:numCache>
                <c:formatCode>General</c:formatCode>
                <c:ptCount val="32"/>
                <c:pt idx="0">
                  <c:v>-0.34302128576447877</c:v>
                </c:pt>
                <c:pt idx="1">
                  <c:v>4.5211384229377156E-2</c:v>
                </c:pt>
                <c:pt idx="2">
                  <c:v>-0.16175944390474994</c:v>
                </c:pt>
                <c:pt idx="3">
                  <c:v>-0.43622071164986653</c:v>
                </c:pt>
                <c:pt idx="4">
                  <c:v>-0.4799445289524818</c:v>
                </c:pt>
                <c:pt idx="5">
                  <c:v>-0.21537068276653415</c:v>
                </c:pt>
                <c:pt idx="6">
                  <c:v>-0.21550969389181757</c:v>
                </c:pt>
                <c:pt idx="7">
                  <c:v>0.39313894656454196</c:v>
                </c:pt>
                <c:pt idx="8">
                  <c:v>-5.8999329912502368E-2</c:v>
                </c:pt>
                <c:pt idx="9">
                  <c:v>-2.3382152324668698E-2</c:v>
                </c:pt>
                <c:pt idx="10">
                  <c:v>1.4094661981942425E-2</c:v>
                </c:pt>
                <c:pt idx="11">
                  <c:v>-2.771560962428838E-2</c:v>
                </c:pt>
                <c:pt idx="12">
                  <c:v>9.597147828596149E-2</c:v>
                </c:pt>
                <c:pt idx="13">
                  <c:v>3.5184122142256441E-2</c:v>
                </c:pt>
                <c:pt idx="14">
                  <c:v>4.6270699463911887E-3</c:v>
                </c:pt>
                <c:pt idx="15">
                  <c:v>0.10341148153289706</c:v>
                </c:pt>
                <c:pt idx="16">
                  <c:v>-0.18485962071437761</c:v>
                </c:pt>
                <c:pt idx="17">
                  <c:v>1.2848902354423816E-2</c:v>
                </c:pt>
                <c:pt idx="18">
                  <c:v>-6.3602117745199541E-2</c:v>
                </c:pt>
                <c:pt idx="19">
                  <c:v>-1.9041999977458694E-2</c:v>
                </c:pt>
                <c:pt idx="20">
                  <c:v>0.21626364349702493</c:v>
                </c:pt>
                <c:pt idx="21">
                  <c:v>-5.7076861482530404E-2</c:v>
                </c:pt>
                <c:pt idx="22">
                  <c:v>0.23794577137680339</c:v>
                </c:pt>
                <c:pt idx="23">
                  <c:v>5.61362586952363E-2</c:v>
                </c:pt>
                <c:pt idx="24">
                  <c:v>0.30560061111080244</c:v>
                </c:pt>
                <c:pt idx="25">
                  <c:v>-1.838640088801056E-3</c:v>
                </c:pt>
                <c:pt idx="26">
                  <c:v>-0.11717032616042769</c:v>
                </c:pt>
                <c:pt idx="27">
                  <c:v>-0.1881672596844419</c:v>
                </c:pt>
                <c:pt idx="28">
                  <c:v>0.11177152736582033</c:v>
                </c:pt>
                <c:pt idx="29">
                  <c:v>0.36458003697572866</c:v>
                </c:pt>
                <c:pt idx="30">
                  <c:v>4.4617690730210151E-2</c:v>
                </c:pt>
                <c:pt idx="31">
                  <c:v>0.55044978952394241</c:v>
                </c:pt>
              </c:numCache>
            </c:numRef>
          </c:yVal>
          <c:smooth val="1"/>
        </c:ser>
        <c:axId val="158164480"/>
        <c:axId val="159230208"/>
      </c:scatterChart>
      <c:valAx>
        <c:axId val="158164480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"/>
                  <a:t>Number of Magnets</a:t>
                </a:r>
              </a:p>
            </c:rich>
          </c:tx>
          <c:layout>
            <c:manualLayout>
              <c:xMode val="edge"/>
              <c:yMode val="edge"/>
              <c:x val="0.43425952449154975"/>
              <c:y val="0.89513210926082654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159230208"/>
        <c:crosses val="autoZero"/>
        <c:crossBetween val="midCat"/>
      </c:valAx>
      <c:valAx>
        <c:axId val="159230208"/>
        <c:scaling>
          <c:orientation val="minMax"/>
          <c:max val="0.6000000000000002"/>
          <c:min val="-0.5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"/>
                  <a:t>Delta_k/k (%)</a:t>
                </a:r>
              </a:p>
            </c:rich>
          </c:tx>
          <c:layout>
            <c:manualLayout>
              <c:xMode val="edge"/>
              <c:yMode val="edge"/>
              <c:x val="2.2916069894013191E-2"/>
              <c:y val="0.378277585921939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158164480"/>
        <c:crosses val="autoZero"/>
        <c:crossBetween val="midCat"/>
        <c:majorUnit val="0.1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407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406" y="0"/>
            <a:ext cx="3077407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2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1571"/>
            <a:ext cx="3077407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2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406" y="9721571"/>
            <a:ext cx="3077407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CCD4F8-824D-43D3-A238-357C0AA9A2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407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406" y="0"/>
            <a:ext cx="3077407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4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16" y="4861605"/>
            <a:ext cx="5682645" cy="460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4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571"/>
            <a:ext cx="3077407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4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406" y="9721571"/>
            <a:ext cx="3077407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60" tIns="47480" rIns="94960" bIns="4748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FB2E5AC-D174-42CE-A517-014249A41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1806C2-778F-4225-83AB-6B12AEB3069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ca-ES" smtClean="0"/>
              <a:t>Bona tarda a tothom.</a:t>
            </a:r>
          </a:p>
          <a:p>
            <a:pPr eaLnBrk="1" hangingPunct="1"/>
            <a:r>
              <a:rPr lang="ca-ES" smtClean="0"/>
              <a:t>En primer lloc agrair al Museu, que no se si sabia que soc nascuda a Terrassa i que per tant em fa especial il.lusio se avui aqui, el  que m’hagi donat l’oportunitat de venir a explicar-vos que és un sincrotró i en particular el sincrotró ALBA que s’està construint en aquests moments a Cerdanyola del Vallés.</a:t>
            </a:r>
          </a:p>
          <a:p>
            <a:pPr eaLnBrk="1" hangingPunct="1"/>
            <a:endParaRPr lang="ca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5E232C-EC37-4EB6-9AC6-D844D449644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14925" cy="3835400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E5A3C6-6404-40C7-91D6-E6C53F9D73D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23907" name="Rectangle 7"/>
          <p:cNvSpPr txBox="1">
            <a:spLocks noGrp="1" noChangeArrowheads="1"/>
          </p:cNvSpPr>
          <p:nvPr/>
        </p:nvSpPr>
        <p:spPr bwMode="auto">
          <a:xfrm>
            <a:off x="4023406" y="9719932"/>
            <a:ext cx="3077407" cy="51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60" tIns="47480" rIns="94960" bIns="47480" anchor="b"/>
          <a:lstStyle/>
          <a:p>
            <a:pPr algn="r"/>
            <a:fld id="{E3D78677-076B-4704-913D-6240A93A5800}" type="slidenum">
              <a:rPr lang="en-US" sz="1200"/>
              <a:pPr algn="r"/>
              <a:t>13</a:t>
            </a:fld>
            <a:endParaRPr lang="en-US" sz="1200" dirty="0"/>
          </a:p>
        </p:txBody>
      </p:sp>
      <p:sp>
        <p:nvSpPr>
          <p:cNvPr id="1239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ln/>
        </p:spPr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Modeling: tunes and K-values in ramp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121C80-78AB-4881-86B2-910EE2364C5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383" y="4833741"/>
            <a:ext cx="6065035" cy="4540339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E27EBD-6E19-4950-ADF5-D0D06E31B10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9687" cy="3838575"/>
          </a:xfrm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ca-ES" smtClean="0"/>
              <a:t>Bona tarda a tothom.</a:t>
            </a:r>
          </a:p>
          <a:p>
            <a:pPr eaLnBrk="1" hangingPunct="1"/>
            <a:r>
              <a:rPr lang="ca-ES" smtClean="0"/>
              <a:t>En primer lloc agrair al Museu, que no se si sabia que soc nascuda a Terrassa i que per tant em fa especial il.lusio se avui aqui, el  que m’hagi donat l’oportunitat de venir a explicar-vos que és un sincrotró i en particular el sincrotró ALBA que s’està construint en aquests moments a Cerdanyola del Vallés.</a:t>
            </a:r>
          </a:p>
          <a:p>
            <a:pPr eaLnBrk="1" hangingPunct="1"/>
            <a:endParaRPr lang="ca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AB8B2-8353-4010-8422-F7CB33C8A986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383" y="4833741"/>
            <a:ext cx="6065035" cy="4540339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E896CA-90B1-40C6-A2E2-8478EE349EA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339725"/>
            <a:ext cx="1588" cy="1588"/>
          </a:xfrm>
          <a:solidFill>
            <a:srgbClr val="FFFFFF"/>
          </a:solidFill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383" y="4830463"/>
            <a:ext cx="6065035" cy="4545256"/>
          </a:xfrm>
          <a:noFill/>
          <a:ln/>
        </p:spPr>
        <p:txBody>
          <a:bodyPr wrap="none" anchor="ctr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A2DC40-935E-46EE-A435-BE538F62A6E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339725"/>
            <a:ext cx="1588" cy="1588"/>
          </a:xfrm>
          <a:solidFill>
            <a:srgbClr val="FFFFFF"/>
          </a:solidFill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383" y="4830463"/>
            <a:ext cx="6065035" cy="4545256"/>
          </a:xfrm>
          <a:noFill/>
          <a:ln/>
        </p:spPr>
        <p:txBody>
          <a:bodyPr wrap="none" anchor="ctr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DE33C9-6B7B-4283-AD51-4940152D0B5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B7D2EB-C439-46C3-8ECC-242C93A03DCD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92BFDE-607D-49F0-82B3-7A644CEA8E7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3D353D-1D17-4FE8-A36A-CA8ED07FB1E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383" y="4835380"/>
            <a:ext cx="6065035" cy="4540339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93C002-9C7D-4FEE-9BFA-B38034449AA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447BD3-317B-41B4-BB52-6E4CDBA64E4D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F8683A-D07C-4599-9171-95B2FBC422F6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383" y="4833741"/>
            <a:ext cx="6065035" cy="4540339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E558DE-ED89-404B-B0D3-32CD81FA5CE1}" type="slidenum">
              <a:rPr lang="en-US"/>
              <a:pPr/>
              <a:t>86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972" y="4834704"/>
            <a:ext cx="6065156" cy="454025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9FEBC9-734A-459B-A210-2A8C53E3D762}" type="slidenum">
              <a:rPr lang="en-US" smtClean="0"/>
              <a:pPr/>
              <a:t>88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916" y="4861605"/>
            <a:ext cx="5682645" cy="4604265"/>
          </a:xfrm>
          <a:noFill/>
          <a:ln/>
        </p:spPr>
        <p:txBody>
          <a:bodyPr/>
          <a:lstStyle/>
          <a:p>
            <a:pPr marL="237401" indent="-237401" eaLnBrk="1" hangingPunct="1">
              <a:lnSpc>
                <a:spcPct val="80000"/>
              </a:lnSpc>
              <a:buFontTx/>
              <a:buChar char="-"/>
            </a:pPr>
            <a:endParaRPr lang="en-GB" sz="9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20D18D-E2F6-4394-AA47-C14BAAE3B17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977939-9BAA-48C4-B42E-01575397341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383" y="4833741"/>
            <a:ext cx="6065035" cy="4541978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9D61BA-7231-4926-9A19-DA08131E4FD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768350"/>
            <a:ext cx="5113338" cy="3835400"/>
          </a:xfrm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253" y="4863245"/>
            <a:ext cx="5685970" cy="4602625"/>
          </a:xfrm>
          <a:noFill/>
          <a:ln/>
        </p:spPr>
        <p:txBody>
          <a:bodyPr lIns="85042" tIns="42522" rIns="85042" bIns="4252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8E1298-69F8-4EBB-A1D0-48344C68DF1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97834" indent="-197834" eaLnBrk="1" hangingPunct="1">
              <a:lnSpc>
                <a:spcPct val="90000"/>
              </a:lnSpc>
            </a:pPr>
            <a:endParaRPr lang="en-GB" sz="100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622460-66C6-45EE-88D0-912F8AC5C3F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14925" cy="383540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9E9024-9795-43A7-A826-E3CAA8C6378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14925" cy="3835400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D04F1F-7B01-42C7-8727-D7B9F4BC591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1859" name="Rectangle 7"/>
          <p:cNvSpPr txBox="1">
            <a:spLocks noGrp="1" noChangeArrowheads="1"/>
          </p:cNvSpPr>
          <p:nvPr/>
        </p:nvSpPr>
        <p:spPr bwMode="auto">
          <a:xfrm>
            <a:off x="4021744" y="9721571"/>
            <a:ext cx="3079069" cy="51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80" tIns="47390" rIns="94780" bIns="47390" anchor="b"/>
          <a:lstStyle/>
          <a:p>
            <a:pPr algn="r" defTabSz="947956"/>
            <a:fld id="{41B14B8A-18C1-4CCB-B865-B2F92979E60F}" type="slidenum">
              <a:rPr lang="en-US" sz="1200"/>
              <a:pPr algn="r" defTabSz="947956"/>
              <a:t>10</a:t>
            </a:fld>
            <a:endParaRPr lang="en-US" sz="1200" dirty="0"/>
          </a:p>
        </p:txBody>
      </p:sp>
      <p:sp>
        <p:nvSpPr>
          <p:cNvPr id="1218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9687" cy="3838575"/>
          </a:xfrm>
          <a:ln/>
        </p:spPr>
      </p:sp>
      <p:sp>
        <p:nvSpPr>
          <p:cNvPr id="1218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253" y="4861605"/>
            <a:ext cx="5685970" cy="4605904"/>
          </a:xfrm>
          <a:noFill/>
          <a:ln/>
        </p:spPr>
        <p:txBody>
          <a:bodyPr lIns="94780" tIns="47390" rIns="94780" bIns="47390"/>
          <a:lstStyle/>
          <a:p>
            <a:pPr eaLnBrk="1" hangingPunct="1"/>
            <a:endParaRPr lang="ca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620713"/>
            <a:ext cx="2057400" cy="57610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620713"/>
            <a:ext cx="6019800" cy="57610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68313" y="1124744"/>
            <a:ext cx="8229600" cy="52570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340395"/>
            <a:ext cx="8027987" cy="568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825" y="1124744"/>
            <a:ext cx="4279900" cy="55348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124744"/>
            <a:ext cx="4281488" cy="553481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332656"/>
            <a:ext cx="8027987" cy="568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825" y="1052736"/>
            <a:ext cx="4279900" cy="56068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1052736"/>
            <a:ext cx="4281488" cy="2664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61047"/>
            <a:ext cx="4281488" cy="27985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4" y="188640"/>
            <a:ext cx="8229600" cy="7207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1662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0386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412875"/>
            <a:ext cx="40386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0"/>
            <a:ext cx="6264696" cy="9087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24744"/>
            <a:ext cx="3008313" cy="500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2"/>
          <p:cNvGrpSpPr>
            <a:grpSpLocks/>
          </p:cNvGrpSpPr>
          <p:nvPr userDrawn="1"/>
        </p:nvGrpSpPr>
        <p:grpSpPr bwMode="auto">
          <a:xfrm>
            <a:off x="0" y="-4763"/>
            <a:ext cx="9144000" cy="1019176"/>
            <a:chOff x="0" y="-4763"/>
            <a:chExt cx="9144000" cy="1019176"/>
          </a:xfrm>
        </p:grpSpPr>
        <p:pic>
          <p:nvPicPr>
            <p:cNvPr id="8201" name="Picture 12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0" y="0"/>
              <a:ext cx="9144000" cy="1014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202" name="Group 16"/>
            <p:cNvGrpSpPr>
              <a:grpSpLocks/>
            </p:cNvGrpSpPr>
            <p:nvPr userDrawn="1"/>
          </p:nvGrpSpPr>
          <p:grpSpPr bwMode="auto">
            <a:xfrm>
              <a:off x="34925" y="-4763"/>
              <a:ext cx="1747838" cy="993776"/>
              <a:chOff x="22" y="-3"/>
              <a:chExt cx="1101" cy="626"/>
            </a:xfrm>
          </p:grpSpPr>
          <p:pic>
            <p:nvPicPr>
              <p:cNvPr id="8203" name="Picture 17" descr="logo_alba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22" y="-3"/>
                <a:ext cx="998" cy="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7298" name="Text Box 18"/>
              <p:cNvSpPr txBox="1">
                <a:spLocks noChangeArrowheads="1"/>
              </p:cNvSpPr>
              <p:nvPr/>
            </p:nvSpPr>
            <p:spPr bwMode="auto">
              <a:xfrm>
                <a:off x="22" y="450"/>
                <a:ext cx="110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" sz="1200">
                    <a:solidFill>
                      <a:schemeClr val="bg1"/>
                    </a:solidFill>
                    <a:latin typeface="Monotype Corsiva" pitchFamily="66" charset="0"/>
                  </a:rPr>
                  <a:t>Synchrotron Light Facility</a:t>
                </a:r>
                <a:endParaRPr lang="en-US" sz="1200">
                  <a:solidFill>
                    <a:schemeClr val="bg1"/>
                  </a:solidFill>
                  <a:latin typeface="Monotype Corsiva" pitchFamily="66" charset="0"/>
                </a:endParaRPr>
              </a:p>
            </p:txBody>
          </p:sp>
        </p:grpSp>
      </p:grpSp>
      <p:sp>
        <p:nvSpPr>
          <p:cNvPr id="97294" name="Rectangle 14"/>
          <p:cNvSpPr>
            <a:spLocks noChangeArrowheads="1"/>
          </p:cNvSpPr>
          <p:nvPr userDrawn="1"/>
        </p:nvSpPr>
        <p:spPr bwMode="auto">
          <a:xfrm>
            <a:off x="-25400" y="6694488"/>
            <a:ext cx="9169400" cy="163512"/>
          </a:xfrm>
          <a:prstGeom prst="rect">
            <a:avLst/>
          </a:prstGeom>
          <a:gradFill rotWithShape="1">
            <a:gsLst>
              <a:gs pos="0">
                <a:srgbClr val="000050"/>
              </a:gs>
              <a:gs pos="50000">
                <a:srgbClr val="33CCFF"/>
              </a:gs>
              <a:gs pos="100000">
                <a:srgbClr val="00005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pic>
        <p:nvPicPr>
          <p:cNvPr id="8196" name="Picture 2" descr="spp_alba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-6350" y="1946275"/>
            <a:ext cx="91567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19672" y="188913"/>
            <a:ext cx="604867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cambiar el estilo de título	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229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97291" name="Text Box 11"/>
          <p:cNvSpPr txBox="1">
            <a:spLocks noChangeArrowheads="1"/>
          </p:cNvSpPr>
          <p:nvPr userDrawn="1"/>
        </p:nvSpPr>
        <p:spPr bwMode="auto">
          <a:xfrm>
            <a:off x="7751763" y="6654800"/>
            <a:ext cx="142875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a-ES" sz="900" i="1" dirty="0">
                <a:solidFill>
                  <a:schemeClr val="bg1"/>
                </a:solidFill>
              </a:rPr>
              <a:t>Commissioning of ALBA</a:t>
            </a:r>
          </a:p>
        </p:txBody>
      </p:sp>
      <p:sp>
        <p:nvSpPr>
          <p:cNvPr id="97299" name="Text Box 19"/>
          <p:cNvSpPr txBox="1">
            <a:spLocks noChangeArrowheads="1"/>
          </p:cNvSpPr>
          <p:nvPr userDrawn="1"/>
        </p:nvSpPr>
        <p:spPr bwMode="auto">
          <a:xfrm>
            <a:off x="304800" y="6675438"/>
            <a:ext cx="12938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900" i="1" dirty="0">
                <a:solidFill>
                  <a:schemeClr val="bg1"/>
                </a:solidFill>
              </a:rPr>
              <a:t>M. </a:t>
            </a:r>
            <a:r>
              <a:rPr lang="es-ES" sz="900" i="1" dirty="0" err="1">
                <a:solidFill>
                  <a:schemeClr val="bg1"/>
                </a:solidFill>
              </a:rPr>
              <a:t>Munoz</a:t>
            </a:r>
            <a:r>
              <a:rPr lang="es-ES" sz="900" i="1" dirty="0">
                <a:solidFill>
                  <a:schemeClr val="bg1"/>
                </a:solidFill>
              </a:rPr>
              <a:t>, June 2011</a:t>
            </a:r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7632848" y="128826"/>
            <a:ext cx="1475656" cy="707886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7800000" scaled="0"/>
            <a:tileRect/>
          </a:gradFill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trike="noStrike" baseline="0" dirty="0" smtClean="0">
                <a:solidFill>
                  <a:srgbClr val="FFFF00"/>
                </a:solidFill>
              </a:rPr>
              <a:t>Accelerator Division</a:t>
            </a:r>
            <a:endParaRPr lang="es-ES" strike="noStrike" baseline="0" dirty="0">
              <a:solidFill>
                <a:srgbClr val="FFFF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ogbook/booster/101007_171610/1700_orbitchanges.png?lb=booster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w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5.jpe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4.jpe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wmf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1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0.jpeg"/><Relationship Id="rId4" Type="http://schemas.openxmlformats.org/officeDocument/2006/relationships/image" Target="../media/image159.jpe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014"/>
          <p:cNvPicPr>
            <a:picLocks noChangeAspect="1" noChangeArrowheads="1"/>
          </p:cNvPicPr>
          <p:nvPr/>
        </p:nvPicPr>
        <p:blipFill>
          <a:blip r:embed="rId3" cstate="print"/>
          <a:srcRect l="16074" t="2130" b="12656"/>
          <a:stretch>
            <a:fillRect/>
          </a:stretch>
        </p:blipFill>
        <p:spPr bwMode="auto">
          <a:xfrm>
            <a:off x="-3175" y="981075"/>
            <a:ext cx="9158288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196975"/>
            <a:ext cx="7777162" cy="719138"/>
          </a:xfrm>
          <a:solidFill>
            <a:schemeClr val="bg1">
              <a:alpha val="70195"/>
            </a:schemeClr>
          </a:solidFill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ca-ES" sz="2800" b="1" smtClean="0">
                <a:solidFill>
                  <a:schemeClr val="tx1"/>
                </a:solidFill>
              </a:rPr>
              <a:t>ALBA: COMMISSIONING STATUS</a:t>
            </a:r>
            <a:endParaRPr lang="ca-ES" b="1" smtClean="0">
              <a:solidFill>
                <a:schemeClr val="tx1"/>
              </a:solidFill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5588000"/>
            <a:ext cx="7777162" cy="936625"/>
          </a:xfrm>
          <a:solidFill>
            <a:schemeClr val="bg1">
              <a:alpha val="70195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chemeClr val="tx1"/>
                </a:solidFill>
              </a:rPr>
              <a:t>Marc Munoz</a:t>
            </a:r>
          </a:p>
          <a:p>
            <a:pPr eaLnBrk="1" hangingPunct="1">
              <a:lnSpc>
                <a:spcPct val="90000"/>
              </a:lnSpc>
            </a:pPr>
            <a:r>
              <a:rPr lang="en-GB" b="1" smtClean="0">
                <a:solidFill>
                  <a:schemeClr val="tx1"/>
                </a:solidFill>
              </a:rPr>
              <a:t>on behalf of ALBA Accelerator Division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2339975" y="5654675"/>
            <a:ext cx="4603750" cy="3667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800">
                <a:solidFill>
                  <a:srgbClr val="CC0000"/>
                </a:solidFill>
              </a:rPr>
              <a:t>Design working point: Q</a:t>
            </a:r>
            <a:r>
              <a:rPr lang="en-GB" sz="1800" baseline="-25000">
                <a:solidFill>
                  <a:srgbClr val="CC0000"/>
                </a:solidFill>
              </a:rPr>
              <a:t>x</a:t>
            </a:r>
            <a:r>
              <a:rPr lang="en-GB" sz="1800">
                <a:solidFill>
                  <a:srgbClr val="CC0000"/>
                </a:solidFill>
              </a:rPr>
              <a:t> = 12.42, Q</a:t>
            </a:r>
            <a:r>
              <a:rPr lang="en-GB" sz="1800" baseline="-25000">
                <a:solidFill>
                  <a:srgbClr val="CC0000"/>
                </a:solidFill>
              </a:rPr>
              <a:t>y</a:t>
            </a:r>
            <a:r>
              <a:rPr lang="en-GB" sz="1800">
                <a:solidFill>
                  <a:srgbClr val="CC0000"/>
                </a:solidFill>
              </a:rPr>
              <a:t> = 7.38</a:t>
            </a:r>
          </a:p>
        </p:txBody>
      </p:sp>
      <p:grpSp>
        <p:nvGrpSpPr>
          <p:cNvPr id="22531" name="Group 23"/>
          <p:cNvGrpSpPr>
            <a:grpSpLocks/>
          </p:cNvGrpSpPr>
          <p:nvPr/>
        </p:nvGrpSpPr>
        <p:grpSpPr bwMode="auto">
          <a:xfrm>
            <a:off x="323850" y="1189038"/>
            <a:ext cx="8072438" cy="4313237"/>
            <a:chOff x="144" y="890"/>
            <a:chExt cx="5085" cy="2717"/>
          </a:xfrm>
        </p:grpSpPr>
        <p:pic>
          <p:nvPicPr>
            <p:cNvPr id="2253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0" y="890"/>
              <a:ext cx="4889" cy="2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4" name="Text Box 6"/>
            <p:cNvSpPr txBox="1">
              <a:spLocks noChangeArrowheads="1"/>
            </p:cNvSpPr>
            <p:nvPr/>
          </p:nvSpPr>
          <p:spPr bwMode="auto">
            <a:xfrm>
              <a:off x="720" y="3376"/>
              <a:ext cx="94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rgbClr val="CC0000"/>
                  </a:solidFill>
                </a:rPr>
                <a:t>short dipole</a:t>
              </a:r>
            </a:p>
          </p:txBody>
        </p:sp>
        <p:sp>
          <p:nvSpPr>
            <p:cNvPr id="22535" name="Text Box 7"/>
            <p:cNvSpPr txBox="1">
              <a:spLocks noChangeArrowheads="1"/>
            </p:cNvSpPr>
            <p:nvPr/>
          </p:nvSpPr>
          <p:spPr bwMode="auto">
            <a:xfrm>
              <a:off x="2018" y="3339"/>
              <a:ext cx="88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rgbClr val="CC0000"/>
                  </a:solidFill>
                </a:rPr>
                <a:t>long dipole</a:t>
              </a:r>
            </a:p>
          </p:txBody>
        </p:sp>
        <p:sp>
          <p:nvSpPr>
            <p:cNvPr id="22536" name="Text Box 10"/>
            <p:cNvSpPr txBox="1">
              <a:spLocks noChangeArrowheads="1"/>
            </p:cNvSpPr>
            <p:nvPr/>
          </p:nvSpPr>
          <p:spPr bwMode="auto">
            <a:xfrm>
              <a:off x="144" y="3136"/>
              <a:ext cx="49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chemeClr val="accent2"/>
                  </a:solidFill>
                </a:rPr>
                <a:t>QH01</a:t>
              </a:r>
            </a:p>
          </p:txBody>
        </p:sp>
        <p:sp>
          <p:nvSpPr>
            <p:cNvPr id="22537" name="Text Box 11"/>
            <p:cNvSpPr txBox="1">
              <a:spLocks noChangeArrowheads="1"/>
            </p:cNvSpPr>
            <p:nvPr/>
          </p:nvSpPr>
          <p:spPr bwMode="auto">
            <a:xfrm>
              <a:off x="720" y="3136"/>
              <a:ext cx="48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chemeClr val="accent2"/>
                  </a:solidFill>
                </a:rPr>
                <a:t>QV01</a:t>
              </a:r>
            </a:p>
          </p:txBody>
        </p:sp>
        <p:sp>
          <p:nvSpPr>
            <p:cNvPr id="22538" name="Text Box 12"/>
            <p:cNvSpPr txBox="1">
              <a:spLocks noChangeArrowheads="1"/>
            </p:cNvSpPr>
            <p:nvPr/>
          </p:nvSpPr>
          <p:spPr bwMode="auto">
            <a:xfrm>
              <a:off x="1248" y="3136"/>
              <a:ext cx="48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chemeClr val="accent2"/>
                  </a:solidFill>
                </a:rPr>
                <a:t>QV02</a:t>
              </a:r>
            </a:p>
          </p:txBody>
        </p:sp>
        <p:sp>
          <p:nvSpPr>
            <p:cNvPr id="22539" name="Text Box 13"/>
            <p:cNvSpPr txBox="1">
              <a:spLocks noChangeArrowheads="1"/>
            </p:cNvSpPr>
            <p:nvPr/>
          </p:nvSpPr>
          <p:spPr bwMode="auto">
            <a:xfrm>
              <a:off x="3198" y="3294"/>
              <a:ext cx="49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chemeClr val="accent2"/>
                  </a:solidFill>
                </a:rPr>
                <a:t>QH02</a:t>
              </a:r>
            </a:p>
          </p:txBody>
        </p:sp>
        <p:sp>
          <p:nvSpPr>
            <p:cNvPr id="22540" name="Line 14"/>
            <p:cNvSpPr>
              <a:spLocks noChangeShapeType="1"/>
            </p:cNvSpPr>
            <p:nvPr/>
          </p:nvSpPr>
          <p:spPr bwMode="auto">
            <a:xfrm flipV="1">
              <a:off x="336" y="2784"/>
              <a:ext cx="672" cy="432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1" name="Line 15"/>
            <p:cNvSpPr>
              <a:spLocks noChangeShapeType="1"/>
            </p:cNvSpPr>
            <p:nvPr/>
          </p:nvSpPr>
          <p:spPr bwMode="auto">
            <a:xfrm flipV="1">
              <a:off x="912" y="2784"/>
              <a:ext cx="144" cy="384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2" name="Line 16"/>
            <p:cNvSpPr>
              <a:spLocks noChangeShapeType="1"/>
            </p:cNvSpPr>
            <p:nvPr/>
          </p:nvSpPr>
          <p:spPr bwMode="auto">
            <a:xfrm flipH="1" flipV="1">
              <a:off x="1248" y="2784"/>
              <a:ext cx="192" cy="384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3" name="Line 17"/>
            <p:cNvSpPr>
              <a:spLocks noChangeShapeType="1"/>
            </p:cNvSpPr>
            <p:nvPr/>
          </p:nvSpPr>
          <p:spPr bwMode="auto">
            <a:xfrm flipH="1" flipV="1">
              <a:off x="3470" y="2886"/>
              <a:ext cx="0" cy="40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4" name="Line 18"/>
            <p:cNvSpPr>
              <a:spLocks noChangeShapeType="1"/>
            </p:cNvSpPr>
            <p:nvPr/>
          </p:nvSpPr>
          <p:spPr bwMode="auto">
            <a:xfrm flipH="1" flipV="1">
              <a:off x="2472" y="2886"/>
              <a:ext cx="45" cy="499"/>
            </a:xfrm>
            <a:prstGeom prst="line">
              <a:avLst/>
            </a:prstGeom>
            <a:noFill/>
            <a:ln w="127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5" name="Line 19"/>
            <p:cNvSpPr>
              <a:spLocks noChangeShapeType="1"/>
            </p:cNvSpPr>
            <p:nvPr/>
          </p:nvSpPr>
          <p:spPr bwMode="auto">
            <a:xfrm flipH="1" flipV="1">
              <a:off x="1152" y="2880"/>
              <a:ext cx="48" cy="528"/>
            </a:xfrm>
            <a:prstGeom prst="line">
              <a:avLst/>
            </a:prstGeom>
            <a:noFill/>
            <a:ln w="127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6" name="Text Box 20"/>
            <p:cNvSpPr txBox="1">
              <a:spLocks noChangeArrowheads="1"/>
            </p:cNvSpPr>
            <p:nvPr/>
          </p:nvSpPr>
          <p:spPr bwMode="auto">
            <a:xfrm>
              <a:off x="4416" y="3168"/>
              <a:ext cx="30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rgbClr val="008000"/>
                  </a:solidFill>
                </a:rPr>
                <a:t>SV</a:t>
              </a:r>
            </a:p>
          </p:txBody>
        </p:sp>
        <p:sp>
          <p:nvSpPr>
            <p:cNvPr id="22547" name="Line 21"/>
            <p:cNvSpPr>
              <a:spLocks noChangeShapeType="1"/>
            </p:cNvSpPr>
            <p:nvPr/>
          </p:nvSpPr>
          <p:spPr bwMode="auto">
            <a:xfrm flipV="1">
              <a:off x="4560" y="2832"/>
              <a:ext cx="144" cy="38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8" name="Text Box 25"/>
            <p:cNvSpPr txBox="1">
              <a:spLocks noChangeArrowheads="1"/>
            </p:cNvSpPr>
            <p:nvPr/>
          </p:nvSpPr>
          <p:spPr bwMode="auto">
            <a:xfrm>
              <a:off x="4848" y="3168"/>
              <a:ext cx="31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rgbClr val="008000"/>
                  </a:solidFill>
                </a:rPr>
                <a:t>SH</a:t>
              </a:r>
            </a:p>
          </p:txBody>
        </p:sp>
        <p:sp>
          <p:nvSpPr>
            <p:cNvPr id="22549" name="Line 26"/>
            <p:cNvSpPr>
              <a:spLocks noChangeShapeType="1"/>
            </p:cNvSpPr>
            <p:nvPr/>
          </p:nvSpPr>
          <p:spPr bwMode="auto">
            <a:xfrm flipH="1" flipV="1">
              <a:off x="4848" y="2832"/>
              <a:ext cx="144" cy="38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chemeClr val="bg1"/>
                </a:solidFill>
              </a:rPr>
              <a:t>Lattice of Booster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Booster</a:t>
            </a:r>
            <a:endParaRPr lang="es-ES" dirty="0"/>
          </a:p>
        </p:txBody>
      </p:sp>
      <p:pic>
        <p:nvPicPr>
          <p:cNvPr id="23554" name="Picture 6" descr="albari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b="12868"/>
          <a:stretch>
            <a:fillRect/>
          </a:stretch>
        </p:blipFill>
        <p:spPr>
          <a:xfrm>
            <a:off x="1907704" y="1189038"/>
            <a:ext cx="4808538" cy="5032375"/>
          </a:xfrm>
          <a:noFill/>
        </p:spPr>
      </p:pic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5060950" y="2586038"/>
            <a:ext cx="882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800" b="1"/>
              <a:t>LINAC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3117850" y="4033838"/>
            <a:ext cx="13144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800" b="1">
                <a:solidFill>
                  <a:srgbClr val="CC0000"/>
                </a:solidFill>
              </a:rPr>
              <a:t>BOOSTER</a:t>
            </a:r>
            <a:endParaRPr lang="en-US" sz="1800">
              <a:solidFill>
                <a:srgbClr val="CC0000"/>
              </a:solidFill>
            </a:endParaRPr>
          </a:p>
        </p:txBody>
      </p:sp>
      <p:sp>
        <p:nvSpPr>
          <p:cNvPr id="23557" name="Line 9"/>
          <p:cNvSpPr>
            <a:spLocks noChangeShapeType="1"/>
          </p:cNvSpPr>
          <p:nvPr/>
        </p:nvSpPr>
        <p:spPr bwMode="auto">
          <a:xfrm flipH="1">
            <a:off x="2514600" y="4262438"/>
            <a:ext cx="609600" cy="762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3886200" y="5938838"/>
            <a:ext cx="19494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800" b="1"/>
              <a:t>STORAGE RING</a:t>
            </a:r>
          </a:p>
        </p:txBody>
      </p:sp>
      <p:sp>
        <p:nvSpPr>
          <p:cNvPr id="23559" name="Line 11"/>
          <p:cNvSpPr>
            <a:spLocks noChangeShapeType="1"/>
          </p:cNvSpPr>
          <p:nvPr/>
        </p:nvSpPr>
        <p:spPr bwMode="auto">
          <a:xfrm flipH="1" flipV="1">
            <a:off x="3352800" y="5634038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60" name="Oval 12"/>
          <p:cNvSpPr>
            <a:spLocks noChangeArrowheads="1"/>
          </p:cNvSpPr>
          <p:nvPr/>
        </p:nvSpPr>
        <p:spPr bwMode="auto">
          <a:xfrm rot="-1221102">
            <a:off x="3292475" y="1366838"/>
            <a:ext cx="1219200" cy="51593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Tx/>
              <a:buChar char="•"/>
            </a:pPr>
            <a:endParaRPr lang="it-IT"/>
          </a:p>
        </p:txBody>
      </p:sp>
      <p:sp>
        <p:nvSpPr>
          <p:cNvPr id="23561" name="Oval 13"/>
          <p:cNvSpPr>
            <a:spLocks noChangeArrowheads="1"/>
          </p:cNvSpPr>
          <p:nvPr/>
        </p:nvSpPr>
        <p:spPr bwMode="auto">
          <a:xfrm rot="-1221574">
            <a:off x="5867400" y="3043238"/>
            <a:ext cx="431800" cy="8636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FontTx/>
              <a:buChar char="•"/>
            </a:pPr>
            <a:endParaRPr lang="it-IT"/>
          </a:p>
        </p:txBody>
      </p:sp>
      <p:sp>
        <p:nvSpPr>
          <p:cNvPr id="23562" name="Text Box 14"/>
          <p:cNvSpPr txBox="1">
            <a:spLocks noChangeArrowheads="1"/>
          </p:cNvSpPr>
          <p:nvPr/>
        </p:nvSpPr>
        <p:spPr bwMode="auto">
          <a:xfrm>
            <a:off x="5416550" y="3514725"/>
            <a:ext cx="628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800" b="1"/>
              <a:t>LTB</a:t>
            </a:r>
          </a:p>
        </p:txBody>
      </p:sp>
      <p:sp>
        <p:nvSpPr>
          <p:cNvPr id="23563" name="Text Box 15"/>
          <p:cNvSpPr txBox="1">
            <a:spLocks noChangeArrowheads="1"/>
          </p:cNvSpPr>
          <p:nvPr/>
        </p:nvSpPr>
        <p:spPr bwMode="auto">
          <a:xfrm>
            <a:off x="3409950" y="1900238"/>
            <a:ext cx="6413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800" b="1"/>
              <a:t>BTS</a:t>
            </a:r>
          </a:p>
        </p:txBody>
      </p:sp>
      <p:sp>
        <p:nvSpPr>
          <p:cNvPr id="23564" name="Text Box 16"/>
          <p:cNvSpPr txBox="1">
            <a:spLocks noChangeArrowheads="1"/>
          </p:cNvSpPr>
          <p:nvPr/>
        </p:nvSpPr>
        <p:spPr bwMode="auto">
          <a:xfrm>
            <a:off x="76200" y="1530350"/>
            <a:ext cx="2833688" cy="441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3 GeV Booster</a:t>
            </a:r>
          </a:p>
          <a:p>
            <a:pPr>
              <a:spcBef>
                <a:spcPct val="20000"/>
              </a:spcBef>
            </a:pPr>
            <a:r>
              <a:rPr lang="en-US"/>
              <a:t>gradient dipoles with</a:t>
            </a:r>
          </a:p>
          <a:p>
            <a:pPr>
              <a:spcBef>
                <a:spcPct val="20000"/>
              </a:spcBef>
            </a:pPr>
            <a:r>
              <a:rPr lang="en-US"/>
              <a:t>built-in sextupole</a:t>
            </a:r>
          </a:p>
          <a:p>
            <a:pPr>
              <a:spcBef>
                <a:spcPct val="20000"/>
              </a:spcBef>
            </a:pPr>
            <a:r>
              <a:rPr lang="en-US"/>
              <a:t>circumference: 249.6 m</a:t>
            </a:r>
          </a:p>
          <a:p>
            <a:pPr>
              <a:spcBef>
                <a:spcPct val="20000"/>
              </a:spcBef>
            </a:pPr>
            <a:endParaRPr lang="en-US"/>
          </a:p>
          <a:p>
            <a:pPr>
              <a:spcBef>
                <a:spcPct val="20000"/>
              </a:spcBef>
            </a:pPr>
            <a:r>
              <a:rPr lang="en-US" b="1"/>
              <a:t>4 superperiods</a:t>
            </a:r>
            <a:r>
              <a:rPr lang="en-US"/>
              <a:t>:</a:t>
            </a:r>
          </a:p>
          <a:p>
            <a:pPr>
              <a:spcBef>
                <a:spcPct val="20000"/>
              </a:spcBef>
            </a:pPr>
            <a:r>
              <a:rPr lang="en-US"/>
              <a:t>32 long dipoles 2 m</a:t>
            </a:r>
          </a:p>
          <a:p>
            <a:pPr>
              <a:spcBef>
                <a:spcPct val="20000"/>
              </a:spcBef>
            </a:pPr>
            <a:r>
              <a:rPr lang="en-US"/>
              <a:t> 8 short dipoles 1 m</a:t>
            </a:r>
          </a:p>
          <a:p>
            <a:pPr>
              <a:spcBef>
                <a:spcPct val="20000"/>
              </a:spcBef>
            </a:pPr>
            <a:r>
              <a:rPr lang="en-US"/>
              <a:t>60 quads in 4 families</a:t>
            </a:r>
          </a:p>
          <a:p>
            <a:pPr>
              <a:spcBef>
                <a:spcPct val="20000"/>
              </a:spcBef>
            </a:pPr>
            <a:endParaRPr lang="en-US"/>
          </a:p>
          <a:p>
            <a:pPr>
              <a:spcBef>
                <a:spcPct val="20000"/>
              </a:spcBef>
            </a:pPr>
            <a:r>
              <a:rPr lang="en-US"/>
              <a:t>Emittance 10 nm</a:t>
            </a:r>
            <a:r>
              <a:rPr lang="en-US">
                <a:cs typeface="Arial" charset="0"/>
              </a:rPr>
              <a:t>·</a:t>
            </a:r>
            <a:r>
              <a:rPr lang="en-US"/>
              <a:t>rad</a:t>
            </a:r>
          </a:p>
          <a:p>
            <a:pPr>
              <a:spcBef>
                <a:spcPct val="20000"/>
              </a:spcBef>
            </a:pPr>
            <a:r>
              <a:rPr lang="en-US"/>
              <a:t>RF frequency 500 MHz</a:t>
            </a:r>
          </a:p>
        </p:txBody>
      </p:sp>
      <p:sp>
        <p:nvSpPr>
          <p:cNvPr id="23565" name="Text Box 17"/>
          <p:cNvSpPr txBox="1">
            <a:spLocks noChangeArrowheads="1"/>
          </p:cNvSpPr>
          <p:nvPr/>
        </p:nvSpPr>
        <p:spPr bwMode="auto">
          <a:xfrm>
            <a:off x="6491288" y="1554163"/>
            <a:ext cx="2652712" cy="3317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Linac 110 MeV</a:t>
            </a:r>
          </a:p>
          <a:p>
            <a:pPr>
              <a:spcBef>
                <a:spcPct val="20000"/>
              </a:spcBef>
            </a:pPr>
            <a:endParaRPr lang="en-US" b="1"/>
          </a:p>
          <a:p>
            <a:pPr>
              <a:spcBef>
                <a:spcPct val="20000"/>
              </a:spcBef>
            </a:pPr>
            <a:r>
              <a:rPr lang="en-US"/>
              <a:t>Repetition rate 3 Hz</a:t>
            </a:r>
          </a:p>
          <a:p>
            <a:pPr>
              <a:spcBef>
                <a:spcPct val="20000"/>
              </a:spcBef>
            </a:pPr>
            <a:endParaRPr lang="en-US"/>
          </a:p>
          <a:p>
            <a:pPr>
              <a:spcBef>
                <a:spcPct val="20000"/>
              </a:spcBef>
            </a:pPr>
            <a:r>
              <a:rPr lang="en-US"/>
              <a:t>Multi bunch mode:</a:t>
            </a:r>
          </a:p>
          <a:p>
            <a:pPr>
              <a:spcBef>
                <a:spcPct val="20000"/>
              </a:spcBef>
            </a:pPr>
            <a:r>
              <a:rPr lang="en-US"/>
              <a:t>4 nC in 112 ns</a:t>
            </a:r>
          </a:p>
          <a:p>
            <a:pPr>
              <a:spcBef>
                <a:spcPct val="20000"/>
              </a:spcBef>
            </a:pPr>
            <a:endParaRPr lang="en-US"/>
          </a:p>
          <a:p>
            <a:pPr>
              <a:spcBef>
                <a:spcPct val="20000"/>
              </a:spcBef>
            </a:pPr>
            <a:r>
              <a:rPr lang="en-US"/>
              <a:t>Single bunch mode:</a:t>
            </a:r>
          </a:p>
          <a:p>
            <a:pPr>
              <a:spcBef>
                <a:spcPct val="20000"/>
              </a:spcBef>
            </a:pPr>
            <a:r>
              <a:rPr lang="en-US"/>
              <a:t>1 nC in 4 pulses (2ns)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63625" y="187325"/>
            <a:ext cx="78930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4800">
              <a:latin typeface="Trebuchet MS" pitchFamily="34" charset="0"/>
            </a:endParaRPr>
          </a:p>
        </p:txBody>
      </p:sp>
      <p:pic>
        <p:nvPicPr>
          <p:cNvPr id="24579" name="Picture 3" descr="09h00_BO_DCCT_BestSh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095375"/>
            <a:ext cx="6048375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042988" y="5991225"/>
            <a:ext cx="2286000" cy="5334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800" b="1"/>
              <a:t>Injection (110 MeV)</a:t>
            </a:r>
            <a:endParaRPr lang="en-US" sz="1800" b="1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995738" y="5991225"/>
            <a:ext cx="1066800" cy="4572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800" b="1"/>
              <a:t>3 GeV</a:t>
            </a:r>
            <a:endParaRPr lang="en-US" sz="1800" b="1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651500" y="5991225"/>
            <a:ext cx="1066800" cy="4572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800" b="1"/>
              <a:t>200 MeV</a:t>
            </a:r>
            <a:endParaRPr lang="en-US" sz="1800" b="1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 flipH="1" flipV="1">
            <a:off x="2195513" y="5559425"/>
            <a:ext cx="0" cy="431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H="1" flipV="1">
            <a:off x="4500563" y="5559425"/>
            <a:ext cx="0" cy="431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 flipV="1">
            <a:off x="6156325" y="5487988"/>
            <a:ext cx="0" cy="431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4587" name="Rectangle 12"/>
          <p:cNvSpPr>
            <a:spLocks noChangeArrowheads="1"/>
          </p:cNvSpPr>
          <p:nvPr/>
        </p:nvSpPr>
        <p:spPr bwMode="auto">
          <a:xfrm>
            <a:off x="4211638" y="2463800"/>
            <a:ext cx="1368425" cy="3603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600" b="1"/>
              <a:t>Bad shots</a:t>
            </a:r>
            <a:endParaRPr lang="en-US" sz="1600" b="1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Booster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chemeClr val="bg1"/>
                </a:solidFill>
              </a:rPr>
              <a:t>Tunes and Quad-k-Values</a:t>
            </a:r>
            <a:endParaRPr lang="es-ES" dirty="0"/>
          </a:p>
        </p:txBody>
      </p:sp>
      <p:pic>
        <p:nvPicPr>
          <p:cNvPr id="25602" name="Picture 7" descr="tune_meamod_423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773238"/>
            <a:ext cx="4038600" cy="3060700"/>
          </a:xfrm>
          <a:noFill/>
        </p:spPr>
      </p:pic>
      <p:pic>
        <p:nvPicPr>
          <p:cNvPr id="25603" name="Picture 9" descr="kbend_model_263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 l="4193" r="7678"/>
          <a:stretch>
            <a:fillRect/>
          </a:stretch>
        </p:blipFill>
        <p:spPr>
          <a:xfrm>
            <a:off x="3743325" y="1916113"/>
            <a:ext cx="5400675" cy="2825750"/>
          </a:xfr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1913" y="4941888"/>
            <a:ext cx="90820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>
                <a:solidFill>
                  <a:srgbClr val="CC0000"/>
                </a:solidFill>
              </a:rPr>
              <a:t>the model of the booster optics in the ramping has a good agreement both at low and high energy, this is very useful to set the power supplies waveforms</a:t>
            </a:r>
            <a:endParaRPr lang="en-US" sz="180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1341438"/>
            <a:ext cx="4114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>
                <a:solidFill>
                  <a:schemeClr val="accent2"/>
                </a:solidFill>
              </a:rPr>
              <a:t>measured-model tunes comparison </a:t>
            </a:r>
            <a:endParaRPr lang="el-GR" sz="180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4356100" y="1052513"/>
            <a:ext cx="41148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>
                <a:solidFill>
                  <a:schemeClr val="accent2"/>
                </a:solidFill>
              </a:rPr>
              <a:t>model quad k-values  along the ramping according to the calibrations</a:t>
            </a:r>
            <a:endParaRPr lang="el-GR" sz="180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5607" name="Line 8"/>
          <p:cNvSpPr>
            <a:spLocks noChangeShapeType="1"/>
          </p:cNvSpPr>
          <p:nvPr/>
        </p:nvSpPr>
        <p:spPr bwMode="auto">
          <a:xfrm>
            <a:off x="2051050" y="1700213"/>
            <a:ext cx="0" cy="792162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s-ES"/>
          </a:p>
        </p:txBody>
      </p:sp>
      <p:sp>
        <p:nvSpPr>
          <p:cNvPr id="25608" name="Line 9"/>
          <p:cNvSpPr>
            <a:spLocks noChangeShapeType="1"/>
          </p:cNvSpPr>
          <p:nvPr/>
        </p:nvSpPr>
        <p:spPr bwMode="auto">
          <a:xfrm flipH="1" flipV="1">
            <a:off x="2268538" y="2781300"/>
            <a:ext cx="503237" cy="2160588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s-ES"/>
          </a:p>
        </p:txBody>
      </p:sp>
      <p:sp>
        <p:nvSpPr>
          <p:cNvPr id="25609" name="Text Box 11"/>
          <p:cNvSpPr txBox="1">
            <a:spLocks noChangeArrowheads="1"/>
          </p:cNvSpPr>
          <p:nvPr/>
        </p:nvSpPr>
        <p:spPr bwMode="auto">
          <a:xfrm>
            <a:off x="179388" y="6597650"/>
            <a:ext cx="89646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i="1">
                <a:solidFill>
                  <a:schemeClr val="bg1"/>
                </a:solidFill>
                <a:cs typeface="Arial" charset="0"/>
              </a:rPr>
              <a:t>Dieter Einfeld, Cells-ALBA                                                                                           13</a:t>
            </a:r>
            <a:r>
              <a:rPr lang="en-GB" sz="1200" b="1" i="1" baseline="30000">
                <a:solidFill>
                  <a:schemeClr val="bg1"/>
                </a:solidFill>
                <a:cs typeface="Arial" charset="0"/>
              </a:rPr>
              <a:t>th </a:t>
            </a:r>
            <a:r>
              <a:rPr lang="en-GB" sz="1200" b="1" i="1">
                <a:solidFill>
                  <a:schemeClr val="bg1"/>
                </a:solidFill>
                <a:cs typeface="Arial" charset="0"/>
              </a:rPr>
              <a:t>- SAC-Meeting, 31st – March 2011</a:t>
            </a:r>
            <a:endParaRPr lang="en-US" sz="1200" b="1" i="1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179388" y="981075"/>
            <a:ext cx="6283325" cy="5432425"/>
            <a:chOff x="192" y="802"/>
            <a:chExt cx="3529" cy="2865"/>
          </a:xfrm>
        </p:grpSpPr>
        <p:pic>
          <p:nvPicPr>
            <p:cNvPr id="26637" name="Picture 3" descr="SR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802"/>
              <a:ext cx="3449" cy="2458"/>
            </a:xfrm>
            <a:prstGeom prst="re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6638" name="Line 4"/>
            <p:cNvSpPr>
              <a:spLocks noChangeShapeType="1"/>
            </p:cNvSpPr>
            <p:nvPr/>
          </p:nvSpPr>
          <p:spPr bwMode="auto">
            <a:xfrm flipV="1">
              <a:off x="816" y="2242"/>
              <a:ext cx="0" cy="12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arrow" w="lg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9" name="Text Box 5"/>
            <p:cNvSpPr txBox="1">
              <a:spLocks noChangeArrowheads="1"/>
            </p:cNvSpPr>
            <p:nvPr/>
          </p:nvSpPr>
          <p:spPr bwMode="auto">
            <a:xfrm>
              <a:off x="480" y="3465"/>
              <a:ext cx="751" cy="202"/>
            </a:xfrm>
            <a:prstGeom prst="re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chemeClr val="folHlink"/>
                  </a:solidFill>
                </a:rPr>
                <a:t>E=110MeV</a:t>
              </a:r>
            </a:p>
          </p:txBody>
        </p:sp>
        <p:sp>
          <p:nvSpPr>
            <p:cNvPr id="26640" name="Line 6"/>
            <p:cNvSpPr>
              <a:spLocks noChangeShapeType="1"/>
            </p:cNvSpPr>
            <p:nvPr/>
          </p:nvSpPr>
          <p:spPr bwMode="auto">
            <a:xfrm flipV="1">
              <a:off x="3456" y="2626"/>
              <a:ext cx="0" cy="81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arrow" w="lg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1" name="Text Box 7"/>
            <p:cNvSpPr txBox="1">
              <a:spLocks noChangeArrowheads="1"/>
            </p:cNvSpPr>
            <p:nvPr/>
          </p:nvSpPr>
          <p:spPr bwMode="auto">
            <a:xfrm>
              <a:off x="3120" y="3465"/>
              <a:ext cx="601" cy="202"/>
            </a:xfrm>
            <a:prstGeom prst="re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chemeClr val="folHlink"/>
                  </a:solidFill>
                </a:rPr>
                <a:t>E=3GeV</a:t>
              </a:r>
            </a:p>
          </p:txBody>
        </p:sp>
      </p:grpSp>
      <p:grpSp>
        <p:nvGrpSpPr>
          <p:cNvPr id="26627" name="Group 8"/>
          <p:cNvGrpSpPr>
            <a:grpSpLocks/>
          </p:cNvGrpSpPr>
          <p:nvPr/>
        </p:nvGrpSpPr>
        <p:grpSpPr bwMode="auto">
          <a:xfrm>
            <a:off x="6588125" y="1125538"/>
            <a:ext cx="2249488" cy="5459412"/>
            <a:chOff x="4055" y="689"/>
            <a:chExt cx="1417" cy="3439"/>
          </a:xfrm>
        </p:grpSpPr>
        <p:pic>
          <p:nvPicPr>
            <p:cNvPr id="26631" name="Picture 9" descr="10h10_Bo04_SRM_005ms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55" y="689"/>
              <a:ext cx="1392" cy="1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2" name="Picture 10" descr="Bo04_SRM_120m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80" y="1858"/>
              <a:ext cx="1391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3" name="Picture 11" descr="Bo04_SRM_145ms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79" y="3025"/>
              <a:ext cx="1393" cy="1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4" name="Text Box 12"/>
            <p:cNvSpPr txBox="1">
              <a:spLocks noChangeArrowheads="1"/>
            </p:cNvSpPr>
            <p:nvPr/>
          </p:nvSpPr>
          <p:spPr bwMode="auto">
            <a:xfrm>
              <a:off x="4080" y="720"/>
              <a:ext cx="5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rgbClr val="FFFF00"/>
                  </a:solidFill>
                </a:rPr>
                <a:t>t=0ms</a:t>
              </a:r>
            </a:p>
          </p:txBody>
        </p:sp>
        <p:sp>
          <p:nvSpPr>
            <p:cNvPr id="26635" name="Text Box 13"/>
            <p:cNvSpPr txBox="1">
              <a:spLocks noChangeArrowheads="1"/>
            </p:cNvSpPr>
            <p:nvPr/>
          </p:nvSpPr>
          <p:spPr bwMode="auto">
            <a:xfrm>
              <a:off x="4080" y="1881"/>
              <a:ext cx="6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rgbClr val="FFFF00"/>
                  </a:solidFill>
                </a:rPr>
                <a:t>t=120ms</a:t>
              </a:r>
            </a:p>
          </p:txBody>
        </p:sp>
        <p:sp>
          <p:nvSpPr>
            <p:cNvPr id="26636" name="Text Box 14"/>
            <p:cNvSpPr txBox="1">
              <a:spLocks noChangeArrowheads="1"/>
            </p:cNvSpPr>
            <p:nvPr/>
          </p:nvSpPr>
          <p:spPr bwMode="auto">
            <a:xfrm>
              <a:off x="4080" y="3081"/>
              <a:ext cx="6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rgbClr val="FFFF00"/>
                  </a:solidFill>
                </a:rPr>
                <a:t>t=145ms</a:t>
              </a:r>
            </a:p>
          </p:txBody>
        </p:sp>
      </p:grpSp>
      <p:sp>
        <p:nvSpPr>
          <p:cNvPr id="26628" name="Rectangle 16"/>
          <p:cNvSpPr>
            <a:spLocks noChangeArrowheads="1"/>
          </p:cNvSpPr>
          <p:nvPr/>
        </p:nvSpPr>
        <p:spPr bwMode="auto">
          <a:xfrm>
            <a:off x="2771775" y="2349500"/>
            <a:ext cx="3240088" cy="576263"/>
          </a:xfrm>
          <a:prstGeom prst="rect">
            <a:avLst/>
          </a:prstGeom>
          <a:solidFill>
            <a:srgbClr val="FFFF00"/>
          </a:solidFill>
          <a:ln w="222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l-GR" sz="1600" b="1"/>
              <a:t>σ</a:t>
            </a:r>
            <a:r>
              <a:rPr lang="en-GB" sz="1600" b="1">
                <a:cs typeface="Arial" charset="0"/>
              </a:rPr>
              <a:t>(x) = 0.25, </a:t>
            </a:r>
            <a:r>
              <a:rPr lang="el-GR" sz="1600" b="1">
                <a:cs typeface="Arial" charset="0"/>
              </a:rPr>
              <a:t>σ</a:t>
            </a:r>
            <a:r>
              <a:rPr lang="en-GB" sz="1600" b="1">
                <a:cs typeface="Arial" charset="0"/>
              </a:rPr>
              <a:t>(y) = 0.3 (meas.)</a:t>
            </a:r>
          </a:p>
          <a:p>
            <a:r>
              <a:rPr lang="el-GR" sz="1600" b="1"/>
              <a:t>σ</a:t>
            </a:r>
            <a:r>
              <a:rPr lang="en-GB" sz="1600" b="1"/>
              <a:t>(x) = 0.17, </a:t>
            </a:r>
            <a:r>
              <a:rPr lang="el-GR" sz="1600" b="1"/>
              <a:t>σ</a:t>
            </a:r>
            <a:r>
              <a:rPr lang="en-GB" sz="1600" b="1"/>
              <a:t>(y) = 0.09 (mod.)</a:t>
            </a:r>
            <a:endParaRPr lang="el-GR" sz="1600" b="1">
              <a:cs typeface="Arial" charset="0"/>
            </a:endParaRPr>
          </a:p>
        </p:txBody>
      </p:sp>
      <p:sp>
        <p:nvSpPr>
          <p:cNvPr id="26629" name="Text Box 18"/>
          <p:cNvSpPr txBox="1">
            <a:spLocks noChangeArrowheads="1"/>
          </p:cNvSpPr>
          <p:nvPr/>
        </p:nvSpPr>
        <p:spPr bwMode="auto">
          <a:xfrm>
            <a:off x="179388" y="6597650"/>
            <a:ext cx="89646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i="1">
                <a:solidFill>
                  <a:schemeClr val="bg1"/>
                </a:solidFill>
                <a:cs typeface="Arial" charset="0"/>
              </a:rPr>
              <a:t>Dieter Einfeld, Cells-ALBA                                                                                           13</a:t>
            </a:r>
            <a:r>
              <a:rPr lang="en-GB" sz="1200" b="1" i="1" baseline="30000">
                <a:solidFill>
                  <a:schemeClr val="bg1"/>
                </a:solidFill>
                <a:cs typeface="Arial" charset="0"/>
              </a:rPr>
              <a:t>th </a:t>
            </a:r>
            <a:r>
              <a:rPr lang="en-GB" sz="1200" b="1" i="1">
                <a:solidFill>
                  <a:schemeClr val="bg1"/>
                </a:solidFill>
                <a:cs typeface="Arial" charset="0"/>
              </a:rPr>
              <a:t>- SAC-Meeting, 31st – March 2011</a:t>
            </a:r>
            <a:endParaRPr lang="en-US" sz="1200" b="1" i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chemeClr val="bg1"/>
                </a:solidFill>
              </a:rPr>
              <a:t>Booster Beam Sizes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1700_orbitchanges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3863" y="1268413"/>
            <a:ext cx="4910137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8" descr="1600tunechanged25_48_100"/>
          <p:cNvPicPr>
            <a:picLocks noChangeAspect="1" noChangeArrowheads="1"/>
          </p:cNvPicPr>
          <p:nvPr/>
        </p:nvPicPr>
        <p:blipFill>
          <a:blip r:embed="rId5" cstate="print"/>
          <a:srcRect r="38310"/>
          <a:stretch>
            <a:fillRect/>
          </a:stretch>
        </p:blipFill>
        <p:spPr bwMode="auto">
          <a:xfrm>
            <a:off x="611188" y="1268413"/>
            <a:ext cx="3384550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323850" y="5095875"/>
            <a:ext cx="8772525" cy="1357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1800">
                <a:cs typeface="Arial" charset="0"/>
              </a:rPr>
              <a:t> First beam to 3 GeV: injection on w.p. (12.42, 7.38)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1800">
                <a:cs typeface="Arial" charset="0"/>
              </a:rPr>
              <a:t> Large drop of Qx at the start due to nonlinear magnet calibration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1800">
                <a:cs typeface="Arial" charset="0"/>
              </a:rPr>
              <a:t> Vertical tune is flat: most of the vertical focusing is provided by the gradient bending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sz="1800">
                <a:cs typeface="Arial" charset="0"/>
              </a:rPr>
              <a:t> Orbit blow up, specially in the horizontal plane, ±8 mm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chemeClr val="bg1"/>
                </a:solidFill>
              </a:rPr>
              <a:t>Results of BO in ramping mode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12875"/>
            <a:ext cx="8785225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779838" y="5445125"/>
            <a:ext cx="4105275" cy="72072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l-GR" sz="1800" b="1"/>
              <a:t>σ</a:t>
            </a:r>
            <a:r>
              <a:rPr lang="en-GB" sz="1800" b="1">
                <a:cs typeface="Arial" charset="0"/>
              </a:rPr>
              <a:t>(x) = 0.86 mm, </a:t>
            </a:r>
            <a:r>
              <a:rPr lang="el-GR" sz="1800" b="1">
                <a:cs typeface="Arial" charset="0"/>
              </a:rPr>
              <a:t>σ</a:t>
            </a:r>
            <a:r>
              <a:rPr lang="en-GB" sz="1800" b="1">
                <a:cs typeface="Arial" charset="0"/>
              </a:rPr>
              <a:t>(y) = 0.19 mm</a:t>
            </a:r>
          </a:p>
          <a:p>
            <a:r>
              <a:rPr lang="el-GR" b="1"/>
              <a:t>ε</a:t>
            </a:r>
            <a:r>
              <a:rPr lang="en-GB" sz="1800" b="1">
                <a:cs typeface="Arial" charset="0"/>
              </a:rPr>
              <a:t>(x) = 13 nmrad, </a:t>
            </a:r>
            <a:r>
              <a:rPr lang="el-GR" b="1">
                <a:cs typeface="Arial" charset="0"/>
              </a:rPr>
              <a:t>ε</a:t>
            </a:r>
            <a:r>
              <a:rPr lang="en-GB" b="1">
                <a:cs typeface="Arial" charset="0"/>
              </a:rPr>
              <a:t>(y) = 2,6 nmrad</a:t>
            </a:r>
            <a:endParaRPr lang="el-GR" b="1">
              <a:cs typeface="Arial" charset="0"/>
            </a:endParaRP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V="1">
            <a:off x="5148263" y="4292600"/>
            <a:ext cx="360362" cy="1152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 flipH="1" flipV="1">
            <a:off x="6516688" y="4292600"/>
            <a:ext cx="215900" cy="1152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179388" y="6597650"/>
            <a:ext cx="89646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i="1">
                <a:solidFill>
                  <a:schemeClr val="bg1"/>
                </a:solidFill>
                <a:cs typeface="Arial" charset="0"/>
              </a:rPr>
              <a:t>Dieter Einfeld, Cells-ALBA                                                                                           13</a:t>
            </a:r>
            <a:r>
              <a:rPr lang="en-GB" sz="1200" b="1" i="1" baseline="30000">
                <a:solidFill>
                  <a:schemeClr val="bg1"/>
                </a:solidFill>
                <a:cs typeface="Arial" charset="0"/>
              </a:rPr>
              <a:t>th </a:t>
            </a:r>
            <a:r>
              <a:rPr lang="en-GB" sz="1200" b="1" i="1">
                <a:solidFill>
                  <a:schemeClr val="bg1"/>
                </a:solidFill>
                <a:cs typeface="Arial" charset="0"/>
              </a:rPr>
              <a:t>- SAC-Meeting, 31st – March 2011</a:t>
            </a:r>
            <a:endParaRPr lang="en-US" sz="1200" b="1" i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BTS – 1</a:t>
            </a:r>
            <a:r>
              <a:rPr lang="en-US" baseline="30000" dirty="0" smtClean="0"/>
              <a:t>st</a:t>
            </a:r>
            <a:r>
              <a:rPr lang="en-US" dirty="0" smtClean="0"/>
              <a:t> Beam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403350" y="793750"/>
            <a:ext cx="6054725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2400">
              <a:solidFill>
                <a:srgbClr val="003366"/>
              </a:solidFill>
            </a:endParaRPr>
          </a:p>
          <a:p>
            <a:pPr>
              <a:buClr>
                <a:srgbClr val="009900"/>
              </a:buClr>
              <a:buFont typeface="Wingdings" pitchFamily="2" charset="2"/>
              <a:buChar char="§"/>
            </a:pPr>
            <a:r>
              <a:rPr lang="en-GB" sz="1800">
                <a:solidFill>
                  <a:srgbClr val="003366"/>
                </a:solidFill>
              </a:rPr>
              <a:t> DBA expanded structure</a:t>
            </a:r>
          </a:p>
          <a:p>
            <a:pPr>
              <a:buClr>
                <a:srgbClr val="009900"/>
              </a:buClr>
              <a:buFont typeface="Wingdings" pitchFamily="2" charset="2"/>
              <a:buChar char="§"/>
            </a:pPr>
            <a:r>
              <a:rPr lang="en-GB" sz="1800">
                <a:solidFill>
                  <a:srgbClr val="003366"/>
                </a:solidFill>
              </a:rPr>
              <a:t> 16 cells</a:t>
            </a:r>
          </a:p>
          <a:p>
            <a:pPr>
              <a:buClr>
                <a:srgbClr val="009900"/>
              </a:buClr>
              <a:buFont typeface="Wingdings" pitchFamily="2" charset="2"/>
              <a:buChar char="§"/>
            </a:pPr>
            <a:r>
              <a:rPr lang="en-GB" sz="1800">
                <a:solidFill>
                  <a:srgbClr val="003366"/>
                </a:solidFill>
              </a:rPr>
              <a:t> Only doublets to save space</a:t>
            </a:r>
          </a:p>
          <a:p>
            <a:pPr>
              <a:buClr>
                <a:srgbClr val="009900"/>
              </a:buClr>
              <a:buFont typeface="Wingdings" pitchFamily="2" charset="2"/>
              <a:buChar char="§"/>
            </a:pPr>
            <a:r>
              <a:rPr lang="en-GB" sz="1800">
                <a:solidFill>
                  <a:srgbClr val="003366"/>
                </a:solidFill>
              </a:rPr>
              <a:t> Combined bending magnet with large gradient, 5.65 T/m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 l="9155" t="5237" r="12053" b="4961"/>
          <a:stretch>
            <a:fillRect/>
          </a:stretch>
        </p:blipFill>
        <p:spPr bwMode="auto">
          <a:xfrm>
            <a:off x="611188" y="2697163"/>
            <a:ext cx="8137525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Storage Ring </a:t>
            </a:r>
            <a:r>
              <a:rPr lang="es-ES" dirty="0" err="1" smtClean="0">
                <a:solidFill>
                  <a:schemeClr val="bg1"/>
                </a:solidFill>
              </a:rPr>
              <a:t>Lattice</a:t>
            </a:r>
            <a:endParaRPr lang="es-E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Summary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endParaRPr lang="es-E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1340768"/>
            <a:ext cx="4038600" cy="4968875"/>
          </a:xfrm>
        </p:spPr>
        <p:txBody>
          <a:bodyPr/>
          <a:lstStyle/>
          <a:p>
            <a:r>
              <a:rPr lang="en-US" dirty="0" smtClean="0"/>
              <a:t>Remarks:</a:t>
            </a:r>
          </a:p>
          <a:p>
            <a:pPr lvl="1"/>
            <a:r>
              <a:rPr lang="en-US" dirty="0" smtClean="0"/>
              <a:t>24 straight sections:</a:t>
            </a:r>
          </a:p>
          <a:p>
            <a:pPr lvl="2"/>
            <a:r>
              <a:rPr lang="en-US" dirty="0" smtClean="0"/>
              <a:t>4 x 8 m -&gt; 3 free for ID</a:t>
            </a:r>
          </a:p>
          <a:p>
            <a:pPr lvl="2"/>
            <a:r>
              <a:rPr lang="en-US" dirty="0" smtClean="0"/>
              <a:t>12 x 4.3 m -&gt; all free</a:t>
            </a:r>
          </a:p>
          <a:p>
            <a:pPr lvl="2"/>
            <a:r>
              <a:rPr lang="en-US" dirty="0" smtClean="0"/>
              <a:t>8 x 2.4 m -&gt; RF, diagnostic</a:t>
            </a:r>
          </a:p>
          <a:p>
            <a:pPr lvl="1"/>
            <a:r>
              <a:rPr lang="en-US" dirty="0" smtClean="0"/>
              <a:t>38 % of the circumference for ss.</a:t>
            </a:r>
          </a:p>
          <a:p>
            <a:pPr lvl="1"/>
            <a:endParaRPr lang="es-ES" dirty="0"/>
          </a:p>
        </p:txBody>
      </p:sp>
      <p:pic>
        <p:nvPicPr>
          <p:cNvPr id="7" name="Picture 14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4608512" cy="435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268413"/>
            <a:ext cx="8208962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179388" y="6597650"/>
            <a:ext cx="89646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i="1">
                <a:solidFill>
                  <a:schemeClr val="bg1"/>
                </a:solidFill>
                <a:cs typeface="Arial" charset="0"/>
              </a:rPr>
              <a:t>Dieter Einfeld, Cells-ALBA                                                                                           13</a:t>
            </a:r>
            <a:r>
              <a:rPr lang="en-GB" sz="1200" b="1" i="1" baseline="30000">
                <a:solidFill>
                  <a:schemeClr val="bg1"/>
                </a:solidFill>
                <a:cs typeface="Arial" charset="0"/>
              </a:rPr>
              <a:t>th </a:t>
            </a:r>
            <a:r>
              <a:rPr lang="en-GB" sz="1200" b="1" i="1">
                <a:solidFill>
                  <a:schemeClr val="bg1"/>
                </a:solidFill>
                <a:cs typeface="Arial" charset="0"/>
              </a:rPr>
              <a:t>- SAC-Meeting, 31st – March 2011</a:t>
            </a:r>
            <a:endParaRPr lang="en-US" sz="1200" b="1" i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Output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EU62_closing_parallel(small)-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093489"/>
            <a:ext cx="6048375" cy="550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3" cstate="print"/>
          <a:srcRect l="8794" t="5736" r="15742" b="5902"/>
          <a:stretch>
            <a:fillRect/>
          </a:stretch>
        </p:blipFill>
        <p:spPr bwMode="auto">
          <a:xfrm>
            <a:off x="755650" y="1439863"/>
            <a:ext cx="741680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3924300" y="1628775"/>
            <a:ext cx="1295400" cy="1111250"/>
          </a:xfrm>
          <a:prstGeom prst="rect">
            <a:avLst/>
          </a:prstGeom>
          <a:solidFill>
            <a:srgbClr val="FFFF00">
              <a:alpha val="50195"/>
            </a:srgb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 baseline="-25000">
                <a:cs typeface="Arial" charset="0"/>
              </a:rPr>
              <a:t>x</a:t>
            </a:r>
            <a:r>
              <a:rPr lang="en-GB" sz="1200" b="1">
                <a:cs typeface="Arial" charset="0"/>
              </a:rPr>
              <a:t> = 132 </a:t>
            </a:r>
            <a:r>
              <a:rPr lang="el-GR" sz="1200" b="1">
                <a:cs typeface="Arial" charset="0"/>
              </a:rPr>
              <a:t>μ</a:t>
            </a:r>
            <a:r>
              <a:rPr lang="en-GB" sz="1200" b="1">
                <a:cs typeface="Arial" charset="0"/>
              </a:rPr>
              <a:t>m</a:t>
            </a:r>
          </a:p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/>
              <a:t>’</a:t>
            </a:r>
            <a:r>
              <a:rPr lang="en-GB" sz="1200" b="1" baseline="-25000"/>
              <a:t>x</a:t>
            </a:r>
            <a:r>
              <a:rPr lang="en-GB" sz="1200" b="1"/>
              <a:t> = 46 </a:t>
            </a:r>
            <a:r>
              <a:rPr lang="el-GR" sz="1200" b="1"/>
              <a:t>μ</a:t>
            </a:r>
            <a:r>
              <a:rPr lang="en-GB" sz="1200" b="1"/>
              <a:t>rad</a:t>
            </a:r>
            <a:endParaRPr lang="el-GR" sz="1200" b="1"/>
          </a:p>
          <a:p>
            <a:pPr algn="ctr">
              <a:spcBef>
                <a:spcPct val="50000"/>
              </a:spcBef>
            </a:pPr>
            <a:r>
              <a:rPr lang="el-GR" sz="1200" b="1"/>
              <a:t>σ</a:t>
            </a:r>
            <a:r>
              <a:rPr lang="en-GB" sz="1200" b="1" baseline="-25000"/>
              <a:t>y</a:t>
            </a:r>
            <a:r>
              <a:rPr lang="en-GB" sz="1200" b="1"/>
              <a:t> = 7.5 </a:t>
            </a:r>
            <a:r>
              <a:rPr lang="el-GR" sz="1200" b="1"/>
              <a:t>μ</a:t>
            </a:r>
            <a:r>
              <a:rPr lang="en-GB" sz="1200" b="1"/>
              <a:t>m</a:t>
            </a:r>
          </a:p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/>
              <a:t>’</a:t>
            </a:r>
            <a:r>
              <a:rPr lang="en-GB" sz="1200" b="1" baseline="-25000"/>
              <a:t>y</a:t>
            </a:r>
            <a:r>
              <a:rPr lang="en-GB" sz="1200" b="1"/>
              <a:t> = 5.8 </a:t>
            </a:r>
            <a:r>
              <a:rPr lang="el-GR" sz="1200" b="1"/>
              <a:t>μ</a:t>
            </a:r>
            <a:r>
              <a:rPr lang="en-GB" sz="1200" b="1"/>
              <a:t>rad</a:t>
            </a:r>
            <a:endParaRPr lang="el-GR" sz="1200" b="1">
              <a:cs typeface="Arial" charset="0"/>
            </a:endParaRPr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1187450" y="3644900"/>
            <a:ext cx="1296988" cy="1111250"/>
          </a:xfrm>
          <a:prstGeom prst="rect">
            <a:avLst/>
          </a:prstGeom>
          <a:solidFill>
            <a:srgbClr val="FFFF00">
              <a:alpha val="50195"/>
            </a:srgb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 baseline="-25000">
                <a:cs typeface="Arial" charset="0"/>
              </a:rPr>
              <a:t>x</a:t>
            </a:r>
            <a:r>
              <a:rPr lang="en-GB" sz="1200" b="1">
                <a:cs typeface="Arial" charset="0"/>
              </a:rPr>
              <a:t> = 270 </a:t>
            </a:r>
            <a:r>
              <a:rPr lang="el-GR" sz="1200" b="1">
                <a:cs typeface="Arial" charset="0"/>
              </a:rPr>
              <a:t>μ</a:t>
            </a:r>
            <a:r>
              <a:rPr lang="en-GB" sz="1200" b="1">
                <a:cs typeface="Arial" charset="0"/>
              </a:rPr>
              <a:t>m</a:t>
            </a:r>
          </a:p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/>
              <a:t>’</a:t>
            </a:r>
            <a:r>
              <a:rPr lang="en-GB" sz="1200" b="1" baseline="-25000"/>
              <a:t>x</a:t>
            </a:r>
            <a:r>
              <a:rPr lang="en-GB" sz="1200" b="1"/>
              <a:t> = 20 </a:t>
            </a:r>
            <a:r>
              <a:rPr lang="el-GR" sz="1200" b="1"/>
              <a:t>μ</a:t>
            </a:r>
            <a:r>
              <a:rPr lang="en-GB" sz="1200" b="1"/>
              <a:t>rad</a:t>
            </a:r>
            <a:endParaRPr lang="el-GR" sz="1200" b="1"/>
          </a:p>
          <a:p>
            <a:pPr algn="ctr">
              <a:spcBef>
                <a:spcPct val="50000"/>
              </a:spcBef>
            </a:pPr>
            <a:r>
              <a:rPr lang="el-GR" sz="1200" b="1"/>
              <a:t>σ</a:t>
            </a:r>
            <a:r>
              <a:rPr lang="en-GB" sz="1200" b="1" baseline="-25000"/>
              <a:t>y</a:t>
            </a:r>
            <a:r>
              <a:rPr lang="en-GB" sz="1200" b="1"/>
              <a:t> = 16 </a:t>
            </a:r>
            <a:r>
              <a:rPr lang="el-GR" sz="1200" b="1"/>
              <a:t>μ</a:t>
            </a:r>
            <a:r>
              <a:rPr lang="en-GB" sz="1200" b="1"/>
              <a:t>m</a:t>
            </a:r>
          </a:p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/>
              <a:t>’</a:t>
            </a:r>
            <a:r>
              <a:rPr lang="en-GB" sz="1200" b="1" baseline="-25000"/>
              <a:t>y</a:t>
            </a:r>
            <a:r>
              <a:rPr lang="en-GB" sz="1200" b="1"/>
              <a:t> = 2.7 </a:t>
            </a:r>
            <a:r>
              <a:rPr lang="el-GR" sz="1200" b="1"/>
              <a:t>μ</a:t>
            </a:r>
            <a:r>
              <a:rPr lang="en-GB" sz="1200" b="1"/>
              <a:t>rad</a:t>
            </a:r>
            <a:endParaRPr lang="el-GR" sz="1200" b="1">
              <a:cs typeface="Arial" charset="0"/>
            </a:endParaRPr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5724525" y="3573463"/>
            <a:ext cx="1223963" cy="1111250"/>
          </a:xfrm>
          <a:prstGeom prst="rect">
            <a:avLst/>
          </a:prstGeom>
          <a:solidFill>
            <a:srgbClr val="FFFF00">
              <a:alpha val="50195"/>
            </a:srgb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 baseline="-25000">
                <a:cs typeface="Arial" charset="0"/>
              </a:rPr>
              <a:t>x</a:t>
            </a:r>
            <a:r>
              <a:rPr lang="en-GB" sz="1200" b="1">
                <a:cs typeface="Arial" charset="0"/>
              </a:rPr>
              <a:t> = 310 </a:t>
            </a:r>
            <a:r>
              <a:rPr lang="el-GR" sz="1200" b="1">
                <a:cs typeface="Arial" charset="0"/>
              </a:rPr>
              <a:t>μ</a:t>
            </a:r>
            <a:r>
              <a:rPr lang="en-GB" sz="1200" b="1">
                <a:cs typeface="Arial" charset="0"/>
              </a:rPr>
              <a:t>m</a:t>
            </a:r>
          </a:p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/>
              <a:t>’</a:t>
            </a:r>
            <a:r>
              <a:rPr lang="en-GB" sz="1200" b="1" baseline="-25000"/>
              <a:t>x</a:t>
            </a:r>
            <a:r>
              <a:rPr lang="en-GB" sz="1200" b="1"/>
              <a:t> = 22 </a:t>
            </a:r>
            <a:r>
              <a:rPr lang="el-GR" sz="1200" b="1"/>
              <a:t>μ</a:t>
            </a:r>
            <a:r>
              <a:rPr lang="en-GB" sz="1200" b="1"/>
              <a:t>rad</a:t>
            </a:r>
            <a:endParaRPr lang="el-GR" sz="1200" b="1"/>
          </a:p>
          <a:p>
            <a:pPr algn="ctr">
              <a:spcBef>
                <a:spcPct val="50000"/>
              </a:spcBef>
            </a:pPr>
            <a:r>
              <a:rPr lang="el-GR" sz="1200" b="1"/>
              <a:t>σ</a:t>
            </a:r>
            <a:r>
              <a:rPr lang="en-GB" sz="1200" b="1" baseline="-25000"/>
              <a:t>y</a:t>
            </a:r>
            <a:r>
              <a:rPr lang="en-GB" sz="1200" b="1"/>
              <a:t> = 15 </a:t>
            </a:r>
            <a:r>
              <a:rPr lang="el-GR" sz="1200" b="1"/>
              <a:t>μ</a:t>
            </a:r>
            <a:r>
              <a:rPr lang="en-GB" sz="1200" b="1"/>
              <a:t>m</a:t>
            </a:r>
          </a:p>
          <a:p>
            <a:pPr algn="ctr">
              <a:spcBef>
                <a:spcPct val="50000"/>
              </a:spcBef>
            </a:pPr>
            <a:r>
              <a:rPr lang="el-GR" sz="1200" b="1">
                <a:cs typeface="Arial" charset="0"/>
              </a:rPr>
              <a:t>σ</a:t>
            </a:r>
            <a:r>
              <a:rPr lang="en-GB" sz="1200" b="1"/>
              <a:t>’</a:t>
            </a:r>
            <a:r>
              <a:rPr lang="en-GB" sz="1200" b="1" baseline="-25000"/>
              <a:t>y</a:t>
            </a:r>
            <a:r>
              <a:rPr lang="en-GB" sz="1200" b="1"/>
              <a:t> = 2.9 </a:t>
            </a:r>
            <a:r>
              <a:rPr lang="el-GR" sz="1200" b="1"/>
              <a:t>μ</a:t>
            </a:r>
            <a:r>
              <a:rPr lang="en-GB" sz="1200" b="1"/>
              <a:t>rad</a:t>
            </a:r>
            <a:endParaRPr lang="el-GR" sz="1200" b="1">
              <a:cs typeface="Arial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Sizes</a:t>
            </a:r>
            <a:endParaRPr lang="es-E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Frequency Map - Ideal</a:t>
            </a:r>
            <a:endParaRPr lang="es-ES" smtClean="0"/>
          </a:p>
        </p:txBody>
      </p:sp>
      <p:pic>
        <p:nvPicPr>
          <p:cNvPr id="389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70" y="1609090"/>
            <a:ext cx="9014460" cy="450342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8313" y="1880289"/>
            <a:ext cx="4038600" cy="4034047"/>
          </a:xfrm>
          <a:noFill/>
        </p:spPr>
      </p:pic>
      <p:pic>
        <p:nvPicPr>
          <p:cNvPr id="3994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59313" y="1880289"/>
            <a:ext cx="4038600" cy="403404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Frequency Map - IDs</a:t>
            </a:r>
            <a:endParaRPr lang="es-ES" smtClean="0"/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70" y="1609090"/>
            <a:ext cx="9014460" cy="450342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8313" y="1880289"/>
            <a:ext cx="4038600" cy="4034047"/>
          </a:xfrm>
          <a:noFill/>
        </p:spPr>
      </p:pic>
      <p:pic>
        <p:nvPicPr>
          <p:cNvPr id="4198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59313" y="1844675"/>
            <a:ext cx="4038600" cy="40338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</a:t>
            </a:r>
            <a:endParaRPr lang="es-E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341438"/>
            <a:ext cx="4533900" cy="3275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Times New Roman" pitchFamily="18" charset="0"/>
              <a:buChar char="•"/>
            </a:pPr>
            <a:r>
              <a:rPr lang="en-US" sz="3200" smtClean="0">
                <a:latin typeface="Times New Roman" pitchFamily="18" charset="0"/>
              </a:rPr>
              <a:t>Touschek</a:t>
            </a:r>
          </a:p>
          <a:p>
            <a:pPr lvl="1" eaLnBrk="1" hangingPunct="1">
              <a:lnSpc>
                <a:spcPct val="90000"/>
              </a:lnSpc>
              <a:buFont typeface="Times New Roman" pitchFamily="18" charset="0"/>
              <a:buChar char="–"/>
            </a:pPr>
            <a:r>
              <a:rPr lang="en-US" smtClean="0">
                <a:latin typeface="Times New Roman" pitchFamily="18" charset="0"/>
              </a:rPr>
              <a:t>6D tracking with Tracy, introducing a 1% coupling and vacuum chamber 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Times New Roman" pitchFamily="18" charset="0"/>
              <a:buChar char="–"/>
            </a:pPr>
            <a:r>
              <a:rPr lang="en-US" smtClean="0">
                <a:latin typeface="Times New Roman" pitchFamily="18" charset="0"/>
              </a:rPr>
              <a:t>For 400 mA:</a:t>
            </a:r>
          </a:p>
          <a:p>
            <a:pPr lvl="1" algn="ctr" eaLnBrk="1" hangingPunct="1">
              <a:lnSpc>
                <a:spcPct val="90000"/>
              </a:lnSpc>
              <a:buClr>
                <a:schemeClr val="tx1"/>
              </a:buClr>
              <a:buFont typeface="Times New Roman" pitchFamily="18" charset="0"/>
              <a:buNone/>
            </a:pPr>
            <a:r>
              <a:rPr lang="en-US" smtClean="0">
                <a:latin typeface="Symbol" pitchFamily="18" charset="2"/>
              </a:rPr>
              <a:t>t</a:t>
            </a:r>
            <a:r>
              <a:rPr lang="en-US" baseline="-25000" smtClean="0">
                <a:latin typeface="Times New Roman" pitchFamily="18" charset="0"/>
              </a:rPr>
              <a:t>T </a:t>
            </a:r>
            <a:r>
              <a:rPr lang="en-US" smtClean="0">
                <a:latin typeface="Times New Roman" pitchFamily="18" charset="0"/>
                <a:cs typeface="Arial" charset="0"/>
              </a:rPr>
              <a:t>~</a:t>
            </a:r>
            <a:r>
              <a:rPr lang="en-US" smtClean="0">
                <a:latin typeface="Times New Roman" pitchFamily="18" charset="0"/>
              </a:rPr>
              <a:t>30.8 hours.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Times New Roman" pitchFamily="18" charset="0"/>
              <a:buChar char="–"/>
            </a:pPr>
            <a:r>
              <a:rPr lang="en-US" smtClean="0">
                <a:latin typeface="Times New Roman" pitchFamily="18" charset="0"/>
              </a:rPr>
              <a:t>Limited by the RF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Times New Roman" pitchFamily="18" charset="0"/>
              <a:buNone/>
            </a:pPr>
            <a:r>
              <a:rPr lang="en-US" sz="3200" smtClean="0"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Clr>
                <a:schemeClr val="tx1"/>
              </a:buClr>
              <a:buFont typeface="Times New Roman" pitchFamily="18" charset="0"/>
              <a:buNone/>
            </a:pPr>
            <a:endParaRPr lang="en-US" sz="3200" smtClean="0"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Clr>
                <a:schemeClr val="tx1"/>
              </a:buClr>
              <a:buFont typeface="Times New Roman" pitchFamily="18" charset="0"/>
              <a:buNone/>
            </a:pPr>
            <a:endParaRPr lang="en-US" sz="3200" smtClean="0">
              <a:latin typeface="Times New Roman" pitchFamily="18" charset="0"/>
            </a:endParaRPr>
          </a:p>
        </p:txBody>
      </p:sp>
      <p:pic>
        <p:nvPicPr>
          <p:cNvPr id="43012" name="Picture 4" descr="acceptan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213100"/>
            <a:ext cx="4643437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 descr="ta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908050"/>
            <a:ext cx="43053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68313" y="2420938"/>
            <a:ext cx="4751387" cy="4046537"/>
            <a:chOff x="295" y="1525"/>
            <a:chExt cx="2993" cy="2549"/>
          </a:xfrm>
        </p:grpSpPr>
        <p:sp>
          <p:nvSpPr>
            <p:cNvPr id="43015" name="Text Box 7"/>
            <p:cNvSpPr txBox="1">
              <a:spLocks noChangeArrowheads="1"/>
            </p:cNvSpPr>
            <p:nvPr/>
          </p:nvSpPr>
          <p:spPr bwMode="auto">
            <a:xfrm>
              <a:off x="295" y="2659"/>
              <a:ext cx="1724" cy="141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Symmetric behavior of the energy acceptance for positive and negative dp. The limiting factor in both cases is the RF.</a:t>
              </a:r>
            </a:p>
          </p:txBody>
        </p:sp>
        <p:sp>
          <p:nvSpPr>
            <p:cNvPr id="43016" name="Line 8"/>
            <p:cNvSpPr>
              <a:spLocks noChangeShapeType="1"/>
            </p:cNvSpPr>
            <p:nvPr/>
          </p:nvSpPr>
          <p:spPr bwMode="auto">
            <a:xfrm flipH="1">
              <a:off x="1791" y="1525"/>
              <a:ext cx="1497" cy="10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17" name="Line 9"/>
            <p:cNvSpPr>
              <a:spLocks noChangeShapeType="1"/>
            </p:cNvSpPr>
            <p:nvPr/>
          </p:nvSpPr>
          <p:spPr bwMode="auto">
            <a:xfrm flipH="1" flipV="1">
              <a:off x="2018" y="3158"/>
              <a:ext cx="59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196975"/>
            <a:ext cx="4279900" cy="4895850"/>
          </a:xfrm>
        </p:spPr>
        <p:txBody>
          <a:bodyPr/>
          <a:lstStyle/>
          <a:p>
            <a:pPr eaLnBrk="1" hangingPunct="1">
              <a:buFont typeface="Times New Roman" pitchFamily="18" charset="0"/>
              <a:buChar char="•"/>
            </a:pPr>
            <a:r>
              <a:rPr lang="en-US" sz="3200" dirty="0" smtClean="0">
                <a:latin typeface="Times New Roman" pitchFamily="18" charset="0"/>
              </a:rPr>
              <a:t>The effect of quantum lifetime in all three directions is negligible </a:t>
            </a:r>
          </a:p>
          <a:p>
            <a:pPr eaLnBrk="1" hangingPunct="1">
              <a:buFont typeface="Times New Roman" pitchFamily="18" charset="0"/>
              <a:buChar char="•"/>
            </a:pPr>
            <a:r>
              <a:rPr lang="en-US" sz="3200" dirty="0" smtClean="0">
                <a:latin typeface="Times New Roman" pitchFamily="18" charset="0"/>
              </a:rPr>
              <a:t>Elastic scattering and </a:t>
            </a:r>
            <a:r>
              <a:rPr lang="en-US" sz="3200" dirty="0" err="1" smtClean="0">
                <a:latin typeface="Times New Roman" pitchFamily="18" charset="0"/>
              </a:rPr>
              <a:t>bremsstrahlung</a:t>
            </a:r>
            <a:r>
              <a:rPr lang="en-US" sz="3200" dirty="0" smtClean="0">
                <a:latin typeface="Times New Roman" pitchFamily="18" charset="0"/>
              </a:rPr>
              <a:t> lifetimes have been calculated for a residual N2 pressure of 1 </a:t>
            </a:r>
            <a:r>
              <a:rPr lang="en-US" sz="3200" dirty="0" err="1" smtClean="0">
                <a:latin typeface="Times New Roman" pitchFamily="18" charset="0"/>
              </a:rPr>
              <a:t>nTorr</a:t>
            </a:r>
            <a:r>
              <a:rPr lang="de-DE" sz="3200" dirty="0" smtClean="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4716463" y="1609725"/>
          <a:ext cx="4216400" cy="1057275"/>
        </p:xfrm>
        <a:graphic>
          <a:graphicData uri="http://schemas.openxmlformats.org/presentationml/2006/ole">
            <p:oleObj spid="_x0000_s2050" name="Formel" r:id="rId4" imgW="4152900" imgH="1041400" progId="Equation.3">
              <p:embed/>
            </p:oleObj>
          </a:graphicData>
        </a:graphic>
      </p:graphicFrame>
      <p:graphicFrame>
        <p:nvGraphicFramePr>
          <p:cNvPr id="101401" name="Group 25"/>
          <p:cNvGraphicFramePr>
            <a:graphicFrameLocks noGrp="1"/>
          </p:cNvGraphicFramePr>
          <p:nvPr>
            <p:ph sz="quarter" idx="3"/>
          </p:nvPr>
        </p:nvGraphicFramePr>
        <p:xfrm>
          <a:off x="4356100" y="3644900"/>
          <a:ext cx="4716463" cy="2187576"/>
        </p:xfrm>
        <a:graphic>
          <a:graphicData uri="http://schemas.openxmlformats.org/drawingml/2006/table">
            <a:tbl>
              <a:tblPr/>
              <a:tblGrid>
                <a:gridCol w="3114675"/>
                <a:gridCol w="1601788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</a:rPr>
                        <a:t>Elastic scattering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  <a:sym typeface="Symbol" pitchFamily="18" charset="2"/>
                        </a:rPr>
                        <a:t> </a:t>
                      </a: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</a:rPr>
                        <a:t>78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</a:rPr>
                        <a:t>Bremsstrahlung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  <a:sym typeface="Symbol" pitchFamily="18" charset="2"/>
                        </a:rPr>
                        <a:t> </a:t>
                      </a: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</a:rPr>
                        <a:t>60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</a:rPr>
                        <a:t>Touschek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  <a:sym typeface="Symbol" pitchFamily="18" charset="2"/>
                        </a:rPr>
                        <a:t></a:t>
                      </a: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rlin Sans FB" pitchFamily="34" charset="0"/>
                        </a:rPr>
                        <a:t> 30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Berlin Sans FB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Berlin Sans FB" pitchFamily="34" charset="0"/>
                        </a:rPr>
                        <a:t>16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398" name="Oval 22"/>
          <p:cNvSpPr>
            <a:spLocks noChangeArrowheads="1"/>
          </p:cNvSpPr>
          <p:nvPr/>
        </p:nvSpPr>
        <p:spPr bwMode="auto">
          <a:xfrm>
            <a:off x="7092950" y="5013325"/>
            <a:ext cx="1366838" cy="936625"/>
          </a:xfrm>
          <a:prstGeom prst="ellips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1399" name="Text Box 23"/>
          <p:cNvSpPr txBox="1">
            <a:spLocks noChangeArrowheads="1"/>
          </p:cNvSpPr>
          <p:nvPr/>
        </p:nvSpPr>
        <p:spPr bwMode="auto">
          <a:xfrm>
            <a:off x="4427538" y="1052513"/>
            <a:ext cx="4392612" cy="2320925"/>
          </a:xfrm>
          <a:prstGeom prst="rect">
            <a:avLst/>
          </a:prstGeom>
          <a:solidFill>
            <a:srgbClr val="00FF00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Beam lifetime at 400 mA, including 1% coupling and the default vacuum chamber. The inclusion of a 3</a:t>
            </a:r>
            <a:r>
              <a:rPr lang="en-US" sz="2400" baseline="30000"/>
              <a:t>rd</a:t>
            </a:r>
            <a:r>
              <a:rPr lang="en-US" sz="2400"/>
              <a:t> harmonic cavity will increase it close to 25 h.</a:t>
            </a:r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 flipH="1" flipV="1">
            <a:off x="6588125" y="3357563"/>
            <a:ext cx="792163" cy="17272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98" grpId="0" animBg="1"/>
      <p:bldP spid="101399" grpId="0" animBg="1"/>
      <p:bldP spid="10140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RF</a:t>
            </a:r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107950" y="977900"/>
            <a:ext cx="5976938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6875" indent="-396875">
              <a:spcBef>
                <a:spcPct val="50000"/>
              </a:spcBef>
              <a:tabLst>
                <a:tab pos="2408238" algn="l"/>
                <a:tab pos="3489325" algn="l"/>
              </a:tabLst>
            </a:pPr>
            <a:r>
              <a:rPr lang="en-GB" b="1" u="sng"/>
              <a:t>RF Cavity (Dampy)</a:t>
            </a:r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/>
              <a:t>f		499,654	MHz</a:t>
            </a:r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/>
              <a:t>Q</a:t>
            </a:r>
            <a:r>
              <a:rPr lang="en-US" baseline="-25000"/>
              <a:t>0</a:t>
            </a:r>
            <a:r>
              <a:rPr lang="en-US"/>
              <a:t>		27000</a:t>
            </a:r>
            <a:endParaRPr lang="en-US" baseline="-25000"/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/>
              <a:t>Rshunt	3.1	M</a:t>
            </a:r>
            <a:r>
              <a:rPr lang="en-US">
                <a:sym typeface="Symbol" pitchFamily="18" charset="2"/>
              </a:rPr>
              <a:t></a:t>
            </a:r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>
                <a:sym typeface="Symbol" pitchFamily="18" charset="2"/>
              </a:rPr>
              <a:t>R/Q	115	</a:t>
            </a:r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/>
              <a:t>Cavity power	60	kW</a:t>
            </a:r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/>
              <a:t>Beam power/cav	87	kW</a:t>
            </a:r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/>
              <a:t>IPC power	147	kW</a:t>
            </a:r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/>
              <a:t>Type of cavity	nc (6 Cells/IPC)</a:t>
            </a:r>
          </a:p>
          <a:p>
            <a:pPr marL="854075" lvl="1" indent="-342900">
              <a:tabLst>
                <a:tab pos="2408238" algn="l"/>
                <a:tab pos="3489325" algn="l"/>
              </a:tabLst>
            </a:pPr>
            <a:endParaRPr lang="en-US"/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 b="1"/>
              <a:t>Total Voltage	3.6	MV </a:t>
            </a:r>
            <a:r>
              <a:rPr lang="en-US"/>
              <a:t>(600 kV / cell)</a:t>
            </a:r>
            <a:endParaRPr lang="en-US" b="1"/>
          </a:p>
          <a:p>
            <a:pPr marL="854075" lvl="1" indent="-342900">
              <a:tabLst>
                <a:tab pos="2408238" algn="l"/>
                <a:tab pos="3489325" algn="l"/>
              </a:tabLst>
            </a:pPr>
            <a:r>
              <a:rPr lang="en-US" b="1"/>
              <a:t>Total Power	960	kW</a:t>
            </a:r>
            <a:r>
              <a:rPr lang="en-US"/>
              <a:t> (160 kW / cell)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364163" y="5199063"/>
          <a:ext cx="1871662" cy="1349375"/>
        </p:xfrm>
        <a:graphic>
          <a:graphicData uri="http://schemas.openxmlformats.org/presentationml/2006/ole">
            <p:oleObj spid="_x0000_s3074" name="Photo Editor Photo" r:id="rId4" imgW="2048161" imgH="1476190" progId="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7092950" y="5127625"/>
          <a:ext cx="1943100" cy="1470025"/>
        </p:xfrm>
        <a:graphic>
          <a:graphicData uri="http://schemas.openxmlformats.org/presentationml/2006/ole">
            <p:oleObj spid="_x0000_s3075" name="Photo Editor Photo" r:id="rId5" imgW="2076740" imgH="1571844" progId="">
              <p:embed/>
            </p:oleObj>
          </a:graphicData>
        </a:graphic>
      </p:graphicFrame>
      <p:grpSp>
        <p:nvGrpSpPr>
          <p:cNvPr id="3079" name="Group 15"/>
          <p:cNvGrpSpPr>
            <a:grpSpLocks/>
          </p:cNvGrpSpPr>
          <p:nvPr/>
        </p:nvGrpSpPr>
        <p:grpSpPr bwMode="auto">
          <a:xfrm>
            <a:off x="4787900" y="1130300"/>
            <a:ext cx="4248150" cy="3594100"/>
            <a:chOff x="4787900" y="698500"/>
            <a:chExt cx="4248150" cy="3594100"/>
          </a:xfrm>
        </p:grpSpPr>
        <p:graphicFrame>
          <p:nvGraphicFramePr>
            <p:cNvPr id="3076" name="Object 4"/>
            <p:cNvGraphicFramePr>
              <a:graphicFrameLocks noChangeAspect="1"/>
            </p:cNvGraphicFramePr>
            <p:nvPr/>
          </p:nvGraphicFramePr>
          <p:xfrm>
            <a:off x="5811838" y="765175"/>
            <a:ext cx="3095625" cy="3527425"/>
          </p:xfrm>
          <a:graphic>
            <a:graphicData uri="http://schemas.openxmlformats.org/presentationml/2006/ole">
              <p:oleObj spid="_x0000_s3076" name="Bitmap Image" r:id="rId6" imgW="2390476" imgH="2723810" progId="PBrush">
                <p:embed/>
              </p:oleObj>
            </a:graphicData>
          </a:graphic>
        </p:graphicFrame>
        <p:sp>
          <p:nvSpPr>
            <p:cNvPr id="3081" name="Freeform 8"/>
            <p:cNvSpPr>
              <a:spLocks/>
            </p:cNvSpPr>
            <p:nvPr/>
          </p:nvSpPr>
          <p:spPr bwMode="auto">
            <a:xfrm>
              <a:off x="6248400" y="2713038"/>
              <a:ext cx="1417638" cy="152400"/>
            </a:xfrm>
            <a:custGeom>
              <a:avLst/>
              <a:gdLst>
                <a:gd name="T0" fmla="*/ 0 w 893"/>
                <a:gd name="T1" fmla="*/ 241935022 h 96"/>
                <a:gd name="T2" fmla="*/ 2147483647 w 893"/>
                <a:gd name="T3" fmla="*/ 0 h 96"/>
                <a:gd name="T4" fmla="*/ 0 60000 65536"/>
                <a:gd name="T5" fmla="*/ 0 60000 65536"/>
                <a:gd name="T6" fmla="*/ 0 w 893"/>
                <a:gd name="T7" fmla="*/ 0 h 96"/>
                <a:gd name="T8" fmla="*/ 893 w 893"/>
                <a:gd name="T9" fmla="*/ 96 h 9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93" h="96">
                  <a:moveTo>
                    <a:pt x="0" y="96"/>
                  </a:moveTo>
                  <a:lnTo>
                    <a:pt x="893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82" name="Text Box 9"/>
            <p:cNvSpPr txBox="1">
              <a:spLocks noChangeArrowheads="1"/>
            </p:cNvSpPr>
            <p:nvPr/>
          </p:nvSpPr>
          <p:spPr bwMode="auto">
            <a:xfrm>
              <a:off x="5219700" y="2714625"/>
              <a:ext cx="974725" cy="290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300"/>
                <a:t>Beam pipe</a:t>
              </a:r>
            </a:p>
          </p:txBody>
        </p:sp>
        <p:sp>
          <p:nvSpPr>
            <p:cNvPr id="3083" name="Freeform 10"/>
            <p:cNvSpPr>
              <a:spLocks/>
            </p:cNvSpPr>
            <p:nvPr/>
          </p:nvSpPr>
          <p:spPr bwMode="auto">
            <a:xfrm>
              <a:off x="5837238" y="2133600"/>
              <a:ext cx="685800" cy="15875"/>
            </a:xfrm>
            <a:custGeom>
              <a:avLst/>
              <a:gdLst>
                <a:gd name="T0" fmla="*/ 0 w 432"/>
                <a:gd name="T1" fmla="*/ 0 h 10"/>
                <a:gd name="T2" fmla="*/ 1088707589 w 432"/>
                <a:gd name="T3" fmla="*/ 25201559 h 10"/>
                <a:gd name="T4" fmla="*/ 0 60000 65536"/>
                <a:gd name="T5" fmla="*/ 0 60000 65536"/>
                <a:gd name="T6" fmla="*/ 0 w 432"/>
                <a:gd name="T7" fmla="*/ 0 h 10"/>
                <a:gd name="T8" fmla="*/ 432 w 432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32" h="10">
                  <a:moveTo>
                    <a:pt x="0" y="0"/>
                  </a:moveTo>
                  <a:lnTo>
                    <a:pt x="432" y="1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84" name="Text Box 11"/>
            <p:cNvSpPr txBox="1">
              <a:spLocks noChangeArrowheads="1"/>
            </p:cNvSpPr>
            <p:nvPr/>
          </p:nvSpPr>
          <p:spPr bwMode="auto">
            <a:xfrm>
              <a:off x="5219700" y="1995488"/>
              <a:ext cx="617538" cy="290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300"/>
                <a:t>Tuner</a:t>
              </a:r>
            </a:p>
          </p:txBody>
        </p:sp>
        <p:sp>
          <p:nvSpPr>
            <p:cNvPr id="3085" name="Freeform 12"/>
            <p:cNvSpPr>
              <a:spLocks/>
            </p:cNvSpPr>
            <p:nvPr/>
          </p:nvSpPr>
          <p:spPr bwMode="auto">
            <a:xfrm>
              <a:off x="7712075" y="960438"/>
              <a:ext cx="365125" cy="1112837"/>
            </a:xfrm>
            <a:custGeom>
              <a:avLst/>
              <a:gdLst>
                <a:gd name="T0" fmla="*/ 579635982 w 230"/>
                <a:gd name="T1" fmla="*/ 0 h 701"/>
                <a:gd name="T2" fmla="*/ 0 w 230"/>
                <a:gd name="T3" fmla="*/ 1766628122 h 701"/>
                <a:gd name="T4" fmla="*/ 0 60000 65536"/>
                <a:gd name="T5" fmla="*/ 0 60000 65536"/>
                <a:gd name="T6" fmla="*/ 0 w 230"/>
                <a:gd name="T7" fmla="*/ 0 h 701"/>
                <a:gd name="T8" fmla="*/ 230 w 230"/>
                <a:gd name="T9" fmla="*/ 701 h 7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30" h="701">
                  <a:moveTo>
                    <a:pt x="230" y="0"/>
                  </a:moveTo>
                  <a:lnTo>
                    <a:pt x="0" y="701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86" name="Text Box 13"/>
            <p:cNvSpPr txBox="1">
              <a:spLocks noChangeArrowheads="1"/>
            </p:cNvSpPr>
            <p:nvPr/>
          </p:nvSpPr>
          <p:spPr bwMode="auto">
            <a:xfrm>
              <a:off x="7362825" y="698500"/>
              <a:ext cx="1673225" cy="290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300"/>
                <a:t>RF-coupling window</a:t>
              </a:r>
            </a:p>
          </p:txBody>
        </p:sp>
        <p:sp>
          <p:nvSpPr>
            <p:cNvPr id="3087" name="Freeform 14"/>
            <p:cNvSpPr>
              <a:spLocks/>
            </p:cNvSpPr>
            <p:nvPr/>
          </p:nvSpPr>
          <p:spPr bwMode="auto">
            <a:xfrm>
              <a:off x="5730875" y="1036638"/>
              <a:ext cx="1477963" cy="487362"/>
            </a:xfrm>
            <a:custGeom>
              <a:avLst/>
              <a:gdLst>
                <a:gd name="T0" fmla="*/ 0 w 931"/>
                <a:gd name="T1" fmla="*/ 0 h 307"/>
                <a:gd name="T2" fmla="*/ 2147483647 w 931"/>
                <a:gd name="T3" fmla="*/ 773686272 h 307"/>
                <a:gd name="T4" fmla="*/ 0 60000 65536"/>
                <a:gd name="T5" fmla="*/ 0 60000 65536"/>
                <a:gd name="T6" fmla="*/ 0 w 931"/>
                <a:gd name="T7" fmla="*/ 0 h 307"/>
                <a:gd name="T8" fmla="*/ 931 w 931"/>
                <a:gd name="T9" fmla="*/ 307 h 30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31" h="307">
                  <a:moveTo>
                    <a:pt x="0" y="0"/>
                  </a:moveTo>
                  <a:lnTo>
                    <a:pt x="931" y="307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88" name="Text Box 15"/>
            <p:cNvSpPr txBox="1">
              <a:spLocks noChangeArrowheads="1"/>
            </p:cNvSpPr>
            <p:nvPr/>
          </p:nvSpPr>
          <p:spPr bwMode="auto">
            <a:xfrm>
              <a:off x="4787900" y="771525"/>
              <a:ext cx="1701800" cy="290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300"/>
                <a:t>Waveguide dampers</a:t>
              </a:r>
            </a:p>
          </p:txBody>
        </p:sp>
      </p:grpSp>
      <p:sp>
        <p:nvSpPr>
          <p:cNvPr id="3080" name="Text Box 16"/>
          <p:cNvSpPr txBox="1">
            <a:spLocks noChangeArrowheads="1"/>
          </p:cNvSpPr>
          <p:nvPr/>
        </p:nvSpPr>
        <p:spPr bwMode="auto">
          <a:xfrm>
            <a:off x="250825" y="5332413"/>
            <a:ext cx="5184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>
                <a:latin typeface="Berlin Sans FB" pitchFamily="34" charset="0"/>
              </a:rPr>
              <a:t>A SC third harmonic cavity is planned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RF II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Cavity Combiner</a:t>
            </a:r>
          </a:p>
          <a:p>
            <a:pPr lvl="1"/>
            <a:r>
              <a:rPr lang="en-US" dirty="0" smtClean="0"/>
              <a:t>2 Input Ports (80 kW each one)</a:t>
            </a:r>
          </a:p>
          <a:p>
            <a:pPr lvl="1"/>
            <a:r>
              <a:rPr lang="en-US" dirty="0" smtClean="0"/>
              <a:t>1 Output Port (150 kW)</a:t>
            </a:r>
          </a:p>
          <a:p>
            <a:pPr lvl="1"/>
            <a:r>
              <a:rPr lang="en-US" dirty="0" smtClean="0"/>
              <a:t>Insertion losses	0.3 dB</a:t>
            </a:r>
          </a:p>
          <a:p>
            <a:pPr lvl="1"/>
            <a:r>
              <a:rPr lang="en-US" dirty="0" smtClean="0"/>
              <a:t>Frequency stability  200 kHz</a:t>
            </a:r>
          </a:p>
          <a:p>
            <a:r>
              <a:rPr lang="es-ES" dirty="0" smtClean="0"/>
              <a:t>RF </a:t>
            </a:r>
            <a:r>
              <a:rPr lang="es-ES" dirty="0" err="1" smtClean="0"/>
              <a:t>amplifiers</a:t>
            </a:r>
            <a:r>
              <a:rPr lang="es-ES" dirty="0" smtClean="0"/>
              <a:t> (IOT)</a:t>
            </a:r>
          </a:p>
          <a:p>
            <a:pPr lvl="1"/>
            <a:r>
              <a:rPr lang="es-ES" dirty="0" err="1" smtClean="0"/>
              <a:t>Inductive</a:t>
            </a:r>
            <a:r>
              <a:rPr lang="es-ES" dirty="0" smtClean="0"/>
              <a:t> Output </a:t>
            </a:r>
            <a:r>
              <a:rPr lang="es-ES" dirty="0" err="1" smtClean="0"/>
              <a:t>Tubes</a:t>
            </a:r>
            <a:r>
              <a:rPr lang="es-ES" dirty="0" smtClean="0"/>
              <a:t> at 500 MHz</a:t>
            </a:r>
          </a:p>
          <a:p>
            <a:pPr lvl="1"/>
            <a:r>
              <a:rPr lang="es-ES" dirty="0" err="1" smtClean="0"/>
              <a:t>Broadcasting</a:t>
            </a:r>
            <a:r>
              <a:rPr lang="es-ES" dirty="0" smtClean="0"/>
              <a:t> </a:t>
            </a:r>
            <a:r>
              <a:rPr lang="es-ES" dirty="0" err="1" smtClean="0"/>
              <a:t>standard</a:t>
            </a:r>
            <a:endParaRPr lang="es-ES" dirty="0" smtClean="0"/>
          </a:p>
          <a:p>
            <a:pPr lvl="1"/>
            <a:r>
              <a:rPr lang="es-ES" dirty="0" smtClean="0"/>
              <a:t>80 </a:t>
            </a:r>
            <a:r>
              <a:rPr lang="es-ES" dirty="0" err="1" smtClean="0"/>
              <a:t>kW</a:t>
            </a:r>
            <a:r>
              <a:rPr lang="es-ES" dirty="0" smtClean="0"/>
              <a:t> output </a:t>
            </a:r>
            <a:r>
              <a:rPr lang="es-ES" dirty="0" err="1" smtClean="0"/>
              <a:t>power</a:t>
            </a:r>
            <a:endParaRPr lang="es-ES" dirty="0" smtClean="0"/>
          </a:p>
          <a:p>
            <a:pPr lvl="1"/>
            <a:r>
              <a:rPr lang="es-ES" dirty="0" smtClean="0"/>
              <a:t>3 MHz </a:t>
            </a:r>
            <a:r>
              <a:rPr lang="es-ES" dirty="0" err="1" smtClean="0"/>
              <a:t>bandwidth</a:t>
            </a:r>
            <a:r>
              <a:rPr lang="es-ES" dirty="0" smtClean="0"/>
              <a:t> at -1 dB</a:t>
            </a:r>
          </a:p>
          <a:p>
            <a:pPr lvl="1"/>
            <a:r>
              <a:rPr lang="es-ES" dirty="0" smtClean="0"/>
              <a:t>50 Ohm  </a:t>
            </a:r>
            <a:r>
              <a:rPr lang="es-ES" dirty="0" err="1" smtClean="0"/>
              <a:t>impedance</a:t>
            </a:r>
            <a:endParaRPr lang="es-ES" dirty="0" smtClean="0"/>
          </a:p>
          <a:p>
            <a:endParaRPr lang="es-ES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364163" y="981075"/>
          <a:ext cx="3514725" cy="2582863"/>
        </p:xfrm>
        <a:graphic>
          <a:graphicData uri="http://schemas.openxmlformats.org/presentationml/2006/ole">
            <p:oleObj spid="_x0000_s4098" name="Photo Editor Photo" r:id="rId4" imgW="10860016" imgH="7980952" progId="">
              <p:embed/>
            </p:oleObj>
          </a:graphicData>
        </a:graphic>
      </p:graphicFrame>
      <p:sp>
        <p:nvSpPr>
          <p:cNvPr id="4103" name="Freeform 6"/>
          <p:cNvSpPr>
            <a:spLocks/>
          </p:cNvSpPr>
          <p:nvPr/>
        </p:nvSpPr>
        <p:spPr bwMode="auto">
          <a:xfrm>
            <a:off x="4754563" y="2179638"/>
            <a:ext cx="685800" cy="274637"/>
          </a:xfrm>
          <a:custGeom>
            <a:avLst/>
            <a:gdLst>
              <a:gd name="T0" fmla="*/ 0 w 432"/>
              <a:gd name="T1" fmla="*/ 0 h 173"/>
              <a:gd name="T2" fmla="*/ 1088707589 w 432"/>
              <a:gd name="T3" fmla="*/ 435985488 h 173"/>
              <a:gd name="T4" fmla="*/ 0 60000 65536"/>
              <a:gd name="T5" fmla="*/ 0 60000 65536"/>
              <a:gd name="T6" fmla="*/ 0 w 432"/>
              <a:gd name="T7" fmla="*/ 0 h 173"/>
              <a:gd name="T8" fmla="*/ 432 w 432"/>
              <a:gd name="T9" fmla="*/ 173 h 17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2" h="173">
                <a:moveTo>
                  <a:pt x="0" y="0"/>
                </a:moveTo>
                <a:lnTo>
                  <a:pt x="432" y="173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4104" name="Text Box 7"/>
          <p:cNvSpPr txBox="1">
            <a:spLocks noChangeArrowheads="1"/>
          </p:cNvSpPr>
          <p:nvPr/>
        </p:nvSpPr>
        <p:spPr bwMode="auto">
          <a:xfrm>
            <a:off x="4427538" y="1916113"/>
            <a:ext cx="542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IOT</a:t>
            </a:r>
            <a:r>
              <a:rPr lang="en-US" sz="1400" b="1" baseline="-25000"/>
              <a:t>1</a:t>
            </a:r>
          </a:p>
        </p:txBody>
      </p:sp>
      <p:sp>
        <p:nvSpPr>
          <p:cNvPr id="4105" name="Text Box 8"/>
          <p:cNvSpPr txBox="1">
            <a:spLocks noChangeArrowheads="1"/>
          </p:cNvSpPr>
          <p:nvPr/>
        </p:nvSpPr>
        <p:spPr bwMode="auto">
          <a:xfrm>
            <a:off x="7885113" y="3052763"/>
            <a:ext cx="542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IOT</a:t>
            </a:r>
            <a:r>
              <a:rPr lang="en-US" sz="1400" b="1" baseline="-25000"/>
              <a:t>2</a:t>
            </a:r>
          </a:p>
        </p:txBody>
      </p:sp>
      <p:sp>
        <p:nvSpPr>
          <p:cNvPr id="4106" name="Freeform 9"/>
          <p:cNvSpPr>
            <a:spLocks/>
          </p:cNvSpPr>
          <p:nvPr/>
        </p:nvSpPr>
        <p:spPr bwMode="auto">
          <a:xfrm>
            <a:off x="7199313" y="2900363"/>
            <a:ext cx="685800" cy="274637"/>
          </a:xfrm>
          <a:custGeom>
            <a:avLst/>
            <a:gdLst>
              <a:gd name="T0" fmla="*/ 0 w 432"/>
              <a:gd name="T1" fmla="*/ 0 h 173"/>
              <a:gd name="T2" fmla="*/ 1088707589 w 432"/>
              <a:gd name="T3" fmla="*/ 435985488 h 173"/>
              <a:gd name="T4" fmla="*/ 0 60000 65536"/>
              <a:gd name="T5" fmla="*/ 0 60000 65536"/>
              <a:gd name="T6" fmla="*/ 0 w 432"/>
              <a:gd name="T7" fmla="*/ 0 h 173"/>
              <a:gd name="T8" fmla="*/ 432 w 432"/>
              <a:gd name="T9" fmla="*/ 173 h 17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2" h="173">
                <a:moveTo>
                  <a:pt x="0" y="0"/>
                </a:moveTo>
                <a:lnTo>
                  <a:pt x="432" y="173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 type="stealth" w="lg" len="lg"/>
            <a:tailEnd type="non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4107" name="Freeform 10"/>
          <p:cNvSpPr>
            <a:spLocks/>
          </p:cNvSpPr>
          <p:nvPr/>
        </p:nvSpPr>
        <p:spPr bwMode="auto">
          <a:xfrm>
            <a:off x="8199438" y="1158875"/>
            <a:ext cx="731837" cy="196850"/>
          </a:xfrm>
          <a:custGeom>
            <a:avLst/>
            <a:gdLst>
              <a:gd name="T0" fmla="*/ 0 w 461"/>
              <a:gd name="T1" fmla="*/ 312499397 h 124"/>
              <a:gd name="T2" fmla="*/ 1161790533 w 461"/>
              <a:gd name="T3" fmla="*/ 0 h 124"/>
              <a:gd name="T4" fmla="*/ 0 60000 65536"/>
              <a:gd name="T5" fmla="*/ 0 60000 65536"/>
              <a:gd name="T6" fmla="*/ 0 w 461"/>
              <a:gd name="T7" fmla="*/ 0 h 124"/>
              <a:gd name="T8" fmla="*/ 461 w 461"/>
              <a:gd name="T9" fmla="*/ 124 h 1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1" h="124">
                <a:moveTo>
                  <a:pt x="0" y="124"/>
                </a:moveTo>
                <a:lnTo>
                  <a:pt x="461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4108" name="Text Box 11"/>
          <p:cNvSpPr txBox="1">
            <a:spLocks noChangeArrowheads="1"/>
          </p:cNvSpPr>
          <p:nvPr/>
        </p:nvSpPr>
        <p:spPr bwMode="auto">
          <a:xfrm>
            <a:off x="8172450" y="836613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RF cavity</a:t>
            </a:r>
            <a:endParaRPr lang="en-US" sz="1400" b="1" baseline="-25000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867400" y="3716338"/>
          <a:ext cx="1377950" cy="2840037"/>
        </p:xfrm>
        <a:graphic>
          <a:graphicData uri="http://schemas.openxmlformats.org/presentationml/2006/ole">
            <p:oleObj spid="_x0000_s4099" name="Photo Editor Photo" r:id="rId5" imgW="4019048" imgH="8287907" progId="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7308850" y="3716338"/>
          <a:ext cx="1404938" cy="2881312"/>
        </p:xfrm>
        <a:graphic>
          <a:graphicData uri="http://schemas.openxmlformats.org/presentationml/2006/ole">
            <p:oleObj spid="_x0000_s4100" name="Photo Editor Photo" r:id="rId6" imgW="952633" imgH="195289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Bending magnet</a:t>
            </a:r>
          </a:p>
        </p:txBody>
      </p:sp>
      <p:sp>
        <p:nvSpPr>
          <p:cNvPr id="46083" name="Text Box 6"/>
          <p:cNvSpPr txBox="1">
            <a:spLocks noChangeArrowheads="1"/>
          </p:cNvSpPr>
          <p:nvPr/>
        </p:nvSpPr>
        <p:spPr bwMode="auto">
          <a:xfrm>
            <a:off x="4462984" y="2492896"/>
            <a:ext cx="4681016" cy="2556727"/>
          </a:xfrm>
          <a:prstGeom prst="rect">
            <a:avLst/>
          </a:prstGeom>
          <a:solidFill>
            <a:srgbClr val="FFCC9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r>
              <a:rPr lang="en-US" dirty="0"/>
              <a:t>Magnetic field:	1.42 T</a:t>
            </a:r>
          </a:p>
          <a:p>
            <a:r>
              <a:rPr lang="en-US" dirty="0"/>
              <a:t>Bending angle:	11.25 deg.</a:t>
            </a:r>
          </a:p>
          <a:p>
            <a:r>
              <a:rPr lang="en-US" dirty="0"/>
              <a:t>Bending radius:	7.047 m</a:t>
            </a:r>
          </a:p>
          <a:p>
            <a:r>
              <a:rPr lang="en-US" dirty="0"/>
              <a:t>Gradient:              7 T/m</a:t>
            </a:r>
          </a:p>
          <a:p>
            <a:r>
              <a:rPr lang="en-US" dirty="0"/>
              <a:t>Gap:		36 mm</a:t>
            </a:r>
          </a:p>
          <a:p>
            <a:r>
              <a:rPr lang="en-US" dirty="0"/>
              <a:t>Current:		520 A</a:t>
            </a:r>
          </a:p>
          <a:p>
            <a:r>
              <a:rPr lang="en-US" dirty="0"/>
              <a:t>Field accuracy:     &lt;3*10</a:t>
            </a:r>
            <a:r>
              <a:rPr lang="en-US" baseline="30000" dirty="0"/>
              <a:t>-3</a:t>
            </a:r>
          </a:p>
          <a:p>
            <a:r>
              <a:rPr lang="en-US" dirty="0"/>
              <a:t>Grad. accuracy:    &lt;2*10</a:t>
            </a:r>
            <a:r>
              <a:rPr lang="en-US" baseline="30000" dirty="0"/>
              <a:t>-3</a:t>
            </a:r>
          </a:p>
        </p:txBody>
      </p:sp>
      <p:sp>
        <p:nvSpPr>
          <p:cNvPr id="7" name="Content Placeholder 13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038600" cy="4968875"/>
          </a:xfrm>
        </p:spPr>
        <p:txBody>
          <a:bodyPr>
            <a:normAutofit/>
          </a:bodyPr>
          <a:lstStyle/>
          <a:p>
            <a:r>
              <a:rPr lang="en-US" dirty="0" smtClean="0"/>
              <a:t>Combined function with a large gradient.</a:t>
            </a:r>
          </a:p>
          <a:p>
            <a:r>
              <a:rPr lang="en-US" dirty="0" smtClean="0"/>
              <a:t>All the dipoles measured in house with good accuracy.</a:t>
            </a:r>
          </a:p>
          <a:p>
            <a:r>
              <a:rPr lang="en-US" dirty="0" smtClean="0"/>
              <a:t>Arranged in the machine to ensure small effect due to the differences of gradient.</a:t>
            </a:r>
          </a:p>
          <a:p>
            <a:r>
              <a:rPr lang="en-US" dirty="0" smtClean="0"/>
              <a:t>Correction coils </a:t>
            </a:r>
            <a:r>
              <a:rPr lang="en-US" dirty="0" err="1" smtClean="0"/>
              <a:t>avalible</a:t>
            </a:r>
            <a:r>
              <a:rPr lang="en-US" dirty="0" smtClean="0"/>
              <a:t> to compensate the errors </a:t>
            </a:r>
            <a:r>
              <a:rPr lang="en-US" smtClean="0"/>
              <a:t>if needed.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History of the project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1992-4: First plans for a light source in Spain. Creation of the LLS. Recruitment and training of the staff for the preparation of a conceptual design report for a light source.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1997: Finishing the conceptual design report 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2002: Approval of the project by the Spanish- and the Catalonian Government. Site selected in the </a:t>
            </a:r>
            <a:r>
              <a:rPr lang="en-US" dirty="0" err="1" smtClean="0">
                <a:solidFill>
                  <a:schemeClr val="tx1"/>
                </a:solidFill>
              </a:rPr>
              <a:t>Valles</a:t>
            </a:r>
            <a:r>
              <a:rPr lang="en-US" dirty="0" smtClean="0">
                <a:solidFill>
                  <a:schemeClr val="tx1"/>
                </a:solidFill>
              </a:rPr>
              <a:t> area, close to Barcelona and to the </a:t>
            </a:r>
            <a:r>
              <a:rPr lang="en-US" dirty="0" err="1" smtClean="0">
                <a:solidFill>
                  <a:schemeClr val="tx1"/>
                </a:solidFill>
              </a:rPr>
              <a:t>Universitat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Autonoma</a:t>
            </a:r>
            <a:r>
              <a:rPr lang="en-US" dirty="0" smtClean="0">
                <a:solidFill>
                  <a:schemeClr val="tx1"/>
                </a:solidFill>
              </a:rPr>
              <a:t> de Barcelona. CELLS created.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2003: Appointment of the General Director (Prof. Joan </a:t>
            </a:r>
            <a:r>
              <a:rPr lang="en-US" dirty="0" err="1" smtClean="0">
                <a:solidFill>
                  <a:schemeClr val="tx1"/>
                </a:solidFill>
              </a:rPr>
              <a:t>Bordas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2003: Announcement of the positions for the heads of the 5 divisions.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2003-05:</a:t>
            </a:r>
            <a:r>
              <a:rPr lang="en-GB" dirty="0" smtClean="0">
                <a:solidFill>
                  <a:schemeClr val="tx1"/>
                </a:solidFill>
              </a:rPr>
              <a:t> Users meeting and workshops to establish the scientific program. 7 </a:t>
            </a:r>
            <a:r>
              <a:rPr lang="en-GB" dirty="0" err="1" smtClean="0">
                <a:solidFill>
                  <a:schemeClr val="tx1"/>
                </a:solidFill>
              </a:rPr>
              <a:t>beamlines</a:t>
            </a:r>
            <a:r>
              <a:rPr lang="en-GB" dirty="0" smtClean="0">
                <a:solidFill>
                  <a:schemeClr val="tx1"/>
                </a:solidFill>
              </a:rPr>
              <a:t> approved.</a:t>
            </a:r>
          </a:p>
          <a:p>
            <a:pPr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>2004-05: Redesign of the machine, Staff </a:t>
            </a:r>
            <a:r>
              <a:rPr lang="en-GB" dirty="0" err="1" smtClean="0">
                <a:solidFill>
                  <a:schemeClr val="tx1"/>
                </a:solidFill>
              </a:rPr>
              <a:t>recruting</a:t>
            </a:r>
            <a:endParaRPr lang="en-GB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>2005-08: Building.</a:t>
            </a:r>
          </a:p>
          <a:p>
            <a:pPr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>2007-10: Mechanical installation.</a:t>
            </a:r>
          </a:p>
          <a:p>
            <a:pPr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>2009: Booster commissioning</a:t>
            </a:r>
          </a:p>
          <a:p>
            <a:pPr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>2010: SR commissioning</a:t>
            </a: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Bending</a:t>
            </a:r>
            <a:endParaRPr lang="es-E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"/>
          </p:nvPr>
        </p:nvSpPr>
        <p:spPr>
          <a:xfrm>
            <a:off x="250825" y="1052737"/>
            <a:ext cx="4279900" cy="2592288"/>
          </a:xfrm>
        </p:spPr>
        <p:txBody>
          <a:bodyPr/>
          <a:lstStyle/>
          <a:p>
            <a:r>
              <a:rPr lang="en-US" dirty="0" smtClean="0"/>
              <a:t>In the process to cross check this with LOCO</a:t>
            </a:r>
            <a:endParaRPr lang="es-E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2"/>
          </p:nvPr>
        </p:nvGraphicFramePr>
        <p:xfrm>
          <a:off x="4683125" y="1052513"/>
          <a:ext cx="4281488" cy="266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Content Placeholder 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 l="3334" t="11000" r="17014" b="22000"/>
          <a:stretch>
            <a:fillRect/>
          </a:stretch>
        </p:blipFill>
        <p:spPr bwMode="auto">
          <a:xfrm>
            <a:off x="323528" y="4134740"/>
            <a:ext cx="8641085" cy="2250882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9"/>
          <p:cNvPicPr>
            <a:picLocks noChangeAspect="1" noChangeArrowheads="1"/>
          </p:cNvPicPr>
          <p:nvPr/>
        </p:nvPicPr>
        <p:blipFill>
          <a:blip r:embed="rId2" cstate="print"/>
          <a:srcRect l="1981" r="5708"/>
          <a:stretch>
            <a:fillRect/>
          </a:stretch>
        </p:blipFill>
        <p:spPr bwMode="auto">
          <a:xfrm>
            <a:off x="0" y="955675"/>
            <a:ext cx="91440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692525"/>
            <a:ext cx="4608512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Line 15"/>
          <p:cNvSpPr>
            <a:spLocks noChangeShapeType="1"/>
          </p:cNvSpPr>
          <p:nvPr/>
        </p:nvSpPr>
        <p:spPr bwMode="auto">
          <a:xfrm>
            <a:off x="5219700" y="2997200"/>
            <a:ext cx="0" cy="4318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275" y="3789363"/>
            <a:ext cx="3175000" cy="2473325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scheme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</a:t>
            </a:r>
            <a:endParaRPr lang="es-ES" dirty="0"/>
          </a:p>
        </p:txBody>
      </p:sp>
      <p:graphicFrame>
        <p:nvGraphicFramePr>
          <p:cNvPr id="843784" name="Group 8"/>
          <p:cNvGraphicFramePr>
            <a:graphicFrameLocks noGrp="1"/>
          </p:cNvGraphicFramePr>
          <p:nvPr>
            <p:ph idx="4294967295"/>
          </p:nvPr>
        </p:nvGraphicFramePr>
        <p:xfrm>
          <a:off x="397073" y="1052736"/>
          <a:ext cx="8207375" cy="5543554"/>
        </p:xfrm>
        <a:graphic>
          <a:graphicData uri="http://schemas.openxmlformats.org/drawingml/2006/table">
            <a:tbl>
              <a:tblPr/>
              <a:tblGrid>
                <a:gridCol w="4497387"/>
                <a:gridCol w="2382838"/>
                <a:gridCol w="1327150"/>
              </a:tblGrid>
              <a:tr h="492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Component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Acronym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#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Fluorescent Screen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“</a:t>
                      </a: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In-air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Fluorescent Screen Horizontal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FSH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Beam Position Monitors –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Libera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 Brilliance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BPM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DC Current Transformer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DCCT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Fast Current Transformer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FCT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Annular Electrode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Stripline BPM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SBPM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Scraper (Hor &amp; Ver)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SCRH &amp; SCRV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 &amp;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Beam Loss Monitors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BLM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X-Ray Pinhole Camera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Pinhole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Visible Light Monitor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BL34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780928"/>
            <a:ext cx="7772400" cy="1362075"/>
          </a:xfrm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>Results From SR commissioning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670"/>
          <p:cNvSpPr txBox="1">
            <a:spLocks noChangeArrowheads="1"/>
          </p:cNvSpPr>
          <p:nvPr/>
        </p:nvSpPr>
        <p:spPr bwMode="auto">
          <a:xfrm>
            <a:off x="519113" y="1165225"/>
            <a:ext cx="6618287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First try over one week-end: </a:t>
            </a:r>
            <a:r>
              <a:rPr lang="en-US" u="sng">
                <a:solidFill>
                  <a:srgbClr val="003366"/>
                </a:solidFill>
              </a:rPr>
              <a:t>4 shifts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2 intensive weeks: </a:t>
            </a:r>
            <a:r>
              <a:rPr lang="en-US" u="sng">
                <a:solidFill>
                  <a:srgbClr val="003366"/>
                </a:solidFill>
              </a:rPr>
              <a:t>2 shifts/day</a:t>
            </a:r>
            <a:r>
              <a:rPr lang="en-US">
                <a:solidFill>
                  <a:srgbClr val="003366"/>
                </a:solidFill>
              </a:rPr>
              <a:t> for 10 consecutive days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Normal commissioning: </a:t>
            </a:r>
            <a:r>
              <a:rPr lang="en-US" u="sng">
                <a:solidFill>
                  <a:srgbClr val="003366"/>
                </a:solidFill>
              </a:rPr>
              <a:t>9 shifts/week</a:t>
            </a:r>
            <a:endParaRPr lang="en-US" sz="1800" u="sng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Total commissioning phase I:  </a:t>
            </a:r>
            <a:r>
              <a:rPr lang="en-US" u="sng">
                <a:solidFill>
                  <a:srgbClr val="003366"/>
                </a:solidFill>
              </a:rPr>
              <a:t>90 shifts </a:t>
            </a:r>
            <a:r>
              <a:rPr lang="en-US" sz="1800" u="sng">
                <a:solidFill>
                  <a:srgbClr val="003366"/>
                </a:solidFill>
              </a:rPr>
              <a:t>(8 hours/shift)</a:t>
            </a:r>
          </a:p>
        </p:txBody>
      </p:sp>
      <p:grpSp>
        <p:nvGrpSpPr>
          <p:cNvPr id="51204" name="Group 785"/>
          <p:cNvGrpSpPr>
            <a:grpSpLocks/>
          </p:cNvGrpSpPr>
          <p:nvPr/>
        </p:nvGrpSpPr>
        <p:grpSpPr bwMode="auto">
          <a:xfrm>
            <a:off x="611188" y="2708275"/>
            <a:ext cx="6626225" cy="3865563"/>
            <a:chOff x="385" y="1706"/>
            <a:chExt cx="4174" cy="2435"/>
          </a:xfrm>
        </p:grpSpPr>
        <p:pic>
          <p:nvPicPr>
            <p:cNvPr id="51209" name="Picture 67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" y="1706"/>
              <a:ext cx="4174" cy="24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1210" name="Oval 672"/>
            <p:cNvSpPr>
              <a:spLocks noChangeArrowheads="1"/>
            </p:cNvSpPr>
            <p:nvPr/>
          </p:nvSpPr>
          <p:spPr bwMode="auto">
            <a:xfrm>
              <a:off x="2926" y="2213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1" name="Oval 676"/>
            <p:cNvSpPr>
              <a:spLocks noChangeArrowheads="1"/>
            </p:cNvSpPr>
            <p:nvPr/>
          </p:nvSpPr>
          <p:spPr bwMode="auto">
            <a:xfrm>
              <a:off x="1928" y="2349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2" name="Oval 677"/>
            <p:cNvSpPr>
              <a:spLocks noChangeArrowheads="1"/>
            </p:cNvSpPr>
            <p:nvPr/>
          </p:nvSpPr>
          <p:spPr bwMode="auto">
            <a:xfrm>
              <a:off x="3606" y="2213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3" name="Oval 678"/>
            <p:cNvSpPr>
              <a:spLocks noChangeArrowheads="1"/>
            </p:cNvSpPr>
            <p:nvPr/>
          </p:nvSpPr>
          <p:spPr bwMode="auto">
            <a:xfrm>
              <a:off x="3742" y="2213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4" name="Oval 679"/>
            <p:cNvSpPr>
              <a:spLocks noChangeArrowheads="1"/>
            </p:cNvSpPr>
            <p:nvPr/>
          </p:nvSpPr>
          <p:spPr bwMode="auto">
            <a:xfrm>
              <a:off x="3924" y="2213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5" name="Oval 680"/>
            <p:cNvSpPr>
              <a:spLocks noChangeArrowheads="1"/>
            </p:cNvSpPr>
            <p:nvPr/>
          </p:nvSpPr>
          <p:spPr bwMode="auto">
            <a:xfrm>
              <a:off x="4105" y="2213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6" name="Oval 681"/>
            <p:cNvSpPr>
              <a:spLocks noChangeArrowheads="1"/>
            </p:cNvSpPr>
            <p:nvPr/>
          </p:nvSpPr>
          <p:spPr bwMode="auto">
            <a:xfrm>
              <a:off x="4286" y="2213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7" name="Oval 682"/>
            <p:cNvSpPr>
              <a:spLocks noChangeArrowheads="1"/>
            </p:cNvSpPr>
            <p:nvPr/>
          </p:nvSpPr>
          <p:spPr bwMode="auto">
            <a:xfrm>
              <a:off x="3243" y="2349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8" name="Oval 683"/>
            <p:cNvSpPr>
              <a:spLocks noChangeArrowheads="1"/>
            </p:cNvSpPr>
            <p:nvPr/>
          </p:nvSpPr>
          <p:spPr bwMode="auto">
            <a:xfrm>
              <a:off x="3425" y="2349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19" name="Oval 684"/>
            <p:cNvSpPr>
              <a:spLocks noChangeArrowheads="1"/>
            </p:cNvSpPr>
            <p:nvPr/>
          </p:nvSpPr>
          <p:spPr bwMode="auto">
            <a:xfrm>
              <a:off x="3606" y="2349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0" name="Oval 685"/>
            <p:cNvSpPr>
              <a:spLocks noChangeArrowheads="1"/>
            </p:cNvSpPr>
            <p:nvPr/>
          </p:nvSpPr>
          <p:spPr bwMode="auto">
            <a:xfrm>
              <a:off x="3742" y="2349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1" name="Oval 686"/>
            <p:cNvSpPr>
              <a:spLocks noChangeArrowheads="1"/>
            </p:cNvSpPr>
            <p:nvPr/>
          </p:nvSpPr>
          <p:spPr bwMode="auto">
            <a:xfrm>
              <a:off x="3924" y="2349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2" name="Oval 687"/>
            <p:cNvSpPr>
              <a:spLocks noChangeArrowheads="1"/>
            </p:cNvSpPr>
            <p:nvPr/>
          </p:nvSpPr>
          <p:spPr bwMode="auto">
            <a:xfrm>
              <a:off x="4105" y="2349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3" name="Oval 688"/>
            <p:cNvSpPr>
              <a:spLocks noChangeArrowheads="1"/>
            </p:cNvSpPr>
            <p:nvPr/>
          </p:nvSpPr>
          <p:spPr bwMode="auto">
            <a:xfrm>
              <a:off x="3425" y="2485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4" name="Oval 689"/>
            <p:cNvSpPr>
              <a:spLocks noChangeArrowheads="1"/>
            </p:cNvSpPr>
            <p:nvPr/>
          </p:nvSpPr>
          <p:spPr bwMode="auto">
            <a:xfrm>
              <a:off x="3606" y="2485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5" name="Oval 690"/>
            <p:cNvSpPr>
              <a:spLocks noChangeArrowheads="1"/>
            </p:cNvSpPr>
            <p:nvPr/>
          </p:nvSpPr>
          <p:spPr bwMode="auto">
            <a:xfrm>
              <a:off x="3742" y="2485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6" name="Oval 691"/>
            <p:cNvSpPr>
              <a:spLocks noChangeArrowheads="1"/>
            </p:cNvSpPr>
            <p:nvPr/>
          </p:nvSpPr>
          <p:spPr bwMode="auto">
            <a:xfrm>
              <a:off x="3924" y="2485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7" name="Oval 692"/>
            <p:cNvSpPr>
              <a:spLocks noChangeArrowheads="1"/>
            </p:cNvSpPr>
            <p:nvPr/>
          </p:nvSpPr>
          <p:spPr bwMode="auto">
            <a:xfrm>
              <a:off x="4105" y="2485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8" name="Oval 693"/>
            <p:cNvSpPr>
              <a:spLocks noChangeArrowheads="1"/>
            </p:cNvSpPr>
            <p:nvPr/>
          </p:nvSpPr>
          <p:spPr bwMode="auto">
            <a:xfrm>
              <a:off x="3425" y="2621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29" name="Oval 694"/>
            <p:cNvSpPr>
              <a:spLocks noChangeArrowheads="1"/>
            </p:cNvSpPr>
            <p:nvPr/>
          </p:nvSpPr>
          <p:spPr bwMode="auto">
            <a:xfrm>
              <a:off x="3606" y="2621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0" name="Oval 695"/>
            <p:cNvSpPr>
              <a:spLocks noChangeArrowheads="1"/>
            </p:cNvSpPr>
            <p:nvPr/>
          </p:nvSpPr>
          <p:spPr bwMode="auto">
            <a:xfrm>
              <a:off x="3742" y="2621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1" name="Oval 696"/>
            <p:cNvSpPr>
              <a:spLocks noChangeArrowheads="1"/>
            </p:cNvSpPr>
            <p:nvPr/>
          </p:nvSpPr>
          <p:spPr bwMode="auto">
            <a:xfrm>
              <a:off x="3924" y="2621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2" name="Oval 697"/>
            <p:cNvSpPr>
              <a:spLocks noChangeArrowheads="1"/>
            </p:cNvSpPr>
            <p:nvPr/>
          </p:nvSpPr>
          <p:spPr bwMode="auto">
            <a:xfrm>
              <a:off x="1383" y="3256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3" name="Oval 698"/>
            <p:cNvSpPr>
              <a:spLocks noChangeArrowheads="1"/>
            </p:cNvSpPr>
            <p:nvPr/>
          </p:nvSpPr>
          <p:spPr bwMode="auto">
            <a:xfrm>
              <a:off x="884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4" name="Oval 699"/>
            <p:cNvSpPr>
              <a:spLocks noChangeArrowheads="1"/>
            </p:cNvSpPr>
            <p:nvPr/>
          </p:nvSpPr>
          <p:spPr bwMode="auto">
            <a:xfrm>
              <a:off x="748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5" name="Oval 700"/>
            <p:cNvSpPr>
              <a:spLocks noChangeArrowheads="1"/>
            </p:cNvSpPr>
            <p:nvPr/>
          </p:nvSpPr>
          <p:spPr bwMode="auto">
            <a:xfrm>
              <a:off x="1066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6" name="Oval 701"/>
            <p:cNvSpPr>
              <a:spLocks noChangeArrowheads="1"/>
            </p:cNvSpPr>
            <p:nvPr/>
          </p:nvSpPr>
          <p:spPr bwMode="auto">
            <a:xfrm>
              <a:off x="1202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7" name="Oval 702"/>
            <p:cNvSpPr>
              <a:spLocks noChangeArrowheads="1"/>
            </p:cNvSpPr>
            <p:nvPr/>
          </p:nvSpPr>
          <p:spPr bwMode="auto">
            <a:xfrm>
              <a:off x="1383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8" name="Oval 703"/>
            <p:cNvSpPr>
              <a:spLocks noChangeArrowheads="1"/>
            </p:cNvSpPr>
            <p:nvPr/>
          </p:nvSpPr>
          <p:spPr bwMode="auto">
            <a:xfrm>
              <a:off x="748" y="3528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39" name="Oval 704"/>
            <p:cNvSpPr>
              <a:spLocks noChangeArrowheads="1"/>
            </p:cNvSpPr>
            <p:nvPr/>
          </p:nvSpPr>
          <p:spPr bwMode="auto">
            <a:xfrm>
              <a:off x="884" y="3528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0" name="Oval 705"/>
            <p:cNvSpPr>
              <a:spLocks noChangeArrowheads="1"/>
            </p:cNvSpPr>
            <p:nvPr/>
          </p:nvSpPr>
          <p:spPr bwMode="auto">
            <a:xfrm>
              <a:off x="1066" y="3528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1" name="Oval 706"/>
            <p:cNvSpPr>
              <a:spLocks noChangeArrowheads="1"/>
            </p:cNvSpPr>
            <p:nvPr/>
          </p:nvSpPr>
          <p:spPr bwMode="auto">
            <a:xfrm>
              <a:off x="1247" y="3528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2" name="Oval 707"/>
            <p:cNvSpPr>
              <a:spLocks noChangeArrowheads="1"/>
            </p:cNvSpPr>
            <p:nvPr/>
          </p:nvSpPr>
          <p:spPr bwMode="auto">
            <a:xfrm>
              <a:off x="1383" y="3528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3" name="Oval 708"/>
            <p:cNvSpPr>
              <a:spLocks noChangeArrowheads="1"/>
            </p:cNvSpPr>
            <p:nvPr/>
          </p:nvSpPr>
          <p:spPr bwMode="auto">
            <a:xfrm>
              <a:off x="2064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4" name="Oval 709"/>
            <p:cNvSpPr>
              <a:spLocks noChangeArrowheads="1"/>
            </p:cNvSpPr>
            <p:nvPr/>
          </p:nvSpPr>
          <p:spPr bwMode="auto">
            <a:xfrm>
              <a:off x="2245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5" name="Oval 710"/>
            <p:cNvSpPr>
              <a:spLocks noChangeArrowheads="1"/>
            </p:cNvSpPr>
            <p:nvPr/>
          </p:nvSpPr>
          <p:spPr bwMode="auto">
            <a:xfrm>
              <a:off x="2427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6" name="Oval 711"/>
            <p:cNvSpPr>
              <a:spLocks noChangeArrowheads="1"/>
            </p:cNvSpPr>
            <p:nvPr/>
          </p:nvSpPr>
          <p:spPr bwMode="auto">
            <a:xfrm>
              <a:off x="2608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7" name="Oval 712"/>
            <p:cNvSpPr>
              <a:spLocks noChangeArrowheads="1"/>
            </p:cNvSpPr>
            <p:nvPr/>
          </p:nvSpPr>
          <p:spPr bwMode="auto">
            <a:xfrm>
              <a:off x="2744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8" name="Oval 713"/>
            <p:cNvSpPr>
              <a:spLocks noChangeArrowheads="1"/>
            </p:cNvSpPr>
            <p:nvPr/>
          </p:nvSpPr>
          <p:spPr bwMode="auto">
            <a:xfrm>
              <a:off x="2064" y="3528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49" name="Oval 714"/>
            <p:cNvSpPr>
              <a:spLocks noChangeArrowheads="1"/>
            </p:cNvSpPr>
            <p:nvPr/>
          </p:nvSpPr>
          <p:spPr bwMode="auto">
            <a:xfrm>
              <a:off x="2245" y="3528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0" name="Oval 715"/>
            <p:cNvSpPr>
              <a:spLocks noChangeArrowheads="1"/>
            </p:cNvSpPr>
            <p:nvPr/>
          </p:nvSpPr>
          <p:spPr bwMode="auto">
            <a:xfrm>
              <a:off x="2427" y="3528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1" name="Oval 716"/>
            <p:cNvSpPr>
              <a:spLocks noChangeArrowheads="1"/>
            </p:cNvSpPr>
            <p:nvPr/>
          </p:nvSpPr>
          <p:spPr bwMode="auto">
            <a:xfrm>
              <a:off x="2608" y="3528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2" name="Oval 717"/>
            <p:cNvSpPr>
              <a:spLocks noChangeArrowheads="1"/>
            </p:cNvSpPr>
            <p:nvPr/>
          </p:nvSpPr>
          <p:spPr bwMode="auto">
            <a:xfrm>
              <a:off x="2744" y="3528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3" name="Oval 719"/>
            <p:cNvSpPr>
              <a:spLocks noChangeArrowheads="1"/>
            </p:cNvSpPr>
            <p:nvPr/>
          </p:nvSpPr>
          <p:spPr bwMode="auto">
            <a:xfrm>
              <a:off x="3742" y="3256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4" name="Oval 720"/>
            <p:cNvSpPr>
              <a:spLocks noChangeArrowheads="1"/>
            </p:cNvSpPr>
            <p:nvPr/>
          </p:nvSpPr>
          <p:spPr bwMode="auto">
            <a:xfrm>
              <a:off x="3924" y="3256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5" name="Oval 721"/>
            <p:cNvSpPr>
              <a:spLocks noChangeArrowheads="1"/>
            </p:cNvSpPr>
            <p:nvPr/>
          </p:nvSpPr>
          <p:spPr bwMode="auto">
            <a:xfrm>
              <a:off x="4105" y="3256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6" name="Oval 722"/>
            <p:cNvSpPr>
              <a:spLocks noChangeArrowheads="1"/>
            </p:cNvSpPr>
            <p:nvPr/>
          </p:nvSpPr>
          <p:spPr bwMode="auto">
            <a:xfrm>
              <a:off x="3425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7" name="Oval 723"/>
            <p:cNvSpPr>
              <a:spLocks noChangeArrowheads="1"/>
            </p:cNvSpPr>
            <p:nvPr/>
          </p:nvSpPr>
          <p:spPr bwMode="auto">
            <a:xfrm>
              <a:off x="3561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8" name="Oval 724"/>
            <p:cNvSpPr>
              <a:spLocks noChangeArrowheads="1"/>
            </p:cNvSpPr>
            <p:nvPr/>
          </p:nvSpPr>
          <p:spPr bwMode="auto">
            <a:xfrm>
              <a:off x="3924" y="3392"/>
              <a:ext cx="136" cy="136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59" name="Oval 725"/>
            <p:cNvSpPr>
              <a:spLocks noChangeArrowheads="1"/>
            </p:cNvSpPr>
            <p:nvPr/>
          </p:nvSpPr>
          <p:spPr bwMode="auto">
            <a:xfrm>
              <a:off x="3742" y="3392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260" name="Oval 726"/>
            <p:cNvSpPr>
              <a:spLocks noChangeArrowheads="1"/>
            </p:cNvSpPr>
            <p:nvPr/>
          </p:nvSpPr>
          <p:spPr bwMode="auto">
            <a:xfrm>
              <a:off x="4105" y="3392"/>
              <a:ext cx="136" cy="136"/>
            </a:xfrm>
            <a:prstGeom prst="ellipse">
              <a:avLst/>
            </a:prstGeom>
            <a:solidFill>
              <a:schemeClr val="folHlink">
                <a:alpha val="30196"/>
              </a:schemeClr>
            </a:solidFill>
            <a:ln w="9525" algn="ctr">
              <a:solidFill>
                <a:srgbClr val="0066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</p:grpSp>
      <p:sp>
        <p:nvSpPr>
          <p:cNvPr id="51205" name="Oval 727"/>
          <p:cNvSpPr>
            <a:spLocks noChangeArrowheads="1"/>
          </p:cNvSpPr>
          <p:nvPr/>
        </p:nvSpPr>
        <p:spPr bwMode="auto">
          <a:xfrm>
            <a:off x="7380288" y="4149725"/>
            <a:ext cx="215900" cy="215900"/>
          </a:xfrm>
          <a:prstGeom prst="ellipse">
            <a:avLst/>
          </a:prstGeom>
          <a:solidFill>
            <a:srgbClr val="0066FF">
              <a:alpha val="30196"/>
            </a:srgbClr>
          </a:solidFill>
          <a:ln w="9525" algn="ctr">
            <a:solidFill>
              <a:srgbClr val="0066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51206" name="Oval 782"/>
          <p:cNvSpPr>
            <a:spLocks noChangeArrowheads="1"/>
          </p:cNvSpPr>
          <p:nvPr/>
        </p:nvSpPr>
        <p:spPr bwMode="auto">
          <a:xfrm>
            <a:off x="7380288" y="4724400"/>
            <a:ext cx="215900" cy="215900"/>
          </a:xfrm>
          <a:prstGeom prst="ellipse">
            <a:avLst/>
          </a:prstGeom>
          <a:solidFill>
            <a:schemeClr val="folHlink">
              <a:alpha val="30196"/>
            </a:schemeClr>
          </a:solidFill>
          <a:ln w="9525" algn="ctr">
            <a:solidFill>
              <a:srgbClr val="0066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51207" name="Text Box 783"/>
          <p:cNvSpPr txBox="1">
            <a:spLocks noChangeArrowheads="1"/>
          </p:cNvSpPr>
          <p:nvPr/>
        </p:nvSpPr>
        <p:spPr bwMode="auto">
          <a:xfrm>
            <a:off x="7667625" y="4076700"/>
            <a:ext cx="987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2 shifts</a:t>
            </a:r>
          </a:p>
        </p:txBody>
      </p:sp>
      <p:sp>
        <p:nvSpPr>
          <p:cNvPr id="51208" name="Text Box 784"/>
          <p:cNvSpPr txBox="1">
            <a:spLocks noChangeArrowheads="1"/>
          </p:cNvSpPr>
          <p:nvPr/>
        </p:nvSpPr>
        <p:spPr bwMode="auto">
          <a:xfrm>
            <a:off x="7667625" y="4652963"/>
            <a:ext cx="860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hlink"/>
                </a:solidFill>
              </a:rPr>
              <a:t>1 shift</a:t>
            </a:r>
          </a:p>
        </p:txBody>
      </p:sp>
      <p:sp>
        <p:nvSpPr>
          <p:cNvPr id="61" name="Title 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Commissioning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 l="4724" t="47475" r="5293" b="18437"/>
          <a:stretch>
            <a:fillRect/>
          </a:stretch>
        </p:blipFill>
        <p:spPr bwMode="auto">
          <a:xfrm>
            <a:off x="292100" y="1474788"/>
            <a:ext cx="854075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974975" y="1592263"/>
            <a:ext cx="5413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b="1">
                <a:solidFill>
                  <a:schemeClr val="folHlink"/>
                </a:solidFill>
                <a:cs typeface="Arial" charset="0"/>
              </a:rPr>
              <a:t>K1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822700" y="1584325"/>
            <a:ext cx="541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b="1">
                <a:solidFill>
                  <a:schemeClr val="folHlink"/>
                </a:solidFill>
                <a:cs typeface="Arial" charset="0"/>
              </a:rPr>
              <a:t>K2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5730875" y="1585913"/>
            <a:ext cx="5413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b="1">
                <a:solidFill>
                  <a:schemeClr val="folHlink"/>
                </a:solidFill>
                <a:cs typeface="Arial" charset="0"/>
              </a:rPr>
              <a:t>K3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6578600" y="1577975"/>
            <a:ext cx="541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b="1">
                <a:solidFill>
                  <a:schemeClr val="folHlink"/>
                </a:solidFill>
                <a:cs typeface="Arial" charset="0"/>
              </a:rPr>
              <a:t>K4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4445000" y="2589213"/>
            <a:ext cx="12096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b="1">
                <a:solidFill>
                  <a:schemeClr val="folHlink"/>
                </a:solidFill>
                <a:cs typeface="Arial" charset="0"/>
              </a:rPr>
              <a:t>Septum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5181600" y="1081088"/>
            <a:ext cx="908050" cy="436562"/>
          </a:xfrm>
          <a:prstGeom prst="rect">
            <a:avLst/>
          </a:prstGeom>
          <a:solidFill>
            <a:schemeClr val="bg1"/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b="1">
                <a:solidFill>
                  <a:srgbClr val="003366"/>
                </a:solidFill>
                <a:cs typeface="Arial" charset="0"/>
              </a:rPr>
              <a:t>FSH1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6099175" y="1092200"/>
            <a:ext cx="908050" cy="436563"/>
          </a:xfrm>
          <a:prstGeom prst="rect">
            <a:avLst/>
          </a:prstGeom>
          <a:solidFill>
            <a:schemeClr val="bg1"/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b="1">
                <a:solidFill>
                  <a:srgbClr val="003366"/>
                </a:solidFill>
                <a:cs typeface="Arial" charset="0"/>
              </a:rPr>
              <a:t>FSH2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 rot="-459039">
            <a:off x="2338388" y="2676525"/>
            <a:ext cx="7429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 b="1">
                <a:solidFill>
                  <a:schemeClr val="folHlink"/>
                </a:solidFill>
                <a:cs typeface="Arial" charset="0"/>
              </a:rPr>
              <a:t>BTS</a:t>
            </a:r>
          </a:p>
        </p:txBody>
      </p:sp>
      <p:pic>
        <p:nvPicPr>
          <p:cNvPr id="52236" name="Picture 15" descr="FSH_Inj2"/>
          <p:cNvPicPr>
            <a:picLocks noChangeAspect="1" noChangeArrowheads="1"/>
          </p:cNvPicPr>
          <p:nvPr/>
        </p:nvPicPr>
        <p:blipFill>
          <a:blip r:embed="rId3" cstate="print"/>
          <a:srcRect b="54112"/>
          <a:stretch>
            <a:fillRect/>
          </a:stretch>
        </p:blipFill>
        <p:spPr bwMode="auto">
          <a:xfrm>
            <a:off x="2155825" y="3313113"/>
            <a:ext cx="6808788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846638"/>
            <a:ext cx="3960812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797425"/>
            <a:ext cx="425767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468313" y="1555750"/>
            <a:ext cx="6927850" cy="4968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Straigthforward extraction from the Booster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Problems to reach the end of the BT: </a:t>
            </a:r>
            <a:r>
              <a:rPr lang="en-US">
                <a:solidFill>
                  <a:srgbClr val="CC0099"/>
                </a:solidFill>
              </a:rPr>
              <a:t>Quad misaligned</a:t>
            </a:r>
          </a:p>
          <a:p>
            <a:pPr>
              <a:buClr>
                <a:srgbClr val="003366"/>
              </a:buClr>
              <a:buFont typeface="Wingdings" pitchFamily="2" charset="2"/>
              <a:buNone/>
            </a:pPr>
            <a:r>
              <a:rPr lang="en-US">
                <a:solidFill>
                  <a:srgbClr val="CC0099"/>
                </a:solidFill>
              </a:rPr>
              <a:t>                                                          </a:t>
            </a:r>
            <a:r>
              <a:rPr lang="en-US" sz="1800">
                <a:solidFill>
                  <a:srgbClr val="CC0099"/>
                </a:solidFill>
              </a:rPr>
              <a:t>(wrong reference fiducials)</a:t>
            </a: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Beam in SR only for one cell (2 bendings)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Stop because a problem with the </a:t>
            </a:r>
            <a:r>
              <a:rPr lang="en-US">
                <a:solidFill>
                  <a:srgbClr val="CC0099"/>
                </a:solidFill>
              </a:rPr>
              <a:t>BO extraction Kicker</a:t>
            </a:r>
            <a:r>
              <a:rPr lang="en-US"/>
              <a:t>…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201738"/>
            <a:ext cx="1296987" cy="949325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2420938"/>
            <a:ext cx="1368425" cy="1044575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3865563"/>
            <a:ext cx="7054850" cy="1636712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3255" name="Picture 6"/>
          <p:cNvPicPr>
            <a:picLocks noChangeAspect="1" noChangeArrowheads="1"/>
          </p:cNvPicPr>
          <p:nvPr/>
        </p:nvPicPr>
        <p:blipFill>
          <a:blip r:embed="rId5" cstate="print"/>
          <a:srcRect b="21021"/>
          <a:stretch>
            <a:fillRect/>
          </a:stretch>
        </p:blipFill>
        <p:spPr bwMode="auto">
          <a:xfrm>
            <a:off x="4211638" y="4729163"/>
            <a:ext cx="4608512" cy="1316037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1st try at </a:t>
            </a:r>
            <a:r>
              <a:rPr lang="es-ES" dirty="0" err="1" smtClean="0">
                <a:solidFill>
                  <a:schemeClr val="bg1"/>
                </a:solidFill>
              </a:rPr>
              <a:t>week-end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sz="2400" dirty="0" smtClean="0">
                <a:solidFill>
                  <a:schemeClr val="bg1"/>
                </a:solidFill>
              </a:rPr>
              <a:t>(12-13 </a:t>
            </a:r>
            <a:r>
              <a:rPr lang="es-ES" sz="2400" dirty="0" err="1" smtClean="0">
                <a:solidFill>
                  <a:schemeClr val="bg1"/>
                </a:solidFill>
              </a:rPr>
              <a:t>Feb</a:t>
            </a:r>
            <a:r>
              <a:rPr lang="es-ES" sz="2400" dirty="0" smtClean="0">
                <a:solidFill>
                  <a:schemeClr val="bg1"/>
                </a:solidFill>
              </a:rPr>
              <a:t>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0700" y="2332038"/>
            <a:ext cx="2879725" cy="2552700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738188" y="1436688"/>
            <a:ext cx="588803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3366"/>
                </a:solidFill>
              </a:rPr>
              <a:t>9th March</a:t>
            </a:r>
            <a:r>
              <a:rPr lang="en-US" sz="1600" b="1">
                <a:solidFill>
                  <a:srgbClr val="003366"/>
                </a:solidFill>
              </a:rPr>
              <a:t>:</a:t>
            </a:r>
            <a:r>
              <a:rPr lang="en-US"/>
              <a:t>	Beam spot at 1st FS, at sector 2,</a:t>
            </a:r>
          </a:p>
          <a:p>
            <a:r>
              <a:rPr lang="en-US" sz="1800">
                <a:solidFill>
                  <a:srgbClr val="003366"/>
                </a:solidFill>
              </a:rPr>
              <a:t>09h00		</a:t>
            </a:r>
            <a:r>
              <a:rPr lang="en-US"/>
              <a:t>completely defocused horizontally</a:t>
            </a:r>
            <a:r>
              <a:rPr lang="en-US" sz="1800">
                <a:solidFill>
                  <a:srgbClr val="003366"/>
                </a:solidFill>
              </a:rPr>
              <a:t>.</a:t>
            </a:r>
          </a:p>
        </p:txBody>
      </p:sp>
      <p:sp>
        <p:nvSpPr>
          <p:cNvPr id="54277" name="AutoShape 6"/>
          <p:cNvSpPr>
            <a:spLocks noChangeArrowheads="1"/>
          </p:cNvSpPr>
          <p:nvPr/>
        </p:nvSpPr>
        <p:spPr bwMode="auto">
          <a:xfrm>
            <a:off x="4211638" y="5037138"/>
            <a:ext cx="504825" cy="4492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763713" y="5708650"/>
            <a:ext cx="54752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CC0099"/>
                </a:solidFill>
              </a:rPr>
              <a:t>All SR Quadrupoles with wrong polarity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4 days … 8 – 12 March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7" descr="albaring"/>
          <p:cNvPicPr>
            <a:picLocks noChangeAspect="1" noChangeArrowheads="1"/>
          </p:cNvPicPr>
          <p:nvPr/>
        </p:nvPicPr>
        <p:blipFill>
          <a:blip r:embed="rId2" cstate="print">
            <a:lum bright="-80000" contrast="100000"/>
          </a:blip>
          <a:srcRect/>
          <a:stretch>
            <a:fillRect/>
          </a:stretch>
        </p:blipFill>
        <p:spPr bwMode="auto">
          <a:xfrm>
            <a:off x="3327400" y="1339850"/>
            <a:ext cx="4552950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Text Box 12"/>
          <p:cNvSpPr txBox="1">
            <a:spLocks noChangeArrowheads="1"/>
          </p:cNvSpPr>
          <p:nvPr/>
        </p:nvSpPr>
        <p:spPr bwMode="auto">
          <a:xfrm>
            <a:off x="447675" y="1765300"/>
            <a:ext cx="24749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Recabling Quads: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68313" y="1573213"/>
            <a:ext cx="8135937" cy="1458912"/>
            <a:chOff x="295" y="765"/>
            <a:chExt cx="5125" cy="919"/>
          </a:xfrm>
        </p:grpSpPr>
        <p:pic>
          <p:nvPicPr>
            <p:cNvPr id="55314" name="Picture 11" descr="15h20-FS01-CorrectorsOf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54" y="765"/>
              <a:ext cx="966" cy="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15" name="Text Box 13"/>
            <p:cNvSpPr txBox="1">
              <a:spLocks noChangeArrowheads="1"/>
            </p:cNvSpPr>
            <p:nvPr/>
          </p:nvSpPr>
          <p:spPr bwMode="auto">
            <a:xfrm>
              <a:off x="295" y="1434"/>
              <a:ext cx="1157" cy="25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339966"/>
                </a:buClr>
                <a:buFont typeface="Wingdings" pitchFamily="2" charset="2"/>
                <a:buChar char="ü"/>
              </a:pPr>
              <a:r>
                <a:rPr lang="en-US"/>
                <a:t> Sectors 1&amp;2</a:t>
              </a: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755650" y="3211513"/>
            <a:ext cx="7827963" cy="1708150"/>
            <a:chOff x="476" y="1797"/>
            <a:chExt cx="4931" cy="1076"/>
          </a:xfrm>
        </p:grpSpPr>
        <p:pic>
          <p:nvPicPr>
            <p:cNvPr id="55312" name="Picture 10" descr="21h20-FS4-Sept64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00" y="2162"/>
              <a:ext cx="907" cy="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13" name="Text Box 14"/>
            <p:cNvSpPr txBox="1">
              <a:spLocks noChangeArrowheads="1"/>
            </p:cNvSpPr>
            <p:nvPr/>
          </p:nvSpPr>
          <p:spPr bwMode="auto">
            <a:xfrm>
              <a:off x="476" y="1797"/>
              <a:ext cx="1085" cy="25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339966"/>
                </a:buClr>
                <a:buFont typeface="Wingdings" pitchFamily="2" charset="2"/>
                <a:buChar char="ü"/>
              </a:pPr>
              <a:r>
                <a:rPr lang="en-US"/>
                <a:t> Quadrant 1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042988" y="3787775"/>
            <a:ext cx="4560887" cy="2809875"/>
            <a:chOff x="657" y="2160"/>
            <a:chExt cx="2873" cy="1770"/>
          </a:xfrm>
        </p:grpSpPr>
        <p:pic>
          <p:nvPicPr>
            <p:cNvPr id="55310" name="Picture 9" descr="18h55FS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40" y="3203"/>
              <a:ext cx="890" cy="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11" name="Text Box 15"/>
            <p:cNvSpPr txBox="1">
              <a:spLocks noChangeArrowheads="1"/>
            </p:cNvSpPr>
            <p:nvPr/>
          </p:nvSpPr>
          <p:spPr bwMode="auto">
            <a:xfrm>
              <a:off x="657" y="2160"/>
              <a:ext cx="1085" cy="25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339966"/>
                </a:buClr>
                <a:buFont typeface="Wingdings" pitchFamily="2" charset="2"/>
                <a:buChar char="ü"/>
              </a:pPr>
              <a:r>
                <a:rPr lang="en-US"/>
                <a:t> Quadrant 2</a:t>
              </a: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684213" y="1123950"/>
            <a:ext cx="4851400" cy="4860925"/>
            <a:chOff x="431" y="482"/>
            <a:chExt cx="3056" cy="3062"/>
          </a:xfrm>
        </p:grpSpPr>
        <p:grpSp>
          <p:nvGrpSpPr>
            <p:cNvPr id="55306" name="Group 20"/>
            <p:cNvGrpSpPr>
              <a:grpSpLocks/>
            </p:cNvGrpSpPr>
            <p:nvPr/>
          </p:nvGrpSpPr>
          <p:grpSpPr bwMode="auto">
            <a:xfrm>
              <a:off x="884" y="482"/>
              <a:ext cx="2603" cy="2291"/>
              <a:chOff x="884" y="482"/>
              <a:chExt cx="2603" cy="2291"/>
            </a:xfrm>
          </p:grpSpPr>
          <p:pic>
            <p:nvPicPr>
              <p:cNvPr id="55308" name="Picture 8" descr="19h39-1TurnFS1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5" y="482"/>
                <a:ext cx="892" cy="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309" name="Text Box 16"/>
              <p:cNvSpPr txBox="1">
                <a:spLocks noChangeArrowheads="1"/>
              </p:cNvSpPr>
              <p:nvPr/>
            </p:nvSpPr>
            <p:spPr bwMode="auto">
              <a:xfrm>
                <a:off x="884" y="2523"/>
                <a:ext cx="1361" cy="25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Clr>
                    <a:srgbClr val="339966"/>
                  </a:buClr>
                  <a:buFont typeface="Wingdings" pitchFamily="2" charset="2"/>
                  <a:buChar char="ü"/>
                </a:pPr>
                <a:r>
                  <a:rPr lang="en-US"/>
                  <a:t> Quadrants 3&amp;4</a:t>
                </a:r>
              </a:p>
            </p:txBody>
          </p:sp>
        </p:grpSp>
        <p:sp>
          <p:nvSpPr>
            <p:cNvPr id="55307" name="Text Box 22"/>
            <p:cNvSpPr txBox="1">
              <a:spLocks noChangeArrowheads="1"/>
            </p:cNvSpPr>
            <p:nvPr/>
          </p:nvSpPr>
          <p:spPr bwMode="auto">
            <a:xfrm>
              <a:off x="431" y="3294"/>
              <a:ext cx="135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3366"/>
                  </a:solidFill>
                </a:rPr>
                <a:t>19h35: 1st turn !</a:t>
              </a:r>
            </a:p>
          </p:txBody>
        </p:sp>
      </p:grpSp>
      <p:sp>
        <p:nvSpPr>
          <p:cNvPr id="55305" name="Text Box 24"/>
          <p:cNvSpPr txBox="1">
            <a:spLocks noChangeArrowheads="1"/>
          </p:cNvSpPr>
          <p:nvPr/>
        </p:nvSpPr>
        <p:spPr bwMode="auto">
          <a:xfrm>
            <a:off x="4643438" y="3284538"/>
            <a:ext cx="2085975" cy="434975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On axis injection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Recabling</a:t>
            </a:r>
            <a:r>
              <a:rPr lang="en-US" dirty="0" smtClean="0"/>
              <a:t> all quads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352550"/>
            <a:ext cx="6800850" cy="5100638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722688" y="4868863"/>
            <a:ext cx="22177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Standard injection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March 20 turns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t="1181"/>
          <a:stretch>
            <a:fillRect/>
          </a:stretch>
        </p:blipFill>
        <p:spPr bwMode="auto">
          <a:xfrm>
            <a:off x="3276600" y="1052513"/>
            <a:ext cx="5616575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13"/>
          <p:cNvSpPr txBox="1">
            <a:spLocks noChangeArrowheads="1"/>
          </p:cNvSpPr>
          <p:nvPr/>
        </p:nvSpPr>
        <p:spPr bwMode="auto">
          <a:xfrm>
            <a:off x="179388" y="2205038"/>
            <a:ext cx="2736850" cy="283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>
                <a:latin typeface="Comic Sans MS" pitchFamily="66" charset="0"/>
              </a:rPr>
              <a:t>LINAC</a:t>
            </a:r>
          </a:p>
          <a:p>
            <a:pPr algn="ctr"/>
            <a:r>
              <a:rPr lang="es-ES">
                <a:latin typeface="Comic Sans MS" pitchFamily="66" charset="0"/>
              </a:rPr>
              <a:t>100 Mev</a:t>
            </a:r>
          </a:p>
          <a:p>
            <a:pPr algn="ctr"/>
            <a:endParaRPr lang="es-ES" sz="2400">
              <a:latin typeface="Comic Sans MS" pitchFamily="66" charset="0"/>
            </a:endParaRPr>
          </a:p>
          <a:p>
            <a:pPr algn="ctr"/>
            <a:r>
              <a:rPr lang="es-ES" sz="2400">
                <a:latin typeface="Comic Sans MS" pitchFamily="66" charset="0"/>
              </a:rPr>
              <a:t>BOOSTER</a:t>
            </a:r>
          </a:p>
          <a:p>
            <a:pPr algn="ctr"/>
            <a:r>
              <a:rPr lang="es-ES">
                <a:latin typeface="Comic Sans MS" pitchFamily="66" charset="0"/>
              </a:rPr>
              <a:t>100 MeV – 3 GeV</a:t>
            </a:r>
          </a:p>
          <a:p>
            <a:pPr algn="ctr"/>
            <a:endParaRPr lang="es-ES" sz="2400">
              <a:latin typeface="Comic Sans MS" pitchFamily="66" charset="0"/>
            </a:endParaRPr>
          </a:p>
          <a:p>
            <a:pPr algn="ctr"/>
            <a:r>
              <a:rPr lang="es-ES" sz="2400">
                <a:latin typeface="Comic Sans MS" pitchFamily="66" charset="0"/>
              </a:rPr>
              <a:t>STORAGE RING</a:t>
            </a:r>
          </a:p>
          <a:p>
            <a:pPr algn="ctr"/>
            <a:r>
              <a:rPr lang="es-ES">
                <a:latin typeface="Comic Sans MS" pitchFamily="66" charset="0"/>
              </a:rPr>
              <a:t>3 GeV</a:t>
            </a:r>
          </a:p>
        </p:txBody>
      </p:sp>
      <p:sp>
        <p:nvSpPr>
          <p:cNvPr id="12292" name="Line 14"/>
          <p:cNvSpPr>
            <a:spLocks noChangeShapeType="1"/>
          </p:cNvSpPr>
          <p:nvPr/>
        </p:nvSpPr>
        <p:spPr bwMode="auto">
          <a:xfrm>
            <a:off x="2124075" y="2420938"/>
            <a:ext cx="511175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2293" name="Line 15"/>
          <p:cNvSpPr>
            <a:spLocks noChangeShapeType="1"/>
          </p:cNvSpPr>
          <p:nvPr/>
        </p:nvSpPr>
        <p:spPr bwMode="auto">
          <a:xfrm>
            <a:off x="2411413" y="3500438"/>
            <a:ext cx="1873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2294" name="Line 16"/>
          <p:cNvSpPr>
            <a:spLocks noChangeShapeType="1"/>
          </p:cNvSpPr>
          <p:nvPr/>
        </p:nvSpPr>
        <p:spPr bwMode="auto">
          <a:xfrm>
            <a:off x="2843213" y="4508500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2295" name="Text Box 17"/>
          <p:cNvSpPr txBox="1">
            <a:spLocks noChangeArrowheads="1"/>
          </p:cNvSpPr>
          <p:nvPr/>
        </p:nvSpPr>
        <p:spPr bwMode="auto">
          <a:xfrm>
            <a:off x="3203575" y="388938"/>
            <a:ext cx="343058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</a:rPr>
              <a:t>ALBA </a:t>
            </a:r>
            <a:r>
              <a:rPr lang="es-ES" sz="2800" b="1" dirty="0" err="1">
                <a:solidFill>
                  <a:schemeClr val="bg1"/>
                </a:solidFill>
              </a:rPr>
              <a:t>Accelerators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860675"/>
            <a:ext cx="5329238" cy="2835275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755650" y="1636713"/>
            <a:ext cx="3197225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Switching ON RF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Adjusting injection angle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Adjusting tune</a:t>
            </a:r>
          </a:p>
        </p:txBody>
      </p:sp>
      <p:grpSp>
        <p:nvGrpSpPr>
          <p:cNvPr id="57349" name="Group 12"/>
          <p:cNvGrpSpPr>
            <a:grpSpLocks/>
          </p:cNvGrpSpPr>
          <p:nvPr/>
        </p:nvGrpSpPr>
        <p:grpSpPr bwMode="auto">
          <a:xfrm>
            <a:off x="827088" y="4660900"/>
            <a:ext cx="2952750" cy="1863725"/>
            <a:chOff x="385" y="2341"/>
            <a:chExt cx="1860" cy="1174"/>
          </a:xfrm>
        </p:grpSpPr>
        <p:pic>
          <p:nvPicPr>
            <p:cNvPr id="57351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 l="7321" t="12547" r="6918"/>
            <a:stretch>
              <a:fillRect/>
            </a:stretch>
          </p:blipFill>
          <p:spPr bwMode="auto">
            <a:xfrm>
              <a:off x="385" y="2341"/>
              <a:ext cx="1860" cy="1174"/>
            </a:xfrm>
            <a:prstGeom prst="rect">
              <a:avLst/>
            </a:prstGeom>
            <a:noFill/>
            <a:ln w="38100" algn="ctr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57352" name="Text Box 6"/>
            <p:cNvSpPr txBox="1">
              <a:spLocks noChangeArrowheads="1"/>
            </p:cNvSpPr>
            <p:nvPr/>
          </p:nvSpPr>
          <p:spPr bwMode="auto">
            <a:xfrm>
              <a:off x="1428" y="2387"/>
              <a:ext cx="772" cy="21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3366"/>
                  </a:solidFill>
                </a:rPr>
                <a:t>(0.17, 0.32)</a:t>
              </a:r>
            </a:p>
          </p:txBody>
        </p:sp>
      </p:grpSp>
      <p:pic>
        <p:nvPicPr>
          <p:cNvPr id="5735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1204913"/>
            <a:ext cx="4752975" cy="1371600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10-13 </a:t>
            </a:r>
            <a:r>
              <a:rPr lang="es-ES" dirty="0" err="1" smtClean="0">
                <a:solidFill>
                  <a:schemeClr val="bg1"/>
                </a:solidFill>
              </a:rPr>
              <a:t>March</a:t>
            </a:r>
            <a:r>
              <a:rPr lang="es-ES" dirty="0" smtClean="0">
                <a:solidFill>
                  <a:schemeClr val="bg1"/>
                </a:solidFill>
              </a:rPr>
              <a:t>: </a:t>
            </a:r>
            <a:r>
              <a:rPr lang="es-ES" dirty="0" err="1" smtClean="0">
                <a:solidFill>
                  <a:schemeClr val="bg1"/>
                </a:solidFill>
              </a:rPr>
              <a:t>Objective</a:t>
            </a:r>
            <a:r>
              <a:rPr lang="es-ES" dirty="0" smtClean="0">
                <a:solidFill>
                  <a:schemeClr val="bg1"/>
                </a:solidFill>
              </a:rPr>
              <a:t>, </a:t>
            </a:r>
            <a:r>
              <a:rPr lang="es-ES" dirty="0" err="1" smtClean="0">
                <a:solidFill>
                  <a:schemeClr val="bg1"/>
                </a:solidFill>
              </a:rPr>
              <a:t>store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beam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079500"/>
            <a:ext cx="5905500" cy="4430713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837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4895850"/>
            <a:ext cx="7272338" cy="1701800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8373" name="Text Box 11"/>
          <p:cNvSpPr txBox="1">
            <a:spLocks noChangeArrowheads="1"/>
          </p:cNvSpPr>
          <p:nvPr/>
        </p:nvSpPr>
        <p:spPr bwMode="auto">
          <a:xfrm>
            <a:off x="2176463" y="5754688"/>
            <a:ext cx="11160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Vacuum</a:t>
            </a:r>
          </a:p>
        </p:txBody>
      </p:sp>
      <p:sp>
        <p:nvSpPr>
          <p:cNvPr id="58374" name="Text Box 12"/>
          <p:cNvSpPr txBox="1">
            <a:spLocks noChangeArrowheads="1"/>
          </p:cNvSpPr>
          <p:nvPr/>
        </p:nvSpPr>
        <p:spPr bwMode="auto">
          <a:xfrm>
            <a:off x="4500563" y="1871663"/>
            <a:ext cx="12842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SR FCT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13th March, 9h38:  1 second stored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5" name="Group 7"/>
          <p:cNvGrpSpPr>
            <a:grpSpLocks/>
          </p:cNvGrpSpPr>
          <p:nvPr/>
        </p:nvGrpSpPr>
        <p:grpSpPr bwMode="auto">
          <a:xfrm>
            <a:off x="611188" y="1230313"/>
            <a:ext cx="2374900" cy="1852612"/>
            <a:chOff x="612" y="527"/>
            <a:chExt cx="1587" cy="1303"/>
          </a:xfrm>
        </p:grpSpPr>
        <p:pic>
          <p:nvPicPr>
            <p:cNvPr id="5940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r="37320"/>
            <a:stretch>
              <a:fillRect/>
            </a:stretch>
          </p:blipFill>
          <p:spPr bwMode="auto">
            <a:xfrm>
              <a:off x="612" y="527"/>
              <a:ext cx="1587" cy="13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9407" name="Text Box 6"/>
            <p:cNvSpPr txBox="1">
              <a:spLocks noChangeArrowheads="1"/>
            </p:cNvSpPr>
            <p:nvPr/>
          </p:nvSpPr>
          <p:spPr bwMode="auto">
            <a:xfrm>
              <a:off x="1339" y="663"/>
              <a:ext cx="717" cy="2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Lifetime</a:t>
              </a:r>
            </a:p>
          </p:txBody>
        </p:sp>
      </p:grpSp>
      <p:grpSp>
        <p:nvGrpSpPr>
          <p:cNvPr id="59396" name="Group 11"/>
          <p:cNvGrpSpPr>
            <a:grpSpLocks/>
          </p:cNvGrpSpPr>
          <p:nvPr/>
        </p:nvGrpSpPr>
        <p:grpSpPr bwMode="auto">
          <a:xfrm>
            <a:off x="6011863" y="4470400"/>
            <a:ext cx="2932112" cy="2198688"/>
            <a:chOff x="3379" y="2387"/>
            <a:chExt cx="1847" cy="1385"/>
          </a:xfrm>
        </p:grpSpPr>
        <p:pic>
          <p:nvPicPr>
            <p:cNvPr id="59404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79" y="2387"/>
              <a:ext cx="1847" cy="13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9405" name="Text Box 10"/>
            <p:cNvSpPr txBox="1">
              <a:spLocks noChangeArrowheads="1"/>
            </p:cNvSpPr>
            <p:nvPr/>
          </p:nvSpPr>
          <p:spPr bwMode="auto">
            <a:xfrm>
              <a:off x="3787" y="2840"/>
              <a:ext cx="122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Q</a:t>
              </a:r>
              <a:r>
                <a:rPr lang="en-US" sz="1400"/>
                <a:t>integer</a:t>
              </a:r>
              <a:r>
                <a:rPr lang="en-US"/>
                <a:t>= (18 , 8)</a:t>
              </a:r>
            </a:p>
          </p:txBody>
        </p:sp>
      </p:grpSp>
      <p:pic>
        <p:nvPicPr>
          <p:cNvPr id="59397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5300" y="1085850"/>
            <a:ext cx="3568700" cy="2670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59398" name="Group 16"/>
          <p:cNvGrpSpPr>
            <a:grpSpLocks/>
          </p:cNvGrpSpPr>
          <p:nvPr/>
        </p:nvGrpSpPr>
        <p:grpSpPr bwMode="auto">
          <a:xfrm>
            <a:off x="250825" y="4038600"/>
            <a:ext cx="3024188" cy="2570163"/>
            <a:chOff x="158" y="2296"/>
            <a:chExt cx="1905" cy="1619"/>
          </a:xfrm>
        </p:grpSpPr>
        <p:pic>
          <p:nvPicPr>
            <p:cNvPr id="5940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8" y="2296"/>
              <a:ext cx="1905" cy="16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9403" name="Text Box 8"/>
            <p:cNvSpPr txBox="1">
              <a:spLocks noChangeArrowheads="1"/>
            </p:cNvSpPr>
            <p:nvPr/>
          </p:nvSpPr>
          <p:spPr bwMode="auto">
            <a:xfrm>
              <a:off x="692" y="3037"/>
              <a:ext cx="87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Dispersion</a:t>
              </a:r>
            </a:p>
          </p:txBody>
        </p:sp>
      </p:grpSp>
      <p:grpSp>
        <p:nvGrpSpPr>
          <p:cNvPr id="59399" name="Group 15"/>
          <p:cNvGrpSpPr>
            <a:grpSpLocks/>
          </p:cNvGrpSpPr>
          <p:nvPr/>
        </p:nvGrpSpPr>
        <p:grpSpPr bwMode="auto">
          <a:xfrm>
            <a:off x="3132138" y="2670175"/>
            <a:ext cx="2700337" cy="2035175"/>
            <a:chOff x="2064" y="2659"/>
            <a:chExt cx="1701" cy="1282"/>
          </a:xfrm>
        </p:grpSpPr>
        <p:pic>
          <p:nvPicPr>
            <p:cNvPr id="59400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64" y="2659"/>
              <a:ext cx="1701" cy="12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9401" name="Text Box 14"/>
            <p:cNvSpPr txBox="1">
              <a:spLocks noChangeArrowheads="1"/>
            </p:cNvSpPr>
            <p:nvPr/>
          </p:nvSpPr>
          <p:spPr bwMode="auto">
            <a:xfrm>
              <a:off x="2245" y="3475"/>
              <a:ext cx="1431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Synchrotron light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</a:rPr>
                <a:t>at pin hole camera</a:t>
              </a:r>
            </a:p>
          </p:txBody>
        </p:sp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Firsts measurements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1054100"/>
            <a:ext cx="3671887" cy="194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125538"/>
            <a:ext cx="2665413" cy="163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0421" name="Text Box 6"/>
          <p:cNvSpPr txBox="1">
            <a:spLocks noChangeArrowheads="1"/>
          </p:cNvSpPr>
          <p:nvPr/>
        </p:nvSpPr>
        <p:spPr bwMode="auto">
          <a:xfrm>
            <a:off x="560388" y="2198688"/>
            <a:ext cx="19240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Turn by turn data</a:t>
            </a:r>
          </a:p>
        </p:txBody>
      </p:sp>
      <p:sp>
        <p:nvSpPr>
          <p:cNvPr id="60422" name="Text Box 7"/>
          <p:cNvSpPr txBox="1">
            <a:spLocks noChangeArrowheads="1"/>
          </p:cNvSpPr>
          <p:nvPr/>
        </p:nvSpPr>
        <p:spPr bwMode="auto">
          <a:xfrm>
            <a:off x="5638800" y="2278063"/>
            <a:ext cx="16700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Orbit distortion</a:t>
            </a:r>
          </a:p>
        </p:txBody>
      </p:sp>
      <p:pic>
        <p:nvPicPr>
          <p:cNvPr id="6042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149725"/>
            <a:ext cx="3797300" cy="2487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0424" name="Text Box 9"/>
          <p:cNvSpPr txBox="1">
            <a:spLocks noChangeArrowheads="1"/>
          </p:cNvSpPr>
          <p:nvPr/>
        </p:nvSpPr>
        <p:spPr bwMode="auto">
          <a:xfrm>
            <a:off x="900113" y="4652963"/>
            <a:ext cx="27082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Lossing the lasts turns</a:t>
            </a:r>
          </a:p>
        </p:txBody>
      </p:sp>
      <p:pic>
        <p:nvPicPr>
          <p:cNvPr id="60425" name="Picture 10"/>
          <p:cNvPicPr>
            <a:picLocks noChangeAspect="1" noChangeArrowheads="1"/>
          </p:cNvPicPr>
          <p:nvPr/>
        </p:nvPicPr>
        <p:blipFill>
          <a:blip r:embed="rId5" cstate="print"/>
          <a:srcRect b="13414"/>
          <a:stretch>
            <a:fillRect/>
          </a:stretch>
        </p:blipFill>
        <p:spPr bwMode="auto">
          <a:xfrm>
            <a:off x="4500563" y="3789363"/>
            <a:ext cx="4427537" cy="287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0426" name="Picture 12"/>
          <p:cNvPicPr>
            <a:picLocks noChangeAspect="1" noChangeArrowheads="1"/>
          </p:cNvPicPr>
          <p:nvPr/>
        </p:nvPicPr>
        <p:blipFill>
          <a:blip r:embed="rId6" cstate="print"/>
          <a:srcRect r="2203"/>
          <a:stretch>
            <a:fillRect/>
          </a:stretch>
        </p:blipFill>
        <p:spPr bwMode="auto">
          <a:xfrm>
            <a:off x="2411413" y="2565400"/>
            <a:ext cx="3240087" cy="189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5148263" y="4222750"/>
            <a:ext cx="333216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Surviving few turns together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with new injected beam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road to accumulation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259138"/>
            <a:ext cx="7848600" cy="3265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1444" name="Text Box 5"/>
          <p:cNvSpPr txBox="1">
            <a:spLocks noChangeArrowheads="1"/>
          </p:cNvSpPr>
          <p:nvPr/>
        </p:nvSpPr>
        <p:spPr bwMode="auto">
          <a:xfrm>
            <a:off x="1527175" y="5080000"/>
            <a:ext cx="1797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3300"/>
                </a:solidFill>
              </a:rPr>
              <a:t>Current Booster</a:t>
            </a:r>
          </a:p>
        </p:txBody>
      </p:sp>
      <p:sp>
        <p:nvSpPr>
          <p:cNvPr id="61445" name="Text Box 6"/>
          <p:cNvSpPr txBox="1">
            <a:spLocks noChangeArrowheads="1"/>
          </p:cNvSpPr>
          <p:nvPr/>
        </p:nvSpPr>
        <p:spPr bwMode="auto">
          <a:xfrm>
            <a:off x="4067175" y="4772025"/>
            <a:ext cx="1327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</a:rPr>
              <a:t>Current SR</a:t>
            </a:r>
          </a:p>
        </p:txBody>
      </p:sp>
      <p:sp>
        <p:nvSpPr>
          <p:cNvPr id="61446" name="Line 8"/>
          <p:cNvSpPr>
            <a:spLocks noChangeShapeType="1"/>
          </p:cNvSpPr>
          <p:nvPr/>
        </p:nvSpPr>
        <p:spPr bwMode="auto">
          <a:xfrm>
            <a:off x="6011863" y="2971800"/>
            <a:ext cx="720725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61447" name="Text Box 9"/>
          <p:cNvSpPr txBox="1">
            <a:spLocks noChangeArrowheads="1"/>
          </p:cNvSpPr>
          <p:nvPr/>
        </p:nvSpPr>
        <p:spPr bwMode="auto">
          <a:xfrm>
            <a:off x="4859338" y="2540000"/>
            <a:ext cx="17938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Acummulation</a:t>
            </a:r>
          </a:p>
        </p:txBody>
      </p:sp>
      <p:sp>
        <p:nvSpPr>
          <p:cNvPr id="61448" name="Text Box 10"/>
          <p:cNvSpPr txBox="1">
            <a:spLocks noChangeArrowheads="1"/>
          </p:cNvSpPr>
          <p:nvPr/>
        </p:nvSpPr>
        <p:spPr bwMode="auto">
          <a:xfrm>
            <a:off x="6443663" y="1460500"/>
            <a:ext cx="1762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1.5 mA stored</a:t>
            </a:r>
          </a:p>
        </p:txBody>
      </p:sp>
      <p:sp>
        <p:nvSpPr>
          <p:cNvPr id="61449" name="Line 11"/>
          <p:cNvSpPr>
            <a:spLocks noChangeShapeType="1"/>
          </p:cNvSpPr>
          <p:nvPr/>
        </p:nvSpPr>
        <p:spPr bwMode="auto">
          <a:xfrm flipH="1">
            <a:off x="7092950" y="1892300"/>
            <a:ext cx="503238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61450" name="Picture 3"/>
          <p:cNvPicPr>
            <a:picLocks noChangeAspect="1" noChangeArrowheads="1"/>
          </p:cNvPicPr>
          <p:nvPr/>
        </p:nvPicPr>
        <p:blipFill>
          <a:blip r:embed="rId3" cstate="print"/>
          <a:srcRect b="16188"/>
          <a:stretch>
            <a:fillRect/>
          </a:stretch>
        </p:blipFill>
        <p:spPr bwMode="auto">
          <a:xfrm>
            <a:off x="179388" y="1100138"/>
            <a:ext cx="4354512" cy="2736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1st Accumulation</a:t>
            </a:r>
            <a:endParaRPr lang="es-ES" dirty="0"/>
          </a:p>
        </p:txBody>
      </p:sp>
      <p:sp>
        <p:nvSpPr>
          <p:cNvPr id="14" name="Rectangle 13"/>
          <p:cNvSpPr/>
          <p:nvPr/>
        </p:nvSpPr>
        <p:spPr>
          <a:xfrm>
            <a:off x="2699792" y="3645024"/>
            <a:ext cx="3312368" cy="10926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s-ES" dirty="0" smtClean="0">
                <a:solidFill>
                  <a:schemeClr val="accent6"/>
                </a:solidFill>
              </a:rPr>
              <a:t>16 </a:t>
            </a:r>
            <a:r>
              <a:rPr lang="es-ES" dirty="0" err="1" smtClean="0">
                <a:solidFill>
                  <a:schemeClr val="accent6"/>
                </a:solidFill>
              </a:rPr>
              <a:t>March</a:t>
            </a:r>
            <a:r>
              <a:rPr lang="es-ES" dirty="0" smtClean="0">
                <a:solidFill>
                  <a:schemeClr val="accent6"/>
                </a:solidFill>
              </a:rPr>
              <a:t>, 8h50: </a:t>
            </a:r>
            <a:r>
              <a:rPr lang="es-ES" dirty="0" err="1" smtClean="0">
                <a:solidFill>
                  <a:schemeClr val="accent6"/>
                </a:solidFill>
              </a:rPr>
              <a:t>Beam</a:t>
            </a:r>
            <a:r>
              <a:rPr lang="es-ES" dirty="0" smtClean="0">
                <a:solidFill>
                  <a:schemeClr val="accent6"/>
                </a:solidFill>
              </a:rPr>
              <a:t> </a:t>
            </a:r>
            <a:r>
              <a:rPr lang="es-ES" dirty="0" err="1" smtClean="0">
                <a:solidFill>
                  <a:schemeClr val="accent6"/>
                </a:solidFill>
              </a:rPr>
              <a:t>Acummulated</a:t>
            </a:r>
            <a:endParaRPr lang="es-ES" dirty="0" smtClean="0">
              <a:solidFill>
                <a:schemeClr val="accent6"/>
              </a:solidFill>
            </a:endParaRP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s-ES" dirty="0" smtClean="0">
                <a:solidFill>
                  <a:schemeClr val="accent6"/>
                </a:solidFill>
              </a:rPr>
              <a:t>  (9th </a:t>
            </a:r>
            <a:r>
              <a:rPr lang="es-ES" dirty="0" err="1" smtClean="0">
                <a:solidFill>
                  <a:schemeClr val="accent6"/>
                </a:solidFill>
              </a:rPr>
              <a:t>day</a:t>
            </a:r>
            <a:r>
              <a:rPr lang="es-ES" dirty="0" smtClean="0">
                <a:solidFill>
                  <a:schemeClr val="accent6"/>
                </a:solidFill>
              </a:rPr>
              <a:t>) </a:t>
            </a:r>
            <a:endParaRPr lang="es-ES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9"/>
          <p:cNvPicPr>
            <a:picLocks noChangeAspect="1" noChangeArrowheads="1"/>
          </p:cNvPicPr>
          <p:nvPr/>
        </p:nvPicPr>
        <p:blipFill>
          <a:blip r:embed="rId2" cstate="print"/>
          <a:srcRect r="13879"/>
          <a:stretch>
            <a:fillRect/>
          </a:stretch>
        </p:blipFill>
        <p:spPr bwMode="auto">
          <a:xfrm>
            <a:off x="539750" y="5110163"/>
            <a:ext cx="8280400" cy="96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149350"/>
            <a:ext cx="3960812" cy="2701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2469" name="Picture 7" descr="0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373313"/>
            <a:ext cx="3887787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8" descr="21h45_Current_during_day_1"/>
          <p:cNvPicPr>
            <a:picLocks noChangeAspect="1" noChangeArrowheads="1"/>
          </p:cNvPicPr>
          <p:nvPr/>
        </p:nvPicPr>
        <p:blipFill>
          <a:blip r:embed="rId5" cstate="print"/>
          <a:srcRect r="24348"/>
          <a:stretch>
            <a:fillRect/>
          </a:stretch>
        </p:blipFill>
        <p:spPr bwMode="auto">
          <a:xfrm>
            <a:off x="539750" y="6046788"/>
            <a:ext cx="82804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2471" name="Group 6"/>
          <p:cNvGrpSpPr>
            <a:grpSpLocks/>
          </p:cNvGrpSpPr>
          <p:nvPr/>
        </p:nvGrpSpPr>
        <p:grpSpPr bwMode="auto">
          <a:xfrm>
            <a:off x="5867400" y="1149350"/>
            <a:ext cx="2987675" cy="1703388"/>
            <a:chOff x="0" y="709"/>
            <a:chExt cx="1882" cy="1073"/>
          </a:xfrm>
        </p:grpSpPr>
        <p:pic>
          <p:nvPicPr>
            <p:cNvPr id="62472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l="10208" t="24490" r="12944"/>
            <a:stretch>
              <a:fillRect/>
            </a:stretch>
          </p:blipFill>
          <p:spPr bwMode="auto">
            <a:xfrm>
              <a:off x="0" y="709"/>
              <a:ext cx="1882" cy="10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62473" name="Text Box 5"/>
            <p:cNvSpPr txBox="1">
              <a:spLocks noChangeArrowheads="1"/>
            </p:cNvSpPr>
            <p:nvPr/>
          </p:nvSpPr>
          <p:spPr bwMode="auto">
            <a:xfrm>
              <a:off x="158" y="1344"/>
              <a:ext cx="1452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800">
                  <a:solidFill>
                    <a:schemeClr val="bg1"/>
                  </a:solidFill>
                </a:rPr>
                <a:t>1st synchrotron light</a:t>
              </a:r>
            </a:p>
            <a:p>
              <a:pPr algn="ctr"/>
              <a:r>
                <a:rPr lang="en-US" sz="1800">
                  <a:solidFill>
                    <a:schemeClr val="bg1"/>
                  </a:solidFill>
                </a:rPr>
                <a:t> outside the tunnel</a:t>
              </a:r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 March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1092200" y="1196975"/>
            <a:ext cx="6883400" cy="739775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3366"/>
                </a:solidFill>
              </a:rPr>
              <a:t>MAXIMUM CURRENT LIMITED TO 20 mA </a:t>
            </a:r>
          </a:p>
          <a:p>
            <a:pPr algn="ctr"/>
            <a:r>
              <a:rPr lang="en-US">
                <a:solidFill>
                  <a:srgbClr val="003366"/>
                </a:solidFill>
              </a:rPr>
              <a:t>UNTIL THE Machine Protection System IS OPERATIONAL</a:t>
            </a: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852738"/>
            <a:ext cx="1944688" cy="1368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3493" name="Text Box 6"/>
          <p:cNvSpPr txBox="1">
            <a:spLocks noChangeArrowheads="1"/>
          </p:cNvSpPr>
          <p:nvPr/>
        </p:nvSpPr>
        <p:spPr bwMode="auto">
          <a:xfrm>
            <a:off x="1260475" y="3068638"/>
            <a:ext cx="7921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FE09</a:t>
            </a:r>
          </a:p>
        </p:txBody>
      </p:sp>
      <p:pic>
        <p:nvPicPr>
          <p:cNvPr id="6349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4922838"/>
            <a:ext cx="1870075" cy="1419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3495" name="Text Box 10"/>
          <p:cNvSpPr txBox="1">
            <a:spLocks noChangeArrowheads="1"/>
          </p:cNvSpPr>
          <p:nvPr/>
        </p:nvSpPr>
        <p:spPr bwMode="auto">
          <a:xfrm>
            <a:off x="2532063" y="5913438"/>
            <a:ext cx="11033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Pin hole</a:t>
            </a:r>
          </a:p>
        </p:txBody>
      </p:sp>
      <p:pic>
        <p:nvPicPr>
          <p:cNvPr id="63496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4905375"/>
            <a:ext cx="800100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3497" name="Text Box 12"/>
          <p:cNvSpPr txBox="1">
            <a:spLocks noChangeArrowheads="1"/>
          </p:cNvSpPr>
          <p:nvPr/>
        </p:nvSpPr>
        <p:spPr bwMode="auto">
          <a:xfrm>
            <a:off x="5291138" y="4976813"/>
            <a:ext cx="2278062" cy="1311275"/>
          </a:xfrm>
          <a:prstGeom prst="rect">
            <a:avLst/>
          </a:prstGeom>
          <a:solidFill>
            <a:schemeClr val="accent2">
              <a:alpha val="10196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r>
              <a:rPr lang="en-US"/>
              <a:t>Sigma X = 50 um</a:t>
            </a:r>
          </a:p>
          <a:p>
            <a:r>
              <a:rPr lang="en-US"/>
              <a:t>Sigma Y = 130 um</a:t>
            </a:r>
          </a:p>
          <a:p>
            <a:endParaRPr lang="en-US"/>
          </a:p>
        </p:txBody>
      </p:sp>
      <p:sp>
        <p:nvSpPr>
          <p:cNvPr id="63498" name="Text Box 14"/>
          <p:cNvSpPr txBox="1">
            <a:spLocks noChangeArrowheads="1"/>
          </p:cNvSpPr>
          <p:nvPr/>
        </p:nvSpPr>
        <p:spPr bwMode="auto">
          <a:xfrm>
            <a:off x="866775" y="2312988"/>
            <a:ext cx="38496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Synchrotron Light at Front End 9</a:t>
            </a:r>
          </a:p>
        </p:txBody>
      </p:sp>
      <p:sp>
        <p:nvSpPr>
          <p:cNvPr id="63499" name="Rectangle 15"/>
          <p:cNvSpPr>
            <a:spLocks noChangeArrowheads="1"/>
          </p:cNvSpPr>
          <p:nvPr/>
        </p:nvSpPr>
        <p:spPr bwMode="auto">
          <a:xfrm>
            <a:off x="850900" y="4437063"/>
            <a:ext cx="32162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and at the Pinhole camera: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4019" name="att2" descr="20h38_Machine_Stat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085850"/>
            <a:ext cx="2592387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4020" name="Picture 4" descr="20h07_40mAcurr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446213"/>
            <a:ext cx="3024188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4021" name="Picture 5" descr="21h45_50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1733550"/>
            <a:ext cx="3095625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4022" name="Picture 6" descr="17h23 synopsis_70 m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2022475"/>
            <a:ext cx="2808288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4023" name="Picture 7" descr="17h50_synopsis_80m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8175" y="2382838"/>
            <a:ext cx="2808288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4024" name="Picture 8" descr="18h15_Synopsis_90m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975" y="2741613"/>
            <a:ext cx="2800350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4025" name="att3" descr="18h25_synopsis_100m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2138" y="3101975"/>
            <a:ext cx="56102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4716463" y="1230313"/>
            <a:ext cx="3937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66"/>
                </a:solidFill>
              </a:rPr>
              <a:t>Once the MPS was operational…</a:t>
            </a:r>
          </a:p>
        </p:txBody>
      </p:sp>
      <p:sp>
        <p:nvSpPr>
          <p:cNvPr id="64523" name="TextBox 10"/>
          <p:cNvSpPr txBox="1">
            <a:spLocks noChangeArrowheads="1"/>
          </p:cNvSpPr>
          <p:nvPr/>
        </p:nvSpPr>
        <p:spPr bwMode="auto">
          <a:xfrm>
            <a:off x="468313" y="4797425"/>
            <a:ext cx="25193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Now 170 mA reached.</a:t>
            </a:r>
            <a:endParaRPr lang="es-E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road to 200 </a:t>
            </a:r>
            <a:r>
              <a:rPr lang="en-US" dirty="0" err="1" smtClean="0"/>
              <a:t>mA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628775"/>
            <a:ext cx="6877050" cy="4859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656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3933825"/>
            <a:ext cx="1944688" cy="1674813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656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2105025"/>
            <a:ext cx="1943100" cy="1701800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66566" name="Text Box 4"/>
          <p:cNvSpPr txBox="1">
            <a:spLocks noChangeArrowheads="1"/>
          </p:cNvSpPr>
          <p:nvPr/>
        </p:nvSpPr>
        <p:spPr bwMode="auto">
          <a:xfrm>
            <a:off x="933450" y="1196975"/>
            <a:ext cx="37830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66"/>
                </a:solidFill>
              </a:rPr>
              <a:t>Tune during the commissioning:</a:t>
            </a: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7588250" y="2205038"/>
            <a:ext cx="3683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H</a:t>
            </a: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8034338" y="4400550"/>
            <a:ext cx="3540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V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303338"/>
            <a:ext cx="6583362" cy="4164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627313" y="5768975"/>
            <a:ext cx="3900487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66"/>
                </a:solidFill>
              </a:rPr>
              <a:t>Normally working with (+2 , +2). </a:t>
            </a:r>
          </a:p>
          <a:p>
            <a:r>
              <a:rPr lang="en-US">
                <a:solidFill>
                  <a:srgbClr val="003366"/>
                </a:solidFill>
              </a:rPr>
              <a:t>Good agreement with the model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Chromaticity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IMG_13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644900"/>
            <a:ext cx="42481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7" descr="IMG_07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839788"/>
            <a:ext cx="414020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 descr="fa09010scr (5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764704"/>
            <a:ext cx="4032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9" descr="IMG_168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3687763"/>
            <a:ext cx="41052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438525"/>
            <a:ext cx="4248150" cy="3159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052513"/>
            <a:ext cx="4279900" cy="3214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6084888" y="1998663"/>
            <a:ext cx="252571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Horizontal offsets:</a:t>
            </a:r>
          </a:p>
          <a:p>
            <a:r>
              <a:rPr lang="en-US">
                <a:solidFill>
                  <a:schemeClr val="accent2"/>
                </a:solidFill>
              </a:rPr>
              <a:t>+1.0 mm  to -1.1 mm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6084888" y="4591050"/>
            <a:ext cx="245586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Vertical offsets</a:t>
            </a:r>
          </a:p>
          <a:p>
            <a:r>
              <a:rPr lang="en-US">
                <a:solidFill>
                  <a:srgbClr val="FF3300"/>
                </a:solidFill>
              </a:rPr>
              <a:t>+0.9 mm to -1.1 mm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BBA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2" cstate="print"/>
          <a:srcRect t="3021"/>
          <a:stretch>
            <a:fillRect/>
          </a:stretch>
        </p:blipFill>
        <p:spPr bwMode="auto">
          <a:xfrm>
            <a:off x="144463" y="1412875"/>
            <a:ext cx="5435600" cy="5272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187450" y="1052513"/>
            <a:ext cx="33289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66"/>
                </a:solidFill>
              </a:rPr>
              <a:t>Raw orbit without correctors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5715000" y="1700213"/>
            <a:ext cx="3105150" cy="1708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With offsets BBA included</a:t>
            </a:r>
          </a:p>
          <a:p>
            <a:r>
              <a:rPr lang="en-US"/>
              <a:t>  </a:t>
            </a:r>
            <a:endParaRPr lang="en-US" sz="1800">
              <a:solidFill>
                <a:srgbClr val="003366"/>
              </a:solidFill>
            </a:endParaRPr>
          </a:p>
          <a:p>
            <a:endParaRPr lang="en-US" sz="800"/>
          </a:p>
          <a:p>
            <a:r>
              <a:rPr lang="en-US"/>
              <a:t>RF frecuency adjusted</a:t>
            </a:r>
          </a:p>
          <a:p>
            <a:r>
              <a:rPr lang="en-US"/>
              <a:t>  </a:t>
            </a:r>
            <a:r>
              <a:rPr lang="en-US" sz="1800">
                <a:solidFill>
                  <a:srgbClr val="003366"/>
                </a:solidFill>
              </a:rPr>
              <a:t>from 499.6540 MHz</a:t>
            </a:r>
          </a:p>
          <a:p>
            <a:r>
              <a:rPr lang="en-US" sz="1800">
                <a:solidFill>
                  <a:srgbClr val="003366"/>
                </a:solidFill>
              </a:rPr>
              <a:t>      to 499.6523 MHz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5795963" y="4221163"/>
            <a:ext cx="2743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Horizontal orbit &lt; 3mm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5800725" y="4652963"/>
            <a:ext cx="27955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Vertical orbit     &lt; 2 mm</a:t>
            </a:r>
          </a:p>
        </p:txBody>
      </p:sp>
      <p:sp>
        <p:nvSpPr>
          <p:cNvPr id="69640" name="AutoShape 8"/>
          <p:cNvSpPr>
            <a:spLocks noChangeArrowheads="1"/>
          </p:cNvSpPr>
          <p:nvPr/>
        </p:nvSpPr>
        <p:spPr bwMode="auto">
          <a:xfrm>
            <a:off x="6948488" y="5300663"/>
            <a:ext cx="360362" cy="2873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5795963" y="5734050"/>
            <a:ext cx="2808287" cy="434975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Good alignment</a:t>
            </a:r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5724525" y="4076700"/>
            <a:ext cx="2879725" cy="1152525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052513"/>
            <a:ext cx="6578600" cy="5513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2268538" y="1484313"/>
            <a:ext cx="16732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3300"/>
                </a:solidFill>
              </a:rPr>
              <a:t>Horizontal</a:t>
            </a:r>
          </a:p>
        </p:txBody>
      </p:sp>
      <p:sp>
        <p:nvSpPr>
          <p:cNvPr id="70661" name="Line 7"/>
          <p:cNvSpPr>
            <a:spLocks noChangeShapeType="1"/>
          </p:cNvSpPr>
          <p:nvPr/>
        </p:nvSpPr>
        <p:spPr bwMode="auto">
          <a:xfrm>
            <a:off x="1403350" y="3068638"/>
            <a:ext cx="433388" cy="0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0662" name="Line 8"/>
          <p:cNvSpPr>
            <a:spLocks noChangeShapeType="1"/>
          </p:cNvSpPr>
          <p:nvPr/>
        </p:nvSpPr>
        <p:spPr bwMode="auto">
          <a:xfrm>
            <a:off x="7019925" y="5084763"/>
            <a:ext cx="576263" cy="431800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0663" name="Text Box 11"/>
          <p:cNvSpPr txBox="1">
            <a:spLocks noChangeArrowheads="1"/>
          </p:cNvSpPr>
          <p:nvPr/>
        </p:nvSpPr>
        <p:spPr bwMode="auto">
          <a:xfrm>
            <a:off x="395288" y="2852738"/>
            <a:ext cx="10287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99"/>
                </a:solidFill>
              </a:rPr>
              <a:t>2.5 mm</a:t>
            </a:r>
          </a:p>
        </p:txBody>
      </p:sp>
      <p:sp>
        <p:nvSpPr>
          <p:cNvPr id="70664" name="Text Box 12"/>
          <p:cNvSpPr txBox="1">
            <a:spLocks noChangeArrowheads="1"/>
          </p:cNvSpPr>
          <p:nvPr/>
        </p:nvSpPr>
        <p:spPr bwMode="auto">
          <a:xfrm>
            <a:off x="6443663" y="4652963"/>
            <a:ext cx="1028700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99"/>
                </a:solidFill>
              </a:rPr>
              <a:t>0.4 mm</a:t>
            </a:r>
          </a:p>
        </p:txBody>
      </p:sp>
      <p:sp>
        <p:nvSpPr>
          <p:cNvPr id="70665" name="Text Box 17"/>
          <p:cNvSpPr txBox="1">
            <a:spLocks noChangeArrowheads="1"/>
          </p:cNvSpPr>
          <p:nvPr/>
        </p:nvSpPr>
        <p:spPr bwMode="auto">
          <a:xfrm>
            <a:off x="3132138" y="2636838"/>
            <a:ext cx="733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99"/>
                </a:solidFill>
              </a:rPr>
              <a:t>max.</a:t>
            </a:r>
          </a:p>
        </p:txBody>
      </p:sp>
      <p:sp>
        <p:nvSpPr>
          <p:cNvPr id="70666" name="Text Box 18"/>
          <p:cNvSpPr txBox="1">
            <a:spLocks noChangeArrowheads="1"/>
          </p:cNvSpPr>
          <p:nvPr/>
        </p:nvSpPr>
        <p:spPr bwMode="auto">
          <a:xfrm>
            <a:off x="2987675" y="5373688"/>
            <a:ext cx="9366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sigma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073150"/>
            <a:ext cx="6335713" cy="550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1684" name="Text Box 5"/>
          <p:cNvSpPr txBox="1">
            <a:spLocks noChangeArrowheads="1"/>
          </p:cNvSpPr>
          <p:nvPr/>
        </p:nvSpPr>
        <p:spPr bwMode="auto">
          <a:xfrm>
            <a:off x="2484438" y="1773238"/>
            <a:ext cx="12858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Vertical</a:t>
            </a:r>
          </a:p>
        </p:txBody>
      </p:sp>
      <p:sp>
        <p:nvSpPr>
          <p:cNvPr id="71685" name="Line 8"/>
          <p:cNvSpPr>
            <a:spLocks noChangeShapeType="1"/>
          </p:cNvSpPr>
          <p:nvPr/>
        </p:nvSpPr>
        <p:spPr bwMode="auto">
          <a:xfrm>
            <a:off x="1620838" y="4149725"/>
            <a:ext cx="431800" cy="0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1686" name="Line 9"/>
          <p:cNvSpPr>
            <a:spLocks noChangeShapeType="1"/>
          </p:cNvSpPr>
          <p:nvPr/>
        </p:nvSpPr>
        <p:spPr bwMode="auto">
          <a:xfrm flipH="1">
            <a:off x="5940425" y="5951538"/>
            <a:ext cx="360363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1687" name="Text Box 12"/>
          <p:cNvSpPr txBox="1">
            <a:spLocks noChangeArrowheads="1"/>
          </p:cNvSpPr>
          <p:nvPr/>
        </p:nvSpPr>
        <p:spPr bwMode="auto">
          <a:xfrm>
            <a:off x="539750" y="3933825"/>
            <a:ext cx="10287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99"/>
                </a:solidFill>
              </a:rPr>
              <a:t>1.5 mm</a:t>
            </a:r>
          </a:p>
        </p:txBody>
      </p:sp>
      <p:sp>
        <p:nvSpPr>
          <p:cNvPr id="71688" name="Text Box 13"/>
          <p:cNvSpPr txBox="1">
            <a:spLocks noChangeArrowheads="1"/>
          </p:cNvSpPr>
          <p:nvPr/>
        </p:nvSpPr>
        <p:spPr bwMode="auto">
          <a:xfrm>
            <a:off x="6588125" y="4652963"/>
            <a:ext cx="1028700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99"/>
                </a:solidFill>
              </a:rPr>
              <a:t>0.4 mm</a:t>
            </a:r>
          </a:p>
        </p:txBody>
      </p:sp>
      <p:sp>
        <p:nvSpPr>
          <p:cNvPr id="71689" name="Line 16"/>
          <p:cNvSpPr>
            <a:spLocks noChangeShapeType="1"/>
          </p:cNvSpPr>
          <p:nvPr/>
        </p:nvSpPr>
        <p:spPr bwMode="auto">
          <a:xfrm>
            <a:off x="7092950" y="5013325"/>
            <a:ext cx="503238" cy="431800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1690" name="Text Box 17"/>
          <p:cNvSpPr txBox="1">
            <a:spLocks noChangeArrowheads="1"/>
          </p:cNvSpPr>
          <p:nvPr/>
        </p:nvSpPr>
        <p:spPr bwMode="auto">
          <a:xfrm>
            <a:off x="3203575" y="3213100"/>
            <a:ext cx="733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99"/>
                </a:solidFill>
              </a:rPr>
              <a:t>max.</a:t>
            </a:r>
          </a:p>
        </p:txBody>
      </p:sp>
      <p:sp>
        <p:nvSpPr>
          <p:cNvPr id="71691" name="Text Box 18"/>
          <p:cNvSpPr txBox="1">
            <a:spLocks noChangeArrowheads="1"/>
          </p:cNvSpPr>
          <p:nvPr/>
        </p:nvSpPr>
        <p:spPr bwMode="auto">
          <a:xfrm>
            <a:off x="2987675" y="5084763"/>
            <a:ext cx="9366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sigma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052513"/>
            <a:ext cx="5608637" cy="5616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6156325" y="2708275"/>
            <a:ext cx="24257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Horizontal rms error</a:t>
            </a:r>
          </a:p>
          <a:p>
            <a:pPr algn="ctr"/>
            <a:r>
              <a:rPr lang="en-US" sz="2400">
                <a:solidFill>
                  <a:schemeClr val="accent2"/>
                </a:solidFill>
              </a:rPr>
              <a:t>32 um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6227763" y="4149725"/>
            <a:ext cx="21288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3300"/>
                </a:solidFill>
              </a:rPr>
              <a:t>Vertical rms error</a:t>
            </a:r>
          </a:p>
          <a:p>
            <a:pPr algn="ctr"/>
            <a:r>
              <a:rPr lang="en-US" sz="2400">
                <a:solidFill>
                  <a:srgbClr val="FF3300"/>
                </a:solidFill>
              </a:rPr>
              <a:t>29 um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6227763" y="5695950"/>
            <a:ext cx="2665412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to reference orbit (BBA to center of quads)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Correctors</a:t>
            </a:r>
            <a:endParaRPr lang="es-ES" smtClean="0"/>
          </a:p>
        </p:txBody>
      </p:sp>
      <p:pic>
        <p:nvPicPr>
          <p:cNvPr id="737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125538"/>
            <a:ext cx="5699125" cy="5499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2484438" y="476250"/>
            <a:ext cx="426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>
                <a:solidFill>
                  <a:schemeClr val="bg1"/>
                </a:solidFill>
              </a:rPr>
              <a:t>Orbit Correction: BPM stability</a:t>
            </a:r>
          </a:p>
        </p:txBody>
      </p:sp>
      <p:pic>
        <p:nvPicPr>
          <p:cNvPr id="74755" name="Picture 8" descr="22h10_BPM0503_X_Stability"/>
          <p:cNvPicPr>
            <a:picLocks noChangeAspect="1" noChangeArrowheads="1"/>
          </p:cNvPicPr>
          <p:nvPr/>
        </p:nvPicPr>
        <p:blipFill>
          <a:blip r:embed="rId2" cstate="print"/>
          <a:srcRect t="-2069"/>
          <a:stretch>
            <a:fillRect/>
          </a:stretch>
        </p:blipFill>
        <p:spPr bwMode="auto">
          <a:xfrm>
            <a:off x="1758950" y="2389188"/>
            <a:ext cx="5184775" cy="42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6" name="Picture 7" descr="22h10_BPM0503_Y_Stabil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8950" y="1125538"/>
            <a:ext cx="51847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Text Box 9"/>
          <p:cNvSpPr txBox="1">
            <a:spLocks noChangeArrowheads="1"/>
          </p:cNvSpPr>
          <p:nvPr/>
        </p:nvSpPr>
        <p:spPr bwMode="auto">
          <a:xfrm>
            <a:off x="395288" y="1125538"/>
            <a:ext cx="1300162" cy="396875"/>
          </a:xfrm>
          <a:prstGeom prst="rect">
            <a:avLst/>
          </a:prstGeom>
          <a:solidFill>
            <a:schemeClr val="bg2">
              <a:alpha val="3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BPM0503</a:t>
            </a:r>
          </a:p>
        </p:txBody>
      </p:sp>
      <p:sp>
        <p:nvSpPr>
          <p:cNvPr id="74758" name="Text Box 10"/>
          <p:cNvSpPr txBox="1">
            <a:spLocks noChangeArrowheads="1"/>
          </p:cNvSpPr>
          <p:nvPr/>
        </p:nvSpPr>
        <p:spPr bwMode="auto">
          <a:xfrm>
            <a:off x="2195513" y="2239963"/>
            <a:ext cx="10318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Vertical</a:t>
            </a:r>
          </a:p>
        </p:txBody>
      </p:sp>
      <p:sp>
        <p:nvSpPr>
          <p:cNvPr id="74759" name="Text Box 11"/>
          <p:cNvSpPr txBox="1">
            <a:spLocks noChangeArrowheads="1"/>
          </p:cNvSpPr>
          <p:nvPr/>
        </p:nvSpPr>
        <p:spPr bwMode="auto">
          <a:xfrm>
            <a:off x="2190750" y="5229225"/>
            <a:ext cx="13287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0066FF"/>
                </a:solidFill>
              </a:rPr>
              <a:t>Horizontal</a:t>
            </a:r>
          </a:p>
        </p:txBody>
      </p:sp>
      <p:sp>
        <p:nvSpPr>
          <p:cNvPr id="74760" name="Line 12"/>
          <p:cNvSpPr>
            <a:spLocks noChangeShapeType="1"/>
          </p:cNvSpPr>
          <p:nvPr/>
        </p:nvSpPr>
        <p:spPr bwMode="auto">
          <a:xfrm>
            <a:off x="2335213" y="5661025"/>
            <a:ext cx="5761037" cy="0"/>
          </a:xfrm>
          <a:prstGeom prst="line">
            <a:avLst/>
          </a:prstGeom>
          <a:noFill/>
          <a:ln w="9525">
            <a:solidFill>
              <a:srgbClr val="0066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61" name="Line 13"/>
          <p:cNvSpPr>
            <a:spLocks noChangeShapeType="1"/>
          </p:cNvSpPr>
          <p:nvPr/>
        </p:nvSpPr>
        <p:spPr bwMode="auto">
          <a:xfrm>
            <a:off x="2262188" y="3933825"/>
            <a:ext cx="5834062" cy="0"/>
          </a:xfrm>
          <a:prstGeom prst="line">
            <a:avLst/>
          </a:prstGeom>
          <a:noFill/>
          <a:ln w="9525">
            <a:solidFill>
              <a:srgbClr val="0066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62" name="Line 15"/>
          <p:cNvSpPr>
            <a:spLocks noChangeShapeType="1"/>
          </p:cNvSpPr>
          <p:nvPr/>
        </p:nvSpPr>
        <p:spPr bwMode="auto">
          <a:xfrm>
            <a:off x="8096250" y="4005263"/>
            <a:ext cx="0" cy="1584325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63" name="Text Box 14"/>
          <p:cNvSpPr txBox="1">
            <a:spLocks noChangeArrowheads="1"/>
          </p:cNvSpPr>
          <p:nvPr/>
        </p:nvSpPr>
        <p:spPr bwMode="auto">
          <a:xfrm>
            <a:off x="7715250" y="4575175"/>
            <a:ext cx="889000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0066FF"/>
                </a:solidFill>
              </a:rPr>
              <a:t>55 um</a:t>
            </a:r>
          </a:p>
        </p:txBody>
      </p:sp>
      <p:sp>
        <p:nvSpPr>
          <p:cNvPr id="74764" name="Line 16"/>
          <p:cNvSpPr>
            <a:spLocks noChangeShapeType="1"/>
          </p:cNvSpPr>
          <p:nvPr/>
        </p:nvSpPr>
        <p:spPr bwMode="auto">
          <a:xfrm>
            <a:off x="2335213" y="3429000"/>
            <a:ext cx="5761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65" name="Line 17"/>
          <p:cNvSpPr>
            <a:spLocks noChangeShapeType="1"/>
          </p:cNvSpPr>
          <p:nvPr/>
        </p:nvSpPr>
        <p:spPr bwMode="auto">
          <a:xfrm>
            <a:off x="2262188" y="2565400"/>
            <a:ext cx="5834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66" name="Line 18"/>
          <p:cNvSpPr>
            <a:spLocks noChangeShapeType="1"/>
          </p:cNvSpPr>
          <p:nvPr/>
        </p:nvSpPr>
        <p:spPr bwMode="auto">
          <a:xfrm>
            <a:off x="8096250" y="256540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67" name="Text Box 19"/>
          <p:cNvSpPr txBox="1">
            <a:spLocks noChangeArrowheads="1"/>
          </p:cNvSpPr>
          <p:nvPr/>
        </p:nvSpPr>
        <p:spPr bwMode="auto">
          <a:xfrm>
            <a:off x="7710488" y="2816225"/>
            <a:ext cx="889000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30 um</a:t>
            </a:r>
          </a:p>
        </p:txBody>
      </p:sp>
      <p:sp>
        <p:nvSpPr>
          <p:cNvPr id="74768" name="Line 20"/>
          <p:cNvSpPr>
            <a:spLocks noChangeShapeType="1"/>
          </p:cNvSpPr>
          <p:nvPr/>
        </p:nvSpPr>
        <p:spPr bwMode="auto">
          <a:xfrm>
            <a:off x="2339975" y="623728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69" name="Text Box 21"/>
          <p:cNvSpPr txBox="1">
            <a:spLocks noChangeArrowheads="1"/>
          </p:cNvSpPr>
          <p:nvPr/>
        </p:nvSpPr>
        <p:spPr bwMode="auto">
          <a:xfrm>
            <a:off x="4067175" y="5872163"/>
            <a:ext cx="946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45 min</a:t>
            </a:r>
          </a:p>
        </p:txBody>
      </p:sp>
      <p:sp>
        <p:nvSpPr>
          <p:cNvPr id="74770" name="Text Box 25"/>
          <p:cNvSpPr txBox="1">
            <a:spLocks noChangeArrowheads="1"/>
          </p:cNvSpPr>
          <p:nvPr/>
        </p:nvSpPr>
        <p:spPr bwMode="auto">
          <a:xfrm>
            <a:off x="2195513" y="1700213"/>
            <a:ext cx="17065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33CC33"/>
                </a:solidFill>
              </a:rPr>
              <a:t>Beam current</a:t>
            </a:r>
          </a:p>
        </p:txBody>
      </p:sp>
      <p:sp>
        <p:nvSpPr>
          <p:cNvPr id="74771" name="Line 26"/>
          <p:cNvSpPr>
            <a:spLocks noChangeShapeType="1"/>
          </p:cNvSpPr>
          <p:nvPr/>
        </p:nvSpPr>
        <p:spPr bwMode="auto">
          <a:xfrm>
            <a:off x="2309813" y="2133600"/>
            <a:ext cx="5761037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72" name="Line 27"/>
          <p:cNvSpPr>
            <a:spLocks noChangeShapeType="1"/>
          </p:cNvSpPr>
          <p:nvPr/>
        </p:nvSpPr>
        <p:spPr bwMode="auto">
          <a:xfrm>
            <a:off x="2309813" y="1412875"/>
            <a:ext cx="5762625" cy="635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73" name="Line 28"/>
          <p:cNvSpPr>
            <a:spLocks noChangeShapeType="1"/>
          </p:cNvSpPr>
          <p:nvPr/>
        </p:nvSpPr>
        <p:spPr bwMode="auto">
          <a:xfrm flipH="1">
            <a:off x="8070850" y="1419225"/>
            <a:ext cx="1588" cy="714375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4774" name="Text Box 29"/>
          <p:cNvSpPr txBox="1">
            <a:spLocks noChangeArrowheads="1"/>
          </p:cNvSpPr>
          <p:nvPr/>
        </p:nvSpPr>
        <p:spPr bwMode="auto">
          <a:xfrm>
            <a:off x="7686675" y="1557338"/>
            <a:ext cx="917575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33CC33"/>
                </a:solidFill>
              </a:rPr>
              <a:t>22 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5938" y="3500438"/>
            <a:ext cx="4818062" cy="3203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052513"/>
            <a:ext cx="5133975" cy="3889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SOFB Test</a:t>
            </a:r>
            <a:endParaRPr lang="es-ES" smtClean="0"/>
          </a:p>
        </p:txBody>
      </p:sp>
      <p:pic>
        <p:nvPicPr>
          <p:cNvPr id="768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41438"/>
            <a:ext cx="8024812" cy="4767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betas_bc_2"/>
          <p:cNvPicPr>
            <a:picLocks noChangeAspect="1" noChangeArrowheads="1"/>
          </p:cNvPicPr>
          <p:nvPr/>
        </p:nvPicPr>
        <p:blipFill>
          <a:blip r:embed="rId3" cstate="print"/>
          <a:srcRect l="3371" t="1498" r="6741" b="2621"/>
          <a:stretch>
            <a:fillRect/>
          </a:stretch>
        </p:blipFill>
        <p:spPr bwMode="auto">
          <a:xfrm>
            <a:off x="179388" y="1341438"/>
            <a:ext cx="8785225" cy="46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 Optics - Asymmetric</a:t>
            </a:r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3789040"/>
            <a:ext cx="305983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Two </a:t>
            </a:r>
            <a:r>
              <a:rPr lang="en-US" dirty="0" err="1" smtClean="0"/>
              <a:t>quadrupoles</a:t>
            </a:r>
            <a:r>
              <a:rPr lang="en-US" dirty="0" smtClean="0"/>
              <a:t> in sector 8 where swapped!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620713"/>
            <a:ext cx="7848600" cy="6045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4339" name="Freeform 3"/>
          <p:cNvSpPr>
            <a:spLocks/>
          </p:cNvSpPr>
          <p:nvPr/>
        </p:nvSpPr>
        <p:spPr bwMode="auto">
          <a:xfrm>
            <a:off x="6350000" y="1930400"/>
            <a:ext cx="2032000" cy="3260725"/>
          </a:xfrm>
          <a:custGeom>
            <a:avLst/>
            <a:gdLst>
              <a:gd name="T0" fmla="*/ 2147483647 w 1280"/>
              <a:gd name="T1" fmla="*/ 2147483647 h 2054"/>
              <a:gd name="T2" fmla="*/ 2147483647 w 1280"/>
              <a:gd name="T3" fmla="*/ 2147483647 h 2054"/>
              <a:gd name="T4" fmla="*/ 2147483647 w 1280"/>
              <a:gd name="T5" fmla="*/ 2147483647 h 2054"/>
              <a:gd name="T6" fmla="*/ 2147483647 w 1280"/>
              <a:gd name="T7" fmla="*/ 2147483647 h 2054"/>
              <a:gd name="T8" fmla="*/ 2147483647 w 1280"/>
              <a:gd name="T9" fmla="*/ 2147483647 h 2054"/>
              <a:gd name="T10" fmla="*/ 2147483647 w 1280"/>
              <a:gd name="T11" fmla="*/ 2147483647 h 2054"/>
              <a:gd name="T12" fmla="*/ 0 w 1280"/>
              <a:gd name="T13" fmla="*/ 2147483647 h 2054"/>
              <a:gd name="T14" fmla="*/ 2147483647 w 1280"/>
              <a:gd name="T15" fmla="*/ 2147483647 h 2054"/>
              <a:gd name="T16" fmla="*/ 2147483647 w 1280"/>
              <a:gd name="T17" fmla="*/ 2147483647 h 2054"/>
              <a:gd name="T18" fmla="*/ 2147483647 w 1280"/>
              <a:gd name="T19" fmla="*/ 2147483647 h 2054"/>
              <a:gd name="T20" fmla="*/ 2147483647 w 1280"/>
              <a:gd name="T21" fmla="*/ 2147483647 h 2054"/>
              <a:gd name="T22" fmla="*/ 2147483647 w 1280"/>
              <a:gd name="T23" fmla="*/ 2147483647 h 2054"/>
              <a:gd name="T24" fmla="*/ 2147483647 w 1280"/>
              <a:gd name="T25" fmla="*/ 2147483647 h 2054"/>
              <a:gd name="T26" fmla="*/ 2147483647 w 1280"/>
              <a:gd name="T27" fmla="*/ 2147483647 h 2054"/>
              <a:gd name="T28" fmla="*/ 2147483647 w 1280"/>
              <a:gd name="T29" fmla="*/ 2147483647 h 2054"/>
              <a:gd name="T30" fmla="*/ 2147483647 w 1280"/>
              <a:gd name="T31" fmla="*/ 2147483647 h 2054"/>
              <a:gd name="T32" fmla="*/ 2147483647 w 1280"/>
              <a:gd name="T33" fmla="*/ 2147483647 h 2054"/>
              <a:gd name="T34" fmla="*/ 2147483647 w 1280"/>
              <a:gd name="T35" fmla="*/ 2147483647 h 2054"/>
              <a:gd name="T36" fmla="*/ 2147483647 w 1280"/>
              <a:gd name="T37" fmla="*/ 2147483647 h 2054"/>
              <a:gd name="T38" fmla="*/ 2147483647 w 1280"/>
              <a:gd name="T39" fmla="*/ 2147483647 h 2054"/>
              <a:gd name="T40" fmla="*/ 2147483647 w 1280"/>
              <a:gd name="T41" fmla="*/ 0 h 2054"/>
              <a:gd name="T42" fmla="*/ 2147483647 w 1280"/>
              <a:gd name="T43" fmla="*/ 2147483647 h 205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280"/>
              <a:gd name="T67" fmla="*/ 0 h 2054"/>
              <a:gd name="T68" fmla="*/ 1280 w 1280"/>
              <a:gd name="T69" fmla="*/ 2054 h 205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280" h="2054">
                <a:moveTo>
                  <a:pt x="250" y="301"/>
                </a:moveTo>
                <a:lnTo>
                  <a:pt x="294" y="518"/>
                </a:lnTo>
                <a:lnTo>
                  <a:pt x="326" y="768"/>
                </a:lnTo>
                <a:lnTo>
                  <a:pt x="307" y="1101"/>
                </a:lnTo>
                <a:lnTo>
                  <a:pt x="262" y="1402"/>
                </a:lnTo>
                <a:lnTo>
                  <a:pt x="122" y="1728"/>
                </a:lnTo>
                <a:lnTo>
                  <a:pt x="0" y="1926"/>
                </a:lnTo>
                <a:lnTo>
                  <a:pt x="134" y="2054"/>
                </a:lnTo>
                <a:lnTo>
                  <a:pt x="275" y="1926"/>
                </a:lnTo>
                <a:lnTo>
                  <a:pt x="461" y="1728"/>
                </a:lnTo>
                <a:lnTo>
                  <a:pt x="646" y="1504"/>
                </a:lnTo>
                <a:lnTo>
                  <a:pt x="749" y="1344"/>
                </a:lnTo>
                <a:lnTo>
                  <a:pt x="858" y="1414"/>
                </a:lnTo>
                <a:lnTo>
                  <a:pt x="1043" y="1114"/>
                </a:lnTo>
                <a:lnTo>
                  <a:pt x="986" y="1107"/>
                </a:lnTo>
                <a:lnTo>
                  <a:pt x="1094" y="845"/>
                </a:lnTo>
                <a:lnTo>
                  <a:pt x="1165" y="832"/>
                </a:lnTo>
                <a:lnTo>
                  <a:pt x="1280" y="544"/>
                </a:lnTo>
                <a:lnTo>
                  <a:pt x="1107" y="531"/>
                </a:lnTo>
                <a:lnTo>
                  <a:pt x="1139" y="384"/>
                </a:lnTo>
                <a:lnTo>
                  <a:pt x="1171" y="0"/>
                </a:lnTo>
                <a:lnTo>
                  <a:pt x="243" y="301"/>
                </a:lnTo>
              </a:path>
            </a:pathLst>
          </a:custGeom>
          <a:solidFill>
            <a:srgbClr val="FF0000">
              <a:alpha val="18823"/>
            </a:srgbClr>
          </a:solidFill>
          <a:ln w="476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042988" y="3284538"/>
            <a:ext cx="6337300" cy="142875"/>
          </a:xfrm>
          <a:prstGeom prst="rect">
            <a:avLst/>
          </a:prstGeom>
          <a:solidFill>
            <a:srgbClr val="993300">
              <a:alpha val="20000"/>
            </a:srgbClr>
          </a:solidFill>
          <a:ln w="47625" algn="ctr">
            <a:solidFill>
              <a:srgbClr val="9933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a-IR" sz="1400" b="1"/>
          </a:p>
        </p:txBody>
      </p:sp>
      <p:sp>
        <p:nvSpPr>
          <p:cNvPr id="14341" name="Freeform 5"/>
          <p:cNvSpPr>
            <a:spLocks/>
          </p:cNvSpPr>
          <p:nvPr/>
        </p:nvSpPr>
        <p:spPr bwMode="auto">
          <a:xfrm>
            <a:off x="3616325" y="1554163"/>
            <a:ext cx="3241675" cy="4754562"/>
          </a:xfrm>
          <a:custGeom>
            <a:avLst/>
            <a:gdLst>
              <a:gd name="T0" fmla="*/ 2147483647 w 2042"/>
              <a:gd name="T1" fmla="*/ 2147483647 h 2995"/>
              <a:gd name="T2" fmla="*/ 2147483647 w 2042"/>
              <a:gd name="T3" fmla="*/ 2147483647 h 2995"/>
              <a:gd name="T4" fmla="*/ 2147483647 w 2042"/>
              <a:gd name="T5" fmla="*/ 2147483647 h 2995"/>
              <a:gd name="T6" fmla="*/ 2147483647 w 2042"/>
              <a:gd name="T7" fmla="*/ 2147483647 h 2995"/>
              <a:gd name="T8" fmla="*/ 2147483647 w 2042"/>
              <a:gd name="T9" fmla="*/ 2147483647 h 2995"/>
              <a:gd name="T10" fmla="*/ 2147483647 w 2042"/>
              <a:gd name="T11" fmla="*/ 2147483647 h 2995"/>
              <a:gd name="T12" fmla="*/ 2147483647 w 2042"/>
              <a:gd name="T13" fmla="*/ 2147483647 h 2995"/>
              <a:gd name="T14" fmla="*/ 2147483647 w 2042"/>
              <a:gd name="T15" fmla="*/ 2147483647 h 2995"/>
              <a:gd name="T16" fmla="*/ 2147483647 w 2042"/>
              <a:gd name="T17" fmla="*/ 2147483647 h 2995"/>
              <a:gd name="T18" fmla="*/ 2147483647 w 2042"/>
              <a:gd name="T19" fmla="*/ 2147483647 h 2995"/>
              <a:gd name="T20" fmla="*/ 2147483647 w 2042"/>
              <a:gd name="T21" fmla="*/ 2147483647 h 2995"/>
              <a:gd name="T22" fmla="*/ 2147483647 w 2042"/>
              <a:gd name="T23" fmla="*/ 2147483647 h 2995"/>
              <a:gd name="T24" fmla="*/ 0 w 2042"/>
              <a:gd name="T25" fmla="*/ 2147483647 h 2995"/>
              <a:gd name="T26" fmla="*/ 2147483647 w 2042"/>
              <a:gd name="T27" fmla="*/ 2147483647 h 2995"/>
              <a:gd name="T28" fmla="*/ 2147483647 w 2042"/>
              <a:gd name="T29" fmla="*/ 2147483647 h 2995"/>
              <a:gd name="T30" fmla="*/ 2147483647 w 2042"/>
              <a:gd name="T31" fmla="*/ 2147483647 h 2995"/>
              <a:gd name="T32" fmla="*/ 2147483647 w 2042"/>
              <a:gd name="T33" fmla="*/ 2147483647 h 2995"/>
              <a:gd name="T34" fmla="*/ 2147483647 w 2042"/>
              <a:gd name="T35" fmla="*/ 2147483647 h 2995"/>
              <a:gd name="T36" fmla="*/ 2147483647 w 2042"/>
              <a:gd name="T37" fmla="*/ 2147483647 h 2995"/>
              <a:gd name="T38" fmla="*/ 2147483647 w 2042"/>
              <a:gd name="T39" fmla="*/ 2147483647 h 2995"/>
              <a:gd name="T40" fmla="*/ 2147483647 w 2042"/>
              <a:gd name="T41" fmla="*/ 2147483647 h 2995"/>
              <a:gd name="T42" fmla="*/ 2147483647 w 2042"/>
              <a:gd name="T43" fmla="*/ 2147483647 h 2995"/>
              <a:gd name="T44" fmla="*/ 2147483647 w 2042"/>
              <a:gd name="T45" fmla="*/ 2147483647 h 2995"/>
              <a:gd name="T46" fmla="*/ 2147483647 w 2042"/>
              <a:gd name="T47" fmla="*/ 2147483647 h 2995"/>
              <a:gd name="T48" fmla="*/ 2147483647 w 2042"/>
              <a:gd name="T49" fmla="*/ 2147483647 h 2995"/>
              <a:gd name="T50" fmla="*/ 2147483647 w 2042"/>
              <a:gd name="T51" fmla="*/ 0 h 2995"/>
              <a:gd name="T52" fmla="*/ 2147483647 w 2042"/>
              <a:gd name="T53" fmla="*/ 2147483647 h 299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042"/>
              <a:gd name="T82" fmla="*/ 0 h 2995"/>
              <a:gd name="T83" fmla="*/ 2042 w 2042"/>
              <a:gd name="T84" fmla="*/ 2995 h 299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042" h="2995">
                <a:moveTo>
                  <a:pt x="1453" y="224"/>
                </a:moveTo>
                <a:lnTo>
                  <a:pt x="1556" y="397"/>
                </a:lnTo>
                <a:lnTo>
                  <a:pt x="1645" y="602"/>
                </a:lnTo>
                <a:lnTo>
                  <a:pt x="1709" y="883"/>
                </a:lnTo>
                <a:lnTo>
                  <a:pt x="1735" y="1280"/>
                </a:lnTo>
                <a:lnTo>
                  <a:pt x="1645" y="1651"/>
                </a:lnTo>
                <a:lnTo>
                  <a:pt x="1466" y="1971"/>
                </a:lnTo>
                <a:lnTo>
                  <a:pt x="1236" y="2253"/>
                </a:lnTo>
                <a:lnTo>
                  <a:pt x="973" y="2464"/>
                </a:lnTo>
                <a:lnTo>
                  <a:pt x="692" y="2579"/>
                </a:lnTo>
                <a:lnTo>
                  <a:pt x="391" y="2656"/>
                </a:lnTo>
                <a:lnTo>
                  <a:pt x="26" y="2688"/>
                </a:lnTo>
                <a:lnTo>
                  <a:pt x="0" y="2995"/>
                </a:lnTo>
                <a:lnTo>
                  <a:pt x="160" y="2995"/>
                </a:lnTo>
                <a:lnTo>
                  <a:pt x="621" y="2931"/>
                </a:lnTo>
                <a:lnTo>
                  <a:pt x="1005" y="2797"/>
                </a:lnTo>
                <a:lnTo>
                  <a:pt x="1312" y="2618"/>
                </a:lnTo>
                <a:lnTo>
                  <a:pt x="1549" y="2381"/>
                </a:lnTo>
                <a:lnTo>
                  <a:pt x="1760" y="2093"/>
                </a:lnTo>
                <a:lnTo>
                  <a:pt x="1927" y="1760"/>
                </a:lnTo>
                <a:lnTo>
                  <a:pt x="1997" y="1453"/>
                </a:lnTo>
                <a:lnTo>
                  <a:pt x="2042" y="1107"/>
                </a:lnTo>
                <a:lnTo>
                  <a:pt x="2010" y="781"/>
                </a:lnTo>
                <a:lnTo>
                  <a:pt x="1959" y="525"/>
                </a:lnTo>
                <a:lnTo>
                  <a:pt x="1856" y="263"/>
                </a:lnTo>
                <a:lnTo>
                  <a:pt x="1696" y="0"/>
                </a:lnTo>
                <a:lnTo>
                  <a:pt x="1447" y="218"/>
                </a:lnTo>
              </a:path>
            </a:pathLst>
          </a:custGeom>
          <a:solidFill>
            <a:srgbClr val="808000">
              <a:alpha val="20000"/>
            </a:srgbClr>
          </a:solidFill>
          <a:ln w="47625">
            <a:solidFill>
              <a:srgbClr val="808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342" name="Freeform 6"/>
          <p:cNvSpPr>
            <a:spLocks/>
          </p:cNvSpPr>
          <p:nvPr/>
        </p:nvSpPr>
        <p:spPr bwMode="auto">
          <a:xfrm>
            <a:off x="669925" y="863600"/>
            <a:ext cx="1189038" cy="2509838"/>
          </a:xfrm>
          <a:custGeom>
            <a:avLst/>
            <a:gdLst>
              <a:gd name="T0" fmla="*/ 2147483647 w 749"/>
              <a:gd name="T1" fmla="*/ 2147483647 h 1581"/>
              <a:gd name="T2" fmla="*/ 2147483647 w 749"/>
              <a:gd name="T3" fmla="*/ 2147483647 h 1581"/>
              <a:gd name="T4" fmla="*/ 2147483647 w 749"/>
              <a:gd name="T5" fmla="*/ 2147483647 h 1581"/>
              <a:gd name="T6" fmla="*/ 2147483647 w 749"/>
              <a:gd name="T7" fmla="*/ 2147483647 h 1581"/>
              <a:gd name="T8" fmla="*/ 2147483647 w 749"/>
              <a:gd name="T9" fmla="*/ 2147483647 h 1581"/>
              <a:gd name="T10" fmla="*/ 2147483647 w 749"/>
              <a:gd name="T11" fmla="*/ 2147483647 h 1581"/>
              <a:gd name="T12" fmla="*/ 2147483647 w 749"/>
              <a:gd name="T13" fmla="*/ 0 h 1581"/>
              <a:gd name="T14" fmla="*/ 0 w 749"/>
              <a:gd name="T15" fmla="*/ 2147483647 h 1581"/>
              <a:gd name="T16" fmla="*/ 2147483647 w 749"/>
              <a:gd name="T17" fmla="*/ 2147483647 h 158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49"/>
              <a:gd name="T28" fmla="*/ 0 h 1581"/>
              <a:gd name="T29" fmla="*/ 749 w 749"/>
              <a:gd name="T30" fmla="*/ 1581 h 158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49" h="1581">
                <a:moveTo>
                  <a:pt x="26" y="1568"/>
                </a:moveTo>
                <a:lnTo>
                  <a:pt x="256" y="1574"/>
                </a:lnTo>
                <a:lnTo>
                  <a:pt x="250" y="1062"/>
                </a:lnTo>
                <a:lnTo>
                  <a:pt x="333" y="1056"/>
                </a:lnTo>
                <a:lnTo>
                  <a:pt x="320" y="544"/>
                </a:lnTo>
                <a:lnTo>
                  <a:pt x="538" y="544"/>
                </a:lnTo>
                <a:lnTo>
                  <a:pt x="749" y="0"/>
                </a:lnTo>
                <a:lnTo>
                  <a:pt x="0" y="90"/>
                </a:lnTo>
                <a:lnTo>
                  <a:pt x="32" y="1581"/>
                </a:lnTo>
              </a:path>
            </a:pathLst>
          </a:custGeom>
          <a:solidFill>
            <a:srgbClr val="0000FF">
              <a:alpha val="20000"/>
            </a:srgbClr>
          </a:solidFill>
          <a:ln w="476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343" name="Freeform 7"/>
          <p:cNvSpPr>
            <a:spLocks/>
          </p:cNvSpPr>
          <p:nvPr/>
        </p:nvSpPr>
        <p:spPr bwMode="auto">
          <a:xfrm>
            <a:off x="731838" y="3382963"/>
            <a:ext cx="1411287" cy="2906712"/>
          </a:xfrm>
          <a:custGeom>
            <a:avLst/>
            <a:gdLst>
              <a:gd name="T0" fmla="*/ 0 w 889"/>
              <a:gd name="T1" fmla="*/ 2147483647 h 1831"/>
              <a:gd name="T2" fmla="*/ 0 w 889"/>
              <a:gd name="T3" fmla="*/ 2147483647 h 1831"/>
              <a:gd name="T4" fmla="*/ 2147483647 w 889"/>
              <a:gd name="T5" fmla="*/ 2147483647 h 1831"/>
              <a:gd name="T6" fmla="*/ 2147483647 w 889"/>
              <a:gd name="T7" fmla="*/ 2147483647 h 1831"/>
              <a:gd name="T8" fmla="*/ 2147483647 w 889"/>
              <a:gd name="T9" fmla="*/ 2147483647 h 1831"/>
              <a:gd name="T10" fmla="*/ 2147483647 w 889"/>
              <a:gd name="T11" fmla="*/ 2147483647 h 1831"/>
              <a:gd name="T12" fmla="*/ 2147483647 w 889"/>
              <a:gd name="T13" fmla="*/ 2147483647 h 1831"/>
              <a:gd name="T14" fmla="*/ 2147483647 w 889"/>
              <a:gd name="T15" fmla="*/ 2147483647 h 1831"/>
              <a:gd name="T16" fmla="*/ 2147483647 w 889"/>
              <a:gd name="T17" fmla="*/ 2147483647 h 1831"/>
              <a:gd name="T18" fmla="*/ 2147483647 w 889"/>
              <a:gd name="T19" fmla="*/ 2147483647 h 1831"/>
              <a:gd name="T20" fmla="*/ 2147483647 w 889"/>
              <a:gd name="T21" fmla="*/ 0 h 1831"/>
              <a:gd name="T22" fmla="*/ 0 w 889"/>
              <a:gd name="T23" fmla="*/ 2147483647 h 18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89"/>
              <a:gd name="T37" fmla="*/ 0 h 1831"/>
              <a:gd name="T38" fmla="*/ 889 w 889"/>
              <a:gd name="T39" fmla="*/ 1831 h 18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89" h="1831">
                <a:moveTo>
                  <a:pt x="0" y="7"/>
                </a:moveTo>
                <a:lnTo>
                  <a:pt x="0" y="1824"/>
                </a:lnTo>
                <a:lnTo>
                  <a:pt x="857" y="1831"/>
                </a:lnTo>
                <a:lnTo>
                  <a:pt x="889" y="1632"/>
                </a:lnTo>
                <a:lnTo>
                  <a:pt x="768" y="1434"/>
                </a:lnTo>
                <a:lnTo>
                  <a:pt x="595" y="1107"/>
                </a:lnTo>
                <a:lnTo>
                  <a:pt x="326" y="1095"/>
                </a:lnTo>
                <a:lnTo>
                  <a:pt x="301" y="839"/>
                </a:lnTo>
                <a:lnTo>
                  <a:pt x="301" y="640"/>
                </a:lnTo>
                <a:lnTo>
                  <a:pt x="217" y="621"/>
                </a:lnTo>
                <a:lnTo>
                  <a:pt x="217" y="0"/>
                </a:lnTo>
                <a:lnTo>
                  <a:pt x="0" y="13"/>
                </a:lnTo>
              </a:path>
            </a:pathLst>
          </a:custGeom>
          <a:solidFill>
            <a:srgbClr val="00FF00">
              <a:alpha val="20000"/>
            </a:srgbClr>
          </a:solidFill>
          <a:ln w="47625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84213" y="1196975"/>
            <a:ext cx="935037" cy="3302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Cooling</a:t>
            </a:r>
            <a:endParaRPr lang="en-US" sz="1400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11188" y="4652963"/>
            <a:ext cx="1008062" cy="3302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Electricity</a:t>
            </a:r>
            <a:endParaRPr lang="en-US" sz="1400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7164388" y="2420938"/>
            <a:ext cx="792162" cy="3302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Offices</a:t>
            </a:r>
            <a:endParaRPr lang="en-US" sz="1400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924300" y="5805488"/>
            <a:ext cx="1223963" cy="3302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Laboratories</a:t>
            </a:r>
            <a:endParaRPr lang="en-US" sz="1400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619250" y="2852738"/>
            <a:ext cx="1368425" cy="3302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Service tunnel</a:t>
            </a:r>
            <a:endParaRPr lang="en-US" sz="1400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2057400" y="3657600"/>
            <a:ext cx="3673475" cy="431800"/>
          </a:xfrm>
          <a:prstGeom prst="rect">
            <a:avLst/>
          </a:prstGeom>
          <a:solidFill>
            <a:srgbClr val="FFFF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800"/>
              <a:t>Diameter of storage ring = 85.6 m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2041525" y="4267200"/>
            <a:ext cx="3673475" cy="431800"/>
          </a:xfrm>
          <a:prstGeom prst="rect">
            <a:avLst/>
          </a:prstGeom>
          <a:solidFill>
            <a:srgbClr val="FFFF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800"/>
              <a:t>Diameter of Exp.-Hall = 125 m</a:t>
            </a:r>
          </a:p>
        </p:txBody>
      </p:sp>
      <p:sp>
        <p:nvSpPr>
          <p:cNvPr id="14351" name="Text Box 9"/>
          <p:cNvSpPr txBox="1">
            <a:spLocks noChangeArrowheads="1"/>
          </p:cNvSpPr>
          <p:nvPr/>
        </p:nvSpPr>
        <p:spPr bwMode="auto">
          <a:xfrm>
            <a:off x="900113" y="5734050"/>
            <a:ext cx="1008062" cy="3302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Workshop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78063"/>
            <a:ext cx="4271963" cy="4103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987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230313"/>
            <a:ext cx="4319587" cy="3783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9877" name="Text Box 6"/>
          <p:cNvSpPr txBox="1">
            <a:spLocks noChangeArrowheads="1"/>
          </p:cNvSpPr>
          <p:nvPr/>
        </p:nvSpPr>
        <p:spPr bwMode="auto">
          <a:xfrm>
            <a:off x="5219700" y="1376363"/>
            <a:ext cx="3200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Measurements 17th March</a:t>
            </a:r>
          </a:p>
        </p:txBody>
      </p:sp>
      <p:sp>
        <p:nvSpPr>
          <p:cNvPr id="79878" name="Text Box 7"/>
          <p:cNvSpPr txBox="1">
            <a:spLocks noChangeArrowheads="1"/>
          </p:cNvSpPr>
          <p:nvPr/>
        </p:nvSpPr>
        <p:spPr bwMode="auto">
          <a:xfrm>
            <a:off x="971550" y="5445125"/>
            <a:ext cx="31686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Two quadrupoles S08</a:t>
            </a:r>
          </a:p>
          <a:p>
            <a:pPr algn="ctr"/>
            <a:r>
              <a:rPr lang="en-US"/>
              <a:t>have the cables swapped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5364163" y="1196975"/>
            <a:ext cx="27638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Measurements of June</a:t>
            </a:r>
          </a:p>
        </p:txBody>
      </p:sp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196975"/>
            <a:ext cx="4464050" cy="3311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126" name="Picture 9" descr="13h50_SR_RespMatri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1679575"/>
            <a:ext cx="29527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Text Box 10"/>
          <p:cNvSpPr txBox="1">
            <a:spLocks noChangeArrowheads="1"/>
          </p:cNvSpPr>
          <p:nvPr/>
        </p:nvSpPr>
        <p:spPr bwMode="auto">
          <a:xfrm>
            <a:off x="755650" y="5013325"/>
            <a:ext cx="31051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After recabling and </a:t>
            </a:r>
          </a:p>
          <a:p>
            <a:pPr algn="ctr"/>
            <a:r>
              <a:rPr lang="en-US"/>
              <a:t>applying LOCO correction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 of the </a:t>
            </a:r>
            <a:r>
              <a:rPr lang="en-US" dirty="0" err="1" smtClean="0"/>
              <a:t>quadrupoles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3203575" y="474663"/>
            <a:ext cx="21161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>
                <a:solidFill>
                  <a:schemeClr val="bg1"/>
                </a:solidFill>
              </a:rPr>
              <a:t>Beta functions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2" cstate="print"/>
          <a:srcRect t="7553" b="13617"/>
          <a:stretch>
            <a:fillRect/>
          </a:stretch>
        </p:blipFill>
        <p:spPr bwMode="auto">
          <a:xfrm>
            <a:off x="395288" y="1125538"/>
            <a:ext cx="8424862" cy="3311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395288" y="4795838"/>
            <a:ext cx="8208962" cy="138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solidFill>
                  <a:srgbClr val="003366"/>
                </a:solidFill>
              </a:rPr>
              <a:t>Beta beating &lt; 5%</a:t>
            </a:r>
          </a:p>
          <a:p>
            <a:endParaRPr lang="en-US" sz="1200" u="sng">
              <a:solidFill>
                <a:srgbClr val="0033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03366"/>
                </a:solidFill>
              </a:rPr>
              <a:t>	adjusting the tune to 0.23</a:t>
            </a:r>
          </a:p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03366"/>
                </a:solidFill>
              </a:rPr>
              <a:t>	including a </a:t>
            </a:r>
            <a:r>
              <a:rPr lang="en-US" sz="2400">
                <a:solidFill>
                  <a:srgbClr val="003366"/>
                </a:solidFill>
                <a:sym typeface="Symbol" pitchFamily="18" charset="2"/>
              </a:rPr>
              <a:t>-</a:t>
            </a:r>
            <a:r>
              <a:rPr lang="en-US" sz="2400">
                <a:solidFill>
                  <a:srgbClr val="003366"/>
                </a:solidFill>
              </a:rPr>
              <a:t>0.2% gradient	error in the bendings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25" y="1597025"/>
            <a:ext cx="7067550" cy="3663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192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After the best correction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724149" y="5995988"/>
            <a:ext cx="66929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3366"/>
                </a:solidFill>
              </a:rPr>
              <a:t>Model vs. Measurements: Very good agreement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s-ES" dirty="0"/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>
            <p:ph idx="4294967295"/>
          </p:nvPr>
        </p:nvGraphicFramePr>
        <p:xfrm>
          <a:off x="395536" y="1340768"/>
          <a:ext cx="8213725" cy="4333875"/>
        </p:xfrm>
        <a:graphic>
          <a:graphicData uri="http://schemas.openxmlformats.org/presentationml/2006/ole">
            <p:oleObj spid="_x0000_s6146" name="Chart" r:id="rId3" imgW="9820227" imgH="517221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effects</a:t>
            </a:r>
            <a:endParaRPr lang="es-ES" dirty="0"/>
          </a:p>
        </p:txBody>
      </p:sp>
      <p:sp>
        <p:nvSpPr>
          <p:cNvPr id="82946" name="Content Placeholder 1"/>
          <p:cNvSpPr>
            <a:spLocks noGrp="1"/>
          </p:cNvSpPr>
          <p:nvPr>
            <p:ph idx="4294967295"/>
          </p:nvPr>
        </p:nvSpPr>
        <p:spPr>
          <a:xfrm>
            <a:off x="914400" y="1341438"/>
            <a:ext cx="8229600" cy="5040312"/>
          </a:xfrm>
        </p:spPr>
        <p:txBody>
          <a:bodyPr/>
          <a:lstStyle/>
          <a:p>
            <a:pPr eaLnBrk="1" hangingPunct="1"/>
            <a:r>
              <a:rPr lang="en-US" dirty="0" smtClean="0"/>
              <a:t>Effect of the MPW</a:t>
            </a:r>
            <a:endParaRPr lang="es-ES" dirty="0" smtClean="0"/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916113"/>
            <a:ext cx="5334000" cy="4000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82763"/>
            <a:ext cx="7634287" cy="2582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5148263" y="2708275"/>
            <a:ext cx="2711450" cy="3968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71 um</a:t>
            </a:r>
            <a:r>
              <a:rPr lang="en-US"/>
              <a:t>                </a:t>
            </a:r>
            <a:r>
              <a:rPr lang="en-US">
                <a:solidFill>
                  <a:schemeClr val="accent2"/>
                </a:solidFill>
              </a:rPr>
              <a:t>31 um</a:t>
            </a:r>
          </a:p>
        </p:txBody>
      </p:sp>
      <p:sp>
        <p:nvSpPr>
          <p:cNvPr id="84997" name="AutoShape 6"/>
          <p:cNvSpPr>
            <a:spLocks noChangeArrowheads="1"/>
          </p:cNvSpPr>
          <p:nvPr/>
        </p:nvSpPr>
        <p:spPr bwMode="auto">
          <a:xfrm rot="5400000">
            <a:off x="6096794" y="4423569"/>
            <a:ext cx="541338" cy="711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rot="10800000" vert="eaVert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84998" name="Text Box 7"/>
          <p:cNvSpPr txBox="1">
            <a:spLocks noChangeArrowheads="1"/>
          </p:cNvSpPr>
          <p:nvPr/>
        </p:nvSpPr>
        <p:spPr bwMode="auto">
          <a:xfrm>
            <a:off x="4859338" y="5157788"/>
            <a:ext cx="3504486" cy="1015663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Emittance</a:t>
            </a:r>
            <a:r>
              <a:rPr lang="en-US" dirty="0">
                <a:solidFill>
                  <a:srgbClr val="0000FF"/>
                </a:solidFill>
              </a:rPr>
              <a:t> X = </a:t>
            </a:r>
            <a:r>
              <a:rPr lang="en-US" dirty="0" smtClean="0">
                <a:solidFill>
                  <a:srgbClr val="0000FF"/>
                </a:solidFill>
              </a:rPr>
              <a:t>4 </a:t>
            </a:r>
            <a:r>
              <a:rPr lang="en-US" dirty="0">
                <a:solidFill>
                  <a:srgbClr val="0000FF"/>
                </a:solidFill>
              </a:rPr>
              <a:t>to 6. </a:t>
            </a:r>
            <a:r>
              <a:rPr lang="en-US" dirty="0" err="1">
                <a:solidFill>
                  <a:srgbClr val="0000FF"/>
                </a:solidFill>
              </a:rPr>
              <a:t>nmrad</a:t>
            </a:r>
            <a:r>
              <a:rPr lang="en-US" dirty="0"/>
              <a:t> </a:t>
            </a:r>
          </a:p>
          <a:p>
            <a:r>
              <a:rPr lang="en-US" dirty="0" err="1">
                <a:solidFill>
                  <a:srgbClr val="FF0000"/>
                </a:solidFill>
              </a:rPr>
              <a:t>Emittance</a:t>
            </a:r>
            <a:r>
              <a:rPr lang="en-US" dirty="0">
                <a:solidFill>
                  <a:srgbClr val="FF0000"/>
                </a:solidFill>
              </a:rPr>
              <a:t> Y = 0.03 </a:t>
            </a:r>
            <a:r>
              <a:rPr lang="en-US" dirty="0" err="1">
                <a:solidFill>
                  <a:srgbClr val="FF0000"/>
                </a:solidFill>
              </a:rPr>
              <a:t>nmrad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Coupling = 0.5% to 2.5%</a:t>
            </a:r>
          </a:p>
        </p:txBody>
      </p:sp>
      <p:sp>
        <p:nvSpPr>
          <p:cNvPr id="84999" name="Text Box 13"/>
          <p:cNvSpPr txBox="1">
            <a:spLocks noChangeArrowheads="1"/>
          </p:cNvSpPr>
          <p:nvPr/>
        </p:nvSpPr>
        <p:spPr bwMode="auto">
          <a:xfrm>
            <a:off x="808038" y="1190625"/>
            <a:ext cx="8905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And…</a:t>
            </a:r>
          </a:p>
        </p:txBody>
      </p:sp>
      <p:sp>
        <p:nvSpPr>
          <p:cNvPr id="85000" name="AutoShape 14"/>
          <p:cNvSpPr>
            <a:spLocks noChangeArrowheads="1"/>
          </p:cNvSpPr>
          <p:nvPr/>
        </p:nvSpPr>
        <p:spPr bwMode="auto">
          <a:xfrm rot="10800000">
            <a:off x="4067175" y="5310188"/>
            <a:ext cx="541338" cy="711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rot="1080000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85001" name="Text Box 15"/>
          <p:cNvSpPr txBox="1">
            <a:spLocks noChangeArrowheads="1"/>
          </p:cNvSpPr>
          <p:nvPr/>
        </p:nvSpPr>
        <p:spPr bwMode="auto">
          <a:xfrm>
            <a:off x="755650" y="5157788"/>
            <a:ext cx="3116263" cy="1044575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/>
              <a:t>Quite ok with model:</a:t>
            </a:r>
          </a:p>
          <a:p>
            <a:pPr algn="ctr"/>
            <a:r>
              <a:rPr lang="es-ES">
                <a:solidFill>
                  <a:srgbClr val="0000FF"/>
                </a:solidFill>
              </a:rPr>
              <a:t>Emittance = 4.5 nmrad</a:t>
            </a:r>
          </a:p>
          <a:p>
            <a:pPr algn="ctr"/>
            <a:r>
              <a:rPr lang="es-ES">
                <a:solidFill>
                  <a:schemeClr val="accent2"/>
                </a:solidFill>
              </a:rPr>
              <a:t>Coupling = 0.4 %</a:t>
            </a:r>
          </a:p>
        </p:txBody>
      </p:sp>
      <p:sp>
        <p:nvSpPr>
          <p:cNvPr id="85002" name="Text Box 16"/>
          <p:cNvSpPr txBox="1">
            <a:spLocks noChangeArrowheads="1"/>
          </p:cNvSpPr>
          <p:nvPr/>
        </p:nvSpPr>
        <p:spPr bwMode="auto">
          <a:xfrm>
            <a:off x="1692275" y="3357563"/>
            <a:ext cx="19494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bg1"/>
                </a:solidFill>
              </a:rPr>
              <a:t>Pinhole camera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Size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395288" y="4941888"/>
            <a:ext cx="8497887" cy="647700"/>
          </a:xfrm>
          <a:prstGeom prst="rect">
            <a:avLst/>
          </a:prstGeom>
          <a:noFill/>
          <a:ln w="222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 b="1" dirty="0" smtClean="0">
                <a:solidFill>
                  <a:srgbClr val="003366"/>
                </a:solidFill>
              </a:rPr>
              <a:t>Direct result from the RF change measure</a:t>
            </a:r>
          </a:p>
          <a:p>
            <a:pPr algn="ctr"/>
            <a:r>
              <a:rPr lang="en-GB" sz="1800" b="1" dirty="0" smtClean="0">
                <a:solidFill>
                  <a:srgbClr val="003366"/>
                </a:solidFill>
              </a:rPr>
              <a:t>The </a:t>
            </a:r>
            <a:r>
              <a:rPr lang="en-GB" sz="1800" b="1" dirty="0">
                <a:solidFill>
                  <a:srgbClr val="003366"/>
                </a:solidFill>
              </a:rPr>
              <a:t>vertical dispersion is still not well </a:t>
            </a:r>
            <a:r>
              <a:rPr lang="en-GB" sz="1800" b="1" dirty="0" smtClean="0">
                <a:solidFill>
                  <a:srgbClr val="003366"/>
                </a:solidFill>
              </a:rPr>
              <a:t>understood</a:t>
            </a:r>
            <a:endParaRPr lang="en-US" sz="1800" b="1" u="sng" dirty="0">
              <a:solidFill>
                <a:srgbClr val="003366"/>
              </a:solidFill>
            </a:endParaRPr>
          </a:p>
        </p:txBody>
      </p:sp>
      <p:pic>
        <p:nvPicPr>
          <p:cNvPr id="860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773238"/>
            <a:ext cx="8388350" cy="2976562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619672" y="188913"/>
            <a:ext cx="6048672" cy="720725"/>
          </a:xfrm>
        </p:spPr>
        <p:txBody>
          <a:bodyPr/>
          <a:lstStyle/>
          <a:p>
            <a:r>
              <a:rPr lang="en-US" dirty="0" smtClean="0"/>
              <a:t>Vertical Dispersion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Content Placeholder 1"/>
          <p:cNvSpPr>
            <a:spLocks noGrp="1"/>
          </p:cNvSpPr>
          <p:nvPr>
            <p:ph/>
          </p:nvPr>
        </p:nvSpPr>
        <p:spPr>
          <a:xfrm>
            <a:off x="468313" y="1268413"/>
            <a:ext cx="8229600" cy="5113337"/>
          </a:xfrm>
        </p:spPr>
        <p:txBody>
          <a:bodyPr/>
          <a:lstStyle/>
          <a:p>
            <a:pPr eaLnBrk="1" hangingPunct="1"/>
            <a:r>
              <a:rPr lang="en-US" smtClean="0"/>
              <a:t>After some LOCO analysis, we start to have some answers:</a:t>
            </a:r>
            <a:endParaRPr lang="es-ES" smtClean="0"/>
          </a:p>
        </p:txBody>
      </p:sp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205038"/>
            <a:ext cx="4824413" cy="2392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2924175"/>
            <a:ext cx="4824413" cy="2393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70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3933825"/>
            <a:ext cx="4953000" cy="2455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7188" y="1341438"/>
            <a:ext cx="4976812" cy="4981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806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Coupling</a:t>
            </a:r>
            <a:endParaRPr lang="es-ES" smtClean="0"/>
          </a:p>
        </p:txBody>
      </p:sp>
      <p:sp>
        <p:nvSpPr>
          <p:cNvPr id="88068" name="Text Placeholder 5"/>
          <p:cNvSpPr>
            <a:spLocks noGrp="1"/>
          </p:cNvSpPr>
          <p:nvPr>
            <p:ph type="body" sz="half" idx="4294967295"/>
          </p:nvPr>
        </p:nvSpPr>
        <p:spPr>
          <a:xfrm>
            <a:off x="0" y="1484313"/>
            <a:ext cx="4279900" cy="5175250"/>
          </a:xfrm>
        </p:spPr>
        <p:txBody>
          <a:bodyPr/>
          <a:lstStyle/>
          <a:p>
            <a:pPr eaLnBrk="1" hangingPunct="1"/>
            <a:r>
              <a:rPr lang="en-US" smtClean="0"/>
              <a:t>Coupling between 0.5 and 2.5%.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403350" y="908050"/>
            <a:ext cx="6484938" cy="5459413"/>
            <a:chOff x="1369" y="762"/>
            <a:chExt cx="4085" cy="3439"/>
          </a:xfrm>
        </p:grpSpPr>
        <p:pic>
          <p:nvPicPr>
            <p:cNvPr id="1539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30" t="548" r="7916" b="403"/>
            <a:stretch>
              <a:fillRect/>
            </a:stretch>
          </p:blipFill>
          <p:spPr bwMode="auto">
            <a:xfrm>
              <a:off x="1369" y="762"/>
              <a:ext cx="4066" cy="3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9" name="Rectangle 4"/>
            <p:cNvSpPr>
              <a:spLocks noChangeArrowheads="1"/>
            </p:cNvSpPr>
            <p:nvPr/>
          </p:nvSpPr>
          <p:spPr bwMode="auto">
            <a:xfrm>
              <a:off x="4830" y="3953"/>
              <a:ext cx="624" cy="2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79388" y="4941888"/>
            <a:ext cx="2087562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5364" name="Line 6"/>
          <p:cNvSpPr>
            <a:spLocks noChangeShapeType="1"/>
          </p:cNvSpPr>
          <p:nvPr/>
        </p:nvSpPr>
        <p:spPr bwMode="auto">
          <a:xfrm flipV="1">
            <a:off x="4595813" y="1616075"/>
            <a:ext cx="1385887" cy="111125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5270500" y="1731963"/>
            <a:ext cx="1347788" cy="136525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6376988" y="2276475"/>
            <a:ext cx="1169987" cy="10953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67" name="Line 10"/>
          <p:cNvSpPr>
            <a:spLocks noChangeShapeType="1"/>
          </p:cNvSpPr>
          <p:nvPr/>
        </p:nvSpPr>
        <p:spPr bwMode="auto">
          <a:xfrm flipH="1">
            <a:off x="6029325" y="4370388"/>
            <a:ext cx="798513" cy="1812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68" name="Line 11"/>
          <p:cNvSpPr>
            <a:spLocks noChangeShapeType="1"/>
          </p:cNvSpPr>
          <p:nvPr/>
        </p:nvSpPr>
        <p:spPr bwMode="auto">
          <a:xfrm flipH="1">
            <a:off x="6813550" y="3959225"/>
            <a:ext cx="157163" cy="11207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 flipH="1">
            <a:off x="5305425" y="4999038"/>
            <a:ext cx="1071563" cy="1006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 flipH="1" flipV="1">
            <a:off x="2251075" y="3878263"/>
            <a:ext cx="1196975" cy="11350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 flipH="1" flipV="1">
            <a:off x="2352675" y="2862263"/>
            <a:ext cx="650875" cy="14970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72" name="Line 15"/>
          <p:cNvSpPr>
            <a:spLocks noChangeShapeType="1"/>
          </p:cNvSpPr>
          <p:nvPr/>
        </p:nvSpPr>
        <p:spPr bwMode="auto">
          <a:xfrm flipV="1">
            <a:off x="2997200" y="1371600"/>
            <a:ext cx="758825" cy="15351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73" name="Line 16"/>
          <p:cNvSpPr>
            <a:spLocks noChangeShapeType="1"/>
          </p:cNvSpPr>
          <p:nvPr/>
        </p:nvSpPr>
        <p:spPr bwMode="auto">
          <a:xfrm flipV="1">
            <a:off x="250825" y="5373688"/>
            <a:ext cx="53975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74" name="Line 17"/>
          <p:cNvSpPr>
            <a:spLocks noChangeShapeType="1"/>
          </p:cNvSpPr>
          <p:nvPr/>
        </p:nvSpPr>
        <p:spPr bwMode="auto">
          <a:xfrm flipV="1">
            <a:off x="250825" y="5086350"/>
            <a:ext cx="539750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75" name="Line 18"/>
          <p:cNvSpPr>
            <a:spLocks noChangeShapeType="1"/>
          </p:cNvSpPr>
          <p:nvPr/>
        </p:nvSpPr>
        <p:spPr bwMode="auto">
          <a:xfrm flipV="1">
            <a:off x="250825" y="5662613"/>
            <a:ext cx="5397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76" name="Text Box 19"/>
          <p:cNvSpPr txBox="1">
            <a:spLocks noChangeArrowheads="1"/>
          </p:cNvSpPr>
          <p:nvPr/>
        </p:nvSpPr>
        <p:spPr bwMode="auto">
          <a:xfrm>
            <a:off x="879475" y="4916488"/>
            <a:ext cx="1387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Verdana" pitchFamily="34" charset="0"/>
              </a:rPr>
              <a:t>Diagnostic FE</a:t>
            </a:r>
          </a:p>
        </p:txBody>
      </p:sp>
      <p:sp>
        <p:nvSpPr>
          <p:cNvPr id="15377" name="Text Box 20"/>
          <p:cNvSpPr txBox="1">
            <a:spLocks noChangeArrowheads="1"/>
          </p:cNvSpPr>
          <p:nvPr/>
        </p:nvSpPr>
        <p:spPr bwMode="auto">
          <a:xfrm>
            <a:off x="877888" y="5197475"/>
            <a:ext cx="738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Verdana" pitchFamily="34" charset="0"/>
              </a:rPr>
              <a:t>BM BL</a:t>
            </a:r>
          </a:p>
        </p:txBody>
      </p:sp>
      <p:sp>
        <p:nvSpPr>
          <p:cNvPr id="15378" name="Text Box 21"/>
          <p:cNvSpPr txBox="1">
            <a:spLocks noChangeArrowheads="1"/>
          </p:cNvSpPr>
          <p:nvPr/>
        </p:nvSpPr>
        <p:spPr bwMode="auto">
          <a:xfrm>
            <a:off x="900113" y="5500688"/>
            <a:ext cx="677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Verdana" pitchFamily="34" charset="0"/>
              </a:rPr>
              <a:t>ID BL</a:t>
            </a:r>
          </a:p>
        </p:txBody>
      </p:sp>
      <p:sp>
        <p:nvSpPr>
          <p:cNvPr id="15379" name="Text Box 22"/>
          <p:cNvSpPr txBox="1">
            <a:spLocks noChangeArrowheads="1"/>
          </p:cNvSpPr>
          <p:nvPr/>
        </p:nvSpPr>
        <p:spPr bwMode="auto">
          <a:xfrm>
            <a:off x="6035675" y="1444625"/>
            <a:ext cx="719138" cy="284163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FE34</a:t>
            </a:r>
          </a:p>
        </p:txBody>
      </p:sp>
      <p:sp>
        <p:nvSpPr>
          <p:cNvPr id="15380" name="Text Box 23"/>
          <p:cNvSpPr txBox="1">
            <a:spLocks noChangeArrowheads="1"/>
          </p:cNvSpPr>
          <p:nvPr/>
        </p:nvSpPr>
        <p:spPr bwMode="auto">
          <a:xfrm>
            <a:off x="6683375" y="1758950"/>
            <a:ext cx="720725" cy="2841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FE01</a:t>
            </a:r>
          </a:p>
        </p:txBody>
      </p:sp>
      <p:sp>
        <p:nvSpPr>
          <p:cNvPr id="15381" name="Text Box 25"/>
          <p:cNvSpPr txBox="1">
            <a:spLocks noChangeArrowheads="1"/>
          </p:cNvSpPr>
          <p:nvPr/>
        </p:nvSpPr>
        <p:spPr bwMode="auto">
          <a:xfrm>
            <a:off x="7186613" y="3487738"/>
            <a:ext cx="790575" cy="649287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FE04</a:t>
            </a:r>
          </a:p>
          <a:p>
            <a:r>
              <a:rPr lang="en-US" sz="1400">
                <a:latin typeface="Verdana" pitchFamily="34" charset="0"/>
              </a:rPr>
              <a:t>SCW-31</a:t>
            </a:r>
          </a:p>
          <a:p>
            <a:r>
              <a:rPr lang="en-US" sz="1000">
                <a:latin typeface="Verdana" pitchFamily="34" charset="0"/>
              </a:rPr>
              <a:t>MSPD</a:t>
            </a:r>
          </a:p>
        </p:txBody>
      </p:sp>
      <p:sp>
        <p:nvSpPr>
          <p:cNvPr id="15382" name="Text Box 26"/>
          <p:cNvSpPr txBox="1">
            <a:spLocks noChangeArrowheads="1"/>
          </p:cNvSpPr>
          <p:nvPr/>
        </p:nvSpPr>
        <p:spPr bwMode="auto">
          <a:xfrm>
            <a:off x="6611938" y="5070475"/>
            <a:ext cx="790575" cy="6492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FE09</a:t>
            </a:r>
          </a:p>
          <a:p>
            <a:r>
              <a:rPr lang="en-US" sz="1400">
                <a:latin typeface="Verdana" pitchFamily="34" charset="0"/>
              </a:rPr>
              <a:t>BM</a:t>
            </a:r>
          </a:p>
          <a:p>
            <a:r>
              <a:rPr lang="en-US" sz="1000">
                <a:latin typeface="Verdana" pitchFamily="34" charset="0"/>
              </a:rPr>
              <a:t>MISTRAL</a:t>
            </a:r>
          </a:p>
        </p:txBody>
      </p:sp>
      <p:sp>
        <p:nvSpPr>
          <p:cNvPr id="15383" name="Text Box 27"/>
          <p:cNvSpPr txBox="1">
            <a:spLocks noChangeArrowheads="1"/>
          </p:cNvSpPr>
          <p:nvPr/>
        </p:nvSpPr>
        <p:spPr bwMode="auto">
          <a:xfrm>
            <a:off x="6253163" y="5791200"/>
            <a:ext cx="790575" cy="649288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FE11</a:t>
            </a:r>
          </a:p>
          <a:p>
            <a:r>
              <a:rPr lang="en-US" sz="1400">
                <a:latin typeface="Verdana" pitchFamily="34" charset="0"/>
              </a:rPr>
              <a:t>IVU-21</a:t>
            </a:r>
          </a:p>
          <a:p>
            <a:r>
              <a:rPr lang="en-US" sz="1000">
                <a:latin typeface="Verdana" pitchFamily="34" charset="0"/>
              </a:rPr>
              <a:t>NCD</a:t>
            </a:r>
          </a:p>
        </p:txBody>
      </p:sp>
      <p:sp>
        <p:nvSpPr>
          <p:cNvPr id="15384" name="Text Box 28"/>
          <p:cNvSpPr txBox="1">
            <a:spLocks noChangeArrowheads="1"/>
          </p:cNvSpPr>
          <p:nvPr/>
        </p:nvSpPr>
        <p:spPr bwMode="auto">
          <a:xfrm>
            <a:off x="4451350" y="5715000"/>
            <a:ext cx="790575" cy="649288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FE13</a:t>
            </a:r>
          </a:p>
          <a:p>
            <a:r>
              <a:rPr lang="en-US" sz="1400">
                <a:latin typeface="Verdana" pitchFamily="34" charset="0"/>
              </a:rPr>
              <a:t>IVU-21</a:t>
            </a:r>
          </a:p>
          <a:p>
            <a:r>
              <a:rPr lang="en-US" sz="1000">
                <a:latin typeface="Verdana" pitchFamily="34" charset="0"/>
              </a:rPr>
              <a:t>XALOC</a:t>
            </a:r>
          </a:p>
        </p:txBody>
      </p:sp>
      <p:sp>
        <p:nvSpPr>
          <p:cNvPr id="15385" name="Text Box 29"/>
          <p:cNvSpPr txBox="1">
            <a:spLocks noChangeArrowheads="1"/>
          </p:cNvSpPr>
          <p:nvPr/>
        </p:nvSpPr>
        <p:spPr bwMode="auto">
          <a:xfrm>
            <a:off x="1427163" y="3270250"/>
            <a:ext cx="790575" cy="64928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FE22</a:t>
            </a:r>
          </a:p>
          <a:p>
            <a:r>
              <a:rPr lang="en-US" sz="1400">
                <a:latin typeface="Verdana" pitchFamily="34" charset="0"/>
              </a:rPr>
              <a:t>W80</a:t>
            </a:r>
          </a:p>
          <a:p>
            <a:r>
              <a:rPr lang="en-GB" sz="1000">
                <a:latin typeface="Verdana" pitchFamily="34" charset="0"/>
              </a:rPr>
              <a:t>CLAESS</a:t>
            </a:r>
            <a:endParaRPr lang="en-US" sz="1000">
              <a:latin typeface="Verdana" pitchFamily="34" charset="0"/>
            </a:endParaRPr>
          </a:p>
        </p:txBody>
      </p:sp>
      <p:sp>
        <p:nvSpPr>
          <p:cNvPr id="15386" name="Text Box 30"/>
          <p:cNvSpPr txBox="1">
            <a:spLocks noChangeArrowheads="1"/>
          </p:cNvSpPr>
          <p:nvPr/>
        </p:nvSpPr>
        <p:spPr bwMode="auto">
          <a:xfrm>
            <a:off x="1500188" y="2259013"/>
            <a:ext cx="790575" cy="6492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FE24</a:t>
            </a:r>
          </a:p>
          <a:p>
            <a:r>
              <a:rPr lang="en-US" sz="1400">
                <a:latin typeface="Verdana" pitchFamily="34" charset="0"/>
              </a:rPr>
              <a:t>EU62</a:t>
            </a:r>
          </a:p>
          <a:p>
            <a:r>
              <a:rPr lang="en-US" sz="1000">
                <a:latin typeface="Verdana" pitchFamily="34" charset="0"/>
              </a:rPr>
              <a:t>CIRCE</a:t>
            </a:r>
          </a:p>
        </p:txBody>
      </p:sp>
      <p:sp>
        <p:nvSpPr>
          <p:cNvPr id="15387" name="Text Box 31"/>
          <p:cNvSpPr txBox="1">
            <a:spLocks noChangeArrowheads="1"/>
          </p:cNvSpPr>
          <p:nvPr/>
        </p:nvSpPr>
        <p:spPr bwMode="auto">
          <a:xfrm>
            <a:off x="3875088" y="890588"/>
            <a:ext cx="790575" cy="649287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Verdana" pitchFamily="34" charset="0"/>
              </a:rPr>
              <a:t>FE29</a:t>
            </a:r>
          </a:p>
          <a:p>
            <a:r>
              <a:rPr lang="en-US" sz="1400">
                <a:latin typeface="Verdana" pitchFamily="34" charset="0"/>
              </a:rPr>
              <a:t>EU71</a:t>
            </a:r>
          </a:p>
          <a:p>
            <a:r>
              <a:rPr lang="en-US" sz="1000">
                <a:latin typeface="Verdana" pitchFamily="34" charset="0"/>
              </a:rPr>
              <a:t>BOREAS</a:t>
            </a:r>
          </a:p>
        </p:txBody>
      </p:sp>
      <p:sp>
        <p:nvSpPr>
          <p:cNvPr id="15388" name="Oval 42"/>
          <p:cNvSpPr>
            <a:spLocks noChangeArrowheads="1"/>
          </p:cNvSpPr>
          <p:nvPr/>
        </p:nvSpPr>
        <p:spPr bwMode="auto">
          <a:xfrm>
            <a:off x="3779838" y="2536825"/>
            <a:ext cx="2232025" cy="2206625"/>
          </a:xfrm>
          <a:prstGeom prst="ellipse">
            <a:avLst/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GB" sz="1400" b="1"/>
          </a:p>
          <a:p>
            <a:endParaRPr lang="en-GB" sz="1400" b="1"/>
          </a:p>
          <a:p>
            <a:endParaRPr lang="en-GB" sz="1400" b="1"/>
          </a:p>
          <a:p>
            <a:endParaRPr lang="en-GB" sz="1400" b="1"/>
          </a:p>
          <a:p>
            <a:endParaRPr lang="en-GB" sz="1400" b="1"/>
          </a:p>
          <a:p>
            <a:endParaRPr lang="en-GB" sz="1400" b="1"/>
          </a:p>
          <a:p>
            <a:endParaRPr lang="en-GB" sz="1400" b="1"/>
          </a:p>
        </p:txBody>
      </p:sp>
      <p:sp>
        <p:nvSpPr>
          <p:cNvPr id="15389" name="Text Box 43"/>
          <p:cNvSpPr txBox="1">
            <a:spLocks noChangeArrowheads="1"/>
          </p:cNvSpPr>
          <p:nvPr/>
        </p:nvSpPr>
        <p:spPr bwMode="auto">
          <a:xfrm>
            <a:off x="4356100" y="3429000"/>
            <a:ext cx="11525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/>
              <a:t>Courtyard</a:t>
            </a:r>
          </a:p>
        </p:txBody>
      </p:sp>
      <p:sp>
        <p:nvSpPr>
          <p:cNvPr id="15390" name="Text Box 44"/>
          <p:cNvSpPr txBox="1">
            <a:spLocks noChangeArrowheads="1"/>
          </p:cNvSpPr>
          <p:nvPr/>
        </p:nvSpPr>
        <p:spPr bwMode="auto">
          <a:xfrm>
            <a:off x="3203575" y="4076700"/>
            <a:ext cx="1295400" cy="300038"/>
          </a:xfrm>
          <a:prstGeom prst="rect">
            <a:avLst/>
          </a:prstGeom>
          <a:solidFill>
            <a:srgbClr val="FF00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/>
              <a:t>3 GeV Booster</a:t>
            </a:r>
          </a:p>
        </p:txBody>
      </p:sp>
      <p:sp>
        <p:nvSpPr>
          <p:cNvPr id="15391" name="Text Box 45"/>
          <p:cNvSpPr txBox="1">
            <a:spLocks noChangeArrowheads="1"/>
          </p:cNvSpPr>
          <p:nvPr/>
        </p:nvSpPr>
        <p:spPr bwMode="auto">
          <a:xfrm>
            <a:off x="5148263" y="2997200"/>
            <a:ext cx="1368425" cy="300038"/>
          </a:xfrm>
          <a:prstGeom prst="rect">
            <a:avLst/>
          </a:prstGeom>
          <a:solidFill>
            <a:srgbClr val="FF00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/>
              <a:t>100 MeV Linac</a:t>
            </a:r>
          </a:p>
        </p:txBody>
      </p:sp>
      <p:sp>
        <p:nvSpPr>
          <p:cNvPr id="15392" name="Text Box 49"/>
          <p:cNvSpPr txBox="1">
            <a:spLocks noChangeArrowheads="1"/>
          </p:cNvSpPr>
          <p:nvPr/>
        </p:nvSpPr>
        <p:spPr bwMode="auto">
          <a:xfrm>
            <a:off x="4356100" y="1844675"/>
            <a:ext cx="1079500" cy="300038"/>
          </a:xfrm>
          <a:prstGeom prst="rect">
            <a:avLst/>
          </a:prstGeom>
          <a:solidFill>
            <a:srgbClr val="FF00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/>
              <a:t>3 GeV S.R.</a:t>
            </a:r>
          </a:p>
        </p:txBody>
      </p:sp>
      <p:sp>
        <p:nvSpPr>
          <p:cNvPr id="15393" name="Oval 52"/>
          <p:cNvSpPr>
            <a:spLocks noChangeArrowheads="1"/>
          </p:cNvSpPr>
          <p:nvPr/>
        </p:nvSpPr>
        <p:spPr bwMode="auto">
          <a:xfrm>
            <a:off x="6516688" y="4941888"/>
            <a:ext cx="1008062" cy="863600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5394" name="Oval 53"/>
          <p:cNvSpPr>
            <a:spLocks noChangeArrowheads="1"/>
          </p:cNvSpPr>
          <p:nvPr/>
        </p:nvSpPr>
        <p:spPr bwMode="auto">
          <a:xfrm>
            <a:off x="1331913" y="2060575"/>
            <a:ext cx="1079500" cy="1008063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5395" name="Oval 54"/>
          <p:cNvSpPr>
            <a:spLocks noChangeArrowheads="1"/>
          </p:cNvSpPr>
          <p:nvPr/>
        </p:nvSpPr>
        <p:spPr bwMode="auto">
          <a:xfrm>
            <a:off x="3635375" y="765175"/>
            <a:ext cx="1223963" cy="1008063"/>
          </a:xfrm>
          <a:prstGeom prst="ellipse">
            <a:avLst/>
          </a:prstGeom>
          <a:noFill/>
          <a:ln w="34925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5397" name="Oval 58"/>
          <p:cNvSpPr>
            <a:spLocks noChangeArrowheads="1"/>
          </p:cNvSpPr>
          <p:nvPr/>
        </p:nvSpPr>
        <p:spPr bwMode="auto">
          <a:xfrm>
            <a:off x="1260475" y="3141663"/>
            <a:ext cx="1079500" cy="1008062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0" name="Title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</a:t>
            </a:r>
            <a:r>
              <a:rPr lang="en-US" dirty="0" smtClean="0"/>
              <a:t> 1 Beam Lines</a:t>
            </a:r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Effect of </a:t>
            </a:r>
            <a:r>
              <a:rPr lang="en-US" dirty="0" err="1" smtClean="0"/>
              <a:t>Sextupoles</a:t>
            </a:r>
            <a:endParaRPr lang="es-ES" dirty="0" smtClean="0"/>
          </a:p>
        </p:txBody>
      </p:sp>
      <p:pic>
        <p:nvPicPr>
          <p:cNvPr id="8909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25538"/>
            <a:ext cx="6553200" cy="3689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909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2565400"/>
            <a:ext cx="6777037" cy="393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LOCO example</a:t>
            </a:r>
            <a:endParaRPr lang="es-ES" smtClean="0"/>
          </a:p>
        </p:txBody>
      </p:sp>
      <p:sp>
        <p:nvSpPr>
          <p:cNvPr id="9011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Data from 9 June, last day of commissioning</a:t>
            </a:r>
            <a:endParaRPr lang="es-ES" smtClean="0"/>
          </a:p>
        </p:txBody>
      </p:sp>
      <p:pic>
        <p:nvPicPr>
          <p:cNvPr id="901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674813"/>
            <a:ext cx="6353175" cy="4778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Betas reconstructed</a:t>
            </a:r>
            <a:endParaRPr lang="es-ES" smtClean="0"/>
          </a:p>
        </p:txBody>
      </p:sp>
      <p:pic>
        <p:nvPicPr>
          <p:cNvPr id="911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6513" y="1052513"/>
            <a:ext cx="7467601" cy="5616575"/>
          </a:xfrm>
          <a:noFill/>
        </p:spPr>
      </p:pic>
      <p:sp>
        <p:nvSpPr>
          <p:cNvPr id="91140" name="TextBox 4"/>
          <p:cNvSpPr txBox="1">
            <a:spLocks noChangeArrowheads="1"/>
          </p:cNvSpPr>
          <p:nvPr/>
        </p:nvSpPr>
        <p:spPr bwMode="auto">
          <a:xfrm>
            <a:off x="6732588" y="3060700"/>
            <a:ext cx="24114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Beta beat:</a:t>
            </a:r>
          </a:p>
          <a:p>
            <a:r>
              <a:rPr lang="en-US"/>
              <a:t>±5 % peak to peak in both planes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Gradients reconstructed</a:t>
            </a:r>
            <a:endParaRPr lang="es-ES" smtClean="0"/>
          </a:p>
        </p:txBody>
      </p:sp>
      <p:pic>
        <p:nvPicPr>
          <p:cNvPr id="921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146" y="1052513"/>
            <a:ext cx="7467707" cy="5616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Measured Dispersion</a:t>
            </a:r>
            <a:endParaRPr lang="es-ES" smtClean="0"/>
          </a:p>
        </p:txBody>
      </p:sp>
      <p:pic>
        <p:nvPicPr>
          <p:cNvPr id="931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146" y="1052513"/>
            <a:ext cx="7467707" cy="5616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Reconstructed Dispersion</a:t>
            </a:r>
            <a:endParaRPr lang="es-ES" smtClean="0"/>
          </a:p>
        </p:txBody>
      </p:sp>
      <p:pic>
        <p:nvPicPr>
          <p:cNvPr id="942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146" y="1052513"/>
            <a:ext cx="7467707" cy="5616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3" descr="20h20_StreakTimingEVR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25538"/>
            <a:ext cx="38163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501650" y="1335088"/>
            <a:ext cx="30622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Streak camera, visible BL</a:t>
            </a:r>
          </a:p>
        </p:txBody>
      </p:sp>
      <p:pic>
        <p:nvPicPr>
          <p:cNvPr id="95237" name="Picture 5" descr="BunchLeng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50" y="3068638"/>
            <a:ext cx="5435600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Length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609600" y="1119188"/>
            <a:ext cx="7848600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1800"/>
              <a:t> Average pressure before injecting the first beam= </a:t>
            </a:r>
            <a:r>
              <a:rPr lang="en-US" sz="1800">
                <a:solidFill>
                  <a:srgbClr val="FF3300"/>
                </a:solidFill>
              </a:rPr>
              <a:t>4.10</a:t>
            </a:r>
            <a:r>
              <a:rPr lang="en-US" sz="1800" baseline="30000">
                <a:solidFill>
                  <a:srgbClr val="FF3300"/>
                </a:solidFill>
              </a:rPr>
              <a:t>-10</a:t>
            </a:r>
            <a:r>
              <a:rPr lang="en-US" sz="1800">
                <a:solidFill>
                  <a:srgbClr val="FF3300"/>
                </a:solidFill>
              </a:rPr>
              <a:t> mbar</a:t>
            </a:r>
          </a:p>
          <a:p>
            <a:pPr>
              <a:spcBef>
                <a:spcPct val="5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1800"/>
              <a:t> With the first stored beam in the machine (beam current = 0.1 mA), the average pressure increased to </a:t>
            </a:r>
            <a:r>
              <a:rPr lang="en-US" sz="1800">
                <a:solidFill>
                  <a:srgbClr val="FF3300"/>
                </a:solidFill>
              </a:rPr>
              <a:t>2.10</a:t>
            </a:r>
            <a:r>
              <a:rPr lang="en-US" sz="1800" baseline="30000">
                <a:solidFill>
                  <a:srgbClr val="FF3300"/>
                </a:solidFill>
              </a:rPr>
              <a:t>-8</a:t>
            </a:r>
            <a:r>
              <a:rPr lang="en-US" sz="1800">
                <a:solidFill>
                  <a:srgbClr val="FF3300"/>
                </a:solidFill>
              </a:rPr>
              <a:t> mbar.</a:t>
            </a:r>
          </a:p>
          <a:p>
            <a:pPr>
              <a:spcBef>
                <a:spcPct val="5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1800"/>
              <a:t> with accumulated beam dose of </a:t>
            </a:r>
            <a:r>
              <a:rPr lang="en-US" sz="1800" u="sng"/>
              <a:t>4.5 A.h</a:t>
            </a:r>
            <a:r>
              <a:rPr lang="en-US" sz="1800"/>
              <a:t>, 80 mA stored beam current, the average pressure of the SR is </a:t>
            </a:r>
            <a:r>
              <a:rPr lang="en-US" sz="1800">
                <a:solidFill>
                  <a:srgbClr val="FF3300"/>
                </a:solidFill>
              </a:rPr>
              <a:t>3.10</a:t>
            </a:r>
            <a:r>
              <a:rPr lang="en-US" sz="1800" baseline="30000">
                <a:solidFill>
                  <a:srgbClr val="FF3300"/>
                </a:solidFill>
              </a:rPr>
              <a:t>-9</a:t>
            </a:r>
            <a:r>
              <a:rPr lang="en-US" sz="1800">
                <a:solidFill>
                  <a:srgbClr val="FF3300"/>
                </a:solidFill>
              </a:rPr>
              <a:t> mbar.</a:t>
            </a:r>
          </a:p>
        </p:txBody>
      </p:sp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989263"/>
            <a:ext cx="4608513" cy="3590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performance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ext Box 22"/>
          <p:cNvSpPr txBox="1">
            <a:spLocks noChangeArrowheads="1"/>
          </p:cNvSpPr>
          <p:nvPr/>
        </p:nvSpPr>
        <p:spPr bwMode="auto">
          <a:xfrm>
            <a:off x="1187450" y="5373688"/>
            <a:ext cx="3927475" cy="774700"/>
          </a:xfrm>
          <a:prstGeom prst="rect">
            <a:avLst/>
          </a:prstGeom>
          <a:solidFill>
            <a:schemeClr val="bg2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sz="1600">
                <a:solidFill>
                  <a:srgbClr val="FFFF00"/>
                </a:solidFill>
              </a:rPr>
              <a:t>Yellow= base pressure.</a:t>
            </a:r>
            <a:endParaRPr lang="en-US" sz="1600"/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sz="1600">
                <a:solidFill>
                  <a:srgbClr val="FF00FF"/>
                </a:solidFill>
              </a:rPr>
              <a:t>Cyan= First stored beam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sz="1600">
                <a:solidFill>
                  <a:srgbClr val="009900"/>
                </a:solidFill>
              </a:rPr>
              <a:t>Green= first stored 100 mA. </a:t>
            </a:r>
          </a:p>
        </p:txBody>
      </p:sp>
      <p:pic>
        <p:nvPicPr>
          <p:cNvPr id="97284" name="Picture 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479550"/>
            <a:ext cx="6157913" cy="36782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97285" name="Picture 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125538"/>
            <a:ext cx="266223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6" name="Text Box 73"/>
          <p:cNvSpPr txBox="1">
            <a:spLocks noChangeArrowheads="1"/>
          </p:cNvSpPr>
          <p:nvPr/>
        </p:nvSpPr>
        <p:spPr bwMode="auto">
          <a:xfrm>
            <a:off x="6588125" y="1412875"/>
            <a:ext cx="2160588" cy="6397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solidFill>
                  <a:srgbClr val="FF3300"/>
                </a:solidFill>
              </a:rPr>
              <a:t>RGA scan before beam injection, typical UHV scan, H</a:t>
            </a:r>
            <a:r>
              <a:rPr lang="en-US" sz="1200" baseline="-25000">
                <a:solidFill>
                  <a:srgbClr val="FF3300"/>
                </a:solidFill>
              </a:rPr>
              <a:t>2</a:t>
            </a:r>
            <a:r>
              <a:rPr lang="en-US" sz="1200">
                <a:solidFill>
                  <a:srgbClr val="FF3300"/>
                </a:solidFill>
              </a:rPr>
              <a:t>, water traces and CO.</a:t>
            </a:r>
          </a:p>
        </p:txBody>
      </p:sp>
      <p:pic>
        <p:nvPicPr>
          <p:cNvPr id="97287" name="Picture 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3573463"/>
            <a:ext cx="2700337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8" name="Text Box 79"/>
          <p:cNvSpPr txBox="1">
            <a:spLocks noChangeArrowheads="1"/>
          </p:cNvSpPr>
          <p:nvPr/>
        </p:nvSpPr>
        <p:spPr bwMode="auto">
          <a:xfrm>
            <a:off x="6832600" y="3725863"/>
            <a:ext cx="1916113" cy="9429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FF3300"/>
                </a:solidFill>
              </a:rPr>
              <a:t>RGA scan with the first beam stored. Increase in CO, CO</a:t>
            </a:r>
            <a:r>
              <a:rPr lang="en-US" sz="1400" baseline="-25000">
                <a:solidFill>
                  <a:srgbClr val="FF3300"/>
                </a:solidFill>
              </a:rPr>
              <a:t>2 </a:t>
            </a:r>
            <a:r>
              <a:rPr lang="en-US" sz="1400">
                <a:solidFill>
                  <a:srgbClr val="FF3300"/>
                </a:solidFill>
              </a:rPr>
              <a:t>and CH</a:t>
            </a:r>
            <a:r>
              <a:rPr lang="en-US" sz="1400" baseline="-25000">
                <a:solidFill>
                  <a:srgbClr val="FF3300"/>
                </a:solidFill>
              </a:rPr>
              <a:t>4</a:t>
            </a:r>
            <a:r>
              <a:rPr lang="en-US" sz="1400">
                <a:solidFill>
                  <a:srgbClr val="FF3300"/>
                </a:solidFill>
              </a:rPr>
              <a:t>. </a:t>
            </a:r>
          </a:p>
        </p:txBody>
      </p:sp>
      <p:sp>
        <p:nvSpPr>
          <p:cNvPr id="97289" name="Line 80"/>
          <p:cNvSpPr>
            <a:spLocks noChangeShapeType="1"/>
          </p:cNvSpPr>
          <p:nvPr/>
        </p:nvSpPr>
        <p:spPr bwMode="auto">
          <a:xfrm flipH="1">
            <a:off x="6877050" y="4652963"/>
            <a:ext cx="935038" cy="79216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97290" name="Line 81"/>
          <p:cNvSpPr>
            <a:spLocks noChangeShapeType="1"/>
          </p:cNvSpPr>
          <p:nvPr/>
        </p:nvSpPr>
        <p:spPr bwMode="auto">
          <a:xfrm flipH="1">
            <a:off x="6516688" y="2060575"/>
            <a:ext cx="287337" cy="360363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97291" name="Line 82"/>
          <p:cNvSpPr>
            <a:spLocks noChangeShapeType="1"/>
          </p:cNvSpPr>
          <p:nvPr/>
        </p:nvSpPr>
        <p:spPr bwMode="auto">
          <a:xfrm flipH="1">
            <a:off x="6877050" y="2060575"/>
            <a:ext cx="431800" cy="8636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97292" name="Line 83"/>
          <p:cNvSpPr>
            <a:spLocks noChangeShapeType="1"/>
          </p:cNvSpPr>
          <p:nvPr/>
        </p:nvSpPr>
        <p:spPr bwMode="auto">
          <a:xfrm flipH="1">
            <a:off x="7164388" y="1989138"/>
            <a:ext cx="1223962" cy="93662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468313" y="1131888"/>
            <a:ext cx="6437312" cy="1433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Three insertion devices have been installed and closed:</a:t>
            </a:r>
          </a:p>
          <a:p>
            <a:endParaRPr lang="en-US" sz="800"/>
          </a:p>
          <a:p>
            <a:pPr lvl="1"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</a:t>
            </a:r>
            <a:r>
              <a:rPr lang="en-US">
                <a:solidFill>
                  <a:srgbClr val="003366"/>
                </a:solidFill>
              </a:rPr>
              <a:t>EU62</a:t>
            </a:r>
          </a:p>
          <a:p>
            <a:pPr lvl="1">
              <a:buClr>
                <a:srgbClr val="003366"/>
              </a:buCl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EU71</a:t>
            </a:r>
          </a:p>
          <a:p>
            <a:pPr lvl="1">
              <a:buClr>
                <a:srgbClr val="003366"/>
              </a:buCl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MPW80</a:t>
            </a:r>
          </a:p>
        </p:txBody>
      </p:sp>
      <p:pic>
        <p:nvPicPr>
          <p:cNvPr id="9830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219450"/>
            <a:ext cx="8137525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830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829175"/>
            <a:ext cx="8208963" cy="1839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8310" name="Text Box 8"/>
          <p:cNvSpPr txBox="1">
            <a:spLocks noChangeArrowheads="1"/>
          </p:cNvSpPr>
          <p:nvPr/>
        </p:nvSpPr>
        <p:spPr bwMode="auto">
          <a:xfrm>
            <a:off x="468313" y="2716213"/>
            <a:ext cx="46132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Without much influence in the machine: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IDs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chemeClr val="bg1"/>
                </a:solidFill>
              </a:rPr>
              <a:t>Milestones  for the </a:t>
            </a:r>
            <a:r>
              <a:rPr lang="en-GB" b="1" i="1" dirty="0" err="1" smtClean="0">
                <a:solidFill>
                  <a:schemeClr val="bg1"/>
                </a:solidFill>
              </a:rPr>
              <a:t>Linac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68313" y="1124744"/>
            <a:ext cx="8229600" cy="52570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b="1" dirty="0" smtClean="0"/>
              <a:t>1.) Installation of </a:t>
            </a:r>
            <a:r>
              <a:rPr lang="en-GB" b="1" dirty="0" err="1" smtClean="0"/>
              <a:t>Linac</a:t>
            </a:r>
            <a:r>
              <a:rPr lang="en-GB" b="1" dirty="0" smtClean="0"/>
              <a:t>: 				</a:t>
            </a:r>
            <a:r>
              <a:rPr lang="en-GB" b="1" dirty="0" err="1" smtClean="0"/>
              <a:t>Febr</a:t>
            </a:r>
            <a:r>
              <a:rPr lang="en-GB" b="1" dirty="0" smtClean="0"/>
              <a:t>. 2008 to may 2008</a:t>
            </a:r>
          </a:p>
          <a:p>
            <a:pPr>
              <a:buNone/>
            </a:pPr>
            <a:r>
              <a:rPr lang="en-GB" b="1" dirty="0" smtClean="0"/>
              <a:t>2.) First beam out of the </a:t>
            </a:r>
            <a:r>
              <a:rPr lang="en-GB" b="1" dirty="0" err="1" smtClean="0"/>
              <a:t>Linac</a:t>
            </a:r>
            <a:r>
              <a:rPr lang="en-GB" b="1" dirty="0" smtClean="0"/>
              <a:t>:			July 2008</a:t>
            </a:r>
          </a:p>
          <a:p>
            <a:pPr>
              <a:buNone/>
            </a:pPr>
            <a:r>
              <a:rPr lang="en-GB" b="1" dirty="0" smtClean="0"/>
              <a:t>3.) Phase 1 Commissioning of </a:t>
            </a:r>
            <a:r>
              <a:rPr lang="en-GB" b="1" dirty="0" err="1" smtClean="0"/>
              <a:t>Linac</a:t>
            </a:r>
            <a:r>
              <a:rPr lang="en-GB" b="1" dirty="0" smtClean="0"/>
              <a:t>:		October 2008</a:t>
            </a:r>
          </a:p>
          <a:p>
            <a:pPr>
              <a:buNone/>
            </a:pPr>
            <a:r>
              <a:rPr lang="en-GB" b="1" dirty="0" smtClean="0"/>
              <a:t>4.) Acceptance of </a:t>
            </a:r>
            <a:r>
              <a:rPr lang="en-GB" b="1" dirty="0" err="1" smtClean="0"/>
              <a:t>Linac</a:t>
            </a:r>
            <a:r>
              <a:rPr lang="en-GB" b="1" dirty="0" smtClean="0"/>
              <a:t>:				October 2008</a:t>
            </a:r>
          </a:p>
          <a:p>
            <a:pPr>
              <a:buNone/>
            </a:pPr>
            <a:r>
              <a:rPr lang="en-GB" b="1" dirty="0" smtClean="0"/>
              <a:t>5.) Phase 2 Commissioning of </a:t>
            </a:r>
            <a:r>
              <a:rPr lang="en-GB" b="1" dirty="0" err="1" smtClean="0"/>
              <a:t>Linac</a:t>
            </a:r>
            <a:r>
              <a:rPr lang="en-GB" b="1" dirty="0" smtClean="0"/>
              <a:t>:		October 2009</a:t>
            </a:r>
          </a:p>
          <a:p>
            <a:pPr>
              <a:buNone/>
            </a:pPr>
            <a:r>
              <a:rPr lang="en-GB" b="1" dirty="0" smtClean="0"/>
              <a:t>6.) Operation of </a:t>
            </a:r>
            <a:r>
              <a:rPr lang="en-GB" b="1" dirty="0" err="1" smtClean="0"/>
              <a:t>Linac</a:t>
            </a:r>
            <a:r>
              <a:rPr lang="en-GB" b="1" dirty="0" smtClean="0"/>
              <a:t> for booster commissioning:	Dec. 2009 to Jan. 2010</a:t>
            </a:r>
          </a:p>
          <a:p>
            <a:pPr>
              <a:buNone/>
            </a:pPr>
            <a:r>
              <a:rPr lang="en-GB" b="1" dirty="0" smtClean="0"/>
              <a:t>7.) Reparation of </a:t>
            </a:r>
            <a:r>
              <a:rPr lang="en-GB" b="1" dirty="0" err="1" smtClean="0"/>
              <a:t>Linac</a:t>
            </a:r>
            <a:r>
              <a:rPr lang="en-GB" b="1" dirty="0" smtClean="0"/>
              <a:t> structure 1:			April 2010</a:t>
            </a:r>
          </a:p>
          <a:p>
            <a:pPr>
              <a:buNone/>
            </a:pPr>
            <a:r>
              <a:rPr lang="en-GB" b="1" dirty="0" smtClean="0"/>
              <a:t>8.) Restart of </a:t>
            </a:r>
            <a:r>
              <a:rPr lang="en-GB" b="1" dirty="0" err="1" smtClean="0"/>
              <a:t>Linac</a:t>
            </a:r>
            <a:r>
              <a:rPr lang="en-GB" b="1" dirty="0" smtClean="0"/>
              <a:t>:				May 2010</a:t>
            </a:r>
          </a:p>
          <a:p>
            <a:pPr>
              <a:buNone/>
            </a:pPr>
            <a:r>
              <a:rPr lang="en-GB" b="1" dirty="0" smtClean="0"/>
              <a:t>9.) Optimisation of </a:t>
            </a:r>
            <a:r>
              <a:rPr lang="en-GB" b="1" dirty="0" err="1" smtClean="0"/>
              <a:t>Linac</a:t>
            </a:r>
            <a:r>
              <a:rPr lang="en-GB" b="1" dirty="0" smtClean="0"/>
              <a:t>:				June – July 2010</a:t>
            </a:r>
          </a:p>
          <a:p>
            <a:pPr>
              <a:buNone/>
            </a:pPr>
            <a:r>
              <a:rPr lang="en-GB" b="1" dirty="0" smtClean="0"/>
              <a:t>10.) Normal operation of </a:t>
            </a:r>
            <a:r>
              <a:rPr lang="en-GB" b="1" dirty="0" err="1" smtClean="0"/>
              <a:t>Linac</a:t>
            </a:r>
            <a:r>
              <a:rPr lang="en-GB" b="1" dirty="0" smtClean="0"/>
              <a:t>:			since July 2010 </a:t>
            </a: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sz="2800" b="1" i="1" dirty="0" smtClean="0"/>
              <a:t>Summary: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b="1" dirty="0" smtClean="0"/>
              <a:t>Some specifications of the </a:t>
            </a:r>
            <a:r>
              <a:rPr lang="en-GB" b="1" dirty="0" err="1" smtClean="0"/>
              <a:t>Linac</a:t>
            </a:r>
            <a:r>
              <a:rPr lang="en-GB" b="1" dirty="0" smtClean="0"/>
              <a:t> are much better as given by the specifications ( for example the </a:t>
            </a:r>
            <a:r>
              <a:rPr lang="en-GB" b="1" dirty="0" err="1" smtClean="0"/>
              <a:t>emittance</a:t>
            </a:r>
            <a:r>
              <a:rPr lang="en-GB" b="1" dirty="0" smtClean="0"/>
              <a:t> is by a factor 2 smaller). The </a:t>
            </a:r>
            <a:r>
              <a:rPr lang="en-GB" b="1" dirty="0" err="1" smtClean="0"/>
              <a:t>Linac</a:t>
            </a:r>
            <a:r>
              <a:rPr lang="en-GB" b="1" dirty="0" smtClean="0"/>
              <a:t> operation is very reliable for the different modes: long bunch, small bunch, single bunch, large charge (4 </a:t>
            </a:r>
            <a:r>
              <a:rPr lang="en-GB" b="1" dirty="0" err="1" smtClean="0"/>
              <a:t>nC</a:t>
            </a:r>
            <a:r>
              <a:rPr lang="en-GB" b="1" dirty="0" smtClean="0"/>
              <a:t>), small charge (0.5 </a:t>
            </a:r>
            <a:r>
              <a:rPr lang="en-GB" b="1" dirty="0" err="1" smtClean="0"/>
              <a:t>nC</a:t>
            </a:r>
            <a:r>
              <a:rPr lang="en-GB" b="1" dirty="0" smtClean="0"/>
              <a:t>), etc.   </a:t>
            </a:r>
            <a:endParaRPr lang="en-US" b="1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Rectangle 7"/>
          <p:cNvSpPr>
            <a:spLocks noGrp="1" noChangeArrowheads="1"/>
          </p:cNvSpPr>
          <p:nvPr>
            <p:ph idx="4294967295"/>
          </p:nvPr>
        </p:nvSpPr>
        <p:spPr>
          <a:xfrm>
            <a:off x="0" y="1655763"/>
            <a:ext cx="8229600" cy="1557337"/>
          </a:xfrm>
        </p:spPr>
        <p:txBody>
          <a:bodyPr/>
          <a:lstStyle/>
          <a:p>
            <a:pPr eaLnBrk="1" hangingPunct="1"/>
            <a:r>
              <a:rPr lang="en-US" sz="1700" smtClean="0"/>
              <a:t>Screen @ 9.35m from source (middle of straight section)</a:t>
            </a:r>
          </a:p>
          <a:p>
            <a:pPr eaLnBrk="1" hangingPunct="1"/>
            <a:r>
              <a:rPr lang="en-US" sz="1700" smtClean="0"/>
              <a:t>Source </a:t>
            </a:r>
            <a:r>
              <a:rPr lang="en-US" sz="1700" smtClean="0">
                <a:sym typeface="Symbol" pitchFamily="18" charset="2"/>
              </a:rPr>
              <a:t></a:t>
            </a:r>
            <a:r>
              <a:rPr lang="en-US" sz="1700" smtClean="0"/>
              <a:t> APPLEII undulator EU62</a:t>
            </a:r>
          </a:p>
          <a:p>
            <a:pPr eaLnBrk="1" hangingPunct="1"/>
            <a:r>
              <a:rPr lang="en-US" sz="1700" smtClean="0"/>
              <a:t>Stored current I=0.8mA</a:t>
            </a:r>
          </a:p>
        </p:txBody>
      </p:sp>
      <p:pic>
        <p:nvPicPr>
          <p:cNvPr id="100355" name="Picture 3" descr="EU62_closing_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4088" y="3860800"/>
            <a:ext cx="2944812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6" name="Picture 5" descr="EU62_closing_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3860800"/>
            <a:ext cx="2932113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7" name="Picture 6" descr="EU62_closing_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3075" y="3860800"/>
            <a:ext cx="3024188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9" name="Text Box 8"/>
          <p:cNvSpPr txBox="1">
            <a:spLocks noChangeArrowheads="1"/>
          </p:cNvSpPr>
          <p:nvPr/>
        </p:nvSpPr>
        <p:spPr bwMode="auto">
          <a:xfrm>
            <a:off x="250825" y="3502025"/>
            <a:ext cx="3025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Horizontal mode (K=5.2)</a:t>
            </a:r>
          </a:p>
        </p:txBody>
      </p:sp>
      <p:sp>
        <p:nvSpPr>
          <p:cNvPr id="100360" name="Text Box 9"/>
          <p:cNvSpPr txBox="1">
            <a:spLocks noChangeArrowheads="1"/>
          </p:cNvSpPr>
          <p:nvPr/>
        </p:nvSpPr>
        <p:spPr bwMode="auto">
          <a:xfrm>
            <a:off x="3201988" y="3502025"/>
            <a:ext cx="3025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Circular mode (K=3.0)</a:t>
            </a:r>
          </a:p>
        </p:txBody>
      </p:sp>
      <p:sp>
        <p:nvSpPr>
          <p:cNvPr id="100361" name="Text Box 10"/>
          <p:cNvSpPr txBox="1">
            <a:spLocks noChangeArrowheads="1"/>
          </p:cNvSpPr>
          <p:nvPr/>
        </p:nvSpPr>
        <p:spPr bwMode="auto">
          <a:xfrm>
            <a:off x="6443663" y="3502025"/>
            <a:ext cx="2522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Vertical mode (K=3.7)</a:t>
            </a:r>
          </a:p>
        </p:txBody>
      </p:sp>
      <p:sp>
        <p:nvSpPr>
          <p:cNvPr id="100362" name="Text Box 12"/>
          <p:cNvSpPr txBox="1">
            <a:spLocks noChangeArrowheads="1"/>
          </p:cNvSpPr>
          <p:nvPr/>
        </p:nvSpPr>
        <p:spPr bwMode="auto">
          <a:xfrm>
            <a:off x="395288" y="3141663"/>
            <a:ext cx="3025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u="sng"/>
              <a:t>Minimum gap (15.5mm):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from one ID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96975"/>
            <a:ext cx="7561262" cy="534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1380" name="Line 4"/>
          <p:cNvSpPr>
            <a:spLocks noChangeShapeType="1"/>
          </p:cNvSpPr>
          <p:nvPr/>
        </p:nvSpPr>
        <p:spPr bwMode="auto">
          <a:xfrm flipV="1">
            <a:off x="4572000" y="3933825"/>
            <a:ext cx="0" cy="18002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4787900" y="5300663"/>
            <a:ext cx="26812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66"/>
                </a:solidFill>
              </a:rPr>
              <a:t>Increasing with time…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</a:t>
            </a:r>
            <a:endParaRPr lang="es-ES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1556792"/>
            <a:ext cx="3888432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Problems with cavities, most of the time only 3 or 4 out of 6, with energy acceptance of ~1.5 %.</a:t>
            </a:r>
          </a:p>
          <a:p>
            <a:r>
              <a:rPr lang="en-US" dirty="0" smtClean="0"/>
              <a:t>The values of the lifetime are compatibles with couplings of 1 to 2%, and our physical apertures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Apertures</a:t>
            </a:r>
            <a:endParaRPr lang="es-E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3707904" cy="5000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Bumps and apertures scans performed.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 obstacle detected.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Physical aperture close to the theoretical one.</a:t>
            </a:r>
            <a:endParaRPr lang="es-E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412776"/>
            <a:ext cx="5111750" cy="383381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7" name="Picture 3" descr="21h35_SCR_DC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76475"/>
            <a:ext cx="3708400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28" name="Picture 4" descr="21h35 closing scrap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276475"/>
            <a:ext cx="43211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476375" y="1341438"/>
            <a:ext cx="67183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3366"/>
                </a:solidFill>
                <a:cs typeface="Arial" charset="0"/>
              </a:rPr>
              <a:t>SCRV closed from 10mm to 0.25mm produces beam losses (~20mA) only in the last bunches of the train</a:t>
            </a:r>
          </a:p>
        </p:txBody>
      </p:sp>
      <p:sp>
        <p:nvSpPr>
          <p:cNvPr id="103430" name="AutoShape 7"/>
          <p:cNvSpPr>
            <a:spLocks noChangeArrowheads="1"/>
          </p:cNvSpPr>
          <p:nvPr/>
        </p:nvSpPr>
        <p:spPr bwMode="auto">
          <a:xfrm rot="5400000">
            <a:off x="4306094" y="5072857"/>
            <a:ext cx="541337" cy="711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rot="10800000" vert="eaVert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03431" name="Text Box 8"/>
          <p:cNvSpPr txBox="1">
            <a:spLocks noChangeArrowheads="1"/>
          </p:cNvSpPr>
          <p:nvPr/>
        </p:nvSpPr>
        <p:spPr bwMode="auto">
          <a:xfrm>
            <a:off x="3635375" y="5805488"/>
            <a:ext cx="1931988" cy="495300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Fast Ions (?)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Instabilities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AutoShape 6"/>
          <p:cNvSpPr>
            <a:spLocks noChangeArrowheads="1"/>
          </p:cNvSpPr>
          <p:nvPr/>
        </p:nvSpPr>
        <p:spPr bwMode="auto">
          <a:xfrm rot="5400000">
            <a:off x="4090194" y="5072857"/>
            <a:ext cx="541337" cy="711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rot="10800000" vert="eaVert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04452" name="Text Box 7"/>
          <p:cNvSpPr txBox="1">
            <a:spLocks noChangeArrowheads="1"/>
          </p:cNvSpPr>
          <p:nvPr/>
        </p:nvSpPr>
        <p:spPr bwMode="auto">
          <a:xfrm>
            <a:off x="4068763" y="5805488"/>
            <a:ext cx="595312" cy="495300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(?)</a:t>
            </a:r>
          </a:p>
        </p:txBody>
      </p:sp>
      <p:pic>
        <p:nvPicPr>
          <p:cNvPr id="104453" name="Picture 8" descr="22h05_BeamSize_vs_Curr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412875"/>
            <a:ext cx="7993063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4" name="Picture 9" descr="21h35_BeamSize_20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005263"/>
            <a:ext cx="216535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5" name="Picture 11" descr="21h35_BeamSize_30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4076700"/>
            <a:ext cx="215582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6" name="Text Box 12"/>
          <p:cNvSpPr txBox="1">
            <a:spLocks noChangeArrowheads="1"/>
          </p:cNvSpPr>
          <p:nvPr/>
        </p:nvSpPr>
        <p:spPr bwMode="auto">
          <a:xfrm>
            <a:off x="879475" y="2055813"/>
            <a:ext cx="10302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accent2"/>
                </a:solidFill>
              </a:rPr>
              <a:t>Current</a:t>
            </a:r>
          </a:p>
        </p:txBody>
      </p:sp>
      <p:sp>
        <p:nvSpPr>
          <p:cNvPr id="104457" name="Text Box 13"/>
          <p:cNvSpPr txBox="1">
            <a:spLocks noChangeArrowheads="1"/>
          </p:cNvSpPr>
          <p:nvPr/>
        </p:nvSpPr>
        <p:spPr bwMode="auto">
          <a:xfrm>
            <a:off x="879475" y="1519238"/>
            <a:ext cx="25558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33CC33"/>
                </a:solidFill>
              </a:rPr>
              <a:t>Horizontal beam size</a:t>
            </a:r>
          </a:p>
        </p:txBody>
      </p:sp>
      <p:sp>
        <p:nvSpPr>
          <p:cNvPr id="104458" name="Text Box 14"/>
          <p:cNvSpPr txBox="1">
            <a:spLocks noChangeArrowheads="1"/>
          </p:cNvSpPr>
          <p:nvPr/>
        </p:nvSpPr>
        <p:spPr bwMode="auto">
          <a:xfrm>
            <a:off x="971550" y="3176588"/>
            <a:ext cx="22590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FF00FF"/>
                </a:solidFill>
              </a:rPr>
              <a:t>Vertical beam size</a:t>
            </a:r>
          </a:p>
        </p:txBody>
      </p:sp>
      <p:sp>
        <p:nvSpPr>
          <p:cNvPr id="104459" name="Text Box 15"/>
          <p:cNvSpPr txBox="1">
            <a:spLocks noChangeArrowheads="1"/>
          </p:cNvSpPr>
          <p:nvPr/>
        </p:nvSpPr>
        <p:spPr bwMode="auto">
          <a:xfrm>
            <a:off x="4572000" y="1700213"/>
            <a:ext cx="23352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Threshold </a:t>
            </a:r>
            <a:r>
              <a:rPr lang="en-US">
                <a:cs typeface="Arial" charset="0"/>
              </a:rPr>
              <a:t>~</a:t>
            </a:r>
            <a:r>
              <a:rPr lang="es-ES"/>
              <a:t> 24 mA</a:t>
            </a:r>
          </a:p>
        </p:txBody>
      </p:sp>
      <p:sp>
        <p:nvSpPr>
          <p:cNvPr id="104460" name="Line 16"/>
          <p:cNvSpPr>
            <a:spLocks noChangeShapeType="1"/>
          </p:cNvSpPr>
          <p:nvPr/>
        </p:nvSpPr>
        <p:spPr bwMode="auto">
          <a:xfrm>
            <a:off x="1547813" y="4581525"/>
            <a:ext cx="10080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04461" name="Text Box 17"/>
          <p:cNvSpPr txBox="1">
            <a:spLocks noChangeArrowheads="1"/>
          </p:cNvSpPr>
          <p:nvPr/>
        </p:nvSpPr>
        <p:spPr bwMode="auto">
          <a:xfrm>
            <a:off x="1666875" y="4149725"/>
            <a:ext cx="889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bg1"/>
                </a:solidFill>
              </a:rPr>
              <a:t>87 um</a:t>
            </a:r>
          </a:p>
        </p:txBody>
      </p:sp>
      <p:sp>
        <p:nvSpPr>
          <p:cNvPr id="104462" name="Line 18"/>
          <p:cNvSpPr>
            <a:spLocks noChangeShapeType="1"/>
          </p:cNvSpPr>
          <p:nvPr/>
        </p:nvSpPr>
        <p:spPr bwMode="auto">
          <a:xfrm>
            <a:off x="6372225" y="4581525"/>
            <a:ext cx="744538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04463" name="Text Box 19"/>
          <p:cNvSpPr txBox="1">
            <a:spLocks noChangeArrowheads="1"/>
          </p:cNvSpPr>
          <p:nvPr/>
        </p:nvSpPr>
        <p:spPr bwMode="auto">
          <a:xfrm>
            <a:off x="6275388" y="4149725"/>
            <a:ext cx="889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bg1"/>
                </a:solidFill>
              </a:rPr>
              <a:t>72 um</a:t>
            </a:r>
          </a:p>
        </p:txBody>
      </p:sp>
      <p:sp>
        <p:nvSpPr>
          <p:cNvPr id="104464" name="Line 20"/>
          <p:cNvSpPr>
            <a:spLocks noChangeShapeType="1"/>
          </p:cNvSpPr>
          <p:nvPr/>
        </p:nvSpPr>
        <p:spPr bwMode="auto">
          <a:xfrm flipV="1">
            <a:off x="6084888" y="4724400"/>
            <a:ext cx="0" cy="3603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04465" name="Text Box 21"/>
          <p:cNvSpPr txBox="1">
            <a:spLocks noChangeArrowheads="1"/>
          </p:cNvSpPr>
          <p:nvPr/>
        </p:nvSpPr>
        <p:spPr bwMode="auto">
          <a:xfrm>
            <a:off x="5627688" y="5084763"/>
            <a:ext cx="889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bg1"/>
                </a:solidFill>
              </a:rPr>
              <a:t>31 um</a:t>
            </a:r>
          </a:p>
        </p:txBody>
      </p:sp>
      <p:sp>
        <p:nvSpPr>
          <p:cNvPr id="104466" name="Line 22"/>
          <p:cNvSpPr>
            <a:spLocks noChangeShapeType="1"/>
          </p:cNvSpPr>
          <p:nvPr/>
        </p:nvSpPr>
        <p:spPr bwMode="auto">
          <a:xfrm flipV="1">
            <a:off x="1403350" y="4797425"/>
            <a:ext cx="0" cy="3603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04467" name="Text Box 23"/>
          <p:cNvSpPr txBox="1">
            <a:spLocks noChangeArrowheads="1"/>
          </p:cNvSpPr>
          <p:nvPr/>
        </p:nvSpPr>
        <p:spPr bwMode="auto">
          <a:xfrm>
            <a:off x="946150" y="5157788"/>
            <a:ext cx="889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bg1"/>
                </a:solidFill>
              </a:rPr>
              <a:t>31 um</a:t>
            </a:r>
          </a:p>
        </p:txBody>
      </p:sp>
      <p:sp>
        <p:nvSpPr>
          <p:cNvPr id="104468" name="Line 25"/>
          <p:cNvSpPr>
            <a:spLocks noChangeShapeType="1"/>
          </p:cNvSpPr>
          <p:nvPr/>
        </p:nvSpPr>
        <p:spPr bwMode="auto">
          <a:xfrm>
            <a:off x="4716463" y="213360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Instabilities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9075" name="Picture 3"/>
          <p:cNvPicPr>
            <a:picLocks noChangeAspect="1" noChangeArrowheads="1"/>
          </p:cNvPicPr>
          <p:nvPr/>
        </p:nvPicPr>
        <p:blipFill>
          <a:blip r:embed="rId2" cstate="print"/>
          <a:srcRect b="17601"/>
          <a:stretch>
            <a:fillRect/>
          </a:stretch>
        </p:blipFill>
        <p:spPr bwMode="auto">
          <a:xfrm>
            <a:off x="323850" y="1341438"/>
            <a:ext cx="3240088" cy="2060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99076" name="Picture 4"/>
          <p:cNvPicPr>
            <a:picLocks noChangeAspect="1" noChangeArrowheads="1"/>
          </p:cNvPicPr>
          <p:nvPr/>
        </p:nvPicPr>
        <p:blipFill>
          <a:blip r:embed="rId3" cstate="print"/>
          <a:srcRect b="17540"/>
          <a:stretch>
            <a:fillRect/>
          </a:stretch>
        </p:blipFill>
        <p:spPr bwMode="auto">
          <a:xfrm>
            <a:off x="1116013" y="3068638"/>
            <a:ext cx="3236912" cy="20018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99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268413"/>
            <a:ext cx="2951163" cy="2016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99080" name="Picture 8"/>
          <p:cNvPicPr>
            <a:picLocks noChangeAspect="1" noChangeArrowheads="1"/>
          </p:cNvPicPr>
          <p:nvPr/>
        </p:nvPicPr>
        <p:blipFill>
          <a:blip r:embed="rId5" cstate="print"/>
          <a:srcRect b="15045"/>
          <a:stretch>
            <a:fillRect/>
          </a:stretch>
        </p:blipFill>
        <p:spPr bwMode="auto">
          <a:xfrm>
            <a:off x="5219700" y="4221163"/>
            <a:ext cx="3403600" cy="223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99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838" y="2060575"/>
            <a:ext cx="2809875" cy="1928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99081" name="Text Box 9"/>
          <p:cNvSpPr txBox="1">
            <a:spLocks noChangeArrowheads="1"/>
          </p:cNvSpPr>
          <p:nvPr/>
        </p:nvSpPr>
        <p:spPr bwMode="auto">
          <a:xfrm>
            <a:off x="1042988" y="5589588"/>
            <a:ext cx="34083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3366"/>
                </a:solidFill>
              </a:rPr>
              <a:t>Needs improvements </a:t>
            </a:r>
            <a:r>
              <a:rPr lang="en-US" sz="2400">
                <a:solidFill>
                  <a:srgbClr val="003366"/>
                </a:solidFill>
                <a:sym typeface="Wingdings" pitchFamily="2" charset="2"/>
              </a:rPr>
              <a:t></a:t>
            </a:r>
            <a:endParaRPr lang="en-US" sz="2400">
              <a:solidFill>
                <a:srgbClr val="003366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pattern(s)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9081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9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059135"/>
            <a:ext cx="8137525" cy="561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reach 170 </a:t>
            </a:r>
            <a:r>
              <a:rPr lang="en-US" dirty="0" err="1" smtClean="0"/>
              <a:t>mA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755650" y="1557338"/>
            <a:ext cx="7853432" cy="48320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003366"/>
                </a:solidFill>
              </a:rPr>
              <a:t> RF problems</a:t>
            </a:r>
          </a:p>
          <a:p>
            <a:pPr lvl="1">
              <a:buClr>
                <a:srgbClr val="003366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66"/>
                </a:solidFill>
              </a:rPr>
              <a:t>LLRF deregulation, water leaks, vacuum leaks, trips ... 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 sz="1800" dirty="0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003366"/>
                </a:solidFill>
              </a:rPr>
              <a:t> Vacuum problems</a:t>
            </a:r>
          </a:p>
          <a:p>
            <a:pPr lvl="1">
              <a:buClr>
                <a:srgbClr val="003366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66"/>
                </a:solidFill>
              </a:rPr>
              <a:t>Water configuration, chamber overheating, leaks …</a:t>
            </a:r>
            <a:r>
              <a:rPr lang="en-US" dirty="0">
                <a:solidFill>
                  <a:srgbClr val="003366"/>
                </a:solidFill>
              </a:rPr>
              <a:t>	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 dirty="0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003366"/>
                </a:solidFill>
              </a:rPr>
              <a:t>  Diagnostics problems</a:t>
            </a:r>
          </a:p>
          <a:p>
            <a:pPr lvl="1">
              <a:buClr>
                <a:srgbClr val="003366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66"/>
                </a:solidFill>
              </a:rPr>
              <a:t>Streak camera, </a:t>
            </a:r>
            <a:r>
              <a:rPr lang="en-US" sz="1800" dirty="0" err="1">
                <a:solidFill>
                  <a:srgbClr val="003366"/>
                </a:solidFill>
              </a:rPr>
              <a:t>Libera</a:t>
            </a:r>
            <a:r>
              <a:rPr lang="en-US" sz="1800" dirty="0">
                <a:solidFill>
                  <a:srgbClr val="003366"/>
                </a:solidFill>
              </a:rPr>
              <a:t> electronics, stack FS …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 dirty="0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003366"/>
                </a:solidFill>
              </a:rPr>
              <a:t> PS problems</a:t>
            </a:r>
          </a:p>
          <a:p>
            <a:pPr lvl="1">
              <a:buClr>
                <a:srgbClr val="003366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66"/>
                </a:solidFill>
              </a:rPr>
              <a:t>Wrong cabling, correctors and </a:t>
            </a:r>
            <a:r>
              <a:rPr lang="en-US" sz="1800" dirty="0" err="1">
                <a:solidFill>
                  <a:srgbClr val="003366"/>
                </a:solidFill>
              </a:rPr>
              <a:t>quadrupoles</a:t>
            </a:r>
            <a:r>
              <a:rPr lang="en-US" sz="1800" dirty="0">
                <a:solidFill>
                  <a:srgbClr val="003366"/>
                </a:solidFill>
              </a:rPr>
              <a:t> PS … </a:t>
            </a:r>
            <a:endParaRPr lang="en-US" sz="1800" dirty="0" smtClean="0">
              <a:solidFill>
                <a:srgbClr val="003366"/>
              </a:solidFill>
            </a:endParaRPr>
          </a:p>
          <a:p>
            <a:pPr lvl="1">
              <a:buClr>
                <a:srgbClr val="003366"/>
              </a:buClr>
              <a:buFont typeface="Wingdings" pitchFamily="2" charset="2"/>
              <a:buNone/>
            </a:pPr>
            <a:r>
              <a:rPr lang="en-US" sz="1800" dirty="0" smtClean="0">
                <a:solidFill>
                  <a:srgbClr val="003366"/>
                </a:solidFill>
              </a:rPr>
              <a:t>PS from booster are delicate</a:t>
            </a:r>
            <a:endParaRPr lang="en-US" sz="1800" dirty="0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 dirty="0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003366"/>
                </a:solidFill>
              </a:rPr>
              <a:t> Control system problems</a:t>
            </a:r>
          </a:p>
          <a:p>
            <a:pPr lvl="1">
              <a:buClr>
                <a:srgbClr val="003366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66"/>
                </a:solidFill>
              </a:rPr>
              <a:t>Applications froze, motors, CCD camera, cycling, MPS, PSS, timing …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4484688" y="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n-US" sz="1800" b="1">
              <a:solidFill>
                <a:schemeClr val="bg1"/>
              </a:solidFill>
            </a:endParaRPr>
          </a:p>
        </p:txBody>
      </p:sp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395288" y="1141413"/>
            <a:ext cx="8353425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Problems with the ceramics dome of the cavity’s pick up loops</a:t>
            </a:r>
          </a:p>
          <a:p>
            <a:pPr marL="342900" indent="-342900">
              <a:spcBef>
                <a:spcPct val="50000"/>
              </a:spcBef>
            </a:pPr>
            <a:r>
              <a:rPr lang="es-ES">
                <a:solidFill>
                  <a:srgbClr val="0000FF"/>
                </a:solidFill>
              </a:rPr>
              <a:t>		   </a:t>
            </a:r>
            <a:r>
              <a:rPr lang="en-US" sz="1600"/>
              <a:t>Dampy 00 one leak during conditiong at the RF lab</a:t>
            </a:r>
          </a:p>
          <a:p>
            <a:pPr marL="342900" indent="-342900">
              <a:spcBef>
                <a:spcPct val="50000"/>
              </a:spcBef>
            </a:pPr>
            <a:r>
              <a:rPr lang="en-US" sz="1600"/>
              <a:t>		   Dampy 06 one leak after bake out at Alba</a:t>
            </a:r>
          </a:p>
          <a:p>
            <a:pPr marL="342900" indent="-342900">
              <a:spcBef>
                <a:spcPct val="50000"/>
              </a:spcBef>
            </a:pPr>
            <a:r>
              <a:rPr lang="en-US" sz="1600"/>
              <a:t>		   Dampy 04 one leak during conditioning at Alba</a:t>
            </a:r>
          </a:p>
          <a:p>
            <a:pPr marL="342900" indent="-342900">
              <a:spcBef>
                <a:spcPct val="50000"/>
              </a:spcBef>
            </a:pPr>
            <a:r>
              <a:rPr lang="en-US" sz="1600"/>
              <a:t>	             Dampy 03 two leaks due to sparks during conditioning at Alba and       		      one during commissioning</a:t>
            </a:r>
          </a:p>
        </p:txBody>
      </p:sp>
      <p:sp>
        <p:nvSpPr>
          <p:cNvPr id="901124" name="Text Box 4"/>
          <p:cNvSpPr txBox="1">
            <a:spLocks noChangeArrowheads="1"/>
          </p:cNvSpPr>
          <p:nvPr/>
        </p:nvSpPr>
        <p:spPr bwMode="auto">
          <a:xfrm>
            <a:off x="1331913" y="62071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endParaRPr lang="en-US" b="1" i="1" u="sng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7525" name="Picture 7" descr="IMG_00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0" y="3429000"/>
            <a:ext cx="21590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6" name="AutoShape 8"/>
          <p:cNvSpPr>
            <a:spLocks/>
          </p:cNvSpPr>
          <p:nvPr/>
        </p:nvSpPr>
        <p:spPr bwMode="auto">
          <a:xfrm>
            <a:off x="6372225" y="1700213"/>
            <a:ext cx="287338" cy="936625"/>
          </a:xfrm>
          <a:prstGeom prst="rightBrace">
            <a:avLst>
              <a:gd name="adj1" fmla="val 27164"/>
              <a:gd name="adj2" fmla="val 50000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>
              <a:solidFill>
                <a:srgbClr val="FF5050"/>
              </a:solidFill>
            </a:endParaRPr>
          </a:p>
        </p:txBody>
      </p:sp>
      <p:sp>
        <p:nvSpPr>
          <p:cNvPr id="107527" name="Rectangle 9"/>
          <p:cNvSpPr>
            <a:spLocks noChangeArrowheads="1"/>
          </p:cNvSpPr>
          <p:nvPr/>
        </p:nvSpPr>
        <p:spPr bwMode="auto">
          <a:xfrm>
            <a:off x="6588125" y="1982788"/>
            <a:ext cx="1554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>
                <a:solidFill>
                  <a:schemeClr val="bg2"/>
                </a:solidFill>
              </a:rPr>
              <a:t> </a:t>
            </a:r>
            <a:r>
              <a:rPr lang="es-ES" sz="1600">
                <a:solidFill>
                  <a:schemeClr val="bg2"/>
                </a:solidFill>
              </a:rPr>
              <a:t>No visible</a:t>
            </a:r>
            <a:r>
              <a:rPr lang="en-US" sz="1600">
                <a:solidFill>
                  <a:schemeClr val="bg2"/>
                </a:solidFill>
              </a:rPr>
              <a:t> leak</a:t>
            </a:r>
            <a:endParaRPr lang="en-US" sz="1800">
              <a:solidFill>
                <a:schemeClr val="bg2"/>
              </a:solidFill>
            </a:endParaRPr>
          </a:p>
        </p:txBody>
      </p:sp>
      <p:pic>
        <p:nvPicPr>
          <p:cNvPr id="107528" name="Picture 14" descr="Image_0000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3429000"/>
            <a:ext cx="2087562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36" name="Text Box 16"/>
          <p:cNvSpPr txBox="1">
            <a:spLocks noChangeArrowheads="1"/>
          </p:cNvSpPr>
          <p:nvPr/>
        </p:nvSpPr>
        <p:spPr bwMode="auto">
          <a:xfrm>
            <a:off x="1979613" y="5373688"/>
            <a:ext cx="386873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s-ES">
                <a:solidFill>
                  <a:schemeClr val="accent2"/>
                </a:solidFill>
              </a:rPr>
              <a:t> Prototype of new pick-up loop: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r>
              <a:rPr lang="es-ES">
                <a:solidFill>
                  <a:schemeClr val="accent2"/>
                </a:solidFill>
              </a:rPr>
              <a:t>	</a:t>
            </a:r>
            <a:r>
              <a:rPr lang="es-ES" sz="1800">
                <a:solidFill>
                  <a:schemeClr val="accent2"/>
                </a:solidFill>
              </a:rPr>
              <a:t>(without ceramic dome)</a:t>
            </a:r>
            <a:r>
              <a:rPr lang="es-ES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901137" name="Picture 17" descr="2011-05-03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4508500"/>
            <a:ext cx="2592388" cy="19367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problem</a:t>
            </a:r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36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879475" y="1550988"/>
            <a:ext cx="5829300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 summary:</a:t>
            </a:r>
          </a:p>
          <a:p>
            <a:endParaRPr lang="en-US"/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Water leak  		</a:t>
            </a:r>
            <a:r>
              <a:rPr lang="en-US">
                <a:solidFill>
                  <a:srgbClr val="003366"/>
                </a:solidFill>
                <a:sym typeface="Wingdings" pitchFamily="2" charset="2"/>
              </a:rPr>
              <a:t>	S14B out of order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  <a:sym typeface="Wingdings" pitchFamily="2" charset="2"/>
              </a:rPr>
              <a:t> Vacuum leak 			S10A out of order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  <a:sym typeface="Wingdings" pitchFamily="2" charset="2"/>
              </a:rPr>
              <a:t> LLRF deregulation 		S10B out of order</a:t>
            </a:r>
            <a:endParaRPr lang="en-US">
              <a:solidFill>
                <a:srgbClr val="003366"/>
              </a:solidFill>
            </a:endParaRP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827088" y="3573463"/>
            <a:ext cx="7221537" cy="1955800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Most of the commissioning have been done with only </a:t>
            </a:r>
            <a:r>
              <a:rPr lang="en-US" sz="2400" u="sng"/>
              <a:t>three cavities</a:t>
            </a:r>
          </a:p>
          <a:p>
            <a:pPr algn="ctr"/>
            <a:endParaRPr lang="en-US" sz="2400"/>
          </a:p>
          <a:p>
            <a:pPr algn="ctr"/>
            <a:r>
              <a:rPr lang="en-US" sz="2400">
                <a:solidFill>
                  <a:srgbClr val="FF3300"/>
                </a:solidFill>
              </a:rPr>
              <a:t>1350 MV </a:t>
            </a:r>
            <a:r>
              <a:rPr lang="en-US" sz="2400">
                <a:solidFill>
                  <a:srgbClr val="FF3300"/>
                </a:solidFill>
                <a:sym typeface="Wingdings" pitchFamily="2" charset="2"/>
              </a:rPr>
              <a:t> q = 1.3</a:t>
            </a:r>
            <a:endParaRPr lang="en-US" sz="2400">
              <a:solidFill>
                <a:srgbClr val="FF3300"/>
              </a:solidFill>
            </a:endParaRPr>
          </a:p>
          <a:p>
            <a:pPr algn="ctr"/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1063625" y="0"/>
            <a:ext cx="78930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4800">
              <a:latin typeface="Trebuchet MS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chemeClr val="bg1"/>
                </a:solidFill>
              </a:rPr>
              <a:t>Booster synchrotron - Timeline</a:t>
            </a:r>
            <a:endParaRPr lang="es-ES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914400" y="1125538"/>
            <a:ext cx="8229600" cy="5256212"/>
          </a:xfrm>
        </p:spPr>
        <p:txBody>
          <a:bodyPr>
            <a:normAutofit fontScale="62500" lnSpcReduction="20000"/>
          </a:bodyPr>
          <a:lstStyle/>
          <a:p>
            <a:endParaRPr lang="en-GB" b="1" i="1" dirty="0" smtClean="0"/>
          </a:p>
          <a:p>
            <a:pPr>
              <a:buNone/>
            </a:pPr>
            <a:r>
              <a:rPr lang="en-GB" dirty="0" smtClean="0"/>
              <a:t>  </a:t>
            </a:r>
            <a:r>
              <a:rPr lang="en-GB" b="1" dirty="0" smtClean="0"/>
              <a:t>1.) Mechanical installation of booster:       	              	Jan. 2009 to March 2009</a:t>
            </a:r>
          </a:p>
          <a:p>
            <a:pPr>
              <a:buNone/>
            </a:pPr>
            <a:r>
              <a:rPr lang="en-GB" b="1" dirty="0" smtClean="0"/>
              <a:t>  2.) Installation of RF-System :       		              	</a:t>
            </a:r>
            <a:r>
              <a:rPr lang="en-GB" b="1" dirty="0" err="1" smtClean="0"/>
              <a:t>Febr</a:t>
            </a:r>
            <a:r>
              <a:rPr lang="en-GB" b="1" dirty="0" smtClean="0"/>
              <a:t>. 2009</a:t>
            </a:r>
          </a:p>
          <a:p>
            <a:pPr>
              <a:buNone/>
            </a:pPr>
            <a:r>
              <a:rPr lang="en-GB" b="1" dirty="0" smtClean="0"/>
              <a:t>  3.) Installation of secondary piping:            	              	July to Sept. 2009</a:t>
            </a:r>
          </a:p>
          <a:p>
            <a:pPr>
              <a:buNone/>
            </a:pPr>
            <a:r>
              <a:rPr lang="en-GB" b="1" dirty="0" smtClean="0"/>
              <a:t>  4.) Cooling available:                  		              	September 2009</a:t>
            </a:r>
          </a:p>
          <a:p>
            <a:pPr>
              <a:buNone/>
            </a:pPr>
            <a:r>
              <a:rPr lang="en-GB" b="1" dirty="0" smtClean="0"/>
              <a:t>  5.) Personal safety system finished:              	                  November 2009</a:t>
            </a:r>
          </a:p>
          <a:p>
            <a:pPr>
              <a:buNone/>
            </a:pPr>
            <a:r>
              <a:rPr lang="en-GB" b="1" dirty="0" smtClean="0"/>
              <a:t>  6.) Alignment of booster synchrotron :          	              	Nov. to Dec. 2009</a:t>
            </a:r>
          </a:p>
          <a:p>
            <a:pPr>
              <a:buNone/>
            </a:pPr>
            <a:r>
              <a:rPr lang="en-GB" b="1" dirty="0" smtClean="0"/>
              <a:t>  7.) Control system finished:                                             	December 2009</a:t>
            </a:r>
          </a:p>
          <a:p>
            <a:pPr>
              <a:buNone/>
            </a:pPr>
            <a:r>
              <a:rPr lang="en-GB" b="1" dirty="0" smtClean="0"/>
              <a:t>  8.) Pre-commissioning of booster components:            	Nov. to Dec.2009 </a:t>
            </a:r>
          </a:p>
          <a:p>
            <a:pPr>
              <a:buNone/>
            </a:pPr>
            <a:r>
              <a:rPr lang="en-GB" b="1" dirty="0" smtClean="0"/>
              <a:t>  9.) CSN- certificate for booster commissioning:            	December 2009</a:t>
            </a:r>
          </a:p>
          <a:p>
            <a:pPr>
              <a:buNone/>
            </a:pPr>
            <a:r>
              <a:rPr lang="en-GB" b="1" dirty="0" smtClean="0"/>
              <a:t>10.) First beam in the booster synchrotron :                    	21</a:t>
            </a:r>
            <a:r>
              <a:rPr lang="en-GB" b="1" baseline="30000" dirty="0" smtClean="0"/>
              <a:t>st</a:t>
            </a:r>
            <a:r>
              <a:rPr lang="en-GB" b="1" dirty="0" smtClean="0"/>
              <a:t> December 2009</a:t>
            </a:r>
          </a:p>
          <a:p>
            <a:pPr>
              <a:buNone/>
            </a:pPr>
            <a:r>
              <a:rPr lang="en-GB" b="1" dirty="0" smtClean="0"/>
              <a:t>11.) Phase 1 of booster commissioning:                          	10</a:t>
            </a:r>
            <a:r>
              <a:rPr lang="en-GB" b="1" baseline="30000" dirty="0" smtClean="0"/>
              <a:t>th</a:t>
            </a:r>
            <a:r>
              <a:rPr lang="en-GB" b="1" dirty="0" smtClean="0"/>
              <a:t> to 24</a:t>
            </a:r>
            <a:r>
              <a:rPr lang="en-GB" b="1" baseline="30000" dirty="0" smtClean="0"/>
              <a:t>th</a:t>
            </a:r>
            <a:r>
              <a:rPr lang="en-GB" b="1" dirty="0" smtClean="0"/>
              <a:t> Jan. 2010</a:t>
            </a:r>
          </a:p>
          <a:p>
            <a:pPr>
              <a:buNone/>
            </a:pPr>
            <a:r>
              <a:rPr lang="en-GB" b="1" dirty="0" smtClean="0"/>
              <a:t>12.) Phase 2 of booster commissioning:                           	July 2010</a:t>
            </a:r>
          </a:p>
          <a:p>
            <a:pPr>
              <a:buNone/>
            </a:pPr>
            <a:r>
              <a:rPr lang="en-GB" b="1" dirty="0" smtClean="0"/>
              <a:t>13.) Phase 3 of booster commissioning:                           	Sept.- </a:t>
            </a:r>
            <a:r>
              <a:rPr lang="en-GB" b="1" dirty="0" err="1" smtClean="0"/>
              <a:t>Octob</a:t>
            </a:r>
            <a:r>
              <a:rPr lang="en-GB" b="1" dirty="0" smtClean="0"/>
              <a:t>. 2010</a:t>
            </a:r>
          </a:p>
          <a:p>
            <a:pPr>
              <a:buNone/>
            </a:pPr>
            <a:r>
              <a:rPr lang="en-GB" b="1" dirty="0" smtClean="0"/>
              <a:t>14.) Extraction of 3 </a:t>
            </a:r>
            <a:r>
              <a:rPr lang="en-GB" b="1" dirty="0" err="1" smtClean="0"/>
              <a:t>GeV</a:t>
            </a:r>
            <a:r>
              <a:rPr lang="en-GB" b="1" dirty="0" smtClean="0"/>
              <a:t> beam out of booster                    	28</a:t>
            </a:r>
            <a:r>
              <a:rPr lang="en-GB" b="1" baseline="30000" dirty="0" smtClean="0"/>
              <a:t>th</a:t>
            </a:r>
            <a:r>
              <a:rPr lang="en-GB" b="1" dirty="0" smtClean="0"/>
              <a:t> October 2010</a:t>
            </a:r>
          </a:p>
          <a:p>
            <a:pPr>
              <a:buNone/>
            </a:pPr>
            <a:r>
              <a:rPr lang="en-GB" b="1" dirty="0" smtClean="0"/>
              <a:t>14.) Normal operation of booster synchrotron:                 	since Nov. 2010  </a:t>
            </a:r>
          </a:p>
          <a:p>
            <a:pPr>
              <a:buNone/>
            </a:pPr>
            <a:endParaRPr lang="en-GB" sz="2800" b="1" i="1" dirty="0" smtClean="0"/>
          </a:p>
          <a:p>
            <a:pPr>
              <a:buNone/>
            </a:pPr>
            <a:r>
              <a:rPr lang="en-GB" sz="2800" b="1" i="1" dirty="0" smtClean="0"/>
              <a:t>Summary: </a:t>
            </a:r>
            <a:r>
              <a:rPr lang="en-GB" b="1" dirty="0" smtClean="0"/>
              <a:t> The booster synchrotron runs reliable. The behaviour of the booster</a:t>
            </a:r>
          </a:p>
          <a:p>
            <a:pPr>
              <a:buNone/>
            </a:pPr>
            <a:r>
              <a:rPr lang="en-GB" b="1" dirty="0" smtClean="0"/>
              <a:t>                      is pretty well understood. It is ready, working as an injector for the</a:t>
            </a:r>
          </a:p>
          <a:p>
            <a:pPr>
              <a:buNone/>
            </a:pPr>
            <a:r>
              <a:rPr lang="en-GB" b="1" dirty="0" smtClean="0"/>
              <a:t>                      storage ring, but we have to make some optimisation. </a:t>
            </a:r>
            <a:endParaRPr lang="en-US" b="1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1116013" y="1196975"/>
            <a:ext cx="7056437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3366"/>
                </a:solidFill>
              </a:rPr>
              <a:t>Synchrotron radiation hitting the vacuum chamber</a:t>
            </a:r>
          </a:p>
        </p:txBody>
      </p:sp>
      <p:pic>
        <p:nvPicPr>
          <p:cNvPr id="1095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1773238"/>
            <a:ext cx="3708400" cy="21161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1095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844675"/>
            <a:ext cx="2555875" cy="19081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395288" y="4076700"/>
            <a:ext cx="8229600" cy="207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3366"/>
              </a:buClr>
              <a:buFont typeface="Wingdings" pitchFamily="2" charset="2"/>
              <a:buNone/>
            </a:pPr>
            <a:r>
              <a:rPr lang="en-US"/>
              <a:t>After placing a thermocouple at the location:</a:t>
            </a:r>
          </a:p>
          <a:p>
            <a:pPr>
              <a:buClr>
                <a:srgbClr val="003366"/>
              </a:buClr>
              <a:buFont typeface="Wingdings" pitchFamily="2" charset="2"/>
              <a:buNone/>
            </a:pPr>
            <a:endParaRPr lang="en-US" sz="1000"/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With 20 mA we reached 80 degrees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>
                <a:solidFill>
                  <a:srgbClr val="003366"/>
                </a:solidFill>
              </a:rPr>
              <a:t> We estimated the chamber heat up to few hundreds of degrees when injecting 100 mA.</a:t>
            </a: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endParaRPr lang="en-US">
              <a:solidFill>
                <a:srgbClr val="003366"/>
              </a:solidFill>
            </a:endParaRPr>
          </a:p>
          <a:p>
            <a:pPr>
              <a:buClr>
                <a:srgbClr val="003366"/>
              </a:buClr>
              <a:buFont typeface="Wingdings" pitchFamily="2" charset="2"/>
              <a:buChar char="Ø"/>
            </a:pPr>
            <a:r>
              <a:rPr lang="en-US"/>
              <a:t> </a:t>
            </a:r>
            <a:r>
              <a:rPr lang="en-US" u="sng"/>
              <a:t>Solved by adding a copper insert in the crotch absorber</a:t>
            </a:r>
          </a:p>
        </p:txBody>
      </p:sp>
      <p:sp>
        <p:nvSpPr>
          <p:cNvPr id="109575" name="Line 7"/>
          <p:cNvSpPr>
            <a:spLocks noChangeShapeType="1"/>
          </p:cNvSpPr>
          <p:nvPr/>
        </p:nvSpPr>
        <p:spPr bwMode="auto">
          <a:xfrm flipH="1" flipV="1">
            <a:off x="2266950" y="2781300"/>
            <a:ext cx="288925" cy="5762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1474788" y="3286125"/>
            <a:ext cx="2376487" cy="3667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bg1"/>
                </a:solidFill>
              </a:rPr>
              <a:t>Inside the chamber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problem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323528" y="1124744"/>
            <a:ext cx="4177747" cy="5336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003366"/>
                </a:solidFill>
              </a:rPr>
              <a:t> Installation IDs </a:t>
            </a:r>
          </a:p>
          <a:p>
            <a:pPr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003366"/>
                </a:solidFill>
              </a:rPr>
              <a:t> Slow orbit feedback</a:t>
            </a:r>
          </a:p>
          <a:p>
            <a:pPr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003366"/>
                </a:solidFill>
              </a:rPr>
              <a:t> Vacuum cleaning</a:t>
            </a:r>
          </a:p>
          <a:p>
            <a:pPr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003366"/>
                </a:solidFill>
              </a:rPr>
              <a:t> Better control filling pattern</a:t>
            </a:r>
          </a:p>
          <a:p>
            <a:pPr>
              <a:spcBef>
                <a:spcPct val="20000"/>
              </a:spcBef>
              <a:buClr>
                <a:srgbClr val="003366"/>
              </a:buClr>
              <a:buFont typeface="Wingdings" pitchFamily="2" charset="2"/>
              <a:buNone/>
            </a:pPr>
            <a:endParaRPr lang="en-US" sz="2400" dirty="0">
              <a:solidFill>
                <a:srgbClr val="003366"/>
              </a:solidFill>
            </a:endParaRPr>
          </a:p>
          <a:p>
            <a:pPr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003366"/>
                </a:solidFill>
              </a:rPr>
              <a:t> Fast orbit feedback</a:t>
            </a:r>
          </a:p>
          <a:p>
            <a:pPr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003366"/>
                </a:solidFill>
              </a:rPr>
              <a:t> </a:t>
            </a:r>
            <a:r>
              <a:rPr lang="en-US" sz="2400" dirty="0" err="1">
                <a:solidFill>
                  <a:srgbClr val="003366"/>
                </a:solidFill>
              </a:rPr>
              <a:t>Multibunch</a:t>
            </a:r>
            <a:r>
              <a:rPr lang="en-US" sz="2400" dirty="0">
                <a:solidFill>
                  <a:srgbClr val="003366"/>
                </a:solidFill>
              </a:rPr>
              <a:t> </a:t>
            </a:r>
            <a:r>
              <a:rPr lang="en-US" sz="2400" dirty="0" smtClean="0">
                <a:solidFill>
                  <a:srgbClr val="003366"/>
                </a:solidFill>
              </a:rPr>
              <a:t>feedback</a:t>
            </a:r>
          </a:p>
          <a:p>
            <a:pPr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3366"/>
                </a:solidFill>
              </a:rPr>
              <a:t>Machine upgrades:</a:t>
            </a:r>
          </a:p>
          <a:p>
            <a:pPr lvl="1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3366"/>
                </a:solidFill>
              </a:rPr>
              <a:t>3</a:t>
            </a:r>
            <a:r>
              <a:rPr lang="en-US" sz="2400" baseline="30000" dirty="0" smtClean="0">
                <a:solidFill>
                  <a:srgbClr val="003366"/>
                </a:solidFill>
              </a:rPr>
              <a:t>rd</a:t>
            </a:r>
            <a:r>
              <a:rPr lang="en-US" sz="2400" dirty="0" smtClean="0">
                <a:solidFill>
                  <a:srgbClr val="003366"/>
                </a:solidFill>
              </a:rPr>
              <a:t> harmonic cavity</a:t>
            </a:r>
          </a:p>
          <a:p>
            <a:pPr lvl="1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3366"/>
                </a:solidFill>
              </a:rPr>
              <a:t>Slicing</a:t>
            </a:r>
          </a:p>
          <a:p>
            <a:pPr lvl="1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3366"/>
                </a:solidFill>
              </a:rPr>
              <a:t>New IDs</a:t>
            </a:r>
          </a:p>
          <a:p>
            <a:pPr lvl="1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3366"/>
                </a:solidFill>
              </a:rPr>
              <a:t>Skew quads</a:t>
            </a:r>
            <a:endParaRPr lang="en-US" sz="2400" dirty="0">
              <a:solidFill>
                <a:srgbClr val="00336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s-ES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5004048" y="1196752"/>
            <a:ext cx="288032" cy="1872208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ight Brace 8"/>
          <p:cNvSpPr/>
          <p:nvPr/>
        </p:nvSpPr>
        <p:spPr bwMode="auto">
          <a:xfrm>
            <a:off x="5004048" y="3356992"/>
            <a:ext cx="288032" cy="648000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ight Brace 10"/>
          <p:cNvSpPr/>
          <p:nvPr/>
        </p:nvSpPr>
        <p:spPr bwMode="auto">
          <a:xfrm>
            <a:off x="5004048" y="4437112"/>
            <a:ext cx="288032" cy="1872208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8104" y="1844824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</a:t>
            </a:r>
            <a:r>
              <a:rPr lang="en-US" dirty="0" err="1" smtClean="0"/>
              <a:t>commissionigng</a:t>
            </a:r>
            <a:r>
              <a:rPr lang="en-US" dirty="0" smtClean="0"/>
              <a:t> period Sept. 2011</a:t>
            </a:r>
            <a:endParaRPr lang="es-ES" dirty="0"/>
          </a:p>
        </p:txBody>
      </p:sp>
      <p:sp>
        <p:nvSpPr>
          <p:cNvPr id="13" name="TextBox 12"/>
          <p:cNvSpPr txBox="1"/>
          <p:nvPr/>
        </p:nvSpPr>
        <p:spPr>
          <a:xfrm>
            <a:off x="5508104" y="350100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Along 2012</a:t>
            </a:r>
            <a:endParaRPr lang="es-ES" dirty="0"/>
          </a:p>
        </p:txBody>
      </p:sp>
      <p:sp>
        <p:nvSpPr>
          <p:cNvPr id="14" name="TextBox 13"/>
          <p:cNvSpPr txBox="1"/>
          <p:nvPr/>
        </p:nvSpPr>
        <p:spPr>
          <a:xfrm>
            <a:off x="5508104" y="5157192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????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4"/>
          <p:cNvSpPr txBox="1">
            <a:spLocks noChangeArrowheads="1"/>
          </p:cNvSpPr>
          <p:nvPr/>
        </p:nvSpPr>
        <p:spPr bwMode="auto">
          <a:xfrm>
            <a:off x="3440113" y="404813"/>
            <a:ext cx="23971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THANK YOU </a:t>
            </a:r>
          </a:p>
        </p:txBody>
      </p:sp>
      <p:pic>
        <p:nvPicPr>
          <p:cNvPr id="11161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025525"/>
            <a:ext cx="7200900" cy="5643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12471</TotalTime>
  <Words>2336</Words>
  <Application>Microsoft Office PowerPoint</Application>
  <PresentationFormat>On-screen Show (4:3)</PresentationFormat>
  <Paragraphs>633</Paragraphs>
  <Slides>92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92</vt:i4>
      </vt:variant>
    </vt:vector>
  </HeadingPairs>
  <TitlesOfParts>
    <vt:vector size="97" baseType="lpstr">
      <vt:lpstr>default</vt:lpstr>
      <vt:lpstr>Formel</vt:lpstr>
      <vt:lpstr>Photo Editor Photo</vt:lpstr>
      <vt:lpstr>Bitmap Image</vt:lpstr>
      <vt:lpstr>Chart</vt:lpstr>
      <vt:lpstr>ALBA: COMMISSIONING STATUS</vt:lpstr>
      <vt:lpstr>Slide 2</vt:lpstr>
      <vt:lpstr>History of the project</vt:lpstr>
      <vt:lpstr>Slide 4</vt:lpstr>
      <vt:lpstr>Slide 5</vt:lpstr>
      <vt:lpstr>Slide 6</vt:lpstr>
      <vt:lpstr>Fase 1 Beam Lines</vt:lpstr>
      <vt:lpstr>Milestones  for the Linac</vt:lpstr>
      <vt:lpstr>Booster synchrotron - Timeline</vt:lpstr>
      <vt:lpstr>Lattice of Booster</vt:lpstr>
      <vt:lpstr>Layout Booster</vt:lpstr>
      <vt:lpstr>Summary of Booster</vt:lpstr>
      <vt:lpstr>Tunes and Quad-k-Values</vt:lpstr>
      <vt:lpstr>Booster Beam Sizes</vt:lpstr>
      <vt:lpstr>Results of BO in ramping mode</vt:lpstr>
      <vt:lpstr>BTS – 1st Beam</vt:lpstr>
      <vt:lpstr>Storage Ring Lattice</vt:lpstr>
      <vt:lpstr>SR Summary</vt:lpstr>
      <vt:lpstr>Light Output</vt:lpstr>
      <vt:lpstr>Beam Sizes</vt:lpstr>
      <vt:lpstr>Frequency Map - Ideal</vt:lpstr>
      <vt:lpstr>Slide 22</vt:lpstr>
      <vt:lpstr>Frequency Map - IDs</vt:lpstr>
      <vt:lpstr>Slide 24</vt:lpstr>
      <vt:lpstr>Lifetime</vt:lpstr>
      <vt:lpstr>Slide 26</vt:lpstr>
      <vt:lpstr>RF</vt:lpstr>
      <vt:lpstr>RF II</vt:lpstr>
      <vt:lpstr>Bending magnet</vt:lpstr>
      <vt:lpstr>Bending</vt:lpstr>
      <vt:lpstr>Injection scheme</vt:lpstr>
      <vt:lpstr>Diagnostic</vt:lpstr>
      <vt:lpstr>Results From SR commissioning</vt:lpstr>
      <vt:lpstr>SR Commissioning</vt:lpstr>
      <vt:lpstr>Injection </vt:lpstr>
      <vt:lpstr>1st try at week-end (12-13 Feb)</vt:lpstr>
      <vt:lpstr>First 4 days … 8 – 12 March</vt:lpstr>
      <vt:lpstr>Recabling all quads</vt:lpstr>
      <vt:lpstr>9th March 20 turns</vt:lpstr>
      <vt:lpstr>10-13 March: Objective, store beam</vt:lpstr>
      <vt:lpstr>13th March, 9h38:  1 second stored beam</vt:lpstr>
      <vt:lpstr>Firsts measurements</vt:lpstr>
      <vt:lpstr>The road to accumulation</vt:lpstr>
      <vt:lpstr>1st Accumulation</vt:lpstr>
      <vt:lpstr>16 March</vt:lpstr>
      <vt:lpstr>Slide 46</vt:lpstr>
      <vt:lpstr>The road to 200 mA</vt:lpstr>
      <vt:lpstr>Tune</vt:lpstr>
      <vt:lpstr>Chromaticity</vt:lpstr>
      <vt:lpstr>BBA</vt:lpstr>
      <vt:lpstr>Orbit</vt:lpstr>
      <vt:lpstr>Slide 52</vt:lpstr>
      <vt:lpstr>Slide 53</vt:lpstr>
      <vt:lpstr>Slide 54</vt:lpstr>
      <vt:lpstr>Correctors</vt:lpstr>
      <vt:lpstr>Slide 56</vt:lpstr>
      <vt:lpstr>Slide 57</vt:lpstr>
      <vt:lpstr>SOFB Test</vt:lpstr>
      <vt:lpstr>Day 1 Optics - Asymmetric</vt:lpstr>
      <vt:lpstr>Slide 60</vt:lpstr>
      <vt:lpstr>Correction of the quadrupoles</vt:lpstr>
      <vt:lpstr>Slide 62</vt:lpstr>
      <vt:lpstr>After the best correction</vt:lpstr>
      <vt:lpstr>Dispersion</vt:lpstr>
      <vt:lpstr>ID effects</vt:lpstr>
      <vt:lpstr>Beam Size</vt:lpstr>
      <vt:lpstr>Vertical Dispersion</vt:lpstr>
      <vt:lpstr>Slide 68</vt:lpstr>
      <vt:lpstr>Coupling</vt:lpstr>
      <vt:lpstr>Effect of Sextupoles</vt:lpstr>
      <vt:lpstr>LOCO example</vt:lpstr>
      <vt:lpstr>Betas reconstructed</vt:lpstr>
      <vt:lpstr>Gradients reconstructed</vt:lpstr>
      <vt:lpstr>Measured Dispersion</vt:lpstr>
      <vt:lpstr>Reconstructed Dispersion</vt:lpstr>
      <vt:lpstr>Bunch Length</vt:lpstr>
      <vt:lpstr>Vacuum performance</vt:lpstr>
      <vt:lpstr>Slide 78</vt:lpstr>
      <vt:lpstr>Effect of IDs</vt:lpstr>
      <vt:lpstr>Light from one ID </vt:lpstr>
      <vt:lpstr>Lifetime</vt:lpstr>
      <vt:lpstr>Apertures</vt:lpstr>
      <vt:lpstr>Vertical Instabilities</vt:lpstr>
      <vt:lpstr>Horizontal Instabilities</vt:lpstr>
      <vt:lpstr>Filling pattern(s)</vt:lpstr>
      <vt:lpstr>How we reach 170 mA</vt:lpstr>
      <vt:lpstr>Problems</vt:lpstr>
      <vt:lpstr>RF problem</vt:lpstr>
      <vt:lpstr>Slide 89</vt:lpstr>
      <vt:lpstr>Vacuum problem</vt:lpstr>
      <vt:lpstr>Next steps</vt:lpstr>
      <vt:lpstr>Slide 92</vt:lpstr>
    </vt:vector>
  </TitlesOfParts>
  <Company>cells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Synchrotron</dc:title>
  <dc:creator>Pont</dc:creator>
  <cp:lastModifiedBy>munoz</cp:lastModifiedBy>
  <cp:revision>653</cp:revision>
  <dcterms:created xsi:type="dcterms:W3CDTF">2004-09-23T08:45:44Z</dcterms:created>
  <dcterms:modified xsi:type="dcterms:W3CDTF">2011-06-23T09:45:54Z</dcterms:modified>
</cp:coreProperties>
</file>