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71" r:id="rId3"/>
    <p:sldId id="272" r:id="rId4"/>
    <p:sldId id="274" r:id="rId5"/>
    <p:sldId id="285" r:id="rId6"/>
    <p:sldId id="277" r:id="rId7"/>
    <p:sldId id="259" r:id="rId8"/>
    <p:sldId id="278" r:id="rId9"/>
    <p:sldId id="279" r:id="rId10"/>
    <p:sldId id="280" r:id="rId11"/>
    <p:sldId id="275" r:id="rId12"/>
    <p:sldId id="269" r:id="rId13"/>
    <p:sldId id="257" r:id="rId14"/>
    <p:sldId id="260" r:id="rId15"/>
    <p:sldId id="261" r:id="rId16"/>
    <p:sldId id="305" r:id="rId17"/>
    <p:sldId id="262" r:id="rId18"/>
    <p:sldId id="281" r:id="rId19"/>
    <p:sldId id="264" r:id="rId20"/>
    <p:sldId id="282" r:id="rId21"/>
    <p:sldId id="304" r:id="rId22"/>
    <p:sldId id="303" r:id="rId23"/>
    <p:sldId id="284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t\totemrpvisualisation\presentations\20110412_analysis_meeting\matching_excell\common_matchin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t\totemrpvisualisation\presentations\20110412_analysis_meeting\matching_excell\common_matching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t\totemrpvisualisation\presentations\20110412_analysis_meeting\matching_errors\common_matching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radarChart>
        <c:radarStyle val="marker"/>
        <c:ser>
          <c:idx val="0"/>
          <c:order val="0"/>
          <c:tx>
            <c:v>All constraints</c:v>
          </c:tx>
          <c:val>
            <c:numRef>
              <c:f>validation!$C$3:$C$38</c:f>
              <c:numCache>
                <c:formatCode>General</c:formatCode>
                <c:ptCount val="36"/>
                <c:pt idx="0">
                  <c:v>0.47208888917977027</c:v>
                </c:pt>
                <c:pt idx="1">
                  <c:v>0.80449338678042948</c:v>
                </c:pt>
                <c:pt idx="2">
                  <c:v>1.0812141403912521</c:v>
                </c:pt>
                <c:pt idx="3">
                  <c:v>1.7014797081429558</c:v>
                </c:pt>
                <c:pt idx="4">
                  <c:v>0.39591225839813982</c:v>
                </c:pt>
                <c:pt idx="5">
                  <c:v>0.41549488173337795</c:v>
                </c:pt>
                <c:pt idx="6">
                  <c:v>0.5154373497073087</c:v>
                </c:pt>
                <c:pt idx="7">
                  <c:v>8.5642767600136904E-14</c:v>
                </c:pt>
                <c:pt idx="8">
                  <c:v>0.57722910014326212</c:v>
                </c:pt>
                <c:pt idx="9">
                  <c:v>0.62032499690234788</c:v>
                </c:pt>
                <c:pt idx="10">
                  <c:v>0.15511452996483882</c:v>
                </c:pt>
                <c:pt idx="11">
                  <c:v>0.30914859951938295</c:v>
                </c:pt>
                <c:pt idx="12">
                  <c:v>0.39208674200671012</c:v>
                </c:pt>
                <c:pt idx="13">
                  <c:v>0.22106113267579769</c:v>
                </c:pt>
                <c:pt idx="14">
                  <c:v>0.2492247684488379</c:v>
                </c:pt>
                <c:pt idx="15">
                  <c:v>0.74740826692883289</c:v>
                </c:pt>
                <c:pt idx="16">
                  <c:v>0.30015413031733201</c:v>
                </c:pt>
                <c:pt idx="17">
                  <c:v>0.3809116687431135</c:v>
                </c:pt>
                <c:pt idx="18">
                  <c:v>0.55783810706335824</c:v>
                </c:pt>
                <c:pt idx="19">
                  <c:v>0.58972817516956078</c:v>
                </c:pt>
                <c:pt idx="20">
                  <c:v>0.58926172808045918</c:v>
                </c:pt>
                <c:pt idx="21">
                  <c:v>0.61761396208491115</c:v>
                </c:pt>
                <c:pt idx="22">
                  <c:v>1.0109458729934505E-10</c:v>
                </c:pt>
                <c:pt idx="23">
                  <c:v>0.40305914847424867</c:v>
                </c:pt>
                <c:pt idx="24">
                  <c:v>7.2411633110237697E-2</c:v>
                </c:pt>
                <c:pt idx="25">
                  <c:v>1.2614554762316221</c:v>
                </c:pt>
                <c:pt idx="26">
                  <c:v>1.3114436574070372</c:v>
                </c:pt>
                <c:pt idx="27">
                  <c:v>1.1973117424030899</c:v>
                </c:pt>
                <c:pt idx="28">
                  <c:v>1.0709335394233721</c:v>
                </c:pt>
                <c:pt idx="29">
                  <c:v>1.4489578458029417</c:v>
                </c:pt>
                <c:pt idx="30">
                  <c:v>5.5953398933354492E-2</c:v>
                </c:pt>
                <c:pt idx="31">
                  <c:v>0.53643489212698903</c:v>
                </c:pt>
                <c:pt idx="32">
                  <c:v>1.0632651500907919</c:v>
                </c:pt>
                <c:pt idx="33">
                  <c:v>0.75477394772351758</c:v>
                </c:pt>
                <c:pt idx="34">
                  <c:v>0.55518103510798777</c:v>
                </c:pt>
                <c:pt idx="35">
                  <c:v>0.48129371265499543</c:v>
                </c:pt>
              </c:numCache>
            </c:numRef>
          </c:val>
        </c:ser>
        <c:axId val="76883840"/>
        <c:axId val="76885376"/>
      </c:radarChart>
      <c:catAx>
        <c:axId val="76883840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76885376"/>
        <c:crosses val="autoZero"/>
        <c:auto val="1"/>
        <c:lblAlgn val="ctr"/>
        <c:lblOffset val="100"/>
      </c:catAx>
      <c:valAx>
        <c:axId val="76885376"/>
        <c:scaling>
          <c:orientation val="minMax"/>
        </c:scaling>
        <c:axPos val="l"/>
        <c:majorGridlines/>
        <c:numFmt formatCode="General" sourceLinked="1"/>
        <c:tickLblPos val="nextTo"/>
        <c:crossAx val="7688384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radarChart>
        <c:radarStyle val="marker"/>
        <c:ser>
          <c:idx val="0"/>
          <c:order val="0"/>
          <c:tx>
            <c:v>Fitted parameters</c:v>
          </c:tx>
          <c:val>
            <c:numRef>
              <c:f>validation!$C$3:$C$28</c:f>
              <c:numCache>
                <c:formatCode>General</c:formatCode>
                <c:ptCount val="26"/>
                <c:pt idx="0">
                  <c:v>0.47208888917977027</c:v>
                </c:pt>
                <c:pt idx="1">
                  <c:v>0.80449338678042948</c:v>
                </c:pt>
                <c:pt idx="2">
                  <c:v>1.0812141403912521</c:v>
                </c:pt>
                <c:pt idx="3">
                  <c:v>1.7014797081429536</c:v>
                </c:pt>
                <c:pt idx="4">
                  <c:v>0.39591225839813982</c:v>
                </c:pt>
                <c:pt idx="5">
                  <c:v>0.41549488173337795</c:v>
                </c:pt>
                <c:pt idx="6">
                  <c:v>0.5154373497073087</c:v>
                </c:pt>
                <c:pt idx="7">
                  <c:v>8.5642767600136904E-14</c:v>
                </c:pt>
                <c:pt idx="8">
                  <c:v>0.57722910014326212</c:v>
                </c:pt>
                <c:pt idx="9">
                  <c:v>0.62032499690234788</c:v>
                </c:pt>
                <c:pt idx="10">
                  <c:v>0.15511452996483882</c:v>
                </c:pt>
                <c:pt idx="11">
                  <c:v>0.30914859951938295</c:v>
                </c:pt>
                <c:pt idx="12">
                  <c:v>0.39208674200671012</c:v>
                </c:pt>
                <c:pt idx="13">
                  <c:v>0.22106113267579741</c:v>
                </c:pt>
                <c:pt idx="14">
                  <c:v>0.2492247684488379</c:v>
                </c:pt>
                <c:pt idx="15">
                  <c:v>0.74740826692883289</c:v>
                </c:pt>
                <c:pt idx="16">
                  <c:v>0.30015413031733201</c:v>
                </c:pt>
                <c:pt idx="17">
                  <c:v>0.3809116687431135</c:v>
                </c:pt>
                <c:pt idx="18">
                  <c:v>0.55783810706335824</c:v>
                </c:pt>
                <c:pt idx="19">
                  <c:v>0.58972817516956011</c:v>
                </c:pt>
                <c:pt idx="20">
                  <c:v>0.58926172808045829</c:v>
                </c:pt>
                <c:pt idx="21">
                  <c:v>0.61761396208491115</c:v>
                </c:pt>
                <c:pt idx="22">
                  <c:v>1.0109458729934505E-10</c:v>
                </c:pt>
                <c:pt idx="23">
                  <c:v>0.40305914847424867</c:v>
                </c:pt>
                <c:pt idx="24">
                  <c:v>7.2411633110237628E-2</c:v>
                </c:pt>
                <c:pt idx="25">
                  <c:v>1.2614554762316221</c:v>
                </c:pt>
              </c:numCache>
            </c:numRef>
          </c:val>
        </c:ser>
        <c:axId val="77605504"/>
        <c:axId val="77619584"/>
      </c:radarChart>
      <c:catAx>
        <c:axId val="77605504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77619584"/>
        <c:crosses val="autoZero"/>
        <c:auto val="1"/>
        <c:lblAlgn val="ctr"/>
        <c:lblOffset val="100"/>
      </c:catAx>
      <c:valAx>
        <c:axId val="77619584"/>
        <c:scaling>
          <c:orientation val="minMax"/>
        </c:scaling>
        <c:axPos val="l"/>
        <c:majorGridlines/>
        <c:numFmt formatCode="General" sourceLinked="1"/>
        <c:tickLblPos val="nextTo"/>
        <c:crossAx val="7760550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FF0000"/>
              </a:solidFill>
            </c:spPr>
          </c:marker>
          <c:xVal>
            <c:numRef>
              <c:f>common_matching!$AE$25:$AE$42</c:f>
              <c:numCache>
                <c:formatCode>0.00%</c:formatCode>
                <c:ptCount val="18"/>
                <c:pt idx="0">
                  <c:v>1.6668061610212023E-3</c:v>
                </c:pt>
                <c:pt idx="1">
                  <c:v>6.8046677861473706E-3</c:v>
                </c:pt>
                <c:pt idx="2">
                  <c:v>7.1864298795440396E-4</c:v>
                </c:pt>
                <c:pt idx="3">
                  <c:v>6.2026585938233444E-3</c:v>
                </c:pt>
                <c:pt idx="4">
                  <c:v>-5.0472480790679976E-3</c:v>
                </c:pt>
                <c:pt idx="5">
                  <c:v>-8.6926640658072235E-3</c:v>
                </c:pt>
                <c:pt idx="6">
                  <c:v>-3.2785576904734511E-3</c:v>
                </c:pt>
                <c:pt idx="7">
                  <c:v>-1.0322017613208551E-3</c:v>
                </c:pt>
                <c:pt idx="8">
                  <c:v>2.0361835201103602E-3</c:v>
                </c:pt>
                <c:pt idx="9">
                  <c:v>4.1337919729340124E-3</c:v>
                </c:pt>
                <c:pt idx="10">
                  <c:v>-9.4014952893614373E-4</c:v>
                </c:pt>
                <c:pt idx="11">
                  <c:v>-2.0829917816004547E-3</c:v>
                </c:pt>
                <c:pt idx="12">
                  <c:v>-2.0292143780943589E-3</c:v>
                </c:pt>
                <c:pt idx="13">
                  <c:v>1.8796587823895271E-3</c:v>
                </c:pt>
                <c:pt idx="14">
                  <c:v>-1.9455084207637315E-3</c:v>
                </c:pt>
                <c:pt idx="15">
                  <c:v>-3.3176693054943079E-3</c:v>
                </c:pt>
                <c:pt idx="16">
                  <c:v>1.2152225698057512E-3</c:v>
                </c:pt>
                <c:pt idx="17">
                  <c:v>-1.8701263287158407E-3</c:v>
                </c:pt>
              </c:numCache>
            </c:numRef>
          </c:xVal>
          <c:yVal>
            <c:numRef>
              <c:f>common_matching!$AF$25:$AF$42</c:f>
              <c:numCache>
                <c:formatCode>0.00%</c:formatCode>
                <c:ptCount val="18"/>
                <c:pt idx="0">
                  <c:v>-1.6221947862406742E-4</c:v>
                </c:pt>
                <c:pt idx="1">
                  <c:v>-3.901513668893161E-3</c:v>
                </c:pt>
                <c:pt idx="2">
                  <c:v>4.6400857046296443E-4</c:v>
                </c:pt>
                <c:pt idx="3">
                  <c:v>-4.8125727787726413E-4</c:v>
                </c:pt>
                <c:pt idx="4">
                  <c:v>2.156246093423454E-3</c:v>
                </c:pt>
                <c:pt idx="5">
                  <c:v>2.5638076673843257E-4</c:v>
                </c:pt>
                <c:pt idx="6">
                  <c:v>2.1072142933900814E-3</c:v>
                </c:pt>
                <c:pt idx="7">
                  <c:v>-4.7815531683895873E-4</c:v>
                </c:pt>
                <c:pt idx="8">
                  <c:v>1.861614938465468E-3</c:v>
                </c:pt>
                <c:pt idx="9">
                  <c:v>-5.7268258722404253E-4</c:v>
                </c:pt>
                <c:pt idx="10">
                  <c:v>-8.082563689595244E-5</c:v>
                </c:pt>
                <c:pt idx="11">
                  <c:v>-1.686834958445846E-3</c:v>
                </c:pt>
                <c:pt idx="12">
                  <c:v>9.5577592616361766E-4</c:v>
                </c:pt>
                <c:pt idx="13">
                  <c:v>5.4112846840071404E-4</c:v>
                </c:pt>
                <c:pt idx="14">
                  <c:v>-1.2782000796214771E-3</c:v>
                </c:pt>
                <c:pt idx="15">
                  <c:v>-1.8894769749970596E-4</c:v>
                </c:pt>
                <c:pt idx="16">
                  <c:v>-1.4457366579455212E-3</c:v>
                </c:pt>
                <c:pt idx="17">
                  <c:v>1.5553117269731442E-3</c:v>
                </c:pt>
              </c:numCache>
            </c:numRef>
          </c:yVal>
        </c:ser>
        <c:axId val="77721984"/>
        <c:axId val="77723904"/>
      </c:scatterChart>
      <c:valAx>
        <c:axId val="77721984"/>
        <c:scaling>
          <c:orientation val="minMax"/>
          <c:max val="1.0000000000000005E-2"/>
          <c:min val="-1.0000000000000005E-2"/>
        </c:scaling>
        <c:axPos val="b"/>
        <c:numFmt formatCode="0.00%" sourceLinked="1"/>
        <c:tickLblPos val="nextTo"/>
        <c:spPr>
          <a:ln w="25400"/>
        </c:spPr>
        <c:crossAx val="77723904"/>
        <c:crosses val="autoZero"/>
        <c:crossBetween val="midCat"/>
      </c:valAx>
      <c:valAx>
        <c:axId val="77723904"/>
        <c:scaling>
          <c:orientation val="minMax"/>
          <c:max val="1.0000000000000005E-2"/>
          <c:min val="-1.0000000000000005E-2"/>
        </c:scaling>
        <c:axPos val="l"/>
        <c:majorGridlines/>
        <c:numFmt formatCode="0.00%" sourceLinked="1"/>
        <c:tickLblPos val="nextTo"/>
        <c:spPr>
          <a:ln w="25400"/>
        </c:spPr>
        <c:crossAx val="77721984"/>
        <c:crosses val="autoZero"/>
        <c:crossBetween val="midCat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29.wmf"/><Relationship Id="rId4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4EB203-613A-4702-BE64-DD117658789D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AD831-5DCF-4C4B-AE6D-4C517A68FB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AF82-8812-46B0-A847-65447B624F2E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C0E9-2F24-4460-AE72-0D4145392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AF82-8812-46B0-A847-65447B624F2E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C0E9-2F24-4460-AE72-0D4145392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AF82-8812-46B0-A847-65447B624F2E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C0E9-2F24-4460-AE72-0D4145392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AF82-8812-46B0-A847-65447B624F2E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C0E9-2F24-4460-AE72-0D4145392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AF82-8812-46B0-A847-65447B624F2E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C0E9-2F24-4460-AE72-0D4145392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AF82-8812-46B0-A847-65447B624F2E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C0E9-2F24-4460-AE72-0D4145392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AF82-8812-46B0-A847-65447B624F2E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C0E9-2F24-4460-AE72-0D4145392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AF82-8812-46B0-A847-65447B624F2E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C0E9-2F24-4460-AE72-0D4145392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AF82-8812-46B0-A847-65447B624F2E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C0E9-2F24-4460-AE72-0D4145392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AF82-8812-46B0-A847-65447B624F2E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C0E9-2F24-4460-AE72-0D4145392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AF82-8812-46B0-A847-65447B624F2E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C0E9-2F24-4460-AE72-0D4145392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CAF82-8812-46B0-A847-65447B624F2E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CC0E9-2F24-4460-AE72-0D4145392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24.gif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10" Type="http://schemas.openxmlformats.org/officeDocument/2006/relationships/oleObject" Target="../embeddings/oleObject11.bin"/><Relationship Id="rId4" Type="http://schemas.openxmlformats.org/officeDocument/2006/relationships/image" Target="../media/image25.gif"/><Relationship Id="rId9" Type="http://schemas.openxmlformats.org/officeDocument/2006/relationships/oleObject" Target="../embeddings/oleObject10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30.gif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10" Type="http://schemas.openxmlformats.org/officeDocument/2006/relationships/oleObject" Target="../embeddings/oleObject17.bin"/><Relationship Id="rId4" Type="http://schemas.openxmlformats.org/officeDocument/2006/relationships/image" Target="../media/image31.gif"/><Relationship Id="rId9" Type="http://schemas.openxmlformats.org/officeDocument/2006/relationships/oleObject" Target="../embeddings/oleObject16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image" Target="../media/image37.gif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9.bin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18.bin"/><Relationship Id="rId10" Type="http://schemas.openxmlformats.org/officeDocument/2006/relationships/oleObject" Target="../embeddings/oleObject23.bin"/><Relationship Id="rId4" Type="http://schemas.openxmlformats.org/officeDocument/2006/relationships/image" Target="../media/image38.gif"/><Relationship Id="rId9" Type="http://schemas.openxmlformats.org/officeDocument/2006/relationships/oleObject" Target="../embeddings/oleObject22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6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30.bin"/><Relationship Id="rId4" Type="http://schemas.openxmlformats.org/officeDocument/2006/relationships/image" Target="../media/image48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31.bin"/><Relationship Id="rId4" Type="http://schemas.openxmlformats.org/officeDocument/2006/relationships/image" Target="../media/image51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1.png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smtClean="0">
                <a:solidFill>
                  <a:srgbClr val="FF0000"/>
                </a:solidFill>
              </a:rPr>
              <a:t>Optics measurments of TOTEM</a:t>
            </a:r>
            <a:br>
              <a:rPr lang="en-GB" b="1" smtClean="0">
                <a:solidFill>
                  <a:srgbClr val="FF0000"/>
                </a:solidFill>
              </a:rPr>
            </a:br>
            <a:r>
              <a:rPr lang="en-GB" sz="2800" smtClean="0">
                <a:solidFill>
                  <a:srgbClr val="0000FF"/>
                </a:solidFill>
              </a:rPr>
              <a:t>7 sigma runs (</a:t>
            </a:r>
            <a:r>
              <a:rPr lang="en-GB" sz="2800" smtClean="0">
                <a:solidFill>
                  <a:srgbClr val="0000FF"/>
                </a:solidFill>
                <a:sym typeface="Symbol"/>
              </a:rPr>
              <a:t></a:t>
            </a:r>
            <a:r>
              <a:rPr lang="en-GB" sz="2800" baseline="30000" smtClean="0">
                <a:solidFill>
                  <a:srgbClr val="0000FF"/>
                </a:solidFill>
                <a:sym typeface="Symbol"/>
              </a:rPr>
              <a:t>*</a:t>
            </a:r>
            <a:r>
              <a:rPr lang="en-GB" sz="2800" smtClean="0">
                <a:solidFill>
                  <a:srgbClr val="0000FF"/>
                </a:solidFill>
                <a:sym typeface="Symbol"/>
              </a:rPr>
              <a:t>=3.5m</a:t>
            </a:r>
            <a:r>
              <a:rPr lang="en-GB" sz="2800" smtClean="0">
                <a:solidFill>
                  <a:srgbClr val="0000FF"/>
                </a:solidFill>
              </a:rPr>
              <a:t>) on 30/10/2010</a:t>
            </a:r>
            <a:endParaRPr lang="en-GB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2286000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Hubert Niewiadomski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>
                <a:solidFill>
                  <a:schemeClr val="tx1"/>
                </a:solidFill>
              </a:rPr>
              <a:t>Optics Measurements, Corrections and Modelling for High-Performance Storage Rings workshop (OMCM) 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CERN, 20-23.06.2011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4" name="Picture 12" descr="G:\Workspaces\t\totemrpvisualisation\presentations\20110621_accelerator_meeting\52_05a_thetax_thetax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76400"/>
            <a:ext cx="4079367" cy="398106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295400"/>
          </a:xfrm>
        </p:spPr>
        <p:txBody>
          <a:bodyPr>
            <a:normAutofit/>
          </a:bodyPr>
          <a:lstStyle/>
          <a:p>
            <a:r>
              <a:rPr lang="en-GB" sz="3200" b="1" smtClean="0">
                <a:solidFill>
                  <a:srgbClr val="FF0000"/>
                </a:solidFill>
              </a:rPr>
              <a:t>(dL</a:t>
            </a:r>
            <a:r>
              <a:rPr lang="en-GB" sz="3200" b="1" baseline="-25000" smtClean="0">
                <a:solidFill>
                  <a:srgbClr val="FF0000"/>
                </a:solidFill>
              </a:rPr>
              <a:t>x</a:t>
            </a:r>
            <a:r>
              <a:rPr lang="en-GB" sz="3200" b="1" smtClean="0">
                <a:solidFill>
                  <a:srgbClr val="FF0000"/>
                </a:solidFill>
              </a:rPr>
              <a:t>/ds</a:t>
            </a:r>
            <a:r>
              <a:rPr lang="en-GB" sz="3200" b="1" baseline="-25000" smtClean="0">
                <a:solidFill>
                  <a:srgbClr val="FF0000"/>
                </a:solidFill>
              </a:rPr>
              <a:t>45</a:t>
            </a:r>
            <a:r>
              <a:rPr lang="en-GB" sz="3200" b="1" smtClean="0">
                <a:solidFill>
                  <a:srgbClr val="FF0000"/>
                </a:solidFill>
              </a:rPr>
              <a:t>)/ (dL</a:t>
            </a:r>
            <a:r>
              <a:rPr lang="en-GB" sz="3200" b="1" baseline="-25000" smtClean="0">
                <a:solidFill>
                  <a:srgbClr val="FF0000"/>
                </a:solidFill>
              </a:rPr>
              <a:t>x</a:t>
            </a:r>
            <a:r>
              <a:rPr lang="en-GB" sz="3200" b="1" smtClean="0">
                <a:solidFill>
                  <a:srgbClr val="FF0000"/>
                </a:solidFill>
              </a:rPr>
              <a:t>/ds</a:t>
            </a:r>
            <a:r>
              <a:rPr lang="en-GB" sz="3200" b="1" baseline="-25000" smtClean="0">
                <a:solidFill>
                  <a:srgbClr val="FF0000"/>
                </a:solidFill>
              </a:rPr>
              <a:t>56</a:t>
            </a:r>
            <a:r>
              <a:rPr lang="en-GB" sz="3200" b="1" smtClean="0">
                <a:solidFill>
                  <a:srgbClr val="FF0000"/>
                </a:solidFill>
              </a:rPr>
              <a:t>)  and  L</a:t>
            </a:r>
            <a:r>
              <a:rPr lang="en-GB" sz="3200" b="1" baseline="-25000" smtClean="0">
                <a:solidFill>
                  <a:srgbClr val="FF0000"/>
                </a:solidFill>
              </a:rPr>
              <a:t>y,45</a:t>
            </a:r>
            <a:r>
              <a:rPr lang="en-GB" sz="3200" b="1" smtClean="0">
                <a:solidFill>
                  <a:srgbClr val="FF0000"/>
                </a:solidFill>
              </a:rPr>
              <a:t>/L</a:t>
            </a:r>
            <a:r>
              <a:rPr lang="en-GB" sz="3200" b="1" baseline="-25000" smtClean="0">
                <a:solidFill>
                  <a:srgbClr val="FF0000"/>
                </a:solidFill>
              </a:rPr>
              <a:t>y,56 </a:t>
            </a:r>
            <a:r>
              <a:rPr lang="en-GB" sz="3200" b="1" smtClean="0">
                <a:solidFill>
                  <a:srgbClr val="FF0000"/>
                </a:solidFill>
              </a:rPr>
              <a:t>determination</a:t>
            </a:r>
            <a:br>
              <a:rPr lang="en-GB" sz="3200" b="1" smtClean="0">
                <a:solidFill>
                  <a:srgbClr val="FF0000"/>
                </a:solidFill>
              </a:rPr>
            </a:br>
            <a:r>
              <a:rPr lang="en-GB" sz="2400" smtClean="0">
                <a:solidFill>
                  <a:srgbClr val="0000FF"/>
                </a:solidFill>
              </a:rPr>
              <a:t> beam 1 &amp; 2 together</a:t>
            </a:r>
            <a:endParaRPr lang="en-GB" sz="3200" b="1" smtClean="0">
              <a:solidFill>
                <a:srgbClr val="FF0000"/>
              </a:solidFill>
            </a:endParaRPr>
          </a:p>
        </p:txBody>
      </p:sp>
      <p:pic>
        <p:nvPicPr>
          <p:cNvPr id="23556" name="Picture 4" descr="G:\Workspaces\t\totemrpvisualisation\presentations\20110621_accelerator_meeting\52_04aa_y_y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88433" y="1688067"/>
            <a:ext cx="4079367" cy="3981069"/>
          </a:xfrm>
          <a:prstGeom prst="rect">
            <a:avLst/>
          </a:prstGeom>
          <a:noFill/>
        </p:spPr>
      </p:pic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1924050" y="2373868"/>
          <a:ext cx="1809750" cy="609600"/>
        </p:xfrm>
        <a:graphic>
          <a:graphicData uri="http://schemas.openxmlformats.org/presentationml/2006/ole">
            <p:oleObj spid="_x0000_s23558" name="Equation" r:id="rId5" imgW="1206360" imgH="406080" progId="Equation.3">
              <p:embed/>
            </p:oleObj>
          </a:graphicData>
        </a:graphic>
      </p:graphicFrame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6629400" y="2602468"/>
          <a:ext cx="1657477" cy="393700"/>
        </p:xfrm>
        <a:graphic>
          <a:graphicData uri="http://schemas.openxmlformats.org/presentationml/2006/ole">
            <p:oleObj spid="_x0000_s23559" name="Equation" r:id="rId6" imgW="1015920" imgH="2412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514600" y="6107668"/>
            <a:ext cx="4040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0000FF"/>
                </a:solidFill>
              </a:rPr>
              <a:t>Constraints for triplet strenghts matching</a:t>
            </a:r>
            <a:endParaRPr lang="en-GB">
              <a:solidFill>
                <a:srgbClr val="0000FF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590800" y="5621337"/>
          <a:ext cx="1295400" cy="410131"/>
        </p:xfrm>
        <a:graphic>
          <a:graphicData uri="http://schemas.openxmlformats.org/presentationml/2006/ole">
            <p:oleObj spid="_x0000_s23560" name="Equation" r:id="rId7" imgW="1739880" imgH="406080" progId="Equation.3">
              <p:embed/>
            </p:oleObj>
          </a:graphicData>
        </a:graphic>
      </p:graphicFrame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152400" y="1507093"/>
          <a:ext cx="1295400" cy="409575"/>
        </p:xfrm>
        <a:graphic>
          <a:graphicData uri="http://schemas.openxmlformats.org/presentationml/2006/ole">
            <p:oleObj spid="_x0000_s23561" name="Equation" r:id="rId8" imgW="1739880" imgH="406080" progId="Equation.3">
              <p:embed/>
            </p:oleObj>
          </a:graphicData>
        </a:graphic>
      </p:graphicFrame>
      <p:graphicFrame>
        <p:nvGraphicFramePr>
          <p:cNvPr id="23562" name="Object 10"/>
          <p:cNvGraphicFramePr>
            <a:graphicFrameLocks noChangeAspect="1"/>
          </p:cNvGraphicFramePr>
          <p:nvPr/>
        </p:nvGraphicFramePr>
        <p:xfrm>
          <a:off x="7543800" y="5650468"/>
          <a:ext cx="1041400" cy="255588"/>
        </p:xfrm>
        <a:graphic>
          <a:graphicData uri="http://schemas.openxmlformats.org/presentationml/2006/ole">
            <p:oleObj spid="_x0000_s23562" name="Equation" r:id="rId9" imgW="1396800" imgH="253800" progId="Equation.3">
              <p:embed/>
            </p:oleObj>
          </a:graphicData>
        </a:graphic>
      </p:graphicFrame>
      <p:graphicFrame>
        <p:nvGraphicFramePr>
          <p:cNvPr id="23563" name="Object 11"/>
          <p:cNvGraphicFramePr>
            <a:graphicFrameLocks noChangeAspect="1"/>
          </p:cNvGraphicFramePr>
          <p:nvPr/>
        </p:nvGraphicFramePr>
        <p:xfrm>
          <a:off x="5033963" y="1676400"/>
          <a:ext cx="1031875" cy="255588"/>
        </p:xfrm>
        <a:graphic>
          <a:graphicData uri="http://schemas.openxmlformats.org/presentationml/2006/ole">
            <p:oleObj spid="_x0000_s23563" name="Equation" r:id="rId10" imgW="1384200" imgH="25380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705600" y="2971800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– </a:t>
            </a:r>
            <a:r>
              <a:rPr lang="pl-PL" i="1" dirty="0" smtClean="0"/>
              <a:t>a</a:t>
            </a:r>
            <a:r>
              <a:rPr lang="pl-PL" dirty="0" smtClean="0"/>
              <a:t>=1.09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362200" y="2971800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–a</a:t>
            </a:r>
            <a:r>
              <a:rPr lang="pl-PL" dirty="0" smtClean="0"/>
              <a:t>=0.99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GB" sz="3200" b="1" smtClean="0">
                <a:solidFill>
                  <a:srgbClr val="FF0000"/>
                </a:solidFill>
              </a:rPr>
              <a:t>(dL</a:t>
            </a:r>
            <a:r>
              <a:rPr lang="en-GB" sz="3200" b="1" baseline="-25000" smtClean="0">
                <a:solidFill>
                  <a:srgbClr val="FF0000"/>
                </a:solidFill>
              </a:rPr>
              <a:t>y</a:t>
            </a:r>
            <a:r>
              <a:rPr lang="en-GB" sz="3200" b="1" smtClean="0">
                <a:solidFill>
                  <a:srgbClr val="FF0000"/>
                </a:solidFill>
              </a:rPr>
              <a:t>/ds)/L</a:t>
            </a:r>
            <a:r>
              <a:rPr lang="en-GB" sz="3200" b="1" baseline="-25000" smtClean="0">
                <a:solidFill>
                  <a:srgbClr val="FF0000"/>
                </a:solidFill>
              </a:rPr>
              <a:t>y</a:t>
            </a:r>
            <a:r>
              <a:rPr lang="en-GB" sz="3200" b="1" smtClean="0">
                <a:solidFill>
                  <a:srgbClr val="FF0000"/>
                </a:solidFill>
              </a:rPr>
              <a:t>  and  coupling determination</a:t>
            </a:r>
            <a:br>
              <a:rPr lang="en-GB" sz="3200" b="1" smtClean="0">
                <a:solidFill>
                  <a:srgbClr val="FF0000"/>
                </a:solidFill>
              </a:rPr>
            </a:br>
            <a:r>
              <a:rPr lang="en-GB" sz="2400" smtClean="0">
                <a:solidFill>
                  <a:srgbClr val="0000FF"/>
                </a:solidFill>
              </a:rPr>
              <a:t>beam 1 &amp; beam 2 separately</a:t>
            </a:r>
            <a:endParaRPr lang="en-GB" sz="3200">
              <a:solidFill>
                <a:srgbClr val="0000FF"/>
              </a:solidFill>
            </a:endParaRPr>
          </a:p>
        </p:txBody>
      </p:sp>
      <p:pic>
        <p:nvPicPr>
          <p:cNvPr id="2050" name="Picture 2" descr="G:\Workspaces\t\totemrpvisualisation\presentations\20110412_analysis_meeting\thy_y_vs_y_5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620" y="1524000"/>
            <a:ext cx="3939380" cy="3490912"/>
          </a:xfrm>
          <a:prstGeom prst="rect">
            <a:avLst/>
          </a:prstGeom>
          <a:noFill/>
        </p:spPr>
      </p:pic>
      <p:pic>
        <p:nvPicPr>
          <p:cNvPr id="2051" name="Picture 3" descr="G:\Workspaces\t\totemrpvisualisation\presentations\20110412_analysis_meeting\rotation_56_fa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0874" y="1505902"/>
            <a:ext cx="3975926" cy="3523298"/>
          </a:xfrm>
          <a:prstGeom prst="rect">
            <a:avLst/>
          </a:prstGeom>
          <a:noFill/>
        </p:spPr>
      </p:pic>
      <p:cxnSp>
        <p:nvCxnSpPr>
          <p:cNvPr id="7" name="Straight Connector 6"/>
          <p:cNvCxnSpPr/>
          <p:nvPr/>
        </p:nvCxnSpPr>
        <p:spPr>
          <a:xfrm flipV="1">
            <a:off x="930876" y="2339546"/>
            <a:ext cx="2397210" cy="184527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5461690" y="2751440"/>
            <a:ext cx="2421921" cy="102149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66118" y="5486400"/>
            <a:ext cx="3167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(dLy/ds) / Ly near =3.92</a:t>
            </a:r>
            <a:r>
              <a:rPr lang="en-GB" smtClean="0">
                <a:sym typeface="Symbol"/>
              </a:rPr>
              <a:t></a:t>
            </a:r>
            <a:r>
              <a:rPr lang="en-GB" smtClean="0"/>
              <a:t>10</a:t>
            </a:r>
            <a:r>
              <a:rPr lang="en-GB" baseline="30000" smtClean="0"/>
              <a:t>-3</a:t>
            </a:r>
            <a:r>
              <a:rPr lang="en-GB" smtClean="0"/>
              <a:t> m</a:t>
            </a:r>
            <a:r>
              <a:rPr lang="en-GB" baseline="30000" smtClean="0"/>
              <a:t>-1</a:t>
            </a:r>
            <a:endParaRPr lang="en-GB" smtClean="0">
              <a:sym typeface="Symbol"/>
            </a:endParaRPr>
          </a:p>
          <a:p>
            <a:r>
              <a:rPr lang="en-GB" smtClean="0">
                <a:sym typeface="Symbol"/>
              </a:rPr>
              <a:t>Nominally: 2.7</a:t>
            </a:r>
            <a:r>
              <a:rPr lang="en-GB" smtClean="0"/>
              <a:t>10</a:t>
            </a:r>
            <a:r>
              <a:rPr lang="en-GB" baseline="30000" smtClean="0"/>
              <a:t>-3</a:t>
            </a:r>
            <a:r>
              <a:rPr lang="en-GB" smtClean="0"/>
              <a:t> m</a:t>
            </a:r>
            <a:r>
              <a:rPr lang="en-GB" baseline="30000" smtClean="0"/>
              <a:t>-1</a:t>
            </a:r>
            <a:endParaRPr lang="en-GB" smtClean="0">
              <a:sym typeface="Symbo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13401" y="5497037"/>
            <a:ext cx="2098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re14/Ly far=36 mrad</a:t>
            </a:r>
            <a:endParaRPr lang="en-GB" smtClean="0">
              <a:sym typeface="Symbol"/>
            </a:endParaRPr>
          </a:p>
          <a:p>
            <a:r>
              <a:rPr lang="en-GB" smtClean="0">
                <a:sym typeface="Symbol"/>
              </a:rPr>
              <a:t>Nominally: 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4800" y="6096000"/>
            <a:ext cx="3971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0000FF"/>
                </a:solidFill>
              </a:rPr>
              <a:t>Constraint for triplet strenghts matching</a:t>
            </a:r>
            <a:endParaRPr lang="en-GB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67407" y="6107668"/>
            <a:ext cx="383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0000FF"/>
                </a:solidFill>
              </a:rPr>
              <a:t>Constraint for triplet rotation matching</a:t>
            </a:r>
            <a:endParaRPr lang="en-GB">
              <a:solidFill>
                <a:srgbClr val="0000FF"/>
              </a:solidFill>
            </a:endParaRPr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2057400" y="3429000"/>
          <a:ext cx="1143000" cy="628650"/>
        </p:xfrm>
        <a:graphic>
          <a:graphicData uri="http://schemas.openxmlformats.org/presentationml/2006/ole">
            <p:oleObj spid="_x0000_s25602" name="Equation" r:id="rId5" imgW="761760" imgH="419040" progId="Equation.3">
              <p:embed/>
            </p:oleObj>
          </a:graphicData>
        </a:graphic>
      </p:graphicFrame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6753225" y="3124200"/>
          <a:ext cx="1314450" cy="361950"/>
        </p:xfrm>
        <a:graphic>
          <a:graphicData uri="http://schemas.openxmlformats.org/presentationml/2006/ole">
            <p:oleObj spid="_x0000_s25603" name="Equation" r:id="rId6" imgW="876240" imgH="241200" progId="Equation.3">
              <p:embed/>
            </p:oleObj>
          </a:graphicData>
        </a:graphic>
      </p:graphicFrame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142875" y="1289050"/>
          <a:ext cx="1314450" cy="422275"/>
        </p:xfrm>
        <a:graphic>
          <a:graphicData uri="http://schemas.openxmlformats.org/presentationml/2006/ole">
            <p:oleObj spid="_x0000_s25604" name="Equation" r:id="rId7" imgW="1765080" imgH="419040" progId="Equation.3">
              <p:embed/>
            </p:oleObj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2701925" y="5002212"/>
          <a:ext cx="1031875" cy="255588"/>
        </p:xfrm>
        <a:graphic>
          <a:graphicData uri="http://schemas.openxmlformats.org/presentationml/2006/ole">
            <p:oleObj spid="_x0000_s25605" name="Equation" r:id="rId8" imgW="1384200" imgH="253800" progId="Equation.3">
              <p:embed/>
            </p:oleObj>
          </a:graphicData>
        </a:graphic>
      </p:graphicFrame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4648200" y="1420813"/>
          <a:ext cx="1031875" cy="255587"/>
        </p:xfrm>
        <a:graphic>
          <a:graphicData uri="http://schemas.openxmlformats.org/presentationml/2006/ole">
            <p:oleObj spid="_x0000_s25606" name="Equation" r:id="rId9" imgW="1384200" imgH="253800" progId="Equation.3">
              <p:embed/>
            </p:oleObj>
          </a:graphicData>
        </a:graphic>
      </p:graphicFrame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6781800" y="5029200"/>
          <a:ext cx="1495425" cy="255588"/>
        </p:xfrm>
        <a:graphic>
          <a:graphicData uri="http://schemas.openxmlformats.org/presentationml/2006/ole">
            <p:oleObj spid="_x0000_s25607" name="Equation" r:id="rId10" imgW="200628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G:\Workspaces\t\totemrpvisualisation\presentations\20110504_analysis_meeting\plots_matching\06_01_thx_vs_x_near_45_top45_bot5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797" y="1129046"/>
            <a:ext cx="3984498" cy="3888486"/>
          </a:xfrm>
          <a:prstGeom prst="rect">
            <a:avLst/>
          </a:prstGeom>
          <a:noFill/>
        </p:spPr>
      </p:pic>
      <p:pic>
        <p:nvPicPr>
          <p:cNvPr id="26627" name="Picture 3" descr="G:\Workspaces\t\totemrpvisualisation\presentations\20110504_analysis_meeting\plots_matching\06_02_thx_vs_x_far_45_top45_bot5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78502" y="1140714"/>
            <a:ext cx="3984498" cy="388848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smtClean="0">
                <a:solidFill>
                  <a:srgbClr val="FF0000"/>
                </a:solidFill>
              </a:rPr>
              <a:t>s: L</a:t>
            </a:r>
            <a:r>
              <a:rPr lang="en-GB" sz="3200" b="1" baseline="-25000" smtClean="0">
                <a:solidFill>
                  <a:srgbClr val="FF0000"/>
                </a:solidFill>
              </a:rPr>
              <a:t>x</a:t>
            </a:r>
            <a:r>
              <a:rPr lang="en-GB" sz="3200" b="1" smtClean="0">
                <a:solidFill>
                  <a:srgbClr val="FF0000"/>
                </a:solidFill>
              </a:rPr>
              <a:t>(s)=0 determination</a:t>
            </a:r>
            <a:br>
              <a:rPr lang="en-GB" sz="3200" b="1" smtClean="0">
                <a:solidFill>
                  <a:srgbClr val="FF0000"/>
                </a:solidFill>
              </a:rPr>
            </a:br>
            <a:r>
              <a:rPr lang="en-GB" sz="2000" smtClean="0">
                <a:solidFill>
                  <a:srgbClr val="0000FF"/>
                </a:solidFill>
              </a:rPr>
              <a:t> beam 1 &amp; beam 2 separately</a:t>
            </a:r>
            <a:endParaRPr lang="en-GB" sz="3200" b="1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2797" y="1586246"/>
            <a:ext cx="2509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rgbClr val="FF0000"/>
                </a:solidFill>
              </a:rPr>
              <a:t>45 near RP</a:t>
            </a:r>
            <a:r>
              <a:rPr lang="en-GB" b="1" smtClean="0">
                <a:solidFill>
                  <a:srgbClr val="FF0000"/>
                </a:solidFill>
              </a:rPr>
              <a:t>, </a:t>
            </a:r>
            <a:r>
              <a:rPr lang="en-GB" b="1" smtClean="0">
                <a:solidFill>
                  <a:srgbClr val="FF0000"/>
                </a:solidFill>
              </a:rPr>
              <a:t>s</a:t>
            </a:r>
            <a:r>
              <a:rPr lang="en-GB" b="1" baseline="-25000" smtClean="0">
                <a:solidFill>
                  <a:srgbClr val="FF0000"/>
                </a:solidFill>
              </a:rPr>
              <a:t>1</a:t>
            </a:r>
            <a:r>
              <a:rPr lang="en-GB" b="1" smtClean="0">
                <a:solidFill>
                  <a:srgbClr val="FF0000"/>
                </a:solidFill>
              </a:rPr>
              <a:t>=214.46 </a:t>
            </a:r>
            <a:r>
              <a:rPr lang="en-GB" b="1" smtClean="0">
                <a:solidFill>
                  <a:srgbClr val="FF0000"/>
                </a:solidFill>
              </a:rPr>
              <a:t>m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2514" y="1586246"/>
            <a:ext cx="2045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rgbClr val="FF0000"/>
                </a:solidFill>
              </a:rPr>
              <a:t>45 far RP</a:t>
            </a:r>
            <a:r>
              <a:rPr lang="en-GB" b="1" smtClean="0">
                <a:solidFill>
                  <a:srgbClr val="FF0000"/>
                </a:solidFill>
              </a:rPr>
              <a:t>, </a:t>
            </a:r>
            <a:r>
              <a:rPr lang="en-GB" b="1" smtClean="0">
                <a:solidFill>
                  <a:srgbClr val="FF0000"/>
                </a:solidFill>
              </a:rPr>
              <a:t>s</a:t>
            </a:r>
            <a:r>
              <a:rPr lang="en-GB" b="1" baseline="-25000" smtClean="0">
                <a:solidFill>
                  <a:srgbClr val="FF0000"/>
                </a:solidFill>
              </a:rPr>
              <a:t>2</a:t>
            </a:r>
            <a:r>
              <a:rPr lang="en-GB" b="1" smtClean="0">
                <a:solidFill>
                  <a:srgbClr val="FF0000"/>
                </a:solidFill>
              </a:rPr>
              <a:t>=220 </a:t>
            </a:r>
            <a:r>
              <a:rPr lang="en-GB" b="1" smtClean="0">
                <a:solidFill>
                  <a:srgbClr val="FF0000"/>
                </a:solidFill>
              </a:rPr>
              <a:t>m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4702" y="4202668"/>
            <a:ext cx="9781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1400" smtClean="0">
                <a:latin typeface="Times New Roman" pitchFamily="18" charset="0"/>
                <a:cs typeface="Times New Roman" pitchFamily="18" charset="0"/>
              </a:rPr>
              <a:t>=-</a:t>
            </a:r>
            <a:r>
              <a:rPr lang="en-GB" sz="1400" smtClean="0">
                <a:latin typeface="Times New Roman" pitchFamily="18" charset="0"/>
                <a:cs typeface="Times New Roman" pitchFamily="18" charset="0"/>
              </a:rPr>
              <a:t>3.142</a:t>
            </a:r>
            <a:r>
              <a:rPr lang="en-GB" sz="1400" smtClean="0">
                <a:latin typeface="Times New Roman" pitchFamily="18" charset="0"/>
                <a:cs typeface="Times New Roman" pitchFamily="18" charset="0"/>
              </a:rPr>
              <a:t>m</a:t>
            </a:r>
            <a:endParaRPr lang="en-GB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0" y="4202668"/>
            <a:ext cx="918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1400" smtClean="0">
                <a:latin typeface="Times New Roman" pitchFamily="18" charset="0"/>
                <a:cs typeface="Times New Roman" pitchFamily="18" charset="0"/>
              </a:rPr>
              <a:t>=2.229</a:t>
            </a:r>
            <a:r>
              <a:rPr lang="en-GB" sz="1400" smtClean="0">
                <a:latin typeface="Times New Roman" pitchFamily="18" charset="0"/>
                <a:cs typeface="Times New Roman" pitchFamily="18" charset="0"/>
              </a:rPr>
              <a:t>m</a:t>
            </a:r>
            <a:endParaRPr lang="en-GB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52600" y="6194723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smtClean="0"/>
              <a:t>Interpolation: L</a:t>
            </a:r>
            <a:r>
              <a:rPr lang="en-GB" sz="2400" b="1" baseline="-25000" smtClean="0"/>
              <a:t>x,45</a:t>
            </a:r>
            <a:r>
              <a:rPr lang="en-GB" sz="2400" b="1" smtClean="0"/>
              <a:t>(s) = 0 : s </a:t>
            </a:r>
            <a:r>
              <a:rPr lang="en-GB" sz="2400" b="1" smtClean="0"/>
              <a:t>= </a:t>
            </a:r>
            <a:r>
              <a:rPr lang="en-GB" sz="2400" b="1" smtClean="0"/>
              <a:t>21</a:t>
            </a:r>
            <a:r>
              <a:rPr lang="en-GB" sz="2400" b="1" smtClean="0"/>
              <a:t>8 </a:t>
            </a:r>
            <a:r>
              <a:rPr lang="en-GB" sz="2400" b="1" smtClean="0"/>
              <a:t>m</a:t>
            </a:r>
            <a:r>
              <a:rPr lang="en-GB" sz="2400" b="1" smtClean="0"/>
              <a:t>    </a:t>
            </a:r>
            <a:r>
              <a:rPr lang="en-GB" sz="2400" smtClean="0"/>
              <a:t> </a:t>
            </a:r>
            <a:r>
              <a:rPr lang="en-GB" sz="2400" smtClean="0"/>
              <a:t>(</a:t>
            </a:r>
            <a:r>
              <a:rPr lang="en-GB" sz="2400" smtClean="0"/>
              <a:t>220m </a:t>
            </a:r>
            <a:r>
              <a:rPr lang="en-GB" sz="2400" smtClean="0"/>
              <a:t>nominal</a:t>
            </a:r>
            <a:r>
              <a:rPr lang="en-GB" sz="2400" smtClean="0"/>
              <a:t>)</a:t>
            </a:r>
            <a:endParaRPr lang="en-GB" sz="240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1099947" y="3733800"/>
          <a:ext cx="2457450" cy="590550"/>
        </p:xfrm>
        <a:graphic>
          <a:graphicData uri="http://schemas.openxmlformats.org/presentationml/2006/ole">
            <p:oleObj spid="_x0000_s26626" name="Equation" r:id="rId5" imgW="1638000" imgH="393480" progId="Equation.3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5774055" y="3757136"/>
          <a:ext cx="2305050" cy="590550"/>
        </p:xfrm>
        <a:graphic>
          <a:graphicData uri="http://schemas.openxmlformats.org/presentationml/2006/ole">
            <p:oleObj spid="_x0000_s26627" name="Equation" r:id="rId6" imgW="1536480" imgH="393480" progId="Equation.3">
              <p:embed/>
            </p:oleObj>
          </a:graphicData>
        </a:graphic>
      </p:graphicFrame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2343150" y="5345113"/>
          <a:ext cx="4991100" cy="684212"/>
        </p:xfrm>
        <a:graphic>
          <a:graphicData uri="http://schemas.openxmlformats.org/presentationml/2006/ole">
            <p:oleObj spid="_x0000_s26628" name="Equation" r:id="rId7" imgW="3619440" imgH="495000" progId="Equation.3">
              <p:embed/>
            </p:oleObj>
          </a:graphicData>
        </a:graphic>
      </p:graphicFrame>
      <p:sp>
        <p:nvSpPr>
          <p:cNvPr id="14" name="Down Arrow 13"/>
          <p:cNvSpPr/>
          <p:nvPr/>
        </p:nvSpPr>
        <p:spPr>
          <a:xfrm>
            <a:off x="4495800" y="4876800"/>
            <a:ext cx="304800" cy="560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own Arrow 15"/>
          <p:cNvSpPr/>
          <p:nvPr/>
        </p:nvSpPr>
        <p:spPr>
          <a:xfrm>
            <a:off x="4495800" y="5943600"/>
            <a:ext cx="304800" cy="2555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2438400" y="4924425"/>
          <a:ext cx="1295400" cy="409575"/>
        </p:xfrm>
        <a:graphic>
          <a:graphicData uri="http://schemas.openxmlformats.org/presentationml/2006/ole">
            <p:oleObj spid="_x0000_s26629" name="Equation" r:id="rId8" imgW="1739880" imgH="406080" progId="Equation.3">
              <p:embed/>
            </p:oleObj>
          </a:graphicData>
        </a:graphic>
      </p:graphicFrame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76200" y="1116012"/>
          <a:ext cx="1012825" cy="255588"/>
        </p:xfrm>
        <a:graphic>
          <a:graphicData uri="http://schemas.openxmlformats.org/presentationml/2006/ole">
            <p:oleObj spid="_x0000_s26630" name="Equation" r:id="rId9" imgW="1358640" imgH="253800" progId="Equation.3">
              <p:embed/>
            </p:oleObj>
          </a:graphicData>
        </a:graphic>
      </p:graphicFrame>
      <p:graphicFrame>
        <p:nvGraphicFramePr>
          <p:cNvPr id="26631" name="Object 7"/>
          <p:cNvGraphicFramePr>
            <a:graphicFrameLocks noChangeAspect="1"/>
          </p:cNvGraphicFramePr>
          <p:nvPr/>
        </p:nvGraphicFramePr>
        <p:xfrm>
          <a:off x="4648200" y="1116013"/>
          <a:ext cx="1012825" cy="255587"/>
        </p:xfrm>
        <a:graphic>
          <a:graphicData uri="http://schemas.openxmlformats.org/presentationml/2006/ole">
            <p:oleObj spid="_x0000_s26631" name="Equation" r:id="rId10" imgW="1358640" imgH="253800" progId="Equation.3">
              <p:embed/>
            </p:oleObj>
          </a:graphicData>
        </a:graphic>
      </p:graphicFrame>
      <p:graphicFrame>
        <p:nvGraphicFramePr>
          <p:cNvPr id="26632" name="Object 8"/>
          <p:cNvGraphicFramePr>
            <a:graphicFrameLocks noChangeAspect="1"/>
          </p:cNvGraphicFramePr>
          <p:nvPr/>
        </p:nvGraphicFramePr>
        <p:xfrm>
          <a:off x="6934200" y="4924425"/>
          <a:ext cx="1295400" cy="409575"/>
        </p:xfrm>
        <a:graphic>
          <a:graphicData uri="http://schemas.openxmlformats.org/presentationml/2006/ole">
            <p:oleObj spid="_x0000_s26632" name="Equation" r:id="rId11" imgW="1739880" imgH="406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smtClean="0">
                <a:solidFill>
                  <a:srgbClr val="FF0000"/>
                </a:solidFill>
              </a:rPr>
              <a:t>Matched parameters</a:t>
            </a:r>
            <a:endParaRPr lang="en-GB" sz="3600" b="1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648200"/>
          </a:xfrm>
        </p:spPr>
        <p:txBody>
          <a:bodyPr>
            <a:normAutofit/>
          </a:bodyPr>
          <a:lstStyle/>
          <a:p>
            <a:r>
              <a:rPr lang="en-GB" sz="2400" smtClean="0"/>
              <a:t>Influence of all magnet parameters in </a:t>
            </a:r>
            <a:r>
              <a:rPr lang="en-GB" sz="2400" smtClean="0">
                <a:sym typeface="Symbol"/>
              </a:rPr>
              <a:t>220m range </a:t>
            </a:r>
            <a:r>
              <a:rPr lang="en-GB" sz="2400" smtClean="0"/>
              <a:t>analysed...</a:t>
            </a:r>
          </a:p>
          <a:p>
            <a:pPr lvl="1"/>
            <a:r>
              <a:rPr lang="en-GB" sz="2000" smtClean="0">
                <a:sym typeface="Symbol"/>
              </a:rPr>
              <a:t>30 parameters per beam</a:t>
            </a:r>
          </a:p>
          <a:p>
            <a:pPr lvl="1"/>
            <a:r>
              <a:rPr lang="en-GB" sz="2000" smtClean="0">
                <a:sym typeface="Symbol"/>
              </a:rPr>
              <a:t>Magnet positions, rotations, k</a:t>
            </a:r>
          </a:p>
          <a:p>
            <a:pPr lvl="1"/>
            <a:r>
              <a:rPr lang="en-GB" sz="2000" smtClean="0">
                <a:sym typeface="Symbol"/>
              </a:rPr>
              <a:t>Beam momentum, displacement, crossing angle, harmonics...</a:t>
            </a:r>
          </a:p>
          <a:p>
            <a:pPr lvl="1"/>
            <a:endParaRPr lang="en-GB" sz="2000" smtClean="0">
              <a:sym typeface="Symbol"/>
            </a:endParaRPr>
          </a:p>
          <a:p>
            <a:pPr lvl="1"/>
            <a:endParaRPr lang="en-GB" sz="2000" smtClean="0">
              <a:sym typeface="Symbol"/>
            </a:endParaRPr>
          </a:p>
          <a:p>
            <a:r>
              <a:rPr lang="en-GB" sz="2400" smtClean="0">
                <a:solidFill>
                  <a:srgbClr val="0000FF"/>
                </a:solidFill>
                <a:sym typeface="Symbol"/>
              </a:rPr>
              <a:t>Most significant parameters selected for matching</a:t>
            </a:r>
          </a:p>
          <a:p>
            <a:pPr lvl="1"/>
            <a:r>
              <a:rPr lang="en-GB" sz="2000" smtClean="0"/>
              <a:t>6 strengths per beam (MQXA, MQXB, MQXB, MQXA, MQY, MQML)</a:t>
            </a:r>
          </a:p>
          <a:p>
            <a:pPr lvl="1"/>
            <a:r>
              <a:rPr lang="en-GB" sz="2000" smtClean="0"/>
              <a:t>6 corresponding rotations about the beam</a:t>
            </a:r>
          </a:p>
          <a:p>
            <a:pPr lvl="1"/>
            <a:r>
              <a:rPr lang="en-GB" sz="2000" smtClean="0"/>
              <a:t>Mean </a:t>
            </a:r>
            <a:r>
              <a:rPr lang="en-GB" sz="2000" smtClean="0">
                <a:sym typeface="Symbol"/>
              </a:rPr>
              <a:t>p/p per beam</a:t>
            </a:r>
            <a:endParaRPr lang="en-GB" sz="2000" smtClean="0"/>
          </a:p>
          <a:p>
            <a:pPr lvl="1"/>
            <a:r>
              <a:rPr lang="en-GB" sz="2000" smtClean="0"/>
              <a:t>Total of 26 fitted parameters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smtClean="0">
                <a:solidFill>
                  <a:srgbClr val="FF0000"/>
                </a:solidFill>
              </a:rPr>
              <a:t>Constraints</a:t>
            </a:r>
            <a:endParaRPr lang="en-GB" sz="3600" b="1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Measured elastic scattering kinematics constraints between arms (a total of 2):</a:t>
            </a:r>
          </a:p>
          <a:p>
            <a:pPr lvl="1"/>
            <a:r>
              <a:rPr lang="en-GB" sz="2000" dirty="0" smtClean="0"/>
              <a:t>Ratio of L</a:t>
            </a:r>
            <a:r>
              <a:rPr lang="en-GB" sz="2000" baseline="-25000" dirty="0" smtClean="0"/>
              <a:t>y56</a:t>
            </a:r>
            <a:r>
              <a:rPr lang="en-GB" sz="2000" dirty="0" smtClean="0"/>
              <a:t> / L</a:t>
            </a:r>
            <a:r>
              <a:rPr lang="en-GB" sz="2000" baseline="-25000" dirty="0" smtClean="0"/>
              <a:t>y45 </a:t>
            </a:r>
            <a:r>
              <a:rPr lang="en-GB" sz="2000" dirty="0" smtClean="0"/>
              <a:t>(0.5 % precision)</a:t>
            </a:r>
          </a:p>
          <a:p>
            <a:pPr lvl="1"/>
            <a:r>
              <a:rPr lang="en-GB" sz="2000" dirty="0" smtClean="0"/>
              <a:t>Ratio of (</a:t>
            </a:r>
            <a:r>
              <a:rPr lang="en-GB" sz="2000" dirty="0" err="1" smtClean="0"/>
              <a:t>dL</a:t>
            </a:r>
            <a:r>
              <a:rPr lang="en-GB" sz="2000" baseline="-25000" dirty="0" err="1" smtClean="0"/>
              <a:t>x</a:t>
            </a:r>
            <a:r>
              <a:rPr lang="en-GB" sz="2000" dirty="0" smtClean="0"/>
              <a:t>/</a:t>
            </a:r>
            <a:r>
              <a:rPr lang="en-GB" sz="2000" dirty="0" err="1" smtClean="0"/>
              <a:t>ds</a:t>
            </a:r>
            <a:r>
              <a:rPr lang="en-GB" sz="2000" dirty="0" smtClean="0"/>
              <a:t> 56) / (</a:t>
            </a:r>
            <a:r>
              <a:rPr lang="en-GB" sz="2000" dirty="0" err="1" smtClean="0"/>
              <a:t>dL</a:t>
            </a:r>
            <a:r>
              <a:rPr lang="en-GB" sz="2000" baseline="-25000" dirty="0" err="1" smtClean="0"/>
              <a:t>x</a:t>
            </a:r>
            <a:r>
              <a:rPr lang="en-GB" sz="2000" dirty="0" smtClean="0"/>
              <a:t>/</a:t>
            </a:r>
            <a:r>
              <a:rPr lang="en-GB" sz="2000" dirty="0" err="1" smtClean="0"/>
              <a:t>ds</a:t>
            </a:r>
            <a:r>
              <a:rPr lang="en-GB" sz="2000" dirty="0" smtClean="0"/>
              <a:t> 45) (0.5 % precision)</a:t>
            </a:r>
          </a:p>
          <a:p>
            <a:r>
              <a:rPr lang="en-GB" sz="2400" dirty="0" smtClean="0"/>
              <a:t>Measured constraints of individual arms (a total of 8):</a:t>
            </a:r>
          </a:p>
          <a:p>
            <a:pPr lvl="1"/>
            <a:r>
              <a:rPr lang="en-GB" sz="2000" dirty="0" smtClean="0"/>
              <a:t>(</a:t>
            </a:r>
            <a:r>
              <a:rPr lang="en-GB" sz="2000" dirty="0" err="1" smtClean="0"/>
              <a:t>dL</a:t>
            </a:r>
            <a:r>
              <a:rPr lang="en-GB" sz="2000" baseline="-25000" dirty="0" err="1" smtClean="0"/>
              <a:t>y</a:t>
            </a:r>
            <a:r>
              <a:rPr lang="en-GB" sz="2000" dirty="0" smtClean="0"/>
              <a:t>/</a:t>
            </a:r>
            <a:r>
              <a:rPr lang="en-GB" sz="2000" dirty="0" err="1" smtClean="0"/>
              <a:t>ds</a:t>
            </a:r>
            <a:r>
              <a:rPr lang="en-GB" sz="2000" dirty="0" smtClean="0"/>
              <a:t>)/L</a:t>
            </a:r>
            <a:r>
              <a:rPr lang="en-GB" sz="2000" baseline="-25000" dirty="0" smtClean="0"/>
              <a:t>y</a:t>
            </a:r>
            <a:r>
              <a:rPr lang="en-GB" sz="2000" dirty="0" smtClean="0"/>
              <a:t> (0.5%)</a:t>
            </a:r>
          </a:p>
          <a:p>
            <a:pPr lvl="1"/>
            <a:r>
              <a:rPr lang="en-GB" sz="2000" dirty="0" smtClean="0"/>
              <a:t>near unit coupling, far unit coupling </a:t>
            </a:r>
            <a:r>
              <a:rPr lang="pl-PL" sz="2000" dirty="0" smtClean="0"/>
              <a:t> </a:t>
            </a:r>
            <a:r>
              <a:rPr lang="en-GB" sz="2000" dirty="0" smtClean="0"/>
              <a:t>(</a:t>
            </a:r>
            <a:r>
              <a:rPr lang="pl-PL" sz="2000" dirty="0" smtClean="0"/>
              <a:t>RP </a:t>
            </a:r>
            <a:r>
              <a:rPr lang="pl-PL" sz="2000" dirty="0" err="1" smtClean="0"/>
              <a:t>x-y</a:t>
            </a:r>
            <a:r>
              <a:rPr lang="pl-PL" sz="2000" dirty="0" smtClean="0"/>
              <a:t> </a:t>
            </a:r>
            <a:r>
              <a:rPr lang="pl-PL" sz="2000" dirty="0" err="1" smtClean="0"/>
              <a:t>rotation</a:t>
            </a:r>
            <a:r>
              <a:rPr lang="pl-PL" sz="2000" dirty="0" smtClean="0"/>
              <a:t>: </a:t>
            </a:r>
            <a:r>
              <a:rPr lang="en-GB" sz="2000" dirty="0" smtClean="0"/>
              <a:t>3</a:t>
            </a:r>
            <a:r>
              <a:rPr lang="en-GB" sz="2000" dirty="0" smtClean="0"/>
              <a:t>%)</a:t>
            </a:r>
          </a:p>
          <a:p>
            <a:pPr lvl="1"/>
            <a:r>
              <a:rPr lang="en-GB" sz="2000" dirty="0" smtClean="0"/>
              <a:t>s: L</a:t>
            </a:r>
            <a:r>
              <a:rPr lang="en-GB" sz="2000" baseline="-25000" dirty="0" smtClean="0"/>
              <a:t>x</a:t>
            </a:r>
            <a:r>
              <a:rPr lang="en-GB" sz="2000" dirty="0" smtClean="0"/>
              <a:t>=0 (1 m)</a:t>
            </a:r>
          </a:p>
          <a:p>
            <a:r>
              <a:rPr lang="en-GB" sz="2400" dirty="0" smtClean="0"/>
              <a:t>LHC design constraints (a total of 26): </a:t>
            </a:r>
          </a:p>
          <a:p>
            <a:pPr lvl="1"/>
            <a:r>
              <a:rPr lang="el-GR" sz="2000" dirty="0" smtClean="0"/>
              <a:t>Δ</a:t>
            </a:r>
            <a:r>
              <a:rPr lang="en-GB" sz="2000" dirty="0" smtClean="0"/>
              <a:t>k/k </a:t>
            </a:r>
            <a:r>
              <a:rPr lang="en-GB" sz="2000" dirty="0" smtClean="0"/>
              <a:t>= 0.1%</a:t>
            </a:r>
          </a:p>
          <a:p>
            <a:pPr lvl="1"/>
            <a:r>
              <a:rPr lang="el-GR" sz="2000" dirty="0" smtClean="0"/>
              <a:t>Δ</a:t>
            </a:r>
            <a:r>
              <a:rPr lang="el-GR" sz="2000" dirty="0" smtClean="0"/>
              <a:t>ψ</a:t>
            </a:r>
            <a:r>
              <a:rPr lang="en-GB" sz="2000" dirty="0" smtClean="0"/>
              <a:t> </a:t>
            </a:r>
            <a:r>
              <a:rPr lang="en-GB" sz="2000" dirty="0" smtClean="0"/>
              <a:t>= 1mrad</a:t>
            </a:r>
          </a:p>
          <a:p>
            <a:pPr lvl="1"/>
            <a:r>
              <a:rPr lang="en-GB" sz="2000" dirty="0" smtClean="0">
                <a:sym typeface="Symbol"/>
              </a:rPr>
              <a:t>Δ</a:t>
            </a:r>
            <a:r>
              <a:rPr lang="pl-PL" sz="2000" dirty="0" smtClean="0">
                <a:sym typeface="Symbol"/>
              </a:rPr>
              <a:t>p</a:t>
            </a:r>
            <a:r>
              <a:rPr lang="en-GB" sz="2000" dirty="0" smtClean="0">
                <a:sym typeface="Symbol"/>
              </a:rPr>
              <a:t>/ </a:t>
            </a:r>
            <a:r>
              <a:rPr lang="pl-PL" sz="2000" dirty="0" smtClean="0">
                <a:sym typeface="Symbol"/>
              </a:rPr>
              <a:t>p</a:t>
            </a:r>
            <a:r>
              <a:rPr lang="en-GB" sz="2000" dirty="0" smtClean="0">
                <a:sym typeface="Symbol"/>
              </a:rPr>
              <a:t> </a:t>
            </a:r>
            <a:r>
              <a:rPr lang="en-GB" sz="2000" dirty="0" smtClean="0">
                <a:sym typeface="Symbol"/>
              </a:rPr>
              <a:t>= 10</a:t>
            </a:r>
            <a:r>
              <a:rPr lang="en-GB" sz="2000" baseline="30000" dirty="0" smtClean="0">
                <a:sym typeface="Symbol"/>
              </a:rPr>
              <a:t>-3</a:t>
            </a:r>
            <a:endParaRPr lang="en-GB" sz="2400" dirty="0" smtClean="0">
              <a:sym typeface="Symbol"/>
            </a:endParaRPr>
          </a:p>
          <a:p>
            <a:pPr lvl="1">
              <a:buNone/>
            </a:pPr>
            <a:endParaRPr lang="en-GB" sz="2400" b="1" dirty="0" smtClean="0">
              <a:solidFill>
                <a:srgbClr val="0000FF"/>
              </a:solidFill>
            </a:endParaRPr>
          </a:p>
          <a:p>
            <a:pPr lvl="1">
              <a:buNone/>
            </a:pPr>
            <a:r>
              <a:rPr lang="en-GB" sz="2400" b="1" dirty="0" smtClean="0">
                <a:solidFill>
                  <a:srgbClr val="0000FF"/>
                </a:solidFill>
              </a:rPr>
              <a:t>TOTAL of 36 constraints</a:t>
            </a:r>
          </a:p>
          <a:p>
            <a:pPr lvl="1">
              <a:buNone/>
            </a:pPr>
            <a:endParaRPr lang="en-GB" sz="2000" baseline="30000" dirty="0" smtClean="0">
              <a:sym typeface="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smtClean="0">
                <a:solidFill>
                  <a:srgbClr val="FF0000"/>
                </a:solidFill>
              </a:rPr>
              <a:t>Matching solution</a:t>
            </a:r>
            <a:endParaRPr lang="en-GB" sz="3600" b="1">
              <a:solidFill>
                <a:srgbClr val="FF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1000" y="3276600"/>
            <a:ext cx="8686800" cy="3810000"/>
            <a:chOff x="457200" y="228600"/>
            <a:chExt cx="8686800" cy="3810000"/>
          </a:xfrm>
        </p:grpSpPr>
        <p:graphicFrame>
          <p:nvGraphicFramePr>
            <p:cNvPr id="4" name="Chart 3"/>
            <p:cNvGraphicFramePr/>
            <p:nvPr/>
          </p:nvGraphicFramePr>
          <p:xfrm>
            <a:off x="457200" y="304800"/>
            <a:ext cx="4243388" cy="34813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5" name="Chart 4"/>
            <p:cNvGraphicFramePr/>
            <p:nvPr/>
          </p:nvGraphicFramePr>
          <p:xfrm>
            <a:off x="4824412" y="228600"/>
            <a:ext cx="4319588" cy="381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6" name="TextBox 5"/>
          <p:cNvSpPr txBox="1"/>
          <p:nvPr/>
        </p:nvSpPr>
        <p:spPr>
          <a:xfrm>
            <a:off x="4953000" y="1465188"/>
            <a:ext cx="4038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sym typeface="Symbol"/>
              </a:rPr>
              <a:t>Strong correlations between fitted parameters</a:t>
            </a:r>
          </a:p>
          <a:p>
            <a:endParaRPr lang="en-GB" sz="900" smtClean="0">
              <a:sym typeface="Symbol"/>
            </a:endParaRPr>
          </a:p>
          <a:p>
            <a:r>
              <a:rPr lang="en-GB" smtClean="0">
                <a:sym typeface="Symbol"/>
              </a:rPr>
              <a:t>PCA should ideally be applied</a:t>
            </a:r>
          </a:p>
          <a:p>
            <a:endParaRPr lang="en-GB" sz="900" smtClean="0">
              <a:sym typeface="Symbol"/>
            </a:endParaRPr>
          </a:p>
          <a:p>
            <a:r>
              <a:rPr lang="en-GB" smtClean="0">
                <a:sym typeface="Symbol"/>
              </a:rPr>
              <a:t></a:t>
            </a:r>
            <a:r>
              <a:rPr lang="en-GB" baseline="30000" smtClean="0">
                <a:sym typeface="Symbol"/>
              </a:rPr>
              <a:t>2</a:t>
            </a:r>
            <a:r>
              <a:rPr lang="en-GB" smtClean="0">
                <a:sym typeface="Symbol"/>
              </a:rPr>
              <a:t>/NDF = 25.8/(36-26)=2.6 </a:t>
            </a:r>
          </a:p>
          <a:p>
            <a:r>
              <a:rPr lang="en-GB" sz="1400" smtClean="0">
                <a:sym typeface="Symbol"/>
              </a:rPr>
              <a:t>(would be lower in correlations are elmininated)</a:t>
            </a:r>
            <a:endParaRPr lang="en-GB" smtClean="0">
              <a:sym typeface="Symbo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2" y="1095608"/>
          <a:ext cx="5029199" cy="2638192"/>
        </p:xfrm>
        <a:graphic>
          <a:graphicData uri="http://schemas.openxmlformats.org/drawingml/2006/table">
            <a:tbl>
              <a:tblPr/>
              <a:tblGrid>
                <a:gridCol w="990598"/>
                <a:gridCol w="845459"/>
                <a:gridCol w="957943"/>
                <a:gridCol w="2235199"/>
              </a:tblGrid>
              <a:tr h="265647">
                <a:tc>
                  <a:txBody>
                    <a:bodyPr/>
                    <a:lstStyle/>
                    <a:p>
                      <a:pPr algn="l" fontAlgn="b"/>
                      <a:endParaRPr lang="en-US" sz="1800" b="1" i="0" u="sng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351"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sng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Beam 1</a:t>
                      </a:r>
                      <a:endParaRPr lang="en-US" sz="1800" b="0" i="0" u="sng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sng" strike="noStrike" kern="1200" dirty="0" err="1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dL</a:t>
                      </a:r>
                      <a:r>
                        <a:rPr lang="en-US" sz="1800" b="0" i="0" u="sng" strike="noStrike" kern="1200" baseline="-25000" dirty="0" err="1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800" b="0" i="0" u="sng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800" b="0" i="0" u="sng" strike="noStrike" kern="1200" dirty="0" err="1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ds</a:t>
                      </a:r>
                      <a:endParaRPr lang="en-US" sz="1800" b="0" i="0" u="sng" strike="noStrike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sng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L</a:t>
                      </a:r>
                      <a:r>
                        <a:rPr lang="en-US" sz="1800" b="0" i="0" u="sng" strike="noStrike" kern="1200" baseline="-250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1800" b="0" i="0" u="sng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 [m]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sng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rot </a:t>
                      </a:r>
                      <a:r>
                        <a:rPr lang="en-US" sz="1800" b="0" i="0" u="sng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[</a:t>
                      </a:r>
                      <a:r>
                        <a:rPr lang="en-US" sz="1800" b="0" i="0" u="sng" strike="noStrike" kern="1200" dirty="0" err="1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mrad</a:t>
                      </a:r>
                      <a:r>
                        <a:rPr lang="en-US" sz="1800" b="0" i="0" u="sng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06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RP215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Arial"/>
                        </a:rPr>
                        <a:t>-</a:t>
                      </a:r>
                      <a:r>
                        <a:rPr lang="en-US" sz="1200" b="0" i="0" u="none" strike="noStrike" dirty="0" smtClean="0">
                          <a:latin typeface="Arial"/>
                        </a:rPr>
                        <a:t>0.311962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Arial"/>
                        </a:rPr>
                        <a:t>22.1</a:t>
                      </a:r>
                      <a:r>
                        <a:rPr lang="pl-PL" sz="1200" b="0" i="0" u="none" strike="noStrike" dirty="0" smtClean="0">
                          <a:latin typeface="Arial"/>
                        </a:rPr>
                        <a:t>5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Arial"/>
                        </a:rPr>
                        <a:t>0.0432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06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RP220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-0.311962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Arial"/>
                        </a:rPr>
                        <a:t>22.6</a:t>
                      </a:r>
                      <a:r>
                        <a:rPr lang="pl-PL" sz="1200" b="0" i="0" u="none" strike="noStrike" dirty="0" smtClean="0">
                          <a:latin typeface="Arial"/>
                        </a:rPr>
                        <a:t>2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Arial"/>
                        </a:rPr>
                        <a:t>0.0396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06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Symbol"/>
                        </a:rPr>
                        <a:t>D</a:t>
                      </a:r>
                      <a:r>
                        <a:rPr lang="en-US" sz="12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Arial"/>
                        </a:rPr>
                        <a:t>RP21</a:t>
                      </a:r>
                      <a:r>
                        <a:rPr lang="pl-PL" sz="1200" b="0" i="0" u="none" strike="noStrike" dirty="0" smtClean="0">
                          <a:latin typeface="Arial"/>
                        </a:rPr>
                        <a:t>4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Arial"/>
                        </a:rPr>
                        <a:t>-2.84%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0" i="0" u="none" strike="noStrike" dirty="0" smtClean="0">
                          <a:latin typeface="Arial"/>
                        </a:rPr>
                        <a:t>+</a:t>
                      </a:r>
                      <a:r>
                        <a:rPr lang="en-US" sz="1200" b="0" i="0" u="none" strike="noStrike" dirty="0" smtClean="0">
                          <a:latin typeface="Arial"/>
                        </a:rPr>
                        <a:t>0.78</a:t>
                      </a:r>
                      <a:r>
                        <a:rPr lang="en-US" sz="1200" b="0" i="0" u="none" strike="noStrike" dirty="0">
                          <a:latin typeface="Arial"/>
                        </a:rPr>
                        <a:t>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06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Symbol"/>
                        </a:rPr>
                        <a:t>D</a:t>
                      </a:r>
                      <a:r>
                        <a:rPr lang="en-US" sz="1200" b="0" i="0" u="none" strike="noStrike" dirty="0">
                          <a:latin typeface="Arial"/>
                        </a:rPr>
                        <a:t> RP220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-2.84%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0" i="0" u="none" strike="noStrike" dirty="0" smtClean="0">
                          <a:latin typeface="Arial"/>
                        </a:rPr>
                        <a:t>+</a:t>
                      </a:r>
                      <a:r>
                        <a:rPr lang="en-US" sz="1200" b="0" i="0" u="none" strike="noStrike" dirty="0" smtClean="0">
                          <a:latin typeface="Arial"/>
                        </a:rPr>
                        <a:t>0.81</a:t>
                      </a:r>
                      <a:r>
                        <a:rPr lang="en-US" sz="1200" b="0" i="0" u="none" strike="noStrike" dirty="0">
                          <a:latin typeface="Arial"/>
                        </a:rPr>
                        <a:t>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069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351"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sng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Beam 2</a:t>
                      </a:r>
                      <a:endParaRPr lang="en-US" sz="1800" b="0" i="0" u="sng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b="0" i="0" u="sng" strike="noStrike" kern="1200" dirty="0" err="1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dL</a:t>
                      </a:r>
                      <a:r>
                        <a:rPr lang="en-US" sz="1800" b="0" i="0" u="sng" strike="noStrike" kern="1200" baseline="-25000" dirty="0" err="1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800" b="0" i="0" u="sng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800" b="0" i="0" u="sng" strike="noStrike" kern="1200" dirty="0" err="1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ds</a:t>
                      </a:r>
                      <a:endParaRPr lang="en-US" sz="1800" b="0" i="0" u="sng" strike="noStrike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b="0" i="0" u="sng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L</a:t>
                      </a:r>
                      <a:r>
                        <a:rPr lang="en-US" sz="1800" b="0" i="0" u="sng" strike="noStrike" kern="1200" baseline="-250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1800" b="0" i="0" u="sng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 [m]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l-PL" sz="1800" b="0" i="0" u="sng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rot </a:t>
                      </a:r>
                      <a:r>
                        <a:rPr lang="en-US" sz="1800" b="0" i="0" u="sng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[</a:t>
                      </a:r>
                      <a:r>
                        <a:rPr lang="en-US" sz="1800" b="0" i="0" u="sng" strike="noStrike" kern="1200" dirty="0" err="1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mrad</a:t>
                      </a:r>
                      <a:r>
                        <a:rPr lang="en-US" sz="1800" b="0" i="0" u="sng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06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RP215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-0.314508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Arial"/>
                        </a:rPr>
                        <a:t>20.3883272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0.0400268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06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RP220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-0.314508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Arial"/>
                        </a:rPr>
                        <a:t>20.6709463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0.0372828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06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Symbol"/>
                        </a:rPr>
                        <a:t>D</a:t>
                      </a:r>
                      <a:r>
                        <a:rPr lang="en-US" sz="12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Arial"/>
                        </a:rPr>
                        <a:t>RP21</a:t>
                      </a:r>
                      <a:r>
                        <a:rPr lang="pl-PL" sz="1200" b="0" i="0" u="none" strike="noStrike" dirty="0" smtClean="0">
                          <a:latin typeface="Arial"/>
                        </a:rPr>
                        <a:t>4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Arial"/>
                        </a:rPr>
                        <a:t>-4.51%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0" i="0" u="none" strike="noStrike" dirty="0" smtClean="0">
                          <a:latin typeface="Arial"/>
                        </a:rPr>
                        <a:t>+</a:t>
                      </a:r>
                      <a:r>
                        <a:rPr lang="en-US" sz="1200" b="0" i="0" u="none" strike="noStrike" dirty="0" smtClean="0">
                          <a:latin typeface="Arial"/>
                        </a:rPr>
                        <a:t>10.19</a:t>
                      </a:r>
                      <a:r>
                        <a:rPr lang="en-US" sz="1200" b="0" i="0" u="none" strike="noStrike" dirty="0">
                          <a:latin typeface="Arial"/>
                        </a:rPr>
                        <a:t>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06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Symbol"/>
                        </a:rPr>
                        <a:t>D</a:t>
                      </a:r>
                      <a:r>
                        <a:rPr lang="en-US" sz="1200" b="0" i="0" u="none" strike="noStrike">
                          <a:latin typeface="Arial"/>
                        </a:rPr>
                        <a:t> RP220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-4.51%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0" i="0" u="none" strike="noStrike" dirty="0" smtClean="0">
                          <a:latin typeface="Arial"/>
                        </a:rPr>
                        <a:t>+</a:t>
                      </a:r>
                      <a:r>
                        <a:rPr lang="en-US" sz="1200" b="0" i="0" u="none" strike="noStrike" dirty="0" smtClean="0">
                          <a:latin typeface="Arial"/>
                        </a:rPr>
                        <a:t>10.79</a:t>
                      </a:r>
                      <a:r>
                        <a:rPr lang="en-US" sz="1200" b="0" i="0" u="none" strike="noStrike" dirty="0">
                          <a:latin typeface="Arial"/>
                        </a:rPr>
                        <a:t>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1000" y="867008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smtClean="0">
                <a:solidFill>
                  <a:srgbClr val="0000FF"/>
                </a:solidFill>
              </a:rPr>
              <a:t>Full 4x4 transport matrix IP5</a:t>
            </a:r>
            <a:r>
              <a:rPr lang="en-GB" sz="2800" b="1" smtClean="0">
                <a:solidFill>
                  <a:srgbClr val="0000FF"/>
                </a:solidFill>
                <a:sym typeface="Symbol"/>
              </a:rPr>
              <a:t>RP220 </a:t>
            </a:r>
            <a:r>
              <a:rPr lang="en-GB" sz="2800" b="1" smtClean="0">
                <a:solidFill>
                  <a:srgbClr val="0000FF"/>
                </a:solidFill>
              </a:rPr>
              <a:t>obtained per beam</a:t>
            </a:r>
            <a:endParaRPr lang="en-GB" sz="2800" b="1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8003" y="6477000"/>
            <a:ext cx="2485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0000FF"/>
                </a:solidFill>
              </a:rPr>
              <a:t>Abs(Pulls) of constraints</a:t>
            </a:r>
            <a:endParaRPr lang="en-GB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76800" y="6477000"/>
            <a:ext cx="3103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0000FF"/>
                </a:solidFill>
              </a:rPr>
              <a:t>Abs(Pulls) of fitted parameters</a:t>
            </a:r>
            <a:endParaRPr lang="en-GB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smtClean="0">
                <a:solidFill>
                  <a:srgbClr val="FF0000"/>
                </a:solidFill>
              </a:rPr>
              <a:t>Complete solution</a:t>
            </a:r>
            <a:endParaRPr lang="en-GB" sz="3600" b="1">
              <a:solidFill>
                <a:srgbClr val="FF000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685800"/>
          <a:ext cx="4038599" cy="1076333"/>
        </p:xfrm>
        <a:graphic>
          <a:graphicData uri="http://schemas.openxmlformats.org/drawingml/2006/table">
            <a:tbl>
              <a:tblPr/>
              <a:tblGrid>
                <a:gridCol w="962845"/>
                <a:gridCol w="667292"/>
                <a:gridCol w="694813"/>
                <a:gridCol w="881878"/>
                <a:gridCol w="831771"/>
              </a:tblGrid>
              <a:tr h="30479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Beam </a:t>
                      </a:r>
                      <a:r>
                        <a:rPr lang="en-US" sz="2000" b="1" i="0" u="none" strike="noStrike" dirty="0" smtClean="0">
                          <a:solidFill>
                            <a:srgbClr val="0000FF"/>
                          </a:solidFill>
                          <a:latin typeface="Arial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2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latin typeface="Arial"/>
                        </a:rPr>
                        <a:t>BETX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latin typeface="Arial"/>
                        </a:rPr>
                        <a:t>BETY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latin typeface="Arial"/>
                        </a:rPr>
                        <a:t>MU</a:t>
                      </a:r>
                      <a:r>
                        <a:rPr lang="pl-PL" sz="1100" b="1" i="0" u="none" strike="noStrike" dirty="0" smtClean="0">
                          <a:latin typeface="Arial"/>
                        </a:rPr>
                        <a:t>X</a:t>
                      </a:r>
                      <a:endParaRPr lang="en-US" sz="11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latin typeface="Arial"/>
                        </a:rPr>
                        <a:t>MU</a:t>
                      </a:r>
                      <a:r>
                        <a:rPr lang="pl-PL" sz="1100" b="1" i="0" u="none" strike="noStrike" dirty="0" smtClean="0">
                          <a:latin typeface="Arial"/>
                        </a:rPr>
                        <a:t>Y</a:t>
                      </a:r>
                      <a:endParaRPr lang="en-US" sz="11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latin typeface="Arial"/>
                        </a:rPr>
                        <a:t>nominal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3.37E+01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2.08E+02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5.13E-01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3.43E-01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latin typeface="Arial"/>
                        </a:rPr>
                        <a:t>obtained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3.41E+01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2.10E+02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5.02E-01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3.44E-01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latin typeface="Arial"/>
                        </a:rPr>
                        <a:t>difference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0.96%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1.07%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2.24%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-0.20%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658813" y="2063749"/>
          <a:ext cx="8104187" cy="1365250"/>
        </p:xfrm>
        <a:graphic>
          <a:graphicData uri="http://schemas.openxmlformats.org/presentationml/2006/ole">
            <p:oleObj spid="_x0000_s68611" name="Equation" r:id="rId3" imgW="5727600" imgH="96516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07289" y="1902022"/>
            <a:ext cx="2098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Obtained transport matrix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6889" y="1902022"/>
            <a:ext cx="1497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Obtained changes</a:t>
            </a:r>
            <a:endParaRPr lang="en-GB" sz="1400" dirty="0">
              <a:solidFill>
                <a:srgbClr val="0000FF"/>
              </a:solidFill>
            </a:endParaRPr>
          </a:p>
        </p:txBody>
      </p:sp>
      <p:graphicFrame>
        <p:nvGraphicFramePr>
          <p:cNvPr id="68612" name="Object 4"/>
          <p:cNvGraphicFramePr>
            <a:graphicFrameLocks noChangeAspect="1"/>
          </p:cNvGraphicFramePr>
          <p:nvPr/>
        </p:nvGraphicFramePr>
        <p:xfrm>
          <a:off x="658813" y="5340350"/>
          <a:ext cx="8104187" cy="1365250"/>
        </p:xfrm>
        <a:graphic>
          <a:graphicData uri="http://schemas.openxmlformats.org/presentationml/2006/ole">
            <p:oleObj spid="_x0000_s68612" name="Equation" r:id="rId4" imgW="5727600" imgH="965160" progId="Equation.3">
              <p:embed/>
            </p:oleObj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347867" y="2133599"/>
          <a:ext cx="7315198" cy="1083312"/>
        </p:xfrm>
        <a:graphic>
          <a:graphicData uri="http://schemas.openxmlformats.org/drawingml/2006/table">
            <a:tbl>
              <a:tblPr/>
              <a:tblGrid>
                <a:gridCol w="839950"/>
                <a:gridCol w="809406"/>
                <a:gridCol w="839950"/>
                <a:gridCol w="809406"/>
                <a:gridCol w="915477"/>
                <a:gridCol w="718607"/>
                <a:gridCol w="794134"/>
                <a:gridCol w="794134"/>
                <a:gridCol w="794134"/>
              </a:tblGrid>
              <a:tr h="270828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-3.11E+00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-9.18E-01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2.35E-02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8.89E-01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latin typeface="Arial"/>
                        </a:rPr>
                        <a:t>0.31%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latin typeface="Arial"/>
                        </a:rPr>
                        <a:t>85.59%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latin typeface="Arial"/>
                        </a:rPr>
                        <a:t>114.70%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latin typeface="Arial"/>
                        </a:rPr>
                        <a:t>100.02%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828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3.11E-02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-3.12E-01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-2.23E-04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-1.13E-02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latin typeface="Arial"/>
                        </a:rPr>
                        <a:t>0.38%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-2.84%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latin typeface="Arial"/>
                        </a:rPr>
                        <a:t>115.46%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latin typeface="Arial"/>
                        </a:rPr>
                        <a:t>96.83%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828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3.09E-02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1.40E+00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-4.27E+00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2.26E+01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latin typeface="Arial"/>
                        </a:rPr>
                        <a:t>84.59%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latin typeface="Arial"/>
                        </a:rPr>
                        <a:t>101.79%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latin typeface="Arial"/>
                        </a:rPr>
                        <a:t>-0.15%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0.81%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828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4.49E-04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1.82E-02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-6.08E-02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8.79E-02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latin typeface="Arial"/>
                        </a:rPr>
                        <a:t>84.88%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latin typeface="Arial"/>
                        </a:rPr>
                        <a:t>100.53%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latin typeface="Arial"/>
                        </a:rPr>
                        <a:t>-0.28%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latin typeface="Arial"/>
                        </a:rPr>
                        <a:t>2.13%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304800" y="3810000"/>
          <a:ext cx="4000500" cy="1143000"/>
        </p:xfrm>
        <a:graphic>
          <a:graphicData uri="http://schemas.openxmlformats.org/drawingml/2006/table">
            <a:tbl>
              <a:tblPr/>
              <a:tblGrid>
                <a:gridCol w="885825"/>
                <a:gridCol w="904875"/>
                <a:gridCol w="774700"/>
                <a:gridCol w="736600"/>
                <a:gridCol w="698500"/>
              </a:tblGrid>
              <a:tr h="365676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Beam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331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latin typeface="Arial"/>
                        </a:rPr>
                        <a:t>BETX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latin typeface="Arial"/>
                        </a:rPr>
                        <a:t>BETY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latin typeface="Arial"/>
                        </a:rPr>
                        <a:t>MU</a:t>
                      </a:r>
                      <a:r>
                        <a:rPr lang="pl-PL" sz="1100" b="1" i="0" u="none" strike="noStrike" dirty="0" smtClean="0">
                          <a:latin typeface="Arial"/>
                        </a:rPr>
                        <a:t>X</a:t>
                      </a:r>
                      <a:endParaRPr lang="en-US" sz="11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latin typeface="Arial"/>
                        </a:rPr>
                        <a:t>MU</a:t>
                      </a:r>
                      <a:r>
                        <a:rPr lang="pl-PL" sz="1100" b="1" i="0" u="none" strike="noStrike" dirty="0" smtClean="0">
                          <a:latin typeface="Arial"/>
                        </a:rPr>
                        <a:t>Y</a:t>
                      </a:r>
                      <a:endParaRPr lang="en-US" sz="11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3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latin typeface="Arial"/>
                        </a:rPr>
                        <a:t>nominal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3.40E+01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1.60E+02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4.90E-01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3.58E-01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3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latin typeface="Arial"/>
                        </a:rPr>
                        <a:t>obtained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3.39E+01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1.81E+02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5.08E-01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3.47E-01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3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latin typeface="Arial"/>
                        </a:rPr>
                        <a:t>difference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-0.41%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11.93%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3.51%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-3.04%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447800" y="5486400"/>
          <a:ext cx="7162800" cy="990600"/>
        </p:xfrm>
        <a:graphic>
          <a:graphicData uri="http://schemas.openxmlformats.org/drawingml/2006/table">
            <a:tbl>
              <a:tblPr/>
              <a:tblGrid>
                <a:gridCol w="772198"/>
                <a:gridCol w="772198"/>
                <a:gridCol w="772198"/>
                <a:gridCol w="732256"/>
                <a:gridCol w="772198"/>
                <a:gridCol w="985217"/>
                <a:gridCol w="812139"/>
                <a:gridCol w="772198"/>
                <a:gridCol w="772198"/>
              </a:tblGrid>
              <a:tr h="24765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-3.12E+00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-5.39E-01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2.42E-02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6.87E-01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0.38%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226.67%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85.69%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100.11%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3.33E-02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-3.15E-01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-2.33E-04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-8.42E-03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0.70%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-4.51%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84.17%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104.35%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1.32E-02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1.07E+00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-4.16E+00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2.07E+01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135.55%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98.09%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-1.44%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10.79%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2.05E-04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1.33E-02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-5.90E-02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5.26E-02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132.41%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99.80%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-1.23%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54.60%</a:t>
                      </a:r>
                    </a:p>
                  </a:txBody>
                  <a:tcPr marL="8498" marR="8498" marT="84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007289" y="5178623"/>
            <a:ext cx="2098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smtClean="0">
                <a:solidFill>
                  <a:srgbClr val="0000FF"/>
                </a:solidFill>
              </a:rPr>
              <a:t>Obtained transport matrix</a:t>
            </a:r>
            <a:endParaRPr lang="en-GB" sz="140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26889" y="5178623"/>
            <a:ext cx="1497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smtClean="0">
                <a:solidFill>
                  <a:srgbClr val="0000FF"/>
                </a:solidFill>
              </a:rPr>
              <a:t>Obtained changes</a:t>
            </a:r>
            <a:endParaRPr lang="en-GB" sz="140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76400" y="685800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s</a:t>
            </a:r>
            <a:r>
              <a:rPr lang="pl-PL" dirty="0" smtClean="0"/>
              <a:t>=220m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665547" y="3864166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s</a:t>
            </a:r>
            <a:r>
              <a:rPr lang="pl-PL" dirty="0" smtClean="0"/>
              <a:t>=220m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smtClean="0">
                <a:solidFill>
                  <a:srgbClr val="FF0000"/>
                </a:solidFill>
              </a:rPr>
              <a:t>Error estimation</a:t>
            </a:r>
            <a:endParaRPr lang="en-GB" sz="3600" b="1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91200"/>
          </a:xfrm>
        </p:spPr>
        <p:txBody>
          <a:bodyPr>
            <a:normAutofit/>
          </a:bodyPr>
          <a:lstStyle/>
          <a:p>
            <a:r>
              <a:rPr lang="en-GB" sz="2000" b="1" smtClean="0">
                <a:solidFill>
                  <a:srgbClr val="0000FF"/>
                </a:solidFill>
              </a:rPr>
              <a:t>All the measurements provoke magnet corrections in the same direction</a:t>
            </a:r>
          </a:p>
          <a:p>
            <a:pPr lvl="1"/>
            <a:r>
              <a:rPr lang="en-GB" sz="1800" smtClean="0"/>
              <a:t>Observed optics imperfections in x and y per beam provoke identical needs for strengths corrections</a:t>
            </a:r>
          </a:p>
          <a:p>
            <a:pPr lvl="1"/>
            <a:r>
              <a:rPr lang="en-GB" sz="1800" smtClean="0"/>
              <a:t>Independent corrections of beam 1 and beam 2 lead to the observed ratios of </a:t>
            </a:r>
            <a:r>
              <a:rPr lang="en-GB" sz="1800" b="1" smtClean="0">
                <a:solidFill>
                  <a:srgbClr val="FF0000"/>
                </a:solidFill>
              </a:rPr>
              <a:t>(dL</a:t>
            </a:r>
            <a:r>
              <a:rPr lang="en-GB" sz="1800" b="1" baseline="-25000" smtClean="0">
                <a:solidFill>
                  <a:srgbClr val="FF0000"/>
                </a:solidFill>
              </a:rPr>
              <a:t>x</a:t>
            </a:r>
            <a:r>
              <a:rPr lang="en-GB" sz="1800" b="1" smtClean="0">
                <a:solidFill>
                  <a:srgbClr val="FF0000"/>
                </a:solidFill>
              </a:rPr>
              <a:t>/ds</a:t>
            </a:r>
            <a:r>
              <a:rPr lang="en-GB" sz="1800" b="1" baseline="-25000" smtClean="0">
                <a:solidFill>
                  <a:srgbClr val="FF0000"/>
                </a:solidFill>
              </a:rPr>
              <a:t>45</a:t>
            </a:r>
            <a:r>
              <a:rPr lang="en-GB" sz="1800" b="1" smtClean="0">
                <a:solidFill>
                  <a:srgbClr val="FF0000"/>
                </a:solidFill>
              </a:rPr>
              <a:t>)/ (dL</a:t>
            </a:r>
            <a:r>
              <a:rPr lang="en-GB" sz="1800" b="1" baseline="-25000" smtClean="0">
                <a:solidFill>
                  <a:srgbClr val="FF0000"/>
                </a:solidFill>
              </a:rPr>
              <a:t>x</a:t>
            </a:r>
            <a:r>
              <a:rPr lang="en-GB" sz="1800" b="1" smtClean="0">
                <a:solidFill>
                  <a:srgbClr val="FF0000"/>
                </a:solidFill>
              </a:rPr>
              <a:t>/ds</a:t>
            </a:r>
            <a:r>
              <a:rPr lang="en-GB" sz="1800" b="1" baseline="-25000" smtClean="0">
                <a:solidFill>
                  <a:srgbClr val="FF0000"/>
                </a:solidFill>
              </a:rPr>
              <a:t>56</a:t>
            </a:r>
            <a:r>
              <a:rPr lang="en-GB" sz="1800" b="1" smtClean="0">
                <a:solidFill>
                  <a:srgbClr val="FF0000"/>
                </a:solidFill>
              </a:rPr>
              <a:t>)  </a:t>
            </a:r>
            <a:r>
              <a:rPr lang="en-GB" sz="1800" smtClean="0"/>
              <a:t>and</a:t>
            </a:r>
            <a:r>
              <a:rPr lang="en-GB" sz="1800" b="1" smtClean="0">
                <a:solidFill>
                  <a:srgbClr val="FF0000"/>
                </a:solidFill>
              </a:rPr>
              <a:t>  L</a:t>
            </a:r>
            <a:r>
              <a:rPr lang="en-GB" sz="1800" b="1" baseline="-25000" smtClean="0">
                <a:solidFill>
                  <a:srgbClr val="FF0000"/>
                </a:solidFill>
              </a:rPr>
              <a:t>y,45</a:t>
            </a:r>
            <a:r>
              <a:rPr lang="en-GB" sz="1800" b="1" smtClean="0">
                <a:solidFill>
                  <a:srgbClr val="FF0000"/>
                </a:solidFill>
              </a:rPr>
              <a:t>/L</a:t>
            </a:r>
            <a:r>
              <a:rPr lang="en-GB" sz="1800" b="1" baseline="-25000" smtClean="0">
                <a:solidFill>
                  <a:srgbClr val="FF0000"/>
                </a:solidFill>
              </a:rPr>
              <a:t>y,56 </a:t>
            </a:r>
          </a:p>
          <a:p>
            <a:pPr lvl="1"/>
            <a:endParaRPr lang="en-GB" sz="1800" b="1" baseline="-25000" smtClean="0">
              <a:solidFill>
                <a:srgbClr val="FF0000"/>
              </a:solidFill>
            </a:endParaRPr>
          </a:p>
          <a:p>
            <a:pPr lvl="1"/>
            <a:endParaRPr lang="en-GB" sz="1800" smtClean="0"/>
          </a:p>
          <a:p>
            <a:r>
              <a:rPr lang="en-GB" sz="2000" b="1" smtClean="0">
                <a:solidFill>
                  <a:srgbClr val="0000FF"/>
                </a:solidFill>
              </a:rPr>
              <a:t>Which part of the triplet is precisely responsible? Difficult to say</a:t>
            </a:r>
          </a:p>
          <a:p>
            <a:pPr lvl="1"/>
            <a:r>
              <a:rPr lang="en-GB" sz="1800" smtClean="0"/>
              <a:t>main source of systematic error of corrected optics</a:t>
            </a:r>
          </a:p>
          <a:p>
            <a:pPr lvl="1">
              <a:buNone/>
            </a:pPr>
            <a:endParaRPr lang="en-GB" sz="1800" smtClean="0"/>
          </a:p>
          <a:p>
            <a:pPr lvl="1">
              <a:buNone/>
            </a:pPr>
            <a:endParaRPr lang="en-GB" sz="1800" smtClean="0"/>
          </a:p>
          <a:p>
            <a:r>
              <a:rPr lang="en-GB" sz="2000" smtClean="0"/>
              <a:t>Optics error estimation</a:t>
            </a:r>
          </a:p>
          <a:p>
            <a:pPr lvl="1"/>
            <a:r>
              <a:rPr lang="en-GB" sz="1800" smtClean="0"/>
              <a:t>Required corrections of up to 10% of the nominal optics values of Ly and dLx/ds</a:t>
            </a:r>
          </a:p>
          <a:p>
            <a:pPr lvl="1"/>
            <a:r>
              <a:rPr lang="en-GB" sz="1800" smtClean="0"/>
              <a:t>Values of corrections of Ly and dL</a:t>
            </a:r>
            <a:r>
              <a:rPr lang="en-GB" sz="1800" baseline="-25000" smtClean="0"/>
              <a:t>x</a:t>
            </a:r>
            <a:r>
              <a:rPr lang="en-GB" sz="1800" smtClean="0"/>
              <a:t>/ds change by up to 10% depending on the quadrupole of the triplet to which the error is attributed</a:t>
            </a:r>
          </a:p>
          <a:p>
            <a:pPr lvl="1"/>
            <a:r>
              <a:rPr lang="en-GB" sz="1800" smtClean="0"/>
              <a:t>The error of the optics estimation is therefore </a:t>
            </a:r>
            <a:r>
              <a:rPr lang="en-GB" sz="1800" smtClean="0">
                <a:sym typeface="Symbol"/>
              </a:rPr>
              <a:t>10%·10%=1%</a:t>
            </a:r>
            <a:endParaRPr lang="en-GB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MC error verification </a:t>
            </a:r>
            <a:br>
              <a:rPr lang="en-GB" sz="3600" b="1" dirty="0" smtClean="0">
                <a:solidFill>
                  <a:srgbClr val="FF0000"/>
                </a:solidFill>
              </a:rPr>
            </a:br>
            <a:r>
              <a:rPr lang="en-GB" sz="2000" dirty="0" smtClean="0">
                <a:solidFill>
                  <a:srgbClr val="0000FF"/>
                </a:solidFill>
              </a:rPr>
              <a:t>(in progress)</a:t>
            </a:r>
            <a:endParaRPr lang="en-GB" sz="36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205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400" smtClean="0">
                <a:solidFill>
                  <a:srgbClr val="0000FF"/>
                </a:solidFill>
              </a:rPr>
              <a:t>Verification procedure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GB" sz="2000" smtClean="0"/>
              <a:t>Randomly perturbate the initial optics within magnet tolerances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GB" sz="2000" smtClean="0"/>
              <a:t>Measure optics parameters with RPs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GB" sz="2000" smtClean="0"/>
              <a:t>Match the optics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GB" sz="2000" smtClean="0"/>
              <a:t>Compare matched optics to the initial perturbated conditions</a:t>
            </a:r>
          </a:p>
        </p:txBody>
      </p:sp>
      <p:graphicFrame>
        <p:nvGraphicFramePr>
          <p:cNvPr id="4" name="Chart 3"/>
          <p:cNvGraphicFramePr/>
          <p:nvPr/>
        </p:nvGraphicFramePr>
        <p:xfrm>
          <a:off x="685800" y="3429000"/>
          <a:ext cx="3352800" cy="2976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655" name="Object 7"/>
          <p:cNvGraphicFramePr>
            <a:graphicFrameLocks noChangeAspect="1"/>
          </p:cNvGraphicFramePr>
          <p:nvPr/>
        </p:nvGraphicFramePr>
        <p:xfrm>
          <a:off x="3898900" y="4724400"/>
          <a:ext cx="749300" cy="393700"/>
        </p:xfrm>
        <a:graphic>
          <a:graphicData uri="http://schemas.openxmlformats.org/presentationml/2006/ole">
            <p:oleObj spid="_x0000_s27655" name="Equation" r:id="rId4" imgW="749160" imgH="393480" progId="Equation.3">
              <p:embed/>
            </p:oleObj>
          </a:graphicData>
        </a:graphic>
      </p:graphicFrame>
      <p:graphicFrame>
        <p:nvGraphicFramePr>
          <p:cNvPr id="27656" name="Object 8"/>
          <p:cNvGraphicFramePr>
            <a:graphicFrameLocks noChangeAspect="1"/>
          </p:cNvGraphicFramePr>
          <p:nvPr/>
        </p:nvGraphicFramePr>
        <p:xfrm>
          <a:off x="2133600" y="3276600"/>
          <a:ext cx="457200" cy="241300"/>
        </p:xfrm>
        <a:graphic>
          <a:graphicData uri="http://schemas.openxmlformats.org/presentationml/2006/ole">
            <p:oleObj spid="_x0000_s27656" name="Equation" r:id="rId5" imgW="457200" imgH="241200" progId="Equation.3">
              <p:embed/>
            </p:oleObj>
          </a:graphicData>
        </a:graphic>
      </p:graphicFrame>
      <p:graphicFrame>
        <p:nvGraphicFramePr>
          <p:cNvPr id="27657" name="Object 9"/>
          <p:cNvGraphicFramePr>
            <a:graphicFrameLocks noChangeAspect="1"/>
          </p:cNvGraphicFramePr>
          <p:nvPr/>
        </p:nvGraphicFramePr>
        <p:xfrm>
          <a:off x="5350841" y="4267200"/>
          <a:ext cx="2361598" cy="1108924"/>
        </p:xfrm>
        <a:graphic>
          <a:graphicData uri="http://schemas.openxmlformats.org/presentationml/2006/ole">
            <p:oleObj spid="_x0000_s27657" name="Equation" r:id="rId6" imgW="1460160" imgH="68580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257800" y="3820180"/>
            <a:ext cx="2292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smtClean="0">
                <a:solidFill>
                  <a:srgbClr val="0000FF"/>
                </a:solidFill>
              </a:rPr>
              <a:t>Obtained errors:</a:t>
            </a:r>
            <a:endParaRPr lang="en-GB" sz="24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G:\Workspaces\t\totemrpvisualisation\presentations\20110504_analysis_meeting\plots_matching\07_05_cor_thy_thy_star_rot_shift_co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2867" y="1374491"/>
            <a:ext cx="4334933" cy="414312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After matching, reconstructed protons</a:t>
            </a:r>
            <a:endParaRPr lang="en-GB" sz="3600" b="1" dirty="0"/>
          </a:p>
        </p:txBody>
      </p:sp>
      <p:grpSp>
        <p:nvGrpSpPr>
          <p:cNvPr id="4" name="Group 8"/>
          <p:cNvGrpSpPr>
            <a:grpSpLocks noChangeAspect="1"/>
          </p:cNvGrpSpPr>
          <p:nvPr/>
        </p:nvGrpSpPr>
        <p:grpSpPr>
          <a:xfrm>
            <a:off x="76200" y="1326613"/>
            <a:ext cx="4409440" cy="4267200"/>
            <a:chOff x="4784884" y="1752600"/>
            <a:chExt cx="4359116" cy="4166236"/>
          </a:xfrm>
        </p:grpSpPr>
        <p:pic>
          <p:nvPicPr>
            <p:cNvPr id="5" name="Picture 3" descr="G:\Workspaces\t\totemrpvisualisation\presentations\20110504_analysis_meeting\plots_matching\07_07_thx_thx_star_top45_bot56_rot_shift_corrected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84884" y="1752601"/>
              <a:ext cx="4359116" cy="4166235"/>
            </a:xfrm>
            <a:prstGeom prst="rect">
              <a:avLst/>
            </a:prstGeom>
            <a:noFill/>
          </p:spPr>
        </p:pic>
        <p:sp>
          <p:nvSpPr>
            <p:cNvPr id="6" name="Rectangle 5"/>
            <p:cNvSpPr/>
            <p:nvPr/>
          </p:nvSpPr>
          <p:spPr>
            <a:xfrm>
              <a:off x="7010400" y="1752600"/>
              <a:ext cx="14478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667210" y="5943600"/>
            <a:ext cx="6440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 smtClean="0">
                <a:solidFill>
                  <a:srgbClr val="0000FF"/>
                </a:solidFill>
              </a:rPr>
              <a:t>Arms and diagonals in </a:t>
            </a:r>
            <a:r>
              <a:rPr lang="pl-PL" sz="2800" b="1" dirty="0" err="1" smtClean="0">
                <a:solidFill>
                  <a:srgbClr val="0000FF"/>
                </a:solidFill>
              </a:rPr>
              <a:t>perfect</a:t>
            </a:r>
            <a:r>
              <a:rPr lang="pl-PL" sz="2800" b="1" dirty="0" smtClean="0">
                <a:solidFill>
                  <a:srgbClr val="0000FF"/>
                </a:solidFill>
              </a:rPr>
              <a:t> </a:t>
            </a:r>
            <a:r>
              <a:rPr lang="pl-PL" sz="2800" b="1" dirty="0" err="1" smtClean="0">
                <a:solidFill>
                  <a:srgbClr val="0000FF"/>
                </a:solidFill>
              </a:rPr>
              <a:t>agreement</a:t>
            </a:r>
            <a:r>
              <a:rPr lang="pl-PL" sz="2800" b="1" dirty="0" smtClean="0">
                <a:solidFill>
                  <a:srgbClr val="0000FF"/>
                </a:solidFill>
              </a:rPr>
              <a:t>!</a:t>
            </a:r>
            <a:endParaRPr lang="en-US" sz="2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Y:\totemschematic.png"/>
          <p:cNvPicPr>
            <a:picLocks noChangeAspect="1" noChangeArrowheads="1"/>
          </p:cNvPicPr>
          <p:nvPr/>
        </p:nvPicPr>
        <p:blipFill>
          <a:blip r:embed="rId2" cstate="print"/>
          <a:srcRect t="17647"/>
          <a:stretch>
            <a:fillRect/>
          </a:stretch>
        </p:blipFill>
        <p:spPr bwMode="auto">
          <a:xfrm>
            <a:off x="0" y="1168448"/>
            <a:ext cx="883920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Notched Right Arrow 10"/>
          <p:cNvSpPr>
            <a:spLocks noChangeArrowheads="1"/>
          </p:cNvSpPr>
          <p:nvPr/>
        </p:nvSpPr>
        <p:spPr bwMode="auto">
          <a:xfrm rot="-6946280">
            <a:off x="5156021" y="2632124"/>
            <a:ext cx="1044575" cy="260350"/>
          </a:xfrm>
          <a:prstGeom prst="notchedRightArrow">
            <a:avLst>
              <a:gd name="adj1" fmla="val 50000"/>
              <a:gd name="adj2" fmla="val 50134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defTabSz="414338" hangingPunct="0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SzPct val="45000"/>
            </a:pPr>
            <a:endParaRPr lang="en-GB" sz="1600">
              <a:latin typeface="Bitstream Vera Sans" pitchFamily="34" charset="0"/>
            </a:endParaRPr>
          </a:p>
        </p:txBody>
      </p:sp>
      <p:sp>
        <p:nvSpPr>
          <p:cNvPr id="12" name="Text Box 40"/>
          <p:cNvSpPr txBox="1">
            <a:spLocks noChangeArrowheads="1"/>
          </p:cNvSpPr>
          <p:nvPr/>
        </p:nvSpPr>
        <p:spPr bwMode="auto">
          <a:xfrm>
            <a:off x="1109663" y="124246"/>
            <a:ext cx="7250112" cy="63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45" tIns="41473" rIns="82945" bIns="41473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600" b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TOTEM Roman Pots in the LHC</a:t>
            </a:r>
            <a:endParaRPr lang="en-GB" sz="3600" b="1" dirty="0">
              <a:solidFill>
                <a:srgbClr val="FF0000"/>
              </a:solidFill>
              <a:latin typeface="+mj-lt"/>
              <a:ea typeface="+mj-ea"/>
              <a:cs typeface="+mj-cs"/>
              <a:sym typeface="Symbol" pitchFamily="18" charset="2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566863" y="1339898"/>
            <a:ext cx="1348426" cy="323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>
              <a:defRPr/>
            </a:pPr>
            <a:r>
              <a:rPr lang="en-GB" sz="1500" smtClean="0">
                <a:latin typeface="+mn-lt"/>
                <a:ea typeface="ＭＳ Ｐゴシック" charset="0"/>
                <a:cs typeface="ＭＳ Ｐゴシック" charset="0"/>
              </a:rPr>
              <a:t>3.1 </a:t>
            </a:r>
            <a:r>
              <a:rPr lang="en-GB" sz="1500" smtClean="0">
                <a:latin typeface="+mn-lt"/>
                <a:ea typeface="ＭＳ Ｐゴシック" charset="0"/>
                <a:cs typeface="ＭＳ Ｐゴシック" charset="0"/>
                <a:sym typeface="Symbol" charset="0"/>
              </a:rPr>
              <a:t> |</a:t>
            </a:r>
            <a:r>
              <a:rPr lang="en-GB" sz="1500" smtClean="0">
                <a:latin typeface="+mn-lt"/>
                <a:ea typeface="ＭＳ Ｐゴシック" charset="0"/>
                <a:cs typeface="ＭＳ Ｐゴシック" charset="0"/>
                <a:sym typeface="Symbol"/>
              </a:rPr>
              <a:t>|</a:t>
            </a:r>
            <a:r>
              <a:rPr lang="en-GB" sz="1500" smtClean="0">
                <a:latin typeface="+mn-lt"/>
                <a:ea typeface="ＭＳ Ｐゴシック" charset="0"/>
                <a:cs typeface="ＭＳ Ｐゴシック" charset="0"/>
                <a:sym typeface="Symbol" charset="0"/>
              </a:rPr>
              <a:t>  4.7</a:t>
            </a:r>
            <a:endParaRPr lang="en-GB" sz="1500" dirty="0">
              <a:latin typeface="+mn-lt"/>
              <a:ea typeface="ＭＳ Ｐゴシック" charset="0"/>
              <a:cs typeface="ＭＳ Ｐゴシック" charset="0"/>
              <a:sym typeface="Symbol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873375" y="1339898"/>
            <a:ext cx="1348426" cy="323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>
              <a:defRPr/>
            </a:pPr>
            <a:r>
              <a:rPr lang="en-GB" sz="1500" smtClean="0">
                <a:latin typeface="+mn-lt"/>
                <a:ea typeface="ＭＳ Ｐゴシック" charset="0"/>
                <a:cs typeface="ＭＳ Ｐゴシック" charset="0"/>
              </a:rPr>
              <a:t>5.3 </a:t>
            </a:r>
            <a:r>
              <a:rPr lang="en-GB" sz="1500" smtClean="0">
                <a:latin typeface="+mn-lt"/>
                <a:ea typeface="ＭＳ Ｐゴシック" charset="0"/>
                <a:cs typeface="ＭＳ Ｐゴシック" charset="0"/>
                <a:sym typeface="Symbol" charset="0"/>
              </a:rPr>
              <a:t> |</a:t>
            </a:r>
            <a:r>
              <a:rPr lang="en-GB" sz="1500" smtClean="0">
                <a:latin typeface="+mn-lt"/>
                <a:ea typeface="ＭＳ Ｐゴシック" charset="0"/>
                <a:cs typeface="ＭＳ Ｐゴシック" charset="0"/>
                <a:sym typeface="Symbol"/>
              </a:rPr>
              <a:t>|</a:t>
            </a:r>
            <a:r>
              <a:rPr lang="en-GB" sz="1500" smtClean="0">
                <a:latin typeface="+mn-lt"/>
                <a:ea typeface="ＭＳ Ｐゴシック" charset="0"/>
                <a:cs typeface="ＭＳ Ｐゴシック" charset="0"/>
                <a:sym typeface="Symbol" charset="0"/>
              </a:rPr>
              <a:t>  6.5</a:t>
            </a:r>
            <a:endParaRPr lang="en-GB" sz="1500" dirty="0">
              <a:latin typeface="+mn-lt"/>
              <a:ea typeface="ＭＳ Ｐゴシック" charset="0"/>
              <a:cs typeface="ＭＳ Ｐゴシック" charset="0"/>
              <a:sym typeface="Symbol" charset="0"/>
            </a:endParaRPr>
          </a:p>
        </p:txBody>
      </p:sp>
      <p:pic>
        <p:nvPicPr>
          <p:cNvPr id="17417" name="Picture 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383012"/>
            <a:ext cx="3159125" cy="3093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17418" name="TextBox 20"/>
          <p:cNvSpPr txBox="1">
            <a:spLocks noChangeArrowheads="1"/>
          </p:cNvSpPr>
          <p:nvPr/>
        </p:nvSpPr>
        <p:spPr bwMode="auto">
          <a:xfrm>
            <a:off x="6770687" y="3340148"/>
            <a:ext cx="1839913" cy="853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r>
              <a:rPr lang="en-GB" sz="2500" b="1" smtClean="0">
                <a:solidFill>
                  <a:srgbClr val="FFFF00"/>
                </a:solidFill>
              </a:rPr>
              <a:t>Roman Pot detector</a:t>
            </a:r>
            <a:endParaRPr lang="en-GB" sz="2500" b="1" dirty="0">
              <a:solidFill>
                <a:srgbClr val="FFFF00"/>
              </a:solidFill>
            </a:endParaRPr>
          </a:p>
        </p:txBody>
      </p:sp>
      <p:sp>
        <p:nvSpPr>
          <p:cNvPr id="17419" name="Notched Right Arrow 21"/>
          <p:cNvSpPr>
            <a:spLocks noChangeArrowheads="1"/>
          </p:cNvSpPr>
          <p:nvPr/>
        </p:nvSpPr>
        <p:spPr bwMode="auto">
          <a:xfrm rot="-6946280">
            <a:off x="4459288" y="2679748"/>
            <a:ext cx="1046162" cy="261938"/>
          </a:xfrm>
          <a:prstGeom prst="notchedRightArrow">
            <a:avLst>
              <a:gd name="adj1" fmla="val 50000"/>
              <a:gd name="adj2" fmla="val 49906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defTabSz="414338" hangingPunct="0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SzPct val="45000"/>
            </a:pPr>
            <a:endParaRPr lang="en-GB" sz="1600">
              <a:latin typeface="Bitstream Vera Sans" pitchFamily="34" charset="0"/>
            </a:endParaRPr>
          </a:p>
        </p:txBody>
      </p:sp>
      <p:sp>
        <p:nvSpPr>
          <p:cNvPr id="15" name="Notched Right Arrow 10"/>
          <p:cNvSpPr>
            <a:spLocks noChangeArrowheads="1"/>
          </p:cNvSpPr>
          <p:nvPr/>
        </p:nvSpPr>
        <p:spPr bwMode="auto">
          <a:xfrm rot="-3600000">
            <a:off x="6876233" y="2584375"/>
            <a:ext cx="1044575" cy="260350"/>
          </a:xfrm>
          <a:prstGeom prst="notchedRightArrow">
            <a:avLst>
              <a:gd name="adj1" fmla="val 50000"/>
              <a:gd name="adj2" fmla="val 50134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defTabSz="414338" hangingPunct="0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SzPct val="45000"/>
            </a:pPr>
            <a:endParaRPr lang="en-GB" sz="1600">
              <a:latin typeface="Bitstream Vera Sans" pitchFamily="34" charset="0"/>
            </a:endParaRPr>
          </a:p>
        </p:txBody>
      </p:sp>
      <p:sp>
        <p:nvSpPr>
          <p:cNvPr id="16" name="Notched Right Arrow 21"/>
          <p:cNvSpPr>
            <a:spLocks noChangeArrowheads="1"/>
          </p:cNvSpPr>
          <p:nvPr/>
        </p:nvSpPr>
        <p:spPr bwMode="auto">
          <a:xfrm rot="-3600000">
            <a:off x="6168209" y="2631999"/>
            <a:ext cx="1046162" cy="261938"/>
          </a:xfrm>
          <a:prstGeom prst="notchedRightArrow">
            <a:avLst>
              <a:gd name="adj1" fmla="val 50000"/>
              <a:gd name="adj2" fmla="val 49906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defTabSz="414338" hangingPunct="0">
              <a:lnSpc>
                <a:spcPct val="97000"/>
              </a:lnSpc>
              <a:spcBef>
                <a:spcPct val="0"/>
              </a:spcBef>
              <a:buClr>
                <a:srgbClr val="000000"/>
              </a:buClr>
              <a:buSzPct val="45000"/>
            </a:pPr>
            <a:endParaRPr lang="en-GB" sz="1600">
              <a:latin typeface="Bitstream Vera Sans" pitchFamily="34" charset="0"/>
            </a:endParaRPr>
          </a:p>
        </p:txBody>
      </p:sp>
      <p:sp>
        <p:nvSpPr>
          <p:cNvPr id="23" name="Content Placeholder 3"/>
          <p:cNvSpPr txBox="1">
            <a:spLocks/>
          </p:cNvSpPr>
          <p:nvPr/>
        </p:nvSpPr>
        <p:spPr>
          <a:xfrm>
            <a:off x="609600" y="3949748"/>
            <a:ext cx="4648200" cy="22098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TOTEM Roman Pots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stations </a:t>
            </a:r>
            <a:r>
              <a:rPr lang="en-GB" sz="2000" dirty="0" smtClean="0"/>
              <a:t>@ s</a:t>
            </a:r>
            <a:r>
              <a:rPr lang="en-GB" sz="2000" dirty="0" smtClean="0">
                <a:sym typeface="Symbol"/>
              </a:rPr>
              <a:t>147 and s220m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Roman Pots per station</a:t>
            </a:r>
            <a:endParaRPr lang="en-GB" sz="2000" dirty="0" smtClean="0"/>
          </a:p>
          <a:p>
            <a:pPr marL="800100" lvl="1" indent="-342900">
              <a:spcBef>
                <a:spcPct val="20000"/>
              </a:spcBef>
            </a:pPr>
            <a:r>
              <a:rPr lang="en-GB" sz="2000" dirty="0" smtClean="0"/>
              <a:t>	(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vertical + 2 </a:t>
            </a:r>
            <a:r>
              <a:rPr lang="en-GB" sz="2000" dirty="0" smtClean="0"/>
              <a:t>horizontal)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total of 24 Roman Pots</a:t>
            </a:r>
            <a:endParaRPr lang="en-GB" dirty="0" smtClean="0">
              <a:sym typeface="Symbo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28800" y="1054148"/>
            <a:ext cx="2032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Inelastic telescopes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1398" y="816964"/>
            <a:ext cx="6418602" cy="594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Final </a:t>
            </a:r>
            <a:r>
              <a:rPr lang="pl-PL" sz="3600" b="1" dirty="0" smtClean="0">
                <a:solidFill>
                  <a:srgbClr val="FF0000"/>
                </a:solidFill>
              </a:rPr>
              <a:t>result: </a:t>
            </a:r>
            <a:r>
              <a:rPr lang="en-GB" sz="3600" b="1" dirty="0" smtClean="0">
                <a:solidFill>
                  <a:srgbClr val="FF0000"/>
                </a:solidFill>
              </a:rPr>
              <a:t>unfolded </a:t>
            </a:r>
            <a:r>
              <a:rPr lang="pl-PL" sz="3600" b="1" dirty="0" smtClean="0">
                <a:solidFill>
                  <a:srgbClr val="FF0000"/>
                </a:solidFill>
              </a:rPr>
              <a:t>el. scat. </a:t>
            </a:r>
            <a:r>
              <a:rPr lang="en-GB" sz="3600" b="1" dirty="0" smtClean="0">
                <a:solidFill>
                  <a:srgbClr val="FF0000"/>
                </a:solidFill>
              </a:rPr>
              <a:t>distribution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19601" y="2417165"/>
            <a:ext cx="21335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|</a:t>
            </a:r>
            <a:r>
              <a:rPr lang="en-GB" sz="1200" dirty="0" smtClean="0"/>
              <a:t> Systematic </a:t>
            </a:r>
            <a:r>
              <a:rPr lang="en-GB" sz="1200" dirty="0"/>
              <a:t>normalisation </a:t>
            </a:r>
            <a:r>
              <a:rPr lang="en-GB" sz="1200" dirty="0" smtClean="0"/>
              <a:t>             </a:t>
            </a:r>
          </a:p>
          <a:p>
            <a:r>
              <a:rPr lang="en-GB" sz="1200" dirty="0" smtClean="0"/>
              <a:t>    uncertainty</a:t>
            </a:r>
            <a:r>
              <a:rPr lang="en-GB" sz="1200" dirty="0" smtClean="0">
                <a:sym typeface="Symbol"/>
              </a:rPr>
              <a:t></a:t>
            </a:r>
            <a:r>
              <a:rPr lang="en-GB" sz="1200" dirty="0" smtClean="0"/>
              <a:t>30%</a:t>
            </a:r>
            <a:endParaRPr lang="en-GB" sz="12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495800" y="2628000"/>
            <a:ext cx="152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smtClean="0">
                <a:solidFill>
                  <a:srgbClr val="FF0000"/>
                </a:solidFill>
              </a:rPr>
              <a:t>Further steps: inelastic protons, D</a:t>
            </a:r>
            <a:r>
              <a:rPr lang="en-GB" sz="3600" b="1" baseline="-25000" smtClean="0">
                <a:solidFill>
                  <a:srgbClr val="FF0000"/>
                </a:solidFill>
              </a:rPr>
              <a:t>y</a:t>
            </a:r>
            <a:endParaRPr lang="en-GB" sz="3600" b="1" smtClean="0">
              <a:solidFill>
                <a:srgbClr val="0070C0"/>
              </a:solidFill>
            </a:endParaRPr>
          </a:p>
        </p:txBody>
      </p:sp>
      <p:pic>
        <p:nvPicPr>
          <p:cNvPr id="2050" name="Picture 2" descr="G:\Workspaces\t\totemrpvisualisation\presentations\20110223_anal_meet\hor_far_4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8957" y="930275"/>
            <a:ext cx="4458843" cy="4351401"/>
          </a:xfrm>
          <a:prstGeom prst="rect">
            <a:avLst/>
          </a:prstGeom>
          <a:noFill/>
        </p:spPr>
      </p:pic>
      <p:pic>
        <p:nvPicPr>
          <p:cNvPr id="2051" name="Picture 3" descr="G:\Workspaces\t\totemrpvisualisation\presentations\20110223_anal_meet\hor_near_4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57" y="938276"/>
            <a:ext cx="4458843" cy="4351401"/>
          </a:xfrm>
          <a:prstGeom prst="rect">
            <a:avLst/>
          </a:prstGeom>
          <a:noFill/>
        </p:spPr>
      </p:pic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1676400" y="5505450"/>
          <a:ext cx="5716588" cy="1276350"/>
        </p:xfrm>
        <a:graphic>
          <a:graphicData uri="http://schemas.openxmlformats.org/presentationml/2006/ole">
            <p:oleObj spid="_x0000_s30722" name="Equation" r:id="rId5" imgW="3416040" imgH="76176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50292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rgbClr val="0000FF"/>
                </a:solidFill>
              </a:rPr>
              <a:t>Inelastically scattered protons</a:t>
            </a:r>
            <a:endParaRPr lang="en-GB" b="1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50292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rgbClr val="0000FF"/>
                </a:solidFill>
              </a:rPr>
              <a:t>Inelastically scattered protons</a:t>
            </a:r>
            <a:endParaRPr lang="en-GB" b="1">
              <a:solidFill>
                <a:srgbClr val="0000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09600" y="3116705"/>
            <a:ext cx="838200" cy="0"/>
          </a:xfrm>
          <a:prstGeom prst="line">
            <a:avLst/>
          </a:prstGeom>
          <a:ln w="15875">
            <a:solidFill>
              <a:srgbClr val="0000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191593" y="3119203"/>
            <a:ext cx="838200" cy="0"/>
          </a:xfrm>
          <a:prstGeom prst="line">
            <a:avLst/>
          </a:prstGeom>
          <a:ln w="15875">
            <a:solidFill>
              <a:srgbClr val="0000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smtClean="0">
                <a:solidFill>
                  <a:srgbClr val="FF0000"/>
                </a:solidFill>
              </a:rPr>
              <a:t>Further steps: inelastic protons, D</a:t>
            </a:r>
            <a:r>
              <a:rPr lang="en-GB" sz="3600" b="1" baseline="-25000" smtClean="0">
                <a:solidFill>
                  <a:srgbClr val="FF0000"/>
                </a:solidFill>
              </a:rPr>
              <a:t>y</a:t>
            </a:r>
          </a:p>
        </p:txBody>
      </p:sp>
      <p:pic>
        <p:nvPicPr>
          <p:cNvPr id="1026" name="Picture 2" descr="G:\Workspaces\t\totemrpvisualisation\presentations\20110223_anal_meet\hor_far_5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5157" y="961364"/>
            <a:ext cx="4458843" cy="4351401"/>
          </a:xfrm>
          <a:prstGeom prst="rect">
            <a:avLst/>
          </a:prstGeom>
          <a:noFill/>
        </p:spPr>
      </p:pic>
      <p:pic>
        <p:nvPicPr>
          <p:cNvPr id="1027" name="Picture 3" descr="G:\Workspaces\t\totemrpvisualisation\presentations\20110223_anal_meet\hor_near_5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57" y="961364"/>
            <a:ext cx="4458843" cy="4351401"/>
          </a:xfrm>
          <a:prstGeom prst="rect">
            <a:avLst/>
          </a:prstGeom>
          <a:noFill/>
        </p:spPr>
      </p:pic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62125" y="5465165"/>
          <a:ext cx="5546725" cy="1276350"/>
        </p:xfrm>
        <a:graphic>
          <a:graphicData uri="http://schemas.openxmlformats.org/presentationml/2006/ole">
            <p:oleObj spid="_x0000_s29698" name="Equation" r:id="rId5" imgW="3314520" imgH="76176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5095833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rgbClr val="0000FF"/>
                </a:solidFill>
              </a:rPr>
              <a:t>Inelastically scattered protons</a:t>
            </a:r>
            <a:endParaRPr lang="en-GB" b="1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5095833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rgbClr val="0000FF"/>
                </a:solidFill>
              </a:rPr>
              <a:t>Inelastically scattered protons</a:t>
            </a:r>
            <a:endParaRPr lang="en-GB" b="1">
              <a:solidFill>
                <a:srgbClr val="0000FF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07102" y="2758192"/>
            <a:ext cx="816964" cy="374753"/>
          </a:xfrm>
          <a:prstGeom prst="line">
            <a:avLst/>
          </a:prstGeom>
          <a:ln w="15875">
            <a:solidFill>
              <a:srgbClr val="0000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241561" y="2728211"/>
            <a:ext cx="747009" cy="467195"/>
          </a:xfrm>
          <a:prstGeom prst="line">
            <a:avLst/>
          </a:prstGeom>
          <a:ln w="15875">
            <a:solidFill>
              <a:srgbClr val="0000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smtClean="0">
                <a:solidFill>
                  <a:srgbClr val="FF0000"/>
                </a:solidFill>
              </a:rPr>
              <a:t>Further steps</a:t>
            </a:r>
            <a:endParaRPr lang="en-GB" sz="3600" b="1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5304"/>
            <a:ext cx="8229600" cy="5117896"/>
          </a:xfrm>
        </p:spPr>
        <p:txBody>
          <a:bodyPr>
            <a:normAutofit/>
          </a:bodyPr>
          <a:lstStyle/>
          <a:p>
            <a:r>
              <a:rPr lang="en-GB" sz="2000" smtClean="0"/>
              <a:t>Limiting machine apertures for large angle scattering (RPs at </a:t>
            </a:r>
            <a:r>
              <a:rPr lang="en-GB" sz="2000" smtClean="0"/>
              <a:t>larger </a:t>
            </a:r>
            <a:r>
              <a:rPr lang="en-GB" sz="2000" smtClean="0"/>
              <a:t>distances</a:t>
            </a:r>
            <a:r>
              <a:rPr lang="en-GB" sz="2000" smtClean="0"/>
              <a:t> from the </a:t>
            </a:r>
            <a:r>
              <a:rPr lang="en-GB" sz="2000" smtClean="0"/>
              <a:t>beam) </a:t>
            </a:r>
          </a:p>
          <a:p>
            <a:r>
              <a:rPr lang="en-GB" sz="2000" smtClean="0"/>
              <a:t>Analysis </a:t>
            </a:r>
            <a:r>
              <a:rPr lang="en-GB" sz="2000" smtClean="0"/>
              <a:t>of the </a:t>
            </a:r>
            <a:r>
              <a:rPr lang="en-GB" sz="2000" smtClean="0"/>
              <a:t>local dispersion and chromaticity </a:t>
            </a:r>
            <a:r>
              <a:rPr lang="en-GB" sz="2000" smtClean="0"/>
              <a:t>for inelastic </a:t>
            </a:r>
            <a:r>
              <a:rPr lang="en-GB" sz="2000" smtClean="0"/>
              <a:t>proton </a:t>
            </a:r>
            <a:r>
              <a:rPr lang="en-GB" sz="2000" smtClean="0"/>
              <a:t>reconstruction</a:t>
            </a:r>
            <a:r>
              <a:rPr lang="en-GB" sz="2000" smtClean="0"/>
              <a:t> </a:t>
            </a:r>
            <a:r>
              <a:rPr lang="en-GB" sz="2000" smtClean="0"/>
              <a:t>(2010</a:t>
            </a:r>
            <a:r>
              <a:rPr lang="en-GB" sz="2000" smtClean="0"/>
              <a:t>, </a:t>
            </a:r>
            <a:r>
              <a:rPr lang="en-GB" sz="2000" smtClean="0"/>
              <a:t>2011</a:t>
            </a:r>
            <a:r>
              <a:rPr lang="en-GB" sz="2000" smtClean="0"/>
              <a:t>)</a:t>
            </a:r>
            <a:endParaRPr lang="en-GB" sz="2000" smtClean="0"/>
          </a:p>
          <a:p>
            <a:r>
              <a:rPr lang="en-GB" sz="2000" smtClean="0"/>
              <a:t>Analysis of optics for/from future 2011 TOTEM runs (</a:t>
            </a:r>
            <a:r>
              <a:rPr lang="en-GB" sz="2000" smtClean="0">
                <a:sym typeface="Symbol"/>
              </a:rPr>
              <a:t></a:t>
            </a:r>
            <a:r>
              <a:rPr lang="en-GB" sz="2000" baseline="30000" smtClean="0">
                <a:sym typeface="Symbol"/>
              </a:rPr>
              <a:t>*</a:t>
            </a:r>
            <a:r>
              <a:rPr lang="en-GB" sz="2000" smtClean="0">
                <a:sym typeface="Symbol"/>
              </a:rPr>
              <a:t>=1.5m, 90m</a:t>
            </a:r>
            <a:r>
              <a:rPr lang="en-GB" sz="2000" smtClean="0"/>
              <a:t>)</a:t>
            </a:r>
          </a:p>
          <a:p>
            <a:endParaRPr lang="en-GB" sz="2000" smtClean="0"/>
          </a:p>
          <a:p>
            <a:endParaRPr lang="en-GB" sz="2000" smtClean="0"/>
          </a:p>
          <a:p>
            <a:pPr>
              <a:buNone/>
            </a:pPr>
            <a:endParaRPr lang="en-GB" sz="2000" smtClean="0"/>
          </a:p>
          <a:p>
            <a:pPr>
              <a:buNone/>
            </a:pPr>
            <a:r>
              <a:rPr lang="en-GB" sz="2000" smtClean="0">
                <a:solidFill>
                  <a:srgbClr val="0000FF"/>
                </a:solidFill>
              </a:rPr>
              <a:t>TOTEM would </a:t>
            </a:r>
            <a:r>
              <a:rPr lang="en-GB" sz="2000" smtClean="0">
                <a:solidFill>
                  <a:srgbClr val="0000FF"/>
                </a:solidFill>
              </a:rPr>
              <a:t>like to thank </a:t>
            </a:r>
            <a:r>
              <a:rPr lang="en-GB" sz="2000" smtClean="0">
                <a:solidFill>
                  <a:srgbClr val="0000FF"/>
                </a:solidFill>
              </a:rPr>
              <a:t>You </a:t>
            </a:r>
            <a:r>
              <a:rPr lang="en-GB" sz="2000" smtClean="0">
                <a:solidFill>
                  <a:srgbClr val="0000FF"/>
                </a:solidFill>
              </a:rPr>
              <a:t>for all your help</a:t>
            </a:r>
          </a:p>
          <a:p>
            <a:pPr lvl="1">
              <a:buNone/>
            </a:pPr>
            <a:r>
              <a:rPr lang="en-GB" sz="1800" smtClean="0">
                <a:solidFill>
                  <a:srgbClr val="0000FF"/>
                </a:solidFill>
              </a:rPr>
              <a:t>	</a:t>
            </a:r>
            <a:r>
              <a:rPr lang="en-GB" sz="1800" smtClean="0">
                <a:solidFill>
                  <a:srgbClr val="0000FF"/>
                </a:solidFill>
              </a:rPr>
              <a:t>Gabriel </a:t>
            </a:r>
            <a:r>
              <a:rPr lang="en-GB" sz="1800" smtClean="0">
                <a:solidFill>
                  <a:srgbClr val="0000FF"/>
                </a:solidFill>
              </a:rPr>
              <a:t>Mueller, Marek Strzelczyk, Massimo </a:t>
            </a:r>
            <a:r>
              <a:rPr lang="en-GB" sz="1800" smtClean="0">
                <a:solidFill>
                  <a:srgbClr val="0000FF"/>
                </a:solidFill>
              </a:rPr>
              <a:t>Giovannozzi, Helmut Burkhardt, Ralph Assmann, Rogelio Garcia, Ezio Todesco, </a:t>
            </a:r>
            <a:r>
              <a:rPr lang="en-GB" sz="1800" smtClean="0">
                <a:solidFill>
                  <a:srgbClr val="0000FF"/>
                </a:solidFill>
              </a:rPr>
              <a:t>Frank </a:t>
            </a:r>
            <a:r>
              <a:rPr lang="en-GB" sz="1800" smtClean="0">
                <a:solidFill>
                  <a:srgbClr val="0000FF"/>
                </a:solidFill>
              </a:rPr>
              <a:t>Schmidt, Carmen Alabau Pons, </a:t>
            </a:r>
            <a:r>
              <a:rPr lang="en-GB" sz="1800" smtClean="0">
                <a:solidFill>
                  <a:srgbClr val="0000FF"/>
                </a:solidFill>
              </a:rPr>
              <a:t>Stefano </a:t>
            </a:r>
            <a:r>
              <a:rPr lang="en-GB" sz="1800" smtClean="0">
                <a:solidFill>
                  <a:srgbClr val="0000FF"/>
                </a:solidFill>
              </a:rPr>
              <a:t>Redaelli</a:t>
            </a:r>
            <a:r>
              <a:rPr lang="en-GB" sz="1800" smtClean="0">
                <a:solidFill>
                  <a:srgbClr val="0000FF"/>
                </a:solidFill>
              </a:rPr>
              <a:t>, </a:t>
            </a:r>
            <a:r>
              <a:rPr lang="en-GB" sz="1800" smtClean="0">
                <a:solidFill>
                  <a:srgbClr val="0000FF"/>
                </a:solidFill>
              </a:rPr>
              <a:t>... </a:t>
            </a:r>
            <a:r>
              <a:rPr lang="en-GB" sz="1800" smtClean="0">
                <a:solidFill>
                  <a:srgbClr val="0000FF"/>
                </a:solidFill>
              </a:rPr>
              <a:t>and many others</a:t>
            </a:r>
            <a:endParaRPr lang="en-GB" sz="1800" smtClean="0">
              <a:solidFill>
                <a:srgbClr val="0000FF"/>
              </a:solidFill>
            </a:endParaRPr>
          </a:p>
          <a:p>
            <a:pPr lvl="1">
              <a:buNone/>
            </a:pPr>
            <a:endParaRPr lang="en-GB" sz="1800" smtClean="0">
              <a:solidFill>
                <a:srgbClr val="0000FF"/>
              </a:solidFill>
            </a:endParaRPr>
          </a:p>
          <a:p>
            <a:pPr lvl="1">
              <a:buNone/>
            </a:pPr>
            <a:r>
              <a:rPr lang="en-GB" sz="2400" smtClean="0">
                <a:solidFill>
                  <a:srgbClr val="0000FF"/>
                </a:solidFill>
              </a:rPr>
              <a:t>Thank you!</a:t>
            </a:r>
            <a:endParaRPr lang="en-GB" sz="24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Backup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914400"/>
          </a:xfrm>
        </p:spPr>
        <p:txBody>
          <a:bodyPr>
            <a:no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ea typeface="ＭＳ Ｐゴシック" pitchFamily="28" charset="-128"/>
              </a:rPr>
              <a:t>Beam based alignment of RPs @220m and data taking (T1,T2,RP220m) (18 May 2011)</a:t>
            </a:r>
            <a:endParaRPr lang="en-GB" sz="3600" b="1" dirty="0" smtClean="0">
              <a:solidFill>
                <a:srgbClr val="FF0000"/>
              </a:solidFill>
              <a:ea typeface="ＭＳ Ｐゴシック" pitchFamily="28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86400" y="4267200"/>
            <a:ext cx="3581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00FF"/>
                </a:solidFill>
              </a:rPr>
              <a:t>Data taking with RPs @ 220 close to the beams</a:t>
            </a:r>
            <a:br>
              <a:rPr lang="en-GB" b="1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     - </a:t>
            </a:r>
            <a:r>
              <a:rPr lang="en-GB" dirty="0" smtClean="0"/>
              <a:t>vertical RPs @ </a:t>
            </a:r>
            <a:r>
              <a:rPr lang="en-GB" dirty="0" smtClean="0">
                <a:solidFill>
                  <a:srgbClr val="FF0000"/>
                </a:solidFill>
              </a:rPr>
              <a:t>5σ = 2.2 mm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- horizontal RPs @ </a:t>
            </a:r>
            <a:r>
              <a:rPr lang="en-GB" dirty="0" smtClean="0">
                <a:solidFill>
                  <a:srgbClr val="FF0000"/>
                </a:solidFill>
              </a:rPr>
              <a:t>7σ = 1 mm</a:t>
            </a:r>
          </a:p>
          <a:p>
            <a:r>
              <a:rPr lang="en-GB" dirty="0" smtClean="0"/>
              <a:t>     - </a:t>
            </a:r>
            <a:r>
              <a:rPr lang="en-GB" dirty="0" smtClean="0">
                <a:solidFill>
                  <a:srgbClr val="FF0000"/>
                </a:solidFill>
              </a:rPr>
              <a:t>low pile-up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100" y="2286000"/>
            <a:ext cx="49657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04800" y="1210270"/>
            <a:ext cx="8458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b="1" smtClean="0">
                <a:solidFill>
                  <a:srgbClr val="0000FF"/>
                </a:solidFill>
                <a:sym typeface="Wingdings" pitchFamily="28" charset="2"/>
              </a:rPr>
              <a:t>Scraping exercise: </a:t>
            </a:r>
          </a:p>
          <a:p>
            <a:r>
              <a:rPr lang="en-GB" sz="1800" b="1" smtClean="0">
                <a:solidFill>
                  <a:srgbClr val="0000FF"/>
                </a:solidFill>
              </a:rPr>
              <a:t>RP220 approached the low intensity </a:t>
            </a:r>
            <a:r>
              <a:rPr lang="en-GB" b="1" smtClean="0">
                <a:solidFill>
                  <a:srgbClr val="0000FF"/>
                </a:solidFill>
              </a:rPr>
              <a:t>beam </a:t>
            </a:r>
            <a:r>
              <a:rPr lang="en-GB" sz="1800" b="1" smtClean="0">
                <a:solidFill>
                  <a:srgbClr val="0000FF"/>
                </a:solidFill>
              </a:rPr>
              <a:t>in 10 </a:t>
            </a:r>
            <a:r>
              <a:rPr lang="en-GB" sz="1800" b="1" smtClean="0">
                <a:solidFill>
                  <a:srgbClr val="0000FF"/>
                </a:solidFill>
                <a:latin typeface="Symbol" pitchFamily="28" charset="2"/>
              </a:rPr>
              <a:t>m</a:t>
            </a:r>
            <a:r>
              <a:rPr lang="en-GB" sz="1800" b="1" smtClean="0">
                <a:solidFill>
                  <a:srgbClr val="0000FF"/>
                </a:solidFill>
              </a:rPr>
              <a:t>m steps</a:t>
            </a:r>
          </a:p>
          <a:p>
            <a:r>
              <a:rPr lang="en-GB" b="1" smtClean="0">
                <a:solidFill>
                  <a:srgbClr val="0000FF"/>
                </a:solidFill>
              </a:rPr>
              <a:t>RP220 now ready for routine insertions in 2011</a:t>
            </a:r>
            <a:endParaRPr lang="en-GB" sz="1800" b="1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54300" y="2895600"/>
            <a:ext cx="16609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mtClean="0"/>
              <a:t>Beam Loss Data</a:t>
            </a: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654300" y="5029200"/>
            <a:ext cx="232775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Vert</a:t>
            </a:r>
            <a:r>
              <a:rPr lang="en-GB" dirty="0" smtClean="0"/>
              <a:t> Pot Position (mm)</a:t>
            </a:r>
            <a:endParaRPr lang="en-GB" dirty="0"/>
          </a:p>
        </p:txBody>
      </p:sp>
      <p:pic>
        <p:nvPicPr>
          <p:cNvPr id="13" name="Picture 13" descr="beam_profile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4704" y="1981200"/>
            <a:ext cx="204311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7803135" y="3928646"/>
            <a:ext cx="463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smtClean="0"/>
              <a:t>x, y</a:t>
            </a:r>
            <a:endParaRPr lang="en-GB" sz="1600"/>
          </a:p>
        </p:txBody>
      </p:sp>
      <p:sp>
        <p:nvSpPr>
          <p:cNvPr id="15" name="TextBox 14"/>
          <p:cNvSpPr txBox="1"/>
          <p:nvPr/>
        </p:nvSpPr>
        <p:spPr>
          <a:xfrm rot="-5400000">
            <a:off x="5400631" y="2733417"/>
            <a:ext cx="14244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smtClean="0"/>
              <a:t>Beam intensity</a:t>
            </a:r>
            <a:endParaRPr lang="en-GB" sz="1600"/>
          </a:p>
        </p:txBody>
      </p:sp>
      <p:sp>
        <p:nvSpPr>
          <p:cNvPr id="16" name="TextBox 15"/>
          <p:cNvSpPr txBox="1"/>
          <p:nvPr/>
        </p:nvSpPr>
        <p:spPr>
          <a:xfrm>
            <a:off x="5334000" y="5830669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Alignment of RP147 planned in August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924800" y="2667000"/>
            <a:ext cx="110190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RP approach</a:t>
            </a:r>
            <a:endParaRPr lang="en-GB" sz="1400" dirty="0"/>
          </a:p>
        </p:txBody>
      </p:sp>
      <p:cxnSp>
        <p:nvCxnSpPr>
          <p:cNvPr id="18" name="Straight Arrow Connector 17"/>
          <p:cNvCxnSpPr/>
          <p:nvPr/>
        </p:nvCxnSpPr>
        <p:spPr>
          <a:xfrm rot="10800000">
            <a:off x="8001000" y="2971800"/>
            <a:ext cx="914400" cy="158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Elastic </a:t>
            </a:r>
            <a:r>
              <a:rPr lang="pl-PL" cap="none" dirty="0" err="1" smtClean="0">
                <a:solidFill>
                  <a:srgbClr val="0000FF"/>
                </a:solidFill>
              </a:rPr>
              <a:t>pp</a:t>
            </a:r>
            <a:r>
              <a:rPr lang="pl-PL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scattering 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pl-PL" cap="none" dirty="0" err="1" smtClean="0">
                <a:solidFill>
                  <a:srgbClr val="0000FF"/>
                </a:solidFill>
              </a:rPr>
              <a:t>t-range</a:t>
            </a:r>
            <a:r>
              <a:rPr lang="pl-PL" cap="none" dirty="0" smtClean="0">
                <a:solidFill>
                  <a:srgbClr val="0000FF"/>
                </a:solidFill>
              </a:rPr>
              <a:t>: </a:t>
            </a:r>
            <a:r>
              <a:rPr lang="en-GB" cap="none" dirty="0" smtClean="0">
                <a:solidFill>
                  <a:srgbClr val="0000FF"/>
                </a:solidFill>
              </a:rPr>
              <a:t>0.36 – 3 GeV</a:t>
            </a:r>
            <a:r>
              <a:rPr lang="en-GB" cap="none" baseline="30000" dirty="0" smtClean="0">
                <a:solidFill>
                  <a:srgbClr val="0000FF"/>
                </a:solidFill>
              </a:rPr>
              <a:t>2</a:t>
            </a:r>
            <a:endParaRPr lang="en-US" cap="non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Elastic pp scattering</a:t>
            </a:r>
          </a:p>
        </p:txBody>
      </p:sp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p. </a:t>
            </a:r>
            <a:fld id="{83538F31-C280-41A9-BFE8-F2CD276416EF}" type="slidenum">
              <a:rPr lang="en-US"/>
              <a:pPr/>
              <a:t>27</a:t>
            </a:fld>
            <a:endParaRPr lang="en-US" dirty="0"/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Karsten Eggert–</a:t>
            </a:r>
          </a:p>
        </p:txBody>
      </p:sp>
      <p:graphicFrame>
        <p:nvGraphicFramePr>
          <p:cNvPr id="6" name="Group 1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54284904"/>
              </p:ext>
            </p:extLst>
          </p:nvPr>
        </p:nvGraphicFramePr>
        <p:xfrm>
          <a:off x="5334000" y="4038600"/>
          <a:ext cx="2057400" cy="1574800"/>
        </p:xfrm>
        <a:graphic>
          <a:graphicData uri="http://schemas.openxmlformats.org/drawingml/2006/table">
            <a:tbl>
              <a:tblPr/>
              <a:tblGrid>
                <a:gridCol w="685800"/>
                <a:gridCol w="1371600"/>
              </a:tblGrid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charset="0"/>
                          <a:ea typeface="ＭＳ Ｐゴシック" charset="0"/>
                        </a:rPr>
                        <a:t>25 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0"/>
                          <a:cs typeface="Arial" pitchFamily="34" charset="0"/>
                        </a:rPr>
                        <a:t>    1.5 nb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0"/>
                          <a:cs typeface="Arial" pitchFamily="34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charset="0"/>
                          <a:ea typeface="ＭＳ Ｐゴシック" charset="0"/>
                        </a:rPr>
                        <a:t>20 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0"/>
                          <a:cs typeface="Arial" pitchFamily="34" charset="0"/>
                        </a:rPr>
                        <a:t>   185 nb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0"/>
                          <a:cs typeface="Arial" pitchFamily="34" charset="0"/>
                        </a:rPr>
                        <a:t>-1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charset="0"/>
                          <a:ea typeface="ＭＳ Ｐゴシック" charset="0"/>
                        </a:rPr>
                        <a:t>18 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0"/>
                          <a:cs typeface="Arial" pitchFamily="34" charset="0"/>
                        </a:rPr>
                        <a:t> 5800 nb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0"/>
                          <a:cs typeface="Arial" pitchFamily="34" charset="0"/>
                        </a:rPr>
                        <a:t>-1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charset="0"/>
                          <a:ea typeface="ＭＳ Ｐゴシック" charset="0"/>
                        </a:rPr>
                        <a:t>7 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0"/>
                          <a:cs typeface="Arial" pitchFamily="34" charset="0"/>
                        </a:rPr>
                        <a:t>    9.5 nb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0"/>
                          <a:cs typeface="Arial" pitchFamily="34" charset="0"/>
                        </a:rPr>
                        <a:t>-1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742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200400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0" name="TextBox 5"/>
          <p:cNvSpPr txBox="1">
            <a:spLocks noChangeArrowheads="1"/>
          </p:cNvSpPr>
          <p:nvPr/>
        </p:nvSpPr>
        <p:spPr bwMode="auto">
          <a:xfrm>
            <a:off x="1739900" y="2997200"/>
            <a:ext cx="1689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Luminosity</a:t>
            </a:r>
            <a:r>
              <a:rPr lang="en-US" sz="3200" b="1" dirty="0"/>
              <a:t> </a:t>
            </a:r>
          </a:p>
        </p:txBody>
      </p:sp>
      <p:sp>
        <p:nvSpPr>
          <p:cNvPr id="17431" name="TextBox 8"/>
          <p:cNvSpPr txBox="1">
            <a:spLocks noChangeArrowheads="1"/>
          </p:cNvSpPr>
          <p:nvPr/>
        </p:nvSpPr>
        <p:spPr bwMode="auto">
          <a:xfrm>
            <a:off x="1219200" y="1376362"/>
            <a:ext cx="679872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Several </a:t>
            </a:r>
            <a:r>
              <a:rPr lang="en-US" sz="2000" dirty="0">
                <a:solidFill>
                  <a:srgbClr val="0000FF"/>
                </a:solidFill>
              </a:rPr>
              <a:t>runs were taken during 2010 </a:t>
            </a:r>
          </a:p>
          <a:p>
            <a:r>
              <a:rPr lang="pl-PL" sz="2000" dirty="0" smtClean="0">
                <a:solidFill>
                  <a:srgbClr val="0000FF"/>
                </a:solidFill>
              </a:rPr>
              <a:t>  </a:t>
            </a:r>
            <a:r>
              <a:rPr lang="en-US" sz="2000" dirty="0" smtClean="0">
                <a:solidFill>
                  <a:srgbClr val="0000FF"/>
                </a:solidFill>
              </a:rPr>
              <a:t>with </a:t>
            </a:r>
            <a:r>
              <a:rPr lang="en-US" sz="2000" dirty="0">
                <a:solidFill>
                  <a:srgbClr val="0000FF"/>
                </a:solidFill>
              </a:rPr>
              <a:t>different </a:t>
            </a:r>
            <a:r>
              <a:rPr lang="en-US" sz="2000" dirty="0" smtClean="0">
                <a:solidFill>
                  <a:srgbClr val="0000FF"/>
                </a:solidFill>
              </a:rPr>
              <a:t>distances </a:t>
            </a:r>
            <a:r>
              <a:rPr lang="en-US" sz="2000" dirty="0">
                <a:solidFill>
                  <a:srgbClr val="0000FF"/>
                </a:solidFill>
              </a:rPr>
              <a:t>of the Roman pots to the beam center</a:t>
            </a:r>
          </a:p>
          <a:p>
            <a:pPr>
              <a:buFont typeface="Arial" pitchFamily="34" charset="0"/>
              <a:buChar char="•"/>
            </a:pPr>
            <a:r>
              <a:rPr lang="pl-PL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The </a:t>
            </a:r>
            <a:r>
              <a:rPr lang="en-US" sz="2000" dirty="0">
                <a:solidFill>
                  <a:srgbClr val="0000FF"/>
                </a:solidFill>
              </a:rPr>
              <a:t>7</a:t>
            </a:r>
            <a:r>
              <a:rPr lang="en-US" sz="2000" dirty="0">
                <a:solidFill>
                  <a:srgbClr val="0000FF"/>
                </a:solidFill>
                <a:latin typeface="Symbol" pitchFamily="18" charset="2"/>
              </a:rPr>
              <a:t> s </a:t>
            </a:r>
            <a:r>
              <a:rPr lang="en-US" sz="2000" dirty="0">
                <a:solidFill>
                  <a:srgbClr val="0000FF"/>
                </a:solidFill>
              </a:rPr>
              <a:t>runs were </a:t>
            </a:r>
            <a:r>
              <a:rPr lang="en-US" sz="2000" dirty="0" smtClean="0">
                <a:solidFill>
                  <a:srgbClr val="0000FF"/>
                </a:solidFill>
              </a:rPr>
              <a:t>analyzed</a:t>
            </a:r>
            <a:endParaRPr lang="en-US" sz="2000" dirty="0">
              <a:solidFill>
                <a:srgbClr val="0000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l-PL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The </a:t>
            </a:r>
            <a:r>
              <a:rPr lang="en-US" sz="2000" dirty="0">
                <a:solidFill>
                  <a:srgbClr val="0000FF"/>
                </a:solidFill>
              </a:rPr>
              <a:t>18</a:t>
            </a:r>
            <a:r>
              <a:rPr lang="en-US" sz="2000" dirty="0">
                <a:solidFill>
                  <a:srgbClr val="0000FF"/>
                </a:solidFill>
                <a:latin typeface="Symbol" pitchFamily="18" charset="2"/>
              </a:rPr>
              <a:t> s </a:t>
            </a:r>
            <a:r>
              <a:rPr lang="en-US" sz="2000" dirty="0">
                <a:solidFill>
                  <a:srgbClr val="0000FF"/>
                </a:solidFill>
              </a:rPr>
              <a:t>runs with a total luminosity of </a:t>
            </a:r>
            <a:r>
              <a:rPr lang="en-US" sz="2000" dirty="0" smtClean="0">
                <a:solidFill>
                  <a:srgbClr val="0000FF"/>
                </a:solidFill>
                <a:sym typeface="Symbol"/>
              </a:rPr>
              <a:t></a:t>
            </a:r>
            <a:r>
              <a:rPr lang="en-US" sz="2000" dirty="0" smtClean="0">
                <a:solidFill>
                  <a:srgbClr val="0000FF"/>
                </a:solidFill>
              </a:rPr>
              <a:t>5.8 </a:t>
            </a:r>
            <a:r>
              <a:rPr lang="en-US" sz="2000" dirty="0">
                <a:solidFill>
                  <a:srgbClr val="0000FF"/>
                </a:solidFill>
              </a:rPr>
              <a:t>pb</a:t>
            </a:r>
            <a:r>
              <a:rPr lang="en-US" sz="2000" baseline="30000" dirty="0">
                <a:solidFill>
                  <a:srgbClr val="0000FF"/>
                </a:solidFill>
              </a:rPr>
              <a:t>-1 </a:t>
            </a:r>
            <a:r>
              <a:rPr lang="en-US" sz="2000" dirty="0">
                <a:solidFill>
                  <a:srgbClr val="0000FF"/>
                </a:solidFill>
              </a:rPr>
              <a:t>will </a:t>
            </a:r>
            <a:r>
              <a:rPr lang="en-US" sz="2000" dirty="0" smtClean="0">
                <a:solidFill>
                  <a:srgbClr val="0000FF"/>
                </a:solidFill>
              </a:rPr>
              <a:t>follow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0" y="4309646"/>
            <a:ext cx="17348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dirty="0" err="1" smtClean="0"/>
              <a:t>Analysed</a:t>
            </a:r>
            <a:r>
              <a:rPr lang="pl-PL" sz="1600" dirty="0" smtClean="0"/>
              <a:t> data files</a:t>
            </a:r>
            <a:endParaRPr lang="en-US" sz="1600" dirty="0"/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rot="10800000" flipV="1">
            <a:off x="2667000" y="4478923"/>
            <a:ext cx="381000" cy="16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096000" y="35052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>
                <a:solidFill>
                  <a:srgbClr val="FF0000"/>
                </a:solidFill>
              </a:rPr>
              <a:t>Integrated luminosity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57800" y="3623846"/>
            <a:ext cx="801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dirty="0" smtClean="0">
                <a:solidFill>
                  <a:srgbClr val="0000FF"/>
                </a:solidFill>
              </a:rPr>
              <a:t>RP dist.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0" y="473458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err="1" smtClean="0"/>
              <a:t>important</a:t>
            </a:r>
            <a:r>
              <a:rPr lang="pl-PL" sz="1400" dirty="0" smtClean="0"/>
              <a:t> for </a:t>
            </a:r>
            <a:r>
              <a:rPr lang="pl-PL" sz="1400" dirty="0" err="1" smtClean="0"/>
              <a:t>large</a:t>
            </a:r>
            <a:r>
              <a:rPr lang="pl-PL" sz="1400" dirty="0" smtClean="0"/>
              <a:t> t</a:t>
            </a:r>
            <a:endParaRPr lang="en-GB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 rot="10800000">
            <a:off x="7162804" y="5029200"/>
            <a:ext cx="533396" cy="1588"/>
          </a:xfrm>
          <a:prstGeom prst="straightConnector1">
            <a:avLst/>
          </a:prstGeom>
          <a:ln w="12700"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4267200"/>
            <a:ext cx="2165985" cy="204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Proton reconstruction</a:t>
            </a:r>
            <a:endParaRPr lang="en-GB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229600" cy="1219200"/>
          </a:xfrm>
        </p:spPr>
        <p:txBody>
          <a:bodyPr>
            <a:no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</a:rPr>
              <a:t>Both angle projections reconstructed: </a:t>
            </a:r>
            <a:r>
              <a:rPr lang="en-GB" sz="2400" b="1" dirty="0" err="1" smtClean="0">
                <a:solidFill>
                  <a:srgbClr val="0000FF"/>
                </a:solidFill>
              </a:rPr>
              <a:t>Θ</a:t>
            </a:r>
            <a:r>
              <a:rPr lang="en-GB" sz="2400" b="1" baseline="-25000" dirty="0" err="1" smtClean="0">
                <a:solidFill>
                  <a:srgbClr val="0000FF"/>
                </a:solidFill>
              </a:rPr>
              <a:t>x</a:t>
            </a:r>
            <a:r>
              <a:rPr lang="en-GB" sz="2400" b="1" baseline="30000" dirty="0" smtClean="0">
                <a:solidFill>
                  <a:srgbClr val="0000FF"/>
                </a:solidFill>
              </a:rPr>
              <a:t>*</a:t>
            </a:r>
            <a:r>
              <a:rPr lang="en-GB" sz="2400" b="1" dirty="0" smtClean="0">
                <a:solidFill>
                  <a:srgbClr val="0000FF"/>
                </a:solidFill>
              </a:rPr>
              <a:t> and </a:t>
            </a:r>
            <a:r>
              <a:rPr lang="en-GB" sz="2400" b="1" dirty="0" err="1" smtClean="0">
                <a:solidFill>
                  <a:srgbClr val="0000FF"/>
                </a:solidFill>
              </a:rPr>
              <a:t>Θ</a:t>
            </a:r>
            <a:r>
              <a:rPr lang="en-GB" sz="2400" b="1" baseline="-25000" dirty="0" err="1" smtClean="0">
                <a:solidFill>
                  <a:srgbClr val="0000FF"/>
                </a:solidFill>
              </a:rPr>
              <a:t>y</a:t>
            </a:r>
            <a:r>
              <a:rPr lang="en-GB" sz="2400" b="1" baseline="30000" dirty="0" smtClean="0">
                <a:solidFill>
                  <a:srgbClr val="0000FF"/>
                </a:solidFill>
              </a:rPr>
              <a:t>*</a:t>
            </a:r>
            <a:r>
              <a:rPr lang="en-GB" sz="2400" b="1" dirty="0" smtClean="0">
                <a:solidFill>
                  <a:srgbClr val="0000FF"/>
                </a:solidFill>
              </a:rPr>
              <a:t> </a:t>
            </a:r>
          </a:p>
          <a:p>
            <a:pPr lvl="1"/>
            <a:r>
              <a:rPr lang="en-GB" sz="2000" dirty="0" err="1" smtClean="0">
                <a:latin typeface="Calibri"/>
              </a:rPr>
              <a:t>Θ</a:t>
            </a:r>
            <a:r>
              <a:rPr lang="en-GB" sz="2000" baseline="-25000" dirty="0" err="1" smtClean="0">
                <a:latin typeface="Calibri"/>
              </a:rPr>
              <a:t>x</a:t>
            </a:r>
            <a:r>
              <a:rPr lang="en-GB" sz="2000" baseline="30000" dirty="0" smtClean="0">
                <a:latin typeface="Calibri"/>
              </a:rPr>
              <a:t>*</a:t>
            </a:r>
            <a:r>
              <a:rPr lang="en-GB" sz="2000" dirty="0" smtClean="0">
                <a:latin typeface="Calibri"/>
              </a:rPr>
              <a:t> from</a:t>
            </a:r>
            <a:r>
              <a:rPr lang="en-GB" sz="2000" dirty="0" smtClean="0"/>
              <a:t> </a:t>
            </a:r>
            <a:r>
              <a:rPr lang="en-GB" sz="2000" dirty="0" err="1" smtClean="0"/>
              <a:t>Θ</a:t>
            </a:r>
            <a:r>
              <a:rPr lang="en-GB" sz="2000" baseline="-25000" dirty="0" err="1" smtClean="0"/>
              <a:t>x</a:t>
            </a:r>
            <a:r>
              <a:rPr lang="en-GB" sz="2000" dirty="0" smtClean="0">
                <a:latin typeface="Calibri"/>
              </a:rPr>
              <a:t> @ RP220 (through </a:t>
            </a:r>
            <a:r>
              <a:rPr lang="en-GB" sz="2000" dirty="0" err="1" smtClean="0"/>
              <a:t>dL</a:t>
            </a:r>
            <a:r>
              <a:rPr lang="en-GB" sz="2000" baseline="-25000" dirty="0" err="1" smtClean="0"/>
              <a:t>x</a:t>
            </a:r>
            <a:r>
              <a:rPr lang="en-GB" sz="2000" dirty="0" smtClean="0"/>
              <a:t>/ds</a:t>
            </a:r>
            <a:r>
              <a:rPr lang="en-GB" sz="2000" dirty="0"/>
              <a:t>) </a:t>
            </a:r>
            <a:r>
              <a:rPr lang="en-GB" sz="2000" dirty="0" smtClean="0"/>
              <a:t>        </a:t>
            </a:r>
            <a:r>
              <a:rPr lang="en-GB" sz="2000" dirty="0" err="1" smtClean="0">
                <a:solidFill>
                  <a:srgbClr val="FF0000"/>
                </a:solidFill>
              </a:rPr>
              <a:t>Θ</a:t>
            </a:r>
            <a:r>
              <a:rPr lang="en-GB" sz="2000" baseline="-25000" dirty="0" err="1" smtClean="0">
                <a:solidFill>
                  <a:srgbClr val="FF0000"/>
                </a:solidFill>
              </a:rPr>
              <a:t>x</a:t>
            </a:r>
            <a:r>
              <a:rPr lang="en-GB" sz="2000" dirty="0" smtClean="0">
                <a:solidFill>
                  <a:srgbClr val="FF0000"/>
                </a:solidFill>
              </a:rPr>
              <a:t> = </a:t>
            </a:r>
            <a:r>
              <a:rPr lang="en-GB" sz="2000" dirty="0" err="1">
                <a:solidFill>
                  <a:srgbClr val="FF0000"/>
                </a:solidFill>
              </a:rPr>
              <a:t>dL</a:t>
            </a:r>
            <a:r>
              <a:rPr lang="en-GB" sz="2000" baseline="-25000" dirty="0" err="1">
                <a:solidFill>
                  <a:srgbClr val="FF0000"/>
                </a:solidFill>
              </a:rPr>
              <a:t>x</a:t>
            </a:r>
            <a:r>
              <a:rPr lang="en-GB" sz="2000" dirty="0">
                <a:solidFill>
                  <a:srgbClr val="FF0000"/>
                </a:solidFill>
              </a:rPr>
              <a:t>/</a:t>
            </a:r>
            <a:r>
              <a:rPr lang="en-GB" sz="2000" dirty="0" smtClean="0">
                <a:solidFill>
                  <a:srgbClr val="FF0000"/>
                </a:solidFill>
              </a:rPr>
              <a:t>ds </a:t>
            </a:r>
            <a:r>
              <a:rPr lang="en-GB" sz="2000" dirty="0" err="1">
                <a:solidFill>
                  <a:srgbClr val="FF0000"/>
                </a:solidFill>
              </a:rPr>
              <a:t>Θ</a:t>
            </a:r>
            <a:r>
              <a:rPr lang="en-GB" sz="2000" baseline="-25000" dirty="0" err="1">
                <a:solidFill>
                  <a:srgbClr val="FF0000"/>
                </a:solidFill>
              </a:rPr>
              <a:t>x</a:t>
            </a:r>
            <a:r>
              <a:rPr lang="en-GB" sz="2000" baseline="30000" dirty="0">
                <a:solidFill>
                  <a:srgbClr val="FF0000"/>
                </a:solidFill>
              </a:rPr>
              <a:t>*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endParaRPr lang="en-GB" sz="2000" dirty="0" smtClean="0">
              <a:solidFill>
                <a:srgbClr val="FF0000"/>
              </a:solidFill>
              <a:latin typeface="Calibri"/>
            </a:endParaRPr>
          </a:p>
          <a:p>
            <a:pPr lvl="1"/>
            <a:r>
              <a:rPr lang="en-GB" sz="2000" dirty="0" err="1" smtClean="0"/>
              <a:t>Θ</a:t>
            </a:r>
            <a:r>
              <a:rPr lang="en-GB" sz="2000" baseline="-25000" dirty="0" err="1" smtClean="0"/>
              <a:t>y</a:t>
            </a:r>
            <a:r>
              <a:rPr lang="en-GB" sz="2000" baseline="30000" dirty="0" smtClean="0"/>
              <a:t>*</a:t>
            </a:r>
            <a:r>
              <a:rPr lang="en-GB" sz="2000" dirty="0" smtClean="0"/>
              <a:t> from y @ RP220 (through L</a:t>
            </a:r>
            <a:r>
              <a:rPr lang="en-GB" sz="2000" baseline="-25000" dirty="0" smtClean="0"/>
              <a:t>y</a:t>
            </a:r>
            <a:r>
              <a:rPr lang="en-GB" sz="2000" dirty="0" smtClean="0"/>
              <a:t>)                    </a:t>
            </a:r>
            <a:r>
              <a:rPr lang="en-GB" sz="2000" dirty="0" smtClean="0">
                <a:solidFill>
                  <a:srgbClr val="FF0000"/>
                </a:solidFill>
              </a:rPr>
              <a:t>y = </a:t>
            </a:r>
            <a:r>
              <a:rPr lang="en-GB" sz="2000" dirty="0">
                <a:solidFill>
                  <a:srgbClr val="FF0000"/>
                </a:solidFill>
              </a:rPr>
              <a:t>L</a:t>
            </a:r>
            <a:r>
              <a:rPr lang="en-GB" sz="2000" baseline="-25000" dirty="0">
                <a:solidFill>
                  <a:srgbClr val="FF0000"/>
                </a:solidFill>
              </a:rPr>
              <a:t>y</a:t>
            </a:r>
            <a:r>
              <a:rPr lang="en-GB" sz="2000" dirty="0">
                <a:solidFill>
                  <a:srgbClr val="FF0000"/>
                </a:solidFill>
              </a:rPr>
              <a:t>  </a:t>
            </a:r>
            <a:r>
              <a:rPr lang="en-GB" sz="2000" dirty="0" err="1">
                <a:solidFill>
                  <a:srgbClr val="FF0000"/>
                </a:solidFill>
              </a:rPr>
              <a:t>Θ</a:t>
            </a:r>
            <a:r>
              <a:rPr lang="en-GB" sz="2000" baseline="-25000" dirty="0" err="1">
                <a:solidFill>
                  <a:srgbClr val="FF0000"/>
                </a:solidFill>
              </a:rPr>
              <a:t>y</a:t>
            </a:r>
            <a:r>
              <a:rPr lang="en-GB" sz="2000" baseline="30000" dirty="0">
                <a:solidFill>
                  <a:srgbClr val="FF0000"/>
                </a:solidFill>
              </a:rPr>
              <a:t>*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endParaRPr lang="en-GB" sz="2000" dirty="0" smtClean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133600" y="2286000"/>
            <a:ext cx="6934200" cy="441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000" b="1" dirty="0" smtClean="0">
                <a:solidFill>
                  <a:srgbClr val="FF0000"/>
                </a:solidFill>
              </a:rPr>
              <a:t>→ </a:t>
            </a:r>
            <a:r>
              <a:rPr lang="en-GB" sz="2000" b="1" dirty="0" smtClean="0"/>
              <a:t>Excellent optics understanding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GB" sz="2000" dirty="0" smtClean="0"/>
              <a:t>Magnet currents measured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GB" sz="2000" dirty="0" smtClean="0"/>
              <a:t>Measurements of optics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parameters with elastic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scatt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600" dirty="0" err="1" smtClean="0"/>
              <a:t>Θ</a:t>
            </a:r>
            <a:r>
              <a:rPr lang="en-GB" sz="1600" baseline="-25000" dirty="0" err="1" smtClean="0"/>
              <a:t>left</a:t>
            </a:r>
            <a:r>
              <a:rPr lang="en-GB" sz="1600" baseline="30000" dirty="0" smtClean="0"/>
              <a:t>*</a:t>
            </a:r>
            <a:r>
              <a:rPr lang="en-GB" sz="1600" dirty="0" smtClean="0"/>
              <a:t> = </a:t>
            </a:r>
            <a:r>
              <a:rPr lang="en-GB" sz="1600" dirty="0" err="1" smtClean="0"/>
              <a:t>Θ</a:t>
            </a:r>
            <a:r>
              <a:rPr lang="en-GB" sz="1600" baseline="-25000" dirty="0" err="1" smtClean="0"/>
              <a:t>right</a:t>
            </a:r>
            <a:r>
              <a:rPr lang="en-GB" sz="1600" baseline="30000" dirty="0" smtClean="0"/>
              <a:t>*   </a:t>
            </a:r>
            <a:r>
              <a:rPr lang="en-GB" sz="1600" dirty="0" smtClean="0"/>
              <a:t>(proton pair </a:t>
            </a:r>
            <a:r>
              <a:rPr lang="en-GB" sz="1600" dirty="0" err="1" smtClean="0"/>
              <a:t>collinearity</a:t>
            </a:r>
            <a:r>
              <a:rPr lang="en-GB" sz="1600" dirty="0" smtClean="0"/>
              <a:t>)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Proton position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GB" sz="1600" noProof="0" dirty="0" smtClean="0"/>
              <a:t>↔</a:t>
            </a:r>
            <a:r>
              <a:rPr lang="pl-PL" sz="1600" noProof="0" dirty="0" smtClean="0"/>
              <a:t>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angle correlations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600" dirty="0" smtClean="0"/>
              <a:t>L</a:t>
            </a:r>
            <a:r>
              <a:rPr lang="en-GB" sz="1600" baseline="-25000" dirty="0" smtClean="0"/>
              <a:t>x</a:t>
            </a:r>
            <a:r>
              <a:rPr lang="en-GB" sz="1600" dirty="0" smtClean="0"/>
              <a:t>=0 determination, coupling corrections</a:t>
            </a:r>
          </a:p>
          <a:p>
            <a:pPr marL="342900" indent="-342900">
              <a:spcBef>
                <a:spcPct val="20000"/>
              </a:spcBef>
            </a:pPr>
            <a:r>
              <a:rPr lang="en-GB" sz="2000" b="1" dirty="0" smtClean="0">
                <a:solidFill>
                  <a:srgbClr val="FF0000"/>
                </a:solidFill>
              </a:rPr>
              <a:t>→</a:t>
            </a:r>
            <a:r>
              <a:rPr lang="en-GB" sz="2000" b="1" dirty="0" smtClean="0"/>
              <a:t> Fine alignment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GB" sz="2000" dirty="0" smtClean="0"/>
              <a:t>Alignment between pots with overlapping tracks (</a:t>
            </a:r>
            <a:r>
              <a:rPr lang="en-GB" sz="2000" dirty="0" smtClean="0">
                <a:sym typeface="Symbol"/>
              </a:rPr>
              <a:t>1μm</a:t>
            </a:r>
            <a:r>
              <a:rPr lang="en-GB" sz="2000" dirty="0" smtClean="0"/>
              <a:t>) 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pl-PL" sz="2000" dirty="0" smtClean="0"/>
              <a:t>A</a:t>
            </a:r>
            <a:r>
              <a:rPr lang="en-GB" sz="2000" dirty="0" err="1" smtClean="0"/>
              <a:t>lignment</a:t>
            </a:r>
            <a:r>
              <a:rPr lang="en-GB" sz="2000" dirty="0" smtClean="0"/>
              <a:t> with respect to the beam – scraping exercise (</a:t>
            </a:r>
            <a:r>
              <a:rPr lang="en-GB" sz="2000" dirty="0" smtClean="0">
                <a:sym typeface="Symbol"/>
              </a:rPr>
              <a:t>20μm</a:t>
            </a:r>
            <a:r>
              <a:rPr lang="en-GB" sz="2000" dirty="0" smtClean="0"/>
              <a:t>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GB" sz="2000" dirty="0" smtClean="0"/>
              <a:t>Mechanical constraints between top and bottom pots (</a:t>
            </a:r>
            <a:r>
              <a:rPr lang="en-GB" sz="2000" dirty="0" smtClean="0">
                <a:sym typeface="Symbol"/>
              </a:rPr>
              <a:t>10μm</a:t>
            </a:r>
            <a:r>
              <a:rPr lang="en-GB" sz="2000" dirty="0" smtClean="0"/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9467" y="6290846"/>
            <a:ext cx="2086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smtClean="0"/>
              <a:t>Track based alignment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228600" y="2168525"/>
            <a:ext cx="3881438" cy="4460875"/>
          </a:xfrm>
        </p:spPr>
        <p:txBody>
          <a:bodyPr/>
          <a:lstStyle/>
          <a:p>
            <a:r>
              <a:rPr lang="en-US" sz="2400" dirty="0" smtClean="0"/>
              <a:t>Topology</a:t>
            </a:r>
            <a:endParaRPr lang="en-US" sz="240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smtClean="0"/>
              <a:t>near and far units</a:t>
            </a:r>
            <a:endParaRPr lang="pl-PL" sz="2000" dirty="0" smtClean="0"/>
          </a:p>
          <a:p>
            <a:pPr lvl="1"/>
            <a:r>
              <a:rPr lang="en-US" sz="2000" dirty="0" smtClean="0"/>
              <a:t>diagonals</a:t>
            </a:r>
          </a:p>
          <a:p>
            <a:r>
              <a:rPr lang="pl-PL" sz="2400" dirty="0" smtClean="0"/>
              <a:t>Low |</a:t>
            </a:r>
            <a:r>
              <a:rPr lang="pl-PL" sz="2400" dirty="0" smtClean="0">
                <a:sym typeface="Symbol" pitchFamily="18" charset="2"/>
              </a:rPr>
              <a:t></a:t>
            </a:r>
            <a:r>
              <a:rPr lang="pl-PL" sz="2400" dirty="0" smtClean="0"/>
              <a:t>| selection </a:t>
            </a:r>
            <a:r>
              <a:rPr lang="en-US" sz="2400" dirty="0" smtClean="0"/>
              <a:t>(3σ)</a:t>
            </a:r>
          </a:p>
          <a:p>
            <a:pPr lvl="1"/>
            <a:r>
              <a:rPr lang="pl-PL" sz="2000" dirty="0" smtClean="0"/>
              <a:t>|</a:t>
            </a:r>
            <a:r>
              <a:rPr lang="en-US" sz="2000" dirty="0" smtClean="0"/>
              <a:t>x</a:t>
            </a:r>
            <a:r>
              <a:rPr lang="en-US" sz="2000" baseline="-25000" dirty="0" smtClean="0"/>
              <a:t>RP,45</a:t>
            </a:r>
            <a:r>
              <a:rPr lang="pl-PL" sz="2000" dirty="0" smtClean="0">
                <a:sym typeface="Symbol" pitchFamily="18" charset="2"/>
              </a:rPr>
              <a:t>|&lt;3</a:t>
            </a:r>
            <a:r>
              <a:rPr lang="el-GR" sz="2000" dirty="0" smtClean="0">
                <a:latin typeface="Calibri" pitchFamily="34" charset="0"/>
                <a:sym typeface="Symbol" pitchFamily="18" charset="2"/>
              </a:rPr>
              <a:t>σ</a:t>
            </a:r>
            <a:r>
              <a:rPr lang="pl-PL" sz="2000" baseline="-25000" dirty="0" smtClean="0">
                <a:latin typeface="Calibri" pitchFamily="34" charset="0"/>
                <a:sym typeface="Symbol" pitchFamily="18" charset="2"/>
              </a:rPr>
              <a:t>x  </a:t>
            </a:r>
            <a:r>
              <a:rPr lang="pl-PL" sz="2000" dirty="0" smtClean="0">
                <a:sym typeface="Symbol" pitchFamily="18" charset="2"/>
              </a:rPr>
              <a:t>@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pl-PL" sz="2000" dirty="0" smtClean="0">
                <a:sym typeface="Symbol" pitchFamily="18" charset="2"/>
              </a:rPr>
              <a:t>L</a:t>
            </a:r>
            <a:r>
              <a:rPr lang="en-US" sz="2000" baseline="-25000" dirty="0" smtClean="0"/>
              <a:t>x,45</a:t>
            </a:r>
            <a:r>
              <a:rPr lang="pl-PL" sz="2000" dirty="0" smtClean="0"/>
              <a:t>=0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r>
              <a:rPr lang="pl-PL" sz="2000" dirty="0" smtClean="0"/>
              <a:t>|</a:t>
            </a:r>
            <a:r>
              <a:rPr lang="en-GB" sz="2000" dirty="0" err="1" smtClean="0"/>
              <a:t>x</a:t>
            </a:r>
            <a:r>
              <a:rPr lang="en-GB" sz="2000" baseline="-25000" dirty="0" err="1" smtClean="0"/>
              <a:t>RP</a:t>
            </a:r>
            <a:r>
              <a:rPr lang="en-US" sz="2000" baseline="-25000" dirty="0" smtClean="0"/>
              <a:t>,</a:t>
            </a:r>
            <a:r>
              <a:rPr lang="pl-PL" sz="2000" baseline="-25000" dirty="0" smtClean="0"/>
              <a:t>56</a:t>
            </a:r>
            <a:r>
              <a:rPr lang="pl-PL" sz="2000" dirty="0" smtClean="0">
                <a:sym typeface="Symbol" pitchFamily="18" charset="2"/>
              </a:rPr>
              <a:t>|&lt;3</a:t>
            </a:r>
            <a:r>
              <a:rPr lang="el-GR" sz="2000" dirty="0" smtClean="0">
                <a:sym typeface="Symbol" pitchFamily="18" charset="2"/>
              </a:rPr>
              <a:t>σ</a:t>
            </a:r>
            <a:r>
              <a:rPr lang="pl-PL" sz="2000" baseline="-25000" dirty="0" smtClean="0">
                <a:sym typeface="Symbol" pitchFamily="18" charset="2"/>
              </a:rPr>
              <a:t>x  </a:t>
            </a:r>
            <a:r>
              <a:rPr lang="pl-PL" sz="2000" dirty="0" smtClean="0">
                <a:sym typeface="Symbol" pitchFamily="18" charset="2"/>
              </a:rPr>
              <a:t>@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pl-PL" sz="2000" dirty="0" smtClean="0">
                <a:sym typeface="Symbol" pitchFamily="18" charset="2"/>
              </a:rPr>
              <a:t>L</a:t>
            </a:r>
            <a:r>
              <a:rPr lang="en-US" sz="2000" baseline="-25000" dirty="0" smtClean="0"/>
              <a:t>x,</a:t>
            </a:r>
            <a:r>
              <a:rPr lang="pl-PL" sz="2000" baseline="-25000" dirty="0" smtClean="0"/>
              <a:t>56</a:t>
            </a:r>
            <a:r>
              <a:rPr lang="pl-PL" sz="2000" dirty="0" smtClean="0"/>
              <a:t>=0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smtClean="0"/>
              <a:t>corr. </a:t>
            </a:r>
            <a:r>
              <a:rPr lang="en-US" sz="2000" dirty="0" err="1" smtClean="0"/>
              <a:t>y</a:t>
            </a:r>
            <a:r>
              <a:rPr lang="en-US" sz="2000" baseline="-25000" dirty="0" err="1" smtClean="0"/>
              <a:t>RP</a:t>
            </a:r>
            <a:r>
              <a:rPr lang="pl-PL" sz="2000" baseline="-25000" dirty="0" smtClean="0"/>
              <a:t>216</a:t>
            </a:r>
            <a:r>
              <a:rPr lang="en-US" sz="2000" baseline="-25000" dirty="0" smtClean="0"/>
              <a:t>,45 </a:t>
            </a:r>
            <a:r>
              <a:rPr lang="en-US" sz="2000" dirty="0" smtClean="0">
                <a:sym typeface="Symbol" pitchFamily="18" charset="2"/>
              </a:rPr>
              <a:t> </a:t>
            </a:r>
            <a:r>
              <a:rPr lang="en-US" sz="2000" dirty="0" err="1" smtClean="0"/>
              <a:t>y</a:t>
            </a:r>
            <a:r>
              <a:rPr lang="en-US" sz="2000" baseline="-25000" dirty="0" err="1" smtClean="0"/>
              <a:t>RP</a:t>
            </a:r>
            <a:r>
              <a:rPr lang="pl-PL" sz="2000" baseline="-25000" dirty="0" smtClean="0"/>
              <a:t>220</a:t>
            </a:r>
            <a:r>
              <a:rPr lang="en-US" sz="2000" baseline="-25000" dirty="0" smtClean="0"/>
              <a:t>,45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smtClean="0"/>
              <a:t>corr. </a:t>
            </a:r>
            <a:r>
              <a:rPr lang="en-US" sz="2000" dirty="0" err="1" smtClean="0"/>
              <a:t>y</a:t>
            </a:r>
            <a:r>
              <a:rPr lang="en-US" sz="2000" baseline="-25000" dirty="0" err="1" smtClean="0"/>
              <a:t>RP</a:t>
            </a:r>
            <a:r>
              <a:rPr lang="pl-PL" sz="2000" baseline="-25000" dirty="0" smtClean="0"/>
              <a:t>216</a:t>
            </a:r>
            <a:r>
              <a:rPr lang="en-US" sz="2000" baseline="-25000" dirty="0" smtClean="0"/>
              <a:t>,</a:t>
            </a:r>
            <a:r>
              <a:rPr lang="pl-PL" sz="2000" baseline="-25000" dirty="0" smtClean="0"/>
              <a:t>56</a:t>
            </a:r>
            <a:r>
              <a:rPr lang="en-US" sz="2000" baseline="-25000" dirty="0" smtClean="0"/>
              <a:t> </a:t>
            </a:r>
            <a:r>
              <a:rPr lang="en-US" sz="2000" dirty="0" smtClean="0">
                <a:sym typeface="Symbol" pitchFamily="18" charset="2"/>
              </a:rPr>
              <a:t> </a:t>
            </a:r>
            <a:r>
              <a:rPr lang="en-US" sz="2000" dirty="0" err="1" smtClean="0"/>
              <a:t>y</a:t>
            </a:r>
            <a:r>
              <a:rPr lang="en-US" sz="2000" baseline="-25000" dirty="0" err="1" smtClean="0"/>
              <a:t>RP</a:t>
            </a:r>
            <a:r>
              <a:rPr lang="pl-PL" sz="2000" baseline="-25000" dirty="0" smtClean="0"/>
              <a:t>220</a:t>
            </a:r>
            <a:r>
              <a:rPr lang="en-US" sz="2000" baseline="-25000" dirty="0" smtClean="0"/>
              <a:t>,</a:t>
            </a:r>
            <a:r>
              <a:rPr lang="pl-PL" sz="2000" baseline="-25000" dirty="0" smtClean="0"/>
              <a:t>56</a:t>
            </a: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pl-PL" sz="2400" dirty="0" smtClean="0"/>
              <a:t>Elastic collinearity </a:t>
            </a:r>
            <a:r>
              <a:rPr lang="en-US" sz="2400" dirty="0" smtClean="0"/>
              <a:t>(</a:t>
            </a:r>
            <a:r>
              <a:rPr lang="pl-PL" sz="2400" dirty="0" smtClean="0"/>
              <a:t>3</a:t>
            </a:r>
            <a:r>
              <a:rPr lang="en-US" sz="2400" dirty="0" smtClean="0">
                <a:latin typeface="Calibri" pitchFamily="34" charset="0"/>
              </a:rPr>
              <a:t>σ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 smtClean="0"/>
              <a:t>θ</a:t>
            </a:r>
            <a:r>
              <a:rPr lang="en-US" sz="2000" baseline="-25000" dirty="0" smtClean="0"/>
              <a:t>x,45</a:t>
            </a:r>
            <a:r>
              <a:rPr lang="en-US" sz="2000" baseline="30000" dirty="0" smtClean="0"/>
              <a:t>*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 pitchFamily="18" charset="2"/>
              </a:rPr>
              <a:t></a:t>
            </a:r>
            <a:r>
              <a:rPr lang="en-US" sz="2000" dirty="0" smtClean="0"/>
              <a:t> θ</a:t>
            </a:r>
            <a:r>
              <a:rPr lang="en-US" sz="2000" baseline="-25000" dirty="0" smtClean="0"/>
              <a:t>x,56</a:t>
            </a:r>
            <a:r>
              <a:rPr lang="en-US" sz="2000" baseline="30000" dirty="0" smtClean="0"/>
              <a:t>*</a:t>
            </a:r>
            <a:endParaRPr lang="en-US" sz="2000" baseline="3000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smtClean="0"/>
              <a:t>θ</a:t>
            </a:r>
            <a:r>
              <a:rPr lang="en-US" sz="2000" baseline="-25000" dirty="0" smtClean="0"/>
              <a:t>y,45</a:t>
            </a:r>
            <a:r>
              <a:rPr lang="en-US" sz="2000" baseline="30000" dirty="0" smtClean="0"/>
              <a:t>*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 pitchFamily="18" charset="2"/>
              </a:rPr>
              <a:t></a:t>
            </a:r>
            <a:r>
              <a:rPr lang="en-US" sz="2000" dirty="0" smtClean="0"/>
              <a:t> θ</a:t>
            </a:r>
            <a:r>
              <a:rPr lang="en-US" sz="2000" baseline="-25000" dirty="0" smtClean="0"/>
              <a:t>y,56</a:t>
            </a:r>
            <a:r>
              <a:rPr lang="en-US" sz="2000" baseline="30000" dirty="0" smtClean="0"/>
              <a:t>*</a:t>
            </a:r>
            <a:endParaRPr lang="en-US" sz="2000" dirty="0" smtClean="0">
              <a:solidFill>
                <a:srgbClr val="0000FF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22704" y="3336924"/>
          <a:ext cx="4151312" cy="2301876"/>
        </p:xfrm>
        <a:graphic>
          <a:graphicData uri="http://schemas.openxmlformats.org/drawingml/2006/table">
            <a:tbl>
              <a:tblPr/>
              <a:tblGrid>
                <a:gridCol w="2907566"/>
                <a:gridCol w="1243746"/>
              </a:tblGrid>
              <a:tr h="56091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Total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triggers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5.28M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Reconstructed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tracks</a:t>
                      </a:r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&amp; elastic topology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293k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91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Low </a:t>
                      </a:r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|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sym typeface="Symbol"/>
                        </a:rPr>
                        <a:t></a:t>
                      </a:r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| selection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70.2k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91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</a:t>
                      </a:r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linearity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cuts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66.0k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49" name="TextBox 1"/>
          <p:cNvSpPr txBox="1">
            <a:spLocks noChangeArrowheads="1"/>
          </p:cNvSpPr>
          <p:nvPr/>
        </p:nvSpPr>
        <p:spPr bwMode="auto">
          <a:xfrm>
            <a:off x="4419600" y="2297113"/>
            <a:ext cx="3657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Intergrated luminosity : 6.2 nbarn</a:t>
            </a:r>
            <a:r>
              <a:rPr lang="en-US" sz="1800" baseline="30000">
                <a:solidFill>
                  <a:srgbClr val="FF0000"/>
                </a:solidFill>
              </a:rPr>
              <a:t>-</a:t>
            </a:r>
            <a:r>
              <a:rPr lang="en-US" sz="1800" b="1" baseline="30000">
                <a:solidFill>
                  <a:srgbClr val="FF0000"/>
                </a:solidFill>
              </a:rPr>
              <a:t>1</a:t>
            </a:r>
          </a:p>
        </p:txBody>
      </p:sp>
      <p:pic>
        <p:nvPicPr>
          <p:cNvPr id="1845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8100" y="936625"/>
            <a:ext cx="6540500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pl-PL" sz="3600" b="1" dirty="0" smtClean="0">
                <a:solidFill>
                  <a:srgbClr val="FF0000"/>
                </a:solidFill>
              </a:rPr>
              <a:t>Cuts and data reduction</a:t>
            </a:r>
            <a:endParaRPr lang="en-US" sz="3600" b="1" dirty="0" smtClean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7746209" y="3923505"/>
            <a:ext cx="685800" cy="1588"/>
          </a:xfrm>
          <a:prstGeom prst="straightConnector1">
            <a:avLst/>
          </a:prstGeom>
          <a:ln w="15875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089904" y="3657600"/>
            <a:ext cx="977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FF"/>
                </a:solidFill>
              </a:rPr>
              <a:t>showers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55964" y="6153090"/>
            <a:ext cx="42594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pl-PL" sz="2000" dirty="0" smtClean="0">
                <a:solidFill>
                  <a:srgbClr val="FF0000"/>
                </a:solidFill>
              </a:rPr>
              <a:t>Diagonals analysed independently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0"/>
          <p:cNvSpPr txBox="1">
            <a:spLocks noChangeArrowheads="1"/>
          </p:cNvSpPr>
          <p:nvPr/>
        </p:nvSpPr>
        <p:spPr bwMode="auto">
          <a:xfrm>
            <a:off x="914400" y="152400"/>
            <a:ext cx="7086600" cy="63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945" tIns="41473" rIns="82945" bIns="41473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600" b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Roman Pot station outlook</a:t>
            </a:r>
            <a:endParaRPr lang="en-GB" sz="3600" b="1">
              <a:solidFill>
                <a:srgbClr val="FF0000"/>
              </a:solidFill>
              <a:latin typeface="+mj-lt"/>
              <a:ea typeface="+mj-ea"/>
              <a:cs typeface="+mj-cs"/>
              <a:sym typeface="Symbol" pitchFamily="18" charset="2"/>
            </a:endParaRPr>
          </a:p>
        </p:txBody>
      </p:sp>
      <p:pic>
        <p:nvPicPr>
          <p:cNvPr id="44035" name="Picture 5" descr="RP147_closeup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986088"/>
            <a:ext cx="4148138" cy="310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6" descr="RP147_pictur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7213" y="728795"/>
            <a:ext cx="4700587" cy="352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8" name="Text Box 30"/>
          <p:cNvSpPr txBox="1">
            <a:spLocks noChangeArrowheads="1"/>
          </p:cNvSpPr>
          <p:nvPr/>
        </p:nvSpPr>
        <p:spPr bwMode="auto">
          <a:xfrm>
            <a:off x="5478463" y="3864108"/>
            <a:ext cx="1044575" cy="300037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82945" tIns="41473" rIns="82945" bIns="41473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400" smtClean="0">
                <a:solidFill>
                  <a:schemeClr val="bg1"/>
                </a:solidFill>
                <a:cs typeface="Arial" pitchFamily="34" charset="0"/>
                <a:sym typeface="Symbol" pitchFamily="18" charset="2"/>
              </a:rPr>
              <a:t>Vertical Pot  </a:t>
            </a:r>
            <a:endParaRPr lang="en-GB" sz="1400">
              <a:solidFill>
                <a:schemeClr val="bg1"/>
              </a:solidFill>
              <a:cs typeface="Arial" pitchFamily="34" charset="0"/>
              <a:sym typeface="Symbol" pitchFamily="18" charset="2"/>
            </a:endParaRPr>
          </a:p>
        </p:txBody>
      </p:sp>
      <p:sp>
        <p:nvSpPr>
          <p:cNvPr id="44039" name="Text Box 30"/>
          <p:cNvSpPr txBox="1">
            <a:spLocks noChangeArrowheads="1"/>
          </p:cNvSpPr>
          <p:nvPr/>
        </p:nvSpPr>
        <p:spPr bwMode="auto">
          <a:xfrm>
            <a:off x="5281613" y="728795"/>
            <a:ext cx="1044575" cy="300038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82945" tIns="41473" rIns="82945" bIns="41473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400" smtClean="0">
                <a:solidFill>
                  <a:schemeClr val="bg1"/>
                </a:solidFill>
                <a:cs typeface="Arial" pitchFamily="34" charset="0"/>
                <a:sym typeface="Symbol" pitchFamily="18" charset="2"/>
              </a:rPr>
              <a:t>Vertical Pot  </a:t>
            </a:r>
            <a:endParaRPr lang="en-GB" sz="1400">
              <a:solidFill>
                <a:schemeClr val="bg1"/>
              </a:solidFill>
              <a:cs typeface="Arial" pitchFamily="34" charset="0"/>
              <a:sym typeface="Symbol" pitchFamily="18" charset="2"/>
            </a:endParaRPr>
          </a:p>
        </p:txBody>
      </p:sp>
      <p:sp>
        <p:nvSpPr>
          <p:cNvPr id="44040" name="Text Box 30"/>
          <p:cNvSpPr txBox="1">
            <a:spLocks noChangeArrowheads="1"/>
          </p:cNvSpPr>
          <p:nvPr/>
        </p:nvSpPr>
        <p:spPr bwMode="auto">
          <a:xfrm>
            <a:off x="7372350" y="860558"/>
            <a:ext cx="1044575" cy="298450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82945" tIns="41473" rIns="82945" bIns="41473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400" smtClean="0">
                <a:solidFill>
                  <a:schemeClr val="bg1"/>
                </a:solidFill>
                <a:cs typeface="Arial" pitchFamily="34" charset="0"/>
                <a:sym typeface="Symbol" pitchFamily="18" charset="2"/>
              </a:rPr>
              <a:t>Vertical Pot  </a:t>
            </a:r>
            <a:endParaRPr lang="en-GB" sz="1400">
              <a:solidFill>
                <a:schemeClr val="bg1"/>
              </a:solidFill>
              <a:cs typeface="Arial" pitchFamily="34" charset="0"/>
              <a:sym typeface="Symbol" pitchFamily="18" charset="2"/>
            </a:endParaRPr>
          </a:p>
        </p:txBody>
      </p:sp>
      <p:sp>
        <p:nvSpPr>
          <p:cNvPr id="44041" name="Text Box 30"/>
          <p:cNvSpPr txBox="1">
            <a:spLocks noChangeArrowheads="1"/>
          </p:cNvSpPr>
          <p:nvPr/>
        </p:nvSpPr>
        <p:spPr bwMode="auto">
          <a:xfrm>
            <a:off x="7502525" y="3406908"/>
            <a:ext cx="1044575" cy="300037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82945" tIns="41473" rIns="82945" bIns="41473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400" smtClean="0">
                <a:solidFill>
                  <a:schemeClr val="bg1"/>
                </a:solidFill>
                <a:cs typeface="Arial" pitchFamily="34" charset="0"/>
                <a:sym typeface="Symbol" pitchFamily="18" charset="2"/>
              </a:rPr>
              <a:t>Vertical Pot  </a:t>
            </a:r>
            <a:endParaRPr lang="en-GB" sz="1400">
              <a:solidFill>
                <a:schemeClr val="bg1"/>
              </a:solidFill>
              <a:cs typeface="Arial" pitchFamily="34" charset="0"/>
              <a:sym typeface="Symbol" pitchFamily="18" charset="2"/>
            </a:endParaRPr>
          </a:p>
        </p:txBody>
      </p:sp>
      <p:sp>
        <p:nvSpPr>
          <p:cNvPr id="44042" name="Text Box 30"/>
          <p:cNvSpPr txBox="1">
            <a:spLocks noChangeArrowheads="1"/>
          </p:cNvSpPr>
          <p:nvPr/>
        </p:nvSpPr>
        <p:spPr bwMode="auto">
          <a:xfrm>
            <a:off x="6196013" y="1447933"/>
            <a:ext cx="1371600" cy="298450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82945" tIns="41473" rIns="82945" bIns="41473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400" smtClean="0">
                <a:solidFill>
                  <a:schemeClr val="bg1"/>
                </a:solidFill>
                <a:cs typeface="Arial" pitchFamily="34" charset="0"/>
                <a:sym typeface="Symbol" pitchFamily="18" charset="2"/>
              </a:rPr>
              <a:t>Horizontal Pots</a:t>
            </a:r>
            <a:endParaRPr lang="en-GB" sz="1400">
              <a:solidFill>
                <a:schemeClr val="bg1"/>
              </a:solidFill>
              <a:cs typeface="Arial" pitchFamily="34" charset="0"/>
              <a:sym typeface="Symbol" pitchFamily="18" charset="2"/>
            </a:endParaRPr>
          </a:p>
        </p:txBody>
      </p:sp>
      <p:sp>
        <p:nvSpPr>
          <p:cNvPr id="44043" name="Text Box 30"/>
          <p:cNvSpPr txBox="1">
            <a:spLocks noChangeArrowheads="1"/>
          </p:cNvSpPr>
          <p:nvPr/>
        </p:nvSpPr>
        <p:spPr bwMode="auto">
          <a:xfrm>
            <a:off x="403225" y="3181350"/>
            <a:ext cx="1306513" cy="300038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82945" tIns="41473" rIns="82945" bIns="41473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400" smtClean="0">
                <a:solidFill>
                  <a:schemeClr val="bg1"/>
                </a:solidFill>
                <a:cs typeface="Arial" pitchFamily="34" charset="0"/>
                <a:sym typeface="Symbol" pitchFamily="18" charset="2"/>
              </a:rPr>
              <a:t>Horizontal Pot</a:t>
            </a:r>
            <a:endParaRPr lang="en-GB" sz="1400">
              <a:solidFill>
                <a:schemeClr val="bg1"/>
              </a:solidFill>
              <a:cs typeface="Arial" pitchFamily="34" charset="0"/>
              <a:sym typeface="Symbol" pitchFamily="18" charset="2"/>
            </a:endParaRPr>
          </a:p>
        </p:txBody>
      </p:sp>
      <p:sp>
        <p:nvSpPr>
          <p:cNvPr id="44044" name="Text Box 30"/>
          <p:cNvSpPr txBox="1">
            <a:spLocks noChangeArrowheads="1"/>
          </p:cNvSpPr>
          <p:nvPr/>
        </p:nvSpPr>
        <p:spPr bwMode="auto">
          <a:xfrm>
            <a:off x="2559050" y="3443288"/>
            <a:ext cx="1306513" cy="298450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lIns="82945" tIns="41473" rIns="82945" bIns="41473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400" smtClean="0">
                <a:solidFill>
                  <a:schemeClr val="bg1"/>
                </a:solidFill>
                <a:cs typeface="Arial" pitchFamily="34" charset="0"/>
                <a:sym typeface="Symbol" pitchFamily="18" charset="2"/>
              </a:rPr>
              <a:t>Horizontal Pot</a:t>
            </a:r>
            <a:endParaRPr lang="en-GB" sz="1400">
              <a:solidFill>
                <a:schemeClr val="bg1"/>
              </a:solidFill>
              <a:cs typeface="Arial" pitchFamily="34" charset="0"/>
              <a:sym typeface="Symbol" pitchFamily="18" charset="2"/>
            </a:endParaRPr>
          </a:p>
        </p:txBody>
      </p:sp>
      <p:cxnSp>
        <p:nvCxnSpPr>
          <p:cNvPr id="20" name="Straight Arrow Connector 19"/>
          <p:cNvCxnSpPr>
            <a:stCxn id="44039" idx="2"/>
          </p:cNvCxnSpPr>
          <p:nvPr/>
        </p:nvCxnSpPr>
        <p:spPr>
          <a:xfrm rot="16200000" flipH="1">
            <a:off x="5658644" y="1174089"/>
            <a:ext cx="354012" cy="63499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44038" idx="0"/>
          </p:cNvCxnSpPr>
          <p:nvPr/>
        </p:nvCxnSpPr>
        <p:spPr>
          <a:xfrm rot="16200000" flipV="1">
            <a:off x="5645945" y="3509301"/>
            <a:ext cx="576263" cy="133351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4042" idx="2"/>
          </p:cNvCxnSpPr>
          <p:nvPr/>
        </p:nvCxnSpPr>
        <p:spPr>
          <a:xfrm rot="5400000">
            <a:off x="6518276" y="1857508"/>
            <a:ext cx="474662" cy="252413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44042" idx="2"/>
          </p:cNvCxnSpPr>
          <p:nvPr/>
        </p:nvCxnSpPr>
        <p:spPr>
          <a:xfrm rot="16200000" flipH="1">
            <a:off x="6861175" y="1767020"/>
            <a:ext cx="398462" cy="357187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44040" idx="2"/>
          </p:cNvCxnSpPr>
          <p:nvPr/>
        </p:nvCxnSpPr>
        <p:spPr>
          <a:xfrm rot="16200000" flipH="1">
            <a:off x="7607301" y="1446345"/>
            <a:ext cx="681037" cy="106362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44041" idx="0"/>
          </p:cNvCxnSpPr>
          <p:nvPr/>
        </p:nvCxnSpPr>
        <p:spPr>
          <a:xfrm rot="16200000" flipV="1">
            <a:off x="7724776" y="3106870"/>
            <a:ext cx="576263" cy="23813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14400" y="6096000"/>
            <a:ext cx="2281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smtClean="0"/>
              <a:t>(s=</a:t>
            </a:r>
            <a:r>
              <a:rPr lang="en-GB" sz="2000" b="1" smtClean="0">
                <a:sym typeface="Symbol"/>
              </a:rPr>
              <a:t></a:t>
            </a:r>
            <a:r>
              <a:rPr lang="en-GB" sz="2000" b="1" smtClean="0"/>
              <a:t>147m from IP5)</a:t>
            </a:r>
            <a:endParaRPr lang="en-GB" sz="2000" b="1"/>
          </a:p>
        </p:txBody>
      </p:sp>
      <p:sp>
        <p:nvSpPr>
          <p:cNvPr id="19" name="Rectangle 18"/>
          <p:cNvSpPr/>
          <p:nvPr/>
        </p:nvSpPr>
        <p:spPr>
          <a:xfrm>
            <a:off x="5284025" y="3993584"/>
            <a:ext cx="31329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GB" sz="2000" dirty="0" smtClean="0"/>
          </a:p>
          <a:p>
            <a:pPr marL="342900" indent="-342900">
              <a:spcBef>
                <a:spcPct val="20000"/>
              </a:spcBef>
            </a:pPr>
            <a:r>
              <a:rPr lang="en-GB" sz="2000" b="1" dirty="0" smtClean="0">
                <a:solidFill>
                  <a:srgbClr val="0000FF"/>
                </a:solidFill>
                <a:sym typeface="Symbol"/>
              </a:rPr>
              <a:t>Precise detector alignment</a:t>
            </a:r>
            <a:endParaRPr lang="en-GB" b="1" dirty="0" smtClean="0">
              <a:solidFill>
                <a:srgbClr val="0000FF"/>
              </a:solidFill>
              <a:sym typeface="Symbol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04800" y="1219200"/>
            <a:ext cx="45720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b="1" smtClean="0">
                <a:solidFill>
                  <a:srgbClr val="0000FF"/>
                </a:solidFill>
              </a:rPr>
              <a:t>High spatial resolution of track reconstruction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mtClean="0"/>
              <a:t>σ(x)=σ(y)</a:t>
            </a:r>
            <a:r>
              <a:rPr lang="en-GB" smtClean="0">
                <a:sym typeface="Symbol"/>
              </a:rPr>
              <a:t>13μm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mtClean="0"/>
              <a:t>σ(θ</a:t>
            </a:r>
            <a:r>
              <a:rPr lang="en-GB" baseline="-25000" smtClean="0"/>
              <a:t>x</a:t>
            </a:r>
            <a:r>
              <a:rPr lang="en-GB" smtClean="0"/>
              <a:t>)=σ(θ</a:t>
            </a:r>
            <a:r>
              <a:rPr lang="en-GB" baseline="-25000" smtClean="0"/>
              <a:t>y</a:t>
            </a:r>
            <a:r>
              <a:rPr lang="en-GB" smtClean="0"/>
              <a:t>)</a:t>
            </a:r>
            <a:r>
              <a:rPr lang="en-GB" smtClean="0">
                <a:sym typeface="Symbol"/>
              </a:rPr>
              <a:t>3.7μrad</a:t>
            </a:r>
          </a:p>
        </p:txBody>
      </p:sp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3087" y="5304209"/>
            <a:ext cx="1610197" cy="152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" name="Group 24"/>
          <p:cNvGrpSpPr/>
          <p:nvPr/>
        </p:nvGrpSpPr>
        <p:grpSpPr>
          <a:xfrm>
            <a:off x="6852756" y="5306519"/>
            <a:ext cx="2141118" cy="1534468"/>
            <a:chOff x="5933712" y="1981200"/>
            <a:chExt cx="3116006" cy="2319655"/>
          </a:xfrm>
        </p:grpSpPr>
        <p:pic>
          <p:nvPicPr>
            <p:cNvPr id="27" name="Picture 13" descr="beam_profile.jpe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194704" y="1981200"/>
              <a:ext cx="2043113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7803138" y="3928643"/>
              <a:ext cx="523032" cy="372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smtClean="0"/>
                <a:t>x, y</a:t>
              </a:r>
              <a:endParaRPr lang="en-GB" sz="1000"/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5385656" y="2723524"/>
              <a:ext cx="1454442" cy="358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smtClean="0"/>
                <a:t>Beam intensity</a:t>
              </a:r>
              <a:endParaRPr lang="en-GB" sz="100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924803" y="2666998"/>
              <a:ext cx="1124915" cy="34894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900" smtClean="0"/>
                <a:t>RP approach</a:t>
              </a:r>
              <a:endParaRPr lang="en-GB" sz="900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rot="10800000">
              <a:off x="8001000" y="2971800"/>
              <a:ext cx="914400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/>
          <p:cNvSpPr/>
          <p:nvPr/>
        </p:nvSpPr>
        <p:spPr>
          <a:xfrm>
            <a:off x="4717893" y="4692134"/>
            <a:ext cx="1919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mtClean="0">
                <a:sym typeface="Symbol"/>
              </a:rPr>
              <a:t>Track based alignment:5μm</a:t>
            </a:r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6906211" y="4684514"/>
            <a:ext cx="21387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mtClean="0">
                <a:sym typeface="Symbol"/>
              </a:rPr>
              <a:t>Beam touching alignment: 20μm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G:\Workspaces\t\totemrpvisualisation\presentations\20110525analysis_meeting\paper\52_10_bottom_45_top_56_xy_45_56_superimpose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843868"/>
            <a:ext cx="4983162" cy="5014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457200" y="4933950"/>
            <a:ext cx="144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 b="1">
                <a:solidFill>
                  <a:srgbClr val="FF0000"/>
                </a:solidFill>
              </a:rPr>
              <a:t>Sector 45</a:t>
            </a:r>
            <a:endParaRPr lang="en-US" sz="2000" b="1">
              <a:solidFill>
                <a:srgbClr val="FF0000"/>
              </a:solidFill>
            </a:endParaRPr>
          </a:p>
        </p:txBody>
      </p:sp>
      <p:sp>
        <p:nvSpPr>
          <p:cNvPr id="19460" name="TextBox 6"/>
          <p:cNvSpPr txBox="1">
            <a:spLocks noChangeArrowheads="1"/>
          </p:cNvSpPr>
          <p:nvPr/>
        </p:nvSpPr>
        <p:spPr bwMode="auto">
          <a:xfrm>
            <a:off x="457200" y="2819400"/>
            <a:ext cx="152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 b="1" dirty="0">
                <a:solidFill>
                  <a:srgbClr val="FF0000"/>
                </a:solidFill>
              </a:rPr>
              <a:t>Sector 56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7391400" y="2719328"/>
            <a:ext cx="1371600" cy="1547872"/>
            <a:chOff x="7696200" y="2662238"/>
            <a:chExt cx="1371600" cy="1547872"/>
          </a:xfrm>
        </p:grpSpPr>
        <p:cxnSp>
          <p:nvCxnSpPr>
            <p:cNvPr id="19466" name="Straight Arrow Connector 6"/>
            <p:cNvCxnSpPr>
              <a:cxnSpLocks noChangeShapeType="1"/>
            </p:cNvCxnSpPr>
            <p:nvPr/>
          </p:nvCxnSpPr>
          <p:spPr bwMode="auto">
            <a:xfrm>
              <a:off x="7696200" y="3124200"/>
              <a:ext cx="1219200" cy="0"/>
            </a:xfrm>
            <a:prstGeom prst="straightConnector1">
              <a:avLst/>
            </a:prstGeom>
            <a:noFill/>
            <a:ln w="9525">
              <a:noFill/>
              <a:round/>
              <a:headEnd/>
              <a:tailEnd type="arrow" w="med" len="med"/>
            </a:ln>
          </p:spPr>
        </p:cxnSp>
        <p:cxnSp>
          <p:nvCxnSpPr>
            <p:cNvPr id="19467" name="Straight Arrow Connector 10"/>
            <p:cNvCxnSpPr>
              <a:cxnSpLocks noChangeShapeType="1"/>
            </p:cNvCxnSpPr>
            <p:nvPr/>
          </p:nvCxnSpPr>
          <p:spPr bwMode="auto">
            <a:xfrm>
              <a:off x="7696200" y="3810000"/>
              <a:ext cx="1066800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9468" name="Straight Arrow Connector 19"/>
            <p:cNvCxnSpPr>
              <a:cxnSpLocks noChangeShapeType="1"/>
            </p:cNvCxnSpPr>
            <p:nvPr/>
          </p:nvCxnSpPr>
          <p:spPr bwMode="auto">
            <a:xfrm flipV="1">
              <a:off x="7696200" y="2895600"/>
              <a:ext cx="0" cy="91440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19469" name="TextBox 24"/>
            <p:cNvSpPr txBox="1">
              <a:spLocks noChangeArrowheads="1"/>
            </p:cNvSpPr>
            <p:nvPr/>
          </p:nvSpPr>
          <p:spPr bwMode="auto">
            <a:xfrm>
              <a:off x="7696200" y="2662238"/>
              <a:ext cx="1371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dirty="0"/>
                <a:t>t = -p</a:t>
              </a:r>
              <a:r>
                <a:rPr lang="en-US" sz="2000" baseline="30000" dirty="0"/>
                <a:t>2</a:t>
              </a:r>
              <a:r>
                <a:rPr lang="en-US" sz="2000" dirty="0"/>
                <a:t> </a:t>
              </a:r>
              <a:r>
                <a:rPr lang="en-US" sz="2000" dirty="0">
                  <a:latin typeface="Symbol" pitchFamily="18" charset="2"/>
                </a:rPr>
                <a:t>q</a:t>
              </a:r>
              <a:r>
                <a:rPr lang="en-US" sz="2000" baseline="30000" dirty="0">
                  <a:latin typeface="Symbol" pitchFamily="18" charset="2"/>
                </a:rPr>
                <a:t>2</a:t>
              </a:r>
              <a:r>
                <a:rPr lang="en-US" sz="2000" dirty="0">
                  <a:latin typeface="Symbol" pitchFamily="18" charset="2"/>
                </a:rPr>
                <a:t> </a:t>
              </a:r>
              <a:r>
                <a:rPr lang="en-US" sz="2000" dirty="0"/>
                <a:t> </a:t>
              </a:r>
            </a:p>
          </p:txBody>
        </p:sp>
        <p:sp>
          <p:nvSpPr>
            <p:cNvPr id="12" name="TextBox 25"/>
            <p:cNvSpPr txBox="1">
              <a:spLocks noChangeArrowheads="1"/>
            </p:cNvSpPr>
            <p:nvPr/>
          </p:nvSpPr>
          <p:spPr bwMode="auto">
            <a:xfrm>
              <a:off x="7772400" y="3810000"/>
              <a:ext cx="12954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>
                <a:defRPr/>
              </a:pPr>
              <a:r>
                <a:rPr lang="en-US" sz="2000" dirty="0" smtClean="0">
                  <a:latin typeface="Symbol" charset="0"/>
                  <a:cs typeface="Symbol" charset="0"/>
                </a:rPr>
                <a:t>x = </a:t>
              </a:r>
              <a:r>
                <a:rPr lang="en-US" sz="2000" dirty="0" err="1" smtClean="0">
                  <a:latin typeface="Symbol" charset="0"/>
                  <a:cs typeface="Symbol" charset="0"/>
                </a:rPr>
                <a:t>D</a:t>
              </a:r>
              <a:r>
                <a:rPr lang="en-US" sz="2000" dirty="0" err="1" smtClean="0">
                  <a:latin typeface="+mj-lt"/>
                  <a:cs typeface="Symbol" charset="0"/>
                </a:rPr>
                <a:t>p</a:t>
              </a:r>
              <a:r>
                <a:rPr lang="en-US" sz="2000" dirty="0" smtClean="0">
                  <a:latin typeface="+mj-lt"/>
                  <a:cs typeface="Symbol" charset="0"/>
                </a:rPr>
                <a:t>/p</a:t>
              </a:r>
              <a:r>
                <a:rPr lang="en-US" sz="2000" dirty="0" smtClean="0">
                  <a:latin typeface="Symbol" charset="0"/>
                  <a:cs typeface="Symbol" charset="0"/>
                </a:rPr>
                <a:t> </a:t>
              </a:r>
            </a:p>
          </p:txBody>
        </p:sp>
      </p:grpSp>
      <p:pic>
        <p:nvPicPr>
          <p:cNvPr id="19462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900" y="979488"/>
            <a:ext cx="6464300" cy="115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162800" y="4724400"/>
            <a:ext cx="17526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latin typeface="Arial" pitchFamily="34" charset="0"/>
                <a:ea typeface="ＭＳ Ｐゴシック" charset="0"/>
                <a:cs typeface="Arial" pitchFamily="34" charset="0"/>
              </a:rPr>
              <a:t>y = L</a:t>
            </a:r>
            <a:r>
              <a:rPr lang="en-US" sz="1800" baseline="-25000" dirty="0">
                <a:latin typeface="Arial" pitchFamily="34" charset="0"/>
                <a:ea typeface="ＭＳ Ｐゴシック" charset="0"/>
                <a:cs typeface="Arial" pitchFamily="34" charset="0"/>
              </a:rPr>
              <a:t>y</a:t>
            </a:r>
            <a:r>
              <a:rPr lang="en-US" sz="1800" dirty="0"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1800" b="1" dirty="0" err="1">
                <a:latin typeface="Symbol" charset="2"/>
                <a:ea typeface="ＭＳ Ｐゴシック" charset="0"/>
                <a:cs typeface="Symbol" charset="2"/>
              </a:rPr>
              <a:t>Q</a:t>
            </a:r>
            <a:r>
              <a:rPr lang="en-US" sz="1800" baseline="-25000" dirty="0" err="1">
                <a:latin typeface="+mn-lt"/>
                <a:ea typeface="ＭＳ Ｐゴシック" charset="0"/>
                <a:cs typeface="Symbol" charset="2"/>
              </a:rPr>
              <a:t>y</a:t>
            </a:r>
            <a:endParaRPr lang="en-US" sz="1800" dirty="0">
              <a:latin typeface="Symbol" charset="2"/>
              <a:ea typeface="ＭＳ Ｐゴシック" charset="0"/>
              <a:cs typeface="Symbol" charset="2"/>
            </a:endParaRPr>
          </a:p>
          <a:p>
            <a:pPr>
              <a:defRPr/>
            </a:pPr>
            <a:r>
              <a:rPr lang="en-US" sz="1800" dirty="0">
                <a:latin typeface="Arial" pitchFamily="34" charset="0"/>
                <a:ea typeface="ＭＳ Ｐゴシック" charset="0"/>
                <a:cs typeface="Arial" pitchFamily="34" charset="0"/>
              </a:rPr>
              <a:t>x = L</a:t>
            </a:r>
            <a:r>
              <a:rPr lang="en-US" sz="1800" baseline="-25000" dirty="0">
                <a:latin typeface="Arial" pitchFamily="34" charset="0"/>
                <a:ea typeface="ＭＳ Ｐゴシック" charset="0"/>
                <a:cs typeface="Arial" pitchFamily="34" charset="0"/>
              </a:rPr>
              <a:t>x</a:t>
            </a:r>
            <a:r>
              <a:rPr lang="en-US" sz="1800" dirty="0"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1800" b="1" dirty="0" err="1">
                <a:latin typeface="Symbol" charset="2"/>
                <a:ea typeface="ＭＳ Ｐゴシック" charset="0"/>
                <a:cs typeface="Symbol" charset="2"/>
              </a:rPr>
              <a:t>Q</a:t>
            </a:r>
            <a:r>
              <a:rPr lang="en-US" sz="1800" baseline="-25000" dirty="0" err="1">
                <a:latin typeface="+mn-lt"/>
                <a:ea typeface="ＭＳ Ｐゴシック" charset="0"/>
                <a:cs typeface="Symbol" charset="2"/>
              </a:rPr>
              <a:t>x</a:t>
            </a:r>
            <a:r>
              <a:rPr lang="en-US" sz="1800" dirty="0">
                <a:latin typeface="+mn-lt"/>
                <a:ea typeface="ＭＳ Ｐゴシック" charset="0"/>
                <a:cs typeface="Symbol" charset="2"/>
              </a:rPr>
              <a:t> + </a:t>
            </a:r>
            <a:r>
              <a:rPr lang="en-US" sz="1800" b="1" dirty="0">
                <a:latin typeface="Symbol" charset="2"/>
                <a:ea typeface="ＭＳ Ｐゴシック" charset="0"/>
                <a:cs typeface="Symbol" charset="2"/>
              </a:rPr>
              <a:t>x</a:t>
            </a:r>
            <a:r>
              <a:rPr lang="en-US" sz="1800" dirty="0">
                <a:latin typeface="+mn-lt"/>
                <a:ea typeface="ＭＳ Ｐゴシック" charset="0"/>
                <a:cs typeface="Symbol" charset="2"/>
              </a:rPr>
              <a:t> </a:t>
            </a:r>
            <a:r>
              <a:rPr lang="en-US" sz="1800" dirty="0">
                <a:latin typeface="Arial" pitchFamily="34" charset="0"/>
                <a:ea typeface="ＭＳ Ｐゴシック" charset="0"/>
                <a:cs typeface="Arial" pitchFamily="34" charset="0"/>
              </a:rPr>
              <a:t>D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>
              <a:defRPr/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       </a:t>
            </a:r>
            <a:r>
              <a:rPr lang="en-US" sz="1800" dirty="0">
                <a:latin typeface="Arial" pitchFamily="34" charset="0"/>
                <a:ea typeface="ＭＳ Ｐゴシック" charset="0"/>
                <a:cs typeface="Arial" pitchFamily="34" charset="0"/>
              </a:rPr>
              <a:t>L</a:t>
            </a:r>
            <a:r>
              <a:rPr lang="en-US" sz="1800" baseline="-25000" dirty="0">
                <a:latin typeface="Arial" pitchFamily="34" charset="0"/>
                <a:ea typeface="ＭＳ Ｐゴシック" charset="0"/>
                <a:cs typeface="Arial" pitchFamily="34" charset="0"/>
              </a:rPr>
              <a:t>x</a:t>
            </a:r>
            <a:r>
              <a:rPr lang="en-US" sz="1800" dirty="0">
                <a:latin typeface="Arial" pitchFamily="34" charset="0"/>
                <a:ea typeface="ＭＳ Ｐゴシック" charset="0"/>
                <a:cs typeface="Arial" pitchFamily="34" charset="0"/>
              </a:rPr>
              <a:t> ~ 0</a:t>
            </a:r>
          </a:p>
        </p:txBody>
      </p:sp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229600" cy="606425"/>
          </a:xfrm>
        </p:spPr>
        <p:txBody>
          <a:bodyPr>
            <a:noAutofit/>
          </a:bodyPr>
          <a:lstStyle/>
          <a:p>
            <a:r>
              <a:rPr lang="pl-PL" sz="3600" b="1" dirty="0" smtClean="0">
                <a:solidFill>
                  <a:srgbClr val="FF0000"/>
                </a:solidFill>
              </a:rPr>
              <a:t>Proton tracks of a single diagonal</a:t>
            </a:r>
            <a:r>
              <a:rPr lang="pl-PL" sz="3600" dirty="0" smtClean="0">
                <a:solidFill>
                  <a:srgbClr val="FF0000"/>
                </a:solidFill>
              </a:rPr>
              <a:t/>
            </a:r>
            <a:br>
              <a:rPr lang="pl-PL" sz="3600" dirty="0" smtClean="0">
                <a:solidFill>
                  <a:srgbClr val="FF0000"/>
                </a:solidFill>
              </a:rPr>
            </a:br>
            <a:r>
              <a:rPr lang="pl-PL" sz="2400" dirty="0" smtClean="0">
                <a:solidFill>
                  <a:srgbClr val="0000FF"/>
                </a:solidFill>
              </a:rPr>
              <a:t>(left-right coincidences)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228600" y="2168525"/>
            <a:ext cx="3881438" cy="4460875"/>
          </a:xfrm>
        </p:spPr>
        <p:txBody>
          <a:bodyPr/>
          <a:lstStyle/>
          <a:p>
            <a:r>
              <a:rPr lang="en-US" sz="2400" dirty="0" smtClean="0"/>
              <a:t>Topology</a:t>
            </a:r>
            <a:endParaRPr lang="en-US" sz="240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smtClean="0"/>
              <a:t>near and far units</a:t>
            </a:r>
            <a:endParaRPr lang="pl-PL" sz="2000" dirty="0" smtClean="0"/>
          </a:p>
          <a:p>
            <a:pPr lvl="1"/>
            <a:r>
              <a:rPr lang="en-US" sz="2000" dirty="0" smtClean="0"/>
              <a:t>diagonals</a:t>
            </a:r>
          </a:p>
          <a:p>
            <a:r>
              <a:rPr lang="pl-PL" sz="2400" dirty="0" smtClean="0"/>
              <a:t>Low |</a:t>
            </a:r>
            <a:r>
              <a:rPr lang="pl-PL" sz="2400" dirty="0" smtClean="0">
                <a:sym typeface="Symbol" pitchFamily="18" charset="2"/>
              </a:rPr>
              <a:t></a:t>
            </a:r>
            <a:r>
              <a:rPr lang="pl-PL" sz="2400" dirty="0" smtClean="0"/>
              <a:t>| selection </a:t>
            </a:r>
            <a:r>
              <a:rPr lang="en-US" sz="2400" dirty="0" smtClean="0"/>
              <a:t>(3σ)</a:t>
            </a:r>
          </a:p>
          <a:p>
            <a:pPr lvl="1"/>
            <a:r>
              <a:rPr lang="pl-PL" sz="2000" dirty="0" smtClean="0"/>
              <a:t>|</a:t>
            </a:r>
            <a:r>
              <a:rPr lang="en-US" sz="2000" dirty="0" smtClean="0"/>
              <a:t>x</a:t>
            </a:r>
            <a:r>
              <a:rPr lang="en-US" sz="2000" baseline="-25000" dirty="0" smtClean="0"/>
              <a:t>RP,45</a:t>
            </a:r>
            <a:r>
              <a:rPr lang="pl-PL" sz="2000" dirty="0" smtClean="0">
                <a:sym typeface="Symbol" pitchFamily="18" charset="2"/>
              </a:rPr>
              <a:t>|&lt;3</a:t>
            </a:r>
            <a:r>
              <a:rPr lang="el-GR" sz="2000" dirty="0" smtClean="0">
                <a:latin typeface="Calibri" pitchFamily="34" charset="0"/>
                <a:sym typeface="Symbol" pitchFamily="18" charset="2"/>
              </a:rPr>
              <a:t>σ</a:t>
            </a:r>
            <a:r>
              <a:rPr lang="pl-PL" sz="2000" baseline="-25000" dirty="0" smtClean="0">
                <a:latin typeface="Calibri" pitchFamily="34" charset="0"/>
                <a:sym typeface="Symbol" pitchFamily="18" charset="2"/>
              </a:rPr>
              <a:t>x  </a:t>
            </a:r>
            <a:r>
              <a:rPr lang="pl-PL" sz="2000" dirty="0" smtClean="0">
                <a:sym typeface="Symbol" pitchFamily="18" charset="2"/>
              </a:rPr>
              <a:t>@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pl-PL" sz="2000" dirty="0" smtClean="0">
                <a:sym typeface="Symbol" pitchFamily="18" charset="2"/>
              </a:rPr>
              <a:t>L</a:t>
            </a:r>
            <a:r>
              <a:rPr lang="en-US" sz="2000" baseline="-25000" dirty="0" smtClean="0"/>
              <a:t>x,45</a:t>
            </a:r>
            <a:r>
              <a:rPr lang="pl-PL" sz="2000" dirty="0" smtClean="0"/>
              <a:t>=0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r>
              <a:rPr lang="pl-PL" sz="2000" dirty="0" smtClean="0"/>
              <a:t>|</a:t>
            </a:r>
            <a:r>
              <a:rPr lang="en-GB" sz="2000" dirty="0" err="1" smtClean="0"/>
              <a:t>x</a:t>
            </a:r>
            <a:r>
              <a:rPr lang="en-GB" sz="2000" baseline="-25000" dirty="0" err="1" smtClean="0"/>
              <a:t>RP</a:t>
            </a:r>
            <a:r>
              <a:rPr lang="en-US" sz="2000" baseline="-25000" dirty="0" smtClean="0"/>
              <a:t>,</a:t>
            </a:r>
            <a:r>
              <a:rPr lang="pl-PL" sz="2000" baseline="-25000" dirty="0" smtClean="0"/>
              <a:t>56</a:t>
            </a:r>
            <a:r>
              <a:rPr lang="pl-PL" sz="2000" dirty="0" smtClean="0">
                <a:sym typeface="Symbol" pitchFamily="18" charset="2"/>
              </a:rPr>
              <a:t>|&lt;3</a:t>
            </a:r>
            <a:r>
              <a:rPr lang="el-GR" sz="2000" dirty="0" smtClean="0">
                <a:sym typeface="Symbol" pitchFamily="18" charset="2"/>
              </a:rPr>
              <a:t>σ</a:t>
            </a:r>
            <a:r>
              <a:rPr lang="pl-PL" sz="2000" baseline="-25000" dirty="0" smtClean="0">
                <a:sym typeface="Symbol" pitchFamily="18" charset="2"/>
              </a:rPr>
              <a:t>x  </a:t>
            </a:r>
            <a:r>
              <a:rPr lang="pl-PL" sz="2000" dirty="0" smtClean="0">
                <a:sym typeface="Symbol" pitchFamily="18" charset="2"/>
              </a:rPr>
              <a:t>@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pl-PL" sz="2000" dirty="0" smtClean="0">
                <a:sym typeface="Symbol" pitchFamily="18" charset="2"/>
              </a:rPr>
              <a:t>L</a:t>
            </a:r>
            <a:r>
              <a:rPr lang="en-US" sz="2000" baseline="-25000" dirty="0" smtClean="0"/>
              <a:t>x,</a:t>
            </a:r>
            <a:r>
              <a:rPr lang="pl-PL" sz="2000" baseline="-25000" dirty="0" smtClean="0"/>
              <a:t>56</a:t>
            </a:r>
            <a:r>
              <a:rPr lang="pl-PL" sz="2000" dirty="0" smtClean="0"/>
              <a:t>=0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smtClean="0"/>
              <a:t>corr. </a:t>
            </a:r>
            <a:r>
              <a:rPr lang="en-US" sz="2000" dirty="0" err="1" smtClean="0"/>
              <a:t>y</a:t>
            </a:r>
            <a:r>
              <a:rPr lang="en-US" sz="2000" baseline="-25000" dirty="0" err="1" smtClean="0"/>
              <a:t>RP</a:t>
            </a:r>
            <a:r>
              <a:rPr lang="pl-PL" sz="2000" baseline="-25000" dirty="0" smtClean="0"/>
              <a:t>216</a:t>
            </a:r>
            <a:r>
              <a:rPr lang="en-US" sz="2000" baseline="-25000" dirty="0" smtClean="0"/>
              <a:t>,45 </a:t>
            </a:r>
            <a:r>
              <a:rPr lang="en-US" sz="2000" dirty="0" smtClean="0">
                <a:sym typeface="Symbol" pitchFamily="18" charset="2"/>
              </a:rPr>
              <a:t> </a:t>
            </a:r>
            <a:r>
              <a:rPr lang="en-US" sz="2000" dirty="0" err="1" smtClean="0"/>
              <a:t>y</a:t>
            </a:r>
            <a:r>
              <a:rPr lang="en-US" sz="2000" baseline="-25000" dirty="0" err="1" smtClean="0"/>
              <a:t>RP</a:t>
            </a:r>
            <a:r>
              <a:rPr lang="pl-PL" sz="2000" baseline="-25000" dirty="0" smtClean="0"/>
              <a:t>220</a:t>
            </a:r>
            <a:r>
              <a:rPr lang="en-US" sz="2000" baseline="-25000" dirty="0" smtClean="0"/>
              <a:t>,45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smtClean="0"/>
              <a:t>corr. </a:t>
            </a:r>
            <a:r>
              <a:rPr lang="en-US" sz="2000" dirty="0" err="1" smtClean="0"/>
              <a:t>y</a:t>
            </a:r>
            <a:r>
              <a:rPr lang="en-US" sz="2000" baseline="-25000" dirty="0" err="1" smtClean="0"/>
              <a:t>RP</a:t>
            </a:r>
            <a:r>
              <a:rPr lang="pl-PL" sz="2000" baseline="-25000" dirty="0" smtClean="0"/>
              <a:t>216</a:t>
            </a:r>
            <a:r>
              <a:rPr lang="en-US" sz="2000" baseline="-25000" dirty="0" smtClean="0"/>
              <a:t>,</a:t>
            </a:r>
            <a:r>
              <a:rPr lang="pl-PL" sz="2000" baseline="-25000" dirty="0" smtClean="0"/>
              <a:t>56</a:t>
            </a:r>
            <a:r>
              <a:rPr lang="en-US" sz="2000" baseline="-25000" dirty="0" smtClean="0"/>
              <a:t> </a:t>
            </a:r>
            <a:r>
              <a:rPr lang="en-US" sz="2000" dirty="0" smtClean="0">
                <a:sym typeface="Symbol" pitchFamily="18" charset="2"/>
              </a:rPr>
              <a:t> </a:t>
            </a:r>
            <a:r>
              <a:rPr lang="en-US" sz="2000" dirty="0" err="1" smtClean="0"/>
              <a:t>y</a:t>
            </a:r>
            <a:r>
              <a:rPr lang="en-US" sz="2000" baseline="-25000" dirty="0" err="1" smtClean="0"/>
              <a:t>RP</a:t>
            </a:r>
            <a:r>
              <a:rPr lang="pl-PL" sz="2000" baseline="-25000" dirty="0" smtClean="0"/>
              <a:t>220</a:t>
            </a:r>
            <a:r>
              <a:rPr lang="en-US" sz="2000" baseline="-25000" dirty="0" smtClean="0"/>
              <a:t>,</a:t>
            </a:r>
            <a:r>
              <a:rPr lang="pl-PL" sz="2000" baseline="-25000" dirty="0" smtClean="0"/>
              <a:t>56</a:t>
            </a: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pl-PL" sz="2400" dirty="0" smtClean="0"/>
              <a:t>Elastic collinearity </a:t>
            </a:r>
            <a:r>
              <a:rPr lang="en-US" sz="2400" dirty="0" smtClean="0"/>
              <a:t>(</a:t>
            </a:r>
            <a:r>
              <a:rPr lang="pl-PL" sz="2400" dirty="0" smtClean="0"/>
              <a:t>3</a:t>
            </a:r>
            <a:r>
              <a:rPr lang="en-US" sz="2400" dirty="0" smtClean="0">
                <a:latin typeface="Calibri" pitchFamily="34" charset="0"/>
              </a:rPr>
              <a:t>σ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 smtClean="0"/>
              <a:t>θ</a:t>
            </a:r>
            <a:r>
              <a:rPr lang="en-US" sz="2000" baseline="-25000" dirty="0" smtClean="0"/>
              <a:t>x,45</a:t>
            </a:r>
            <a:r>
              <a:rPr lang="en-US" sz="2000" baseline="30000" dirty="0" smtClean="0"/>
              <a:t>*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 pitchFamily="18" charset="2"/>
              </a:rPr>
              <a:t></a:t>
            </a:r>
            <a:r>
              <a:rPr lang="en-US" sz="2000" dirty="0" smtClean="0"/>
              <a:t> θ</a:t>
            </a:r>
            <a:r>
              <a:rPr lang="en-US" sz="2000" baseline="-25000" dirty="0" smtClean="0"/>
              <a:t>x,56</a:t>
            </a:r>
            <a:r>
              <a:rPr lang="en-US" sz="2000" baseline="30000" dirty="0" smtClean="0"/>
              <a:t>*</a:t>
            </a:r>
            <a:endParaRPr lang="en-US" sz="2000" baseline="3000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smtClean="0"/>
              <a:t>θ</a:t>
            </a:r>
            <a:r>
              <a:rPr lang="en-US" sz="2000" baseline="-25000" dirty="0" smtClean="0"/>
              <a:t>y,45</a:t>
            </a:r>
            <a:r>
              <a:rPr lang="en-US" sz="2000" baseline="30000" dirty="0" smtClean="0"/>
              <a:t>*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 pitchFamily="18" charset="2"/>
              </a:rPr>
              <a:t></a:t>
            </a:r>
            <a:r>
              <a:rPr lang="en-US" sz="2000" dirty="0" smtClean="0"/>
              <a:t> θ</a:t>
            </a:r>
            <a:r>
              <a:rPr lang="en-US" sz="2000" baseline="-25000" dirty="0" smtClean="0"/>
              <a:t>y,56</a:t>
            </a:r>
            <a:r>
              <a:rPr lang="en-US" sz="2000" baseline="30000" dirty="0" smtClean="0"/>
              <a:t>*</a:t>
            </a:r>
            <a:endParaRPr lang="en-US" sz="2000" dirty="0" smtClean="0">
              <a:solidFill>
                <a:srgbClr val="0000FF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22704" y="3336924"/>
          <a:ext cx="4151312" cy="2301876"/>
        </p:xfrm>
        <a:graphic>
          <a:graphicData uri="http://schemas.openxmlformats.org/drawingml/2006/table">
            <a:tbl>
              <a:tblPr/>
              <a:tblGrid>
                <a:gridCol w="2907566"/>
                <a:gridCol w="1243746"/>
              </a:tblGrid>
              <a:tr h="56091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Total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triggers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5.28M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Reconstructed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tracks</a:t>
                      </a:r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&amp; elastic topology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293k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91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Low </a:t>
                      </a:r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|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sym typeface="Symbol"/>
                        </a:rPr>
                        <a:t></a:t>
                      </a:r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| selection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70.2k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91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</a:t>
                      </a:r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linearity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cuts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66.0k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49" name="TextBox 1"/>
          <p:cNvSpPr txBox="1">
            <a:spLocks noChangeArrowheads="1"/>
          </p:cNvSpPr>
          <p:nvPr/>
        </p:nvSpPr>
        <p:spPr bwMode="auto">
          <a:xfrm>
            <a:off x="4419600" y="2297113"/>
            <a:ext cx="3657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Intergrated luminosity : 6.2 nbarn</a:t>
            </a:r>
            <a:r>
              <a:rPr lang="en-US" sz="1800" baseline="30000">
                <a:solidFill>
                  <a:srgbClr val="FF0000"/>
                </a:solidFill>
              </a:rPr>
              <a:t>-</a:t>
            </a:r>
            <a:r>
              <a:rPr lang="en-US" sz="1800" b="1" baseline="30000">
                <a:solidFill>
                  <a:srgbClr val="FF0000"/>
                </a:solidFill>
              </a:rPr>
              <a:t>1</a:t>
            </a:r>
          </a:p>
        </p:txBody>
      </p:sp>
      <p:pic>
        <p:nvPicPr>
          <p:cNvPr id="1845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8100" y="936625"/>
            <a:ext cx="6540500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pl-PL" sz="3600" b="1" dirty="0" smtClean="0">
                <a:solidFill>
                  <a:srgbClr val="FF0000"/>
                </a:solidFill>
              </a:rPr>
              <a:t>Cuts and data reduction</a:t>
            </a:r>
            <a:endParaRPr lang="en-US" sz="3600" b="1" dirty="0" smtClean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7746209" y="3923505"/>
            <a:ext cx="685800" cy="1588"/>
          </a:xfrm>
          <a:prstGeom prst="straightConnector1">
            <a:avLst/>
          </a:prstGeom>
          <a:ln w="15875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089904" y="3657600"/>
            <a:ext cx="977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FF"/>
                </a:solidFill>
              </a:rPr>
              <a:t>showers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G:\Workspaces\t\totemrpvisualisation\presentations\20110525analysis_meeting\paper\52_11_thx_x_top45_bot_56_cut_4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9412"/>
            <a:ext cx="47117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G:\Workspaces\t\totemrpvisualisation\presentations\20110322_referee_meeting\y_spectrom_cut_2011032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54212"/>
            <a:ext cx="452913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13"/>
          <p:cNvSpPr>
            <a:spLocks noChangeArrowheads="1"/>
          </p:cNvSpPr>
          <p:nvPr/>
        </p:nvSpPr>
        <p:spPr bwMode="auto">
          <a:xfrm>
            <a:off x="1066800" y="6167438"/>
            <a:ext cx="2424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|x| &lt; 3</a:t>
            </a:r>
            <a:r>
              <a:rPr lang="el-GR" b="1" dirty="0">
                <a:latin typeface="Calibri" pitchFamily="34" charset="0"/>
              </a:rPr>
              <a:t>σ</a:t>
            </a:r>
            <a:r>
              <a:rPr lang="pl-PL" b="1" baseline="-25000" dirty="0">
                <a:latin typeface="Calibri" pitchFamily="34" charset="0"/>
              </a:rPr>
              <a:t>x</a:t>
            </a:r>
            <a:r>
              <a:rPr lang="pl-PL" b="1" dirty="0"/>
              <a:t> @ L</a:t>
            </a:r>
            <a:r>
              <a:rPr lang="pl-PL" b="1" baseline="-25000" dirty="0"/>
              <a:t>x </a:t>
            </a:r>
            <a:r>
              <a:rPr lang="pl-PL" b="1" dirty="0"/>
              <a:t>= 0</a:t>
            </a:r>
            <a:endParaRPr lang="en-US" b="1" dirty="0"/>
          </a:p>
        </p:txBody>
      </p:sp>
      <p:sp>
        <p:nvSpPr>
          <p:cNvPr id="21509" name="Rectangle 14"/>
          <p:cNvSpPr>
            <a:spLocks noChangeArrowheads="1"/>
          </p:cNvSpPr>
          <p:nvPr/>
        </p:nvSpPr>
        <p:spPr bwMode="auto">
          <a:xfrm>
            <a:off x="6172200" y="6100763"/>
            <a:ext cx="2819400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/>
              <a:t>y</a:t>
            </a:r>
            <a:r>
              <a:rPr lang="pl-PL" b="1" baseline="-25000" dirty="0"/>
              <a:t>RP near,45 </a:t>
            </a:r>
            <a:r>
              <a:rPr lang="pl-PL" b="1" dirty="0">
                <a:sym typeface="Symbol" pitchFamily="18" charset="2"/>
              </a:rPr>
              <a:t> </a:t>
            </a:r>
            <a:r>
              <a:rPr lang="pl-PL" b="1" dirty="0"/>
              <a:t>y</a:t>
            </a:r>
            <a:r>
              <a:rPr lang="pl-PL" b="1" baseline="-25000" dirty="0"/>
              <a:t>RP far,45</a:t>
            </a:r>
          </a:p>
          <a:p>
            <a:pPr algn="ctr"/>
            <a:r>
              <a:rPr lang="pl-PL" baseline="-25000" dirty="0"/>
              <a:t>(dLy/ds</a:t>
            </a:r>
            <a:r>
              <a:rPr lang="pl-PL" baseline="-25000" dirty="0">
                <a:sym typeface="Symbol" pitchFamily="18" charset="2"/>
              </a:rPr>
              <a:t>0</a:t>
            </a:r>
            <a:r>
              <a:rPr lang="pl-PL" baseline="-25000" dirty="0"/>
              <a:t>)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798513" y="3097212"/>
            <a:ext cx="316388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62000" y="4697412"/>
            <a:ext cx="32131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12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762000"/>
            <a:ext cx="617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596900"/>
          </a:xfrm>
        </p:spPr>
        <p:txBody>
          <a:bodyPr>
            <a:noAutofit/>
          </a:bodyPr>
          <a:lstStyle/>
          <a:p>
            <a:r>
              <a:rPr lang="pl-PL" sz="3600" b="1" dirty="0" smtClean="0">
                <a:solidFill>
                  <a:srgbClr val="FF0000"/>
                </a:solidFill>
              </a:rPr>
              <a:t>Low </a:t>
            </a:r>
            <a:r>
              <a:rPr lang="pl-PL" sz="3600" b="1" dirty="0" smtClean="0">
                <a:solidFill>
                  <a:srgbClr val="FF0000"/>
                </a:solidFill>
                <a:sym typeface="Symbol" pitchFamily="18" charset="2"/>
              </a:rPr>
              <a:t> = </a:t>
            </a:r>
            <a:r>
              <a:rPr lang="pl-PL" sz="3600" b="1" dirty="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D</a:t>
            </a:r>
            <a:r>
              <a:rPr lang="pl-PL" sz="3600" b="1" dirty="0" smtClean="0">
                <a:solidFill>
                  <a:srgbClr val="FF0000"/>
                </a:solidFill>
                <a:sym typeface="Symbol" pitchFamily="18" charset="2"/>
              </a:rPr>
              <a:t>p/p </a:t>
            </a:r>
            <a:r>
              <a:rPr lang="pl-PL" sz="3600" b="1" dirty="0" smtClean="0">
                <a:solidFill>
                  <a:srgbClr val="FF0000"/>
                </a:solidFill>
              </a:rPr>
              <a:t>cuts</a:t>
            </a:r>
            <a:endParaRPr lang="en-US" sz="3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228600" y="2168525"/>
            <a:ext cx="3881438" cy="4460875"/>
          </a:xfrm>
        </p:spPr>
        <p:txBody>
          <a:bodyPr/>
          <a:lstStyle/>
          <a:p>
            <a:r>
              <a:rPr lang="en-US" sz="2400" dirty="0" smtClean="0"/>
              <a:t>Topology</a:t>
            </a:r>
            <a:endParaRPr lang="en-US" sz="240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smtClean="0"/>
              <a:t>near and far units</a:t>
            </a:r>
            <a:endParaRPr lang="pl-PL" sz="2000" dirty="0" smtClean="0"/>
          </a:p>
          <a:p>
            <a:pPr lvl="1"/>
            <a:r>
              <a:rPr lang="en-US" sz="2000" dirty="0" smtClean="0"/>
              <a:t>diagonals</a:t>
            </a:r>
          </a:p>
          <a:p>
            <a:r>
              <a:rPr lang="pl-PL" sz="2400" dirty="0" smtClean="0"/>
              <a:t>Low |</a:t>
            </a:r>
            <a:r>
              <a:rPr lang="pl-PL" sz="2400" dirty="0" smtClean="0">
                <a:sym typeface="Symbol" pitchFamily="18" charset="2"/>
              </a:rPr>
              <a:t></a:t>
            </a:r>
            <a:r>
              <a:rPr lang="pl-PL" sz="2400" dirty="0" smtClean="0"/>
              <a:t>| selection </a:t>
            </a:r>
            <a:r>
              <a:rPr lang="en-US" sz="2400" dirty="0" smtClean="0"/>
              <a:t>(3σ)</a:t>
            </a:r>
          </a:p>
          <a:p>
            <a:pPr lvl="1"/>
            <a:r>
              <a:rPr lang="pl-PL" sz="2000" dirty="0" smtClean="0"/>
              <a:t>|</a:t>
            </a:r>
            <a:r>
              <a:rPr lang="en-US" sz="2000" dirty="0" smtClean="0"/>
              <a:t>x</a:t>
            </a:r>
            <a:r>
              <a:rPr lang="en-US" sz="2000" baseline="-25000" dirty="0" smtClean="0"/>
              <a:t>RP,45</a:t>
            </a:r>
            <a:r>
              <a:rPr lang="pl-PL" sz="2000" dirty="0" smtClean="0">
                <a:sym typeface="Symbol" pitchFamily="18" charset="2"/>
              </a:rPr>
              <a:t>|&lt;3</a:t>
            </a:r>
            <a:r>
              <a:rPr lang="el-GR" sz="2000" dirty="0" smtClean="0">
                <a:latin typeface="Calibri" pitchFamily="34" charset="0"/>
                <a:sym typeface="Symbol" pitchFamily="18" charset="2"/>
              </a:rPr>
              <a:t>σ</a:t>
            </a:r>
            <a:r>
              <a:rPr lang="pl-PL" sz="2000" baseline="-25000" dirty="0" smtClean="0">
                <a:latin typeface="Calibri" pitchFamily="34" charset="0"/>
                <a:sym typeface="Symbol" pitchFamily="18" charset="2"/>
              </a:rPr>
              <a:t>x  </a:t>
            </a:r>
            <a:r>
              <a:rPr lang="pl-PL" sz="2000" dirty="0" smtClean="0">
                <a:sym typeface="Symbol" pitchFamily="18" charset="2"/>
              </a:rPr>
              <a:t>@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pl-PL" sz="2000" dirty="0" smtClean="0">
                <a:sym typeface="Symbol" pitchFamily="18" charset="2"/>
              </a:rPr>
              <a:t>L</a:t>
            </a:r>
            <a:r>
              <a:rPr lang="en-US" sz="2000" baseline="-25000" dirty="0" smtClean="0"/>
              <a:t>x,45</a:t>
            </a:r>
            <a:r>
              <a:rPr lang="pl-PL" sz="2000" dirty="0" smtClean="0"/>
              <a:t>=0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r>
              <a:rPr lang="pl-PL" sz="2000" dirty="0" smtClean="0"/>
              <a:t>|</a:t>
            </a:r>
            <a:r>
              <a:rPr lang="en-GB" sz="2000" dirty="0" err="1" smtClean="0"/>
              <a:t>x</a:t>
            </a:r>
            <a:r>
              <a:rPr lang="en-GB" sz="2000" baseline="-25000" dirty="0" err="1" smtClean="0"/>
              <a:t>RP</a:t>
            </a:r>
            <a:r>
              <a:rPr lang="en-US" sz="2000" baseline="-25000" dirty="0" smtClean="0"/>
              <a:t>,</a:t>
            </a:r>
            <a:r>
              <a:rPr lang="pl-PL" sz="2000" baseline="-25000" dirty="0" smtClean="0"/>
              <a:t>56</a:t>
            </a:r>
            <a:r>
              <a:rPr lang="pl-PL" sz="2000" dirty="0" smtClean="0">
                <a:sym typeface="Symbol" pitchFamily="18" charset="2"/>
              </a:rPr>
              <a:t>|&lt;3</a:t>
            </a:r>
            <a:r>
              <a:rPr lang="el-GR" sz="2000" dirty="0" smtClean="0">
                <a:sym typeface="Symbol" pitchFamily="18" charset="2"/>
              </a:rPr>
              <a:t>σ</a:t>
            </a:r>
            <a:r>
              <a:rPr lang="pl-PL" sz="2000" baseline="-25000" dirty="0" smtClean="0">
                <a:sym typeface="Symbol" pitchFamily="18" charset="2"/>
              </a:rPr>
              <a:t>x  </a:t>
            </a:r>
            <a:r>
              <a:rPr lang="pl-PL" sz="2000" dirty="0" smtClean="0">
                <a:sym typeface="Symbol" pitchFamily="18" charset="2"/>
              </a:rPr>
              <a:t>@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pl-PL" sz="2000" dirty="0" smtClean="0">
                <a:sym typeface="Symbol" pitchFamily="18" charset="2"/>
              </a:rPr>
              <a:t>L</a:t>
            </a:r>
            <a:r>
              <a:rPr lang="en-US" sz="2000" baseline="-25000" dirty="0" smtClean="0"/>
              <a:t>x,</a:t>
            </a:r>
            <a:r>
              <a:rPr lang="pl-PL" sz="2000" baseline="-25000" dirty="0" smtClean="0"/>
              <a:t>56</a:t>
            </a:r>
            <a:r>
              <a:rPr lang="pl-PL" sz="2000" dirty="0" smtClean="0"/>
              <a:t>=0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smtClean="0"/>
              <a:t>corr. </a:t>
            </a:r>
            <a:r>
              <a:rPr lang="en-US" sz="2000" dirty="0" err="1" smtClean="0"/>
              <a:t>y</a:t>
            </a:r>
            <a:r>
              <a:rPr lang="en-US" sz="2000" baseline="-25000" dirty="0" err="1" smtClean="0"/>
              <a:t>RP</a:t>
            </a:r>
            <a:r>
              <a:rPr lang="pl-PL" sz="2000" baseline="-25000" dirty="0" smtClean="0"/>
              <a:t>216</a:t>
            </a:r>
            <a:r>
              <a:rPr lang="en-US" sz="2000" baseline="-25000" dirty="0" smtClean="0"/>
              <a:t>,45 </a:t>
            </a:r>
            <a:r>
              <a:rPr lang="en-US" sz="2000" dirty="0" smtClean="0">
                <a:sym typeface="Symbol" pitchFamily="18" charset="2"/>
              </a:rPr>
              <a:t> </a:t>
            </a:r>
            <a:r>
              <a:rPr lang="en-US" sz="2000" dirty="0" err="1" smtClean="0"/>
              <a:t>y</a:t>
            </a:r>
            <a:r>
              <a:rPr lang="en-US" sz="2000" baseline="-25000" dirty="0" err="1" smtClean="0"/>
              <a:t>RP</a:t>
            </a:r>
            <a:r>
              <a:rPr lang="pl-PL" sz="2000" baseline="-25000" dirty="0" smtClean="0"/>
              <a:t>220</a:t>
            </a:r>
            <a:r>
              <a:rPr lang="en-US" sz="2000" baseline="-25000" dirty="0" smtClean="0"/>
              <a:t>,45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smtClean="0"/>
              <a:t>corr. </a:t>
            </a:r>
            <a:r>
              <a:rPr lang="en-US" sz="2000" dirty="0" err="1" smtClean="0"/>
              <a:t>y</a:t>
            </a:r>
            <a:r>
              <a:rPr lang="en-US" sz="2000" baseline="-25000" dirty="0" err="1" smtClean="0"/>
              <a:t>RP</a:t>
            </a:r>
            <a:r>
              <a:rPr lang="pl-PL" sz="2000" baseline="-25000" dirty="0" smtClean="0"/>
              <a:t>216</a:t>
            </a:r>
            <a:r>
              <a:rPr lang="en-US" sz="2000" baseline="-25000" dirty="0" smtClean="0"/>
              <a:t>,</a:t>
            </a:r>
            <a:r>
              <a:rPr lang="pl-PL" sz="2000" baseline="-25000" dirty="0" smtClean="0"/>
              <a:t>56</a:t>
            </a:r>
            <a:r>
              <a:rPr lang="en-US" sz="2000" baseline="-25000" dirty="0" smtClean="0"/>
              <a:t> </a:t>
            </a:r>
            <a:r>
              <a:rPr lang="en-US" sz="2000" dirty="0" smtClean="0">
                <a:sym typeface="Symbol" pitchFamily="18" charset="2"/>
              </a:rPr>
              <a:t> </a:t>
            </a:r>
            <a:r>
              <a:rPr lang="en-US" sz="2000" dirty="0" err="1" smtClean="0"/>
              <a:t>y</a:t>
            </a:r>
            <a:r>
              <a:rPr lang="en-US" sz="2000" baseline="-25000" dirty="0" err="1" smtClean="0"/>
              <a:t>RP</a:t>
            </a:r>
            <a:r>
              <a:rPr lang="pl-PL" sz="2000" baseline="-25000" dirty="0" smtClean="0"/>
              <a:t>220</a:t>
            </a:r>
            <a:r>
              <a:rPr lang="en-US" sz="2000" baseline="-25000" dirty="0" smtClean="0"/>
              <a:t>,</a:t>
            </a:r>
            <a:r>
              <a:rPr lang="pl-PL" sz="2000" baseline="-25000" dirty="0" smtClean="0"/>
              <a:t>56</a:t>
            </a: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pl-PL" sz="2400" dirty="0" smtClean="0"/>
              <a:t>Elastic collinearity </a:t>
            </a:r>
            <a:r>
              <a:rPr lang="en-US" sz="2400" dirty="0" smtClean="0"/>
              <a:t>(</a:t>
            </a:r>
            <a:r>
              <a:rPr lang="pl-PL" sz="2400" dirty="0" smtClean="0"/>
              <a:t>3</a:t>
            </a:r>
            <a:r>
              <a:rPr lang="en-US" sz="2400" dirty="0" smtClean="0">
                <a:latin typeface="Calibri" pitchFamily="34" charset="0"/>
              </a:rPr>
              <a:t>σ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 smtClean="0"/>
              <a:t>θ</a:t>
            </a:r>
            <a:r>
              <a:rPr lang="en-US" sz="2000" baseline="-25000" dirty="0" smtClean="0"/>
              <a:t>x,45</a:t>
            </a:r>
            <a:r>
              <a:rPr lang="en-US" sz="2000" baseline="30000" dirty="0" smtClean="0"/>
              <a:t>*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 pitchFamily="18" charset="2"/>
              </a:rPr>
              <a:t></a:t>
            </a:r>
            <a:r>
              <a:rPr lang="en-US" sz="2000" dirty="0" smtClean="0"/>
              <a:t> θ</a:t>
            </a:r>
            <a:r>
              <a:rPr lang="en-US" sz="2000" baseline="-25000" dirty="0" smtClean="0"/>
              <a:t>x,56</a:t>
            </a:r>
            <a:r>
              <a:rPr lang="en-US" sz="2000" baseline="30000" dirty="0" smtClean="0"/>
              <a:t>*</a:t>
            </a:r>
            <a:endParaRPr lang="en-US" sz="2000" baseline="3000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smtClean="0"/>
              <a:t>θ</a:t>
            </a:r>
            <a:r>
              <a:rPr lang="en-US" sz="2000" baseline="-25000" dirty="0" smtClean="0"/>
              <a:t>y,45</a:t>
            </a:r>
            <a:r>
              <a:rPr lang="en-US" sz="2000" baseline="30000" dirty="0" smtClean="0"/>
              <a:t>*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 pitchFamily="18" charset="2"/>
              </a:rPr>
              <a:t></a:t>
            </a:r>
            <a:r>
              <a:rPr lang="en-US" sz="2000" dirty="0" smtClean="0"/>
              <a:t> θ</a:t>
            </a:r>
            <a:r>
              <a:rPr lang="en-US" sz="2000" baseline="-25000" dirty="0" smtClean="0"/>
              <a:t>y,56</a:t>
            </a:r>
            <a:r>
              <a:rPr lang="en-US" sz="2000" baseline="30000" dirty="0" smtClean="0"/>
              <a:t>*</a:t>
            </a:r>
            <a:endParaRPr lang="en-US" sz="2000" dirty="0" smtClean="0">
              <a:solidFill>
                <a:srgbClr val="0000FF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22704" y="3336924"/>
          <a:ext cx="4151312" cy="2301876"/>
        </p:xfrm>
        <a:graphic>
          <a:graphicData uri="http://schemas.openxmlformats.org/drawingml/2006/table">
            <a:tbl>
              <a:tblPr/>
              <a:tblGrid>
                <a:gridCol w="2907566"/>
                <a:gridCol w="1243746"/>
              </a:tblGrid>
              <a:tr h="56091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Total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triggers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5.28M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Reconstructed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tracks</a:t>
                      </a:r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&amp; elastic topology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293k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91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Low </a:t>
                      </a:r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|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sym typeface="Symbol"/>
                        </a:rPr>
                        <a:t></a:t>
                      </a:r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| selection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70.2k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91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</a:t>
                      </a:r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linearity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cuts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66.0k</a:t>
                      </a:r>
                    </a:p>
                  </a:txBody>
                  <a:tcPr marL="9524" marR="9524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49" name="TextBox 1"/>
          <p:cNvSpPr txBox="1">
            <a:spLocks noChangeArrowheads="1"/>
          </p:cNvSpPr>
          <p:nvPr/>
        </p:nvSpPr>
        <p:spPr bwMode="auto">
          <a:xfrm>
            <a:off x="4419600" y="2297113"/>
            <a:ext cx="3657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Intergrated luminosity : 6.2 nbarn</a:t>
            </a:r>
            <a:r>
              <a:rPr lang="en-US" sz="1800" baseline="30000">
                <a:solidFill>
                  <a:srgbClr val="FF0000"/>
                </a:solidFill>
              </a:rPr>
              <a:t>-</a:t>
            </a:r>
            <a:r>
              <a:rPr lang="en-US" sz="1800" b="1" baseline="30000">
                <a:solidFill>
                  <a:srgbClr val="FF0000"/>
                </a:solidFill>
              </a:rPr>
              <a:t>1</a:t>
            </a:r>
          </a:p>
        </p:txBody>
      </p:sp>
      <p:pic>
        <p:nvPicPr>
          <p:cNvPr id="1845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8100" y="936625"/>
            <a:ext cx="6540500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pl-PL" sz="3600" b="1" dirty="0" smtClean="0">
                <a:solidFill>
                  <a:srgbClr val="FF0000"/>
                </a:solidFill>
              </a:rPr>
              <a:t>Cuts and data reduction</a:t>
            </a:r>
            <a:endParaRPr lang="en-US" sz="3600" b="1" dirty="0" smtClean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7746209" y="3923505"/>
            <a:ext cx="685800" cy="1588"/>
          </a:xfrm>
          <a:prstGeom prst="straightConnector1">
            <a:avLst/>
          </a:prstGeom>
          <a:ln w="15875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089904" y="3657600"/>
            <a:ext cx="977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FF"/>
                </a:solidFill>
              </a:rPr>
              <a:t>showers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228600" y="231775"/>
            <a:ext cx="8229600" cy="758825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Elastic </a:t>
            </a:r>
            <a:r>
              <a:rPr lang="en-GB" sz="3600" b="1" dirty="0" err="1" smtClean="0">
                <a:solidFill>
                  <a:srgbClr val="FF0000"/>
                </a:solidFill>
              </a:rPr>
              <a:t>collinearity</a:t>
            </a:r>
            <a:r>
              <a:rPr lang="en-GB" sz="3600" b="1" dirty="0" smtClean="0">
                <a:solidFill>
                  <a:srgbClr val="FF0000"/>
                </a:solidFill>
              </a:rPr>
              <a:t> cuts</a:t>
            </a:r>
          </a:p>
        </p:txBody>
      </p:sp>
      <p:pic>
        <p:nvPicPr>
          <p:cNvPr id="23554" name="Picture 2" descr="G:\Workspaces\t\totemrpvisualisation\presentations\20110525analysis_meeting\paper\52_04_thetay_thetay_sta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606925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G:\Workspaces\t\totemrpvisualisation\presentations\20110525analysis_meeting\paper\52_05_thetax_thetax_sta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6300" y="1447800"/>
            <a:ext cx="4457700" cy="448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00200" y="6096000"/>
            <a:ext cx="6153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Data outside the 3σ cuts used for background estimation 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 rot="2760000">
            <a:off x="3367890" y="4859890"/>
            <a:ext cx="4812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smtClean="0">
                <a:solidFill>
                  <a:srgbClr val="0000FF"/>
                </a:solidFill>
              </a:rPr>
              <a:t>signal</a:t>
            </a:r>
            <a:endParaRPr lang="en-GB" sz="100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760000">
            <a:off x="2814792" y="4761355"/>
            <a:ext cx="8002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smtClean="0">
                <a:solidFill>
                  <a:srgbClr val="0000FF"/>
                </a:solidFill>
              </a:rPr>
              <a:t>background</a:t>
            </a:r>
            <a:endParaRPr lang="en-GB" sz="100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760000">
            <a:off x="7809488" y="5012290"/>
            <a:ext cx="4812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smtClean="0">
                <a:solidFill>
                  <a:srgbClr val="0000FF"/>
                </a:solidFill>
              </a:rPr>
              <a:t>signal</a:t>
            </a:r>
            <a:endParaRPr lang="en-GB" sz="100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760000">
            <a:off x="7256390" y="4913755"/>
            <a:ext cx="8002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smtClean="0">
                <a:solidFill>
                  <a:srgbClr val="0000FF"/>
                </a:solidFill>
              </a:rPr>
              <a:t>background</a:t>
            </a:r>
            <a:endParaRPr lang="en-GB" sz="10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Background and resolution determination</a:t>
            </a:r>
            <a:endParaRPr lang="en-GB" sz="3600" b="1" dirty="0">
              <a:solidFill>
                <a:srgbClr val="FF0000"/>
              </a:solidFill>
            </a:endParaRP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066800"/>
            <a:ext cx="3683419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286000" y="1143000"/>
            <a:ext cx="13716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mtClean="0"/>
              <a:t>B/S = (8±1)%</a:t>
            </a:r>
          </a:p>
          <a:p>
            <a:r>
              <a:rPr lang="en-GB" smtClean="0"/>
              <a:t>σ</a:t>
            </a:r>
            <a:r>
              <a:rPr lang="en-GB" baseline="30000" smtClean="0"/>
              <a:t>*</a:t>
            </a:r>
            <a:r>
              <a:rPr lang="en-GB" smtClean="0"/>
              <a:t>=17.8</a:t>
            </a:r>
            <a:r>
              <a:rPr lang="en-GB" smtClean="0">
                <a:sym typeface="Symbol"/>
              </a:rPr>
              <a:t>rad</a:t>
            </a:r>
          </a:p>
          <a:p>
            <a:r>
              <a:rPr lang="en-GB" sz="1200" smtClean="0"/>
              <a:t>(beam divergence)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410200" y="5429071"/>
            <a:ext cx="30139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mtClean="0"/>
              <a:t>|t|=0.4GeV</a:t>
            </a:r>
            <a:r>
              <a:rPr lang="en-GB" baseline="30000" smtClean="0"/>
              <a:t>2</a:t>
            </a:r>
            <a:r>
              <a:rPr lang="en-GB" smtClean="0"/>
              <a:t>: B/S = (11±2)%</a:t>
            </a:r>
          </a:p>
          <a:p>
            <a:r>
              <a:rPr lang="en-GB" smtClean="0"/>
              <a:t>|t|=0.5GeV</a:t>
            </a:r>
            <a:r>
              <a:rPr lang="en-GB" baseline="30000" smtClean="0"/>
              <a:t>2</a:t>
            </a:r>
            <a:r>
              <a:rPr lang="en-GB" smtClean="0"/>
              <a:t>: B/S = (19±3)%</a:t>
            </a:r>
          </a:p>
          <a:p>
            <a:r>
              <a:rPr lang="en-GB" smtClean="0"/>
              <a:t>|t|=1.5GeV</a:t>
            </a:r>
            <a:r>
              <a:rPr lang="en-GB" baseline="30000" smtClean="0"/>
              <a:t>2</a:t>
            </a:r>
            <a:r>
              <a:rPr lang="en-GB" smtClean="0"/>
              <a:t>: B/S = (0.8±0.3)%</a:t>
            </a:r>
          </a:p>
          <a:p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57200" y="1143000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>
                <a:solidFill>
                  <a:srgbClr val="00B050"/>
                </a:solidFill>
              </a:rPr>
              <a:t>–– signal</a:t>
            </a:r>
          </a:p>
          <a:p>
            <a:r>
              <a:rPr lang="en-GB" sz="1600" smtClean="0">
                <a:solidFill>
                  <a:srgbClr val="FF0000"/>
                </a:solidFill>
              </a:rPr>
              <a:t>–– background</a:t>
            </a:r>
          </a:p>
          <a:p>
            <a:r>
              <a:rPr lang="en-GB" sz="1600" smtClean="0">
                <a:solidFill>
                  <a:srgbClr val="0000FF"/>
                </a:solidFill>
              </a:rPr>
              <a:t>–– combined</a:t>
            </a:r>
            <a:endParaRPr lang="en-GB" sz="160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7244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rgbClr val="0000FF"/>
                </a:solidFill>
              </a:rPr>
              <a:t>Signal to background normalisation</a:t>
            </a:r>
            <a:endParaRPr lang="en-GB" b="1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71800" y="4554379"/>
            <a:ext cx="89272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smtClean="0">
                <a:sym typeface="Symbol"/>
              </a:rPr>
              <a:t>θ</a:t>
            </a:r>
            <a:r>
              <a:rPr lang="en-GB" sz="1200" baseline="-25000" smtClean="0">
                <a:sym typeface="Symbol"/>
              </a:rPr>
              <a:t>x</a:t>
            </a:r>
            <a:r>
              <a:rPr lang="en-GB" sz="1200" smtClean="0">
                <a:sym typeface="Symbol"/>
              </a:rPr>
              <a:t>/sqrt(2)</a:t>
            </a:r>
            <a:endParaRPr lang="en-GB" sz="1200"/>
          </a:p>
        </p:txBody>
      </p:sp>
      <p:sp>
        <p:nvSpPr>
          <p:cNvPr id="23" name="TextBox 22"/>
          <p:cNvSpPr txBox="1"/>
          <p:nvPr/>
        </p:nvSpPr>
        <p:spPr>
          <a:xfrm>
            <a:off x="538440" y="5410200"/>
            <a:ext cx="3444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σ</a:t>
            </a:r>
            <a:r>
              <a:rPr lang="en-GB" baseline="30000" smtClean="0"/>
              <a:t>*</a:t>
            </a:r>
            <a:r>
              <a:rPr lang="en-GB" smtClean="0"/>
              <a:t> → </a:t>
            </a:r>
            <a:r>
              <a:rPr lang="en-GB" b="1" smtClean="0"/>
              <a:t>t-reconstruction resolution:</a:t>
            </a:r>
          </a:p>
          <a:p>
            <a:endParaRPr lang="en-GB" b="1" smtClean="0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608013" y="5953125"/>
          <a:ext cx="1354137" cy="609600"/>
        </p:xfrm>
        <a:graphic>
          <a:graphicData uri="http://schemas.openxmlformats.org/presentationml/2006/ole">
            <p:oleObj spid="_x0000_s28674" name="Equation" r:id="rId4" imgW="1015816" imgH="456924" progId="Equation.3">
              <p:embed/>
            </p:oleObj>
          </a:graphicData>
        </a:graphic>
      </p:graphicFrame>
      <p:graphicFrame>
        <p:nvGraphicFramePr>
          <p:cNvPr id="56324" name="Object 4"/>
          <p:cNvGraphicFramePr>
            <a:graphicFrameLocks noChangeAspect="1"/>
          </p:cNvGraphicFramePr>
          <p:nvPr/>
        </p:nvGraphicFramePr>
        <p:xfrm>
          <a:off x="2020888" y="5791200"/>
          <a:ext cx="1303337" cy="931863"/>
        </p:xfrm>
        <a:graphic>
          <a:graphicData uri="http://schemas.openxmlformats.org/presentationml/2006/ole">
            <p:oleObj spid="_x0000_s28675" name="Equation" r:id="rId5" imgW="977785" imgH="698339" progId="Equation.3">
              <p:embed/>
            </p:oleObj>
          </a:graphicData>
        </a:graphic>
      </p:graphicFrame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1066800"/>
            <a:ext cx="3674894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673220" y="3743980"/>
            <a:ext cx="1565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>
                <a:solidFill>
                  <a:srgbClr val="FF0000"/>
                </a:solidFill>
              </a:rPr>
              <a:t>Combined background (t)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22680" y="4495800"/>
            <a:ext cx="89272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smtClean="0">
                <a:sym typeface="Symbol"/>
              </a:rPr>
              <a:t>-t [GeV</a:t>
            </a:r>
            <a:r>
              <a:rPr lang="en-GB" sz="1200" baseline="30000" smtClean="0">
                <a:sym typeface="Symbol"/>
              </a:rPr>
              <a:t>2</a:t>
            </a:r>
            <a:r>
              <a:rPr lang="en-GB" sz="1200" smtClean="0">
                <a:sym typeface="Symbol"/>
              </a:rPr>
              <a:t>]</a:t>
            </a:r>
            <a:endParaRPr lang="en-GB" sz="1200"/>
          </a:p>
        </p:txBody>
      </p:sp>
      <p:sp>
        <p:nvSpPr>
          <p:cNvPr id="30" name="TextBox 29"/>
          <p:cNvSpPr txBox="1"/>
          <p:nvPr/>
        </p:nvSpPr>
        <p:spPr>
          <a:xfrm>
            <a:off x="961543" y="4953000"/>
            <a:ext cx="23150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smtClean="0"/>
              <a:t>(also as a function of </a:t>
            </a:r>
            <a:r>
              <a:rPr lang="en-GB" sz="1600" smtClean="0">
                <a:sym typeface="Symbol"/>
              </a:rPr>
              <a:t>θ</a:t>
            </a:r>
            <a:r>
              <a:rPr lang="en-GB" sz="1600" baseline="-25000" smtClean="0">
                <a:sym typeface="Symbol"/>
              </a:rPr>
              <a:t>y</a:t>
            </a:r>
            <a:r>
              <a:rPr lang="en-GB" sz="1600" smtClean="0"/>
              <a:t>)</a:t>
            </a:r>
            <a:endParaRPr lang="en-GB" sz="1600" baseline="-25000"/>
          </a:p>
        </p:txBody>
      </p:sp>
      <p:sp>
        <p:nvSpPr>
          <p:cNvPr id="31" name="TextBox 30"/>
          <p:cNvSpPr txBox="1"/>
          <p:nvPr/>
        </p:nvSpPr>
        <p:spPr>
          <a:xfrm>
            <a:off x="6553200" y="2206823"/>
            <a:ext cx="1565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/>
              <a:t>Data</a:t>
            </a:r>
            <a:endParaRPr lang="en-GB" sz="1400"/>
          </a:p>
        </p:txBody>
      </p:sp>
      <p:sp>
        <p:nvSpPr>
          <p:cNvPr id="32" name="TextBox 31"/>
          <p:cNvSpPr txBox="1"/>
          <p:nvPr/>
        </p:nvSpPr>
        <p:spPr>
          <a:xfrm>
            <a:off x="5410200" y="4724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rgbClr val="0000FF"/>
                </a:solidFill>
              </a:rPr>
              <a:t>Signal vs. background (t)</a:t>
            </a:r>
            <a:endParaRPr lang="en-GB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 descr="G:\Workspaces\t\totemrpvisualisation\presentations\20110525analysis_meeting\paper\52_07a_bottom_45_top_56_corr_y_t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3200" y="1182615"/>
            <a:ext cx="363220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209550" y="1092200"/>
            <a:ext cx="5048250" cy="4927600"/>
            <a:chOff x="391068" y="1392200"/>
            <a:chExt cx="4559873" cy="4449997"/>
          </a:xfrm>
        </p:grpSpPr>
        <p:pic>
          <p:nvPicPr>
            <p:cNvPr id="24584" name="Picture 2" descr="G:\Workspaces\t\totemrpvisualisation\presentations\20110525analysis_meeting\paper\52_04b_thetay_thetay_star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1068" y="1392200"/>
              <a:ext cx="4559873" cy="4449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6"/>
            <p:cNvCxnSpPr/>
            <p:nvPr/>
          </p:nvCxnSpPr>
          <p:spPr>
            <a:xfrm rot="16200000" flipH="1">
              <a:off x="1397261" y="2039198"/>
              <a:ext cx="2940382" cy="285063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6200000" flipH="1">
              <a:off x="1136288" y="2330226"/>
              <a:ext cx="2940381" cy="285063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 flipV="1">
              <a:off x="2032231" y="2905362"/>
              <a:ext cx="378479" cy="3685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 flipH="1" flipV="1">
              <a:off x="2909794" y="3782744"/>
              <a:ext cx="404285" cy="3914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89" name="TextBox 11"/>
            <p:cNvSpPr txBox="1">
              <a:spLocks noChangeArrowheads="1"/>
            </p:cNvSpPr>
            <p:nvPr/>
          </p:nvSpPr>
          <p:spPr bwMode="auto">
            <a:xfrm>
              <a:off x="984428" y="4591902"/>
              <a:ext cx="2590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>
                  <a:solidFill>
                    <a:srgbClr val="0000FF"/>
                  </a:solidFill>
                </a:rPr>
                <a:t>Missing acceptance in</a:t>
              </a:r>
              <a:r>
                <a:rPr lang="en-US" sz="1800">
                  <a:solidFill>
                    <a:srgbClr val="0000FF"/>
                  </a:solidFill>
                </a:rPr>
                <a:t> </a:t>
              </a:r>
              <a:r>
                <a:rPr lang="en-US" sz="1800">
                  <a:solidFill>
                    <a:srgbClr val="0000FF"/>
                  </a:solidFill>
                  <a:latin typeface="Calibri" pitchFamily="34" charset="0"/>
                </a:rPr>
                <a:t>θ</a:t>
              </a:r>
              <a:r>
                <a:rPr lang="en-US" sz="1800" baseline="-25000">
                  <a:solidFill>
                    <a:srgbClr val="0000FF"/>
                  </a:solidFill>
                </a:rPr>
                <a:t>y</a:t>
              </a:r>
              <a:r>
                <a:rPr lang="en-US" sz="1800" baseline="30000">
                  <a:solidFill>
                    <a:srgbClr val="0000FF"/>
                  </a:solidFill>
                </a:rPr>
                <a:t>*</a:t>
              </a:r>
              <a:endParaRPr lang="en-US" sz="1800">
                <a:solidFill>
                  <a:srgbClr val="0000FF"/>
                </a:solidFill>
              </a:endParaRPr>
            </a:p>
          </p:txBody>
        </p:sp>
        <p:cxnSp>
          <p:nvCxnSpPr>
            <p:cNvPr id="13" name="Straight Arrow Connector 12"/>
            <p:cNvCxnSpPr>
              <a:stCxn id="24589" idx="0"/>
            </p:cNvCxnSpPr>
            <p:nvPr/>
          </p:nvCxnSpPr>
          <p:spPr>
            <a:xfrm rot="5400000" flipH="1" flipV="1">
              <a:off x="1467391" y="3777049"/>
              <a:ext cx="1625740" cy="1433"/>
            </a:xfrm>
            <a:prstGeom prst="straightConnector1">
              <a:avLst/>
            </a:prstGeom>
            <a:ln w="6350">
              <a:solidFill>
                <a:srgbClr val="0070C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24589" idx="0"/>
            </p:cNvCxnSpPr>
            <p:nvPr/>
          </p:nvCxnSpPr>
          <p:spPr>
            <a:xfrm rot="16200000" flipV="1">
              <a:off x="1460204" y="3771295"/>
              <a:ext cx="1452271" cy="186410"/>
            </a:xfrm>
            <a:prstGeom prst="straightConnector1">
              <a:avLst/>
            </a:prstGeom>
            <a:ln w="6350">
              <a:solidFill>
                <a:srgbClr val="0070C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16200000" flipV="1">
              <a:off x="2822330" y="4328993"/>
              <a:ext cx="468798" cy="48753"/>
            </a:xfrm>
            <a:prstGeom prst="straightConnector1">
              <a:avLst/>
            </a:prstGeom>
            <a:ln w="6350">
              <a:solidFill>
                <a:srgbClr val="0070C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5400000" flipH="1" flipV="1">
              <a:off x="2810164" y="4184903"/>
              <a:ext cx="682409" cy="140524"/>
            </a:xfrm>
            <a:prstGeom prst="straightConnector1">
              <a:avLst/>
            </a:prstGeom>
            <a:ln w="6350">
              <a:solidFill>
                <a:srgbClr val="0070C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 flipH="1" flipV="1">
              <a:off x="2462525" y="2207069"/>
              <a:ext cx="1549757" cy="149988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95" name="TextBox 35"/>
            <p:cNvSpPr txBox="1">
              <a:spLocks noChangeArrowheads="1"/>
            </p:cNvSpPr>
            <p:nvPr/>
          </p:nvSpPr>
          <p:spPr bwMode="auto">
            <a:xfrm rot="-2700000">
              <a:off x="2642616" y="2526848"/>
              <a:ext cx="144058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/>
                <a:t>Beam divergence</a:t>
              </a:r>
              <a:endParaRPr lang="en-US" sz="1400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rot="16200000" flipH="1">
              <a:off x="1777917" y="2124551"/>
              <a:ext cx="2438609" cy="2341595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97" name="TextBox 41"/>
            <p:cNvSpPr txBox="1">
              <a:spLocks noChangeArrowheads="1"/>
            </p:cNvSpPr>
            <p:nvPr/>
          </p:nvSpPr>
          <p:spPr bwMode="auto">
            <a:xfrm rot="2760000">
              <a:off x="2835271" y="3531864"/>
              <a:ext cx="141134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 b="1"/>
                <a:t>|t</a:t>
              </a:r>
              <a:r>
                <a:rPr lang="pl-PL" sz="1400" b="1" baseline="-25000"/>
                <a:t>y</a:t>
              </a:r>
              <a:r>
                <a:rPr lang="pl-PL" sz="1400" b="1"/>
                <a:t>|</a:t>
              </a:r>
              <a:r>
                <a:rPr lang="pl-PL" sz="1400"/>
                <a:t> (diagonal 2)</a:t>
              </a:r>
              <a:endParaRPr lang="en-US" sz="1400"/>
            </a:p>
          </p:txBody>
        </p:sp>
        <p:sp>
          <p:nvSpPr>
            <p:cNvPr id="24598" name="TextBox 46"/>
            <p:cNvSpPr txBox="1">
              <a:spLocks noChangeArrowheads="1"/>
            </p:cNvSpPr>
            <p:nvPr/>
          </p:nvSpPr>
          <p:spPr bwMode="auto">
            <a:xfrm rot="2760000">
              <a:off x="1751994" y="2399162"/>
              <a:ext cx="141134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 b="1"/>
                <a:t>|t</a:t>
              </a:r>
              <a:r>
                <a:rPr lang="pl-PL" sz="1400" b="1" baseline="-25000"/>
                <a:t>y</a:t>
              </a:r>
              <a:r>
                <a:rPr lang="pl-PL" sz="1400" b="1"/>
                <a:t>| </a:t>
              </a:r>
              <a:r>
                <a:rPr lang="pl-PL" sz="1400"/>
                <a:t>(diagonal 1)</a:t>
              </a:r>
              <a:endParaRPr lang="en-US" sz="1400"/>
            </a:p>
          </p:txBody>
        </p:sp>
      </p:grpSp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229600" cy="531812"/>
          </a:xfrm>
        </p:spPr>
        <p:txBody>
          <a:bodyPr>
            <a:noAutofit/>
          </a:bodyPr>
          <a:lstStyle/>
          <a:p>
            <a:r>
              <a:rPr lang="pl-PL" sz="3600" b="1" dirty="0" err="1" smtClean="0">
                <a:solidFill>
                  <a:srgbClr val="FF0000"/>
                </a:solidFill>
              </a:rPr>
              <a:t>t</a:t>
            </a:r>
            <a:r>
              <a:rPr lang="pl-PL" sz="3600" b="1" baseline="-25000" dirty="0" err="1" smtClean="0">
                <a:solidFill>
                  <a:srgbClr val="FF0000"/>
                </a:solidFill>
              </a:rPr>
              <a:t>y</a:t>
            </a:r>
            <a:r>
              <a:rPr lang="pl-PL" sz="3600" b="1" dirty="0" err="1" smtClean="0">
                <a:solidFill>
                  <a:srgbClr val="FF0000"/>
                </a:solidFill>
              </a:rPr>
              <a:t>-acceptance</a:t>
            </a:r>
            <a:r>
              <a:rPr lang="pl-PL" sz="3600" b="1" dirty="0" smtClean="0">
                <a:solidFill>
                  <a:srgbClr val="FF0000"/>
                </a:solidFill>
              </a:rPr>
              <a:t> </a:t>
            </a:r>
            <a:r>
              <a:rPr lang="pl-PL" sz="3600" b="1" dirty="0" err="1" smtClean="0">
                <a:solidFill>
                  <a:srgbClr val="FF0000"/>
                </a:solidFill>
              </a:rPr>
              <a:t>corrections</a:t>
            </a:r>
            <a:endParaRPr lang="en-US" sz="3600" b="1" dirty="0" smtClean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0977" y="4721908"/>
            <a:ext cx="213334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Correction</a:t>
            </a:r>
            <a:r>
              <a:rPr lang="pl-PL" b="1" dirty="0" smtClean="0"/>
              <a:t> </a:t>
            </a:r>
            <a:r>
              <a:rPr lang="pl-PL" b="1" dirty="0" err="1" smtClean="0"/>
              <a:t>error</a:t>
            </a:r>
            <a:r>
              <a:rPr lang="pl-PL" b="1" dirty="0" smtClean="0"/>
              <a:t> (t</a:t>
            </a:r>
            <a:r>
              <a:rPr lang="pl-PL" b="1" baseline="-25000" dirty="0" smtClean="0"/>
              <a:t>y</a:t>
            </a:r>
            <a:r>
              <a:rPr lang="pl-PL" b="1" dirty="0" smtClean="0"/>
              <a:t>):</a:t>
            </a:r>
          </a:p>
          <a:p>
            <a:r>
              <a:rPr lang="pl-PL" dirty="0" smtClean="0"/>
              <a:t>0.31 GeV</a:t>
            </a:r>
            <a:r>
              <a:rPr lang="pl-PL" baseline="30000" dirty="0" smtClean="0"/>
              <a:t>2</a:t>
            </a:r>
            <a:r>
              <a:rPr lang="pl-PL" dirty="0" smtClean="0"/>
              <a:t> : 30%</a:t>
            </a:r>
          </a:p>
          <a:p>
            <a:r>
              <a:rPr lang="pl-PL" dirty="0" smtClean="0"/>
              <a:t>0.33 GeV</a:t>
            </a:r>
            <a:r>
              <a:rPr lang="pl-PL" baseline="30000" dirty="0" smtClean="0"/>
              <a:t>2</a:t>
            </a:r>
            <a:r>
              <a:rPr lang="pl-PL" dirty="0" smtClean="0"/>
              <a:t> : 11%</a:t>
            </a:r>
          </a:p>
          <a:p>
            <a:r>
              <a:rPr lang="pl-PL" dirty="0" smtClean="0"/>
              <a:t>0.35 GeV</a:t>
            </a:r>
            <a:r>
              <a:rPr lang="pl-PL" baseline="30000" dirty="0" smtClean="0"/>
              <a:t>2 </a:t>
            </a:r>
            <a:r>
              <a:rPr lang="pl-PL" dirty="0" smtClean="0"/>
              <a:t>: 2%</a:t>
            </a:r>
          </a:p>
          <a:p>
            <a:r>
              <a:rPr lang="pl-PL" dirty="0" smtClean="0"/>
              <a:t>0.4 GeV</a:t>
            </a:r>
            <a:r>
              <a:rPr lang="pl-PL" baseline="30000" dirty="0" smtClean="0"/>
              <a:t>2 </a:t>
            </a:r>
            <a:r>
              <a:rPr lang="pl-PL" dirty="0" smtClean="0"/>
              <a:t>: 0.8%</a:t>
            </a:r>
          </a:p>
          <a:p>
            <a:r>
              <a:rPr lang="pl-PL" dirty="0" smtClean="0"/>
              <a:t>0.5 GeV</a:t>
            </a:r>
            <a:r>
              <a:rPr lang="pl-PL" baseline="30000" dirty="0" smtClean="0"/>
              <a:t>2 </a:t>
            </a:r>
            <a:r>
              <a:rPr lang="pl-PL" dirty="0" smtClean="0"/>
              <a:t>: 0.1%</a:t>
            </a:r>
          </a:p>
          <a:p>
            <a:endParaRPr lang="en-GB" dirty="0"/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5299025" y="2945567"/>
            <a:ext cx="275819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674240" y="2286000"/>
            <a:ext cx="1878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>
                <a:solidFill>
                  <a:srgbClr val="FF0000"/>
                </a:solidFill>
              </a:rPr>
              <a:t>|t|&lt;0.36GeV</a:t>
            </a:r>
            <a:r>
              <a:rPr lang="pl-PL" sz="1400" baseline="30000" dirty="0" smtClean="0">
                <a:solidFill>
                  <a:srgbClr val="FF0000"/>
                </a:solidFill>
              </a:rPr>
              <a:t>2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removed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G:\Workspaces\t\totemrpvisualisation\presentations\20110525analysis_meeting\paper\52_08a_bottom_45_top_56_corr_phi_2_diag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2" y="3562350"/>
            <a:ext cx="3328988" cy="32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609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sym typeface="Symbol" pitchFamily="18" charset="2"/>
              </a:rPr>
              <a:t></a:t>
            </a:r>
            <a:r>
              <a:rPr lang="pl-PL" sz="3600" b="1" dirty="0" smtClean="0">
                <a:solidFill>
                  <a:srgbClr val="FF0000"/>
                </a:solidFill>
                <a:sym typeface="Symbol" pitchFamily="18" charset="2"/>
              </a:rPr>
              <a:t>-acceptance correction</a:t>
            </a:r>
            <a:endParaRPr lang="en-US" sz="3600" b="1" dirty="0" smtClean="0">
              <a:solidFill>
                <a:srgbClr val="FF0000"/>
              </a:solidFill>
            </a:endParaRPr>
          </a:p>
        </p:txBody>
      </p:sp>
      <p:sp>
        <p:nvSpPr>
          <p:cNvPr id="26671" name="TextBox 18"/>
          <p:cNvSpPr txBox="1">
            <a:spLocks noChangeArrowheads="1"/>
          </p:cNvSpPr>
          <p:nvPr/>
        </p:nvSpPr>
        <p:spPr bwMode="auto">
          <a:xfrm>
            <a:off x="609600" y="6184900"/>
            <a:ext cx="3257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>
                <a:solidFill>
                  <a:srgbClr val="0000FF"/>
                </a:solidFill>
              </a:rPr>
              <a:t>Critical at low t-acceptance limit</a:t>
            </a:r>
            <a:endParaRPr lang="en-US" sz="1800" b="1" dirty="0">
              <a:solidFill>
                <a:srgbClr val="0000FF"/>
              </a:solidFill>
            </a:endParaRPr>
          </a:p>
        </p:txBody>
      </p:sp>
      <p:sp>
        <p:nvSpPr>
          <p:cNvPr id="26672" name="TextBox 19"/>
          <p:cNvSpPr txBox="1">
            <a:spLocks noChangeArrowheads="1"/>
          </p:cNvSpPr>
          <p:nvPr/>
        </p:nvSpPr>
        <p:spPr bwMode="auto">
          <a:xfrm>
            <a:off x="4876800" y="1077913"/>
            <a:ext cx="34496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>
                <a:latin typeface="Arial" pitchFamily="34" charset="0"/>
                <a:cs typeface="Arial" pitchFamily="34" charset="0"/>
              </a:rPr>
              <a:t>Total </a:t>
            </a:r>
            <a:r>
              <a:rPr lang="pl-PL" sz="1800" b="1" dirty="0" err="1">
                <a:latin typeface="Arial" pitchFamily="34" charset="0"/>
                <a:cs typeface="Arial" pitchFamily="34" charset="0"/>
                <a:sym typeface="Symbol" pitchFamily="18" charset="2"/>
              </a:rPr>
              <a:t>-acceptance</a:t>
            </a:r>
            <a:r>
              <a:rPr lang="pl-PL" sz="1800" b="1" dirty="0">
                <a:latin typeface="Arial" pitchFamily="34" charset="0"/>
                <a:cs typeface="Arial" pitchFamily="34" charset="0"/>
                <a:sym typeface="Symbol" pitchFamily="18" charset="2"/>
              </a:rPr>
              <a:t> </a:t>
            </a:r>
            <a:r>
              <a:rPr lang="pl-PL" sz="1800" b="1" dirty="0" err="1">
                <a:latin typeface="Arial" pitchFamily="34" charset="0"/>
                <a:cs typeface="Arial" pitchFamily="34" charset="0"/>
                <a:sym typeface="Symbol" pitchFamily="18" charset="2"/>
              </a:rPr>
              <a:t>correction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0" y="1219200"/>
            <a:ext cx="5000625" cy="4879975"/>
            <a:chOff x="-12310" y="1224747"/>
            <a:chExt cx="5000349" cy="4879858"/>
          </a:xfrm>
        </p:grpSpPr>
        <p:pic>
          <p:nvPicPr>
            <p:cNvPr id="26676" name="Picture 3" descr="G:\Workspaces\t\totemrpvisualisation\presentations\20110525analysis_meeting\paper\52_06a_phi_star_top45_bot_56_dist_56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2310" y="1224747"/>
              <a:ext cx="5000349" cy="4879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Arc 9"/>
            <p:cNvSpPr/>
            <p:nvPr/>
          </p:nvSpPr>
          <p:spPr>
            <a:xfrm>
              <a:off x="1076655" y="2054990"/>
              <a:ext cx="2801783" cy="3014590"/>
            </a:xfrm>
            <a:prstGeom prst="arc">
              <a:avLst>
                <a:gd name="adj1" fmla="val 12523822"/>
                <a:gd name="adj2" fmla="val 19857468"/>
              </a:avLst>
            </a:prstGeom>
            <a:ln w="19050">
              <a:solidFill>
                <a:srgbClr val="0000FF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678" name="TextBox 10"/>
            <p:cNvSpPr txBox="1">
              <a:spLocks noChangeArrowheads="1"/>
            </p:cNvSpPr>
            <p:nvPr/>
          </p:nvSpPr>
          <p:spPr bwMode="auto">
            <a:xfrm>
              <a:off x="858433" y="1716399"/>
              <a:ext cx="1522238" cy="369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>
                  <a:solidFill>
                    <a:srgbClr val="0000FF"/>
                  </a:solidFill>
                </a:rPr>
                <a:t>Accepted </a:t>
              </a:r>
              <a:r>
                <a:rPr lang="pl-PL" sz="1800" b="1">
                  <a:solidFill>
                    <a:srgbClr val="0000FF"/>
                  </a:solidFill>
                  <a:sym typeface="Symbol" pitchFamily="18" charset="2"/>
                </a:rPr>
                <a:t>(t)</a:t>
              </a:r>
              <a:endParaRPr lang="en-US" sz="1800" b="1">
                <a:solidFill>
                  <a:srgbClr val="0000FF"/>
                </a:solidFill>
              </a:endParaRPr>
            </a:p>
          </p:txBody>
        </p:sp>
        <p:sp>
          <p:nvSpPr>
            <p:cNvPr id="26679" name="TextBox 8"/>
            <p:cNvSpPr txBox="1">
              <a:spLocks noChangeArrowheads="1"/>
            </p:cNvSpPr>
            <p:nvPr/>
          </p:nvSpPr>
          <p:spPr bwMode="auto">
            <a:xfrm>
              <a:off x="2368742" y="3057316"/>
              <a:ext cx="201529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 dirty="0"/>
                <a:t>           1 2  3   4       5       6</a:t>
              </a:r>
              <a:endParaRPr lang="en-US" sz="1400" dirty="0"/>
            </a:p>
          </p:txBody>
        </p:sp>
        <p:sp>
          <p:nvSpPr>
            <p:cNvPr id="17" name="Arc 16"/>
            <p:cNvSpPr/>
            <p:nvPr/>
          </p:nvSpPr>
          <p:spPr>
            <a:xfrm>
              <a:off x="1086179" y="2104201"/>
              <a:ext cx="2800195" cy="3016178"/>
            </a:xfrm>
            <a:prstGeom prst="arc">
              <a:avLst>
                <a:gd name="adj1" fmla="val 1611173"/>
                <a:gd name="adj2" fmla="val 9107482"/>
              </a:avLst>
            </a:prstGeom>
            <a:ln w="19050">
              <a:solidFill>
                <a:srgbClr val="0000FF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681" name="TextBox 20"/>
            <p:cNvSpPr txBox="1">
              <a:spLocks noChangeArrowheads="1"/>
            </p:cNvSpPr>
            <p:nvPr/>
          </p:nvSpPr>
          <p:spPr bwMode="auto">
            <a:xfrm>
              <a:off x="856715" y="5064057"/>
              <a:ext cx="1522238" cy="369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>
                  <a:solidFill>
                    <a:srgbClr val="0000FF"/>
                  </a:solidFill>
                </a:rPr>
                <a:t>Accepted </a:t>
              </a:r>
              <a:r>
                <a:rPr lang="pl-PL" sz="1800" b="1">
                  <a:solidFill>
                    <a:srgbClr val="0000FF"/>
                  </a:solidFill>
                  <a:sym typeface="Symbol" pitchFamily="18" charset="2"/>
                </a:rPr>
                <a:t>(t)</a:t>
              </a:r>
              <a:endParaRPr lang="en-US" sz="1800" b="1">
                <a:solidFill>
                  <a:srgbClr val="0000FF"/>
                </a:solidFill>
              </a:endParaRPr>
            </a:p>
          </p:txBody>
        </p:sp>
        <p:sp>
          <p:nvSpPr>
            <p:cNvPr id="26682" name="TextBox 22"/>
            <p:cNvSpPr txBox="1">
              <a:spLocks noChangeArrowheads="1"/>
            </p:cNvSpPr>
            <p:nvPr/>
          </p:nvSpPr>
          <p:spPr bwMode="auto">
            <a:xfrm>
              <a:off x="3049388" y="1892201"/>
              <a:ext cx="1203847" cy="369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/>
                <a:t>Diagonal 1</a:t>
              </a:r>
              <a:endParaRPr lang="en-US" sz="1800" b="1" dirty="0"/>
            </a:p>
          </p:txBody>
        </p:sp>
        <p:sp>
          <p:nvSpPr>
            <p:cNvPr id="26683" name="TextBox 23"/>
            <p:cNvSpPr txBox="1">
              <a:spLocks noChangeArrowheads="1"/>
            </p:cNvSpPr>
            <p:nvPr/>
          </p:nvSpPr>
          <p:spPr bwMode="auto">
            <a:xfrm>
              <a:off x="3047680" y="4890541"/>
              <a:ext cx="1203847" cy="369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/>
                <a:t>Diagonal 2</a:t>
              </a:r>
              <a:endParaRPr lang="en-US" sz="1800" b="1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2505326" y="3426557"/>
              <a:ext cx="971496" cy="16033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85" name="Rectangle 26"/>
            <p:cNvSpPr>
              <a:spLocks noChangeArrowheads="1"/>
            </p:cNvSpPr>
            <p:nvPr/>
          </p:nvSpPr>
          <p:spPr bwMode="auto">
            <a:xfrm>
              <a:off x="2361746" y="3268771"/>
              <a:ext cx="5196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  </a:t>
              </a:r>
              <a:r>
                <a:rPr lang="el-GR"/>
                <a:t>Θ</a:t>
              </a:r>
              <a:r>
                <a:rPr lang="pl-PL" baseline="30000"/>
                <a:t>*</a:t>
              </a:r>
              <a:endParaRPr lang="en-US"/>
            </a:p>
          </p:txBody>
        </p:sp>
        <p:sp>
          <p:nvSpPr>
            <p:cNvPr id="28" name="Arc 27"/>
            <p:cNvSpPr/>
            <p:nvPr/>
          </p:nvSpPr>
          <p:spPr>
            <a:xfrm>
              <a:off x="2052914" y="3229712"/>
              <a:ext cx="558769" cy="671496"/>
            </a:xfrm>
            <a:prstGeom prst="arc">
              <a:avLst>
                <a:gd name="adj1" fmla="val 7605851"/>
                <a:gd name="adj2" fmla="val 15522092"/>
              </a:avLst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687" name="TextBox 28"/>
            <p:cNvSpPr txBox="1">
              <a:spLocks noChangeArrowheads="1"/>
            </p:cNvSpPr>
            <p:nvPr/>
          </p:nvSpPr>
          <p:spPr bwMode="auto">
            <a:xfrm>
              <a:off x="2026508" y="3319847"/>
              <a:ext cx="32412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sym typeface="Symbol" pitchFamily="18" charset="2"/>
                </a:rPr>
                <a:t>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  <p:cxnSp>
        <p:nvCxnSpPr>
          <p:cNvPr id="24" name="Straight Connector 23"/>
          <p:cNvCxnSpPr/>
          <p:nvPr/>
        </p:nvCxnSpPr>
        <p:spPr>
          <a:xfrm rot="5400000">
            <a:off x="4699572" y="5198152"/>
            <a:ext cx="25908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962207" y="4332015"/>
            <a:ext cx="1878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>
                <a:solidFill>
                  <a:srgbClr val="FF0000"/>
                </a:solidFill>
              </a:rPr>
              <a:t>|t|&lt;0.36GeV</a:t>
            </a:r>
            <a:r>
              <a:rPr lang="pl-PL" sz="1400" baseline="30000" dirty="0" smtClean="0">
                <a:solidFill>
                  <a:srgbClr val="FF0000"/>
                </a:solidFill>
              </a:rPr>
              <a:t>2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removed</a:t>
            </a:r>
            <a:endParaRPr lang="en-GB" sz="1400" dirty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952999" y="1447800"/>
          <a:ext cx="4114801" cy="2222503"/>
        </p:xfrm>
        <a:graphic>
          <a:graphicData uri="http://schemas.openxmlformats.org/drawingml/2006/table">
            <a:tbl>
              <a:tblPr/>
              <a:tblGrid>
                <a:gridCol w="442556"/>
                <a:gridCol w="818405"/>
                <a:gridCol w="869918"/>
                <a:gridCol w="1102179"/>
                <a:gridCol w="881743"/>
              </a:tblGrid>
              <a:tr h="72707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No.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t </a:t>
                      </a: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[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GeV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]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Θ</a:t>
                      </a:r>
                      <a:r>
                        <a:rPr kumimoji="0" lang="pl-PL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*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[rad]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j-lt"/>
                          <a:ea typeface="ＭＳ Ｐゴシック" charset="-128"/>
                          <a:sym typeface="Symbol" pitchFamily="18" charset="2"/>
                        </a:rPr>
                        <a:t>A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ccepted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sym typeface="Symbol" pitchFamily="18" charset="2"/>
                        </a:rPr>
                        <a:t>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sym typeface="Symbol" pitchFamily="18" charset="2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(2 </a:t>
                      </a:r>
                      <a:r>
                        <a:rPr kumimoji="0" lang="pl-PL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diag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.) 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[°]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sym typeface="Symbol" pitchFamily="18" charset="2"/>
                        </a:rPr>
                        <a:t></a:t>
                      </a: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sym typeface="Symbol" pitchFamily="18" charset="2"/>
                        </a:rPr>
                        <a:t> a</a:t>
                      </a: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ccept. c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o</a:t>
                      </a: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rrect.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factor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0.33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1.65E-04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38.6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9.3±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4.7%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0.36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1.71E-04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76.4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4.7±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1.8%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0.60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2.21E-04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162.5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2.2±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0.3%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1.00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2.86E-04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209.8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1.7±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0.1%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1.80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3.83E-04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246.3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6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3.00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4.95E-04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269.0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1.3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1398" y="816964"/>
            <a:ext cx="6418602" cy="594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smtClean="0">
                <a:solidFill>
                  <a:srgbClr val="FF0000"/>
                </a:solidFill>
              </a:rPr>
              <a:t>Final unfolded distribution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19601" y="2417165"/>
            <a:ext cx="21335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|</a:t>
            </a:r>
            <a:r>
              <a:rPr lang="en-GB" sz="1200" dirty="0" smtClean="0"/>
              <a:t> Systematic </a:t>
            </a:r>
            <a:r>
              <a:rPr lang="en-GB" sz="1200" dirty="0"/>
              <a:t>normalisation </a:t>
            </a:r>
            <a:r>
              <a:rPr lang="en-GB" sz="1200" dirty="0" smtClean="0"/>
              <a:t>             </a:t>
            </a:r>
          </a:p>
          <a:p>
            <a:r>
              <a:rPr lang="en-GB" sz="1200" dirty="0" smtClean="0"/>
              <a:t>    uncertainty</a:t>
            </a:r>
            <a:r>
              <a:rPr lang="en-GB" sz="1200" dirty="0" smtClean="0">
                <a:sym typeface="Symbol"/>
              </a:rPr>
              <a:t></a:t>
            </a:r>
            <a:r>
              <a:rPr lang="en-GB" sz="1200" dirty="0" smtClean="0"/>
              <a:t>30%</a:t>
            </a:r>
            <a:endParaRPr lang="en-GB" sz="12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495800" y="2628000"/>
            <a:ext cx="152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970360"/>
            <a:ext cx="7541551" cy="1468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smtClean="0">
                <a:solidFill>
                  <a:srgbClr val="FF0000"/>
                </a:solidFill>
              </a:rPr>
              <a:t>Elastic protons for optics diagnosis</a:t>
            </a:r>
          </a:p>
        </p:txBody>
      </p:sp>
      <p:sp>
        <p:nvSpPr>
          <p:cNvPr id="4" name="Rectangle 3"/>
          <p:cNvSpPr/>
          <p:nvPr/>
        </p:nvSpPr>
        <p:spPr>
          <a:xfrm>
            <a:off x="3276600" y="697468"/>
            <a:ext cx="2832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mtClean="0">
                <a:solidFill>
                  <a:srgbClr val="0000FF"/>
                </a:solidFill>
              </a:rPr>
              <a:t>7 sigma runs on 30/10/2010</a:t>
            </a:r>
            <a:endParaRPr lang="en-GB">
              <a:solidFill>
                <a:srgbClr val="0000FF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779462" y="2743198"/>
            <a:ext cx="7413299" cy="1244286"/>
            <a:chOff x="779462" y="2851149"/>
            <a:chExt cx="7629867" cy="1367419"/>
          </a:xfrm>
        </p:grpSpPr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2060832" y="2851149"/>
              <a:ext cx="4821772" cy="1367419"/>
              <a:chOff x="1321358" y="3138282"/>
              <a:chExt cx="4820901" cy="1368190"/>
            </a:xfrm>
          </p:grpSpPr>
          <p:pic>
            <p:nvPicPr>
              <p:cNvPr id="12" name="Picture 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21358" y="3138282"/>
                <a:ext cx="4572000" cy="13049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" name="TextBox 20"/>
              <p:cNvSpPr txBox="1">
                <a:spLocks noChangeArrowheads="1"/>
              </p:cNvSpPr>
              <p:nvPr/>
            </p:nvSpPr>
            <p:spPr bwMode="auto">
              <a:xfrm>
                <a:off x="2120205" y="4190167"/>
                <a:ext cx="358279" cy="3045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smtClean="0"/>
                  <a:t>RP</a:t>
                </a:r>
                <a:endParaRPr lang="en-GB" sz="1200"/>
              </a:p>
            </p:txBody>
          </p:sp>
          <p:sp>
            <p:nvSpPr>
              <p:cNvPr id="14" name="TextBox 21"/>
              <p:cNvSpPr txBox="1">
                <a:spLocks noChangeArrowheads="1"/>
              </p:cNvSpPr>
              <p:nvPr/>
            </p:nvSpPr>
            <p:spPr bwMode="auto">
              <a:xfrm>
                <a:off x="5749339" y="4201890"/>
                <a:ext cx="392920" cy="3045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smtClean="0"/>
                  <a:t>IP5</a:t>
                </a:r>
                <a:endParaRPr lang="en-GB" sz="1200"/>
              </a:p>
            </p:txBody>
          </p:sp>
        </p:grpSp>
        <p:sp>
          <p:nvSpPr>
            <p:cNvPr id="8" name="Left Brace 23"/>
            <p:cNvSpPr>
              <a:spLocks/>
            </p:cNvSpPr>
            <p:nvPr/>
          </p:nvSpPr>
          <p:spPr bwMode="auto">
            <a:xfrm>
              <a:off x="1874926" y="2857998"/>
              <a:ext cx="186430" cy="994227"/>
            </a:xfrm>
            <a:prstGeom prst="leftBrace">
              <a:avLst>
                <a:gd name="adj1" fmla="val 8327"/>
                <a:gd name="adj2" fmla="val 50000"/>
              </a:avLst>
            </a:prstGeom>
            <a:noFill/>
            <a:ln w="12700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0" hangingPunct="0"/>
              <a:endParaRPr lang="en-GB"/>
            </a:p>
          </p:txBody>
        </p:sp>
        <p:sp>
          <p:nvSpPr>
            <p:cNvPr id="9" name="TextBox 24"/>
            <p:cNvSpPr txBox="1">
              <a:spLocks noChangeArrowheads="1"/>
            </p:cNvSpPr>
            <p:nvPr/>
          </p:nvSpPr>
          <p:spPr bwMode="auto">
            <a:xfrm>
              <a:off x="779462" y="3025042"/>
              <a:ext cx="1056751" cy="913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 smtClean="0">
                  <a:solidFill>
                    <a:srgbClr val="FF0000"/>
                  </a:solidFill>
                </a:rPr>
                <a:t>Measured</a:t>
              </a:r>
            </a:p>
            <a:p>
              <a:r>
                <a:rPr lang="en-GB" sz="1600" smtClean="0">
                  <a:solidFill>
                    <a:srgbClr val="FF0000"/>
                  </a:solidFill>
                </a:rPr>
                <a:t>in Roman </a:t>
              </a:r>
            </a:p>
            <a:p>
              <a:r>
                <a:rPr lang="en-GB" sz="1600" smtClean="0">
                  <a:solidFill>
                    <a:srgbClr val="FF0000"/>
                  </a:solidFill>
                </a:rPr>
                <a:t>Pots</a:t>
              </a:r>
              <a:endParaRPr lang="en-GB" sz="1600">
                <a:solidFill>
                  <a:srgbClr val="FF0000"/>
                </a:solidFill>
              </a:endParaRPr>
            </a:p>
          </p:txBody>
        </p:sp>
        <p:sp>
          <p:nvSpPr>
            <p:cNvPr id="10" name="Left Brace 25"/>
            <p:cNvSpPr>
              <a:spLocks/>
            </p:cNvSpPr>
            <p:nvPr/>
          </p:nvSpPr>
          <p:spPr bwMode="auto">
            <a:xfrm flipH="1">
              <a:off x="6696157" y="2889800"/>
              <a:ext cx="264153" cy="1283791"/>
            </a:xfrm>
            <a:prstGeom prst="leftBrace">
              <a:avLst>
                <a:gd name="adj1" fmla="val 8331"/>
                <a:gd name="adj2" fmla="val 50000"/>
              </a:avLst>
            </a:prstGeom>
            <a:noFill/>
            <a:ln w="12700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0" hangingPunct="0"/>
              <a:endParaRPr lang="en-GB"/>
            </a:p>
          </p:txBody>
        </p:sp>
        <p:sp>
          <p:nvSpPr>
            <p:cNvPr id="11" name="TextBox 26"/>
            <p:cNvSpPr txBox="1">
              <a:spLocks noChangeArrowheads="1"/>
            </p:cNvSpPr>
            <p:nvPr/>
          </p:nvSpPr>
          <p:spPr bwMode="auto">
            <a:xfrm>
              <a:off x="6982092" y="3341730"/>
              <a:ext cx="1427237" cy="372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 smtClean="0">
                  <a:solidFill>
                    <a:srgbClr val="FF0000"/>
                  </a:solidFill>
                </a:rPr>
                <a:t>Reconstructed</a:t>
              </a:r>
              <a:endParaRPr lang="en-GB" sz="1600">
                <a:solidFill>
                  <a:srgbClr val="FF0000"/>
                </a:solidFill>
              </a:endParaRPr>
            </a:p>
          </p:txBody>
        </p:sp>
      </p:grp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2743200"/>
          </a:xfrm>
        </p:spPr>
        <p:txBody>
          <a:bodyPr>
            <a:normAutofit lnSpcReduction="10000"/>
          </a:bodyPr>
          <a:lstStyle/>
          <a:p>
            <a:r>
              <a:rPr lang="en-GB" sz="2000" b="1" dirty="0" smtClean="0">
                <a:solidFill>
                  <a:srgbClr val="0000FF"/>
                </a:solidFill>
              </a:rPr>
              <a:t>Elastically scattered protons: </a:t>
            </a:r>
          </a:p>
          <a:p>
            <a:pPr lvl="1"/>
            <a:r>
              <a:rPr lang="en-GB" sz="1800" dirty="0" smtClean="0"/>
              <a:t>Can be easily tagged</a:t>
            </a:r>
          </a:p>
          <a:p>
            <a:pPr lvl="1"/>
            <a:r>
              <a:rPr lang="en-GB" sz="1800" dirty="0" smtClean="0"/>
              <a:t>Pair of collinear protons: </a:t>
            </a:r>
            <a:r>
              <a:rPr lang="en-GB" sz="1800" dirty="0" err="1" smtClean="0"/>
              <a:t>Θ</a:t>
            </a:r>
            <a:r>
              <a:rPr lang="en-GB" sz="1800" baseline="-25000" dirty="0" err="1" smtClean="0"/>
              <a:t>left</a:t>
            </a:r>
            <a:r>
              <a:rPr lang="en-GB" sz="1800" baseline="30000" dirty="0" smtClean="0"/>
              <a:t>*</a:t>
            </a:r>
            <a:r>
              <a:rPr lang="en-GB" sz="1800" dirty="0" smtClean="0"/>
              <a:t> = </a:t>
            </a:r>
            <a:r>
              <a:rPr lang="en-GB" sz="1800" dirty="0" err="1" smtClean="0"/>
              <a:t>Θ</a:t>
            </a:r>
            <a:r>
              <a:rPr lang="en-GB" sz="1800" baseline="-25000" dirty="0" err="1" smtClean="0"/>
              <a:t>right</a:t>
            </a:r>
            <a:r>
              <a:rPr lang="en-GB" sz="1800" baseline="30000" dirty="0" smtClean="0"/>
              <a:t>*   </a:t>
            </a:r>
            <a:r>
              <a:rPr lang="en-GB" sz="1800" dirty="0" smtClean="0"/>
              <a:t>(within beam divergence)</a:t>
            </a:r>
          </a:p>
          <a:p>
            <a:pPr lvl="1"/>
            <a:r>
              <a:rPr lang="en-GB" sz="1800" dirty="0" smtClean="0"/>
              <a:t>No momentum loss:                                     (within beam momentum spread)</a:t>
            </a:r>
          </a:p>
          <a:p>
            <a:pPr lvl="2"/>
            <a:r>
              <a:rPr lang="en-GB" sz="1600" dirty="0" smtClean="0"/>
              <a:t>Dispersion and tune change eliminated</a:t>
            </a:r>
          </a:p>
          <a:p>
            <a:r>
              <a:rPr lang="en-GB" sz="2100" b="1" dirty="0" smtClean="0">
                <a:solidFill>
                  <a:srgbClr val="0000FF"/>
                </a:solidFill>
                <a:sym typeface="Symbol"/>
              </a:rPr>
              <a:t></a:t>
            </a:r>
            <a:r>
              <a:rPr lang="en-GB" sz="2100" b="1" baseline="30000" dirty="0" smtClean="0">
                <a:solidFill>
                  <a:srgbClr val="0000FF"/>
                </a:solidFill>
                <a:sym typeface="Symbol"/>
              </a:rPr>
              <a:t>*</a:t>
            </a:r>
            <a:r>
              <a:rPr lang="en-GB" sz="2100" b="1" dirty="0" smtClean="0">
                <a:solidFill>
                  <a:srgbClr val="0000FF"/>
                </a:solidFill>
                <a:sym typeface="Symbol"/>
              </a:rPr>
              <a:t>=3.5m optics:</a:t>
            </a:r>
          </a:p>
          <a:p>
            <a:pPr lvl="1"/>
            <a:r>
              <a:rPr lang="en-GB" sz="1800" dirty="0" smtClean="0">
                <a:sym typeface="Symbol"/>
              </a:rPr>
              <a:t>Beam size @ IP5: 59</a:t>
            </a:r>
            <a:r>
              <a:rPr lang="en-GB" sz="1800" dirty="0" smtClean="0">
                <a:latin typeface="Calibri"/>
                <a:sym typeface="Symbol"/>
              </a:rPr>
              <a:t>μm, its impact eliminated by </a:t>
            </a:r>
            <a:r>
              <a:rPr lang="en-GB" sz="1800" dirty="0" err="1" smtClean="0">
                <a:latin typeface="Calibri"/>
                <a:sym typeface="Symbol"/>
              </a:rPr>
              <a:t>antisymmetric</a:t>
            </a:r>
            <a:r>
              <a:rPr lang="en-GB" sz="1800" dirty="0" smtClean="0">
                <a:latin typeface="Calibri"/>
                <a:sym typeface="Symbol"/>
              </a:rPr>
              <a:t> event topology</a:t>
            </a:r>
            <a:endParaRPr lang="en-GB" sz="1800" dirty="0" smtClean="0">
              <a:sym typeface="Symbol"/>
            </a:endParaRPr>
          </a:p>
          <a:p>
            <a:pPr lvl="1"/>
            <a:r>
              <a:rPr lang="en-GB" sz="1800" dirty="0" smtClean="0">
                <a:sym typeface="Symbol"/>
              </a:rPr>
              <a:t>@ s=220m : L</a:t>
            </a:r>
            <a:r>
              <a:rPr lang="en-GB" sz="1800" baseline="-25000" dirty="0" smtClean="0">
                <a:sym typeface="Symbol"/>
              </a:rPr>
              <a:t>x</a:t>
            </a:r>
            <a:r>
              <a:rPr lang="en-GB" sz="1800" dirty="0" smtClean="0">
                <a:sym typeface="Symbol"/>
              </a:rPr>
              <a:t>0, L</a:t>
            </a:r>
            <a:r>
              <a:rPr lang="en-GB" sz="1800" baseline="-25000" dirty="0" smtClean="0">
                <a:sym typeface="Symbol"/>
              </a:rPr>
              <a:t>y</a:t>
            </a:r>
            <a:r>
              <a:rPr lang="en-GB" sz="1800" dirty="0" smtClean="0">
                <a:sym typeface="Symbol"/>
              </a:rPr>
              <a:t>20m</a:t>
            </a:r>
            <a:endParaRPr lang="en-GB" sz="1800" dirty="0" smtClean="0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3276600" y="5105400"/>
          <a:ext cx="1447800" cy="306945"/>
        </p:xfrm>
        <a:graphic>
          <a:graphicData uri="http://schemas.openxmlformats.org/presentationml/2006/ole">
            <p:oleObj spid="_x0000_s4100" name="Equation" r:id="rId5" imgW="876240" imgH="203040" progId="Equation.3">
              <p:embed/>
            </p:oleObj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276600" y="2438400"/>
            <a:ext cx="2286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/>
              <a:t>Transport IP5</a:t>
            </a:r>
            <a:r>
              <a:rPr lang="en-GB" b="1" smtClean="0">
                <a:sym typeface="Symbol"/>
              </a:rPr>
              <a:t>RP220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G:\Workspaces\t\totemrpvisualisation\presentations\20110525analysis_meeting\paper\52_10_bottom_45_top_56_xy_45_56_superimpose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843868"/>
            <a:ext cx="4983162" cy="5014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457200" y="4933950"/>
            <a:ext cx="144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 smtClean="0">
                <a:solidFill>
                  <a:srgbClr val="0000FF"/>
                </a:solidFill>
              </a:rPr>
              <a:t>Sector 45</a:t>
            </a:r>
            <a:endParaRPr lang="en-GB" sz="2000" b="1">
              <a:solidFill>
                <a:srgbClr val="0000FF"/>
              </a:solidFill>
            </a:endParaRPr>
          </a:p>
        </p:txBody>
      </p:sp>
      <p:sp>
        <p:nvSpPr>
          <p:cNvPr id="19460" name="TextBox 6"/>
          <p:cNvSpPr txBox="1">
            <a:spLocks noChangeArrowheads="1"/>
          </p:cNvSpPr>
          <p:nvPr/>
        </p:nvSpPr>
        <p:spPr bwMode="auto">
          <a:xfrm>
            <a:off x="457200" y="2819400"/>
            <a:ext cx="152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 smtClean="0">
                <a:solidFill>
                  <a:srgbClr val="0000FF"/>
                </a:solidFill>
              </a:rPr>
              <a:t>Sector 56</a:t>
            </a:r>
            <a:endParaRPr lang="en-GB" sz="2000" b="1">
              <a:solidFill>
                <a:srgbClr val="0000FF"/>
              </a:solidFill>
            </a:endParaRP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7391400" y="2719328"/>
            <a:ext cx="1371600" cy="1547872"/>
            <a:chOff x="7696200" y="2662238"/>
            <a:chExt cx="1371600" cy="1547872"/>
          </a:xfrm>
        </p:grpSpPr>
        <p:cxnSp>
          <p:nvCxnSpPr>
            <p:cNvPr id="19466" name="Straight Arrow Connector 6"/>
            <p:cNvCxnSpPr>
              <a:cxnSpLocks noChangeShapeType="1"/>
            </p:cNvCxnSpPr>
            <p:nvPr/>
          </p:nvCxnSpPr>
          <p:spPr bwMode="auto">
            <a:xfrm>
              <a:off x="7696200" y="3124200"/>
              <a:ext cx="1219200" cy="0"/>
            </a:xfrm>
            <a:prstGeom prst="straightConnector1">
              <a:avLst/>
            </a:prstGeom>
            <a:noFill/>
            <a:ln w="9525">
              <a:noFill/>
              <a:round/>
              <a:headEnd/>
              <a:tailEnd type="arrow" w="med" len="med"/>
            </a:ln>
          </p:spPr>
        </p:cxnSp>
        <p:cxnSp>
          <p:nvCxnSpPr>
            <p:cNvPr id="19467" name="Straight Arrow Connector 10"/>
            <p:cNvCxnSpPr>
              <a:cxnSpLocks noChangeShapeType="1"/>
            </p:cNvCxnSpPr>
            <p:nvPr/>
          </p:nvCxnSpPr>
          <p:spPr bwMode="auto">
            <a:xfrm>
              <a:off x="7696200" y="3810000"/>
              <a:ext cx="1066800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9468" name="Straight Arrow Connector 19"/>
            <p:cNvCxnSpPr>
              <a:cxnSpLocks noChangeShapeType="1"/>
            </p:cNvCxnSpPr>
            <p:nvPr/>
          </p:nvCxnSpPr>
          <p:spPr bwMode="auto">
            <a:xfrm flipV="1">
              <a:off x="7696200" y="2895600"/>
              <a:ext cx="0" cy="91440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19469" name="TextBox 24"/>
            <p:cNvSpPr txBox="1">
              <a:spLocks noChangeArrowheads="1"/>
            </p:cNvSpPr>
            <p:nvPr/>
          </p:nvSpPr>
          <p:spPr bwMode="auto">
            <a:xfrm>
              <a:off x="7696200" y="2662238"/>
              <a:ext cx="1371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2000" smtClean="0"/>
                <a:t>t = -p</a:t>
              </a:r>
              <a:r>
                <a:rPr lang="en-GB" sz="2000" baseline="30000" smtClean="0"/>
                <a:t>2</a:t>
              </a:r>
              <a:r>
                <a:rPr lang="en-GB" sz="2000" smtClean="0"/>
                <a:t> </a:t>
              </a:r>
              <a:r>
                <a:rPr lang="en-GB" sz="2000" smtClean="0">
                  <a:latin typeface="Symbol" pitchFamily="18" charset="2"/>
                </a:rPr>
                <a:t>q</a:t>
              </a:r>
              <a:r>
                <a:rPr lang="en-GB" sz="2000" baseline="30000" smtClean="0">
                  <a:latin typeface="Symbol" pitchFamily="18" charset="2"/>
                </a:rPr>
                <a:t>2</a:t>
              </a:r>
              <a:r>
                <a:rPr lang="en-GB" sz="2000" smtClean="0">
                  <a:latin typeface="Symbol" pitchFamily="18" charset="2"/>
                </a:rPr>
                <a:t> </a:t>
              </a:r>
              <a:r>
                <a:rPr lang="en-GB" sz="2000" smtClean="0"/>
                <a:t> </a:t>
              </a:r>
              <a:endParaRPr lang="en-GB" sz="2000"/>
            </a:p>
          </p:txBody>
        </p:sp>
        <p:sp>
          <p:nvSpPr>
            <p:cNvPr id="12" name="TextBox 25"/>
            <p:cNvSpPr txBox="1">
              <a:spLocks noChangeArrowheads="1"/>
            </p:cNvSpPr>
            <p:nvPr/>
          </p:nvSpPr>
          <p:spPr bwMode="auto">
            <a:xfrm>
              <a:off x="7772400" y="3810000"/>
              <a:ext cx="12954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>
                <a:defRPr/>
              </a:pPr>
              <a:r>
                <a:rPr lang="en-GB" sz="2000" smtClean="0">
                  <a:latin typeface="Symbol" charset="0"/>
                  <a:cs typeface="Symbol" charset="0"/>
                </a:rPr>
                <a:t>x = D</a:t>
              </a:r>
              <a:r>
                <a:rPr lang="en-GB" sz="2000" smtClean="0">
                  <a:latin typeface="+mj-lt"/>
                  <a:cs typeface="Symbol" charset="0"/>
                </a:rPr>
                <a:t>p/p</a:t>
              </a:r>
              <a:r>
                <a:rPr lang="en-GB" sz="2000" smtClean="0">
                  <a:latin typeface="Symbol" charset="0"/>
                  <a:cs typeface="Symbol" charset="0"/>
                </a:rPr>
                <a:t> </a:t>
              </a:r>
            </a:p>
          </p:txBody>
        </p:sp>
      </p:grpSp>
      <p:pic>
        <p:nvPicPr>
          <p:cNvPr id="19462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900" y="1067624"/>
            <a:ext cx="6464300" cy="115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010400" y="4724400"/>
            <a:ext cx="1905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800" smtClean="0">
                <a:latin typeface="Arial" pitchFamily="34" charset="0"/>
                <a:ea typeface="ＭＳ Ｐゴシック" charset="0"/>
                <a:cs typeface="Arial" pitchFamily="34" charset="0"/>
              </a:rPr>
              <a:t>y = L</a:t>
            </a:r>
            <a:r>
              <a:rPr lang="en-GB" sz="1800" baseline="-25000" smtClean="0">
                <a:latin typeface="Arial" pitchFamily="34" charset="0"/>
                <a:ea typeface="ＭＳ Ｐゴシック" charset="0"/>
                <a:cs typeface="Arial" pitchFamily="34" charset="0"/>
              </a:rPr>
              <a:t>y</a:t>
            </a:r>
            <a:r>
              <a:rPr lang="en-GB" sz="1800" smtClean="0"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GB" sz="1800" b="1" smtClean="0">
                <a:latin typeface="Symbol" charset="2"/>
                <a:ea typeface="ＭＳ Ｐゴシック" charset="0"/>
                <a:cs typeface="Symbol" charset="2"/>
              </a:rPr>
              <a:t>Q</a:t>
            </a:r>
            <a:r>
              <a:rPr lang="en-GB" sz="1800" baseline="-25000" smtClean="0">
                <a:latin typeface="+mn-lt"/>
                <a:ea typeface="ＭＳ Ｐゴシック" charset="0"/>
                <a:cs typeface="Symbol" charset="2"/>
              </a:rPr>
              <a:t>y</a:t>
            </a:r>
            <a:endParaRPr lang="en-GB" sz="1800" smtClean="0">
              <a:latin typeface="Symbol" charset="2"/>
              <a:ea typeface="ＭＳ Ｐゴシック" charset="0"/>
              <a:cs typeface="Symbol" charset="2"/>
            </a:endParaRPr>
          </a:p>
          <a:p>
            <a:pPr>
              <a:defRPr/>
            </a:pPr>
            <a:r>
              <a:rPr lang="en-GB" sz="1800" smtClean="0">
                <a:latin typeface="Arial" pitchFamily="34" charset="0"/>
                <a:ea typeface="ＭＳ Ｐゴシック" charset="0"/>
                <a:cs typeface="Arial" pitchFamily="34" charset="0"/>
              </a:rPr>
              <a:t>x = L</a:t>
            </a:r>
            <a:r>
              <a:rPr lang="en-GB" sz="1800" baseline="-25000" smtClean="0">
                <a:latin typeface="Arial" pitchFamily="34" charset="0"/>
                <a:ea typeface="ＭＳ Ｐゴシック" charset="0"/>
                <a:cs typeface="Arial" pitchFamily="34" charset="0"/>
              </a:rPr>
              <a:t>x</a:t>
            </a:r>
            <a:r>
              <a:rPr lang="en-GB" sz="1800" smtClean="0"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GB" sz="1800" b="1" smtClean="0">
                <a:latin typeface="Symbol" charset="2"/>
                <a:ea typeface="ＭＳ Ｐゴシック" charset="0"/>
                <a:cs typeface="Symbol" charset="2"/>
              </a:rPr>
              <a:t>Q</a:t>
            </a:r>
            <a:r>
              <a:rPr lang="en-GB" sz="1800" baseline="-25000" smtClean="0">
                <a:latin typeface="+mn-lt"/>
                <a:ea typeface="ＭＳ Ｐゴシック" charset="0"/>
                <a:cs typeface="Symbol" charset="2"/>
              </a:rPr>
              <a:t>x</a:t>
            </a:r>
            <a:r>
              <a:rPr lang="en-GB" sz="1800" smtClean="0">
                <a:latin typeface="+mn-lt"/>
                <a:ea typeface="ＭＳ Ｐゴシック" charset="0"/>
                <a:cs typeface="Symbol" charset="2"/>
              </a:rPr>
              <a:t> + </a:t>
            </a:r>
            <a:r>
              <a:rPr lang="en-GB" sz="1800" b="1" smtClean="0">
                <a:latin typeface="Symbol" charset="2"/>
                <a:ea typeface="ＭＳ Ｐゴシック" charset="0"/>
                <a:cs typeface="Symbol" charset="2"/>
              </a:rPr>
              <a:t>x</a:t>
            </a:r>
            <a:r>
              <a:rPr lang="en-GB" sz="1800" smtClean="0">
                <a:latin typeface="+mn-lt"/>
                <a:ea typeface="ＭＳ Ｐゴシック" charset="0"/>
                <a:cs typeface="Symbol" charset="2"/>
              </a:rPr>
              <a:t> </a:t>
            </a:r>
            <a:r>
              <a:rPr lang="en-GB" sz="1800" smtClean="0">
                <a:latin typeface="Arial" pitchFamily="34" charset="0"/>
                <a:ea typeface="ＭＳ Ｐゴシック" charset="0"/>
                <a:cs typeface="Arial" pitchFamily="34" charset="0"/>
              </a:rPr>
              <a:t>D</a:t>
            </a:r>
            <a:r>
              <a:rPr lang="en-GB" sz="180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>
              <a:defRPr/>
            </a:pPr>
            <a:r>
              <a:rPr lang="en-GB" sz="1800" smtClean="0">
                <a:latin typeface="Times New Roman" charset="0"/>
                <a:ea typeface="ＭＳ Ｐゴシック" charset="0"/>
                <a:cs typeface="ＭＳ Ｐゴシック" charset="0"/>
              </a:rPr>
              <a:t>       </a:t>
            </a:r>
            <a:r>
              <a:rPr lang="en-GB" sz="1800" smtClean="0">
                <a:latin typeface="Arial" pitchFamily="34" charset="0"/>
                <a:ea typeface="ＭＳ Ｐゴシック" charset="0"/>
                <a:cs typeface="Arial" pitchFamily="34" charset="0"/>
              </a:rPr>
              <a:t>L</a:t>
            </a:r>
            <a:r>
              <a:rPr lang="en-GB" sz="1800" baseline="-25000" smtClean="0">
                <a:latin typeface="Arial" pitchFamily="34" charset="0"/>
                <a:ea typeface="ＭＳ Ｐゴシック" charset="0"/>
                <a:cs typeface="Arial" pitchFamily="34" charset="0"/>
              </a:rPr>
              <a:t>x</a:t>
            </a:r>
            <a:r>
              <a:rPr lang="en-GB" sz="1800" smtClean="0">
                <a:latin typeface="Arial" pitchFamily="34" charset="0"/>
                <a:ea typeface="ＭＳ Ｐゴシック" charset="0"/>
                <a:cs typeface="Arial" pitchFamily="34" charset="0"/>
              </a:rPr>
              <a:t> ~ 0</a:t>
            </a:r>
            <a:endParaRPr lang="en-GB" sz="1800">
              <a:latin typeface="Arial" pitchFamily="34" charset="0"/>
              <a:ea typeface="ＭＳ Ｐゴシック" charset="0"/>
              <a:cs typeface="Arial" pitchFamily="34" charset="0"/>
            </a:endParaRPr>
          </a:p>
        </p:txBody>
      </p:sp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1697" y="295621"/>
            <a:ext cx="8229600" cy="606425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Proton tracks of a single diagonal</a:t>
            </a:r>
            <a:r>
              <a:rPr lang="en-GB" sz="3600" dirty="0" smtClean="0">
                <a:solidFill>
                  <a:srgbClr val="FF0000"/>
                </a:solidFill>
              </a:rPr>
              <a:t/>
            </a:r>
            <a:br>
              <a:rPr lang="en-GB" sz="3600" dirty="0" smtClean="0">
                <a:solidFill>
                  <a:srgbClr val="FF0000"/>
                </a:solidFill>
              </a:rPr>
            </a:br>
            <a:r>
              <a:rPr lang="en-GB" sz="2400" dirty="0" smtClean="0">
                <a:solidFill>
                  <a:srgbClr val="0000FF"/>
                </a:solidFill>
              </a:rPr>
              <a:t>(left-right </a:t>
            </a:r>
            <a:r>
              <a:rPr lang="en-GB" sz="2400" dirty="0" smtClean="0">
                <a:solidFill>
                  <a:srgbClr val="0000FF"/>
                </a:solidFill>
              </a:rPr>
              <a:t>coincidences, RP @ 7σ, all tracks, no elastic selection)</a:t>
            </a:r>
            <a:endParaRPr lang="en-GB" sz="2400" dirty="0" smtClean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4400" y="380107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smtClean="0">
                <a:solidFill>
                  <a:srgbClr val="FF0000"/>
                </a:solidFill>
              </a:rPr>
              <a:t>Elastically scattered protons</a:t>
            </a:r>
            <a:endParaRPr lang="en-GB" sz="1600" b="1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905000" y="4038601"/>
            <a:ext cx="2133600" cy="15239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905000" y="4191000"/>
            <a:ext cx="2133600" cy="3810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400800" y="6273225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smtClean="0">
                <a:solidFill>
                  <a:srgbClr val="0000FF"/>
                </a:solidFill>
              </a:rPr>
              <a:t>For details on elastic proton selection see backup slides</a:t>
            </a:r>
            <a:endParaRPr lang="en-GB" sz="1600">
              <a:solidFill>
                <a:srgbClr val="0000FF"/>
              </a:solidFill>
            </a:endParaRPr>
          </a:p>
        </p:txBody>
      </p:sp>
      <p:sp>
        <p:nvSpPr>
          <p:cNvPr id="18" name="Left Brace 17"/>
          <p:cNvSpPr/>
          <p:nvPr/>
        </p:nvSpPr>
        <p:spPr>
          <a:xfrm>
            <a:off x="6907576" y="4803354"/>
            <a:ext cx="154235" cy="517793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smtClean="0">
                <a:solidFill>
                  <a:srgbClr val="FF0000"/>
                </a:solidFill>
              </a:rPr>
              <a:t>Elastic proton reconstruction</a:t>
            </a:r>
            <a:endParaRPr lang="en-GB" sz="3600" b="1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58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sz="2400" b="1" dirty="0" smtClean="0">
                <a:solidFill>
                  <a:srgbClr val="0000FF"/>
                </a:solidFill>
              </a:rPr>
              <a:t>Elastic proton reconstruction: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pl-PL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Optics observed to be stable over a long time</a:t>
            </a:r>
            <a:endParaRPr lang="en-GB" sz="2400" dirty="0" smtClean="0"/>
          </a:p>
          <a:p>
            <a:r>
              <a:rPr lang="pl-PL" sz="2400" dirty="0" smtClean="0"/>
              <a:t>But p</a:t>
            </a:r>
            <a:r>
              <a:rPr lang="en-GB" sz="2400" dirty="0" err="1" smtClean="0"/>
              <a:t>recise</a:t>
            </a:r>
            <a:r>
              <a:rPr lang="en-GB" sz="2400" dirty="0" smtClean="0"/>
              <a:t> </a:t>
            </a:r>
            <a:r>
              <a:rPr lang="en-GB" sz="2400" dirty="0" smtClean="0"/>
              <a:t>values of </a:t>
            </a:r>
            <a:r>
              <a:rPr lang="en-GB" sz="2400" dirty="0" err="1" smtClean="0">
                <a:solidFill>
                  <a:srgbClr val="0000FF"/>
                </a:solidFill>
              </a:rPr>
              <a:t>dL</a:t>
            </a:r>
            <a:r>
              <a:rPr lang="en-GB" sz="2400" baseline="-25000" dirty="0" err="1" smtClean="0">
                <a:solidFill>
                  <a:srgbClr val="0000FF"/>
                </a:solidFill>
              </a:rPr>
              <a:t>x</a:t>
            </a:r>
            <a:r>
              <a:rPr lang="en-GB" sz="2400" dirty="0" smtClean="0">
                <a:solidFill>
                  <a:srgbClr val="0000FF"/>
                </a:solidFill>
              </a:rPr>
              <a:t>/</a:t>
            </a:r>
            <a:r>
              <a:rPr lang="en-GB" sz="2400" dirty="0" err="1" smtClean="0">
                <a:solidFill>
                  <a:srgbClr val="0000FF"/>
                </a:solidFill>
              </a:rPr>
              <a:t>ds</a:t>
            </a:r>
            <a:r>
              <a:rPr lang="en-GB" sz="2400" dirty="0" smtClean="0"/>
              <a:t> and </a:t>
            </a:r>
            <a:r>
              <a:rPr lang="en-GB" sz="2400" dirty="0" smtClean="0">
                <a:solidFill>
                  <a:srgbClr val="0000FF"/>
                </a:solidFill>
              </a:rPr>
              <a:t>L</a:t>
            </a:r>
            <a:r>
              <a:rPr lang="en-GB" sz="2400" baseline="-25000" dirty="0" smtClean="0">
                <a:solidFill>
                  <a:srgbClr val="0000FF"/>
                </a:solidFill>
              </a:rPr>
              <a:t>y</a:t>
            </a:r>
            <a:r>
              <a:rPr lang="en-GB" sz="2400" dirty="0" smtClean="0"/>
              <a:t> @ RP locations needed!</a:t>
            </a:r>
          </a:p>
          <a:p>
            <a:pPr lvl="1"/>
            <a:r>
              <a:rPr lang="en-GB" sz="2000" dirty="0" smtClean="0"/>
              <a:t>enough to have the values, sources of errors of less importance for TOTEM</a:t>
            </a:r>
          </a:p>
          <a:p>
            <a:pPr lvl="1"/>
            <a:r>
              <a:rPr lang="en-GB" sz="2000" dirty="0" smtClean="0">
                <a:sym typeface="Symbol"/>
              </a:rPr>
              <a:t>-measurement based estimations give the error of 5–10%</a:t>
            </a:r>
            <a:endParaRPr lang="en-GB" sz="1200" dirty="0" smtClean="0"/>
          </a:p>
          <a:p>
            <a:endParaRPr lang="en-GB" sz="2400" dirty="0" smtClean="0"/>
          </a:p>
          <a:p>
            <a:r>
              <a:rPr lang="en-GB" sz="2400" dirty="0" smtClean="0"/>
              <a:t>Can we measure them with the proton tracks?</a:t>
            </a:r>
          </a:p>
          <a:p>
            <a:r>
              <a:rPr lang="en-GB" sz="2400" dirty="0" smtClean="0"/>
              <a:t>What are the sources of optics imperfections in the range of interest?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241425" y="1547813"/>
          <a:ext cx="3417888" cy="1289050"/>
        </p:xfrm>
        <a:graphic>
          <a:graphicData uri="http://schemas.openxmlformats.org/presentationml/2006/ole">
            <p:oleObj spid="_x0000_s21507" name="Equation" r:id="rId3" imgW="1752480" imgH="66024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1992868"/>
            <a:ext cx="1001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rgbClr val="0000FF"/>
                </a:solidFill>
              </a:rPr>
              <a:t>Per arm:</a:t>
            </a:r>
            <a:endParaRPr lang="en-GB" b="1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45851" y="2590800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rgbClr val="0000FF"/>
                </a:solidFill>
              </a:rPr>
              <a:t>Finally:</a:t>
            </a:r>
            <a:endParaRPr lang="en-GB" b="1">
              <a:solidFill>
                <a:srgbClr val="0000FF"/>
              </a:solidFill>
            </a:endParaRPr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6011863" y="1544638"/>
          <a:ext cx="2667000" cy="1458912"/>
        </p:xfrm>
        <a:graphic>
          <a:graphicData uri="http://schemas.openxmlformats.org/presentationml/2006/ole">
            <p:oleObj spid="_x0000_s21508" name="Equation" r:id="rId4" imgW="1485720" imgH="81252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845851" y="1676400"/>
            <a:ext cx="13263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rgbClr val="0000FF"/>
                </a:solidFill>
              </a:rPr>
              <a:t>Arms averaged:</a:t>
            </a:r>
            <a:endParaRPr lang="en-GB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610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Optical functions</a:t>
            </a:r>
            <a:endParaRPr lang="en-GB" sz="3600" b="1" dirty="0">
              <a:solidFill>
                <a:srgbClr val="FF0000"/>
              </a:solidFill>
            </a:endParaRPr>
          </a:p>
        </p:txBody>
      </p:sp>
      <p:pic>
        <p:nvPicPr>
          <p:cNvPr id="4097" name="Picture 1" descr="G:\Workspaces\t\totemrpvisualisation\presentations\20110621_accelerator_meeting\beam_1_twiss_0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081141"/>
            <a:ext cx="4267200" cy="3346466"/>
          </a:xfrm>
          <a:prstGeom prst="rect">
            <a:avLst/>
          </a:prstGeom>
          <a:noFill/>
        </p:spPr>
      </p:pic>
      <p:pic>
        <p:nvPicPr>
          <p:cNvPr id="4098" name="Picture 2" descr="G:\Workspaces\t\totemrpvisualisation\presentations\20110621_accelerator_meeting\beam_1_twiss_0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838200"/>
            <a:ext cx="3186398" cy="2818352"/>
          </a:xfrm>
          <a:prstGeom prst="rect">
            <a:avLst/>
          </a:prstGeom>
          <a:noFill/>
        </p:spPr>
      </p:pic>
      <p:pic>
        <p:nvPicPr>
          <p:cNvPr id="4099" name="Picture 3" descr="G:\Workspaces\t\totemrpvisualisation\presentations\20110621_accelerator_meeting\beam_1_twiss_0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3733800"/>
            <a:ext cx="3152394" cy="28183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997341" y="2145268"/>
            <a:ext cx="765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dL</a:t>
            </a:r>
            <a:r>
              <a:rPr lang="en-GB" baseline="-25000" dirty="0" err="1" smtClean="0">
                <a:solidFill>
                  <a:srgbClr val="FF0000"/>
                </a:solidFill>
              </a:rPr>
              <a:t>y</a:t>
            </a:r>
            <a:r>
              <a:rPr lang="en-GB" dirty="0" smtClean="0">
                <a:solidFill>
                  <a:srgbClr val="FF0000"/>
                </a:solidFill>
              </a:rPr>
              <a:t>/</a:t>
            </a:r>
            <a:r>
              <a:rPr lang="en-GB" dirty="0" err="1" smtClean="0">
                <a:solidFill>
                  <a:srgbClr val="FF0000"/>
                </a:solidFill>
              </a:rPr>
              <a:t>ds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28764" y="4876800"/>
            <a:ext cx="342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</a:t>
            </a:r>
            <a:r>
              <a:rPr lang="en-GB" baseline="-25000" dirty="0" smtClean="0">
                <a:solidFill>
                  <a:srgbClr val="FF0000"/>
                </a:solidFill>
              </a:rPr>
              <a:t>y</a:t>
            </a:r>
            <a:endParaRPr lang="en-GB" baseline="-25000" dirty="0">
              <a:solidFill>
                <a:srgbClr val="FF000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82613" y="5149850"/>
          <a:ext cx="4913312" cy="1403350"/>
        </p:xfrm>
        <a:graphic>
          <a:graphicData uri="http://schemas.openxmlformats.org/presentationml/2006/ole">
            <p:oleObj spid="_x0000_s2049" name="Equation" r:id="rId6" imgW="3288960" imgH="9396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42559" y="840957"/>
            <a:ext cx="676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rgbClr val="0000FF"/>
                </a:solidFill>
              </a:rPr>
              <a:t>TRIPLET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03998" y="851971"/>
            <a:ext cx="993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FF"/>
                </a:solidFill>
              </a:rPr>
              <a:t>MQY</a:t>
            </a:r>
            <a:r>
              <a:rPr lang="pl-PL" sz="1200" dirty="0" smtClean="0">
                <a:solidFill>
                  <a:srgbClr val="0000FF"/>
                </a:solidFill>
              </a:rPr>
              <a:t>,</a:t>
            </a:r>
            <a:r>
              <a:rPr lang="en-GB" sz="1200" dirty="0" smtClean="0">
                <a:solidFill>
                  <a:srgbClr val="0000FF"/>
                </a:solidFill>
              </a:rPr>
              <a:t> MQML</a:t>
            </a:r>
            <a:endParaRPr lang="en-GB" sz="1200" dirty="0">
              <a:solidFill>
                <a:srgbClr val="0000FF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rot="5400000" flipH="1" flipV="1">
            <a:off x="2133599" y="2816390"/>
            <a:ext cx="2590800" cy="0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19400" y="1520990"/>
            <a:ext cx="655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smtClean="0">
                <a:solidFill>
                  <a:srgbClr val="0000FF"/>
                </a:solidFill>
              </a:rPr>
              <a:t>RP220</a:t>
            </a:r>
            <a:endParaRPr lang="en-GB" sz="1400" b="1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33575" y="4539868"/>
            <a:ext cx="3277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>
                <a:solidFill>
                  <a:srgbClr val="0000FF"/>
                </a:solidFill>
              </a:rPr>
              <a:t>Inner triplet determines </a:t>
            </a:r>
          </a:p>
          <a:p>
            <a:pPr algn="r"/>
            <a:r>
              <a:rPr lang="en-GB" dirty="0" err="1" smtClean="0">
                <a:solidFill>
                  <a:srgbClr val="0000FF"/>
                </a:solidFill>
              </a:rPr>
              <a:t>dL</a:t>
            </a:r>
            <a:r>
              <a:rPr lang="en-GB" baseline="-25000" dirty="0" err="1" smtClean="0">
                <a:solidFill>
                  <a:srgbClr val="0000FF"/>
                </a:solidFill>
              </a:rPr>
              <a:t>x</a:t>
            </a:r>
            <a:r>
              <a:rPr lang="en-GB" dirty="0" smtClean="0">
                <a:solidFill>
                  <a:srgbClr val="0000FF"/>
                </a:solidFill>
              </a:rPr>
              <a:t>/</a:t>
            </a:r>
            <a:r>
              <a:rPr lang="en-GB" dirty="0" err="1" smtClean="0">
                <a:solidFill>
                  <a:srgbClr val="0000FF"/>
                </a:solidFill>
              </a:rPr>
              <a:t>ds</a:t>
            </a:r>
            <a:r>
              <a:rPr lang="en-GB" dirty="0" smtClean="0">
                <a:solidFill>
                  <a:srgbClr val="0000FF"/>
                </a:solidFill>
              </a:rPr>
              <a:t> and </a:t>
            </a:r>
            <a:r>
              <a:rPr lang="en-GB" dirty="0" err="1" smtClean="0">
                <a:solidFill>
                  <a:srgbClr val="0000FF"/>
                </a:solidFill>
              </a:rPr>
              <a:t>dL</a:t>
            </a:r>
            <a:r>
              <a:rPr lang="en-GB" baseline="-25000" dirty="0" err="1" smtClean="0">
                <a:solidFill>
                  <a:srgbClr val="0000FF"/>
                </a:solidFill>
              </a:rPr>
              <a:t>y</a:t>
            </a:r>
            <a:r>
              <a:rPr lang="en-GB" dirty="0" smtClean="0">
                <a:solidFill>
                  <a:srgbClr val="0000FF"/>
                </a:solidFill>
              </a:rPr>
              <a:t>/</a:t>
            </a:r>
            <a:r>
              <a:rPr lang="en-GB" dirty="0" err="1" smtClean="0">
                <a:solidFill>
                  <a:srgbClr val="0000FF"/>
                </a:solidFill>
              </a:rPr>
              <a:t>ds</a:t>
            </a:r>
            <a:r>
              <a:rPr lang="en-GB" dirty="0" smtClean="0">
                <a:solidFill>
                  <a:srgbClr val="0000FF"/>
                </a:solidFill>
              </a:rPr>
              <a:t> for s=50..220m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18" name="Straight Arrow Connector 17"/>
          <p:cNvCxnSpPr>
            <a:stCxn id="4097" idx="3"/>
          </p:cNvCxnSpPr>
          <p:nvPr/>
        </p:nvCxnSpPr>
        <p:spPr>
          <a:xfrm flipV="1">
            <a:off x="4343400" y="2550408"/>
            <a:ext cx="1219200" cy="203966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097" idx="3"/>
          </p:cNvCxnSpPr>
          <p:nvPr/>
        </p:nvCxnSpPr>
        <p:spPr>
          <a:xfrm>
            <a:off x="4343400" y="2754374"/>
            <a:ext cx="1295400" cy="2539234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-600000">
            <a:off x="4282102" y="2413261"/>
            <a:ext cx="1204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/>
              <a:t>transport matrix</a:t>
            </a:r>
            <a:endParaRPr lang="en-GB" sz="1200"/>
          </a:p>
        </p:txBody>
      </p:sp>
      <p:sp>
        <p:nvSpPr>
          <p:cNvPr id="22" name="TextBox 21"/>
          <p:cNvSpPr txBox="1"/>
          <p:nvPr/>
        </p:nvSpPr>
        <p:spPr>
          <a:xfrm rot="3720000">
            <a:off x="4434501" y="3759639"/>
            <a:ext cx="1204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/>
              <a:t>transport matrix</a:t>
            </a:r>
            <a:endParaRPr lang="en-GB" sz="1200"/>
          </a:p>
        </p:txBody>
      </p:sp>
      <p:sp>
        <p:nvSpPr>
          <p:cNvPr id="19" name="TextBox 18"/>
          <p:cNvSpPr txBox="1"/>
          <p:nvPr/>
        </p:nvSpPr>
        <p:spPr>
          <a:xfrm>
            <a:off x="8229600" y="5715000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</a:t>
            </a:r>
            <a:r>
              <a:rPr lang="en-GB" baseline="-25000" dirty="0" smtClean="0"/>
              <a:t>x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990031" y="2590800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dL</a:t>
            </a:r>
            <a:r>
              <a:rPr lang="en-GB" baseline="-25000" dirty="0" err="1" smtClean="0"/>
              <a:t>x</a:t>
            </a:r>
            <a:r>
              <a:rPr lang="en-GB" dirty="0" smtClean="0"/>
              <a:t>/</a:t>
            </a:r>
            <a:r>
              <a:rPr lang="en-GB" dirty="0" err="1" smtClean="0"/>
              <a:t>ds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smtClean="0">
                <a:solidFill>
                  <a:srgbClr val="FF0000"/>
                </a:solidFill>
              </a:rPr>
              <a:t>Optics perturbation in IP5</a:t>
            </a:r>
            <a:endParaRPr lang="en-GB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1" y="1371601"/>
          <a:ext cx="8839204" cy="3505201"/>
        </p:xfrm>
        <a:graphic>
          <a:graphicData uri="http://schemas.openxmlformats.org/drawingml/2006/table">
            <a:tbl>
              <a:tblPr/>
              <a:tblGrid>
                <a:gridCol w="1142999"/>
                <a:gridCol w="533400"/>
                <a:gridCol w="685800"/>
                <a:gridCol w="725558"/>
                <a:gridCol w="569842"/>
                <a:gridCol w="609600"/>
                <a:gridCol w="609600"/>
                <a:gridCol w="762000"/>
                <a:gridCol w="609600"/>
                <a:gridCol w="682490"/>
                <a:gridCol w="636105"/>
                <a:gridCol w="636105"/>
                <a:gridCol w="636105"/>
              </a:tblGrid>
              <a:tr h="9490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Perturbed magnets</a:t>
                      </a:r>
                      <a:r>
                        <a:rPr lang="pl-PL" sz="16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BEAM 1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BETX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BETY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MUX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MUY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err="1">
                          <a:solidFill>
                            <a:schemeClr val="tx1"/>
                          </a:solidFill>
                          <a:latin typeface="Calibri"/>
                        </a:rPr>
                        <a:t>v</a:t>
                      </a:r>
                      <a:r>
                        <a:rPr lang="en-US" sz="1600" b="1" i="0" u="none" strike="noStrike" baseline="-25000" dirty="0" err="1">
                          <a:solidFill>
                            <a:schemeClr val="tx1"/>
                          </a:solidFill>
                          <a:latin typeface="Calibri"/>
                        </a:rPr>
                        <a:t>x</a:t>
                      </a:r>
                      <a:endParaRPr lang="en-US" sz="1600" b="1" i="0" u="none" strike="noStrike" baseline="-25000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err="1">
                          <a:solidFill>
                            <a:schemeClr val="tx1"/>
                          </a:solidFill>
                          <a:latin typeface="Calibri"/>
                        </a:rPr>
                        <a:t>v</a:t>
                      </a:r>
                      <a:r>
                        <a:rPr lang="en-US" sz="1600" b="1" i="0" u="none" strike="noStrike" baseline="-25000" dirty="0" err="1">
                          <a:solidFill>
                            <a:schemeClr val="tx1"/>
                          </a:solidFill>
                          <a:latin typeface="Calibri"/>
                        </a:rPr>
                        <a:t>y</a:t>
                      </a:r>
                      <a:endParaRPr lang="en-US" sz="1600" b="1" i="0" u="none" strike="noStrike" baseline="-25000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L</a:t>
                      </a:r>
                      <a:r>
                        <a:rPr lang="en-US" sz="1600" b="1" i="0" u="none" strike="noStrike" baseline="-25000" dirty="0">
                          <a:solidFill>
                            <a:schemeClr val="tx1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L</a:t>
                      </a:r>
                      <a:r>
                        <a:rPr lang="en-US" sz="1600" b="1" i="0" u="none" strike="noStrike" baseline="-25000" dirty="0" smtClean="0">
                          <a:solidFill>
                            <a:schemeClr val="tx1"/>
                          </a:solidFill>
                          <a:latin typeface="Calibri"/>
                        </a:rPr>
                        <a:t>y</a:t>
                      </a:r>
                      <a:endParaRPr lang="en-US" sz="1600" b="1" i="0" u="none" strike="noStrike" baseline="-25000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err="1" smtClean="0">
                          <a:solidFill>
                            <a:schemeClr val="tx1"/>
                          </a:solidFill>
                          <a:latin typeface="Calibri"/>
                        </a:rPr>
                        <a:t>dL</a:t>
                      </a:r>
                      <a:r>
                        <a:rPr lang="pl-PL" sz="1600" b="1" i="0" u="none" strike="noStrike" baseline="-25000" dirty="0" smtClean="0">
                          <a:solidFill>
                            <a:schemeClr val="tx1"/>
                          </a:solidFill>
                          <a:latin typeface="Calibri"/>
                        </a:rPr>
                        <a:t>x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/</a:t>
                      </a:r>
                      <a:r>
                        <a:rPr lang="en-US" sz="1600" b="1" i="0" u="none" strike="noStrike" dirty="0" err="1" smtClean="0">
                          <a:solidFill>
                            <a:schemeClr val="tx1"/>
                          </a:solidFill>
                          <a:latin typeface="Calibri"/>
                        </a:rPr>
                        <a:t>ds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err="1" smtClean="0">
                          <a:solidFill>
                            <a:schemeClr val="tx1"/>
                          </a:solidFill>
                          <a:latin typeface="Calibri"/>
                        </a:rPr>
                        <a:t>dL</a:t>
                      </a:r>
                      <a:r>
                        <a:rPr lang="pl-PL" sz="1600" b="1" i="0" u="none" strike="noStrike" baseline="-25000" dirty="0" smtClean="0">
                          <a:solidFill>
                            <a:schemeClr val="tx1"/>
                          </a:solidFill>
                          <a:latin typeface="Calibri"/>
                        </a:rPr>
                        <a:t>y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/</a:t>
                      </a:r>
                      <a:r>
                        <a:rPr lang="en-US" sz="1600" b="1" i="0" u="none" strike="noStrike" dirty="0" err="1" smtClean="0">
                          <a:solidFill>
                            <a:schemeClr val="tx1"/>
                          </a:solidFill>
                          <a:latin typeface="Calibri"/>
                        </a:rPr>
                        <a:t>ds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 : 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L</a:t>
                      </a:r>
                      <a:r>
                        <a:rPr lang="pl-PL" sz="1600" b="1" i="0" u="none" strike="noStrike" baseline="-25000" dirty="0" smtClean="0">
                          <a:solidFill>
                            <a:schemeClr val="tx1"/>
                          </a:solidFill>
                          <a:latin typeface="Calibri"/>
                        </a:rPr>
                        <a:t>x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=0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Symbol"/>
                        </a:rPr>
                        <a:t>D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 : 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L</a:t>
                      </a:r>
                      <a:r>
                        <a:rPr lang="pl-PL" sz="1600" b="1" i="0" u="none" strike="noStrike" baseline="-25000" dirty="0" smtClean="0">
                          <a:solidFill>
                            <a:schemeClr val="tx1"/>
                          </a:solidFill>
                          <a:latin typeface="Calibri"/>
                        </a:rPr>
                        <a:t>x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=0 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[m]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</a:tr>
              <a:tr h="1024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Nom. MADX solution</a:t>
                      </a: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(TIMBER </a:t>
                      </a: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Oct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30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2010)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33.7m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208m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0.502 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  <a:sym typeface="Symbol"/>
                        </a:rPr>
                        <a:t>2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0.344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sym typeface="Symbol"/>
                        </a:rPr>
                        <a:t>2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4.28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-0.132m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22.4m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-0.321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0.086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220m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6E6"/>
                    </a:solidFill>
                  </a:tcPr>
                </a:tc>
              </a:tr>
              <a:tr h="2530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MQXA.1R5</a:t>
                      </a:r>
                    </a:p>
                  </a:txBody>
                  <a:tcPr marL="6855" marR="6855" marT="6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1.24%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0.31%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-0.25%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-0.20%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79.59%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0.98%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-0.46%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3.20%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-0.15%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-0.331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0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MQXB.A2R5</a:t>
                      </a:r>
                    </a:p>
                  </a:txBody>
                  <a:tcPr marL="6855" marR="6855" marT="6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-0.14%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-2.83%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-0.25%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0.57%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-0.07%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0.37%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-64.86%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-2.24%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0.33%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-7.46%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0.12%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0.268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</a:tr>
              <a:tr h="2530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MQXB.B2R5</a:t>
                      </a:r>
                    </a:p>
                  </a:txBody>
                  <a:tcPr marL="6855" marR="6855" marT="6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-0.13%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-3.08%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-0.37%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0.60%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-0.06%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0.36%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-96.49%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-2.42%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0.45%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-8.13%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0.18%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0.398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0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MQXA.3R5</a:t>
                      </a:r>
                    </a:p>
                  </a:txBody>
                  <a:tcPr marL="6855" marR="6855" marT="6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0.33%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1.91%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-0.34%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0.08%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-0.18%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259.35%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1.45%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-1.14%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4.95%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-0.49%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-1,086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</a:tr>
              <a:tr h="2530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MQY.4R5.B1</a:t>
                      </a:r>
                    </a:p>
                  </a:txBody>
                  <a:tcPr marL="6855" marR="6855" marT="6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-0.17%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0.03%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-0.05%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-3.83%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-0.10%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-0.02%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-0.64%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0.016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7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MQML.5R5.B1</a:t>
                      </a:r>
                    </a:p>
                  </a:txBody>
                  <a:tcPr marL="6855" marR="6855" marT="6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-0.12%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0.09%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-0.06%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0.04%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2.80%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0.05%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0.05%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0.54%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-0.01%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-0.011</a:t>
                      </a:r>
                    </a:p>
                  </a:txBody>
                  <a:tcPr marL="6855" marR="6855" marT="6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BFC"/>
                    </a:solidFill>
                  </a:tcPr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533400" y="5029201"/>
            <a:ext cx="8229600" cy="18287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Only inner triplet really important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1600" smtClean="0">
                <a:latin typeface="Arial" pitchFamily="34" charset="0"/>
                <a:cs typeface="Arial" pitchFamily="34" charset="0"/>
              </a:rPr>
              <a:t>MQY, MQML not really important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GB" sz="1600" smtClean="0"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Roman Pot measurments can be used for optics matching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066801"/>
            <a:ext cx="4648200" cy="762000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  <a:buNone/>
            </a:pPr>
            <a:r>
              <a:rPr lang="en-GB" sz="1600" b="1" smtClean="0">
                <a:solidFill>
                  <a:srgbClr val="0000FF"/>
                </a:solidFill>
              </a:rPr>
              <a:t>k change by 0.1% (expected limit for the TF error)</a:t>
            </a:r>
          </a:p>
          <a:p>
            <a:endParaRPr lang="en-GB" sz="1600" b="1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91200" y="1371601"/>
            <a:ext cx="1295400" cy="350520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678188" y="4876802"/>
            <a:ext cx="15608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smtClean="0">
                <a:solidFill>
                  <a:srgbClr val="FF0000"/>
                </a:solidFill>
              </a:rPr>
              <a:t>t-reconstruction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smtClean="0">
                <a:solidFill>
                  <a:srgbClr val="FF0000"/>
                </a:solidFill>
              </a:rPr>
              <a:t>Optics determination</a:t>
            </a:r>
            <a:endParaRPr lang="en-GB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467600" cy="381000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GB" sz="2000" b="1" smtClean="0">
                <a:solidFill>
                  <a:srgbClr val="0000FF"/>
                </a:solidFill>
              </a:rPr>
              <a:t>Measurements with Roman Pots:</a:t>
            </a:r>
            <a:endParaRPr lang="en-GB" sz="20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1039813" y="1249363"/>
          <a:ext cx="4070350" cy="2636837"/>
        </p:xfrm>
        <a:graphic>
          <a:graphicData uri="http://schemas.openxmlformats.org/presentationml/2006/ole">
            <p:oleObj spid="_x0000_s24578" name="Equation" r:id="rId3" imgW="2781000" imgH="180324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36602" y="1411069"/>
            <a:ext cx="3308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smtClean="0">
                <a:solidFill>
                  <a:srgbClr val="0000FF"/>
                </a:solidFill>
              </a:rPr>
              <a:t>Constrains between the 2 IP5 triplets </a:t>
            </a:r>
          </a:p>
          <a:p>
            <a:r>
              <a:rPr lang="en-GB" sz="1600" smtClean="0">
                <a:solidFill>
                  <a:srgbClr val="0000FF"/>
                </a:solidFill>
              </a:rPr>
              <a:t>(2 sides of IP5)</a:t>
            </a:r>
            <a:endParaRPr lang="en-GB" sz="1600" dirty="0" smtClean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10200" y="2907268"/>
            <a:ext cx="3475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0000FF"/>
                </a:solidFill>
              </a:rPr>
              <a:t>Independent constraints per triplet</a:t>
            </a:r>
            <a:endParaRPr lang="en-GB" dirty="0" smtClean="0">
              <a:solidFill>
                <a:srgbClr val="0000FF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3886200"/>
            <a:ext cx="7467600" cy="2667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14350" indent="-514350">
              <a:spcBef>
                <a:spcPct val="20000"/>
              </a:spcBef>
            </a:pPr>
            <a:r>
              <a:rPr lang="en-GB" sz="2000" b="1" dirty="0" smtClean="0">
                <a:solidFill>
                  <a:srgbClr val="0000FF"/>
                </a:solidFill>
              </a:rPr>
              <a:t>Strategy: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71550" lvl="1" indent="-514350">
              <a:spcBef>
                <a:spcPct val="20000"/>
              </a:spcBef>
              <a:buFont typeface="+mj-lt"/>
              <a:buAutoNum type="arabicPeriod"/>
            </a:pP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GB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agnet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settings from TIMBER/LSA</a:t>
            </a:r>
          </a:p>
          <a:p>
            <a:pPr marL="971550" lvl="1" indent="-514350">
              <a:spcBef>
                <a:spcPct val="20000"/>
              </a:spcBef>
              <a:buFont typeface="+mj-lt"/>
              <a:buAutoNum type="arabicPeriod"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MADX (PTC </a:t>
            </a:r>
            <a:r>
              <a:rPr kumimoji="0" lang="en-GB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Twiss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optics model</a:t>
            </a:r>
          </a:p>
          <a:p>
            <a:pPr marL="971550" lvl="1" indent="-514350">
              <a:spcBef>
                <a:spcPct val="20000"/>
              </a:spcBef>
              <a:buFont typeface="+mj-lt"/>
              <a:buAutoNum type="arabicPeriod"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Insertion of the Roman Pots and data taking</a:t>
            </a:r>
          </a:p>
          <a:p>
            <a:pPr marL="971550" lvl="1" indent="-514350">
              <a:spcBef>
                <a:spcPct val="20000"/>
              </a:spcBef>
              <a:buFont typeface="+mj-lt"/>
              <a:buAutoNum type="arabicPeriod"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Elastically scattered protons selection</a:t>
            </a:r>
          </a:p>
          <a:p>
            <a:pPr marL="971550" lvl="1" indent="-514350">
              <a:spcBef>
                <a:spcPct val="20000"/>
              </a:spcBef>
              <a:buFont typeface="+mj-lt"/>
              <a:buAutoNum type="arabicPeriod"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Determination of optics constraints with RP proton tracks</a:t>
            </a:r>
          </a:p>
          <a:p>
            <a:pPr marL="971550" lvl="1" indent="-514350">
              <a:spcBef>
                <a:spcPct val="20000"/>
              </a:spcBef>
              <a:buFont typeface="+mj-lt"/>
              <a:buAutoNum type="arabicPeriod"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Matching of the optics (determination of the transport matrix)</a:t>
            </a:r>
          </a:p>
        </p:txBody>
      </p:sp>
      <p:sp>
        <p:nvSpPr>
          <p:cNvPr id="8" name="Right Brace 7"/>
          <p:cNvSpPr/>
          <p:nvPr/>
        </p:nvSpPr>
        <p:spPr>
          <a:xfrm>
            <a:off x="5181600" y="1295400"/>
            <a:ext cx="152400" cy="990600"/>
          </a:xfrm>
          <a:prstGeom prst="rightBrace">
            <a:avLst/>
          </a:prstGeom>
          <a:ln w="158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Brace 8"/>
          <p:cNvSpPr/>
          <p:nvPr/>
        </p:nvSpPr>
        <p:spPr>
          <a:xfrm>
            <a:off x="5181600" y="2362200"/>
            <a:ext cx="152400" cy="1447800"/>
          </a:xfrm>
          <a:prstGeom prst="rightBrace">
            <a:avLst/>
          </a:prstGeom>
          <a:ln w="158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3983</TotalTime>
  <Words>2509</Words>
  <Application>Microsoft Office PowerPoint</Application>
  <PresentationFormat>On-screen Show (4:3)</PresentationFormat>
  <Paragraphs>673</Paragraphs>
  <Slides>38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Office Theme</vt:lpstr>
      <vt:lpstr>Equation</vt:lpstr>
      <vt:lpstr>Optics measurments of TOTEM 7 sigma runs (*=3.5m) on 30/10/2010</vt:lpstr>
      <vt:lpstr>Slide 2</vt:lpstr>
      <vt:lpstr>Slide 3</vt:lpstr>
      <vt:lpstr>Elastic protons for optics diagnosis</vt:lpstr>
      <vt:lpstr>Proton tracks of a single diagonal (left-right coincidences, RP @ 7σ, all tracks, no elastic selection)</vt:lpstr>
      <vt:lpstr>Elastic proton reconstruction</vt:lpstr>
      <vt:lpstr>Optical functions</vt:lpstr>
      <vt:lpstr>Optics perturbation in IP5</vt:lpstr>
      <vt:lpstr>Optics determination</vt:lpstr>
      <vt:lpstr>(dLx/ds45)/ (dLx/ds56)  and  Ly,45/Ly,56 determination  beam 1 &amp; 2 together</vt:lpstr>
      <vt:lpstr>(dLy/ds)/Ly  and  coupling determination beam 1 &amp; beam 2 separately</vt:lpstr>
      <vt:lpstr>s: Lx(s)=0 determination  beam 1 &amp; beam 2 separately</vt:lpstr>
      <vt:lpstr>Matched parameters</vt:lpstr>
      <vt:lpstr>Constraints</vt:lpstr>
      <vt:lpstr>Matching solution</vt:lpstr>
      <vt:lpstr>Complete solution</vt:lpstr>
      <vt:lpstr>Error estimation</vt:lpstr>
      <vt:lpstr>MC error verification  (in progress)</vt:lpstr>
      <vt:lpstr>After matching, reconstructed protons</vt:lpstr>
      <vt:lpstr>Final result: unfolded el. scat. distribution</vt:lpstr>
      <vt:lpstr>Further steps: inelastic protons, Dy</vt:lpstr>
      <vt:lpstr>Further steps: inelastic protons, Dy</vt:lpstr>
      <vt:lpstr>Further steps</vt:lpstr>
      <vt:lpstr>Backup</vt:lpstr>
      <vt:lpstr>Beam based alignment of RPs @220m and data taking (T1,T2,RP220m) (18 May 2011)</vt:lpstr>
      <vt:lpstr>Elastic pp scattering  t-range: 0.36 – 3 GeV2</vt:lpstr>
      <vt:lpstr>Elastic pp scattering</vt:lpstr>
      <vt:lpstr>Proton reconstruction</vt:lpstr>
      <vt:lpstr>Cuts and data reduction</vt:lpstr>
      <vt:lpstr>Proton tracks of a single diagonal (left-right coincidences)</vt:lpstr>
      <vt:lpstr>Cuts and data reduction</vt:lpstr>
      <vt:lpstr>Low  = Dp/p cuts</vt:lpstr>
      <vt:lpstr>Cuts and data reduction</vt:lpstr>
      <vt:lpstr>Elastic collinearity cuts</vt:lpstr>
      <vt:lpstr>Background and resolution determination</vt:lpstr>
      <vt:lpstr>ty-acceptance corrections</vt:lpstr>
      <vt:lpstr>-acceptance correction</vt:lpstr>
      <vt:lpstr>Final unfolded distribution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Optics matching</dc:title>
  <dc:creator>NICE</dc:creator>
  <cp:lastModifiedBy>hniewiad</cp:lastModifiedBy>
  <cp:revision>551</cp:revision>
  <dcterms:created xsi:type="dcterms:W3CDTF">2011-05-03T19:41:24Z</dcterms:created>
  <dcterms:modified xsi:type="dcterms:W3CDTF">2011-06-21T13:46:31Z</dcterms:modified>
</cp:coreProperties>
</file>