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7" r:id="rId3"/>
    <p:sldId id="258" r:id="rId4"/>
    <p:sldId id="259" r:id="rId5"/>
    <p:sldId id="288" r:id="rId6"/>
    <p:sldId id="284" r:id="rId7"/>
    <p:sldId id="292" r:id="rId8"/>
    <p:sldId id="289" r:id="rId9"/>
    <p:sldId id="280" r:id="rId10"/>
    <p:sldId id="285" r:id="rId11"/>
    <p:sldId id="260" r:id="rId12"/>
    <p:sldId id="263" r:id="rId13"/>
    <p:sldId id="264" r:id="rId14"/>
    <p:sldId id="265" r:id="rId15"/>
    <p:sldId id="266" r:id="rId16"/>
    <p:sldId id="261" r:id="rId17"/>
    <p:sldId id="262" r:id="rId18"/>
    <p:sldId id="267" r:id="rId19"/>
    <p:sldId id="268" r:id="rId20"/>
    <p:sldId id="269" r:id="rId21"/>
    <p:sldId id="270" r:id="rId22"/>
    <p:sldId id="274" r:id="rId23"/>
    <p:sldId id="275" r:id="rId24"/>
    <p:sldId id="290" r:id="rId25"/>
    <p:sldId id="286" r:id="rId26"/>
    <p:sldId id="291" r:id="rId27"/>
    <p:sldId id="278" r:id="rId28"/>
    <p:sldId id="279" r:id="rId29"/>
    <p:sldId id="277" r:id="rId30"/>
    <p:sldId id="276" r:id="rId31"/>
    <p:sldId id="287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5" Type="http://schemas.openxmlformats.org/officeDocument/2006/relationships/image" Target="../media/image8.emf"/><Relationship Id="rId6" Type="http://schemas.openxmlformats.org/officeDocument/2006/relationships/image" Target="../media/image9.emf"/><Relationship Id="rId7" Type="http://schemas.openxmlformats.org/officeDocument/2006/relationships/image" Target="../media/image10.emf"/><Relationship Id="rId1" Type="http://schemas.openxmlformats.org/officeDocument/2006/relationships/image" Target="../media/image4.emf"/><Relationship Id="rId2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B558C0-EB2B-EA49-9469-A5909F421233}" type="datetimeFigureOut">
              <a:rPr lang="en-US" smtClean="0"/>
              <a:t>6/22/11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E4733E-4F32-8B44-963B-76E16B19FF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9568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2FB461-B99A-4E4E-A843-D914FE3166E3}" type="datetimeFigureOut">
              <a:rPr lang="en-US" smtClean="0"/>
              <a:t>6/22/11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A7AFFC-0861-A048-B4CA-655DCC105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25451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7AFFC-0861-A048-B4CA-655DCC10598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427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5" descr="Neue_Perspektive2_Mesh"/>
          <p:cNvPicPr>
            <a:picLocks noChangeAspect="1" noChangeArrowheads="1"/>
          </p:cNvPicPr>
          <p:nvPr userDrawn="1"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25" t="20818" r="14999" b="20818"/>
          <a:stretch>
            <a:fillRect/>
          </a:stretch>
        </p:blipFill>
        <p:spPr bwMode="auto">
          <a:xfrm>
            <a:off x="398463" y="1430338"/>
            <a:ext cx="7916862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AD682-12A4-8441-9408-E6F8C0FDE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7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AD682-12A4-8441-9408-E6F8C0FDE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13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AD682-12A4-8441-9408-E6F8C0FDE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495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4613"/>
            <a:ext cx="8396288" cy="10652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5900" y="6583363"/>
            <a:ext cx="1905000" cy="274637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76463" y="6583363"/>
            <a:ext cx="5305425" cy="274637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8488" y="6581775"/>
            <a:ext cx="925512" cy="276225"/>
          </a:xfrm>
        </p:spPr>
        <p:txBody>
          <a:bodyPr/>
          <a:lstStyle>
            <a:lvl1pPr>
              <a:defRPr/>
            </a:lvl1pPr>
          </a:lstStyle>
          <a:p>
            <a:fld id="{F738A3C5-2FFA-7D42-91B3-EE764B3298C9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4570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AD682-12A4-8441-9408-E6F8C0FDE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04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AD682-12A4-8441-9408-E6F8C0FDE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845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AD682-12A4-8441-9408-E6F8C0FDE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549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AD682-12A4-8441-9408-E6F8C0FDE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441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AD682-12A4-8441-9408-E6F8C0FDE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610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AD682-12A4-8441-9408-E6F8C0FDE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040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AD682-12A4-8441-9408-E6F8C0FDE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678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AD682-12A4-8441-9408-E6F8C0FDE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546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slide-fair_1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579" y="2885"/>
            <a:ext cx="9144000" cy="6858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679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8" y="64957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1880" y="64957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G. Franchetti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2352" y="64957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9B8AD682-12A4-8441-9408-E6F8C0FDE9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10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hyperlink" Target="file://localhost/Users/giuliano/text/physics/talks/2010/MAC2010/count_part_2_uncompensated.eps" TargetMode="External"/><Relationship Id="rId5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2" Type="http://schemas.openxmlformats.org/officeDocument/2006/relationships/hyperlink" Target="file://localhost/Users/giuliano/text/physics/talks/2010/MAC2010/count_part_2_compensated.eps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Relationship Id="rId3" Type="http://schemas.openxmlformats.org/officeDocument/2006/relationships/image" Target="../media/image21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Relationship Id="rId3" Type="http://schemas.openxmlformats.org/officeDocument/2006/relationships/image" Target="../media/image2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4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.emf"/><Relationship Id="rId12" Type="http://schemas.openxmlformats.org/officeDocument/2006/relationships/oleObject" Target="../embeddings/oleObject5.bin"/><Relationship Id="rId13" Type="http://schemas.openxmlformats.org/officeDocument/2006/relationships/image" Target="../media/image8.emf"/><Relationship Id="rId14" Type="http://schemas.openxmlformats.org/officeDocument/2006/relationships/oleObject" Target="../embeddings/oleObject6.bin"/><Relationship Id="rId15" Type="http://schemas.openxmlformats.org/officeDocument/2006/relationships/image" Target="../media/image9.emf"/><Relationship Id="rId16" Type="http://schemas.openxmlformats.org/officeDocument/2006/relationships/oleObject" Target="../embeddings/oleObject7.bin"/><Relationship Id="rId17" Type="http://schemas.openxmlformats.org/officeDocument/2006/relationships/image" Target="../media/image10.emf"/><Relationship Id="rId18" Type="http://schemas.openxmlformats.org/officeDocument/2006/relationships/image" Target="../media/image1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1.jpeg"/><Relationship Id="rId4" Type="http://schemas.openxmlformats.org/officeDocument/2006/relationships/oleObject" Target="../embeddings/oleObject1.bin"/><Relationship Id="rId5" Type="http://schemas.openxmlformats.org/officeDocument/2006/relationships/image" Target="../media/image4.e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5.emf"/><Relationship Id="rId8" Type="http://schemas.openxmlformats.org/officeDocument/2006/relationships/oleObject" Target="../embeddings/oleObject3.bin"/><Relationship Id="rId9" Type="http://schemas.openxmlformats.org/officeDocument/2006/relationships/image" Target="../media/image6.emf"/><Relationship Id="rId10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15.em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FAIR synchrotrons and </a:t>
            </a:r>
            <a:br>
              <a:rPr lang="en-US" dirty="0" smtClean="0"/>
            </a:br>
            <a:r>
              <a:rPr lang="en-US" dirty="0" smtClean="0"/>
              <a:t>optics challenges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G. Franchetti</a:t>
            </a:r>
          </a:p>
          <a:p>
            <a:r>
              <a:rPr lang="en-US" dirty="0" smtClean="0"/>
              <a:t>GSI</a:t>
            </a:r>
          </a:p>
          <a:p>
            <a:r>
              <a:rPr lang="en-US" dirty="0" smtClean="0"/>
              <a:t>22/06/2011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AD682-12A4-8441-9408-E6F8C0FDE98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55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77338" y="1885519"/>
            <a:ext cx="7433734" cy="216155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523" y="23758"/>
            <a:ext cx="867000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Multiple resonance crossing in bunched beams induced by space charge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11/05/2011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G. Franchetti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DC177-BA1F-B645-9628-1164FE55AA34}" type="slidenum">
              <a:rPr lang="en-US" smtClean="0">
                <a:latin typeface="Calibri"/>
              </a:rPr>
              <a:pPr/>
              <a:t>10</a:t>
            </a:fld>
            <a:endParaRPr lang="en-US">
              <a:latin typeface="Calibri"/>
            </a:endParaRPr>
          </a:p>
        </p:txBody>
      </p:sp>
      <p:sp>
        <p:nvSpPr>
          <p:cNvPr id="10" name="Oval 4"/>
          <p:cNvSpPr>
            <a:spLocks noChangeArrowheads="1"/>
          </p:cNvSpPr>
          <p:nvPr/>
        </p:nvSpPr>
        <p:spPr bwMode="auto">
          <a:xfrm>
            <a:off x="2326077" y="2678728"/>
            <a:ext cx="4016219" cy="797211"/>
          </a:xfrm>
          <a:prstGeom prst="ellipse">
            <a:avLst/>
          </a:prstGeom>
          <a:gradFill flip="none" rotWithShape="1">
            <a:gsLst>
              <a:gs pos="0">
                <a:schemeClr val="hlink">
                  <a:gamma/>
                  <a:tint val="19608"/>
                  <a:invGamma/>
                  <a:alpha val="47000"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tint val="19608"/>
                  <a:invGamma/>
                  <a:alpha val="47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>
            <a:off x="2298402" y="4789756"/>
            <a:ext cx="3865435" cy="98646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590983" y="5457336"/>
            <a:ext cx="2034884" cy="671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prstClr val="black"/>
                </a:solidFill>
                <a:latin typeface="Times" pitchFamily="-65" charset="0"/>
              </a:rPr>
              <a:t>Periodic crossing</a:t>
            </a:r>
          </a:p>
          <a:p>
            <a:r>
              <a:rPr lang="en-US">
                <a:solidFill>
                  <a:prstClr val="black"/>
                </a:solidFill>
                <a:latin typeface="Times" pitchFamily="-65" charset="0"/>
              </a:rPr>
              <a:t>of a resonance</a:t>
            </a:r>
          </a:p>
        </p:txBody>
      </p:sp>
      <p:sp>
        <p:nvSpPr>
          <p:cNvPr id="14" name="Line 8"/>
          <p:cNvSpPr>
            <a:spLocks noChangeShapeType="1"/>
          </p:cNvSpPr>
          <p:nvPr/>
        </p:nvSpPr>
        <p:spPr bwMode="auto">
          <a:xfrm flipH="1" flipV="1">
            <a:off x="4338921" y="1524000"/>
            <a:ext cx="31591" cy="267099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8111351" y="3046493"/>
            <a:ext cx="283249" cy="373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imes" pitchFamily="-65" charset="0"/>
              </a:rPr>
              <a:t>z</a:t>
            </a: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4370512" y="1456280"/>
            <a:ext cx="298750" cy="373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imes" pitchFamily="-65" charset="0"/>
              </a:rPr>
              <a:t>x</a:t>
            </a:r>
          </a:p>
        </p:txBody>
      </p:sp>
      <p:sp>
        <p:nvSpPr>
          <p:cNvPr id="17" name="Oval 11"/>
          <p:cNvSpPr>
            <a:spLocks noChangeArrowheads="1"/>
          </p:cNvSpPr>
          <p:nvPr/>
        </p:nvSpPr>
        <p:spPr bwMode="auto">
          <a:xfrm>
            <a:off x="5604385" y="3016680"/>
            <a:ext cx="114145" cy="99813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val 12"/>
          <p:cNvSpPr>
            <a:spLocks noChangeArrowheads="1"/>
          </p:cNvSpPr>
          <p:nvPr/>
        </p:nvSpPr>
        <p:spPr bwMode="auto">
          <a:xfrm>
            <a:off x="2843762" y="3010199"/>
            <a:ext cx="112736" cy="9851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Rectangle 13"/>
          <p:cNvSpPr>
            <a:spLocks noChangeArrowheads="1"/>
          </p:cNvSpPr>
          <p:nvPr/>
        </p:nvSpPr>
        <p:spPr bwMode="auto">
          <a:xfrm>
            <a:off x="3873887" y="3021863"/>
            <a:ext cx="160649" cy="373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  <a:latin typeface="Times" pitchFamily="-65" charset="0"/>
            </a:endParaRP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4758660" y="4177260"/>
            <a:ext cx="1207684" cy="373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996633"/>
                </a:solidFill>
                <a:latin typeface="Times" pitchFamily="-65" charset="0"/>
              </a:rPr>
              <a:t>Bare tune</a:t>
            </a:r>
          </a:p>
        </p:txBody>
      </p:sp>
      <p:sp>
        <p:nvSpPr>
          <p:cNvPr id="21" name="Line 15"/>
          <p:cNvSpPr>
            <a:spLocks noChangeShapeType="1"/>
          </p:cNvSpPr>
          <p:nvPr/>
        </p:nvSpPr>
        <p:spPr bwMode="auto">
          <a:xfrm rot="600000" flipH="1">
            <a:off x="3624459" y="4120876"/>
            <a:ext cx="934299" cy="105387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Line 16"/>
          <p:cNvSpPr>
            <a:spLocks noChangeShapeType="1"/>
          </p:cNvSpPr>
          <p:nvPr/>
        </p:nvSpPr>
        <p:spPr bwMode="auto">
          <a:xfrm rot="600000">
            <a:off x="3442672" y="5094381"/>
            <a:ext cx="62005" cy="85554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Line 17"/>
          <p:cNvSpPr>
            <a:spLocks noChangeShapeType="1"/>
          </p:cNvSpPr>
          <p:nvPr/>
        </p:nvSpPr>
        <p:spPr bwMode="auto">
          <a:xfrm rot="600000" flipV="1">
            <a:off x="3465220" y="5481968"/>
            <a:ext cx="748285" cy="52628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" name="Line 18"/>
          <p:cNvSpPr>
            <a:spLocks noChangeShapeType="1"/>
          </p:cNvSpPr>
          <p:nvPr/>
        </p:nvSpPr>
        <p:spPr bwMode="auto">
          <a:xfrm rot="600000" flipV="1">
            <a:off x="4395291" y="4180503"/>
            <a:ext cx="125419" cy="138312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val 19"/>
          <p:cNvSpPr>
            <a:spLocks noChangeArrowheads="1"/>
          </p:cNvSpPr>
          <p:nvPr/>
        </p:nvSpPr>
        <p:spPr bwMode="auto">
          <a:xfrm>
            <a:off x="4258598" y="4693831"/>
            <a:ext cx="105690" cy="7907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Oval 20"/>
          <p:cNvSpPr>
            <a:spLocks noChangeArrowheads="1"/>
          </p:cNvSpPr>
          <p:nvPr/>
        </p:nvSpPr>
        <p:spPr bwMode="auto">
          <a:xfrm>
            <a:off x="3594865" y="5594744"/>
            <a:ext cx="105690" cy="7907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Oval 21"/>
          <p:cNvSpPr>
            <a:spLocks noChangeArrowheads="1"/>
          </p:cNvSpPr>
          <p:nvPr/>
        </p:nvSpPr>
        <p:spPr bwMode="auto">
          <a:xfrm>
            <a:off x="4575669" y="4163654"/>
            <a:ext cx="163467" cy="142591"/>
          </a:xfrm>
          <a:prstGeom prst="ellipse">
            <a:avLst/>
          </a:prstGeom>
          <a:solidFill>
            <a:srgbClr val="99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" name="Freeform 22"/>
          <p:cNvSpPr>
            <a:spLocks/>
          </p:cNvSpPr>
          <p:nvPr/>
        </p:nvSpPr>
        <p:spPr bwMode="auto">
          <a:xfrm>
            <a:off x="3768197" y="4837716"/>
            <a:ext cx="490401" cy="811470"/>
          </a:xfrm>
          <a:custGeom>
            <a:avLst/>
            <a:gdLst>
              <a:gd name="T0" fmla="*/ 432 w 432"/>
              <a:gd name="T1" fmla="*/ 0 h 816"/>
              <a:gd name="T2" fmla="*/ 288 w 432"/>
              <a:gd name="T3" fmla="*/ 528 h 816"/>
              <a:gd name="T4" fmla="*/ 0 w 432"/>
              <a:gd name="T5" fmla="*/ 816 h 816"/>
              <a:gd name="T6" fmla="*/ 0 60000 65536"/>
              <a:gd name="T7" fmla="*/ 0 60000 65536"/>
              <a:gd name="T8" fmla="*/ 0 60000 65536"/>
              <a:gd name="T9" fmla="*/ 0 w 432"/>
              <a:gd name="T10" fmla="*/ 0 h 816"/>
              <a:gd name="T11" fmla="*/ 432 w 432"/>
              <a:gd name="T12" fmla="*/ 816 h 8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" h="816">
                <a:moveTo>
                  <a:pt x="432" y="0"/>
                </a:moveTo>
                <a:cubicBezTo>
                  <a:pt x="396" y="196"/>
                  <a:pt x="360" y="392"/>
                  <a:pt x="288" y="528"/>
                </a:cubicBezTo>
                <a:cubicBezTo>
                  <a:pt x="216" y="664"/>
                  <a:pt x="56" y="768"/>
                  <a:pt x="0" y="816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 type="triangle" w="lg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Freeform 23"/>
          <p:cNvSpPr>
            <a:spLocks/>
          </p:cNvSpPr>
          <p:nvPr/>
        </p:nvSpPr>
        <p:spPr bwMode="auto">
          <a:xfrm>
            <a:off x="3613186" y="4735312"/>
            <a:ext cx="580590" cy="763507"/>
          </a:xfrm>
          <a:custGeom>
            <a:avLst/>
            <a:gdLst>
              <a:gd name="T0" fmla="*/ 32 w 512"/>
              <a:gd name="T1" fmla="*/ 768 h 768"/>
              <a:gd name="T2" fmla="*/ 80 w 512"/>
              <a:gd name="T3" fmla="*/ 432 h 768"/>
              <a:gd name="T4" fmla="*/ 512 w 512"/>
              <a:gd name="T5" fmla="*/ 0 h 768"/>
              <a:gd name="T6" fmla="*/ 0 60000 65536"/>
              <a:gd name="T7" fmla="*/ 0 60000 65536"/>
              <a:gd name="T8" fmla="*/ 0 60000 65536"/>
              <a:gd name="T9" fmla="*/ 0 w 512"/>
              <a:gd name="T10" fmla="*/ 0 h 768"/>
              <a:gd name="T11" fmla="*/ 512 w 512"/>
              <a:gd name="T12" fmla="*/ 768 h 76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12" h="768">
                <a:moveTo>
                  <a:pt x="32" y="768"/>
                </a:moveTo>
                <a:cubicBezTo>
                  <a:pt x="16" y="664"/>
                  <a:pt x="0" y="560"/>
                  <a:pt x="80" y="432"/>
                </a:cubicBezTo>
                <a:cubicBezTo>
                  <a:pt x="160" y="304"/>
                  <a:pt x="440" y="64"/>
                  <a:pt x="512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Oval 25"/>
          <p:cNvSpPr>
            <a:spLocks noChangeArrowheads="1"/>
          </p:cNvSpPr>
          <p:nvPr/>
        </p:nvSpPr>
        <p:spPr bwMode="auto">
          <a:xfrm>
            <a:off x="3604729" y="3028345"/>
            <a:ext cx="108508" cy="9462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" name="Oval 26"/>
          <p:cNvSpPr>
            <a:spLocks noChangeArrowheads="1"/>
          </p:cNvSpPr>
          <p:nvPr/>
        </p:nvSpPr>
        <p:spPr bwMode="auto">
          <a:xfrm>
            <a:off x="4966016" y="3028345"/>
            <a:ext cx="109918" cy="9462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" name="Oval 27"/>
          <p:cNvSpPr>
            <a:spLocks noChangeArrowheads="1"/>
          </p:cNvSpPr>
          <p:nvPr/>
        </p:nvSpPr>
        <p:spPr bwMode="auto">
          <a:xfrm flipV="1">
            <a:off x="4095131" y="5218821"/>
            <a:ext cx="105690" cy="9333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" name="Oval 28"/>
          <p:cNvSpPr>
            <a:spLocks noChangeArrowheads="1"/>
          </p:cNvSpPr>
          <p:nvPr/>
        </p:nvSpPr>
        <p:spPr bwMode="auto">
          <a:xfrm>
            <a:off x="3659688" y="5124193"/>
            <a:ext cx="108508" cy="9462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Rectangle 30"/>
          <p:cNvSpPr>
            <a:spLocks noChangeArrowheads="1"/>
          </p:cNvSpPr>
          <p:nvPr/>
        </p:nvSpPr>
        <p:spPr bwMode="auto">
          <a:xfrm>
            <a:off x="5787580" y="4757741"/>
            <a:ext cx="2415368" cy="922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" pitchFamily="-65" charset="0"/>
              </a:rPr>
              <a:t>Lattice error or </a:t>
            </a:r>
          </a:p>
          <a:p>
            <a:r>
              <a:rPr lang="en-US" dirty="0" smtClean="0">
                <a:solidFill>
                  <a:srgbClr val="FF0000"/>
                </a:solidFill>
                <a:latin typeface="Times" pitchFamily="-65" charset="0"/>
              </a:rPr>
              <a:t>Space Charge Structure </a:t>
            </a:r>
          </a:p>
          <a:p>
            <a:r>
              <a:rPr lang="en-US" dirty="0" smtClean="0">
                <a:solidFill>
                  <a:srgbClr val="FF0000"/>
                </a:solidFill>
                <a:latin typeface="Times" pitchFamily="-65" charset="0"/>
              </a:rPr>
              <a:t>Resonance</a:t>
            </a:r>
            <a:endParaRPr lang="en-US" dirty="0">
              <a:solidFill>
                <a:srgbClr val="FF0000"/>
              </a:solidFill>
              <a:latin typeface="Times" pitchFamily="-65" charset="0"/>
            </a:endParaRPr>
          </a:p>
        </p:txBody>
      </p:sp>
      <p:sp>
        <p:nvSpPr>
          <p:cNvPr id="39" name="Freeform 33"/>
          <p:cNvSpPr>
            <a:spLocks/>
          </p:cNvSpPr>
          <p:nvPr/>
        </p:nvSpPr>
        <p:spPr bwMode="auto">
          <a:xfrm>
            <a:off x="3011456" y="2219470"/>
            <a:ext cx="2557697" cy="1480349"/>
          </a:xfrm>
          <a:custGeom>
            <a:avLst/>
            <a:gdLst>
              <a:gd name="T0" fmla="*/ 0 w 2254"/>
              <a:gd name="T1" fmla="*/ 964 h 1489"/>
              <a:gd name="T2" fmla="*/ 61 w 2254"/>
              <a:gd name="T3" fmla="*/ 699 h 1489"/>
              <a:gd name="T4" fmla="*/ 138 w 2254"/>
              <a:gd name="T5" fmla="*/ 979 h 1489"/>
              <a:gd name="T6" fmla="*/ 205 w 2254"/>
              <a:gd name="T7" fmla="*/ 699 h 1489"/>
              <a:gd name="T8" fmla="*/ 262 w 2254"/>
              <a:gd name="T9" fmla="*/ 979 h 1489"/>
              <a:gd name="T10" fmla="*/ 349 w 2254"/>
              <a:gd name="T11" fmla="*/ 699 h 1489"/>
              <a:gd name="T12" fmla="*/ 397 w 2254"/>
              <a:gd name="T13" fmla="*/ 987 h 1489"/>
              <a:gd name="T14" fmla="*/ 454 w 2254"/>
              <a:gd name="T15" fmla="*/ 702 h 1489"/>
              <a:gd name="T16" fmla="*/ 531 w 2254"/>
              <a:gd name="T17" fmla="*/ 994 h 1489"/>
              <a:gd name="T18" fmla="*/ 589 w 2254"/>
              <a:gd name="T19" fmla="*/ 699 h 1489"/>
              <a:gd name="T20" fmla="*/ 637 w 2254"/>
              <a:gd name="T21" fmla="*/ 987 h 1489"/>
              <a:gd name="T22" fmla="*/ 685 w 2254"/>
              <a:gd name="T23" fmla="*/ 603 h 1489"/>
              <a:gd name="T24" fmla="*/ 733 w 2254"/>
              <a:gd name="T25" fmla="*/ 1083 h 1489"/>
              <a:gd name="T26" fmla="*/ 781 w 2254"/>
              <a:gd name="T27" fmla="*/ 507 h 1489"/>
              <a:gd name="T28" fmla="*/ 829 w 2254"/>
              <a:gd name="T29" fmla="*/ 1131 h 1489"/>
              <a:gd name="T30" fmla="*/ 877 w 2254"/>
              <a:gd name="T31" fmla="*/ 411 h 1489"/>
              <a:gd name="T32" fmla="*/ 915 w 2254"/>
              <a:gd name="T33" fmla="*/ 1248 h 1489"/>
              <a:gd name="T34" fmla="*/ 975 w 2254"/>
              <a:gd name="T35" fmla="*/ 240 h 1489"/>
              <a:gd name="T36" fmla="*/ 1000 w 2254"/>
              <a:gd name="T37" fmla="*/ 1348 h 1489"/>
              <a:gd name="T38" fmla="*/ 1073 w 2254"/>
              <a:gd name="T39" fmla="*/ 124 h 1489"/>
              <a:gd name="T40" fmla="*/ 1123 w 2254"/>
              <a:gd name="T41" fmla="*/ 1471 h 1489"/>
              <a:gd name="T42" fmla="*/ 1197 w 2254"/>
              <a:gd name="T43" fmla="*/ 17 h 1489"/>
              <a:gd name="T44" fmla="*/ 1309 w 2254"/>
              <a:gd name="T45" fmla="*/ 1371 h 1489"/>
              <a:gd name="T46" fmla="*/ 1339 w 2254"/>
              <a:gd name="T47" fmla="*/ 160 h 1489"/>
              <a:gd name="T48" fmla="*/ 1415 w 2254"/>
              <a:gd name="T49" fmla="*/ 1225 h 1489"/>
              <a:gd name="T50" fmla="*/ 1482 w 2254"/>
              <a:gd name="T51" fmla="*/ 311 h 1489"/>
              <a:gd name="T52" fmla="*/ 1569 w 2254"/>
              <a:gd name="T53" fmla="*/ 1094 h 1489"/>
              <a:gd name="T54" fmla="*/ 1645 w 2254"/>
              <a:gd name="T55" fmla="*/ 555 h 1489"/>
              <a:gd name="T56" fmla="*/ 1677 w 2254"/>
              <a:gd name="T57" fmla="*/ 1056 h 1489"/>
              <a:gd name="T58" fmla="*/ 1741 w 2254"/>
              <a:gd name="T59" fmla="*/ 603 h 1489"/>
              <a:gd name="T60" fmla="*/ 1777 w 2254"/>
              <a:gd name="T61" fmla="*/ 1048 h 1489"/>
              <a:gd name="T62" fmla="*/ 1837 w 2254"/>
              <a:gd name="T63" fmla="*/ 603 h 1489"/>
              <a:gd name="T64" fmla="*/ 1862 w 2254"/>
              <a:gd name="T65" fmla="*/ 1041 h 1489"/>
              <a:gd name="T66" fmla="*/ 1933 w 2254"/>
              <a:gd name="T67" fmla="*/ 603 h 1489"/>
              <a:gd name="T68" fmla="*/ 1954 w 2254"/>
              <a:gd name="T69" fmla="*/ 1041 h 1489"/>
              <a:gd name="T70" fmla="*/ 2031 w 2254"/>
              <a:gd name="T71" fmla="*/ 594 h 1489"/>
              <a:gd name="T72" fmla="*/ 2062 w 2254"/>
              <a:gd name="T73" fmla="*/ 1041 h 1489"/>
              <a:gd name="T74" fmla="*/ 2125 w 2254"/>
              <a:gd name="T75" fmla="*/ 603 h 1489"/>
              <a:gd name="T76" fmla="*/ 2146 w 2254"/>
              <a:gd name="T77" fmla="*/ 1048 h 1489"/>
              <a:gd name="T78" fmla="*/ 2221 w 2254"/>
              <a:gd name="T79" fmla="*/ 603 h 1489"/>
              <a:gd name="T80" fmla="*/ 2254 w 2254"/>
              <a:gd name="T81" fmla="*/ 1056 h 1489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2254"/>
              <a:gd name="T124" fmla="*/ 0 h 1489"/>
              <a:gd name="T125" fmla="*/ 2254 w 2254"/>
              <a:gd name="T126" fmla="*/ 1489 h 1489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2254" h="1489">
                <a:moveTo>
                  <a:pt x="0" y="964"/>
                </a:moveTo>
                <a:cubicBezTo>
                  <a:pt x="11" y="920"/>
                  <a:pt x="38" y="697"/>
                  <a:pt x="61" y="699"/>
                </a:cubicBezTo>
                <a:cubicBezTo>
                  <a:pt x="84" y="701"/>
                  <a:pt x="114" y="979"/>
                  <a:pt x="138" y="979"/>
                </a:cubicBezTo>
                <a:cubicBezTo>
                  <a:pt x="162" y="979"/>
                  <a:pt x="184" y="699"/>
                  <a:pt x="205" y="699"/>
                </a:cubicBezTo>
                <a:cubicBezTo>
                  <a:pt x="226" y="699"/>
                  <a:pt x="238" y="979"/>
                  <a:pt x="262" y="979"/>
                </a:cubicBezTo>
                <a:cubicBezTo>
                  <a:pt x="286" y="979"/>
                  <a:pt x="327" y="698"/>
                  <a:pt x="349" y="699"/>
                </a:cubicBezTo>
                <a:cubicBezTo>
                  <a:pt x="371" y="700"/>
                  <a:pt x="380" y="987"/>
                  <a:pt x="397" y="987"/>
                </a:cubicBezTo>
                <a:cubicBezTo>
                  <a:pt x="414" y="987"/>
                  <a:pt x="432" y="701"/>
                  <a:pt x="454" y="702"/>
                </a:cubicBezTo>
                <a:cubicBezTo>
                  <a:pt x="476" y="703"/>
                  <a:pt x="509" y="994"/>
                  <a:pt x="531" y="994"/>
                </a:cubicBezTo>
                <a:cubicBezTo>
                  <a:pt x="553" y="994"/>
                  <a:pt x="571" y="700"/>
                  <a:pt x="589" y="699"/>
                </a:cubicBezTo>
                <a:cubicBezTo>
                  <a:pt x="607" y="698"/>
                  <a:pt x="621" y="1003"/>
                  <a:pt x="637" y="987"/>
                </a:cubicBezTo>
                <a:cubicBezTo>
                  <a:pt x="653" y="971"/>
                  <a:pt x="669" y="587"/>
                  <a:pt x="685" y="603"/>
                </a:cubicBezTo>
                <a:cubicBezTo>
                  <a:pt x="701" y="619"/>
                  <a:pt x="717" y="1099"/>
                  <a:pt x="733" y="1083"/>
                </a:cubicBezTo>
                <a:cubicBezTo>
                  <a:pt x="749" y="1067"/>
                  <a:pt x="765" y="499"/>
                  <a:pt x="781" y="507"/>
                </a:cubicBezTo>
                <a:cubicBezTo>
                  <a:pt x="797" y="515"/>
                  <a:pt x="813" y="1147"/>
                  <a:pt x="829" y="1131"/>
                </a:cubicBezTo>
                <a:cubicBezTo>
                  <a:pt x="845" y="1115"/>
                  <a:pt x="863" y="392"/>
                  <a:pt x="877" y="411"/>
                </a:cubicBezTo>
                <a:cubicBezTo>
                  <a:pt x="891" y="430"/>
                  <a:pt x="899" y="1277"/>
                  <a:pt x="915" y="1248"/>
                </a:cubicBezTo>
                <a:cubicBezTo>
                  <a:pt x="931" y="1219"/>
                  <a:pt x="961" y="223"/>
                  <a:pt x="975" y="240"/>
                </a:cubicBezTo>
                <a:cubicBezTo>
                  <a:pt x="989" y="257"/>
                  <a:pt x="984" y="1367"/>
                  <a:pt x="1000" y="1348"/>
                </a:cubicBezTo>
                <a:cubicBezTo>
                  <a:pt x="1016" y="1329"/>
                  <a:pt x="1053" y="104"/>
                  <a:pt x="1073" y="124"/>
                </a:cubicBezTo>
                <a:cubicBezTo>
                  <a:pt x="1093" y="144"/>
                  <a:pt x="1102" y="1489"/>
                  <a:pt x="1123" y="1471"/>
                </a:cubicBezTo>
                <a:cubicBezTo>
                  <a:pt x="1144" y="1453"/>
                  <a:pt x="1166" y="34"/>
                  <a:pt x="1197" y="17"/>
                </a:cubicBezTo>
                <a:cubicBezTo>
                  <a:pt x="1228" y="0"/>
                  <a:pt x="1285" y="1347"/>
                  <a:pt x="1309" y="1371"/>
                </a:cubicBezTo>
                <a:cubicBezTo>
                  <a:pt x="1333" y="1395"/>
                  <a:pt x="1321" y="184"/>
                  <a:pt x="1339" y="160"/>
                </a:cubicBezTo>
                <a:cubicBezTo>
                  <a:pt x="1357" y="136"/>
                  <a:pt x="1391" y="1200"/>
                  <a:pt x="1415" y="1225"/>
                </a:cubicBezTo>
                <a:cubicBezTo>
                  <a:pt x="1439" y="1250"/>
                  <a:pt x="1456" y="333"/>
                  <a:pt x="1482" y="311"/>
                </a:cubicBezTo>
                <a:cubicBezTo>
                  <a:pt x="1508" y="289"/>
                  <a:pt x="1542" y="1053"/>
                  <a:pt x="1569" y="1094"/>
                </a:cubicBezTo>
                <a:cubicBezTo>
                  <a:pt x="1596" y="1135"/>
                  <a:pt x="1627" y="561"/>
                  <a:pt x="1645" y="555"/>
                </a:cubicBezTo>
                <a:cubicBezTo>
                  <a:pt x="1663" y="549"/>
                  <a:pt x="1661" y="1048"/>
                  <a:pt x="1677" y="1056"/>
                </a:cubicBezTo>
                <a:cubicBezTo>
                  <a:pt x="1693" y="1064"/>
                  <a:pt x="1724" y="604"/>
                  <a:pt x="1741" y="603"/>
                </a:cubicBezTo>
                <a:cubicBezTo>
                  <a:pt x="1758" y="602"/>
                  <a:pt x="1761" y="1048"/>
                  <a:pt x="1777" y="1048"/>
                </a:cubicBezTo>
                <a:cubicBezTo>
                  <a:pt x="1793" y="1048"/>
                  <a:pt x="1823" y="604"/>
                  <a:pt x="1837" y="603"/>
                </a:cubicBezTo>
                <a:cubicBezTo>
                  <a:pt x="1851" y="602"/>
                  <a:pt x="1846" y="1041"/>
                  <a:pt x="1862" y="1041"/>
                </a:cubicBezTo>
                <a:cubicBezTo>
                  <a:pt x="1878" y="1041"/>
                  <a:pt x="1918" y="603"/>
                  <a:pt x="1933" y="603"/>
                </a:cubicBezTo>
                <a:cubicBezTo>
                  <a:pt x="1948" y="603"/>
                  <a:pt x="1938" y="1043"/>
                  <a:pt x="1954" y="1041"/>
                </a:cubicBezTo>
                <a:cubicBezTo>
                  <a:pt x="1970" y="1039"/>
                  <a:pt x="2013" y="594"/>
                  <a:pt x="2031" y="594"/>
                </a:cubicBezTo>
                <a:cubicBezTo>
                  <a:pt x="2049" y="594"/>
                  <a:pt x="2046" y="1039"/>
                  <a:pt x="2062" y="1041"/>
                </a:cubicBezTo>
                <a:cubicBezTo>
                  <a:pt x="2078" y="1043"/>
                  <a:pt x="2111" y="602"/>
                  <a:pt x="2125" y="603"/>
                </a:cubicBezTo>
                <a:cubicBezTo>
                  <a:pt x="2139" y="604"/>
                  <a:pt x="2130" y="1048"/>
                  <a:pt x="2146" y="1048"/>
                </a:cubicBezTo>
                <a:cubicBezTo>
                  <a:pt x="2162" y="1048"/>
                  <a:pt x="2203" y="602"/>
                  <a:pt x="2221" y="603"/>
                </a:cubicBezTo>
                <a:cubicBezTo>
                  <a:pt x="2239" y="604"/>
                  <a:pt x="2247" y="962"/>
                  <a:pt x="2254" y="1056"/>
                </a:cubicBezTo>
              </a:path>
            </a:pathLst>
          </a:custGeom>
          <a:noFill/>
          <a:ln w="28575">
            <a:solidFill>
              <a:srgbClr val="00E900">
                <a:alpha val="89018"/>
              </a:srgbClr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" name="Line 35"/>
          <p:cNvSpPr>
            <a:spLocks noChangeShapeType="1"/>
          </p:cNvSpPr>
          <p:nvPr/>
        </p:nvSpPr>
        <p:spPr bwMode="auto">
          <a:xfrm>
            <a:off x="2956499" y="2340021"/>
            <a:ext cx="917387" cy="13224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" name="Rectangle 36"/>
          <p:cNvSpPr>
            <a:spLocks noChangeArrowheads="1"/>
          </p:cNvSpPr>
          <p:nvPr/>
        </p:nvSpPr>
        <p:spPr bwMode="auto">
          <a:xfrm>
            <a:off x="1726266" y="1937937"/>
            <a:ext cx="1337330" cy="671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</a:rPr>
              <a:t>Slow halo</a:t>
            </a:r>
          </a:p>
          <a:p>
            <a:r>
              <a:rPr lang="en-US" dirty="0">
                <a:solidFill>
                  <a:prstClr val="black"/>
                </a:solidFill>
                <a:latin typeface="Calibri"/>
              </a:rPr>
              <a:t>formation</a:t>
            </a:r>
          </a:p>
        </p:txBody>
      </p:sp>
      <p:sp>
        <p:nvSpPr>
          <p:cNvPr id="43" name="Rectangle 42"/>
          <p:cNvSpPr/>
          <p:nvPr/>
        </p:nvSpPr>
        <p:spPr>
          <a:xfrm>
            <a:off x="471006" y="1783922"/>
            <a:ext cx="528062" cy="24110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847041" y="1783920"/>
            <a:ext cx="528062" cy="24110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093082" y="2002533"/>
            <a:ext cx="18729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If halo is too large  </a:t>
            </a:r>
          </a:p>
          <a:p>
            <a:r>
              <a:rPr lang="en-US" b="1" i="1" dirty="0" smtClean="0">
                <a:solidFill>
                  <a:prstClr val="black"/>
                </a:solidFill>
                <a:latin typeface="Calibri"/>
              </a:rPr>
              <a:t>slow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beam loss </a:t>
            </a:r>
          </a:p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take place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Line 7"/>
          <p:cNvSpPr>
            <a:spLocks noChangeShapeType="1"/>
          </p:cNvSpPr>
          <p:nvPr/>
        </p:nvSpPr>
        <p:spPr bwMode="auto">
          <a:xfrm flipV="1">
            <a:off x="647282" y="3066489"/>
            <a:ext cx="74340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" name="Line 35"/>
          <p:cNvSpPr>
            <a:spLocks noChangeShapeType="1"/>
          </p:cNvSpPr>
          <p:nvPr/>
        </p:nvSpPr>
        <p:spPr bwMode="auto">
          <a:xfrm flipH="1">
            <a:off x="4464550" y="2219468"/>
            <a:ext cx="154386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" name="Left-Right Arrow 45"/>
          <p:cNvSpPr/>
          <p:nvPr/>
        </p:nvSpPr>
        <p:spPr>
          <a:xfrm rot="2841574">
            <a:off x="2692523" y="3715549"/>
            <a:ext cx="1768812" cy="219927"/>
          </a:xfrm>
          <a:prstGeom prst="leftRightArrow">
            <a:avLst/>
          </a:prstGeom>
          <a:solidFill>
            <a:schemeClr val="bg1">
              <a:lumMod val="65000"/>
              <a:alpha val="5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7" name="Left-Right Arrow 46"/>
          <p:cNvSpPr/>
          <p:nvPr/>
        </p:nvSpPr>
        <p:spPr>
          <a:xfrm rot="7755525">
            <a:off x="4122476" y="3793931"/>
            <a:ext cx="1905402" cy="198706"/>
          </a:xfrm>
          <a:prstGeom prst="leftRightArrow">
            <a:avLst/>
          </a:prstGeom>
          <a:solidFill>
            <a:schemeClr val="bg1">
              <a:lumMod val="65000"/>
              <a:alpha val="5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 flipH="1" flipV="1">
            <a:off x="3656557" y="3156840"/>
            <a:ext cx="52889" cy="1908000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4163255" y="3273371"/>
            <a:ext cx="756511" cy="1908000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016000" y="1540933"/>
            <a:ext cx="593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Pipe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537327" y="2723405"/>
            <a:ext cx="275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z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59177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SIS100 Modeling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AD682-12A4-8441-9408-E6F8C0FDE98E}" type="slidenum">
              <a:rPr lang="en-US" smtClean="0"/>
              <a:t>11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7127" y="2021963"/>
            <a:ext cx="910681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dirty="0" smtClean="0"/>
              <a:t>Linear Lattice</a:t>
            </a:r>
          </a:p>
          <a:p>
            <a:pPr marL="342900" indent="-342900">
              <a:buAutoNum type="arabicParenR"/>
            </a:pPr>
            <a:r>
              <a:rPr lang="en-US" dirty="0" smtClean="0"/>
              <a:t>All insertions (i.e. each element sizes + all </a:t>
            </a:r>
            <a:r>
              <a:rPr lang="en-US" dirty="0" err="1" smtClean="0"/>
              <a:t>septums</a:t>
            </a:r>
            <a:r>
              <a:rPr lang="en-US" dirty="0" smtClean="0"/>
              <a:t>, NO Collimators)</a:t>
            </a:r>
          </a:p>
          <a:p>
            <a:pPr marL="342900" indent="-342900">
              <a:buAutoNum type="arabicParenR"/>
            </a:pPr>
            <a:r>
              <a:rPr lang="en-US" dirty="0" smtClean="0"/>
              <a:t>Each magnet has nonlinear field modeled via 3 localized nonlinear kicks of the  systematic errors</a:t>
            </a:r>
          </a:p>
          <a:p>
            <a:pPr marL="342900" indent="-342900">
              <a:buAutoNum type="arabicParenR"/>
            </a:pPr>
            <a:r>
              <a:rPr lang="en-US" dirty="0" smtClean="0"/>
              <a:t>Displacement of </a:t>
            </a:r>
            <a:r>
              <a:rPr lang="en-US" dirty="0" err="1" smtClean="0"/>
              <a:t>quadrupoles</a:t>
            </a:r>
            <a:r>
              <a:rPr lang="en-US" dirty="0" smtClean="0"/>
              <a:t> is modeled by insertion of a dipolar kick in center of </a:t>
            </a:r>
            <a:r>
              <a:rPr lang="en-US" dirty="0" err="1" smtClean="0"/>
              <a:t>quadrupole</a:t>
            </a:r>
            <a:r>
              <a:rPr lang="en-US" dirty="0" smtClean="0"/>
              <a:t> </a:t>
            </a:r>
          </a:p>
          <a:p>
            <a:pPr marL="342900" indent="-342900">
              <a:buAutoNum type="arabicParenR"/>
            </a:pPr>
            <a:r>
              <a:rPr lang="en-US" dirty="0" smtClean="0"/>
              <a:t>Inclusion of all magnet correctors: </a:t>
            </a:r>
            <a:r>
              <a:rPr lang="en-US" dirty="0" err="1" smtClean="0"/>
              <a:t>steerers</a:t>
            </a:r>
            <a:r>
              <a:rPr lang="en-US" dirty="0" smtClean="0"/>
              <a:t> and </a:t>
            </a:r>
            <a:r>
              <a:rPr lang="en-US" dirty="0" err="1" smtClean="0"/>
              <a:t>sextupole</a:t>
            </a:r>
            <a:r>
              <a:rPr lang="en-US" dirty="0" smtClean="0"/>
              <a:t> for chromatic correction and resonance corrector </a:t>
            </a:r>
            <a:r>
              <a:rPr lang="en-US" dirty="0" err="1" smtClean="0"/>
              <a:t>sextupoles</a:t>
            </a:r>
            <a:r>
              <a:rPr lang="en-US" dirty="0" smtClean="0"/>
              <a:t> (in addition with </a:t>
            </a:r>
            <a:r>
              <a:rPr lang="en-US" dirty="0" err="1" smtClean="0"/>
              <a:t>quadrupoles</a:t>
            </a:r>
            <a:r>
              <a:rPr lang="en-US" dirty="0" smtClean="0"/>
              <a:t> and </a:t>
            </a:r>
            <a:r>
              <a:rPr lang="en-US" dirty="0" err="1" smtClean="0"/>
              <a:t>octupoles</a:t>
            </a:r>
            <a:r>
              <a:rPr lang="en-US" dirty="0" smtClean="0"/>
              <a:t>)</a:t>
            </a:r>
          </a:p>
          <a:p>
            <a:pPr marL="342900" indent="-342900"/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00633" y="4822502"/>
            <a:ext cx="77161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Magnet </a:t>
            </a:r>
            <a:r>
              <a:rPr lang="en-US" sz="1400" i="1" dirty="0" err="1" smtClean="0"/>
              <a:t>multipoles</a:t>
            </a:r>
            <a:r>
              <a:rPr lang="en-US" sz="1400" i="1" dirty="0" smtClean="0"/>
              <a:t>: </a:t>
            </a:r>
            <a:r>
              <a:rPr lang="en-US" sz="1400" i="1" dirty="0" err="1" smtClean="0"/>
              <a:t>V.Kapin</a:t>
            </a:r>
            <a:r>
              <a:rPr lang="en-US" sz="1400" i="1" dirty="0" smtClean="0"/>
              <a:t>, P. </a:t>
            </a:r>
            <a:r>
              <a:rPr lang="en-US" sz="1400" i="1" dirty="0" err="1" smtClean="0"/>
              <a:t>Schnizer</a:t>
            </a:r>
            <a:r>
              <a:rPr lang="en-US" sz="1400" i="1" dirty="0" smtClean="0"/>
              <a:t>, A. </a:t>
            </a:r>
            <a:r>
              <a:rPr lang="en-US" sz="1400" i="1" dirty="0" err="1" smtClean="0"/>
              <a:t>Mierau</a:t>
            </a:r>
            <a:endParaRPr lang="en-US" sz="1400" i="1" dirty="0" smtClean="0"/>
          </a:p>
          <a:p>
            <a:r>
              <a:rPr lang="en-US" sz="1400" dirty="0" smtClean="0"/>
              <a:t>                                    </a:t>
            </a:r>
            <a:r>
              <a:rPr lang="en-US" sz="1400" dirty="0" err="1" smtClean="0"/>
              <a:t>Kapin</a:t>
            </a:r>
            <a:r>
              <a:rPr lang="en-US" sz="1400" dirty="0"/>
              <a:t>, V.; Franchetti, G. ACC-note-2010-</a:t>
            </a:r>
            <a:r>
              <a:rPr lang="en-US" sz="1400" dirty="0" smtClean="0"/>
              <a:t>004</a:t>
            </a:r>
            <a:endParaRPr lang="en-US" sz="1400" i="1" dirty="0" smtClean="0"/>
          </a:p>
          <a:p>
            <a:r>
              <a:rPr lang="en-US" sz="1400" i="1" dirty="0" smtClean="0"/>
              <a:t>Lattice: J. </a:t>
            </a:r>
            <a:r>
              <a:rPr lang="en-US" sz="1400" i="1" dirty="0" err="1" smtClean="0"/>
              <a:t>Stadlmann</a:t>
            </a:r>
            <a:r>
              <a:rPr lang="en-US" sz="1400" i="1" dirty="0" smtClean="0"/>
              <a:t>, A. </a:t>
            </a:r>
            <a:r>
              <a:rPr lang="en-US" sz="1400" i="1" dirty="0" err="1" smtClean="0"/>
              <a:t>Parfenova</a:t>
            </a:r>
            <a:r>
              <a:rPr lang="en-US" sz="1400" i="1" dirty="0" smtClean="0"/>
              <a:t>, </a:t>
            </a:r>
            <a:r>
              <a:rPr lang="en-US" sz="1400" i="1" dirty="0" err="1" smtClean="0"/>
              <a:t>S.Sorge</a:t>
            </a:r>
            <a:endParaRPr lang="en-US" sz="14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00633" y="4555337"/>
            <a:ext cx="77161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Magnet design: CSLD</a:t>
            </a:r>
            <a:r>
              <a:rPr lang="en-US" sz="1400" i="1" dirty="0" smtClean="0"/>
              <a:t>  </a:t>
            </a:r>
            <a:r>
              <a:rPr lang="en-US" sz="1400" i="1" dirty="0" err="1" smtClean="0"/>
              <a:t>Pavel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Akishin</a:t>
            </a:r>
            <a:r>
              <a:rPr lang="en-US" sz="1400" i="1" dirty="0" smtClean="0"/>
              <a:t>, Anna </a:t>
            </a:r>
            <a:r>
              <a:rPr lang="en-US" sz="1400" i="1" dirty="0" err="1" smtClean="0"/>
              <a:t>Mierau</a:t>
            </a:r>
            <a:r>
              <a:rPr lang="en-US" sz="1400" i="1" dirty="0" smtClean="0"/>
              <a:t>, Pierre </a:t>
            </a:r>
            <a:r>
              <a:rPr lang="en-US" sz="1400" i="1" dirty="0" err="1" smtClean="0"/>
              <a:t>Schnizer</a:t>
            </a:r>
            <a:r>
              <a:rPr lang="en-US" sz="1400" i="1" dirty="0" smtClean="0"/>
              <a:t>, Egbert Fischer </a:t>
            </a:r>
            <a:r>
              <a:rPr lang="fr-FR" sz="1400" i="1" dirty="0" smtClean="0"/>
              <a:t>3</a:t>
            </a:r>
            <a:r>
              <a:rPr lang="fr-FR" sz="1400" i="1" dirty="0"/>
              <a:t>. </a:t>
            </a:r>
            <a:r>
              <a:rPr lang="fr-FR" sz="1400" i="1" dirty="0" err="1"/>
              <a:t>June</a:t>
            </a:r>
            <a:r>
              <a:rPr lang="fr-FR" sz="1400" i="1" dirty="0"/>
              <a:t> </a:t>
            </a:r>
            <a:r>
              <a:rPr lang="fr-FR" sz="1400" i="1" dirty="0" smtClean="0"/>
              <a:t>2010</a:t>
            </a:r>
            <a:endParaRPr lang="fr-FR" sz="1400" i="1" dirty="0"/>
          </a:p>
        </p:txBody>
      </p:sp>
    </p:spTree>
    <p:extLst>
      <p:ext uri="{BB962C8B-B14F-4D97-AF65-F5344CB8AC3E}">
        <p14:creationId xmlns:p14="http://schemas.microsoft.com/office/powerpoint/2010/main" val="1104055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65" y="126013"/>
            <a:ext cx="8918858" cy="900701"/>
          </a:xfrm>
        </p:spPr>
        <p:txBody>
          <a:bodyPr>
            <a:noAutofit/>
          </a:bodyPr>
          <a:lstStyle/>
          <a:p>
            <a:r>
              <a:rPr lang="en-US" sz="4000" dirty="0" smtClean="0"/>
              <a:t>Resonances excited by the </a:t>
            </a:r>
            <a:br>
              <a:rPr lang="en-US" sz="4000" dirty="0" smtClean="0"/>
            </a:br>
            <a:r>
              <a:rPr lang="en-US" sz="4000" dirty="0" smtClean="0"/>
              <a:t>“standard seed”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DC177-BA1F-B645-9628-1164FE55AA34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Picture 7" descr=":da_scan_wp1-nt-1d3_i_640_3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698" y="1451638"/>
            <a:ext cx="4662412" cy="466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443647" y="3285281"/>
            <a:ext cx="171077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</a:t>
            </a:r>
            <a:r>
              <a:rPr lang="en-US" dirty="0" err="1" smtClean="0"/>
              <a:t>Qy</a:t>
            </a:r>
            <a:r>
              <a:rPr lang="en-US" dirty="0" smtClean="0"/>
              <a:t> = 37</a:t>
            </a:r>
          </a:p>
          <a:p>
            <a:r>
              <a:rPr lang="en-US" dirty="0" err="1" smtClean="0"/>
              <a:t>Qx</a:t>
            </a:r>
            <a:r>
              <a:rPr lang="en-US" dirty="0" smtClean="0"/>
              <a:t> + 2 </a:t>
            </a:r>
            <a:r>
              <a:rPr lang="en-US" dirty="0" err="1" smtClean="0"/>
              <a:t>Qy</a:t>
            </a:r>
            <a:r>
              <a:rPr lang="en-US" dirty="0" smtClean="0"/>
              <a:t> = 56</a:t>
            </a:r>
          </a:p>
          <a:p>
            <a:r>
              <a:rPr lang="en-US" dirty="0" smtClean="0"/>
              <a:t>3 </a:t>
            </a:r>
            <a:r>
              <a:rPr lang="en-US" dirty="0" err="1" smtClean="0"/>
              <a:t>Qx</a:t>
            </a:r>
            <a:r>
              <a:rPr lang="en-US" dirty="0" smtClean="0"/>
              <a:t> = 56</a:t>
            </a:r>
          </a:p>
          <a:p>
            <a:r>
              <a:rPr lang="en-US" dirty="0" smtClean="0"/>
              <a:t>2 </a:t>
            </a:r>
            <a:r>
              <a:rPr lang="en-US" dirty="0" err="1" smtClean="0"/>
              <a:t>Qx</a:t>
            </a:r>
            <a:r>
              <a:rPr lang="en-US" dirty="0" smtClean="0"/>
              <a:t> + 2 </a:t>
            </a:r>
            <a:r>
              <a:rPr lang="en-US" dirty="0" err="1" smtClean="0"/>
              <a:t>Qy</a:t>
            </a:r>
            <a:r>
              <a:rPr lang="en-US" dirty="0" smtClean="0"/>
              <a:t> = 75</a:t>
            </a:r>
          </a:p>
          <a:p>
            <a:r>
              <a:rPr lang="en-US" dirty="0" smtClean="0"/>
              <a:t>4 </a:t>
            </a:r>
            <a:r>
              <a:rPr lang="en-US" dirty="0" err="1" smtClean="0"/>
              <a:t>Qx</a:t>
            </a:r>
            <a:r>
              <a:rPr lang="en-US" dirty="0" smtClean="0"/>
              <a:t> = 75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49783" y="2638950"/>
            <a:ext cx="2601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Resonances crossing the </a:t>
            </a:r>
          </a:p>
          <a:p>
            <a:r>
              <a:rPr lang="en-US" dirty="0" smtClean="0"/>
              <a:t>space charge tune-spread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03400" y="4331554"/>
            <a:ext cx="10850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Nonlinearity: Yes</a:t>
            </a:r>
          </a:p>
          <a:p>
            <a:r>
              <a:rPr lang="en-US" sz="10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Space charge: </a:t>
            </a:r>
            <a:r>
              <a:rPr lang="en-US" sz="1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No</a:t>
            </a:r>
          </a:p>
          <a:p>
            <a:r>
              <a:rPr lang="en-US" sz="1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Chromaticity: No</a:t>
            </a:r>
          </a:p>
          <a:p>
            <a:r>
              <a:rPr lang="en-US" sz="1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Dispersion: No</a:t>
            </a:r>
          </a:p>
          <a:p>
            <a:r>
              <a:rPr lang="en-US" sz="1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COD: No</a:t>
            </a:r>
          </a:p>
          <a:p>
            <a:r>
              <a:rPr lang="en-US" sz="1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RF: No</a:t>
            </a:r>
          </a:p>
        </p:txBody>
      </p:sp>
    </p:spTree>
    <p:extLst>
      <p:ext uri="{BB962C8B-B14F-4D97-AF65-F5344CB8AC3E}">
        <p14:creationId xmlns:p14="http://schemas.microsoft.com/office/powerpoint/2010/main" val="3471235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loss versus beam intensity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DC177-BA1F-B645-9628-1164FE55AA34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22158" y="1604481"/>
            <a:ext cx="1226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First bunch</a:t>
            </a:r>
            <a:endParaRPr lang="en-US" dirty="0"/>
          </a:p>
        </p:txBody>
      </p:sp>
      <p:pic>
        <p:nvPicPr>
          <p:cNvPr id="10" name="Picture 9" descr="count_part_2"/>
          <p:cNvPicPr/>
          <p:nvPr/>
        </p:nvPicPr>
        <p:blipFill>
          <a:blip r:embed="rId2"/>
          <a:srcRect t="9528"/>
          <a:stretch>
            <a:fillRect/>
          </a:stretch>
        </p:blipFill>
        <p:spPr bwMode="auto">
          <a:xfrm>
            <a:off x="2297952" y="1710725"/>
            <a:ext cx="4541710" cy="399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208409" y="5725919"/>
            <a:ext cx="5085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Finding: Beam intensity is relevant for beam survival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08770" y="2432794"/>
            <a:ext cx="11110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effectLst>
                  <a:outerShdw blurRad="50800" dist="38100" dir="2700000" sx="115000" sy="115000" algn="tl" rotWithShape="0">
                    <a:prstClr val="black">
                      <a:alpha val="40000"/>
                    </a:prstClr>
                  </a:outerShdw>
                </a:effectLst>
              </a:rPr>
              <a:t>Nonlinearity: Yes</a:t>
            </a:r>
          </a:p>
          <a:p>
            <a:r>
              <a:rPr lang="en-US" sz="1000" dirty="0">
                <a:effectLst>
                  <a:outerShdw blurRad="50800" dist="38100" dir="2700000" sx="115000" sy="115000" algn="tl" rotWithShape="0">
                    <a:prstClr val="black">
                      <a:alpha val="40000"/>
                    </a:prstClr>
                  </a:outerShdw>
                </a:effectLst>
              </a:rPr>
              <a:t>Space charge: </a:t>
            </a:r>
            <a:r>
              <a:rPr lang="en-US" sz="1000" dirty="0" smtClean="0">
                <a:effectLst>
                  <a:outerShdw blurRad="50800" dist="38100" dir="2700000" sx="115000" sy="115000" algn="tl" rotWithShape="0">
                    <a:prstClr val="black">
                      <a:alpha val="40000"/>
                    </a:prstClr>
                  </a:outerShdw>
                </a:effectLst>
              </a:rPr>
              <a:t>Yes</a:t>
            </a:r>
          </a:p>
          <a:p>
            <a:r>
              <a:rPr lang="en-US" sz="1000" dirty="0" smtClean="0">
                <a:effectLst>
                  <a:outerShdw blurRad="50800" dist="38100" dir="2700000" sx="115000" sy="115000" algn="tl" rotWithShape="0">
                    <a:prstClr val="black">
                      <a:alpha val="40000"/>
                    </a:prstClr>
                  </a:outerShdw>
                </a:effectLst>
              </a:rPr>
              <a:t>Chromaticity: Yes</a:t>
            </a:r>
          </a:p>
          <a:p>
            <a:r>
              <a:rPr lang="en-US" sz="1000" dirty="0" smtClean="0">
                <a:effectLst>
                  <a:outerShdw blurRad="50800" dist="38100" dir="2700000" sx="115000" sy="115000" algn="tl" rotWithShape="0">
                    <a:prstClr val="black">
                      <a:alpha val="40000"/>
                    </a:prstClr>
                  </a:outerShdw>
                </a:effectLst>
              </a:rPr>
              <a:t>Dispersion: Yes</a:t>
            </a:r>
          </a:p>
          <a:p>
            <a:r>
              <a:rPr lang="en-US" sz="1000" dirty="0" smtClean="0">
                <a:effectLst>
                  <a:outerShdw blurRad="50800" dist="38100" dir="2700000" sx="115000" sy="115000" algn="tl" rotWithShape="0">
                    <a:prstClr val="black">
                      <a:alpha val="40000"/>
                    </a:prstClr>
                  </a:outerShdw>
                </a:effectLst>
              </a:rPr>
              <a:t>COD: Yes</a:t>
            </a:r>
          </a:p>
          <a:p>
            <a:r>
              <a:rPr lang="en-US" sz="1000" dirty="0" smtClean="0">
                <a:effectLst>
                  <a:outerShdw blurRad="50800" dist="38100" dir="2700000" sx="115000" sy="115000" algn="tl" rotWithShape="0">
                    <a:prstClr val="black">
                      <a:alpha val="40000"/>
                    </a:prstClr>
                  </a:outerShdw>
                </a:effectLst>
              </a:rPr>
              <a:t>RF: Yes</a:t>
            </a:r>
          </a:p>
        </p:txBody>
      </p:sp>
    </p:spTree>
    <p:extLst>
      <p:ext uri="{BB962C8B-B14F-4D97-AF65-F5344CB8AC3E}">
        <p14:creationId xmlns:p14="http://schemas.microsoft.com/office/powerpoint/2010/main" val="3156319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082" y="21900"/>
            <a:ext cx="8562098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The 3</a:t>
            </a:r>
            <a:r>
              <a:rPr lang="en-US" sz="3200" baseline="30000" dirty="0" smtClean="0"/>
              <a:t>rd</a:t>
            </a:r>
            <a:r>
              <a:rPr lang="en-US" sz="3200" dirty="0" smtClean="0"/>
              <a:t> order resonance was responsible of the periodic resonance crossing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DC177-BA1F-B645-9628-1164FE55AA34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Picture 6" descr=":da_scan_wp1-nt-1d3_i_640_3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3638" y="1655143"/>
            <a:ext cx="4013675" cy="401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280452" y="1762249"/>
            <a:ext cx="4316948" cy="2123953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1583292">
            <a:off x="59771" y="1656960"/>
            <a:ext cx="1541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Qx</a:t>
            </a:r>
            <a:r>
              <a:rPr lang="en-US" dirty="0" smtClean="0"/>
              <a:t> + 2 </a:t>
            </a:r>
            <a:r>
              <a:rPr lang="en-US" dirty="0" err="1" smtClean="0"/>
              <a:t>Qy</a:t>
            </a:r>
            <a:r>
              <a:rPr lang="en-US" dirty="0" smtClean="0"/>
              <a:t> = 56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3091744" y="1616658"/>
            <a:ext cx="0" cy="3900786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16200000">
            <a:off x="2439652" y="1489601"/>
            <a:ext cx="1010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3Qx = 56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145738" y="3832409"/>
            <a:ext cx="30884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Compensating the resonance </a:t>
            </a:r>
          </a:p>
          <a:p>
            <a:pPr algn="ctr"/>
            <a:r>
              <a:rPr lang="en-US" dirty="0" err="1" smtClean="0"/>
              <a:t>Qx</a:t>
            </a:r>
            <a:r>
              <a:rPr lang="en-US" dirty="0" smtClean="0"/>
              <a:t> + 2 </a:t>
            </a:r>
            <a:r>
              <a:rPr lang="en-US" dirty="0" err="1" smtClean="0"/>
              <a:t>Qy</a:t>
            </a:r>
            <a:r>
              <a:rPr lang="en-US" dirty="0" smtClean="0"/>
              <a:t> = 56</a:t>
            </a:r>
          </a:p>
          <a:p>
            <a:pPr algn="ctr"/>
            <a:r>
              <a:rPr lang="en-US" dirty="0" smtClean="0"/>
              <a:t>without exciting the resonance</a:t>
            </a:r>
          </a:p>
          <a:p>
            <a:pPr algn="ctr"/>
            <a:r>
              <a:rPr lang="en-US" dirty="0" smtClean="0"/>
              <a:t>3 </a:t>
            </a:r>
            <a:r>
              <a:rPr lang="en-US" dirty="0" err="1" smtClean="0"/>
              <a:t>Qx</a:t>
            </a:r>
            <a:r>
              <a:rPr lang="en-US" dirty="0" smtClean="0"/>
              <a:t> = 56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324809" y="4017682"/>
            <a:ext cx="10850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effectLst>
                  <a:outerShdw blurRad="50800" dist="38100" dir="2700000" sx="109000" sy="109000" algn="tl" rotWithShape="0">
                    <a:prstClr val="black">
                      <a:alpha val="40000"/>
                    </a:prstClr>
                  </a:outerShdw>
                </a:effectLst>
              </a:rPr>
              <a:t>Nonlinearity: Yes</a:t>
            </a:r>
          </a:p>
          <a:p>
            <a:r>
              <a:rPr lang="en-US" sz="1000" dirty="0">
                <a:effectLst>
                  <a:outerShdw blurRad="50800" dist="38100" dir="2700000" sx="109000" sy="109000" algn="tl" rotWithShape="0">
                    <a:prstClr val="black">
                      <a:alpha val="40000"/>
                    </a:prstClr>
                  </a:outerShdw>
                </a:effectLst>
              </a:rPr>
              <a:t>Space charge: </a:t>
            </a:r>
            <a:r>
              <a:rPr lang="en-US" sz="1000" dirty="0" smtClean="0">
                <a:effectLst>
                  <a:outerShdw blurRad="50800" dist="38100" dir="2700000" sx="109000" sy="109000" algn="tl" rotWithShape="0">
                    <a:prstClr val="black">
                      <a:alpha val="40000"/>
                    </a:prstClr>
                  </a:outerShdw>
                </a:effectLst>
              </a:rPr>
              <a:t>No</a:t>
            </a:r>
          </a:p>
          <a:p>
            <a:r>
              <a:rPr lang="en-US" sz="1000" dirty="0" smtClean="0">
                <a:effectLst>
                  <a:outerShdw blurRad="50800" dist="38100" dir="2700000" sx="109000" sy="109000" algn="tl" rotWithShape="0">
                    <a:prstClr val="black">
                      <a:alpha val="40000"/>
                    </a:prstClr>
                  </a:outerShdw>
                </a:effectLst>
              </a:rPr>
              <a:t>Chromaticity: No</a:t>
            </a:r>
          </a:p>
          <a:p>
            <a:r>
              <a:rPr lang="en-US" sz="1000" dirty="0" smtClean="0">
                <a:effectLst>
                  <a:outerShdw blurRad="50800" dist="38100" dir="2700000" sx="109000" sy="109000" algn="tl" rotWithShape="0">
                    <a:prstClr val="black">
                      <a:alpha val="40000"/>
                    </a:prstClr>
                  </a:outerShdw>
                </a:effectLst>
              </a:rPr>
              <a:t>Dispersion: No</a:t>
            </a:r>
          </a:p>
          <a:p>
            <a:r>
              <a:rPr lang="en-US" sz="1000" dirty="0" smtClean="0">
                <a:effectLst>
                  <a:outerShdw blurRad="50800" dist="38100" dir="2700000" sx="109000" sy="109000" algn="tl" rotWithShape="0">
                    <a:prstClr val="black">
                      <a:alpha val="40000"/>
                    </a:prstClr>
                  </a:outerShdw>
                </a:effectLst>
              </a:rPr>
              <a:t>COD: No</a:t>
            </a:r>
          </a:p>
          <a:p>
            <a:r>
              <a:rPr lang="en-US" sz="1000" dirty="0" smtClean="0">
                <a:effectLst>
                  <a:outerShdw blurRad="50800" dist="38100" dir="2700000" sx="109000" sy="109000" algn="tl" rotWithShape="0">
                    <a:prstClr val="black">
                      <a:alpha val="40000"/>
                    </a:prstClr>
                  </a:outerShdw>
                </a:effectLst>
              </a:rPr>
              <a:t>RF: No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30602" y="2585610"/>
            <a:ext cx="186969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Proof obtained by </a:t>
            </a:r>
            <a:endParaRPr lang="en-US" dirty="0"/>
          </a:p>
        </p:txBody>
      </p:sp>
      <p:sp>
        <p:nvSpPr>
          <p:cNvPr id="10" name="Down Arrow 9"/>
          <p:cNvSpPr/>
          <p:nvPr/>
        </p:nvSpPr>
        <p:spPr>
          <a:xfrm>
            <a:off x="6332875" y="3244496"/>
            <a:ext cx="749068" cy="39209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996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43" y="1592432"/>
            <a:ext cx="4716000" cy="471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66" y="137795"/>
            <a:ext cx="9037646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Compensating the relevant resonance mitigates beam loss 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DC177-BA1F-B645-9628-1164FE55AA34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311400" y="1975366"/>
            <a:ext cx="1226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First bunch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107181" y="1606034"/>
            <a:ext cx="1555910" cy="369332"/>
          </a:xfrm>
          <a:prstGeom prst="rect">
            <a:avLst/>
          </a:prstGeom>
          <a:solidFill>
            <a:srgbClr val="FFFF00">
              <a:alpha val="53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Standard seed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42515" y="2346772"/>
            <a:ext cx="1785737" cy="307777"/>
          </a:xfrm>
          <a:prstGeom prst="rect">
            <a:avLst/>
          </a:prstGeom>
          <a:solidFill>
            <a:srgbClr val="FFFF00">
              <a:alpha val="48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contained within 5%</a:t>
            </a:r>
            <a:endParaRPr lang="en-US" sz="1400" dirty="0"/>
          </a:p>
        </p:txBody>
      </p:sp>
      <p:pic>
        <p:nvPicPr>
          <p:cNvPr id="11" name="Picture 10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111" y="1592432"/>
            <a:ext cx="4716000" cy="4716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120900" y="1415534"/>
            <a:ext cx="1508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Compensated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019801" y="1415534"/>
            <a:ext cx="1854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Un-Compensated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778579" y="2346774"/>
            <a:ext cx="1733665" cy="954107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This is a control that the same beam loss of the  previous lattice is retrieved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6312554" y="1976544"/>
            <a:ext cx="1226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First bunch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42515" y="4213271"/>
            <a:ext cx="748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error bar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55235" y="3023882"/>
            <a:ext cx="748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error bar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99370" y="4074771"/>
            <a:ext cx="748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error bar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94961" y="4937349"/>
            <a:ext cx="748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error bar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08264" y="4448039"/>
            <a:ext cx="120373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effectLst>
                  <a:outerShdw blurRad="50800" dist="38100" dir="2700000" sx="109000" sy="109000" algn="tl" rotWithShape="0">
                    <a:prstClr val="black">
                      <a:alpha val="40000"/>
                    </a:prstClr>
                  </a:outerShdw>
                </a:effectLst>
              </a:rPr>
              <a:t>Nonlinearity: Yes</a:t>
            </a:r>
          </a:p>
          <a:p>
            <a:r>
              <a:rPr lang="en-US" sz="1100" dirty="0">
                <a:effectLst>
                  <a:outerShdw blurRad="50800" dist="38100" dir="2700000" sx="109000" sy="109000" algn="tl" rotWithShape="0">
                    <a:prstClr val="black">
                      <a:alpha val="40000"/>
                    </a:prstClr>
                  </a:outerShdw>
                </a:effectLst>
              </a:rPr>
              <a:t>Space charge: </a:t>
            </a:r>
            <a:r>
              <a:rPr lang="en-US" sz="1100" dirty="0" smtClean="0">
                <a:effectLst>
                  <a:outerShdw blurRad="50800" dist="38100" dir="2700000" sx="109000" sy="109000" algn="tl" rotWithShape="0">
                    <a:prstClr val="black">
                      <a:alpha val="40000"/>
                    </a:prstClr>
                  </a:outerShdw>
                </a:effectLst>
              </a:rPr>
              <a:t>Yes</a:t>
            </a:r>
          </a:p>
          <a:p>
            <a:r>
              <a:rPr lang="en-US" sz="1100" dirty="0" smtClean="0">
                <a:effectLst>
                  <a:outerShdw blurRad="50800" dist="38100" dir="2700000" sx="109000" sy="109000" algn="tl" rotWithShape="0">
                    <a:prstClr val="black">
                      <a:alpha val="40000"/>
                    </a:prstClr>
                  </a:outerShdw>
                </a:effectLst>
              </a:rPr>
              <a:t>Chromaticity: Yes</a:t>
            </a:r>
          </a:p>
          <a:p>
            <a:r>
              <a:rPr lang="en-US" sz="1100" dirty="0" smtClean="0">
                <a:effectLst>
                  <a:outerShdw blurRad="50800" dist="38100" dir="2700000" sx="109000" sy="109000" algn="tl" rotWithShape="0">
                    <a:prstClr val="black">
                      <a:alpha val="40000"/>
                    </a:prstClr>
                  </a:outerShdw>
                </a:effectLst>
              </a:rPr>
              <a:t>Dispersion: Yes</a:t>
            </a:r>
          </a:p>
          <a:p>
            <a:r>
              <a:rPr lang="en-US" sz="1100" dirty="0" smtClean="0">
                <a:effectLst>
                  <a:outerShdw blurRad="50800" dist="38100" dir="2700000" sx="109000" sy="109000" algn="tl" rotWithShape="0">
                    <a:prstClr val="black">
                      <a:alpha val="40000"/>
                    </a:prstClr>
                  </a:outerShdw>
                </a:effectLst>
              </a:rPr>
              <a:t>COD: Yes</a:t>
            </a:r>
          </a:p>
          <a:p>
            <a:r>
              <a:rPr lang="en-US" sz="1100" dirty="0" smtClean="0">
                <a:effectLst>
                  <a:outerShdw blurRad="50800" dist="38100" dir="2700000" sx="109000" sy="109000" algn="tl" rotWithShape="0">
                    <a:prstClr val="black">
                      <a:alpha val="40000"/>
                    </a:prstClr>
                  </a:outerShdw>
                </a:effectLst>
              </a:rPr>
              <a:t>RF: Yes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84997" y="4448039"/>
            <a:ext cx="120373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effectLst>
                  <a:outerShdw blurRad="50800" dist="38100" dir="2700000" sx="109000" sy="109000" algn="tl" rotWithShape="0">
                    <a:prstClr val="black">
                      <a:alpha val="40000"/>
                    </a:prstClr>
                  </a:outerShdw>
                </a:effectLst>
              </a:rPr>
              <a:t>Nonlinearity: Yes</a:t>
            </a:r>
          </a:p>
          <a:p>
            <a:r>
              <a:rPr lang="en-US" sz="1100" dirty="0">
                <a:effectLst>
                  <a:outerShdw blurRad="50800" dist="38100" dir="2700000" sx="109000" sy="109000" algn="tl" rotWithShape="0">
                    <a:prstClr val="black">
                      <a:alpha val="40000"/>
                    </a:prstClr>
                  </a:outerShdw>
                </a:effectLst>
              </a:rPr>
              <a:t>Space charge: </a:t>
            </a:r>
            <a:r>
              <a:rPr lang="en-US" sz="1100" dirty="0" smtClean="0">
                <a:effectLst>
                  <a:outerShdw blurRad="50800" dist="38100" dir="2700000" sx="109000" sy="109000" algn="tl" rotWithShape="0">
                    <a:prstClr val="black">
                      <a:alpha val="40000"/>
                    </a:prstClr>
                  </a:outerShdw>
                </a:effectLst>
              </a:rPr>
              <a:t>Yes</a:t>
            </a:r>
          </a:p>
          <a:p>
            <a:r>
              <a:rPr lang="en-US" sz="1100" dirty="0" smtClean="0">
                <a:effectLst>
                  <a:outerShdw blurRad="50800" dist="38100" dir="2700000" sx="109000" sy="109000" algn="tl" rotWithShape="0">
                    <a:prstClr val="black">
                      <a:alpha val="40000"/>
                    </a:prstClr>
                  </a:outerShdw>
                </a:effectLst>
              </a:rPr>
              <a:t>Chromaticity: Yes</a:t>
            </a:r>
          </a:p>
          <a:p>
            <a:r>
              <a:rPr lang="en-US" sz="1100" dirty="0" smtClean="0">
                <a:effectLst>
                  <a:outerShdw blurRad="50800" dist="38100" dir="2700000" sx="109000" sy="109000" algn="tl" rotWithShape="0">
                    <a:prstClr val="black">
                      <a:alpha val="40000"/>
                    </a:prstClr>
                  </a:outerShdw>
                </a:effectLst>
              </a:rPr>
              <a:t>Dispersion: Yes</a:t>
            </a:r>
          </a:p>
          <a:p>
            <a:r>
              <a:rPr lang="en-US" sz="1100" dirty="0" smtClean="0">
                <a:effectLst>
                  <a:outerShdw blurRad="50800" dist="38100" dir="2700000" sx="109000" sy="109000" algn="tl" rotWithShape="0">
                    <a:prstClr val="black">
                      <a:alpha val="40000"/>
                    </a:prstClr>
                  </a:outerShdw>
                </a:effectLst>
              </a:rPr>
              <a:t>COD: Yes</a:t>
            </a:r>
          </a:p>
          <a:p>
            <a:r>
              <a:rPr lang="en-US" sz="1100" dirty="0" smtClean="0">
                <a:effectLst>
                  <a:outerShdw blurRad="50800" dist="38100" dir="2700000" sx="109000" sy="109000" algn="tl" rotWithShape="0">
                    <a:prstClr val="black">
                      <a:alpha val="40000"/>
                    </a:prstClr>
                  </a:outerShdw>
                </a:effectLst>
              </a:rPr>
              <a:t>RF: Yes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79214" y="2362256"/>
            <a:ext cx="13656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intensity 5E11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5517953" y="2365388"/>
            <a:ext cx="13656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intensity 5E11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89586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054" y="24414"/>
            <a:ext cx="8229600" cy="900701"/>
          </a:xfrm>
        </p:spPr>
        <p:txBody>
          <a:bodyPr>
            <a:normAutofit/>
          </a:bodyPr>
          <a:lstStyle/>
          <a:p>
            <a:r>
              <a:rPr lang="en-US" dirty="0" smtClean="0"/>
              <a:t>SIS100 acceleration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DC177-BA1F-B645-9628-1164FE55AA34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171719" y="4554108"/>
            <a:ext cx="4373670" cy="1097345"/>
            <a:chOff x="2225213" y="4135272"/>
            <a:chExt cx="4373670" cy="1097345"/>
          </a:xfrm>
        </p:grpSpPr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2225213" y="4135272"/>
              <a:ext cx="4373670" cy="1097345"/>
            </a:xfrm>
            <a:prstGeom prst="rect">
              <a:avLst/>
            </a:prstGeom>
            <a:solidFill>
              <a:srgbClr val="FFFF00">
                <a:alpha val="47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0" name="Rectangle 11"/>
            <p:cNvSpPr>
              <a:spLocks noChangeArrowheads="1"/>
            </p:cNvSpPr>
            <p:nvPr/>
          </p:nvSpPr>
          <p:spPr bwMode="auto">
            <a:xfrm>
              <a:off x="2347152" y="4493953"/>
              <a:ext cx="4182872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sym typeface="Symbol" charset="2"/>
                </a:rPr>
                <a:t>Nominal </a:t>
              </a:r>
              <a:r>
                <a:rPr lang="en-US" sz="1400" dirty="0" err="1">
                  <a:sym typeface="Symbol" charset="2"/>
                </a:rPr>
                <a:t>N</a:t>
              </a:r>
              <a:r>
                <a:rPr lang="en-US" sz="1400" baseline="-25000" dirty="0" err="1">
                  <a:sym typeface="Symbol" charset="2"/>
                </a:rPr>
                <a:t>ions</a:t>
              </a:r>
              <a:r>
                <a:rPr lang="en-US" sz="1400" dirty="0">
                  <a:sym typeface="Symbol" charset="2"/>
                </a:rPr>
                <a:t> = </a:t>
              </a:r>
              <a:r>
                <a:rPr lang="en-US" sz="1400" dirty="0" smtClean="0">
                  <a:sym typeface="Symbol" charset="2"/>
                </a:rPr>
                <a:t>6.25 </a:t>
              </a:r>
              <a:r>
                <a:rPr lang="en-US" sz="1400" dirty="0">
                  <a:sym typeface="Symbol" charset="2"/>
                </a:rPr>
                <a:t>x </a:t>
              </a:r>
              <a:r>
                <a:rPr lang="en-US" sz="1400" dirty="0" smtClean="0">
                  <a:sym typeface="Symbol" charset="2"/>
                </a:rPr>
                <a:t>10</a:t>
              </a:r>
              <a:r>
                <a:rPr lang="en-US" sz="1400" baseline="30000" dirty="0" smtClean="0">
                  <a:sym typeface="Symbol" charset="2"/>
                </a:rPr>
                <a:t>10</a:t>
              </a:r>
              <a:r>
                <a:rPr lang="en-US" sz="1400" dirty="0" smtClean="0">
                  <a:sym typeface="Symbol" charset="2"/>
                </a:rPr>
                <a:t>/</a:t>
              </a:r>
              <a:r>
                <a:rPr lang="en-US" sz="1400" dirty="0">
                  <a:sym typeface="Symbol" charset="2"/>
                </a:rPr>
                <a:t>bunch</a:t>
              </a:r>
            </a:p>
            <a:p>
              <a:r>
                <a:rPr lang="en-US" sz="1400" dirty="0">
                  <a:sym typeface="Symbol" charset="2"/>
                </a:rPr>
                <a:t>Beam1: </a:t>
              </a:r>
              <a:r>
                <a:rPr lang="en-US" sz="1400" baseline="-25000" dirty="0">
                  <a:sym typeface="Symbol" charset="2"/>
                </a:rPr>
                <a:t>x/y</a:t>
              </a:r>
              <a:r>
                <a:rPr lang="en-US" sz="1400" dirty="0">
                  <a:sym typeface="Symbol" charset="2"/>
                </a:rPr>
                <a:t> = 35/15 mm-</a:t>
              </a:r>
              <a:r>
                <a:rPr lang="en-US" sz="1400" dirty="0" err="1">
                  <a:sym typeface="Symbol" charset="2"/>
                </a:rPr>
                <a:t>mrad</a:t>
              </a:r>
              <a:r>
                <a:rPr lang="en-US" sz="1400" dirty="0">
                  <a:sym typeface="Symbol" charset="2"/>
                </a:rPr>
                <a:t> (2) </a:t>
              </a:r>
              <a:r>
                <a:rPr lang="en-US" sz="1400" dirty="0" err="1">
                  <a:sym typeface="Symbol" charset="2"/>
                </a:rPr>
                <a:t>Q</a:t>
              </a:r>
              <a:r>
                <a:rPr lang="en-US" sz="1400" baseline="-25000" dirty="0" err="1">
                  <a:sym typeface="Symbol" charset="2"/>
                </a:rPr>
                <a:t>x</a:t>
              </a:r>
              <a:r>
                <a:rPr lang="en-US" sz="1400" baseline="-25000" dirty="0">
                  <a:sym typeface="Symbol" charset="2"/>
                </a:rPr>
                <a:t>/y</a:t>
              </a:r>
              <a:r>
                <a:rPr lang="en-US" sz="1400" dirty="0">
                  <a:sym typeface="Symbol" charset="2"/>
                </a:rPr>
                <a:t>= -</a:t>
              </a:r>
              <a:r>
                <a:rPr lang="en-US" sz="1400" dirty="0" smtClean="0">
                  <a:sym typeface="Symbol" charset="2"/>
                </a:rPr>
                <a:t>0.21</a:t>
              </a:r>
              <a:r>
                <a:rPr lang="en-US" sz="1400" dirty="0">
                  <a:sym typeface="Symbol" charset="2"/>
                </a:rPr>
                <a:t>/-</a:t>
              </a:r>
              <a:r>
                <a:rPr lang="en-US" sz="1400" dirty="0" smtClean="0">
                  <a:sym typeface="Symbol" charset="2"/>
                </a:rPr>
                <a:t>033</a:t>
              </a:r>
              <a:endParaRPr lang="en-US" sz="1400" dirty="0">
                <a:sym typeface="Symbol" charset="2"/>
              </a:endParaRPr>
            </a:p>
            <a:p>
              <a:r>
                <a:rPr lang="en-US" sz="1400" dirty="0" smtClean="0">
                  <a:sym typeface="Symbol" charset="2"/>
                </a:rPr>
                <a:t>Turns </a:t>
              </a:r>
              <a:r>
                <a:rPr lang="en-US" sz="1400" dirty="0">
                  <a:sym typeface="Symbol" charset="2"/>
                </a:rPr>
                <a:t>= </a:t>
              </a:r>
              <a:r>
                <a:rPr lang="en-US" sz="1400" dirty="0" smtClean="0">
                  <a:sym typeface="Symbol" charset="2"/>
                </a:rPr>
                <a:t>1.57 </a:t>
              </a:r>
              <a:r>
                <a:rPr lang="en-US" sz="1400" dirty="0">
                  <a:sym typeface="Symbol" charset="2"/>
                </a:rPr>
                <a:t>x 10</a:t>
              </a:r>
              <a:r>
                <a:rPr lang="en-US" sz="1400" baseline="30000" dirty="0">
                  <a:sym typeface="Symbol" charset="2"/>
                </a:rPr>
                <a:t>5  </a:t>
              </a:r>
              <a:r>
                <a:rPr lang="en-US" sz="1400" dirty="0">
                  <a:sym typeface="Symbol" charset="2"/>
                </a:rPr>
                <a:t>(1 sec.)</a:t>
              </a:r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347152" y="4222951"/>
              <a:ext cx="209294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 dirty="0"/>
                <a:t>First bunch @ </a:t>
              </a:r>
              <a:r>
                <a:rPr lang="en-US" sz="1400" b="1" dirty="0" smtClean="0"/>
                <a:t>200 </a:t>
              </a:r>
              <a:r>
                <a:rPr lang="en-US" sz="1400" b="1" dirty="0"/>
                <a:t>MeV/u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96163" y="1248031"/>
            <a:ext cx="7902207" cy="2763416"/>
            <a:chOff x="773009" y="1248031"/>
            <a:chExt cx="7902207" cy="2763416"/>
          </a:xfrm>
        </p:grpSpPr>
        <p:grpSp>
          <p:nvGrpSpPr>
            <p:cNvPr id="15" name="Group 14"/>
            <p:cNvGrpSpPr/>
            <p:nvPr/>
          </p:nvGrpSpPr>
          <p:grpSpPr>
            <a:xfrm>
              <a:off x="3381372" y="1461595"/>
              <a:ext cx="4716682" cy="2549852"/>
              <a:chOff x="2593599" y="1461595"/>
              <a:chExt cx="4716682" cy="2549852"/>
            </a:xfrm>
          </p:grpSpPr>
          <p:sp>
            <p:nvSpPr>
              <p:cNvPr id="68" name="TextBox 67"/>
              <p:cNvSpPr txBox="1"/>
              <p:nvPr/>
            </p:nvSpPr>
            <p:spPr>
              <a:xfrm>
                <a:off x="6770688" y="3623154"/>
                <a:ext cx="5395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 sec</a:t>
                </a:r>
                <a:endParaRPr lang="en-US" dirty="0"/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5797492" y="3642115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</a:t>
                </a:r>
                <a:endParaRPr lang="en-US" dirty="0"/>
              </a:p>
            </p:txBody>
          </p:sp>
          <p:grpSp>
            <p:nvGrpSpPr>
              <p:cNvPr id="43" name="Group 42"/>
              <p:cNvGrpSpPr/>
              <p:nvPr/>
            </p:nvGrpSpPr>
            <p:grpSpPr>
              <a:xfrm>
                <a:off x="2593599" y="2818198"/>
                <a:ext cx="2038659" cy="608900"/>
                <a:chOff x="6569151" y="3930378"/>
                <a:chExt cx="3818174" cy="549883"/>
              </a:xfrm>
            </p:grpSpPr>
            <p:sp>
              <p:nvSpPr>
                <p:cNvPr id="38" name="Freeform 37"/>
                <p:cNvSpPr/>
                <p:nvPr/>
              </p:nvSpPr>
              <p:spPr>
                <a:xfrm>
                  <a:off x="6569151" y="3935997"/>
                  <a:ext cx="1356632" cy="544264"/>
                </a:xfrm>
                <a:custGeom>
                  <a:avLst/>
                  <a:gdLst>
                    <a:gd name="connsiteX0" fmla="*/ 0 w 1495973"/>
                    <a:gd name="connsiteY0" fmla="*/ 570379 h 591902"/>
                    <a:gd name="connsiteX1" fmla="*/ 269060 w 1495973"/>
                    <a:gd name="connsiteY1" fmla="*/ 570379 h 591902"/>
                    <a:gd name="connsiteX2" fmla="*/ 484308 w 1495973"/>
                    <a:gd name="connsiteY2" fmla="*/ 0 h 591902"/>
                    <a:gd name="connsiteX3" fmla="*/ 764130 w 1495973"/>
                    <a:gd name="connsiteY3" fmla="*/ 0 h 591902"/>
                    <a:gd name="connsiteX4" fmla="*/ 1022428 w 1495973"/>
                    <a:gd name="connsiteY4" fmla="*/ 591902 h 591902"/>
                    <a:gd name="connsiteX5" fmla="*/ 1495973 w 1495973"/>
                    <a:gd name="connsiteY5" fmla="*/ 581140 h 591902"/>
                    <a:gd name="connsiteX0" fmla="*/ 0 w 1495973"/>
                    <a:gd name="connsiteY0" fmla="*/ 570379 h 581140"/>
                    <a:gd name="connsiteX1" fmla="*/ 269060 w 1495973"/>
                    <a:gd name="connsiteY1" fmla="*/ 570379 h 581140"/>
                    <a:gd name="connsiteX2" fmla="*/ 484308 w 1495973"/>
                    <a:gd name="connsiteY2" fmla="*/ 0 h 581140"/>
                    <a:gd name="connsiteX3" fmla="*/ 764130 w 1495973"/>
                    <a:gd name="connsiteY3" fmla="*/ 0 h 581140"/>
                    <a:gd name="connsiteX4" fmla="*/ 1022428 w 1495973"/>
                    <a:gd name="connsiteY4" fmla="*/ 548855 h 581140"/>
                    <a:gd name="connsiteX5" fmla="*/ 1495973 w 1495973"/>
                    <a:gd name="connsiteY5" fmla="*/ 581140 h 581140"/>
                    <a:gd name="connsiteX0" fmla="*/ 0 w 1517498"/>
                    <a:gd name="connsiteY0" fmla="*/ 570379 h 570379"/>
                    <a:gd name="connsiteX1" fmla="*/ 269060 w 1517498"/>
                    <a:gd name="connsiteY1" fmla="*/ 570379 h 570379"/>
                    <a:gd name="connsiteX2" fmla="*/ 484308 w 1517498"/>
                    <a:gd name="connsiteY2" fmla="*/ 0 h 570379"/>
                    <a:gd name="connsiteX3" fmla="*/ 764130 w 1517498"/>
                    <a:gd name="connsiteY3" fmla="*/ 0 h 570379"/>
                    <a:gd name="connsiteX4" fmla="*/ 1022428 w 1517498"/>
                    <a:gd name="connsiteY4" fmla="*/ 548855 h 570379"/>
                    <a:gd name="connsiteX5" fmla="*/ 1517498 w 1517498"/>
                    <a:gd name="connsiteY5" fmla="*/ 548854 h 570379"/>
                    <a:gd name="connsiteX0" fmla="*/ 0 w 1517498"/>
                    <a:gd name="connsiteY0" fmla="*/ 570379 h 570379"/>
                    <a:gd name="connsiteX1" fmla="*/ 269060 w 1517498"/>
                    <a:gd name="connsiteY1" fmla="*/ 570379 h 570379"/>
                    <a:gd name="connsiteX2" fmla="*/ 484308 w 1517498"/>
                    <a:gd name="connsiteY2" fmla="*/ 0 h 570379"/>
                    <a:gd name="connsiteX3" fmla="*/ 828704 w 1517498"/>
                    <a:gd name="connsiteY3" fmla="*/ 10762 h 570379"/>
                    <a:gd name="connsiteX4" fmla="*/ 1022428 w 1517498"/>
                    <a:gd name="connsiteY4" fmla="*/ 548855 h 570379"/>
                    <a:gd name="connsiteX5" fmla="*/ 1517498 w 1517498"/>
                    <a:gd name="connsiteY5" fmla="*/ 548854 h 570379"/>
                    <a:gd name="connsiteX0" fmla="*/ 0 w 1517498"/>
                    <a:gd name="connsiteY0" fmla="*/ 570379 h 570379"/>
                    <a:gd name="connsiteX1" fmla="*/ 269060 w 1517498"/>
                    <a:gd name="connsiteY1" fmla="*/ 538093 h 570379"/>
                    <a:gd name="connsiteX2" fmla="*/ 484308 w 1517498"/>
                    <a:gd name="connsiteY2" fmla="*/ 0 h 570379"/>
                    <a:gd name="connsiteX3" fmla="*/ 828704 w 1517498"/>
                    <a:gd name="connsiteY3" fmla="*/ 10762 h 570379"/>
                    <a:gd name="connsiteX4" fmla="*/ 1022428 w 1517498"/>
                    <a:gd name="connsiteY4" fmla="*/ 548855 h 570379"/>
                    <a:gd name="connsiteX5" fmla="*/ 1517498 w 1517498"/>
                    <a:gd name="connsiteY5" fmla="*/ 548854 h 570379"/>
                    <a:gd name="connsiteX0" fmla="*/ 0 w 1517498"/>
                    <a:gd name="connsiteY0" fmla="*/ 538093 h 548855"/>
                    <a:gd name="connsiteX1" fmla="*/ 269060 w 1517498"/>
                    <a:gd name="connsiteY1" fmla="*/ 538093 h 548855"/>
                    <a:gd name="connsiteX2" fmla="*/ 484308 w 1517498"/>
                    <a:gd name="connsiteY2" fmla="*/ 0 h 548855"/>
                    <a:gd name="connsiteX3" fmla="*/ 828704 w 1517498"/>
                    <a:gd name="connsiteY3" fmla="*/ 10762 h 548855"/>
                    <a:gd name="connsiteX4" fmla="*/ 1022428 w 1517498"/>
                    <a:gd name="connsiteY4" fmla="*/ 548855 h 548855"/>
                    <a:gd name="connsiteX5" fmla="*/ 1517498 w 1517498"/>
                    <a:gd name="connsiteY5" fmla="*/ 548854 h 548855"/>
                    <a:gd name="connsiteX0" fmla="*/ 0 w 1517498"/>
                    <a:gd name="connsiteY0" fmla="*/ 538093 h 555026"/>
                    <a:gd name="connsiteX1" fmla="*/ 264827 w 1517498"/>
                    <a:gd name="connsiteY1" fmla="*/ 555026 h 555026"/>
                    <a:gd name="connsiteX2" fmla="*/ 484308 w 1517498"/>
                    <a:gd name="connsiteY2" fmla="*/ 0 h 555026"/>
                    <a:gd name="connsiteX3" fmla="*/ 828704 w 1517498"/>
                    <a:gd name="connsiteY3" fmla="*/ 10762 h 555026"/>
                    <a:gd name="connsiteX4" fmla="*/ 1022428 w 1517498"/>
                    <a:gd name="connsiteY4" fmla="*/ 548855 h 555026"/>
                    <a:gd name="connsiteX5" fmla="*/ 1517498 w 1517498"/>
                    <a:gd name="connsiteY5" fmla="*/ 548854 h 555026"/>
                    <a:gd name="connsiteX0" fmla="*/ 0 w 1517498"/>
                    <a:gd name="connsiteY0" fmla="*/ 550793 h 555026"/>
                    <a:gd name="connsiteX1" fmla="*/ 264827 w 1517498"/>
                    <a:gd name="connsiteY1" fmla="*/ 555026 h 555026"/>
                    <a:gd name="connsiteX2" fmla="*/ 484308 w 1517498"/>
                    <a:gd name="connsiteY2" fmla="*/ 0 h 555026"/>
                    <a:gd name="connsiteX3" fmla="*/ 828704 w 1517498"/>
                    <a:gd name="connsiteY3" fmla="*/ 10762 h 555026"/>
                    <a:gd name="connsiteX4" fmla="*/ 1022428 w 1517498"/>
                    <a:gd name="connsiteY4" fmla="*/ 548855 h 555026"/>
                    <a:gd name="connsiteX5" fmla="*/ 1517498 w 1517498"/>
                    <a:gd name="connsiteY5" fmla="*/ 548854 h 555026"/>
                    <a:gd name="connsiteX0" fmla="*/ 0 w 1517498"/>
                    <a:gd name="connsiteY0" fmla="*/ 540031 h 544264"/>
                    <a:gd name="connsiteX1" fmla="*/ 264827 w 1517498"/>
                    <a:gd name="connsiteY1" fmla="*/ 544264 h 544264"/>
                    <a:gd name="connsiteX2" fmla="*/ 488542 w 1517498"/>
                    <a:gd name="connsiteY2" fmla="*/ 1938 h 544264"/>
                    <a:gd name="connsiteX3" fmla="*/ 828704 w 1517498"/>
                    <a:gd name="connsiteY3" fmla="*/ 0 h 544264"/>
                    <a:gd name="connsiteX4" fmla="*/ 1022428 w 1517498"/>
                    <a:gd name="connsiteY4" fmla="*/ 538093 h 544264"/>
                    <a:gd name="connsiteX5" fmla="*/ 1517498 w 1517498"/>
                    <a:gd name="connsiteY5" fmla="*/ 538092 h 544264"/>
                    <a:gd name="connsiteX0" fmla="*/ 0 w 1517498"/>
                    <a:gd name="connsiteY0" fmla="*/ 540031 h 540031"/>
                    <a:gd name="connsiteX1" fmla="*/ 269061 w 1517498"/>
                    <a:gd name="connsiteY1" fmla="*/ 531564 h 540031"/>
                    <a:gd name="connsiteX2" fmla="*/ 488542 w 1517498"/>
                    <a:gd name="connsiteY2" fmla="*/ 1938 h 540031"/>
                    <a:gd name="connsiteX3" fmla="*/ 828704 w 1517498"/>
                    <a:gd name="connsiteY3" fmla="*/ 0 h 540031"/>
                    <a:gd name="connsiteX4" fmla="*/ 1022428 w 1517498"/>
                    <a:gd name="connsiteY4" fmla="*/ 538093 h 540031"/>
                    <a:gd name="connsiteX5" fmla="*/ 1517498 w 1517498"/>
                    <a:gd name="connsiteY5" fmla="*/ 538092 h 540031"/>
                    <a:gd name="connsiteX0" fmla="*/ 0 w 1517498"/>
                    <a:gd name="connsiteY0" fmla="*/ 540031 h 544264"/>
                    <a:gd name="connsiteX1" fmla="*/ 281761 w 1517498"/>
                    <a:gd name="connsiteY1" fmla="*/ 544264 h 544264"/>
                    <a:gd name="connsiteX2" fmla="*/ 488542 w 1517498"/>
                    <a:gd name="connsiteY2" fmla="*/ 1938 h 544264"/>
                    <a:gd name="connsiteX3" fmla="*/ 828704 w 1517498"/>
                    <a:gd name="connsiteY3" fmla="*/ 0 h 544264"/>
                    <a:gd name="connsiteX4" fmla="*/ 1022428 w 1517498"/>
                    <a:gd name="connsiteY4" fmla="*/ 538093 h 544264"/>
                    <a:gd name="connsiteX5" fmla="*/ 1517498 w 1517498"/>
                    <a:gd name="connsiteY5" fmla="*/ 538092 h 544264"/>
                    <a:gd name="connsiteX0" fmla="*/ 0 w 1445532"/>
                    <a:gd name="connsiteY0" fmla="*/ 540031 h 544264"/>
                    <a:gd name="connsiteX1" fmla="*/ 281761 w 1445532"/>
                    <a:gd name="connsiteY1" fmla="*/ 544264 h 544264"/>
                    <a:gd name="connsiteX2" fmla="*/ 488542 w 1445532"/>
                    <a:gd name="connsiteY2" fmla="*/ 1938 h 544264"/>
                    <a:gd name="connsiteX3" fmla="*/ 828704 w 1445532"/>
                    <a:gd name="connsiteY3" fmla="*/ 0 h 544264"/>
                    <a:gd name="connsiteX4" fmla="*/ 1022428 w 1445532"/>
                    <a:gd name="connsiteY4" fmla="*/ 538093 h 544264"/>
                    <a:gd name="connsiteX5" fmla="*/ 1445532 w 1445532"/>
                    <a:gd name="connsiteY5" fmla="*/ 538092 h 544264"/>
                    <a:gd name="connsiteX0" fmla="*/ 0 w 1407432"/>
                    <a:gd name="connsiteY0" fmla="*/ 540031 h 544264"/>
                    <a:gd name="connsiteX1" fmla="*/ 281761 w 1407432"/>
                    <a:gd name="connsiteY1" fmla="*/ 544264 h 544264"/>
                    <a:gd name="connsiteX2" fmla="*/ 488542 w 1407432"/>
                    <a:gd name="connsiteY2" fmla="*/ 1938 h 544264"/>
                    <a:gd name="connsiteX3" fmla="*/ 828704 w 1407432"/>
                    <a:gd name="connsiteY3" fmla="*/ 0 h 544264"/>
                    <a:gd name="connsiteX4" fmla="*/ 1022428 w 1407432"/>
                    <a:gd name="connsiteY4" fmla="*/ 538093 h 544264"/>
                    <a:gd name="connsiteX5" fmla="*/ 1407432 w 1407432"/>
                    <a:gd name="connsiteY5" fmla="*/ 538092 h 544264"/>
                    <a:gd name="connsiteX0" fmla="*/ 0 w 1386265"/>
                    <a:gd name="connsiteY0" fmla="*/ 540031 h 544264"/>
                    <a:gd name="connsiteX1" fmla="*/ 281761 w 1386265"/>
                    <a:gd name="connsiteY1" fmla="*/ 544264 h 544264"/>
                    <a:gd name="connsiteX2" fmla="*/ 488542 w 1386265"/>
                    <a:gd name="connsiteY2" fmla="*/ 1938 h 544264"/>
                    <a:gd name="connsiteX3" fmla="*/ 828704 w 1386265"/>
                    <a:gd name="connsiteY3" fmla="*/ 0 h 544264"/>
                    <a:gd name="connsiteX4" fmla="*/ 1022428 w 1386265"/>
                    <a:gd name="connsiteY4" fmla="*/ 538093 h 544264"/>
                    <a:gd name="connsiteX5" fmla="*/ 1386265 w 1386265"/>
                    <a:gd name="connsiteY5" fmla="*/ 538092 h 544264"/>
                    <a:gd name="connsiteX0" fmla="*/ 0 w 1356632"/>
                    <a:gd name="connsiteY0" fmla="*/ 540031 h 544264"/>
                    <a:gd name="connsiteX1" fmla="*/ 281761 w 1356632"/>
                    <a:gd name="connsiteY1" fmla="*/ 544264 h 544264"/>
                    <a:gd name="connsiteX2" fmla="*/ 488542 w 1356632"/>
                    <a:gd name="connsiteY2" fmla="*/ 1938 h 544264"/>
                    <a:gd name="connsiteX3" fmla="*/ 828704 w 1356632"/>
                    <a:gd name="connsiteY3" fmla="*/ 0 h 544264"/>
                    <a:gd name="connsiteX4" fmla="*/ 1022428 w 1356632"/>
                    <a:gd name="connsiteY4" fmla="*/ 538093 h 544264"/>
                    <a:gd name="connsiteX5" fmla="*/ 1356632 w 1356632"/>
                    <a:gd name="connsiteY5" fmla="*/ 538092 h 544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56632" h="544264">
                      <a:moveTo>
                        <a:pt x="0" y="540031"/>
                      </a:moveTo>
                      <a:lnTo>
                        <a:pt x="281761" y="544264"/>
                      </a:lnTo>
                      <a:lnTo>
                        <a:pt x="488542" y="1938"/>
                      </a:lnTo>
                      <a:lnTo>
                        <a:pt x="828704" y="0"/>
                      </a:lnTo>
                      <a:lnTo>
                        <a:pt x="1022428" y="538093"/>
                      </a:lnTo>
                      <a:lnTo>
                        <a:pt x="1356632" y="538092"/>
                      </a:lnTo>
                    </a:path>
                  </a:pathLst>
                </a:custGeom>
                <a:ln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40" name="Group 39"/>
                <p:cNvGrpSpPr/>
                <p:nvPr/>
              </p:nvGrpSpPr>
              <p:grpSpPr>
                <a:xfrm>
                  <a:off x="7803026" y="3930378"/>
                  <a:ext cx="2584299" cy="547111"/>
                  <a:chOff x="5341484" y="3935997"/>
                  <a:chExt cx="2584299" cy="547111"/>
                </a:xfrm>
                <a:effectLst/>
              </p:grpSpPr>
              <p:sp>
                <p:nvSpPr>
                  <p:cNvPr id="41" name="Freeform 40"/>
                  <p:cNvSpPr/>
                  <p:nvPr/>
                </p:nvSpPr>
                <p:spPr>
                  <a:xfrm>
                    <a:off x="5341484" y="3938844"/>
                    <a:ext cx="1356632" cy="544264"/>
                  </a:xfrm>
                  <a:custGeom>
                    <a:avLst/>
                    <a:gdLst>
                      <a:gd name="connsiteX0" fmla="*/ 0 w 1495973"/>
                      <a:gd name="connsiteY0" fmla="*/ 570379 h 591902"/>
                      <a:gd name="connsiteX1" fmla="*/ 269060 w 1495973"/>
                      <a:gd name="connsiteY1" fmla="*/ 570379 h 591902"/>
                      <a:gd name="connsiteX2" fmla="*/ 484308 w 1495973"/>
                      <a:gd name="connsiteY2" fmla="*/ 0 h 591902"/>
                      <a:gd name="connsiteX3" fmla="*/ 764130 w 1495973"/>
                      <a:gd name="connsiteY3" fmla="*/ 0 h 591902"/>
                      <a:gd name="connsiteX4" fmla="*/ 1022428 w 1495973"/>
                      <a:gd name="connsiteY4" fmla="*/ 591902 h 591902"/>
                      <a:gd name="connsiteX5" fmla="*/ 1495973 w 1495973"/>
                      <a:gd name="connsiteY5" fmla="*/ 581140 h 591902"/>
                      <a:gd name="connsiteX0" fmla="*/ 0 w 1495973"/>
                      <a:gd name="connsiteY0" fmla="*/ 570379 h 581140"/>
                      <a:gd name="connsiteX1" fmla="*/ 269060 w 1495973"/>
                      <a:gd name="connsiteY1" fmla="*/ 570379 h 581140"/>
                      <a:gd name="connsiteX2" fmla="*/ 484308 w 1495973"/>
                      <a:gd name="connsiteY2" fmla="*/ 0 h 581140"/>
                      <a:gd name="connsiteX3" fmla="*/ 764130 w 1495973"/>
                      <a:gd name="connsiteY3" fmla="*/ 0 h 581140"/>
                      <a:gd name="connsiteX4" fmla="*/ 1022428 w 1495973"/>
                      <a:gd name="connsiteY4" fmla="*/ 548855 h 581140"/>
                      <a:gd name="connsiteX5" fmla="*/ 1495973 w 1495973"/>
                      <a:gd name="connsiteY5" fmla="*/ 581140 h 581140"/>
                      <a:gd name="connsiteX0" fmla="*/ 0 w 1517498"/>
                      <a:gd name="connsiteY0" fmla="*/ 570379 h 570379"/>
                      <a:gd name="connsiteX1" fmla="*/ 269060 w 1517498"/>
                      <a:gd name="connsiteY1" fmla="*/ 570379 h 570379"/>
                      <a:gd name="connsiteX2" fmla="*/ 484308 w 1517498"/>
                      <a:gd name="connsiteY2" fmla="*/ 0 h 570379"/>
                      <a:gd name="connsiteX3" fmla="*/ 764130 w 1517498"/>
                      <a:gd name="connsiteY3" fmla="*/ 0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70379 h 570379"/>
                      <a:gd name="connsiteX1" fmla="*/ 269060 w 1517498"/>
                      <a:gd name="connsiteY1" fmla="*/ 570379 h 570379"/>
                      <a:gd name="connsiteX2" fmla="*/ 484308 w 1517498"/>
                      <a:gd name="connsiteY2" fmla="*/ 0 h 570379"/>
                      <a:gd name="connsiteX3" fmla="*/ 828704 w 1517498"/>
                      <a:gd name="connsiteY3" fmla="*/ 10762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70379 h 570379"/>
                      <a:gd name="connsiteX1" fmla="*/ 269060 w 1517498"/>
                      <a:gd name="connsiteY1" fmla="*/ 538093 h 570379"/>
                      <a:gd name="connsiteX2" fmla="*/ 484308 w 1517498"/>
                      <a:gd name="connsiteY2" fmla="*/ 0 h 570379"/>
                      <a:gd name="connsiteX3" fmla="*/ 828704 w 1517498"/>
                      <a:gd name="connsiteY3" fmla="*/ 10762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38093 h 548855"/>
                      <a:gd name="connsiteX1" fmla="*/ 269060 w 1517498"/>
                      <a:gd name="connsiteY1" fmla="*/ 538093 h 548855"/>
                      <a:gd name="connsiteX2" fmla="*/ 484308 w 1517498"/>
                      <a:gd name="connsiteY2" fmla="*/ 0 h 548855"/>
                      <a:gd name="connsiteX3" fmla="*/ 828704 w 1517498"/>
                      <a:gd name="connsiteY3" fmla="*/ 10762 h 548855"/>
                      <a:gd name="connsiteX4" fmla="*/ 1022428 w 1517498"/>
                      <a:gd name="connsiteY4" fmla="*/ 548855 h 548855"/>
                      <a:gd name="connsiteX5" fmla="*/ 1517498 w 1517498"/>
                      <a:gd name="connsiteY5" fmla="*/ 548854 h 548855"/>
                      <a:gd name="connsiteX0" fmla="*/ 0 w 1517498"/>
                      <a:gd name="connsiteY0" fmla="*/ 538093 h 555026"/>
                      <a:gd name="connsiteX1" fmla="*/ 264827 w 1517498"/>
                      <a:gd name="connsiteY1" fmla="*/ 555026 h 555026"/>
                      <a:gd name="connsiteX2" fmla="*/ 484308 w 1517498"/>
                      <a:gd name="connsiteY2" fmla="*/ 0 h 555026"/>
                      <a:gd name="connsiteX3" fmla="*/ 828704 w 1517498"/>
                      <a:gd name="connsiteY3" fmla="*/ 10762 h 555026"/>
                      <a:gd name="connsiteX4" fmla="*/ 1022428 w 1517498"/>
                      <a:gd name="connsiteY4" fmla="*/ 548855 h 555026"/>
                      <a:gd name="connsiteX5" fmla="*/ 1517498 w 1517498"/>
                      <a:gd name="connsiteY5" fmla="*/ 548854 h 555026"/>
                      <a:gd name="connsiteX0" fmla="*/ 0 w 1517498"/>
                      <a:gd name="connsiteY0" fmla="*/ 550793 h 555026"/>
                      <a:gd name="connsiteX1" fmla="*/ 264827 w 1517498"/>
                      <a:gd name="connsiteY1" fmla="*/ 555026 h 555026"/>
                      <a:gd name="connsiteX2" fmla="*/ 484308 w 1517498"/>
                      <a:gd name="connsiteY2" fmla="*/ 0 h 555026"/>
                      <a:gd name="connsiteX3" fmla="*/ 828704 w 1517498"/>
                      <a:gd name="connsiteY3" fmla="*/ 10762 h 555026"/>
                      <a:gd name="connsiteX4" fmla="*/ 1022428 w 1517498"/>
                      <a:gd name="connsiteY4" fmla="*/ 548855 h 555026"/>
                      <a:gd name="connsiteX5" fmla="*/ 1517498 w 1517498"/>
                      <a:gd name="connsiteY5" fmla="*/ 548854 h 555026"/>
                      <a:gd name="connsiteX0" fmla="*/ 0 w 1517498"/>
                      <a:gd name="connsiteY0" fmla="*/ 540031 h 544264"/>
                      <a:gd name="connsiteX1" fmla="*/ 264827 w 1517498"/>
                      <a:gd name="connsiteY1" fmla="*/ 544264 h 544264"/>
                      <a:gd name="connsiteX2" fmla="*/ 488542 w 1517498"/>
                      <a:gd name="connsiteY2" fmla="*/ 1938 h 544264"/>
                      <a:gd name="connsiteX3" fmla="*/ 828704 w 1517498"/>
                      <a:gd name="connsiteY3" fmla="*/ 0 h 544264"/>
                      <a:gd name="connsiteX4" fmla="*/ 1022428 w 1517498"/>
                      <a:gd name="connsiteY4" fmla="*/ 538093 h 544264"/>
                      <a:gd name="connsiteX5" fmla="*/ 1517498 w 1517498"/>
                      <a:gd name="connsiteY5" fmla="*/ 538092 h 544264"/>
                      <a:gd name="connsiteX0" fmla="*/ 0 w 1517498"/>
                      <a:gd name="connsiteY0" fmla="*/ 540031 h 540031"/>
                      <a:gd name="connsiteX1" fmla="*/ 269061 w 1517498"/>
                      <a:gd name="connsiteY1" fmla="*/ 531564 h 540031"/>
                      <a:gd name="connsiteX2" fmla="*/ 488542 w 1517498"/>
                      <a:gd name="connsiteY2" fmla="*/ 1938 h 540031"/>
                      <a:gd name="connsiteX3" fmla="*/ 828704 w 1517498"/>
                      <a:gd name="connsiteY3" fmla="*/ 0 h 540031"/>
                      <a:gd name="connsiteX4" fmla="*/ 1022428 w 1517498"/>
                      <a:gd name="connsiteY4" fmla="*/ 538093 h 540031"/>
                      <a:gd name="connsiteX5" fmla="*/ 1517498 w 1517498"/>
                      <a:gd name="connsiteY5" fmla="*/ 538092 h 540031"/>
                      <a:gd name="connsiteX0" fmla="*/ 0 w 1517498"/>
                      <a:gd name="connsiteY0" fmla="*/ 540031 h 544264"/>
                      <a:gd name="connsiteX1" fmla="*/ 281761 w 1517498"/>
                      <a:gd name="connsiteY1" fmla="*/ 544264 h 544264"/>
                      <a:gd name="connsiteX2" fmla="*/ 488542 w 1517498"/>
                      <a:gd name="connsiteY2" fmla="*/ 1938 h 544264"/>
                      <a:gd name="connsiteX3" fmla="*/ 828704 w 1517498"/>
                      <a:gd name="connsiteY3" fmla="*/ 0 h 544264"/>
                      <a:gd name="connsiteX4" fmla="*/ 1022428 w 1517498"/>
                      <a:gd name="connsiteY4" fmla="*/ 538093 h 544264"/>
                      <a:gd name="connsiteX5" fmla="*/ 1517498 w 1517498"/>
                      <a:gd name="connsiteY5" fmla="*/ 538092 h 544264"/>
                      <a:gd name="connsiteX0" fmla="*/ 0 w 1445532"/>
                      <a:gd name="connsiteY0" fmla="*/ 540031 h 544264"/>
                      <a:gd name="connsiteX1" fmla="*/ 281761 w 1445532"/>
                      <a:gd name="connsiteY1" fmla="*/ 544264 h 544264"/>
                      <a:gd name="connsiteX2" fmla="*/ 488542 w 1445532"/>
                      <a:gd name="connsiteY2" fmla="*/ 1938 h 544264"/>
                      <a:gd name="connsiteX3" fmla="*/ 828704 w 1445532"/>
                      <a:gd name="connsiteY3" fmla="*/ 0 h 544264"/>
                      <a:gd name="connsiteX4" fmla="*/ 1022428 w 1445532"/>
                      <a:gd name="connsiteY4" fmla="*/ 538093 h 544264"/>
                      <a:gd name="connsiteX5" fmla="*/ 1445532 w 1445532"/>
                      <a:gd name="connsiteY5" fmla="*/ 538092 h 544264"/>
                      <a:gd name="connsiteX0" fmla="*/ 0 w 1407432"/>
                      <a:gd name="connsiteY0" fmla="*/ 540031 h 544264"/>
                      <a:gd name="connsiteX1" fmla="*/ 281761 w 1407432"/>
                      <a:gd name="connsiteY1" fmla="*/ 544264 h 544264"/>
                      <a:gd name="connsiteX2" fmla="*/ 488542 w 1407432"/>
                      <a:gd name="connsiteY2" fmla="*/ 1938 h 544264"/>
                      <a:gd name="connsiteX3" fmla="*/ 828704 w 1407432"/>
                      <a:gd name="connsiteY3" fmla="*/ 0 h 544264"/>
                      <a:gd name="connsiteX4" fmla="*/ 1022428 w 1407432"/>
                      <a:gd name="connsiteY4" fmla="*/ 538093 h 544264"/>
                      <a:gd name="connsiteX5" fmla="*/ 1407432 w 1407432"/>
                      <a:gd name="connsiteY5" fmla="*/ 538092 h 544264"/>
                      <a:gd name="connsiteX0" fmla="*/ 0 w 1386265"/>
                      <a:gd name="connsiteY0" fmla="*/ 540031 h 544264"/>
                      <a:gd name="connsiteX1" fmla="*/ 281761 w 1386265"/>
                      <a:gd name="connsiteY1" fmla="*/ 544264 h 544264"/>
                      <a:gd name="connsiteX2" fmla="*/ 488542 w 1386265"/>
                      <a:gd name="connsiteY2" fmla="*/ 1938 h 544264"/>
                      <a:gd name="connsiteX3" fmla="*/ 828704 w 1386265"/>
                      <a:gd name="connsiteY3" fmla="*/ 0 h 544264"/>
                      <a:gd name="connsiteX4" fmla="*/ 1022428 w 1386265"/>
                      <a:gd name="connsiteY4" fmla="*/ 538093 h 544264"/>
                      <a:gd name="connsiteX5" fmla="*/ 1386265 w 1386265"/>
                      <a:gd name="connsiteY5" fmla="*/ 538092 h 544264"/>
                      <a:gd name="connsiteX0" fmla="*/ 0 w 1356632"/>
                      <a:gd name="connsiteY0" fmla="*/ 540031 h 544264"/>
                      <a:gd name="connsiteX1" fmla="*/ 281761 w 1356632"/>
                      <a:gd name="connsiteY1" fmla="*/ 544264 h 544264"/>
                      <a:gd name="connsiteX2" fmla="*/ 488542 w 1356632"/>
                      <a:gd name="connsiteY2" fmla="*/ 1938 h 544264"/>
                      <a:gd name="connsiteX3" fmla="*/ 828704 w 1356632"/>
                      <a:gd name="connsiteY3" fmla="*/ 0 h 544264"/>
                      <a:gd name="connsiteX4" fmla="*/ 1022428 w 1356632"/>
                      <a:gd name="connsiteY4" fmla="*/ 538093 h 544264"/>
                      <a:gd name="connsiteX5" fmla="*/ 1356632 w 1356632"/>
                      <a:gd name="connsiteY5" fmla="*/ 538092 h 544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56632" h="544264">
                        <a:moveTo>
                          <a:pt x="0" y="540031"/>
                        </a:moveTo>
                        <a:lnTo>
                          <a:pt x="281761" y="544264"/>
                        </a:lnTo>
                        <a:lnTo>
                          <a:pt x="488542" y="1938"/>
                        </a:lnTo>
                        <a:lnTo>
                          <a:pt x="828704" y="0"/>
                        </a:lnTo>
                        <a:lnTo>
                          <a:pt x="1022428" y="538093"/>
                        </a:lnTo>
                        <a:lnTo>
                          <a:pt x="1356632" y="538092"/>
                        </a:ln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2" name="Freeform 41"/>
                  <p:cNvSpPr/>
                  <p:nvPr/>
                </p:nvSpPr>
                <p:spPr>
                  <a:xfrm>
                    <a:off x="6569151" y="3935997"/>
                    <a:ext cx="1356632" cy="544264"/>
                  </a:xfrm>
                  <a:custGeom>
                    <a:avLst/>
                    <a:gdLst>
                      <a:gd name="connsiteX0" fmla="*/ 0 w 1495973"/>
                      <a:gd name="connsiteY0" fmla="*/ 570379 h 591902"/>
                      <a:gd name="connsiteX1" fmla="*/ 269060 w 1495973"/>
                      <a:gd name="connsiteY1" fmla="*/ 570379 h 591902"/>
                      <a:gd name="connsiteX2" fmla="*/ 484308 w 1495973"/>
                      <a:gd name="connsiteY2" fmla="*/ 0 h 591902"/>
                      <a:gd name="connsiteX3" fmla="*/ 764130 w 1495973"/>
                      <a:gd name="connsiteY3" fmla="*/ 0 h 591902"/>
                      <a:gd name="connsiteX4" fmla="*/ 1022428 w 1495973"/>
                      <a:gd name="connsiteY4" fmla="*/ 591902 h 591902"/>
                      <a:gd name="connsiteX5" fmla="*/ 1495973 w 1495973"/>
                      <a:gd name="connsiteY5" fmla="*/ 581140 h 591902"/>
                      <a:gd name="connsiteX0" fmla="*/ 0 w 1495973"/>
                      <a:gd name="connsiteY0" fmla="*/ 570379 h 581140"/>
                      <a:gd name="connsiteX1" fmla="*/ 269060 w 1495973"/>
                      <a:gd name="connsiteY1" fmla="*/ 570379 h 581140"/>
                      <a:gd name="connsiteX2" fmla="*/ 484308 w 1495973"/>
                      <a:gd name="connsiteY2" fmla="*/ 0 h 581140"/>
                      <a:gd name="connsiteX3" fmla="*/ 764130 w 1495973"/>
                      <a:gd name="connsiteY3" fmla="*/ 0 h 581140"/>
                      <a:gd name="connsiteX4" fmla="*/ 1022428 w 1495973"/>
                      <a:gd name="connsiteY4" fmla="*/ 548855 h 581140"/>
                      <a:gd name="connsiteX5" fmla="*/ 1495973 w 1495973"/>
                      <a:gd name="connsiteY5" fmla="*/ 581140 h 581140"/>
                      <a:gd name="connsiteX0" fmla="*/ 0 w 1517498"/>
                      <a:gd name="connsiteY0" fmla="*/ 570379 h 570379"/>
                      <a:gd name="connsiteX1" fmla="*/ 269060 w 1517498"/>
                      <a:gd name="connsiteY1" fmla="*/ 570379 h 570379"/>
                      <a:gd name="connsiteX2" fmla="*/ 484308 w 1517498"/>
                      <a:gd name="connsiteY2" fmla="*/ 0 h 570379"/>
                      <a:gd name="connsiteX3" fmla="*/ 764130 w 1517498"/>
                      <a:gd name="connsiteY3" fmla="*/ 0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70379 h 570379"/>
                      <a:gd name="connsiteX1" fmla="*/ 269060 w 1517498"/>
                      <a:gd name="connsiteY1" fmla="*/ 570379 h 570379"/>
                      <a:gd name="connsiteX2" fmla="*/ 484308 w 1517498"/>
                      <a:gd name="connsiteY2" fmla="*/ 0 h 570379"/>
                      <a:gd name="connsiteX3" fmla="*/ 828704 w 1517498"/>
                      <a:gd name="connsiteY3" fmla="*/ 10762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70379 h 570379"/>
                      <a:gd name="connsiteX1" fmla="*/ 269060 w 1517498"/>
                      <a:gd name="connsiteY1" fmla="*/ 538093 h 570379"/>
                      <a:gd name="connsiteX2" fmla="*/ 484308 w 1517498"/>
                      <a:gd name="connsiteY2" fmla="*/ 0 h 570379"/>
                      <a:gd name="connsiteX3" fmla="*/ 828704 w 1517498"/>
                      <a:gd name="connsiteY3" fmla="*/ 10762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38093 h 548855"/>
                      <a:gd name="connsiteX1" fmla="*/ 269060 w 1517498"/>
                      <a:gd name="connsiteY1" fmla="*/ 538093 h 548855"/>
                      <a:gd name="connsiteX2" fmla="*/ 484308 w 1517498"/>
                      <a:gd name="connsiteY2" fmla="*/ 0 h 548855"/>
                      <a:gd name="connsiteX3" fmla="*/ 828704 w 1517498"/>
                      <a:gd name="connsiteY3" fmla="*/ 10762 h 548855"/>
                      <a:gd name="connsiteX4" fmla="*/ 1022428 w 1517498"/>
                      <a:gd name="connsiteY4" fmla="*/ 548855 h 548855"/>
                      <a:gd name="connsiteX5" fmla="*/ 1517498 w 1517498"/>
                      <a:gd name="connsiteY5" fmla="*/ 548854 h 548855"/>
                      <a:gd name="connsiteX0" fmla="*/ 0 w 1517498"/>
                      <a:gd name="connsiteY0" fmla="*/ 538093 h 555026"/>
                      <a:gd name="connsiteX1" fmla="*/ 264827 w 1517498"/>
                      <a:gd name="connsiteY1" fmla="*/ 555026 h 555026"/>
                      <a:gd name="connsiteX2" fmla="*/ 484308 w 1517498"/>
                      <a:gd name="connsiteY2" fmla="*/ 0 h 555026"/>
                      <a:gd name="connsiteX3" fmla="*/ 828704 w 1517498"/>
                      <a:gd name="connsiteY3" fmla="*/ 10762 h 555026"/>
                      <a:gd name="connsiteX4" fmla="*/ 1022428 w 1517498"/>
                      <a:gd name="connsiteY4" fmla="*/ 548855 h 555026"/>
                      <a:gd name="connsiteX5" fmla="*/ 1517498 w 1517498"/>
                      <a:gd name="connsiteY5" fmla="*/ 548854 h 555026"/>
                      <a:gd name="connsiteX0" fmla="*/ 0 w 1517498"/>
                      <a:gd name="connsiteY0" fmla="*/ 550793 h 555026"/>
                      <a:gd name="connsiteX1" fmla="*/ 264827 w 1517498"/>
                      <a:gd name="connsiteY1" fmla="*/ 555026 h 555026"/>
                      <a:gd name="connsiteX2" fmla="*/ 484308 w 1517498"/>
                      <a:gd name="connsiteY2" fmla="*/ 0 h 555026"/>
                      <a:gd name="connsiteX3" fmla="*/ 828704 w 1517498"/>
                      <a:gd name="connsiteY3" fmla="*/ 10762 h 555026"/>
                      <a:gd name="connsiteX4" fmla="*/ 1022428 w 1517498"/>
                      <a:gd name="connsiteY4" fmla="*/ 548855 h 555026"/>
                      <a:gd name="connsiteX5" fmla="*/ 1517498 w 1517498"/>
                      <a:gd name="connsiteY5" fmla="*/ 548854 h 555026"/>
                      <a:gd name="connsiteX0" fmla="*/ 0 w 1517498"/>
                      <a:gd name="connsiteY0" fmla="*/ 540031 h 544264"/>
                      <a:gd name="connsiteX1" fmla="*/ 264827 w 1517498"/>
                      <a:gd name="connsiteY1" fmla="*/ 544264 h 544264"/>
                      <a:gd name="connsiteX2" fmla="*/ 488542 w 1517498"/>
                      <a:gd name="connsiteY2" fmla="*/ 1938 h 544264"/>
                      <a:gd name="connsiteX3" fmla="*/ 828704 w 1517498"/>
                      <a:gd name="connsiteY3" fmla="*/ 0 h 544264"/>
                      <a:gd name="connsiteX4" fmla="*/ 1022428 w 1517498"/>
                      <a:gd name="connsiteY4" fmla="*/ 538093 h 544264"/>
                      <a:gd name="connsiteX5" fmla="*/ 1517498 w 1517498"/>
                      <a:gd name="connsiteY5" fmla="*/ 538092 h 544264"/>
                      <a:gd name="connsiteX0" fmla="*/ 0 w 1517498"/>
                      <a:gd name="connsiteY0" fmla="*/ 540031 h 540031"/>
                      <a:gd name="connsiteX1" fmla="*/ 269061 w 1517498"/>
                      <a:gd name="connsiteY1" fmla="*/ 531564 h 540031"/>
                      <a:gd name="connsiteX2" fmla="*/ 488542 w 1517498"/>
                      <a:gd name="connsiteY2" fmla="*/ 1938 h 540031"/>
                      <a:gd name="connsiteX3" fmla="*/ 828704 w 1517498"/>
                      <a:gd name="connsiteY3" fmla="*/ 0 h 540031"/>
                      <a:gd name="connsiteX4" fmla="*/ 1022428 w 1517498"/>
                      <a:gd name="connsiteY4" fmla="*/ 538093 h 540031"/>
                      <a:gd name="connsiteX5" fmla="*/ 1517498 w 1517498"/>
                      <a:gd name="connsiteY5" fmla="*/ 538092 h 540031"/>
                      <a:gd name="connsiteX0" fmla="*/ 0 w 1517498"/>
                      <a:gd name="connsiteY0" fmla="*/ 540031 h 544264"/>
                      <a:gd name="connsiteX1" fmla="*/ 281761 w 1517498"/>
                      <a:gd name="connsiteY1" fmla="*/ 544264 h 544264"/>
                      <a:gd name="connsiteX2" fmla="*/ 488542 w 1517498"/>
                      <a:gd name="connsiteY2" fmla="*/ 1938 h 544264"/>
                      <a:gd name="connsiteX3" fmla="*/ 828704 w 1517498"/>
                      <a:gd name="connsiteY3" fmla="*/ 0 h 544264"/>
                      <a:gd name="connsiteX4" fmla="*/ 1022428 w 1517498"/>
                      <a:gd name="connsiteY4" fmla="*/ 538093 h 544264"/>
                      <a:gd name="connsiteX5" fmla="*/ 1517498 w 1517498"/>
                      <a:gd name="connsiteY5" fmla="*/ 538092 h 544264"/>
                      <a:gd name="connsiteX0" fmla="*/ 0 w 1445532"/>
                      <a:gd name="connsiteY0" fmla="*/ 540031 h 544264"/>
                      <a:gd name="connsiteX1" fmla="*/ 281761 w 1445532"/>
                      <a:gd name="connsiteY1" fmla="*/ 544264 h 544264"/>
                      <a:gd name="connsiteX2" fmla="*/ 488542 w 1445532"/>
                      <a:gd name="connsiteY2" fmla="*/ 1938 h 544264"/>
                      <a:gd name="connsiteX3" fmla="*/ 828704 w 1445532"/>
                      <a:gd name="connsiteY3" fmla="*/ 0 h 544264"/>
                      <a:gd name="connsiteX4" fmla="*/ 1022428 w 1445532"/>
                      <a:gd name="connsiteY4" fmla="*/ 538093 h 544264"/>
                      <a:gd name="connsiteX5" fmla="*/ 1445532 w 1445532"/>
                      <a:gd name="connsiteY5" fmla="*/ 538092 h 544264"/>
                      <a:gd name="connsiteX0" fmla="*/ 0 w 1407432"/>
                      <a:gd name="connsiteY0" fmla="*/ 540031 h 544264"/>
                      <a:gd name="connsiteX1" fmla="*/ 281761 w 1407432"/>
                      <a:gd name="connsiteY1" fmla="*/ 544264 h 544264"/>
                      <a:gd name="connsiteX2" fmla="*/ 488542 w 1407432"/>
                      <a:gd name="connsiteY2" fmla="*/ 1938 h 544264"/>
                      <a:gd name="connsiteX3" fmla="*/ 828704 w 1407432"/>
                      <a:gd name="connsiteY3" fmla="*/ 0 h 544264"/>
                      <a:gd name="connsiteX4" fmla="*/ 1022428 w 1407432"/>
                      <a:gd name="connsiteY4" fmla="*/ 538093 h 544264"/>
                      <a:gd name="connsiteX5" fmla="*/ 1407432 w 1407432"/>
                      <a:gd name="connsiteY5" fmla="*/ 538092 h 544264"/>
                      <a:gd name="connsiteX0" fmla="*/ 0 w 1386265"/>
                      <a:gd name="connsiteY0" fmla="*/ 540031 h 544264"/>
                      <a:gd name="connsiteX1" fmla="*/ 281761 w 1386265"/>
                      <a:gd name="connsiteY1" fmla="*/ 544264 h 544264"/>
                      <a:gd name="connsiteX2" fmla="*/ 488542 w 1386265"/>
                      <a:gd name="connsiteY2" fmla="*/ 1938 h 544264"/>
                      <a:gd name="connsiteX3" fmla="*/ 828704 w 1386265"/>
                      <a:gd name="connsiteY3" fmla="*/ 0 h 544264"/>
                      <a:gd name="connsiteX4" fmla="*/ 1022428 w 1386265"/>
                      <a:gd name="connsiteY4" fmla="*/ 538093 h 544264"/>
                      <a:gd name="connsiteX5" fmla="*/ 1386265 w 1386265"/>
                      <a:gd name="connsiteY5" fmla="*/ 538092 h 544264"/>
                      <a:gd name="connsiteX0" fmla="*/ 0 w 1356632"/>
                      <a:gd name="connsiteY0" fmla="*/ 540031 h 544264"/>
                      <a:gd name="connsiteX1" fmla="*/ 281761 w 1356632"/>
                      <a:gd name="connsiteY1" fmla="*/ 544264 h 544264"/>
                      <a:gd name="connsiteX2" fmla="*/ 488542 w 1356632"/>
                      <a:gd name="connsiteY2" fmla="*/ 1938 h 544264"/>
                      <a:gd name="connsiteX3" fmla="*/ 828704 w 1356632"/>
                      <a:gd name="connsiteY3" fmla="*/ 0 h 544264"/>
                      <a:gd name="connsiteX4" fmla="*/ 1022428 w 1356632"/>
                      <a:gd name="connsiteY4" fmla="*/ 538093 h 544264"/>
                      <a:gd name="connsiteX5" fmla="*/ 1356632 w 1356632"/>
                      <a:gd name="connsiteY5" fmla="*/ 538092 h 544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56632" h="544264">
                        <a:moveTo>
                          <a:pt x="0" y="540031"/>
                        </a:moveTo>
                        <a:lnTo>
                          <a:pt x="281761" y="544264"/>
                        </a:lnTo>
                        <a:lnTo>
                          <a:pt x="488542" y="1938"/>
                        </a:lnTo>
                        <a:lnTo>
                          <a:pt x="828704" y="0"/>
                        </a:lnTo>
                        <a:lnTo>
                          <a:pt x="1022428" y="538093"/>
                        </a:lnTo>
                        <a:lnTo>
                          <a:pt x="1356632" y="538092"/>
                        </a:ln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  <p:cxnSp>
            <p:nvCxnSpPr>
              <p:cNvPr id="45" name="Straight Arrow Connector 44"/>
              <p:cNvCxnSpPr/>
              <p:nvPr/>
            </p:nvCxnSpPr>
            <p:spPr>
              <a:xfrm>
                <a:off x="3065675" y="3623154"/>
                <a:ext cx="4188702" cy="1896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Freeform 45"/>
              <p:cNvSpPr/>
              <p:nvPr/>
            </p:nvSpPr>
            <p:spPr>
              <a:xfrm>
                <a:off x="2657357" y="1509496"/>
                <a:ext cx="4382287" cy="965149"/>
              </a:xfrm>
              <a:custGeom>
                <a:avLst/>
                <a:gdLst>
                  <a:gd name="connsiteX0" fmla="*/ 0 w 4025900"/>
                  <a:gd name="connsiteY0" fmla="*/ 76200 h 1041400"/>
                  <a:gd name="connsiteX1" fmla="*/ 317500 w 4025900"/>
                  <a:gd name="connsiteY1" fmla="*/ 76200 h 1041400"/>
                  <a:gd name="connsiteX2" fmla="*/ 660400 w 4025900"/>
                  <a:gd name="connsiteY2" fmla="*/ 1041400 h 1041400"/>
                  <a:gd name="connsiteX3" fmla="*/ 3492500 w 4025900"/>
                  <a:gd name="connsiteY3" fmla="*/ 1028700 h 1041400"/>
                  <a:gd name="connsiteX4" fmla="*/ 3810000 w 4025900"/>
                  <a:gd name="connsiteY4" fmla="*/ 0 h 1041400"/>
                  <a:gd name="connsiteX5" fmla="*/ 4025900 w 4025900"/>
                  <a:gd name="connsiteY5" fmla="*/ 0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25900" h="1041400">
                    <a:moveTo>
                      <a:pt x="0" y="76200"/>
                    </a:moveTo>
                    <a:lnTo>
                      <a:pt x="317500" y="76200"/>
                    </a:lnTo>
                    <a:lnTo>
                      <a:pt x="660400" y="1041400"/>
                    </a:lnTo>
                    <a:lnTo>
                      <a:pt x="3492500" y="1028700"/>
                    </a:lnTo>
                    <a:lnTo>
                      <a:pt x="3810000" y="0"/>
                    </a:lnTo>
                    <a:lnTo>
                      <a:pt x="4025900" y="0"/>
                    </a:lnTo>
                  </a:path>
                </a:pathLst>
              </a:custGeom>
              <a:ln>
                <a:solidFill>
                  <a:srgbClr val="00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7" name="Group 46"/>
              <p:cNvGrpSpPr/>
              <p:nvPr/>
            </p:nvGrpSpPr>
            <p:grpSpPr>
              <a:xfrm>
                <a:off x="4560224" y="2808825"/>
                <a:ext cx="2694153" cy="612052"/>
                <a:chOff x="5341484" y="3930378"/>
                <a:chExt cx="5045841" cy="552730"/>
              </a:xfrm>
            </p:grpSpPr>
            <p:grpSp>
              <p:nvGrpSpPr>
                <p:cNvPr id="48" name="Group 47"/>
                <p:cNvGrpSpPr/>
                <p:nvPr/>
              </p:nvGrpSpPr>
              <p:grpSpPr>
                <a:xfrm>
                  <a:off x="5341484" y="3935997"/>
                  <a:ext cx="2584299" cy="547111"/>
                  <a:chOff x="5341484" y="3935997"/>
                  <a:chExt cx="2584299" cy="547111"/>
                </a:xfrm>
              </p:grpSpPr>
              <p:sp>
                <p:nvSpPr>
                  <p:cNvPr id="52" name="Freeform 51"/>
                  <p:cNvSpPr/>
                  <p:nvPr/>
                </p:nvSpPr>
                <p:spPr>
                  <a:xfrm>
                    <a:off x="5341484" y="3938844"/>
                    <a:ext cx="1356632" cy="544264"/>
                  </a:xfrm>
                  <a:custGeom>
                    <a:avLst/>
                    <a:gdLst>
                      <a:gd name="connsiteX0" fmla="*/ 0 w 1495973"/>
                      <a:gd name="connsiteY0" fmla="*/ 570379 h 591902"/>
                      <a:gd name="connsiteX1" fmla="*/ 269060 w 1495973"/>
                      <a:gd name="connsiteY1" fmla="*/ 570379 h 591902"/>
                      <a:gd name="connsiteX2" fmla="*/ 484308 w 1495973"/>
                      <a:gd name="connsiteY2" fmla="*/ 0 h 591902"/>
                      <a:gd name="connsiteX3" fmla="*/ 764130 w 1495973"/>
                      <a:gd name="connsiteY3" fmla="*/ 0 h 591902"/>
                      <a:gd name="connsiteX4" fmla="*/ 1022428 w 1495973"/>
                      <a:gd name="connsiteY4" fmla="*/ 591902 h 591902"/>
                      <a:gd name="connsiteX5" fmla="*/ 1495973 w 1495973"/>
                      <a:gd name="connsiteY5" fmla="*/ 581140 h 591902"/>
                      <a:gd name="connsiteX0" fmla="*/ 0 w 1495973"/>
                      <a:gd name="connsiteY0" fmla="*/ 570379 h 581140"/>
                      <a:gd name="connsiteX1" fmla="*/ 269060 w 1495973"/>
                      <a:gd name="connsiteY1" fmla="*/ 570379 h 581140"/>
                      <a:gd name="connsiteX2" fmla="*/ 484308 w 1495973"/>
                      <a:gd name="connsiteY2" fmla="*/ 0 h 581140"/>
                      <a:gd name="connsiteX3" fmla="*/ 764130 w 1495973"/>
                      <a:gd name="connsiteY3" fmla="*/ 0 h 581140"/>
                      <a:gd name="connsiteX4" fmla="*/ 1022428 w 1495973"/>
                      <a:gd name="connsiteY4" fmla="*/ 548855 h 581140"/>
                      <a:gd name="connsiteX5" fmla="*/ 1495973 w 1495973"/>
                      <a:gd name="connsiteY5" fmla="*/ 581140 h 581140"/>
                      <a:gd name="connsiteX0" fmla="*/ 0 w 1517498"/>
                      <a:gd name="connsiteY0" fmla="*/ 570379 h 570379"/>
                      <a:gd name="connsiteX1" fmla="*/ 269060 w 1517498"/>
                      <a:gd name="connsiteY1" fmla="*/ 570379 h 570379"/>
                      <a:gd name="connsiteX2" fmla="*/ 484308 w 1517498"/>
                      <a:gd name="connsiteY2" fmla="*/ 0 h 570379"/>
                      <a:gd name="connsiteX3" fmla="*/ 764130 w 1517498"/>
                      <a:gd name="connsiteY3" fmla="*/ 0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70379 h 570379"/>
                      <a:gd name="connsiteX1" fmla="*/ 269060 w 1517498"/>
                      <a:gd name="connsiteY1" fmla="*/ 570379 h 570379"/>
                      <a:gd name="connsiteX2" fmla="*/ 484308 w 1517498"/>
                      <a:gd name="connsiteY2" fmla="*/ 0 h 570379"/>
                      <a:gd name="connsiteX3" fmla="*/ 828704 w 1517498"/>
                      <a:gd name="connsiteY3" fmla="*/ 10762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70379 h 570379"/>
                      <a:gd name="connsiteX1" fmla="*/ 269060 w 1517498"/>
                      <a:gd name="connsiteY1" fmla="*/ 538093 h 570379"/>
                      <a:gd name="connsiteX2" fmla="*/ 484308 w 1517498"/>
                      <a:gd name="connsiteY2" fmla="*/ 0 h 570379"/>
                      <a:gd name="connsiteX3" fmla="*/ 828704 w 1517498"/>
                      <a:gd name="connsiteY3" fmla="*/ 10762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38093 h 548855"/>
                      <a:gd name="connsiteX1" fmla="*/ 269060 w 1517498"/>
                      <a:gd name="connsiteY1" fmla="*/ 538093 h 548855"/>
                      <a:gd name="connsiteX2" fmla="*/ 484308 w 1517498"/>
                      <a:gd name="connsiteY2" fmla="*/ 0 h 548855"/>
                      <a:gd name="connsiteX3" fmla="*/ 828704 w 1517498"/>
                      <a:gd name="connsiteY3" fmla="*/ 10762 h 548855"/>
                      <a:gd name="connsiteX4" fmla="*/ 1022428 w 1517498"/>
                      <a:gd name="connsiteY4" fmla="*/ 548855 h 548855"/>
                      <a:gd name="connsiteX5" fmla="*/ 1517498 w 1517498"/>
                      <a:gd name="connsiteY5" fmla="*/ 548854 h 548855"/>
                      <a:gd name="connsiteX0" fmla="*/ 0 w 1517498"/>
                      <a:gd name="connsiteY0" fmla="*/ 538093 h 555026"/>
                      <a:gd name="connsiteX1" fmla="*/ 264827 w 1517498"/>
                      <a:gd name="connsiteY1" fmla="*/ 555026 h 555026"/>
                      <a:gd name="connsiteX2" fmla="*/ 484308 w 1517498"/>
                      <a:gd name="connsiteY2" fmla="*/ 0 h 555026"/>
                      <a:gd name="connsiteX3" fmla="*/ 828704 w 1517498"/>
                      <a:gd name="connsiteY3" fmla="*/ 10762 h 555026"/>
                      <a:gd name="connsiteX4" fmla="*/ 1022428 w 1517498"/>
                      <a:gd name="connsiteY4" fmla="*/ 548855 h 555026"/>
                      <a:gd name="connsiteX5" fmla="*/ 1517498 w 1517498"/>
                      <a:gd name="connsiteY5" fmla="*/ 548854 h 555026"/>
                      <a:gd name="connsiteX0" fmla="*/ 0 w 1517498"/>
                      <a:gd name="connsiteY0" fmla="*/ 550793 h 555026"/>
                      <a:gd name="connsiteX1" fmla="*/ 264827 w 1517498"/>
                      <a:gd name="connsiteY1" fmla="*/ 555026 h 555026"/>
                      <a:gd name="connsiteX2" fmla="*/ 484308 w 1517498"/>
                      <a:gd name="connsiteY2" fmla="*/ 0 h 555026"/>
                      <a:gd name="connsiteX3" fmla="*/ 828704 w 1517498"/>
                      <a:gd name="connsiteY3" fmla="*/ 10762 h 555026"/>
                      <a:gd name="connsiteX4" fmla="*/ 1022428 w 1517498"/>
                      <a:gd name="connsiteY4" fmla="*/ 548855 h 555026"/>
                      <a:gd name="connsiteX5" fmla="*/ 1517498 w 1517498"/>
                      <a:gd name="connsiteY5" fmla="*/ 548854 h 555026"/>
                      <a:gd name="connsiteX0" fmla="*/ 0 w 1517498"/>
                      <a:gd name="connsiteY0" fmla="*/ 540031 h 544264"/>
                      <a:gd name="connsiteX1" fmla="*/ 264827 w 1517498"/>
                      <a:gd name="connsiteY1" fmla="*/ 544264 h 544264"/>
                      <a:gd name="connsiteX2" fmla="*/ 488542 w 1517498"/>
                      <a:gd name="connsiteY2" fmla="*/ 1938 h 544264"/>
                      <a:gd name="connsiteX3" fmla="*/ 828704 w 1517498"/>
                      <a:gd name="connsiteY3" fmla="*/ 0 h 544264"/>
                      <a:gd name="connsiteX4" fmla="*/ 1022428 w 1517498"/>
                      <a:gd name="connsiteY4" fmla="*/ 538093 h 544264"/>
                      <a:gd name="connsiteX5" fmla="*/ 1517498 w 1517498"/>
                      <a:gd name="connsiteY5" fmla="*/ 538092 h 544264"/>
                      <a:gd name="connsiteX0" fmla="*/ 0 w 1517498"/>
                      <a:gd name="connsiteY0" fmla="*/ 540031 h 540031"/>
                      <a:gd name="connsiteX1" fmla="*/ 269061 w 1517498"/>
                      <a:gd name="connsiteY1" fmla="*/ 531564 h 540031"/>
                      <a:gd name="connsiteX2" fmla="*/ 488542 w 1517498"/>
                      <a:gd name="connsiteY2" fmla="*/ 1938 h 540031"/>
                      <a:gd name="connsiteX3" fmla="*/ 828704 w 1517498"/>
                      <a:gd name="connsiteY3" fmla="*/ 0 h 540031"/>
                      <a:gd name="connsiteX4" fmla="*/ 1022428 w 1517498"/>
                      <a:gd name="connsiteY4" fmla="*/ 538093 h 540031"/>
                      <a:gd name="connsiteX5" fmla="*/ 1517498 w 1517498"/>
                      <a:gd name="connsiteY5" fmla="*/ 538092 h 540031"/>
                      <a:gd name="connsiteX0" fmla="*/ 0 w 1517498"/>
                      <a:gd name="connsiteY0" fmla="*/ 540031 h 544264"/>
                      <a:gd name="connsiteX1" fmla="*/ 281761 w 1517498"/>
                      <a:gd name="connsiteY1" fmla="*/ 544264 h 544264"/>
                      <a:gd name="connsiteX2" fmla="*/ 488542 w 1517498"/>
                      <a:gd name="connsiteY2" fmla="*/ 1938 h 544264"/>
                      <a:gd name="connsiteX3" fmla="*/ 828704 w 1517498"/>
                      <a:gd name="connsiteY3" fmla="*/ 0 h 544264"/>
                      <a:gd name="connsiteX4" fmla="*/ 1022428 w 1517498"/>
                      <a:gd name="connsiteY4" fmla="*/ 538093 h 544264"/>
                      <a:gd name="connsiteX5" fmla="*/ 1517498 w 1517498"/>
                      <a:gd name="connsiteY5" fmla="*/ 538092 h 544264"/>
                      <a:gd name="connsiteX0" fmla="*/ 0 w 1445532"/>
                      <a:gd name="connsiteY0" fmla="*/ 540031 h 544264"/>
                      <a:gd name="connsiteX1" fmla="*/ 281761 w 1445532"/>
                      <a:gd name="connsiteY1" fmla="*/ 544264 h 544264"/>
                      <a:gd name="connsiteX2" fmla="*/ 488542 w 1445532"/>
                      <a:gd name="connsiteY2" fmla="*/ 1938 h 544264"/>
                      <a:gd name="connsiteX3" fmla="*/ 828704 w 1445532"/>
                      <a:gd name="connsiteY3" fmla="*/ 0 h 544264"/>
                      <a:gd name="connsiteX4" fmla="*/ 1022428 w 1445532"/>
                      <a:gd name="connsiteY4" fmla="*/ 538093 h 544264"/>
                      <a:gd name="connsiteX5" fmla="*/ 1445532 w 1445532"/>
                      <a:gd name="connsiteY5" fmla="*/ 538092 h 544264"/>
                      <a:gd name="connsiteX0" fmla="*/ 0 w 1407432"/>
                      <a:gd name="connsiteY0" fmla="*/ 540031 h 544264"/>
                      <a:gd name="connsiteX1" fmla="*/ 281761 w 1407432"/>
                      <a:gd name="connsiteY1" fmla="*/ 544264 h 544264"/>
                      <a:gd name="connsiteX2" fmla="*/ 488542 w 1407432"/>
                      <a:gd name="connsiteY2" fmla="*/ 1938 h 544264"/>
                      <a:gd name="connsiteX3" fmla="*/ 828704 w 1407432"/>
                      <a:gd name="connsiteY3" fmla="*/ 0 h 544264"/>
                      <a:gd name="connsiteX4" fmla="*/ 1022428 w 1407432"/>
                      <a:gd name="connsiteY4" fmla="*/ 538093 h 544264"/>
                      <a:gd name="connsiteX5" fmla="*/ 1407432 w 1407432"/>
                      <a:gd name="connsiteY5" fmla="*/ 538092 h 544264"/>
                      <a:gd name="connsiteX0" fmla="*/ 0 w 1386265"/>
                      <a:gd name="connsiteY0" fmla="*/ 540031 h 544264"/>
                      <a:gd name="connsiteX1" fmla="*/ 281761 w 1386265"/>
                      <a:gd name="connsiteY1" fmla="*/ 544264 h 544264"/>
                      <a:gd name="connsiteX2" fmla="*/ 488542 w 1386265"/>
                      <a:gd name="connsiteY2" fmla="*/ 1938 h 544264"/>
                      <a:gd name="connsiteX3" fmla="*/ 828704 w 1386265"/>
                      <a:gd name="connsiteY3" fmla="*/ 0 h 544264"/>
                      <a:gd name="connsiteX4" fmla="*/ 1022428 w 1386265"/>
                      <a:gd name="connsiteY4" fmla="*/ 538093 h 544264"/>
                      <a:gd name="connsiteX5" fmla="*/ 1386265 w 1386265"/>
                      <a:gd name="connsiteY5" fmla="*/ 538092 h 544264"/>
                      <a:gd name="connsiteX0" fmla="*/ 0 w 1356632"/>
                      <a:gd name="connsiteY0" fmla="*/ 540031 h 544264"/>
                      <a:gd name="connsiteX1" fmla="*/ 281761 w 1356632"/>
                      <a:gd name="connsiteY1" fmla="*/ 544264 h 544264"/>
                      <a:gd name="connsiteX2" fmla="*/ 488542 w 1356632"/>
                      <a:gd name="connsiteY2" fmla="*/ 1938 h 544264"/>
                      <a:gd name="connsiteX3" fmla="*/ 828704 w 1356632"/>
                      <a:gd name="connsiteY3" fmla="*/ 0 h 544264"/>
                      <a:gd name="connsiteX4" fmla="*/ 1022428 w 1356632"/>
                      <a:gd name="connsiteY4" fmla="*/ 538093 h 544264"/>
                      <a:gd name="connsiteX5" fmla="*/ 1356632 w 1356632"/>
                      <a:gd name="connsiteY5" fmla="*/ 538092 h 544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56632" h="544264">
                        <a:moveTo>
                          <a:pt x="0" y="540031"/>
                        </a:moveTo>
                        <a:lnTo>
                          <a:pt x="281761" y="544264"/>
                        </a:lnTo>
                        <a:lnTo>
                          <a:pt x="488542" y="1938"/>
                        </a:lnTo>
                        <a:lnTo>
                          <a:pt x="828704" y="0"/>
                        </a:lnTo>
                        <a:lnTo>
                          <a:pt x="1022428" y="538093"/>
                        </a:lnTo>
                        <a:lnTo>
                          <a:pt x="1356632" y="538092"/>
                        </a:ln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3" name="Freeform 52"/>
                  <p:cNvSpPr/>
                  <p:nvPr/>
                </p:nvSpPr>
                <p:spPr>
                  <a:xfrm>
                    <a:off x="6569151" y="3935997"/>
                    <a:ext cx="1356632" cy="544264"/>
                  </a:xfrm>
                  <a:custGeom>
                    <a:avLst/>
                    <a:gdLst>
                      <a:gd name="connsiteX0" fmla="*/ 0 w 1495973"/>
                      <a:gd name="connsiteY0" fmla="*/ 570379 h 591902"/>
                      <a:gd name="connsiteX1" fmla="*/ 269060 w 1495973"/>
                      <a:gd name="connsiteY1" fmla="*/ 570379 h 591902"/>
                      <a:gd name="connsiteX2" fmla="*/ 484308 w 1495973"/>
                      <a:gd name="connsiteY2" fmla="*/ 0 h 591902"/>
                      <a:gd name="connsiteX3" fmla="*/ 764130 w 1495973"/>
                      <a:gd name="connsiteY3" fmla="*/ 0 h 591902"/>
                      <a:gd name="connsiteX4" fmla="*/ 1022428 w 1495973"/>
                      <a:gd name="connsiteY4" fmla="*/ 591902 h 591902"/>
                      <a:gd name="connsiteX5" fmla="*/ 1495973 w 1495973"/>
                      <a:gd name="connsiteY5" fmla="*/ 581140 h 591902"/>
                      <a:gd name="connsiteX0" fmla="*/ 0 w 1495973"/>
                      <a:gd name="connsiteY0" fmla="*/ 570379 h 581140"/>
                      <a:gd name="connsiteX1" fmla="*/ 269060 w 1495973"/>
                      <a:gd name="connsiteY1" fmla="*/ 570379 h 581140"/>
                      <a:gd name="connsiteX2" fmla="*/ 484308 w 1495973"/>
                      <a:gd name="connsiteY2" fmla="*/ 0 h 581140"/>
                      <a:gd name="connsiteX3" fmla="*/ 764130 w 1495973"/>
                      <a:gd name="connsiteY3" fmla="*/ 0 h 581140"/>
                      <a:gd name="connsiteX4" fmla="*/ 1022428 w 1495973"/>
                      <a:gd name="connsiteY4" fmla="*/ 548855 h 581140"/>
                      <a:gd name="connsiteX5" fmla="*/ 1495973 w 1495973"/>
                      <a:gd name="connsiteY5" fmla="*/ 581140 h 581140"/>
                      <a:gd name="connsiteX0" fmla="*/ 0 w 1517498"/>
                      <a:gd name="connsiteY0" fmla="*/ 570379 h 570379"/>
                      <a:gd name="connsiteX1" fmla="*/ 269060 w 1517498"/>
                      <a:gd name="connsiteY1" fmla="*/ 570379 h 570379"/>
                      <a:gd name="connsiteX2" fmla="*/ 484308 w 1517498"/>
                      <a:gd name="connsiteY2" fmla="*/ 0 h 570379"/>
                      <a:gd name="connsiteX3" fmla="*/ 764130 w 1517498"/>
                      <a:gd name="connsiteY3" fmla="*/ 0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70379 h 570379"/>
                      <a:gd name="connsiteX1" fmla="*/ 269060 w 1517498"/>
                      <a:gd name="connsiteY1" fmla="*/ 570379 h 570379"/>
                      <a:gd name="connsiteX2" fmla="*/ 484308 w 1517498"/>
                      <a:gd name="connsiteY2" fmla="*/ 0 h 570379"/>
                      <a:gd name="connsiteX3" fmla="*/ 828704 w 1517498"/>
                      <a:gd name="connsiteY3" fmla="*/ 10762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70379 h 570379"/>
                      <a:gd name="connsiteX1" fmla="*/ 269060 w 1517498"/>
                      <a:gd name="connsiteY1" fmla="*/ 538093 h 570379"/>
                      <a:gd name="connsiteX2" fmla="*/ 484308 w 1517498"/>
                      <a:gd name="connsiteY2" fmla="*/ 0 h 570379"/>
                      <a:gd name="connsiteX3" fmla="*/ 828704 w 1517498"/>
                      <a:gd name="connsiteY3" fmla="*/ 10762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38093 h 548855"/>
                      <a:gd name="connsiteX1" fmla="*/ 269060 w 1517498"/>
                      <a:gd name="connsiteY1" fmla="*/ 538093 h 548855"/>
                      <a:gd name="connsiteX2" fmla="*/ 484308 w 1517498"/>
                      <a:gd name="connsiteY2" fmla="*/ 0 h 548855"/>
                      <a:gd name="connsiteX3" fmla="*/ 828704 w 1517498"/>
                      <a:gd name="connsiteY3" fmla="*/ 10762 h 548855"/>
                      <a:gd name="connsiteX4" fmla="*/ 1022428 w 1517498"/>
                      <a:gd name="connsiteY4" fmla="*/ 548855 h 548855"/>
                      <a:gd name="connsiteX5" fmla="*/ 1517498 w 1517498"/>
                      <a:gd name="connsiteY5" fmla="*/ 548854 h 548855"/>
                      <a:gd name="connsiteX0" fmla="*/ 0 w 1517498"/>
                      <a:gd name="connsiteY0" fmla="*/ 538093 h 555026"/>
                      <a:gd name="connsiteX1" fmla="*/ 264827 w 1517498"/>
                      <a:gd name="connsiteY1" fmla="*/ 555026 h 555026"/>
                      <a:gd name="connsiteX2" fmla="*/ 484308 w 1517498"/>
                      <a:gd name="connsiteY2" fmla="*/ 0 h 555026"/>
                      <a:gd name="connsiteX3" fmla="*/ 828704 w 1517498"/>
                      <a:gd name="connsiteY3" fmla="*/ 10762 h 555026"/>
                      <a:gd name="connsiteX4" fmla="*/ 1022428 w 1517498"/>
                      <a:gd name="connsiteY4" fmla="*/ 548855 h 555026"/>
                      <a:gd name="connsiteX5" fmla="*/ 1517498 w 1517498"/>
                      <a:gd name="connsiteY5" fmla="*/ 548854 h 555026"/>
                      <a:gd name="connsiteX0" fmla="*/ 0 w 1517498"/>
                      <a:gd name="connsiteY0" fmla="*/ 550793 h 555026"/>
                      <a:gd name="connsiteX1" fmla="*/ 264827 w 1517498"/>
                      <a:gd name="connsiteY1" fmla="*/ 555026 h 555026"/>
                      <a:gd name="connsiteX2" fmla="*/ 484308 w 1517498"/>
                      <a:gd name="connsiteY2" fmla="*/ 0 h 555026"/>
                      <a:gd name="connsiteX3" fmla="*/ 828704 w 1517498"/>
                      <a:gd name="connsiteY3" fmla="*/ 10762 h 555026"/>
                      <a:gd name="connsiteX4" fmla="*/ 1022428 w 1517498"/>
                      <a:gd name="connsiteY4" fmla="*/ 548855 h 555026"/>
                      <a:gd name="connsiteX5" fmla="*/ 1517498 w 1517498"/>
                      <a:gd name="connsiteY5" fmla="*/ 548854 h 555026"/>
                      <a:gd name="connsiteX0" fmla="*/ 0 w 1517498"/>
                      <a:gd name="connsiteY0" fmla="*/ 540031 h 544264"/>
                      <a:gd name="connsiteX1" fmla="*/ 264827 w 1517498"/>
                      <a:gd name="connsiteY1" fmla="*/ 544264 h 544264"/>
                      <a:gd name="connsiteX2" fmla="*/ 488542 w 1517498"/>
                      <a:gd name="connsiteY2" fmla="*/ 1938 h 544264"/>
                      <a:gd name="connsiteX3" fmla="*/ 828704 w 1517498"/>
                      <a:gd name="connsiteY3" fmla="*/ 0 h 544264"/>
                      <a:gd name="connsiteX4" fmla="*/ 1022428 w 1517498"/>
                      <a:gd name="connsiteY4" fmla="*/ 538093 h 544264"/>
                      <a:gd name="connsiteX5" fmla="*/ 1517498 w 1517498"/>
                      <a:gd name="connsiteY5" fmla="*/ 538092 h 544264"/>
                      <a:gd name="connsiteX0" fmla="*/ 0 w 1517498"/>
                      <a:gd name="connsiteY0" fmla="*/ 540031 h 540031"/>
                      <a:gd name="connsiteX1" fmla="*/ 269061 w 1517498"/>
                      <a:gd name="connsiteY1" fmla="*/ 531564 h 540031"/>
                      <a:gd name="connsiteX2" fmla="*/ 488542 w 1517498"/>
                      <a:gd name="connsiteY2" fmla="*/ 1938 h 540031"/>
                      <a:gd name="connsiteX3" fmla="*/ 828704 w 1517498"/>
                      <a:gd name="connsiteY3" fmla="*/ 0 h 540031"/>
                      <a:gd name="connsiteX4" fmla="*/ 1022428 w 1517498"/>
                      <a:gd name="connsiteY4" fmla="*/ 538093 h 540031"/>
                      <a:gd name="connsiteX5" fmla="*/ 1517498 w 1517498"/>
                      <a:gd name="connsiteY5" fmla="*/ 538092 h 540031"/>
                      <a:gd name="connsiteX0" fmla="*/ 0 w 1517498"/>
                      <a:gd name="connsiteY0" fmla="*/ 540031 h 544264"/>
                      <a:gd name="connsiteX1" fmla="*/ 281761 w 1517498"/>
                      <a:gd name="connsiteY1" fmla="*/ 544264 h 544264"/>
                      <a:gd name="connsiteX2" fmla="*/ 488542 w 1517498"/>
                      <a:gd name="connsiteY2" fmla="*/ 1938 h 544264"/>
                      <a:gd name="connsiteX3" fmla="*/ 828704 w 1517498"/>
                      <a:gd name="connsiteY3" fmla="*/ 0 h 544264"/>
                      <a:gd name="connsiteX4" fmla="*/ 1022428 w 1517498"/>
                      <a:gd name="connsiteY4" fmla="*/ 538093 h 544264"/>
                      <a:gd name="connsiteX5" fmla="*/ 1517498 w 1517498"/>
                      <a:gd name="connsiteY5" fmla="*/ 538092 h 544264"/>
                      <a:gd name="connsiteX0" fmla="*/ 0 w 1445532"/>
                      <a:gd name="connsiteY0" fmla="*/ 540031 h 544264"/>
                      <a:gd name="connsiteX1" fmla="*/ 281761 w 1445532"/>
                      <a:gd name="connsiteY1" fmla="*/ 544264 h 544264"/>
                      <a:gd name="connsiteX2" fmla="*/ 488542 w 1445532"/>
                      <a:gd name="connsiteY2" fmla="*/ 1938 h 544264"/>
                      <a:gd name="connsiteX3" fmla="*/ 828704 w 1445532"/>
                      <a:gd name="connsiteY3" fmla="*/ 0 h 544264"/>
                      <a:gd name="connsiteX4" fmla="*/ 1022428 w 1445532"/>
                      <a:gd name="connsiteY4" fmla="*/ 538093 h 544264"/>
                      <a:gd name="connsiteX5" fmla="*/ 1445532 w 1445532"/>
                      <a:gd name="connsiteY5" fmla="*/ 538092 h 544264"/>
                      <a:gd name="connsiteX0" fmla="*/ 0 w 1407432"/>
                      <a:gd name="connsiteY0" fmla="*/ 540031 h 544264"/>
                      <a:gd name="connsiteX1" fmla="*/ 281761 w 1407432"/>
                      <a:gd name="connsiteY1" fmla="*/ 544264 h 544264"/>
                      <a:gd name="connsiteX2" fmla="*/ 488542 w 1407432"/>
                      <a:gd name="connsiteY2" fmla="*/ 1938 h 544264"/>
                      <a:gd name="connsiteX3" fmla="*/ 828704 w 1407432"/>
                      <a:gd name="connsiteY3" fmla="*/ 0 h 544264"/>
                      <a:gd name="connsiteX4" fmla="*/ 1022428 w 1407432"/>
                      <a:gd name="connsiteY4" fmla="*/ 538093 h 544264"/>
                      <a:gd name="connsiteX5" fmla="*/ 1407432 w 1407432"/>
                      <a:gd name="connsiteY5" fmla="*/ 538092 h 544264"/>
                      <a:gd name="connsiteX0" fmla="*/ 0 w 1386265"/>
                      <a:gd name="connsiteY0" fmla="*/ 540031 h 544264"/>
                      <a:gd name="connsiteX1" fmla="*/ 281761 w 1386265"/>
                      <a:gd name="connsiteY1" fmla="*/ 544264 h 544264"/>
                      <a:gd name="connsiteX2" fmla="*/ 488542 w 1386265"/>
                      <a:gd name="connsiteY2" fmla="*/ 1938 h 544264"/>
                      <a:gd name="connsiteX3" fmla="*/ 828704 w 1386265"/>
                      <a:gd name="connsiteY3" fmla="*/ 0 h 544264"/>
                      <a:gd name="connsiteX4" fmla="*/ 1022428 w 1386265"/>
                      <a:gd name="connsiteY4" fmla="*/ 538093 h 544264"/>
                      <a:gd name="connsiteX5" fmla="*/ 1386265 w 1386265"/>
                      <a:gd name="connsiteY5" fmla="*/ 538092 h 544264"/>
                      <a:gd name="connsiteX0" fmla="*/ 0 w 1356632"/>
                      <a:gd name="connsiteY0" fmla="*/ 540031 h 544264"/>
                      <a:gd name="connsiteX1" fmla="*/ 281761 w 1356632"/>
                      <a:gd name="connsiteY1" fmla="*/ 544264 h 544264"/>
                      <a:gd name="connsiteX2" fmla="*/ 488542 w 1356632"/>
                      <a:gd name="connsiteY2" fmla="*/ 1938 h 544264"/>
                      <a:gd name="connsiteX3" fmla="*/ 828704 w 1356632"/>
                      <a:gd name="connsiteY3" fmla="*/ 0 h 544264"/>
                      <a:gd name="connsiteX4" fmla="*/ 1022428 w 1356632"/>
                      <a:gd name="connsiteY4" fmla="*/ 538093 h 544264"/>
                      <a:gd name="connsiteX5" fmla="*/ 1356632 w 1356632"/>
                      <a:gd name="connsiteY5" fmla="*/ 538092 h 544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56632" h="544264">
                        <a:moveTo>
                          <a:pt x="0" y="540031"/>
                        </a:moveTo>
                        <a:lnTo>
                          <a:pt x="281761" y="544264"/>
                        </a:lnTo>
                        <a:lnTo>
                          <a:pt x="488542" y="1938"/>
                        </a:lnTo>
                        <a:lnTo>
                          <a:pt x="828704" y="0"/>
                        </a:lnTo>
                        <a:lnTo>
                          <a:pt x="1022428" y="538093"/>
                        </a:lnTo>
                        <a:lnTo>
                          <a:pt x="1356632" y="538092"/>
                        </a:ln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49" name="Group 48"/>
                <p:cNvGrpSpPr/>
                <p:nvPr/>
              </p:nvGrpSpPr>
              <p:grpSpPr>
                <a:xfrm>
                  <a:off x="7803026" y="3930378"/>
                  <a:ext cx="2584299" cy="547111"/>
                  <a:chOff x="5341484" y="3935997"/>
                  <a:chExt cx="2584299" cy="547111"/>
                </a:xfrm>
                <a:effectLst/>
              </p:grpSpPr>
              <p:sp>
                <p:nvSpPr>
                  <p:cNvPr id="50" name="Freeform 49"/>
                  <p:cNvSpPr/>
                  <p:nvPr/>
                </p:nvSpPr>
                <p:spPr>
                  <a:xfrm>
                    <a:off x="5341484" y="3938844"/>
                    <a:ext cx="1356632" cy="544264"/>
                  </a:xfrm>
                  <a:custGeom>
                    <a:avLst/>
                    <a:gdLst>
                      <a:gd name="connsiteX0" fmla="*/ 0 w 1495973"/>
                      <a:gd name="connsiteY0" fmla="*/ 570379 h 591902"/>
                      <a:gd name="connsiteX1" fmla="*/ 269060 w 1495973"/>
                      <a:gd name="connsiteY1" fmla="*/ 570379 h 591902"/>
                      <a:gd name="connsiteX2" fmla="*/ 484308 w 1495973"/>
                      <a:gd name="connsiteY2" fmla="*/ 0 h 591902"/>
                      <a:gd name="connsiteX3" fmla="*/ 764130 w 1495973"/>
                      <a:gd name="connsiteY3" fmla="*/ 0 h 591902"/>
                      <a:gd name="connsiteX4" fmla="*/ 1022428 w 1495973"/>
                      <a:gd name="connsiteY4" fmla="*/ 591902 h 591902"/>
                      <a:gd name="connsiteX5" fmla="*/ 1495973 w 1495973"/>
                      <a:gd name="connsiteY5" fmla="*/ 581140 h 591902"/>
                      <a:gd name="connsiteX0" fmla="*/ 0 w 1495973"/>
                      <a:gd name="connsiteY0" fmla="*/ 570379 h 581140"/>
                      <a:gd name="connsiteX1" fmla="*/ 269060 w 1495973"/>
                      <a:gd name="connsiteY1" fmla="*/ 570379 h 581140"/>
                      <a:gd name="connsiteX2" fmla="*/ 484308 w 1495973"/>
                      <a:gd name="connsiteY2" fmla="*/ 0 h 581140"/>
                      <a:gd name="connsiteX3" fmla="*/ 764130 w 1495973"/>
                      <a:gd name="connsiteY3" fmla="*/ 0 h 581140"/>
                      <a:gd name="connsiteX4" fmla="*/ 1022428 w 1495973"/>
                      <a:gd name="connsiteY4" fmla="*/ 548855 h 581140"/>
                      <a:gd name="connsiteX5" fmla="*/ 1495973 w 1495973"/>
                      <a:gd name="connsiteY5" fmla="*/ 581140 h 581140"/>
                      <a:gd name="connsiteX0" fmla="*/ 0 w 1517498"/>
                      <a:gd name="connsiteY0" fmla="*/ 570379 h 570379"/>
                      <a:gd name="connsiteX1" fmla="*/ 269060 w 1517498"/>
                      <a:gd name="connsiteY1" fmla="*/ 570379 h 570379"/>
                      <a:gd name="connsiteX2" fmla="*/ 484308 w 1517498"/>
                      <a:gd name="connsiteY2" fmla="*/ 0 h 570379"/>
                      <a:gd name="connsiteX3" fmla="*/ 764130 w 1517498"/>
                      <a:gd name="connsiteY3" fmla="*/ 0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70379 h 570379"/>
                      <a:gd name="connsiteX1" fmla="*/ 269060 w 1517498"/>
                      <a:gd name="connsiteY1" fmla="*/ 570379 h 570379"/>
                      <a:gd name="connsiteX2" fmla="*/ 484308 w 1517498"/>
                      <a:gd name="connsiteY2" fmla="*/ 0 h 570379"/>
                      <a:gd name="connsiteX3" fmla="*/ 828704 w 1517498"/>
                      <a:gd name="connsiteY3" fmla="*/ 10762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70379 h 570379"/>
                      <a:gd name="connsiteX1" fmla="*/ 269060 w 1517498"/>
                      <a:gd name="connsiteY1" fmla="*/ 538093 h 570379"/>
                      <a:gd name="connsiteX2" fmla="*/ 484308 w 1517498"/>
                      <a:gd name="connsiteY2" fmla="*/ 0 h 570379"/>
                      <a:gd name="connsiteX3" fmla="*/ 828704 w 1517498"/>
                      <a:gd name="connsiteY3" fmla="*/ 10762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38093 h 548855"/>
                      <a:gd name="connsiteX1" fmla="*/ 269060 w 1517498"/>
                      <a:gd name="connsiteY1" fmla="*/ 538093 h 548855"/>
                      <a:gd name="connsiteX2" fmla="*/ 484308 w 1517498"/>
                      <a:gd name="connsiteY2" fmla="*/ 0 h 548855"/>
                      <a:gd name="connsiteX3" fmla="*/ 828704 w 1517498"/>
                      <a:gd name="connsiteY3" fmla="*/ 10762 h 548855"/>
                      <a:gd name="connsiteX4" fmla="*/ 1022428 w 1517498"/>
                      <a:gd name="connsiteY4" fmla="*/ 548855 h 548855"/>
                      <a:gd name="connsiteX5" fmla="*/ 1517498 w 1517498"/>
                      <a:gd name="connsiteY5" fmla="*/ 548854 h 548855"/>
                      <a:gd name="connsiteX0" fmla="*/ 0 w 1517498"/>
                      <a:gd name="connsiteY0" fmla="*/ 538093 h 555026"/>
                      <a:gd name="connsiteX1" fmla="*/ 264827 w 1517498"/>
                      <a:gd name="connsiteY1" fmla="*/ 555026 h 555026"/>
                      <a:gd name="connsiteX2" fmla="*/ 484308 w 1517498"/>
                      <a:gd name="connsiteY2" fmla="*/ 0 h 555026"/>
                      <a:gd name="connsiteX3" fmla="*/ 828704 w 1517498"/>
                      <a:gd name="connsiteY3" fmla="*/ 10762 h 555026"/>
                      <a:gd name="connsiteX4" fmla="*/ 1022428 w 1517498"/>
                      <a:gd name="connsiteY4" fmla="*/ 548855 h 555026"/>
                      <a:gd name="connsiteX5" fmla="*/ 1517498 w 1517498"/>
                      <a:gd name="connsiteY5" fmla="*/ 548854 h 555026"/>
                      <a:gd name="connsiteX0" fmla="*/ 0 w 1517498"/>
                      <a:gd name="connsiteY0" fmla="*/ 550793 h 555026"/>
                      <a:gd name="connsiteX1" fmla="*/ 264827 w 1517498"/>
                      <a:gd name="connsiteY1" fmla="*/ 555026 h 555026"/>
                      <a:gd name="connsiteX2" fmla="*/ 484308 w 1517498"/>
                      <a:gd name="connsiteY2" fmla="*/ 0 h 555026"/>
                      <a:gd name="connsiteX3" fmla="*/ 828704 w 1517498"/>
                      <a:gd name="connsiteY3" fmla="*/ 10762 h 555026"/>
                      <a:gd name="connsiteX4" fmla="*/ 1022428 w 1517498"/>
                      <a:gd name="connsiteY4" fmla="*/ 548855 h 555026"/>
                      <a:gd name="connsiteX5" fmla="*/ 1517498 w 1517498"/>
                      <a:gd name="connsiteY5" fmla="*/ 548854 h 555026"/>
                      <a:gd name="connsiteX0" fmla="*/ 0 w 1517498"/>
                      <a:gd name="connsiteY0" fmla="*/ 540031 h 544264"/>
                      <a:gd name="connsiteX1" fmla="*/ 264827 w 1517498"/>
                      <a:gd name="connsiteY1" fmla="*/ 544264 h 544264"/>
                      <a:gd name="connsiteX2" fmla="*/ 488542 w 1517498"/>
                      <a:gd name="connsiteY2" fmla="*/ 1938 h 544264"/>
                      <a:gd name="connsiteX3" fmla="*/ 828704 w 1517498"/>
                      <a:gd name="connsiteY3" fmla="*/ 0 h 544264"/>
                      <a:gd name="connsiteX4" fmla="*/ 1022428 w 1517498"/>
                      <a:gd name="connsiteY4" fmla="*/ 538093 h 544264"/>
                      <a:gd name="connsiteX5" fmla="*/ 1517498 w 1517498"/>
                      <a:gd name="connsiteY5" fmla="*/ 538092 h 544264"/>
                      <a:gd name="connsiteX0" fmla="*/ 0 w 1517498"/>
                      <a:gd name="connsiteY0" fmla="*/ 540031 h 540031"/>
                      <a:gd name="connsiteX1" fmla="*/ 269061 w 1517498"/>
                      <a:gd name="connsiteY1" fmla="*/ 531564 h 540031"/>
                      <a:gd name="connsiteX2" fmla="*/ 488542 w 1517498"/>
                      <a:gd name="connsiteY2" fmla="*/ 1938 h 540031"/>
                      <a:gd name="connsiteX3" fmla="*/ 828704 w 1517498"/>
                      <a:gd name="connsiteY3" fmla="*/ 0 h 540031"/>
                      <a:gd name="connsiteX4" fmla="*/ 1022428 w 1517498"/>
                      <a:gd name="connsiteY4" fmla="*/ 538093 h 540031"/>
                      <a:gd name="connsiteX5" fmla="*/ 1517498 w 1517498"/>
                      <a:gd name="connsiteY5" fmla="*/ 538092 h 540031"/>
                      <a:gd name="connsiteX0" fmla="*/ 0 w 1517498"/>
                      <a:gd name="connsiteY0" fmla="*/ 540031 h 544264"/>
                      <a:gd name="connsiteX1" fmla="*/ 281761 w 1517498"/>
                      <a:gd name="connsiteY1" fmla="*/ 544264 h 544264"/>
                      <a:gd name="connsiteX2" fmla="*/ 488542 w 1517498"/>
                      <a:gd name="connsiteY2" fmla="*/ 1938 h 544264"/>
                      <a:gd name="connsiteX3" fmla="*/ 828704 w 1517498"/>
                      <a:gd name="connsiteY3" fmla="*/ 0 h 544264"/>
                      <a:gd name="connsiteX4" fmla="*/ 1022428 w 1517498"/>
                      <a:gd name="connsiteY4" fmla="*/ 538093 h 544264"/>
                      <a:gd name="connsiteX5" fmla="*/ 1517498 w 1517498"/>
                      <a:gd name="connsiteY5" fmla="*/ 538092 h 544264"/>
                      <a:gd name="connsiteX0" fmla="*/ 0 w 1445532"/>
                      <a:gd name="connsiteY0" fmla="*/ 540031 h 544264"/>
                      <a:gd name="connsiteX1" fmla="*/ 281761 w 1445532"/>
                      <a:gd name="connsiteY1" fmla="*/ 544264 h 544264"/>
                      <a:gd name="connsiteX2" fmla="*/ 488542 w 1445532"/>
                      <a:gd name="connsiteY2" fmla="*/ 1938 h 544264"/>
                      <a:gd name="connsiteX3" fmla="*/ 828704 w 1445532"/>
                      <a:gd name="connsiteY3" fmla="*/ 0 h 544264"/>
                      <a:gd name="connsiteX4" fmla="*/ 1022428 w 1445532"/>
                      <a:gd name="connsiteY4" fmla="*/ 538093 h 544264"/>
                      <a:gd name="connsiteX5" fmla="*/ 1445532 w 1445532"/>
                      <a:gd name="connsiteY5" fmla="*/ 538092 h 544264"/>
                      <a:gd name="connsiteX0" fmla="*/ 0 w 1407432"/>
                      <a:gd name="connsiteY0" fmla="*/ 540031 h 544264"/>
                      <a:gd name="connsiteX1" fmla="*/ 281761 w 1407432"/>
                      <a:gd name="connsiteY1" fmla="*/ 544264 h 544264"/>
                      <a:gd name="connsiteX2" fmla="*/ 488542 w 1407432"/>
                      <a:gd name="connsiteY2" fmla="*/ 1938 h 544264"/>
                      <a:gd name="connsiteX3" fmla="*/ 828704 w 1407432"/>
                      <a:gd name="connsiteY3" fmla="*/ 0 h 544264"/>
                      <a:gd name="connsiteX4" fmla="*/ 1022428 w 1407432"/>
                      <a:gd name="connsiteY4" fmla="*/ 538093 h 544264"/>
                      <a:gd name="connsiteX5" fmla="*/ 1407432 w 1407432"/>
                      <a:gd name="connsiteY5" fmla="*/ 538092 h 544264"/>
                      <a:gd name="connsiteX0" fmla="*/ 0 w 1386265"/>
                      <a:gd name="connsiteY0" fmla="*/ 540031 h 544264"/>
                      <a:gd name="connsiteX1" fmla="*/ 281761 w 1386265"/>
                      <a:gd name="connsiteY1" fmla="*/ 544264 h 544264"/>
                      <a:gd name="connsiteX2" fmla="*/ 488542 w 1386265"/>
                      <a:gd name="connsiteY2" fmla="*/ 1938 h 544264"/>
                      <a:gd name="connsiteX3" fmla="*/ 828704 w 1386265"/>
                      <a:gd name="connsiteY3" fmla="*/ 0 h 544264"/>
                      <a:gd name="connsiteX4" fmla="*/ 1022428 w 1386265"/>
                      <a:gd name="connsiteY4" fmla="*/ 538093 h 544264"/>
                      <a:gd name="connsiteX5" fmla="*/ 1386265 w 1386265"/>
                      <a:gd name="connsiteY5" fmla="*/ 538092 h 544264"/>
                      <a:gd name="connsiteX0" fmla="*/ 0 w 1356632"/>
                      <a:gd name="connsiteY0" fmla="*/ 540031 h 544264"/>
                      <a:gd name="connsiteX1" fmla="*/ 281761 w 1356632"/>
                      <a:gd name="connsiteY1" fmla="*/ 544264 h 544264"/>
                      <a:gd name="connsiteX2" fmla="*/ 488542 w 1356632"/>
                      <a:gd name="connsiteY2" fmla="*/ 1938 h 544264"/>
                      <a:gd name="connsiteX3" fmla="*/ 828704 w 1356632"/>
                      <a:gd name="connsiteY3" fmla="*/ 0 h 544264"/>
                      <a:gd name="connsiteX4" fmla="*/ 1022428 w 1356632"/>
                      <a:gd name="connsiteY4" fmla="*/ 538093 h 544264"/>
                      <a:gd name="connsiteX5" fmla="*/ 1356632 w 1356632"/>
                      <a:gd name="connsiteY5" fmla="*/ 538092 h 544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56632" h="544264">
                        <a:moveTo>
                          <a:pt x="0" y="540031"/>
                        </a:moveTo>
                        <a:lnTo>
                          <a:pt x="281761" y="544264"/>
                        </a:lnTo>
                        <a:lnTo>
                          <a:pt x="488542" y="1938"/>
                        </a:lnTo>
                        <a:lnTo>
                          <a:pt x="828704" y="0"/>
                        </a:lnTo>
                        <a:lnTo>
                          <a:pt x="1022428" y="538093"/>
                        </a:lnTo>
                        <a:lnTo>
                          <a:pt x="1356632" y="538092"/>
                        </a:ln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1" name="Freeform 50"/>
                  <p:cNvSpPr/>
                  <p:nvPr/>
                </p:nvSpPr>
                <p:spPr>
                  <a:xfrm>
                    <a:off x="6569151" y="3935997"/>
                    <a:ext cx="1356632" cy="544264"/>
                  </a:xfrm>
                  <a:custGeom>
                    <a:avLst/>
                    <a:gdLst>
                      <a:gd name="connsiteX0" fmla="*/ 0 w 1495973"/>
                      <a:gd name="connsiteY0" fmla="*/ 570379 h 591902"/>
                      <a:gd name="connsiteX1" fmla="*/ 269060 w 1495973"/>
                      <a:gd name="connsiteY1" fmla="*/ 570379 h 591902"/>
                      <a:gd name="connsiteX2" fmla="*/ 484308 w 1495973"/>
                      <a:gd name="connsiteY2" fmla="*/ 0 h 591902"/>
                      <a:gd name="connsiteX3" fmla="*/ 764130 w 1495973"/>
                      <a:gd name="connsiteY3" fmla="*/ 0 h 591902"/>
                      <a:gd name="connsiteX4" fmla="*/ 1022428 w 1495973"/>
                      <a:gd name="connsiteY4" fmla="*/ 591902 h 591902"/>
                      <a:gd name="connsiteX5" fmla="*/ 1495973 w 1495973"/>
                      <a:gd name="connsiteY5" fmla="*/ 581140 h 591902"/>
                      <a:gd name="connsiteX0" fmla="*/ 0 w 1495973"/>
                      <a:gd name="connsiteY0" fmla="*/ 570379 h 581140"/>
                      <a:gd name="connsiteX1" fmla="*/ 269060 w 1495973"/>
                      <a:gd name="connsiteY1" fmla="*/ 570379 h 581140"/>
                      <a:gd name="connsiteX2" fmla="*/ 484308 w 1495973"/>
                      <a:gd name="connsiteY2" fmla="*/ 0 h 581140"/>
                      <a:gd name="connsiteX3" fmla="*/ 764130 w 1495973"/>
                      <a:gd name="connsiteY3" fmla="*/ 0 h 581140"/>
                      <a:gd name="connsiteX4" fmla="*/ 1022428 w 1495973"/>
                      <a:gd name="connsiteY4" fmla="*/ 548855 h 581140"/>
                      <a:gd name="connsiteX5" fmla="*/ 1495973 w 1495973"/>
                      <a:gd name="connsiteY5" fmla="*/ 581140 h 581140"/>
                      <a:gd name="connsiteX0" fmla="*/ 0 w 1517498"/>
                      <a:gd name="connsiteY0" fmla="*/ 570379 h 570379"/>
                      <a:gd name="connsiteX1" fmla="*/ 269060 w 1517498"/>
                      <a:gd name="connsiteY1" fmla="*/ 570379 h 570379"/>
                      <a:gd name="connsiteX2" fmla="*/ 484308 w 1517498"/>
                      <a:gd name="connsiteY2" fmla="*/ 0 h 570379"/>
                      <a:gd name="connsiteX3" fmla="*/ 764130 w 1517498"/>
                      <a:gd name="connsiteY3" fmla="*/ 0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70379 h 570379"/>
                      <a:gd name="connsiteX1" fmla="*/ 269060 w 1517498"/>
                      <a:gd name="connsiteY1" fmla="*/ 570379 h 570379"/>
                      <a:gd name="connsiteX2" fmla="*/ 484308 w 1517498"/>
                      <a:gd name="connsiteY2" fmla="*/ 0 h 570379"/>
                      <a:gd name="connsiteX3" fmla="*/ 828704 w 1517498"/>
                      <a:gd name="connsiteY3" fmla="*/ 10762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70379 h 570379"/>
                      <a:gd name="connsiteX1" fmla="*/ 269060 w 1517498"/>
                      <a:gd name="connsiteY1" fmla="*/ 538093 h 570379"/>
                      <a:gd name="connsiteX2" fmla="*/ 484308 w 1517498"/>
                      <a:gd name="connsiteY2" fmla="*/ 0 h 570379"/>
                      <a:gd name="connsiteX3" fmla="*/ 828704 w 1517498"/>
                      <a:gd name="connsiteY3" fmla="*/ 10762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38093 h 548855"/>
                      <a:gd name="connsiteX1" fmla="*/ 269060 w 1517498"/>
                      <a:gd name="connsiteY1" fmla="*/ 538093 h 548855"/>
                      <a:gd name="connsiteX2" fmla="*/ 484308 w 1517498"/>
                      <a:gd name="connsiteY2" fmla="*/ 0 h 548855"/>
                      <a:gd name="connsiteX3" fmla="*/ 828704 w 1517498"/>
                      <a:gd name="connsiteY3" fmla="*/ 10762 h 548855"/>
                      <a:gd name="connsiteX4" fmla="*/ 1022428 w 1517498"/>
                      <a:gd name="connsiteY4" fmla="*/ 548855 h 548855"/>
                      <a:gd name="connsiteX5" fmla="*/ 1517498 w 1517498"/>
                      <a:gd name="connsiteY5" fmla="*/ 548854 h 548855"/>
                      <a:gd name="connsiteX0" fmla="*/ 0 w 1517498"/>
                      <a:gd name="connsiteY0" fmla="*/ 538093 h 555026"/>
                      <a:gd name="connsiteX1" fmla="*/ 264827 w 1517498"/>
                      <a:gd name="connsiteY1" fmla="*/ 555026 h 555026"/>
                      <a:gd name="connsiteX2" fmla="*/ 484308 w 1517498"/>
                      <a:gd name="connsiteY2" fmla="*/ 0 h 555026"/>
                      <a:gd name="connsiteX3" fmla="*/ 828704 w 1517498"/>
                      <a:gd name="connsiteY3" fmla="*/ 10762 h 555026"/>
                      <a:gd name="connsiteX4" fmla="*/ 1022428 w 1517498"/>
                      <a:gd name="connsiteY4" fmla="*/ 548855 h 555026"/>
                      <a:gd name="connsiteX5" fmla="*/ 1517498 w 1517498"/>
                      <a:gd name="connsiteY5" fmla="*/ 548854 h 555026"/>
                      <a:gd name="connsiteX0" fmla="*/ 0 w 1517498"/>
                      <a:gd name="connsiteY0" fmla="*/ 550793 h 555026"/>
                      <a:gd name="connsiteX1" fmla="*/ 264827 w 1517498"/>
                      <a:gd name="connsiteY1" fmla="*/ 555026 h 555026"/>
                      <a:gd name="connsiteX2" fmla="*/ 484308 w 1517498"/>
                      <a:gd name="connsiteY2" fmla="*/ 0 h 555026"/>
                      <a:gd name="connsiteX3" fmla="*/ 828704 w 1517498"/>
                      <a:gd name="connsiteY3" fmla="*/ 10762 h 555026"/>
                      <a:gd name="connsiteX4" fmla="*/ 1022428 w 1517498"/>
                      <a:gd name="connsiteY4" fmla="*/ 548855 h 555026"/>
                      <a:gd name="connsiteX5" fmla="*/ 1517498 w 1517498"/>
                      <a:gd name="connsiteY5" fmla="*/ 548854 h 555026"/>
                      <a:gd name="connsiteX0" fmla="*/ 0 w 1517498"/>
                      <a:gd name="connsiteY0" fmla="*/ 540031 h 544264"/>
                      <a:gd name="connsiteX1" fmla="*/ 264827 w 1517498"/>
                      <a:gd name="connsiteY1" fmla="*/ 544264 h 544264"/>
                      <a:gd name="connsiteX2" fmla="*/ 488542 w 1517498"/>
                      <a:gd name="connsiteY2" fmla="*/ 1938 h 544264"/>
                      <a:gd name="connsiteX3" fmla="*/ 828704 w 1517498"/>
                      <a:gd name="connsiteY3" fmla="*/ 0 h 544264"/>
                      <a:gd name="connsiteX4" fmla="*/ 1022428 w 1517498"/>
                      <a:gd name="connsiteY4" fmla="*/ 538093 h 544264"/>
                      <a:gd name="connsiteX5" fmla="*/ 1517498 w 1517498"/>
                      <a:gd name="connsiteY5" fmla="*/ 538092 h 544264"/>
                      <a:gd name="connsiteX0" fmla="*/ 0 w 1517498"/>
                      <a:gd name="connsiteY0" fmla="*/ 540031 h 540031"/>
                      <a:gd name="connsiteX1" fmla="*/ 269061 w 1517498"/>
                      <a:gd name="connsiteY1" fmla="*/ 531564 h 540031"/>
                      <a:gd name="connsiteX2" fmla="*/ 488542 w 1517498"/>
                      <a:gd name="connsiteY2" fmla="*/ 1938 h 540031"/>
                      <a:gd name="connsiteX3" fmla="*/ 828704 w 1517498"/>
                      <a:gd name="connsiteY3" fmla="*/ 0 h 540031"/>
                      <a:gd name="connsiteX4" fmla="*/ 1022428 w 1517498"/>
                      <a:gd name="connsiteY4" fmla="*/ 538093 h 540031"/>
                      <a:gd name="connsiteX5" fmla="*/ 1517498 w 1517498"/>
                      <a:gd name="connsiteY5" fmla="*/ 538092 h 540031"/>
                      <a:gd name="connsiteX0" fmla="*/ 0 w 1517498"/>
                      <a:gd name="connsiteY0" fmla="*/ 540031 h 544264"/>
                      <a:gd name="connsiteX1" fmla="*/ 281761 w 1517498"/>
                      <a:gd name="connsiteY1" fmla="*/ 544264 h 544264"/>
                      <a:gd name="connsiteX2" fmla="*/ 488542 w 1517498"/>
                      <a:gd name="connsiteY2" fmla="*/ 1938 h 544264"/>
                      <a:gd name="connsiteX3" fmla="*/ 828704 w 1517498"/>
                      <a:gd name="connsiteY3" fmla="*/ 0 h 544264"/>
                      <a:gd name="connsiteX4" fmla="*/ 1022428 w 1517498"/>
                      <a:gd name="connsiteY4" fmla="*/ 538093 h 544264"/>
                      <a:gd name="connsiteX5" fmla="*/ 1517498 w 1517498"/>
                      <a:gd name="connsiteY5" fmla="*/ 538092 h 544264"/>
                      <a:gd name="connsiteX0" fmla="*/ 0 w 1445532"/>
                      <a:gd name="connsiteY0" fmla="*/ 540031 h 544264"/>
                      <a:gd name="connsiteX1" fmla="*/ 281761 w 1445532"/>
                      <a:gd name="connsiteY1" fmla="*/ 544264 h 544264"/>
                      <a:gd name="connsiteX2" fmla="*/ 488542 w 1445532"/>
                      <a:gd name="connsiteY2" fmla="*/ 1938 h 544264"/>
                      <a:gd name="connsiteX3" fmla="*/ 828704 w 1445532"/>
                      <a:gd name="connsiteY3" fmla="*/ 0 h 544264"/>
                      <a:gd name="connsiteX4" fmla="*/ 1022428 w 1445532"/>
                      <a:gd name="connsiteY4" fmla="*/ 538093 h 544264"/>
                      <a:gd name="connsiteX5" fmla="*/ 1445532 w 1445532"/>
                      <a:gd name="connsiteY5" fmla="*/ 538092 h 544264"/>
                      <a:gd name="connsiteX0" fmla="*/ 0 w 1407432"/>
                      <a:gd name="connsiteY0" fmla="*/ 540031 h 544264"/>
                      <a:gd name="connsiteX1" fmla="*/ 281761 w 1407432"/>
                      <a:gd name="connsiteY1" fmla="*/ 544264 h 544264"/>
                      <a:gd name="connsiteX2" fmla="*/ 488542 w 1407432"/>
                      <a:gd name="connsiteY2" fmla="*/ 1938 h 544264"/>
                      <a:gd name="connsiteX3" fmla="*/ 828704 w 1407432"/>
                      <a:gd name="connsiteY3" fmla="*/ 0 h 544264"/>
                      <a:gd name="connsiteX4" fmla="*/ 1022428 w 1407432"/>
                      <a:gd name="connsiteY4" fmla="*/ 538093 h 544264"/>
                      <a:gd name="connsiteX5" fmla="*/ 1407432 w 1407432"/>
                      <a:gd name="connsiteY5" fmla="*/ 538092 h 544264"/>
                      <a:gd name="connsiteX0" fmla="*/ 0 w 1386265"/>
                      <a:gd name="connsiteY0" fmla="*/ 540031 h 544264"/>
                      <a:gd name="connsiteX1" fmla="*/ 281761 w 1386265"/>
                      <a:gd name="connsiteY1" fmla="*/ 544264 h 544264"/>
                      <a:gd name="connsiteX2" fmla="*/ 488542 w 1386265"/>
                      <a:gd name="connsiteY2" fmla="*/ 1938 h 544264"/>
                      <a:gd name="connsiteX3" fmla="*/ 828704 w 1386265"/>
                      <a:gd name="connsiteY3" fmla="*/ 0 h 544264"/>
                      <a:gd name="connsiteX4" fmla="*/ 1022428 w 1386265"/>
                      <a:gd name="connsiteY4" fmla="*/ 538093 h 544264"/>
                      <a:gd name="connsiteX5" fmla="*/ 1386265 w 1386265"/>
                      <a:gd name="connsiteY5" fmla="*/ 538092 h 544264"/>
                      <a:gd name="connsiteX0" fmla="*/ 0 w 1356632"/>
                      <a:gd name="connsiteY0" fmla="*/ 540031 h 544264"/>
                      <a:gd name="connsiteX1" fmla="*/ 281761 w 1356632"/>
                      <a:gd name="connsiteY1" fmla="*/ 544264 h 544264"/>
                      <a:gd name="connsiteX2" fmla="*/ 488542 w 1356632"/>
                      <a:gd name="connsiteY2" fmla="*/ 1938 h 544264"/>
                      <a:gd name="connsiteX3" fmla="*/ 828704 w 1356632"/>
                      <a:gd name="connsiteY3" fmla="*/ 0 h 544264"/>
                      <a:gd name="connsiteX4" fmla="*/ 1022428 w 1356632"/>
                      <a:gd name="connsiteY4" fmla="*/ 538093 h 544264"/>
                      <a:gd name="connsiteX5" fmla="*/ 1356632 w 1356632"/>
                      <a:gd name="connsiteY5" fmla="*/ 538092 h 544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56632" h="544264">
                        <a:moveTo>
                          <a:pt x="0" y="540031"/>
                        </a:moveTo>
                        <a:lnTo>
                          <a:pt x="281761" y="544264"/>
                        </a:lnTo>
                        <a:lnTo>
                          <a:pt x="488542" y="1938"/>
                        </a:lnTo>
                        <a:lnTo>
                          <a:pt x="828704" y="0"/>
                        </a:lnTo>
                        <a:lnTo>
                          <a:pt x="1022428" y="538093"/>
                        </a:lnTo>
                        <a:lnTo>
                          <a:pt x="1356632" y="538092"/>
                        </a:ln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  <p:grpSp>
            <p:nvGrpSpPr>
              <p:cNvPr id="56" name="Group 55"/>
              <p:cNvGrpSpPr/>
              <p:nvPr/>
            </p:nvGrpSpPr>
            <p:grpSpPr>
              <a:xfrm>
                <a:off x="3459017" y="2540965"/>
                <a:ext cx="313047" cy="214109"/>
                <a:chOff x="758825" y="4027817"/>
                <a:chExt cx="1083691" cy="978408"/>
              </a:xfrm>
            </p:grpSpPr>
            <p:sp>
              <p:nvSpPr>
                <p:cNvPr id="54" name="Up Arrow 53"/>
                <p:cNvSpPr/>
                <p:nvPr/>
              </p:nvSpPr>
              <p:spPr>
                <a:xfrm>
                  <a:off x="758825" y="4027817"/>
                  <a:ext cx="484632" cy="978408"/>
                </a:xfrm>
                <a:prstGeom prst="upArrow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Up Arrow 54"/>
                <p:cNvSpPr/>
                <p:nvPr/>
              </p:nvSpPr>
              <p:spPr>
                <a:xfrm>
                  <a:off x="1357884" y="4027817"/>
                  <a:ext cx="484632" cy="978408"/>
                </a:xfrm>
                <a:prstGeom prst="upArrow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7" name="Group 56"/>
              <p:cNvGrpSpPr/>
              <p:nvPr/>
            </p:nvGrpSpPr>
            <p:grpSpPr>
              <a:xfrm>
                <a:off x="4106692" y="2540965"/>
                <a:ext cx="313047" cy="214109"/>
                <a:chOff x="758825" y="4027817"/>
                <a:chExt cx="1083691" cy="978408"/>
              </a:xfrm>
            </p:grpSpPr>
            <p:sp>
              <p:nvSpPr>
                <p:cNvPr id="58" name="Up Arrow 57"/>
                <p:cNvSpPr/>
                <p:nvPr/>
              </p:nvSpPr>
              <p:spPr>
                <a:xfrm>
                  <a:off x="758825" y="4027817"/>
                  <a:ext cx="484632" cy="978408"/>
                </a:xfrm>
                <a:prstGeom prst="upArrow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Up Arrow 58"/>
                <p:cNvSpPr/>
                <p:nvPr/>
              </p:nvSpPr>
              <p:spPr>
                <a:xfrm>
                  <a:off x="1357884" y="4027817"/>
                  <a:ext cx="484632" cy="978408"/>
                </a:xfrm>
                <a:prstGeom prst="upArrow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0" name="Group 59"/>
              <p:cNvGrpSpPr/>
              <p:nvPr/>
            </p:nvGrpSpPr>
            <p:grpSpPr>
              <a:xfrm>
                <a:off x="4754366" y="2540965"/>
                <a:ext cx="313047" cy="214109"/>
                <a:chOff x="758825" y="4027817"/>
                <a:chExt cx="1083691" cy="978408"/>
              </a:xfrm>
            </p:grpSpPr>
            <p:sp>
              <p:nvSpPr>
                <p:cNvPr id="61" name="Up Arrow 60"/>
                <p:cNvSpPr/>
                <p:nvPr/>
              </p:nvSpPr>
              <p:spPr>
                <a:xfrm>
                  <a:off x="758825" y="4027817"/>
                  <a:ext cx="484632" cy="978408"/>
                </a:xfrm>
                <a:prstGeom prst="upArrow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Up Arrow 61"/>
                <p:cNvSpPr/>
                <p:nvPr/>
              </p:nvSpPr>
              <p:spPr>
                <a:xfrm>
                  <a:off x="1357884" y="4027817"/>
                  <a:ext cx="484632" cy="978408"/>
                </a:xfrm>
                <a:prstGeom prst="upArrow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3" name="Group 62"/>
              <p:cNvGrpSpPr/>
              <p:nvPr/>
            </p:nvGrpSpPr>
            <p:grpSpPr>
              <a:xfrm>
                <a:off x="5402042" y="2540965"/>
                <a:ext cx="313047" cy="214109"/>
                <a:chOff x="758825" y="4027817"/>
                <a:chExt cx="1083691" cy="978408"/>
              </a:xfrm>
            </p:grpSpPr>
            <p:sp>
              <p:nvSpPr>
                <p:cNvPr id="64" name="Up Arrow 63"/>
                <p:cNvSpPr/>
                <p:nvPr/>
              </p:nvSpPr>
              <p:spPr>
                <a:xfrm>
                  <a:off x="758825" y="4027817"/>
                  <a:ext cx="484632" cy="978408"/>
                </a:xfrm>
                <a:prstGeom prst="upArrow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Up Arrow 64"/>
                <p:cNvSpPr/>
                <p:nvPr/>
              </p:nvSpPr>
              <p:spPr>
                <a:xfrm>
                  <a:off x="1357884" y="4027817"/>
                  <a:ext cx="484632" cy="978408"/>
                </a:xfrm>
                <a:prstGeom prst="upArrow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2" name="TextBox 71"/>
              <p:cNvSpPr txBox="1"/>
              <p:nvPr/>
            </p:nvSpPr>
            <p:spPr>
              <a:xfrm>
                <a:off x="4290396" y="1907903"/>
                <a:ext cx="14332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5</a:t>
                </a:r>
                <a:r>
                  <a:rPr lang="en-US" dirty="0" smtClean="0"/>
                  <a:t> x 10</a:t>
                </a:r>
                <a:r>
                  <a:rPr lang="en-US" baseline="30000" dirty="0" smtClean="0"/>
                  <a:t>11</a:t>
                </a:r>
                <a:r>
                  <a:rPr lang="en-US" dirty="0" smtClean="0"/>
                  <a:t>   U</a:t>
                </a:r>
                <a:r>
                  <a:rPr lang="en-US" baseline="30000" dirty="0" smtClean="0"/>
                  <a:t>28+</a:t>
                </a:r>
                <a:endParaRPr lang="en-US" dirty="0"/>
              </a:p>
            </p:txBody>
          </p:sp>
          <p:cxnSp>
            <p:nvCxnSpPr>
              <p:cNvPr id="74" name="Straight Arrow Connector 73"/>
              <p:cNvCxnSpPr/>
              <p:nvPr/>
            </p:nvCxnSpPr>
            <p:spPr>
              <a:xfrm flipH="1" flipV="1">
                <a:off x="3252408" y="1461595"/>
                <a:ext cx="1" cy="2324973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6" name="TextBox 65"/>
            <p:cNvSpPr txBox="1"/>
            <p:nvPr/>
          </p:nvSpPr>
          <p:spPr>
            <a:xfrm rot="16200000">
              <a:off x="8069127" y="2767482"/>
              <a:ext cx="8428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SIS18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601606" y="2386839"/>
              <a:ext cx="12814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200 MeV/u </a:t>
              </a:r>
              <a:endParaRPr lang="en-US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554053" y="1378872"/>
              <a:ext cx="13584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1000 MeV/u</a:t>
              </a:r>
              <a:endParaRPr lang="en-US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813533" y="2390445"/>
              <a:ext cx="9975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18 Tm </a:t>
              </a:r>
              <a:endParaRPr lang="en-US" dirty="0"/>
            </a:p>
          </p:txBody>
        </p:sp>
        <p:sp>
          <p:nvSpPr>
            <p:cNvPr id="80" name="TextBox 79"/>
            <p:cNvSpPr txBox="1"/>
            <p:nvPr/>
          </p:nvSpPr>
          <p:spPr>
            <a:xfrm rot="16200000">
              <a:off x="7963253" y="1588137"/>
              <a:ext cx="10495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8000"/>
                  </a:solidFill>
                </a:rPr>
                <a:t>SIS100</a:t>
              </a:r>
              <a:endParaRPr lang="en-US" dirty="0">
                <a:solidFill>
                  <a:srgbClr val="008000"/>
                </a:solidFill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773009" y="1401520"/>
              <a:ext cx="9975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50 Tm </a:t>
              </a:r>
              <a:endParaRPr 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625390" y="3101864"/>
              <a:ext cx="12814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11.4 MeV/u </a:t>
              </a:r>
              <a:endParaRPr lang="en-US" dirty="0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2906826" y="1557721"/>
              <a:ext cx="35687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>
              <a:off x="2946687" y="2578171"/>
              <a:ext cx="35687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>
              <a:off x="2938317" y="3373571"/>
              <a:ext cx="35687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/>
          <p:cNvSpPr/>
          <p:nvPr/>
        </p:nvSpPr>
        <p:spPr>
          <a:xfrm>
            <a:off x="6874864" y="908246"/>
            <a:ext cx="669892" cy="4261788"/>
          </a:xfrm>
          <a:prstGeom prst="ellipse">
            <a:avLst/>
          </a:prstGeom>
          <a:noFill/>
          <a:ln w="3810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408419" y="5283401"/>
            <a:ext cx="17863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Acceleration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98201" y="4125497"/>
            <a:ext cx="2047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Bucket of storage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563417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of RF bucket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DC177-BA1F-B645-9628-1164FE55AA34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5897530" y="5242661"/>
            <a:ext cx="1385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Acceleration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111388" y="5090069"/>
            <a:ext cx="539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sec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550000" y="5108679"/>
            <a:ext cx="40524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4907230" y="2825750"/>
            <a:ext cx="3115414" cy="1952604"/>
          </a:xfrm>
          <a:custGeom>
            <a:avLst/>
            <a:gdLst>
              <a:gd name="connsiteX0" fmla="*/ 0 w 4025900"/>
              <a:gd name="connsiteY0" fmla="*/ 76200 h 1041400"/>
              <a:gd name="connsiteX1" fmla="*/ 317500 w 4025900"/>
              <a:gd name="connsiteY1" fmla="*/ 76200 h 1041400"/>
              <a:gd name="connsiteX2" fmla="*/ 660400 w 4025900"/>
              <a:gd name="connsiteY2" fmla="*/ 1041400 h 1041400"/>
              <a:gd name="connsiteX3" fmla="*/ 3492500 w 4025900"/>
              <a:gd name="connsiteY3" fmla="*/ 1028700 h 1041400"/>
              <a:gd name="connsiteX4" fmla="*/ 3810000 w 4025900"/>
              <a:gd name="connsiteY4" fmla="*/ 0 h 1041400"/>
              <a:gd name="connsiteX5" fmla="*/ 4025900 w 4025900"/>
              <a:gd name="connsiteY5" fmla="*/ 0 h 1041400"/>
              <a:gd name="connsiteX0" fmla="*/ 0 w 3708400"/>
              <a:gd name="connsiteY0" fmla="*/ 76200 h 1041400"/>
              <a:gd name="connsiteX1" fmla="*/ 342900 w 3708400"/>
              <a:gd name="connsiteY1" fmla="*/ 1041400 h 1041400"/>
              <a:gd name="connsiteX2" fmla="*/ 3175000 w 3708400"/>
              <a:gd name="connsiteY2" fmla="*/ 1028700 h 1041400"/>
              <a:gd name="connsiteX3" fmla="*/ 3492500 w 3708400"/>
              <a:gd name="connsiteY3" fmla="*/ 0 h 1041400"/>
              <a:gd name="connsiteX4" fmla="*/ 3708400 w 3708400"/>
              <a:gd name="connsiteY4" fmla="*/ 0 h 1041400"/>
              <a:gd name="connsiteX0" fmla="*/ 0 w 3365500"/>
              <a:gd name="connsiteY0" fmla="*/ 1041400 h 1041400"/>
              <a:gd name="connsiteX1" fmla="*/ 2832100 w 3365500"/>
              <a:gd name="connsiteY1" fmla="*/ 1028700 h 1041400"/>
              <a:gd name="connsiteX2" fmla="*/ 3149600 w 3365500"/>
              <a:gd name="connsiteY2" fmla="*/ 0 h 1041400"/>
              <a:gd name="connsiteX3" fmla="*/ 3365500 w 3365500"/>
              <a:gd name="connsiteY3" fmla="*/ 0 h 1041400"/>
              <a:gd name="connsiteX0" fmla="*/ 0 w 1270480"/>
              <a:gd name="connsiteY0" fmla="*/ 1060169 h 1060169"/>
              <a:gd name="connsiteX1" fmla="*/ 737080 w 1270480"/>
              <a:gd name="connsiteY1" fmla="*/ 1028700 h 1060169"/>
              <a:gd name="connsiteX2" fmla="*/ 1054580 w 1270480"/>
              <a:gd name="connsiteY2" fmla="*/ 0 h 1060169"/>
              <a:gd name="connsiteX3" fmla="*/ 1270480 w 1270480"/>
              <a:gd name="connsiteY3" fmla="*/ 0 h 1060169"/>
              <a:gd name="connsiteX0" fmla="*/ 0 w 1270480"/>
              <a:gd name="connsiteY0" fmla="*/ 1041400 h 1041400"/>
              <a:gd name="connsiteX1" fmla="*/ 737080 w 1270480"/>
              <a:gd name="connsiteY1" fmla="*/ 1028700 h 1041400"/>
              <a:gd name="connsiteX2" fmla="*/ 1054580 w 1270480"/>
              <a:gd name="connsiteY2" fmla="*/ 0 h 1041400"/>
              <a:gd name="connsiteX3" fmla="*/ 1270480 w 1270480"/>
              <a:gd name="connsiteY3" fmla="*/ 0 h 1041400"/>
              <a:gd name="connsiteX0" fmla="*/ 0 w 1270480"/>
              <a:gd name="connsiteY0" fmla="*/ 1041400 h 1047469"/>
              <a:gd name="connsiteX1" fmla="*/ 328767 w 1270480"/>
              <a:gd name="connsiteY1" fmla="*/ 1047469 h 1047469"/>
              <a:gd name="connsiteX2" fmla="*/ 1054580 w 1270480"/>
              <a:gd name="connsiteY2" fmla="*/ 0 h 1047469"/>
              <a:gd name="connsiteX3" fmla="*/ 1270480 w 1270480"/>
              <a:gd name="connsiteY3" fmla="*/ 0 h 1047469"/>
              <a:gd name="connsiteX0" fmla="*/ 0 w 1270480"/>
              <a:gd name="connsiteY0" fmla="*/ 1041400 h 1041400"/>
              <a:gd name="connsiteX1" fmla="*/ 328767 w 1270480"/>
              <a:gd name="connsiteY1" fmla="*/ 1038334 h 1041400"/>
              <a:gd name="connsiteX2" fmla="*/ 1054580 w 1270480"/>
              <a:gd name="connsiteY2" fmla="*/ 0 h 1041400"/>
              <a:gd name="connsiteX3" fmla="*/ 1270480 w 1270480"/>
              <a:gd name="connsiteY3" fmla="*/ 0 h 104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0480" h="1041400">
                <a:moveTo>
                  <a:pt x="0" y="1041400"/>
                </a:moveTo>
                <a:lnTo>
                  <a:pt x="328767" y="1038334"/>
                </a:lnTo>
                <a:lnTo>
                  <a:pt x="1054580" y="0"/>
                </a:lnTo>
                <a:lnTo>
                  <a:pt x="1270480" y="0"/>
                </a:lnTo>
              </a:path>
            </a:pathLst>
          </a:custGeom>
          <a:ln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721879" y="1838422"/>
            <a:ext cx="1433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 x 10</a:t>
            </a:r>
            <a:r>
              <a:rPr lang="en-US" baseline="30000" dirty="0" smtClean="0"/>
              <a:t>11</a:t>
            </a:r>
            <a:r>
              <a:rPr lang="en-US" dirty="0" smtClean="0"/>
              <a:t>   U</a:t>
            </a:r>
            <a:r>
              <a:rPr lang="en-US" baseline="30000" dirty="0" smtClean="0"/>
              <a:t>28+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4754246" y="2049815"/>
            <a:ext cx="1" cy="3226019"/>
          </a:xfrm>
          <a:prstGeom prst="straightConnector1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719142" y="2628778"/>
            <a:ext cx="802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50 Tm 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17834" y="4669264"/>
            <a:ext cx="1091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18 Tm 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54244" y="5299652"/>
            <a:ext cx="904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torage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5699415" y="2558921"/>
            <a:ext cx="0" cy="3205644"/>
          </a:xfrm>
          <a:prstGeom prst="line">
            <a:avLst/>
          </a:prstGeom>
          <a:ln w="9525" cmpd="sng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494556" y="2558921"/>
            <a:ext cx="0" cy="3205644"/>
          </a:xfrm>
          <a:prstGeom prst="line">
            <a:avLst/>
          </a:prstGeom>
          <a:ln w="9525" cmpd="sng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417311" y="5042111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5699415" y="5666583"/>
            <a:ext cx="1795141" cy="1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551668" y="376103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T/s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4312191" y="1974759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18DD"/>
                </a:solidFill>
              </a:rPr>
              <a:t>Bf</a:t>
            </a:r>
            <a:endParaRPr lang="en-US" b="1" dirty="0">
              <a:solidFill>
                <a:srgbClr val="FF18DD"/>
              </a:solidFill>
            </a:endParaRPr>
          </a:p>
        </p:txBody>
      </p:sp>
      <p:sp>
        <p:nvSpPr>
          <p:cNvPr id="34" name="Freeform 33"/>
          <p:cNvSpPr/>
          <p:nvPr/>
        </p:nvSpPr>
        <p:spPr>
          <a:xfrm>
            <a:off x="4744147" y="3327116"/>
            <a:ext cx="2720798" cy="1100743"/>
          </a:xfrm>
          <a:custGeom>
            <a:avLst/>
            <a:gdLst>
              <a:gd name="connsiteX0" fmla="*/ 0 w 2703286"/>
              <a:gd name="connsiteY0" fmla="*/ 979714 h 979714"/>
              <a:gd name="connsiteX1" fmla="*/ 0 w 2703286"/>
              <a:gd name="connsiteY1" fmla="*/ 979714 h 979714"/>
              <a:gd name="connsiteX2" fmla="*/ 961572 w 2703286"/>
              <a:gd name="connsiteY2" fmla="*/ 961571 h 979714"/>
              <a:gd name="connsiteX3" fmla="*/ 961572 w 2703286"/>
              <a:gd name="connsiteY3" fmla="*/ 0 h 979714"/>
              <a:gd name="connsiteX4" fmla="*/ 2703286 w 2703286"/>
              <a:gd name="connsiteY4" fmla="*/ 18143 h 979714"/>
              <a:gd name="connsiteX0" fmla="*/ 0 w 2703286"/>
              <a:gd name="connsiteY0" fmla="*/ 979714 h 979714"/>
              <a:gd name="connsiteX1" fmla="*/ 0 w 2703286"/>
              <a:gd name="connsiteY1" fmla="*/ 954314 h 979714"/>
              <a:gd name="connsiteX2" fmla="*/ 961572 w 2703286"/>
              <a:gd name="connsiteY2" fmla="*/ 961571 h 979714"/>
              <a:gd name="connsiteX3" fmla="*/ 961572 w 2703286"/>
              <a:gd name="connsiteY3" fmla="*/ 0 h 979714"/>
              <a:gd name="connsiteX4" fmla="*/ 2703286 w 2703286"/>
              <a:gd name="connsiteY4" fmla="*/ 18143 h 979714"/>
              <a:gd name="connsiteX0" fmla="*/ 3763 w 2707049"/>
              <a:gd name="connsiteY0" fmla="*/ 979714 h 979714"/>
              <a:gd name="connsiteX1" fmla="*/ 3763 w 2707049"/>
              <a:gd name="connsiteY1" fmla="*/ 954314 h 979714"/>
              <a:gd name="connsiteX2" fmla="*/ 965335 w 2707049"/>
              <a:gd name="connsiteY2" fmla="*/ 961571 h 979714"/>
              <a:gd name="connsiteX3" fmla="*/ 965335 w 2707049"/>
              <a:gd name="connsiteY3" fmla="*/ 0 h 979714"/>
              <a:gd name="connsiteX4" fmla="*/ 2707049 w 2707049"/>
              <a:gd name="connsiteY4" fmla="*/ 18143 h 979714"/>
              <a:gd name="connsiteX0" fmla="*/ 3763 w 2707049"/>
              <a:gd name="connsiteY0" fmla="*/ 979714 h 979714"/>
              <a:gd name="connsiteX1" fmla="*/ 3763 w 2707049"/>
              <a:gd name="connsiteY1" fmla="*/ 954314 h 979714"/>
              <a:gd name="connsiteX2" fmla="*/ 965335 w 2707049"/>
              <a:gd name="connsiteY2" fmla="*/ 961571 h 979714"/>
              <a:gd name="connsiteX3" fmla="*/ 965335 w 2707049"/>
              <a:gd name="connsiteY3" fmla="*/ 0 h 979714"/>
              <a:gd name="connsiteX4" fmla="*/ 2707049 w 2707049"/>
              <a:gd name="connsiteY4" fmla="*/ 1210 h 979714"/>
              <a:gd name="connsiteX0" fmla="*/ 3763 w 2707049"/>
              <a:gd name="connsiteY0" fmla="*/ 979714 h 979714"/>
              <a:gd name="connsiteX1" fmla="*/ 3763 w 2707049"/>
              <a:gd name="connsiteY1" fmla="*/ 954314 h 979714"/>
              <a:gd name="connsiteX2" fmla="*/ 965335 w 2707049"/>
              <a:gd name="connsiteY2" fmla="*/ 961571 h 979714"/>
              <a:gd name="connsiteX3" fmla="*/ 965335 w 2707049"/>
              <a:gd name="connsiteY3" fmla="*/ 0 h 979714"/>
              <a:gd name="connsiteX4" fmla="*/ 2707049 w 2707049"/>
              <a:gd name="connsiteY4" fmla="*/ 1210 h 979714"/>
              <a:gd name="connsiteX0" fmla="*/ 0 w 2703286"/>
              <a:gd name="connsiteY0" fmla="*/ 979714 h 979714"/>
              <a:gd name="connsiteX1" fmla="*/ 16933 w 2703286"/>
              <a:gd name="connsiteY1" fmla="*/ 962781 h 979714"/>
              <a:gd name="connsiteX2" fmla="*/ 961572 w 2703286"/>
              <a:gd name="connsiteY2" fmla="*/ 961571 h 979714"/>
              <a:gd name="connsiteX3" fmla="*/ 961572 w 2703286"/>
              <a:gd name="connsiteY3" fmla="*/ 0 h 979714"/>
              <a:gd name="connsiteX4" fmla="*/ 2703286 w 2703286"/>
              <a:gd name="connsiteY4" fmla="*/ 1210 h 979714"/>
              <a:gd name="connsiteX0" fmla="*/ 0 w 2703286"/>
              <a:gd name="connsiteY0" fmla="*/ 979714 h 979714"/>
              <a:gd name="connsiteX1" fmla="*/ 211667 w 2703286"/>
              <a:gd name="connsiteY1" fmla="*/ 954315 h 979714"/>
              <a:gd name="connsiteX2" fmla="*/ 961572 w 2703286"/>
              <a:gd name="connsiteY2" fmla="*/ 961571 h 979714"/>
              <a:gd name="connsiteX3" fmla="*/ 961572 w 2703286"/>
              <a:gd name="connsiteY3" fmla="*/ 0 h 979714"/>
              <a:gd name="connsiteX4" fmla="*/ 2703286 w 2703286"/>
              <a:gd name="connsiteY4" fmla="*/ 1210 h 979714"/>
              <a:gd name="connsiteX0" fmla="*/ 0 w 2694820"/>
              <a:gd name="connsiteY0" fmla="*/ 954314 h 961571"/>
              <a:gd name="connsiteX1" fmla="*/ 203201 w 2694820"/>
              <a:gd name="connsiteY1" fmla="*/ 954315 h 961571"/>
              <a:gd name="connsiteX2" fmla="*/ 953106 w 2694820"/>
              <a:gd name="connsiteY2" fmla="*/ 961571 h 961571"/>
              <a:gd name="connsiteX3" fmla="*/ 953106 w 2694820"/>
              <a:gd name="connsiteY3" fmla="*/ 0 h 961571"/>
              <a:gd name="connsiteX4" fmla="*/ 2694820 w 2694820"/>
              <a:gd name="connsiteY4" fmla="*/ 1210 h 961571"/>
              <a:gd name="connsiteX0" fmla="*/ 0 w 2694820"/>
              <a:gd name="connsiteY0" fmla="*/ 954314 h 1030749"/>
              <a:gd name="connsiteX1" fmla="*/ 953106 w 2694820"/>
              <a:gd name="connsiteY1" fmla="*/ 961571 h 1030749"/>
              <a:gd name="connsiteX2" fmla="*/ 953106 w 2694820"/>
              <a:gd name="connsiteY2" fmla="*/ 0 h 1030749"/>
              <a:gd name="connsiteX3" fmla="*/ 2694820 w 2694820"/>
              <a:gd name="connsiteY3" fmla="*/ 1210 h 1030749"/>
              <a:gd name="connsiteX0" fmla="*/ 0 w 2694820"/>
              <a:gd name="connsiteY0" fmla="*/ 954314 h 961571"/>
              <a:gd name="connsiteX1" fmla="*/ 953106 w 2694820"/>
              <a:gd name="connsiteY1" fmla="*/ 961571 h 961571"/>
              <a:gd name="connsiteX2" fmla="*/ 953106 w 2694820"/>
              <a:gd name="connsiteY2" fmla="*/ 0 h 961571"/>
              <a:gd name="connsiteX3" fmla="*/ 2694820 w 2694820"/>
              <a:gd name="connsiteY3" fmla="*/ 1210 h 961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4820" h="961571">
                <a:moveTo>
                  <a:pt x="0" y="954314"/>
                </a:moveTo>
                <a:lnTo>
                  <a:pt x="953106" y="961571"/>
                </a:lnTo>
                <a:lnTo>
                  <a:pt x="953106" y="0"/>
                </a:lnTo>
                <a:lnTo>
                  <a:pt x="2694820" y="1210"/>
                </a:lnTo>
              </a:path>
            </a:pathLst>
          </a:custGeom>
          <a:ln w="76200" cmpd="sng">
            <a:solidFill>
              <a:srgbClr val="FF18D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4032870" y="4204678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18DD"/>
                </a:solidFill>
              </a:rPr>
              <a:t>0.333</a:t>
            </a:r>
            <a:endParaRPr lang="en-US" dirty="0">
              <a:solidFill>
                <a:srgbClr val="FF18DD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170224" y="3135212"/>
            <a:ext cx="47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18DD"/>
                </a:solidFill>
              </a:rPr>
              <a:t>0.2</a:t>
            </a:r>
            <a:endParaRPr lang="en-US" dirty="0">
              <a:solidFill>
                <a:srgbClr val="FF18DD"/>
              </a:solidFill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 rot="16200000">
            <a:off x="6152162" y="1917326"/>
            <a:ext cx="0" cy="2827334"/>
          </a:xfrm>
          <a:prstGeom prst="line">
            <a:avLst/>
          </a:prstGeom>
          <a:ln w="9525" cmpd="sng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H="1" flipV="1">
            <a:off x="7939769" y="2130998"/>
            <a:ext cx="1" cy="3226019"/>
          </a:xfrm>
          <a:prstGeom prst="straightConnector1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8050376" y="1969165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3366FF"/>
                </a:solidFill>
              </a:rPr>
              <a:t>Nsy</a:t>
            </a:r>
            <a:endParaRPr lang="en-US" b="1" dirty="0">
              <a:solidFill>
                <a:srgbClr val="3366FF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033628" y="4545454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84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983386" y="2313875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233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61" name="Freeform 60"/>
          <p:cNvSpPr/>
          <p:nvPr/>
        </p:nvSpPr>
        <p:spPr>
          <a:xfrm flipV="1">
            <a:off x="4817834" y="2694738"/>
            <a:ext cx="2720798" cy="2259603"/>
          </a:xfrm>
          <a:custGeom>
            <a:avLst/>
            <a:gdLst>
              <a:gd name="connsiteX0" fmla="*/ 0 w 2703286"/>
              <a:gd name="connsiteY0" fmla="*/ 979714 h 979714"/>
              <a:gd name="connsiteX1" fmla="*/ 0 w 2703286"/>
              <a:gd name="connsiteY1" fmla="*/ 979714 h 979714"/>
              <a:gd name="connsiteX2" fmla="*/ 961572 w 2703286"/>
              <a:gd name="connsiteY2" fmla="*/ 961571 h 979714"/>
              <a:gd name="connsiteX3" fmla="*/ 961572 w 2703286"/>
              <a:gd name="connsiteY3" fmla="*/ 0 h 979714"/>
              <a:gd name="connsiteX4" fmla="*/ 2703286 w 2703286"/>
              <a:gd name="connsiteY4" fmla="*/ 18143 h 979714"/>
              <a:gd name="connsiteX0" fmla="*/ 0 w 2703286"/>
              <a:gd name="connsiteY0" fmla="*/ 979714 h 979714"/>
              <a:gd name="connsiteX1" fmla="*/ 0 w 2703286"/>
              <a:gd name="connsiteY1" fmla="*/ 954314 h 979714"/>
              <a:gd name="connsiteX2" fmla="*/ 961572 w 2703286"/>
              <a:gd name="connsiteY2" fmla="*/ 961571 h 979714"/>
              <a:gd name="connsiteX3" fmla="*/ 961572 w 2703286"/>
              <a:gd name="connsiteY3" fmla="*/ 0 h 979714"/>
              <a:gd name="connsiteX4" fmla="*/ 2703286 w 2703286"/>
              <a:gd name="connsiteY4" fmla="*/ 18143 h 979714"/>
              <a:gd name="connsiteX0" fmla="*/ 3763 w 2707049"/>
              <a:gd name="connsiteY0" fmla="*/ 979714 h 979714"/>
              <a:gd name="connsiteX1" fmla="*/ 3763 w 2707049"/>
              <a:gd name="connsiteY1" fmla="*/ 954314 h 979714"/>
              <a:gd name="connsiteX2" fmla="*/ 965335 w 2707049"/>
              <a:gd name="connsiteY2" fmla="*/ 961571 h 979714"/>
              <a:gd name="connsiteX3" fmla="*/ 965335 w 2707049"/>
              <a:gd name="connsiteY3" fmla="*/ 0 h 979714"/>
              <a:gd name="connsiteX4" fmla="*/ 2707049 w 2707049"/>
              <a:gd name="connsiteY4" fmla="*/ 18143 h 979714"/>
              <a:gd name="connsiteX0" fmla="*/ 3763 w 2707049"/>
              <a:gd name="connsiteY0" fmla="*/ 979714 h 979714"/>
              <a:gd name="connsiteX1" fmla="*/ 3763 w 2707049"/>
              <a:gd name="connsiteY1" fmla="*/ 954314 h 979714"/>
              <a:gd name="connsiteX2" fmla="*/ 965335 w 2707049"/>
              <a:gd name="connsiteY2" fmla="*/ 961571 h 979714"/>
              <a:gd name="connsiteX3" fmla="*/ 965335 w 2707049"/>
              <a:gd name="connsiteY3" fmla="*/ 0 h 979714"/>
              <a:gd name="connsiteX4" fmla="*/ 2707049 w 2707049"/>
              <a:gd name="connsiteY4" fmla="*/ 1210 h 979714"/>
              <a:gd name="connsiteX0" fmla="*/ 3763 w 2707049"/>
              <a:gd name="connsiteY0" fmla="*/ 979714 h 979714"/>
              <a:gd name="connsiteX1" fmla="*/ 3763 w 2707049"/>
              <a:gd name="connsiteY1" fmla="*/ 954314 h 979714"/>
              <a:gd name="connsiteX2" fmla="*/ 965335 w 2707049"/>
              <a:gd name="connsiteY2" fmla="*/ 961571 h 979714"/>
              <a:gd name="connsiteX3" fmla="*/ 965335 w 2707049"/>
              <a:gd name="connsiteY3" fmla="*/ 0 h 979714"/>
              <a:gd name="connsiteX4" fmla="*/ 2707049 w 2707049"/>
              <a:gd name="connsiteY4" fmla="*/ 1210 h 979714"/>
              <a:gd name="connsiteX0" fmla="*/ 0 w 2703286"/>
              <a:gd name="connsiteY0" fmla="*/ 979714 h 979714"/>
              <a:gd name="connsiteX1" fmla="*/ 16933 w 2703286"/>
              <a:gd name="connsiteY1" fmla="*/ 962781 h 979714"/>
              <a:gd name="connsiteX2" fmla="*/ 961572 w 2703286"/>
              <a:gd name="connsiteY2" fmla="*/ 961571 h 979714"/>
              <a:gd name="connsiteX3" fmla="*/ 961572 w 2703286"/>
              <a:gd name="connsiteY3" fmla="*/ 0 h 979714"/>
              <a:gd name="connsiteX4" fmla="*/ 2703286 w 2703286"/>
              <a:gd name="connsiteY4" fmla="*/ 1210 h 979714"/>
              <a:gd name="connsiteX0" fmla="*/ 0 w 2703286"/>
              <a:gd name="connsiteY0" fmla="*/ 979714 h 979714"/>
              <a:gd name="connsiteX1" fmla="*/ 211667 w 2703286"/>
              <a:gd name="connsiteY1" fmla="*/ 954315 h 979714"/>
              <a:gd name="connsiteX2" fmla="*/ 961572 w 2703286"/>
              <a:gd name="connsiteY2" fmla="*/ 961571 h 979714"/>
              <a:gd name="connsiteX3" fmla="*/ 961572 w 2703286"/>
              <a:gd name="connsiteY3" fmla="*/ 0 h 979714"/>
              <a:gd name="connsiteX4" fmla="*/ 2703286 w 2703286"/>
              <a:gd name="connsiteY4" fmla="*/ 1210 h 979714"/>
              <a:gd name="connsiteX0" fmla="*/ 0 w 2694820"/>
              <a:gd name="connsiteY0" fmla="*/ 954314 h 961571"/>
              <a:gd name="connsiteX1" fmla="*/ 203201 w 2694820"/>
              <a:gd name="connsiteY1" fmla="*/ 954315 h 961571"/>
              <a:gd name="connsiteX2" fmla="*/ 953106 w 2694820"/>
              <a:gd name="connsiteY2" fmla="*/ 961571 h 961571"/>
              <a:gd name="connsiteX3" fmla="*/ 953106 w 2694820"/>
              <a:gd name="connsiteY3" fmla="*/ 0 h 961571"/>
              <a:gd name="connsiteX4" fmla="*/ 2694820 w 2694820"/>
              <a:gd name="connsiteY4" fmla="*/ 1210 h 961571"/>
              <a:gd name="connsiteX0" fmla="*/ 0 w 2694820"/>
              <a:gd name="connsiteY0" fmla="*/ 954314 h 1030749"/>
              <a:gd name="connsiteX1" fmla="*/ 953106 w 2694820"/>
              <a:gd name="connsiteY1" fmla="*/ 961571 h 1030749"/>
              <a:gd name="connsiteX2" fmla="*/ 953106 w 2694820"/>
              <a:gd name="connsiteY2" fmla="*/ 0 h 1030749"/>
              <a:gd name="connsiteX3" fmla="*/ 2694820 w 2694820"/>
              <a:gd name="connsiteY3" fmla="*/ 1210 h 1030749"/>
              <a:gd name="connsiteX0" fmla="*/ 0 w 2694820"/>
              <a:gd name="connsiteY0" fmla="*/ 954314 h 961571"/>
              <a:gd name="connsiteX1" fmla="*/ 953106 w 2694820"/>
              <a:gd name="connsiteY1" fmla="*/ 961571 h 961571"/>
              <a:gd name="connsiteX2" fmla="*/ 953106 w 2694820"/>
              <a:gd name="connsiteY2" fmla="*/ 0 h 961571"/>
              <a:gd name="connsiteX3" fmla="*/ 2694820 w 2694820"/>
              <a:gd name="connsiteY3" fmla="*/ 1210 h 961571"/>
              <a:gd name="connsiteX0" fmla="*/ 0 w 2694820"/>
              <a:gd name="connsiteY0" fmla="*/ 965225 h 965225"/>
              <a:gd name="connsiteX1" fmla="*/ 953106 w 2694820"/>
              <a:gd name="connsiteY1" fmla="*/ 961571 h 965225"/>
              <a:gd name="connsiteX2" fmla="*/ 953106 w 2694820"/>
              <a:gd name="connsiteY2" fmla="*/ 0 h 965225"/>
              <a:gd name="connsiteX3" fmla="*/ 2694820 w 2694820"/>
              <a:gd name="connsiteY3" fmla="*/ 1210 h 965225"/>
              <a:gd name="connsiteX0" fmla="*/ 0 w 2694820"/>
              <a:gd name="connsiteY0" fmla="*/ 970681 h 970681"/>
              <a:gd name="connsiteX1" fmla="*/ 953106 w 2694820"/>
              <a:gd name="connsiteY1" fmla="*/ 967027 h 970681"/>
              <a:gd name="connsiteX2" fmla="*/ 940527 w 2694820"/>
              <a:gd name="connsiteY2" fmla="*/ 0 h 970681"/>
              <a:gd name="connsiteX3" fmla="*/ 2694820 w 2694820"/>
              <a:gd name="connsiteY3" fmla="*/ 6666 h 970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4820" h="970681">
                <a:moveTo>
                  <a:pt x="0" y="970681"/>
                </a:moveTo>
                <a:lnTo>
                  <a:pt x="953106" y="967027"/>
                </a:lnTo>
                <a:lnTo>
                  <a:pt x="940527" y="0"/>
                </a:lnTo>
                <a:lnTo>
                  <a:pt x="2694820" y="6666"/>
                </a:lnTo>
              </a:path>
            </a:pathLst>
          </a:custGeom>
          <a:ln w="76200" cmpd="sng"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366FF"/>
              </a:solidFill>
            </a:endParaRPr>
          </a:p>
        </p:txBody>
      </p:sp>
      <p:cxnSp>
        <p:nvCxnSpPr>
          <p:cNvPr id="62" name="Straight Connector 61"/>
          <p:cNvCxnSpPr>
            <a:endCxn id="60" idx="2"/>
          </p:cNvCxnSpPr>
          <p:nvPr/>
        </p:nvCxnSpPr>
        <p:spPr>
          <a:xfrm flipV="1">
            <a:off x="4728445" y="2683207"/>
            <a:ext cx="3522765" cy="20038"/>
          </a:xfrm>
          <a:prstGeom prst="line">
            <a:avLst/>
          </a:prstGeom>
          <a:ln w="9525" cmpd="sng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5780128" y="4922053"/>
            <a:ext cx="2591157" cy="37730"/>
          </a:xfrm>
          <a:prstGeom prst="line">
            <a:avLst/>
          </a:prstGeom>
          <a:ln w="9525" cmpd="sng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2" name="Group 71"/>
          <p:cNvGrpSpPr/>
          <p:nvPr/>
        </p:nvGrpSpPr>
        <p:grpSpPr>
          <a:xfrm>
            <a:off x="161242" y="1771429"/>
            <a:ext cx="4292762" cy="3852128"/>
            <a:chOff x="174679" y="1819654"/>
            <a:chExt cx="4650492" cy="3852128"/>
          </a:xfrm>
        </p:grpSpPr>
        <p:sp>
          <p:nvSpPr>
            <p:cNvPr id="3" name="TextBox 2"/>
            <p:cNvSpPr txBox="1"/>
            <p:nvPr/>
          </p:nvSpPr>
          <p:spPr>
            <a:xfrm>
              <a:off x="377943" y="1819654"/>
              <a:ext cx="389551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1) The bunch length is kept constant</a:t>
              </a:r>
            </a:p>
            <a:p>
              <a:r>
                <a:rPr lang="en-US" dirty="0" smtClean="0"/>
                <a:t>2) The longitudinal </a:t>
              </a:r>
              <a:r>
                <a:rPr lang="en-US" dirty="0" err="1" smtClean="0"/>
                <a:t>emittance</a:t>
              </a:r>
              <a:r>
                <a:rPr lang="en-US" dirty="0" smtClean="0"/>
                <a:t> </a:t>
              </a:r>
            </a:p>
            <a:p>
              <a:r>
                <a:rPr lang="en-US" dirty="0"/>
                <a:t> </a:t>
              </a:r>
              <a:r>
                <a:rPr lang="en-US" dirty="0" smtClean="0"/>
                <a:t>     is preserved</a:t>
              </a:r>
              <a:endParaRPr lang="en-US" dirty="0"/>
            </a:p>
          </p:txBody>
        </p:sp>
        <p:sp>
          <p:nvSpPr>
            <p:cNvPr id="68" name="Down Arrow 67"/>
            <p:cNvSpPr/>
            <p:nvPr/>
          </p:nvSpPr>
          <p:spPr>
            <a:xfrm>
              <a:off x="1933555" y="2978842"/>
              <a:ext cx="484632" cy="490858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580820" y="3606571"/>
              <a:ext cx="341663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Synchrotron frequency changes</a:t>
              </a:r>
            </a:p>
            <a:p>
              <a:r>
                <a:rPr lang="en-US" dirty="0"/>
                <a:t>B</a:t>
              </a:r>
              <a:r>
                <a:rPr lang="en-US" dirty="0" smtClean="0"/>
                <a:t>unching factor changes</a:t>
              </a:r>
              <a:endParaRPr lang="en-US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74679" y="5210117"/>
              <a:ext cx="4650492" cy="461665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peak </a:t>
              </a:r>
              <a:r>
                <a:rPr lang="en-US" sz="2400" dirty="0" err="1" smtClean="0"/>
                <a:t>tuneshift</a:t>
              </a:r>
              <a:r>
                <a:rPr lang="en-US" sz="2400" dirty="0" smtClean="0"/>
                <a:t> increases of ~60%</a:t>
              </a:r>
              <a:endParaRPr lang="en-US" sz="2400" dirty="0"/>
            </a:p>
          </p:txBody>
        </p:sp>
        <p:sp>
          <p:nvSpPr>
            <p:cNvPr id="71" name="Down Arrow 70"/>
            <p:cNvSpPr/>
            <p:nvPr/>
          </p:nvSpPr>
          <p:spPr>
            <a:xfrm>
              <a:off x="1933555" y="4492896"/>
              <a:ext cx="484632" cy="490858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18023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Magnet modeling during acceleration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DC177-BA1F-B645-9628-1164FE55AA34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2" name="Picture 11" descr="k2l_stat_brho_18_5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031" y="2578621"/>
            <a:ext cx="4173415" cy="315595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242186" y="1666782"/>
            <a:ext cx="23211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Sextupolar</a:t>
            </a:r>
            <a:endParaRPr lang="en-US" dirty="0" smtClean="0"/>
          </a:p>
          <a:p>
            <a:pPr algn="ctr"/>
            <a:r>
              <a:rPr lang="en-US" dirty="0" smtClean="0"/>
              <a:t>component </a:t>
            </a:r>
          </a:p>
          <a:p>
            <a:pPr algn="ctr"/>
            <a:r>
              <a:rPr lang="en-US" dirty="0" smtClean="0"/>
              <a:t>(without eddy current)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835965" y="1666782"/>
            <a:ext cx="23211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Octupolar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component </a:t>
            </a:r>
          </a:p>
          <a:p>
            <a:pPr algn="ctr"/>
            <a:r>
              <a:rPr lang="en-US" dirty="0"/>
              <a:t>(</a:t>
            </a:r>
            <a:r>
              <a:rPr lang="en-US" dirty="0" smtClean="0"/>
              <a:t>without eddy current)</a:t>
            </a:r>
            <a:endParaRPr lang="en-US" dirty="0"/>
          </a:p>
        </p:txBody>
      </p:sp>
      <p:pic>
        <p:nvPicPr>
          <p:cNvPr id="25" name="Picture 24" descr="k3l_stat_brho_18_5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100" y="2590113"/>
            <a:ext cx="4135736" cy="314445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3391" y="5897497"/>
            <a:ext cx="880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S.Sorge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721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k2l_stat_vs_dyn_brho_18_50_bod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2" y="1954658"/>
            <a:ext cx="4108185" cy="31253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the eddy current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DC177-BA1F-B645-9628-1164FE55AA34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323338" y="1340018"/>
            <a:ext cx="2326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Sextupolar</a:t>
            </a:r>
            <a:r>
              <a:rPr lang="en-US" dirty="0"/>
              <a:t> </a:t>
            </a:r>
            <a:r>
              <a:rPr lang="en-US" dirty="0" smtClean="0"/>
              <a:t>component </a:t>
            </a:r>
          </a:p>
          <a:p>
            <a:pPr algn="ctr"/>
            <a:r>
              <a:rPr lang="en-US" dirty="0" smtClean="0"/>
              <a:t>and  eddy current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843236" y="1340018"/>
            <a:ext cx="2306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Octupolar</a:t>
            </a:r>
            <a:r>
              <a:rPr lang="en-US" dirty="0" smtClean="0"/>
              <a:t>  component </a:t>
            </a:r>
          </a:p>
          <a:p>
            <a:pPr algn="ctr"/>
            <a:r>
              <a:rPr lang="en-US" dirty="0" smtClean="0"/>
              <a:t>and eddy current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1011763" y="3966074"/>
            <a:ext cx="835105" cy="15829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909904" y="5399149"/>
            <a:ext cx="6937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Created at the beginning of the acceleration ramp of 4 T/s enhances the </a:t>
            </a:r>
          </a:p>
          <a:p>
            <a:r>
              <a:rPr lang="en-US" dirty="0" smtClean="0"/>
              <a:t>systematic </a:t>
            </a:r>
            <a:r>
              <a:rPr lang="en-US" dirty="0" err="1" smtClean="0"/>
              <a:t>sextupolar</a:t>
            </a:r>
            <a:r>
              <a:rPr lang="en-US" dirty="0" smtClean="0"/>
              <a:t> strength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990055" y="2259509"/>
            <a:ext cx="2111825" cy="838317"/>
            <a:chOff x="1072560" y="2259508"/>
            <a:chExt cx="2287810" cy="838317"/>
          </a:xfrm>
        </p:grpSpPr>
        <p:sp>
          <p:nvSpPr>
            <p:cNvPr id="3" name="TextBox 2"/>
            <p:cNvSpPr txBox="1"/>
            <p:nvPr/>
          </p:nvSpPr>
          <p:spPr>
            <a:xfrm>
              <a:off x="1128754" y="2259508"/>
              <a:ext cx="2231616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Damp relatively fast</a:t>
              </a:r>
              <a:endParaRPr lang="en-US" dirty="0"/>
            </a:p>
          </p:txBody>
        </p:sp>
        <p:sp>
          <p:nvSpPr>
            <p:cNvPr id="7" name="Left Brace 6"/>
            <p:cNvSpPr/>
            <p:nvPr/>
          </p:nvSpPr>
          <p:spPr>
            <a:xfrm rot="5400000">
              <a:off x="1939998" y="1755052"/>
              <a:ext cx="475335" cy="2210212"/>
            </a:xfrm>
            <a:prstGeom prst="leftBrace">
              <a:avLst/>
            </a:prstGeom>
            <a:ln>
              <a:solidFill>
                <a:srgbClr val="FF18D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95879" y="5549024"/>
            <a:ext cx="880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S.Sorge</a:t>
            </a:r>
            <a:endParaRPr lang="en-US" dirty="0"/>
          </a:p>
        </p:txBody>
      </p:sp>
      <p:pic>
        <p:nvPicPr>
          <p:cNvPr id="17" name="Picture 16" descr="k3l_stat_vs_dyn_brho_18_50_bod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943" y="1959650"/>
            <a:ext cx="4082662" cy="310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475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AD682-12A4-8441-9408-E6F8C0FDE98E}" type="slidenum">
              <a:rPr lang="en-US" smtClean="0"/>
              <a:t>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61642" y="2486886"/>
            <a:ext cx="869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SIS18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083646" y="3198089"/>
            <a:ext cx="1025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SIS100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083646" y="3909292"/>
            <a:ext cx="1025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SIS300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360566" y="4620494"/>
            <a:ext cx="2471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Future Challenges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794728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a_scan_wp1-nt-1d3_i_640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5" y="1056982"/>
            <a:ext cx="5505201" cy="55052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beam dynamic issues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DC177-BA1F-B645-9628-1164FE55AA34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149974" y="1921007"/>
            <a:ext cx="3769290" cy="38096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4874260" y="1945911"/>
            <a:ext cx="21706" cy="3809673"/>
          </a:xfrm>
          <a:prstGeom prst="line">
            <a:avLst/>
          </a:prstGeom>
          <a:ln>
            <a:solidFill>
              <a:schemeClr val="tx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062321" y="1933211"/>
            <a:ext cx="0" cy="3809673"/>
          </a:xfrm>
          <a:prstGeom prst="line">
            <a:avLst/>
          </a:prstGeom>
          <a:ln>
            <a:solidFill>
              <a:schemeClr val="tx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714187" y="1938744"/>
            <a:ext cx="0" cy="3809673"/>
          </a:xfrm>
          <a:prstGeom prst="line">
            <a:avLst/>
          </a:prstGeom>
          <a:ln>
            <a:solidFill>
              <a:schemeClr val="tx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006150" y="1933211"/>
            <a:ext cx="0" cy="3809673"/>
          </a:xfrm>
          <a:prstGeom prst="line">
            <a:avLst/>
          </a:prstGeom>
          <a:ln>
            <a:solidFill>
              <a:schemeClr val="tx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421552" y="1936977"/>
            <a:ext cx="0" cy="3809673"/>
          </a:xfrm>
          <a:prstGeom prst="line">
            <a:avLst/>
          </a:prstGeom>
          <a:ln>
            <a:solidFill>
              <a:schemeClr val="tx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139363" y="1924277"/>
            <a:ext cx="0" cy="3809673"/>
          </a:xfrm>
          <a:prstGeom prst="line">
            <a:avLst/>
          </a:prstGeom>
          <a:ln>
            <a:solidFill>
              <a:schemeClr val="tx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6200000">
            <a:off x="3085767" y="1939123"/>
            <a:ext cx="0" cy="3516621"/>
          </a:xfrm>
          <a:prstGeom prst="line">
            <a:avLst/>
          </a:prstGeom>
          <a:ln>
            <a:solidFill>
              <a:schemeClr val="tx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16200000">
            <a:off x="3127442" y="2867568"/>
            <a:ext cx="0" cy="3516621"/>
          </a:xfrm>
          <a:prstGeom prst="line">
            <a:avLst/>
          </a:prstGeom>
          <a:ln>
            <a:solidFill>
              <a:schemeClr val="tx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16200000">
            <a:off x="3119197" y="3137382"/>
            <a:ext cx="0" cy="3516621"/>
          </a:xfrm>
          <a:prstGeom prst="line">
            <a:avLst/>
          </a:prstGeom>
          <a:ln>
            <a:solidFill>
              <a:schemeClr val="tx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16200000">
            <a:off x="3115949" y="3784711"/>
            <a:ext cx="0" cy="3516621"/>
          </a:xfrm>
          <a:prstGeom prst="line">
            <a:avLst/>
          </a:prstGeom>
          <a:ln>
            <a:solidFill>
              <a:schemeClr val="tx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304010" y="2051277"/>
            <a:ext cx="3591956" cy="1646157"/>
          </a:xfrm>
          <a:prstGeom prst="line">
            <a:avLst/>
          </a:prstGeom>
          <a:ln>
            <a:solidFill>
              <a:schemeClr val="tx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293797" y="3898385"/>
            <a:ext cx="3591956" cy="1646157"/>
          </a:xfrm>
          <a:prstGeom prst="line">
            <a:avLst/>
          </a:prstGeom>
          <a:ln>
            <a:solidFill>
              <a:schemeClr val="tx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192563" y="1945911"/>
            <a:ext cx="1681697" cy="1751522"/>
          </a:xfrm>
          <a:prstGeom prst="line">
            <a:avLst/>
          </a:prstGeom>
          <a:ln>
            <a:solidFill>
              <a:schemeClr val="tx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251900" y="3926567"/>
            <a:ext cx="1741320" cy="1751522"/>
          </a:xfrm>
          <a:prstGeom prst="line">
            <a:avLst/>
          </a:prstGeom>
          <a:ln>
            <a:solidFill>
              <a:schemeClr val="tx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304010" y="2051277"/>
            <a:ext cx="3591956" cy="3493265"/>
          </a:xfrm>
          <a:prstGeom prst="line">
            <a:avLst/>
          </a:prstGeom>
          <a:ln>
            <a:solidFill>
              <a:schemeClr val="tx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Freeform 12"/>
          <p:cNvSpPr/>
          <p:nvPr/>
        </p:nvSpPr>
        <p:spPr>
          <a:xfrm>
            <a:off x="3621557" y="2919975"/>
            <a:ext cx="733236" cy="1272510"/>
          </a:xfrm>
          <a:custGeom>
            <a:avLst/>
            <a:gdLst>
              <a:gd name="connsiteX0" fmla="*/ 2680793 w 2680793"/>
              <a:gd name="connsiteY0" fmla="*/ 0 h 1599122"/>
              <a:gd name="connsiteX1" fmla="*/ 423283 w 2680793"/>
              <a:gd name="connsiteY1" fmla="*/ 446813 h 1599122"/>
              <a:gd name="connsiteX2" fmla="*/ 0 w 2680793"/>
              <a:gd name="connsiteY2" fmla="*/ 1599122 h 1599122"/>
              <a:gd name="connsiteX3" fmla="*/ 1246334 w 2680793"/>
              <a:gd name="connsiteY3" fmla="*/ 1575605 h 1599122"/>
              <a:gd name="connsiteX4" fmla="*/ 2680793 w 2680793"/>
              <a:gd name="connsiteY4" fmla="*/ 0 h 1599122"/>
              <a:gd name="connsiteX0" fmla="*/ 2680793 w 2680793"/>
              <a:gd name="connsiteY0" fmla="*/ 0 h 1599122"/>
              <a:gd name="connsiteX1" fmla="*/ 423283 w 2680793"/>
              <a:gd name="connsiteY1" fmla="*/ 446813 h 1599122"/>
              <a:gd name="connsiteX2" fmla="*/ 0 w 2680793"/>
              <a:gd name="connsiteY2" fmla="*/ 1599122 h 1599122"/>
              <a:gd name="connsiteX3" fmla="*/ 1514398 w 2680793"/>
              <a:gd name="connsiteY3" fmla="*/ 1227969 h 1599122"/>
              <a:gd name="connsiteX4" fmla="*/ 2680793 w 2680793"/>
              <a:gd name="connsiteY4" fmla="*/ 0 h 1599122"/>
              <a:gd name="connsiteX0" fmla="*/ 2680793 w 2680793"/>
              <a:gd name="connsiteY0" fmla="*/ 0 h 1599122"/>
              <a:gd name="connsiteX1" fmla="*/ 490299 w 2680793"/>
              <a:gd name="connsiteY1" fmla="*/ 742302 h 1599122"/>
              <a:gd name="connsiteX2" fmla="*/ 0 w 2680793"/>
              <a:gd name="connsiteY2" fmla="*/ 1599122 h 1599122"/>
              <a:gd name="connsiteX3" fmla="*/ 1514398 w 2680793"/>
              <a:gd name="connsiteY3" fmla="*/ 1227969 h 1599122"/>
              <a:gd name="connsiteX4" fmla="*/ 2680793 w 2680793"/>
              <a:gd name="connsiteY4" fmla="*/ 0 h 1599122"/>
              <a:gd name="connsiteX0" fmla="*/ 2190494 w 2190494"/>
              <a:gd name="connsiteY0" fmla="*/ 0 h 1599122"/>
              <a:gd name="connsiteX1" fmla="*/ 0 w 2190494"/>
              <a:gd name="connsiteY1" fmla="*/ 742302 h 1599122"/>
              <a:gd name="connsiteX2" fmla="*/ 12321 w 2190494"/>
              <a:gd name="connsiteY2" fmla="*/ 1599122 h 1599122"/>
              <a:gd name="connsiteX3" fmla="*/ 1024099 w 2190494"/>
              <a:gd name="connsiteY3" fmla="*/ 1227969 h 1599122"/>
              <a:gd name="connsiteX4" fmla="*/ 2190494 w 2190494"/>
              <a:gd name="connsiteY4" fmla="*/ 0 h 1599122"/>
              <a:gd name="connsiteX0" fmla="*/ 2190494 w 2190494"/>
              <a:gd name="connsiteY0" fmla="*/ 0 h 1599122"/>
              <a:gd name="connsiteX1" fmla="*/ 0 w 2190494"/>
              <a:gd name="connsiteY1" fmla="*/ 742302 h 1599122"/>
              <a:gd name="connsiteX2" fmla="*/ 12321 w 2190494"/>
              <a:gd name="connsiteY2" fmla="*/ 1599122 h 1599122"/>
              <a:gd name="connsiteX3" fmla="*/ 1459703 w 2190494"/>
              <a:gd name="connsiteY3" fmla="*/ 1123679 h 1599122"/>
              <a:gd name="connsiteX4" fmla="*/ 2190494 w 2190494"/>
              <a:gd name="connsiteY4" fmla="*/ 0 h 1599122"/>
              <a:gd name="connsiteX0" fmla="*/ 2178173 w 2178173"/>
              <a:gd name="connsiteY0" fmla="*/ 0 h 1599122"/>
              <a:gd name="connsiteX1" fmla="*/ 222235 w 2178173"/>
              <a:gd name="connsiteY1" fmla="*/ 707539 h 1599122"/>
              <a:gd name="connsiteX2" fmla="*/ 0 w 2178173"/>
              <a:gd name="connsiteY2" fmla="*/ 1599122 h 1599122"/>
              <a:gd name="connsiteX3" fmla="*/ 1447382 w 2178173"/>
              <a:gd name="connsiteY3" fmla="*/ 1123679 h 1599122"/>
              <a:gd name="connsiteX4" fmla="*/ 2178173 w 2178173"/>
              <a:gd name="connsiteY4" fmla="*/ 0 h 1599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8173" h="1599122">
                <a:moveTo>
                  <a:pt x="2178173" y="0"/>
                </a:moveTo>
                <a:lnTo>
                  <a:pt x="222235" y="707539"/>
                </a:lnTo>
                <a:lnTo>
                  <a:pt x="0" y="1599122"/>
                </a:lnTo>
                <a:lnTo>
                  <a:pt x="1447382" y="1123679"/>
                </a:lnTo>
                <a:lnTo>
                  <a:pt x="2178173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8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8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552664" y="1717037"/>
            <a:ext cx="3509645" cy="2993201"/>
            <a:chOff x="6609571" y="2397294"/>
            <a:chExt cx="3802115" cy="2993201"/>
          </a:xfrm>
        </p:grpSpPr>
        <p:sp>
          <p:nvSpPr>
            <p:cNvPr id="7" name="TextBox 6"/>
            <p:cNvSpPr txBox="1"/>
            <p:nvPr/>
          </p:nvSpPr>
          <p:spPr>
            <a:xfrm>
              <a:off x="6609571" y="2397294"/>
              <a:ext cx="3802115" cy="707886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Increase of energy </a:t>
              </a:r>
              <a:r>
                <a:rPr lang="en-US" sz="2000" dirty="0" smtClean="0"/>
                <a:t>damps </a:t>
              </a:r>
              <a:r>
                <a:rPr lang="en-US" sz="2000" dirty="0" smtClean="0"/>
                <a:t>beam</a:t>
              </a:r>
            </a:p>
            <a:p>
              <a:r>
                <a:rPr lang="en-US" sz="2000" dirty="0" smtClean="0"/>
                <a:t>size and space charge</a:t>
              </a:r>
              <a:endParaRPr lang="en-US" sz="20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713659" y="4682609"/>
              <a:ext cx="3442858" cy="707886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periodic resonances crossing</a:t>
              </a:r>
            </a:p>
            <a:p>
              <a:r>
                <a:rPr lang="en-US" sz="2000" dirty="0" smtClean="0"/>
                <a:t>pushes </a:t>
              </a:r>
              <a:r>
                <a:rPr lang="en-US" sz="2000" dirty="0" smtClean="0"/>
                <a:t>beam out</a:t>
              </a:r>
              <a:endParaRPr lang="en-US" sz="2000" dirty="0"/>
            </a:p>
          </p:txBody>
        </p:sp>
        <p:sp>
          <p:nvSpPr>
            <p:cNvPr id="10" name="Down Arrow 9"/>
            <p:cNvSpPr/>
            <p:nvPr/>
          </p:nvSpPr>
          <p:spPr>
            <a:xfrm>
              <a:off x="7931790" y="3142574"/>
              <a:ext cx="1126422" cy="755810"/>
            </a:xfrm>
            <a:prstGeom prst="down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Up Arrow 10"/>
            <p:cNvSpPr/>
            <p:nvPr/>
          </p:nvSpPr>
          <p:spPr>
            <a:xfrm>
              <a:off x="7931790" y="3926566"/>
              <a:ext cx="1126422" cy="699312"/>
            </a:xfrm>
            <a:prstGeom prst="up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773991" y="5721262"/>
            <a:ext cx="29669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Very complex process</a:t>
            </a:r>
            <a:endParaRPr lang="en-US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002582" y="4898211"/>
            <a:ext cx="2546077" cy="646331"/>
          </a:xfrm>
          <a:prstGeom prst="rect">
            <a:avLst/>
          </a:prstGeom>
          <a:solidFill>
            <a:srgbClr val="FF0000">
              <a:alpha val="39000"/>
            </a:srgb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Relevance of resonances </a:t>
            </a:r>
          </a:p>
          <a:p>
            <a:r>
              <a:rPr lang="en-US" b="1" dirty="0" smtClean="0"/>
              <a:t>varies during the ramp</a:t>
            </a:r>
            <a:endParaRPr lang="en-US" b="1" dirty="0"/>
          </a:p>
        </p:txBody>
      </p:sp>
      <p:sp>
        <p:nvSpPr>
          <p:cNvPr id="38" name="Freeform 37"/>
          <p:cNvSpPr/>
          <p:nvPr/>
        </p:nvSpPr>
        <p:spPr>
          <a:xfrm>
            <a:off x="3297518" y="2986876"/>
            <a:ext cx="1022947" cy="1788696"/>
          </a:xfrm>
          <a:custGeom>
            <a:avLst/>
            <a:gdLst>
              <a:gd name="connsiteX0" fmla="*/ 2680793 w 2680793"/>
              <a:gd name="connsiteY0" fmla="*/ 0 h 1599122"/>
              <a:gd name="connsiteX1" fmla="*/ 423283 w 2680793"/>
              <a:gd name="connsiteY1" fmla="*/ 446813 h 1599122"/>
              <a:gd name="connsiteX2" fmla="*/ 0 w 2680793"/>
              <a:gd name="connsiteY2" fmla="*/ 1599122 h 1599122"/>
              <a:gd name="connsiteX3" fmla="*/ 1246334 w 2680793"/>
              <a:gd name="connsiteY3" fmla="*/ 1575605 h 1599122"/>
              <a:gd name="connsiteX4" fmla="*/ 2680793 w 2680793"/>
              <a:gd name="connsiteY4" fmla="*/ 0 h 1599122"/>
              <a:gd name="connsiteX0" fmla="*/ 2680793 w 2680793"/>
              <a:gd name="connsiteY0" fmla="*/ 0 h 1599122"/>
              <a:gd name="connsiteX1" fmla="*/ 423283 w 2680793"/>
              <a:gd name="connsiteY1" fmla="*/ 446813 h 1599122"/>
              <a:gd name="connsiteX2" fmla="*/ 0 w 2680793"/>
              <a:gd name="connsiteY2" fmla="*/ 1599122 h 1599122"/>
              <a:gd name="connsiteX3" fmla="*/ 1514398 w 2680793"/>
              <a:gd name="connsiteY3" fmla="*/ 1227969 h 1599122"/>
              <a:gd name="connsiteX4" fmla="*/ 2680793 w 2680793"/>
              <a:gd name="connsiteY4" fmla="*/ 0 h 1599122"/>
              <a:gd name="connsiteX0" fmla="*/ 2680793 w 2680793"/>
              <a:gd name="connsiteY0" fmla="*/ 0 h 1599122"/>
              <a:gd name="connsiteX1" fmla="*/ 490299 w 2680793"/>
              <a:gd name="connsiteY1" fmla="*/ 742302 h 1599122"/>
              <a:gd name="connsiteX2" fmla="*/ 0 w 2680793"/>
              <a:gd name="connsiteY2" fmla="*/ 1599122 h 1599122"/>
              <a:gd name="connsiteX3" fmla="*/ 1514398 w 2680793"/>
              <a:gd name="connsiteY3" fmla="*/ 1227969 h 1599122"/>
              <a:gd name="connsiteX4" fmla="*/ 2680793 w 2680793"/>
              <a:gd name="connsiteY4" fmla="*/ 0 h 1599122"/>
              <a:gd name="connsiteX0" fmla="*/ 2190494 w 2190494"/>
              <a:gd name="connsiteY0" fmla="*/ 0 h 1599122"/>
              <a:gd name="connsiteX1" fmla="*/ 0 w 2190494"/>
              <a:gd name="connsiteY1" fmla="*/ 742302 h 1599122"/>
              <a:gd name="connsiteX2" fmla="*/ 12321 w 2190494"/>
              <a:gd name="connsiteY2" fmla="*/ 1599122 h 1599122"/>
              <a:gd name="connsiteX3" fmla="*/ 1024099 w 2190494"/>
              <a:gd name="connsiteY3" fmla="*/ 1227969 h 1599122"/>
              <a:gd name="connsiteX4" fmla="*/ 2190494 w 2190494"/>
              <a:gd name="connsiteY4" fmla="*/ 0 h 1599122"/>
              <a:gd name="connsiteX0" fmla="*/ 2190494 w 2190494"/>
              <a:gd name="connsiteY0" fmla="*/ 0 h 1599122"/>
              <a:gd name="connsiteX1" fmla="*/ 0 w 2190494"/>
              <a:gd name="connsiteY1" fmla="*/ 742302 h 1599122"/>
              <a:gd name="connsiteX2" fmla="*/ 12321 w 2190494"/>
              <a:gd name="connsiteY2" fmla="*/ 1599122 h 1599122"/>
              <a:gd name="connsiteX3" fmla="*/ 1459703 w 2190494"/>
              <a:gd name="connsiteY3" fmla="*/ 1123679 h 1599122"/>
              <a:gd name="connsiteX4" fmla="*/ 2190494 w 2190494"/>
              <a:gd name="connsiteY4" fmla="*/ 0 h 1599122"/>
              <a:gd name="connsiteX0" fmla="*/ 2178173 w 2178173"/>
              <a:gd name="connsiteY0" fmla="*/ 0 h 1599122"/>
              <a:gd name="connsiteX1" fmla="*/ 222235 w 2178173"/>
              <a:gd name="connsiteY1" fmla="*/ 707539 h 1599122"/>
              <a:gd name="connsiteX2" fmla="*/ 0 w 2178173"/>
              <a:gd name="connsiteY2" fmla="*/ 1599122 h 1599122"/>
              <a:gd name="connsiteX3" fmla="*/ 1447382 w 2178173"/>
              <a:gd name="connsiteY3" fmla="*/ 1123679 h 1599122"/>
              <a:gd name="connsiteX4" fmla="*/ 2178173 w 2178173"/>
              <a:gd name="connsiteY4" fmla="*/ 0 h 1599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8173" h="1599122">
                <a:moveTo>
                  <a:pt x="2178173" y="0"/>
                </a:moveTo>
                <a:lnTo>
                  <a:pt x="222235" y="707539"/>
                </a:lnTo>
                <a:lnTo>
                  <a:pt x="0" y="1599122"/>
                </a:lnTo>
                <a:lnTo>
                  <a:pt x="1447382" y="1123679"/>
                </a:lnTo>
                <a:lnTo>
                  <a:pt x="2178173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8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8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>
            <a:spLocks noChangeAspect="1"/>
          </p:cNvSpPr>
          <p:nvPr/>
        </p:nvSpPr>
        <p:spPr>
          <a:xfrm>
            <a:off x="4268973" y="2834660"/>
            <a:ext cx="166154" cy="1800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088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5000" fill="hold"/>
                                        <p:tgtEl>
                                          <p:spTgt spid="3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42" presetClass="pat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499E-6 2.6087E-6 L 0.04702 -0.10939 " pathEditMode="relative" rAng="0" ptsTypes="AA">
                                      <p:cBhvr>
                                        <p:cTn id="14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" y="-548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90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35" presetClass="emph" presetSubtype="0" repeatCount="3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90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35" presetClass="emph" presetSubtype="0" repeatCount="3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90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35" presetClass="emph" presetSubtype="0" repeatCount="3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90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8" grpId="0" animBg="1"/>
      <p:bldP spid="38" grpId="1" animBg="1"/>
      <p:bldP spid="38" grpId="2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investigation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DC177-BA1F-B645-9628-1164FE55AA34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88573" y="1787957"/>
            <a:ext cx="30260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We keep conservative:</a:t>
            </a:r>
            <a:endParaRPr lang="en-US" sz="2400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1088573" y="2571458"/>
            <a:ext cx="71535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K</a:t>
            </a:r>
            <a:r>
              <a:rPr lang="en-US" sz="2400" dirty="0" smtClean="0"/>
              <a:t>eep the error seed of the storage also during the ramp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088573" y="4399148"/>
            <a:ext cx="46074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Do not compensate any resonance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080028" y="5128388"/>
            <a:ext cx="64007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We study the higher intensity case  I = 5x10</a:t>
            </a:r>
            <a:r>
              <a:rPr lang="en-US" sz="2400" baseline="30000" dirty="0" smtClean="0"/>
              <a:t>11</a:t>
            </a:r>
            <a:r>
              <a:rPr lang="en-US" sz="2400" dirty="0" smtClean="0"/>
              <a:t> ions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024746" y="3370358"/>
            <a:ext cx="56673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C</a:t>
            </a:r>
            <a:r>
              <a:rPr lang="en-US" sz="2400" dirty="0" smtClean="0">
                <a:solidFill>
                  <a:srgbClr val="FF0000"/>
                </a:solidFill>
              </a:rPr>
              <a:t>losed orbit distortion remains during ramp 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of the order of storage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4347573" y="3131933"/>
            <a:ext cx="968463" cy="31902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773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Beam survival </a:t>
            </a:r>
            <a:br>
              <a:rPr lang="en-US" dirty="0" smtClean="0"/>
            </a:br>
            <a:r>
              <a:rPr lang="en-US" dirty="0" smtClean="0"/>
              <a:t>without including eddy current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DC177-BA1F-B645-9628-1164FE55AA34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09884" y="2581216"/>
            <a:ext cx="283439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emittances</a:t>
            </a:r>
            <a:r>
              <a:rPr lang="en-US" dirty="0" smtClean="0"/>
              <a:t>:     35x15</a:t>
            </a:r>
          </a:p>
          <a:p>
            <a:r>
              <a:rPr lang="en-US" dirty="0" err="1" smtClean="0"/>
              <a:t>dp</a:t>
            </a:r>
            <a:r>
              <a:rPr lang="en-US" dirty="0" smtClean="0"/>
              <a:t>/p:                 yes</a:t>
            </a:r>
          </a:p>
          <a:p>
            <a:r>
              <a:rPr lang="en-US" dirty="0" smtClean="0"/>
              <a:t>Intensity:         5E11</a:t>
            </a:r>
          </a:p>
          <a:p>
            <a:r>
              <a:rPr lang="en-US" dirty="0" smtClean="0"/>
              <a:t>Resonance: uncompensated</a:t>
            </a:r>
          </a:p>
          <a:p>
            <a:r>
              <a:rPr lang="en-US" dirty="0" smtClean="0"/>
              <a:t>Ramp:    18Tm  </a:t>
            </a:r>
            <a:r>
              <a:rPr lang="en-US" dirty="0" smtClean="0">
                <a:sym typeface="Wingdings"/>
              </a:rPr>
              <a:t> 50</a:t>
            </a:r>
            <a:r>
              <a:rPr lang="en-US" dirty="0" smtClean="0"/>
              <a:t>Tm</a:t>
            </a:r>
          </a:p>
          <a:p>
            <a:r>
              <a:rPr lang="en-US" dirty="0" smtClean="0"/>
              <a:t>random seed   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yes</a:t>
            </a:r>
          </a:p>
          <a:p>
            <a:r>
              <a:rPr lang="en-US" dirty="0" smtClean="0"/>
              <a:t>eddy current    </a:t>
            </a:r>
            <a:r>
              <a:rPr lang="en-US" dirty="0" smtClean="0">
                <a:sym typeface="Wingdings"/>
              </a:rPr>
              <a:t> no</a:t>
            </a:r>
            <a:endParaRPr lang="en-US" dirty="0" smtClean="0"/>
          </a:p>
          <a:p>
            <a:r>
              <a:rPr lang="en-US" dirty="0" smtClean="0"/>
              <a:t>bucket               </a:t>
            </a:r>
            <a:r>
              <a:rPr lang="en-US" dirty="0" smtClean="0">
                <a:sym typeface="Wingdings"/>
              </a:rPr>
              <a:t> Ramp</a:t>
            </a:r>
            <a:endParaRPr lang="en-US" dirty="0" smtClean="0"/>
          </a:p>
        </p:txBody>
      </p:sp>
      <p:pic>
        <p:nvPicPr>
          <p:cNvPr id="3" name="Picture 2" descr="35x15+dpp-sc-i5-uncomp-gr-br4Ts-18_50-rand-yes_eddy_no-bucket-ramp-count_part_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693" y="1080001"/>
            <a:ext cx="4952414" cy="53651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74043" y="1475853"/>
            <a:ext cx="2866064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apparent dynamical crossing </a:t>
            </a:r>
          </a:p>
          <a:p>
            <a:r>
              <a:rPr lang="en-US" dirty="0" smtClean="0"/>
              <a:t>of two resonances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475244" y="2122184"/>
            <a:ext cx="1235791" cy="778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6074043" y="2122184"/>
            <a:ext cx="1375034" cy="12757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0534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Beam survival </a:t>
            </a:r>
            <a:br>
              <a:rPr lang="en-US" dirty="0" smtClean="0"/>
            </a:br>
            <a:r>
              <a:rPr lang="en-US" dirty="0" smtClean="0"/>
              <a:t>including eddy current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DC177-BA1F-B645-9628-1164FE55AA34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09884" y="2571889"/>
            <a:ext cx="283439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emittances</a:t>
            </a:r>
            <a:r>
              <a:rPr lang="en-US" dirty="0" smtClean="0"/>
              <a:t>:     35x15</a:t>
            </a:r>
          </a:p>
          <a:p>
            <a:r>
              <a:rPr lang="en-US" dirty="0" err="1" smtClean="0"/>
              <a:t>dp</a:t>
            </a:r>
            <a:r>
              <a:rPr lang="en-US" dirty="0" smtClean="0"/>
              <a:t>/p:                 yes </a:t>
            </a:r>
          </a:p>
          <a:p>
            <a:r>
              <a:rPr lang="en-US" dirty="0" smtClean="0"/>
              <a:t>Intensity:         5E11</a:t>
            </a:r>
          </a:p>
          <a:p>
            <a:r>
              <a:rPr lang="en-US" dirty="0" smtClean="0"/>
              <a:t>Resonance: uncompensated</a:t>
            </a:r>
          </a:p>
          <a:p>
            <a:r>
              <a:rPr lang="en-US" dirty="0" smtClean="0"/>
              <a:t>Ramp:    18Tm  </a:t>
            </a:r>
            <a:r>
              <a:rPr lang="en-US" dirty="0" smtClean="0">
                <a:sym typeface="Wingdings"/>
              </a:rPr>
              <a:t> 50</a:t>
            </a:r>
            <a:r>
              <a:rPr lang="en-US" dirty="0" smtClean="0"/>
              <a:t>Tm</a:t>
            </a:r>
          </a:p>
          <a:p>
            <a:r>
              <a:rPr lang="en-US" dirty="0" smtClean="0"/>
              <a:t>random seed   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yes</a:t>
            </a:r>
          </a:p>
          <a:p>
            <a:r>
              <a:rPr lang="en-US" dirty="0" smtClean="0"/>
              <a:t>eddy current    </a:t>
            </a:r>
            <a:r>
              <a:rPr lang="en-US" dirty="0" smtClean="0">
                <a:sym typeface="Wingdings"/>
              </a:rPr>
              <a:t> yes</a:t>
            </a:r>
            <a:endParaRPr lang="en-US" dirty="0" smtClean="0"/>
          </a:p>
          <a:p>
            <a:r>
              <a:rPr lang="en-US" dirty="0" smtClean="0"/>
              <a:t>bucket               </a:t>
            </a:r>
            <a:r>
              <a:rPr lang="en-US" dirty="0" smtClean="0">
                <a:sym typeface="Wingdings"/>
              </a:rPr>
              <a:t> Ramp</a:t>
            </a:r>
            <a:endParaRPr lang="en-US" dirty="0" smtClean="0"/>
          </a:p>
        </p:txBody>
      </p:sp>
      <p:pic>
        <p:nvPicPr>
          <p:cNvPr id="7" name="Picture 6" descr="35x15+dpp-sc-i5-uncomp-gr-br4Ts-18_50-rand-yes_eddy_yes-bucket-ramp-count_part_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693" y="1080001"/>
            <a:ext cx="4952414" cy="536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970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AD682-12A4-8441-9408-E6F8C0FDE98E}" type="slidenum">
              <a:rPr lang="en-US" smtClean="0"/>
              <a:t>24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733800" y="3200400"/>
            <a:ext cx="1446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SIS300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334260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SIS300 slow extraction issues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AD682-12A4-8441-9408-E6F8C0FDE98E}" type="slidenum">
              <a:rPr lang="en-US" smtClean="0"/>
              <a:t>25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23298" y="1270000"/>
            <a:ext cx="4608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synchrotron has superconducting magnets </a:t>
            </a:r>
          </a:p>
          <a:p>
            <a:r>
              <a:rPr lang="en-US" dirty="0" smtClean="0"/>
              <a:t>and is a fast ramping machine</a:t>
            </a:r>
            <a:endParaRPr lang="en-US" dirty="0"/>
          </a:p>
        </p:txBody>
      </p:sp>
      <p:sp>
        <p:nvSpPr>
          <p:cNvPr id="8" name="Text Box 19"/>
          <p:cNvSpPr txBox="1">
            <a:spLocks noChangeArrowheads="1"/>
          </p:cNvSpPr>
          <p:nvPr/>
        </p:nvSpPr>
        <p:spPr bwMode="auto">
          <a:xfrm>
            <a:off x="323298" y="2064960"/>
            <a:ext cx="324961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 u="sng" dirty="0" smtClean="0">
                <a:solidFill>
                  <a:srgbClr val="0033CC"/>
                </a:solidFill>
                <a:latin typeface="Garamond" charset="0"/>
              </a:rPr>
              <a:t>slow </a:t>
            </a:r>
            <a:r>
              <a:rPr lang="en-US" sz="1600" b="1" u="sng" dirty="0">
                <a:solidFill>
                  <a:srgbClr val="0033CC"/>
                </a:solidFill>
                <a:latin typeface="Garamond" charset="0"/>
              </a:rPr>
              <a:t>resonant extraction</a:t>
            </a:r>
            <a:r>
              <a:rPr lang="en-US" sz="1600" b="1" dirty="0">
                <a:solidFill>
                  <a:srgbClr val="0033CC"/>
                </a:solidFill>
                <a:latin typeface="Garamond" charset="0"/>
              </a:rPr>
              <a:t> with </a:t>
            </a:r>
            <a:endParaRPr lang="en-US" sz="1600" b="1" dirty="0" smtClean="0">
              <a:solidFill>
                <a:srgbClr val="0033CC"/>
              </a:solidFill>
              <a:latin typeface="Garamond" charset="0"/>
            </a:endParaRPr>
          </a:p>
          <a:p>
            <a:pPr eaLnBrk="1" hangingPunct="1"/>
            <a:r>
              <a:rPr lang="en-US" sz="1600" b="1" u="sng" dirty="0" smtClean="0">
                <a:solidFill>
                  <a:srgbClr val="0033CC"/>
                </a:solidFill>
                <a:latin typeface="Garamond" charset="0"/>
              </a:rPr>
              <a:t>superconducting </a:t>
            </a:r>
            <a:r>
              <a:rPr lang="en-US" sz="1600" b="1" u="sng" dirty="0" err="1">
                <a:solidFill>
                  <a:srgbClr val="0033CC"/>
                </a:solidFill>
                <a:latin typeface="Garamond" charset="0"/>
              </a:rPr>
              <a:t>cos</a:t>
            </a:r>
            <a:r>
              <a:rPr lang="en-US" sz="1600" b="1" u="sng" dirty="0">
                <a:solidFill>
                  <a:srgbClr val="0033CC"/>
                </a:solidFill>
                <a:latin typeface="Garamond" charset="0"/>
              </a:rPr>
              <a:t>(</a:t>
            </a:r>
            <a:r>
              <a:rPr lang="el-GR" sz="1600" b="1" u="sng" dirty="0">
                <a:solidFill>
                  <a:srgbClr val="0033CC"/>
                </a:solidFill>
                <a:latin typeface="Garamond" charset="0"/>
              </a:rPr>
              <a:t>θ</a:t>
            </a:r>
            <a:r>
              <a:rPr lang="en-US" sz="1600" b="1" u="sng" dirty="0">
                <a:solidFill>
                  <a:srgbClr val="0033CC"/>
                </a:solidFill>
                <a:latin typeface="Garamond" charset="0"/>
              </a:rPr>
              <a:t>) magnets</a:t>
            </a:r>
            <a:r>
              <a:rPr lang="en-US" sz="1600" b="1" dirty="0">
                <a:solidFill>
                  <a:srgbClr val="0033CC"/>
                </a:solidFill>
                <a:latin typeface="Garamond" charset="0"/>
              </a:rPr>
              <a:t> </a:t>
            </a:r>
            <a:endParaRPr lang="en-US" sz="1600" b="1" dirty="0" smtClean="0">
              <a:solidFill>
                <a:srgbClr val="0033CC"/>
              </a:solidFill>
              <a:latin typeface="Garamond" charset="0"/>
            </a:endParaRPr>
          </a:p>
          <a:p>
            <a:pPr eaLnBrk="1" hangingPunct="1"/>
            <a:r>
              <a:rPr lang="en-US" sz="1600" b="1" dirty="0" smtClean="0">
                <a:solidFill>
                  <a:srgbClr val="0033CC"/>
                </a:solidFill>
                <a:latin typeface="Garamond" charset="0"/>
              </a:rPr>
              <a:t>(</a:t>
            </a:r>
            <a:r>
              <a:rPr lang="en-US" sz="1600" b="1" dirty="0">
                <a:solidFill>
                  <a:srgbClr val="0033CC"/>
                </a:solidFill>
                <a:latin typeface="Garamond" charset="0"/>
              </a:rPr>
              <a:t>1</a:t>
            </a:r>
            <a:r>
              <a:rPr lang="en-US" sz="1600" b="1" baseline="30000" dirty="0">
                <a:solidFill>
                  <a:srgbClr val="0033CC"/>
                </a:solidFill>
                <a:latin typeface="Garamond" charset="0"/>
              </a:rPr>
              <a:t>st</a:t>
            </a:r>
            <a:r>
              <a:rPr lang="en-US" sz="1600" b="1" dirty="0">
                <a:solidFill>
                  <a:srgbClr val="0033CC"/>
                </a:solidFill>
                <a:latin typeface="Garamond" charset="0"/>
              </a:rPr>
              <a:t> time worldwide)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3029129"/>
            <a:ext cx="4165600" cy="229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39700" y="5705251"/>
            <a:ext cx="68626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00" i="1" dirty="0">
                <a:latin typeface="Arial"/>
                <a:cs typeface="Arial"/>
              </a:rPr>
              <a:t>“</a:t>
            </a:r>
            <a:r>
              <a:rPr lang="en-US" sz="1100" i="1" dirty="0">
                <a:latin typeface="Arial"/>
                <a:cs typeface="Arial"/>
              </a:rPr>
              <a:t>Design and Optimization of the Lattice of the Superconducting Synchrotron SIS300 for Slow Extraction</a:t>
            </a:r>
            <a:r>
              <a:rPr lang="ja-JP" altLang="en-US" sz="1100" i="1" dirty="0">
                <a:latin typeface="Arial"/>
                <a:cs typeface="Arial"/>
              </a:rPr>
              <a:t>”</a:t>
            </a:r>
            <a:endParaRPr lang="en-US" sz="1100" i="1" dirty="0">
              <a:latin typeface="Arial"/>
              <a:cs typeface="Arial"/>
            </a:endParaRPr>
          </a:p>
          <a:p>
            <a:r>
              <a:rPr lang="en-US" sz="1100" i="1" dirty="0">
                <a:latin typeface="Arial"/>
                <a:cs typeface="Arial"/>
              </a:rPr>
              <a:t>Angela </a:t>
            </a:r>
            <a:r>
              <a:rPr lang="en-US" sz="1100" i="1" dirty="0" err="1">
                <a:latin typeface="Arial"/>
                <a:cs typeface="Arial"/>
              </a:rPr>
              <a:t>Saa</a:t>
            </a:r>
            <a:r>
              <a:rPr lang="en-US" sz="1100" i="1" dirty="0">
                <a:latin typeface="Arial"/>
                <a:cs typeface="Arial"/>
              </a:rPr>
              <a:t> Hernandez </a:t>
            </a:r>
            <a:r>
              <a:rPr lang="en-US" sz="1100" b="1" i="1" dirty="0">
                <a:latin typeface="Arial"/>
                <a:cs typeface="Arial"/>
              </a:rPr>
              <a:t>PhD Thesis </a:t>
            </a:r>
            <a:r>
              <a:rPr lang="en-US" sz="1100" i="1" dirty="0">
                <a:latin typeface="Arial"/>
                <a:cs typeface="Arial"/>
              </a:rPr>
              <a:t>(to be published)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39700" y="6085051"/>
            <a:ext cx="77089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i="1" dirty="0">
                <a:latin typeface="Arial"/>
                <a:cs typeface="Arial"/>
              </a:rPr>
              <a:t>A. </a:t>
            </a:r>
            <a:r>
              <a:rPr lang="en-US" sz="1100" i="1" dirty="0" err="1">
                <a:latin typeface="Arial"/>
                <a:cs typeface="Arial"/>
              </a:rPr>
              <a:t>Saa</a:t>
            </a:r>
            <a:r>
              <a:rPr lang="en-US" sz="1100" i="1" dirty="0">
                <a:latin typeface="Arial"/>
                <a:cs typeface="Arial"/>
              </a:rPr>
              <a:t> Hernandez et al. </a:t>
            </a:r>
            <a:r>
              <a:rPr lang="ja-JP" altLang="en-US" sz="1100" i="1" dirty="0">
                <a:latin typeface="Arial"/>
                <a:cs typeface="Arial"/>
              </a:rPr>
              <a:t>“</a:t>
            </a:r>
            <a:r>
              <a:rPr lang="en-US" sz="1100" i="1" dirty="0">
                <a:latin typeface="Arial"/>
                <a:cs typeface="Arial"/>
              </a:rPr>
              <a:t>Slow extraction from the superconducting synchrotron SIS300 at FAIR: Lattice optimization and simulations of beam dynamics</a:t>
            </a:r>
            <a:r>
              <a:rPr lang="ja-JP" altLang="en-US" sz="1100" i="1" dirty="0">
                <a:latin typeface="Arial"/>
                <a:cs typeface="Arial"/>
              </a:rPr>
              <a:t>”</a:t>
            </a:r>
            <a:r>
              <a:rPr lang="en-US" sz="1100" i="1" dirty="0">
                <a:latin typeface="Arial"/>
                <a:cs typeface="Arial"/>
              </a:rPr>
              <a:t>. Proceedings of IPAC 2010, Kyoto.</a:t>
            </a:r>
          </a:p>
        </p:txBody>
      </p:sp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3">
            <a:lum bright="-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0038" y="1485899"/>
            <a:ext cx="3895913" cy="2123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4"/>
          <p:cNvPicPr>
            <a:picLocks noChangeAspect="1" noChangeArrowheads="1"/>
          </p:cNvPicPr>
          <p:nvPr/>
        </p:nvPicPr>
        <p:blipFill>
          <a:blip r:embed="rId4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640" y="3609726"/>
            <a:ext cx="3499159" cy="2155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071906" y="2044700"/>
            <a:ext cx="639794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time </a:t>
            </a:r>
          </a:p>
          <a:p>
            <a:r>
              <a:rPr lang="en-US" sz="1200" dirty="0" smtClean="0"/>
              <a:t>varying</a:t>
            </a:r>
          </a:p>
          <a:p>
            <a:r>
              <a:rPr lang="en-US" sz="1200" dirty="0" smtClean="0"/>
              <a:t>b3</a:t>
            </a:r>
            <a:endParaRPr lang="en-US" sz="1200" dirty="0"/>
          </a:p>
        </p:txBody>
      </p:sp>
      <p:cxnSp>
        <p:nvCxnSpPr>
          <p:cNvPr id="16" name="Straight Arrow Connector 15"/>
          <p:cNvCxnSpPr>
            <a:stCxn id="14" idx="3"/>
          </p:cNvCxnSpPr>
          <p:nvPr/>
        </p:nvCxnSpPr>
        <p:spPr>
          <a:xfrm flipV="1">
            <a:off x="4711700" y="2222500"/>
            <a:ext cx="1651000" cy="1453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8149585" y="1879599"/>
            <a:ext cx="600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64Tm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59534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AD682-12A4-8441-9408-E6F8C0FDE98E}" type="slidenum">
              <a:rPr lang="en-US" smtClean="0"/>
              <a:t>26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81300" y="3238500"/>
            <a:ext cx="37857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Getting Prepared…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968122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Reconstruction of nonlinear errors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AD682-12A4-8441-9408-E6F8C0FDE98E}" type="slidenum">
              <a:rPr lang="en-US" smtClean="0"/>
              <a:t>27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1" y="1349313"/>
            <a:ext cx="84081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GSI we have developed the NTRM approach which is used for modeling SIS18 (</a:t>
            </a:r>
            <a:r>
              <a:rPr lang="en-US" b="1" dirty="0" err="1" smtClean="0">
                <a:solidFill>
                  <a:srgbClr val="FF0000"/>
                </a:solidFill>
              </a:rPr>
              <a:t>A.Parfenova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6350" y="3347862"/>
            <a:ext cx="18105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Proof of principle </a:t>
            </a:r>
          </a:p>
          <a:p>
            <a:r>
              <a:rPr lang="en-US" dirty="0" smtClean="0"/>
              <a:t>for </a:t>
            </a:r>
            <a:r>
              <a:rPr lang="en-US" dirty="0" err="1" smtClean="0"/>
              <a:t>sextupoles</a:t>
            </a:r>
            <a:r>
              <a:rPr lang="en-US" dirty="0" smtClean="0"/>
              <a:t> + </a:t>
            </a:r>
          </a:p>
          <a:p>
            <a:r>
              <a:rPr lang="en-US" dirty="0" smtClean="0"/>
              <a:t>general theory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87513" y="2079557"/>
            <a:ext cx="15355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Applicability </a:t>
            </a:r>
          </a:p>
          <a:p>
            <a:r>
              <a:rPr lang="en-US" dirty="0" smtClean="0"/>
              <a:t>of the method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800885" y="2086681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Full reconstruction of </a:t>
            </a:r>
          </a:p>
          <a:p>
            <a:r>
              <a:rPr lang="en-US" dirty="0" err="1" smtClean="0"/>
              <a:t>sextupolar</a:t>
            </a:r>
            <a:r>
              <a:rPr lang="en-US" dirty="0" smtClean="0"/>
              <a:t> error in SIS18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81173" y="5779511"/>
            <a:ext cx="7266420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Resonance compensation of relevant resonance in SIS18 and benchmarking </a:t>
            </a:r>
          </a:p>
          <a:p>
            <a:r>
              <a:rPr lang="en-US" dirty="0" smtClean="0"/>
              <a:t>of the effectiveness of the compensation for high intensity beams</a:t>
            </a:r>
            <a:endParaRPr lang="en-US" dirty="0"/>
          </a:p>
        </p:txBody>
      </p:sp>
      <p:pic>
        <p:nvPicPr>
          <p:cNvPr id="16" name="Picture 15" descr="Untit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970" y="2821138"/>
            <a:ext cx="2745010" cy="234525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759367" y="5277514"/>
            <a:ext cx="259558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A. </a:t>
            </a:r>
            <a:r>
              <a:rPr lang="en-US" sz="1100" dirty="0" err="1"/>
              <a:t>Parfenova</a:t>
            </a:r>
            <a:r>
              <a:rPr lang="en-US" sz="1100" dirty="0"/>
              <a:t> and G. Franchetti</a:t>
            </a:r>
          </a:p>
          <a:p>
            <a:r>
              <a:rPr lang="en-US" sz="1100" dirty="0" err="1"/>
              <a:t>Nucl</a:t>
            </a:r>
            <a:r>
              <a:rPr lang="en-US" sz="1100" dirty="0"/>
              <a:t>. Instr. and Meth. A 646, (2011), 7-11. </a:t>
            </a:r>
          </a:p>
        </p:txBody>
      </p:sp>
      <p:pic>
        <p:nvPicPr>
          <p:cNvPr id="18" name="Picture 17" descr="AVER-M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9225" y="2716585"/>
            <a:ext cx="2971025" cy="251330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857875" y="5445125"/>
            <a:ext cx="18981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(A. </a:t>
            </a:r>
            <a:r>
              <a:rPr lang="en-US" sz="1100" dirty="0" err="1" smtClean="0"/>
              <a:t>Parfenova</a:t>
            </a:r>
            <a:r>
              <a:rPr lang="en-US" sz="1100" dirty="0" smtClean="0"/>
              <a:t>. This workshop)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046094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Linear and nonlinear </a:t>
            </a:r>
            <a:br>
              <a:rPr lang="en-US" dirty="0" smtClean="0"/>
            </a:br>
            <a:r>
              <a:rPr lang="en-US" dirty="0" smtClean="0"/>
              <a:t>machine apertures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AD682-12A4-8441-9408-E6F8C0FDE98E}" type="slidenum">
              <a:rPr lang="en-US" smtClean="0"/>
              <a:t>28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392845" y="1808628"/>
            <a:ext cx="3903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See seminar of </a:t>
            </a:r>
            <a:r>
              <a:rPr lang="en-US" b="1" dirty="0" err="1" smtClean="0">
                <a:solidFill>
                  <a:srgbClr val="FF0000"/>
                </a:solidFill>
              </a:rPr>
              <a:t>S.Sorge</a:t>
            </a:r>
            <a:r>
              <a:rPr lang="en-US" b="1" dirty="0" smtClean="0">
                <a:solidFill>
                  <a:srgbClr val="FF0000"/>
                </a:solidFill>
              </a:rPr>
              <a:t>,  Thursday 23rd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67094" y="1291058"/>
            <a:ext cx="70347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reconstructing the nonlinear component a check of acceptance and </a:t>
            </a:r>
          </a:p>
          <a:p>
            <a:r>
              <a:rPr lang="en-US" dirty="0" smtClean="0"/>
              <a:t>dynamic aperture is an important verification</a:t>
            </a:r>
            <a:endParaRPr lang="en-US" dirty="0"/>
          </a:p>
        </p:txBody>
      </p:sp>
      <p:pic>
        <p:nvPicPr>
          <p:cNvPr id="9" name="Picture 8" descr="Untit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160" y="3261400"/>
            <a:ext cx="3671389" cy="26599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01468" y="2309167"/>
            <a:ext cx="36856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principle </a:t>
            </a:r>
            <a:r>
              <a:rPr lang="en-US" sz="1600" dirty="0" smtClean="0">
                <a:sym typeface="Wingdings"/>
              </a:rPr>
              <a:t>   a small beam is excited by </a:t>
            </a:r>
          </a:p>
          <a:p>
            <a:r>
              <a:rPr lang="en-US" sz="1600" dirty="0" smtClean="0">
                <a:sym typeface="Wingdings"/>
              </a:rPr>
              <a:t>noise and the curve of beam loss provides </a:t>
            </a:r>
          </a:p>
          <a:p>
            <a:r>
              <a:rPr lang="en-US" sz="1600" dirty="0" smtClean="0">
                <a:sym typeface="Wingdings"/>
              </a:rPr>
              <a:t>information on the machine acceptance 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815400" y="3080703"/>
            <a:ext cx="178009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Future challenge</a:t>
            </a:r>
            <a:endParaRPr lang="en-US" b="1" dirty="0"/>
          </a:p>
        </p:txBody>
      </p:sp>
      <p:sp>
        <p:nvSpPr>
          <p:cNvPr id="12" name="Down Arrow 11"/>
          <p:cNvSpPr/>
          <p:nvPr/>
        </p:nvSpPr>
        <p:spPr>
          <a:xfrm>
            <a:off x="6517720" y="3780706"/>
            <a:ext cx="484632" cy="47691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470025" y="5937250"/>
            <a:ext cx="32625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/>
              <a:t>S. </a:t>
            </a:r>
            <a:r>
              <a:rPr lang="en-US" sz="1100" i="1" dirty="0" err="1"/>
              <a:t>Sorge</a:t>
            </a:r>
            <a:r>
              <a:rPr lang="en-US" sz="1100" i="1" dirty="0"/>
              <a:t>, G. Franchetti, A. </a:t>
            </a:r>
            <a:r>
              <a:rPr lang="en-US" sz="1100" i="1" dirty="0" err="1"/>
              <a:t>Parfenova</a:t>
            </a:r>
            <a:endParaRPr lang="en-US" sz="1100" i="1" dirty="0"/>
          </a:p>
          <a:p>
            <a:r>
              <a:rPr lang="en-US" sz="1100" i="1" dirty="0"/>
              <a:t>Phys. Rev. ST </a:t>
            </a:r>
            <a:r>
              <a:rPr lang="en-US" sz="1100" i="1" dirty="0" err="1"/>
              <a:t>Accel</a:t>
            </a:r>
            <a:r>
              <a:rPr lang="en-US" sz="1100" i="1" dirty="0"/>
              <a:t>. Beams 14, 052802 (2011)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437370" y="4372412"/>
            <a:ext cx="28520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extension of the method to </a:t>
            </a:r>
          </a:p>
          <a:p>
            <a:r>
              <a:rPr lang="en-US" dirty="0" smtClean="0"/>
              <a:t>approach a measurement of </a:t>
            </a:r>
          </a:p>
          <a:p>
            <a:r>
              <a:rPr lang="en-US" dirty="0" smtClean="0"/>
              <a:t>the dynamics aperture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345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Tune measurement/control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AD682-12A4-8441-9408-E6F8C0FDE98E}" type="slidenum">
              <a:rPr lang="en-US" smtClean="0"/>
              <a:t>29</a:t>
            </a:fld>
            <a:endParaRPr lang="en-US"/>
          </a:p>
        </p:txBody>
      </p:sp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301280" y="1269481"/>
            <a:ext cx="6259782" cy="4934140"/>
            <a:chOff x="1791" y="527"/>
            <a:chExt cx="4100" cy="3130"/>
          </a:xfrm>
        </p:grpSpPr>
        <p:pic>
          <p:nvPicPr>
            <p:cNvPr id="8" name="Picture 5" descr="axp348-20110404-1944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1" y="527"/>
              <a:ext cx="3983" cy="31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2334" y="2144"/>
              <a:ext cx="156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</a:rPr>
                <a:t>Tune versus time</a:t>
              </a:r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2037" y="2331"/>
              <a:ext cx="75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</a:rPr>
                <a:t>horizontal</a:t>
              </a:r>
            </a:p>
          </p:txBody>
        </p:sp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3319" y="2322"/>
              <a:ext cx="61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</a:rPr>
                <a:t>vertical</a:t>
              </a:r>
            </a:p>
          </p:txBody>
        </p:sp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4207" y="2215"/>
              <a:ext cx="156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</a:rPr>
                <a:t>Working Diagram</a:t>
              </a:r>
            </a:p>
          </p:txBody>
        </p:sp>
        <p:sp>
          <p:nvSpPr>
            <p:cNvPr id="13" name="Text Box 10"/>
            <p:cNvSpPr txBox="1">
              <a:spLocks noChangeArrowheads="1"/>
            </p:cNvSpPr>
            <p:nvPr/>
          </p:nvSpPr>
          <p:spPr bwMode="auto">
            <a:xfrm>
              <a:off x="4323" y="754"/>
              <a:ext cx="156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</a:rPr>
                <a:t>Tune at fixed time</a:t>
              </a:r>
            </a:p>
          </p:txBody>
        </p:sp>
        <p:sp>
          <p:nvSpPr>
            <p:cNvPr id="14" name="Text Box 11"/>
            <p:cNvSpPr txBox="1">
              <a:spLocks noChangeArrowheads="1"/>
            </p:cNvSpPr>
            <p:nvPr/>
          </p:nvSpPr>
          <p:spPr bwMode="auto">
            <a:xfrm>
              <a:off x="4942" y="1763"/>
              <a:ext cx="61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>
                  <a:solidFill>
                    <a:schemeClr val="tx2"/>
                  </a:solidFill>
                </a:rPr>
                <a:t>vertical</a:t>
              </a:r>
            </a:p>
          </p:txBody>
        </p:sp>
        <p:sp>
          <p:nvSpPr>
            <p:cNvPr id="15" name="Text Box 12"/>
            <p:cNvSpPr txBox="1">
              <a:spLocks noChangeArrowheads="1"/>
            </p:cNvSpPr>
            <p:nvPr/>
          </p:nvSpPr>
          <p:spPr bwMode="auto">
            <a:xfrm>
              <a:off x="4945" y="1129"/>
              <a:ext cx="753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>
                  <a:solidFill>
                    <a:schemeClr val="tx2"/>
                  </a:solidFill>
                </a:rPr>
                <a:t>horizontal</a:t>
              </a:r>
            </a:p>
          </p:txBody>
        </p:sp>
        <p:sp>
          <p:nvSpPr>
            <p:cNvPr id="16" name="Text Box 13"/>
            <p:cNvSpPr txBox="1">
              <a:spLocks noChangeArrowheads="1"/>
            </p:cNvSpPr>
            <p:nvPr/>
          </p:nvSpPr>
          <p:spPr bwMode="auto">
            <a:xfrm>
              <a:off x="3003" y="1102"/>
              <a:ext cx="753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>
                  <a:solidFill>
                    <a:schemeClr val="tx2"/>
                  </a:solidFill>
                </a:rPr>
                <a:t>horizontal</a:t>
              </a:r>
            </a:p>
          </p:txBody>
        </p:sp>
        <p:sp>
          <p:nvSpPr>
            <p:cNvPr id="17" name="Text Box 14"/>
            <p:cNvSpPr txBox="1">
              <a:spLocks noChangeArrowheads="1"/>
            </p:cNvSpPr>
            <p:nvPr/>
          </p:nvSpPr>
          <p:spPr bwMode="auto">
            <a:xfrm>
              <a:off x="3015" y="1792"/>
              <a:ext cx="61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>
                  <a:solidFill>
                    <a:schemeClr val="tx2"/>
                  </a:solidFill>
                </a:rPr>
                <a:t>vertical</a:t>
              </a:r>
            </a:p>
          </p:txBody>
        </p:sp>
        <p:sp>
          <p:nvSpPr>
            <p:cNvPr id="18" name="Text Box 15"/>
            <p:cNvSpPr txBox="1">
              <a:spLocks noChangeArrowheads="1"/>
            </p:cNvSpPr>
            <p:nvPr/>
          </p:nvSpPr>
          <p:spPr bwMode="auto">
            <a:xfrm>
              <a:off x="1901" y="817"/>
              <a:ext cx="194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</a:rPr>
                <a:t>Maximum Position Variation</a:t>
              </a:r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>
              <a:off x="3257" y="2706"/>
              <a:ext cx="80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0" name="Line 17"/>
            <p:cNvSpPr>
              <a:spLocks noChangeShapeType="1"/>
            </p:cNvSpPr>
            <p:nvPr/>
          </p:nvSpPr>
          <p:spPr bwMode="auto">
            <a:xfrm>
              <a:off x="3262" y="2866"/>
              <a:ext cx="80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1" name="Text Box 18"/>
            <p:cNvSpPr txBox="1">
              <a:spLocks noChangeArrowheads="1"/>
            </p:cNvSpPr>
            <p:nvPr/>
          </p:nvSpPr>
          <p:spPr bwMode="auto">
            <a:xfrm>
              <a:off x="3292" y="2992"/>
              <a:ext cx="85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rgbClr val="FFFF00"/>
                  </a:solidFill>
                  <a:sym typeface="Symbol" charset="0"/>
                </a:rPr>
                <a:t>Q</a:t>
              </a:r>
              <a:r>
                <a:rPr lang="en-US" sz="2000" b="1" baseline="-25000">
                  <a:solidFill>
                    <a:srgbClr val="FFFF00"/>
                  </a:solidFill>
                  <a:sym typeface="Symbol" charset="0"/>
                </a:rPr>
                <a:t>y </a:t>
              </a:r>
              <a:r>
                <a:rPr lang="en-US" sz="1600" b="1">
                  <a:solidFill>
                    <a:srgbClr val="FFFF00"/>
                  </a:solidFill>
                  <a:sym typeface="Symbol" charset="0"/>
                </a:rPr>
                <a:t> 0.02</a:t>
              </a:r>
            </a:p>
          </p:txBody>
        </p:sp>
        <p:sp>
          <p:nvSpPr>
            <p:cNvPr id="22" name="Text Box 19"/>
            <p:cNvSpPr txBox="1">
              <a:spLocks noChangeArrowheads="1"/>
            </p:cNvSpPr>
            <p:nvPr/>
          </p:nvSpPr>
          <p:spPr bwMode="auto">
            <a:xfrm>
              <a:off x="2018" y="2999"/>
              <a:ext cx="81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rgbClr val="FFFF00"/>
                  </a:solidFill>
                  <a:sym typeface="Symbol" charset="0"/>
                </a:rPr>
                <a:t>Q</a:t>
              </a:r>
              <a:r>
                <a:rPr lang="en-US" sz="2000" b="1" baseline="-25000">
                  <a:solidFill>
                    <a:srgbClr val="FFFF00"/>
                  </a:solidFill>
                  <a:sym typeface="Symbol" charset="0"/>
                </a:rPr>
                <a:t>x </a:t>
              </a:r>
              <a:r>
                <a:rPr lang="en-US" sz="1600" b="1">
                  <a:solidFill>
                    <a:srgbClr val="FFFF00"/>
                  </a:solidFill>
                  <a:sym typeface="Symbol" charset="0"/>
                </a:rPr>
                <a:t> 0.015</a:t>
              </a:r>
            </a:p>
          </p:txBody>
        </p:sp>
        <p:sp>
          <p:nvSpPr>
            <p:cNvPr id="23" name="Line 20"/>
            <p:cNvSpPr>
              <a:spLocks noChangeShapeType="1"/>
            </p:cNvSpPr>
            <p:nvPr/>
          </p:nvSpPr>
          <p:spPr bwMode="auto">
            <a:xfrm>
              <a:off x="2018" y="2816"/>
              <a:ext cx="807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4" name="Line 21"/>
            <p:cNvSpPr>
              <a:spLocks noChangeShapeType="1"/>
            </p:cNvSpPr>
            <p:nvPr/>
          </p:nvSpPr>
          <p:spPr bwMode="auto">
            <a:xfrm>
              <a:off x="2026" y="2993"/>
              <a:ext cx="807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5" name="Line 22"/>
            <p:cNvSpPr>
              <a:spLocks noChangeShapeType="1"/>
            </p:cNvSpPr>
            <p:nvPr/>
          </p:nvSpPr>
          <p:spPr bwMode="auto">
            <a:xfrm flipV="1">
              <a:off x="2474" y="1217"/>
              <a:ext cx="0" cy="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23"/>
            <p:cNvSpPr>
              <a:spLocks noChangeShapeType="1"/>
            </p:cNvSpPr>
            <p:nvPr/>
          </p:nvSpPr>
          <p:spPr bwMode="auto">
            <a:xfrm>
              <a:off x="2474" y="1129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24"/>
            <p:cNvSpPr>
              <a:spLocks noChangeShapeType="1"/>
            </p:cNvSpPr>
            <p:nvPr/>
          </p:nvSpPr>
          <p:spPr bwMode="auto">
            <a:xfrm>
              <a:off x="2474" y="1025"/>
              <a:ext cx="0" cy="1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25"/>
            <p:cNvSpPr>
              <a:spLocks noChangeShapeType="1"/>
            </p:cNvSpPr>
            <p:nvPr/>
          </p:nvSpPr>
          <p:spPr bwMode="auto">
            <a:xfrm flipV="1">
              <a:off x="2451" y="1928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26"/>
            <p:cNvSpPr>
              <a:spLocks noChangeShapeType="1"/>
            </p:cNvSpPr>
            <p:nvPr/>
          </p:nvSpPr>
          <p:spPr bwMode="auto">
            <a:xfrm>
              <a:off x="2451" y="1763"/>
              <a:ext cx="0" cy="9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Text Box 27"/>
            <p:cNvSpPr txBox="1">
              <a:spLocks noChangeArrowheads="1"/>
            </p:cNvSpPr>
            <p:nvPr/>
          </p:nvSpPr>
          <p:spPr bwMode="auto">
            <a:xfrm>
              <a:off x="2429" y="1804"/>
              <a:ext cx="474" cy="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100"/>
                <a:t>2 mm</a:t>
              </a:r>
            </a:p>
          </p:txBody>
        </p:sp>
        <p:sp>
          <p:nvSpPr>
            <p:cNvPr id="31" name="Text Box 28"/>
            <p:cNvSpPr txBox="1">
              <a:spLocks noChangeArrowheads="1"/>
            </p:cNvSpPr>
            <p:nvPr/>
          </p:nvSpPr>
          <p:spPr bwMode="auto">
            <a:xfrm>
              <a:off x="2451" y="1102"/>
              <a:ext cx="475" cy="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100"/>
                <a:t>5 mm</a:t>
              </a:r>
            </a:p>
          </p:txBody>
        </p:sp>
      </p:grpSp>
      <p:sp>
        <p:nvSpPr>
          <p:cNvPr id="32" name="Text Box 29"/>
          <p:cNvSpPr txBox="1">
            <a:spLocks noChangeArrowheads="1"/>
          </p:cNvSpPr>
          <p:nvPr/>
        </p:nvSpPr>
        <p:spPr bwMode="auto">
          <a:xfrm>
            <a:off x="11614" y="6204979"/>
            <a:ext cx="64087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solidFill>
                  <a:schemeClr val="tx2"/>
                </a:solidFill>
              </a:rPr>
              <a:t>Beam parameter: Ar</a:t>
            </a:r>
            <a:r>
              <a:rPr lang="en-US" sz="2000" baseline="30000">
                <a:solidFill>
                  <a:schemeClr val="tx2"/>
                </a:solidFill>
              </a:rPr>
              <a:t>18+</a:t>
            </a:r>
            <a:r>
              <a:rPr lang="en-US" sz="1600">
                <a:solidFill>
                  <a:schemeClr val="tx2"/>
                </a:solidFill>
              </a:rPr>
              <a:t>  acc. 11 </a:t>
            </a:r>
            <a:r>
              <a:rPr lang="en-US" sz="1600">
                <a:solidFill>
                  <a:schemeClr val="tx2"/>
                </a:solidFill>
                <a:sym typeface="Symbol" charset="0"/>
              </a:rPr>
              <a:t> 300 MeV/u within 0.7 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855498" y="4361041"/>
            <a:ext cx="18281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Rahul Singh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+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 diagnostic group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648938" y="2253559"/>
            <a:ext cx="235954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Development of </a:t>
            </a:r>
          </a:p>
          <a:p>
            <a:r>
              <a:rPr lang="en-US" dirty="0" smtClean="0"/>
              <a:t>noise based technique</a:t>
            </a:r>
          </a:p>
          <a:p>
            <a:r>
              <a:rPr lang="en-US" dirty="0" smtClean="0"/>
              <a:t>for measuring  tune </a:t>
            </a:r>
          </a:p>
          <a:p>
            <a:r>
              <a:rPr lang="en-US" dirty="0" smtClean="0"/>
              <a:t>during the acceleration </a:t>
            </a:r>
          </a:p>
          <a:p>
            <a:r>
              <a:rPr lang="en-US" dirty="0" smtClean="0"/>
              <a:t>ramp</a:t>
            </a:r>
          </a:p>
        </p:txBody>
      </p:sp>
    </p:spTree>
    <p:extLst>
      <p:ext uri="{BB962C8B-B14F-4D97-AF65-F5344CB8AC3E}">
        <p14:creationId xmlns:p14="http://schemas.microsoft.com/office/powerpoint/2010/main" val="2184736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49" y="26798"/>
            <a:ext cx="8797925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de-DE" dirty="0" err="1" smtClean="0">
                <a:solidFill>
                  <a:srgbClr val="EF1F1D"/>
                </a:solidFill>
                <a:cs typeface="+mj-cs"/>
              </a:rPr>
              <a:t>F</a:t>
            </a:r>
            <a:r>
              <a:rPr lang="de-DE" dirty="0" err="1" smtClean="0">
                <a:cs typeface="+mj-cs"/>
              </a:rPr>
              <a:t>acility</a:t>
            </a:r>
            <a:r>
              <a:rPr lang="de-DE" dirty="0" smtClean="0">
                <a:cs typeface="+mj-cs"/>
              </a:rPr>
              <a:t> </a:t>
            </a:r>
            <a:r>
              <a:rPr lang="de-DE" dirty="0" err="1" smtClean="0">
                <a:cs typeface="+mj-cs"/>
              </a:rPr>
              <a:t>for</a:t>
            </a:r>
            <a:r>
              <a:rPr lang="de-DE" dirty="0" smtClean="0">
                <a:cs typeface="+mj-cs"/>
              </a:rPr>
              <a:t> </a:t>
            </a:r>
            <a:r>
              <a:rPr lang="de-DE" dirty="0" smtClean="0">
                <a:solidFill>
                  <a:srgbClr val="EF1F1D"/>
                </a:solidFill>
                <a:cs typeface="+mj-cs"/>
              </a:rPr>
              <a:t>A</a:t>
            </a:r>
            <a:r>
              <a:rPr lang="de-DE" dirty="0" smtClean="0">
                <a:cs typeface="+mj-cs"/>
              </a:rPr>
              <a:t>ntiproton </a:t>
            </a:r>
            <a:r>
              <a:rPr lang="de-DE" dirty="0" err="1" smtClean="0">
                <a:cs typeface="+mj-cs"/>
              </a:rPr>
              <a:t>and</a:t>
            </a:r>
            <a:r>
              <a:rPr lang="de-DE" dirty="0" smtClean="0">
                <a:cs typeface="+mj-cs"/>
              </a:rPr>
              <a:t> </a:t>
            </a:r>
            <a:r>
              <a:rPr lang="de-DE" dirty="0" smtClean="0">
                <a:solidFill>
                  <a:srgbClr val="EF1F1D"/>
                </a:solidFill>
                <a:cs typeface="+mj-cs"/>
              </a:rPr>
              <a:t>I</a:t>
            </a:r>
            <a:r>
              <a:rPr lang="de-DE" dirty="0" smtClean="0">
                <a:cs typeface="+mj-cs"/>
              </a:rPr>
              <a:t>on </a:t>
            </a:r>
            <a:r>
              <a:rPr lang="de-DE" dirty="0" smtClean="0">
                <a:solidFill>
                  <a:srgbClr val="EF1F1D"/>
                </a:solidFill>
                <a:cs typeface="+mj-cs"/>
              </a:rPr>
              <a:t>R</a:t>
            </a:r>
            <a:r>
              <a:rPr lang="de-DE" dirty="0" smtClean="0">
                <a:cs typeface="+mj-cs"/>
              </a:rPr>
              <a:t>esearch</a:t>
            </a:r>
          </a:p>
        </p:txBody>
      </p:sp>
      <p:pic>
        <p:nvPicPr>
          <p:cNvPr id="172035" name="Picture 3" descr="02_GSI_mit_FAIR_A4_rgb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300163"/>
            <a:ext cx="8251825" cy="5229225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7171" name="Group 4"/>
          <p:cNvGrpSpPr>
            <a:grpSpLocks/>
          </p:cNvGrpSpPr>
          <p:nvPr/>
        </p:nvGrpSpPr>
        <p:grpSpPr bwMode="auto">
          <a:xfrm>
            <a:off x="7537450" y="5311775"/>
            <a:ext cx="1606550" cy="473075"/>
            <a:chOff x="112" y="3464"/>
            <a:chExt cx="2008" cy="298"/>
          </a:xfrm>
        </p:grpSpPr>
        <p:sp>
          <p:nvSpPr>
            <p:cNvPr id="172037" name="Line 5"/>
            <p:cNvSpPr>
              <a:spLocks noChangeShapeType="1"/>
            </p:cNvSpPr>
            <p:nvPr/>
          </p:nvSpPr>
          <p:spPr bwMode="auto">
            <a:xfrm>
              <a:off x="112" y="3552"/>
              <a:ext cx="351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72038" name="Line 6"/>
            <p:cNvSpPr>
              <a:spLocks noChangeShapeType="1"/>
            </p:cNvSpPr>
            <p:nvPr/>
          </p:nvSpPr>
          <p:spPr bwMode="auto">
            <a:xfrm>
              <a:off x="112" y="3688"/>
              <a:ext cx="351" cy="0"/>
            </a:xfrm>
            <a:prstGeom prst="line">
              <a:avLst/>
            </a:prstGeom>
            <a:noFill/>
            <a:ln w="28575">
              <a:solidFill>
                <a:srgbClr val="8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72039" name="Text Box 7"/>
            <p:cNvSpPr txBox="1">
              <a:spLocks noChangeArrowheads="1"/>
            </p:cNvSpPr>
            <p:nvPr/>
          </p:nvSpPr>
          <p:spPr bwMode="auto">
            <a:xfrm>
              <a:off x="521" y="3464"/>
              <a:ext cx="1599" cy="2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285750" indent="-285750" algn="l" eaLnBrk="0" hangingPunct="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algn="l" eaLnBrk="0" hangingPunct="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algn="l" eaLnBrk="0" hangingPunct="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algn="l" eaLnBrk="0" hangingPunct="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algn="l" eaLnBrk="0" hangingPunct="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en-US" sz="1000" smtClean="0">
                  <a:solidFill>
                    <a:schemeClr val="accent2"/>
                  </a:solidFill>
                  <a:latin typeface="Tahoma" charset="0"/>
                  <a:cs typeface="+mn-cs"/>
                </a:rPr>
                <a:t>Existing Facility</a:t>
              </a:r>
            </a:p>
            <a:p>
              <a:pPr eaLnBrk="1" hangingPunct="1">
                <a:spcBef>
                  <a:spcPct val="50000"/>
                </a:spcBef>
                <a:defRPr/>
              </a:pPr>
              <a:r>
                <a:rPr lang="en-US" sz="1000" smtClean="0">
                  <a:solidFill>
                    <a:srgbClr val="800000"/>
                  </a:solidFill>
                  <a:latin typeface="Tahoma" charset="0"/>
                  <a:cs typeface="+mn-cs"/>
                </a:rPr>
                <a:t>Future Facility</a:t>
              </a:r>
            </a:p>
          </p:txBody>
        </p:sp>
      </p:grpSp>
      <p:sp>
        <p:nvSpPr>
          <p:cNvPr id="172040" name="Text Box 8"/>
          <p:cNvSpPr txBox="1">
            <a:spLocks noChangeArrowheads="1"/>
          </p:cNvSpPr>
          <p:nvPr/>
        </p:nvSpPr>
        <p:spPr bwMode="auto">
          <a:xfrm>
            <a:off x="47625" y="1271588"/>
            <a:ext cx="5354638" cy="314325"/>
          </a:xfrm>
          <a:prstGeom prst="rect">
            <a:avLst/>
          </a:prstGeom>
          <a:solidFill>
            <a:schemeClr val="bg1"/>
          </a:solidFill>
          <a:ln w="9525">
            <a:solidFill>
              <a:srgbClr val="3333FF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1400">
                <a:solidFill>
                  <a:srgbClr val="3333FF"/>
                </a:solidFill>
                <a:latin typeface="Tahoma" charset="0"/>
              </a:rPr>
              <a:t>Existing facility: </a:t>
            </a:r>
            <a:r>
              <a:rPr lang="en-US" sz="1400">
                <a:latin typeface="Tahoma" charset="0"/>
              </a:rPr>
              <a:t>provides ion-beam source and injector for FAIR</a:t>
            </a:r>
          </a:p>
        </p:txBody>
      </p:sp>
      <p:grpSp>
        <p:nvGrpSpPr>
          <p:cNvPr id="7173" name="Group 9"/>
          <p:cNvGrpSpPr>
            <a:grpSpLocks/>
          </p:cNvGrpSpPr>
          <p:nvPr/>
        </p:nvGrpSpPr>
        <p:grpSpPr bwMode="auto">
          <a:xfrm>
            <a:off x="0" y="3960813"/>
            <a:ext cx="4213225" cy="2581275"/>
            <a:chOff x="45" y="2704"/>
            <a:chExt cx="2654" cy="1626"/>
          </a:xfrm>
        </p:grpSpPr>
        <p:sp>
          <p:nvSpPr>
            <p:cNvPr id="172042" name="Text Box 10"/>
            <p:cNvSpPr txBox="1">
              <a:spLocks noChangeArrowheads="1"/>
            </p:cNvSpPr>
            <p:nvPr/>
          </p:nvSpPr>
          <p:spPr bwMode="auto">
            <a:xfrm>
              <a:off x="45" y="2704"/>
              <a:ext cx="2654" cy="1626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defRPr/>
              </a:pPr>
              <a:r>
                <a:rPr lang="de-DE" sz="1400" dirty="0" err="1"/>
                <a:t>Accelerator</a:t>
              </a:r>
              <a:r>
                <a:rPr lang="de-DE" sz="1400" dirty="0"/>
                <a:t> Components &amp; Key </a:t>
              </a:r>
              <a:r>
                <a:rPr lang="de-DE" sz="1400" dirty="0" err="1"/>
                <a:t>Characteristics</a:t>
              </a:r>
              <a:endParaRPr lang="de-DE" sz="1400" dirty="0"/>
            </a:p>
            <a:p>
              <a:pPr algn="l">
                <a:defRPr/>
              </a:pPr>
              <a:endParaRPr lang="de-DE" sz="500" dirty="0"/>
            </a:p>
            <a:p>
              <a:pPr algn="l">
                <a:defRPr/>
              </a:pPr>
              <a:r>
                <a:rPr lang="de-DE" sz="1200" dirty="0"/>
                <a:t>Ring/Device	             Beam          </a:t>
              </a:r>
              <a:r>
                <a:rPr lang="de-DE" sz="1200" dirty="0" err="1"/>
                <a:t>Energy</a:t>
              </a:r>
              <a:r>
                <a:rPr lang="de-DE" sz="1200" dirty="0"/>
                <a:t>      </a:t>
              </a:r>
              <a:r>
                <a:rPr lang="de-DE" sz="1200" dirty="0" err="1"/>
                <a:t>Intensity</a:t>
              </a:r>
              <a:r>
                <a:rPr lang="de-DE" sz="1200" dirty="0"/>
                <a:t>	</a:t>
              </a:r>
            </a:p>
            <a:p>
              <a:pPr algn="l">
                <a:defRPr/>
              </a:pPr>
              <a:endParaRPr lang="de-DE" sz="900" dirty="0"/>
            </a:p>
            <a:p>
              <a:pPr algn="l">
                <a:defRPr/>
              </a:pPr>
              <a:r>
                <a:rPr lang="de-DE" sz="1200" dirty="0"/>
                <a:t>SIS100 (100Tm)        </a:t>
              </a:r>
              <a:r>
                <a:rPr lang="de-DE" sz="1200" dirty="0" err="1"/>
                <a:t>protons</a:t>
              </a:r>
              <a:r>
                <a:rPr lang="de-DE" sz="1200" dirty="0"/>
                <a:t>        30 </a:t>
              </a:r>
              <a:r>
                <a:rPr lang="de-DE" sz="1200" dirty="0" err="1"/>
                <a:t>GeV</a:t>
              </a:r>
              <a:r>
                <a:rPr lang="de-DE" sz="1200" dirty="0"/>
                <a:t>        4x10</a:t>
              </a:r>
              <a:r>
                <a:rPr lang="de-DE" sz="1200" baseline="30000" dirty="0"/>
                <a:t>13</a:t>
              </a:r>
            </a:p>
            <a:p>
              <a:pPr algn="l">
                <a:defRPr/>
              </a:pPr>
              <a:r>
                <a:rPr lang="de-DE" sz="1200" baseline="30000" dirty="0"/>
                <a:t>	</a:t>
              </a:r>
              <a:r>
                <a:rPr lang="de-DE" sz="1200" dirty="0"/>
                <a:t>          </a:t>
              </a:r>
              <a:r>
                <a:rPr lang="de-DE" sz="1200" dirty="0" smtClean="0"/>
                <a:t>                    </a:t>
              </a:r>
              <a:r>
                <a:rPr lang="de-DE" sz="1200" baseline="30000" dirty="0"/>
                <a:t>238</a:t>
              </a:r>
              <a:r>
                <a:rPr lang="de-DE" sz="1200" dirty="0"/>
                <a:t>U         1 </a:t>
              </a:r>
              <a:r>
                <a:rPr lang="de-DE" sz="1200" dirty="0" err="1"/>
                <a:t>GeV</a:t>
              </a:r>
              <a:r>
                <a:rPr lang="de-DE" sz="1200" dirty="0"/>
                <a:t>/</a:t>
              </a:r>
              <a:r>
                <a:rPr lang="de-DE" sz="1200" dirty="0" err="1"/>
                <a:t>u</a:t>
              </a:r>
              <a:r>
                <a:rPr lang="de-DE" sz="1200" dirty="0"/>
                <a:t>       5x10</a:t>
              </a:r>
              <a:r>
                <a:rPr lang="de-DE" sz="1200" baseline="30000" dirty="0"/>
                <a:t>11 </a:t>
              </a:r>
              <a:r>
                <a:rPr lang="de-DE" sz="1200" dirty="0"/>
                <a:t> </a:t>
              </a:r>
            </a:p>
            <a:p>
              <a:pPr algn="l">
                <a:defRPr/>
              </a:pPr>
              <a:r>
                <a:rPr lang="de-DE" sz="1200" dirty="0"/>
                <a:t>	           (</a:t>
              </a:r>
              <a:r>
                <a:rPr lang="de-DE" sz="1200" dirty="0" err="1"/>
                <a:t>intensity</a:t>
              </a:r>
              <a:r>
                <a:rPr lang="de-DE" sz="1200" dirty="0"/>
                <a:t> </a:t>
              </a:r>
              <a:r>
                <a:rPr lang="de-DE" sz="1200" dirty="0" err="1"/>
                <a:t>factor</a:t>
              </a:r>
              <a:r>
                <a:rPr lang="de-DE" sz="1200" dirty="0"/>
                <a:t> 100 </a:t>
              </a:r>
              <a:r>
                <a:rPr lang="de-DE" sz="1200" dirty="0" err="1"/>
                <a:t>over</a:t>
              </a:r>
              <a:r>
                <a:rPr lang="de-DE" sz="1200" dirty="0"/>
                <a:t> </a:t>
              </a:r>
              <a:r>
                <a:rPr lang="de-DE" sz="1200" dirty="0" err="1"/>
                <a:t>present</a:t>
              </a:r>
              <a:r>
                <a:rPr lang="de-DE" sz="1200" dirty="0"/>
                <a:t>)</a:t>
              </a:r>
            </a:p>
            <a:p>
              <a:pPr algn="l">
                <a:defRPr/>
              </a:pPr>
              <a:endParaRPr lang="de-DE" sz="800" dirty="0"/>
            </a:p>
            <a:p>
              <a:pPr algn="l">
                <a:defRPr/>
              </a:pPr>
              <a:r>
                <a:rPr lang="de-DE" sz="1200" dirty="0"/>
                <a:t>SIS300 (300Tm)            </a:t>
              </a:r>
              <a:r>
                <a:rPr lang="de-DE" sz="1200" baseline="30000" dirty="0"/>
                <a:t> 40</a:t>
              </a:r>
              <a:r>
                <a:rPr lang="de-DE" sz="1200" dirty="0"/>
                <a:t>Ar       45 </a:t>
              </a:r>
              <a:r>
                <a:rPr lang="de-DE" sz="1200" dirty="0" err="1"/>
                <a:t>GeV</a:t>
              </a:r>
              <a:r>
                <a:rPr lang="de-DE" sz="1200" dirty="0"/>
                <a:t>/</a:t>
              </a:r>
              <a:r>
                <a:rPr lang="de-DE" sz="1200" dirty="0" err="1"/>
                <a:t>u</a:t>
              </a:r>
              <a:r>
                <a:rPr lang="de-DE" sz="1200" dirty="0"/>
                <a:t>        2x10</a:t>
              </a:r>
              <a:r>
                <a:rPr lang="de-DE" sz="1200" baseline="30000" dirty="0"/>
                <a:t>9</a:t>
              </a:r>
            </a:p>
            <a:p>
              <a:pPr algn="l">
                <a:defRPr/>
              </a:pPr>
              <a:r>
                <a:rPr lang="de-DE" sz="1200" dirty="0"/>
                <a:t>                        </a:t>
              </a:r>
              <a:r>
                <a:rPr lang="de-DE" sz="1200" dirty="0" smtClean="0"/>
                <a:t>                  </a:t>
              </a:r>
              <a:r>
                <a:rPr lang="de-DE" sz="1200" baseline="30000" dirty="0"/>
                <a:t>238</a:t>
              </a:r>
              <a:r>
                <a:rPr lang="de-DE" sz="1200" dirty="0"/>
                <a:t>U      34 </a:t>
              </a:r>
              <a:r>
                <a:rPr lang="de-DE" sz="1200" dirty="0" err="1"/>
                <a:t>GeV</a:t>
              </a:r>
              <a:r>
                <a:rPr lang="de-DE" sz="1200" dirty="0"/>
                <a:t>/</a:t>
              </a:r>
              <a:r>
                <a:rPr lang="de-DE" sz="1200" dirty="0" err="1"/>
                <a:t>u</a:t>
              </a:r>
              <a:r>
                <a:rPr lang="de-DE" sz="1200" dirty="0"/>
                <a:t>        2x10</a:t>
              </a:r>
              <a:r>
                <a:rPr lang="de-DE" sz="1200" baseline="30000" dirty="0"/>
                <a:t>10</a:t>
              </a:r>
            </a:p>
            <a:p>
              <a:pPr algn="l">
                <a:defRPr/>
              </a:pPr>
              <a:r>
                <a:rPr lang="de-DE" sz="1200" dirty="0"/>
                <a:t>CR/RESR/NESR    </a:t>
              </a:r>
              <a:r>
                <a:rPr lang="de-DE" sz="1200" dirty="0" err="1"/>
                <a:t>ion</a:t>
              </a:r>
              <a:r>
                <a:rPr lang="de-DE" sz="1200" dirty="0"/>
                <a:t> </a:t>
              </a:r>
              <a:r>
                <a:rPr lang="de-DE" sz="1200" dirty="0" err="1"/>
                <a:t>and</a:t>
              </a:r>
              <a:r>
                <a:rPr lang="de-DE" sz="1200" dirty="0"/>
                <a:t> </a:t>
              </a:r>
              <a:r>
                <a:rPr lang="de-DE" sz="1200" dirty="0" err="1"/>
                <a:t>antiproton</a:t>
              </a:r>
              <a:r>
                <a:rPr lang="de-DE" sz="1200" dirty="0"/>
                <a:t> </a:t>
              </a:r>
              <a:r>
                <a:rPr lang="de-DE" sz="1200" dirty="0" err="1"/>
                <a:t>storage</a:t>
              </a:r>
              <a:r>
                <a:rPr lang="de-DE" sz="1200" dirty="0"/>
                <a:t> </a:t>
              </a:r>
              <a:r>
                <a:rPr lang="de-DE" sz="1200" dirty="0" err="1"/>
                <a:t>and</a:t>
              </a:r>
              <a:r>
                <a:rPr lang="de-DE" sz="1200" dirty="0"/>
                <a:t> </a:t>
              </a:r>
            </a:p>
            <a:p>
              <a:pPr algn="l">
                <a:defRPr/>
              </a:pPr>
              <a:r>
                <a:rPr lang="de-DE" sz="1200" dirty="0"/>
                <a:t>	   </a:t>
              </a:r>
              <a:r>
                <a:rPr lang="de-DE" sz="1200" dirty="0" smtClean="0"/>
                <a:t>              </a:t>
              </a:r>
              <a:r>
                <a:rPr lang="de-DE" sz="1200" dirty="0" err="1"/>
                <a:t>experiment</a:t>
              </a:r>
              <a:r>
                <a:rPr lang="de-DE" sz="1200" dirty="0"/>
                <a:t> rings</a:t>
              </a:r>
              <a:endParaRPr lang="de-DE" sz="700" dirty="0"/>
            </a:p>
            <a:p>
              <a:pPr algn="l">
                <a:defRPr/>
              </a:pPr>
              <a:r>
                <a:rPr lang="de-DE" sz="1200" dirty="0"/>
                <a:t>HESR	 </a:t>
              </a:r>
              <a:r>
                <a:rPr lang="de-DE" sz="1200" dirty="0" smtClean="0"/>
                <a:t>               </a:t>
              </a:r>
              <a:r>
                <a:rPr lang="de-DE" sz="1200" dirty="0" err="1"/>
                <a:t>antiprotons</a:t>
              </a:r>
              <a:r>
                <a:rPr lang="de-DE" sz="1200" dirty="0"/>
                <a:t>        14 </a:t>
              </a:r>
              <a:r>
                <a:rPr lang="de-DE" sz="1200" dirty="0" err="1"/>
                <a:t>GeV</a:t>
              </a:r>
              <a:r>
                <a:rPr lang="de-DE" sz="1200" dirty="0"/>
                <a:t>         ~10</a:t>
              </a:r>
              <a:r>
                <a:rPr lang="de-DE" sz="1200" baseline="30000" dirty="0"/>
                <a:t>11</a:t>
              </a:r>
            </a:p>
            <a:p>
              <a:pPr algn="l">
                <a:defRPr/>
              </a:pPr>
              <a:endParaRPr lang="de-DE" sz="700" dirty="0"/>
            </a:p>
            <a:p>
              <a:pPr algn="l">
                <a:defRPr/>
              </a:pPr>
              <a:r>
                <a:rPr lang="de-DE" sz="1200" dirty="0"/>
                <a:t>Super-</a:t>
              </a:r>
              <a:r>
                <a:rPr lang="de-DE" sz="1200" dirty="0" smtClean="0"/>
                <a:t>FRS    rare </a:t>
              </a:r>
              <a:r>
                <a:rPr lang="de-DE" sz="1200" dirty="0"/>
                <a:t>isotope </a:t>
              </a:r>
              <a:r>
                <a:rPr lang="de-DE" sz="1200" dirty="0" err="1"/>
                <a:t>beams</a:t>
              </a:r>
              <a:r>
                <a:rPr lang="de-DE" sz="1200" dirty="0"/>
                <a:t>  1 </a:t>
              </a:r>
              <a:r>
                <a:rPr lang="de-DE" sz="1200" dirty="0" err="1"/>
                <a:t>GeV</a:t>
              </a:r>
              <a:r>
                <a:rPr lang="de-DE" sz="1200" dirty="0"/>
                <a:t>/</a:t>
              </a:r>
              <a:r>
                <a:rPr lang="de-DE" sz="1200" dirty="0" err="1"/>
                <a:t>u</a:t>
              </a:r>
              <a:r>
                <a:rPr lang="de-DE" sz="1200" dirty="0"/>
                <a:t>       </a:t>
              </a:r>
              <a:r>
                <a:rPr lang="de-DE" sz="1200" dirty="0" smtClean="0"/>
                <a:t> </a:t>
              </a:r>
              <a:r>
                <a:rPr lang="de-DE" sz="1200" dirty="0"/>
                <a:t>&lt;10</a:t>
              </a:r>
              <a:r>
                <a:rPr lang="de-DE" sz="1200" baseline="30000" dirty="0"/>
                <a:t>9</a:t>
              </a:r>
            </a:p>
          </p:txBody>
        </p:sp>
        <p:sp>
          <p:nvSpPr>
            <p:cNvPr id="172043" name="Line 11"/>
            <p:cNvSpPr>
              <a:spLocks noChangeShapeType="1"/>
            </p:cNvSpPr>
            <p:nvPr/>
          </p:nvSpPr>
          <p:spPr bwMode="auto">
            <a:xfrm>
              <a:off x="90" y="2886"/>
              <a:ext cx="25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72044" name="Line 12"/>
            <p:cNvSpPr>
              <a:spLocks noChangeShapeType="1"/>
            </p:cNvSpPr>
            <p:nvPr/>
          </p:nvSpPr>
          <p:spPr bwMode="auto">
            <a:xfrm>
              <a:off x="113" y="3067"/>
              <a:ext cx="25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172045" name="Text Box 13"/>
          <p:cNvSpPr txBox="1">
            <a:spLocks noChangeArrowheads="1"/>
          </p:cNvSpPr>
          <p:nvPr/>
        </p:nvSpPr>
        <p:spPr bwMode="auto">
          <a:xfrm>
            <a:off x="4641850" y="5835650"/>
            <a:ext cx="4502150" cy="527050"/>
          </a:xfrm>
          <a:prstGeom prst="rect">
            <a:avLst/>
          </a:prstGeom>
          <a:solidFill>
            <a:schemeClr val="bg1">
              <a:alpha val="60001"/>
            </a:schemeClr>
          </a:solidFill>
          <a:ln w="9525">
            <a:solidFill>
              <a:srgbClr val="FF3300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1400">
                <a:solidFill>
                  <a:srgbClr val="FF3300"/>
                </a:solidFill>
                <a:latin typeface="Tahoma" charset="0"/>
              </a:rPr>
              <a:t>New future facility: </a:t>
            </a:r>
            <a:r>
              <a:rPr lang="en-US" sz="1400">
                <a:latin typeface="Tahoma" charset="0"/>
              </a:rPr>
              <a:t>provides ion and anti-matter</a:t>
            </a:r>
          </a:p>
          <a:p>
            <a:pPr algn="l">
              <a:defRPr/>
            </a:pPr>
            <a:r>
              <a:rPr lang="en-US" sz="1400">
                <a:latin typeface="Tahoma" charset="0"/>
              </a:rPr>
              <a:t>beams of highest intensities and up to high energies</a:t>
            </a:r>
            <a:r>
              <a:rPr lang="en-US" sz="1400"/>
              <a:t> 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AD682-12A4-8441-9408-E6F8C0FDE98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318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challenges / Outlook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AD682-12A4-8441-9408-E6F8C0FDE98E}" type="slidenum">
              <a:rPr lang="en-US" smtClean="0"/>
              <a:t>30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304446" y="3315388"/>
            <a:ext cx="6417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Inventory of </a:t>
            </a:r>
            <a:r>
              <a:rPr lang="en-US" dirty="0" smtClean="0"/>
              <a:t>measured magnetic </a:t>
            </a:r>
            <a:r>
              <a:rPr lang="en-US" dirty="0" smtClean="0"/>
              <a:t>components of each elements 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before assembly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04446" y="3932676"/>
            <a:ext cx="73661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Development </a:t>
            </a:r>
            <a:r>
              <a:rPr lang="en-US" dirty="0" smtClean="0"/>
              <a:t>of beam-based methods for measuring the machine optics </a:t>
            </a:r>
          </a:p>
          <a:p>
            <a:r>
              <a:rPr lang="en-US" dirty="0" smtClean="0"/>
              <a:t>      and </a:t>
            </a:r>
            <a:r>
              <a:rPr lang="en-US" dirty="0" smtClean="0"/>
              <a:t>effective nonlinear  components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304446" y="4571576"/>
            <a:ext cx="6506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Studies on resonance compensation in presence of space charge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304446" y="4933477"/>
            <a:ext cx="6201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Control of beam optics during acceleration: </a:t>
            </a:r>
          </a:p>
          <a:p>
            <a:r>
              <a:rPr lang="en-US" dirty="0" smtClean="0"/>
              <a:t>      Do we need to compensate some specific </a:t>
            </a:r>
            <a:r>
              <a:rPr lang="en-US" dirty="0" smtClean="0"/>
              <a:t>resonance? when?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4200" y="2158598"/>
            <a:ext cx="80233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Beam optics control and resonance compensation is essential </a:t>
            </a:r>
          </a:p>
          <a:p>
            <a:pPr algn="ctr"/>
            <a:r>
              <a:rPr lang="en-US" sz="2400" b="1" dirty="0" smtClean="0"/>
              <a:t>for the high intensity scenarios</a:t>
            </a:r>
            <a:endParaRPr 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85239" y="5806834"/>
            <a:ext cx="8789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We should get prepared to the challenge to measure and </a:t>
            </a:r>
            <a:r>
              <a:rPr lang="en-US" b="1" dirty="0" smtClean="0">
                <a:solidFill>
                  <a:srgbClr val="FF0000"/>
                </a:solidFill>
              </a:rPr>
              <a:t>to model </a:t>
            </a:r>
            <a:r>
              <a:rPr lang="en-US" b="1" dirty="0" smtClean="0">
                <a:solidFill>
                  <a:srgbClr val="FF0000"/>
                </a:solidFill>
              </a:rPr>
              <a:t>the machine properties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2615" y="1218365"/>
            <a:ext cx="83741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B</a:t>
            </a:r>
            <a:r>
              <a:rPr lang="en-US" sz="2400" b="1" dirty="0" smtClean="0"/>
              <a:t>eam dynamics affected by space charge makes the </a:t>
            </a:r>
          </a:p>
          <a:p>
            <a:pPr algn="ctr"/>
            <a:r>
              <a:rPr lang="en-US" sz="2400" b="1" dirty="0" smtClean="0"/>
              <a:t>sensitivity to beam to optics more important (how much?)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09279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AD682-12A4-8441-9408-E6F8C0FDE98E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110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SIS100 injection plateau scenario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AD682-12A4-8441-9408-E6F8C0FDE98E}" type="slidenum">
              <a:rPr lang="en-US" smtClean="0"/>
              <a:t>4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2045645" y="4380806"/>
            <a:ext cx="4738143" cy="1097345"/>
            <a:chOff x="2225213" y="4135272"/>
            <a:chExt cx="4373670" cy="1097345"/>
          </a:xfrm>
        </p:grpSpPr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2225213" y="4135272"/>
              <a:ext cx="4373670" cy="1097345"/>
            </a:xfrm>
            <a:prstGeom prst="rect">
              <a:avLst/>
            </a:prstGeom>
            <a:solidFill>
              <a:srgbClr val="FFFF00">
                <a:alpha val="47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2347152" y="4493953"/>
              <a:ext cx="4182872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sym typeface="Symbol" charset="2"/>
                </a:rPr>
                <a:t>Nominal </a:t>
              </a:r>
              <a:r>
                <a:rPr lang="en-US" sz="1400" dirty="0" err="1">
                  <a:sym typeface="Symbol" charset="2"/>
                </a:rPr>
                <a:t>N</a:t>
              </a:r>
              <a:r>
                <a:rPr lang="en-US" sz="1400" baseline="-25000" dirty="0" err="1">
                  <a:sym typeface="Symbol" charset="2"/>
                </a:rPr>
                <a:t>ions</a:t>
              </a:r>
              <a:r>
                <a:rPr lang="en-US" sz="1400" dirty="0">
                  <a:sym typeface="Symbol" charset="2"/>
                </a:rPr>
                <a:t> = </a:t>
              </a:r>
              <a:r>
                <a:rPr lang="en-US" sz="1400" dirty="0" smtClean="0">
                  <a:sym typeface="Symbol" charset="2"/>
                </a:rPr>
                <a:t>6.25 </a:t>
              </a:r>
              <a:r>
                <a:rPr lang="en-US" sz="1400" dirty="0">
                  <a:sym typeface="Symbol" charset="2"/>
                </a:rPr>
                <a:t>x </a:t>
              </a:r>
              <a:r>
                <a:rPr lang="en-US" sz="1400" dirty="0" smtClean="0">
                  <a:sym typeface="Symbol" charset="2"/>
                </a:rPr>
                <a:t>10</a:t>
              </a:r>
              <a:r>
                <a:rPr lang="en-US" sz="1400" baseline="30000" dirty="0" smtClean="0">
                  <a:sym typeface="Symbol" charset="2"/>
                </a:rPr>
                <a:t>10</a:t>
              </a:r>
              <a:r>
                <a:rPr lang="en-US" sz="1400" dirty="0" smtClean="0">
                  <a:sym typeface="Symbol" charset="2"/>
                </a:rPr>
                <a:t>/</a:t>
              </a:r>
              <a:r>
                <a:rPr lang="en-US" sz="1400" dirty="0">
                  <a:sym typeface="Symbol" charset="2"/>
                </a:rPr>
                <a:t>bunch</a:t>
              </a:r>
            </a:p>
            <a:p>
              <a:r>
                <a:rPr lang="en-US" sz="1400" dirty="0">
                  <a:sym typeface="Symbol" charset="2"/>
                </a:rPr>
                <a:t>Beam1: </a:t>
              </a:r>
              <a:r>
                <a:rPr lang="en-US" sz="1400" baseline="-25000" dirty="0">
                  <a:sym typeface="Symbol" charset="2"/>
                </a:rPr>
                <a:t>x/y</a:t>
              </a:r>
              <a:r>
                <a:rPr lang="en-US" sz="1400" dirty="0">
                  <a:sym typeface="Symbol" charset="2"/>
                </a:rPr>
                <a:t> = 35/15 mm-</a:t>
              </a:r>
              <a:r>
                <a:rPr lang="en-US" sz="1400" dirty="0" err="1">
                  <a:sym typeface="Symbol" charset="2"/>
                </a:rPr>
                <a:t>mrad</a:t>
              </a:r>
              <a:r>
                <a:rPr lang="en-US" sz="1400" dirty="0">
                  <a:sym typeface="Symbol" charset="2"/>
                </a:rPr>
                <a:t> (2) </a:t>
              </a:r>
              <a:r>
                <a:rPr lang="en-US" sz="1400" dirty="0" err="1">
                  <a:sym typeface="Symbol" charset="2"/>
                </a:rPr>
                <a:t>Q</a:t>
              </a:r>
              <a:r>
                <a:rPr lang="en-US" sz="1400" baseline="-25000" dirty="0" err="1">
                  <a:sym typeface="Symbol" charset="2"/>
                </a:rPr>
                <a:t>x</a:t>
              </a:r>
              <a:r>
                <a:rPr lang="en-US" sz="1400" baseline="-25000" dirty="0">
                  <a:sym typeface="Symbol" charset="2"/>
                </a:rPr>
                <a:t>/y</a:t>
              </a:r>
              <a:r>
                <a:rPr lang="en-US" sz="1400" dirty="0">
                  <a:sym typeface="Symbol" charset="2"/>
                </a:rPr>
                <a:t>= -</a:t>
              </a:r>
              <a:r>
                <a:rPr lang="en-US" sz="1400" dirty="0" smtClean="0">
                  <a:sym typeface="Symbol" charset="2"/>
                </a:rPr>
                <a:t>0.21</a:t>
              </a:r>
              <a:r>
                <a:rPr lang="en-US" sz="1400" dirty="0">
                  <a:sym typeface="Symbol" charset="2"/>
                </a:rPr>
                <a:t>/-</a:t>
              </a:r>
              <a:r>
                <a:rPr lang="en-US" sz="1400" dirty="0" smtClean="0">
                  <a:sym typeface="Symbol" charset="2"/>
                </a:rPr>
                <a:t>033</a:t>
              </a:r>
              <a:endParaRPr lang="en-US" sz="1400" dirty="0">
                <a:sym typeface="Symbol" charset="2"/>
              </a:endParaRPr>
            </a:p>
            <a:p>
              <a:r>
                <a:rPr lang="en-US" sz="1400" dirty="0" smtClean="0">
                  <a:sym typeface="Symbol" charset="2"/>
                </a:rPr>
                <a:t>Turns </a:t>
              </a:r>
              <a:r>
                <a:rPr lang="en-US" sz="1400" dirty="0">
                  <a:sym typeface="Symbol" charset="2"/>
                </a:rPr>
                <a:t>= </a:t>
              </a:r>
              <a:r>
                <a:rPr lang="en-US" sz="1400" dirty="0" smtClean="0">
                  <a:sym typeface="Symbol" charset="2"/>
                </a:rPr>
                <a:t>1.57 </a:t>
              </a:r>
              <a:r>
                <a:rPr lang="en-US" sz="1400" dirty="0">
                  <a:sym typeface="Symbol" charset="2"/>
                </a:rPr>
                <a:t>x 10</a:t>
              </a:r>
              <a:r>
                <a:rPr lang="en-US" sz="1400" baseline="30000" dirty="0">
                  <a:sym typeface="Symbol" charset="2"/>
                </a:rPr>
                <a:t>5  </a:t>
              </a:r>
              <a:r>
                <a:rPr lang="en-US" sz="1400" dirty="0">
                  <a:sym typeface="Symbol" charset="2"/>
                </a:rPr>
                <a:t>(1 sec.)</a:t>
              </a:r>
            </a:p>
          </p:txBody>
        </p:sp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2347152" y="4222951"/>
              <a:ext cx="193194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 dirty="0"/>
                <a:t>First bunch @ </a:t>
              </a:r>
              <a:r>
                <a:rPr lang="en-US" sz="1400" b="1" dirty="0" smtClean="0"/>
                <a:t>200 </a:t>
              </a:r>
              <a:r>
                <a:rPr lang="en-US" sz="1400" b="1" dirty="0"/>
                <a:t>MeV/u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55317" y="5703633"/>
            <a:ext cx="88765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Problem of control of beam loss for the bunched beams in SIS100 during 1 second </a:t>
            </a:r>
            <a:endParaRPr lang="en-US" sz="2000" b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332715" y="1352401"/>
            <a:ext cx="8545336" cy="2763416"/>
            <a:chOff x="773009" y="1248031"/>
            <a:chExt cx="7888002" cy="2763416"/>
          </a:xfrm>
        </p:grpSpPr>
        <p:grpSp>
          <p:nvGrpSpPr>
            <p:cNvPr id="13" name="Group 12"/>
            <p:cNvGrpSpPr/>
            <p:nvPr/>
          </p:nvGrpSpPr>
          <p:grpSpPr>
            <a:xfrm>
              <a:off x="3381372" y="1461595"/>
              <a:ext cx="4675175" cy="2549852"/>
              <a:chOff x="2593599" y="1461595"/>
              <a:chExt cx="4675175" cy="2549852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6770688" y="3623154"/>
                <a:ext cx="4980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 sec</a:t>
                </a:r>
                <a:endParaRPr lang="en-US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797492" y="3642115"/>
                <a:ext cx="2784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</a:t>
                </a:r>
                <a:endParaRPr lang="en-US" dirty="0"/>
              </a:p>
            </p:txBody>
          </p:sp>
          <p:grpSp>
            <p:nvGrpSpPr>
              <p:cNvPr id="26" name="Group 25"/>
              <p:cNvGrpSpPr/>
              <p:nvPr/>
            </p:nvGrpSpPr>
            <p:grpSpPr>
              <a:xfrm>
                <a:off x="2593599" y="2818198"/>
                <a:ext cx="2038659" cy="608900"/>
                <a:chOff x="6569151" y="3930378"/>
                <a:chExt cx="3818174" cy="549883"/>
              </a:xfrm>
            </p:grpSpPr>
            <p:sp>
              <p:nvSpPr>
                <p:cNvPr id="50" name="Freeform 49"/>
                <p:cNvSpPr/>
                <p:nvPr/>
              </p:nvSpPr>
              <p:spPr>
                <a:xfrm>
                  <a:off x="6569151" y="3935997"/>
                  <a:ext cx="1356632" cy="544264"/>
                </a:xfrm>
                <a:custGeom>
                  <a:avLst/>
                  <a:gdLst>
                    <a:gd name="connsiteX0" fmla="*/ 0 w 1495973"/>
                    <a:gd name="connsiteY0" fmla="*/ 570379 h 591902"/>
                    <a:gd name="connsiteX1" fmla="*/ 269060 w 1495973"/>
                    <a:gd name="connsiteY1" fmla="*/ 570379 h 591902"/>
                    <a:gd name="connsiteX2" fmla="*/ 484308 w 1495973"/>
                    <a:gd name="connsiteY2" fmla="*/ 0 h 591902"/>
                    <a:gd name="connsiteX3" fmla="*/ 764130 w 1495973"/>
                    <a:gd name="connsiteY3" fmla="*/ 0 h 591902"/>
                    <a:gd name="connsiteX4" fmla="*/ 1022428 w 1495973"/>
                    <a:gd name="connsiteY4" fmla="*/ 591902 h 591902"/>
                    <a:gd name="connsiteX5" fmla="*/ 1495973 w 1495973"/>
                    <a:gd name="connsiteY5" fmla="*/ 581140 h 591902"/>
                    <a:gd name="connsiteX0" fmla="*/ 0 w 1495973"/>
                    <a:gd name="connsiteY0" fmla="*/ 570379 h 581140"/>
                    <a:gd name="connsiteX1" fmla="*/ 269060 w 1495973"/>
                    <a:gd name="connsiteY1" fmla="*/ 570379 h 581140"/>
                    <a:gd name="connsiteX2" fmla="*/ 484308 w 1495973"/>
                    <a:gd name="connsiteY2" fmla="*/ 0 h 581140"/>
                    <a:gd name="connsiteX3" fmla="*/ 764130 w 1495973"/>
                    <a:gd name="connsiteY3" fmla="*/ 0 h 581140"/>
                    <a:gd name="connsiteX4" fmla="*/ 1022428 w 1495973"/>
                    <a:gd name="connsiteY4" fmla="*/ 548855 h 581140"/>
                    <a:gd name="connsiteX5" fmla="*/ 1495973 w 1495973"/>
                    <a:gd name="connsiteY5" fmla="*/ 581140 h 581140"/>
                    <a:gd name="connsiteX0" fmla="*/ 0 w 1517498"/>
                    <a:gd name="connsiteY0" fmla="*/ 570379 h 570379"/>
                    <a:gd name="connsiteX1" fmla="*/ 269060 w 1517498"/>
                    <a:gd name="connsiteY1" fmla="*/ 570379 h 570379"/>
                    <a:gd name="connsiteX2" fmla="*/ 484308 w 1517498"/>
                    <a:gd name="connsiteY2" fmla="*/ 0 h 570379"/>
                    <a:gd name="connsiteX3" fmla="*/ 764130 w 1517498"/>
                    <a:gd name="connsiteY3" fmla="*/ 0 h 570379"/>
                    <a:gd name="connsiteX4" fmla="*/ 1022428 w 1517498"/>
                    <a:gd name="connsiteY4" fmla="*/ 548855 h 570379"/>
                    <a:gd name="connsiteX5" fmla="*/ 1517498 w 1517498"/>
                    <a:gd name="connsiteY5" fmla="*/ 548854 h 570379"/>
                    <a:gd name="connsiteX0" fmla="*/ 0 w 1517498"/>
                    <a:gd name="connsiteY0" fmla="*/ 570379 h 570379"/>
                    <a:gd name="connsiteX1" fmla="*/ 269060 w 1517498"/>
                    <a:gd name="connsiteY1" fmla="*/ 570379 h 570379"/>
                    <a:gd name="connsiteX2" fmla="*/ 484308 w 1517498"/>
                    <a:gd name="connsiteY2" fmla="*/ 0 h 570379"/>
                    <a:gd name="connsiteX3" fmla="*/ 828704 w 1517498"/>
                    <a:gd name="connsiteY3" fmla="*/ 10762 h 570379"/>
                    <a:gd name="connsiteX4" fmla="*/ 1022428 w 1517498"/>
                    <a:gd name="connsiteY4" fmla="*/ 548855 h 570379"/>
                    <a:gd name="connsiteX5" fmla="*/ 1517498 w 1517498"/>
                    <a:gd name="connsiteY5" fmla="*/ 548854 h 570379"/>
                    <a:gd name="connsiteX0" fmla="*/ 0 w 1517498"/>
                    <a:gd name="connsiteY0" fmla="*/ 570379 h 570379"/>
                    <a:gd name="connsiteX1" fmla="*/ 269060 w 1517498"/>
                    <a:gd name="connsiteY1" fmla="*/ 538093 h 570379"/>
                    <a:gd name="connsiteX2" fmla="*/ 484308 w 1517498"/>
                    <a:gd name="connsiteY2" fmla="*/ 0 h 570379"/>
                    <a:gd name="connsiteX3" fmla="*/ 828704 w 1517498"/>
                    <a:gd name="connsiteY3" fmla="*/ 10762 h 570379"/>
                    <a:gd name="connsiteX4" fmla="*/ 1022428 w 1517498"/>
                    <a:gd name="connsiteY4" fmla="*/ 548855 h 570379"/>
                    <a:gd name="connsiteX5" fmla="*/ 1517498 w 1517498"/>
                    <a:gd name="connsiteY5" fmla="*/ 548854 h 570379"/>
                    <a:gd name="connsiteX0" fmla="*/ 0 w 1517498"/>
                    <a:gd name="connsiteY0" fmla="*/ 538093 h 548855"/>
                    <a:gd name="connsiteX1" fmla="*/ 269060 w 1517498"/>
                    <a:gd name="connsiteY1" fmla="*/ 538093 h 548855"/>
                    <a:gd name="connsiteX2" fmla="*/ 484308 w 1517498"/>
                    <a:gd name="connsiteY2" fmla="*/ 0 h 548855"/>
                    <a:gd name="connsiteX3" fmla="*/ 828704 w 1517498"/>
                    <a:gd name="connsiteY3" fmla="*/ 10762 h 548855"/>
                    <a:gd name="connsiteX4" fmla="*/ 1022428 w 1517498"/>
                    <a:gd name="connsiteY4" fmla="*/ 548855 h 548855"/>
                    <a:gd name="connsiteX5" fmla="*/ 1517498 w 1517498"/>
                    <a:gd name="connsiteY5" fmla="*/ 548854 h 548855"/>
                    <a:gd name="connsiteX0" fmla="*/ 0 w 1517498"/>
                    <a:gd name="connsiteY0" fmla="*/ 538093 h 555026"/>
                    <a:gd name="connsiteX1" fmla="*/ 264827 w 1517498"/>
                    <a:gd name="connsiteY1" fmla="*/ 555026 h 555026"/>
                    <a:gd name="connsiteX2" fmla="*/ 484308 w 1517498"/>
                    <a:gd name="connsiteY2" fmla="*/ 0 h 555026"/>
                    <a:gd name="connsiteX3" fmla="*/ 828704 w 1517498"/>
                    <a:gd name="connsiteY3" fmla="*/ 10762 h 555026"/>
                    <a:gd name="connsiteX4" fmla="*/ 1022428 w 1517498"/>
                    <a:gd name="connsiteY4" fmla="*/ 548855 h 555026"/>
                    <a:gd name="connsiteX5" fmla="*/ 1517498 w 1517498"/>
                    <a:gd name="connsiteY5" fmla="*/ 548854 h 555026"/>
                    <a:gd name="connsiteX0" fmla="*/ 0 w 1517498"/>
                    <a:gd name="connsiteY0" fmla="*/ 550793 h 555026"/>
                    <a:gd name="connsiteX1" fmla="*/ 264827 w 1517498"/>
                    <a:gd name="connsiteY1" fmla="*/ 555026 h 555026"/>
                    <a:gd name="connsiteX2" fmla="*/ 484308 w 1517498"/>
                    <a:gd name="connsiteY2" fmla="*/ 0 h 555026"/>
                    <a:gd name="connsiteX3" fmla="*/ 828704 w 1517498"/>
                    <a:gd name="connsiteY3" fmla="*/ 10762 h 555026"/>
                    <a:gd name="connsiteX4" fmla="*/ 1022428 w 1517498"/>
                    <a:gd name="connsiteY4" fmla="*/ 548855 h 555026"/>
                    <a:gd name="connsiteX5" fmla="*/ 1517498 w 1517498"/>
                    <a:gd name="connsiteY5" fmla="*/ 548854 h 555026"/>
                    <a:gd name="connsiteX0" fmla="*/ 0 w 1517498"/>
                    <a:gd name="connsiteY0" fmla="*/ 540031 h 544264"/>
                    <a:gd name="connsiteX1" fmla="*/ 264827 w 1517498"/>
                    <a:gd name="connsiteY1" fmla="*/ 544264 h 544264"/>
                    <a:gd name="connsiteX2" fmla="*/ 488542 w 1517498"/>
                    <a:gd name="connsiteY2" fmla="*/ 1938 h 544264"/>
                    <a:gd name="connsiteX3" fmla="*/ 828704 w 1517498"/>
                    <a:gd name="connsiteY3" fmla="*/ 0 h 544264"/>
                    <a:gd name="connsiteX4" fmla="*/ 1022428 w 1517498"/>
                    <a:gd name="connsiteY4" fmla="*/ 538093 h 544264"/>
                    <a:gd name="connsiteX5" fmla="*/ 1517498 w 1517498"/>
                    <a:gd name="connsiteY5" fmla="*/ 538092 h 544264"/>
                    <a:gd name="connsiteX0" fmla="*/ 0 w 1517498"/>
                    <a:gd name="connsiteY0" fmla="*/ 540031 h 540031"/>
                    <a:gd name="connsiteX1" fmla="*/ 269061 w 1517498"/>
                    <a:gd name="connsiteY1" fmla="*/ 531564 h 540031"/>
                    <a:gd name="connsiteX2" fmla="*/ 488542 w 1517498"/>
                    <a:gd name="connsiteY2" fmla="*/ 1938 h 540031"/>
                    <a:gd name="connsiteX3" fmla="*/ 828704 w 1517498"/>
                    <a:gd name="connsiteY3" fmla="*/ 0 h 540031"/>
                    <a:gd name="connsiteX4" fmla="*/ 1022428 w 1517498"/>
                    <a:gd name="connsiteY4" fmla="*/ 538093 h 540031"/>
                    <a:gd name="connsiteX5" fmla="*/ 1517498 w 1517498"/>
                    <a:gd name="connsiteY5" fmla="*/ 538092 h 540031"/>
                    <a:gd name="connsiteX0" fmla="*/ 0 w 1517498"/>
                    <a:gd name="connsiteY0" fmla="*/ 540031 h 544264"/>
                    <a:gd name="connsiteX1" fmla="*/ 281761 w 1517498"/>
                    <a:gd name="connsiteY1" fmla="*/ 544264 h 544264"/>
                    <a:gd name="connsiteX2" fmla="*/ 488542 w 1517498"/>
                    <a:gd name="connsiteY2" fmla="*/ 1938 h 544264"/>
                    <a:gd name="connsiteX3" fmla="*/ 828704 w 1517498"/>
                    <a:gd name="connsiteY3" fmla="*/ 0 h 544264"/>
                    <a:gd name="connsiteX4" fmla="*/ 1022428 w 1517498"/>
                    <a:gd name="connsiteY4" fmla="*/ 538093 h 544264"/>
                    <a:gd name="connsiteX5" fmla="*/ 1517498 w 1517498"/>
                    <a:gd name="connsiteY5" fmla="*/ 538092 h 544264"/>
                    <a:gd name="connsiteX0" fmla="*/ 0 w 1445532"/>
                    <a:gd name="connsiteY0" fmla="*/ 540031 h 544264"/>
                    <a:gd name="connsiteX1" fmla="*/ 281761 w 1445532"/>
                    <a:gd name="connsiteY1" fmla="*/ 544264 h 544264"/>
                    <a:gd name="connsiteX2" fmla="*/ 488542 w 1445532"/>
                    <a:gd name="connsiteY2" fmla="*/ 1938 h 544264"/>
                    <a:gd name="connsiteX3" fmla="*/ 828704 w 1445532"/>
                    <a:gd name="connsiteY3" fmla="*/ 0 h 544264"/>
                    <a:gd name="connsiteX4" fmla="*/ 1022428 w 1445532"/>
                    <a:gd name="connsiteY4" fmla="*/ 538093 h 544264"/>
                    <a:gd name="connsiteX5" fmla="*/ 1445532 w 1445532"/>
                    <a:gd name="connsiteY5" fmla="*/ 538092 h 544264"/>
                    <a:gd name="connsiteX0" fmla="*/ 0 w 1407432"/>
                    <a:gd name="connsiteY0" fmla="*/ 540031 h 544264"/>
                    <a:gd name="connsiteX1" fmla="*/ 281761 w 1407432"/>
                    <a:gd name="connsiteY1" fmla="*/ 544264 h 544264"/>
                    <a:gd name="connsiteX2" fmla="*/ 488542 w 1407432"/>
                    <a:gd name="connsiteY2" fmla="*/ 1938 h 544264"/>
                    <a:gd name="connsiteX3" fmla="*/ 828704 w 1407432"/>
                    <a:gd name="connsiteY3" fmla="*/ 0 h 544264"/>
                    <a:gd name="connsiteX4" fmla="*/ 1022428 w 1407432"/>
                    <a:gd name="connsiteY4" fmla="*/ 538093 h 544264"/>
                    <a:gd name="connsiteX5" fmla="*/ 1407432 w 1407432"/>
                    <a:gd name="connsiteY5" fmla="*/ 538092 h 544264"/>
                    <a:gd name="connsiteX0" fmla="*/ 0 w 1386265"/>
                    <a:gd name="connsiteY0" fmla="*/ 540031 h 544264"/>
                    <a:gd name="connsiteX1" fmla="*/ 281761 w 1386265"/>
                    <a:gd name="connsiteY1" fmla="*/ 544264 h 544264"/>
                    <a:gd name="connsiteX2" fmla="*/ 488542 w 1386265"/>
                    <a:gd name="connsiteY2" fmla="*/ 1938 h 544264"/>
                    <a:gd name="connsiteX3" fmla="*/ 828704 w 1386265"/>
                    <a:gd name="connsiteY3" fmla="*/ 0 h 544264"/>
                    <a:gd name="connsiteX4" fmla="*/ 1022428 w 1386265"/>
                    <a:gd name="connsiteY4" fmla="*/ 538093 h 544264"/>
                    <a:gd name="connsiteX5" fmla="*/ 1386265 w 1386265"/>
                    <a:gd name="connsiteY5" fmla="*/ 538092 h 544264"/>
                    <a:gd name="connsiteX0" fmla="*/ 0 w 1356632"/>
                    <a:gd name="connsiteY0" fmla="*/ 540031 h 544264"/>
                    <a:gd name="connsiteX1" fmla="*/ 281761 w 1356632"/>
                    <a:gd name="connsiteY1" fmla="*/ 544264 h 544264"/>
                    <a:gd name="connsiteX2" fmla="*/ 488542 w 1356632"/>
                    <a:gd name="connsiteY2" fmla="*/ 1938 h 544264"/>
                    <a:gd name="connsiteX3" fmla="*/ 828704 w 1356632"/>
                    <a:gd name="connsiteY3" fmla="*/ 0 h 544264"/>
                    <a:gd name="connsiteX4" fmla="*/ 1022428 w 1356632"/>
                    <a:gd name="connsiteY4" fmla="*/ 538093 h 544264"/>
                    <a:gd name="connsiteX5" fmla="*/ 1356632 w 1356632"/>
                    <a:gd name="connsiteY5" fmla="*/ 538092 h 544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56632" h="544264">
                      <a:moveTo>
                        <a:pt x="0" y="540031"/>
                      </a:moveTo>
                      <a:lnTo>
                        <a:pt x="281761" y="544264"/>
                      </a:lnTo>
                      <a:lnTo>
                        <a:pt x="488542" y="1938"/>
                      </a:lnTo>
                      <a:lnTo>
                        <a:pt x="828704" y="0"/>
                      </a:lnTo>
                      <a:lnTo>
                        <a:pt x="1022428" y="538093"/>
                      </a:lnTo>
                      <a:lnTo>
                        <a:pt x="1356632" y="538092"/>
                      </a:lnTo>
                    </a:path>
                  </a:pathLst>
                </a:custGeom>
                <a:ln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51" name="Group 50"/>
                <p:cNvGrpSpPr/>
                <p:nvPr/>
              </p:nvGrpSpPr>
              <p:grpSpPr>
                <a:xfrm>
                  <a:off x="7803026" y="3930378"/>
                  <a:ext cx="2584299" cy="547111"/>
                  <a:chOff x="5341484" y="3935997"/>
                  <a:chExt cx="2584299" cy="547111"/>
                </a:xfrm>
                <a:effectLst/>
              </p:grpSpPr>
              <p:sp>
                <p:nvSpPr>
                  <p:cNvPr id="52" name="Freeform 51"/>
                  <p:cNvSpPr/>
                  <p:nvPr/>
                </p:nvSpPr>
                <p:spPr>
                  <a:xfrm>
                    <a:off x="5341484" y="3938844"/>
                    <a:ext cx="1356632" cy="544264"/>
                  </a:xfrm>
                  <a:custGeom>
                    <a:avLst/>
                    <a:gdLst>
                      <a:gd name="connsiteX0" fmla="*/ 0 w 1495973"/>
                      <a:gd name="connsiteY0" fmla="*/ 570379 h 591902"/>
                      <a:gd name="connsiteX1" fmla="*/ 269060 w 1495973"/>
                      <a:gd name="connsiteY1" fmla="*/ 570379 h 591902"/>
                      <a:gd name="connsiteX2" fmla="*/ 484308 w 1495973"/>
                      <a:gd name="connsiteY2" fmla="*/ 0 h 591902"/>
                      <a:gd name="connsiteX3" fmla="*/ 764130 w 1495973"/>
                      <a:gd name="connsiteY3" fmla="*/ 0 h 591902"/>
                      <a:gd name="connsiteX4" fmla="*/ 1022428 w 1495973"/>
                      <a:gd name="connsiteY4" fmla="*/ 591902 h 591902"/>
                      <a:gd name="connsiteX5" fmla="*/ 1495973 w 1495973"/>
                      <a:gd name="connsiteY5" fmla="*/ 581140 h 591902"/>
                      <a:gd name="connsiteX0" fmla="*/ 0 w 1495973"/>
                      <a:gd name="connsiteY0" fmla="*/ 570379 h 581140"/>
                      <a:gd name="connsiteX1" fmla="*/ 269060 w 1495973"/>
                      <a:gd name="connsiteY1" fmla="*/ 570379 h 581140"/>
                      <a:gd name="connsiteX2" fmla="*/ 484308 w 1495973"/>
                      <a:gd name="connsiteY2" fmla="*/ 0 h 581140"/>
                      <a:gd name="connsiteX3" fmla="*/ 764130 w 1495973"/>
                      <a:gd name="connsiteY3" fmla="*/ 0 h 581140"/>
                      <a:gd name="connsiteX4" fmla="*/ 1022428 w 1495973"/>
                      <a:gd name="connsiteY4" fmla="*/ 548855 h 581140"/>
                      <a:gd name="connsiteX5" fmla="*/ 1495973 w 1495973"/>
                      <a:gd name="connsiteY5" fmla="*/ 581140 h 581140"/>
                      <a:gd name="connsiteX0" fmla="*/ 0 w 1517498"/>
                      <a:gd name="connsiteY0" fmla="*/ 570379 h 570379"/>
                      <a:gd name="connsiteX1" fmla="*/ 269060 w 1517498"/>
                      <a:gd name="connsiteY1" fmla="*/ 570379 h 570379"/>
                      <a:gd name="connsiteX2" fmla="*/ 484308 w 1517498"/>
                      <a:gd name="connsiteY2" fmla="*/ 0 h 570379"/>
                      <a:gd name="connsiteX3" fmla="*/ 764130 w 1517498"/>
                      <a:gd name="connsiteY3" fmla="*/ 0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70379 h 570379"/>
                      <a:gd name="connsiteX1" fmla="*/ 269060 w 1517498"/>
                      <a:gd name="connsiteY1" fmla="*/ 570379 h 570379"/>
                      <a:gd name="connsiteX2" fmla="*/ 484308 w 1517498"/>
                      <a:gd name="connsiteY2" fmla="*/ 0 h 570379"/>
                      <a:gd name="connsiteX3" fmla="*/ 828704 w 1517498"/>
                      <a:gd name="connsiteY3" fmla="*/ 10762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70379 h 570379"/>
                      <a:gd name="connsiteX1" fmla="*/ 269060 w 1517498"/>
                      <a:gd name="connsiteY1" fmla="*/ 538093 h 570379"/>
                      <a:gd name="connsiteX2" fmla="*/ 484308 w 1517498"/>
                      <a:gd name="connsiteY2" fmla="*/ 0 h 570379"/>
                      <a:gd name="connsiteX3" fmla="*/ 828704 w 1517498"/>
                      <a:gd name="connsiteY3" fmla="*/ 10762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38093 h 548855"/>
                      <a:gd name="connsiteX1" fmla="*/ 269060 w 1517498"/>
                      <a:gd name="connsiteY1" fmla="*/ 538093 h 548855"/>
                      <a:gd name="connsiteX2" fmla="*/ 484308 w 1517498"/>
                      <a:gd name="connsiteY2" fmla="*/ 0 h 548855"/>
                      <a:gd name="connsiteX3" fmla="*/ 828704 w 1517498"/>
                      <a:gd name="connsiteY3" fmla="*/ 10762 h 548855"/>
                      <a:gd name="connsiteX4" fmla="*/ 1022428 w 1517498"/>
                      <a:gd name="connsiteY4" fmla="*/ 548855 h 548855"/>
                      <a:gd name="connsiteX5" fmla="*/ 1517498 w 1517498"/>
                      <a:gd name="connsiteY5" fmla="*/ 548854 h 548855"/>
                      <a:gd name="connsiteX0" fmla="*/ 0 w 1517498"/>
                      <a:gd name="connsiteY0" fmla="*/ 538093 h 555026"/>
                      <a:gd name="connsiteX1" fmla="*/ 264827 w 1517498"/>
                      <a:gd name="connsiteY1" fmla="*/ 555026 h 555026"/>
                      <a:gd name="connsiteX2" fmla="*/ 484308 w 1517498"/>
                      <a:gd name="connsiteY2" fmla="*/ 0 h 555026"/>
                      <a:gd name="connsiteX3" fmla="*/ 828704 w 1517498"/>
                      <a:gd name="connsiteY3" fmla="*/ 10762 h 555026"/>
                      <a:gd name="connsiteX4" fmla="*/ 1022428 w 1517498"/>
                      <a:gd name="connsiteY4" fmla="*/ 548855 h 555026"/>
                      <a:gd name="connsiteX5" fmla="*/ 1517498 w 1517498"/>
                      <a:gd name="connsiteY5" fmla="*/ 548854 h 555026"/>
                      <a:gd name="connsiteX0" fmla="*/ 0 w 1517498"/>
                      <a:gd name="connsiteY0" fmla="*/ 550793 h 555026"/>
                      <a:gd name="connsiteX1" fmla="*/ 264827 w 1517498"/>
                      <a:gd name="connsiteY1" fmla="*/ 555026 h 555026"/>
                      <a:gd name="connsiteX2" fmla="*/ 484308 w 1517498"/>
                      <a:gd name="connsiteY2" fmla="*/ 0 h 555026"/>
                      <a:gd name="connsiteX3" fmla="*/ 828704 w 1517498"/>
                      <a:gd name="connsiteY3" fmla="*/ 10762 h 555026"/>
                      <a:gd name="connsiteX4" fmla="*/ 1022428 w 1517498"/>
                      <a:gd name="connsiteY4" fmla="*/ 548855 h 555026"/>
                      <a:gd name="connsiteX5" fmla="*/ 1517498 w 1517498"/>
                      <a:gd name="connsiteY5" fmla="*/ 548854 h 555026"/>
                      <a:gd name="connsiteX0" fmla="*/ 0 w 1517498"/>
                      <a:gd name="connsiteY0" fmla="*/ 540031 h 544264"/>
                      <a:gd name="connsiteX1" fmla="*/ 264827 w 1517498"/>
                      <a:gd name="connsiteY1" fmla="*/ 544264 h 544264"/>
                      <a:gd name="connsiteX2" fmla="*/ 488542 w 1517498"/>
                      <a:gd name="connsiteY2" fmla="*/ 1938 h 544264"/>
                      <a:gd name="connsiteX3" fmla="*/ 828704 w 1517498"/>
                      <a:gd name="connsiteY3" fmla="*/ 0 h 544264"/>
                      <a:gd name="connsiteX4" fmla="*/ 1022428 w 1517498"/>
                      <a:gd name="connsiteY4" fmla="*/ 538093 h 544264"/>
                      <a:gd name="connsiteX5" fmla="*/ 1517498 w 1517498"/>
                      <a:gd name="connsiteY5" fmla="*/ 538092 h 544264"/>
                      <a:gd name="connsiteX0" fmla="*/ 0 w 1517498"/>
                      <a:gd name="connsiteY0" fmla="*/ 540031 h 540031"/>
                      <a:gd name="connsiteX1" fmla="*/ 269061 w 1517498"/>
                      <a:gd name="connsiteY1" fmla="*/ 531564 h 540031"/>
                      <a:gd name="connsiteX2" fmla="*/ 488542 w 1517498"/>
                      <a:gd name="connsiteY2" fmla="*/ 1938 h 540031"/>
                      <a:gd name="connsiteX3" fmla="*/ 828704 w 1517498"/>
                      <a:gd name="connsiteY3" fmla="*/ 0 h 540031"/>
                      <a:gd name="connsiteX4" fmla="*/ 1022428 w 1517498"/>
                      <a:gd name="connsiteY4" fmla="*/ 538093 h 540031"/>
                      <a:gd name="connsiteX5" fmla="*/ 1517498 w 1517498"/>
                      <a:gd name="connsiteY5" fmla="*/ 538092 h 540031"/>
                      <a:gd name="connsiteX0" fmla="*/ 0 w 1517498"/>
                      <a:gd name="connsiteY0" fmla="*/ 540031 h 544264"/>
                      <a:gd name="connsiteX1" fmla="*/ 281761 w 1517498"/>
                      <a:gd name="connsiteY1" fmla="*/ 544264 h 544264"/>
                      <a:gd name="connsiteX2" fmla="*/ 488542 w 1517498"/>
                      <a:gd name="connsiteY2" fmla="*/ 1938 h 544264"/>
                      <a:gd name="connsiteX3" fmla="*/ 828704 w 1517498"/>
                      <a:gd name="connsiteY3" fmla="*/ 0 h 544264"/>
                      <a:gd name="connsiteX4" fmla="*/ 1022428 w 1517498"/>
                      <a:gd name="connsiteY4" fmla="*/ 538093 h 544264"/>
                      <a:gd name="connsiteX5" fmla="*/ 1517498 w 1517498"/>
                      <a:gd name="connsiteY5" fmla="*/ 538092 h 544264"/>
                      <a:gd name="connsiteX0" fmla="*/ 0 w 1445532"/>
                      <a:gd name="connsiteY0" fmla="*/ 540031 h 544264"/>
                      <a:gd name="connsiteX1" fmla="*/ 281761 w 1445532"/>
                      <a:gd name="connsiteY1" fmla="*/ 544264 h 544264"/>
                      <a:gd name="connsiteX2" fmla="*/ 488542 w 1445532"/>
                      <a:gd name="connsiteY2" fmla="*/ 1938 h 544264"/>
                      <a:gd name="connsiteX3" fmla="*/ 828704 w 1445532"/>
                      <a:gd name="connsiteY3" fmla="*/ 0 h 544264"/>
                      <a:gd name="connsiteX4" fmla="*/ 1022428 w 1445532"/>
                      <a:gd name="connsiteY4" fmla="*/ 538093 h 544264"/>
                      <a:gd name="connsiteX5" fmla="*/ 1445532 w 1445532"/>
                      <a:gd name="connsiteY5" fmla="*/ 538092 h 544264"/>
                      <a:gd name="connsiteX0" fmla="*/ 0 w 1407432"/>
                      <a:gd name="connsiteY0" fmla="*/ 540031 h 544264"/>
                      <a:gd name="connsiteX1" fmla="*/ 281761 w 1407432"/>
                      <a:gd name="connsiteY1" fmla="*/ 544264 h 544264"/>
                      <a:gd name="connsiteX2" fmla="*/ 488542 w 1407432"/>
                      <a:gd name="connsiteY2" fmla="*/ 1938 h 544264"/>
                      <a:gd name="connsiteX3" fmla="*/ 828704 w 1407432"/>
                      <a:gd name="connsiteY3" fmla="*/ 0 h 544264"/>
                      <a:gd name="connsiteX4" fmla="*/ 1022428 w 1407432"/>
                      <a:gd name="connsiteY4" fmla="*/ 538093 h 544264"/>
                      <a:gd name="connsiteX5" fmla="*/ 1407432 w 1407432"/>
                      <a:gd name="connsiteY5" fmla="*/ 538092 h 544264"/>
                      <a:gd name="connsiteX0" fmla="*/ 0 w 1386265"/>
                      <a:gd name="connsiteY0" fmla="*/ 540031 h 544264"/>
                      <a:gd name="connsiteX1" fmla="*/ 281761 w 1386265"/>
                      <a:gd name="connsiteY1" fmla="*/ 544264 h 544264"/>
                      <a:gd name="connsiteX2" fmla="*/ 488542 w 1386265"/>
                      <a:gd name="connsiteY2" fmla="*/ 1938 h 544264"/>
                      <a:gd name="connsiteX3" fmla="*/ 828704 w 1386265"/>
                      <a:gd name="connsiteY3" fmla="*/ 0 h 544264"/>
                      <a:gd name="connsiteX4" fmla="*/ 1022428 w 1386265"/>
                      <a:gd name="connsiteY4" fmla="*/ 538093 h 544264"/>
                      <a:gd name="connsiteX5" fmla="*/ 1386265 w 1386265"/>
                      <a:gd name="connsiteY5" fmla="*/ 538092 h 544264"/>
                      <a:gd name="connsiteX0" fmla="*/ 0 w 1356632"/>
                      <a:gd name="connsiteY0" fmla="*/ 540031 h 544264"/>
                      <a:gd name="connsiteX1" fmla="*/ 281761 w 1356632"/>
                      <a:gd name="connsiteY1" fmla="*/ 544264 h 544264"/>
                      <a:gd name="connsiteX2" fmla="*/ 488542 w 1356632"/>
                      <a:gd name="connsiteY2" fmla="*/ 1938 h 544264"/>
                      <a:gd name="connsiteX3" fmla="*/ 828704 w 1356632"/>
                      <a:gd name="connsiteY3" fmla="*/ 0 h 544264"/>
                      <a:gd name="connsiteX4" fmla="*/ 1022428 w 1356632"/>
                      <a:gd name="connsiteY4" fmla="*/ 538093 h 544264"/>
                      <a:gd name="connsiteX5" fmla="*/ 1356632 w 1356632"/>
                      <a:gd name="connsiteY5" fmla="*/ 538092 h 544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56632" h="544264">
                        <a:moveTo>
                          <a:pt x="0" y="540031"/>
                        </a:moveTo>
                        <a:lnTo>
                          <a:pt x="281761" y="544264"/>
                        </a:lnTo>
                        <a:lnTo>
                          <a:pt x="488542" y="1938"/>
                        </a:lnTo>
                        <a:lnTo>
                          <a:pt x="828704" y="0"/>
                        </a:lnTo>
                        <a:lnTo>
                          <a:pt x="1022428" y="538093"/>
                        </a:lnTo>
                        <a:lnTo>
                          <a:pt x="1356632" y="538092"/>
                        </a:ln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3" name="Freeform 52"/>
                  <p:cNvSpPr/>
                  <p:nvPr/>
                </p:nvSpPr>
                <p:spPr>
                  <a:xfrm>
                    <a:off x="6569151" y="3935997"/>
                    <a:ext cx="1356632" cy="544264"/>
                  </a:xfrm>
                  <a:custGeom>
                    <a:avLst/>
                    <a:gdLst>
                      <a:gd name="connsiteX0" fmla="*/ 0 w 1495973"/>
                      <a:gd name="connsiteY0" fmla="*/ 570379 h 591902"/>
                      <a:gd name="connsiteX1" fmla="*/ 269060 w 1495973"/>
                      <a:gd name="connsiteY1" fmla="*/ 570379 h 591902"/>
                      <a:gd name="connsiteX2" fmla="*/ 484308 w 1495973"/>
                      <a:gd name="connsiteY2" fmla="*/ 0 h 591902"/>
                      <a:gd name="connsiteX3" fmla="*/ 764130 w 1495973"/>
                      <a:gd name="connsiteY3" fmla="*/ 0 h 591902"/>
                      <a:gd name="connsiteX4" fmla="*/ 1022428 w 1495973"/>
                      <a:gd name="connsiteY4" fmla="*/ 591902 h 591902"/>
                      <a:gd name="connsiteX5" fmla="*/ 1495973 w 1495973"/>
                      <a:gd name="connsiteY5" fmla="*/ 581140 h 591902"/>
                      <a:gd name="connsiteX0" fmla="*/ 0 w 1495973"/>
                      <a:gd name="connsiteY0" fmla="*/ 570379 h 581140"/>
                      <a:gd name="connsiteX1" fmla="*/ 269060 w 1495973"/>
                      <a:gd name="connsiteY1" fmla="*/ 570379 h 581140"/>
                      <a:gd name="connsiteX2" fmla="*/ 484308 w 1495973"/>
                      <a:gd name="connsiteY2" fmla="*/ 0 h 581140"/>
                      <a:gd name="connsiteX3" fmla="*/ 764130 w 1495973"/>
                      <a:gd name="connsiteY3" fmla="*/ 0 h 581140"/>
                      <a:gd name="connsiteX4" fmla="*/ 1022428 w 1495973"/>
                      <a:gd name="connsiteY4" fmla="*/ 548855 h 581140"/>
                      <a:gd name="connsiteX5" fmla="*/ 1495973 w 1495973"/>
                      <a:gd name="connsiteY5" fmla="*/ 581140 h 581140"/>
                      <a:gd name="connsiteX0" fmla="*/ 0 w 1517498"/>
                      <a:gd name="connsiteY0" fmla="*/ 570379 h 570379"/>
                      <a:gd name="connsiteX1" fmla="*/ 269060 w 1517498"/>
                      <a:gd name="connsiteY1" fmla="*/ 570379 h 570379"/>
                      <a:gd name="connsiteX2" fmla="*/ 484308 w 1517498"/>
                      <a:gd name="connsiteY2" fmla="*/ 0 h 570379"/>
                      <a:gd name="connsiteX3" fmla="*/ 764130 w 1517498"/>
                      <a:gd name="connsiteY3" fmla="*/ 0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70379 h 570379"/>
                      <a:gd name="connsiteX1" fmla="*/ 269060 w 1517498"/>
                      <a:gd name="connsiteY1" fmla="*/ 570379 h 570379"/>
                      <a:gd name="connsiteX2" fmla="*/ 484308 w 1517498"/>
                      <a:gd name="connsiteY2" fmla="*/ 0 h 570379"/>
                      <a:gd name="connsiteX3" fmla="*/ 828704 w 1517498"/>
                      <a:gd name="connsiteY3" fmla="*/ 10762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70379 h 570379"/>
                      <a:gd name="connsiteX1" fmla="*/ 269060 w 1517498"/>
                      <a:gd name="connsiteY1" fmla="*/ 538093 h 570379"/>
                      <a:gd name="connsiteX2" fmla="*/ 484308 w 1517498"/>
                      <a:gd name="connsiteY2" fmla="*/ 0 h 570379"/>
                      <a:gd name="connsiteX3" fmla="*/ 828704 w 1517498"/>
                      <a:gd name="connsiteY3" fmla="*/ 10762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38093 h 548855"/>
                      <a:gd name="connsiteX1" fmla="*/ 269060 w 1517498"/>
                      <a:gd name="connsiteY1" fmla="*/ 538093 h 548855"/>
                      <a:gd name="connsiteX2" fmla="*/ 484308 w 1517498"/>
                      <a:gd name="connsiteY2" fmla="*/ 0 h 548855"/>
                      <a:gd name="connsiteX3" fmla="*/ 828704 w 1517498"/>
                      <a:gd name="connsiteY3" fmla="*/ 10762 h 548855"/>
                      <a:gd name="connsiteX4" fmla="*/ 1022428 w 1517498"/>
                      <a:gd name="connsiteY4" fmla="*/ 548855 h 548855"/>
                      <a:gd name="connsiteX5" fmla="*/ 1517498 w 1517498"/>
                      <a:gd name="connsiteY5" fmla="*/ 548854 h 548855"/>
                      <a:gd name="connsiteX0" fmla="*/ 0 w 1517498"/>
                      <a:gd name="connsiteY0" fmla="*/ 538093 h 555026"/>
                      <a:gd name="connsiteX1" fmla="*/ 264827 w 1517498"/>
                      <a:gd name="connsiteY1" fmla="*/ 555026 h 555026"/>
                      <a:gd name="connsiteX2" fmla="*/ 484308 w 1517498"/>
                      <a:gd name="connsiteY2" fmla="*/ 0 h 555026"/>
                      <a:gd name="connsiteX3" fmla="*/ 828704 w 1517498"/>
                      <a:gd name="connsiteY3" fmla="*/ 10762 h 555026"/>
                      <a:gd name="connsiteX4" fmla="*/ 1022428 w 1517498"/>
                      <a:gd name="connsiteY4" fmla="*/ 548855 h 555026"/>
                      <a:gd name="connsiteX5" fmla="*/ 1517498 w 1517498"/>
                      <a:gd name="connsiteY5" fmla="*/ 548854 h 555026"/>
                      <a:gd name="connsiteX0" fmla="*/ 0 w 1517498"/>
                      <a:gd name="connsiteY0" fmla="*/ 550793 h 555026"/>
                      <a:gd name="connsiteX1" fmla="*/ 264827 w 1517498"/>
                      <a:gd name="connsiteY1" fmla="*/ 555026 h 555026"/>
                      <a:gd name="connsiteX2" fmla="*/ 484308 w 1517498"/>
                      <a:gd name="connsiteY2" fmla="*/ 0 h 555026"/>
                      <a:gd name="connsiteX3" fmla="*/ 828704 w 1517498"/>
                      <a:gd name="connsiteY3" fmla="*/ 10762 h 555026"/>
                      <a:gd name="connsiteX4" fmla="*/ 1022428 w 1517498"/>
                      <a:gd name="connsiteY4" fmla="*/ 548855 h 555026"/>
                      <a:gd name="connsiteX5" fmla="*/ 1517498 w 1517498"/>
                      <a:gd name="connsiteY5" fmla="*/ 548854 h 555026"/>
                      <a:gd name="connsiteX0" fmla="*/ 0 w 1517498"/>
                      <a:gd name="connsiteY0" fmla="*/ 540031 h 544264"/>
                      <a:gd name="connsiteX1" fmla="*/ 264827 w 1517498"/>
                      <a:gd name="connsiteY1" fmla="*/ 544264 h 544264"/>
                      <a:gd name="connsiteX2" fmla="*/ 488542 w 1517498"/>
                      <a:gd name="connsiteY2" fmla="*/ 1938 h 544264"/>
                      <a:gd name="connsiteX3" fmla="*/ 828704 w 1517498"/>
                      <a:gd name="connsiteY3" fmla="*/ 0 h 544264"/>
                      <a:gd name="connsiteX4" fmla="*/ 1022428 w 1517498"/>
                      <a:gd name="connsiteY4" fmla="*/ 538093 h 544264"/>
                      <a:gd name="connsiteX5" fmla="*/ 1517498 w 1517498"/>
                      <a:gd name="connsiteY5" fmla="*/ 538092 h 544264"/>
                      <a:gd name="connsiteX0" fmla="*/ 0 w 1517498"/>
                      <a:gd name="connsiteY0" fmla="*/ 540031 h 540031"/>
                      <a:gd name="connsiteX1" fmla="*/ 269061 w 1517498"/>
                      <a:gd name="connsiteY1" fmla="*/ 531564 h 540031"/>
                      <a:gd name="connsiteX2" fmla="*/ 488542 w 1517498"/>
                      <a:gd name="connsiteY2" fmla="*/ 1938 h 540031"/>
                      <a:gd name="connsiteX3" fmla="*/ 828704 w 1517498"/>
                      <a:gd name="connsiteY3" fmla="*/ 0 h 540031"/>
                      <a:gd name="connsiteX4" fmla="*/ 1022428 w 1517498"/>
                      <a:gd name="connsiteY4" fmla="*/ 538093 h 540031"/>
                      <a:gd name="connsiteX5" fmla="*/ 1517498 w 1517498"/>
                      <a:gd name="connsiteY5" fmla="*/ 538092 h 540031"/>
                      <a:gd name="connsiteX0" fmla="*/ 0 w 1517498"/>
                      <a:gd name="connsiteY0" fmla="*/ 540031 h 544264"/>
                      <a:gd name="connsiteX1" fmla="*/ 281761 w 1517498"/>
                      <a:gd name="connsiteY1" fmla="*/ 544264 h 544264"/>
                      <a:gd name="connsiteX2" fmla="*/ 488542 w 1517498"/>
                      <a:gd name="connsiteY2" fmla="*/ 1938 h 544264"/>
                      <a:gd name="connsiteX3" fmla="*/ 828704 w 1517498"/>
                      <a:gd name="connsiteY3" fmla="*/ 0 h 544264"/>
                      <a:gd name="connsiteX4" fmla="*/ 1022428 w 1517498"/>
                      <a:gd name="connsiteY4" fmla="*/ 538093 h 544264"/>
                      <a:gd name="connsiteX5" fmla="*/ 1517498 w 1517498"/>
                      <a:gd name="connsiteY5" fmla="*/ 538092 h 544264"/>
                      <a:gd name="connsiteX0" fmla="*/ 0 w 1445532"/>
                      <a:gd name="connsiteY0" fmla="*/ 540031 h 544264"/>
                      <a:gd name="connsiteX1" fmla="*/ 281761 w 1445532"/>
                      <a:gd name="connsiteY1" fmla="*/ 544264 h 544264"/>
                      <a:gd name="connsiteX2" fmla="*/ 488542 w 1445532"/>
                      <a:gd name="connsiteY2" fmla="*/ 1938 h 544264"/>
                      <a:gd name="connsiteX3" fmla="*/ 828704 w 1445532"/>
                      <a:gd name="connsiteY3" fmla="*/ 0 h 544264"/>
                      <a:gd name="connsiteX4" fmla="*/ 1022428 w 1445532"/>
                      <a:gd name="connsiteY4" fmla="*/ 538093 h 544264"/>
                      <a:gd name="connsiteX5" fmla="*/ 1445532 w 1445532"/>
                      <a:gd name="connsiteY5" fmla="*/ 538092 h 544264"/>
                      <a:gd name="connsiteX0" fmla="*/ 0 w 1407432"/>
                      <a:gd name="connsiteY0" fmla="*/ 540031 h 544264"/>
                      <a:gd name="connsiteX1" fmla="*/ 281761 w 1407432"/>
                      <a:gd name="connsiteY1" fmla="*/ 544264 h 544264"/>
                      <a:gd name="connsiteX2" fmla="*/ 488542 w 1407432"/>
                      <a:gd name="connsiteY2" fmla="*/ 1938 h 544264"/>
                      <a:gd name="connsiteX3" fmla="*/ 828704 w 1407432"/>
                      <a:gd name="connsiteY3" fmla="*/ 0 h 544264"/>
                      <a:gd name="connsiteX4" fmla="*/ 1022428 w 1407432"/>
                      <a:gd name="connsiteY4" fmla="*/ 538093 h 544264"/>
                      <a:gd name="connsiteX5" fmla="*/ 1407432 w 1407432"/>
                      <a:gd name="connsiteY5" fmla="*/ 538092 h 544264"/>
                      <a:gd name="connsiteX0" fmla="*/ 0 w 1386265"/>
                      <a:gd name="connsiteY0" fmla="*/ 540031 h 544264"/>
                      <a:gd name="connsiteX1" fmla="*/ 281761 w 1386265"/>
                      <a:gd name="connsiteY1" fmla="*/ 544264 h 544264"/>
                      <a:gd name="connsiteX2" fmla="*/ 488542 w 1386265"/>
                      <a:gd name="connsiteY2" fmla="*/ 1938 h 544264"/>
                      <a:gd name="connsiteX3" fmla="*/ 828704 w 1386265"/>
                      <a:gd name="connsiteY3" fmla="*/ 0 h 544264"/>
                      <a:gd name="connsiteX4" fmla="*/ 1022428 w 1386265"/>
                      <a:gd name="connsiteY4" fmla="*/ 538093 h 544264"/>
                      <a:gd name="connsiteX5" fmla="*/ 1386265 w 1386265"/>
                      <a:gd name="connsiteY5" fmla="*/ 538092 h 544264"/>
                      <a:gd name="connsiteX0" fmla="*/ 0 w 1356632"/>
                      <a:gd name="connsiteY0" fmla="*/ 540031 h 544264"/>
                      <a:gd name="connsiteX1" fmla="*/ 281761 w 1356632"/>
                      <a:gd name="connsiteY1" fmla="*/ 544264 h 544264"/>
                      <a:gd name="connsiteX2" fmla="*/ 488542 w 1356632"/>
                      <a:gd name="connsiteY2" fmla="*/ 1938 h 544264"/>
                      <a:gd name="connsiteX3" fmla="*/ 828704 w 1356632"/>
                      <a:gd name="connsiteY3" fmla="*/ 0 h 544264"/>
                      <a:gd name="connsiteX4" fmla="*/ 1022428 w 1356632"/>
                      <a:gd name="connsiteY4" fmla="*/ 538093 h 544264"/>
                      <a:gd name="connsiteX5" fmla="*/ 1356632 w 1356632"/>
                      <a:gd name="connsiteY5" fmla="*/ 538092 h 544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56632" h="544264">
                        <a:moveTo>
                          <a:pt x="0" y="540031"/>
                        </a:moveTo>
                        <a:lnTo>
                          <a:pt x="281761" y="544264"/>
                        </a:lnTo>
                        <a:lnTo>
                          <a:pt x="488542" y="1938"/>
                        </a:lnTo>
                        <a:lnTo>
                          <a:pt x="828704" y="0"/>
                        </a:lnTo>
                        <a:lnTo>
                          <a:pt x="1022428" y="538093"/>
                        </a:lnTo>
                        <a:lnTo>
                          <a:pt x="1356632" y="538092"/>
                        </a:ln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  <p:cxnSp>
            <p:nvCxnSpPr>
              <p:cNvPr id="27" name="Straight Arrow Connector 26"/>
              <p:cNvCxnSpPr/>
              <p:nvPr/>
            </p:nvCxnSpPr>
            <p:spPr>
              <a:xfrm>
                <a:off x="3065675" y="3623154"/>
                <a:ext cx="4188702" cy="1896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Freeform 27"/>
              <p:cNvSpPr/>
              <p:nvPr/>
            </p:nvSpPr>
            <p:spPr>
              <a:xfrm>
                <a:off x="2657357" y="1509496"/>
                <a:ext cx="4382287" cy="965149"/>
              </a:xfrm>
              <a:custGeom>
                <a:avLst/>
                <a:gdLst>
                  <a:gd name="connsiteX0" fmla="*/ 0 w 4025900"/>
                  <a:gd name="connsiteY0" fmla="*/ 76200 h 1041400"/>
                  <a:gd name="connsiteX1" fmla="*/ 317500 w 4025900"/>
                  <a:gd name="connsiteY1" fmla="*/ 76200 h 1041400"/>
                  <a:gd name="connsiteX2" fmla="*/ 660400 w 4025900"/>
                  <a:gd name="connsiteY2" fmla="*/ 1041400 h 1041400"/>
                  <a:gd name="connsiteX3" fmla="*/ 3492500 w 4025900"/>
                  <a:gd name="connsiteY3" fmla="*/ 1028700 h 1041400"/>
                  <a:gd name="connsiteX4" fmla="*/ 3810000 w 4025900"/>
                  <a:gd name="connsiteY4" fmla="*/ 0 h 1041400"/>
                  <a:gd name="connsiteX5" fmla="*/ 4025900 w 4025900"/>
                  <a:gd name="connsiteY5" fmla="*/ 0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25900" h="1041400">
                    <a:moveTo>
                      <a:pt x="0" y="76200"/>
                    </a:moveTo>
                    <a:lnTo>
                      <a:pt x="317500" y="76200"/>
                    </a:lnTo>
                    <a:lnTo>
                      <a:pt x="660400" y="1041400"/>
                    </a:lnTo>
                    <a:lnTo>
                      <a:pt x="3492500" y="1028700"/>
                    </a:lnTo>
                    <a:lnTo>
                      <a:pt x="3810000" y="0"/>
                    </a:lnTo>
                    <a:lnTo>
                      <a:pt x="4025900" y="0"/>
                    </a:lnTo>
                  </a:path>
                </a:pathLst>
              </a:custGeom>
              <a:ln>
                <a:solidFill>
                  <a:srgbClr val="00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9" name="Group 28"/>
              <p:cNvGrpSpPr/>
              <p:nvPr/>
            </p:nvGrpSpPr>
            <p:grpSpPr>
              <a:xfrm>
                <a:off x="4560224" y="2808825"/>
                <a:ext cx="2694153" cy="612052"/>
                <a:chOff x="5341484" y="3930378"/>
                <a:chExt cx="5045841" cy="552730"/>
              </a:xfrm>
            </p:grpSpPr>
            <p:grpSp>
              <p:nvGrpSpPr>
                <p:cNvPr id="44" name="Group 43"/>
                <p:cNvGrpSpPr/>
                <p:nvPr/>
              </p:nvGrpSpPr>
              <p:grpSpPr>
                <a:xfrm>
                  <a:off x="5341484" y="3935997"/>
                  <a:ext cx="2584299" cy="547111"/>
                  <a:chOff x="5341484" y="3935997"/>
                  <a:chExt cx="2584299" cy="547111"/>
                </a:xfrm>
              </p:grpSpPr>
              <p:sp>
                <p:nvSpPr>
                  <p:cNvPr id="48" name="Freeform 47"/>
                  <p:cNvSpPr/>
                  <p:nvPr/>
                </p:nvSpPr>
                <p:spPr>
                  <a:xfrm>
                    <a:off x="5341484" y="3938844"/>
                    <a:ext cx="1356632" cy="544264"/>
                  </a:xfrm>
                  <a:custGeom>
                    <a:avLst/>
                    <a:gdLst>
                      <a:gd name="connsiteX0" fmla="*/ 0 w 1495973"/>
                      <a:gd name="connsiteY0" fmla="*/ 570379 h 591902"/>
                      <a:gd name="connsiteX1" fmla="*/ 269060 w 1495973"/>
                      <a:gd name="connsiteY1" fmla="*/ 570379 h 591902"/>
                      <a:gd name="connsiteX2" fmla="*/ 484308 w 1495973"/>
                      <a:gd name="connsiteY2" fmla="*/ 0 h 591902"/>
                      <a:gd name="connsiteX3" fmla="*/ 764130 w 1495973"/>
                      <a:gd name="connsiteY3" fmla="*/ 0 h 591902"/>
                      <a:gd name="connsiteX4" fmla="*/ 1022428 w 1495973"/>
                      <a:gd name="connsiteY4" fmla="*/ 591902 h 591902"/>
                      <a:gd name="connsiteX5" fmla="*/ 1495973 w 1495973"/>
                      <a:gd name="connsiteY5" fmla="*/ 581140 h 591902"/>
                      <a:gd name="connsiteX0" fmla="*/ 0 w 1495973"/>
                      <a:gd name="connsiteY0" fmla="*/ 570379 h 581140"/>
                      <a:gd name="connsiteX1" fmla="*/ 269060 w 1495973"/>
                      <a:gd name="connsiteY1" fmla="*/ 570379 h 581140"/>
                      <a:gd name="connsiteX2" fmla="*/ 484308 w 1495973"/>
                      <a:gd name="connsiteY2" fmla="*/ 0 h 581140"/>
                      <a:gd name="connsiteX3" fmla="*/ 764130 w 1495973"/>
                      <a:gd name="connsiteY3" fmla="*/ 0 h 581140"/>
                      <a:gd name="connsiteX4" fmla="*/ 1022428 w 1495973"/>
                      <a:gd name="connsiteY4" fmla="*/ 548855 h 581140"/>
                      <a:gd name="connsiteX5" fmla="*/ 1495973 w 1495973"/>
                      <a:gd name="connsiteY5" fmla="*/ 581140 h 581140"/>
                      <a:gd name="connsiteX0" fmla="*/ 0 w 1517498"/>
                      <a:gd name="connsiteY0" fmla="*/ 570379 h 570379"/>
                      <a:gd name="connsiteX1" fmla="*/ 269060 w 1517498"/>
                      <a:gd name="connsiteY1" fmla="*/ 570379 h 570379"/>
                      <a:gd name="connsiteX2" fmla="*/ 484308 w 1517498"/>
                      <a:gd name="connsiteY2" fmla="*/ 0 h 570379"/>
                      <a:gd name="connsiteX3" fmla="*/ 764130 w 1517498"/>
                      <a:gd name="connsiteY3" fmla="*/ 0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70379 h 570379"/>
                      <a:gd name="connsiteX1" fmla="*/ 269060 w 1517498"/>
                      <a:gd name="connsiteY1" fmla="*/ 570379 h 570379"/>
                      <a:gd name="connsiteX2" fmla="*/ 484308 w 1517498"/>
                      <a:gd name="connsiteY2" fmla="*/ 0 h 570379"/>
                      <a:gd name="connsiteX3" fmla="*/ 828704 w 1517498"/>
                      <a:gd name="connsiteY3" fmla="*/ 10762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70379 h 570379"/>
                      <a:gd name="connsiteX1" fmla="*/ 269060 w 1517498"/>
                      <a:gd name="connsiteY1" fmla="*/ 538093 h 570379"/>
                      <a:gd name="connsiteX2" fmla="*/ 484308 w 1517498"/>
                      <a:gd name="connsiteY2" fmla="*/ 0 h 570379"/>
                      <a:gd name="connsiteX3" fmla="*/ 828704 w 1517498"/>
                      <a:gd name="connsiteY3" fmla="*/ 10762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38093 h 548855"/>
                      <a:gd name="connsiteX1" fmla="*/ 269060 w 1517498"/>
                      <a:gd name="connsiteY1" fmla="*/ 538093 h 548855"/>
                      <a:gd name="connsiteX2" fmla="*/ 484308 w 1517498"/>
                      <a:gd name="connsiteY2" fmla="*/ 0 h 548855"/>
                      <a:gd name="connsiteX3" fmla="*/ 828704 w 1517498"/>
                      <a:gd name="connsiteY3" fmla="*/ 10762 h 548855"/>
                      <a:gd name="connsiteX4" fmla="*/ 1022428 w 1517498"/>
                      <a:gd name="connsiteY4" fmla="*/ 548855 h 548855"/>
                      <a:gd name="connsiteX5" fmla="*/ 1517498 w 1517498"/>
                      <a:gd name="connsiteY5" fmla="*/ 548854 h 548855"/>
                      <a:gd name="connsiteX0" fmla="*/ 0 w 1517498"/>
                      <a:gd name="connsiteY0" fmla="*/ 538093 h 555026"/>
                      <a:gd name="connsiteX1" fmla="*/ 264827 w 1517498"/>
                      <a:gd name="connsiteY1" fmla="*/ 555026 h 555026"/>
                      <a:gd name="connsiteX2" fmla="*/ 484308 w 1517498"/>
                      <a:gd name="connsiteY2" fmla="*/ 0 h 555026"/>
                      <a:gd name="connsiteX3" fmla="*/ 828704 w 1517498"/>
                      <a:gd name="connsiteY3" fmla="*/ 10762 h 555026"/>
                      <a:gd name="connsiteX4" fmla="*/ 1022428 w 1517498"/>
                      <a:gd name="connsiteY4" fmla="*/ 548855 h 555026"/>
                      <a:gd name="connsiteX5" fmla="*/ 1517498 w 1517498"/>
                      <a:gd name="connsiteY5" fmla="*/ 548854 h 555026"/>
                      <a:gd name="connsiteX0" fmla="*/ 0 w 1517498"/>
                      <a:gd name="connsiteY0" fmla="*/ 550793 h 555026"/>
                      <a:gd name="connsiteX1" fmla="*/ 264827 w 1517498"/>
                      <a:gd name="connsiteY1" fmla="*/ 555026 h 555026"/>
                      <a:gd name="connsiteX2" fmla="*/ 484308 w 1517498"/>
                      <a:gd name="connsiteY2" fmla="*/ 0 h 555026"/>
                      <a:gd name="connsiteX3" fmla="*/ 828704 w 1517498"/>
                      <a:gd name="connsiteY3" fmla="*/ 10762 h 555026"/>
                      <a:gd name="connsiteX4" fmla="*/ 1022428 w 1517498"/>
                      <a:gd name="connsiteY4" fmla="*/ 548855 h 555026"/>
                      <a:gd name="connsiteX5" fmla="*/ 1517498 w 1517498"/>
                      <a:gd name="connsiteY5" fmla="*/ 548854 h 555026"/>
                      <a:gd name="connsiteX0" fmla="*/ 0 w 1517498"/>
                      <a:gd name="connsiteY0" fmla="*/ 540031 h 544264"/>
                      <a:gd name="connsiteX1" fmla="*/ 264827 w 1517498"/>
                      <a:gd name="connsiteY1" fmla="*/ 544264 h 544264"/>
                      <a:gd name="connsiteX2" fmla="*/ 488542 w 1517498"/>
                      <a:gd name="connsiteY2" fmla="*/ 1938 h 544264"/>
                      <a:gd name="connsiteX3" fmla="*/ 828704 w 1517498"/>
                      <a:gd name="connsiteY3" fmla="*/ 0 h 544264"/>
                      <a:gd name="connsiteX4" fmla="*/ 1022428 w 1517498"/>
                      <a:gd name="connsiteY4" fmla="*/ 538093 h 544264"/>
                      <a:gd name="connsiteX5" fmla="*/ 1517498 w 1517498"/>
                      <a:gd name="connsiteY5" fmla="*/ 538092 h 544264"/>
                      <a:gd name="connsiteX0" fmla="*/ 0 w 1517498"/>
                      <a:gd name="connsiteY0" fmla="*/ 540031 h 540031"/>
                      <a:gd name="connsiteX1" fmla="*/ 269061 w 1517498"/>
                      <a:gd name="connsiteY1" fmla="*/ 531564 h 540031"/>
                      <a:gd name="connsiteX2" fmla="*/ 488542 w 1517498"/>
                      <a:gd name="connsiteY2" fmla="*/ 1938 h 540031"/>
                      <a:gd name="connsiteX3" fmla="*/ 828704 w 1517498"/>
                      <a:gd name="connsiteY3" fmla="*/ 0 h 540031"/>
                      <a:gd name="connsiteX4" fmla="*/ 1022428 w 1517498"/>
                      <a:gd name="connsiteY4" fmla="*/ 538093 h 540031"/>
                      <a:gd name="connsiteX5" fmla="*/ 1517498 w 1517498"/>
                      <a:gd name="connsiteY5" fmla="*/ 538092 h 540031"/>
                      <a:gd name="connsiteX0" fmla="*/ 0 w 1517498"/>
                      <a:gd name="connsiteY0" fmla="*/ 540031 h 544264"/>
                      <a:gd name="connsiteX1" fmla="*/ 281761 w 1517498"/>
                      <a:gd name="connsiteY1" fmla="*/ 544264 h 544264"/>
                      <a:gd name="connsiteX2" fmla="*/ 488542 w 1517498"/>
                      <a:gd name="connsiteY2" fmla="*/ 1938 h 544264"/>
                      <a:gd name="connsiteX3" fmla="*/ 828704 w 1517498"/>
                      <a:gd name="connsiteY3" fmla="*/ 0 h 544264"/>
                      <a:gd name="connsiteX4" fmla="*/ 1022428 w 1517498"/>
                      <a:gd name="connsiteY4" fmla="*/ 538093 h 544264"/>
                      <a:gd name="connsiteX5" fmla="*/ 1517498 w 1517498"/>
                      <a:gd name="connsiteY5" fmla="*/ 538092 h 544264"/>
                      <a:gd name="connsiteX0" fmla="*/ 0 w 1445532"/>
                      <a:gd name="connsiteY0" fmla="*/ 540031 h 544264"/>
                      <a:gd name="connsiteX1" fmla="*/ 281761 w 1445532"/>
                      <a:gd name="connsiteY1" fmla="*/ 544264 h 544264"/>
                      <a:gd name="connsiteX2" fmla="*/ 488542 w 1445532"/>
                      <a:gd name="connsiteY2" fmla="*/ 1938 h 544264"/>
                      <a:gd name="connsiteX3" fmla="*/ 828704 w 1445532"/>
                      <a:gd name="connsiteY3" fmla="*/ 0 h 544264"/>
                      <a:gd name="connsiteX4" fmla="*/ 1022428 w 1445532"/>
                      <a:gd name="connsiteY4" fmla="*/ 538093 h 544264"/>
                      <a:gd name="connsiteX5" fmla="*/ 1445532 w 1445532"/>
                      <a:gd name="connsiteY5" fmla="*/ 538092 h 544264"/>
                      <a:gd name="connsiteX0" fmla="*/ 0 w 1407432"/>
                      <a:gd name="connsiteY0" fmla="*/ 540031 h 544264"/>
                      <a:gd name="connsiteX1" fmla="*/ 281761 w 1407432"/>
                      <a:gd name="connsiteY1" fmla="*/ 544264 h 544264"/>
                      <a:gd name="connsiteX2" fmla="*/ 488542 w 1407432"/>
                      <a:gd name="connsiteY2" fmla="*/ 1938 h 544264"/>
                      <a:gd name="connsiteX3" fmla="*/ 828704 w 1407432"/>
                      <a:gd name="connsiteY3" fmla="*/ 0 h 544264"/>
                      <a:gd name="connsiteX4" fmla="*/ 1022428 w 1407432"/>
                      <a:gd name="connsiteY4" fmla="*/ 538093 h 544264"/>
                      <a:gd name="connsiteX5" fmla="*/ 1407432 w 1407432"/>
                      <a:gd name="connsiteY5" fmla="*/ 538092 h 544264"/>
                      <a:gd name="connsiteX0" fmla="*/ 0 w 1386265"/>
                      <a:gd name="connsiteY0" fmla="*/ 540031 h 544264"/>
                      <a:gd name="connsiteX1" fmla="*/ 281761 w 1386265"/>
                      <a:gd name="connsiteY1" fmla="*/ 544264 h 544264"/>
                      <a:gd name="connsiteX2" fmla="*/ 488542 w 1386265"/>
                      <a:gd name="connsiteY2" fmla="*/ 1938 h 544264"/>
                      <a:gd name="connsiteX3" fmla="*/ 828704 w 1386265"/>
                      <a:gd name="connsiteY3" fmla="*/ 0 h 544264"/>
                      <a:gd name="connsiteX4" fmla="*/ 1022428 w 1386265"/>
                      <a:gd name="connsiteY4" fmla="*/ 538093 h 544264"/>
                      <a:gd name="connsiteX5" fmla="*/ 1386265 w 1386265"/>
                      <a:gd name="connsiteY5" fmla="*/ 538092 h 544264"/>
                      <a:gd name="connsiteX0" fmla="*/ 0 w 1356632"/>
                      <a:gd name="connsiteY0" fmla="*/ 540031 h 544264"/>
                      <a:gd name="connsiteX1" fmla="*/ 281761 w 1356632"/>
                      <a:gd name="connsiteY1" fmla="*/ 544264 h 544264"/>
                      <a:gd name="connsiteX2" fmla="*/ 488542 w 1356632"/>
                      <a:gd name="connsiteY2" fmla="*/ 1938 h 544264"/>
                      <a:gd name="connsiteX3" fmla="*/ 828704 w 1356632"/>
                      <a:gd name="connsiteY3" fmla="*/ 0 h 544264"/>
                      <a:gd name="connsiteX4" fmla="*/ 1022428 w 1356632"/>
                      <a:gd name="connsiteY4" fmla="*/ 538093 h 544264"/>
                      <a:gd name="connsiteX5" fmla="*/ 1356632 w 1356632"/>
                      <a:gd name="connsiteY5" fmla="*/ 538092 h 544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56632" h="544264">
                        <a:moveTo>
                          <a:pt x="0" y="540031"/>
                        </a:moveTo>
                        <a:lnTo>
                          <a:pt x="281761" y="544264"/>
                        </a:lnTo>
                        <a:lnTo>
                          <a:pt x="488542" y="1938"/>
                        </a:lnTo>
                        <a:lnTo>
                          <a:pt x="828704" y="0"/>
                        </a:lnTo>
                        <a:lnTo>
                          <a:pt x="1022428" y="538093"/>
                        </a:lnTo>
                        <a:lnTo>
                          <a:pt x="1356632" y="538092"/>
                        </a:ln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9" name="Freeform 48"/>
                  <p:cNvSpPr/>
                  <p:nvPr/>
                </p:nvSpPr>
                <p:spPr>
                  <a:xfrm>
                    <a:off x="6569151" y="3935997"/>
                    <a:ext cx="1356632" cy="544264"/>
                  </a:xfrm>
                  <a:custGeom>
                    <a:avLst/>
                    <a:gdLst>
                      <a:gd name="connsiteX0" fmla="*/ 0 w 1495973"/>
                      <a:gd name="connsiteY0" fmla="*/ 570379 h 591902"/>
                      <a:gd name="connsiteX1" fmla="*/ 269060 w 1495973"/>
                      <a:gd name="connsiteY1" fmla="*/ 570379 h 591902"/>
                      <a:gd name="connsiteX2" fmla="*/ 484308 w 1495973"/>
                      <a:gd name="connsiteY2" fmla="*/ 0 h 591902"/>
                      <a:gd name="connsiteX3" fmla="*/ 764130 w 1495973"/>
                      <a:gd name="connsiteY3" fmla="*/ 0 h 591902"/>
                      <a:gd name="connsiteX4" fmla="*/ 1022428 w 1495973"/>
                      <a:gd name="connsiteY4" fmla="*/ 591902 h 591902"/>
                      <a:gd name="connsiteX5" fmla="*/ 1495973 w 1495973"/>
                      <a:gd name="connsiteY5" fmla="*/ 581140 h 591902"/>
                      <a:gd name="connsiteX0" fmla="*/ 0 w 1495973"/>
                      <a:gd name="connsiteY0" fmla="*/ 570379 h 581140"/>
                      <a:gd name="connsiteX1" fmla="*/ 269060 w 1495973"/>
                      <a:gd name="connsiteY1" fmla="*/ 570379 h 581140"/>
                      <a:gd name="connsiteX2" fmla="*/ 484308 w 1495973"/>
                      <a:gd name="connsiteY2" fmla="*/ 0 h 581140"/>
                      <a:gd name="connsiteX3" fmla="*/ 764130 w 1495973"/>
                      <a:gd name="connsiteY3" fmla="*/ 0 h 581140"/>
                      <a:gd name="connsiteX4" fmla="*/ 1022428 w 1495973"/>
                      <a:gd name="connsiteY4" fmla="*/ 548855 h 581140"/>
                      <a:gd name="connsiteX5" fmla="*/ 1495973 w 1495973"/>
                      <a:gd name="connsiteY5" fmla="*/ 581140 h 581140"/>
                      <a:gd name="connsiteX0" fmla="*/ 0 w 1517498"/>
                      <a:gd name="connsiteY0" fmla="*/ 570379 h 570379"/>
                      <a:gd name="connsiteX1" fmla="*/ 269060 w 1517498"/>
                      <a:gd name="connsiteY1" fmla="*/ 570379 h 570379"/>
                      <a:gd name="connsiteX2" fmla="*/ 484308 w 1517498"/>
                      <a:gd name="connsiteY2" fmla="*/ 0 h 570379"/>
                      <a:gd name="connsiteX3" fmla="*/ 764130 w 1517498"/>
                      <a:gd name="connsiteY3" fmla="*/ 0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70379 h 570379"/>
                      <a:gd name="connsiteX1" fmla="*/ 269060 w 1517498"/>
                      <a:gd name="connsiteY1" fmla="*/ 570379 h 570379"/>
                      <a:gd name="connsiteX2" fmla="*/ 484308 w 1517498"/>
                      <a:gd name="connsiteY2" fmla="*/ 0 h 570379"/>
                      <a:gd name="connsiteX3" fmla="*/ 828704 w 1517498"/>
                      <a:gd name="connsiteY3" fmla="*/ 10762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70379 h 570379"/>
                      <a:gd name="connsiteX1" fmla="*/ 269060 w 1517498"/>
                      <a:gd name="connsiteY1" fmla="*/ 538093 h 570379"/>
                      <a:gd name="connsiteX2" fmla="*/ 484308 w 1517498"/>
                      <a:gd name="connsiteY2" fmla="*/ 0 h 570379"/>
                      <a:gd name="connsiteX3" fmla="*/ 828704 w 1517498"/>
                      <a:gd name="connsiteY3" fmla="*/ 10762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38093 h 548855"/>
                      <a:gd name="connsiteX1" fmla="*/ 269060 w 1517498"/>
                      <a:gd name="connsiteY1" fmla="*/ 538093 h 548855"/>
                      <a:gd name="connsiteX2" fmla="*/ 484308 w 1517498"/>
                      <a:gd name="connsiteY2" fmla="*/ 0 h 548855"/>
                      <a:gd name="connsiteX3" fmla="*/ 828704 w 1517498"/>
                      <a:gd name="connsiteY3" fmla="*/ 10762 h 548855"/>
                      <a:gd name="connsiteX4" fmla="*/ 1022428 w 1517498"/>
                      <a:gd name="connsiteY4" fmla="*/ 548855 h 548855"/>
                      <a:gd name="connsiteX5" fmla="*/ 1517498 w 1517498"/>
                      <a:gd name="connsiteY5" fmla="*/ 548854 h 548855"/>
                      <a:gd name="connsiteX0" fmla="*/ 0 w 1517498"/>
                      <a:gd name="connsiteY0" fmla="*/ 538093 h 555026"/>
                      <a:gd name="connsiteX1" fmla="*/ 264827 w 1517498"/>
                      <a:gd name="connsiteY1" fmla="*/ 555026 h 555026"/>
                      <a:gd name="connsiteX2" fmla="*/ 484308 w 1517498"/>
                      <a:gd name="connsiteY2" fmla="*/ 0 h 555026"/>
                      <a:gd name="connsiteX3" fmla="*/ 828704 w 1517498"/>
                      <a:gd name="connsiteY3" fmla="*/ 10762 h 555026"/>
                      <a:gd name="connsiteX4" fmla="*/ 1022428 w 1517498"/>
                      <a:gd name="connsiteY4" fmla="*/ 548855 h 555026"/>
                      <a:gd name="connsiteX5" fmla="*/ 1517498 w 1517498"/>
                      <a:gd name="connsiteY5" fmla="*/ 548854 h 555026"/>
                      <a:gd name="connsiteX0" fmla="*/ 0 w 1517498"/>
                      <a:gd name="connsiteY0" fmla="*/ 550793 h 555026"/>
                      <a:gd name="connsiteX1" fmla="*/ 264827 w 1517498"/>
                      <a:gd name="connsiteY1" fmla="*/ 555026 h 555026"/>
                      <a:gd name="connsiteX2" fmla="*/ 484308 w 1517498"/>
                      <a:gd name="connsiteY2" fmla="*/ 0 h 555026"/>
                      <a:gd name="connsiteX3" fmla="*/ 828704 w 1517498"/>
                      <a:gd name="connsiteY3" fmla="*/ 10762 h 555026"/>
                      <a:gd name="connsiteX4" fmla="*/ 1022428 w 1517498"/>
                      <a:gd name="connsiteY4" fmla="*/ 548855 h 555026"/>
                      <a:gd name="connsiteX5" fmla="*/ 1517498 w 1517498"/>
                      <a:gd name="connsiteY5" fmla="*/ 548854 h 555026"/>
                      <a:gd name="connsiteX0" fmla="*/ 0 w 1517498"/>
                      <a:gd name="connsiteY0" fmla="*/ 540031 h 544264"/>
                      <a:gd name="connsiteX1" fmla="*/ 264827 w 1517498"/>
                      <a:gd name="connsiteY1" fmla="*/ 544264 h 544264"/>
                      <a:gd name="connsiteX2" fmla="*/ 488542 w 1517498"/>
                      <a:gd name="connsiteY2" fmla="*/ 1938 h 544264"/>
                      <a:gd name="connsiteX3" fmla="*/ 828704 w 1517498"/>
                      <a:gd name="connsiteY3" fmla="*/ 0 h 544264"/>
                      <a:gd name="connsiteX4" fmla="*/ 1022428 w 1517498"/>
                      <a:gd name="connsiteY4" fmla="*/ 538093 h 544264"/>
                      <a:gd name="connsiteX5" fmla="*/ 1517498 w 1517498"/>
                      <a:gd name="connsiteY5" fmla="*/ 538092 h 544264"/>
                      <a:gd name="connsiteX0" fmla="*/ 0 w 1517498"/>
                      <a:gd name="connsiteY0" fmla="*/ 540031 h 540031"/>
                      <a:gd name="connsiteX1" fmla="*/ 269061 w 1517498"/>
                      <a:gd name="connsiteY1" fmla="*/ 531564 h 540031"/>
                      <a:gd name="connsiteX2" fmla="*/ 488542 w 1517498"/>
                      <a:gd name="connsiteY2" fmla="*/ 1938 h 540031"/>
                      <a:gd name="connsiteX3" fmla="*/ 828704 w 1517498"/>
                      <a:gd name="connsiteY3" fmla="*/ 0 h 540031"/>
                      <a:gd name="connsiteX4" fmla="*/ 1022428 w 1517498"/>
                      <a:gd name="connsiteY4" fmla="*/ 538093 h 540031"/>
                      <a:gd name="connsiteX5" fmla="*/ 1517498 w 1517498"/>
                      <a:gd name="connsiteY5" fmla="*/ 538092 h 540031"/>
                      <a:gd name="connsiteX0" fmla="*/ 0 w 1517498"/>
                      <a:gd name="connsiteY0" fmla="*/ 540031 h 544264"/>
                      <a:gd name="connsiteX1" fmla="*/ 281761 w 1517498"/>
                      <a:gd name="connsiteY1" fmla="*/ 544264 h 544264"/>
                      <a:gd name="connsiteX2" fmla="*/ 488542 w 1517498"/>
                      <a:gd name="connsiteY2" fmla="*/ 1938 h 544264"/>
                      <a:gd name="connsiteX3" fmla="*/ 828704 w 1517498"/>
                      <a:gd name="connsiteY3" fmla="*/ 0 h 544264"/>
                      <a:gd name="connsiteX4" fmla="*/ 1022428 w 1517498"/>
                      <a:gd name="connsiteY4" fmla="*/ 538093 h 544264"/>
                      <a:gd name="connsiteX5" fmla="*/ 1517498 w 1517498"/>
                      <a:gd name="connsiteY5" fmla="*/ 538092 h 544264"/>
                      <a:gd name="connsiteX0" fmla="*/ 0 w 1445532"/>
                      <a:gd name="connsiteY0" fmla="*/ 540031 h 544264"/>
                      <a:gd name="connsiteX1" fmla="*/ 281761 w 1445532"/>
                      <a:gd name="connsiteY1" fmla="*/ 544264 h 544264"/>
                      <a:gd name="connsiteX2" fmla="*/ 488542 w 1445532"/>
                      <a:gd name="connsiteY2" fmla="*/ 1938 h 544264"/>
                      <a:gd name="connsiteX3" fmla="*/ 828704 w 1445532"/>
                      <a:gd name="connsiteY3" fmla="*/ 0 h 544264"/>
                      <a:gd name="connsiteX4" fmla="*/ 1022428 w 1445532"/>
                      <a:gd name="connsiteY4" fmla="*/ 538093 h 544264"/>
                      <a:gd name="connsiteX5" fmla="*/ 1445532 w 1445532"/>
                      <a:gd name="connsiteY5" fmla="*/ 538092 h 544264"/>
                      <a:gd name="connsiteX0" fmla="*/ 0 w 1407432"/>
                      <a:gd name="connsiteY0" fmla="*/ 540031 h 544264"/>
                      <a:gd name="connsiteX1" fmla="*/ 281761 w 1407432"/>
                      <a:gd name="connsiteY1" fmla="*/ 544264 h 544264"/>
                      <a:gd name="connsiteX2" fmla="*/ 488542 w 1407432"/>
                      <a:gd name="connsiteY2" fmla="*/ 1938 h 544264"/>
                      <a:gd name="connsiteX3" fmla="*/ 828704 w 1407432"/>
                      <a:gd name="connsiteY3" fmla="*/ 0 h 544264"/>
                      <a:gd name="connsiteX4" fmla="*/ 1022428 w 1407432"/>
                      <a:gd name="connsiteY4" fmla="*/ 538093 h 544264"/>
                      <a:gd name="connsiteX5" fmla="*/ 1407432 w 1407432"/>
                      <a:gd name="connsiteY5" fmla="*/ 538092 h 544264"/>
                      <a:gd name="connsiteX0" fmla="*/ 0 w 1386265"/>
                      <a:gd name="connsiteY0" fmla="*/ 540031 h 544264"/>
                      <a:gd name="connsiteX1" fmla="*/ 281761 w 1386265"/>
                      <a:gd name="connsiteY1" fmla="*/ 544264 h 544264"/>
                      <a:gd name="connsiteX2" fmla="*/ 488542 w 1386265"/>
                      <a:gd name="connsiteY2" fmla="*/ 1938 h 544264"/>
                      <a:gd name="connsiteX3" fmla="*/ 828704 w 1386265"/>
                      <a:gd name="connsiteY3" fmla="*/ 0 h 544264"/>
                      <a:gd name="connsiteX4" fmla="*/ 1022428 w 1386265"/>
                      <a:gd name="connsiteY4" fmla="*/ 538093 h 544264"/>
                      <a:gd name="connsiteX5" fmla="*/ 1386265 w 1386265"/>
                      <a:gd name="connsiteY5" fmla="*/ 538092 h 544264"/>
                      <a:gd name="connsiteX0" fmla="*/ 0 w 1356632"/>
                      <a:gd name="connsiteY0" fmla="*/ 540031 h 544264"/>
                      <a:gd name="connsiteX1" fmla="*/ 281761 w 1356632"/>
                      <a:gd name="connsiteY1" fmla="*/ 544264 h 544264"/>
                      <a:gd name="connsiteX2" fmla="*/ 488542 w 1356632"/>
                      <a:gd name="connsiteY2" fmla="*/ 1938 h 544264"/>
                      <a:gd name="connsiteX3" fmla="*/ 828704 w 1356632"/>
                      <a:gd name="connsiteY3" fmla="*/ 0 h 544264"/>
                      <a:gd name="connsiteX4" fmla="*/ 1022428 w 1356632"/>
                      <a:gd name="connsiteY4" fmla="*/ 538093 h 544264"/>
                      <a:gd name="connsiteX5" fmla="*/ 1356632 w 1356632"/>
                      <a:gd name="connsiteY5" fmla="*/ 538092 h 544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56632" h="544264">
                        <a:moveTo>
                          <a:pt x="0" y="540031"/>
                        </a:moveTo>
                        <a:lnTo>
                          <a:pt x="281761" y="544264"/>
                        </a:lnTo>
                        <a:lnTo>
                          <a:pt x="488542" y="1938"/>
                        </a:lnTo>
                        <a:lnTo>
                          <a:pt x="828704" y="0"/>
                        </a:lnTo>
                        <a:lnTo>
                          <a:pt x="1022428" y="538093"/>
                        </a:lnTo>
                        <a:lnTo>
                          <a:pt x="1356632" y="538092"/>
                        </a:ln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45" name="Group 44"/>
                <p:cNvGrpSpPr/>
                <p:nvPr/>
              </p:nvGrpSpPr>
              <p:grpSpPr>
                <a:xfrm>
                  <a:off x="7803026" y="3930378"/>
                  <a:ext cx="2584299" cy="547111"/>
                  <a:chOff x="5341484" y="3935997"/>
                  <a:chExt cx="2584299" cy="547111"/>
                </a:xfrm>
                <a:effectLst/>
              </p:grpSpPr>
              <p:sp>
                <p:nvSpPr>
                  <p:cNvPr id="46" name="Freeform 45"/>
                  <p:cNvSpPr/>
                  <p:nvPr/>
                </p:nvSpPr>
                <p:spPr>
                  <a:xfrm>
                    <a:off x="5341484" y="3938844"/>
                    <a:ext cx="1356632" cy="544264"/>
                  </a:xfrm>
                  <a:custGeom>
                    <a:avLst/>
                    <a:gdLst>
                      <a:gd name="connsiteX0" fmla="*/ 0 w 1495973"/>
                      <a:gd name="connsiteY0" fmla="*/ 570379 h 591902"/>
                      <a:gd name="connsiteX1" fmla="*/ 269060 w 1495973"/>
                      <a:gd name="connsiteY1" fmla="*/ 570379 h 591902"/>
                      <a:gd name="connsiteX2" fmla="*/ 484308 w 1495973"/>
                      <a:gd name="connsiteY2" fmla="*/ 0 h 591902"/>
                      <a:gd name="connsiteX3" fmla="*/ 764130 w 1495973"/>
                      <a:gd name="connsiteY3" fmla="*/ 0 h 591902"/>
                      <a:gd name="connsiteX4" fmla="*/ 1022428 w 1495973"/>
                      <a:gd name="connsiteY4" fmla="*/ 591902 h 591902"/>
                      <a:gd name="connsiteX5" fmla="*/ 1495973 w 1495973"/>
                      <a:gd name="connsiteY5" fmla="*/ 581140 h 591902"/>
                      <a:gd name="connsiteX0" fmla="*/ 0 w 1495973"/>
                      <a:gd name="connsiteY0" fmla="*/ 570379 h 581140"/>
                      <a:gd name="connsiteX1" fmla="*/ 269060 w 1495973"/>
                      <a:gd name="connsiteY1" fmla="*/ 570379 h 581140"/>
                      <a:gd name="connsiteX2" fmla="*/ 484308 w 1495973"/>
                      <a:gd name="connsiteY2" fmla="*/ 0 h 581140"/>
                      <a:gd name="connsiteX3" fmla="*/ 764130 w 1495973"/>
                      <a:gd name="connsiteY3" fmla="*/ 0 h 581140"/>
                      <a:gd name="connsiteX4" fmla="*/ 1022428 w 1495973"/>
                      <a:gd name="connsiteY4" fmla="*/ 548855 h 581140"/>
                      <a:gd name="connsiteX5" fmla="*/ 1495973 w 1495973"/>
                      <a:gd name="connsiteY5" fmla="*/ 581140 h 581140"/>
                      <a:gd name="connsiteX0" fmla="*/ 0 w 1517498"/>
                      <a:gd name="connsiteY0" fmla="*/ 570379 h 570379"/>
                      <a:gd name="connsiteX1" fmla="*/ 269060 w 1517498"/>
                      <a:gd name="connsiteY1" fmla="*/ 570379 h 570379"/>
                      <a:gd name="connsiteX2" fmla="*/ 484308 w 1517498"/>
                      <a:gd name="connsiteY2" fmla="*/ 0 h 570379"/>
                      <a:gd name="connsiteX3" fmla="*/ 764130 w 1517498"/>
                      <a:gd name="connsiteY3" fmla="*/ 0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70379 h 570379"/>
                      <a:gd name="connsiteX1" fmla="*/ 269060 w 1517498"/>
                      <a:gd name="connsiteY1" fmla="*/ 570379 h 570379"/>
                      <a:gd name="connsiteX2" fmla="*/ 484308 w 1517498"/>
                      <a:gd name="connsiteY2" fmla="*/ 0 h 570379"/>
                      <a:gd name="connsiteX3" fmla="*/ 828704 w 1517498"/>
                      <a:gd name="connsiteY3" fmla="*/ 10762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70379 h 570379"/>
                      <a:gd name="connsiteX1" fmla="*/ 269060 w 1517498"/>
                      <a:gd name="connsiteY1" fmla="*/ 538093 h 570379"/>
                      <a:gd name="connsiteX2" fmla="*/ 484308 w 1517498"/>
                      <a:gd name="connsiteY2" fmla="*/ 0 h 570379"/>
                      <a:gd name="connsiteX3" fmla="*/ 828704 w 1517498"/>
                      <a:gd name="connsiteY3" fmla="*/ 10762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38093 h 548855"/>
                      <a:gd name="connsiteX1" fmla="*/ 269060 w 1517498"/>
                      <a:gd name="connsiteY1" fmla="*/ 538093 h 548855"/>
                      <a:gd name="connsiteX2" fmla="*/ 484308 w 1517498"/>
                      <a:gd name="connsiteY2" fmla="*/ 0 h 548855"/>
                      <a:gd name="connsiteX3" fmla="*/ 828704 w 1517498"/>
                      <a:gd name="connsiteY3" fmla="*/ 10762 h 548855"/>
                      <a:gd name="connsiteX4" fmla="*/ 1022428 w 1517498"/>
                      <a:gd name="connsiteY4" fmla="*/ 548855 h 548855"/>
                      <a:gd name="connsiteX5" fmla="*/ 1517498 w 1517498"/>
                      <a:gd name="connsiteY5" fmla="*/ 548854 h 548855"/>
                      <a:gd name="connsiteX0" fmla="*/ 0 w 1517498"/>
                      <a:gd name="connsiteY0" fmla="*/ 538093 h 555026"/>
                      <a:gd name="connsiteX1" fmla="*/ 264827 w 1517498"/>
                      <a:gd name="connsiteY1" fmla="*/ 555026 h 555026"/>
                      <a:gd name="connsiteX2" fmla="*/ 484308 w 1517498"/>
                      <a:gd name="connsiteY2" fmla="*/ 0 h 555026"/>
                      <a:gd name="connsiteX3" fmla="*/ 828704 w 1517498"/>
                      <a:gd name="connsiteY3" fmla="*/ 10762 h 555026"/>
                      <a:gd name="connsiteX4" fmla="*/ 1022428 w 1517498"/>
                      <a:gd name="connsiteY4" fmla="*/ 548855 h 555026"/>
                      <a:gd name="connsiteX5" fmla="*/ 1517498 w 1517498"/>
                      <a:gd name="connsiteY5" fmla="*/ 548854 h 555026"/>
                      <a:gd name="connsiteX0" fmla="*/ 0 w 1517498"/>
                      <a:gd name="connsiteY0" fmla="*/ 550793 h 555026"/>
                      <a:gd name="connsiteX1" fmla="*/ 264827 w 1517498"/>
                      <a:gd name="connsiteY1" fmla="*/ 555026 h 555026"/>
                      <a:gd name="connsiteX2" fmla="*/ 484308 w 1517498"/>
                      <a:gd name="connsiteY2" fmla="*/ 0 h 555026"/>
                      <a:gd name="connsiteX3" fmla="*/ 828704 w 1517498"/>
                      <a:gd name="connsiteY3" fmla="*/ 10762 h 555026"/>
                      <a:gd name="connsiteX4" fmla="*/ 1022428 w 1517498"/>
                      <a:gd name="connsiteY4" fmla="*/ 548855 h 555026"/>
                      <a:gd name="connsiteX5" fmla="*/ 1517498 w 1517498"/>
                      <a:gd name="connsiteY5" fmla="*/ 548854 h 555026"/>
                      <a:gd name="connsiteX0" fmla="*/ 0 w 1517498"/>
                      <a:gd name="connsiteY0" fmla="*/ 540031 h 544264"/>
                      <a:gd name="connsiteX1" fmla="*/ 264827 w 1517498"/>
                      <a:gd name="connsiteY1" fmla="*/ 544264 h 544264"/>
                      <a:gd name="connsiteX2" fmla="*/ 488542 w 1517498"/>
                      <a:gd name="connsiteY2" fmla="*/ 1938 h 544264"/>
                      <a:gd name="connsiteX3" fmla="*/ 828704 w 1517498"/>
                      <a:gd name="connsiteY3" fmla="*/ 0 h 544264"/>
                      <a:gd name="connsiteX4" fmla="*/ 1022428 w 1517498"/>
                      <a:gd name="connsiteY4" fmla="*/ 538093 h 544264"/>
                      <a:gd name="connsiteX5" fmla="*/ 1517498 w 1517498"/>
                      <a:gd name="connsiteY5" fmla="*/ 538092 h 544264"/>
                      <a:gd name="connsiteX0" fmla="*/ 0 w 1517498"/>
                      <a:gd name="connsiteY0" fmla="*/ 540031 h 540031"/>
                      <a:gd name="connsiteX1" fmla="*/ 269061 w 1517498"/>
                      <a:gd name="connsiteY1" fmla="*/ 531564 h 540031"/>
                      <a:gd name="connsiteX2" fmla="*/ 488542 w 1517498"/>
                      <a:gd name="connsiteY2" fmla="*/ 1938 h 540031"/>
                      <a:gd name="connsiteX3" fmla="*/ 828704 w 1517498"/>
                      <a:gd name="connsiteY3" fmla="*/ 0 h 540031"/>
                      <a:gd name="connsiteX4" fmla="*/ 1022428 w 1517498"/>
                      <a:gd name="connsiteY4" fmla="*/ 538093 h 540031"/>
                      <a:gd name="connsiteX5" fmla="*/ 1517498 w 1517498"/>
                      <a:gd name="connsiteY5" fmla="*/ 538092 h 540031"/>
                      <a:gd name="connsiteX0" fmla="*/ 0 w 1517498"/>
                      <a:gd name="connsiteY0" fmla="*/ 540031 h 544264"/>
                      <a:gd name="connsiteX1" fmla="*/ 281761 w 1517498"/>
                      <a:gd name="connsiteY1" fmla="*/ 544264 h 544264"/>
                      <a:gd name="connsiteX2" fmla="*/ 488542 w 1517498"/>
                      <a:gd name="connsiteY2" fmla="*/ 1938 h 544264"/>
                      <a:gd name="connsiteX3" fmla="*/ 828704 w 1517498"/>
                      <a:gd name="connsiteY3" fmla="*/ 0 h 544264"/>
                      <a:gd name="connsiteX4" fmla="*/ 1022428 w 1517498"/>
                      <a:gd name="connsiteY4" fmla="*/ 538093 h 544264"/>
                      <a:gd name="connsiteX5" fmla="*/ 1517498 w 1517498"/>
                      <a:gd name="connsiteY5" fmla="*/ 538092 h 544264"/>
                      <a:gd name="connsiteX0" fmla="*/ 0 w 1445532"/>
                      <a:gd name="connsiteY0" fmla="*/ 540031 h 544264"/>
                      <a:gd name="connsiteX1" fmla="*/ 281761 w 1445532"/>
                      <a:gd name="connsiteY1" fmla="*/ 544264 h 544264"/>
                      <a:gd name="connsiteX2" fmla="*/ 488542 w 1445532"/>
                      <a:gd name="connsiteY2" fmla="*/ 1938 h 544264"/>
                      <a:gd name="connsiteX3" fmla="*/ 828704 w 1445532"/>
                      <a:gd name="connsiteY3" fmla="*/ 0 h 544264"/>
                      <a:gd name="connsiteX4" fmla="*/ 1022428 w 1445532"/>
                      <a:gd name="connsiteY4" fmla="*/ 538093 h 544264"/>
                      <a:gd name="connsiteX5" fmla="*/ 1445532 w 1445532"/>
                      <a:gd name="connsiteY5" fmla="*/ 538092 h 544264"/>
                      <a:gd name="connsiteX0" fmla="*/ 0 w 1407432"/>
                      <a:gd name="connsiteY0" fmla="*/ 540031 h 544264"/>
                      <a:gd name="connsiteX1" fmla="*/ 281761 w 1407432"/>
                      <a:gd name="connsiteY1" fmla="*/ 544264 h 544264"/>
                      <a:gd name="connsiteX2" fmla="*/ 488542 w 1407432"/>
                      <a:gd name="connsiteY2" fmla="*/ 1938 h 544264"/>
                      <a:gd name="connsiteX3" fmla="*/ 828704 w 1407432"/>
                      <a:gd name="connsiteY3" fmla="*/ 0 h 544264"/>
                      <a:gd name="connsiteX4" fmla="*/ 1022428 w 1407432"/>
                      <a:gd name="connsiteY4" fmla="*/ 538093 h 544264"/>
                      <a:gd name="connsiteX5" fmla="*/ 1407432 w 1407432"/>
                      <a:gd name="connsiteY5" fmla="*/ 538092 h 544264"/>
                      <a:gd name="connsiteX0" fmla="*/ 0 w 1386265"/>
                      <a:gd name="connsiteY0" fmla="*/ 540031 h 544264"/>
                      <a:gd name="connsiteX1" fmla="*/ 281761 w 1386265"/>
                      <a:gd name="connsiteY1" fmla="*/ 544264 h 544264"/>
                      <a:gd name="connsiteX2" fmla="*/ 488542 w 1386265"/>
                      <a:gd name="connsiteY2" fmla="*/ 1938 h 544264"/>
                      <a:gd name="connsiteX3" fmla="*/ 828704 w 1386265"/>
                      <a:gd name="connsiteY3" fmla="*/ 0 h 544264"/>
                      <a:gd name="connsiteX4" fmla="*/ 1022428 w 1386265"/>
                      <a:gd name="connsiteY4" fmla="*/ 538093 h 544264"/>
                      <a:gd name="connsiteX5" fmla="*/ 1386265 w 1386265"/>
                      <a:gd name="connsiteY5" fmla="*/ 538092 h 544264"/>
                      <a:gd name="connsiteX0" fmla="*/ 0 w 1356632"/>
                      <a:gd name="connsiteY0" fmla="*/ 540031 h 544264"/>
                      <a:gd name="connsiteX1" fmla="*/ 281761 w 1356632"/>
                      <a:gd name="connsiteY1" fmla="*/ 544264 h 544264"/>
                      <a:gd name="connsiteX2" fmla="*/ 488542 w 1356632"/>
                      <a:gd name="connsiteY2" fmla="*/ 1938 h 544264"/>
                      <a:gd name="connsiteX3" fmla="*/ 828704 w 1356632"/>
                      <a:gd name="connsiteY3" fmla="*/ 0 h 544264"/>
                      <a:gd name="connsiteX4" fmla="*/ 1022428 w 1356632"/>
                      <a:gd name="connsiteY4" fmla="*/ 538093 h 544264"/>
                      <a:gd name="connsiteX5" fmla="*/ 1356632 w 1356632"/>
                      <a:gd name="connsiteY5" fmla="*/ 538092 h 544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56632" h="544264">
                        <a:moveTo>
                          <a:pt x="0" y="540031"/>
                        </a:moveTo>
                        <a:lnTo>
                          <a:pt x="281761" y="544264"/>
                        </a:lnTo>
                        <a:lnTo>
                          <a:pt x="488542" y="1938"/>
                        </a:lnTo>
                        <a:lnTo>
                          <a:pt x="828704" y="0"/>
                        </a:lnTo>
                        <a:lnTo>
                          <a:pt x="1022428" y="538093"/>
                        </a:lnTo>
                        <a:lnTo>
                          <a:pt x="1356632" y="538092"/>
                        </a:ln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7" name="Freeform 46"/>
                  <p:cNvSpPr/>
                  <p:nvPr/>
                </p:nvSpPr>
                <p:spPr>
                  <a:xfrm>
                    <a:off x="6569151" y="3935997"/>
                    <a:ext cx="1356632" cy="544264"/>
                  </a:xfrm>
                  <a:custGeom>
                    <a:avLst/>
                    <a:gdLst>
                      <a:gd name="connsiteX0" fmla="*/ 0 w 1495973"/>
                      <a:gd name="connsiteY0" fmla="*/ 570379 h 591902"/>
                      <a:gd name="connsiteX1" fmla="*/ 269060 w 1495973"/>
                      <a:gd name="connsiteY1" fmla="*/ 570379 h 591902"/>
                      <a:gd name="connsiteX2" fmla="*/ 484308 w 1495973"/>
                      <a:gd name="connsiteY2" fmla="*/ 0 h 591902"/>
                      <a:gd name="connsiteX3" fmla="*/ 764130 w 1495973"/>
                      <a:gd name="connsiteY3" fmla="*/ 0 h 591902"/>
                      <a:gd name="connsiteX4" fmla="*/ 1022428 w 1495973"/>
                      <a:gd name="connsiteY4" fmla="*/ 591902 h 591902"/>
                      <a:gd name="connsiteX5" fmla="*/ 1495973 w 1495973"/>
                      <a:gd name="connsiteY5" fmla="*/ 581140 h 591902"/>
                      <a:gd name="connsiteX0" fmla="*/ 0 w 1495973"/>
                      <a:gd name="connsiteY0" fmla="*/ 570379 h 581140"/>
                      <a:gd name="connsiteX1" fmla="*/ 269060 w 1495973"/>
                      <a:gd name="connsiteY1" fmla="*/ 570379 h 581140"/>
                      <a:gd name="connsiteX2" fmla="*/ 484308 w 1495973"/>
                      <a:gd name="connsiteY2" fmla="*/ 0 h 581140"/>
                      <a:gd name="connsiteX3" fmla="*/ 764130 w 1495973"/>
                      <a:gd name="connsiteY3" fmla="*/ 0 h 581140"/>
                      <a:gd name="connsiteX4" fmla="*/ 1022428 w 1495973"/>
                      <a:gd name="connsiteY4" fmla="*/ 548855 h 581140"/>
                      <a:gd name="connsiteX5" fmla="*/ 1495973 w 1495973"/>
                      <a:gd name="connsiteY5" fmla="*/ 581140 h 581140"/>
                      <a:gd name="connsiteX0" fmla="*/ 0 w 1517498"/>
                      <a:gd name="connsiteY0" fmla="*/ 570379 h 570379"/>
                      <a:gd name="connsiteX1" fmla="*/ 269060 w 1517498"/>
                      <a:gd name="connsiteY1" fmla="*/ 570379 h 570379"/>
                      <a:gd name="connsiteX2" fmla="*/ 484308 w 1517498"/>
                      <a:gd name="connsiteY2" fmla="*/ 0 h 570379"/>
                      <a:gd name="connsiteX3" fmla="*/ 764130 w 1517498"/>
                      <a:gd name="connsiteY3" fmla="*/ 0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70379 h 570379"/>
                      <a:gd name="connsiteX1" fmla="*/ 269060 w 1517498"/>
                      <a:gd name="connsiteY1" fmla="*/ 570379 h 570379"/>
                      <a:gd name="connsiteX2" fmla="*/ 484308 w 1517498"/>
                      <a:gd name="connsiteY2" fmla="*/ 0 h 570379"/>
                      <a:gd name="connsiteX3" fmla="*/ 828704 w 1517498"/>
                      <a:gd name="connsiteY3" fmla="*/ 10762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70379 h 570379"/>
                      <a:gd name="connsiteX1" fmla="*/ 269060 w 1517498"/>
                      <a:gd name="connsiteY1" fmla="*/ 538093 h 570379"/>
                      <a:gd name="connsiteX2" fmla="*/ 484308 w 1517498"/>
                      <a:gd name="connsiteY2" fmla="*/ 0 h 570379"/>
                      <a:gd name="connsiteX3" fmla="*/ 828704 w 1517498"/>
                      <a:gd name="connsiteY3" fmla="*/ 10762 h 570379"/>
                      <a:gd name="connsiteX4" fmla="*/ 1022428 w 1517498"/>
                      <a:gd name="connsiteY4" fmla="*/ 548855 h 570379"/>
                      <a:gd name="connsiteX5" fmla="*/ 1517498 w 1517498"/>
                      <a:gd name="connsiteY5" fmla="*/ 548854 h 570379"/>
                      <a:gd name="connsiteX0" fmla="*/ 0 w 1517498"/>
                      <a:gd name="connsiteY0" fmla="*/ 538093 h 548855"/>
                      <a:gd name="connsiteX1" fmla="*/ 269060 w 1517498"/>
                      <a:gd name="connsiteY1" fmla="*/ 538093 h 548855"/>
                      <a:gd name="connsiteX2" fmla="*/ 484308 w 1517498"/>
                      <a:gd name="connsiteY2" fmla="*/ 0 h 548855"/>
                      <a:gd name="connsiteX3" fmla="*/ 828704 w 1517498"/>
                      <a:gd name="connsiteY3" fmla="*/ 10762 h 548855"/>
                      <a:gd name="connsiteX4" fmla="*/ 1022428 w 1517498"/>
                      <a:gd name="connsiteY4" fmla="*/ 548855 h 548855"/>
                      <a:gd name="connsiteX5" fmla="*/ 1517498 w 1517498"/>
                      <a:gd name="connsiteY5" fmla="*/ 548854 h 548855"/>
                      <a:gd name="connsiteX0" fmla="*/ 0 w 1517498"/>
                      <a:gd name="connsiteY0" fmla="*/ 538093 h 555026"/>
                      <a:gd name="connsiteX1" fmla="*/ 264827 w 1517498"/>
                      <a:gd name="connsiteY1" fmla="*/ 555026 h 555026"/>
                      <a:gd name="connsiteX2" fmla="*/ 484308 w 1517498"/>
                      <a:gd name="connsiteY2" fmla="*/ 0 h 555026"/>
                      <a:gd name="connsiteX3" fmla="*/ 828704 w 1517498"/>
                      <a:gd name="connsiteY3" fmla="*/ 10762 h 555026"/>
                      <a:gd name="connsiteX4" fmla="*/ 1022428 w 1517498"/>
                      <a:gd name="connsiteY4" fmla="*/ 548855 h 555026"/>
                      <a:gd name="connsiteX5" fmla="*/ 1517498 w 1517498"/>
                      <a:gd name="connsiteY5" fmla="*/ 548854 h 555026"/>
                      <a:gd name="connsiteX0" fmla="*/ 0 w 1517498"/>
                      <a:gd name="connsiteY0" fmla="*/ 550793 h 555026"/>
                      <a:gd name="connsiteX1" fmla="*/ 264827 w 1517498"/>
                      <a:gd name="connsiteY1" fmla="*/ 555026 h 555026"/>
                      <a:gd name="connsiteX2" fmla="*/ 484308 w 1517498"/>
                      <a:gd name="connsiteY2" fmla="*/ 0 h 555026"/>
                      <a:gd name="connsiteX3" fmla="*/ 828704 w 1517498"/>
                      <a:gd name="connsiteY3" fmla="*/ 10762 h 555026"/>
                      <a:gd name="connsiteX4" fmla="*/ 1022428 w 1517498"/>
                      <a:gd name="connsiteY4" fmla="*/ 548855 h 555026"/>
                      <a:gd name="connsiteX5" fmla="*/ 1517498 w 1517498"/>
                      <a:gd name="connsiteY5" fmla="*/ 548854 h 555026"/>
                      <a:gd name="connsiteX0" fmla="*/ 0 w 1517498"/>
                      <a:gd name="connsiteY0" fmla="*/ 540031 h 544264"/>
                      <a:gd name="connsiteX1" fmla="*/ 264827 w 1517498"/>
                      <a:gd name="connsiteY1" fmla="*/ 544264 h 544264"/>
                      <a:gd name="connsiteX2" fmla="*/ 488542 w 1517498"/>
                      <a:gd name="connsiteY2" fmla="*/ 1938 h 544264"/>
                      <a:gd name="connsiteX3" fmla="*/ 828704 w 1517498"/>
                      <a:gd name="connsiteY3" fmla="*/ 0 h 544264"/>
                      <a:gd name="connsiteX4" fmla="*/ 1022428 w 1517498"/>
                      <a:gd name="connsiteY4" fmla="*/ 538093 h 544264"/>
                      <a:gd name="connsiteX5" fmla="*/ 1517498 w 1517498"/>
                      <a:gd name="connsiteY5" fmla="*/ 538092 h 544264"/>
                      <a:gd name="connsiteX0" fmla="*/ 0 w 1517498"/>
                      <a:gd name="connsiteY0" fmla="*/ 540031 h 540031"/>
                      <a:gd name="connsiteX1" fmla="*/ 269061 w 1517498"/>
                      <a:gd name="connsiteY1" fmla="*/ 531564 h 540031"/>
                      <a:gd name="connsiteX2" fmla="*/ 488542 w 1517498"/>
                      <a:gd name="connsiteY2" fmla="*/ 1938 h 540031"/>
                      <a:gd name="connsiteX3" fmla="*/ 828704 w 1517498"/>
                      <a:gd name="connsiteY3" fmla="*/ 0 h 540031"/>
                      <a:gd name="connsiteX4" fmla="*/ 1022428 w 1517498"/>
                      <a:gd name="connsiteY4" fmla="*/ 538093 h 540031"/>
                      <a:gd name="connsiteX5" fmla="*/ 1517498 w 1517498"/>
                      <a:gd name="connsiteY5" fmla="*/ 538092 h 540031"/>
                      <a:gd name="connsiteX0" fmla="*/ 0 w 1517498"/>
                      <a:gd name="connsiteY0" fmla="*/ 540031 h 544264"/>
                      <a:gd name="connsiteX1" fmla="*/ 281761 w 1517498"/>
                      <a:gd name="connsiteY1" fmla="*/ 544264 h 544264"/>
                      <a:gd name="connsiteX2" fmla="*/ 488542 w 1517498"/>
                      <a:gd name="connsiteY2" fmla="*/ 1938 h 544264"/>
                      <a:gd name="connsiteX3" fmla="*/ 828704 w 1517498"/>
                      <a:gd name="connsiteY3" fmla="*/ 0 h 544264"/>
                      <a:gd name="connsiteX4" fmla="*/ 1022428 w 1517498"/>
                      <a:gd name="connsiteY4" fmla="*/ 538093 h 544264"/>
                      <a:gd name="connsiteX5" fmla="*/ 1517498 w 1517498"/>
                      <a:gd name="connsiteY5" fmla="*/ 538092 h 544264"/>
                      <a:gd name="connsiteX0" fmla="*/ 0 w 1445532"/>
                      <a:gd name="connsiteY0" fmla="*/ 540031 h 544264"/>
                      <a:gd name="connsiteX1" fmla="*/ 281761 w 1445532"/>
                      <a:gd name="connsiteY1" fmla="*/ 544264 h 544264"/>
                      <a:gd name="connsiteX2" fmla="*/ 488542 w 1445532"/>
                      <a:gd name="connsiteY2" fmla="*/ 1938 h 544264"/>
                      <a:gd name="connsiteX3" fmla="*/ 828704 w 1445532"/>
                      <a:gd name="connsiteY3" fmla="*/ 0 h 544264"/>
                      <a:gd name="connsiteX4" fmla="*/ 1022428 w 1445532"/>
                      <a:gd name="connsiteY4" fmla="*/ 538093 h 544264"/>
                      <a:gd name="connsiteX5" fmla="*/ 1445532 w 1445532"/>
                      <a:gd name="connsiteY5" fmla="*/ 538092 h 544264"/>
                      <a:gd name="connsiteX0" fmla="*/ 0 w 1407432"/>
                      <a:gd name="connsiteY0" fmla="*/ 540031 h 544264"/>
                      <a:gd name="connsiteX1" fmla="*/ 281761 w 1407432"/>
                      <a:gd name="connsiteY1" fmla="*/ 544264 h 544264"/>
                      <a:gd name="connsiteX2" fmla="*/ 488542 w 1407432"/>
                      <a:gd name="connsiteY2" fmla="*/ 1938 h 544264"/>
                      <a:gd name="connsiteX3" fmla="*/ 828704 w 1407432"/>
                      <a:gd name="connsiteY3" fmla="*/ 0 h 544264"/>
                      <a:gd name="connsiteX4" fmla="*/ 1022428 w 1407432"/>
                      <a:gd name="connsiteY4" fmla="*/ 538093 h 544264"/>
                      <a:gd name="connsiteX5" fmla="*/ 1407432 w 1407432"/>
                      <a:gd name="connsiteY5" fmla="*/ 538092 h 544264"/>
                      <a:gd name="connsiteX0" fmla="*/ 0 w 1386265"/>
                      <a:gd name="connsiteY0" fmla="*/ 540031 h 544264"/>
                      <a:gd name="connsiteX1" fmla="*/ 281761 w 1386265"/>
                      <a:gd name="connsiteY1" fmla="*/ 544264 h 544264"/>
                      <a:gd name="connsiteX2" fmla="*/ 488542 w 1386265"/>
                      <a:gd name="connsiteY2" fmla="*/ 1938 h 544264"/>
                      <a:gd name="connsiteX3" fmla="*/ 828704 w 1386265"/>
                      <a:gd name="connsiteY3" fmla="*/ 0 h 544264"/>
                      <a:gd name="connsiteX4" fmla="*/ 1022428 w 1386265"/>
                      <a:gd name="connsiteY4" fmla="*/ 538093 h 544264"/>
                      <a:gd name="connsiteX5" fmla="*/ 1386265 w 1386265"/>
                      <a:gd name="connsiteY5" fmla="*/ 538092 h 544264"/>
                      <a:gd name="connsiteX0" fmla="*/ 0 w 1356632"/>
                      <a:gd name="connsiteY0" fmla="*/ 540031 h 544264"/>
                      <a:gd name="connsiteX1" fmla="*/ 281761 w 1356632"/>
                      <a:gd name="connsiteY1" fmla="*/ 544264 h 544264"/>
                      <a:gd name="connsiteX2" fmla="*/ 488542 w 1356632"/>
                      <a:gd name="connsiteY2" fmla="*/ 1938 h 544264"/>
                      <a:gd name="connsiteX3" fmla="*/ 828704 w 1356632"/>
                      <a:gd name="connsiteY3" fmla="*/ 0 h 544264"/>
                      <a:gd name="connsiteX4" fmla="*/ 1022428 w 1356632"/>
                      <a:gd name="connsiteY4" fmla="*/ 538093 h 544264"/>
                      <a:gd name="connsiteX5" fmla="*/ 1356632 w 1356632"/>
                      <a:gd name="connsiteY5" fmla="*/ 538092 h 544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56632" h="544264">
                        <a:moveTo>
                          <a:pt x="0" y="540031"/>
                        </a:moveTo>
                        <a:lnTo>
                          <a:pt x="281761" y="544264"/>
                        </a:lnTo>
                        <a:lnTo>
                          <a:pt x="488542" y="1938"/>
                        </a:lnTo>
                        <a:lnTo>
                          <a:pt x="828704" y="0"/>
                        </a:lnTo>
                        <a:lnTo>
                          <a:pt x="1022428" y="538093"/>
                        </a:lnTo>
                        <a:lnTo>
                          <a:pt x="1356632" y="538092"/>
                        </a:ln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  <p:grpSp>
            <p:nvGrpSpPr>
              <p:cNvPr id="30" name="Group 29"/>
              <p:cNvGrpSpPr/>
              <p:nvPr/>
            </p:nvGrpSpPr>
            <p:grpSpPr>
              <a:xfrm>
                <a:off x="3459017" y="2540965"/>
                <a:ext cx="313047" cy="214109"/>
                <a:chOff x="758825" y="4027817"/>
                <a:chExt cx="1083691" cy="978408"/>
              </a:xfrm>
            </p:grpSpPr>
            <p:sp>
              <p:nvSpPr>
                <p:cNvPr id="42" name="Up Arrow 41"/>
                <p:cNvSpPr/>
                <p:nvPr/>
              </p:nvSpPr>
              <p:spPr>
                <a:xfrm>
                  <a:off x="758825" y="4027817"/>
                  <a:ext cx="484632" cy="978408"/>
                </a:xfrm>
                <a:prstGeom prst="upArrow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Up Arrow 42"/>
                <p:cNvSpPr/>
                <p:nvPr/>
              </p:nvSpPr>
              <p:spPr>
                <a:xfrm>
                  <a:off x="1357884" y="4027817"/>
                  <a:ext cx="484632" cy="978408"/>
                </a:xfrm>
                <a:prstGeom prst="upArrow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1" name="Group 30"/>
              <p:cNvGrpSpPr/>
              <p:nvPr/>
            </p:nvGrpSpPr>
            <p:grpSpPr>
              <a:xfrm>
                <a:off x="4106692" y="2540965"/>
                <a:ext cx="313047" cy="214109"/>
                <a:chOff x="758825" y="4027817"/>
                <a:chExt cx="1083691" cy="978408"/>
              </a:xfrm>
            </p:grpSpPr>
            <p:sp>
              <p:nvSpPr>
                <p:cNvPr id="40" name="Up Arrow 39"/>
                <p:cNvSpPr/>
                <p:nvPr/>
              </p:nvSpPr>
              <p:spPr>
                <a:xfrm>
                  <a:off x="758825" y="4027817"/>
                  <a:ext cx="484632" cy="978408"/>
                </a:xfrm>
                <a:prstGeom prst="upArrow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Up Arrow 40"/>
                <p:cNvSpPr/>
                <p:nvPr/>
              </p:nvSpPr>
              <p:spPr>
                <a:xfrm>
                  <a:off x="1357884" y="4027817"/>
                  <a:ext cx="484632" cy="978408"/>
                </a:xfrm>
                <a:prstGeom prst="upArrow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2" name="Group 31"/>
              <p:cNvGrpSpPr/>
              <p:nvPr/>
            </p:nvGrpSpPr>
            <p:grpSpPr>
              <a:xfrm>
                <a:off x="4754366" y="2540965"/>
                <a:ext cx="313047" cy="214109"/>
                <a:chOff x="758825" y="4027817"/>
                <a:chExt cx="1083691" cy="978408"/>
              </a:xfrm>
            </p:grpSpPr>
            <p:sp>
              <p:nvSpPr>
                <p:cNvPr id="38" name="Up Arrow 37"/>
                <p:cNvSpPr/>
                <p:nvPr/>
              </p:nvSpPr>
              <p:spPr>
                <a:xfrm>
                  <a:off x="758825" y="4027817"/>
                  <a:ext cx="484632" cy="978408"/>
                </a:xfrm>
                <a:prstGeom prst="upArrow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Up Arrow 38"/>
                <p:cNvSpPr/>
                <p:nvPr/>
              </p:nvSpPr>
              <p:spPr>
                <a:xfrm>
                  <a:off x="1357884" y="4027817"/>
                  <a:ext cx="484632" cy="978408"/>
                </a:xfrm>
                <a:prstGeom prst="upArrow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3" name="Group 32"/>
              <p:cNvGrpSpPr/>
              <p:nvPr/>
            </p:nvGrpSpPr>
            <p:grpSpPr>
              <a:xfrm>
                <a:off x="5402042" y="2540965"/>
                <a:ext cx="313047" cy="214109"/>
                <a:chOff x="758825" y="4027817"/>
                <a:chExt cx="1083691" cy="978408"/>
              </a:xfrm>
            </p:grpSpPr>
            <p:sp>
              <p:nvSpPr>
                <p:cNvPr id="36" name="Up Arrow 35"/>
                <p:cNvSpPr/>
                <p:nvPr/>
              </p:nvSpPr>
              <p:spPr>
                <a:xfrm>
                  <a:off x="758825" y="4027817"/>
                  <a:ext cx="484632" cy="978408"/>
                </a:xfrm>
                <a:prstGeom prst="upArrow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Up Arrow 36"/>
                <p:cNvSpPr/>
                <p:nvPr/>
              </p:nvSpPr>
              <p:spPr>
                <a:xfrm>
                  <a:off x="1357884" y="4027817"/>
                  <a:ext cx="484632" cy="978408"/>
                </a:xfrm>
                <a:prstGeom prst="upArrow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4" name="TextBox 33"/>
              <p:cNvSpPr txBox="1"/>
              <p:nvPr/>
            </p:nvSpPr>
            <p:spPr>
              <a:xfrm>
                <a:off x="4290396" y="1907903"/>
                <a:ext cx="13230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5</a:t>
                </a:r>
                <a:r>
                  <a:rPr lang="en-US" dirty="0" smtClean="0"/>
                  <a:t> x 10</a:t>
                </a:r>
                <a:r>
                  <a:rPr lang="en-US" baseline="30000" dirty="0" smtClean="0"/>
                  <a:t>11</a:t>
                </a:r>
                <a:r>
                  <a:rPr lang="en-US" dirty="0" smtClean="0"/>
                  <a:t>   U</a:t>
                </a:r>
                <a:r>
                  <a:rPr lang="en-US" baseline="30000" dirty="0" smtClean="0"/>
                  <a:t>28+</a:t>
                </a:r>
                <a:endParaRPr lang="en-US" dirty="0"/>
              </a:p>
            </p:txBody>
          </p:sp>
          <p:cxnSp>
            <p:nvCxnSpPr>
              <p:cNvPr id="35" name="Straight Arrow Connector 34"/>
              <p:cNvCxnSpPr/>
              <p:nvPr/>
            </p:nvCxnSpPr>
            <p:spPr>
              <a:xfrm flipH="1" flipV="1">
                <a:off x="3252408" y="1461595"/>
                <a:ext cx="1" cy="2324973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 rot="16200000">
              <a:off x="8069127" y="2781687"/>
              <a:ext cx="842846" cy="3409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SIS18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601606" y="2386839"/>
              <a:ext cx="12814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200 MeV/u 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554053" y="1378872"/>
              <a:ext cx="12539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1000 MeV/u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13533" y="2390445"/>
              <a:ext cx="9975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18 Tm 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7963253" y="1602342"/>
              <a:ext cx="1049544" cy="3409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8000"/>
                  </a:solidFill>
                </a:rPr>
                <a:t>SIS100</a:t>
              </a:r>
              <a:endParaRPr lang="en-US" dirty="0">
                <a:solidFill>
                  <a:srgbClr val="008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73009" y="1401520"/>
              <a:ext cx="9975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50 Tm 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25390" y="3101864"/>
              <a:ext cx="12814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11.4 MeV/u </a:t>
              </a:r>
              <a:endParaRPr lang="en-US" dirty="0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2906826" y="1557721"/>
              <a:ext cx="35687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2946687" y="2578171"/>
              <a:ext cx="35687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2938317" y="3373571"/>
              <a:ext cx="35687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18037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AD682-12A4-8441-9408-E6F8C0FDE98E}" type="slidenum">
              <a:rPr lang="en-US" smtClean="0"/>
              <a:t>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771900" y="3276600"/>
            <a:ext cx="1212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SIS18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823489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lifetim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90703"/>
            <a:ext cx="5128359" cy="360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8905" y="-52758"/>
            <a:ext cx="8922785" cy="1242292"/>
          </a:xfrm>
        </p:spPr>
        <p:txBody>
          <a:bodyPr>
            <a:noAutofit/>
          </a:bodyPr>
          <a:lstStyle/>
          <a:p>
            <a:r>
              <a:rPr lang="en-US" sz="4000" dirty="0" smtClean="0"/>
              <a:t>Beam loss in SIS-18: </a:t>
            </a:r>
            <a:br>
              <a:rPr lang="en-US" sz="4000" dirty="0" smtClean="0"/>
            </a:br>
            <a:r>
              <a:rPr lang="en-US" sz="4000" dirty="0" smtClean="0"/>
              <a:t>U</a:t>
            </a:r>
            <a:r>
              <a:rPr lang="en-US" sz="4000" baseline="30000" dirty="0" smtClean="0"/>
              <a:t>28+</a:t>
            </a:r>
            <a:r>
              <a:rPr lang="en-US" sz="4000" dirty="0" smtClean="0"/>
              <a:t> lifetime and residual gas pressure</a:t>
            </a:r>
            <a:endParaRPr lang="en-US" sz="4000" dirty="0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8262990"/>
              </p:ext>
            </p:extLst>
          </p:nvPr>
        </p:nvGraphicFramePr>
        <p:xfrm>
          <a:off x="1321327" y="1539757"/>
          <a:ext cx="1711974" cy="5318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0" name="Formel" r:id="rId4" imgW="1308100" imgH="406400" progId="Equation.3">
                  <p:embed/>
                </p:oleObj>
              </mc:Choice>
              <mc:Fallback>
                <p:oleObj name="Formel" r:id="rId4" imgW="13081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1327" y="1539757"/>
                        <a:ext cx="1711974" cy="5318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9016583"/>
              </p:ext>
            </p:extLst>
          </p:nvPr>
        </p:nvGraphicFramePr>
        <p:xfrm>
          <a:off x="1869336" y="1273499"/>
          <a:ext cx="2188607" cy="237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1" name="Formel" r:id="rId6" imgW="1524000" imgH="165100" progId="Equation.3">
                  <p:embed/>
                </p:oleObj>
              </mc:Choice>
              <mc:Fallback>
                <p:oleObj name="Formel" r:id="rId6" imgW="1524000" imgH="165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9336" y="1273499"/>
                        <a:ext cx="2188607" cy="23709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kt 15"/>
          <p:cNvGraphicFramePr>
            <a:graphicFrameLocks noChangeAspect="1"/>
          </p:cNvGraphicFramePr>
          <p:nvPr/>
        </p:nvGraphicFramePr>
        <p:xfrm>
          <a:off x="2172876" y="2072407"/>
          <a:ext cx="860425" cy="274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" name="Formel" r:id="rId8" imgW="635000" imgH="203200" progId="Equation.3">
                  <p:embed/>
                </p:oleObj>
              </mc:Choice>
              <mc:Fallback>
                <p:oleObj name="Formel" r:id="rId8" imgW="6350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2876" y="2072407"/>
                        <a:ext cx="860425" cy="274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feld 16"/>
          <p:cNvSpPr txBox="1"/>
          <p:nvPr/>
        </p:nvSpPr>
        <p:spPr>
          <a:xfrm>
            <a:off x="138905" y="2044764"/>
            <a:ext cx="18998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Born approximation:</a:t>
            </a:r>
            <a:endParaRPr lang="en-US" sz="1600" dirty="0"/>
          </a:p>
        </p:txBody>
      </p:sp>
      <p:sp>
        <p:nvSpPr>
          <p:cNvPr id="25" name="Textfeld 24"/>
          <p:cNvSpPr txBox="1"/>
          <p:nvPr/>
        </p:nvSpPr>
        <p:spPr>
          <a:xfrm>
            <a:off x="161917" y="1204192"/>
            <a:ext cx="17074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Electron stripping:</a:t>
            </a:r>
            <a:endParaRPr lang="en-US" sz="1600" dirty="0"/>
          </a:p>
        </p:txBody>
      </p:sp>
      <p:sp>
        <p:nvSpPr>
          <p:cNvPr id="26" name="Textfeld 25"/>
          <p:cNvSpPr txBox="1"/>
          <p:nvPr/>
        </p:nvSpPr>
        <p:spPr>
          <a:xfrm>
            <a:off x="138905" y="1609064"/>
            <a:ext cx="1148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(Lifetime)</a:t>
            </a:r>
            <a:r>
              <a:rPr lang="en-US" sz="1600" baseline="30000" dirty="0" smtClean="0"/>
              <a:t>-1</a:t>
            </a:r>
            <a:r>
              <a:rPr lang="en-US" sz="1600" dirty="0" smtClean="0"/>
              <a:t>:</a:t>
            </a:r>
            <a:endParaRPr lang="en-US" sz="1600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1417267" y="3719267"/>
          <a:ext cx="753752" cy="3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3" name="Equation" r:id="rId10" imgW="520700" imgH="241300" progId="Equation.DSMT4">
                  <p:embed/>
                </p:oleObj>
              </mc:Choice>
              <mc:Fallback>
                <p:oleObj name="Equation" r:id="rId10" imgW="520700" imgH="241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7267" y="3719267"/>
                        <a:ext cx="753752" cy="349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855258" y="2590703"/>
            <a:ext cx="36728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Measured U</a:t>
            </a:r>
            <a:r>
              <a:rPr lang="en-US" sz="1600" baseline="30000" dirty="0" smtClean="0"/>
              <a:t>28+</a:t>
            </a:r>
            <a:r>
              <a:rPr lang="en-US" sz="1600" dirty="0" smtClean="0"/>
              <a:t> life time for </a:t>
            </a:r>
            <a:r>
              <a:rPr lang="en-US" sz="1600" b="1" dirty="0" smtClean="0"/>
              <a:t>low intensities</a:t>
            </a:r>
            <a:endParaRPr lang="en-US" sz="1600" b="1" dirty="0"/>
          </a:p>
        </p:txBody>
      </p:sp>
      <p:grpSp>
        <p:nvGrpSpPr>
          <p:cNvPr id="39" name="Group 38"/>
          <p:cNvGrpSpPr/>
          <p:nvPr/>
        </p:nvGrpSpPr>
        <p:grpSpPr>
          <a:xfrm>
            <a:off x="4950767" y="5194904"/>
            <a:ext cx="3995881" cy="843215"/>
            <a:chOff x="4950767" y="5194904"/>
            <a:chExt cx="3995881" cy="843215"/>
          </a:xfrm>
        </p:grpSpPr>
        <p:graphicFrame>
          <p:nvGraphicFramePr>
            <p:cNvPr id="29" name="Objekt 12"/>
            <p:cNvGraphicFramePr>
              <a:graphicFrameLocks noChangeAspect="1"/>
            </p:cNvGraphicFramePr>
            <p:nvPr/>
          </p:nvGraphicFramePr>
          <p:xfrm>
            <a:off x="6677622" y="5194904"/>
            <a:ext cx="2233680" cy="4762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64" name="Formel" r:id="rId12" imgW="1727200" imgH="368300" progId="Equation.3">
                    <p:embed/>
                  </p:oleObj>
                </mc:Choice>
                <mc:Fallback>
                  <p:oleObj name="Formel" r:id="rId12" imgW="1727200" imgH="3683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77622" y="5194904"/>
                          <a:ext cx="2233680" cy="47629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" name="Textfeld 13"/>
            <p:cNvSpPr txBox="1"/>
            <p:nvPr/>
          </p:nvSpPr>
          <p:spPr>
            <a:xfrm>
              <a:off x="4950767" y="5194904"/>
              <a:ext cx="17268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Dynamic pressure:</a:t>
              </a:r>
              <a:endParaRPr lang="en-US" sz="16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950767" y="5668787"/>
              <a:ext cx="39958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Challenge: Control of dynamic pressure.</a:t>
              </a:r>
              <a:endParaRPr lang="en-US" b="1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742336" y="4514198"/>
            <a:ext cx="25789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G. Weber et al., PRAST-AB (2009)</a:t>
            </a:r>
            <a:endParaRPr lang="en-US" sz="1400" dirty="0"/>
          </a:p>
        </p:txBody>
      </p:sp>
      <p:grpSp>
        <p:nvGrpSpPr>
          <p:cNvPr id="40" name="Group 39"/>
          <p:cNvGrpSpPr/>
          <p:nvPr/>
        </p:nvGrpSpPr>
        <p:grpSpPr>
          <a:xfrm>
            <a:off x="138905" y="3072245"/>
            <a:ext cx="4621778" cy="3306844"/>
            <a:chOff x="138905" y="3072245"/>
            <a:chExt cx="4621778" cy="3306844"/>
          </a:xfrm>
        </p:grpSpPr>
        <p:sp>
          <p:nvSpPr>
            <p:cNvPr id="34" name="TextBox 33"/>
            <p:cNvSpPr txBox="1"/>
            <p:nvPr/>
          </p:nvSpPr>
          <p:spPr>
            <a:xfrm>
              <a:off x="138905" y="6009757"/>
              <a:ext cx="46217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Lifetime increase (factor 3) due to NEG coating 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965390" y="3105463"/>
              <a:ext cx="245394" cy="236999"/>
            </a:xfrm>
            <a:prstGeom prst="ellips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287376" y="3072245"/>
              <a:ext cx="6006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2010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449906" y="1180689"/>
            <a:ext cx="4615942" cy="3873309"/>
            <a:chOff x="4528058" y="1180689"/>
            <a:chExt cx="4615942" cy="3873309"/>
          </a:xfrm>
        </p:grpSpPr>
        <p:sp>
          <p:nvSpPr>
            <p:cNvPr id="24" name="TextBox 23"/>
            <p:cNvSpPr txBox="1"/>
            <p:nvPr/>
          </p:nvSpPr>
          <p:spPr>
            <a:xfrm>
              <a:off x="4950767" y="4550472"/>
              <a:ext cx="15559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Stopping power:</a:t>
              </a:r>
              <a:endParaRPr lang="en-US" sz="1600" dirty="0"/>
            </a:p>
          </p:txBody>
        </p:sp>
        <p:graphicFrame>
          <p:nvGraphicFramePr>
            <p:cNvPr id="28" name="Object 27"/>
            <p:cNvGraphicFramePr>
              <a:graphicFrameLocks noChangeAspect="1"/>
            </p:cNvGraphicFramePr>
            <p:nvPr/>
          </p:nvGraphicFramePr>
          <p:xfrm>
            <a:off x="6515520" y="4514198"/>
            <a:ext cx="762072" cy="539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65" name="Equation" r:id="rId14" imgW="609600" imgH="431800" progId="Equation.DSMT4">
                    <p:embed/>
                  </p:oleObj>
                </mc:Choice>
                <mc:Fallback>
                  <p:oleObj name="Equation" r:id="rId14" imgW="609600" imgH="431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15520" y="4514198"/>
                          <a:ext cx="762072" cy="539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6" name="Group 35"/>
            <p:cNvGrpSpPr/>
            <p:nvPr/>
          </p:nvGrpSpPr>
          <p:grpSpPr>
            <a:xfrm>
              <a:off x="4528058" y="1180689"/>
              <a:ext cx="4615942" cy="3210014"/>
              <a:chOff x="4528058" y="1180689"/>
              <a:chExt cx="4615942" cy="3210014"/>
            </a:xfrm>
          </p:grpSpPr>
          <p:sp>
            <p:nvSpPr>
              <p:cNvPr id="14" name="Textfeld 14"/>
              <p:cNvSpPr txBox="1"/>
              <p:nvPr/>
            </p:nvSpPr>
            <p:spPr>
              <a:xfrm>
                <a:off x="4814335" y="3410799"/>
                <a:ext cx="256612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Desorption coefficient (n≈2):</a:t>
                </a:r>
                <a:endParaRPr lang="en-US" sz="1600" dirty="0"/>
              </a:p>
            </p:txBody>
          </p:sp>
          <p:graphicFrame>
            <p:nvGraphicFramePr>
              <p:cNvPr id="19" name="Objekt 16"/>
              <p:cNvGraphicFramePr>
                <a:graphicFrameLocks noChangeAspect="1"/>
              </p:cNvGraphicFramePr>
              <p:nvPr/>
            </p:nvGraphicFramePr>
            <p:xfrm>
              <a:off x="5728735" y="3774753"/>
              <a:ext cx="2965450" cy="6159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66" name="Equation" r:id="rId16" imgW="2209800" imgH="457200" progId="Equation.DSMT4">
                      <p:embed/>
                    </p:oleObj>
                  </mc:Choice>
                  <mc:Fallback>
                    <p:oleObj name="Equation" r:id="rId16" imgW="2209800" imgH="4572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728735" y="3774753"/>
                            <a:ext cx="2965450" cy="61595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32" name="Picture 2" descr="Verlustprozesse en"/>
              <p:cNvPicPr>
                <a:picLocks noChangeAspect="1" noChangeArrowheads="1"/>
              </p:cNvPicPr>
              <p:nvPr/>
            </p:nvPicPr>
            <p:blipFill>
              <a:blip r:embed="rId18"/>
              <a:srcRect/>
              <a:stretch>
                <a:fillRect/>
              </a:stretch>
            </p:blipFill>
            <p:spPr bwMode="auto">
              <a:xfrm>
                <a:off x="4528058" y="1589940"/>
                <a:ext cx="4615942" cy="21594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3" name="TextBox 32"/>
              <p:cNvSpPr txBox="1"/>
              <p:nvPr/>
            </p:nvSpPr>
            <p:spPr>
              <a:xfrm>
                <a:off x="5720069" y="1180689"/>
                <a:ext cx="16603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High intensities</a:t>
                </a:r>
                <a:endParaRPr lang="en-US" b="1" dirty="0"/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7687301" y="4390703"/>
              <a:ext cx="1456699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 </a:t>
              </a:r>
              <a:r>
                <a:rPr lang="en-US" sz="1400" dirty="0" smtClean="0"/>
                <a:t>H. </a:t>
              </a:r>
              <a:r>
                <a:rPr lang="en-US" sz="1400" dirty="0" err="1" smtClean="0"/>
                <a:t>Kollmus</a:t>
              </a:r>
              <a:r>
                <a:rPr lang="en-US" sz="1400" dirty="0" smtClean="0"/>
                <a:t> et al., </a:t>
              </a:r>
            </a:p>
            <a:p>
              <a:r>
                <a:rPr lang="en-US" sz="1400" dirty="0" smtClean="0"/>
                <a:t>J. Vac. Sci. (2009) </a:t>
              </a:r>
              <a:endParaRPr lang="en-US" sz="1400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874365" y="6112551"/>
            <a:ext cx="3066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Slide by O. </a:t>
            </a:r>
            <a:r>
              <a:rPr lang="en-US" dirty="0" err="1" smtClean="0">
                <a:solidFill>
                  <a:srgbClr val="FF0000"/>
                </a:solidFill>
              </a:rPr>
              <a:t>Boine-Frankenheim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097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SIS18: Optics Change During </a:t>
            </a:r>
            <a:r>
              <a:rPr lang="en-US" dirty="0" smtClean="0"/>
              <a:t>Ramp </a:t>
            </a:r>
            <a:endParaRPr lang="de-DE" dirty="0"/>
          </a:p>
        </p:txBody>
      </p:sp>
      <p:sp>
        <p:nvSpPr>
          <p:cNvPr id="103439" name="Rectangle 15"/>
          <p:cNvSpPr>
            <a:spLocks noChangeArrowheads="1"/>
          </p:cNvSpPr>
          <p:nvPr/>
        </p:nvSpPr>
        <p:spPr bwMode="auto">
          <a:xfrm>
            <a:off x="4030663" y="3981450"/>
            <a:ext cx="4902200" cy="241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180975" indent="-180975" algn="l">
              <a:spcBef>
                <a:spcPct val="20000"/>
              </a:spcBef>
              <a:buFontTx/>
              <a:buChar char="•"/>
            </a:pPr>
            <a:r>
              <a:rPr lang="en-US" dirty="0"/>
              <a:t>Main challenge:</a:t>
            </a:r>
          </a:p>
          <a:p>
            <a:pPr marL="541338" lvl="1" indent="-180975" algn="l">
              <a:spcBef>
                <a:spcPct val="20000"/>
              </a:spcBef>
              <a:buFontTx/>
              <a:buChar char="–"/>
            </a:pPr>
            <a:r>
              <a:rPr lang="en-US" sz="1600" dirty="0"/>
              <a:t>Optics dependent correction</a:t>
            </a:r>
            <a:br>
              <a:rPr lang="en-US" sz="1600" dirty="0"/>
            </a:br>
            <a:r>
              <a:rPr lang="en-US" sz="1600" dirty="0"/>
              <a:t>of closed orbit and tune</a:t>
            </a:r>
          </a:p>
          <a:p>
            <a:pPr marL="180975" indent="-180975" algn="l">
              <a:spcBef>
                <a:spcPct val="20000"/>
              </a:spcBef>
              <a:buFontTx/>
              <a:buChar char="•"/>
            </a:pPr>
            <a:r>
              <a:rPr lang="en-US" dirty="0"/>
              <a:t>Work in progress:</a:t>
            </a:r>
          </a:p>
          <a:p>
            <a:pPr marL="541338" lvl="1" indent="-180975" algn="l">
              <a:spcBef>
                <a:spcPct val="20000"/>
              </a:spcBef>
              <a:buFontTx/>
              <a:buChar char="–"/>
            </a:pPr>
            <a:r>
              <a:rPr lang="en-US" sz="1600" dirty="0"/>
              <a:t>Software feed forward</a:t>
            </a:r>
            <a:br>
              <a:rPr lang="en-US" sz="1600" dirty="0"/>
            </a:br>
            <a:r>
              <a:rPr lang="en-US" sz="1600" dirty="0"/>
              <a:t>=&gt; </a:t>
            </a:r>
            <a:r>
              <a:rPr lang="en-US" sz="1600" i="1" dirty="0"/>
              <a:t>LSA Collaboration with CERN</a:t>
            </a:r>
          </a:p>
          <a:p>
            <a:pPr marL="541338" lvl="1" indent="-180975" algn="l">
              <a:spcBef>
                <a:spcPct val="20000"/>
              </a:spcBef>
              <a:buFontTx/>
              <a:buChar char="–"/>
            </a:pPr>
            <a:r>
              <a:rPr lang="en-US" sz="1600" dirty="0"/>
              <a:t>Real time feed back</a:t>
            </a:r>
            <a:br>
              <a:rPr lang="en-US" sz="1600" dirty="0"/>
            </a:br>
            <a:r>
              <a:rPr lang="en-US" sz="1600" dirty="0"/>
              <a:t>=&gt; </a:t>
            </a:r>
            <a:r>
              <a:rPr lang="en-US" sz="1600" i="1" dirty="0"/>
              <a:t>BI Collaboration with Univ. Dortmund</a:t>
            </a:r>
            <a:endParaRPr lang="de-DE" sz="1600" dirty="0"/>
          </a:p>
        </p:txBody>
      </p:sp>
      <p:grpSp>
        <p:nvGrpSpPr>
          <p:cNvPr id="103450" name="Group 26"/>
          <p:cNvGrpSpPr>
            <a:grpSpLocks/>
          </p:cNvGrpSpPr>
          <p:nvPr/>
        </p:nvGrpSpPr>
        <p:grpSpPr bwMode="auto">
          <a:xfrm>
            <a:off x="4030663" y="1377950"/>
            <a:ext cx="4902200" cy="2368550"/>
            <a:chOff x="2539" y="868"/>
            <a:chExt cx="3088" cy="1492"/>
          </a:xfrm>
        </p:grpSpPr>
        <p:pic>
          <p:nvPicPr>
            <p:cNvPr id="103431" name="Picture 7" descr="quadStrengths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8" y="868"/>
              <a:ext cx="2149" cy="14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3448" name="Text Box 24"/>
            <p:cNvSpPr txBox="1">
              <a:spLocks noChangeArrowheads="1"/>
            </p:cNvSpPr>
            <p:nvPr/>
          </p:nvSpPr>
          <p:spPr bwMode="auto">
            <a:xfrm>
              <a:off x="2657" y="1162"/>
              <a:ext cx="905" cy="6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Evolution of</a:t>
              </a:r>
              <a:br>
                <a:rPr lang="en-US" sz="1600"/>
              </a:br>
              <a:r>
                <a:rPr lang="en-US" sz="1600"/>
                <a:t>quadrupole</a:t>
              </a:r>
              <a:br>
                <a:rPr lang="en-US" sz="1600"/>
              </a:br>
              <a:r>
                <a:rPr lang="en-US" sz="1600"/>
                <a:t>strengths</a:t>
              </a:r>
              <a:br>
                <a:rPr lang="en-US" sz="1600"/>
              </a:br>
              <a:r>
                <a:rPr lang="en-US" sz="1600"/>
                <a:t>during ramp</a:t>
              </a:r>
            </a:p>
          </p:txBody>
        </p:sp>
        <p:sp>
          <p:nvSpPr>
            <p:cNvPr id="103449" name="Rectangle 25"/>
            <p:cNvSpPr>
              <a:spLocks noChangeArrowheads="1"/>
            </p:cNvSpPr>
            <p:nvPr/>
          </p:nvSpPr>
          <p:spPr bwMode="auto">
            <a:xfrm>
              <a:off x="2539" y="868"/>
              <a:ext cx="3088" cy="149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3460" name="Group 36"/>
          <p:cNvGrpSpPr>
            <a:grpSpLocks/>
          </p:cNvGrpSpPr>
          <p:nvPr/>
        </p:nvGrpSpPr>
        <p:grpSpPr bwMode="auto">
          <a:xfrm>
            <a:off x="234950" y="3990975"/>
            <a:ext cx="3086100" cy="2362200"/>
            <a:chOff x="148" y="2514"/>
            <a:chExt cx="1944" cy="1488"/>
          </a:xfrm>
        </p:grpSpPr>
        <p:pic>
          <p:nvPicPr>
            <p:cNvPr id="103434" name="Picture 10" descr="sis18_cell_dublet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" y="2912"/>
              <a:ext cx="1931" cy="10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3442" name="Text Box 18"/>
            <p:cNvSpPr txBox="1">
              <a:spLocks noChangeArrowheads="1"/>
            </p:cNvSpPr>
            <p:nvPr/>
          </p:nvSpPr>
          <p:spPr bwMode="auto">
            <a:xfrm>
              <a:off x="150" y="2514"/>
              <a:ext cx="1942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Dublet optic at extraction:</a:t>
              </a:r>
              <a:br>
                <a:rPr lang="en-US" sz="1600"/>
              </a:br>
              <a:r>
                <a:rPr lang="en-US" sz="1600"/>
                <a:t>Large </a:t>
              </a:r>
              <a:r>
                <a:rPr lang="el-GR" sz="1600">
                  <a:cs typeface="Arial" charset="0"/>
                  <a:sym typeface="Symbol" charset="0"/>
                </a:rPr>
                <a:t>β</a:t>
              </a:r>
              <a:r>
                <a:rPr lang="en-US" sz="1600" baseline="-25000">
                  <a:cs typeface="Arial" charset="0"/>
                  <a:sym typeface="Symbol" charset="0"/>
                </a:rPr>
                <a:t>x </a:t>
              </a:r>
              <a:r>
                <a:rPr lang="en-US" sz="1600">
                  <a:cs typeface="Arial" charset="0"/>
                  <a:sym typeface="Symbol" charset="0"/>
                </a:rPr>
                <a:t>for extraction devices</a:t>
              </a:r>
              <a:endParaRPr lang="el-GR" sz="1600">
                <a:cs typeface="Arial" charset="0"/>
                <a:sym typeface="Symbol" charset="0"/>
              </a:endParaRPr>
            </a:p>
          </p:txBody>
        </p:sp>
        <p:sp>
          <p:nvSpPr>
            <p:cNvPr id="103444" name="Rectangle 20"/>
            <p:cNvSpPr>
              <a:spLocks noChangeArrowheads="1"/>
            </p:cNvSpPr>
            <p:nvPr/>
          </p:nvSpPr>
          <p:spPr bwMode="auto">
            <a:xfrm>
              <a:off x="148" y="2514"/>
              <a:ext cx="1931" cy="1488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3454" name="Group 30"/>
            <p:cNvGrpSpPr>
              <a:grpSpLocks/>
            </p:cNvGrpSpPr>
            <p:nvPr/>
          </p:nvGrpSpPr>
          <p:grpSpPr bwMode="auto">
            <a:xfrm>
              <a:off x="1626" y="3831"/>
              <a:ext cx="444" cy="119"/>
              <a:chOff x="1626" y="3831"/>
              <a:chExt cx="444" cy="119"/>
            </a:xfrm>
          </p:grpSpPr>
          <p:sp>
            <p:nvSpPr>
              <p:cNvPr id="103451" name="Text Box 27"/>
              <p:cNvSpPr txBox="1">
                <a:spLocks noChangeArrowheads="1"/>
              </p:cNvSpPr>
              <p:nvPr/>
            </p:nvSpPr>
            <p:spPr bwMode="auto">
              <a:xfrm>
                <a:off x="1626" y="3835"/>
                <a:ext cx="112" cy="1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 b="1"/>
                  <a:t>1F</a:t>
                </a:r>
                <a:endParaRPr lang="de-DE" sz="1200" b="1"/>
              </a:p>
            </p:txBody>
          </p:sp>
          <p:sp>
            <p:nvSpPr>
              <p:cNvPr id="103452" name="Text Box 28"/>
              <p:cNvSpPr txBox="1">
                <a:spLocks noChangeArrowheads="1"/>
              </p:cNvSpPr>
              <p:nvPr/>
            </p:nvSpPr>
            <p:spPr bwMode="auto">
              <a:xfrm>
                <a:off x="1806" y="3831"/>
                <a:ext cx="122" cy="1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 b="1"/>
                  <a:t>2D</a:t>
                </a:r>
                <a:endParaRPr lang="de-DE" sz="1200" b="1"/>
              </a:p>
            </p:txBody>
          </p:sp>
          <p:sp>
            <p:nvSpPr>
              <p:cNvPr id="103453" name="Text Box 29"/>
              <p:cNvSpPr txBox="1">
                <a:spLocks noChangeArrowheads="1"/>
              </p:cNvSpPr>
              <p:nvPr/>
            </p:nvSpPr>
            <p:spPr bwMode="auto">
              <a:xfrm>
                <a:off x="1958" y="3831"/>
                <a:ext cx="112" cy="1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 b="1"/>
                  <a:t>3T</a:t>
                </a:r>
                <a:endParaRPr lang="de-DE" sz="1200" b="1"/>
              </a:p>
            </p:txBody>
          </p:sp>
        </p:grpSp>
      </p:grpSp>
      <p:grpSp>
        <p:nvGrpSpPr>
          <p:cNvPr id="103459" name="Group 35"/>
          <p:cNvGrpSpPr>
            <a:grpSpLocks/>
          </p:cNvGrpSpPr>
          <p:nvPr/>
        </p:nvGrpSpPr>
        <p:grpSpPr bwMode="auto">
          <a:xfrm>
            <a:off x="231775" y="1377950"/>
            <a:ext cx="3109913" cy="2368550"/>
            <a:chOff x="146" y="868"/>
            <a:chExt cx="1959" cy="1492"/>
          </a:xfrm>
        </p:grpSpPr>
        <p:pic>
          <p:nvPicPr>
            <p:cNvPr id="103433" name="Picture 9" descr="sis18_cell_triplet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" y="1276"/>
              <a:ext cx="1922" cy="10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3441" name="Text Box 17"/>
            <p:cNvSpPr txBox="1">
              <a:spLocks noChangeArrowheads="1"/>
            </p:cNvSpPr>
            <p:nvPr/>
          </p:nvSpPr>
          <p:spPr bwMode="auto">
            <a:xfrm>
              <a:off x="163" y="868"/>
              <a:ext cx="1942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Triplet optic at injection:</a:t>
              </a:r>
              <a:br>
                <a:rPr lang="en-US" sz="1600"/>
              </a:br>
              <a:r>
                <a:rPr lang="en-US" sz="1600"/>
                <a:t>Optimization of hor. acceptance</a:t>
              </a:r>
              <a:endParaRPr lang="de-DE" sz="1600"/>
            </a:p>
          </p:txBody>
        </p:sp>
        <p:sp>
          <p:nvSpPr>
            <p:cNvPr id="103445" name="Rectangle 21"/>
            <p:cNvSpPr>
              <a:spLocks noChangeArrowheads="1"/>
            </p:cNvSpPr>
            <p:nvPr/>
          </p:nvSpPr>
          <p:spPr bwMode="auto">
            <a:xfrm>
              <a:off x="146" y="872"/>
              <a:ext cx="1931" cy="1488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3455" name="Group 31"/>
            <p:cNvGrpSpPr>
              <a:grpSpLocks/>
            </p:cNvGrpSpPr>
            <p:nvPr/>
          </p:nvGrpSpPr>
          <p:grpSpPr bwMode="auto">
            <a:xfrm>
              <a:off x="1620" y="2188"/>
              <a:ext cx="444" cy="119"/>
              <a:chOff x="1626" y="3831"/>
              <a:chExt cx="444" cy="119"/>
            </a:xfrm>
          </p:grpSpPr>
          <p:sp>
            <p:nvSpPr>
              <p:cNvPr id="103456" name="Text Box 32"/>
              <p:cNvSpPr txBox="1">
                <a:spLocks noChangeArrowheads="1"/>
              </p:cNvSpPr>
              <p:nvPr/>
            </p:nvSpPr>
            <p:spPr bwMode="auto">
              <a:xfrm>
                <a:off x="1626" y="3835"/>
                <a:ext cx="112" cy="1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 b="1"/>
                  <a:t>1F</a:t>
                </a:r>
                <a:endParaRPr lang="de-DE" sz="1200" b="1"/>
              </a:p>
            </p:txBody>
          </p:sp>
          <p:sp>
            <p:nvSpPr>
              <p:cNvPr id="103457" name="Text Box 33"/>
              <p:cNvSpPr txBox="1">
                <a:spLocks noChangeArrowheads="1"/>
              </p:cNvSpPr>
              <p:nvPr/>
            </p:nvSpPr>
            <p:spPr bwMode="auto">
              <a:xfrm>
                <a:off x="1806" y="3831"/>
                <a:ext cx="122" cy="1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 b="1"/>
                  <a:t>2D</a:t>
                </a:r>
                <a:endParaRPr lang="de-DE" sz="1200" b="1"/>
              </a:p>
            </p:txBody>
          </p:sp>
          <p:sp>
            <p:nvSpPr>
              <p:cNvPr id="103458" name="Text Box 34"/>
              <p:cNvSpPr txBox="1">
                <a:spLocks noChangeArrowheads="1"/>
              </p:cNvSpPr>
              <p:nvPr/>
            </p:nvSpPr>
            <p:spPr bwMode="auto">
              <a:xfrm>
                <a:off x="1958" y="3831"/>
                <a:ext cx="112" cy="1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 b="1"/>
                  <a:t>3T</a:t>
                </a:r>
                <a:endParaRPr lang="de-DE" sz="1200" b="1"/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6583127" y="3894506"/>
            <a:ext cx="2482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Slide from D. </a:t>
            </a:r>
            <a:r>
              <a:rPr lang="en-US" sz="2000" dirty="0" err="1" smtClean="0">
                <a:solidFill>
                  <a:srgbClr val="FF0000"/>
                </a:solidFill>
              </a:rPr>
              <a:t>Ondreka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967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AD682-12A4-8441-9408-E6F8C0FDE98E}" type="slidenum">
              <a:rPr lang="en-US" smtClean="0"/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797300" y="3263900"/>
            <a:ext cx="1446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SIS100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000774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2384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‘Beam loss budget’ in SIS-100</a:t>
            </a:r>
            <a:endParaRPr lang="en-US" sz="3200" dirty="0"/>
          </a:p>
        </p:txBody>
      </p:sp>
      <p:sp>
        <p:nvSpPr>
          <p:cNvPr id="4" name="Textfeld 3"/>
          <p:cNvSpPr txBox="1"/>
          <p:nvPr/>
        </p:nvSpPr>
        <p:spPr>
          <a:xfrm>
            <a:off x="304800" y="1701800"/>
            <a:ext cx="87122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Beam loss induced effects in the vacuum chamber or accelerator components:</a:t>
            </a:r>
          </a:p>
          <a:p>
            <a:endParaRPr lang="en-US" sz="2000" b="1" dirty="0" smtClean="0"/>
          </a:p>
          <a:p>
            <a:r>
              <a:rPr lang="en-US" sz="2000" b="1" dirty="0" smtClean="0">
                <a:solidFill>
                  <a:srgbClr val="FF0000"/>
                </a:solidFill>
              </a:rPr>
              <a:t>activation</a:t>
            </a:r>
            <a:r>
              <a:rPr lang="en-US" sz="2000" dirty="0" smtClean="0">
                <a:solidFill>
                  <a:srgbClr val="FF0000"/>
                </a:solidFill>
              </a:rPr>
              <a:t>:  </a:t>
            </a:r>
            <a:r>
              <a:rPr lang="en-US" sz="2000" dirty="0" smtClean="0"/>
              <a:t>loss of ‘hands-on-maintenance’</a:t>
            </a:r>
          </a:p>
          <a:p>
            <a:r>
              <a:rPr lang="en-US" sz="2000" dirty="0" smtClean="0"/>
              <a:t>    -&gt; important only for localized losses e.g. during slow extraction</a:t>
            </a:r>
          </a:p>
          <a:p>
            <a:endParaRPr lang="en-US" sz="2000" dirty="0" smtClean="0"/>
          </a:p>
          <a:p>
            <a:r>
              <a:rPr lang="en-US" sz="2000" b="1" dirty="0" smtClean="0">
                <a:solidFill>
                  <a:srgbClr val="FF0000"/>
                </a:solidFill>
              </a:rPr>
              <a:t>ion induced damage</a:t>
            </a:r>
            <a:r>
              <a:rPr lang="en-US" sz="2000" dirty="0" smtClean="0">
                <a:solidFill>
                  <a:srgbClr val="FF0000"/>
                </a:solidFill>
              </a:rPr>
              <a:t>: </a:t>
            </a:r>
            <a:r>
              <a:rPr lang="en-US" sz="2000" dirty="0" smtClean="0"/>
              <a:t>persistent change of material properties</a:t>
            </a:r>
            <a:r>
              <a:rPr lang="en-US" sz="2000" b="1" dirty="0" smtClean="0"/>
              <a:t> </a:t>
            </a:r>
          </a:p>
          <a:p>
            <a:r>
              <a:rPr lang="en-US" sz="2000" dirty="0" smtClean="0"/>
              <a:t>    -&gt; energetic heavy ions can cause higher damage than protons   </a:t>
            </a:r>
          </a:p>
          <a:p>
            <a:endParaRPr lang="en-US" sz="2000" b="1" dirty="0" smtClean="0">
              <a:solidFill>
                <a:srgbClr val="FF0000"/>
              </a:solidFill>
            </a:endParaRPr>
          </a:p>
          <a:p>
            <a:r>
              <a:rPr lang="en-US" sz="2000" b="1" dirty="0" smtClean="0">
                <a:solidFill>
                  <a:srgbClr val="FF0000"/>
                </a:solidFill>
              </a:rPr>
              <a:t>ion induced desorption: </a:t>
            </a:r>
            <a:r>
              <a:rPr lang="en-US" sz="2000" dirty="0" smtClean="0"/>
              <a:t>increase of the vacuum pressure</a:t>
            </a:r>
          </a:p>
          <a:p>
            <a:r>
              <a:rPr lang="en-US" sz="2000" b="1" dirty="0" smtClean="0"/>
              <a:t>    </a:t>
            </a:r>
            <a:r>
              <a:rPr lang="en-US" sz="2000" dirty="0" smtClean="0"/>
              <a:t>-&gt; distributed combined collimation/pumping system for ‘stripping’ 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   losses in SIS-100</a:t>
            </a:r>
            <a:r>
              <a:rPr lang="en-US" sz="2000" b="1" dirty="0" smtClean="0"/>
              <a:t>  </a:t>
            </a:r>
            <a:endParaRPr lang="en-US" sz="2000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FB273-6498-44F0-AE74-E4F764E3B84F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7" name="TextBox 6"/>
          <p:cNvSpPr txBox="1"/>
          <p:nvPr/>
        </p:nvSpPr>
        <p:spPr>
          <a:xfrm>
            <a:off x="457200" y="5327134"/>
            <a:ext cx="80547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We presently expect that max. 5-10 % percent beam loss can be tolerated.</a:t>
            </a:r>
            <a:endParaRPr lang="en-US" sz="20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22/06/2011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666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745</TotalTime>
  <Words>1870</Words>
  <Application>Microsoft Macintosh PowerPoint</Application>
  <PresentationFormat>On-screen Show (4:3)</PresentationFormat>
  <Paragraphs>438</Paragraphs>
  <Slides>31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Office Theme</vt:lpstr>
      <vt:lpstr>Formel</vt:lpstr>
      <vt:lpstr>Equation</vt:lpstr>
      <vt:lpstr>FAIR synchrotrons and  optics challenges</vt:lpstr>
      <vt:lpstr>PowerPoint Presentation</vt:lpstr>
      <vt:lpstr>Facility for Antiproton and Ion Research</vt:lpstr>
      <vt:lpstr>SIS100 injection plateau scenario</vt:lpstr>
      <vt:lpstr>PowerPoint Presentation</vt:lpstr>
      <vt:lpstr>Beam loss in SIS-18:  U28+ lifetime and residual gas pressure</vt:lpstr>
      <vt:lpstr>SIS18: Optics Change During Ramp </vt:lpstr>
      <vt:lpstr>PowerPoint Presentation</vt:lpstr>
      <vt:lpstr>‘Beam loss budget’ in SIS-100</vt:lpstr>
      <vt:lpstr>Multiple resonance crossing in bunched beams induced by space charge</vt:lpstr>
      <vt:lpstr>SIS100 Modeling</vt:lpstr>
      <vt:lpstr>Resonances excited by the  “standard seed”</vt:lpstr>
      <vt:lpstr>Beam loss versus beam intensity</vt:lpstr>
      <vt:lpstr>The 3rd order resonance was responsible of the periodic resonance crossing</vt:lpstr>
      <vt:lpstr>Compensating the relevant resonance mitigates beam loss </vt:lpstr>
      <vt:lpstr>SIS100 acceleration</vt:lpstr>
      <vt:lpstr>Change of RF bucket</vt:lpstr>
      <vt:lpstr>Magnet modeling during acceleration</vt:lpstr>
      <vt:lpstr>Effect of the eddy current</vt:lpstr>
      <vt:lpstr>The beam dynamic issues</vt:lpstr>
      <vt:lpstr>Preliminary investigation</vt:lpstr>
      <vt:lpstr>Beam survival  without including eddy current</vt:lpstr>
      <vt:lpstr>Beam survival  including eddy current</vt:lpstr>
      <vt:lpstr>PowerPoint Presentation</vt:lpstr>
      <vt:lpstr>SIS300 slow extraction issues </vt:lpstr>
      <vt:lpstr>PowerPoint Presentation</vt:lpstr>
      <vt:lpstr>Reconstruction of nonlinear errors</vt:lpstr>
      <vt:lpstr>Linear and nonlinear  machine apertures</vt:lpstr>
      <vt:lpstr>Tune measurement/control</vt:lpstr>
      <vt:lpstr>Future challenges / Outlook</vt:lpstr>
      <vt:lpstr>PowerPoint Presentation</vt:lpstr>
    </vt:vector>
  </TitlesOfParts>
  <Company>GSI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FAIR project and optics challenges</dc:title>
  <dc:creator>Giuliano Franchetti</dc:creator>
  <cp:lastModifiedBy>Giuliano Franchetti</cp:lastModifiedBy>
  <cp:revision>74</cp:revision>
  <dcterms:created xsi:type="dcterms:W3CDTF">2011-06-16T08:36:11Z</dcterms:created>
  <dcterms:modified xsi:type="dcterms:W3CDTF">2011-06-22T07:36:53Z</dcterms:modified>
</cp:coreProperties>
</file>