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4"/>
  </p:sldMasterIdLst>
  <p:notesMasterIdLst>
    <p:notesMasterId r:id="rId34"/>
  </p:notesMasterIdLst>
  <p:handoutMasterIdLst>
    <p:handoutMasterId r:id="rId35"/>
  </p:handoutMasterIdLst>
  <p:sldIdLst>
    <p:sldId id="256" r:id="rId5"/>
    <p:sldId id="326" r:id="rId6"/>
    <p:sldId id="314" r:id="rId7"/>
    <p:sldId id="315" r:id="rId8"/>
    <p:sldId id="321" r:id="rId9"/>
    <p:sldId id="322" r:id="rId10"/>
    <p:sldId id="323" r:id="rId11"/>
    <p:sldId id="349" r:id="rId12"/>
    <p:sldId id="352" r:id="rId13"/>
    <p:sldId id="327" r:id="rId14"/>
    <p:sldId id="328" r:id="rId15"/>
    <p:sldId id="329" r:id="rId16"/>
    <p:sldId id="330" r:id="rId17"/>
    <p:sldId id="331" r:id="rId18"/>
    <p:sldId id="332" r:id="rId19"/>
    <p:sldId id="341" r:id="rId20"/>
    <p:sldId id="333" r:id="rId21"/>
    <p:sldId id="339" r:id="rId22"/>
    <p:sldId id="336" r:id="rId23"/>
    <p:sldId id="340" r:id="rId24"/>
    <p:sldId id="343" r:id="rId25"/>
    <p:sldId id="344" r:id="rId26"/>
    <p:sldId id="346" r:id="rId27"/>
    <p:sldId id="345" r:id="rId28"/>
    <p:sldId id="351" r:id="rId29"/>
    <p:sldId id="337" r:id="rId30"/>
    <p:sldId id="348" r:id="rId31"/>
    <p:sldId id="342" r:id="rId32"/>
    <p:sldId id="334" r:id="rId3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475"/>
    <a:srgbClr val="FFDA96"/>
    <a:srgbClr val="8768AD"/>
    <a:srgbClr val="FFF0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3" autoAdjust="0"/>
    <p:restoredTop sz="94665" autoAdjust="0"/>
  </p:normalViewPr>
  <p:slideViewPr>
    <p:cSldViewPr showGuides="1">
      <p:cViewPr varScale="1">
        <p:scale>
          <a:sx n="84" d="100"/>
          <a:sy n="84" d="100"/>
        </p:scale>
        <p:origin x="-1768" y="-96"/>
      </p:cViewPr>
      <p:guideLst>
        <p:guide orient="horz" pos="144"/>
        <p:guide orient="horz" pos="4176"/>
        <p:guide pos="3120"/>
        <p:guide pos="565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2" d="100"/>
        <a:sy n="102"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D267E97-6392-794A-94F4-BDA2BB1ABF50}" type="datetimeFigureOut">
              <a:rPr lang="en-US" smtClean="0"/>
              <a:pPr/>
              <a:t>6/19/11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BD3D7972-F9F0-1149-8D10-D8D74226032C}" type="slidenum">
              <a:rPr lang="en-US" smtClean="0"/>
              <a:pPr/>
              <a:t>‹#›</a:t>
            </a:fld>
            <a:endParaRPr lang="en-US"/>
          </a:p>
        </p:txBody>
      </p:sp>
    </p:spTree>
    <p:extLst>
      <p:ext uri="{BB962C8B-B14F-4D97-AF65-F5344CB8AC3E}">
        <p14:creationId xmlns:p14="http://schemas.microsoft.com/office/powerpoint/2010/main" val="31061248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5897B78F-8003-474E-8E68-3BDEFC63BCC3}" type="datetimeFigureOut">
              <a:rPr lang="en-US" smtClean="0"/>
              <a:pPr/>
              <a:t>6/19/11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FF010DD4-8ECB-1747-AE78-C6318AD6EA33}" type="slidenum">
              <a:rPr lang="en-US" smtClean="0"/>
              <a:pPr/>
              <a:t>‹#›</a:t>
            </a:fld>
            <a:endParaRPr lang="en-US"/>
          </a:p>
        </p:txBody>
      </p:sp>
    </p:spTree>
    <p:extLst>
      <p:ext uri="{BB962C8B-B14F-4D97-AF65-F5344CB8AC3E}">
        <p14:creationId xmlns:p14="http://schemas.microsoft.com/office/powerpoint/2010/main" val="350603579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AA0923-83A8-8D4A-8C0B-8DEDDFD3FE56}" type="slidenum">
              <a:rPr lang="en-US"/>
              <a:pPr/>
              <a:t>5</a:t>
            </a:fld>
            <a:endParaRPr lang="en-US"/>
          </a:p>
        </p:txBody>
      </p:sp>
      <p:sp>
        <p:nvSpPr>
          <p:cNvPr id="528386" name="Rectangle 2"/>
          <p:cNvSpPr>
            <a:spLocks noGrp="1" noRot="1" noChangeAspect="1" noChangeArrowheads="1" noTextEdit="1"/>
          </p:cNvSpPr>
          <p:nvPr>
            <p:ph type="sldImg"/>
          </p:nvPr>
        </p:nvSpPr>
        <p:spPr>
          <a:ln/>
        </p:spPr>
      </p:sp>
      <p:sp>
        <p:nvSpPr>
          <p:cNvPr id="528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p:spPr>
        <p:txBody>
          <a:bodyPr/>
          <a:lstStyle/>
          <a:p>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userDrawn="1"/>
        </p:nvSpPr>
        <p:spPr bwMode="auto">
          <a:xfrm>
            <a:off x="5610225" y="0"/>
            <a:ext cx="26988" cy="6858000"/>
          </a:xfrm>
          <a:prstGeom prst="rect">
            <a:avLst/>
          </a:prstGeom>
          <a:solidFill>
            <a:schemeClr val="tx2"/>
          </a:solidFill>
          <a:ln w="9525" cap="flat" cmpd="sng" algn="ctr">
            <a:noFill/>
            <a:prstDash val="solid"/>
            <a:round/>
            <a:headEnd type="none" w="med" len="med"/>
            <a:tailEnd type="none" w="med" len="med"/>
          </a:ln>
          <a:effectLst/>
        </p:spPr>
        <p:txBody>
          <a:bodyPr/>
          <a:lstStyle/>
          <a:p>
            <a:pPr eaLnBrk="0" hangingPunct="0">
              <a:defRPr/>
            </a:pPr>
            <a:endParaRPr lang="en-US">
              <a:latin typeface="Arial" pitchFamily="34" charset="0"/>
              <a:cs typeface="Arial" pitchFamily="34" charset="0"/>
            </a:endParaRPr>
          </a:p>
        </p:txBody>
      </p:sp>
      <p:sp>
        <p:nvSpPr>
          <p:cNvPr id="2" name="Title 1"/>
          <p:cNvSpPr>
            <a:spLocks noGrp="1"/>
          </p:cNvSpPr>
          <p:nvPr>
            <p:ph type="ctrTitle"/>
          </p:nvPr>
        </p:nvSpPr>
        <p:spPr>
          <a:xfrm>
            <a:off x="117378" y="1085334"/>
            <a:ext cx="4454622" cy="877163"/>
          </a:xfrm>
        </p:spPr>
        <p:txBody>
          <a:bodyPr wrap="square">
            <a:spAutoFit/>
          </a:bodyPr>
          <a:lstStyle>
            <a:lvl1pPr algn="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7378" y="2667000"/>
            <a:ext cx="4170536" cy="424732"/>
          </a:xfrm>
        </p:spPr>
        <p:txBody>
          <a:bodyPr wrap="square">
            <a:sp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0" name="Picture 9" descr="New_DOE_Logo_Color_042808.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228600" y="6238875"/>
            <a:ext cx="1743075" cy="438150"/>
          </a:xfrm>
          <a:prstGeom prst="rect">
            <a:avLst/>
          </a:prstGeom>
          <a:noFill/>
          <a:ln w="9525">
            <a:noFill/>
            <a:miter lim="800000"/>
            <a:headEnd/>
            <a:tailEnd/>
          </a:ln>
        </p:spPr>
      </p:pic>
      <p:pic>
        <p:nvPicPr>
          <p:cNvPr id="7" name="Picture 6" descr="ORNL_managed by.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647038" y="6201688"/>
            <a:ext cx="3505200" cy="452426"/>
          </a:xfrm>
          <a:prstGeom prst="rect">
            <a:avLst/>
          </a:prstGeom>
        </p:spPr>
      </p:pic>
      <p:pic>
        <p:nvPicPr>
          <p:cNvPr id="11" name="Picture 10" descr="template graphic_090l.png"/>
          <p:cNvPicPr>
            <a:picLocks noChangeAspect="1"/>
          </p:cNvPicPr>
          <p:nvPr userDrawn="1"/>
        </p:nvPicPr>
        <p:blipFill>
          <a:blip r:embed="rId4" cstate="print"/>
          <a:stretch>
            <a:fillRect/>
          </a:stretch>
        </p:blipFill>
        <p:spPr>
          <a:xfrm>
            <a:off x="4734314" y="1233948"/>
            <a:ext cx="4292392" cy="422452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204" y="177114"/>
            <a:ext cx="8229600" cy="496290"/>
          </a:xfrm>
          <a:prstGeom prst="rect">
            <a:avLst/>
          </a:prstGeom>
        </p:spPr>
        <p:txBody>
          <a:bodyPr vert="horz" lIns="91440" tIns="45720" rIns="91440" bIns="45720" rtlCol="0" anchor="t" anchorCtr="0">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11204" y="1344823"/>
            <a:ext cx="8229600" cy="2024144"/>
          </a:xfrm>
          <a:prstGeom prst="rect">
            <a:avLst/>
          </a:prstGeom>
        </p:spPr>
        <p:txBody>
          <a:bodyPr vert="horz" lIns="91440" tIns="45720" rIns="91440" bIns="4572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6"/>
          <p:cNvSpPr>
            <a:spLocks noChangeArrowheads="1"/>
          </p:cNvSpPr>
          <p:nvPr/>
        </p:nvSpPr>
        <p:spPr bwMode="auto">
          <a:xfrm flipH="1">
            <a:off x="228600" y="6402858"/>
            <a:ext cx="2819400" cy="304800"/>
          </a:xfrm>
          <a:prstGeom prst="rect">
            <a:avLst/>
          </a:prstGeom>
          <a:noFill/>
          <a:ln w="9525">
            <a:noFill/>
            <a:miter lim="800000"/>
            <a:headEnd/>
            <a:tailEnd/>
          </a:ln>
          <a:effectLst/>
        </p:spPr>
        <p:txBody>
          <a:bodyPr lIns="0" tIns="0" rIns="0" bIns="0"/>
          <a:lstStyle/>
          <a:p>
            <a:pPr algn="l" defTabSz="173038" eaLnBrk="1" hangingPunct="1">
              <a:lnSpc>
                <a:spcPct val="90000"/>
              </a:lnSpc>
              <a:tabLst>
                <a:tab pos="230188" algn="l"/>
              </a:tabLst>
              <a:defRPr/>
            </a:pPr>
            <a:fld id="{5090E27C-CA13-484A-97F4-0144A35C19E2}" type="slidenum">
              <a:rPr lang="en-US" sz="900" b="0" smtClean="0">
                <a:solidFill>
                  <a:schemeClr val="bg1">
                    <a:lumMod val="75000"/>
                  </a:schemeClr>
                </a:solidFill>
                <a:latin typeface="Times New Roman" pitchFamily="18" charset="0"/>
                <a:cs typeface="Times New Roman" pitchFamily="18" charset="0"/>
              </a:rPr>
              <a:pPr algn="l" defTabSz="173038" eaLnBrk="1" hangingPunct="1">
                <a:lnSpc>
                  <a:spcPct val="90000"/>
                </a:lnSpc>
                <a:tabLst>
                  <a:tab pos="230188" algn="l"/>
                </a:tabLst>
                <a:defRPr/>
              </a:pPr>
              <a:t>‹#›</a:t>
            </a:fld>
            <a:r>
              <a:rPr lang="en-US" sz="900" b="0" dirty="0" smtClean="0">
                <a:solidFill>
                  <a:schemeClr val="bg1">
                    <a:lumMod val="75000"/>
                  </a:schemeClr>
                </a:solidFill>
                <a:latin typeface="Times New Roman" pitchFamily="18" charset="0"/>
                <a:cs typeface="Times New Roman" pitchFamily="18" charset="0"/>
              </a:rPr>
              <a:t>	Managed by UT-Battelle</a:t>
            </a:r>
            <a:br>
              <a:rPr lang="en-US" sz="900" b="0" dirty="0" smtClean="0">
                <a:solidFill>
                  <a:schemeClr val="bg1">
                    <a:lumMod val="75000"/>
                  </a:schemeClr>
                </a:solidFill>
                <a:latin typeface="Times New Roman" pitchFamily="18" charset="0"/>
                <a:cs typeface="Times New Roman" pitchFamily="18" charset="0"/>
              </a:rPr>
            </a:br>
            <a:r>
              <a:rPr lang="en-US" sz="900" b="0" dirty="0" smtClean="0">
                <a:solidFill>
                  <a:schemeClr val="bg1">
                    <a:lumMod val="75000"/>
                  </a:schemeClr>
                </a:solidFill>
                <a:latin typeface="Times New Roman" pitchFamily="18" charset="0"/>
                <a:cs typeface="Times New Roman" pitchFamily="18" charset="0"/>
              </a:rPr>
              <a:t>	for the U.S. Department of Energy</a:t>
            </a:r>
            <a:endParaRPr lang="en-US" sz="900" b="0" dirty="0">
              <a:solidFill>
                <a:schemeClr val="bg1">
                  <a:lumMod val="75000"/>
                </a:schemeClr>
              </a:solidFill>
              <a:latin typeface="Times New Roman" pitchFamily="18" charset="0"/>
              <a:cs typeface="Times New Roman" pitchFamily="18" charset="0"/>
            </a:endParaRPr>
          </a:p>
        </p:txBody>
      </p:sp>
      <p:pic>
        <p:nvPicPr>
          <p:cNvPr id="6" name="Content Placeholder 10" descr="ORNL emboss_2.png"/>
          <p:cNvPicPr>
            <a:picLocks noChangeAspect="1"/>
          </p:cNvPicPr>
          <p:nvPr/>
        </p:nvPicPr>
        <p:blipFill>
          <a:blip r:embed="rId8" cstate="print"/>
          <a:srcRect/>
          <a:stretch>
            <a:fillRect/>
          </a:stretch>
        </p:blipFill>
        <p:spPr bwMode="auto">
          <a:xfrm>
            <a:off x="8077200" y="6216650"/>
            <a:ext cx="890588" cy="457200"/>
          </a:xfrm>
          <a:prstGeom prst="rect">
            <a:avLst/>
          </a:prstGeom>
          <a:noFill/>
          <a:ln w="9525">
            <a:noFill/>
            <a:miter lim="800000"/>
            <a:headEnd/>
            <a:tailEnd/>
          </a:ln>
        </p:spPr>
      </p:pic>
      <p:sp>
        <p:nvSpPr>
          <p:cNvPr id="7" name="Rectangle 256"/>
          <p:cNvSpPr txBox="1">
            <a:spLocks noChangeArrowheads="1"/>
          </p:cNvSpPr>
          <p:nvPr/>
        </p:nvSpPr>
        <p:spPr>
          <a:xfrm>
            <a:off x="3124200" y="6476464"/>
            <a:ext cx="2895600" cy="182562"/>
          </a:xfrm>
          <a:prstGeom prst="rect">
            <a:avLst/>
          </a:prstGeom>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0" i="0" u="none" strike="noStrike" kern="1200" cap="none" spc="0" normalizeH="0" baseline="0" noProof="0" dirty="0">
              <a:ln>
                <a:noFill/>
              </a:ln>
              <a:solidFill>
                <a:schemeClr val="bg1">
                  <a:lumMod val="75000"/>
                </a:schemeClr>
              </a:solidFill>
              <a:effectLst/>
              <a:uLnTx/>
              <a:uFillTx/>
              <a:latin typeface="Times New Roman" pitchFamily="18" charset="0"/>
              <a:ea typeface="+mn-ea"/>
              <a:cs typeface="Times New Roman" pitchFamily="18" charset="0"/>
            </a:endParaRPr>
          </a:p>
        </p:txBody>
      </p:sp>
      <p:sp>
        <p:nvSpPr>
          <p:cNvPr id="4" name="TextBox 3"/>
          <p:cNvSpPr txBox="1"/>
          <p:nvPr userDrawn="1"/>
        </p:nvSpPr>
        <p:spPr>
          <a:xfrm>
            <a:off x="3124200" y="6629400"/>
            <a:ext cx="2667000" cy="246221"/>
          </a:xfrm>
          <a:prstGeom prst="rect">
            <a:avLst/>
          </a:prstGeom>
          <a:noFill/>
        </p:spPr>
        <p:txBody>
          <a:bodyPr wrap="square" rtlCol="0">
            <a:spAutoFit/>
          </a:bodyPr>
          <a:lstStyle/>
          <a:p>
            <a:r>
              <a:rPr lang="en-US" sz="1000" dirty="0" smtClean="0">
                <a:solidFill>
                  <a:schemeClr val="bg1">
                    <a:lumMod val="65000"/>
                  </a:schemeClr>
                </a:solidFill>
              </a:rPr>
              <a:t>M. Plum – CERN </a:t>
            </a:r>
            <a:r>
              <a:rPr lang="en-US" sz="1000" dirty="0" err="1" smtClean="0">
                <a:solidFill>
                  <a:schemeClr val="bg1">
                    <a:lumMod val="65000"/>
                  </a:schemeClr>
                </a:solidFill>
              </a:rPr>
              <a:t>wkshp</a:t>
            </a:r>
            <a:r>
              <a:rPr lang="en-US" sz="1000" dirty="0" smtClean="0">
                <a:solidFill>
                  <a:schemeClr val="bg1">
                    <a:lumMod val="65000"/>
                  </a:schemeClr>
                </a:solidFill>
              </a:rPr>
              <a:t> - 20/Jun/2011 </a:t>
            </a:r>
            <a:endParaRPr lang="en-US" sz="1000" dirty="0">
              <a:solidFill>
                <a:schemeClr val="bg1">
                  <a:lumMod val="65000"/>
                </a:schemeClr>
              </a:solidFill>
            </a:endParaRPr>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9" r:id="rId3"/>
    <p:sldLayoutId id="2147483920" r:id="rId4"/>
    <p:sldLayoutId id="2147483921" r:id="rId5"/>
    <p:sldLayoutId id="2147483853" r:id="rId6"/>
  </p:sldLayoutIdLst>
  <p:hf sldNum="0" hdr="0" dt="0"/>
  <p:txStyles>
    <p:titleStyle>
      <a:lvl1pPr algn="l" defTabSz="914400" rtl="0" eaLnBrk="1" latinLnBrk="0" hangingPunct="1">
        <a:lnSpc>
          <a:spcPct val="85000"/>
        </a:lnSpc>
        <a:spcBef>
          <a:spcPct val="0"/>
        </a:spcBef>
        <a:buNone/>
        <a:defRPr sz="3000" b="1" kern="1200">
          <a:solidFill>
            <a:srgbClr val="006C3A"/>
          </a:solidFill>
          <a:latin typeface="Arial Black" pitchFamily="34" charset="0"/>
          <a:ea typeface="+mj-ea"/>
          <a:cs typeface="+mj-cs"/>
        </a:defRPr>
      </a:lvl1pPr>
    </p:titleStyle>
    <p:bodyStyle>
      <a:lvl1pPr marL="230188" indent="-230188" algn="l" defTabSz="914400" rtl="0" eaLnBrk="1" latinLnBrk="0" hangingPunct="1">
        <a:lnSpc>
          <a:spcPct val="90000"/>
        </a:lnSpc>
        <a:spcBef>
          <a:spcPts val="1400"/>
        </a:spcBef>
        <a:buClr>
          <a:srgbClr val="006C3A"/>
        </a:buClr>
        <a:buFont typeface="Arial" pitchFamily="34" charset="0"/>
        <a:buChar char="•"/>
        <a:defRPr sz="2800" b="1" kern="1200">
          <a:solidFill>
            <a:schemeClr val="tx1"/>
          </a:solidFill>
          <a:latin typeface="Arial Narrow" pitchFamily="34" charset="0"/>
          <a:ea typeface="+mn-ea"/>
          <a:cs typeface="+mn-cs"/>
        </a:defRPr>
      </a:lvl1pPr>
      <a:lvl2pPr marL="625475" indent="-279400" algn="l" defTabSz="914400" rtl="0" eaLnBrk="1" latinLnBrk="0" hangingPunct="1">
        <a:lnSpc>
          <a:spcPct val="90000"/>
        </a:lnSpc>
        <a:spcBef>
          <a:spcPts val="800"/>
        </a:spcBef>
        <a:buClr>
          <a:srgbClr val="006C3A"/>
        </a:buClr>
        <a:buFont typeface="Arial" pitchFamily="34" charset="0"/>
        <a:buChar char="–"/>
        <a:defRPr sz="2400" b="1" kern="1200">
          <a:solidFill>
            <a:schemeClr val="tx1"/>
          </a:solidFill>
          <a:latin typeface="Arial Narrow" pitchFamily="34" charset="0"/>
          <a:ea typeface="+mn-ea"/>
          <a:cs typeface="+mn-cs"/>
        </a:defRPr>
      </a:lvl2pPr>
      <a:lvl3pPr marL="914400" indent="-230188" algn="l" defTabSz="914400" rtl="0" eaLnBrk="1" latinLnBrk="0" hangingPunct="1">
        <a:lnSpc>
          <a:spcPct val="90000"/>
        </a:lnSpc>
        <a:spcBef>
          <a:spcPts val="800"/>
        </a:spcBef>
        <a:buClr>
          <a:srgbClr val="006C3A"/>
        </a:buClr>
        <a:buFont typeface="Arial" pitchFamily="34" charset="0"/>
        <a:buChar char="•"/>
        <a:defRPr sz="2000" b="1" kern="1200">
          <a:solidFill>
            <a:schemeClr val="tx1"/>
          </a:solidFill>
          <a:latin typeface="Arial Narrow" pitchFamily="34" charset="0"/>
          <a:ea typeface="+mn-ea"/>
          <a:cs typeface="+mn-cs"/>
        </a:defRPr>
      </a:lvl3pPr>
      <a:lvl4pPr marL="1144588" indent="-173038" algn="l" defTabSz="914400" rtl="0" eaLnBrk="1" latinLnBrk="0" hangingPunct="1">
        <a:lnSpc>
          <a:spcPct val="90000"/>
        </a:lnSpc>
        <a:spcBef>
          <a:spcPts val="800"/>
        </a:spcBef>
        <a:buClr>
          <a:srgbClr val="006C3A"/>
        </a:buClr>
        <a:buFont typeface="Arial" pitchFamily="34" charset="0"/>
        <a:buChar char="–"/>
        <a:defRPr sz="1800" b="1" kern="1200">
          <a:solidFill>
            <a:schemeClr val="tx1"/>
          </a:solidFill>
          <a:latin typeface="Arial Narrow" pitchFamily="34" charset="0"/>
          <a:ea typeface="+mn-ea"/>
          <a:cs typeface="+mn-cs"/>
        </a:defRPr>
      </a:lvl4pPr>
      <a:lvl5pPr marL="1482725" indent="-222250" algn="l" defTabSz="914400" rtl="0" eaLnBrk="1" latinLnBrk="0" hangingPunct="1">
        <a:lnSpc>
          <a:spcPct val="90000"/>
        </a:lnSpc>
        <a:spcBef>
          <a:spcPts val="600"/>
        </a:spcBef>
        <a:buClr>
          <a:srgbClr val="006C3A"/>
        </a:buClr>
        <a:buFont typeface="Arial" pitchFamily="34" charset="0"/>
        <a:buChar char="»"/>
        <a:defRPr sz="1800" b="1"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e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wmf"/><Relationship Id="rId3" Type="http://schemas.openxmlformats.org/officeDocument/2006/relationships/image" Target="../media/image30.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7"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image" Target="../media/image35.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eg"/><Relationship Id="rId3" Type="http://schemas.openxmlformats.org/officeDocument/2006/relationships/image" Target="../media/image14.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0"/>
            <a:ext cx="3921222" cy="888705"/>
          </a:xfrm>
        </p:spPr>
        <p:txBody>
          <a:bodyPr/>
          <a:lstStyle/>
          <a:p>
            <a:r>
              <a:rPr lang="en-US" dirty="0" smtClean="0"/>
              <a:t>High Intensity Challenges</a:t>
            </a:r>
            <a:endParaRPr lang="en-US" dirty="0"/>
          </a:p>
        </p:txBody>
      </p:sp>
      <p:sp>
        <p:nvSpPr>
          <p:cNvPr id="3" name="TextBox 2"/>
          <p:cNvSpPr txBox="1"/>
          <p:nvPr/>
        </p:nvSpPr>
        <p:spPr>
          <a:xfrm>
            <a:off x="762001" y="2743200"/>
            <a:ext cx="3733800" cy="2585323"/>
          </a:xfrm>
          <a:prstGeom prst="rect">
            <a:avLst/>
          </a:prstGeom>
          <a:noFill/>
        </p:spPr>
        <p:txBody>
          <a:bodyPr wrap="square" rtlCol="0">
            <a:spAutoFit/>
          </a:bodyPr>
          <a:lstStyle/>
          <a:p>
            <a:r>
              <a:rPr lang="en-US" dirty="0" smtClean="0"/>
              <a:t>by Mike Plum</a:t>
            </a:r>
          </a:p>
          <a:p>
            <a:r>
              <a:rPr lang="en-US" dirty="0" smtClean="0"/>
              <a:t>Ring Area Manager</a:t>
            </a:r>
          </a:p>
          <a:p>
            <a:r>
              <a:rPr lang="en-US" dirty="0" smtClean="0"/>
              <a:t>Spallation Neutron Source</a:t>
            </a:r>
          </a:p>
          <a:p>
            <a:endParaRPr lang="en-US" dirty="0"/>
          </a:p>
          <a:p>
            <a:r>
              <a:rPr lang="en-US" dirty="0" smtClean="0"/>
              <a:t>Workshop on Optics </a:t>
            </a:r>
            <a:r>
              <a:rPr lang="en-US" dirty="0"/>
              <a:t>Measurements, Corrections, and Modeling at High Performance Storage </a:t>
            </a:r>
            <a:r>
              <a:rPr lang="en-US" dirty="0" smtClean="0"/>
              <a:t>Rings, CERN, </a:t>
            </a:r>
            <a:br>
              <a:rPr lang="en-US" dirty="0" smtClean="0"/>
            </a:br>
            <a:r>
              <a:rPr lang="en-US" dirty="0" smtClean="0"/>
              <a:t>June 20-22, 2011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loss</a:t>
            </a:r>
            <a:endParaRPr lang="en-US" dirty="0"/>
          </a:p>
        </p:txBody>
      </p:sp>
      <p:sp>
        <p:nvSpPr>
          <p:cNvPr id="3" name="Content Placeholder 2"/>
          <p:cNvSpPr>
            <a:spLocks noGrp="1"/>
          </p:cNvSpPr>
          <p:nvPr>
            <p:ph idx="1"/>
          </p:nvPr>
        </p:nvSpPr>
        <p:spPr>
          <a:xfrm>
            <a:off x="152400" y="903202"/>
            <a:ext cx="8610600" cy="5563573"/>
          </a:xfrm>
        </p:spPr>
        <p:txBody>
          <a:bodyPr/>
          <a:lstStyle/>
          <a:p>
            <a:r>
              <a:rPr lang="en-US" dirty="0" smtClean="0"/>
              <a:t>Rule of thumb: limit beam loss to &lt;1 W/m for hands-on maintenance</a:t>
            </a:r>
          </a:p>
          <a:p>
            <a:pPr lvl="1"/>
            <a:r>
              <a:rPr lang="en-US" dirty="0" smtClean="0"/>
              <a:t>At high intensity machines such as SNS and J-PARC, this means a fractional loss of &lt;1x10</a:t>
            </a:r>
            <a:r>
              <a:rPr lang="en-US" baseline="30000" dirty="0" smtClean="0"/>
              <a:t>-6</a:t>
            </a:r>
            <a:r>
              <a:rPr lang="en-US" dirty="0" smtClean="0"/>
              <a:t> per meter</a:t>
            </a:r>
            <a:endParaRPr lang="en-US" baseline="30000" dirty="0" smtClean="0"/>
          </a:p>
          <a:p>
            <a:r>
              <a:rPr lang="en-US" dirty="0" smtClean="0"/>
              <a:t>Most beam loss comes from beam halo and beam scattering from stripper foils </a:t>
            </a:r>
          </a:p>
          <a:p>
            <a:pPr lvl="1"/>
            <a:r>
              <a:rPr lang="en-US" dirty="0" smtClean="0"/>
              <a:t>This drives the requirement for large apertures (30 cm maximum diameter in the SNS ring, and 41 cm in the JPARC RCS), which leads to other issues…</a:t>
            </a:r>
          </a:p>
          <a:p>
            <a:pPr lvl="1"/>
            <a:r>
              <a:rPr lang="en-US" dirty="0" smtClean="0"/>
              <a:t>Collimation is also an integral part of today’s high intensity machines (e.g. SNS, J-PARC, CSNS) to control beam halo and beam loss. SNS ring has first (?) two-stage collimation system.</a:t>
            </a:r>
          </a:p>
          <a:p>
            <a:pPr lvl="1"/>
            <a:r>
              <a:rPr lang="en-US" dirty="0" smtClean="0"/>
              <a:t>Stripper foils are as small and as thin as possible</a:t>
            </a:r>
          </a:p>
        </p:txBody>
      </p:sp>
    </p:spTree>
    <p:extLst>
      <p:ext uri="{BB962C8B-B14F-4D97-AF65-F5344CB8AC3E}">
        <p14:creationId xmlns:p14="http://schemas.microsoft.com/office/powerpoint/2010/main" val="234185029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loss at various machines</a:t>
            </a:r>
            <a:endParaRPr lang="en-US" dirty="0"/>
          </a:p>
        </p:txBody>
      </p:sp>
      <p:pic>
        <p:nvPicPr>
          <p:cNvPr id="4" name="Picture 3"/>
          <p:cNvPicPr>
            <a:picLocks noChangeAspect="1"/>
          </p:cNvPicPr>
          <p:nvPr/>
        </p:nvPicPr>
        <p:blipFill>
          <a:blip r:embed="rId2"/>
          <a:stretch>
            <a:fillRect/>
          </a:stretch>
        </p:blipFill>
        <p:spPr>
          <a:xfrm>
            <a:off x="4559300" y="3416300"/>
            <a:ext cx="12700" cy="12700"/>
          </a:xfrm>
          <a:prstGeom prst="rect">
            <a:avLst/>
          </a:prstGeom>
        </p:spPr>
      </p:pic>
      <p:pic>
        <p:nvPicPr>
          <p:cNvPr id="6" name="Picture 5"/>
          <p:cNvPicPr>
            <a:picLocks noChangeAspect="1"/>
          </p:cNvPicPr>
          <p:nvPr/>
        </p:nvPicPr>
        <p:blipFill>
          <a:blip r:embed="rId2"/>
          <a:stretch>
            <a:fillRect/>
          </a:stretch>
        </p:blipFill>
        <p:spPr>
          <a:xfrm>
            <a:off x="4559300" y="3416300"/>
            <a:ext cx="12700" cy="12700"/>
          </a:xfrm>
          <a:prstGeom prst="rect">
            <a:avLst/>
          </a:prstGeom>
        </p:spPr>
      </p:pic>
      <p:pic>
        <p:nvPicPr>
          <p:cNvPr id="10" name="Picture 9" descr="beamlosspct.png"/>
          <p:cNvPicPr>
            <a:picLocks noChangeAspect="1"/>
          </p:cNvPicPr>
          <p:nvPr/>
        </p:nvPicPr>
        <p:blipFill rotWithShape="1">
          <a:blip r:embed="rId3">
            <a:extLst>
              <a:ext uri="{28A0092B-C50C-407E-A947-70E740481C1C}">
                <a14:useLocalDpi xmlns:a14="http://schemas.microsoft.com/office/drawing/2010/main" val="0"/>
              </a:ext>
            </a:extLst>
          </a:blip>
          <a:srcRect l="2267" t="1946" r="1876" b="1776"/>
          <a:stretch/>
        </p:blipFill>
        <p:spPr>
          <a:xfrm>
            <a:off x="76200" y="3118068"/>
            <a:ext cx="4405586" cy="3468415"/>
          </a:xfrm>
          <a:prstGeom prst="rect">
            <a:avLst/>
          </a:prstGeom>
        </p:spPr>
      </p:pic>
      <p:pic>
        <p:nvPicPr>
          <p:cNvPr id="11" name="Picture 10" descr="beamlossw.png"/>
          <p:cNvPicPr>
            <a:picLocks noChangeAspect="1"/>
          </p:cNvPicPr>
          <p:nvPr/>
        </p:nvPicPr>
        <p:blipFill rotWithShape="1">
          <a:blip r:embed="rId4">
            <a:extLst>
              <a:ext uri="{28A0092B-C50C-407E-A947-70E740481C1C}">
                <a14:useLocalDpi xmlns:a14="http://schemas.microsoft.com/office/drawing/2010/main" val="0"/>
              </a:ext>
            </a:extLst>
          </a:blip>
          <a:srcRect l="5446" t="2366" r="2717" b="1517"/>
          <a:stretch/>
        </p:blipFill>
        <p:spPr>
          <a:xfrm>
            <a:off x="4724400" y="3056759"/>
            <a:ext cx="4279462" cy="3512724"/>
          </a:xfrm>
          <a:prstGeom prst="rect">
            <a:avLst/>
          </a:prstGeom>
        </p:spPr>
      </p:pic>
      <p:pic>
        <p:nvPicPr>
          <p:cNvPr id="5" name="Picture 4"/>
          <p:cNvPicPr>
            <a:picLocks noChangeAspect="1"/>
          </p:cNvPicPr>
          <p:nvPr/>
        </p:nvPicPr>
        <p:blipFill>
          <a:blip r:embed="rId5"/>
          <a:stretch>
            <a:fillRect/>
          </a:stretch>
        </p:blipFill>
        <p:spPr>
          <a:xfrm>
            <a:off x="228600" y="762000"/>
            <a:ext cx="8704902" cy="2209800"/>
          </a:xfrm>
          <a:prstGeom prst="rect">
            <a:avLst/>
          </a:prstGeom>
        </p:spPr>
      </p:pic>
    </p:spTree>
    <p:extLst>
      <p:ext uri="{BB962C8B-B14F-4D97-AF65-F5344CB8AC3E}">
        <p14:creationId xmlns:p14="http://schemas.microsoft.com/office/powerpoint/2010/main" val="381494241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Charge exchange injection</a:t>
            </a:r>
            <a:endParaRPr lang="en-US" dirty="0"/>
          </a:p>
        </p:txBody>
      </p:sp>
      <p:sp>
        <p:nvSpPr>
          <p:cNvPr id="3" name="Content Placeholder 2"/>
          <p:cNvSpPr>
            <a:spLocks noGrp="1"/>
          </p:cNvSpPr>
          <p:nvPr>
            <p:ph idx="1"/>
          </p:nvPr>
        </p:nvSpPr>
        <p:spPr>
          <a:xfrm>
            <a:off x="152400" y="752211"/>
            <a:ext cx="8229600" cy="3743589"/>
          </a:xfrm>
        </p:spPr>
        <p:txBody>
          <a:bodyPr/>
          <a:lstStyle/>
          <a:p>
            <a:r>
              <a:rPr lang="en-US" dirty="0" smtClean="0"/>
              <a:t>Charge </a:t>
            </a:r>
            <a:r>
              <a:rPr lang="en-US" dirty="0"/>
              <a:t>exchange injection </a:t>
            </a:r>
            <a:r>
              <a:rPr lang="en-US" dirty="0" smtClean="0"/>
              <a:t>is </a:t>
            </a:r>
            <a:r>
              <a:rPr lang="en-US" dirty="0"/>
              <a:t>required for low-loss multi-turn </a:t>
            </a:r>
            <a:r>
              <a:rPr lang="en-US" dirty="0" smtClean="0"/>
              <a:t>injection</a:t>
            </a:r>
          </a:p>
          <a:p>
            <a:pPr lvl="1"/>
            <a:r>
              <a:rPr lang="en-US" dirty="0" smtClean="0"/>
              <a:t>And also to utilize phase space painting to control space charge and collective effects</a:t>
            </a:r>
          </a:p>
          <a:p>
            <a:r>
              <a:rPr lang="en-US" dirty="0" smtClean="0"/>
              <a:t>Best way to do this today is with stripper foils</a:t>
            </a:r>
          </a:p>
          <a:p>
            <a:pPr lvl="1"/>
            <a:r>
              <a:rPr lang="en-US" dirty="0" smtClean="0"/>
              <a:t>But foil technology is close to its beam power limit due to short lifetimes caused by intense beam heating</a:t>
            </a:r>
          </a:p>
          <a:p>
            <a:pPr lvl="1"/>
            <a:r>
              <a:rPr lang="en-US" dirty="0" smtClean="0"/>
              <a:t>Laser stripping is the up and </a:t>
            </a:r>
            <a:br>
              <a:rPr lang="en-US" dirty="0" smtClean="0"/>
            </a:br>
            <a:r>
              <a:rPr lang="en-US" dirty="0" smtClean="0"/>
              <a:t>coming alternative technology</a:t>
            </a:r>
            <a:endParaRPr lang="en-US" dirty="0"/>
          </a:p>
        </p:txBody>
      </p:sp>
      <p:pic>
        <p:nvPicPr>
          <p:cNvPr id="4" name="Picture 3" descr="1073 Fa.JPG"/>
          <p:cNvPicPr>
            <a:picLocks noChangeAspect="1"/>
          </p:cNvPicPr>
          <p:nvPr/>
        </p:nvPicPr>
        <p:blipFill rotWithShape="1">
          <a:blip r:embed="rId2" cstate="print">
            <a:extLst>
              <a:ext uri="{28A0092B-C50C-407E-A947-70E740481C1C}">
                <a14:useLocalDpi xmlns:a14="http://schemas.microsoft.com/office/drawing/2010/main" val="0"/>
              </a:ext>
            </a:extLst>
          </a:blip>
          <a:srcRect l="25809" b="14265"/>
          <a:stretch/>
        </p:blipFill>
        <p:spPr>
          <a:xfrm>
            <a:off x="609600" y="4572000"/>
            <a:ext cx="1922128" cy="1665910"/>
          </a:xfrm>
          <a:prstGeom prst="rect">
            <a:avLst/>
          </a:prstGeom>
          <a:ln>
            <a:solidFill>
              <a:schemeClr val="tx1"/>
            </a:solidFill>
          </a:ln>
        </p:spPr>
      </p:pic>
      <p:sp>
        <p:nvSpPr>
          <p:cNvPr id="6" name="TextBox 5"/>
          <p:cNvSpPr txBox="1"/>
          <p:nvPr/>
        </p:nvSpPr>
        <p:spPr>
          <a:xfrm>
            <a:off x="4876800" y="6036365"/>
            <a:ext cx="4267200" cy="553998"/>
          </a:xfrm>
          <a:prstGeom prst="rect">
            <a:avLst/>
          </a:prstGeom>
          <a:noFill/>
        </p:spPr>
        <p:txBody>
          <a:bodyPr wrap="square" rtlCol="0">
            <a:spAutoFit/>
          </a:bodyPr>
          <a:lstStyle/>
          <a:p>
            <a:r>
              <a:rPr lang="en-US" dirty="0" smtClean="0"/>
              <a:t>90% stripping of ~870 MeV H</a:t>
            </a:r>
            <a:r>
              <a:rPr lang="en-US" baseline="30000" dirty="0" smtClean="0"/>
              <a:t>−</a:t>
            </a:r>
            <a:r>
              <a:rPr lang="en-US" dirty="0" smtClean="0"/>
              <a:t> beam. </a:t>
            </a:r>
            <a:r>
              <a:rPr lang="en-US" sz="1200" dirty="0" smtClean="0"/>
              <a:t>(</a:t>
            </a:r>
            <a:r>
              <a:rPr lang="en-US" sz="1200" dirty="0" err="1" smtClean="0"/>
              <a:t>Danilov</a:t>
            </a:r>
            <a:r>
              <a:rPr lang="en-US" sz="1200" dirty="0" smtClean="0"/>
              <a:t>, PAC07)</a:t>
            </a:r>
            <a:endParaRPr lang="en-US" sz="1200" dirty="0"/>
          </a:p>
        </p:txBody>
      </p:sp>
      <p:pic>
        <p:nvPicPr>
          <p:cNvPr id="7" name="Picture 6"/>
          <p:cNvPicPr>
            <a:picLocks noChangeAspect="1"/>
          </p:cNvPicPr>
          <p:nvPr/>
        </p:nvPicPr>
        <p:blipFill>
          <a:blip r:embed="rId3"/>
          <a:stretch>
            <a:fillRect/>
          </a:stretch>
        </p:blipFill>
        <p:spPr>
          <a:xfrm>
            <a:off x="5105400" y="4038600"/>
            <a:ext cx="3200400" cy="1921220"/>
          </a:xfrm>
          <a:prstGeom prst="rect">
            <a:avLst/>
          </a:prstGeom>
        </p:spPr>
      </p:pic>
      <p:sp>
        <p:nvSpPr>
          <p:cNvPr id="5" name="TextBox 4"/>
          <p:cNvSpPr txBox="1"/>
          <p:nvPr/>
        </p:nvSpPr>
        <p:spPr>
          <a:xfrm>
            <a:off x="1828800" y="5410200"/>
            <a:ext cx="2971800" cy="923330"/>
          </a:xfrm>
          <a:prstGeom prst="rect">
            <a:avLst/>
          </a:prstGeom>
          <a:solidFill>
            <a:srgbClr val="FFFFFF"/>
          </a:solidFill>
        </p:spPr>
        <p:txBody>
          <a:bodyPr wrap="square" rtlCol="0">
            <a:spAutoFit/>
          </a:bodyPr>
          <a:lstStyle/>
          <a:p>
            <a:r>
              <a:rPr lang="en-US" dirty="0" smtClean="0"/>
              <a:t>Blackened, twisted foil from SNS, used for 1 MW production</a:t>
            </a:r>
            <a:endParaRPr lang="en-US" dirty="0"/>
          </a:p>
        </p:txBody>
      </p:sp>
    </p:spTree>
    <p:extLst>
      <p:ext uri="{BB962C8B-B14F-4D97-AF65-F5344CB8AC3E}">
        <p14:creationId xmlns:p14="http://schemas.microsoft.com/office/powerpoint/2010/main" val="388839510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harge exchange injection today</a:t>
            </a:r>
            <a:endParaRPr lang="en-US" dirty="0"/>
          </a:p>
        </p:txBody>
      </p:sp>
      <p:sp>
        <p:nvSpPr>
          <p:cNvPr id="3" name="Content Placeholder 2"/>
          <p:cNvSpPr>
            <a:spLocks noGrp="1"/>
          </p:cNvSpPr>
          <p:nvPr>
            <p:ph idx="1"/>
          </p:nvPr>
        </p:nvSpPr>
        <p:spPr>
          <a:xfrm>
            <a:off x="152400" y="685800"/>
            <a:ext cx="8610600" cy="5806716"/>
          </a:xfrm>
        </p:spPr>
        <p:txBody>
          <a:bodyPr/>
          <a:lstStyle/>
          <a:p>
            <a:r>
              <a:rPr lang="en-US" dirty="0" smtClean="0"/>
              <a:t>Best foils today are HBC and AC-DC foils used at J-PARC and nanocrystalline diamond foils used at SNS</a:t>
            </a:r>
          </a:p>
          <a:p>
            <a:r>
              <a:rPr lang="en-US" dirty="0" smtClean="0"/>
              <a:t>Laser stripping has been demonstrated in just one series of experiments, at SNS, and only for ~10 ns</a:t>
            </a:r>
          </a:p>
          <a:p>
            <a:r>
              <a:rPr lang="en-US" dirty="0" smtClean="0">
                <a:solidFill>
                  <a:srgbClr val="0000FF"/>
                </a:solidFill>
              </a:rPr>
              <a:t>High intensity challenge: Advance the technology for laser stripping to make it practical for the next generation of high intensity machines</a:t>
            </a:r>
          </a:p>
          <a:p>
            <a:pPr lvl="1"/>
            <a:r>
              <a:rPr lang="en-US" dirty="0" smtClean="0"/>
              <a:t>Laser stripping will eliminate the beam loss caused by foil scattering (which accounts for the majority of the beam loss in high intensity machines) and avoid the thermal foil problems</a:t>
            </a:r>
          </a:p>
          <a:p>
            <a:pPr lvl="1"/>
            <a:r>
              <a:rPr lang="en-US" dirty="0" smtClean="0"/>
              <a:t>SNS and Project X (FNAL) are collaborating toward this goal</a:t>
            </a:r>
          </a:p>
          <a:p>
            <a:pPr lvl="1"/>
            <a:r>
              <a:rPr lang="en-US" dirty="0" smtClean="0"/>
              <a:t>A experiment to demonstrate 1 – 10 </a:t>
            </a:r>
            <a:r>
              <a:rPr lang="en-US" dirty="0" err="1" smtClean="0">
                <a:latin typeface="Symbol" charset="2"/>
                <a:cs typeface="Symbol" charset="2"/>
              </a:rPr>
              <a:t>m</a:t>
            </a:r>
            <a:r>
              <a:rPr lang="en-US" dirty="0" err="1" smtClean="0"/>
              <a:t>s</a:t>
            </a:r>
            <a:r>
              <a:rPr lang="en-US" dirty="0" smtClean="0"/>
              <a:t> stripping is in progress at SNS, but results are not expected for a few more years. (For SNS, need 1000 </a:t>
            </a:r>
            <a:r>
              <a:rPr lang="en-US" dirty="0" err="1">
                <a:latin typeface="Symbol" charset="2"/>
                <a:cs typeface="Symbol" charset="2"/>
              </a:rPr>
              <a:t>m</a:t>
            </a:r>
            <a:r>
              <a:rPr lang="en-US" dirty="0" err="1" smtClean="0"/>
              <a:t>s</a:t>
            </a:r>
            <a:r>
              <a:rPr lang="en-US" dirty="0" smtClean="0"/>
              <a:t> @ 60 Hz.)</a:t>
            </a:r>
            <a:endParaRPr lang="en-US" dirty="0"/>
          </a:p>
        </p:txBody>
      </p:sp>
    </p:spTree>
    <p:extLst>
      <p:ext uri="{BB962C8B-B14F-4D97-AF65-F5344CB8AC3E}">
        <p14:creationId xmlns:p14="http://schemas.microsoft.com/office/powerpoint/2010/main" val="20281270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Simulations</a:t>
            </a:r>
            <a:endParaRPr lang="en-US" dirty="0"/>
          </a:p>
        </p:txBody>
      </p:sp>
      <p:sp>
        <p:nvSpPr>
          <p:cNvPr id="3" name="Content Placeholder 2"/>
          <p:cNvSpPr>
            <a:spLocks noGrp="1"/>
          </p:cNvSpPr>
          <p:nvPr>
            <p:ph idx="1"/>
          </p:nvPr>
        </p:nvSpPr>
        <p:spPr>
          <a:xfrm>
            <a:off x="76200" y="762000"/>
            <a:ext cx="8229600" cy="5232202"/>
          </a:xfrm>
        </p:spPr>
        <p:txBody>
          <a:bodyPr/>
          <a:lstStyle/>
          <a:p>
            <a:r>
              <a:rPr lang="en-US" dirty="0"/>
              <a:t>S</a:t>
            </a:r>
            <a:r>
              <a:rPr lang="en-US" dirty="0" smtClean="0"/>
              <a:t>imulations are needed to design our accelerators and storage rings</a:t>
            </a:r>
          </a:p>
          <a:p>
            <a:pPr lvl="1"/>
            <a:r>
              <a:rPr lang="en-US" dirty="0" smtClean="0"/>
              <a:t>In general they are better than ever</a:t>
            </a:r>
          </a:p>
          <a:p>
            <a:pPr lvl="1"/>
            <a:r>
              <a:rPr lang="en-US" dirty="0" smtClean="0"/>
              <a:t>However, they cannot accurately simulate beam loss at the &lt;1x10</a:t>
            </a:r>
            <a:r>
              <a:rPr lang="en-US" baseline="30000" dirty="0" smtClean="0"/>
              <a:t>-6</a:t>
            </a:r>
            <a:r>
              <a:rPr lang="en-US" dirty="0" smtClean="0"/>
              <a:t> level </a:t>
            </a:r>
            <a:endParaRPr lang="en-US" dirty="0">
              <a:solidFill>
                <a:srgbClr val="0000FF"/>
              </a:solidFill>
            </a:endParaRPr>
          </a:p>
          <a:p>
            <a:pPr lvl="1"/>
            <a:r>
              <a:rPr lang="en-US" dirty="0" smtClean="0"/>
              <a:t>They rarely include important effects such as magnetic field overlap caused by large aperture / poor-aspect-ratio magnets in close proximity</a:t>
            </a:r>
          </a:p>
          <a:p>
            <a:pPr lvl="1"/>
            <a:r>
              <a:rPr lang="en-US" dirty="0" smtClean="0"/>
              <a:t>An accurate simulation requires an accurate input 6D phase space beam distribution, but this is not known well enough and is difficult (impractical?) to measure </a:t>
            </a:r>
          </a:p>
          <a:p>
            <a:r>
              <a:rPr lang="en-US" dirty="0" smtClean="0">
                <a:solidFill>
                  <a:srgbClr val="0000FF"/>
                </a:solidFill>
              </a:rPr>
              <a:t>High intensity challenge: improve simulations to accurately predict beam loss at the </a:t>
            </a:r>
            <a:r>
              <a:rPr lang="en-US" dirty="0">
                <a:solidFill>
                  <a:srgbClr val="0000FF"/>
                </a:solidFill>
              </a:rPr>
              <a:t>&lt;1x10</a:t>
            </a:r>
            <a:r>
              <a:rPr lang="en-US" baseline="30000" dirty="0">
                <a:solidFill>
                  <a:srgbClr val="0000FF"/>
                </a:solidFill>
              </a:rPr>
              <a:t>-6</a:t>
            </a:r>
            <a:r>
              <a:rPr lang="en-US" dirty="0">
                <a:solidFill>
                  <a:srgbClr val="0000FF"/>
                </a:solidFill>
              </a:rPr>
              <a:t> level</a:t>
            </a:r>
            <a:endParaRPr lang="en-US" dirty="0" smtClean="0">
              <a:solidFill>
                <a:srgbClr val="0000FF"/>
              </a:solidFill>
            </a:endParaRPr>
          </a:p>
        </p:txBody>
      </p:sp>
    </p:spTree>
    <p:extLst>
      <p:ext uri="{BB962C8B-B14F-4D97-AF65-F5344CB8AC3E}">
        <p14:creationId xmlns:p14="http://schemas.microsoft.com/office/powerpoint/2010/main" val="211690833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204" y="177114"/>
            <a:ext cx="8229600" cy="496290"/>
          </a:xfrm>
        </p:spPr>
        <p:txBody>
          <a:bodyPr/>
          <a:lstStyle/>
          <a:p>
            <a:r>
              <a:rPr lang="en-US" dirty="0" smtClean="0"/>
              <a:t>Consequences of large apertures </a:t>
            </a:r>
            <a:endParaRPr lang="en-US" dirty="0"/>
          </a:p>
        </p:txBody>
      </p:sp>
      <p:sp>
        <p:nvSpPr>
          <p:cNvPr id="3" name="Content Placeholder 2"/>
          <p:cNvSpPr>
            <a:spLocks noGrp="1"/>
          </p:cNvSpPr>
          <p:nvPr>
            <p:ph idx="1"/>
          </p:nvPr>
        </p:nvSpPr>
        <p:spPr>
          <a:xfrm>
            <a:off x="152400" y="838200"/>
            <a:ext cx="8229600" cy="1779461"/>
          </a:xfrm>
        </p:spPr>
        <p:txBody>
          <a:bodyPr/>
          <a:lstStyle/>
          <a:p>
            <a:r>
              <a:rPr lang="en-US" sz="2400" dirty="0" smtClean="0"/>
              <a:t>High intensity machines need large beam apertures to reduce the beam loss</a:t>
            </a:r>
          </a:p>
          <a:p>
            <a:pPr lvl="1"/>
            <a:r>
              <a:rPr lang="en-US" sz="2200" dirty="0" smtClean="0"/>
              <a:t>This often produces problems with fringe fields and magnetic field overlap caused by large aperture / poor-aspect-ratio magnets in close proximity, and these effects are rarely included in simulations</a:t>
            </a:r>
            <a:endParaRPr lang="en-US" sz="2200" dirty="0"/>
          </a:p>
        </p:txBody>
      </p:sp>
      <p:pic>
        <p:nvPicPr>
          <p:cNvPr id="4" name="Content Placeholder 3"/>
          <p:cNvPicPr>
            <a:picLocks noChangeAspect="1"/>
          </p:cNvPicPr>
          <p:nvPr/>
        </p:nvPicPr>
        <p:blipFill rotWithShape="1">
          <a:blip r:embed="rId2" cstate="print">
            <a:extLst>
              <a:ext uri="{28A0092B-C50C-407E-A947-70E740481C1C}">
                <a14:useLocalDpi xmlns:a14="http://schemas.microsoft.com/office/drawing/2010/main"/>
              </a:ext>
            </a:extLst>
          </a:blip>
          <a:srcRect t="-116"/>
          <a:stretch/>
        </p:blipFill>
        <p:spPr>
          <a:xfrm>
            <a:off x="228599" y="2971800"/>
            <a:ext cx="4450515" cy="2784880"/>
          </a:xfrm>
          <a:prstGeom prst="rect">
            <a:avLst/>
          </a:prstGeom>
        </p:spPr>
      </p:pic>
      <p:pic>
        <p:nvPicPr>
          <p:cNvPr id="5" name="Picture 4" descr="Ring 05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978400" y="2971800"/>
            <a:ext cx="3759200" cy="2819400"/>
          </a:xfrm>
          <a:prstGeom prst="rect">
            <a:avLst/>
          </a:prstGeom>
        </p:spPr>
      </p:pic>
      <p:sp>
        <p:nvSpPr>
          <p:cNvPr id="6" name="TextBox 5"/>
          <p:cNvSpPr txBox="1"/>
          <p:nvPr/>
        </p:nvSpPr>
        <p:spPr>
          <a:xfrm>
            <a:off x="914400" y="5791200"/>
            <a:ext cx="2922031" cy="369332"/>
          </a:xfrm>
          <a:prstGeom prst="rect">
            <a:avLst/>
          </a:prstGeom>
          <a:noFill/>
        </p:spPr>
        <p:txBody>
          <a:bodyPr wrap="none" rtlCol="0">
            <a:spAutoFit/>
          </a:bodyPr>
          <a:lstStyle/>
          <a:p>
            <a:r>
              <a:rPr lang="en-US" dirty="0" smtClean="0"/>
              <a:t>J-PARC injection section</a:t>
            </a:r>
            <a:endParaRPr lang="en-US" dirty="0"/>
          </a:p>
        </p:txBody>
      </p:sp>
      <p:sp>
        <p:nvSpPr>
          <p:cNvPr id="7" name="TextBox 6"/>
          <p:cNvSpPr txBox="1"/>
          <p:nvPr/>
        </p:nvSpPr>
        <p:spPr>
          <a:xfrm>
            <a:off x="5334000" y="5791200"/>
            <a:ext cx="2418714" cy="369332"/>
          </a:xfrm>
          <a:prstGeom prst="rect">
            <a:avLst/>
          </a:prstGeom>
          <a:noFill/>
        </p:spPr>
        <p:txBody>
          <a:bodyPr wrap="none" rtlCol="0">
            <a:spAutoFit/>
          </a:bodyPr>
          <a:lstStyle/>
          <a:p>
            <a:r>
              <a:rPr lang="en-US" dirty="0" smtClean="0"/>
              <a:t>SNS straight section</a:t>
            </a:r>
            <a:endParaRPr lang="en-US" dirty="0"/>
          </a:p>
        </p:txBody>
      </p:sp>
    </p:spTree>
    <p:extLst>
      <p:ext uri="{BB962C8B-B14F-4D97-AF65-F5344CB8AC3E}">
        <p14:creationId xmlns:p14="http://schemas.microsoft.com/office/powerpoint/2010/main" val="92015644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204" y="177114"/>
            <a:ext cx="8229600" cy="888705"/>
          </a:xfrm>
        </p:spPr>
        <p:txBody>
          <a:bodyPr/>
          <a:lstStyle/>
          <a:p>
            <a:r>
              <a:rPr lang="en-US" dirty="0" smtClean="0"/>
              <a:t>Effect of magnetic field overlap in the SNS quad doublets</a:t>
            </a:r>
            <a:endParaRPr lang="en-US" dirty="0"/>
          </a:p>
        </p:txBody>
      </p:sp>
      <p:pic>
        <p:nvPicPr>
          <p:cNvPr id="4" name="Content Placeholder 3"/>
          <p:cNvPicPr>
            <a:picLocks noGrp="1" noChangeAspect="1"/>
          </p:cNvPicPr>
          <p:nvPr>
            <p:ph idx="1"/>
          </p:nvPr>
        </p:nvPicPr>
        <p:blipFill rotWithShape="1">
          <a:blip r:embed="rId2"/>
          <a:srcRect l="3415" t="-9833" b="8706"/>
          <a:stretch/>
        </p:blipFill>
        <p:spPr>
          <a:xfrm>
            <a:off x="1295400" y="1600200"/>
            <a:ext cx="4987452" cy="3836986"/>
          </a:xfrm>
        </p:spPr>
      </p:pic>
      <p:sp>
        <p:nvSpPr>
          <p:cNvPr id="6" name="TextBox 5"/>
          <p:cNvSpPr txBox="1"/>
          <p:nvPr/>
        </p:nvSpPr>
        <p:spPr>
          <a:xfrm>
            <a:off x="1371600" y="5486400"/>
            <a:ext cx="5105400" cy="369332"/>
          </a:xfrm>
          <a:prstGeom prst="rect">
            <a:avLst/>
          </a:prstGeom>
          <a:noFill/>
          <a:ln>
            <a:solidFill>
              <a:schemeClr val="tx1"/>
            </a:solidFill>
          </a:ln>
        </p:spPr>
        <p:txBody>
          <a:bodyPr wrap="square" rtlCol="0">
            <a:spAutoFit/>
          </a:bodyPr>
          <a:lstStyle/>
          <a:p>
            <a:r>
              <a:rPr lang="en-US" dirty="0"/>
              <a:t> </a:t>
            </a:r>
            <a:r>
              <a:rPr lang="en-US" dirty="0" smtClean="0"/>
              <a:t>Focal length changes: </a:t>
            </a:r>
            <a:r>
              <a:rPr lang="en-US" dirty="0" err="1" smtClean="0">
                <a:latin typeface="Symbol" charset="2"/>
                <a:cs typeface="Symbol" charset="2"/>
              </a:rPr>
              <a:t>D</a:t>
            </a:r>
            <a:r>
              <a:rPr lang="en-US" dirty="0" err="1" smtClean="0"/>
              <a:t>f</a:t>
            </a:r>
            <a:r>
              <a:rPr lang="en-US" baseline="-25000" dirty="0" err="1" smtClean="0"/>
              <a:t>x</a:t>
            </a:r>
            <a:r>
              <a:rPr lang="en-US" dirty="0" smtClean="0"/>
              <a:t> = -4.3%, </a:t>
            </a:r>
            <a:r>
              <a:rPr lang="en-US" dirty="0" err="1">
                <a:latin typeface="Symbol" charset="2"/>
                <a:cs typeface="Symbol" charset="2"/>
              </a:rPr>
              <a:t>D</a:t>
            </a:r>
            <a:r>
              <a:rPr lang="en-US" dirty="0" err="1" smtClean="0"/>
              <a:t>f</a:t>
            </a:r>
            <a:r>
              <a:rPr lang="en-US" baseline="-25000" dirty="0" err="1" smtClean="0"/>
              <a:t>y</a:t>
            </a:r>
            <a:r>
              <a:rPr lang="en-US" dirty="0" smtClean="0"/>
              <a:t> = -6.4%</a:t>
            </a:r>
          </a:p>
        </p:txBody>
      </p:sp>
      <p:sp>
        <p:nvSpPr>
          <p:cNvPr id="7" name="TextBox 6"/>
          <p:cNvSpPr txBox="1"/>
          <p:nvPr/>
        </p:nvSpPr>
        <p:spPr>
          <a:xfrm>
            <a:off x="3505200" y="6248400"/>
            <a:ext cx="3717008" cy="307777"/>
          </a:xfrm>
          <a:prstGeom prst="rect">
            <a:avLst/>
          </a:prstGeom>
          <a:noFill/>
        </p:spPr>
        <p:txBody>
          <a:bodyPr wrap="none" rtlCol="0">
            <a:spAutoFit/>
          </a:bodyPr>
          <a:lstStyle/>
          <a:p>
            <a:r>
              <a:rPr lang="en-US" sz="1400" dirty="0" smtClean="0"/>
              <a:t>From J.G. Wang, PRSTAB </a:t>
            </a:r>
            <a:r>
              <a:rPr lang="en-US" sz="1400" b="1" dirty="0"/>
              <a:t>9</a:t>
            </a:r>
            <a:r>
              <a:rPr lang="en-US" sz="1400" dirty="0"/>
              <a:t>, 122401 (2006)</a:t>
            </a:r>
            <a:r>
              <a:rPr lang="en-US" sz="1400" dirty="0" smtClean="0"/>
              <a:t> </a:t>
            </a:r>
            <a:endParaRPr lang="en-US" sz="1400" dirty="0"/>
          </a:p>
        </p:txBody>
      </p:sp>
      <p:sp>
        <p:nvSpPr>
          <p:cNvPr id="9" name="TextBox 8"/>
          <p:cNvSpPr txBox="1"/>
          <p:nvPr/>
        </p:nvSpPr>
        <p:spPr>
          <a:xfrm>
            <a:off x="457200" y="1524000"/>
            <a:ext cx="7589704" cy="369332"/>
          </a:xfrm>
          <a:prstGeom prst="rect">
            <a:avLst/>
          </a:prstGeom>
          <a:noFill/>
        </p:spPr>
        <p:txBody>
          <a:bodyPr wrap="square" rtlCol="0">
            <a:spAutoFit/>
          </a:bodyPr>
          <a:lstStyle/>
          <a:p>
            <a:r>
              <a:rPr lang="en-US" dirty="0" smtClean="0"/>
              <a:t>Example focusing perturbation caused by magnetic field overlap</a:t>
            </a:r>
            <a:endParaRPr lang="en-US" dirty="0"/>
          </a:p>
        </p:txBody>
      </p:sp>
    </p:spTree>
    <p:extLst>
      <p:ext uri="{BB962C8B-B14F-4D97-AF65-F5344CB8AC3E}">
        <p14:creationId xmlns:p14="http://schemas.microsoft.com/office/powerpoint/2010/main" val="209126696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Collective effects</a:t>
            </a:r>
            <a:endParaRPr lang="en-US" dirty="0"/>
          </a:p>
        </p:txBody>
      </p:sp>
      <p:sp>
        <p:nvSpPr>
          <p:cNvPr id="3" name="Content Placeholder 2"/>
          <p:cNvSpPr>
            <a:spLocks noGrp="1"/>
          </p:cNvSpPr>
          <p:nvPr>
            <p:ph idx="1"/>
          </p:nvPr>
        </p:nvSpPr>
        <p:spPr>
          <a:xfrm>
            <a:off x="228600" y="990600"/>
            <a:ext cx="8229600" cy="4652556"/>
          </a:xfrm>
        </p:spPr>
        <p:txBody>
          <a:bodyPr/>
          <a:lstStyle/>
          <a:p>
            <a:r>
              <a:rPr lang="en-US" dirty="0" smtClean="0"/>
              <a:t>Space charge effects such as tune spread seem to be well enough understood for today’s high intensity rings</a:t>
            </a:r>
          </a:p>
          <a:p>
            <a:r>
              <a:rPr lang="en-US" dirty="0" smtClean="0"/>
              <a:t>Some beam instabilities are well enough understood, and some are not</a:t>
            </a:r>
          </a:p>
          <a:p>
            <a:pPr lvl="1"/>
            <a:r>
              <a:rPr lang="en-US" dirty="0" smtClean="0"/>
              <a:t>Example of good understanding: Impedance-driven instability at SNS due to extraction kickers is accurately modeled by ORBIT simulation</a:t>
            </a:r>
          </a:p>
          <a:p>
            <a:pPr lvl="1"/>
            <a:r>
              <a:rPr lang="en-US" dirty="0" smtClean="0"/>
              <a:t>Examples of poor understanding: e-p instability threshold and behavior at both SNS and J-PARC</a:t>
            </a:r>
          </a:p>
          <a:p>
            <a:r>
              <a:rPr lang="en-US" dirty="0" smtClean="0">
                <a:solidFill>
                  <a:srgbClr val="0000FF"/>
                </a:solidFill>
              </a:rPr>
              <a:t>High intensity challenge: improve our understanding of the e-p beam instability</a:t>
            </a:r>
          </a:p>
        </p:txBody>
      </p:sp>
    </p:spTree>
    <p:extLst>
      <p:ext uri="{BB962C8B-B14F-4D97-AF65-F5344CB8AC3E}">
        <p14:creationId xmlns:p14="http://schemas.microsoft.com/office/powerpoint/2010/main" val="143617423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 y="1"/>
            <a:ext cx="9306378" cy="496290"/>
          </a:xfrm>
        </p:spPr>
        <p:txBody>
          <a:bodyPr/>
          <a:lstStyle/>
          <a:p>
            <a:r>
              <a:rPr lang="en-US" dirty="0" smtClean="0"/>
              <a:t>Extraction Kicker Instability Benchmark</a:t>
            </a:r>
            <a:endParaRPr lang="en-US" dirty="0"/>
          </a:p>
        </p:txBody>
      </p:sp>
      <p:pic>
        <p:nvPicPr>
          <p:cNvPr id="6" name="Picture 4" descr="820us_6harm_2000"/>
          <p:cNvPicPr>
            <a:picLocks noChangeAspect="1" noChangeArrowheads="1"/>
          </p:cNvPicPr>
          <p:nvPr/>
        </p:nvPicPr>
        <p:blipFill>
          <a:blip r:embed="rId2"/>
          <a:srcRect/>
          <a:stretch>
            <a:fillRect/>
          </a:stretch>
        </p:blipFill>
        <p:spPr bwMode="auto">
          <a:xfrm>
            <a:off x="1987148" y="1033194"/>
            <a:ext cx="3838827" cy="2442486"/>
          </a:xfrm>
          <a:prstGeom prst="rect">
            <a:avLst/>
          </a:prstGeom>
          <a:noFill/>
          <a:ln w="9525">
            <a:noFill/>
            <a:miter lim="800000"/>
            <a:headEnd/>
            <a:tailEnd/>
          </a:ln>
        </p:spPr>
      </p:pic>
      <p:pic>
        <p:nvPicPr>
          <p:cNvPr id="14" name="Picture 4" descr="820uspc_1000"/>
          <p:cNvPicPr>
            <a:picLocks noChangeAspect="1" noChangeArrowheads="1"/>
          </p:cNvPicPr>
          <p:nvPr/>
        </p:nvPicPr>
        <p:blipFill>
          <a:blip r:embed="rId3" cstate="print">
            <a:extLst>
              <a:ext uri="{28A0092B-C50C-407E-A947-70E740481C1C}">
                <a14:useLocalDpi xmlns:a14="http://schemas.microsoft.com/office/drawing/2010/main"/>
              </a:ext>
            </a:extLst>
          </a:blip>
          <a:srcRect t="3017" r="7626"/>
          <a:stretch>
            <a:fillRect/>
          </a:stretch>
        </p:blipFill>
        <p:spPr bwMode="auto">
          <a:xfrm>
            <a:off x="5645784" y="1118645"/>
            <a:ext cx="3360713" cy="2383309"/>
          </a:xfrm>
          <a:prstGeom prst="rect">
            <a:avLst/>
          </a:prstGeom>
          <a:noFill/>
          <a:ln w="9525">
            <a:noFill/>
            <a:miter lim="800000"/>
            <a:headEnd/>
            <a:tailEnd/>
          </a:ln>
        </p:spPr>
      </p:pic>
      <p:pic>
        <p:nvPicPr>
          <p:cNvPr id="15" name="Content Placeholder 8" descr="Harmonic_12.jpg"/>
          <p:cNvPicPr>
            <a:picLocks noGrp="1" noChangeAspect="1"/>
          </p:cNvPicPr>
          <p:nvPr>
            <p:ph sz="half" idx="4294967295"/>
          </p:nvPr>
        </p:nvPicPr>
        <p:blipFill>
          <a:blip r:embed="rId4" cstate="print">
            <a:extLst>
              <a:ext uri="{28A0092B-C50C-407E-A947-70E740481C1C}">
                <a14:useLocalDpi xmlns:a14="http://schemas.microsoft.com/office/drawing/2010/main"/>
              </a:ext>
            </a:extLst>
          </a:blip>
          <a:srcRect/>
          <a:stretch>
            <a:fillRect/>
          </a:stretch>
        </p:blipFill>
        <p:spPr>
          <a:xfrm>
            <a:off x="1943766" y="3681635"/>
            <a:ext cx="3738881" cy="2734618"/>
          </a:xfrm>
          <a:prstGeom prst="rect">
            <a:avLst/>
          </a:prstGeom>
        </p:spPr>
      </p:pic>
      <p:pic>
        <p:nvPicPr>
          <p:cNvPr id="16" name="Picture 7" descr="harms_out_final_pcolor_paper.png"/>
          <p:cNvPicPr>
            <a:picLocks noChangeAspect="1"/>
          </p:cNvPicPr>
          <p:nvPr/>
        </p:nvPicPr>
        <p:blipFill>
          <a:blip r:embed="rId5" cstate="print">
            <a:extLst>
              <a:ext uri="{28A0092B-C50C-407E-A947-70E740481C1C}">
                <a14:useLocalDpi xmlns:a14="http://schemas.microsoft.com/office/drawing/2010/main"/>
              </a:ext>
            </a:extLst>
          </a:blip>
          <a:srcRect t="3968" r="7462"/>
          <a:stretch>
            <a:fillRect/>
          </a:stretch>
        </p:blipFill>
        <p:spPr bwMode="auto">
          <a:xfrm>
            <a:off x="5577140" y="3873592"/>
            <a:ext cx="3440798" cy="2679608"/>
          </a:xfrm>
          <a:prstGeom prst="rect">
            <a:avLst/>
          </a:prstGeom>
          <a:noFill/>
          <a:ln w="9525">
            <a:noFill/>
            <a:miter lim="800000"/>
            <a:headEnd/>
            <a:tailEnd/>
          </a:ln>
        </p:spPr>
      </p:pic>
      <p:sp>
        <p:nvSpPr>
          <p:cNvPr id="17" name="TextBox 16"/>
          <p:cNvSpPr txBox="1"/>
          <p:nvPr/>
        </p:nvSpPr>
        <p:spPr>
          <a:xfrm>
            <a:off x="434534" y="1759393"/>
            <a:ext cx="1325178" cy="400110"/>
          </a:xfrm>
          <a:prstGeom prst="rect">
            <a:avLst/>
          </a:prstGeom>
          <a:noFill/>
        </p:spPr>
        <p:txBody>
          <a:bodyPr wrap="none" rtlCol="0">
            <a:spAutoFit/>
          </a:bodyPr>
          <a:lstStyle/>
          <a:p>
            <a:r>
              <a:rPr lang="en-US" dirty="0" smtClean="0"/>
              <a:t>Measured</a:t>
            </a:r>
            <a:endParaRPr lang="en-US" dirty="0"/>
          </a:p>
        </p:txBody>
      </p:sp>
      <p:sp>
        <p:nvSpPr>
          <p:cNvPr id="18" name="TextBox 17"/>
          <p:cNvSpPr txBox="1"/>
          <p:nvPr/>
        </p:nvSpPr>
        <p:spPr>
          <a:xfrm>
            <a:off x="381000" y="4692179"/>
            <a:ext cx="1325178" cy="400110"/>
          </a:xfrm>
          <a:prstGeom prst="rect">
            <a:avLst/>
          </a:prstGeom>
          <a:noFill/>
        </p:spPr>
        <p:txBody>
          <a:bodyPr wrap="none" rtlCol="0">
            <a:spAutoFit/>
          </a:bodyPr>
          <a:lstStyle/>
          <a:p>
            <a:r>
              <a:rPr lang="en-US" dirty="0" smtClean="0"/>
              <a:t>Simulated</a:t>
            </a:r>
            <a:endParaRPr lang="en-US" dirty="0"/>
          </a:p>
        </p:txBody>
      </p:sp>
      <p:sp>
        <p:nvSpPr>
          <p:cNvPr id="19" name="TextBox 18"/>
          <p:cNvSpPr txBox="1"/>
          <p:nvPr/>
        </p:nvSpPr>
        <p:spPr>
          <a:xfrm>
            <a:off x="166227" y="476732"/>
            <a:ext cx="8749173" cy="646331"/>
          </a:xfrm>
          <a:prstGeom prst="rect">
            <a:avLst/>
          </a:prstGeom>
          <a:solidFill>
            <a:schemeClr val="bg1"/>
          </a:solidFill>
          <a:ln>
            <a:solidFill>
              <a:schemeClr val="bg1"/>
            </a:solidFill>
          </a:ln>
        </p:spPr>
        <p:txBody>
          <a:bodyPr wrap="square" rtlCol="0">
            <a:spAutoFit/>
          </a:bodyPr>
          <a:lstStyle/>
          <a:p>
            <a:r>
              <a:rPr lang="en-US" dirty="0" smtClean="0"/>
              <a:t>ORBIT’s transverse impedance model was successfully used to model the extraction kicker instability. The rise time and the threshold are accurately predicted.</a:t>
            </a:r>
            <a:endParaRPr lang="en-US" dirty="0"/>
          </a:p>
        </p:txBody>
      </p:sp>
      <p:sp>
        <p:nvSpPr>
          <p:cNvPr id="20" name="TextBox 19"/>
          <p:cNvSpPr txBox="1"/>
          <p:nvPr/>
        </p:nvSpPr>
        <p:spPr>
          <a:xfrm>
            <a:off x="6721642" y="6457890"/>
            <a:ext cx="2422358" cy="400110"/>
          </a:xfrm>
          <a:prstGeom prst="rect">
            <a:avLst/>
          </a:prstGeom>
          <a:noFill/>
        </p:spPr>
        <p:txBody>
          <a:bodyPr wrap="none" rtlCol="0">
            <a:spAutoFit/>
          </a:bodyPr>
          <a:lstStyle/>
          <a:p>
            <a:r>
              <a:rPr lang="en-US" dirty="0" smtClean="0"/>
              <a:t>Courtesy J. Holmes</a:t>
            </a:r>
            <a:endParaRPr lang="en-US" dirty="0"/>
          </a:p>
        </p:txBody>
      </p:sp>
      <p:sp>
        <p:nvSpPr>
          <p:cNvPr id="21" name="Text Box 15"/>
          <p:cNvSpPr txBox="1">
            <a:spLocks noChangeArrowheads="1"/>
          </p:cNvSpPr>
          <p:nvPr/>
        </p:nvSpPr>
        <p:spPr bwMode="auto">
          <a:xfrm>
            <a:off x="3980086" y="2561321"/>
            <a:ext cx="1463635" cy="615553"/>
          </a:xfrm>
          <a:prstGeom prst="rect">
            <a:avLst/>
          </a:prstGeom>
          <a:noFill/>
          <a:ln w="9525">
            <a:noFill/>
            <a:miter lim="800000"/>
            <a:headEnd/>
            <a:tailEnd/>
          </a:ln>
        </p:spPr>
        <p:txBody>
          <a:bodyPr wrap="square">
            <a:prstTxWarp prst="textNoShape">
              <a:avLst/>
            </a:prstTxWarp>
            <a:spAutoFit/>
          </a:bodyPr>
          <a:lstStyle/>
          <a:p>
            <a:pPr eaLnBrk="1" hangingPunct="1"/>
            <a:r>
              <a:rPr lang="en-US" sz="1400" dirty="0" smtClean="0">
                <a:sym typeface="Symbol" charset="2"/>
              </a:rPr>
              <a:t>Rise time:</a:t>
            </a:r>
          </a:p>
          <a:p>
            <a:pPr eaLnBrk="1" hangingPunct="1"/>
            <a:r>
              <a:rPr lang="en-US" sz="1400" dirty="0" smtClean="0">
                <a:sym typeface="Symbol" charset="2"/>
              </a:rPr>
              <a:t> </a:t>
            </a:r>
            <a:r>
              <a:rPr lang="en-US" sz="1400" dirty="0" err="1" smtClean="0">
                <a:sym typeface="Symbol" charset="2"/>
              </a:rPr>
              <a:t></a:t>
            </a:r>
            <a:r>
              <a:rPr lang="en-US" sz="1400" dirty="0" smtClean="0">
                <a:sym typeface="Symbol" charset="2"/>
              </a:rPr>
              <a:t> </a:t>
            </a:r>
            <a:r>
              <a:rPr lang="en-US" sz="1400" dirty="0"/>
              <a:t>=</a:t>
            </a:r>
            <a:r>
              <a:rPr lang="en-US" sz="1400" dirty="0" smtClean="0"/>
              <a:t> 1036 turns</a:t>
            </a:r>
            <a:r>
              <a:rPr lang="en-US" dirty="0" smtClean="0"/>
              <a:t> </a:t>
            </a:r>
            <a:endParaRPr lang="en-US" dirty="0"/>
          </a:p>
        </p:txBody>
      </p:sp>
      <p:sp>
        <p:nvSpPr>
          <p:cNvPr id="13" name="TextBox 12"/>
          <p:cNvSpPr txBox="1"/>
          <p:nvPr/>
        </p:nvSpPr>
        <p:spPr>
          <a:xfrm>
            <a:off x="3581400" y="5410200"/>
            <a:ext cx="1224414" cy="276999"/>
          </a:xfrm>
          <a:prstGeom prst="rect">
            <a:avLst/>
          </a:prstGeom>
          <a:solidFill>
            <a:schemeClr val="bg1"/>
          </a:solidFill>
        </p:spPr>
        <p:txBody>
          <a:bodyPr wrap="square" rtlCol="0">
            <a:spAutoFit/>
          </a:bodyPr>
          <a:lstStyle/>
          <a:p>
            <a:r>
              <a:rPr lang="en-US" sz="1200" dirty="0" smtClean="0">
                <a:sym typeface="Symbol" charset="2"/>
              </a:rPr>
              <a:t> </a:t>
            </a:r>
            <a:r>
              <a:rPr lang="en-US" sz="1200" dirty="0" err="1" smtClean="0">
                <a:sym typeface="Symbol" charset="2"/>
              </a:rPr>
              <a:t></a:t>
            </a:r>
            <a:r>
              <a:rPr lang="en-US" sz="1200" dirty="0" smtClean="0">
                <a:sym typeface="Symbol" charset="2"/>
              </a:rPr>
              <a:t> </a:t>
            </a:r>
            <a:r>
              <a:rPr lang="en-US" sz="1200" dirty="0" smtClean="0"/>
              <a:t>= 1036 turns </a:t>
            </a:r>
          </a:p>
        </p:txBody>
      </p:sp>
    </p:spTree>
    <p:extLst>
      <p:ext uri="{BB962C8B-B14F-4D97-AF65-F5344CB8AC3E}">
        <p14:creationId xmlns:p14="http://schemas.microsoft.com/office/powerpoint/2010/main" val="376483447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 instability</a:t>
            </a:r>
            <a:endParaRPr lang="en-US" dirty="0"/>
          </a:p>
        </p:txBody>
      </p:sp>
      <p:sp>
        <p:nvSpPr>
          <p:cNvPr id="3" name="Content Placeholder 2"/>
          <p:cNvSpPr>
            <a:spLocks noGrp="1"/>
          </p:cNvSpPr>
          <p:nvPr>
            <p:ph idx="1"/>
          </p:nvPr>
        </p:nvSpPr>
        <p:spPr>
          <a:xfrm>
            <a:off x="152400" y="838200"/>
            <a:ext cx="8229600" cy="4993161"/>
          </a:xfrm>
        </p:spPr>
        <p:txBody>
          <a:bodyPr/>
          <a:lstStyle/>
          <a:p>
            <a:r>
              <a:rPr lang="en-US" sz="2400" dirty="0" smtClean="0"/>
              <a:t>SNS, J-PARC, ISIS, and PSR have mostly avoided the e-p instability – it does not interfere much with normal operations</a:t>
            </a:r>
          </a:p>
          <a:p>
            <a:pPr lvl="1"/>
            <a:r>
              <a:rPr lang="en-US" sz="2200" dirty="0" smtClean="0"/>
              <a:t>PSR needs a slightly higher buncher voltage to control it</a:t>
            </a:r>
          </a:p>
          <a:p>
            <a:pPr lvl="1"/>
            <a:r>
              <a:rPr lang="en-US" sz="2200" dirty="0" smtClean="0"/>
              <a:t>At SNS it is easily controlled with the second harmonic RF buncher voltage</a:t>
            </a:r>
          </a:p>
          <a:p>
            <a:pPr lvl="1"/>
            <a:r>
              <a:rPr lang="en-US" sz="2200" dirty="0" smtClean="0"/>
              <a:t>It’s not seen at the J-PARC RCS or ISIS</a:t>
            </a:r>
          </a:p>
          <a:p>
            <a:r>
              <a:rPr lang="en-US" sz="2400" dirty="0" smtClean="0"/>
              <a:t>The e-p instability threshold and characteristics cannot be accurately predicted with today’s simulations</a:t>
            </a:r>
          </a:p>
          <a:p>
            <a:pPr lvl="1"/>
            <a:r>
              <a:rPr lang="en-US" sz="2200" dirty="0" smtClean="0"/>
              <a:t>At </a:t>
            </a:r>
            <a:r>
              <a:rPr lang="en-US" sz="2200" dirty="0"/>
              <a:t>J-PARC </a:t>
            </a:r>
            <a:r>
              <a:rPr lang="en-US" sz="2200" dirty="0" smtClean="0"/>
              <a:t>MR the </a:t>
            </a:r>
            <a:r>
              <a:rPr lang="en-US" sz="2200" dirty="0"/>
              <a:t>measured e-p oscillation frequency (15-60 MHz)  is lower than expected (80 MHz</a:t>
            </a:r>
            <a:r>
              <a:rPr lang="en-US" sz="2200" dirty="0" smtClean="0"/>
              <a:t>)</a:t>
            </a:r>
          </a:p>
          <a:p>
            <a:pPr lvl="1"/>
            <a:r>
              <a:rPr lang="en-US" sz="2200" dirty="0" smtClean="0"/>
              <a:t>The characteristics of the e-p instability at SNS and PSR are very different, although they were expected to be very similar</a:t>
            </a:r>
            <a:endParaRPr lang="en-US" sz="2200" dirty="0"/>
          </a:p>
          <a:p>
            <a:pPr marL="346075" lvl="1" indent="0">
              <a:buNone/>
            </a:pPr>
            <a:r>
              <a:rPr lang="en-US" dirty="0"/>
              <a:t>	</a:t>
            </a:r>
          </a:p>
        </p:txBody>
      </p:sp>
    </p:spTree>
    <p:extLst>
      <p:ext uri="{BB962C8B-B14F-4D97-AF65-F5344CB8AC3E}">
        <p14:creationId xmlns:p14="http://schemas.microsoft.com/office/powerpoint/2010/main" val="38783467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204" y="177114"/>
            <a:ext cx="8229600" cy="496290"/>
          </a:xfrm>
        </p:spPr>
        <p:txBody>
          <a:bodyPr/>
          <a:lstStyle/>
          <a:p>
            <a:r>
              <a:rPr lang="en-US" dirty="0" smtClean="0"/>
              <a:t>High </a:t>
            </a:r>
            <a:r>
              <a:rPr lang="en-US" dirty="0"/>
              <a:t>i</a:t>
            </a:r>
            <a:r>
              <a:rPr lang="en-US" dirty="0" smtClean="0"/>
              <a:t>ntensity challenges</a:t>
            </a:r>
            <a:endParaRPr lang="en-US" dirty="0"/>
          </a:p>
        </p:txBody>
      </p:sp>
      <p:sp>
        <p:nvSpPr>
          <p:cNvPr id="3" name="Content Placeholder 2"/>
          <p:cNvSpPr>
            <a:spLocks noGrp="1"/>
          </p:cNvSpPr>
          <p:nvPr>
            <p:ph idx="1"/>
          </p:nvPr>
        </p:nvSpPr>
        <p:spPr>
          <a:xfrm>
            <a:off x="152400" y="2895600"/>
            <a:ext cx="8229600" cy="1454757"/>
          </a:xfrm>
        </p:spPr>
        <p:txBody>
          <a:bodyPr/>
          <a:lstStyle/>
          <a:p>
            <a:r>
              <a:rPr lang="en-US" sz="2400" dirty="0" smtClean="0"/>
              <a:t>Overview of SNS and J-PARC </a:t>
            </a:r>
          </a:p>
          <a:p>
            <a:r>
              <a:rPr lang="en-US" sz="2400" dirty="0" smtClean="0"/>
              <a:t>Some high intensity challenges</a:t>
            </a:r>
            <a:endParaRPr lang="en-US" sz="2400" dirty="0"/>
          </a:p>
          <a:p>
            <a:r>
              <a:rPr lang="en-US" sz="2400" dirty="0" smtClean="0"/>
              <a:t>Suggestions for future development</a:t>
            </a:r>
          </a:p>
        </p:txBody>
      </p:sp>
      <p:sp>
        <p:nvSpPr>
          <p:cNvPr id="4" name="TextBox 3"/>
          <p:cNvSpPr txBox="1"/>
          <p:nvPr/>
        </p:nvSpPr>
        <p:spPr>
          <a:xfrm>
            <a:off x="228600" y="1066800"/>
            <a:ext cx="8534400" cy="1323439"/>
          </a:xfrm>
          <a:prstGeom prst="rect">
            <a:avLst/>
          </a:prstGeom>
          <a:noFill/>
        </p:spPr>
        <p:txBody>
          <a:bodyPr wrap="square" rtlCol="0">
            <a:spAutoFit/>
          </a:bodyPr>
          <a:lstStyle/>
          <a:p>
            <a:r>
              <a:rPr lang="en-US" sz="2000" dirty="0" smtClean="0"/>
              <a:t>This presentation will focus on two high intensity (and high power) rings: </a:t>
            </a:r>
            <a:br>
              <a:rPr lang="en-US" sz="2000" dirty="0" smtClean="0"/>
            </a:br>
            <a:r>
              <a:rPr lang="en-US" sz="2000" dirty="0" smtClean="0"/>
              <a:t>The SNS storage ring and the JPARC rapid cycling synchrotron.</a:t>
            </a:r>
          </a:p>
          <a:p>
            <a:r>
              <a:rPr lang="en-US" sz="2000" dirty="0" smtClean="0"/>
              <a:t>Previous generation machines (PSR and ISIS) will also be compared.</a:t>
            </a:r>
          </a:p>
          <a:p>
            <a:r>
              <a:rPr lang="en-US" sz="2000" dirty="0" smtClean="0"/>
              <a:t>All four are examples of neutron spallation sources.</a:t>
            </a:r>
            <a:endParaRPr lang="en-US" sz="2000" dirty="0"/>
          </a:p>
        </p:txBody>
      </p:sp>
    </p:spTree>
    <p:extLst>
      <p:ext uri="{BB962C8B-B14F-4D97-AF65-F5344CB8AC3E}">
        <p14:creationId xmlns:p14="http://schemas.microsoft.com/office/powerpoint/2010/main" val="174492465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 instability at PSR vs SNS</a:t>
            </a:r>
            <a:endParaRPr lang="en-US" dirty="0"/>
          </a:p>
        </p:txBody>
      </p:sp>
      <p:pic>
        <p:nvPicPr>
          <p:cNvPr id="4" name="Content Placeholder 3"/>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742" t="-2982" r="-1421" b="-677"/>
          <a:stretch/>
        </p:blipFill>
        <p:spPr bwMode="auto">
          <a:xfrm>
            <a:off x="152401" y="770930"/>
            <a:ext cx="4174338" cy="3276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5875">
                <a:solidFill>
                  <a:srgbClr val="0000FF"/>
                </a:solidFill>
                <a:miter lim="800000"/>
                <a:headEnd type="none" w="sm" len="sm"/>
                <a:tailEnd type="none" w="sm" len="me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 name="TextBox 4"/>
          <p:cNvSpPr txBox="1"/>
          <p:nvPr/>
        </p:nvSpPr>
        <p:spPr>
          <a:xfrm>
            <a:off x="609600" y="4343400"/>
            <a:ext cx="3352800" cy="923330"/>
          </a:xfrm>
          <a:prstGeom prst="rect">
            <a:avLst/>
          </a:prstGeom>
          <a:noFill/>
        </p:spPr>
        <p:txBody>
          <a:bodyPr wrap="square" rtlCol="0">
            <a:spAutoFit/>
          </a:bodyPr>
          <a:lstStyle/>
          <a:p>
            <a:r>
              <a:rPr lang="en-US" dirty="0" smtClean="0"/>
              <a:t>e-p instability </a:t>
            </a:r>
            <a:br>
              <a:rPr lang="en-US" dirty="0" smtClean="0"/>
            </a:br>
            <a:r>
              <a:rPr lang="en-US" dirty="0" smtClean="0"/>
              <a:t>threshold vs. buncher voltage at the Los Alamos PSR</a:t>
            </a:r>
            <a:endParaRPr lang="en-US" dirty="0"/>
          </a:p>
        </p:txBody>
      </p:sp>
      <p:sp>
        <p:nvSpPr>
          <p:cNvPr id="6" name="TextBox 5"/>
          <p:cNvSpPr txBox="1"/>
          <p:nvPr/>
        </p:nvSpPr>
        <p:spPr>
          <a:xfrm>
            <a:off x="4724400" y="3787676"/>
            <a:ext cx="4267200" cy="2308324"/>
          </a:xfrm>
          <a:prstGeom prst="rect">
            <a:avLst/>
          </a:prstGeom>
          <a:noFill/>
        </p:spPr>
        <p:txBody>
          <a:bodyPr wrap="square" rtlCol="0">
            <a:spAutoFit/>
          </a:bodyPr>
          <a:lstStyle/>
          <a:p>
            <a:pPr marL="285750" indent="-285750">
              <a:buFont typeface="Arial"/>
              <a:buChar char="•"/>
            </a:pPr>
            <a:r>
              <a:rPr lang="en-US" dirty="0" smtClean="0"/>
              <a:t>At SNS, the e-p threshold does not change much with buncher voltage. It is more sensitive to the bunch shape (and thus the second harmonic buncher voltage).</a:t>
            </a:r>
          </a:p>
          <a:p>
            <a:pPr marL="285750" indent="-285750">
              <a:buFont typeface="Arial"/>
              <a:buChar char="•"/>
            </a:pPr>
            <a:endParaRPr lang="en-US" dirty="0"/>
          </a:p>
          <a:p>
            <a:pPr marL="285750" indent="-285750">
              <a:buFont typeface="Arial"/>
              <a:buChar char="•"/>
            </a:pPr>
            <a:r>
              <a:rPr lang="en-US" dirty="0" smtClean="0"/>
              <a:t>This result was not predicted by either theory or the simulation codes</a:t>
            </a:r>
            <a:endParaRPr lang="en-US" dirty="0"/>
          </a:p>
        </p:txBody>
      </p:sp>
      <p:cxnSp>
        <p:nvCxnSpPr>
          <p:cNvPr id="10" name="Straight Connector 9"/>
          <p:cNvCxnSpPr/>
          <p:nvPr/>
        </p:nvCxnSpPr>
        <p:spPr>
          <a:xfrm>
            <a:off x="4419600" y="838200"/>
            <a:ext cx="0" cy="5486400"/>
          </a:xfrm>
          <a:prstGeom prst="line">
            <a:avLst/>
          </a:prstGeom>
          <a:ln/>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5867400" y="6334780"/>
            <a:ext cx="2057400" cy="523220"/>
          </a:xfrm>
          <a:prstGeom prst="rect">
            <a:avLst/>
          </a:prstGeom>
          <a:noFill/>
        </p:spPr>
        <p:txBody>
          <a:bodyPr wrap="square" rtlCol="0">
            <a:spAutoFit/>
          </a:bodyPr>
          <a:lstStyle/>
          <a:p>
            <a:r>
              <a:rPr lang="en-US" sz="1400" dirty="0" smtClean="0"/>
              <a:t>Courtesy Z. Liu, PhD thesis</a:t>
            </a:r>
            <a:endParaRPr lang="en-US" sz="1400" dirty="0"/>
          </a:p>
        </p:txBody>
      </p:sp>
      <p:pic>
        <p:nvPicPr>
          <p:cNvPr id="13" name="Picture 12" descr="1RFthreshold.pdf"/>
          <p:cNvPicPr>
            <a:picLocks noChangeAspect="1"/>
          </p:cNvPicPr>
          <p:nvPr/>
        </p:nvPicPr>
        <p:blipFill>
          <a:blip r:embed="rId3" cstate="print">
            <a:extLst>
              <a:ext uri="{28A0092B-C50C-407E-A947-70E740481C1C}">
                <a14:useLocalDpi xmlns:a14="http://schemas.microsoft.com/office/drawing/2010/main"/>
              </a:ext>
            </a:extLst>
          </a:blip>
          <a:srcRect l="-441" t="23338" r="718" b="25526"/>
          <a:stretch>
            <a:fillRect/>
          </a:stretch>
        </p:blipFill>
        <p:spPr>
          <a:xfrm>
            <a:off x="5029200" y="838200"/>
            <a:ext cx="3429000" cy="2749816"/>
          </a:xfrm>
          <a:prstGeom prst="rect">
            <a:avLst/>
          </a:prstGeom>
          <a:solidFill>
            <a:schemeClr val="bg1"/>
          </a:solidFill>
        </p:spPr>
      </p:pic>
      <p:sp>
        <p:nvSpPr>
          <p:cNvPr id="15" name="TextBox 14"/>
          <p:cNvSpPr txBox="1"/>
          <p:nvPr/>
        </p:nvSpPr>
        <p:spPr>
          <a:xfrm rot="16200000">
            <a:off x="4408100" y="1957000"/>
            <a:ext cx="1600199" cy="276999"/>
          </a:xfrm>
          <a:prstGeom prst="rect">
            <a:avLst/>
          </a:prstGeom>
          <a:solidFill>
            <a:schemeClr val="bg1"/>
          </a:solidFill>
        </p:spPr>
        <p:txBody>
          <a:bodyPr wrap="square" rtlCol="0">
            <a:spAutoFit/>
          </a:bodyPr>
          <a:lstStyle/>
          <a:p>
            <a:r>
              <a:rPr lang="en-US" sz="1200" b="1" dirty="0" smtClean="0">
                <a:latin typeface="Arial"/>
                <a:cs typeface="Arial"/>
              </a:rPr>
              <a:t>Threshold [</a:t>
            </a:r>
            <a:r>
              <a:rPr lang="en-US" sz="1200" b="1" dirty="0" err="1" smtClean="0">
                <a:latin typeface="Arial"/>
                <a:cs typeface="Arial"/>
              </a:rPr>
              <a:t>uC</a:t>
            </a:r>
            <a:r>
              <a:rPr lang="en-US" sz="1200" b="1" dirty="0" smtClean="0">
                <a:latin typeface="Arial"/>
                <a:cs typeface="Arial"/>
              </a:rPr>
              <a:t>]</a:t>
            </a:r>
            <a:endParaRPr lang="en-US" sz="1200" b="1" dirty="0">
              <a:latin typeface="Arial"/>
              <a:cs typeface="Arial"/>
            </a:endParaRPr>
          </a:p>
        </p:txBody>
      </p:sp>
      <p:sp>
        <p:nvSpPr>
          <p:cNvPr id="16" name="TextBox 15"/>
          <p:cNvSpPr txBox="1"/>
          <p:nvPr/>
        </p:nvSpPr>
        <p:spPr>
          <a:xfrm>
            <a:off x="5791200" y="3440668"/>
            <a:ext cx="1723849" cy="276999"/>
          </a:xfrm>
          <a:prstGeom prst="rect">
            <a:avLst/>
          </a:prstGeom>
          <a:solidFill>
            <a:srgbClr val="FFFFFF"/>
          </a:solidFill>
        </p:spPr>
        <p:txBody>
          <a:bodyPr wrap="none" rtlCol="0">
            <a:spAutoFit/>
          </a:bodyPr>
          <a:lstStyle/>
          <a:p>
            <a:r>
              <a:rPr lang="en-US" sz="1200" b="1" dirty="0" smtClean="0">
                <a:latin typeface="Arial"/>
                <a:cs typeface="Arial"/>
              </a:rPr>
              <a:t>Buncher voltage [kV]</a:t>
            </a:r>
            <a:endParaRPr lang="en-US" sz="1200" b="1" dirty="0">
              <a:latin typeface="Arial"/>
              <a:cs typeface="Arial"/>
            </a:endParaRPr>
          </a:p>
        </p:txBody>
      </p:sp>
      <p:sp>
        <p:nvSpPr>
          <p:cNvPr id="12" name="TextBox 11"/>
          <p:cNvSpPr txBox="1"/>
          <p:nvPr/>
        </p:nvSpPr>
        <p:spPr>
          <a:xfrm>
            <a:off x="1295400" y="6019800"/>
            <a:ext cx="2057400" cy="307777"/>
          </a:xfrm>
          <a:prstGeom prst="rect">
            <a:avLst/>
          </a:prstGeom>
          <a:noFill/>
        </p:spPr>
        <p:txBody>
          <a:bodyPr wrap="square" rtlCol="0">
            <a:spAutoFit/>
          </a:bodyPr>
          <a:lstStyle/>
          <a:p>
            <a:r>
              <a:rPr lang="en-US" sz="1400" dirty="0" smtClean="0"/>
              <a:t>Courtesy R. </a:t>
            </a:r>
            <a:r>
              <a:rPr lang="en-US" sz="1400" dirty="0" err="1" smtClean="0"/>
              <a:t>Macek</a:t>
            </a:r>
            <a:endParaRPr lang="en-US" sz="1400" dirty="0"/>
          </a:p>
        </p:txBody>
      </p:sp>
      <p:sp>
        <p:nvSpPr>
          <p:cNvPr id="3" name="TextBox 2"/>
          <p:cNvSpPr txBox="1"/>
          <p:nvPr/>
        </p:nvSpPr>
        <p:spPr>
          <a:xfrm>
            <a:off x="1905000" y="762000"/>
            <a:ext cx="659293" cy="369332"/>
          </a:xfrm>
          <a:prstGeom prst="rect">
            <a:avLst/>
          </a:prstGeom>
          <a:noFill/>
        </p:spPr>
        <p:txBody>
          <a:bodyPr wrap="none" rtlCol="0">
            <a:spAutoFit/>
          </a:bodyPr>
          <a:lstStyle/>
          <a:p>
            <a:r>
              <a:rPr lang="en-US" dirty="0" smtClean="0">
                <a:solidFill>
                  <a:srgbClr val="0000FF"/>
                </a:solidFill>
              </a:rPr>
              <a:t>PSR</a:t>
            </a:r>
            <a:endParaRPr lang="en-US" dirty="0">
              <a:solidFill>
                <a:srgbClr val="0000FF"/>
              </a:solidFill>
            </a:endParaRPr>
          </a:p>
        </p:txBody>
      </p:sp>
      <p:sp>
        <p:nvSpPr>
          <p:cNvPr id="14" name="TextBox 13"/>
          <p:cNvSpPr txBox="1"/>
          <p:nvPr/>
        </p:nvSpPr>
        <p:spPr>
          <a:xfrm>
            <a:off x="6400800" y="685800"/>
            <a:ext cx="659293" cy="369332"/>
          </a:xfrm>
          <a:prstGeom prst="rect">
            <a:avLst/>
          </a:prstGeom>
          <a:noFill/>
        </p:spPr>
        <p:txBody>
          <a:bodyPr wrap="none" rtlCol="0">
            <a:spAutoFit/>
          </a:bodyPr>
          <a:lstStyle/>
          <a:p>
            <a:r>
              <a:rPr lang="en-US" dirty="0" smtClean="0">
                <a:solidFill>
                  <a:srgbClr val="0000FF"/>
                </a:solidFill>
              </a:rPr>
              <a:t>SNS</a:t>
            </a:r>
            <a:endParaRPr lang="en-US" dirty="0">
              <a:solidFill>
                <a:srgbClr val="0000FF"/>
              </a:solidFill>
            </a:endParaRPr>
          </a:p>
        </p:txBody>
      </p:sp>
      <p:sp>
        <p:nvSpPr>
          <p:cNvPr id="7" name="Rectangle 6"/>
          <p:cNvSpPr/>
          <p:nvPr/>
        </p:nvSpPr>
        <p:spPr>
          <a:xfrm>
            <a:off x="5456767" y="1600199"/>
            <a:ext cx="889000" cy="93134"/>
          </a:xfrm>
          <a:prstGeom prst="rect">
            <a:avLst/>
          </a:prstGeom>
          <a:solidFill>
            <a:schemeClr val="bg1"/>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137069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 vs practice</a:t>
            </a:r>
            <a:endParaRPr lang="en-US" dirty="0"/>
          </a:p>
        </p:txBody>
      </p:sp>
      <p:sp>
        <p:nvSpPr>
          <p:cNvPr id="3" name="Content Placeholder 2"/>
          <p:cNvSpPr>
            <a:spLocks noGrp="1"/>
          </p:cNvSpPr>
          <p:nvPr>
            <p:ph idx="1"/>
          </p:nvPr>
        </p:nvSpPr>
        <p:spPr>
          <a:xfrm>
            <a:off x="152400" y="990600"/>
            <a:ext cx="8229600" cy="4220129"/>
          </a:xfrm>
        </p:spPr>
        <p:txBody>
          <a:bodyPr/>
          <a:lstStyle/>
          <a:p>
            <a:r>
              <a:rPr lang="en-US" sz="2400" dirty="0" smtClean="0"/>
              <a:t>The low loss tune in practice sometimes does not correspond to the design set points and lattice functions</a:t>
            </a:r>
          </a:p>
          <a:p>
            <a:pPr lvl="1"/>
            <a:r>
              <a:rPr lang="en-US" sz="2200" dirty="0" smtClean="0"/>
              <a:t>SNS </a:t>
            </a:r>
            <a:r>
              <a:rPr lang="en-US" sz="2200" dirty="0" err="1" smtClean="0"/>
              <a:t>linac</a:t>
            </a:r>
            <a:r>
              <a:rPr lang="en-US" sz="2200" dirty="0" smtClean="0"/>
              <a:t> quads are ~50% below design values</a:t>
            </a:r>
          </a:p>
          <a:p>
            <a:pPr lvl="1"/>
            <a:r>
              <a:rPr lang="en-US" sz="2200" dirty="0" smtClean="0"/>
              <a:t>SNS ring RF buncher h=1 phases designed to be the same, but to get the best beam loss they must be separated by 15 - 75 </a:t>
            </a:r>
            <a:r>
              <a:rPr lang="en-US" sz="2200" dirty="0" err="1" smtClean="0"/>
              <a:t>deg</a:t>
            </a:r>
            <a:endParaRPr lang="en-US" sz="2200" dirty="0" smtClean="0"/>
          </a:p>
          <a:p>
            <a:pPr lvl="1"/>
            <a:r>
              <a:rPr lang="en-US" sz="2200" dirty="0" smtClean="0"/>
              <a:t>J-PARC RCS design </a:t>
            </a:r>
            <a:r>
              <a:rPr lang="en-US" sz="2200" dirty="0"/>
              <a:t>tune (6.68, 6.27) ⇒ </a:t>
            </a:r>
            <a:r>
              <a:rPr lang="en-US" sz="2200" dirty="0" smtClean="0"/>
              <a:t>current </a:t>
            </a:r>
            <a:r>
              <a:rPr lang="en-US" sz="2200" dirty="0"/>
              <a:t>tune (6.45, 6.42</a:t>
            </a:r>
            <a:r>
              <a:rPr lang="en-US" sz="2200" dirty="0" smtClean="0"/>
              <a:t>) due to </a:t>
            </a:r>
            <a:r>
              <a:rPr lang="en-US" sz="2200" dirty="0"/>
              <a:t>leakage fields from the extraction beam line </a:t>
            </a:r>
            <a:r>
              <a:rPr lang="en-US" sz="2200" dirty="0" smtClean="0"/>
              <a:t>magnets and </a:t>
            </a:r>
            <a:r>
              <a:rPr lang="en-US" sz="2200" dirty="0"/>
              <a:t>edge focus effect of the injection bump magnets</a:t>
            </a:r>
            <a:endParaRPr lang="en-US" sz="2200" dirty="0" smtClean="0"/>
          </a:p>
          <a:p>
            <a:pPr lvl="1"/>
            <a:r>
              <a:rPr lang="en-US" sz="2200" dirty="0" smtClean="0"/>
              <a:t>At least in transport lines, beam loss is due to the beam halo, and the magnet set points needed to to efficiently transport this halo can be different from the design and/or different from the settings needed to transport the core of the beam (e.g. SNS HEBT)</a:t>
            </a:r>
            <a:endParaRPr lang="en-US" sz="2200" dirty="0"/>
          </a:p>
        </p:txBody>
      </p:sp>
    </p:spTree>
    <p:extLst>
      <p:ext uri="{BB962C8B-B14F-4D97-AF65-F5344CB8AC3E}">
        <p14:creationId xmlns:p14="http://schemas.microsoft.com/office/powerpoint/2010/main" val="120126410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 vs practice (cont.)</a:t>
            </a:r>
            <a:endParaRPr lang="en-US" dirty="0"/>
          </a:p>
        </p:txBody>
      </p:sp>
      <p:sp>
        <p:nvSpPr>
          <p:cNvPr id="3" name="Content Placeholder 2"/>
          <p:cNvSpPr>
            <a:spLocks noGrp="1"/>
          </p:cNvSpPr>
          <p:nvPr>
            <p:ph idx="1"/>
          </p:nvPr>
        </p:nvSpPr>
        <p:spPr>
          <a:xfrm>
            <a:off x="152400" y="762000"/>
            <a:ext cx="8229600" cy="6012927"/>
          </a:xfrm>
        </p:spPr>
        <p:txBody>
          <a:bodyPr/>
          <a:lstStyle/>
          <a:p>
            <a:r>
              <a:rPr lang="en-US" sz="2400" dirty="0" smtClean="0"/>
              <a:t>SNS, J-PARC,</a:t>
            </a:r>
            <a:r>
              <a:rPr lang="en-US" sz="2400" dirty="0"/>
              <a:t> </a:t>
            </a:r>
            <a:r>
              <a:rPr lang="en-US" sz="2400" dirty="0" smtClean="0"/>
              <a:t>and PSR all needed to modify their ring injection sections due to unanticipated problems</a:t>
            </a:r>
          </a:p>
          <a:p>
            <a:pPr lvl="1"/>
            <a:r>
              <a:rPr lang="en-US" sz="2200" dirty="0" smtClean="0"/>
              <a:t>SNS H</a:t>
            </a:r>
            <a:r>
              <a:rPr lang="en-US" sz="2200" baseline="30000" dirty="0" smtClean="0"/>
              <a:t>0</a:t>
            </a:r>
            <a:r>
              <a:rPr lang="en-US" sz="2200" dirty="0" smtClean="0"/>
              <a:t> </a:t>
            </a:r>
            <a:r>
              <a:rPr lang="en-US" sz="2200" dirty="0"/>
              <a:t>and H</a:t>
            </a:r>
            <a:r>
              <a:rPr lang="en-US" sz="2200" baseline="30000" dirty="0">
                <a:latin typeface="ＭＳ ゴシック"/>
                <a:ea typeface="ＭＳ ゴシック"/>
                <a:cs typeface="ＭＳ ゴシック"/>
              </a:rPr>
              <a:t>−</a:t>
            </a:r>
            <a:r>
              <a:rPr lang="en-US" sz="2200" dirty="0"/>
              <a:t> </a:t>
            </a:r>
            <a:r>
              <a:rPr lang="en-US" sz="2200" dirty="0" smtClean="0"/>
              <a:t>waste beam transport issues due to unintended consequences of a design change in the injection chicane magnets</a:t>
            </a:r>
          </a:p>
          <a:p>
            <a:pPr lvl="1"/>
            <a:r>
              <a:rPr lang="en-US" sz="2200" dirty="0" smtClean="0"/>
              <a:t>J-PARC RCS high beam loss on the crotch between the ring and injection dump beam lines due to foil scattering</a:t>
            </a:r>
          </a:p>
          <a:p>
            <a:pPr lvl="1"/>
            <a:r>
              <a:rPr lang="en-US" sz="2200" dirty="0" smtClean="0"/>
              <a:t>PSR high beam loss caused by poor matching and injected beam emittance growth caused by two-step H</a:t>
            </a:r>
            <a:r>
              <a:rPr lang="en-US" sz="2200" baseline="30000" dirty="0" smtClean="0">
                <a:latin typeface="ＭＳ ゴシック"/>
                <a:ea typeface="ＭＳ ゴシック"/>
                <a:cs typeface="ＭＳ ゴシック"/>
              </a:rPr>
              <a:t>−</a:t>
            </a:r>
            <a:r>
              <a:rPr lang="en-US" sz="2200" dirty="0" smtClean="0"/>
              <a:t> to H</a:t>
            </a:r>
            <a:r>
              <a:rPr lang="en-US" sz="2200" baseline="30000" dirty="0" smtClean="0"/>
              <a:t>0</a:t>
            </a:r>
            <a:r>
              <a:rPr lang="en-US" sz="2200" dirty="0" smtClean="0"/>
              <a:t> to H</a:t>
            </a:r>
            <a:r>
              <a:rPr lang="en-US" sz="2200" baseline="30000" dirty="0" smtClean="0"/>
              <a:t>+</a:t>
            </a:r>
            <a:r>
              <a:rPr lang="en-US" sz="2200" dirty="0" smtClean="0"/>
              <a:t> injection process</a:t>
            </a:r>
          </a:p>
          <a:p>
            <a:r>
              <a:rPr lang="en-US" sz="2400" dirty="0" smtClean="0"/>
              <a:t>Lesson learned: </a:t>
            </a:r>
            <a:r>
              <a:rPr lang="en-US" sz="2400" dirty="0"/>
              <a:t>P</a:t>
            </a:r>
            <a:r>
              <a:rPr lang="en-US" sz="2400" dirty="0" smtClean="0"/>
              <a:t>article-tracking simulations using 3-D magnetic fields from magnet simulations were an important tool to address the issues (</a:t>
            </a:r>
            <a:r>
              <a:rPr lang="en-US" sz="2400" dirty="0"/>
              <a:t>SNS and J-PARC </a:t>
            </a:r>
            <a:r>
              <a:rPr lang="en-US" sz="2400" dirty="0" smtClean="0"/>
              <a:t>)</a:t>
            </a:r>
          </a:p>
          <a:p>
            <a:r>
              <a:rPr lang="en-US" sz="2400" dirty="0" smtClean="0"/>
              <a:t>Lesson learned: For high intensity machines, it is important to have a flexible design that can accommodate a wide range of set points to achieve the empirically-determined low loss tune</a:t>
            </a:r>
          </a:p>
          <a:p>
            <a:pPr marL="0" indent="0">
              <a:buNone/>
            </a:pPr>
            <a:endParaRPr lang="en-US" sz="2000" dirty="0"/>
          </a:p>
        </p:txBody>
      </p:sp>
    </p:spTree>
    <p:extLst>
      <p:ext uri="{BB962C8B-B14F-4D97-AF65-F5344CB8AC3E}">
        <p14:creationId xmlns:p14="http://schemas.microsoft.com/office/powerpoint/2010/main" val="180596330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204" y="177114"/>
            <a:ext cx="8575596" cy="496290"/>
          </a:xfrm>
        </p:spPr>
        <p:txBody>
          <a:bodyPr/>
          <a:lstStyle/>
          <a:p>
            <a:r>
              <a:rPr lang="en-US" dirty="0" smtClean="0"/>
              <a:t>Example injection section modifications</a:t>
            </a:r>
            <a:endParaRPr lang="en-US" dirty="0"/>
          </a:p>
        </p:txBody>
      </p:sp>
      <p:grpSp>
        <p:nvGrpSpPr>
          <p:cNvPr id="4" name="グループ化 6"/>
          <p:cNvGrpSpPr/>
          <p:nvPr/>
        </p:nvGrpSpPr>
        <p:grpSpPr>
          <a:xfrm>
            <a:off x="381000" y="2895600"/>
            <a:ext cx="3886200" cy="3222848"/>
            <a:chOff x="468311" y="981075"/>
            <a:chExt cx="8207377" cy="6231439"/>
          </a:xfrm>
        </p:grpSpPr>
        <p:pic>
          <p:nvPicPr>
            <p:cNvPr id="5" name="Picture 2"/>
            <p:cNvPicPr>
              <a:picLocks noChangeAspect="1" noChangeArrowheads="1"/>
            </p:cNvPicPr>
            <p:nvPr/>
          </p:nvPicPr>
          <p:blipFill>
            <a:blip r:embed="rId2" cstate="print"/>
            <a:srcRect/>
            <a:stretch>
              <a:fillRect/>
            </a:stretch>
          </p:blipFill>
          <p:spPr bwMode="auto">
            <a:xfrm>
              <a:off x="468313" y="981075"/>
              <a:ext cx="8064500" cy="4992688"/>
            </a:xfrm>
            <a:prstGeom prst="rect">
              <a:avLst/>
            </a:prstGeom>
            <a:noFill/>
            <a:ln w="9525">
              <a:noFill/>
              <a:miter lim="800000"/>
              <a:headEnd/>
              <a:tailEnd/>
            </a:ln>
          </p:spPr>
        </p:pic>
        <p:sp>
          <p:nvSpPr>
            <p:cNvPr id="6" name="Rectangle 4"/>
            <p:cNvSpPr>
              <a:spLocks noChangeArrowheads="1"/>
            </p:cNvSpPr>
            <p:nvPr/>
          </p:nvSpPr>
          <p:spPr bwMode="auto">
            <a:xfrm>
              <a:off x="3132138" y="5948363"/>
              <a:ext cx="503237" cy="576262"/>
            </a:xfrm>
            <a:prstGeom prst="rect">
              <a:avLst/>
            </a:prstGeom>
            <a:solidFill>
              <a:srgbClr val="FF0000"/>
            </a:solidFill>
            <a:ln w="9525">
              <a:solidFill>
                <a:schemeClr val="tx1"/>
              </a:solidFill>
              <a:miter lim="800000"/>
              <a:headEnd/>
              <a:tailEnd/>
            </a:ln>
          </p:spPr>
          <p:txBody>
            <a:bodyPr wrap="none" anchor="ctr"/>
            <a:lstStyle/>
            <a:p>
              <a:endParaRPr lang="ja-JP" altLang="en-US">
                <a:latin typeface="Calibri" pitchFamily="34" charset="0"/>
              </a:endParaRPr>
            </a:p>
          </p:txBody>
        </p:sp>
        <p:sp>
          <p:nvSpPr>
            <p:cNvPr id="7" name="Line 5"/>
            <p:cNvSpPr>
              <a:spLocks noChangeShapeType="1"/>
            </p:cNvSpPr>
            <p:nvPr/>
          </p:nvSpPr>
          <p:spPr bwMode="auto">
            <a:xfrm>
              <a:off x="684213" y="6237288"/>
              <a:ext cx="7991475" cy="0"/>
            </a:xfrm>
            <a:prstGeom prst="line">
              <a:avLst/>
            </a:prstGeom>
            <a:noFill/>
            <a:ln w="9525">
              <a:solidFill>
                <a:schemeClr val="tx1"/>
              </a:solidFill>
              <a:round/>
              <a:headEnd/>
              <a:tailEnd/>
            </a:ln>
          </p:spPr>
          <p:txBody>
            <a:bodyPr/>
            <a:lstStyle/>
            <a:p>
              <a:endParaRPr lang="ja-JP" altLang="en-US"/>
            </a:p>
          </p:txBody>
        </p:sp>
        <p:sp>
          <p:nvSpPr>
            <p:cNvPr id="8" name="Rectangle 6"/>
            <p:cNvSpPr>
              <a:spLocks noChangeArrowheads="1"/>
            </p:cNvSpPr>
            <p:nvPr/>
          </p:nvSpPr>
          <p:spPr bwMode="auto">
            <a:xfrm>
              <a:off x="7164388" y="5948363"/>
              <a:ext cx="503237" cy="576262"/>
            </a:xfrm>
            <a:prstGeom prst="rect">
              <a:avLst/>
            </a:prstGeom>
            <a:solidFill>
              <a:srgbClr val="33CC33"/>
            </a:solidFill>
            <a:ln w="9525">
              <a:solidFill>
                <a:schemeClr val="tx1"/>
              </a:solidFill>
              <a:miter lim="800000"/>
              <a:headEnd/>
              <a:tailEnd/>
            </a:ln>
          </p:spPr>
          <p:txBody>
            <a:bodyPr wrap="none" anchor="ctr"/>
            <a:lstStyle/>
            <a:p>
              <a:endParaRPr lang="ja-JP" altLang="en-US">
                <a:latin typeface="Calibri" pitchFamily="34" charset="0"/>
              </a:endParaRPr>
            </a:p>
          </p:txBody>
        </p:sp>
        <p:sp>
          <p:nvSpPr>
            <p:cNvPr id="9" name="Line 7"/>
            <p:cNvSpPr>
              <a:spLocks noChangeShapeType="1"/>
            </p:cNvSpPr>
            <p:nvPr/>
          </p:nvSpPr>
          <p:spPr bwMode="auto">
            <a:xfrm>
              <a:off x="1331913" y="5948363"/>
              <a:ext cx="0" cy="504825"/>
            </a:xfrm>
            <a:prstGeom prst="line">
              <a:avLst/>
            </a:prstGeom>
            <a:noFill/>
            <a:ln w="38100">
              <a:solidFill>
                <a:schemeClr val="hlink"/>
              </a:solidFill>
              <a:round/>
              <a:headEnd/>
              <a:tailEnd/>
            </a:ln>
          </p:spPr>
          <p:txBody>
            <a:bodyPr/>
            <a:lstStyle/>
            <a:p>
              <a:endParaRPr lang="ja-JP" altLang="en-US"/>
            </a:p>
          </p:txBody>
        </p:sp>
        <p:sp>
          <p:nvSpPr>
            <p:cNvPr id="10" name="Rectangle 8"/>
            <p:cNvSpPr>
              <a:spLocks noChangeArrowheads="1"/>
            </p:cNvSpPr>
            <p:nvPr/>
          </p:nvSpPr>
          <p:spPr bwMode="auto">
            <a:xfrm>
              <a:off x="5149850" y="5948363"/>
              <a:ext cx="215900" cy="576262"/>
            </a:xfrm>
            <a:prstGeom prst="rect">
              <a:avLst/>
            </a:prstGeom>
            <a:solidFill>
              <a:srgbClr val="3366FF"/>
            </a:solidFill>
            <a:ln w="9525">
              <a:solidFill>
                <a:schemeClr val="tx1"/>
              </a:solidFill>
              <a:miter lim="800000"/>
              <a:headEnd/>
              <a:tailEnd/>
            </a:ln>
          </p:spPr>
          <p:txBody>
            <a:bodyPr wrap="none" anchor="ctr"/>
            <a:lstStyle/>
            <a:p>
              <a:endParaRPr lang="ja-JP" altLang="en-US">
                <a:latin typeface="Calibri" pitchFamily="34" charset="0"/>
              </a:endParaRPr>
            </a:p>
          </p:txBody>
        </p:sp>
        <p:sp>
          <p:nvSpPr>
            <p:cNvPr id="11" name="Rectangle 9"/>
            <p:cNvSpPr>
              <a:spLocks noChangeArrowheads="1"/>
            </p:cNvSpPr>
            <p:nvPr/>
          </p:nvSpPr>
          <p:spPr bwMode="auto">
            <a:xfrm>
              <a:off x="5724525" y="5948363"/>
              <a:ext cx="215900" cy="576262"/>
            </a:xfrm>
            <a:prstGeom prst="rect">
              <a:avLst/>
            </a:prstGeom>
            <a:solidFill>
              <a:srgbClr val="3366FF"/>
            </a:solidFill>
            <a:ln w="9525">
              <a:solidFill>
                <a:schemeClr val="tx1"/>
              </a:solidFill>
              <a:miter lim="800000"/>
              <a:headEnd/>
              <a:tailEnd/>
            </a:ln>
          </p:spPr>
          <p:txBody>
            <a:bodyPr wrap="none" anchor="ctr"/>
            <a:lstStyle/>
            <a:p>
              <a:endParaRPr lang="ja-JP" altLang="en-US">
                <a:latin typeface="Calibri" pitchFamily="34" charset="0"/>
              </a:endParaRPr>
            </a:p>
          </p:txBody>
        </p:sp>
        <p:sp>
          <p:nvSpPr>
            <p:cNvPr id="12" name="Text Box 10"/>
            <p:cNvSpPr txBox="1">
              <a:spLocks noChangeArrowheads="1"/>
            </p:cNvSpPr>
            <p:nvPr/>
          </p:nvSpPr>
          <p:spPr bwMode="auto">
            <a:xfrm>
              <a:off x="468311" y="6524627"/>
              <a:ext cx="1439863" cy="613119"/>
            </a:xfrm>
            <a:prstGeom prst="rect">
              <a:avLst/>
            </a:prstGeom>
            <a:noFill/>
            <a:ln w="9525">
              <a:noFill/>
              <a:miter lim="800000"/>
              <a:headEnd/>
              <a:tailEnd/>
            </a:ln>
          </p:spPr>
          <p:txBody>
            <a:bodyPr wrap="square">
              <a:spAutoFit/>
            </a:bodyPr>
            <a:lstStyle/>
            <a:p>
              <a:pPr algn="ctr">
                <a:spcBef>
                  <a:spcPct val="50000"/>
                </a:spcBef>
              </a:pPr>
              <a:r>
                <a:rPr lang="en-US" altLang="ja-JP" dirty="0">
                  <a:latin typeface="Calibri" pitchFamily="34" charset="0"/>
                </a:rPr>
                <a:t>FOIL</a:t>
              </a:r>
            </a:p>
          </p:txBody>
        </p:sp>
        <p:sp>
          <p:nvSpPr>
            <p:cNvPr id="13" name="Text Box 11"/>
            <p:cNvSpPr txBox="1">
              <a:spLocks noChangeArrowheads="1"/>
            </p:cNvSpPr>
            <p:nvPr/>
          </p:nvSpPr>
          <p:spPr bwMode="auto">
            <a:xfrm>
              <a:off x="2408236" y="6580188"/>
              <a:ext cx="1516063" cy="613119"/>
            </a:xfrm>
            <a:prstGeom prst="rect">
              <a:avLst/>
            </a:prstGeom>
            <a:noFill/>
            <a:ln w="9525">
              <a:noFill/>
              <a:miter lim="800000"/>
              <a:headEnd/>
              <a:tailEnd/>
            </a:ln>
          </p:spPr>
          <p:txBody>
            <a:bodyPr wrap="square">
              <a:spAutoFit/>
            </a:bodyPr>
            <a:lstStyle/>
            <a:p>
              <a:pPr algn="ctr">
                <a:spcBef>
                  <a:spcPct val="50000"/>
                </a:spcBef>
              </a:pPr>
              <a:r>
                <a:rPr lang="en-US" altLang="ja-JP" dirty="0">
                  <a:latin typeface="Calibri" pitchFamily="34" charset="0"/>
                </a:rPr>
                <a:t>QDL</a:t>
              </a:r>
            </a:p>
          </p:txBody>
        </p:sp>
        <p:sp>
          <p:nvSpPr>
            <p:cNvPr id="14" name="Text Box 12"/>
            <p:cNvSpPr txBox="1">
              <a:spLocks noChangeArrowheads="1"/>
            </p:cNvSpPr>
            <p:nvPr/>
          </p:nvSpPr>
          <p:spPr bwMode="auto">
            <a:xfrm>
              <a:off x="6884986" y="6599395"/>
              <a:ext cx="1739903" cy="613119"/>
            </a:xfrm>
            <a:prstGeom prst="rect">
              <a:avLst/>
            </a:prstGeom>
            <a:noFill/>
            <a:ln w="9525">
              <a:noFill/>
              <a:miter lim="800000"/>
              <a:headEnd/>
              <a:tailEnd/>
            </a:ln>
          </p:spPr>
          <p:txBody>
            <a:bodyPr wrap="square">
              <a:spAutoFit/>
            </a:bodyPr>
            <a:lstStyle/>
            <a:p>
              <a:pPr algn="ctr">
                <a:spcBef>
                  <a:spcPct val="50000"/>
                </a:spcBef>
              </a:pPr>
              <a:r>
                <a:rPr lang="en-US" altLang="ja-JP" dirty="0">
                  <a:latin typeface="Calibri" pitchFamily="34" charset="0"/>
                </a:rPr>
                <a:t>QFM</a:t>
              </a:r>
            </a:p>
          </p:txBody>
        </p:sp>
        <p:sp>
          <p:nvSpPr>
            <p:cNvPr id="15" name="Text Box 13"/>
            <p:cNvSpPr txBox="1">
              <a:spLocks noChangeArrowheads="1"/>
            </p:cNvSpPr>
            <p:nvPr/>
          </p:nvSpPr>
          <p:spPr bwMode="auto">
            <a:xfrm>
              <a:off x="4573588" y="6591300"/>
              <a:ext cx="1079500" cy="366713"/>
            </a:xfrm>
            <a:prstGeom prst="rect">
              <a:avLst/>
            </a:prstGeom>
            <a:noFill/>
            <a:ln w="9525">
              <a:noFill/>
              <a:miter lim="800000"/>
              <a:headEnd/>
              <a:tailEnd/>
            </a:ln>
          </p:spPr>
          <p:txBody>
            <a:bodyPr>
              <a:spAutoFit/>
            </a:bodyPr>
            <a:lstStyle/>
            <a:p>
              <a:pPr algn="ctr">
                <a:spcBef>
                  <a:spcPct val="50000"/>
                </a:spcBef>
              </a:pPr>
              <a:r>
                <a:rPr lang="en-US" altLang="ja-JP" dirty="0">
                  <a:latin typeface="Calibri" pitchFamily="34" charset="0"/>
                </a:rPr>
                <a:t>PBH3</a:t>
              </a:r>
            </a:p>
          </p:txBody>
        </p:sp>
        <p:sp>
          <p:nvSpPr>
            <p:cNvPr id="16" name="Text Box 14"/>
            <p:cNvSpPr txBox="1">
              <a:spLocks noChangeArrowheads="1"/>
            </p:cNvSpPr>
            <p:nvPr/>
          </p:nvSpPr>
          <p:spPr bwMode="auto">
            <a:xfrm>
              <a:off x="5364163" y="6591300"/>
              <a:ext cx="1079500" cy="366713"/>
            </a:xfrm>
            <a:prstGeom prst="rect">
              <a:avLst/>
            </a:prstGeom>
            <a:noFill/>
            <a:ln w="9525">
              <a:noFill/>
              <a:miter lim="800000"/>
              <a:headEnd/>
              <a:tailEnd/>
            </a:ln>
          </p:spPr>
          <p:txBody>
            <a:bodyPr>
              <a:spAutoFit/>
            </a:bodyPr>
            <a:lstStyle/>
            <a:p>
              <a:pPr algn="ctr">
                <a:spcBef>
                  <a:spcPct val="50000"/>
                </a:spcBef>
              </a:pPr>
              <a:r>
                <a:rPr lang="en-US" altLang="ja-JP">
                  <a:latin typeface="Calibri" pitchFamily="34" charset="0"/>
                </a:rPr>
                <a:t>PBH4</a:t>
              </a:r>
            </a:p>
          </p:txBody>
        </p:sp>
        <p:sp>
          <p:nvSpPr>
            <p:cNvPr id="17" name="Line 15"/>
            <p:cNvSpPr>
              <a:spLocks noChangeShapeType="1"/>
            </p:cNvSpPr>
            <p:nvPr/>
          </p:nvSpPr>
          <p:spPr bwMode="auto">
            <a:xfrm flipV="1">
              <a:off x="4140200" y="5516563"/>
              <a:ext cx="0" cy="936625"/>
            </a:xfrm>
            <a:prstGeom prst="line">
              <a:avLst/>
            </a:prstGeom>
            <a:noFill/>
            <a:ln w="76200">
              <a:solidFill>
                <a:schemeClr val="tx1"/>
              </a:solidFill>
              <a:round/>
              <a:headEnd/>
              <a:tailEnd type="triangle" w="med" len="med"/>
            </a:ln>
          </p:spPr>
          <p:txBody>
            <a:bodyPr/>
            <a:lstStyle/>
            <a:p>
              <a:endParaRPr lang="ja-JP" altLang="en-US"/>
            </a:p>
          </p:txBody>
        </p:sp>
        <p:sp>
          <p:nvSpPr>
            <p:cNvPr id="18" name="Text Box 16"/>
            <p:cNvSpPr txBox="1">
              <a:spLocks noChangeArrowheads="1"/>
            </p:cNvSpPr>
            <p:nvPr/>
          </p:nvSpPr>
          <p:spPr bwMode="auto">
            <a:xfrm>
              <a:off x="3356090" y="6375075"/>
              <a:ext cx="1846965" cy="658716"/>
            </a:xfrm>
            <a:prstGeom prst="rect">
              <a:avLst/>
            </a:prstGeom>
            <a:noFill/>
            <a:ln w="9525">
              <a:noFill/>
              <a:miter lim="800000"/>
              <a:headEnd/>
              <a:tailEnd/>
            </a:ln>
          </p:spPr>
          <p:txBody>
            <a:bodyPr wrap="square">
              <a:spAutoFit/>
            </a:bodyPr>
            <a:lstStyle/>
            <a:p>
              <a:pPr algn="ctr">
                <a:spcBef>
                  <a:spcPct val="50000"/>
                </a:spcBef>
              </a:pPr>
              <a:r>
                <a:rPr lang="en-US" altLang="ja-JP" sz="1400" dirty="0" smtClean="0">
                  <a:latin typeface="Calibri" pitchFamily="34" charset="0"/>
                </a:rPr>
                <a:t>Branch</a:t>
              </a:r>
              <a:endParaRPr lang="ja-JP" altLang="en-US" sz="1400" dirty="0">
                <a:latin typeface="Calibri" pitchFamily="34" charset="0"/>
              </a:endParaRPr>
            </a:p>
          </p:txBody>
        </p:sp>
        <p:sp>
          <p:nvSpPr>
            <p:cNvPr id="19" name="Line 17"/>
            <p:cNvSpPr>
              <a:spLocks noChangeShapeType="1"/>
            </p:cNvSpPr>
            <p:nvPr/>
          </p:nvSpPr>
          <p:spPr bwMode="auto">
            <a:xfrm flipV="1">
              <a:off x="6877050" y="5516563"/>
              <a:ext cx="0" cy="936625"/>
            </a:xfrm>
            <a:prstGeom prst="line">
              <a:avLst/>
            </a:prstGeom>
            <a:noFill/>
            <a:ln w="76200">
              <a:solidFill>
                <a:schemeClr val="tx1"/>
              </a:solidFill>
              <a:round/>
              <a:headEnd/>
              <a:tailEnd type="triangle" w="med" len="med"/>
            </a:ln>
          </p:spPr>
          <p:txBody>
            <a:bodyPr/>
            <a:lstStyle/>
            <a:p>
              <a:endParaRPr lang="ja-JP" altLang="en-US"/>
            </a:p>
          </p:txBody>
        </p:sp>
        <p:sp>
          <p:nvSpPr>
            <p:cNvPr id="20" name="Text Box 18"/>
            <p:cNvSpPr txBox="1">
              <a:spLocks noChangeArrowheads="1"/>
            </p:cNvSpPr>
            <p:nvPr/>
          </p:nvSpPr>
          <p:spPr bwMode="auto">
            <a:xfrm>
              <a:off x="5989638" y="6381751"/>
              <a:ext cx="1390651" cy="613119"/>
            </a:xfrm>
            <a:prstGeom prst="rect">
              <a:avLst/>
            </a:prstGeom>
            <a:noFill/>
            <a:ln w="9525">
              <a:noFill/>
              <a:miter lim="800000"/>
              <a:headEnd/>
              <a:tailEnd/>
            </a:ln>
          </p:spPr>
          <p:txBody>
            <a:bodyPr wrap="square">
              <a:spAutoFit/>
            </a:bodyPr>
            <a:lstStyle/>
            <a:p>
              <a:pPr algn="ctr">
                <a:spcBef>
                  <a:spcPct val="50000"/>
                </a:spcBef>
              </a:pPr>
              <a:r>
                <a:rPr lang="en-US" altLang="ja-JP" dirty="0">
                  <a:latin typeface="Calibri" pitchFamily="34" charset="0"/>
                </a:rPr>
                <a:t>BPM</a:t>
              </a:r>
            </a:p>
          </p:txBody>
        </p:sp>
        <p:sp>
          <p:nvSpPr>
            <p:cNvPr id="21" name="Text Box 22"/>
            <p:cNvSpPr txBox="1">
              <a:spLocks noChangeArrowheads="1"/>
            </p:cNvSpPr>
            <p:nvPr/>
          </p:nvSpPr>
          <p:spPr bwMode="auto">
            <a:xfrm>
              <a:off x="1380240" y="1289302"/>
              <a:ext cx="2403530" cy="790459"/>
            </a:xfrm>
            <a:prstGeom prst="rect">
              <a:avLst/>
            </a:prstGeom>
            <a:noFill/>
            <a:ln w="9525">
              <a:noFill/>
              <a:miter lim="800000"/>
              <a:headEnd/>
              <a:tailEnd/>
            </a:ln>
          </p:spPr>
          <p:txBody>
            <a:bodyPr wrap="square">
              <a:spAutoFit/>
            </a:bodyPr>
            <a:lstStyle/>
            <a:p>
              <a:pPr>
                <a:spcBef>
                  <a:spcPct val="50000"/>
                </a:spcBef>
              </a:pPr>
              <a:r>
                <a:rPr lang="en-US" altLang="ja-JP" b="1" dirty="0">
                  <a:solidFill>
                    <a:srgbClr val="7030A0"/>
                  </a:solidFill>
                  <a:latin typeface="Calibri" pitchFamily="34" charset="0"/>
                </a:rPr>
                <a:t>30mrad</a:t>
              </a:r>
            </a:p>
          </p:txBody>
        </p:sp>
        <p:sp>
          <p:nvSpPr>
            <p:cNvPr id="22" name="Text Box 22"/>
            <p:cNvSpPr txBox="1">
              <a:spLocks noChangeArrowheads="1"/>
            </p:cNvSpPr>
            <p:nvPr/>
          </p:nvSpPr>
          <p:spPr bwMode="auto">
            <a:xfrm>
              <a:off x="924274" y="3601017"/>
              <a:ext cx="2127838" cy="798125"/>
            </a:xfrm>
            <a:prstGeom prst="rect">
              <a:avLst/>
            </a:prstGeom>
            <a:noFill/>
            <a:ln w="9525">
              <a:noFill/>
              <a:miter lim="800000"/>
              <a:headEnd/>
              <a:tailEnd/>
            </a:ln>
          </p:spPr>
          <p:txBody>
            <a:bodyPr wrap="square">
              <a:spAutoFit/>
            </a:bodyPr>
            <a:lstStyle/>
            <a:p>
              <a:pPr>
                <a:spcBef>
                  <a:spcPct val="50000"/>
                </a:spcBef>
              </a:pPr>
              <a:r>
                <a:rPr lang="en-US" altLang="ja-JP" b="1" dirty="0">
                  <a:solidFill>
                    <a:srgbClr val="7030A0"/>
                  </a:solidFill>
                  <a:latin typeface="Calibri" pitchFamily="34" charset="0"/>
                </a:rPr>
                <a:t>-30mrad</a:t>
              </a:r>
            </a:p>
          </p:txBody>
        </p:sp>
        <p:cxnSp>
          <p:nvCxnSpPr>
            <p:cNvPr id="23" name="直線矢印コネクタ 25"/>
            <p:cNvCxnSpPr/>
            <p:nvPr/>
          </p:nvCxnSpPr>
          <p:spPr>
            <a:xfrm rot="16200000" flipH="1">
              <a:off x="2060576" y="1912937"/>
              <a:ext cx="285750" cy="1428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6"/>
            <p:cNvCxnSpPr/>
            <p:nvPr/>
          </p:nvCxnSpPr>
          <p:spPr>
            <a:xfrm rot="5400000" flipH="1" flipV="1">
              <a:off x="1943894" y="3320257"/>
              <a:ext cx="357187" cy="2857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6" name="Oval 25"/>
          <p:cNvSpPr/>
          <p:nvPr/>
        </p:nvSpPr>
        <p:spPr>
          <a:xfrm>
            <a:off x="1981200" y="2743200"/>
            <a:ext cx="457200" cy="1120552"/>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09600" y="2209800"/>
            <a:ext cx="3581400" cy="523220"/>
          </a:xfrm>
          <a:prstGeom prst="rect">
            <a:avLst/>
          </a:prstGeom>
          <a:noFill/>
        </p:spPr>
        <p:txBody>
          <a:bodyPr wrap="square" rtlCol="0">
            <a:spAutoFit/>
          </a:bodyPr>
          <a:lstStyle/>
          <a:p>
            <a:r>
              <a:rPr lang="en-US" sz="1400" dirty="0" smtClean="0">
                <a:solidFill>
                  <a:srgbClr val="FF0000"/>
                </a:solidFill>
              </a:rPr>
              <a:t>Beam loss due to scattered beam hitting crotch in beam pipe</a:t>
            </a:r>
            <a:endParaRPr lang="en-US" sz="1400" dirty="0">
              <a:solidFill>
                <a:srgbClr val="FF0000"/>
              </a:solidFill>
            </a:endParaRPr>
          </a:p>
        </p:txBody>
      </p:sp>
      <p:sp>
        <p:nvSpPr>
          <p:cNvPr id="28" name="TextBox 27"/>
          <p:cNvSpPr txBox="1"/>
          <p:nvPr/>
        </p:nvSpPr>
        <p:spPr>
          <a:xfrm>
            <a:off x="457200" y="990600"/>
            <a:ext cx="3657600" cy="923330"/>
          </a:xfrm>
          <a:prstGeom prst="rect">
            <a:avLst/>
          </a:prstGeom>
          <a:noFill/>
        </p:spPr>
        <p:txBody>
          <a:bodyPr wrap="square" rtlCol="0">
            <a:spAutoFit/>
          </a:bodyPr>
          <a:lstStyle/>
          <a:p>
            <a:r>
              <a:rPr lang="en-US" dirty="0" smtClean="0"/>
              <a:t>A collimator is being added to the J-PARC RCS to protect the crotch in the H</a:t>
            </a:r>
            <a:r>
              <a:rPr lang="en-US" baseline="30000" dirty="0" smtClean="0"/>
              <a:t>0</a:t>
            </a:r>
            <a:r>
              <a:rPr lang="en-US" dirty="0" smtClean="0"/>
              <a:t> / ring beam line</a:t>
            </a:r>
            <a:endParaRPr lang="en-US" dirty="0"/>
          </a:p>
        </p:txBody>
      </p:sp>
      <p:pic>
        <p:nvPicPr>
          <p:cNvPr id="29" name="Picture 28"/>
          <p:cNvPicPr>
            <a:picLocks noChangeAspect="1"/>
          </p:cNvPicPr>
          <p:nvPr/>
        </p:nvPicPr>
        <p:blipFill>
          <a:blip r:embed="rId3"/>
          <a:stretch>
            <a:fillRect/>
          </a:stretch>
        </p:blipFill>
        <p:spPr>
          <a:xfrm>
            <a:off x="4876800" y="2221782"/>
            <a:ext cx="4057969" cy="3569418"/>
          </a:xfrm>
          <a:prstGeom prst="rect">
            <a:avLst/>
          </a:prstGeom>
        </p:spPr>
      </p:pic>
      <p:cxnSp>
        <p:nvCxnSpPr>
          <p:cNvPr id="31" name="Straight Connector 30"/>
          <p:cNvCxnSpPr/>
          <p:nvPr/>
        </p:nvCxnSpPr>
        <p:spPr>
          <a:xfrm>
            <a:off x="4648200" y="838200"/>
            <a:ext cx="76200" cy="5638800"/>
          </a:xfrm>
          <a:prstGeom prst="line">
            <a:avLst/>
          </a:prstGeom>
          <a:ln/>
        </p:spPr>
        <p:style>
          <a:lnRef idx="2">
            <a:schemeClr val="dk1"/>
          </a:lnRef>
          <a:fillRef idx="0">
            <a:schemeClr val="dk1"/>
          </a:fillRef>
          <a:effectRef idx="1">
            <a:schemeClr val="dk1"/>
          </a:effectRef>
          <a:fontRef idx="minor">
            <a:schemeClr val="tx1"/>
          </a:fontRef>
        </p:style>
      </p:cxnSp>
      <p:sp>
        <p:nvSpPr>
          <p:cNvPr id="32" name="TextBox 31"/>
          <p:cNvSpPr txBox="1"/>
          <p:nvPr/>
        </p:nvSpPr>
        <p:spPr>
          <a:xfrm>
            <a:off x="5105400" y="1066800"/>
            <a:ext cx="3124200" cy="646331"/>
          </a:xfrm>
          <a:prstGeom prst="rect">
            <a:avLst/>
          </a:prstGeom>
          <a:noFill/>
        </p:spPr>
        <p:txBody>
          <a:bodyPr wrap="square" rtlCol="0">
            <a:spAutoFit/>
          </a:bodyPr>
          <a:lstStyle/>
          <a:p>
            <a:r>
              <a:rPr lang="en-US" dirty="0" smtClean="0"/>
              <a:t>Modifications to the SNS injection section</a:t>
            </a:r>
            <a:endParaRPr lang="en-US" dirty="0"/>
          </a:p>
        </p:txBody>
      </p:sp>
      <p:sp>
        <p:nvSpPr>
          <p:cNvPr id="3" name="TextBox 2"/>
          <p:cNvSpPr txBox="1"/>
          <p:nvPr/>
        </p:nvSpPr>
        <p:spPr>
          <a:xfrm>
            <a:off x="2971800" y="6400800"/>
            <a:ext cx="1625402" cy="276999"/>
          </a:xfrm>
          <a:prstGeom prst="rect">
            <a:avLst/>
          </a:prstGeom>
          <a:noFill/>
        </p:spPr>
        <p:txBody>
          <a:bodyPr wrap="none" rtlCol="0">
            <a:spAutoFit/>
          </a:bodyPr>
          <a:lstStyle/>
          <a:p>
            <a:r>
              <a:rPr lang="en-US" sz="1200" i="1" dirty="0"/>
              <a:t>Courtesy: H. Harada</a:t>
            </a:r>
          </a:p>
        </p:txBody>
      </p:sp>
    </p:spTree>
    <p:extLst>
      <p:ext uri="{BB962C8B-B14F-4D97-AF65-F5344CB8AC3E}">
        <p14:creationId xmlns:p14="http://schemas.microsoft.com/office/powerpoint/2010/main" val="410623285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13310"/>
            <a:ext cx="8229600" cy="496290"/>
          </a:xfrm>
        </p:spPr>
        <p:txBody>
          <a:bodyPr/>
          <a:lstStyle/>
          <a:p>
            <a:r>
              <a:rPr lang="en-US" dirty="0" smtClean="0"/>
              <a:t>Profile measurements at SNS</a:t>
            </a:r>
            <a:endParaRPr lang="en-US" dirty="0"/>
          </a:p>
        </p:txBody>
      </p:sp>
      <p:pic>
        <p:nvPicPr>
          <p:cNvPr id="4" name="Content Placeholder 3" descr="HEBT_WS02_multigain.png"/>
          <p:cNvPicPr>
            <a:picLocks noGrp="1" noChangeAspect="1"/>
          </p:cNvPicPr>
          <p:nvPr>
            <p:ph idx="1"/>
          </p:nvPr>
        </p:nvPicPr>
        <p:blipFill rotWithShape="1">
          <a:blip r:embed="rId2">
            <a:extLst>
              <a:ext uri="{28A0092B-C50C-407E-A947-70E740481C1C}">
                <a14:useLocalDpi xmlns:a14="http://schemas.microsoft.com/office/drawing/2010/main" val="0"/>
              </a:ext>
            </a:extLst>
          </a:blip>
          <a:srcRect t="-102" b="831"/>
          <a:stretch/>
        </p:blipFill>
        <p:spPr>
          <a:xfrm>
            <a:off x="152401" y="2209801"/>
            <a:ext cx="3786774" cy="2819400"/>
          </a:xfrm>
        </p:spPr>
      </p:pic>
      <p:sp>
        <p:nvSpPr>
          <p:cNvPr id="5" name="TextBox 4"/>
          <p:cNvSpPr txBox="1"/>
          <p:nvPr/>
        </p:nvSpPr>
        <p:spPr>
          <a:xfrm>
            <a:off x="381000" y="990600"/>
            <a:ext cx="3581400" cy="1200329"/>
          </a:xfrm>
          <a:prstGeom prst="rect">
            <a:avLst/>
          </a:prstGeom>
          <a:noFill/>
        </p:spPr>
        <p:txBody>
          <a:bodyPr wrap="square" rtlCol="0">
            <a:spAutoFit/>
          </a:bodyPr>
          <a:lstStyle/>
          <a:p>
            <a:r>
              <a:rPr lang="en-US" dirty="0" smtClean="0"/>
              <a:t>Example wire scanner profile measurement in </a:t>
            </a:r>
            <a:r>
              <a:rPr lang="en-US" dirty="0" err="1" smtClean="0"/>
              <a:t>linac</a:t>
            </a:r>
            <a:r>
              <a:rPr lang="en-US" dirty="0" smtClean="0"/>
              <a:t>-to-ring transport line. Dynamic range is almost 10</a:t>
            </a:r>
            <a:r>
              <a:rPr lang="en-US" baseline="30000" dirty="0" smtClean="0"/>
              <a:t>4</a:t>
            </a:r>
            <a:r>
              <a:rPr lang="en-US" dirty="0" smtClean="0"/>
              <a:t>.</a:t>
            </a:r>
            <a:endParaRPr lang="en-US" dirty="0"/>
          </a:p>
        </p:txBody>
      </p:sp>
      <p:pic>
        <p:nvPicPr>
          <p:cNvPr id="7" name="Picture 6" descr="MultipleBunches.bmp"/>
          <p:cNvPicPr>
            <a:picLocks noChangeAspect="1"/>
          </p:cNvPicPr>
          <p:nvPr/>
        </p:nvPicPr>
        <p:blipFill rotWithShape="1">
          <a:blip r:embed="rId3"/>
          <a:srcRect l="5979" t="21261" r="7496" b="467"/>
          <a:stretch/>
        </p:blipFill>
        <p:spPr>
          <a:xfrm>
            <a:off x="4648200" y="2209800"/>
            <a:ext cx="4309174" cy="2780551"/>
          </a:xfrm>
          <a:prstGeom prst="rect">
            <a:avLst/>
          </a:prstGeom>
        </p:spPr>
      </p:pic>
      <p:sp>
        <p:nvSpPr>
          <p:cNvPr id="8" name="TextBox 7"/>
          <p:cNvSpPr txBox="1"/>
          <p:nvPr/>
        </p:nvSpPr>
        <p:spPr>
          <a:xfrm>
            <a:off x="4953000" y="990600"/>
            <a:ext cx="3581400" cy="1200329"/>
          </a:xfrm>
          <a:prstGeom prst="rect">
            <a:avLst/>
          </a:prstGeom>
          <a:noFill/>
        </p:spPr>
        <p:txBody>
          <a:bodyPr wrap="square" rtlCol="0">
            <a:spAutoFit/>
          </a:bodyPr>
          <a:lstStyle/>
          <a:p>
            <a:r>
              <a:rPr lang="en-US" dirty="0" smtClean="0"/>
              <a:t>Example non-intercepting electron-beam profile measurement in ring transport line. Dynamic range is 30 - 80.</a:t>
            </a:r>
            <a:endParaRPr lang="en-US" dirty="0"/>
          </a:p>
        </p:txBody>
      </p:sp>
      <p:sp>
        <p:nvSpPr>
          <p:cNvPr id="9" name="TextBox 8"/>
          <p:cNvSpPr txBox="1"/>
          <p:nvPr/>
        </p:nvSpPr>
        <p:spPr>
          <a:xfrm>
            <a:off x="762000" y="5181600"/>
            <a:ext cx="2190641" cy="307777"/>
          </a:xfrm>
          <a:prstGeom prst="rect">
            <a:avLst/>
          </a:prstGeom>
          <a:noFill/>
        </p:spPr>
        <p:txBody>
          <a:bodyPr wrap="none" rtlCol="0">
            <a:spAutoFit/>
          </a:bodyPr>
          <a:lstStyle/>
          <a:p>
            <a:r>
              <a:rPr lang="en-US" sz="1400" i="1" dirty="0" smtClean="0"/>
              <a:t>Courtesy A. </a:t>
            </a:r>
            <a:r>
              <a:rPr lang="en-US" sz="1400" i="1" dirty="0" err="1" smtClean="0"/>
              <a:t>Aleksandrov</a:t>
            </a:r>
            <a:endParaRPr lang="en-US" sz="1400" i="1" dirty="0"/>
          </a:p>
        </p:txBody>
      </p:sp>
      <p:sp>
        <p:nvSpPr>
          <p:cNvPr id="10" name="TextBox 9"/>
          <p:cNvSpPr txBox="1"/>
          <p:nvPr/>
        </p:nvSpPr>
        <p:spPr>
          <a:xfrm>
            <a:off x="5867400" y="5105400"/>
            <a:ext cx="1947723" cy="307777"/>
          </a:xfrm>
          <a:prstGeom prst="rect">
            <a:avLst/>
          </a:prstGeom>
          <a:noFill/>
        </p:spPr>
        <p:txBody>
          <a:bodyPr wrap="none" rtlCol="0">
            <a:spAutoFit/>
          </a:bodyPr>
          <a:lstStyle/>
          <a:p>
            <a:r>
              <a:rPr lang="en-US" sz="1400" i="1" dirty="0" smtClean="0"/>
              <a:t>Courtesy W. </a:t>
            </a:r>
            <a:r>
              <a:rPr lang="en-US" sz="1400" i="1" dirty="0" err="1" smtClean="0"/>
              <a:t>Blokland</a:t>
            </a:r>
            <a:endParaRPr lang="en-US" sz="1400" i="1" dirty="0"/>
          </a:p>
        </p:txBody>
      </p:sp>
      <p:sp>
        <p:nvSpPr>
          <p:cNvPr id="11" name="TextBox 10"/>
          <p:cNvSpPr txBox="1"/>
          <p:nvPr/>
        </p:nvSpPr>
        <p:spPr>
          <a:xfrm>
            <a:off x="423263" y="5715000"/>
            <a:ext cx="8492137" cy="646331"/>
          </a:xfrm>
          <a:prstGeom prst="rect">
            <a:avLst/>
          </a:prstGeom>
          <a:noFill/>
          <a:ln>
            <a:solidFill>
              <a:srgbClr val="0000FF"/>
            </a:solidFill>
          </a:ln>
        </p:spPr>
        <p:txBody>
          <a:bodyPr wrap="square" rtlCol="0">
            <a:spAutoFit/>
          </a:bodyPr>
          <a:lstStyle/>
          <a:p>
            <a:r>
              <a:rPr lang="en-US" dirty="0" smtClean="0">
                <a:solidFill>
                  <a:srgbClr val="0000FF"/>
                </a:solidFill>
              </a:rPr>
              <a:t>High intensity challenge: develop beam instrumentation that can measure beam distributions with </a:t>
            </a:r>
            <a:r>
              <a:rPr lang="en-US" b="1" dirty="0" smtClean="0">
                <a:solidFill>
                  <a:srgbClr val="0000FF"/>
                </a:solidFill>
              </a:rPr>
              <a:t>wide dynamic range</a:t>
            </a:r>
            <a:r>
              <a:rPr lang="en-US" dirty="0" smtClean="0">
                <a:solidFill>
                  <a:srgbClr val="0000FF"/>
                </a:solidFill>
              </a:rPr>
              <a:t>, ideally &gt;10</a:t>
            </a:r>
            <a:r>
              <a:rPr lang="en-US" baseline="30000" dirty="0" smtClean="0">
                <a:solidFill>
                  <a:srgbClr val="0000FF"/>
                </a:solidFill>
              </a:rPr>
              <a:t>6</a:t>
            </a:r>
            <a:r>
              <a:rPr lang="en-US" dirty="0" smtClean="0">
                <a:solidFill>
                  <a:srgbClr val="0000FF"/>
                </a:solidFill>
              </a:rPr>
              <a:t>, preferably </a:t>
            </a:r>
            <a:r>
              <a:rPr lang="en-US" b="1" dirty="0" smtClean="0">
                <a:solidFill>
                  <a:srgbClr val="0000FF"/>
                </a:solidFill>
              </a:rPr>
              <a:t>non-intercepting</a:t>
            </a:r>
            <a:endParaRPr lang="en-US" b="1" dirty="0">
              <a:solidFill>
                <a:srgbClr val="0000FF"/>
              </a:solidFill>
            </a:endParaRPr>
          </a:p>
        </p:txBody>
      </p:sp>
    </p:spTree>
    <p:extLst>
      <p:ext uri="{BB962C8B-B14F-4D97-AF65-F5344CB8AC3E}">
        <p14:creationId xmlns:p14="http://schemas.microsoft.com/office/powerpoint/2010/main" val="268409957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8924"/>
          <a:stretch/>
        </p:blipFill>
        <p:spPr bwMode="auto">
          <a:xfrm>
            <a:off x="3311809" y="835223"/>
            <a:ext cx="2936591"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11204" y="177114"/>
            <a:ext cx="9108996" cy="888705"/>
          </a:xfrm>
        </p:spPr>
        <p:txBody>
          <a:bodyPr/>
          <a:lstStyle/>
          <a:p>
            <a:r>
              <a:rPr lang="en-US" dirty="0" smtClean="0"/>
              <a:t>Basic optics measurements at SNS Ring</a:t>
            </a:r>
            <a:endParaRPr lang="en-US" dirty="0"/>
          </a:p>
        </p:txBody>
      </p:sp>
      <p:pic>
        <p:nvPicPr>
          <p:cNvPr id="4" name="Picture 3"/>
          <p:cNvPicPr>
            <a:picLocks noChangeAspect="1"/>
          </p:cNvPicPr>
          <p:nvPr/>
        </p:nvPicPr>
        <p:blipFill>
          <a:blip r:embed="rId3"/>
          <a:stretch>
            <a:fillRect/>
          </a:stretch>
        </p:blipFill>
        <p:spPr>
          <a:xfrm>
            <a:off x="6553200" y="987623"/>
            <a:ext cx="2405495" cy="1600200"/>
          </a:xfrm>
          <a:prstGeom prst="rect">
            <a:avLst/>
          </a:prstGeom>
        </p:spPr>
      </p:pic>
      <p:pic>
        <p:nvPicPr>
          <p:cNvPr id="5" name="Picture 4"/>
          <p:cNvPicPr>
            <a:picLocks noChangeAspect="1"/>
          </p:cNvPicPr>
          <p:nvPr/>
        </p:nvPicPr>
        <p:blipFill>
          <a:blip r:embed="rId4"/>
          <a:stretch>
            <a:fillRect/>
          </a:stretch>
        </p:blipFill>
        <p:spPr>
          <a:xfrm>
            <a:off x="6061854" y="3352800"/>
            <a:ext cx="2853546" cy="2168286"/>
          </a:xfrm>
          <a:prstGeom prst="rect">
            <a:avLst/>
          </a:prstGeom>
        </p:spPr>
      </p:pic>
      <p:sp>
        <p:nvSpPr>
          <p:cNvPr id="8" name="TextBox 7"/>
          <p:cNvSpPr txBox="1"/>
          <p:nvPr/>
        </p:nvSpPr>
        <p:spPr>
          <a:xfrm>
            <a:off x="7315200" y="2206823"/>
            <a:ext cx="877389" cy="276999"/>
          </a:xfrm>
          <a:prstGeom prst="rect">
            <a:avLst/>
          </a:prstGeom>
          <a:noFill/>
        </p:spPr>
        <p:txBody>
          <a:bodyPr wrap="none" rtlCol="0">
            <a:spAutoFit/>
          </a:bodyPr>
          <a:lstStyle/>
          <a:p>
            <a:r>
              <a:rPr lang="en-US" sz="1200" dirty="0" smtClean="0"/>
              <a:t>(T. </a:t>
            </a:r>
            <a:r>
              <a:rPr lang="en-US" sz="1200" dirty="0" err="1" smtClean="0"/>
              <a:t>Pelaia</a:t>
            </a:r>
            <a:r>
              <a:rPr lang="en-US" sz="1200" dirty="0" smtClean="0"/>
              <a:t>)</a:t>
            </a:r>
            <a:endParaRPr lang="en-US" sz="1200" dirty="0"/>
          </a:p>
        </p:txBody>
      </p:sp>
      <p:pic>
        <p:nvPicPr>
          <p:cNvPr id="9" name="Picture 8"/>
          <p:cNvPicPr>
            <a:picLocks noChangeAspect="1"/>
          </p:cNvPicPr>
          <p:nvPr/>
        </p:nvPicPr>
        <p:blipFill>
          <a:blip r:embed="rId5"/>
          <a:stretch>
            <a:fillRect/>
          </a:stretch>
        </p:blipFill>
        <p:spPr>
          <a:xfrm>
            <a:off x="54228" y="911423"/>
            <a:ext cx="2940947" cy="1371600"/>
          </a:xfrm>
          <a:prstGeom prst="rect">
            <a:avLst/>
          </a:prstGeom>
        </p:spPr>
      </p:pic>
      <p:pic>
        <p:nvPicPr>
          <p:cNvPr id="10" name="Picture 9"/>
          <p:cNvPicPr>
            <a:picLocks noChangeAspect="1"/>
          </p:cNvPicPr>
          <p:nvPr/>
        </p:nvPicPr>
        <p:blipFill>
          <a:blip r:embed="rId6"/>
          <a:stretch>
            <a:fillRect/>
          </a:stretch>
        </p:blipFill>
        <p:spPr>
          <a:xfrm>
            <a:off x="228601" y="3505200"/>
            <a:ext cx="3015568" cy="1993900"/>
          </a:xfrm>
          <a:prstGeom prst="rect">
            <a:avLst/>
          </a:prstGeom>
        </p:spPr>
      </p:pic>
      <p:sp>
        <p:nvSpPr>
          <p:cNvPr id="11" name="TextBox 10"/>
          <p:cNvSpPr txBox="1"/>
          <p:nvPr/>
        </p:nvSpPr>
        <p:spPr>
          <a:xfrm>
            <a:off x="381000" y="5638800"/>
            <a:ext cx="2381907" cy="307777"/>
          </a:xfrm>
          <a:prstGeom prst="rect">
            <a:avLst/>
          </a:prstGeom>
          <a:solidFill>
            <a:srgbClr val="FFF475">
              <a:alpha val="53000"/>
            </a:srgbClr>
          </a:solidFill>
        </p:spPr>
        <p:txBody>
          <a:bodyPr wrap="none" rtlCol="0">
            <a:spAutoFit/>
          </a:bodyPr>
          <a:lstStyle/>
          <a:p>
            <a:r>
              <a:rPr lang="en-US" sz="1400" b="1" dirty="0" smtClean="0">
                <a:latin typeface="Arial Narrow"/>
                <a:cs typeface="Arial Narrow"/>
              </a:rPr>
              <a:t>Simulation code benchmarking</a:t>
            </a:r>
            <a:endParaRPr lang="en-US" sz="1400" b="1" dirty="0">
              <a:latin typeface="Arial Narrow"/>
              <a:cs typeface="Arial Narrow"/>
            </a:endParaRPr>
          </a:p>
        </p:txBody>
      </p:sp>
      <p:sp>
        <p:nvSpPr>
          <p:cNvPr id="12" name="TextBox 11"/>
          <p:cNvSpPr txBox="1"/>
          <p:nvPr/>
        </p:nvSpPr>
        <p:spPr>
          <a:xfrm>
            <a:off x="76200" y="2511623"/>
            <a:ext cx="3186990" cy="523220"/>
          </a:xfrm>
          <a:prstGeom prst="rect">
            <a:avLst/>
          </a:prstGeom>
          <a:solidFill>
            <a:srgbClr val="FFF475">
              <a:alpha val="53000"/>
            </a:srgbClr>
          </a:solidFill>
        </p:spPr>
        <p:txBody>
          <a:bodyPr wrap="none" rtlCol="0">
            <a:spAutoFit/>
          </a:bodyPr>
          <a:lstStyle/>
          <a:p>
            <a:r>
              <a:rPr lang="en-US" sz="1400" b="1" dirty="0" smtClean="0">
                <a:latin typeface="Arial Narrow"/>
                <a:cs typeface="Arial Narrow"/>
              </a:rPr>
              <a:t>Betatron function measurement by varying </a:t>
            </a:r>
            <a:br>
              <a:rPr lang="en-US" sz="1400" b="1" dirty="0" smtClean="0">
                <a:latin typeface="Arial Narrow"/>
                <a:cs typeface="Arial Narrow"/>
              </a:rPr>
            </a:br>
            <a:r>
              <a:rPr lang="en-US" sz="1400" b="1" dirty="0" smtClean="0">
                <a:latin typeface="Arial Narrow"/>
                <a:cs typeface="Arial Narrow"/>
              </a:rPr>
              <a:t>quad trims (also used MIA and ORM)</a:t>
            </a:r>
            <a:endParaRPr lang="en-US" sz="1400" b="1" dirty="0">
              <a:latin typeface="Arial Narrow"/>
              <a:cs typeface="Arial Narrow"/>
            </a:endParaRPr>
          </a:p>
        </p:txBody>
      </p:sp>
      <p:sp>
        <p:nvSpPr>
          <p:cNvPr id="13" name="TextBox 12"/>
          <p:cNvSpPr txBox="1"/>
          <p:nvPr/>
        </p:nvSpPr>
        <p:spPr>
          <a:xfrm>
            <a:off x="3657600" y="2664023"/>
            <a:ext cx="2418263" cy="307777"/>
          </a:xfrm>
          <a:prstGeom prst="rect">
            <a:avLst/>
          </a:prstGeom>
          <a:solidFill>
            <a:srgbClr val="FFF475">
              <a:alpha val="53000"/>
            </a:srgbClr>
          </a:solidFill>
        </p:spPr>
        <p:txBody>
          <a:bodyPr wrap="none" rtlCol="0">
            <a:spAutoFit/>
          </a:bodyPr>
          <a:lstStyle/>
          <a:p>
            <a:r>
              <a:rPr lang="en-US" sz="1400" b="1" dirty="0" smtClean="0">
                <a:latin typeface="Arial Narrow"/>
                <a:cs typeface="Arial Narrow"/>
              </a:rPr>
              <a:t>Transverse coupling in the Ring</a:t>
            </a:r>
            <a:endParaRPr lang="en-US" sz="1400" b="1" dirty="0">
              <a:latin typeface="Arial Narrow"/>
              <a:cs typeface="Arial Narrow"/>
            </a:endParaRPr>
          </a:p>
        </p:txBody>
      </p:sp>
      <p:sp>
        <p:nvSpPr>
          <p:cNvPr id="14" name="TextBox 13"/>
          <p:cNvSpPr txBox="1"/>
          <p:nvPr/>
        </p:nvSpPr>
        <p:spPr>
          <a:xfrm>
            <a:off x="7086600" y="2740223"/>
            <a:ext cx="1632791" cy="307777"/>
          </a:xfrm>
          <a:prstGeom prst="rect">
            <a:avLst/>
          </a:prstGeom>
          <a:solidFill>
            <a:srgbClr val="FFF475">
              <a:alpha val="53000"/>
            </a:srgbClr>
          </a:solidFill>
        </p:spPr>
        <p:txBody>
          <a:bodyPr wrap="none" rtlCol="0">
            <a:spAutoFit/>
          </a:bodyPr>
          <a:lstStyle/>
          <a:p>
            <a:r>
              <a:rPr lang="en-US" sz="1400" b="1" dirty="0" smtClean="0">
                <a:latin typeface="Arial Narrow"/>
                <a:cs typeface="Arial Narrow"/>
              </a:rPr>
              <a:t>Ring resonance map</a:t>
            </a:r>
            <a:endParaRPr lang="en-US" sz="1400" b="1" dirty="0">
              <a:latin typeface="Arial Narrow"/>
              <a:cs typeface="Arial Narrow"/>
            </a:endParaRPr>
          </a:p>
        </p:txBody>
      </p:sp>
      <p:sp>
        <p:nvSpPr>
          <p:cNvPr id="15" name="TextBox 14"/>
          <p:cNvSpPr txBox="1"/>
          <p:nvPr/>
        </p:nvSpPr>
        <p:spPr>
          <a:xfrm>
            <a:off x="6096000" y="5562600"/>
            <a:ext cx="2971800" cy="738664"/>
          </a:xfrm>
          <a:prstGeom prst="rect">
            <a:avLst/>
          </a:prstGeom>
          <a:solidFill>
            <a:srgbClr val="FFF475">
              <a:alpha val="53000"/>
            </a:srgbClr>
          </a:solidFill>
        </p:spPr>
        <p:txBody>
          <a:bodyPr wrap="square" rtlCol="0">
            <a:spAutoFit/>
          </a:bodyPr>
          <a:lstStyle/>
          <a:p>
            <a:r>
              <a:rPr lang="en-US" sz="1400" b="1" dirty="0" smtClean="0">
                <a:latin typeface="Arial Narrow"/>
                <a:cs typeface="Arial Narrow"/>
              </a:rPr>
              <a:t>2-D beam distribution in extraction line using a BPM and single </a:t>
            </a:r>
            <a:r>
              <a:rPr lang="en-US" sz="1400" b="1" dirty="0" err="1" smtClean="0">
                <a:latin typeface="Arial Narrow"/>
                <a:cs typeface="Arial Narrow"/>
              </a:rPr>
              <a:t>minipulse</a:t>
            </a:r>
            <a:r>
              <a:rPr lang="en-US" sz="1400" b="1" dirty="0" smtClean="0">
                <a:latin typeface="Arial Narrow"/>
                <a:cs typeface="Arial Narrow"/>
              </a:rPr>
              <a:t> reconstruction</a:t>
            </a:r>
          </a:p>
        </p:txBody>
      </p:sp>
      <p:sp>
        <p:nvSpPr>
          <p:cNvPr id="16" name="TextBox 15"/>
          <p:cNvSpPr txBox="1"/>
          <p:nvPr/>
        </p:nvSpPr>
        <p:spPr>
          <a:xfrm>
            <a:off x="1295400" y="4953000"/>
            <a:ext cx="1211089" cy="276999"/>
          </a:xfrm>
          <a:prstGeom prst="rect">
            <a:avLst/>
          </a:prstGeom>
          <a:noFill/>
        </p:spPr>
        <p:txBody>
          <a:bodyPr wrap="none" rtlCol="0">
            <a:spAutoFit/>
          </a:bodyPr>
          <a:lstStyle/>
          <a:p>
            <a:r>
              <a:rPr lang="en-US" sz="1200" dirty="0" smtClean="0"/>
              <a:t>(S. </a:t>
            </a:r>
            <a:r>
              <a:rPr lang="en-US" sz="1200" dirty="0" err="1" smtClean="0"/>
              <a:t>Cousineau</a:t>
            </a:r>
            <a:r>
              <a:rPr lang="en-US" sz="1200" dirty="0" smtClean="0"/>
              <a:t>)</a:t>
            </a:r>
            <a:endParaRPr lang="en-US" sz="1200" dirty="0"/>
          </a:p>
        </p:txBody>
      </p:sp>
      <p:sp>
        <p:nvSpPr>
          <p:cNvPr id="17" name="TextBox 16"/>
          <p:cNvSpPr txBox="1"/>
          <p:nvPr/>
        </p:nvSpPr>
        <p:spPr>
          <a:xfrm>
            <a:off x="609600" y="987623"/>
            <a:ext cx="1986692" cy="276999"/>
          </a:xfrm>
          <a:prstGeom prst="rect">
            <a:avLst/>
          </a:prstGeom>
          <a:noFill/>
        </p:spPr>
        <p:txBody>
          <a:bodyPr wrap="none" rtlCol="0">
            <a:spAutoFit/>
          </a:bodyPr>
          <a:lstStyle/>
          <a:p>
            <a:r>
              <a:rPr lang="en-US" sz="1200" dirty="0" smtClean="0"/>
              <a:t>(S. </a:t>
            </a:r>
            <a:r>
              <a:rPr lang="en-US" sz="1200" dirty="0" err="1" smtClean="0"/>
              <a:t>Cousineau</a:t>
            </a:r>
            <a:r>
              <a:rPr lang="en-US" sz="1200" dirty="0" smtClean="0"/>
              <a:t> &amp; T. </a:t>
            </a:r>
            <a:r>
              <a:rPr lang="en-US" sz="1200" dirty="0" err="1" smtClean="0"/>
              <a:t>Pelaia</a:t>
            </a:r>
            <a:r>
              <a:rPr lang="en-US" sz="1200" dirty="0" smtClean="0"/>
              <a:t>)</a:t>
            </a:r>
            <a:endParaRPr lang="en-US" sz="1200" dirty="0"/>
          </a:p>
        </p:txBody>
      </p:sp>
      <p:sp>
        <p:nvSpPr>
          <p:cNvPr id="18" name="TextBox 17"/>
          <p:cNvSpPr txBox="1"/>
          <p:nvPr/>
        </p:nvSpPr>
        <p:spPr>
          <a:xfrm>
            <a:off x="5168335" y="939224"/>
            <a:ext cx="851465" cy="276999"/>
          </a:xfrm>
          <a:prstGeom prst="rect">
            <a:avLst/>
          </a:prstGeom>
          <a:noFill/>
        </p:spPr>
        <p:txBody>
          <a:bodyPr wrap="none" rtlCol="0">
            <a:spAutoFit/>
          </a:bodyPr>
          <a:lstStyle/>
          <a:p>
            <a:r>
              <a:rPr lang="en-US" sz="1200" dirty="0" smtClean="0"/>
              <a:t>(M. Plum)</a:t>
            </a:r>
            <a:endParaRPr lang="en-US" sz="1200" dirty="0"/>
          </a:p>
        </p:txBody>
      </p:sp>
      <p:sp>
        <p:nvSpPr>
          <p:cNvPr id="19" name="TextBox 18"/>
          <p:cNvSpPr txBox="1"/>
          <p:nvPr/>
        </p:nvSpPr>
        <p:spPr>
          <a:xfrm>
            <a:off x="3719901" y="5486400"/>
            <a:ext cx="1690299" cy="307777"/>
          </a:xfrm>
          <a:prstGeom prst="rect">
            <a:avLst/>
          </a:prstGeom>
          <a:solidFill>
            <a:srgbClr val="FFF475">
              <a:alpha val="53000"/>
            </a:srgbClr>
          </a:solidFill>
        </p:spPr>
        <p:txBody>
          <a:bodyPr wrap="none" rtlCol="0">
            <a:spAutoFit/>
          </a:bodyPr>
          <a:lstStyle/>
          <a:p>
            <a:r>
              <a:rPr lang="en-US" sz="1400" b="1" dirty="0" smtClean="0">
                <a:latin typeface="Arial Narrow"/>
                <a:cs typeface="Arial Narrow"/>
              </a:rPr>
              <a:t>Phase space painting</a:t>
            </a:r>
            <a:endParaRPr lang="en-US" sz="1400" b="1" dirty="0">
              <a:latin typeface="Arial Narrow"/>
              <a:cs typeface="Arial Narrow"/>
            </a:endParaRPr>
          </a:p>
        </p:txBody>
      </p:sp>
      <p:pic>
        <p:nvPicPr>
          <p:cNvPr id="3" name="Picture 2"/>
          <p:cNvPicPr>
            <a:picLocks noChangeAspect="1"/>
          </p:cNvPicPr>
          <p:nvPr/>
        </p:nvPicPr>
        <p:blipFill>
          <a:blip r:embed="rId7"/>
          <a:stretch>
            <a:fillRect/>
          </a:stretch>
        </p:blipFill>
        <p:spPr>
          <a:xfrm>
            <a:off x="3301999" y="3706925"/>
            <a:ext cx="2641601" cy="1550875"/>
          </a:xfrm>
          <a:prstGeom prst="rect">
            <a:avLst/>
          </a:prstGeom>
        </p:spPr>
      </p:pic>
      <p:sp>
        <p:nvSpPr>
          <p:cNvPr id="21" name="TextBox 20"/>
          <p:cNvSpPr txBox="1"/>
          <p:nvPr/>
        </p:nvSpPr>
        <p:spPr>
          <a:xfrm>
            <a:off x="3505200" y="4800600"/>
            <a:ext cx="1211089" cy="276999"/>
          </a:xfrm>
          <a:prstGeom prst="rect">
            <a:avLst/>
          </a:prstGeom>
          <a:noFill/>
        </p:spPr>
        <p:txBody>
          <a:bodyPr wrap="none" rtlCol="0">
            <a:spAutoFit/>
          </a:bodyPr>
          <a:lstStyle/>
          <a:p>
            <a:r>
              <a:rPr lang="en-US" sz="1200" dirty="0" smtClean="0"/>
              <a:t>(S. </a:t>
            </a:r>
            <a:r>
              <a:rPr lang="en-US" sz="1200" dirty="0" err="1" smtClean="0"/>
              <a:t>Cousineau</a:t>
            </a:r>
            <a:r>
              <a:rPr lang="en-US" sz="1200" dirty="0" smtClean="0"/>
              <a:t>)</a:t>
            </a:r>
            <a:endParaRPr lang="en-US" sz="1200" dirty="0"/>
          </a:p>
        </p:txBody>
      </p:sp>
    </p:spTree>
    <p:extLst>
      <p:ext uri="{BB962C8B-B14F-4D97-AF65-F5344CB8AC3E}">
        <p14:creationId xmlns:p14="http://schemas.microsoft.com/office/powerpoint/2010/main" val="1787285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for future development</a:t>
            </a:r>
            <a:endParaRPr lang="en-US" dirty="0"/>
          </a:p>
        </p:txBody>
      </p:sp>
      <p:sp>
        <p:nvSpPr>
          <p:cNvPr id="3" name="Content Placeholder 2"/>
          <p:cNvSpPr>
            <a:spLocks noGrp="1"/>
          </p:cNvSpPr>
          <p:nvPr>
            <p:ph idx="1"/>
          </p:nvPr>
        </p:nvSpPr>
        <p:spPr>
          <a:xfrm>
            <a:off x="152400" y="968111"/>
            <a:ext cx="8534400" cy="4387354"/>
          </a:xfrm>
        </p:spPr>
        <p:txBody>
          <a:bodyPr/>
          <a:lstStyle/>
          <a:p>
            <a:r>
              <a:rPr lang="en-US" sz="2400" dirty="0" smtClean="0"/>
              <a:t>Improve </a:t>
            </a:r>
            <a:r>
              <a:rPr lang="en-US" sz="2400" dirty="0"/>
              <a:t>simulations to accurately predict beam loss at the &lt;1x10</a:t>
            </a:r>
            <a:r>
              <a:rPr lang="en-US" sz="2400" baseline="30000" dirty="0"/>
              <a:t>-6</a:t>
            </a:r>
            <a:r>
              <a:rPr lang="en-US" sz="2400" dirty="0"/>
              <a:t> level</a:t>
            </a:r>
          </a:p>
          <a:p>
            <a:r>
              <a:rPr lang="en-US" sz="2400" dirty="0"/>
              <a:t>Improve ability to predict and model the e-p </a:t>
            </a:r>
            <a:r>
              <a:rPr lang="en-US" sz="2400" dirty="0" smtClean="0"/>
              <a:t>beam instability </a:t>
            </a:r>
            <a:r>
              <a:rPr lang="en-US" sz="2400" dirty="0"/>
              <a:t>characteristics, especially the threshold</a:t>
            </a:r>
          </a:p>
          <a:p>
            <a:r>
              <a:rPr lang="en-US" sz="2400" dirty="0"/>
              <a:t>Advance the technology for laser stripping to make it practical for the next generation of high intensity machines</a:t>
            </a:r>
          </a:p>
          <a:p>
            <a:r>
              <a:rPr lang="en-US" sz="2400" dirty="0" smtClean="0"/>
              <a:t>Improve beam instrumentation:</a:t>
            </a:r>
          </a:p>
          <a:p>
            <a:pPr lvl="1"/>
            <a:r>
              <a:rPr lang="en-US" sz="2200" dirty="0" smtClean="0"/>
              <a:t>Measure beam halo, preferably non-intercepting, with </a:t>
            </a:r>
            <a:br>
              <a:rPr lang="en-US" sz="2200" dirty="0" smtClean="0"/>
            </a:br>
            <a:r>
              <a:rPr lang="en-US" sz="2200" dirty="0" smtClean="0"/>
              <a:t>dynamic range &gt; 10</a:t>
            </a:r>
            <a:r>
              <a:rPr lang="en-US" sz="2200" baseline="30000" dirty="0"/>
              <a:t>6</a:t>
            </a:r>
            <a:endParaRPr lang="en-US" sz="2200" baseline="30000" dirty="0" smtClean="0"/>
          </a:p>
          <a:p>
            <a:pPr lvl="1"/>
            <a:r>
              <a:rPr lang="en-US" sz="2200" dirty="0" smtClean="0"/>
              <a:t>Measure input beam distributions (</a:t>
            </a:r>
            <a:r>
              <a:rPr lang="en-US" sz="2200" dirty="0" err="1" smtClean="0"/>
              <a:t>e.g</a:t>
            </a:r>
            <a:r>
              <a:rPr lang="en-US" sz="2200" dirty="0" smtClean="0"/>
              <a:t> from ion source or RFQ) with greater accuracy, with dynamic </a:t>
            </a:r>
            <a:r>
              <a:rPr lang="en-US" sz="2200" dirty="0"/>
              <a:t>range &gt; </a:t>
            </a:r>
            <a:r>
              <a:rPr lang="en-US" sz="2200" dirty="0" smtClean="0"/>
              <a:t>10</a:t>
            </a:r>
            <a:r>
              <a:rPr lang="en-US" sz="2200" baseline="30000" dirty="0"/>
              <a:t>6</a:t>
            </a:r>
            <a:r>
              <a:rPr lang="en-US" sz="2200" dirty="0" smtClean="0"/>
              <a:t>, full 6D phase space</a:t>
            </a:r>
          </a:p>
        </p:txBody>
      </p:sp>
    </p:spTree>
    <p:extLst>
      <p:ext uri="{BB962C8B-B14F-4D97-AF65-F5344CB8AC3E}">
        <p14:creationId xmlns:p14="http://schemas.microsoft.com/office/powerpoint/2010/main" val="335705749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a:xfrm>
            <a:off x="111204" y="1344823"/>
            <a:ext cx="8229600" cy="763286"/>
          </a:xfrm>
        </p:spPr>
        <p:txBody>
          <a:bodyPr/>
          <a:lstStyle/>
          <a:p>
            <a:r>
              <a:rPr lang="en-US" sz="2400" dirty="0" smtClean="0"/>
              <a:t>Thanks to H. Hotchi (J-PARC) and B. Goddard (CERN) for their input into this presentation</a:t>
            </a:r>
            <a:endParaRPr lang="en-US" sz="2400" dirty="0"/>
          </a:p>
        </p:txBody>
      </p:sp>
    </p:spTree>
    <p:extLst>
      <p:ext uri="{BB962C8B-B14F-4D97-AF65-F5344CB8AC3E}">
        <p14:creationId xmlns:p14="http://schemas.microsoft.com/office/powerpoint/2010/main" val="33040604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2156695"/>
            <a:ext cx="8705890" cy="1692771"/>
          </a:xfrm>
          <a:prstGeom prst="rect">
            <a:avLst/>
          </a:prstGeom>
          <a:noFill/>
        </p:spPr>
        <p:txBody>
          <a:bodyPr wrap="square" rtlCol="0">
            <a:spAutoFit/>
          </a:bodyPr>
          <a:lstStyle/>
          <a:p>
            <a:pPr algn="ctr"/>
            <a:r>
              <a:rPr lang="en-US" sz="2800" dirty="0" smtClean="0">
                <a:solidFill>
                  <a:srgbClr val="FF0000"/>
                </a:solidFill>
              </a:rPr>
              <a:t>The SNS ring is an ideal environment for studying high intensity effects</a:t>
            </a:r>
          </a:p>
          <a:p>
            <a:pPr algn="ctr"/>
            <a:endParaRPr lang="en-US" sz="2400" dirty="0" smtClean="0">
              <a:solidFill>
                <a:srgbClr val="FF0000"/>
              </a:solidFill>
            </a:endParaRPr>
          </a:p>
          <a:p>
            <a:pPr algn="ctr"/>
            <a:r>
              <a:rPr lang="en-US" sz="2400" dirty="0" smtClean="0">
                <a:solidFill>
                  <a:srgbClr val="FF0000"/>
                </a:solidFill>
              </a:rPr>
              <a:t>PLEASE JOIN US!</a:t>
            </a:r>
            <a:endParaRPr lang="en-US" sz="2400" dirty="0">
              <a:solidFill>
                <a:srgbClr val="FF0000"/>
              </a:solidFill>
            </a:endParaRPr>
          </a:p>
        </p:txBody>
      </p:sp>
    </p:spTree>
    <p:extLst>
      <p:ext uri="{BB962C8B-B14F-4D97-AF65-F5344CB8AC3E}">
        <p14:creationId xmlns:p14="http://schemas.microsoft.com/office/powerpoint/2010/main" val="197512817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0" y="3276600"/>
            <a:ext cx="2860596" cy="560177"/>
          </a:xfrm>
        </p:spPr>
        <p:txBody>
          <a:bodyPr/>
          <a:lstStyle/>
          <a:p>
            <a:pPr marL="0" indent="0">
              <a:buNone/>
            </a:pPr>
            <a:r>
              <a:rPr lang="en-US" dirty="0" smtClean="0"/>
              <a:t>Back up slides</a:t>
            </a:r>
            <a:endParaRPr lang="en-US" dirty="0"/>
          </a:p>
        </p:txBody>
      </p:sp>
    </p:spTree>
    <p:extLst>
      <p:ext uri="{BB962C8B-B14F-4D97-AF65-F5344CB8AC3E}">
        <p14:creationId xmlns:p14="http://schemas.microsoft.com/office/powerpoint/2010/main" val="179749802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intensity landscape</a:t>
            </a:r>
            <a:endParaRPr lang="en-US"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1604" r="-2816"/>
          <a:stretch/>
        </p:blipFill>
        <p:spPr>
          <a:xfrm>
            <a:off x="762000" y="990600"/>
            <a:ext cx="6653853" cy="4827587"/>
          </a:xfrm>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l="887" t="802" r="667" b="965"/>
          <a:stretch/>
        </p:blipFill>
        <p:spPr bwMode="auto">
          <a:xfrm>
            <a:off x="753533" y="804334"/>
            <a:ext cx="7501467" cy="543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943600" y="6575700"/>
            <a:ext cx="2166754" cy="307777"/>
          </a:xfrm>
          <a:prstGeom prst="rect">
            <a:avLst/>
          </a:prstGeom>
          <a:noFill/>
        </p:spPr>
        <p:txBody>
          <a:bodyPr wrap="none" rtlCol="0">
            <a:spAutoFit/>
          </a:bodyPr>
          <a:lstStyle/>
          <a:p>
            <a:r>
              <a:rPr lang="en-US" sz="1400" dirty="0" smtClean="0"/>
              <a:t>Courtesy S. Henderson</a:t>
            </a:r>
            <a:endParaRPr lang="en-US" sz="1400" dirty="0"/>
          </a:p>
        </p:txBody>
      </p:sp>
    </p:spTree>
    <p:extLst>
      <p:ext uri="{BB962C8B-B14F-4D97-AF65-F5344CB8AC3E}">
        <p14:creationId xmlns:p14="http://schemas.microsoft.com/office/powerpoint/2010/main" val="33630369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intensity </a:t>
            </a:r>
            <a:r>
              <a:rPr lang="en-US" dirty="0" smtClean="0"/>
              <a:t>landscape incl. future</a:t>
            </a:r>
            <a:endParaRPr lang="en-US"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241" t="-144" r="348" b="474"/>
          <a:stretch/>
        </p:blipFill>
        <p:spPr>
          <a:xfrm>
            <a:off x="914400" y="838200"/>
            <a:ext cx="6834304" cy="5261605"/>
          </a:xfrm>
        </p:spPr>
      </p:pic>
      <p:pic>
        <p:nvPicPr>
          <p:cNvPr id="5" name="Picture 4"/>
          <p:cNvPicPr>
            <a:picLocks noChangeAspect="1" noChangeArrowheads="1"/>
          </p:cNvPicPr>
          <p:nvPr/>
        </p:nvPicPr>
        <p:blipFill rotWithShape="1">
          <a:blip r:embed="rId3">
            <a:extLst>
              <a:ext uri="{28A0092B-C50C-407E-A947-70E740481C1C}">
                <a14:useLocalDpi xmlns:a14="http://schemas.microsoft.com/office/drawing/2010/main"/>
              </a:ext>
            </a:extLst>
          </a:blip>
          <a:srcRect l="330" t="909" r="989" b="619"/>
          <a:stretch/>
        </p:blipFill>
        <p:spPr bwMode="auto">
          <a:xfrm>
            <a:off x="711200" y="817217"/>
            <a:ext cx="7518400" cy="5448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943600" y="6575700"/>
            <a:ext cx="2166754" cy="307777"/>
          </a:xfrm>
          <a:prstGeom prst="rect">
            <a:avLst/>
          </a:prstGeom>
          <a:noFill/>
        </p:spPr>
        <p:txBody>
          <a:bodyPr wrap="none" rtlCol="0">
            <a:spAutoFit/>
          </a:bodyPr>
          <a:lstStyle/>
          <a:p>
            <a:r>
              <a:rPr lang="en-US" sz="1400" dirty="0" smtClean="0"/>
              <a:t>Courtesy S. Henderson</a:t>
            </a:r>
            <a:endParaRPr lang="en-US" sz="1400" dirty="0"/>
          </a:p>
        </p:txBody>
      </p:sp>
    </p:spTree>
    <p:extLst>
      <p:ext uri="{BB962C8B-B14F-4D97-AF65-F5344CB8AC3E}">
        <p14:creationId xmlns:p14="http://schemas.microsoft.com/office/powerpoint/2010/main" val="24422382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7446" name="Picture 86" descr="HEBT-Ring-RTBT"/>
          <p:cNvPicPr>
            <a:picLocks noChangeAspect="1" noChangeArrowheads="1"/>
          </p:cNvPicPr>
          <p:nvPr/>
        </p:nvPicPr>
        <p:blipFill>
          <a:blip r:embed="rId3" cstate="print">
            <a:extLst>
              <a:ext uri="{28A0092B-C50C-407E-A947-70E740481C1C}">
                <a14:useLocalDpi xmlns:a14="http://schemas.microsoft.com/office/drawing/2010/main"/>
              </a:ext>
            </a:extLst>
          </a:blip>
          <a:srcRect r="24016"/>
          <a:stretch>
            <a:fillRect/>
          </a:stretch>
        </p:blipFill>
        <p:spPr bwMode="auto">
          <a:xfrm>
            <a:off x="4764088" y="455613"/>
            <a:ext cx="4379912" cy="4411662"/>
          </a:xfrm>
          <a:prstGeom prst="rect">
            <a:avLst/>
          </a:prstGeom>
          <a:noFill/>
        </p:spPr>
      </p:pic>
      <p:sp>
        <p:nvSpPr>
          <p:cNvPr id="527363" name="Line 3"/>
          <p:cNvSpPr>
            <a:spLocks noChangeShapeType="1"/>
          </p:cNvSpPr>
          <p:nvPr/>
        </p:nvSpPr>
        <p:spPr bwMode="auto">
          <a:xfrm>
            <a:off x="534988" y="3086100"/>
            <a:ext cx="4768850" cy="1588"/>
          </a:xfrm>
          <a:prstGeom prst="line">
            <a:avLst/>
          </a:prstGeom>
          <a:noFill/>
          <a:ln w="28575">
            <a:solidFill>
              <a:schemeClr val="tx1"/>
            </a:solidFill>
            <a:round/>
            <a:headEnd/>
            <a:tailEnd/>
          </a:ln>
          <a:effectLst/>
        </p:spPr>
        <p:txBody>
          <a:bodyPr>
            <a:prstTxWarp prst="textNoShape">
              <a:avLst/>
            </a:prstTxWarp>
          </a:bodyPr>
          <a:lstStyle/>
          <a:p>
            <a:endParaRPr lang="en-US"/>
          </a:p>
        </p:txBody>
      </p:sp>
      <p:sp>
        <p:nvSpPr>
          <p:cNvPr id="527364" name="Rectangle 4"/>
          <p:cNvSpPr>
            <a:spLocks noGrp="1" noChangeArrowheads="1"/>
          </p:cNvSpPr>
          <p:nvPr>
            <p:ph type="title"/>
          </p:nvPr>
        </p:nvSpPr>
        <p:spPr>
          <a:xfrm>
            <a:off x="153988" y="0"/>
            <a:ext cx="8229600" cy="838200"/>
          </a:xfrm>
        </p:spPr>
        <p:txBody>
          <a:bodyPr/>
          <a:lstStyle/>
          <a:p>
            <a:r>
              <a:rPr lang="en-US"/>
              <a:t>SNS Accelerator Complex</a:t>
            </a:r>
          </a:p>
        </p:txBody>
      </p:sp>
      <p:sp>
        <p:nvSpPr>
          <p:cNvPr id="527365" name="Text Box 5"/>
          <p:cNvSpPr txBox="1">
            <a:spLocks noChangeArrowheads="1"/>
          </p:cNvSpPr>
          <p:nvPr/>
        </p:nvSpPr>
        <p:spPr bwMode="auto">
          <a:xfrm>
            <a:off x="0" y="990600"/>
            <a:ext cx="2060575" cy="1136650"/>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b="1">
                <a:solidFill>
                  <a:schemeClr val="tx2"/>
                </a:solidFill>
                <a:ea typeface="Arial" charset="0"/>
                <a:cs typeface="Arial" charset="0"/>
              </a:rPr>
              <a:t>Front-End:</a:t>
            </a:r>
          </a:p>
          <a:p>
            <a:pPr algn="ctr" eaLnBrk="1" hangingPunct="1">
              <a:spcBef>
                <a:spcPct val="15000"/>
              </a:spcBef>
            </a:pPr>
            <a:r>
              <a:rPr lang="en-US" sz="1600" b="1">
                <a:solidFill>
                  <a:schemeClr val="tx2"/>
                </a:solidFill>
                <a:ea typeface="Arial" charset="0"/>
                <a:cs typeface="Arial" charset="0"/>
              </a:rPr>
              <a:t>Produce a 1-msec long, chopped,</a:t>
            </a:r>
            <a:br>
              <a:rPr lang="en-US" sz="1600" b="1">
                <a:solidFill>
                  <a:schemeClr val="tx2"/>
                </a:solidFill>
                <a:ea typeface="Arial" charset="0"/>
                <a:cs typeface="Arial" charset="0"/>
              </a:rPr>
            </a:br>
            <a:r>
              <a:rPr lang="en-US" sz="1600" b="1">
                <a:solidFill>
                  <a:schemeClr val="tx2"/>
                </a:solidFill>
                <a:ea typeface="Arial" charset="0"/>
                <a:cs typeface="Arial" charset="0"/>
              </a:rPr>
              <a:t>H</a:t>
            </a:r>
            <a:r>
              <a:rPr lang="en-US" sz="1600" b="1" baseline="30000">
                <a:solidFill>
                  <a:schemeClr val="tx2"/>
                </a:solidFill>
                <a:ea typeface="Arial" charset="0"/>
                <a:cs typeface="Arial" charset="0"/>
              </a:rPr>
              <a:t>-</a:t>
            </a:r>
            <a:r>
              <a:rPr lang="en-US" sz="1600" b="1">
                <a:solidFill>
                  <a:schemeClr val="tx2"/>
                </a:solidFill>
                <a:ea typeface="Arial" charset="0"/>
                <a:cs typeface="Arial" charset="0"/>
              </a:rPr>
              <a:t> beam </a:t>
            </a:r>
          </a:p>
        </p:txBody>
      </p:sp>
      <p:sp>
        <p:nvSpPr>
          <p:cNvPr id="527366" name="Text Box 6"/>
          <p:cNvSpPr txBox="1">
            <a:spLocks noChangeArrowheads="1"/>
          </p:cNvSpPr>
          <p:nvPr/>
        </p:nvSpPr>
        <p:spPr bwMode="auto">
          <a:xfrm>
            <a:off x="2043113" y="957263"/>
            <a:ext cx="1447800" cy="641350"/>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b="1">
                <a:solidFill>
                  <a:schemeClr val="accent1"/>
                </a:solidFill>
                <a:ea typeface="Arial" charset="0"/>
                <a:cs typeface="Arial" charset="0"/>
              </a:rPr>
              <a:t>1 GeV LINAC</a:t>
            </a:r>
            <a:endParaRPr lang="en-US" sz="1600" b="1">
              <a:solidFill>
                <a:schemeClr val="accent1"/>
              </a:solidFill>
              <a:ea typeface="Arial" charset="0"/>
              <a:cs typeface="Arial" charset="0"/>
            </a:endParaRPr>
          </a:p>
        </p:txBody>
      </p:sp>
      <p:sp>
        <p:nvSpPr>
          <p:cNvPr id="527367" name="Text Box 7"/>
          <p:cNvSpPr txBox="1">
            <a:spLocks noChangeArrowheads="1"/>
          </p:cNvSpPr>
          <p:nvPr/>
        </p:nvSpPr>
        <p:spPr bwMode="auto">
          <a:xfrm>
            <a:off x="3552825" y="946150"/>
            <a:ext cx="2362200" cy="1100138"/>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b="1">
                <a:solidFill>
                  <a:srgbClr val="800040"/>
                </a:solidFill>
                <a:ea typeface="Arial" charset="0"/>
                <a:cs typeface="Arial" charset="0"/>
              </a:rPr>
              <a:t>Accumulator Ring: </a:t>
            </a:r>
            <a:r>
              <a:rPr lang="en-US" sz="1600" b="1">
                <a:solidFill>
                  <a:srgbClr val="800040"/>
                </a:solidFill>
                <a:ea typeface="Arial" charset="0"/>
                <a:cs typeface="Arial" charset="0"/>
              </a:rPr>
              <a:t>Compress 1 msec long pulse to 700 nsec</a:t>
            </a:r>
          </a:p>
        </p:txBody>
      </p:sp>
      <p:sp>
        <p:nvSpPr>
          <p:cNvPr id="527368" name="Line 8"/>
          <p:cNvSpPr>
            <a:spLocks noChangeShapeType="1"/>
          </p:cNvSpPr>
          <p:nvPr/>
        </p:nvSpPr>
        <p:spPr bwMode="auto">
          <a:xfrm>
            <a:off x="5781675" y="1155700"/>
            <a:ext cx="1101725" cy="100013"/>
          </a:xfrm>
          <a:prstGeom prst="line">
            <a:avLst/>
          </a:prstGeom>
          <a:noFill/>
          <a:ln w="19050">
            <a:solidFill>
              <a:srgbClr val="800040"/>
            </a:solidFill>
            <a:round/>
            <a:headEnd/>
            <a:tailEnd type="stealth" w="sm" len="med"/>
          </a:ln>
          <a:effectLst/>
        </p:spPr>
        <p:txBody>
          <a:bodyPr>
            <a:prstTxWarp prst="textNoShape">
              <a:avLst/>
            </a:prstTxWarp>
          </a:bodyPr>
          <a:lstStyle/>
          <a:p>
            <a:endParaRPr lang="en-US"/>
          </a:p>
        </p:txBody>
      </p:sp>
      <p:sp>
        <p:nvSpPr>
          <p:cNvPr id="527369" name="Rectangle 9"/>
          <p:cNvSpPr>
            <a:spLocks noChangeArrowheads="1"/>
          </p:cNvSpPr>
          <p:nvPr/>
        </p:nvSpPr>
        <p:spPr bwMode="auto">
          <a:xfrm>
            <a:off x="1350963" y="2944813"/>
            <a:ext cx="3221037" cy="25558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a:solidFill>
              <a:schemeClr val="tx1"/>
            </a:solidFill>
            <a:miter lim="800000"/>
            <a:headEnd/>
            <a:tailEnd/>
          </a:ln>
          <a:effectLst/>
        </p:spPr>
        <p:txBody>
          <a:bodyPr wrap="none" anchor="ctr">
            <a:prstTxWarp prst="textNoShape">
              <a:avLst/>
            </a:prstTxWarp>
          </a:bodyPr>
          <a:lstStyle/>
          <a:p>
            <a:endParaRPr lang="en-US"/>
          </a:p>
        </p:txBody>
      </p:sp>
      <p:sp>
        <p:nvSpPr>
          <p:cNvPr id="527370" name="Rectangle 10"/>
          <p:cNvSpPr>
            <a:spLocks noChangeArrowheads="1"/>
          </p:cNvSpPr>
          <p:nvPr/>
        </p:nvSpPr>
        <p:spPr bwMode="auto">
          <a:xfrm>
            <a:off x="877888" y="2290763"/>
            <a:ext cx="749300" cy="271462"/>
          </a:xfrm>
          <a:prstGeom prst="rect">
            <a:avLst/>
          </a:prstGeom>
          <a:noFill/>
          <a:ln w="12700">
            <a:noFill/>
            <a:miter lim="800000"/>
            <a:headEnd/>
            <a:tailEnd/>
          </a:ln>
          <a:effectLst/>
        </p:spPr>
        <p:txBody>
          <a:bodyPr wrap="none" lIns="90487" tIns="44450" rIns="90487" bIns="44450">
            <a:prstTxWarp prst="textNoShape">
              <a:avLst/>
            </a:prstTxWarp>
            <a:spAutoFit/>
          </a:bodyPr>
          <a:lstStyle/>
          <a:p>
            <a:pPr eaLnBrk="1" hangingPunct="1"/>
            <a:r>
              <a:rPr lang="en-US" sz="1200">
                <a:ea typeface="Arial" charset="0"/>
                <a:cs typeface="Arial" charset="0"/>
              </a:rPr>
              <a:t>2.5 MeV</a:t>
            </a:r>
          </a:p>
        </p:txBody>
      </p:sp>
      <p:sp>
        <p:nvSpPr>
          <p:cNvPr id="527371" name="Line 11"/>
          <p:cNvSpPr>
            <a:spLocks noChangeShapeType="1"/>
          </p:cNvSpPr>
          <p:nvPr/>
        </p:nvSpPr>
        <p:spPr bwMode="auto">
          <a:xfrm flipH="1" flipV="1">
            <a:off x="1295400" y="2514600"/>
            <a:ext cx="0" cy="357188"/>
          </a:xfrm>
          <a:prstGeom prst="line">
            <a:avLst/>
          </a:prstGeom>
          <a:noFill/>
          <a:ln w="25400">
            <a:solidFill>
              <a:schemeClr val="tx1"/>
            </a:solidFill>
            <a:round/>
            <a:headEnd type="triangle" w="sm" len="med"/>
            <a:tailEnd/>
          </a:ln>
          <a:effectLst/>
        </p:spPr>
        <p:txBody>
          <a:bodyPr wrap="none" anchor="ctr">
            <a:prstTxWarp prst="textNoShape">
              <a:avLst/>
            </a:prstTxWarp>
          </a:bodyPr>
          <a:lstStyle/>
          <a:p>
            <a:endParaRPr lang="en-US"/>
          </a:p>
        </p:txBody>
      </p:sp>
      <p:sp>
        <p:nvSpPr>
          <p:cNvPr id="527372" name="Line 12"/>
          <p:cNvSpPr>
            <a:spLocks noChangeShapeType="1"/>
          </p:cNvSpPr>
          <p:nvPr/>
        </p:nvSpPr>
        <p:spPr bwMode="auto">
          <a:xfrm flipH="1" flipV="1">
            <a:off x="4572000" y="2438400"/>
            <a:ext cx="0" cy="357188"/>
          </a:xfrm>
          <a:prstGeom prst="line">
            <a:avLst/>
          </a:prstGeom>
          <a:noFill/>
          <a:ln w="25400">
            <a:solidFill>
              <a:schemeClr val="tx1"/>
            </a:solidFill>
            <a:round/>
            <a:headEnd type="triangle" w="sm" len="med"/>
            <a:tailEnd/>
          </a:ln>
          <a:effectLst/>
        </p:spPr>
        <p:txBody>
          <a:bodyPr wrap="none" anchor="ctr">
            <a:prstTxWarp prst="textNoShape">
              <a:avLst/>
            </a:prstTxWarp>
          </a:bodyPr>
          <a:lstStyle/>
          <a:p>
            <a:endParaRPr lang="en-US"/>
          </a:p>
        </p:txBody>
      </p:sp>
      <p:sp>
        <p:nvSpPr>
          <p:cNvPr id="527373" name="Rectangle 13"/>
          <p:cNvSpPr>
            <a:spLocks noChangeArrowheads="1"/>
          </p:cNvSpPr>
          <p:nvPr/>
        </p:nvSpPr>
        <p:spPr bwMode="auto">
          <a:xfrm>
            <a:off x="200025" y="2940050"/>
            <a:ext cx="1106488" cy="260350"/>
          </a:xfrm>
          <a:prstGeom prst="rect">
            <a:avLst/>
          </a:prstGeom>
          <a:gradFill rotWithShape="0">
            <a:gsLst>
              <a:gs pos="0">
                <a:schemeClr val="tx2">
                  <a:gamma/>
                  <a:shade val="46275"/>
                  <a:invGamma/>
                </a:schemeClr>
              </a:gs>
              <a:gs pos="50000">
                <a:schemeClr val="tx2"/>
              </a:gs>
              <a:gs pos="100000">
                <a:schemeClr val="tx2">
                  <a:gamma/>
                  <a:shade val="46275"/>
                  <a:invGamma/>
                </a:schemeClr>
              </a:gs>
            </a:gsLst>
            <a:lin ang="5400000" scaled="1"/>
          </a:gradFill>
          <a:ln w="12700">
            <a:solidFill>
              <a:schemeClr val="tx1"/>
            </a:solidFill>
            <a:miter lim="800000"/>
            <a:headEnd/>
            <a:tailEnd/>
          </a:ln>
          <a:effectLst/>
        </p:spPr>
        <p:txBody>
          <a:bodyPr wrap="none" anchor="ctr">
            <a:prstTxWarp prst="textNoShape">
              <a:avLst/>
            </a:prstTxWarp>
          </a:bodyPr>
          <a:lstStyle/>
          <a:p>
            <a:endParaRPr lang="en-US"/>
          </a:p>
        </p:txBody>
      </p:sp>
      <p:sp>
        <p:nvSpPr>
          <p:cNvPr id="527374" name="Rectangle 14"/>
          <p:cNvSpPr>
            <a:spLocks noChangeArrowheads="1"/>
          </p:cNvSpPr>
          <p:nvPr/>
        </p:nvSpPr>
        <p:spPr bwMode="auto">
          <a:xfrm>
            <a:off x="2438400" y="2895600"/>
            <a:ext cx="990600" cy="347663"/>
          </a:xfrm>
          <a:prstGeom prst="rect">
            <a:avLst/>
          </a:prstGeom>
          <a:noFill/>
          <a:ln w="50800">
            <a:noFill/>
            <a:miter lim="800000"/>
            <a:headEnd/>
            <a:tailEnd/>
          </a:ln>
          <a:effectLst>
            <a:outerShdw blurRad="38100" dist="25399" dir="2700000" algn="ctr" rotWithShape="0">
              <a:schemeClr val="tx1">
                <a:alpha val="74998"/>
              </a:schemeClr>
            </a:outerShdw>
          </a:effectLst>
        </p:spPr>
        <p:txBody>
          <a:bodyPr lIns="90487" tIns="44450" rIns="90487" bIns="44450">
            <a:prstTxWarp prst="textNoShape">
              <a:avLst/>
            </a:prstTxWarp>
            <a:spAutoFit/>
          </a:bodyPr>
          <a:lstStyle/>
          <a:p>
            <a:pPr eaLnBrk="1" hangingPunct="1"/>
            <a:r>
              <a:rPr lang="en-US" sz="1700" b="1">
                <a:solidFill>
                  <a:srgbClr val="F4F4F4"/>
                </a:solidFill>
                <a:ea typeface="Arial" charset="0"/>
                <a:cs typeface="Arial" charset="0"/>
              </a:rPr>
              <a:t>LINAC</a:t>
            </a:r>
          </a:p>
        </p:txBody>
      </p:sp>
      <p:sp>
        <p:nvSpPr>
          <p:cNvPr id="527375" name="Rectangle 15"/>
          <p:cNvSpPr>
            <a:spLocks noChangeArrowheads="1"/>
          </p:cNvSpPr>
          <p:nvPr/>
        </p:nvSpPr>
        <p:spPr bwMode="auto">
          <a:xfrm>
            <a:off x="152400" y="2895600"/>
            <a:ext cx="1295400" cy="347663"/>
          </a:xfrm>
          <a:prstGeom prst="rect">
            <a:avLst/>
          </a:prstGeom>
          <a:noFill/>
          <a:ln w="50800">
            <a:noFill/>
            <a:miter lim="800000"/>
            <a:headEnd/>
            <a:tailEnd/>
          </a:ln>
          <a:effectLst>
            <a:outerShdw blurRad="38100" dist="25399" dir="2700000" algn="ctr" rotWithShape="0">
              <a:schemeClr val="tx1">
                <a:alpha val="74998"/>
              </a:schemeClr>
            </a:outerShdw>
          </a:effectLst>
        </p:spPr>
        <p:txBody>
          <a:bodyPr lIns="90487" tIns="44450" rIns="90487" bIns="44450">
            <a:prstTxWarp prst="textNoShape">
              <a:avLst/>
            </a:prstTxWarp>
            <a:spAutoFit/>
          </a:bodyPr>
          <a:lstStyle/>
          <a:p>
            <a:pPr eaLnBrk="1" hangingPunct="1"/>
            <a:r>
              <a:rPr lang="en-US" sz="1700" b="1" dirty="0">
                <a:solidFill>
                  <a:srgbClr val="F4F4F4"/>
                </a:solidFill>
                <a:ea typeface="Arial" charset="0"/>
                <a:cs typeface="Arial" charset="0"/>
              </a:rPr>
              <a:t>Front-End</a:t>
            </a:r>
          </a:p>
        </p:txBody>
      </p:sp>
      <p:sp>
        <p:nvSpPr>
          <p:cNvPr id="527376" name="Text Box 16"/>
          <p:cNvSpPr txBox="1">
            <a:spLocks noChangeArrowheads="1"/>
          </p:cNvSpPr>
          <p:nvPr/>
        </p:nvSpPr>
        <p:spPr bwMode="auto">
          <a:xfrm>
            <a:off x="7720013" y="420688"/>
            <a:ext cx="1239837"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200" b="1">
                <a:solidFill>
                  <a:schemeClr val="bg2"/>
                </a:solidFill>
                <a:ea typeface="Arial" charset="0"/>
                <a:cs typeface="Arial" charset="0"/>
              </a:rPr>
              <a:t>Accumulator Ring</a:t>
            </a:r>
          </a:p>
        </p:txBody>
      </p:sp>
      <p:sp>
        <p:nvSpPr>
          <p:cNvPr id="527377" name="Text Box 17"/>
          <p:cNvSpPr txBox="1">
            <a:spLocks noChangeArrowheads="1"/>
          </p:cNvSpPr>
          <p:nvPr/>
        </p:nvSpPr>
        <p:spPr bwMode="auto">
          <a:xfrm>
            <a:off x="8083550" y="2236788"/>
            <a:ext cx="596900"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a:solidFill>
                  <a:schemeClr val="bg2"/>
                </a:solidFill>
                <a:ea typeface="Arial" charset="0"/>
                <a:cs typeface="Arial" charset="0"/>
              </a:rPr>
              <a:t>RTBT</a:t>
            </a:r>
          </a:p>
        </p:txBody>
      </p:sp>
      <p:sp>
        <p:nvSpPr>
          <p:cNvPr id="527378" name="Text Box 18"/>
          <p:cNvSpPr txBox="1">
            <a:spLocks noChangeArrowheads="1"/>
          </p:cNvSpPr>
          <p:nvPr/>
        </p:nvSpPr>
        <p:spPr bwMode="auto">
          <a:xfrm>
            <a:off x="5667375" y="2708275"/>
            <a:ext cx="596900"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a:solidFill>
                  <a:schemeClr val="bg2"/>
                </a:solidFill>
                <a:ea typeface="Arial" charset="0"/>
                <a:cs typeface="Arial" charset="0"/>
              </a:rPr>
              <a:t>HEBT</a:t>
            </a:r>
          </a:p>
        </p:txBody>
      </p:sp>
      <p:sp>
        <p:nvSpPr>
          <p:cNvPr id="527379" name="Text Box 19"/>
          <p:cNvSpPr txBox="1">
            <a:spLocks noChangeArrowheads="1"/>
          </p:cNvSpPr>
          <p:nvPr/>
        </p:nvSpPr>
        <p:spPr bwMode="auto">
          <a:xfrm>
            <a:off x="6527800" y="1331913"/>
            <a:ext cx="596900" cy="1841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600">
                <a:solidFill>
                  <a:schemeClr val="bg2"/>
                </a:solidFill>
                <a:ea typeface="Arial" charset="0"/>
                <a:cs typeface="Arial" charset="0"/>
              </a:rPr>
              <a:t>Injection</a:t>
            </a:r>
          </a:p>
        </p:txBody>
      </p:sp>
      <p:sp>
        <p:nvSpPr>
          <p:cNvPr id="527380" name="Text Box 20"/>
          <p:cNvSpPr txBox="1">
            <a:spLocks noChangeArrowheads="1"/>
          </p:cNvSpPr>
          <p:nvPr/>
        </p:nvSpPr>
        <p:spPr bwMode="auto">
          <a:xfrm>
            <a:off x="7077075" y="1133475"/>
            <a:ext cx="596900" cy="184150"/>
          </a:xfrm>
          <a:prstGeom prst="rect">
            <a:avLst/>
          </a:prstGeom>
          <a:noFill/>
          <a:ln w="9525">
            <a:noFill/>
            <a:miter lim="800000"/>
            <a:headEnd/>
            <a:tailEnd/>
          </a:ln>
          <a:effectLst/>
        </p:spPr>
        <p:txBody>
          <a:bodyPr>
            <a:prstTxWarp prst="textNoShape">
              <a:avLst/>
            </a:prstTxWarp>
            <a:spAutoFit/>
          </a:bodyPr>
          <a:lstStyle/>
          <a:p>
            <a:pPr algn="r">
              <a:spcBef>
                <a:spcPct val="50000"/>
              </a:spcBef>
            </a:pPr>
            <a:r>
              <a:rPr lang="en-US" sz="600">
                <a:solidFill>
                  <a:schemeClr val="bg2"/>
                </a:solidFill>
                <a:ea typeface="Arial" charset="0"/>
                <a:cs typeface="Arial" charset="0"/>
              </a:rPr>
              <a:t>Extraction</a:t>
            </a:r>
          </a:p>
        </p:txBody>
      </p:sp>
      <p:sp>
        <p:nvSpPr>
          <p:cNvPr id="527381" name="Text Box 21"/>
          <p:cNvSpPr txBox="1">
            <a:spLocks noChangeArrowheads="1"/>
          </p:cNvSpPr>
          <p:nvPr/>
        </p:nvSpPr>
        <p:spPr bwMode="auto">
          <a:xfrm>
            <a:off x="6697663" y="1731963"/>
            <a:ext cx="596900" cy="1841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600">
                <a:solidFill>
                  <a:schemeClr val="bg2"/>
                </a:solidFill>
                <a:ea typeface="Arial" charset="0"/>
                <a:cs typeface="Arial" charset="0"/>
              </a:rPr>
              <a:t>RF</a:t>
            </a:r>
          </a:p>
        </p:txBody>
      </p:sp>
      <p:sp>
        <p:nvSpPr>
          <p:cNvPr id="527382" name="Text Box 22"/>
          <p:cNvSpPr txBox="1">
            <a:spLocks noChangeArrowheads="1"/>
          </p:cNvSpPr>
          <p:nvPr/>
        </p:nvSpPr>
        <p:spPr bwMode="auto">
          <a:xfrm>
            <a:off x="6788150" y="836613"/>
            <a:ext cx="596900" cy="1841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600">
                <a:solidFill>
                  <a:schemeClr val="bg2"/>
                </a:solidFill>
                <a:ea typeface="Arial" charset="0"/>
                <a:cs typeface="Arial" charset="0"/>
              </a:rPr>
              <a:t>Collimators</a:t>
            </a:r>
          </a:p>
        </p:txBody>
      </p:sp>
      <p:sp>
        <p:nvSpPr>
          <p:cNvPr id="527383" name="Rectangle 23"/>
          <p:cNvSpPr>
            <a:spLocks noChangeArrowheads="1"/>
          </p:cNvSpPr>
          <p:nvPr/>
        </p:nvSpPr>
        <p:spPr bwMode="auto">
          <a:xfrm>
            <a:off x="6643688" y="3602038"/>
            <a:ext cx="184150" cy="579437"/>
          </a:xfrm>
          <a:prstGeom prst="rect">
            <a:avLst/>
          </a:prstGeom>
          <a:noFill/>
          <a:ln w="9525">
            <a:noFill/>
            <a:miter lim="800000"/>
            <a:headEnd/>
            <a:tailEnd/>
          </a:ln>
          <a:effectLst/>
        </p:spPr>
        <p:txBody>
          <a:bodyPr wrap="none">
            <a:prstTxWarp prst="textNoShape">
              <a:avLst/>
            </a:prstTxWarp>
            <a:spAutoFit/>
          </a:bodyPr>
          <a:lstStyle/>
          <a:p>
            <a:endParaRPr lang="en-US" sz="3200">
              <a:ea typeface="Arial" charset="0"/>
              <a:cs typeface="Arial" charset="0"/>
            </a:endParaRPr>
          </a:p>
        </p:txBody>
      </p:sp>
      <p:grpSp>
        <p:nvGrpSpPr>
          <p:cNvPr id="2" name="Group 24"/>
          <p:cNvGrpSpPr>
            <a:grpSpLocks/>
          </p:cNvGrpSpPr>
          <p:nvPr/>
        </p:nvGrpSpPr>
        <p:grpSpPr bwMode="auto">
          <a:xfrm>
            <a:off x="430213" y="2917825"/>
            <a:ext cx="5230812" cy="2754313"/>
            <a:chOff x="271" y="1838"/>
            <a:chExt cx="3295" cy="1735"/>
          </a:xfrm>
        </p:grpSpPr>
        <p:sp>
          <p:nvSpPr>
            <p:cNvPr id="527385" name="Oval 25"/>
            <p:cNvSpPr>
              <a:spLocks noChangeArrowheads="1"/>
            </p:cNvSpPr>
            <p:nvPr/>
          </p:nvSpPr>
          <p:spPr bwMode="auto">
            <a:xfrm>
              <a:off x="3450" y="1838"/>
              <a:ext cx="116" cy="200"/>
            </a:xfrm>
            <a:prstGeom prst="ellipse">
              <a:avLst/>
            </a:prstGeom>
            <a:noFill/>
            <a:ln w="28575">
              <a:solidFill>
                <a:srgbClr val="800040"/>
              </a:solidFill>
              <a:round/>
              <a:headEnd/>
              <a:tailEnd/>
            </a:ln>
            <a:effectLst/>
          </p:spPr>
          <p:txBody>
            <a:bodyPr wrap="none" anchor="ctr">
              <a:prstTxWarp prst="textNoShape">
                <a:avLst/>
              </a:prstTxWarp>
              <a:spAutoFit/>
            </a:bodyPr>
            <a:lstStyle/>
            <a:p>
              <a:endParaRPr lang="en-US"/>
            </a:p>
          </p:txBody>
        </p:sp>
        <p:grpSp>
          <p:nvGrpSpPr>
            <p:cNvPr id="3" name="Group 26"/>
            <p:cNvGrpSpPr>
              <a:grpSpLocks/>
            </p:cNvGrpSpPr>
            <p:nvPr/>
          </p:nvGrpSpPr>
          <p:grpSpPr bwMode="auto">
            <a:xfrm>
              <a:off x="271" y="2327"/>
              <a:ext cx="3029" cy="1246"/>
              <a:chOff x="289" y="2327"/>
              <a:chExt cx="3029" cy="1246"/>
            </a:xfrm>
          </p:grpSpPr>
          <p:sp>
            <p:nvSpPr>
              <p:cNvPr id="527387" name="Rectangle 27"/>
              <p:cNvSpPr>
                <a:spLocks noChangeArrowheads="1"/>
              </p:cNvSpPr>
              <p:nvPr/>
            </p:nvSpPr>
            <p:spPr bwMode="auto">
              <a:xfrm>
                <a:off x="624"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88" name="Rectangle 28"/>
              <p:cNvSpPr>
                <a:spLocks noChangeArrowheads="1"/>
              </p:cNvSpPr>
              <p:nvPr/>
            </p:nvSpPr>
            <p:spPr bwMode="auto">
              <a:xfrm>
                <a:off x="864"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89" name="Rectangle 29"/>
              <p:cNvSpPr>
                <a:spLocks noChangeArrowheads="1"/>
              </p:cNvSpPr>
              <p:nvPr/>
            </p:nvSpPr>
            <p:spPr bwMode="auto">
              <a:xfrm>
                <a:off x="1104"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90" name="Rectangle 30"/>
              <p:cNvSpPr>
                <a:spLocks noChangeArrowheads="1"/>
              </p:cNvSpPr>
              <p:nvPr/>
            </p:nvSpPr>
            <p:spPr bwMode="auto">
              <a:xfrm>
                <a:off x="1344"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91" name="Rectangle 31"/>
              <p:cNvSpPr>
                <a:spLocks noChangeArrowheads="1"/>
              </p:cNvSpPr>
              <p:nvPr/>
            </p:nvSpPr>
            <p:spPr bwMode="auto">
              <a:xfrm>
                <a:off x="1584"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92" name="Line 32"/>
              <p:cNvSpPr>
                <a:spLocks noChangeShapeType="1"/>
              </p:cNvSpPr>
              <p:nvPr/>
            </p:nvSpPr>
            <p:spPr bwMode="auto">
              <a:xfrm flipH="1">
                <a:off x="1776" y="3244"/>
                <a:ext cx="96" cy="192"/>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27393" name="Line 33"/>
              <p:cNvSpPr>
                <a:spLocks noChangeShapeType="1"/>
              </p:cNvSpPr>
              <p:nvPr/>
            </p:nvSpPr>
            <p:spPr bwMode="auto">
              <a:xfrm flipH="1">
                <a:off x="1829" y="3244"/>
                <a:ext cx="96" cy="192"/>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27394" name="Rectangle 34"/>
              <p:cNvSpPr>
                <a:spLocks noChangeArrowheads="1"/>
              </p:cNvSpPr>
              <p:nvPr/>
            </p:nvSpPr>
            <p:spPr bwMode="auto">
              <a:xfrm>
                <a:off x="2496"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95" name="Rectangle 35"/>
              <p:cNvSpPr>
                <a:spLocks noChangeArrowheads="1"/>
              </p:cNvSpPr>
              <p:nvPr/>
            </p:nvSpPr>
            <p:spPr bwMode="auto">
              <a:xfrm>
                <a:off x="2256"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96" name="Rectangle 36"/>
              <p:cNvSpPr>
                <a:spLocks noChangeArrowheads="1"/>
              </p:cNvSpPr>
              <p:nvPr/>
            </p:nvSpPr>
            <p:spPr bwMode="auto">
              <a:xfrm>
                <a:off x="2016"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97" name="Rectangle 37"/>
              <p:cNvSpPr>
                <a:spLocks noChangeArrowheads="1"/>
              </p:cNvSpPr>
              <p:nvPr/>
            </p:nvSpPr>
            <p:spPr bwMode="auto">
              <a:xfrm>
                <a:off x="2976"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98" name="Rectangle 38"/>
              <p:cNvSpPr>
                <a:spLocks noChangeArrowheads="1"/>
              </p:cNvSpPr>
              <p:nvPr/>
            </p:nvSpPr>
            <p:spPr bwMode="auto">
              <a:xfrm>
                <a:off x="2736" y="2956"/>
                <a:ext cx="144" cy="38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5080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399" name="Line 39"/>
              <p:cNvSpPr>
                <a:spLocks noChangeShapeType="1"/>
              </p:cNvSpPr>
              <p:nvPr/>
            </p:nvSpPr>
            <p:spPr bwMode="auto">
              <a:xfrm flipV="1">
                <a:off x="864" y="2716"/>
                <a:ext cx="1" cy="240"/>
              </a:xfrm>
              <a:prstGeom prst="line">
                <a:avLst/>
              </a:prstGeom>
              <a:noFill/>
              <a:ln w="12700">
                <a:solidFill>
                  <a:schemeClr val="bg2"/>
                </a:solidFill>
                <a:round/>
                <a:headEnd/>
                <a:tailEnd/>
              </a:ln>
              <a:effectLst/>
            </p:spPr>
            <p:txBody>
              <a:bodyPr>
                <a:prstTxWarp prst="textNoShape">
                  <a:avLst/>
                </a:prstTxWarp>
              </a:bodyPr>
              <a:lstStyle/>
              <a:p>
                <a:endParaRPr lang="en-US"/>
              </a:p>
            </p:txBody>
          </p:sp>
          <p:sp>
            <p:nvSpPr>
              <p:cNvPr id="527400" name="Line 40"/>
              <p:cNvSpPr>
                <a:spLocks noChangeShapeType="1"/>
              </p:cNvSpPr>
              <p:nvPr/>
            </p:nvSpPr>
            <p:spPr bwMode="auto">
              <a:xfrm flipV="1">
                <a:off x="1104" y="2716"/>
                <a:ext cx="1" cy="240"/>
              </a:xfrm>
              <a:prstGeom prst="line">
                <a:avLst/>
              </a:prstGeom>
              <a:noFill/>
              <a:ln w="12700">
                <a:solidFill>
                  <a:schemeClr val="bg2"/>
                </a:solidFill>
                <a:round/>
                <a:headEnd/>
                <a:tailEnd/>
              </a:ln>
              <a:effectLst/>
            </p:spPr>
            <p:txBody>
              <a:bodyPr>
                <a:prstTxWarp prst="textNoShape">
                  <a:avLst/>
                </a:prstTxWarp>
              </a:bodyPr>
              <a:lstStyle/>
              <a:p>
                <a:endParaRPr lang="en-US"/>
              </a:p>
            </p:txBody>
          </p:sp>
          <p:sp>
            <p:nvSpPr>
              <p:cNvPr id="527401" name="Line 41"/>
              <p:cNvSpPr>
                <a:spLocks noChangeShapeType="1"/>
              </p:cNvSpPr>
              <p:nvPr/>
            </p:nvSpPr>
            <p:spPr bwMode="auto">
              <a:xfrm>
                <a:off x="634" y="2812"/>
                <a:ext cx="240" cy="0"/>
              </a:xfrm>
              <a:prstGeom prst="line">
                <a:avLst/>
              </a:prstGeom>
              <a:noFill/>
              <a:ln w="12700">
                <a:solidFill>
                  <a:schemeClr val="bg2"/>
                </a:solidFill>
                <a:round/>
                <a:headEnd/>
                <a:tailEnd type="triangle" w="sm" len="lg"/>
              </a:ln>
              <a:effectLst/>
            </p:spPr>
            <p:txBody>
              <a:bodyPr>
                <a:prstTxWarp prst="textNoShape">
                  <a:avLst/>
                </a:prstTxWarp>
              </a:bodyPr>
              <a:lstStyle/>
              <a:p>
                <a:endParaRPr lang="en-US"/>
              </a:p>
            </p:txBody>
          </p:sp>
          <p:sp>
            <p:nvSpPr>
              <p:cNvPr id="527402" name="Line 42"/>
              <p:cNvSpPr>
                <a:spLocks noChangeShapeType="1"/>
              </p:cNvSpPr>
              <p:nvPr/>
            </p:nvSpPr>
            <p:spPr bwMode="auto">
              <a:xfrm flipH="1">
                <a:off x="1109" y="2807"/>
                <a:ext cx="240" cy="0"/>
              </a:xfrm>
              <a:prstGeom prst="line">
                <a:avLst/>
              </a:prstGeom>
              <a:noFill/>
              <a:ln w="12700">
                <a:solidFill>
                  <a:schemeClr val="bg2"/>
                </a:solidFill>
                <a:round/>
                <a:headEnd/>
                <a:tailEnd type="triangle" w="sm" len="lg"/>
              </a:ln>
              <a:effectLst/>
            </p:spPr>
            <p:txBody>
              <a:bodyPr>
                <a:prstTxWarp prst="textNoShape">
                  <a:avLst/>
                </a:prstTxWarp>
              </a:bodyPr>
              <a:lstStyle/>
              <a:p>
                <a:endParaRPr lang="en-US"/>
              </a:p>
            </p:txBody>
          </p:sp>
          <p:sp>
            <p:nvSpPr>
              <p:cNvPr id="527403" name="Text Box 43"/>
              <p:cNvSpPr txBox="1">
                <a:spLocks noChangeArrowheads="1"/>
              </p:cNvSpPr>
              <p:nvPr/>
            </p:nvSpPr>
            <p:spPr bwMode="auto">
              <a:xfrm>
                <a:off x="632" y="2539"/>
                <a:ext cx="720" cy="173"/>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sz="1200">
                    <a:solidFill>
                      <a:schemeClr val="bg2"/>
                    </a:solidFill>
                    <a:ea typeface="Arial" charset="0"/>
                    <a:cs typeface="Arial" charset="0"/>
                  </a:rPr>
                  <a:t>945 ns</a:t>
                </a:r>
              </a:p>
            </p:txBody>
          </p:sp>
          <p:sp>
            <p:nvSpPr>
              <p:cNvPr id="527404" name="Line 44"/>
              <p:cNvSpPr>
                <a:spLocks noChangeShapeType="1"/>
              </p:cNvSpPr>
              <p:nvPr/>
            </p:nvSpPr>
            <p:spPr bwMode="auto">
              <a:xfrm>
                <a:off x="634" y="3344"/>
                <a:ext cx="1" cy="213"/>
              </a:xfrm>
              <a:prstGeom prst="line">
                <a:avLst/>
              </a:prstGeom>
              <a:noFill/>
              <a:ln w="12700">
                <a:solidFill>
                  <a:schemeClr val="bg2"/>
                </a:solidFill>
                <a:round/>
                <a:headEnd/>
                <a:tailEnd/>
              </a:ln>
              <a:effectLst/>
            </p:spPr>
            <p:txBody>
              <a:bodyPr>
                <a:prstTxWarp prst="textNoShape">
                  <a:avLst/>
                </a:prstTxWarp>
              </a:bodyPr>
              <a:lstStyle/>
              <a:p>
                <a:endParaRPr lang="en-US"/>
              </a:p>
            </p:txBody>
          </p:sp>
          <p:sp>
            <p:nvSpPr>
              <p:cNvPr id="527405" name="Line 45"/>
              <p:cNvSpPr>
                <a:spLocks noChangeShapeType="1"/>
              </p:cNvSpPr>
              <p:nvPr/>
            </p:nvSpPr>
            <p:spPr bwMode="auto">
              <a:xfrm>
                <a:off x="3130" y="3339"/>
                <a:ext cx="0" cy="213"/>
              </a:xfrm>
              <a:prstGeom prst="line">
                <a:avLst/>
              </a:prstGeom>
              <a:noFill/>
              <a:ln w="12700">
                <a:solidFill>
                  <a:schemeClr val="bg2"/>
                </a:solidFill>
                <a:round/>
                <a:headEnd/>
                <a:tailEnd/>
              </a:ln>
              <a:effectLst/>
            </p:spPr>
            <p:txBody>
              <a:bodyPr>
                <a:prstTxWarp prst="textNoShape">
                  <a:avLst/>
                </a:prstTxWarp>
              </a:bodyPr>
              <a:lstStyle/>
              <a:p>
                <a:endParaRPr lang="en-US"/>
              </a:p>
            </p:txBody>
          </p:sp>
          <p:sp>
            <p:nvSpPr>
              <p:cNvPr id="527406" name="Text Box 46"/>
              <p:cNvSpPr txBox="1">
                <a:spLocks noChangeArrowheads="1"/>
              </p:cNvSpPr>
              <p:nvPr/>
            </p:nvSpPr>
            <p:spPr bwMode="auto">
              <a:xfrm>
                <a:off x="1046" y="3400"/>
                <a:ext cx="1824" cy="173"/>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sz="1200">
                    <a:solidFill>
                      <a:schemeClr val="bg2"/>
                    </a:solidFill>
                    <a:ea typeface="Arial" charset="0"/>
                    <a:cs typeface="Arial" charset="0"/>
                  </a:rPr>
                  <a:t>1 ms macropulse</a:t>
                </a:r>
              </a:p>
            </p:txBody>
          </p:sp>
          <p:sp>
            <p:nvSpPr>
              <p:cNvPr id="527407" name="Line 47"/>
              <p:cNvSpPr>
                <a:spLocks noChangeShapeType="1"/>
              </p:cNvSpPr>
              <p:nvPr/>
            </p:nvSpPr>
            <p:spPr bwMode="auto">
              <a:xfrm flipH="1">
                <a:off x="624" y="3494"/>
                <a:ext cx="924" cy="1"/>
              </a:xfrm>
              <a:prstGeom prst="line">
                <a:avLst/>
              </a:prstGeom>
              <a:noFill/>
              <a:ln w="12700">
                <a:solidFill>
                  <a:schemeClr val="bg2"/>
                </a:solidFill>
                <a:round/>
                <a:headEnd/>
                <a:tailEnd type="triangle" w="sm" len="lg"/>
              </a:ln>
              <a:effectLst/>
            </p:spPr>
            <p:txBody>
              <a:bodyPr>
                <a:prstTxWarp prst="textNoShape">
                  <a:avLst/>
                </a:prstTxWarp>
              </a:bodyPr>
              <a:lstStyle/>
              <a:p>
                <a:endParaRPr lang="en-US"/>
              </a:p>
            </p:txBody>
          </p:sp>
          <p:sp>
            <p:nvSpPr>
              <p:cNvPr id="527408" name="Line 48"/>
              <p:cNvSpPr>
                <a:spLocks noChangeShapeType="1"/>
              </p:cNvSpPr>
              <p:nvPr/>
            </p:nvSpPr>
            <p:spPr bwMode="auto">
              <a:xfrm>
                <a:off x="2366" y="3494"/>
                <a:ext cx="749" cy="1"/>
              </a:xfrm>
              <a:prstGeom prst="line">
                <a:avLst/>
              </a:prstGeom>
              <a:noFill/>
              <a:ln w="12700">
                <a:solidFill>
                  <a:schemeClr val="bg2"/>
                </a:solidFill>
                <a:round/>
                <a:headEnd/>
                <a:tailEnd type="triangle" w="sm" len="lg"/>
              </a:ln>
              <a:effectLst/>
            </p:spPr>
            <p:txBody>
              <a:bodyPr>
                <a:prstTxWarp prst="textNoShape">
                  <a:avLst/>
                </a:prstTxWarp>
              </a:bodyPr>
              <a:lstStyle/>
              <a:p>
                <a:endParaRPr lang="en-US"/>
              </a:p>
            </p:txBody>
          </p:sp>
          <p:sp>
            <p:nvSpPr>
              <p:cNvPr id="527409" name="Text Box 49"/>
              <p:cNvSpPr txBox="1">
                <a:spLocks noChangeArrowheads="1"/>
              </p:cNvSpPr>
              <p:nvPr/>
            </p:nvSpPr>
            <p:spPr bwMode="auto">
              <a:xfrm rot="16200000">
                <a:off x="-124" y="2888"/>
                <a:ext cx="1018" cy="192"/>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sz="1400">
                    <a:ea typeface="Arial" charset="0"/>
                    <a:cs typeface="Arial" charset="0"/>
                  </a:rPr>
                  <a:t>Current</a:t>
                </a:r>
                <a:endParaRPr lang="en-US" sz="2400">
                  <a:latin typeface="Helvetica" charset="0"/>
                  <a:ea typeface="Arial" charset="0"/>
                  <a:cs typeface="Arial" charset="0"/>
                </a:endParaRPr>
              </a:p>
            </p:txBody>
          </p:sp>
          <p:sp>
            <p:nvSpPr>
              <p:cNvPr id="527410" name="Text Box 50"/>
              <p:cNvSpPr txBox="1">
                <a:spLocks noChangeArrowheads="1"/>
              </p:cNvSpPr>
              <p:nvPr/>
            </p:nvSpPr>
            <p:spPr bwMode="auto">
              <a:xfrm>
                <a:off x="2214" y="2597"/>
                <a:ext cx="1104" cy="192"/>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sz="1400">
                    <a:ea typeface="Arial" charset="0"/>
                    <a:cs typeface="Arial" charset="0"/>
                  </a:rPr>
                  <a:t>mini-pulse</a:t>
                </a:r>
              </a:p>
            </p:txBody>
          </p:sp>
          <p:sp>
            <p:nvSpPr>
              <p:cNvPr id="527411" name="Line 51"/>
              <p:cNvSpPr>
                <a:spLocks noChangeShapeType="1"/>
              </p:cNvSpPr>
              <p:nvPr/>
            </p:nvSpPr>
            <p:spPr bwMode="auto">
              <a:xfrm flipV="1">
                <a:off x="2304" y="2764"/>
                <a:ext cx="192" cy="288"/>
              </a:xfrm>
              <a:prstGeom prst="line">
                <a:avLst/>
              </a:prstGeom>
              <a:noFill/>
              <a:ln w="9525">
                <a:solidFill>
                  <a:schemeClr val="hlink"/>
                </a:solidFill>
                <a:round/>
                <a:headEnd/>
                <a:tailEnd/>
              </a:ln>
              <a:effectLst/>
            </p:spPr>
            <p:txBody>
              <a:bodyPr>
                <a:prstTxWarp prst="textNoShape">
                  <a:avLst/>
                </a:prstTxWarp>
              </a:bodyPr>
              <a:lstStyle/>
              <a:p>
                <a:endParaRPr lang="en-US"/>
              </a:p>
            </p:txBody>
          </p:sp>
          <p:sp>
            <p:nvSpPr>
              <p:cNvPr id="527412" name="Text Box 52"/>
              <p:cNvSpPr txBox="1">
                <a:spLocks noChangeArrowheads="1"/>
              </p:cNvSpPr>
              <p:nvPr/>
            </p:nvSpPr>
            <p:spPr bwMode="auto">
              <a:xfrm>
                <a:off x="1387" y="2327"/>
                <a:ext cx="1008" cy="326"/>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sz="1400">
                    <a:ea typeface="Arial" charset="0"/>
                    <a:cs typeface="Arial" charset="0"/>
                  </a:rPr>
                  <a:t>Chopper system makes gaps</a:t>
                </a:r>
              </a:p>
            </p:txBody>
          </p:sp>
          <p:sp>
            <p:nvSpPr>
              <p:cNvPr id="527413" name="Line 53"/>
              <p:cNvSpPr>
                <a:spLocks noChangeShapeType="1"/>
              </p:cNvSpPr>
              <p:nvPr/>
            </p:nvSpPr>
            <p:spPr bwMode="auto">
              <a:xfrm flipH="1">
                <a:off x="1296" y="2615"/>
                <a:ext cx="240" cy="336"/>
              </a:xfrm>
              <a:prstGeom prst="line">
                <a:avLst/>
              </a:prstGeom>
              <a:noFill/>
              <a:ln w="12700">
                <a:solidFill>
                  <a:schemeClr val="tx1"/>
                </a:solidFill>
                <a:round/>
                <a:headEnd/>
                <a:tailEnd type="triangle" w="med" len="med"/>
              </a:ln>
              <a:effectLst/>
            </p:spPr>
            <p:txBody>
              <a:bodyPr>
                <a:prstTxWarp prst="textNoShape">
                  <a:avLst/>
                </a:prstTxWarp>
              </a:bodyPr>
              <a:lstStyle/>
              <a:p>
                <a:endParaRPr lang="en-US"/>
              </a:p>
            </p:txBody>
          </p:sp>
          <p:sp>
            <p:nvSpPr>
              <p:cNvPr id="527414" name="Line 54"/>
              <p:cNvSpPr>
                <a:spLocks noChangeShapeType="1"/>
              </p:cNvSpPr>
              <p:nvPr/>
            </p:nvSpPr>
            <p:spPr bwMode="auto">
              <a:xfrm flipH="1">
                <a:off x="1536" y="2668"/>
                <a:ext cx="96" cy="288"/>
              </a:xfrm>
              <a:prstGeom prst="line">
                <a:avLst/>
              </a:prstGeom>
              <a:noFill/>
              <a:ln w="12700">
                <a:solidFill>
                  <a:schemeClr val="tx1"/>
                </a:solidFill>
                <a:round/>
                <a:headEnd/>
                <a:tailEnd type="triangle" w="med" len="med"/>
              </a:ln>
              <a:effectLst/>
            </p:spPr>
            <p:txBody>
              <a:bodyPr>
                <a:prstTxWarp prst="textNoShape">
                  <a:avLst/>
                </a:prstTxWarp>
              </a:bodyPr>
              <a:lstStyle/>
              <a:p>
                <a:endParaRPr lang="en-US"/>
              </a:p>
            </p:txBody>
          </p:sp>
          <p:sp>
            <p:nvSpPr>
              <p:cNvPr id="527415" name="Line 55"/>
              <p:cNvSpPr>
                <a:spLocks noChangeShapeType="1"/>
              </p:cNvSpPr>
              <p:nvPr/>
            </p:nvSpPr>
            <p:spPr bwMode="auto">
              <a:xfrm>
                <a:off x="2064" y="2668"/>
                <a:ext cx="144" cy="288"/>
              </a:xfrm>
              <a:prstGeom prst="line">
                <a:avLst/>
              </a:prstGeom>
              <a:noFill/>
              <a:ln w="12700">
                <a:solidFill>
                  <a:schemeClr val="tx1"/>
                </a:solidFill>
                <a:round/>
                <a:headEnd/>
                <a:tailEnd type="stealth" w="med" len="lg"/>
              </a:ln>
              <a:effectLst/>
            </p:spPr>
            <p:txBody>
              <a:bodyPr>
                <a:prstTxWarp prst="textNoShape">
                  <a:avLst/>
                </a:prstTxWarp>
              </a:bodyPr>
              <a:lstStyle/>
              <a:p>
                <a:endParaRPr lang="en-US"/>
              </a:p>
            </p:txBody>
          </p:sp>
          <p:sp>
            <p:nvSpPr>
              <p:cNvPr id="527416" name="Line 56"/>
              <p:cNvSpPr>
                <a:spLocks noChangeShapeType="1"/>
              </p:cNvSpPr>
              <p:nvPr/>
            </p:nvSpPr>
            <p:spPr bwMode="auto">
              <a:xfrm>
                <a:off x="480" y="2572"/>
                <a:ext cx="1" cy="768"/>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27417" name="Line 57"/>
              <p:cNvSpPr>
                <a:spLocks noChangeShapeType="1"/>
              </p:cNvSpPr>
              <p:nvPr/>
            </p:nvSpPr>
            <p:spPr bwMode="auto">
              <a:xfrm>
                <a:off x="480" y="3340"/>
                <a:ext cx="2832" cy="1"/>
              </a:xfrm>
              <a:prstGeom prst="line">
                <a:avLst/>
              </a:prstGeom>
              <a:noFill/>
              <a:ln w="19050">
                <a:solidFill>
                  <a:schemeClr val="tx1"/>
                </a:solidFill>
                <a:round/>
                <a:headEnd/>
                <a:tailEnd/>
              </a:ln>
              <a:effectLst/>
            </p:spPr>
            <p:txBody>
              <a:bodyPr>
                <a:prstTxWarp prst="textNoShape">
                  <a:avLst/>
                </a:prstTxWarp>
              </a:bodyPr>
              <a:lstStyle/>
              <a:p>
                <a:endParaRPr lang="en-US"/>
              </a:p>
            </p:txBody>
          </p:sp>
        </p:grpSp>
        <p:pic>
          <p:nvPicPr>
            <p:cNvPr id="527418" name="Picture 58" descr="swoosh1"/>
            <p:cNvPicPr>
              <a:picLocks noChangeAspect="1" noChangeArrowheads="1"/>
            </p:cNvPicPr>
            <p:nvPr/>
          </p:nvPicPr>
          <p:blipFill>
            <a:blip r:embed="rId4"/>
            <a:srcRect/>
            <a:stretch>
              <a:fillRect/>
            </a:stretch>
          </p:blipFill>
          <p:spPr bwMode="auto">
            <a:xfrm>
              <a:off x="2736" y="1920"/>
              <a:ext cx="828" cy="1127"/>
            </a:xfrm>
            <a:prstGeom prst="rect">
              <a:avLst/>
            </a:prstGeom>
            <a:noFill/>
          </p:spPr>
        </p:pic>
      </p:grpSp>
      <p:grpSp>
        <p:nvGrpSpPr>
          <p:cNvPr id="4" name="Group 59"/>
          <p:cNvGrpSpPr>
            <a:grpSpLocks/>
          </p:cNvGrpSpPr>
          <p:nvPr/>
        </p:nvGrpSpPr>
        <p:grpSpPr bwMode="auto">
          <a:xfrm>
            <a:off x="5700713" y="1771650"/>
            <a:ext cx="3263900" cy="4052888"/>
            <a:chOff x="3591" y="1116"/>
            <a:chExt cx="2056" cy="2553"/>
          </a:xfrm>
        </p:grpSpPr>
        <p:sp>
          <p:nvSpPr>
            <p:cNvPr id="527420" name="Oval 60"/>
            <p:cNvSpPr>
              <a:spLocks noChangeArrowheads="1"/>
            </p:cNvSpPr>
            <p:nvPr/>
          </p:nvSpPr>
          <p:spPr bwMode="auto">
            <a:xfrm>
              <a:off x="4383" y="1116"/>
              <a:ext cx="116" cy="200"/>
            </a:xfrm>
            <a:prstGeom prst="ellipse">
              <a:avLst/>
            </a:prstGeom>
            <a:noFill/>
            <a:ln w="28575">
              <a:solidFill>
                <a:srgbClr val="800040"/>
              </a:solidFill>
              <a:round/>
              <a:headEnd/>
              <a:tailEnd/>
            </a:ln>
            <a:effectLst/>
          </p:spPr>
          <p:txBody>
            <a:bodyPr wrap="none" anchor="ctr">
              <a:prstTxWarp prst="textNoShape">
                <a:avLst/>
              </a:prstTxWarp>
              <a:spAutoFit/>
            </a:bodyPr>
            <a:lstStyle/>
            <a:p>
              <a:endParaRPr lang="en-US"/>
            </a:p>
          </p:txBody>
        </p:sp>
        <p:grpSp>
          <p:nvGrpSpPr>
            <p:cNvPr id="5" name="Group 61"/>
            <p:cNvGrpSpPr>
              <a:grpSpLocks/>
            </p:cNvGrpSpPr>
            <p:nvPr/>
          </p:nvGrpSpPr>
          <p:grpSpPr bwMode="auto">
            <a:xfrm>
              <a:off x="3591" y="2397"/>
              <a:ext cx="2056" cy="1272"/>
              <a:chOff x="3591" y="2397"/>
              <a:chExt cx="2056" cy="1272"/>
            </a:xfrm>
          </p:grpSpPr>
          <p:sp>
            <p:nvSpPr>
              <p:cNvPr id="527422" name="Text Box 62"/>
              <p:cNvSpPr txBox="1">
                <a:spLocks noChangeArrowheads="1"/>
              </p:cNvSpPr>
              <p:nvPr/>
            </p:nvSpPr>
            <p:spPr bwMode="auto">
              <a:xfrm rot="16200000">
                <a:off x="3178" y="2810"/>
                <a:ext cx="1018" cy="192"/>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sz="1400">
                    <a:latin typeface="Helvetica" charset="0"/>
                    <a:ea typeface="Arial" charset="0"/>
                    <a:cs typeface="Arial" charset="0"/>
                  </a:rPr>
                  <a:t>Current</a:t>
                </a:r>
              </a:p>
            </p:txBody>
          </p:sp>
          <p:sp>
            <p:nvSpPr>
              <p:cNvPr id="527423" name="Rectangle 63"/>
              <p:cNvSpPr>
                <a:spLocks noChangeArrowheads="1"/>
              </p:cNvSpPr>
              <p:nvPr/>
            </p:nvSpPr>
            <p:spPr bwMode="auto">
              <a:xfrm>
                <a:off x="4020" y="3358"/>
                <a:ext cx="96" cy="96"/>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424" name="Rectangle 64"/>
              <p:cNvSpPr>
                <a:spLocks noChangeArrowheads="1"/>
              </p:cNvSpPr>
              <p:nvPr/>
            </p:nvSpPr>
            <p:spPr bwMode="auto">
              <a:xfrm>
                <a:off x="4164" y="3310"/>
                <a:ext cx="96" cy="144"/>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425" name="Rectangle 65"/>
              <p:cNvSpPr>
                <a:spLocks noChangeArrowheads="1"/>
              </p:cNvSpPr>
              <p:nvPr/>
            </p:nvSpPr>
            <p:spPr bwMode="auto">
              <a:xfrm>
                <a:off x="4308" y="3262"/>
                <a:ext cx="96" cy="192"/>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426" name="Rectangle 66"/>
              <p:cNvSpPr>
                <a:spLocks noChangeArrowheads="1"/>
              </p:cNvSpPr>
              <p:nvPr/>
            </p:nvSpPr>
            <p:spPr bwMode="auto">
              <a:xfrm>
                <a:off x="4452" y="3214"/>
                <a:ext cx="96" cy="240"/>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427" name="Rectangle 67"/>
              <p:cNvSpPr>
                <a:spLocks noChangeArrowheads="1"/>
              </p:cNvSpPr>
              <p:nvPr/>
            </p:nvSpPr>
            <p:spPr bwMode="auto">
              <a:xfrm>
                <a:off x="4596" y="3166"/>
                <a:ext cx="96" cy="288"/>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428" name="Rectangle 68"/>
              <p:cNvSpPr>
                <a:spLocks noChangeArrowheads="1"/>
              </p:cNvSpPr>
              <p:nvPr/>
            </p:nvSpPr>
            <p:spPr bwMode="auto">
              <a:xfrm>
                <a:off x="4740" y="3118"/>
                <a:ext cx="96" cy="336"/>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429" name="Line 69"/>
              <p:cNvSpPr>
                <a:spLocks noChangeShapeType="1"/>
              </p:cNvSpPr>
              <p:nvPr/>
            </p:nvSpPr>
            <p:spPr bwMode="auto">
              <a:xfrm flipH="1">
                <a:off x="4836" y="3358"/>
                <a:ext cx="96" cy="192"/>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27430" name="Line 70"/>
              <p:cNvSpPr>
                <a:spLocks noChangeShapeType="1"/>
              </p:cNvSpPr>
              <p:nvPr/>
            </p:nvSpPr>
            <p:spPr bwMode="auto">
              <a:xfrm flipH="1">
                <a:off x="4884" y="3358"/>
                <a:ext cx="96" cy="192"/>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27431" name="Rectangle 71"/>
              <p:cNvSpPr>
                <a:spLocks noChangeArrowheads="1"/>
              </p:cNvSpPr>
              <p:nvPr/>
            </p:nvSpPr>
            <p:spPr bwMode="auto">
              <a:xfrm>
                <a:off x="5028" y="2542"/>
                <a:ext cx="96" cy="912"/>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432" name="Rectangle 72"/>
              <p:cNvSpPr>
                <a:spLocks noChangeArrowheads="1"/>
              </p:cNvSpPr>
              <p:nvPr/>
            </p:nvSpPr>
            <p:spPr bwMode="auto">
              <a:xfrm>
                <a:off x="5172" y="2494"/>
                <a:ext cx="96" cy="960"/>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433" name="Rectangle 73"/>
              <p:cNvSpPr>
                <a:spLocks noChangeArrowheads="1"/>
              </p:cNvSpPr>
              <p:nvPr/>
            </p:nvSpPr>
            <p:spPr bwMode="auto">
              <a:xfrm>
                <a:off x="5316" y="2446"/>
                <a:ext cx="96" cy="1008"/>
              </a:xfrm>
              <a:prstGeom prst="rect">
                <a:avLst/>
              </a:prstGeom>
              <a:gradFill rotWithShape="0">
                <a:gsLst>
                  <a:gs pos="0">
                    <a:srgbClr val="800040"/>
                  </a:gs>
                  <a:gs pos="100000">
                    <a:srgbClr val="800040">
                      <a:gamma/>
                      <a:shade val="46275"/>
                      <a:invGamma/>
                    </a:srgbClr>
                  </a:gs>
                </a:gsLst>
                <a:lin ang="5400000" scaled="1"/>
              </a:gradFill>
              <a:ln w="9525">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sp>
            <p:nvSpPr>
              <p:cNvPr id="527434" name="Line 74"/>
              <p:cNvSpPr>
                <a:spLocks noChangeShapeType="1"/>
              </p:cNvSpPr>
              <p:nvPr/>
            </p:nvSpPr>
            <p:spPr bwMode="auto">
              <a:xfrm>
                <a:off x="3785" y="3404"/>
                <a:ext cx="0" cy="240"/>
              </a:xfrm>
              <a:prstGeom prst="line">
                <a:avLst/>
              </a:prstGeom>
              <a:noFill/>
              <a:ln w="12700">
                <a:solidFill>
                  <a:schemeClr val="bg2"/>
                </a:solidFill>
                <a:round/>
                <a:headEnd/>
                <a:tailEnd/>
              </a:ln>
              <a:effectLst/>
            </p:spPr>
            <p:txBody>
              <a:bodyPr>
                <a:prstTxWarp prst="textNoShape">
                  <a:avLst/>
                </a:prstTxWarp>
              </a:bodyPr>
              <a:lstStyle/>
              <a:p>
                <a:endParaRPr lang="en-US"/>
              </a:p>
            </p:txBody>
          </p:sp>
          <p:sp>
            <p:nvSpPr>
              <p:cNvPr id="527435" name="Line 75"/>
              <p:cNvSpPr>
                <a:spLocks noChangeShapeType="1"/>
              </p:cNvSpPr>
              <p:nvPr/>
            </p:nvSpPr>
            <p:spPr bwMode="auto">
              <a:xfrm>
                <a:off x="5412" y="3460"/>
                <a:ext cx="0" cy="174"/>
              </a:xfrm>
              <a:prstGeom prst="line">
                <a:avLst/>
              </a:prstGeom>
              <a:noFill/>
              <a:ln w="12700">
                <a:solidFill>
                  <a:schemeClr val="bg2"/>
                </a:solidFill>
                <a:round/>
                <a:headEnd/>
                <a:tailEnd/>
              </a:ln>
              <a:effectLst/>
            </p:spPr>
            <p:txBody>
              <a:bodyPr>
                <a:prstTxWarp prst="textNoShape">
                  <a:avLst/>
                </a:prstTxWarp>
              </a:bodyPr>
              <a:lstStyle/>
              <a:p>
                <a:endParaRPr lang="en-US"/>
              </a:p>
            </p:txBody>
          </p:sp>
          <p:sp>
            <p:nvSpPr>
              <p:cNvPr id="527436" name="Text Box 76"/>
              <p:cNvSpPr txBox="1">
                <a:spLocks noChangeArrowheads="1"/>
              </p:cNvSpPr>
              <p:nvPr/>
            </p:nvSpPr>
            <p:spPr bwMode="auto">
              <a:xfrm>
                <a:off x="4243" y="3496"/>
                <a:ext cx="768" cy="173"/>
              </a:xfrm>
              <a:prstGeom prst="rect">
                <a:avLst/>
              </a:prstGeom>
              <a:noFill/>
              <a:ln w="12700">
                <a:noFill/>
                <a:miter lim="800000"/>
                <a:headEnd/>
                <a:tailEnd/>
              </a:ln>
              <a:effectLst/>
            </p:spPr>
            <p:txBody>
              <a:bodyPr>
                <a:prstTxWarp prst="textNoShape">
                  <a:avLst/>
                </a:prstTxWarp>
                <a:spAutoFit/>
              </a:bodyPr>
              <a:lstStyle/>
              <a:p>
                <a:pPr algn="ctr" eaLnBrk="1" hangingPunct="1">
                  <a:spcBef>
                    <a:spcPct val="50000"/>
                  </a:spcBef>
                </a:pPr>
                <a:r>
                  <a:rPr lang="en-US" sz="1200">
                    <a:solidFill>
                      <a:schemeClr val="bg2"/>
                    </a:solidFill>
                    <a:ea typeface="Arial" charset="0"/>
                    <a:cs typeface="Arial" charset="0"/>
                  </a:rPr>
                  <a:t>1ms</a:t>
                </a:r>
              </a:p>
            </p:txBody>
          </p:sp>
          <p:sp>
            <p:nvSpPr>
              <p:cNvPr id="527437" name="Line 77"/>
              <p:cNvSpPr>
                <a:spLocks noChangeShapeType="1"/>
              </p:cNvSpPr>
              <p:nvPr/>
            </p:nvSpPr>
            <p:spPr bwMode="auto">
              <a:xfrm flipH="1">
                <a:off x="3780" y="3586"/>
                <a:ext cx="719" cy="0"/>
              </a:xfrm>
              <a:prstGeom prst="line">
                <a:avLst/>
              </a:prstGeom>
              <a:noFill/>
              <a:ln w="12700">
                <a:solidFill>
                  <a:schemeClr val="bg2"/>
                </a:solidFill>
                <a:round/>
                <a:headEnd/>
                <a:tailEnd type="triangle" w="sm" len="lg"/>
              </a:ln>
              <a:effectLst/>
            </p:spPr>
            <p:txBody>
              <a:bodyPr>
                <a:prstTxWarp prst="textNoShape">
                  <a:avLst/>
                </a:prstTxWarp>
              </a:bodyPr>
              <a:lstStyle/>
              <a:p>
                <a:endParaRPr lang="en-US"/>
              </a:p>
            </p:txBody>
          </p:sp>
          <p:sp>
            <p:nvSpPr>
              <p:cNvPr id="527438" name="Line 78"/>
              <p:cNvSpPr>
                <a:spLocks noChangeShapeType="1"/>
              </p:cNvSpPr>
              <p:nvPr/>
            </p:nvSpPr>
            <p:spPr bwMode="auto">
              <a:xfrm>
                <a:off x="4755" y="3586"/>
                <a:ext cx="657" cy="0"/>
              </a:xfrm>
              <a:prstGeom prst="line">
                <a:avLst/>
              </a:prstGeom>
              <a:noFill/>
              <a:ln w="12700">
                <a:solidFill>
                  <a:schemeClr val="bg2"/>
                </a:solidFill>
                <a:round/>
                <a:headEnd/>
                <a:tailEnd type="triangle" w="sm" len="lg"/>
              </a:ln>
              <a:effectLst/>
            </p:spPr>
            <p:txBody>
              <a:bodyPr>
                <a:prstTxWarp prst="textNoShape">
                  <a:avLst/>
                </a:prstTxWarp>
              </a:bodyPr>
              <a:lstStyle/>
              <a:p>
                <a:endParaRPr lang="en-US"/>
              </a:p>
            </p:txBody>
          </p:sp>
          <p:sp>
            <p:nvSpPr>
              <p:cNvPr id="527439" name="Line 79"/>
              <p:cNvSpPr>
                <a:spLocks noChangeShapeType="1"/>
              </p:cNvSpPr>
              <p:nvPr/>
            </p:nvSpPr>
            <p:spPr bwMode="auto">
              <a:xfrm>
                <a:off x="3780" y="2398"/>
                <a:ext cx="0" cy="1056"/>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27440" name="Line 80"/>
              <p:cNvSpPr>
                <a:spLocks noChangeShapeType="1"/>
              </p:cNvSpPr>
              <p:nvPr/>
            </p:nvSpPr>
            <p:spPr bwMode="auto">
              <a:xfrm>
                <a:off x="3775" y="3454"/>
                <a:ext cx="1872"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527441" name="Rectangle 81"/>
              <p:cNvSpPr>
                <a:spLocks noChangeArrowheads="1"/>
              </p:cNvSpPr>
              <p:nvPr/>
            </p:nvSpPr>
            <p:spPr bwMode="auto">
              <a:xfrm>
                <a:off x="3876" y="3406"/>
                <a:ext cx="96" cy="48"/>
              </a:xfrm>
              <a:prstGeom prst="rect">
                <a:avLst/>
              </a:prstGeom>
              <a:gradFill rotWithShape="0">
                <a:gsLst>
                  <a:gs pos="0">
                    <a:srgbClr val="800040"/>
                  </a:gs>
                  <a:gs pos="100000">
                    <a:srgbClr val="800040">
                      <a:gamma/>
                      <a:shade val="46275"/>
                      <a:invGamma/>
                    </a:srgbClr>
                  </a:gs>
                </a:gsLst>
                <a:lin ang="5400000" scaled="1"/>
              </a:gradFill>
              <a:ln w="19050">
                <a:solidFill>
                  <a:schemeClr val="tx1"/>
                </a:solidFill>
                <a:miter lim="800000"/>
                <a:headEnd/>
                <a:tailEnd/>
              </a:ln>
              <a:effectLst>
                <a:outerShdw blurRad="34290" dist="12700" dir="2700000" algn="ctr" rotWithShape="0">
                  <a:schemeClr val="bg2">
                    <a:alpha val="88000"/>
                  </a:schemeClr>
                </a:outerShdw>
              </a:effectLst>
            </p:spPr>
            <p:txBody>
              <a:bodyPr wrap="none" anchor="ctr">
                <a:prstTxWarp prst="textNoShape">
                  <a:avLst/>
                </a:prstTxWarp>
              </a:bodyPr>
              <a:lstStyle/>
              <a:p>
                <a:endParaRPr lang="en-US"/>
              </a:p>
            </p:txBody>
          </p:sp>
        </p:grpSp>
        <p:pic>
          <p:nvPicPr>
            <p:cNvPr id="527442" name="Picture 82" descr="swoosh2"/>
            <p:cNvPicPr>
              <a:picLocks noChangeAspect="1" noChangeArrowheads="1"/>
            </p:cNvPicPr>
            <p:nvPr/>
          </p:nvPicPr>
          <p:blipFill>
            <a:blip r:embed="rId5"/>
            <a:srcRect/>
            <a:stretch>
              <a:fillRect/>
            </a:stretch>
          </p:blipFill>
          <p:spPr bwMode="auto">
            <a:xfrm>
              <a:off x="4176" y="1200"/>
              <a:ext cx="962" cy="1512"/>
            </a:xfrm>
            <a:prstGeom prst="rect">
              <a:avLst/>
            </a:prstGeom>
            <a:noFill/>
          </p:spPr>
        </p:pic>
      </p:grpSp>
      <p:sp>
        <p:nvSpPr>
          <p:cNvPr id="527443" name="Text Box 83"/>
          <p:cNvSpPr txBox="1">
            <a:spLocks noChangeArrowheads="1"/>
          </p:cNvSpPr>
          <p:nvPr/>
        </p:nvSpPr>
        <p:spPr bwMode="auto">
          <a:xfrm>
            <a:off x="7086600" y="3048000"/>
            <a:ext cx="1447800" cy="641350"/>
          </a:xfrm>
          <a:prstGeom prst="rect">
            <a:avLst/>
          </a:prstGeom>
          <a:noFill/>
          <a:ln w="9525">
            <a:noFill/>
            <a:miter lim="800000"/>
            <a:headEnd/>
            <a:tailEnd/>
          </a:ln>
          <a:effectLst/>
        </p:spPr>
        <p:txBody>
          <a:bodyPr>
            <a:prstTxWarp prst="textNoShape">
              <a:avLst/>
            </a:prstTxWarp>
            <a:spAutoFit/>
          </a:bodyPr>
          <a:lstStyle/>
          <a:p>
            <a:pPr algn="ctr" eaLnBrk="1" hangingPunct="1">
              <a:spcBef>
                <a:spcPct val="50000"/>
              </a:spcBef>
            </a:pPr>
            <a:r>
              <a:rPr lang="en-US" b="1">
                <a:solidFill>
                  <a:schemeClr val="accent1"/>
                </a:solidFill>
                <a:ea typeface="Arial" charset="0"/>
                <a:cs typeface="Arial" charset="0"/>
              </a:rPr>
              <a:t>Liquid Hg Target</a:t>
            </a:r>
          </a:p>
        </p:txBody>
      </p:sp>
      <p:sp>
        <p:nvSpPr>
          <p:cNvPr id="527444" name="Rectangle 84"/>
          <p:cNvSpPr>
            <a:spLocks noChangeArrowheads="1"/>
          </p:cNvSpPr>
          <p:nvPr/>
        </p:nvSpPr>
        <p:spPr bwMode="auto">
          <a:xfrm>
            <a:off x="4114800" y="2133600"/>
            <a:ext cx="873125" cy="271463"/>
          </a:xfrm>
          <a:prstGeom prst="rect">
            <a:avLst/>
          </a:prstGeom>
          <a:noFill/>
          <a:ln w="12700">
            <a:noFill/>
            <a:miter lim="800000"/>
            <a:headEnd/>
            <a:tailEnd/>
          </a:ln>
          <a:effectLst/>
        </p:spPr>
        <p:txBody>
          <a:bodyPr wrap="none" lIns="90487" tIns="44450" rIns="90487" bIns="44450">
            <a:prstTxWarp prst="textNoShape">
              <a:avLst/>
            </a:prstTxWarp>
            <a:spAutoFit/>
          </a:bodyPr>
          <a:lstStyle/>
          <a:p>
            <a:pPr eaLnBrk="1" hangingPunct="1"/>
            <a:r>
              <a:rPr lang="en-US" sz="1200">
                <a:ea typeface="Arial" charset="0"/>
                <a:cs typeface="Arial" charset="0"/>
              </a:rPr>
              <a:t>1000 MeV</a:t>
            </a:r>
          </a:p>
        </p:txBody>
      </p:sp>
      <p:sp>
        <p:nvSpPr>
          <p:cNvPr id="527445" name="Rectangle 85"/>
          <p:cNvSpPr>
            <a:spLocks noChangeArrowheads="1"/>
          </p:cNvSpPr>
          <p:nvPr/>
        </p:nvSpPr>
        <p:spPr bwMode="auto">
          <a:xfrm>
            <a:off x="4633913" y="2943225"/>
            <a:ext cx="566737" cy="25558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a:solidFill>
              <a:schemeClr val="tx1"/>
            </a:solidFill>
            <a:miter lim="800000"/>
            <a:headEnd/>
            <a:tailEnd/>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2710784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zzx\Desktop\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33400"/>
            <a:ext cx="7162800" cy="5083713"/>
          </a:xfrm>
          <a:prstGeom prst="rect">
            <a:avLst/>
          </a:prstGeom>
          <a:noFill/>
          <a:extLst>
            <a:ext uri="{909E8E84-426E-40dd-AFC4-6F175D3DCCD1}">
              <a14:hiddenFill xmlns:a14="http://schemas.microsoft.com/office/drawing/2010/main">
                <a:solidFill>
                  <a:srgbClr val="FFFFFF"/>
                </a:solidFill>
              </a14:hiddenFill>
            </a:ext>
          </a:extLst>
        </p:spPr>
      </p:pic>
      <p:sp>
        <p:nvSpPr>
          <p:cNvPr id="21506" name="Title 1"/>
          <p:cNvSpPr>
            <a:spLocks noGrp="1"/>
          </p:cNvSpPr>
          <p:nvPr>
            <p:ph type="title"/>
          </p:nvPr>
        </p:nvSpPr>
        <p:spPr>
          <a:xfrm>
            <a:off x="111204" y="76200"/>
            <a:ext cx="8229600" cy="496290"/>
          </a:xfrm>
        </p:spPr>
        <p:txBody>
          <a:bodyPr/>
          <a:lstStyle/>
          <a:p>
            <a:pPr eaLnBrk="1" hangingPunct="1"/>
            <a:r>
              <a:rPr lang="en-US" dirty="0" smtClean="0"/>
              <a:t>SNS power ramp up to date</a:t>
            </a:r>
          </a:p>
        </p:txBody>
      </p:sp>
      <p:sp>
        <p:nvSpPr>
          <p:cNvPr id="21508" name="TextBox 6"/>
          <p:cNvSpPr txBox="1">
            <a:spLocks noChangeArrowheads="1"/>
          </p:cNvSpPr>
          <p:nvPr/>
        </p:nvSpPr>
        <p:spPr bwMode="auto">
          <a:xfrm flipH="1">
            <a:off x="1524000" y="5562600"/>
            <a:ext cx="4114800" cy="461962"/>
          </a:xfrm>
          <a:prstGeom prst="rect">
            <a:avLst/>
          </a:prstGeom>
          <a:solidFill>
            <a:schemeClr val="bg1"/>
          </a:solidFill>
          <a:ln w="9525">
            <a:noFill/>
            <a:miter lim="800000"/>
            <a:headEnd/>
            <a:tailEnd/>
          </a:ln>
        </p:spPr>
        <p:txBody>
          <a:bodyPr wrap="square">
            <a:spAutoFit/>
          </a:bodyPr>
          <a:lstStyle/>
          <a:p>
            <a:pPr algn="r" eaLnBrk="0" hangingPunct="0"/>
            <a:r>
              <a:rPr lang="en-US" sz="2400" b="1" dirty="0"/>
              <a:t>October 2006 to present</a:t>
            </a:r>
          </a:p>
        </p:txBody>
      </p:sp>
      <p:cxnSp>
        <p:nvCxnSpPr>
          <p:cNvPr id="21509" name="Straight Arrow Connector 8"/>
          <p:cNvCxnSpPr>
            <a:cxnSpLocks noChangeShapeType="1"/>
          </p:cNvCxnSpPr>
          <p:nvPr/>
        </p:nvCxnSpPr>
        <p:spPr bwMode="auto">
          <a:xfrm flipH="1">
            <a:off x="1046163" y="5791200"/>
            <a:ext cx="858837" cy="9525"/>
          </a:xfrm>
          <a:prstGeom prst="straightConnector1">
            <a:avLst/>
          </a:prstGeom>
          <a:noFill/>
          <a:ln w="25400" algn="ctr">
            <a:solidFill>
              <a:schemeClr val="tx1"/>
            </a:solidFill>
            <a:round/>
            <a:headEnd/>
            <a:tailEnd type="arrow" w="med" len="med"/>
          </a:ln>
        </p:spPr>
      </p:cxnSp>
      <p:cxnSp>
        <p:nvCxnSpPr>
          <p:cNvPr id="21510" name="Straight Arrow Connector 10"/>
          <p:cNvCxnSpPr>
            <a:cxnSpLocks noChangeShapeType="1"/>
          </p:cNvCxnSpPr>
          <p:nvPr/>
        </p:nvCxnSpPr>
        <p:spPr bwMode="auto">
          <a:xfrm flipV="1">
            <a:off x="5715000" y="5791200"/>
            <a:ext cx="1143000" cy="1"/>
          </a:xfrm>
          <a:prstGeom prst="straightConnector1">
            <a:avLst/>
          </a:prstGeom>
          <a:noFill/>
          <a:ln w="25400" algn="ctr">
            <a:solidFill>
              <a:schemeClr val="tx1"/>
            </a:solidFill>
            <a:round/>
            <a:headEnd/>
            <a:tailEnd type="arrow" w="med" len="med"/>
          </a:ln>
        </p:spPr>
      </p:cxnSp>
      <p:sp>
        <p:nvSpPr>
          <p:cNvPr id="21511" name="TextBox 13"/>
          <p:cNvSpPr txBox="1">
            <a:spLocks noChangeArrowheads="1"/>
          </p:cNvSpPr>
          <p:nvPr/>
        </p:nvSpPr>
        <p:spPr bwMode="auto">
          <a:xfrm flipH="1">
            <a:off x="3043237" y="1163999"/>
            <a:ext cx="1423988" cy="419965"/>
          </a:xfrm>
          <a:prstGeom prst="rect">
            <a:avLst/>
          </a:prstGeom>
          <a:solidFill>
            <a:schemeClr val="bg1"/>
          </a:solidFill>
          <a:ln w="9525">
            <a:noFill/>
            <a:miter lim="800000"/>
            <a:headEnd/>
            <a:tailEnd/>
          </a:ln>
        </p:spPr>
        <p:txBody>
          <a:bodyPr>
            <a:spAutoFit/>
          </a:bodyPr>
          <a:lstStyle/>
          <a:p>
            <a:pPr eaLnBrk="0" hangingPunct="0"/>
            <a:r>
              <a:rPr lang="en-US" sz="2400" b="1" dirty="0" smtClean="0"/>
              <a:t>1.08 </a:t>
            </a:r>
            <a:r>
              <a:rPr lang="en-US" sz="2400" b="1" dirty="0"/>
              <a:t>M</a:t>
            </a:r>
            <a:r>
              <a:rPr lang="en-US" sz="2400" b="1" dirty="0" smtClean="0"/>
              <a:t>W</a:t>
            </a:r>
            <a:endParaRPr lang="en-US" sz="2400" b="1" dirty="0"/>
          </a:p>
        </p:txBody>
      </p:sp>
      <p:cxnSp>
        <p:nvCxnSpPr>
          <p:cNvPr id="21512" name="Straight Arrow Connector 15"/>
          <p:cNvCxnSpPr>
            <a:cxnSpLocks noChangeShapeType="1"/>
          </p:cNvCxnSpPr>
          <p:nvPr/>
        </p:nvCxnSpPr>
        <p:spPr bwMode="auto">
          <a:xfrm>
            <a:off x="4419600" y="1396566"/>
            <a:ext cx="838200" cy="1313"/>
          </a:xfrm>
          <a:prstGeom prst="straightConnector1">
            <a:avLst/>
          </a:prstGeom>
          <a:noFill/>
          <a:ln w="25400" algn="ctr">
            <a:solidFill>
              <a:schemeClr val="tx1"/>
            </a:solidFill>
            <a:round/>
            <a:headEnd/>
            <a:tailEnd type="arrow" w="med" len="med"/>
          </a:ln>
        </p:spPr>
      </p:cxnSp>
      <p:sp>
        <p:nvSpPr>
          <p:cNvPr id="21513" name="TextBox 16"/>
          <p:cNvSpPr txBox="1">
            <a:spLocks noChangeArrowheads="1"/>
          </p:cNvSpPr>
          <p:nvPr/>
        </p:nvSpPr>
        <p:spPr bwMode="auto">
          <a:xfrm flipH="1">
            <a:off x="2141538" y="6137275"/>
            <a:ext cx="4868862" cy="461963"/>
          </a:xfrm>
          <a:prstGeom prst="rect">
            <a:avLst/>
          </a:prstGeom>
          <a:noFill/>
          <a:ln w="9525">
            <a:solidFill>
              <a:srgbClr val="FF3300"/>
            </a:solidFill>
            <a:miter lim="800000"/>
            <a:headEnd/>
            <a:tailEnd/>
          </a:ln>
        </p:spPr>
        <p:txBody>
          <a:bodyPr wrap="square">
            <a:spAutoFit/>
          </a:bodyPr>
          <a:lstStyle/>
          <a:p>
            <a:pPr eaLnBrk="0" hangingPunct="0"/>
            <a:r>
              <a:rPr lang="en-US" sz="2400" b="1" dirty="0">
                <a:solidFill>
                  <a:srgbClr val="FF3300"/>
                </a:solidFill>
              </a:rPr>
              <a:t>Full design power is 1.4 MW</a:t>
            </a:r>
          </a:p>
        </p:txBody>
      </p:sp>
      <p:sp>
        <p:nvSpPr>
          <p:cNvPr id="3" name="TextBox 2"/>
          <p:cNvSpPr txBox="1"/>
          <p:nvPr/>
        </p:nvSpPr>
        <p:spPr>
          <a:xfrm>
            <a:off x="7467600" y="1607403"/>
            <a:ext cx="1447800" cy="830997"/>
          </a:xfrm>
          <a:prstGeom prst="rect">
            <a:avLst/>
          </a:prstGeom>
          <a:noFill/>
        </p:spPr>
        <p:txBody>
          <a:bodyPr wrap="square" rtlCol="0">
            <a:spAutoFit/>
          </a:bodyPr>
          <a:lstStyle/>
          <a:p>
            <a:r>
              <a:rPr lang="en-US" sz="1600" dirty="0" smtClean="0"/>
              <a:t>Power reduced to save money</a:t>
            </a:r>
            <a:endParaRPr lang="en-US" sz="1600" dirty="0"/>
          </a:p>
        </p:txBody>
      </p:sp>
      <p:cxnSp>
        <p:nvCxnSpPr>
          <p:cNvPr id="13" name="Straight Arrow Connector 15"/>
          <p:cNvCxnSpPr>
            <a:cxnSpLocks noChangeShapeType="1"/>
          </p:cNvCxnSpPr>
          <p:nvPr/>
        </p:nvCxnSpPr>
        <p:spPr bwMode="auto">
          <a:xfrm flipH="1">
            <a:off x="6629400" y="1981200"/>
            <a:ext cx="838200" cy="7204"/>
          </a:xfrm>
          <a:prstGeom prst="straightConnector1">
            <a:avLst/>
          </a:prstGeom>
          <a:noFill/>
          <a:ln w="25400" algn="ctr">
            <a:solidFill>
              <a:schemeClr val="tx1"/>
            </a:solidFill>
            <a:round/>
            <a:headEnd/>
            <a:tailEnd type="arrow" w="med" len="med"/>
          </a:ln>
        </p:spPr>
      </p:cxnSp>
    </p:spTree>
    <p:extLst>
      <p:ext uri="{BB962C8B-B14F-4D97-AF65-F5344CB8AC3E}">
        <p14:creationId xmlns:p14="http://schemas.microsoft.com/office/powerpoint/2010/main" val="36294713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番号プレースホルダ 3"/>
          <p:cNvSpPr>
            <a:spLocks noGrp="1"/>
          </p:cNvSpPr>
          <p:nvPr>
            <p:ph type="sldNum" sz="quarter" idx="4294967295"/>
          </p:nvPr>
        </p:nvSpPr>
        <p:spPr>
          <a:xfrm>
            <a:off x="7162800" y="6381750"/>
            <a:ext cx="1981200" cy="476250"/>
          </a:xfrm>
          <a:prstGeom prst="rect">
            <a:avLst/>
          </a:prstGeom>
          <a:noFill/>
        </p:spPr>
        <p:txBody>
          <a:bodyPr/>
          <a:lstStyle/>
          <a:p>
            <a:fld id="{8AA788E4-1650-4668-B706-92EDB0AE5475}" type="slidenum">
              <a:rPr lang="en-US" altLang="ja-JP"/>
              <a:pPr/>
              <a:t>7</a:t>
            </a:fld>
            <a:endParaRPr lang="en-US" altLang="ja-JP"/>
          </a:p>
        </p:txBody>
      </p:sp>
      <p:pic>
        <p:nvPicPr>
          <p:cNvPr id="28675" name="Picture 20" descr="Case3修正"/>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04800" y="762000"/>
            <a:ext cx="8197362" cy="5467350"/>
          </a:xfrm>
          <a:prstGeom prst="rect">
            <a:avLst/>
          </a:prstGeom>
          <a:noFill/>
          <a:ln w="9525">
            <a:noFill/>
            <a:miter lim="800000"/>
            <a:headEnd/>
            <a:tailEnd/>
          </a:ln>
        </p:spPr>
      </p:pic>
      <p:sp>
        <p:nvSpPr>
          <p:cNvPr id="28677" name="Rectangle 18"/>
          <p:cNvSpPr>
            <a:spLocks noGrp="1" noChangeArrowheads="1"/>
          </p:cNvSpPr>
          <p:nvPr>
            <p:ph type="title"/>
          </p:nvPr>
        </p:nvSpPr>
        <p:spPr>
          <a:xfrm>
            <a:off x="260838" y="188913"/>
            <a:ext cx="8001000" cy="496290"/>
          </a:xfrm>
        </p:spPr>
        <p:txBody>
          <a:bodyPr/>
          <a:lstStyle/>
          <a:p>
            <a:r>
              <a:rPr lang="en-US" dirty="0" smtClean="0"/>
              <a:t>J-PARC Accelerator Complex</a:t>
            </a:r>
            <a:endParaRPr lang="en-US" altLang="ja-JP" b="1" dirty="0" smtClean="0">
              <a:solidFill>
                <a:srgbClr val="0000FF"/>
              </a:solidFill>
            </a:endParaRPr>
          </a:p>
        </p:txBody>
      </p:sp>
      <p:grpSp>
        <p:nvGrpSpPr>
          <p:cNvPr id="28678" name="Group 26"/>
          <p:cNvGrpSpPr>
            <a:grpSpLocks/>
          </p:cNvGrpSpPr>
          <p:nvPr/>
        </p:nvGrpSpPr>
        <p:grpSpPr bwMode="auto">
          <a:xfrm>
            <a:off x="3591659" y="3201988"/>
            <a:ext cx="2428142" cy="2805112"/>
            <a:chOff x="2280" y="2000"/>
            <a:chExt cx="1493" cy="1642"/>
          </a:xfrm>
        </p:grpSpPr>
        <p:sp>
          <p:nvSpPr>
            <p:cNvPr id="28689" name="Line 27"/>
            <p:cNvSpPr>
              <a:spLocks noChangeShapeType="1"/>
            </p:cNvSpPr>
            <p:nvPr/>
          </p:nvSpPr>
          <p:spPr bwMode="auto">
            <a:xfrm flipH="1" flipV="1">
              <a:off x="2669" y="2283"/>
              <a:ext cx="403" cy="1179"/>
            </a:xfrm>
            <a:prstGeom prst="line">
              <a:avLst/>
            </a:prstGeom>
            <a:noFill/>
            <a:ln w="28575">
              <a:solidFill>
                <a:srgbClr val="FF3399"/>
              </a:solidFill>
              <a:round/>
              <a:headEnd/>
              <a:tailEnd type="triangle" w="med" len="med"/>
            </a:ln>
          </p:spPr>
          <p:txBody>
            <a:bodyPr wrap="none" anchor="ctr"/>
            <a:lstStyle/>
            <a:p>
              <a:endParaRPr lang="en-US"/>
            </a:p>
          </p:txBody>
        </p:sp>
        <p:sp>
          <p:nvSpPr>
            <p:cNvPr id="28690" name="Text Box 28"/>
            <p:cNvSpPr txBox="1">
              <a:spLocks noChangeArrowheads="1"/>
            </p:cNvSpPr>
            <p:nvPr/>
          </p:nvSpPr>
          <p:spPr bwMode="auto">
            <a:xfrm>
              <a:off x="2400" y="3264"/>
              <a:ext cx="1373" cy="360"/>
            </a:xfrm>
            <a:prstGeom prst="rect">
              <a:avLst/>
            </a:prstGeom>
            <a:solidFill>
              <a:srgbClr val="FFFFCC"/>
            </a:solidFill>
            <a:ln w="9525">
              <a:noFill/>
              <a:miter lim="800000"/>
              <a:headEnd/>
              <a:tailEnd/>
            </a:ln>
          </p:spPr>
          <p:txBody>
            <a:bodyPr>
              <a:spAutoFit/>
            </a:bodyPr>
            <a:lstStyle/>
            <a:p>
              <a:pPr algn="ctr">
                <a:spcBef>
                  <a:spcPct val="50000"/>
                </a:spcBef>
                <a:buClrTx/>
                <a:buFontTx/>
                <a:buNone/>
              </a:pPr>
              <a:r>
                <a:rPr lang="en-US" altLang="ja-JP" sz="1600" b="1">
                  <a:latin typeface="Helvetica" pitchFamily="80" charset="0"/>
                  <a:ea typeface="ＭＳ ゴシック" pitchFamily="49" charset="-128"/>
                </a:rPr>
                <a:t>3 GeV Synchrotron</a:t>
              </a:r>
            </a:p>
            <a:p>
              <a:pPr algn="ctr">
                <a:lnSpc>
                  <a:spcPct val="55000"/>
                </a:lnSpc>
                <a:spcBef>
                  <a:spcPct val="50000"/>
                </a:spcBef>
                <a:buClrTx/>
                <a:buFontTx/>
                <a:buNone/>
              </a:pPr>
              <a:r>
                <a:rPr lang="en-US" altLang="ja-JP" sz="1600" b="1">
                  <a:latin typeface="Helvetica" pitchFamily="80" charset="0"/>
                  <a:ea typeface="ＭＳ ゴシック" pitchFamily="49" charset="-128"/>
                </a:rPr>
                <a:t>(25 Hz,</a:t>
              </a:r>
              <a:r>
                <a:rPr lang="en-US" altLang="ja-JP" sz="1600" b="1">
                  <a:solidFill>
                    <a:schemeClr val="accent2"/>
                  </a:solidFill>
                  <a:latin typeface="Helvetica" pitchFamily="80" charset="0"/>
                  <a:ea typeface="ＭＳ ゴシック" pitchFamily="49" charset="-128"/>
                </a:rPr>
                <a:t> 1MW</a:t>
              </a:r>
              <a:r>
                <a:rPr lang="en-US" altLang="ja-JP" sz="1600" b="1">
                  <a:latin typeface="Helvetica" pitchFamily="80" charset="0"/>
                  <a:ea typeface="ＭＳ ゴシック" pitchFamily="49" charset="-128"/>
                </a:rPr>
                <a:t>)</a:t>
              </a:r>
            </a:p>
          </p:txBody>
        </p:sp>
        <p:sp>
          <p:nvSpPr>
            <p:cNvPr id="28691" name="Freeform 29"/>
            <p:cNvSpPr>
              <a:spLocks/>
            </p:cNvSpPr>
            <p:nvPr/>
          </p:nvSpPr>
          <p:spPr bwMode="auto">
            <a:xfrm>
              <a:off x="2280" y="2000"/>
              <a:ext cx="452" cy="291"/>
            </a:xfrm>
            <a:custGeom>
              <a:avLst/>
              <a:gdLst>
                <a:gd name="T0" fmla="*/ 58 w 452"/>
                <a:gd name="T1" fmla="*/ 195 h 291"/>
                <a:gd name="T2" fmla="*/ 83 w 452"/>
                <a:gd name="T3" fmla="*/ 212 h 291"/>
                <a:gd name="T4" fmla="*/ 105 w 452"/>
                <a:gd name="T5" fmla="*/ 229 h 291"/>
                <a:gd name="T6" fmla="*/ 128 w 452"/>
                <a:gd name="T7" fmla="*/ 242 h 291"/>
                <a:gd name="T8" fmla="*/ 149 w 452"/>
                <a:gd name="T9" fmla="*/ 256 h 291"/>
                <a:gd name="T10" fmla="*/ 169 w 452"/>
                <a:gd name="T11" fmla="*/ 265 h 291"/>
                <a:gd name="T12" fmla="*/ 190 w 452"/>
                <a:gd name="T13" fmla="*/ 274 h 291"/>
                <a:gd name="T14" fmla="*/ 211 w 452"/>
                <a:gd name="T15" fmla="*/ 280 h 291"/>
                <a:gd name="T16" fmla="*/ 230 w 452"/>
                <a:gd name="T17" fmla="*/ 286 h 291"/>
                <a:gd name="T18" fmla="*/ 248 w 452"/>
                <a:gd name="T19" fmla="*/ 289 h 291"/>
                <a:gd name="T20" fmla="*/ 265 w 452"/>
                <a:gd name="T21" fmla="*/ 291 h 291"/>
                <a:gd name="T22" fmla="*/ 282 w 452"/>
                <a:gd name="T23" fmla="*/ 291 h 291"/>
                <a:gd name="T24" fmla="*/ 299 w 452"/>
                <a:gd name="T25" fmla="*/ 291 h 291"/>
                <a:gd name="T26" fmla="*/ 329 w 452"/>
                <a:gd name="T27" fmla="*/ 286 h 291"/>
                <a:gd name="T28" fmla="*/ 356 w 452"/>
                <a:gd name="T29" fmla="*/ 274 h 291"/>
                <a:gd name="T30" fmla="*/ 380 w 452"/>
                <a:gd name="T31" fmla="*/ 259 h 291"/>
                <a:gd name="T32" fmla="*/ 401 w 452"/>
                <a:gd name="T33" fmla="*/ 241 h 291"/>
                <a:gd name="T34" fmla="*/ 418 w 452"/>
                <a:gd name="T35" fmla="*/ 218 h 291"/>
                <a:gd name="T36" fmla="*/ 431 w 452"/>
                <a:gd name="T37" fmla="*/ 194 h 291"/>
                <a:gd name="T38" fmla="*/ 442 w 452"/>
                <a:gd name="T39" fmla="*/ 167 h 291"/>
                <a:gd name="T40" fmla="*/ 448 w 452"/>
                <a:gd name="T41" fmla="*/ 137 h 291"/>
                <a:gd name="T42" fmla="*/ 452 w 452"/>
                <a:gd name="T43" fmla="*/ 107 h 291"/>
                <a:gd name="T44" fmla="*/ 450 w 452"/>
                <a:gd name="T45" fmla="*/ 77 h 291"/>
                <a:gd name="T46" fmla="*/ 448 w 452"/>
                <a:gd name="T47" fmla="*/ 62 h 291"/>
                <a:gd name="T48" fmla="*/ 440 w 452"/>
                <a:gd name="T49" fmla="*/ 49 h 291"/>
                <a:gd name="T50" fmla="*/ 431 w 452"/>
                <a:gd name="T51" fmla="*/ 38 h 291"/>
                <a:gd name="T52" fmla="*/ 418 w 452"/>
                <a:gd name="T53" fmla="*/ 26 h 291"/>
                <a:gd name="T54" fmla="*/ 405 w 452"/>
                <a:gd name="T55" fmla="*/ 19 h 291"/>
                <a:gd name="T56" fmla="*/ 386 w 452"/>
                <a:gd name="T57" fmla="*/ 13 h 291"/>
                <a:gd name="T58" fmla="*/ 367 w 452"/>
                <a:gd name="T59" fmla="*/ 8 h 291"/>
                <a:gd name="T60" fmla="*/ 346 w 452"/>
                <a:gd name="T61" fmla="*/ 4 h 291"/>
                <a:gd name="T62" fmla="*/ 301 w 452"/>
                <a:gd name="T63" fmla="*/ 0 h 291"/>
                <a:gd name="T64" fmla="*/ 252 w 452"/>
                <a:gd name="T65" fmla="*/ 2 h 291"/>
                <a:gd name="T66" fmla="*/ 201 w 452"/>
                <a:gd name="T67" fmla="*/ 8 h 291"/>
                <a:gd name="T68" fmla="*/ 152 w 452"/>
                <a:gd name="T69" fmla="*/ 17 h 291"/>
                <a:gd name="T70" fmla="*/ 130 w 452"/>
                <a:gd name="T71" fmla="*/ 24 h 291"/>
                <a:gd name="T72" fmla="*/ 107 w 452"/>
                <a:gd name="T73" fmla="*/ 32 h 291"/>
                <a:gd name="T74" fmla="*/ 85 w 452"/>
                <a:gd name="T75" fmla="*/ 39 h 291"/>
                <a:gd name="T76" fmla="*/ 66 w 452"/>
                <a:gd name="T77" fmla="*/ 49 h 291"/>
                <a:gd name="T78" fmla="*/ 49 w 452"/>
                <a:gd name="T79" fmla="*/ 58 h 291"/>
                <a:gd name="T80" fmla="*/ 34 w 452"/>
                <a:gd name="T81" fmla="*/ 68 h 291"/>
                <a:gd name="T82" fmla="*/ 21 w 452"/>
                <a:gd name="T83" fmla="*/ 77 h 291"/>
                <a:gd name="T84" fmla="*/ 11 w 452"/>
                <a:gd name="T85" fmla="*/ 88 h 291"/>
                <a:gd name="T86" fmla="*/ 4 w 452"/>
                <a:gd name="T87" fmla="*/ 100 h 291"/>
                <a:gd name="T88" fmla="*/ 0 w 452"/>
                <a:gd name="T89" fmla="*/ 113 h 291"/>
                <a:gd name="T90" fmla="*/ 0 w 452"/>
                <a:gd name="T91" fmla="*/ 124 h 291"/>
                <a:gd name="T92" fmla="*/ 4 w 452"/>
                <a:gd name="T93" fmla="*/ 135 h 291"/>
                <a:gd name="T94" fmla="*/ 13 w 452"/>
                <a:gd name="T95" fmla="*/ 148 h 291"/>
                <a:gd name="T96" fmla="*/ 24 w 452"/>
                <a:gd name="T97" fmla="*/ 162 h 291"/>
                <a:gd name="T98" fmla="*/ 43 w 452"/>
                <a:gd name="T99" fmla="*/ 173 h 291"/>
                <a:gd name="T100" fmla="*/ 64 w 452"/>
                <a:gd name="T101" fmla="*/ 186 h 29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52"/>
                <a:gd name="T154" fmla="*/ 0 h 291"/>
                <a:gd name="T155" fmla="*/ 452 w 452"/>
                <a:gd name="T156" fmla="*/ 291 h 29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52" h="291">
                  <a:moveTo>
                    <a:pt x="58" y="195"/>
                  </a:moveTo>
                  <a:lnTo>
                    <a:pt x="83" y="212"/>
                  </a:lnTo>
                  <a:lnTo>
                    <a:pt x="105" y="229"/>
                  </a:lnTo>
                  <a:lnTo>
                    <a:pt x="128" y="242"/>
                  </a:lnTo>
                  <a:lnTo>
                    <a:pt x="149" y="256"/>
                  </a:lnTo>
                  <a:lnTo>
                    <a:pt x="169" y="265"/>
                  </a:lnTo>
                  <a:lnTo>
                    <a:pt x="190" y="274"/>
                  </a:lnTo>
                  <a:lnTo>
                    <a:pt x="211" y="280"/>
                  </a:lnTo>
                  <a:lnTo>
                    <a:pt x="230" y="286"/>
                  </a:lnTo>
                  <a:lnTo>
                    <a:pt x="248" y="289"/>
                  </a:lnTo>
                  <a:lnTo>
                    <a:pt x="265" y="291"/>
                  </a:lnTo>
                  <a:lnTo>
                    <a:pt x="282" y="291"/>
                  </a:lnTo>
                  <a:lnTo>
                    <a:pt x="299" y="291"/>
                  </a:lnTo>
                  <a:lnTo>
                    <a:pt x="329" y="286"/>
                  </a:lnTo>
                  <a:lnTo>
                    <a:pt x="356" y="274"/>
                  </a:lnTo>
                  <a:lnTo>
                    <a:pt x="380" y="259"/>
                  </a:lnTo>
                  <a:lnTo>
                    <a:pt x="401" y="241"/>
                  </a:lnTo>
                  <a:lnTo>
                    <a:pt x="418" y="218"/>
                  </a:lnTo>
                  <a:lnTo>
                    <a:pt x="431" y="194"/>
                  </a:lnTo>
                  <a:lnTo>
                    <a:pt x="442" y="167"/>
                  </a:lnTo>
                  <a:lnTo>
                    <a:pt x="448" y="137"/>
                  </a:lnTo>
                  <a:lnTo>
                    <a:pt x="452" y="107"/>
                  </a:lnTo>
                  <a:lnTo>
                    <a:pt x="450" y="77"/>
                  </a:lnTo>
                  <a:lnTo>
                    <a:pt x="448" y="62"/>
                  </a:lnTo>
                  <a:lnTo>
                    <a:pt x="440" y="49"/>
                  </a:lnTo>
                  <a:lnTo>
                    <a:pt x="431" y="38"/>
                  </a:lnTo>
                  <a:lnTo>
                    <a:pt x="418" y="26"/>
                  </a:lnTo>
                  <a:lnTo>
                    <a:pt x="405" y="19"/>
                  </a:lnTo>
                  <a:lnTo>
                    <a:pt x="386" y="13"/>
                  </a:lnTo>
                  <a:lnTo>
                    <a:pt x="367" y="8"/>
                  </a:lnTo>
                  <a:lnTo>
                    <a:pt x="346" y="4"/>
                  </a:lnTo>
                  <a:lnTo>
                    <a:pt x="301" y="0"/>
                  </a:lnTo>
                  <a:lnTo>
                    <a:pt x="252" y="2"/>
                  </a:lnTo>
                  <a:lnTo>
                    <a:pt x="201" y="8"/>
                  </a:lnTo>
                  <a:lnTo>
                    <a:pt x="152" y="17"/>
                  </a:lnTo>
                  <a:lnTo>
                    <a:pt x="130" y="24"/>
                  </a:lnTo>
                  <a:lnTo>
                    <a:pt x="107" y="32"/>
                  </a:lnTo>
                  <a:lnTo>
                    <a:pt x="85" y="39"/>
                  </a:lnTo>
                  <a:lnTo>
                    <a:pt x="66" y="49"/>
                  </a:lnTo>
                  <a:lnTo>
                    <a:pt x="49" y="58"/>
                  </a:lnTo>
                  <a:lnTo>
                    <a:pt x="34" y="68"/>
                  </a:lnTo>
                  <a:lnTo>
                    <a:pt x="21" y="77"/>
                  </a:lnTo>
                  <a:lnTo>
                    <a:pt x="11" y="88"/>
                  </a:lnTo>
                  <a:lnTo>
                    <a:pt x="4" y="100"/>
                  </a:lnTo>
                  <a:lnTo>
                    <a:pt x="0" y="113"/>
                  </a:lnTo>
                  <a:lnTo>
                    <a:pt x="0" y="124"/>
                  </a:lnTo>
                  <a:lnTo>
                    <a:pt x="4" y="135"/>
                  </a:lnTo>
                  <a:lnTo>
                    <a:pt x="13" y="148"/>
                  </a:lnTo>
                  <a:lnTo>
                    <a:pt x="24" y="162"/>
                  </a:lnTo>
                  <a:lnTo>
                    <a:pt x="43" y="173"/>
                  </a:lnTo>
                  <a:lnTo>
                    <a:pt x="64" y="186"/>
                  </a:lnTo>
                </a:path>
              </a:pathLst>
            </a:custGeom>
            <a:noFill/>
            <a:ln w="60325">
              <a:solidFill>
                <a:srgbClr val="FF3333"/>
              </a:solidFill>
              <a:round/>
              <a:headEnd/>
              <a:tailEnd/>
            </a:ln>
          </p:spPr>
          <p:txBody>
            <a:bodyPr/>
            <a:lstStyle/>
            <a:p>
              <a:endParaRPr lang="ja-JP" altLang="en-US"/>
            </a:p>
          </p:txBody>
        </p:sp>
        <p:sp>
          <p:nvSpPr>
            <p:cNvPr id="28692" name="Rectangle 30"/>
            <p:cNvSpPr>
              <a:spLocks noChangeArrowheads="1"/>
            </p:cNvSpPr>
            <p:nvPr/>
          </p:nvSpPr>
          <p:spPr bwMode="auto">
            <a:xfrm>
              <a:off x="2402" y="3270"/>
              <a:ext cx="1348" cy="372"/>
            </a:xfrm>
            <a:prstGeom prst="rect">
              <a:avLst/>
            </a:prstGeom>
            <a:noFill/>
            <a:ln w="60325">
              <a:solidFill>
                <a:srgbClr val="FF3333"/>
              </a:solidFill>
              <a:miter lim="800000"/>
              <a:headEnd/>
              <a:tailEnd/>
            </a:ln>
          </p:spPr>
          <p:txBody>
            <a:bodyPr/>
            <a:lstStyle/>
            <a:p>
              <a:endParaRPr lang="ja-JP" altLang="en-US"/>
            </a:p>
          </p:txBody>
        </p:sp>
        <p:sp>
          <p:nvSpPr>
            <p:cNvPr id="28693" name="Freeform 31"/>
            <p:cNvSpPr>
              <a:spLocks/>
            </p:cNvSpPr>
            <p:nvPr/>
          </p:nvSpPr>
          <p:spPr bwMode="auto">
            <a:xfrm>
              <a:off x="2415" y="2248"/>
              <a:ext cx="226" cy="301"/>
            </a:xfrm>
            <a:custGeom>
              <a:avLst/>
              <a:gdLst>
                <a:gd name="T0" fmla="*/ 142 w 226"/>
                <a:gd name="T1" fmla="*/ 301 h 301"/>
                <a:gd name="T2" fmla="*/ 164 w 226"/>
                <a:gd name="T3" fmla="*/ 291 h 301"/>
                <a:gd name="T4" fmla="*/ 183 w 226"/>
                <a:gd name="T5" fmla="*/ 282 h 301"/>
                <a:gd name="T6" fmla="*/ 196 w 226"/>
                <a:gd name="T7" fmla="*/ 273 h 301"/>
                <a:gd name="T8" fmla="*/ 209 w 226"/>
                <a:gd name="T9" fmla="*/ 261 h 301"/>
                <a:gd name="T10" fmla="*/ 217 w 226"/>
                <a:gd name="T11" fmla="*/ 252 h 301"/>
                <a:gd name="T12" fmla="*/ 223 w 226"/>
                <a:gd name="T13" fmla="*/ 241 h 301"/>
                <a:gd name="T14" fmla="*/ 226 w 226"/>
                <a:gd name="T15" fmla="*/ 229 h 301"/>
                <a:gd name="T16" fmla="*/ 226 w 226"/>
                <a:gd name="T17" fmla="*/ 218 h 301"/>
                <a:gd name="T18" fmla="*/ 224 w 226"/>
                <a:gd name="T19" fmla="*/ 207 h 301"/>
                <a:gd name="T20" fmla="*/ 221 w 226"/>
                <a:gd name="T21" fmla="*/ 194 h 301"/>
                <a:gd name="T22" fmla="*/ 215 w 226"/>
                <a:gd name="T23" fmla="*/ 182 h 301"/>
                <a:gd name="T24" fmla="*/ 206 w 226"/>
                <a:gd name="T25" fmla="*/ 171 h 301"/>
                <a:gd name="T26" fmla="*/ 198 w 226"/>
                <a:gd name="T27" fmla="*/ 158 h 301"/>
                <a:gd name="T28" fmla="*/ 187 w 226"/>
                <a:gd name="T29" fmla="*/ 147 h 301"/>
                <a:gd name="T30" fmla="*/ 175 w 226"/>
                <a:gd name="T31" fmla="*/ 135 h 301"/>
                <a:gd name="T32" fmla="*/ 162 w 226"/>
                <a:gd name="T33" fmla="*/ 124 h 301"/>
                <a:gd name="T34" fmla="*/ 136 w 226"/>
                <a:gd name="T35" fmla="*/ 102 h 301"/>
                <a:gd name="T36" fmla="*/ 108 w 226"/>
                <a:gd name="T37" fmla="*/ 81 h 301"/>
                <a:gd name="T38" fmla="*/ 80 w 226"/>
                <a:gd name="T39" fmla="*/ 60 h 301"/>
                <a:gd name="T40" fmla="*/ 53 w 226"/>
                <a:gd name="T41" fmla="*/ 43 h 301"/>
                <a:gd name="T42" fmla="*/ 42 w 226"/>
                <a:gd name="T43" fmla="*/ 36 h 301"/>
                <a:gd name="T44" fmla="*/ 31 w 226"/>
                <a:gd name="T45" fmla="*/ 28 h 301"/>
                <a:gd name="T46" fmla="*/ 21 w 226"/>
                <a:gd name="T47" fmla="*/ 21 h 301"/>
                <a:gd name="T48" fmla="*/ 14 w 226"/>
                <a:gd name="T49" fmla="*/ 15 h 301"/>
                <a:gd name="T50" fmla="*/ 8 w 226"/>
                <a:gd name="T51" fmla="*/ 11 h 301"/>
                <a:gd name="T52" fmla="*/ 4 w 226"/>
                <a:gd name="T53" fmla="*/ 6 h 301"/>
                <a:gd name="T54" fmla="*/ 0 w 226"/>
                <a:gd name="T55" fmla="*/ 2 h 301"/>
                <a:gd name="T56" fmla="*/ 0 w 226"/>
                <a:gd name="T57" fmla="*/ 0 h 30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26"/>
                <a:gd name="T88" fmla="*/ 0 h 301"/>
                <a:gd name="T89" fmla="*/ 226 w 226"/>
                <a:gd name="T90" fmla="*/ 301 h 30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26" h="301">
                  <a:moveTo>
                    <a:pt x="142" y="301"/>
                  </a:moveTo>
                  <a:lnTo>
                    <a:pt x="164" y="291"/>
                  </a:lnTo>
                  <a:lnTo>
                    <a:pt x="183" y="282"/>
                  </a:lnTo>
                  <a:lnTo>
                    <a:pt x="196" y="273"/>
                  </a:lnTo>
                  <a:lnTo>
                    <a:pt x="209" y="261"/>
                  </a:lnTo>
                  <a:lnTo>
                    <a:pt x="217" y="252"/>
                  </a:lnTo>
                  <a:lnTo>
                    <a:pt x="223" y="241"/>
                  </a:lnTo>
                  <a:lnTo>
                    <a:pt x="226" y="229"/>
                  </a:lnTo>
                  <a:lnTo>
                    <a:pt x="226" y="218"/>
                  </a:lnTo>
                  <a:lnTo>
                    <a:pt x="224" y="207"/>
                  </a:lnTo>
                  <a:lnTo>
                    <a:pt x="221" y="194"/>
                  </a:lnTo>
                  <a:lnTo>
                    <a:pt x="215" y="182"/>
                  </a:lnTo>
                  <a:lnTo>
                    <a:pt x="206" y="171"/>
                  </a:lnTo>
                  <a:lnTo>
                    <a:pt x="198" y="158"/>
                  </a:lnTo>
                  <a:lnTo>
                    <a:pt x="187" y="147"/>
                  </a:lnTo>
                  <a:lnTo>
                    <a:pt x="175" y="135"/>
                  </a:lnTo>
                  <a:lnTo>
                    <a:pt x="162" y="124"/>
                  </a:lnTo>
                  <a:lnTo>
                    <a:pt x="136" y="102"/>
                  </a:lnTo>
                  <a:lnTo>
                    <a:pt x="108" y="81"/>
                  </a:lnTo>
                  <a:lnTo>
                    <a:pt x="80" y="60"/>
                  </a:lnTo>
                  <a:lnTo>
                    <a:pt x="53" y="43"/>
                  </a:lnTo>
                  <a:lnTo>
                    <a:pt x="42" y="36"/>
                  </a:lnTo>
                  <a:lnTo>
                    <a:pt x="31" y="28"/>
                  </a:lnTo>
                  <a:lnTo>
                    <a:pt x="21" y="21"/>
                  </a:lnTo>
                  <a:lnTo>
                    <a:pt x="14" y="15"/>
                  </a:lnTo>
                  <a:lnTo>
                    <a:pt x="8" y="11"/>
                  </a:lnTo>
                  <a:lnTo>
                    <a:pt x="4" y="6"/>
                  </a:lnTo>
                  <a:lnTo>
                    <a:pt x="0" y="2"/>
                  </a:lnTo>
                  <a:lnTo>
                    <a:pt x="0" y="0"/>
                  </a:lnTo>
                </a:path>
              </a:pathLst>
            </a:custGeom>
            <a:noFill/>
            <a:ln w="60325">
              <a:solidFill>
                <a:srgbClr val="FF3333"/>
              </a:solidFill>
              <a:round/>
              <a:headEnd/>
              <a:tailEnd/>
            </a:ln>
          </p:spPr>
          <p:txBody>
            <a:bodyPr/>
            <a:lstStyle/>
            <a:p>
              <a:endParaRPr lang="ja-JP" altLang="en-US"/>
            </a:p>
          </p:txBody>
        </p:sp>
      </p:grpSp>
      <p:grpSp>
        <p:nvGrpSpPr>
          <p:cNvPr id="28679" name="Group 45"/>
          <p:cNvGrpSpPr>
            <a:grpSpLocks/>
          </p:cNvGrpSpPr>
          <p:nvPr/>
        </p:nvGrpSpPr>
        <p:grpSpPr bwMode="auto">
          <a:xfrm>
            <a:off x="4215913" y="2216150"/>
            <a:ext cx="4339003" cy="3873500"/>
            <a:chOff x="2664" y="1422"/>
            <a:chExt cx="2667" cy="2268"/>
          </a:xfrm>
        </p:grpSpPr>
        <p:sp>
          <p:nvSpPr>
            <p:cNvPr id="28684" name="Line 46"/>
            <p:cNvSpPr>
              <a:spLocks noChangeShapeType="1"/>
            </p:cNvSpPr>
            <p:nvPr/>
          </p:nvSpPr>
          <p:spPr bwMode="auto">
            <a:xfrm flipH="1" flipV="1">
              <a:off x="3696" y="2249"/>
              <a:ext cx="545" cy="1179"/>
            </a:xfrm>
            <a:prstGeom prst="line">
              <a:avLst/>
            </a:prstGeom>
            <a:noFill/>
            <a:ln w="28575">
              <a:solidFill>
                <a:srgbClr val="FF3399"/>
              </a:solidFill>
              <a:round/>
              <a:headEnd/>
              <a:tailEnd type="triangle" w="med" len="med"/>
            </a:ln>
          </p:spPr>
          <p:txBody>
            <a:bodyPr wrap="none" anchor="ctr"/>
            <a:lstStyle/>
            <a:p>
              <a:endParaRPr lang="en-US"/>
            </a:p>
          </p:txBody>
        </p:sp>
        <p:sp>
          <p:nvSpPr>
            <p:cNvPr id="28685" name="Text Box 47"/>
            <p:cNvSpPr txBox="1">
              <a:spLocks noChangeArrowheads="1"/>
            </p:cNvSpPr>
            <p:nvPr/>
          </p:nvSpPr>
          <p:spPr bwMode="auto">
            <a:xfrm>
              <a:off x="3936" y="3312"/>
              <a:ext cx="1394" cy="360"/>
            </a:xfrm>
            <a:prstGeom prst="rect">
              <a:avLst/>
            </a:prstGeom>
            <a:solidFill>
              <a:srgbClr val="FFFFCC"/>
            </a:solidFill>
            <a:ln w="9525">
              <a:noFill/>
              <a:miter lim="800000"/>
              <a:headEnd/>
              <a:tailEnd/>
            </a:ln>
          </p:spPr>
          <p:txBody>
            <a:bodyPr>
              <a:spAutoFit/>
            </a:bodyPr>
            <a:lstStyle/>
            <a:p>
              <a:pPr algn="ctr">
                <a:spcBef>
                  <a:spcPct val="50000"/>
                </a:spcBef>
                <a:buClrTx/>
                <a:buFontTx/>
                <a:buNone/>
              </a:pPr>
              <a:r>
                <a:rPr lang="en-US" altLang="ja-JP" sz="1600" b="1">
                  <a:latin typeface="Helvetica" pitchFamily="80" charset="0"/>
                  <a:ea typeface="ＭＳ ゴシック" pitchFamily="49" charset="-128"/>
                </a:rPr>
                <a:t>50 GeV Synchrotron</a:t>
              </a:r>
            </a:p>
            <a:p>
              <a:pPr algn="ctr">
                <a:lnSpc>
                  <a:spcPct val="55000"/>
                </a:lnSpc>
                <a:spcBef>
                  <a:spcPct val="50000"/>
                </a:spcBef>
                <a:buClrTx/>
                <a:buFontTx/>
                <a:buNone/>
              </a:pPr>
              <a:r>
                <a:rPr lang="en-US" altLang="ja-JP" sz="1600" b="1">
                  <a:latin typeface="Helvetica" pitchFamily="80" charset="0"/>
                  <a:ea typeface="ＭＳ ゴシック" pitchFamily="49" charset="-128"/>
                </a:rPr>
                <a:t>(</a:t>
              </a:r>
              <a:r>
                <a:rPr lang="en-US" altLang="ja-JP" sz="1600" b="1">
                  <a:solidFill>
                    <a:srgbClr val="FC0128"/>
                  </a:solidFill>
                  <a:latin typeface="Helvetica" pitchFamily="80" charset="0"/>
                  <a:ea typeface="ＭＳ ゴシック" pitchFamily="49" charset="-128"/>
                </a:rPr>
                <a:t>0.75 MW</a:t>
              </a:r>
              <a:r>
                <a:rPr lang="en-US" altLang="ja-JP" sz="1600" b="1">
                  <a:latin typeface="Helvetica" pitchFamily="80" charset="0"/>
                  <a:ea typeface="ＭＳ ゴシック" pitchFamily="49" charset="-128"/>
                </a:rPr>
                <a:t>)</a:t>
              </a:r>
            </a:p>
          </p:txBody>
        </p:sp>
        <p:sp>
          <p:nvSpPr>
            <p:cNvPr id="28686" name="Freeform 48"/>
            <p:cNvSpPr>
              <a:spLocks/>
            </p:cNvSpPr>
            <p:nvPr/>
          </p:nvSpPr>
          <p:spPr bwMode="auto">
            <a:xfrm>
              <a:off x="2664" y="2003"/>
              <a:ext cx="527" cy="83"/>
            </a:xfrm>
            <a:custGeom>
              <a:avLst/>
              <a:gdLst>
                <a:gd name="T0" fmla="*/ 0 w 527"/>
                <a:gd name="T1" fmla="*/ 0 h 83"/>
                <a:gd name="T2" fmla="*/ 24 w 527"/>
                <a:gd name="T3" fmla="*/ 4 h 83"/>
                <a:gd name="T4" fmla="*/ 47 w 527"/>
                <a:gd name="T5" fmla="*/ 8 h 83"/>
                <a:gd name="T6" fmla="*/ 68 w 527"/>
                <a:gd name="T7" fmla="*/ 12 h 83"/>
                <a:gd name="T8" fmla="*/ 87 w 527"/>
                <a:gd name="T9" fmla="*/ 13 h 83"/>
                <a:gd name="T10" fmla="*/ 124 w 527"/>
                <a:gd name="T11" fmla="*/ 19 h 83"/>
                <a:gd name="T12" fmla="*/ 156 w 527"/>
                <a:gd name="T13" fmla="*/ 25 h 83"/>
                <a:gd name="T14" fmla="*/ 186 w 527"/>
                <a:gd name="T15" fmla="*/ 30 h 83"/>
                <a:gd name="T16" fmla="*/ 213 w 527"/>
                <a:gd name="T17" fmla="*/ 34 h 83"/>
                <a:gd name="T18" fmla="*/ 239 w 527"/>
                <a:gd name="T19" fmla="*/ 38 h 83"/>
                <a:gd name="T20" fmla="*/ 263 w 527"/>
                <a:gd name="T21" fmla="*/ 42 h 83"/>
                <a:gd name="T22" fmla="*/ 288 w 527"/>
                <a:gd name="T23" fmla="*/ 45 h 83"/>
                <a:gd name="T24" fmla="*/ 314 w 527"/>
                <a:gd name="T25" fmla="*/ 49 h 83"/>
                <a:gd name="T26" fmla="*/ 341 w 527"/>
                <a:gd name="T27" fmla="*/ 53 h 83"/>
                <a:gd name="T28" fmla="*/ 371 w 527"/>
                <a:gd name="T29" fmla="*/ 59 h 83"/>
                <a:gd name="T30" fmla="*/ 403 w 527"/>
                <a:gd name="T31" fmla="*/ 64 h 83"/>
                <a:gd name="T32" fmla="*/ 440 w 527"/>
                <a:gd name="T33" fmla="*/ 70 h 83"/>
                <a:gd name="T34" fmla="*/ 459 w 527"/>
                <a:gd name="T35" fmla="*/ 72 h 83"/>
                <a:gd name="T36" fmla="*/ 480 w 527"/>
                <a:gd name="T37" fmla="*/ 75 h 83"/>
                <a:gd name="T38" fmla="*/ 502 w 527"/>
                <a:gd name="T39" fmla="*/ 79 h 83"/>
                <a:gd name="T40" fmla="*/ 527 w 527"/>
                <a:gd name="T41" fmla="*/ 83 h 83"/>
                <a:gd name="T42" fmla="*/ 0 w 527"/>
                <a:gd name="T43" fmla="*/ 0 h 8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27"/>
                <a:gd name="T67" fmla="*/ 0 h 83"/>
                <a:gd name="T68" fmla="*/ 527 w 527"/>
                <a:gd name="T69" fmla="*/ 83 h 8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27" h="83">
                  <a:moveTo>
                    <a:pt x="0" y="0"/>
                  </a:moveTo>
                  <a:lnTo>
                    <a:pt x="24" y="4"/>
                  </a:lnTo>
                  <a:lnTo>
                    <a:pt x="47" y="8"/>
                  </a:lnTo>
                  <a:lnTo>
                    <a:pt x="68" y="12"/>
                  </a:lnTo>
                  <a:lnTo>
                    <a:pt x="87" y="13"/>
                  </a:lnTo>
                  <a:lnTo>
                    <a:pt x="124" y="19"/>
                  </a:lnTo>
                  <a:lnTo>
                    <a:pt x="156" y="25"/>
                  </a:lnTo>
                  <a:lnTo>
                    <a:pt x="186" y="30"/>
                  </a:lnTo>
                  <a:lnTo>
                    <a:pt x="213" y="34"/>
                  </a:lnTo>
                  <a:lnTo>
                    <a:pt x="239" y="38"/>
                  </a:lnTo>
                  <a:lnTo>
                    <a:pt x="263" y="42"/>
                  </a:lnTo>
                  <a:lnTo>
                    <a:pt x="288" y="45"/>
                  </a:lnTo>
                  <a:lnTo>
                    <a:pt x="314" y="49"/>
                  </a:lnTo>
                  <a:lnTo>
                    <a:pt x="341" y="53"/>
                  </a:lnTo>
                  <a:lnTo>
                    <a:pt x="371" y="59"/>
                  </a:lnTo>
                  <a:lnTo>
                    <a:pt x="403" y="64"/>
                  </a:lnTo>
                  <a:lnTo>
                    <a:pt x="440" y="70"/>
                  </a:lnTo>
                  <a:lnTo>
                    <a:pt x="459" y="72"/>
                  </a:lnTo>
                  <a:lnTo>
                    <a:pt x="480" y="75"/>
                  </a:lnTo>
                  <a:lnTo>
                    <a:pt x="502" y="79"/>
                  </a:lnTo>
                  <a:lnTo>
                    <a:pt x="527" y="83"/>
                  </a:lnTo>
                  <a:lnTo>
                    <a:pt x="0" y="0"/>
                  </a:lnTo>
                  <a:close/>
                </a:path>
              </a:pathLst>
            </a:custGeom>
            <a:solidFill>
              <a:srgbClr val="FFFFFF"/>
            </a:solidFill>
            <a:ln w="60325">
              <a:solidFill>
                <a:srgbClr val="FF3333"/>
              </a:solidFill>
              <a:round/>
              <a:headEnd/>
              <a:tailEnd/>
            </a:ln>
          </p:spPr>
          <p:txBody>
            <a:bodyPr/>
            <a:lstStyle/>
            <a:p>
              <a:endParaRPr lang="ja-JP" altLang="en-US"/>
            </a:p>
          </p:txBody>
        </p:sp>
        <p:sp>
          <p:nvSpPr>
            <p:cNvPr id="28687" name="Freeform 49"/>
            <p:cNvSpPr>
              <a:spLocks/>
            </p:cNvSpPr>
            <p:nvPr/>
          </p:nvSpPr>
          <p:spPr bwMode="auto">
            <a:xfrm>
              <a:off x="2971" y="1422"/>
              <a:ext cx="2158" cy="907"/>
            </a:xfrm>
            <a:custGeom>
              <a:avLst/>
              <a:gdLst>
                <a:gd name="T0" fmla="*/ 496 w 2158"/>
                <a:gd name="T1" fmla="*/ 747 h 907"/>
                <a:gd name="T2" fmla="*/ 707 w 2158"/>
                <a:gd name="T3" fmla="*/ 792 h 907"/>
                <a:gd name="T4" fmla="*/ 922 w 2158"/>
                <a:gd name="T5" fmla="*/ 837 h 907"/>
                <a:gd name="T6" fmla="*/ 1138 w 2158"/>
                <a:gd name="T7" fmla="*/ 875 h 907"/>
                <a:gd name="T8" fmla="*/ 1354 w 2158"/>
                <a:gd name="T9" fmla="*/ 899 h 907"/>
                <a:gd name="T10" fmla="*/ 1512 w 2158"/>
                <a:gd name="T11" fmla="*/ 907 h 907"/>
                <a:gd name="T12" fmla="*/ 1616 w 2158"/>
                <a:gd name="T13" fmla="*/ 905 h 907"/>
                <a:gd name="T14" fmla="*/ 1717 w 2158"/>
                <a:gd name="T15" fmla="*/ 897 h 907"/>
                <a:gd name="T16" fmla="*/ 1815 w 2158"/>
                <a:gd name="T17" fmla="*/ 884 h 907"/>
                <a:gd name="T18" fmla="*/ 1913 w 2158"/>
                <a:gd name="T19" fmla="*/ 863 h 907"/>
                <a:gd name="T20" fmla="*/ 2005 w 2158"/>
                <a:gd name="T21" fmla="*/ 833 h 907"/>
                <a:gd name="T22" fmla="*/ 2066 w 2158"/>
                <a:gd name="T23" fmla="*/ 807 h 907"/>
                <a:gd name="T24" fmla="*/ 2096 w 2158"/>
                <a:gd name="T25" fmla="*/ 784 h 907"/>
                <a:gd name="T26" fmla="*/ 2122 w 2158"/>
                <a:gd name="T27" fmla="*/ 754 h 907"/>
                <a:gd name="T28" fmla="*/ 2141 w 2158"/>
                <a:gd name="T29" fmla="*/ 715 h 907"/>
                <a:gd name="T30" fmla="*/ 2154 w 2158"/>
                <a:gd name="T31" fmla="*/ 672 h 907"/>
                <a:gd name="T32" fmla="*/ 2158 w 2158"/>
                <a:gd name="T33" fmla="*/ 624 h 907"/>
                <a:gd name="T34" fmla="*/ 2150 w 2158"/>
                <a:gd name="T35" fmla="*/ 576 h 907"/>
                <a:gd name="T36" fmla="*/ 2131 w 2158"/>
                <a:gd name="T37" fmla="*/ 525 h 907"/>
                <a:gd name="T38" fmla="*/ 2101 w 2158"/>
                <a:gd name="T39" fmla="*/ 478 h 907"/>
                <a:gd name="T40" fmla="*/ 2071 w 2158"/>
                <a:gd name="T41" fmla="*/ 438 h 907"/>
                <a:gd name="T42" fmla="*/ 2041 w 2158"/>
                <a:gd name="T43" fmla="*/ 408 h 907"/>
                <a:gd name="T44" fmla="*/ 2009 w 2158"/>
                <a:gd name="T45" fmla="*/ 382 h 907"/>
                <a:gd name="T46" fmla="*/ 1962 w 2158"/>
                <a:gd name="T47" fmla="*/ 350 h 907"/>
                <a:gd name="T48" fmla="*/ 1911 w 2158"/>
                <a:gd name="T49" fmla="*/ 318 h 907"/>
                <a:gd name="T50" fmla="*/ 1874 w 2158"/>
                <a:gd name="T51" fmla="*/ 293 h 907"/>
                <a:gd name="T52" fmla="*/ 1791 w 2158"/>
                <a:gd name="T53" fmla="*/ 231 h 907"/>
                <a:gd name="T54" fmla="*/ 1670 w 2158"/>
                <a:gd name="T55" fmla="*/ 147 h 907"/>
                <a:gd name="T56" fmla="*/ 1548 w 2158"/>
                <a:gd name="T57" fmla="*/ 81 h 907"/>
                <a:gd name="T58" fmla="*/ 1448 w 2158"/>
                <a:gd name="T59" fmla="*/ 45 h 907"/>
                <a:gd name="T60" fmla="*/ 1375 w 2158"/>
                <a:gd name="T61" fmla="*/ 28 h 907"/>
                <a:gd name="T62" fmla="*/ 1260 w 2158"/>
                <a:gd name="T63" fmla="*/ 13 h 907"/>
                <a:gd name="T64" fmla="*/ 1104 w 2158"/>
                <a:gd name="T65" fmla="*/ 2 h 907"/>
                <a:gd name="T66" fmla="*/ 946 w 2158"/>
                <a:gd name="T67" fmla="*/ 2 h 907"/>
                <a:gd name="T68" fmla="*/ 786 w 2158"/>
                <a:gd name="T69" fmla="*/ 13 h 907"/>
                <a:gd name="T70" fmla="*/ 630 w 2158"/>
                <a:gd name="T71" fmla="*/ 34 h 907"/>
                <a:gd name="T72" fmla="*/ 479 w 2158"/>
                <a:gd name="T73" fmla="*/ 68 h 907"/>
                <a:gd name="T74" fmla="*/ 338 w 2158"/>
                <a:gd name="T75" fmla="*/ 111 h 907"/>
                <a:gd name="T76" fmla="*/ 207 w 2158"/>
                <a:gd name="T77" fmla="*/ 166 h 907"/>
                <a:gd name="T78" fmla="*/ 116 w 2158"/>
                <a:gd name="T79" fmla="*/ 214 h 907"/>
                <a:gd name="T80" fmla="*/ 67 w 2158"/>
                <a:gd name="T81" fmla="*/ 252 h 907"/>
                <a:gd name="T82" fmla="*/ 32 w 2158"/>
                <a:gd name="T83" fmla="*/ 292 h 907"/>
                <a:gd name="T84" fmla="*/ 11 w 2158"/>
                <a:gd name="T85" fmla="*/ 331 h 907"/>
                <a:gd name="T86" fmla="*/ 0 w 2158"/>
                <a:gd name="T87" fmla="*/ 372 h 907"/>
                <a:gd name="T88" fmla="*/ 2 w 2158"/>
                <a:gd name="T89" fmla="*/ 414 h 907"/>
                <a:gd name="T90" fmla="*/ 11 w 2158"/>
                <a:gd name="T91" fmla="*/ 453 h 907"/>
                <a:gd name="T92" fmla="*/ 32 w 2158"/>
                <a:gd name="T93" fmla="*/ 495 h 907"/>
                <a:gd name="T94" fmla="*/ 62 w 2158"/>
                <a:gd name="T95" fmla="*/ 534 h 907"/>
                <a:gd name="T96" fmla="*/ 98 w 2158"/>
                <a:gd name="T97" fmla="*/ 572 h 907"/>
                <a:gd name="T98" fmla="*/ 141 w 2158"/>
                <a:gd name="T99" fmla="*/ 606 h 907"/>
                <a:gd name="T100" fmla="*/ 188 w 2158"/>
                <a:gd name="T101" fmla="*/ 640 h 907"/>
                <a:gd name="T102" fmla="*/ 271 w 2158"/>
                <a:gd name="T103" fmla="*/ 683 h 907"/>
                <a:gd name="T104" fmla="*/ 391 w 2158"/>
                <a:gd name="T105" fmla="*/ 730 h 90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58"/>
                <a:gd name="T160" fmla="*/ 0 h 907"/>
                <a:gd name="T161" fmla="*/ 2158 w 2158"/>
                <a:gd name="T162" fmla="*/ 907 h 90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58" h="907">
                  <a:moveTo>
                    <a:pt x="393" y="726"/>
                  </a:moveTo>
                  <a:lnTo>
                    <a:pt x="496" y="747"/>
                  </a:lnTo>
                  <a:lnTo>
                    <a:pt x="600" y="769"/>
                  </a:lnTo>
                  <a:lnTo>
                    <a:pt x="707" y="792"/>
                  </a:lnTo>
                  <a:lnTo>
                    <a:pt x="814" y="814"/>
                  </a:lnTo>
                  <a:lnTo>
                    <a:pt x="922" y="837"/>
                  </a:lnTo>
                  <a:lnTo>
                    <a:pt x="1031" y="856"/>
                  </a:lnTo>
                  <a:lnTo>
                    <a:pt x="1138" y="875"/>
                  </a:lnTo>
                  <a:lnTo>
                    <a:pt x="1247" y="888"/>
                  </a:lnTo>
                  <a:lnTo>
                    <a:pt x="1354" y="899"/>
                  </a:lnTo>
                  <a:lnTo>
                    <a:pt x="1460" y="905"/>
                  </a:lnTo>
                  <a:lnTo>
                    <a:pt x="1512" y="907"/>
                  </a:lnTo>
                  <a:lnTo>
                    <a:pt x="1565" y="907"/>
                  </a:lnTo>
                  <a:lnTo>
                    <a:pt x="1616" y="905"/>
                  </a:lnTo>
                  <a:lnTo>
                    <a:pt x="1667" y="903"/>
                  </a:lnTo>
                  <a:lnTo>
                    <a:pt x="1717" y="897"/>
                  </a:lnTo>
                  <a:lnTo>
                    <a:pt x="1766" y="892"/>
                  </a:lnTo>
                  <a:lnTo>
                    <a:pt x="1815" y="884"/>
                  </a:lnTo>
                  <a:lnTo>
                    <a:pt x="1864" y="875"/>
                  </a:lnTo>
                  <a:lnTo>
                    <a:pt x="1913" y="863"/>
                  </a:lnTo>
                  <a:lnTo>
                    <a:pt x="1958" y="850"/>
                  </a:lnTo>
                  <a:lnTo>
                    <a:pt x="2005" y="833"/>
                  </a:lnTo>
                  <a:lnTo>
                    <a:pt x="2050" y="816"/>
                  </a:lnTo>
                  <a:lnTo>
                    <a:pt x="2066" y="807"/>
                  </a:lnTo>
                  <a:lnTo>
                    <a:pt x="2081" y="798"/>
                  </a:lnTo>
                  <a:lnTo>
                    <a:pt x="2096" y="784"/>
                  </a:lnTo>
                  <a:lnTo>
                    <a:pt x="2109" y="769"/>
                  </a:lnTo>
                  <a:lnTo>
                    <a:pt x="2122" y="754"/>
                  </a:lnTo>
                  <a:lnTo>
                    <a:pt x="2131" y="735"/>
                  </a:lnTo>
                  <a:lnTo>
                    <a:pt x="2141" y="715"/>
                  </a:lnTo>
                  <a:lnTo>
                    <a:pt x="2148" y="694"/>
                  </a:lnTo>
                  <a:lnTo>
                    <a:pt x="2154" y="672"/>
                  </a:lnTo>
                  <a:lnTo>
                    <a:pt x="2158" y="649"/>
                  </a:lnTo>
                  <a:lnTo>
                    <a:pt x="2158" y="624"/>
                  </a:lnTo>
                  <a:lnTo>
                    <a:pt x="2156" y="600"/>
                  </a:lnTo>
                  <a:lnTo>
                    <a:pt x="2150" y="576"/>
                  </a:lnTo>
                  <a:lnTo>
                    <a:pt x="2143" y="551"/>
                  </a:lnTo>
                  <a:lnTo>
                    <a:pt x="2131" y="525"/>
                  </a:lnTo>
                  <a:lnTo>
                    <a:pt x="2118" y="500"/>
                  </a:lnTo>
                  <a:lnTo>
                    <a:pt x="2101" y="478"/>
                  </a:lnTo>
                  <a:lnTo>
                    <a:pt x="2086" y="457"/>
                  </a:lnTo>
                  <a:lnTo>
                    <a:pt x="2071" y="438"/>
                  </a:lnTo>
                  <a:lnTo>
                    <a:pt x="2056" y="423"/>
                  </a:lnTo>
                  <a:lnTo>
                    <a:pt x="2041" y="408"/>
                  </a:lnTo>
                  <a:lnTo>
                    <a:pt x="2024" y="395"/>
                  </a:lnTo>
                  <a:lnTo>
                    <a:pt x="2009" y="382"/>
                  </a:lnTo>
                  <a:lnTo>
                    <a:pt x="1994" y="372"/>
                  </a:lnTo>
                  <a:lnTo>
                    <a:pt x="1962" y="350"/>
                  </a:lnTo>
                  <a:lnTo>
                    <a:pt x="1928" y="329"/>
                  </a:lnTo>
                  <a:lnTo>
                    <a:pt x="1911" y="318"/>
                  </a:lnTo>
                  <a:lnTo>
                    <a:pt x="1892" y="307"/>
                  </a:lnTo>
                  <a:lnTo>
                    <a:pt x="1874" y="293"/>
                  </a:lnTo>
                  <a:lnTo>
                    <a:pt x="1855" y="278"/>
                  </a:lnTo>
                  <a:lnTo>
                    <a:pt x="1791" y="231"/>
                  </a:lnTo>
                  <a:lnTo>
                    <a:pt x="1731" y="186"/>
                  </a:lnTo>
                  <a:lnTo>
                    <a:pt x="1670" y="147"/>
                  </a:lnTo>
                  <a:lnTo>
                    <a:pt x="1610" y="113"/>
                  </a:lnTo>
                  <a:lnTo>
                    <a:pt x="1548" y="81"/>
                  </a:lnTo>
                  <a:lnTo>
                    <a:pt x="1482" y="56"/>
                  </a:lnTo>
                  <a:lnTo>
                    <a:pt x="1448" y="45"/>
                  </a:lnTo>
                  <a:lnTo>
                    <a:pt x="1411" y="36"/>
                  </a:lnTo>
                  <a:lnTo>
                    <a:pt x="1375" y="28"/>
                  </a:lnTo>
                  <a:lnTo>
                    <a:pt x="1336" y="23"/>
                  </a:lnTo>
                  <a:lnTo>
                    <a:pt x="1260" y="13"/>
                  </a:lnTo>
                  <a:lnTo>
                    <a:pt x="1183" y="6"/>
                  </a:lnTo>
                  <a:lnTo>
                    <a:pt x="1104" y="2"/>
                  </a:lnTo>
                  <a:lnTo>
                    <a:pt x="1025" y="0"/>
                  </a:lnTo>
                  <a:lnTo>
                    <a:pt x="946" y="2"/>
                  </a:lnTo>
                  <a:lnTo>
                    <a:pt x="867" y="6"/>
                  </a:lnTo>
                  <a:lnTo>
                    <a:pt x="786" y="13"/>
                  </a:lnTo>
                  <a:lnTo>
                    <a:pt x="709" y="23"/>
                  </a:lnTo>
                  <a:lnTo>
                    <a:pt x="630" y="34"/>
                  </a:lnTo>
                  <a:lnTo>
                    <a:pt x="555" y="49"/>
                  </a:lnTo>
                  <a:lnTo>
                    <a:pt x="479" y="68"/>
                  </a:lnTo>
                  <a:lnTo>
                    <a:pt x="408" y="88"/>
                  </a:lnTo>
                  <a:lnTo>
                    <a:pt x="338" y="111"/>
                  </a:lnTo>
                  <a:lnTo>
                    <a:pt x="271" y="137"/>
                  </a:lnTo>
                  <a:lnTo>
                    <a:pt x="207" y="166"/>
                  </a:lnTo>
                  <a:lnTo>
                    <a:pt x="146" y="196"/>
                  </a:lnTo>
                  <a:lnTo>
                    <a:pt x="116" y="214"/>
                  </a:lnTo>
                  <a:lnTo>
                    <a:pt x="90" y="233"/>
                  </a:lnTo>
                  <a:lnTo>
                    <a:pt x="67" y="252"/>
                  </a:lnTo>
                  <a:lnTo>
                    <a:pt x="49" y="271"/>
                  </a:lnTo>
                  <a:lnTo>
                    <a:pt x="32" y="292"/>
                  </a:lnTo>
                  <a:lnTo>
                    <a:pt x="20" y="310"/>
                  </a:lnTo>
                  <a:lnTo>
                    <a:pt x="11" y="331"/>
                  </a:lnTo>
                  <a:lnTo>
                    <a:pt x="3" y="352"/>
                  </a:lnTo>
                  <a:lnTo>
                    <a:pt x="0" y="372"/>
                  </a:lnTo>
                  <a:lnTo>
                    <a:pt x="0" y="393"/>
                  </a:lnTo>
                  <a:lnTo>
                    <a:pt x="2" y="414"/>
                  </a:lnTo>
                  <a:lnTo>
                    <a:pt x="5" y="435"/>
                  </a:lnTo>
                  <a:lnTo>
                    <a:pt x="11" y="453"/>
                  </a:lnTo>
                  <a:lnTo>
                    <a:pt x="20" y="474"/>
                  </a:lnTo>
                  <a:lnTo>
                    <a:pt x="32" y="495"/>
                  </a:lnTo>
                  <a:lnTo>
                    <a:pt x="45" y="514"/>
                  </a:lnTo>
                  <a:lnTo>
                    <a:pt x="62" y="534"/>
                  </a:lnTo>
                  <a:lnTo>
                    <a:pt x="79" y="553"/>
                  </a:lnTo>
                  <a:lnTo>
                    <a:pt x="98" y="572"/>
                  </a:lnTo>
                  <a:lnTo>
                    <a:pt x="118" y="589"/>
                  </a:lnTo>
                  <a:lnTo>
                    <a:pt x="141" y="606"/>
                  </a:lnTo>
                  <a:lnTo>
                    <a:pt x="163" y="623"/>
                  </a:lnTo>
                  <a:lnTo>
                    <a:pt x="188" y="640"/>
                  </a:lnTo>
                  <a:lnTo>
                    <a:pt x="214" y="655"/>
                  </a:lnTo>
                  <a:lnTo>
                    <a:pt x="271" y="683"/>
                  </a:lnTo>
                  <a:lnTo>
                    <a:pt x="329" y="709"/>
                  </a:lnTo>
                  <a:lnTo>
                    <a:pt x="391" y="730"/>
                  </a:lnTo>
                  <a:lnTo>
                    <a:pt x="453" y="745"/>
                  </a:lnTo>
                </a:path>
              </a:pathLst>
            </a:custGeom>
            <a:noFill/>
            <a:ln w="60325">
              <a:solidFill>
                <a:srgbClr val="FF3333"/>
              </a:solidFill>
              <a:round/>
              <a:headEnd/>
              <a:tailEnd/>
            </a:ln>
          </p:spPr>
          <p:txBody>
            <a:bodyPr/>
            <a:lstStyle/>
            <a:p>
              <a:endParaRPr lang="ja-JP" altLang="en-US"/>
            </a:p>
          </p:txBody>
        </p:sp>
        <p:sp>
          <p:nvSpPr>
            <p:cNvPr id="28688" name="Rectangle 50"/>
            <p:cNvSpPr>
              <a:spLocks noChangeArrowheads="1"/>
            </p:cNvSpPr>
            <p:nvPr/>
          </p:nvSpPr>
          <p:spPr bwMode="auto">
            <a:xfrm>
              <a:off x="3935" y="3320"/>
              <a:ext cx="1396" cy="370"/>
            </a:xfrm>
            <a:prstGeom prst="rect">
              <a:avLst/>
            </a:prstGeom>
            <a:noFill/>
            <a:ln w="60325">
              <a:solidFill>
                <a:srgbClr val="FF3333"/>
              </a:solidFill>
              <a:miter lim="800000"/>
              <a:headEnd/>
              <a:tailEnd/>
            </a:ln>
          </p:spPr>
          <p:txBody>
            <a:bodyPr/>
            <a:lstStyle/>
            <a:p>
              <a:endParaRPr lang="ja-JP" altLang="en-US"/>
            </a:p>
          </p:txBody>
        </p:sp>
      </p:grpSp>
      <p:sp>
        <p:nvSpPr>
          <p:cNvPr id="28680" name="Line 56"/>
          <p:cNvSpPr>
            <a:spLocks noChangeShapeType="1"/>
          </p:cNvSpPr>
          <p:nvPr/>
        </p:nvSpPr>
        <p:spPr bwMode="auto">
          <a:xfrm flipV="1">
            <a:off x="2595197" y="4727575"/>
            <a:ext cx="259373" cy="774700"/>
          </a:xfrm>
          <a:prstGeom prst="line">
            <a:avLst/>
          </a:prstGeom>
          <a:noFill/>
          <a:ln w="28575">
            <a:solidFill>
              <a:srgbClr val="FF3399"/>
            </a:solidFill>
            <a:round/>
            <a:headEnd/>
            <a:tailEnd type="triangle" w="med" len="med"/>
          </a:ln>
        </p:spPr>
        <p:txBody>
          <a:bodyPr wrap="none" anchor="ctr"/>
          <a:lstStyle/>
          <a:p>
            <a:endParaRPr lang="en-US"/>
          </a:p>
        </p:txBody>
      </p:sp>
      <p:sp>
        <p:nvSpPr>
          <p:cNvPr id="28681" name="Text Box 57"/>
          <p:cNvSpPr txBox="1">
            <a:spLocks noChangeArrowheads="1"/>
          </p:cNvSpPr>
          <p:nvPr/>
        </p:nvSpPr>
        <p:spPr bwMode="auto">
          <a:xfrm>
            <a:off x="2152651" y="5486401"/>
            <a:ext cx="1478573" cy="830997"/>
          </a:xfrm>
          <a:prstGeom prst="rect">
            <a:avLst/>
          </a:prstGeom>
          <a:solidFill>
            <a:srgbClr val="FFFFCC"/>
          </a:solidFill>
          <a:ln w="9525">
            <a:noFill/>
            <a:miter lim="800000"/>
            <a:headEnd/>
            <a:tailEnd/>
          </a:ln>
        </p:spPr>
        <p:txBody>
          <a:bodyPr>
            <a:spAutoFit/>
          </a:bodyPr>
          <a:lstStyle/>
          <a:p>
            <a:pPr algn="ctr">
              <a:spcBef>
                <a:spcPct val="50000"/>
              </a:spcBef>
              <a:buClrTx/>
              <a:buFontTx/>
              <a:buNone/>
            </a:pPr>
            <a:r>
              <a:rPr lang="en-US" altLang="ja-JP" sz="1600" b="1">
                <a:latin typeface="Helvetica" pitchFamily="80" charset="0"/>
                <a:ea typeface="ＭＳ ゴシック" pitchFamily="49" charset="-128"/>
              </a:rPr>
              <a:t>Linac 181 MeV (400MeV)</a:t>
            </a:r>
          </a:p>
        </p:txBody>
      </p:sp>
      <p:pic>
        <p:nvPicPr>
          <p:cNvPr id="28682" name="Picture 58"/>
          <p:cNvPicPr>
            <a:picLocks noChangeAspect="1" noChangeArrowheads="1"/>
          </p:cNvPicPr>
          <p:nvPr/>
        </p:nvPicPr>
        <p:blipFill>
          <a:blip r:embed="rId3"/>
          <a:srcRect/>
          <a:stretch>
            <a:fillRect/>
          </a:stretch>
        </p:blipFill>
        <p:spPr bwMode="auto">
          <a:xfrm>
            <a:off x="1267558" y="4114800"/>
            <a:ext cx="2810608" cy="1282700"/>
          </a:xfrm>
          <a:prstGeom prst="rect">
            <a:avLst/>
          </a:prstGeom>
          <a:noFill/>
          <a:ln w="12700">
            <a:noFill/>
            <a:miter lim="800000"/>
            <a:headEnd/>
            <a:tailEnd/>
          </a:ln>
        </p:spPr>
      </p:pic>
      <p:sp>
        <p:nvSpPr>
          <p:cNvPr id="28683" name="Rectangle 59"/>
          <p:cNvSpPr>
            <a:spLocks noChangeArrowheads="1"/>
          </p:cNvSpPr>
          <p:nvPr/>
        </p:nvSpPr>
        <p:spPr bwMode="auto">
          <a:xfrm>
            <a:off x="2145323" y="5472114"/>
            <a:ext cx="1484435" cy="852486"/>
          </a:xfrm>
          <a:prstGeom prst="rect">
            <a:avLst/>
          </a:prstGeom>
          <a:noFill/>
          <a:ln w="49213">
            <a:solidFill>
              <a:srgbClr val="FF3333"/>
            </a:solidFill>
            <a:miter lim="800000"/>
            <a:headEnd/>
            <a:tailEnd/>
          </a:ln>
        </p:spPr>
        <p:txBody>
          <a:bodyPr/>
          <a:lstStyle/>
          <a:p>
            <a:endParaRPr lang="ja-JP" altLang="en-US"/>
          </a:p>
        </p:txBody>
      </p:sp>
    </p:spTree>
    <p:extLst>
      <p:ext uri="{BB962C8B-B14F-4D97-AF65-F5344CB8AC3E}">
        <p14:creationId xmlns:p14="http://schemas.microsoft.com/office/powerpoint/2010/main" val="376477025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276" r="288"/>
          <a:stretch/>
        </p:blipFill>
        <p:spPr>
          <a:xfrm>
            <a:off x="464125" y="156430"/>
            <a:ext cx="7841675" cy="6091970"/>
          </a:xfrm>
        </p:spPr>
      </p:pic>
      <p:sp>
        <p:nvSpPr>
          <p:cNvPr id="5" name="TextBox 4"/>
          <p:cNvSpPr txBox="1"/>
          <p:nvPr/>
        </p:nvSpPr>
        <p:spPr>
          <a:xfrm>
            <a:off x="5410200" y="6400800"/>
            <a:ext cx="2826715" cy="338554"/>
          </a:xfrm>
          <a:prstGeom prst="rect">
            <a:avLst/>
          </a:prstGeom>
          <a:noFill/>
        </p:spPr>
        <p:txBody>
          <a:bodyPr wrap="none" rtlCol="0">
            <a:spAutoFit/>
          </a:bodyPr>
          <a:lstStyle/>
          <a:p>
            <a:r>
              <a:rPr lang="en-US" sz="1600" dirty="0" smtClean="0"/>
              <a:t>from S. </a:t>
            </a:r>
            <a:r>
              <a:rPr lang="en-US" sz="1600" dirty="0" err="1" smtClean="0"/>
              <a:t>Nagamiya</a:t>
            </a:r>
            <a:r>
              <a:rPr lang="en-US" sz="1600" dirty="0" smtClean="0"/>
              <a:t>, Jan. 2011 </a:t>
            </a:r>
            <a:endParaRPr lang="en-US" sz="1600" dirty="0"/>
          </a:p>
        </p:txBody>
      </p:sp>
    </p:spTree>
    <p:extLst>
      <p:ext uri="{BB962C8B-B14F-4D97-AF65-F5344CB8AC3E}">
        <p14:creationId xmlns:p14="http://schemas.microsoft.com/office/powerpoint/2010/main" val="3885194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204" y="177114"/>
            <a:ext cx="8229600" cy="496290"/>
          </a:xfrm>
        </p:spPr>
        <p:txBody>
          <a:bodyPr/>
          <a:lstStyle/>
          <a:p>
            <a:r>
              <a:rPr lang="en-US" dirty="0" smtClean="0"/>
              <a:t>Some high </a:t>
            </a:r>
            <a:r>
              <a:rPr lang="en-US" dirty="0"/>
              <a:t>i</a:t>
            </a:r>
            <a:r>
              <a:rPr lang="en-US" dirty="0" smtClean="0"/>
              <a:t>ntensity challenges</a:t>
            </a:r>
            <a:endParaRPr lang="en-US" dirty="0"/>
          </a:p>
        </p:txBody>
      </p:sp>
      <p:sp>
        <p:nvSpPr>
          <p:cNvPr id="3" name="Content Placeholder 2"/>
          <p:cNvSpPr>
            <a:spLocks noGrp="1"/>
          </p:cNvSpPr>
          <p:nvPr>
            <p:ph idx="1"/>
          </p:nvPr>
        </p:nvSpPr>
        <p:spPr>
          <a:xfrm>
            <a:off x="152400" y="1371600"/>
            <a:ext cx="8229600" cy="2990562"/>
          </a:xfrm>
        </p:spPr>
        <p:txBody>
          <a:bodyPr/>
          <a:lstStyle/>
          <a:p>
            <a:r>
              <a:rPr lang="en-US" sz="2400" dirty="0" smtClean="0"/>
              <a:t>Beam loss</a:t>
            </a:r>
          </a:p>
          <a:p>
            <a:r>
              <a:rPr lang="en-US" sz="2400" dirty="0"/>
              <a:t>Charge exchange injection</a:t>
            </a:r>
          </a:p>
          <a:p>
            <a:r>
              <a:rPr lang="en-US" sz="2400" dirty="0" smtClean="0"/>
              <a:t>Simulations</a:t>
            </a:r>
          </a:p>
          <a:p>
            <a:r>
              <a:rPr lang="en-US" sz="2400" dirty="0" smtClean="0"/>
              <a:t>Collective </a:t>
            </a:r>
            <a:r>
              <a:rPr lang="en-US" sz="2400" dirty="0"/>
              <a:t>effects</a:t>
            </a:r>
          </a:p>
          <a:p>
            <a:r>
              <a:rPr lang="en-US" sz="2400" dirty="0" smtClean="0"/>
              <a:t>Theory </a:t>
            </a:r>
            <a:r>
              <a:rPr lang="en-US" sz="2400" dirty="0"/>
              <a:t>vs. </a:t>
            </a:r>
            <a:r>
              <a:rPr lang="en-US" sz="2400" dirty="0" smtClean="0"/>
              <a:t>practice</a:t>
            </a:r>
          </a:p>
          <a:p>
            <a:r>
              <a:rPr lang="en-US" sz="2400" dirty="0" smtClean="0"/>
              <a:t>Beam instrumentation</a:t>
            </a:r>
            <a:endParaRPr lang="en-US" sz="2400" dirty="0"/>
          </a:p>
        </p:txBody>
      </p:sp>
    </p:spTree>
    <p:extLst>
      <p:ext uri="{BB962C8B-B14F-4D97-AF65-F5344CB8AC3E}">
        <p14:creationId xmlns:p14="http://schemas.microsoft.com/office/powerpoint/2010/main" val="239883189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RNL_pptx_template_Jul10">
  <a:themeElements>
    <a:clrScheme name="ORNL 0812 new">
      <a:dk1>
        <a:sysClr val="windowText" lastClr="000000"/>
      </a:dk1>
      <a:lt1>
        <a:sysClr val="window" lastClr="FFFFFF"/>
      </a:lt1>
      <a:dk2>
        <a:srgbClr val="006C3A"/>
      </a:dk2>
      <a:lt2>
        <a:srgbClr val="FFFFFF"/>
      </a:lt2>
      <a:accent1>
        <a:srgbClr val="4F81BD"/>
      </a:accent1>
      <a:accent2>
        <a:srgbClr val="C0504D"/>
      </a:accent2>
      <a:accent3>
        <a:srgbClr val="00B274"/>
      </a:accent3>
      <a:accent4>
        <a:srgbClr val="F79646"/>
      </a:accent4>
      <a:accent5>
        <a:srgbClr val="4BACC6"/>
      </a:accent5>
      <a:accent6>
        <a:srgbClr val="8064A2"/>
      </a:accent6>
      <a:hlink>
        <a:srgbClr val="1F497D"/>
      </a:hlink>
      <a:folHlink>
        <a:srgbClr val="006C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spPr>
      <a:bodyPr/>
      <a:lstStyle/>
      <a:style>
        <a:lnRef idx="2">
          <a:schemeClr val="dk1"/>
        </a:lnRef>
        <a:fillRef idx="0">
          <a:schemeClr val="dk1"/>
        </a:fillRef>
        <a:effectRef idx="1">
          <a:schemeClr val="dk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AF66F0BBC41B4FA16034DE579662C1" ma:contentTypeVersion="0" ma:contentTypeDescription="Create a new document." ma:contentTypeScope="" ma:versionID="7edc96c80a20dbf6733ae014c1e78edb">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8500D6-A21F-425E-AB5F-4A3D6C9D86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5ACB192-C0D1-432C-8AA6-4249EB48F793}">
  <ds:schemaRefs>
    <ds:schemaRef ds:uri="http://schemas.microsoft.com/office/2006/metadata/properties"/>
  </ds:schemaRefs>
</ds:datastoreItem>
</file>

<file path=customXml/itemProps3.xml><?xml version="1.0" encoding="utf-8"?>
<ds:datastoreItem xmlns:ds="http://schemas.openxmlformats.org/officeDocument/2006/customXml" ds:itemID="{1A6618DA-75FB-43C3-8596-AE041716C8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9726</TotalTime>
  <Words>1791</Words>
  <Application>Microsoft Macintosh PowerPoint</Application>
  <PresentationFormat>On-screen Show (4:3)</PresentationFormat>
  <Paragraphs>193</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ORNL_pptx_template_Jul10</vt:lpstr>
      <vt:lpstr>High Intensity Challenges</vt:lpstr>
      <vt:lpstr>High intensity challenges</vt:lpstr>
      <vt:lpstr>High intensity landscape</vt:lpstr>
      <vt:lpstr>High intensity landscape incl. future</vt:lpstr>
      <vt:lpstr>SNS Accelerator Complex</vt:lpstr>
      <vt:lpstr>SNS power ramp up to date</vt:lpstr>
      <vt:lpstr>J-PARC Accelerator Complex</vt:lpstr>
      <vt:lpstr>PowerPoint Presentation</vt:lpstr>
      <vt:lpstr>Some high intensity challenges</vt:lpstr>
      <vt:lpstr>Beam loss</vt:lpstr>
      <vt:lpstr>Beam loss at various machines</vt:lpstr>
      <vt:lpstr>Charge exchange injection</vt:lpstr>
      <vt:lpstr>Charge exchange injection today</vt:lpstr>
      <vt:lpstr>Simulations</vt:lpstr>
      <vt:lpstr>Consequences of large apertures </vt:lpstr>
      <vt:lpstr>Effect of magnetic field overlap in the SNS quad doublets</vt:lpstr>
      <vt:lpstr>Collective effects</vt:lpstr>
      <vt:lpstr>Extraction Kicker Instability Benchmark</vt:lpstr>
      <vt:lpstr>e-p instability</vt:lpstr>
      <vt:lpstr>e-p instability at PSR vs SNS</vt:lpstr>
      <vt:lpstr>Theory vs practice</vt:lpstr>
      <vt:lpstr>Theory vs practice (cont.)</vt:lpstr>
      <vt:lpstr>Example injection section modifications</vt:lpstr>
      <vt:lpstr>Profile measurements at SNS</vt:lpstr>
      <vt:lpstr>Basic optics measurements at SNS Ring</vt:lpstr>
      <vt:lpstr>Suggestions for future development</vt:lpstr>
      <vt:lpstr>Acknowledgements</vt:lpstr>
      <vt:lpstr>PowerPoint Presentation</vt:lpstr>
      <vt:lpstr>PowerPoint Presentation</vt:lpstr>
    </vt:vector>
  </TitlesOfParts>
  <Manager/>
  <Company>ORNL</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PUP Ring Injection</dc:title>
  <dc:subject/>
  <dc:creator>Plum, Michael A.</dc:creator>
  <cp:keywords/>
  <dc:description/>
  <cp:lastModifiedBy>Plum, Michael A.</cp:lastModifiedBy>
  <cp:revision>333</cp:revision>
  <cp:lastPrinted>2011-06-17T20:26:20Z</cp:lastPrinted>
  <dcterms:created xsi:type="dcterms:W3CDTF">2010-10-06T18:37:04Z</dcterms:created>
  <dcterms:modified xsi:type="dcterms:W3CDTF">2011-06-19T16:00:01Z</dcterms:modified>
  <cp:category/>
</cp:coreProperties>
</file>