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sldIdLst>
    <p:sldId id="256" r:id="rId2"/>
    <p:sldId id="257" r:id="rId3"/>
    <p:sldId id="260" r:id="rId4"/>
    <p:sldId id="264" r:id="rId5"/>
    <p:sldId id="263" r:id="rId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hrADryB9HpF06p5x6ofx5jwHJ/k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12C5205-6190-4DA8-9367-F7EF29E7CB57}">
  <a:tblStyle styleId="{A12C5205-6190-4DA8-9367-F7EF29E7CB57}"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0" d="100"/>
          <a:sy n="50" d="100"/>
        </p:scale>
        <p:origin x="29" y="8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customschemas.google.com/relationships/presentationmetadata" Target="meta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laria Giammarioli" userId="abc3cd37-e587-41e8-b6ff-95fc8437b7b9" providerId="ADAL" clId="{FA9E6E36-4F72-4425-B14F-134166EE2C02}"/>
    <pc:docChg chg="undo custSel addSld delSld modSld sldOrd">
      <pc:chgData name="Ilaria Giammarioli" userId="abc3cd37-e587-41e8-b6ff-95fc8437b7b9" providerId="ADAL" clId="{FA9E6E36-4F72-4425-B14F-134166EE2C02}" dt="2023-10-06T12:48:48.596" v="621" actId="20577"/>
      <pc:docMkLst>
        <pc:docMk/>
      </pc:docMkLst>
      <pc:sldChg chg="modSp">
        <pc:chgData name="Ilaria Giammarioli" userId="abc3cd37-e587-41e8-b6ff-95fc8437b7b9" providerId="ADAL" clId="{FA9E6E36-4F72-4425-B14F-134166EE2C02}" dt="2023-10-06T11:27:00.550" v="6" actId="20577"/>
        <pc:sldMkLst>
          <pc:docMk/>
          <pc:sldMk cId="0" sldId="256"/>
        </pc:sldMkLst>
        <pc:spChg chg="mod">
          <ac:chgData name="Ilaria Giammarioli" userId="abc3cd37-e587-41e8-b6ff-95fc8437b7b9" providerId="ADAL" clId="{FA9E6E36-4F72-4425-B14F-134166EE2C02}" dt="2023-10-06T11:27:00.550" v="6" actId="20577"/>
          <ac:spMkLst>
            <pc:docMk/>
            <pc:sldMk cId="0" sldId="256"/>
            <ac:spMk id="90" creationId="{00000000-0000-0000-0000-000000000000}"/>
          </ac:spMkLst>
        </pc:spChg>
      </pc:sldChg>
      <pc:sldChg chg="delSp modSp">
        <pc:chgData name="Ilaria Giammarioli" userId="abc3cd37-e587-41e8-b6ff-95fc8437b7b9" providerId="ADAL" clId="{FA9E6E36-4F72-4425-B14F-134166EE2C02}" dt="2023-10-06T11:41:59.472" v="172" actId="115"/>
        <pc:sldMkLst>
          <pc:docMk/>
          <pc:sldMk cId="0" sldId="257"/>
        </pc:sldMkLst>
        <pc:spChg chg="mod">
          <ac:chgData name="Ilaria Giammarioli" userId="abc3cd37-e587-41e8-b6ff-95fc8437b7b9" providerId="ADAL" clId="{FA9E6E36-4F72-4425-B14F-134166EE2C02}" dt="2023-10-06T11:38:20.354" v="46" actId="113"/>
          <ac:spMkLst>
            <pc:docMk/>
            <pc:sldMk cId="0" sldId="257"/>
            <ac:spMk id="96" creationId="{00000000-0000-0000-0000-000000000000}"/>
          </ac:spMkLst>
        </pc:spChg>
        <pc:spChg chg="mod">
          <ac:chgData name="Ilaria Giammarioli" userId="abc3cd37-e587-41e8-b6ff-95fc8437b7b9" providerId="ADAL" clId="{FA9E6E36-4F72-4425-B14F-134166EE2C02}" dt="2023-10-06T11:41:59.472" v="172" actId="115"/>
          <ac:spMkLst>
            <pc:docMk/>
            <pc:sldMk cId="0" sldId="257"/>
            <ac:spMk id="97" creationId="{00000000-0000-0000-0000-000000000000}"/>
          </ac:spMkLst>
        </pc:spChg>
        <pc:spChg chg="del mod">
          <ac:chgData name="Ilaria Giammarioli" userId="abc3cd37-e587-41e8-b6ff-95fc8437b7b9" providerId="ADAL" clId="{FA9E6E36-4F72-4425-B14F-134166EE2C02}" dt="2023-10-06T11:38:10.550" v="44" actId="478"/>
          <ac:spMkLst>
            <pc:docMk/>
            <pc:sldMk cId="0" sldId="257"/>
            <ac:spMk id="98" creationId="{00000000-0000-0000-0000-000000000000}"/>
          </ac:spMkLst>
        </pc:spChg>
        <pc:graphicFrameChg chg="del">
          <ac:chgData name="Ilaria Giammarioli" userId="abc3cd37-e587-41e8-b6ff-95fc8437b7b9" providerId="ADAL" clId="{FA9E6E36-4F72-4425-B14F-134166EE2C02}" dt="2023-10-06T11:27:09.793" v="7" actId="478"/>
          <ac:graphicFrameMkLst>
            <pc:docMk/>
            <pc:sldMk cId="0" sldId="257"/>
            <ac:graphicFrameMk id="99" creationId="{00000000-0000-0000-0000-000000000000}"/>
          </ac:graphicFrameMkLst>
        </pc:graphicFrameChg>
      </pc:sldChg>
      <pc:sldChg chg="del">
        <pc:chgData name="Ilaria Giammarioli" userId="abc3cd37-e587-41e8-b6ff-95fc8437b7b9" providerId="ADAL" clId="{FA9E6E36-4F72-4425-B14F-134166EE2C02}" dt="2023-10-06T11:27:23.594" v="10" actId="2696"/>
        <pc:sldMkLst>
          <pc:docMk/>
          <pc:sldMk cId="0" sldId="258"/>
        </pc:sldMkLst>
      </pc:sldChg>
      <pc:sldChg chg="del">
        <pc:chgData name="Ilaria Giammarioli" userId="abc3cd37-e587-41e8-b6ff-95fc8437b7b9" providerId="ADAL" clId="{FA9E6E36-4F72-4425-B14F-134166EE2C02}" dt="2023-10-06T11:27:24.688" v="11" actId="2696"/>
        <pc:sldMkLst>
          <pc:docMk/>
          <pc:sldMk cId="0" sldId="259"/>
        </pc:sldMkLst>
      </pc:sldChg>
      <pc:sldChg chg="modSp ord">
        <pc:chgData name="Ilaria Giammarioli" userId="abc3cd37-e587-41e8-b6ff-95fc8437b7b9" providerId="ADAL" clId="{FA9E6E36-4F72-4425-B14F-134166EE2C02}" dt="2023-10-06T11:52:42.467" v="174" actId="27636"/>
        <pc:sldMkLst>
          <pc:docMk/>
          <pc:sldMk cId="0" sldId="260"/>
        </pc:sldMkLst>
        <pc:spChg chg="mod">
          <ac:chgData name="Ilaria Giammarioli" userId="abc3cd37-e587-41e8-b6ff-95fc8437b7b9" providerId="ADAL" clId="{FA9E6E36-4F72-4425-B14F-134166EE2C02}" dt="2023-10-06T11:52:42.467" v="174" actId="27636"/>
          <ac:spMkLst>
            <pc:docMk/>
            <pc:sldMk cId="0" sldId="260"/>
            <ac:spMk id="120" creationId="{00000000-0000-0000-0000-000000000000}"/>
          </ac:spMkLst>
        </pc:spChg>
      </pc:sldChg>
      <pc:sldChg chg="modSp del">
        <pc:chgData name="Ilaria Giammarioli" userId="abc3cd37-e587-41e8-b6ff-95fc8437b7b9" providerId="ADAL" clId="{FA9E6E36-4F72-4425-B14F-134166EE2C02}" dt="2023-10-06T11:37:57.327" v="41" actId="2696"/>
        <pc:sldMkLst>
          <pc:docMk/>
          <pc:sldMk cId="0" sldId="261"/>
        </pc:sldMkLst>
        <pc:spChg chg="mod">
          <ac:chgData name="Ilaria Giammarioli" userId="abc3cd37-e587-41e8-b6ff-95fc8437b7b9" providerId="ADAL" clId="{FA9E6E36-4F72-4425-B14F-134166EE2C02}" dt="2023-10-06T11:30:10.633" v="14" actId="27636"/>
          <ac:spMkLst>
            <pc:docMk/>
            <pc:sldMk cId="0" sldId="261"/>
            <ac:spMk id="126" creationId="{00000000-0000-0000-0000-000000000000}"/>
          </ac:spMkLst>
        </pc:spChg>
      </pc:sldChg>
      <pc:sldChg chg="modSp del">
        <pc:chgData name="Ilaria Giammarioli" userId="abc3cd37-e587-41e8-b6ff-95fc8437b7b9" providerId="ADAL" clId="{FA9E6E36-4F72-4425-B14F-134166EE2C02}" dt="2023-10-06T11:38:01.287" v="42" actId="2696"/>
        <pc:sldMkLst>
          <pc:docMk/>
          <pc:sldMk cId="0" sldId="262"/>
        </pc:sldMkLst>
        <pc:spChg chg="mod">
          <ac:chgData name="Ilaria Giammarioli" userId="abc3cd37-e587-41e8-b6ff-95fc8437b7b9" providerId="ADAL" clId="{FA9E6E36-4F72-4425-B14F-134166EE2C02}" dt="2023-10-06T11:30:10.635" v="15" actId="27636"/>
          <ac:spMkLst>
            <pc:docMk/>
            <pc:sldMk cId="0" sldId="262"/>
            <ac:spMk id="133" creationId="{00000000-0000-0000-0000-000000000000}"/>
          </ac:spMkLst>
        </pc:spChg>
        <pc:spChg chg="mod">
          <ac:chgData name="Ilaria Giammarioli" userId="abc3cd37-e587-41e8-b6ff-95fc8437b7b9" providerId="ADAL" clId="{FA9E6E36-4F72-4425-B14F-134166EE2C02}" dt="2023-10-06T11:30:10.635" v="16" actId="27636"/>
          <ac:spMkLst>
            <pc:docMk/>
            <pc:sldMk cId="0" sldId="262"/>
            <ac:spMk id="134" creationId="{00000000-0000-0000-0000-000000000000}"/>
          </ac:spMkLst>
        </pc:spChg>
      </pc:sldChg>
      <pc:sldChg chg="addSp delSp modSp add">
        <pc:chgData name="Ilaria Giammarioli" userId="abc3cd37-e587-41e8-b6ff-95fc8437b7b9" providerId="ADAL" clId="{FA9E6E36-4F72-4425-B14F-134166EE2C02}" dt="2023-10-06T11:40:05.654" v="61" actId="14734"/>
        <pc:sldMkLst>
          <pc:docMk/>
          <pc:sldMk cId="3983980887" sldId="263"/>
        </pc:sldMkLst>
        <pc:graphicFrameChg chg="add del mod modGraphic">
          <ac:chgData name="Ilaria Giammarioli" userId="abc3cd37-e587-41e8-b6ff-95fc8437b7b9" providerId="ADAL" clId="{FA9E6E36-4F72-4425-B14F-134166EE2C02}" dt="2023-10-06T11:30:37.291" v="33" actId="478"/>
          <ac:graphicFrameMkLst>
            <pc:docMk/>
            <pc:sldMk cId="3983980887" sldId="263"/>
            <ac:graphicFrameMk id="2" creationId="{E63B6E2C-FC8D-41FC-9A40-0CBDDF622489}"/>
          </ac:graphicFrameMkLst>
        </pc:graphicFrameChg>
        <pc:graphicFrameChg chg="add mod modGraphic">
          <ac:chgData name="Ilaria Giammarioli" userId="abc3cd37-e587-41e8-b6ff-95fc8437b7b9" providerId="ADAL" clId="{FA9E6E36-4F72-4425-B14F-134166EE2C02}" dt="2023-10-06T11:40:05.654" v="61" actId="14734"/>
          <ac:graphicFrameMkLst>
            <pc:docMk/>
            <pc:sldMk cId="3983980887" sldId="263"/>
            <ac:graphicFrameMk id="3" creationId="{A7F1E286-7D66-4B7F-A61C-1F5031A73829}"/>
          </ac:graphicFrameMkLst>
        </pc:graphicFrameChg>
      </pc:sldChg>
      <pc:sldChg chg="modSp add">
        <pc:chgData name="Ilaria Giammarioli" userId="abc3cd37-e587-41e8-b6ff-95fc8437b7b9" providerId="ADAL" clId="{FA9E6E36-4F72-4425-B14F-134166EE2C02}" dt="2023-10-06T12:48:48.596" v="621" actId="20577"/>
        <pc:sldMkLst>
          <pc:docMk/>
          <pc:sldMk cId="1758399069" sldId="264"/>
        </pc:sldMkLst>
        <pc:spChg chg="mod">
          <ac:chgData name="Ilaria Giammarioli" userId="abc3cd37-e587-41e8-b6ff-95fc8437b7b9" providerId="ADAL" clId="{FA9E6E36-4F72-4425-B14F-134166EE2C02}" dt="2023-10-06T11:53:19.029" v="198" actId="20577"/>
          <ac:spMkLst>
            <pc:docMk/>
            <pc:sldMk cId="1758399069" sldId="264"/>
            <ac:spMk id="2" creationId="{99D92EE3-296B-4616-A2D9-FB99A03480F1}"/>
          </ac:spMkLst>
        </pc:spChg>
        <pc:spChg chg="mod">
          <ac:chgData name="Ilaria Giammarioli" userId="abc3cd37-e587-41e8-b6ff-95fc8437b7b9" providerId="ADAL" clId="{FA9E6E36-4F72-4425-B14F-134166EE2C02}" dt="2023-10-06T12:48:48.596" v="621" actId="20577"/>
          <ac:spMkLst>
            <pc:docMk/>
            <pc:sldMk cId="1758399069" sldId="264"/>
            <ac:spMk id="3" creationId="{61B0C79C-8C41-4FE4-9110-5283536E585A}"/>
          </ac:spMkLst>
        </pc:spChg>
        <pc:spChg chg="mod">
          <ac:chgData name="Ilaria Giammarioli" userId="abc3cd37-e587-41e8-b6ff-95fc8437b7b9" providerId="ADAL" clId="{FA9E6E36-4F72-4425-B14F-134166EE2C02}" dt="2023-10-06T12:36:32.250" v="365" actId="20577"/>
          <ac:spMkLst>
            <pc:docMk/>
            <pc:sldMk cId="1758399069" sldId="264"/>
            <ac:spMk id="4" creationId="{C44B9F37-807B-434F-89FA-99C997C0A65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7bff1b853b_0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g27bff1b853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8"/>
        <p:cNvGrpSpPr/>
        <p:nvPr/>
      </p:nvGrpSpPr>
      <p:grpSpPr>
        <a:xfrm>
          <a:off x="0" y="0"/>
          <a:ext cx="0" cy="0"/>
          <a:chOff x="0" y="0"/>
          <a:chExt cx="0" cy="0"/>
        </a:xfrm>
      </p:grpSpPr>
      <p:sp>
        <p:nvSpPr>
          <p:cNvPr id="29" name="Google Shape;2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34"/>
        <p:cNvGrpSpPr/>
        <p:nvPr/>
      </p:nvGrpSpPr>
      <p:grpSpPr>
        <a:xfrm>
          <a:off x="0" y="0"/>
          <a:ext cx="0" cy="0"/>
          <a:chOff x="0" y="0"/>
          <a:chExt cx="0" cy="0"/>
        </a:xfrm>
      </p:grpSpPr>
      <p:sp>
        <p:nvSpPr>
          <p:cNvPr id="35" name="Google Shape;35;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9"/>
        <p:cNvGrpSpPr/>
        <p:nvPr/>
      </p:nvGrpSpPr>
      <p:grpSpPr>
        <a:xfrm>
          <a:off x="0" y="0"/>
          <a:ext cx="0" cy="0"/>
          <a:chOff x="0" y="0"/>
          <a:chExt cx="0" cy="0"/>
        </a:xfrm>
      </p:grpSpPr>
      <p:sp>
        <p:nvSpPr>
          <p:cNvPr id="40" name="Google Shape;40;p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2" name="Google Shape;4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5"/>
        <p:cNvGrpSpPr/>
        <p:nvPr/>
      </p:nvGrpSpPr>
      <p:grpSpPr>
        <a:xfrm>
          <a:off x="0" y="0"/>
          <a:ext cx="0" cy="0"/>
          <a:chOff x="0" y="0"/>
          <a:chExt cx="0" cy="0"/>
        </a:xfrm>
      </p:grpSpPr>
      <p:sp>
        <p:nvSpPr>
          <p:cNvPr id="46" name="Google Shape;46;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0"/>
          <p:cNvSpPr>
            <a:spLocks noGrp="1"/>
          </p:cNvSpPr>
          <p:nvPr>
            <p:ph type="pic" idx="2"/>
          </p:nvPr>
        </p:nvSpPr>
        <p:spPr>
          <a:xfrm>
            <a:off x="5183188" y="987425"/>
            <a:ext cx="6172200" cy="4873625"/>
          </a:xfrm>
          <a:prstGeom prst="rect">
            <a:avLst/>
          </a:prstGeom>
          <a:noFill/>
          <a:ln>
            <a:noFill/>
          </a:ln>
        </p:spPr>
      </p:sp>
      <p:sp>
        <p:nvSpPr>
          <p:cNvPr id="68" name="Google Shape;68;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1524000" y="1923534"/>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it-IT"/>
              <a:t>ET-PP</a:t>
            </a:r>
            <a:br>
              <a:rPr lang="it-IT"/>
            </a:br>
            <a:r>
              <a:rPr lang="it-IT"/>
              <a:t>WP 7.3</a:t>
            </a:r>
            <a:endParaRPr/>
          </a:p>
        </p:txBody>
      </p:sp>
      <p:sp>
        <p:nvSpPr>
          <p:cNvPr id="89" name="Google Shape;89;p1"/>
          <p:cNvSpPr txBox="1">
            <a:spLocks noGrp="1"/>
          </p:cNvSpPr>
          <p:nvPr>
            <p:ph type="subTitle" idx="1"/>
          </p:nvPr>
        </p:nvSpPr>
        <p:spPr>
          <a:xfrm>
            <a:off x="1524000" y="431987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4800"/>
              <a:buNone/>
            </a:pPr>
            <a:r>
              <a:rPr lang="it-IT" sz="4800" dirty="0"/>
              <a:t>Status and planning</a:t>
            </a:r>
            <a:endParaRPr dirty="0"/>
          </a:p>
        </p:txBody>
      </p:sp>
      <p:sp>
        <p:nvSpPr>
          <p:cNvPr id="90" name="Google Shape;90;p1"/>
          <p:cNvSpPr txBox="1"/>
          <p:nvPr/>
        </p:nvSpPr>
        <p:spPr>
          <a:xfrm>
            <a:off x="0" y="6416159"/>
            <a:ext cx="12191999" cy="369332"/>
          </a:xfrm>
          <a:prstGeom prst="rect">
            <a:avLst/>
          </a:prstGeom>
          <a:noFill/>
          <a:ln>
            <a:noFill/>
          </a:ln>
        </p:spPr>
        <p:txBody>
          <a:bodyPr spcFirstLastPara="1" wrap="square" lIns="91425" tIns="45700" rIns="91425" bIns="45700" anchor="t" anchorCtr="0">
            <a:spAutoFit/>
          </a:bodyPr>
          <a:lstStyle/>
          <a:p>
            <a:pPr marL="914400" marR="0" lvl="2" indent="0" algn="l" rtl="0">
              <a:lnSpc>
                <a:spcPct val="100000"/>
              </a:lnSpc>
              <a:spcBef>
                <a:spcPts val="0"/>
              </a:spcBef>
              <a:spcAft>
                <a:spcPts val="0"/>
              </a:spcAft>
              <a:buClr>
                <a:srgbClr val="000000"/>
              </a:buClr>
              <a:buSzPts val="1800"/>
              <a:buFont typeface="Arial"/>
              <a:buNone/>
            </a:pPr>
            <a:r>
              <a:rPr lang="it-IT" sz="1800" b="0" i="0" u="none" strike="noStrike" cap="none" dirty="0">
                <a:solidFill>
                  <a:schemeClr val="dk1"/>
                </a:solidFill>
                <a:latin typeface="Calibri"/>
                <a:ea typeface="Calibri"/>
                <a:cs typeface="Calibri"/>
                <a:sym typeface="Calibri"/>
              </a:rPr>
              <a:t>					</a:t>
            </a:r>
            <a:r>
              <a:rPr lang="it-IT" sz="1800" dirty="0" err="1">
                <a:solidFill>
                  <a:schemeClr val="dk1"/>
                </a:solidFill>
                <a:latin typeface="Calibri"/>
                <a:ea typeface="Calibri"/>
                <a:cs typeface="Calibri"/>
                <a:sym typeface="Calibri"/>
              </a:rPr>
              <a:t>Oct</a:t>
            </a:r>
            <a:r>
              <a:rPr lang="it-IT" sz="1800" b="0" i="0" u="none" strike="noStrike" cap="none" dirty="0">
                <a:solidFill>
                  <a:schemeClr val="dk1"/>
                </a:solidFill>
                <a:latin typeface="Calibri"/>
                <a:ea typeface="Calibri"/>
                <a:cs typeface="Calibri"/>
                <a:sym typeface="Calibri"/>
              </a:rPr>
              <a:t>, </a:t>
            </a:r>
            <a:r>
              <a:rPr lang="it-IT" sz="1800" dirty="0">
                <a:solidFill>
                  <a:schemeClr val="dk1"/>
                </a:solidFill>
                <a:latin typeface="Calibri"/>
                <a:ea typeface="Calibri"/>
                <a:cs typeface="Calibri"/>
                <a:sym typeface="Calibri"/>
              </a:rPr>
              <a:t>10</a:t>
            </a:r>
            <a:r>
              <a:rPr lang="it-IT" sz="1800" b="0" i="0" u="none" strike="noStrike" cap="none" dirty="0">
                <a:solidFill>
                  <a:schemeClr val="dk1"/>
                </a:solidFill>
                <a:latin typeface="Calibri"/>
                <a:ea typeface="Calibri"/>
                <a:cs typeface="Calibri"/>
                <a:sym typeface="Calibri"/>
              </a:rPr>
              <a:t> 2023		              		Ilaria Giammarioli</a:t>
            </a:r>
            <a:endParaRPr sz="1400" b="0" i="0" u="none" strike="noStrike" cap="none" dirty="0">
              <a:solidFill>
                <a:srgbClr val="000000"/>
              </a:solidFill>
              <a:latin typeface="Arial"/>
              <a:ea typeface="Arial"/>
              <a:cs typeface="Arial"/>
              <a:sym typeface="Arial"/>
            </a:endParaRPr>
          </a:p>
        </p:txBody>
      </p:sp>
      <p:pic>
        <p:nvPicPr>
          <p:cNvPr id="91" name="Google Shape;91;p1" descr="LOGO INFN NEWS sito"/>
          <p:cNvPicPr preferRelativeResize="0"/>
          <p:nvPr/>
        </p:nvPicPr>
        <p:blipFill rotWithShape="1">
          <a:blip r:embed="rId3">
            <a:alphaModFix/>
          </a:blip>
          <a:srcRect/>
          <a:stretch/>
        </p:blipFill>
        <p:spPr>
          <a:xfrm>
            <a:off x="381000" y="257175"/>
            <a:ext cx="3380946" cy="18764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27bff1b853b_0_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800"/>
              <a:buFont typeface="Calibri"/>
              <a:buNone/>
            </a:pPr>
            <a:r>
              <a:rPr lang="it-IT" sz="2800" b="1" dirty="0"/>
              <a:t>7.3.1</a:t>
            </a:r>
            <a:r>
              <a:rPr lang="it-IT" sz="2800" dirty="0"/>
              <a:t>. The definition of the </a:t>
            </a:r>
            <a:r>
              <a:rPr lang="it-IT" sz="2800" dirty="0" err="1">
                <a:solidFill>
                  <a:srgbClr val="FF0000"/>
                </a:solidFill>
              </a:rPr>
              <a:t>principles</a:t>
            </a:r>
            <a:r>
              <a:rPr lang="it-IT" sz="2800" dirty="0"/>
              <a:t> and </a:t>
            </a:r>
            <a:r>
              <a:rPr lang="it-IT" sz="2800" dirty="0" err="1">
                <a:solidFill>
                  <a:srgbClr val="FF0000"/>
                </a:solidFill>
              </a:rPr>
              <a:t>goals</a:t>
            </a:r>
            <a:r>
              <a:rPr lang="it-IT" sz="2800" dirty="0"/>
              <a:t> </a:t>
            </a:r>
            <a:r>
              <a:rPr lang="it-IT" sz="2800" dirty="0" err="1"/>
              <a:t>that</a:t>
            </a:r>
            <a:r>
              <a:rPr lang="it-IT" sz="2800" dirty="0"/>
              <a:t> </a:t>
            </a:r>
            <a:r>
              <a:rPr lang="it-IT" sz="2800" dirty="0" err="1"/>
              <a:t>should</a:t>
            </a:r>
            <a:r>
              <a:rPr lang="it-IT" sz="2800" dirty="0"/>
              <a:t> </a:t>
            </a:r>
            <a:r>
              <a:rPr lang="it-IT" sz="2800" dirty="0" err="1"/>
              <a:t>shape</a:t>
            </a:r>
            <a:r>
              <a:rPr lang="it-IT" sz="2800" dirty="0"/>
              <a:t> the ET approach to the management </a:t>
            </a:r>
            <a:r>
              <a:rPr lang="it-IT" sz="2800" dirty="0">
                <a:solidFill>
                  <a:srgbClr val="FF0000"/>
                </a:solidFill>
              </a:rPr>
              <a:t>of</a:t>
            </a:r>
            <a:r>
              <a:rPr lang="it-IT" sz="2800" dirty="0"/>
              <a:t> the Technology Transfer </a:t>
            </a:r>
            <a:r>
              <a:rPr lang="it-IT" sz="2800" dirty="0" err="1"/>
              <a:t>processes</a:t>
            </a:r>
            <a:r>
              <a:rPr lang="it-IT" sz="2800" dirty="0"/>
              <a:t> and, </a:t>
            </a:r>
            <a:r>
              <a:rPr lang="it-IT" sz="2800" dirty="0" err="1"/>
              <a:t>specifically</a:t>
            </a:r>
            <a:r>
              <a:rPr lang="it-IT" sz="2800" dirty="0"/>
              <a:t>, </a:t>
            </a:r>
            <a:r>
              <a:rPr lang="it-IT" sz="2800" dirty="0">
                <a:solidFill>
                  <a:srgbClr val="FF0000"/>
                </a:solidFill>
              </a:rPr>
              <a:t>the management of the Intellectual property </a:t>
            </a:r>
            <a:endParaRPr sz="2800" dirty="0"/>
          </a:p>
        </p:txBody>
      </p:sp>
      <p:sp>
        <p:nvSpPr>
          <p:cNvPr id="97" name="Google Shape;97;g27bff1b853b_0_20"/>
          <p:cNvSpPr txBox="1">
            <a:spLocks noGrp="1"/>
          </p:cNvSpPr>
          <p:nvPr>
            <p:ph type="body" idx="1"/>
          </p:nvPr>
        </p:nvSpPr>
        <p:spPr>
          <a:xfrm>
            <a:off x="838200" y="2064164"/>
            <a:ext cx="51816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Clr>
                <a:schemeClr val="dk1"/>
              </a:buClr>
              <a:buSzPts val="2800"/>
              <a:buNone/>
            </a:pPr>
            <a:r>
              <a:rPr lang="it-IT" u="sng" dirty="0"/>
              <a:t>The Report </a:t>
            </a:r>
            <a:r>
              <a:rPr lang="it-IT" u="sng" dirty="0" err="1"/>
              <a:t>is</a:t>
            </a:r>
            <a:r>
              <a:rPr lang="it-IT" u="sng" dirty="0"/>
              <a:t> available and under review by the </a:t>
            </a:r>
            <a:r>
              <a:rPr lang="it-IT" u="sng" dirty="0" err="1"/>
              <a:t>working</a:t>
            </a:r>
            <a:r>
              <a:rPr lang="it-IT" u="sng" dirty="0"/>
              <a:t> group</a:t>
            </a:r>
            <a:r>
              <a:rPr lang="it-IT" dirty="0"/>
              <a:t>:</a:t>
            </a:r>
          </a:p>
          <a:p>
            <a:pPr marL="0" lvl="0" indent="0">
              <a:buSzPts val="2800"/>
              <a:buNone/>
            </a:pPr>
            <a:r>
              <a:rPr lang="it-IT" dirty="0"/>
              <a:t>https://docs.google.com/document/d/1GHI4P7halnNxo9KVGjhTVgS7YW-dFUM8/edit?usp=sharing&amp;ouid=111503857724043238093&amp;rtpof=true&amp;sd=true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838199" y="365125"/>
            <a:ext cx="107626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Calibri"/>
              <a:buNone/>
            </a:pPr>
            <a:r>
              <a:rPr lang="it-IT" sz="3600" b="1"/>
              <a:t>7.3.2. </a:t>
            </a:r>
            <a:r>
              <a:rPr lang="it-IT" sz="3600"/>
              <a:t>General policy principles and guidelines that should shape the goals of the TT and KT activities in ET</a:t>
            </a:r>
            <a:endParaRPr sz="3600"/>
          </a:p>
        </p:txBody>
      </p:sp>
      <p:sp>
        <p:nvSpPr>
          <p:cNvPr id="119" name="Google Shape;119;p8"/>
          <p:cNvSpPr txBox="1">
            <a:spLocks noGrp="1"/>
          </p:cNvSpPr>
          <p:nvPr>
            <p:ph type="body" idx="1"/>
          </p:nvPr>
        </p:nvSpPr>
        <p:spPr>
          <a:xfrm>
            <a:off x="922350" y="2071450"/>
            <a:ext cx="7192200" cy="36438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it-IT" sz="2150" b="1">
                <a:highlight>
                  <a:srgbClr val="FFFFFF"/>
                </a:highlight>
                <a:latin typeface="Arial"/>
                <a:ea typeface="Arial"/>
                <a:cs typeface="Arial"/>
                <a:sym typeface="Arial"/>
              </a:rPr>
              <a:t>It is required to define</a:t>
            </a:r>
            <a:endParaRPr sz="2150">
              <a:highlight>
                <a:srgbClr val="FFFFFF"/>
              </a:highlight>
              <a:latin typeface="Arial"/>
              <a:ea typeface="Arial"/>
              <a:cs typeface="Arial"/>
              <a:sym typeface="Arial"/>
            </a:endParaRPr>
          </a:p>
          <a:p>
            <a:pPr marL="457200" lvl="0" indent="-365125" algn="l" rtl="0">
              <a:lnSpc>
                <a:spcPct val="90000"/>
              </a:lnSpc>
              <a:spcBef>
                <a:spcPts val="0"/>
              </a:spcBef>
              <a:spcAft>
                <a:spcPts val="0"/>
              </a:spcAft>
              <a:buSzPts val="2150"/>
              <a:buFont typeface="Arial"/>
              <a:buChar char="-"/>
            </a:pPr>
            <a:r>
              <a:rPr lang="it-IT" sz="2150">
                <a:highlight>
                  <a:srgbClr val="FFFFFF"/>
                </a:highlight>
                <a:latin typeface="Arial"/>
                <a:ea typeface="Arial"/>
                <a:cs typeface="Arial"/>
                <a:sym typeface="Arial"/>
              </a:rPr>
              <a:t>the organization  </a:t>
            </a:r>
            <a:endParaRPr sz="2150">
              <a:highlight>
                <a:srgbClr val="FFFFFF"/>
              </a:highlight>
              <a:latin typeface="Arial"/>
              <a:ea typeface="Arial"/>
              <a:cs typeface="Arial"/>
              <a:sym typeface="Arial"/>
            </a:endParaRPr>
          </a:p>
          <a:p>
            <a:pPr marL="457200" lvl="0" indent="-365125" algn="l" rtl="0">
              <a:lnSpc>
                <a:spcPct val="90000"/>
              </a:lnSpc>
              <a:spcBef>
                <a:spcPts val="0"/>
              </a:spcBef>
              <a:spcAft>
                <a:spcPts val="0"/>
              </a:spcAft>
              <a:buSzPts val="2150"/>
              <a:buFont typeface="Arial"/>
              <a:buChar char="-"/>
            </a:pPr>
            <a:r>
              <a:rPr lang="it-IT" sz="2150">
                <a:highlight>
                  <a:srgbClr val="FFFFFF"/>
                </a:highlight>
                <a:latin typeface="Arial"/>
                <a:ea typeface="Arial"/>
                <a:cs typeface="Arial"/>
                <a:sym typeface="Arial"/>
              </a:rPr>
              <a:t>the procedures to be set up</a:t>
            </a:r>
            <a:endParaRPr sz="2150">
              <a:highlight>
                <a:srgbClr val="FFFFFF"/>
              </a:highlight>
              <a:latin typeface="Arial"/>
              <a:ea typeface="Arial"/>
              <a:cs typeface="Arial"/>
              <a:sym typeface="Arial"/>
            </a:endParaRPr>
          </a:p>
          <a:p>
            <a:pPr marL="457200" lvl="0" indent="-365125" algn="l" rtl="0">
              <a:lnSpc>
                <a:spcPct val="90000"/>
              </a:lnSpc>
              <a:spcBef>
                <a:spcPts val="0"/>
              </a:spcBef>
              <a:spcAft>
                <a:spcPts val="0"/>
              </a:spcAft>
              <a:buSzPts val="2150"/>
              <a:buFont typeface="Arial"/>
              <a:buChar char="-"/>
            </a:pPr>
            <a:r>
              <a:rPr lang="it-IT" sz="2150">
                <a:highlight>
                  <a:srgbClr val="FFFFFF"/>
                </a:highlight>
                <a:latin typeface="Arial"/>
                <a:ea typeface="Arial"/>
                <a:cs typeface="Arial"/>
                <a:sym typeface="Arial"/>
              </a:rPr>
              <a:t>the tools and the resources to be procured for implementing such an approach during the ET </a:t>
            </a:r>
            <a:r>
              <a:rPr lang="it-IT" sz="2150" i="1">
                <a:highlight>
                  <a:srgbClr val="FFFFFF"/>
                </a:highlight>
                <a:latin typeface="Arial"/>
                <a:ea typeface="Arial"/>
                <a:cs typeface="Arial"/>
                <a:sym typeface="Arial"/>
              </a:rPr>
              <a:t>construction</a:t>
            </a:r>
            <a:r>
              <a:rPr lang="it-IT" sz="2150">
                <a:highlight>
                  <a:srgbClr val="FFFFFF"/>
                </a:highlight>
                <a:latin typeface="Arial"/>
                <a:ea typeface="Arial"/>
                <a:cs typeface="Arial"/>
                <a:sym typeface="Arial"/>
              </a:rPr>
              <a:t> and </a:t>
            </a:r>
            <a:r>
              <a:rPr lang="it-IT" sz="2150" i="1">
                <a:highlight>
                  <a:srgbClr val="FFFFFF"/>
                </a:highlight>
                <a:latin typeface="Arial"/>
                <a:ea typeface="Arial"/>
                <a:cs typeface="Arial"/>
                <a:sym typeface="Arial"/>
              </a:rPr>
              <a:t>operation</a:t>
            </a:r>
            <a:r>
              <a:rPr lang="it-IT" sz="2150">
                <a:highlight>
                  <a:srgbClr val="FFFFFF"/>
                </a:highlight>
                <a:latin typeface="Arial"/>
                <a:ea typeface="Arial"/>
                <a:cs typeface="Arial"/>
                <a:sym typeface="Arial"/>
              </a:rPr>
              <a:t> phases</a:t>
            </a:r>
            <a:endParaRPr sz="2150">
              <a:highlight>
                <a:srgbClr val="FFFFFF"/>
              </a:highlight>
              <a:latin typeface="Arial"/>
              <a:ea typeface="Arial"/>
              <a:cs typeface="Arial"/>
              <a:sym typeface="Arial"/>
            </a:endParaRPr>
          </a:p>
          <a:p>
            <a:pPr marL="228600" lvl="0" indent="-50800" algn="l" rtl="0">
              <a:lnSpc>
                <a:spcPct val="90000"/>
              </a:lnSpc>
              <a:spcBef>
                <a:spcPts val="0"/>
              </a:spcBef>
              <a:spcAft>
                <a:spcPts val="0"/>
              </a:spcAft>
              <a:buClr>
                <a:schemeClr val="dk1"/>
              </a:buClr>
              <a:buSzPts val="2800"/>
              <a:buNone/>
            </a:pPr>
            <a:endParaRPr sz="1450" b="1">
              <a:highlight>
                <a:srgbClr val="FFFFFF"/>
              </a:highlight>
              <a:latin typeface="Arial"/>
              <a:ea typeface="Arial"/>
              <a:cs typeface="Arial"/>
              <a:sym typeface="Arial"/>
            </a:endParaRPr>
          </a:p>
        </p:txBody>
      </p:sp>
      <p:sp>
        <p:nvSpPr>
          <p:cNvPr id="120" name="Google Shape;120;p8"/>
          <p:cNvSpPr txBox="1">
            <a:spLocks noGrp="1"/>
          </p:cNvSpPr>
          <p:nvPr>
            <p:ph type="body" idx="2"/>
          </p:nvPr>
        </p:nvSpPr>
        <p:spPr>
          <a:xfrm>
            <a:off x="6844983" y="3198644"/>
            <a:ext cx="3702600" cy="2699700"/>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spcBef>
                <a:spcPts val="0"/>
              </a:spcBef>
              <a:spcAft>
                <a:spcPts val="0"/>
              </a:spcAft>
              <a:buClr>
                <a:schemeClr val="dk1"/>
              </a:buClr>
              <a:buSzPts val="1100"/>
              <a:buNone/>
            </a:pPr>
            <a:endParaRPr sz="2550" b="1" dirty="0">
              <a:solidFill>
                <a:srgbClr val="0000FF"/>
              </a:solidFill>
              <a:highlight>
                <a:srgbClr val="FFFFFF"/>
              </a:highlight>
              <a:latin typeface="Arial"/>
              <a:ea typeface="Arial"/>
              <a:cs typeface="Arial"/>
              <a:sym typeface="Arial"/>
            </a:endParaRPr>
          </a:p>
          <a:p>
            <a:pPr marL="0" lvl="0" indent="0" algn="ctr" rtl="0">
              <a:spcBef>
                <a:spcPts val="0"/>
              </a:spcBef>
              <a:spcAft>
                <a:spcPts val="0"/>
              </a:spcAft>
              <a:buClr>
                <a:schemeClr val="dk1"/>
              </a:buClr>
              <a:buSzPts val="1100"/>
              <a:buNone/>
            </a:pPr>
            <a:endParaRPr sz="3201" b="1" dirty="0">
              <a:solidFill>
                <a:srgbClr val="0000FF"/>
              </a:solidFill>
              <a:highlight>
                <a:srgbClr val="FFFFFF"/>
              </a:highlight>
              <a:latin typeface="Arial"/>
              <a:ea typeface="Arial"/>
              <a:cs typeface="Arial"/>
              <a:sym typeface="Arial"/>
            </a:endParaRPr>
          </a:p>
          <a:p>
            <a:pPr marL="0" lvl="0" indent="0" algn="ctr" rtl="0">
              <a:spcBef>
                <a:spcPts val="0"/>
              </a:spcBef>
              <a:spcAft>
                <a:spcPts val="0"/>
              </a:spcAft>
              <a:buClr>
                <a:schemeClr val="dk1"/>
              </a:buClr>
              <a:buSzPts val="1100"/>
              <a:buNone/>
            </a:pPr>
            <a:endParaRPr sz="3201" b="1" dirty="0">
              <a:solidFill>
                <a:srgbClr val="0000FF"/>
              </a:solidFill>
              <a:highlight>
                <a:srgbClr val="FFFFFF"/>
              </a:highlight>
              <a:latin typeface="Arial"/>
              <a:ea typeface="Arial"/>
              <a:cs typeface="Arial"/>
              <a:sym typeface="Arial"/>
            </a:endParaRPr>
          </a:p>
          <a:p>
            <a:pPr marL="0" lvl="0" indent="0" algn="ctr" rtl="0">
              <a:spcBef>
                <a:spcPts val="0"/>
              </a:spcBef>
              <a:spcAft>
                <a:spcPts val="0"/>
              </a:spcAft>
              <a:buClr>
                <a:schemeClr val="dk1"/>
              </a:buClr>
              <a:buSzPts val="1100"/>
              <a:buNone/>
            </a:pPr>
            <a:endParaRPr sz="3201" b="1" dirty="0">
              <a:solidFill>
                <a:srgbClr val="0000FF"/>
              </a:solidFill>
              <a:highlight>
                <a:srgbClr val="FFFFFF"/>
              </a:highlight>
              <a:latin typeface="Arial"/>
              <a:ea typeface="Arial"/>
              <a:cs typeface="Arial"/>
              <a:sym typeface="Arial"/>
            </a:endParaRPr>
          </a:p>
          <a:p>
            <a:pPr marL="0" lvl="0" indent="0" algn="ctr" rtl="0">
              <a:spcBef>
                <a:spcPts val="0"/>
              </a:spcBef>
              <a:spcAft>
                <a:spcPts val="0"/>
              </a:spcAft>
              <a:buClr>
                <a:schemeClr val="dk1"/>
              </a:buClr>
              <a:buSzPts val="1100"/>
              <a:buFont typeface="Arial"/>
              <a:buNone/>
            </a:pPr>
            <a:r>
              <a:rPr lang="it-IT" sz="2401" b="1" dirty="0">
                <a:solidFill>
                  <a:srgbClr val="0000FF"/>
                </a:solidFill>
                <a:highlight>
                  <a:srgbClr val="FFFFFF"/>
                </a:highlight>
                <a:latin typeface="Arial"/>
                <a:ea typeface="Arial"/>
                <a:cs typeface="Arial"/>
                <a:sym typeface="Arial"/>
              </a:rPr>
              <a:t>The deliverable of </a:t>
            </a:r>
            <a:r>
              <a:rPr lang="it-IT" sz="2401" b="1" dirty="0" err="1">
                <a:solidFill>
                  <a:srgbClr val="0000FF"/>
                </a:solidFill>
                <a:highlight>
                  <a:srgbClr val="FFFFFF"/>
                </a:highlight>
                <a:latin typeface="Arial"/>
                <a:ea typeface="Arial"/>
                <a:cs typeface="Arial"/>
                <a:sym typeface="Arial"/>
              </a:rPr>
              <a:t>this</a:t>
            </a:r>
            <a:r>
              <a:rPr lang="it-IT" sz="2401" b="1" dirty="0">
                <a:solidFill>
                  <a:srgbClr val="0000FF"/>
                </a:solidFill>
                <a:highlight>
                  <a:srgbClr val="FFFFFF"/>
                </a:highlight>
                <a:latin typeface="Arial"/>
                <a:ea typeface="Arial"/>
                <a:cs typeface="Arial"/>
                <a:sym typeface="Arial"/>
              </a:rPr>
              <a:t> task </a:t>
            </a:r>
            <a:r>
              <a:rPr lang="it-IT" sz="2401" b="1" dirty="0" err="1">
                <a:solidFill>
                  <a:srgbClr val="0000FF"/>
                </a:solidFill>
                <a:highlight>
                  <a:srgbClr val="FFFFFF"/>
                </a:highlight>
                <a:latin typeface="Arial"/>
                <a:ea typeface="Arial"/>
                <a:cs typeface="Arial"/>
                <a:sym typeface="Arial"/>
              </a:rPr>
              <a:t>is</a:t>
            </a:r>
            <a:r>
              <a:rPr lang="it-IT" sz="2401" b="1" dirty="0">
                <a:solidFill>
                  <a:srgbClr val="0000FF"/>
                </a:solidFill>
                <a:highlight>
                  <a:srgbClr val="FFFFFF"/>
                </a:highlight>
                <a:latin typeface="Arial"/>
                <a:ea typeface="Arial"/>
                <a:cs typeface="Arial"/>
                <a:sym typeface="Arial"/>
              </a:rPr>
              <a:t> the "Report on TT and Intellectual property management" (M44)</a:t>
            </a:r>
            <a:r>
              <a:rPr lang="it-IT" sz="1301" b="1" dirty="0">
                <a:highlight>
                  <a:srgbClr val="FFFFFF"/>
                </a:highlight>
                <a:latin typeface="Arial"/>
                <a:ea typeface="Arial"/>
                <a:cs typeface="Arial"/>
                <a:sym typeface="Arial"/>
              </a:rPr>
              <a:t> </a:t>
            </a:r>
            <a:endParaRPr sz="265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D92EE3-296B-4616-A2D9-FB99A03480F1}"/>
              </a:ext>
            </a:extLst>
          </p:cNvPr>
          <p:cNvSpPr>
            <a:spLocks noGrp="1"/>
          </p:cNvSpPr>
          <p:nvPr>
            <p:ph type="title"/>
          </p:nvPr>
        </p:nvSpPr>
        <p:spPr/>
        <p:txBody>
          <a:bodyPr/>
          <a:lstStyle/>
          <a:p>
            <a:r>
              <a:rPr lang="it-IT" dirty="0"/>
              <a:t>M44 List of </a:t>
            </a:r>
            <a:r>
              <a:rPr lang="it-IT" dirty="0" err="1"/>
              <a:t>content</a:t>
            </a:r>
            <a:endParaRPr lang="it-IT" dirty="0"/>
          </a:p>
        </p:txBody>
      </p:sp>
      <p:sp>
        <p:nvSpPr>
          <p:cNvPr id="3" name="Segnaposto testo 2">
            <a:extLst>
              <a:ext uri="{FF2B5EF4-FFF2-40B4-BE49-F238E27FC236}">
                <a16:creationId xmlns:a16="http://schemas.microsoft.com/office/drawing/2014/main" id="{61B0C79C-8C41-4FE4-9110-5283536E585A}"/>
              </a:ext>
            </a:extLst>
          </p:cNvPr>
          <p:cNvSpPr>
            <a:spLocks noGrp="1"/>
          </p:cNvSpPr>
          <p:nvPr>
            <p:ph type="body" idx="1"/>
          </p:nvPr>
        </p:nvSpPr>
        <p:spPr/>
        <p:txBody>
          <a:bodyPr>
            <a:normAutofit lnSpcReduction="10000"/>
          </a:bodyPr>
          <a:lstStyle/>
          <a:p>
            <a:r>
              <a:rPr lang="it-IT" dirty="0"/>
              <a:t>TT Organization in ETO</a:t>
            </a:r>
          </a:p>
          <a:p>
            <a:r>
              <a:rPr lang="it-IT" dirty="0"/>
              <a:t>Set of </a:t>
            </a:r>
            <a:r>
              <a:rPr lang="it-IT" dirty="0" err="1"/>
              <a:t>definitions</a:t>
            </a:r>
            <a:r>
              <a:rPr lang="it-IT" dirty="0"/>
              <a:t> </a:t>
            </a:r>
          </a:p>
          <a:p>
            <a:r>
              <a:rPr lang="it-IT" dirty="0" err="1"/>
              <a:t>Confidentiality</a:t>
            </a:r>
            <a:r>
              <a:rPr lang="it-IT" dirty="0"/>
              <a:t> obligations</a:t>
            </a:r>
          </a:p>
          <a:p>
            <a:r>
              <a:rPr lang="it-IT" dirty="0"/>
              <a:t>Ownership and exploitation of </a:t>
            </a:r>
            <a:r>
              <a:rPr lang="it-IT" dirty="0" err="1"/>
              <a:t>IPRs</a:t>
            </a:r>
            <a:endParaRPr lang="it-IT" dirty="0"/>
          </a:p>
          <a:p>
            <a:r>
              <a:rPr lang="it-IT" dirty="0" err="1"/>
              <a:t>Patent</a:t>
            </a:r>
            <a:r>
              <a:rPr lang="it-IT" dirty="0"/>
              <a:t> procedure (</a:t>
            </a:r>
            <a:r>
              <a:rPr lang="it-IT" dirty="0" err="1"/>
              <a:t>as</a:t>
            </a:r>
            <a:r>
              <a:rPr lang="it-IT" dirty="0"/>
              <a:t> a </a:t>
            </a:r>
            <a:r>
              <a:rPr lang="it-IT" dirty="0" err="1"/>
              <a:t>proposal</a:t>
            </a:r>
            <a:r>
              <a:rPr lang="it-IT" dirty="0"/>
              <a:t>)</a:t>
            </a:r>
          </a:p>
          <a:p>
            <a:r>
              <a:rPr lang="it-IT" dirty="0"/>
              <a:t>Model </a:t>
            </a:r>
            <a:r>
              <a:rPr lang="it-IT" dirty="0" err="1"/>
              <a:t>contracts</a:t>
            </a:r>
            <a:r>
              <a:rPr lang="it-IT" dirty="0"/>
              <a:t> (collaboration agreements, </a:t>
            </a:r>
            <a:r>
              <a:rPr lang="it-IT" dirty="0" err="1"/>
              <a:t>coownership</a:t>
            </a:r>
            <a:r>
              <a:rPr lang="it-IT" dirty="0"/>
              <a:t> agreements, NDA </a:t>
            </a:r>
            <a:r>
              <a:rPr lang="it-IT" dirty="0" err="1"/>
              <a:t>etc</a:t>
            </a:r>
            <a:r>
              <a:rPr lang="it-IT" dirty="0"/>
              <a:t>)</a:t>
            </a:r>
          </a:p>
          <a:p>
            <a:endParaRPr lang="it-IT" dirty="0"/>
          </a:p>
          <a:p>
            <a:endParaRPr lang="it-IT" dirty="0"/>
          </a:p>
          <a:p>
            <a:endParaRPr lang="it-IT" dirty="0"/>
          </a:p>
          <a:p>
            <a:endParaRPr lang="it-IT" dirty="0"/>
          </a:p>
        </p:txBody>
      </p:sp>
      <p:sp>
        <p:nvSpPr>
          <p:cNvPr id="4" name="Segnaposto testo 3">
            <a:extLst>
              <a:ext uri="{FF2B5EF4-FFF2-40B4-BE49-F238E27FC236}">
                <a16:creationId xmlns:a16="http://schemas.microsoft.com/office/drawing/2014/main" id="{C44B9F37-807B-434F-89FA-99C997C0A655}"/>
              </a:ext>
            </a:extLst>
          </p:cNvPr>
          <p:cNvSpPr>
            <a:spLocks noGrp="1"/>
          </p:cNvSpPr>
          <p:nvPr>
            <p:ph type="body" idx="2"/>
          </p:nvPr>
        </p:nvSpPr>
        <p:spPr/>
        <p:txBody>
          <a:bodyPr/>
          <a:lstStyle/>
          <a:p>
            <a:r>
              <a:rPr lang="it-IT" dirty="0"/>
              <a:t>Something else?</a:t>
            </a:r>
          </a:p>
        </p:txBody>
      </p:sp>
    </p:spTree>
    <p:extLst>
      <p:ext uri="{BB962C8B-B14F-4D97-AF65-F5344CB8AC3E}">
        <p14:creationId xmlns:p14="http://schemas.microsoft.com/office/powerpoint/2010/main" val="1758399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a:extLst>
              <a:ext uri="{FF2B5EF4-FFF2-40B4-BE49-F238E27FC236}">
                <a16:creationId xmlns:a16="http://schemas.microsoft.com/office/drawing/2014/main" id="{A7F1E286-7D66-4B7F-A61C-1F5031A73829}"/>
              </a:ext>
            </a:extLst>
          </p:cNvPr>
          <p:cNvGraphicFramePr>
            <a:graphicFrameLocks noGrp="1"/>
          </p:cNvGraphicFramePr>
          <p:nvPr>
            <p:extLst>
              <p:ext uri="{D42A27DB-BD31-4B8C-83A1-F6EECF244321}">
                <p14:modId xmlns:p14="http://schemas.microsoft.com/office/powerpoint/2010/main" val="2112652359"/>
              </p:ext>
            </p:extLst>
          </p:nvPr>
        </p:nvGraphicFramePr>
        <p:xfrm>
          <a:off x="232343" y="219209"/>
          <a:ext cx="8096648" cy="6370435"/>
        </p:xfrm>
        <a:graphic>
          <a:graphicData uri="http://schemas.openxmlformats.org/drawingml/2006/table">
            <a:tbl>
              <a:tblPr/>
              <a:tblGrid>
                <a:gridCol w="392020">
                  <a:extLst>
                    <a:ext uri="{9D8B030D-6E8A-4147-A177-3AD203B41FA5}">
                      <a16:colId xmlns:a16="http://schemas.microsoft.com/office/drawing/2014/main" val="2563220829"/>
                    </a:ext>
                  </a:extLst>
                </a:gridCol>
                <a:gridCol w="560157">
                  <a:extLst>
                    <a:ext uri="{9D8B030D-6E8A-4147-A177-3AD203B41FA5}">
                      <a16:colId xmlns:a16="http://schemas.microsoft.com/office/drawing/2014/main" val="3925573086"/>
                    </a:ext>
                  </a:extLst>
                </a:gridCol>
                <a:gridCol w="75656">
                  <a:extLst>
                    <a:ext uri="{9D8B030D-6E8A-4147-A177-3AD203B41FA5}">
                      <a16:colId xmlns:a16="http://schemas.microsoft.com/office/drawing/2014/main" val="887790456"/>
                    </a:ext>
                  </a:extLst>
                </a:gridCol>
                <a:gridCol w="253132">
                  <a:extLst>
                    <a:ext uri="{9D8B030D-6E8A-4147-A177-3AD203B41FA5}">
                      <a16:colId xmlns:a16="http://schemas.microsoft.com/office/drawing/2014/main" val="2451145748"/>
                    </a:ext>
                  </a:extLst>
                </a:gridCol>
                <a:gridCol w="6229275">
                  <a:extLst>
                    <a:ext uri="{9D8B030D-6E8A-4147-A177-3AD203B41FA5}">
                      <a16:colId xmlns:a16="http://schemas.microsoft.com/office/drawing/2014/main" val="1578036761"/>
                    </a:ext>
                  </a:extLst>
                </a:gridCol>
                <a:gridCol w="586408">
                  <a:extLst>
                    <a:ext uri="{9D8B030D-6E8A-4147-A177-3AD203B41FA5}">
                      <a16:colId xmlns:a16="http://schemas.microsoft.com/office/drawing/2014/main" val="2841512648"/>
                    </a:ext>
                  </a:extLst>
                </a:gridCol>
              </a:tblGrid>
              <a:tr h="1112184">
                <a:tc>
                  <a:txBody>
                    <a:bodyPr/>
                    <a:lstStyle/>
                    <a:p>
                      <a:pPr rtl="0" fontAlgn="ctr"/>
                      <a:r>
                        <a:rPr lang="it-IT" sz="1200" b="1">
                          <a:effectLst/>
                          <a:latin typeface="Arial" panose="020B0604020202020204" pitchFamily="34" charset="0"/>
                        </a:rPr>
                        <a:t>7.3.2</a:t>
                      </a:r>
                    </a:p>
                  </a:txBody>
                  <a:tcPr marL="0" marR="0" marT="0" marB="0" anchor="ctr">
                    <a:lnL w="9525" cap="flat" cmpd="sng" algn="ctr">
                      <a:solidFill>
                        <a:srgbClr val="10B254"/>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10B254"/>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gridSpan="3">
                  <a:txBody>
                    <a:bodyPr/>
                    <a:lstStyle/>
                    <a:p>
                      <a:pPr rtl="0" fontAlgn="ctr"/>
                      <a:r>
                        <a:rPr lang="en-US" sz="1100" b="1" dirty="0">
                          <a:effectLst/>
                          <a:latin typeface="Arial" panose="020B0604020202020204" pitchFamily="34" charset="0"/>
                        </a:rPr>
                        <a:t>The definition of the organization and the procedures to be set up, as well as the tools and the resources to be procured for implementing such an approach during the ET construction and operation phases. The deliverable of this task is the </a:t>
                      </a:r>
                      <a:r>
                        <a:rPr lang="en-US" sz="1100" b="1" dirty="0">
                          <a:effectLst/>
                          <a:highlight>
                            <a:srgbClr val="FFFF00"/>
                          </a:highlight>
                          <a:latin typeface="Arial" panose="020B0604020202020204" pitchFamily="34" charset="0"/>
                        </a:rPr>
                        <a:t>"Report on TT and Intellectual property management" </a:t>
                      </a:r>
                      <a:r>
                        <a:rPr lang="en-US" sz="1100" b="1" dirty="0">
                          <a:effectLst/>
                          <a:latin typeface="Arial" panose="020B0604020202020204" pitchFamily="34" charset="0"/>
                        </a:rPr>
                        <a:t>(M44)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790756707"/>
                  </a:ext>
                </a:extLst>
              </a:tr>
              <a:tr h="448682">
                <a:tc>
                  <a:txBody>
                    <a:bodyPr/>
                    <a:lstStyle/>
                    <a:p>
                      <a:pPr rtl="0" fontAlgn="ctr"/>
                      <a:endParaRPr lang="it-IT" sz="1200" b="1">
                        <a:effectLst/>
                        <a:latin typeface="Arial" panose="020B0604020202020204" pitchFamily="34" charset="0"/>
                      </a:endParaRPr>
                    </a:p>
                  </a:txBody>
                  <a:tcPr marL="0" marR="0"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b="1">
                        <a:effectLst/>
                        <a:latin typeface="Arial" panose="020B0604020202020204" pitchFamily="34" charset="0"/>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gridSpan="2">
                  <a:txBody>
                    <a:bodyPr/>
                    <a:lstStyle/>
                    <a:p>
                      <a:pPr rtl="0" fontAlgn="ctr"/>
                      <a:r>
                        <a:rPr lang="en-US" sz="1100" b="0" i="1">
                          <a:solidFill>
                            <a:srgbClr val="1B75BC"/>
                          </a:solidFill>
                          <a:effectLst/>
                          <a:latin typeface="Arial" panose="020B0604020202020204" pitchFamily="34" charset="0"/>
                        </a:rPr>
                        <a:t>What will be the extent of requests for TT services that will originate from ET in the various phases of this scientific endeavor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it-IT"/>
                    </a:p>
                  </a:txBody>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607412805"/>
                  </a:ext>
                </a:extLst>
              </a:tr>
              <a:tr h="1557056">
                <a:tc>
                  <a:txBody>
                    <a:bodyPr/>
                    <a:lstStyle/>
                    <a:p>
                      <a:pPr rtl="0" fontAlgn="ctr"/>
                      <a:endParaRPr lang="it-IT" sz="1200" b="1">
                        <a:effectLst/>
                        <a:latin typeface="Arial" panose="020B0604020202020204" pitchFamily="34" charset="0"/>
                      </a:endParaRPr>
                    </a:p>
                  </a:txBody>
                  <a:tcPr marL="0" marR="0"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it-IT" sz="1100" dirty="0">
                          <a:effectLst/>
                        </a:rPr>
                        <a:t>7.3.2.1</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b="1">
                        <a:effectLst/>
                        <a:latin typeface="Arial" panose="020B0604020202020204" pitchFamily="34" charset="0"/>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en-US" sz="1100">
                          <a:effectLst/>
                        </a:rPr>
                        <a:t>From the preliminary analysis carried out in task 7.1, produce a preliminary assessment of:</a:t>
                      </a:r>
                      <a:br>
                        <a:rPr lang="en-US" sz="1100">
                          <a:effectLst/>
                        </a:rPr>
                      </a:br>
                      <a:r>
                        <a:rPr lang="en-US" sz="1100">
                          <a:effectLst/>
                        </a:rPr>
                        <a:t>- which of the developments to be carried out during the R&amp;D and construction phases of the ET may generate opportunities of knowledge transfer to industry. </a:t>
                      </a:r>
                      <a:br>
                        <a:rPr lang="en-US" sz="1100">
                          <a:effectLst/>
                        </a:rPr>
                      </a:br>
                      <a:r>
                        <a:rPr lang="en-US" sz="1100">
                          <a:effectLst/>
                        </a:rPr>
                        <a:t>- what opportunities may continue to be generated in the commissioning and operation phases</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it-IT" sz="1100" b="0">
                          <a:effectLst/>
                          <a:latin typeface="Arial" panose="020B0604020202020204" pitchFamily="34" charset="0"/>
                        </a:rPr>
                        <a:t>15</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460068149"/>
                  </a:ext>
                </a:extLst>
              </a:tr>
              <a:tr h="448682">
                <a:tc>
                  <a:txBody>
                    <a:bodyPr/>
                    <a:lstStyle/>
                    <a:p>
                      <a:pPr rtl="0" fontAlgn="ctr"/>
                      <a:endParaRPr lang="it-IT" sz="1200" b="1">
                        <a:effectLst/>
                        <a:latin typeface="Arial" panose="020B0604020202020204" pitchFamily="34" charset="0"/>
                      </a:endParaRPr>
                    </a:p>
                  </a:txBody>
                  <a:tcPr marL="0" marR="0"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gridSpan="2">
                  <a:txBody>
                    <a:bodyPr/>
                    <a:lstStyle/>
                    <a:p>
                      <a:pPr rtl="0" fontAlgn="ctr"/>
                      <a:r>
                        <a:rPr lang="en-US" sz="1100" b="0" i="1">
                          <a:solidFill>
                            <a:srgbClr val="1B75BC"/>
                          </a:solidFill>
                          <a:effectLst/>
                          <a:latin typeface="Arial" panose="020B0604020202020204" pitchFamily="34" charset="0"/>
                        </a:rPr>
                        <a:t>What type of TT transfer should be considered, promoted and supported in ET ?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it-IT"/>
                    </a:p>
                  </a:txBody>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00157186"/>
                  </a:ext>
                </a:extLst>
              </a:tr>
              <a:tr h="667310">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it-IT" sz="1100">
                          <a:effectLst/>
                        </a:rPr>
                        <a:t>7.3.2.2</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en-US" sz="1100">
                          <a:effectLst/>
                        </a:rPr>
                        <a:t>Based on the outcome from previous activities, define the TT modes to be implemented in ET; define the structure of the final Report</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it-IT" sz="1100" b="0">
                          <a:effectLst/>
                          <a:latin typeface="Arial" panose="020B0604020202020204" pitchFamily="34" charset="0"/>
                        </a:rPr>
                        <a:t>19</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082765783"/>
                  </a:ext>
                </a:extLst>
              </a:tr>
              <a:tr h="267300">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gridSpan="2">
                  <a:txBody>
                    <a:bodyPr/>
                    <a:lstStyle/>
                    <a:p>
                      <a:pPr rtl="0" fontAlgn="ctr"/>
                      <a:r>
                        <a:rPr lang="it-IT" sz="1100" b="0" i="1">
                          <a:solidFill>
                            <a:srgbClr val="1B75BC"/>
                          </a:solidFill>
                          <a:effectLst/>
                          <a:latin typeface="Arial" panose="020B0604020202020204" pitchFamily="34" charset="0"/>
                        </a:rPr>
                        <a:t>What organization is needed ?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it-IT"/>
                    </a:p>
                  </a:txBody>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158803778"/>
                  </a:ext>
                </a:extLst>
              </a:tr>
              <a:tr h="444874">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it-IT" sz="1100">
                          <a:effectLst/>
                        </a:rPr>
                        <a:t>7.3.2.3</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en-US" sz="1100">
                          <a:effectLst/>
                        </a:rPr>
                        <a:t>Define the TT services to be provided and the organization to be setup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it-IT" sz="1100" b="0" dirty="0">
                          <a:effectLst/>
                          <a:latin typeface="Arial" panose="020B0604020202020204" pitchFamily="34" charset="0"/>
                        </a:rPr>
                        <a:t>21</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441449290"/>
                  </a:ext>
                </a:extLst>
              </a:tr>
              <a:tr h="267300">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gridSpan="3">
                  <a:txBody>
                    <a:bodyPr/>
                    <a:lstStyle/>
                    <a:p>
                      <a:pPr rtl="0" fontAlgn="ctr"/>
                      <a:r>
                        <a:rPr lang="en-US" sz="1100" b="0" i="1">
                          <a:solidFill>
                            <a:srgbClr val="1B75BC"/>
                          </a:solidFill>
                          <a:effectLst/>
                          <a:latin typeface="Arial" panose="020B0604020202020204" pitchFamily="34" charset="0"/>
                        </a:rPr>
                        <a:t>What is needed to implement the model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it-IT"/>
                    </a:p>
                  </a:txBody>
                  <a:tcPr/>
                </a:tc>
                <a:tc hMerge="1">
                  <a:txBody>
                    <a:bodyPr/>
                    <a:lstStyle/>
                    <a:p>
                      <a:pPr rtl="0" fontAlgn="ctr"/>
                      <a:endParaRPr lang="en-US" sz="1100" b="0" i="1">
                        <a:solidFill>
                          <a:srgbClr val="1B75BC"/>
                        </a:solidFill>
                        <a:effectLst/>
                        <a:latin typeface="Arial" panose="020B0604020202020204" pitchFamily="34" charset="0"/>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1375972"/>
                  </a:ext>
                </a:extLst>
              </a:tr>
              <a:tr h="667310">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it-IT" sz="1100">
                          <a:effectLst/>
                        </a:rPr>
                        <a:t>7.3.2.4</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en-US" sz="1100">
                          <a:effectLst/>
                        </a:rPr>
                        <a:t>Define the tools and resources will be needed to implement the TT organization model, with a proposal of a possible implementation timeline</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it-IT" sz="1100" b="0">
                          <a:effectLst/>
                          <a:latin typeface="Arial" panose="020B0604020202020204" pitchFamily="34" charset="0"/>
                        </a:rPr>
                        <a:t>23</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619913101"/>
                  </a:ext>
                </a:extLst>
              </a:tr>
              <a:tr h="267300">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gridSpan="2">
                  <a:txBody>
                    <a:bodyPr/>
                    <a:lstStyle/>
                    <a:p>
                      <a:pPr rtl="0" fontAlgn="ctr"/>
                      <a:r>
                        <a:rPr lang="it-IT" sz="1100" b="0" i="1">
                          <a:solidFill>
                            <a:srgbClr val="1B75BC"/>
                          </a:solidFill>
                          <a:effectLst/>
                          <a:latin typeface="Arial" panose="020B0604020202020204" pitchFamily="34" charset="0"/>
                        </a:rPr>
                        <a:t>Final Report </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it-IT"/>
                    </a:p>
                  </a:txBody>
                  <a:tcPr/>
                </a:tc>
                <a:tc>
                  <a:txBody>
                    <a:bodyPr/>
                    <a:lstStyle/>
                    <a:p>
                      <a:pPr rtl="0" fontAlgn="ctr"/>
                      <a:endParaRPr lang="it-IT" sz="1100" dirty="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679190549"/>
                  </a:ext>
                </a:extLst>
              </a:tr>
              <a:tr h="222437">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it-IT" sz="1100">
                          <a:effectLst/>
                        </a:rPr>
                        <a:t>7.3.2.5</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it-IT" sz="1100">
                        <a:effectLst/>
                      </a:endParaRPr>
                    </a:p>
                  </a:txBody>
                  <a:tcPr marL="21584" marR="21584" marT="0" marB="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endParaRPr lang="it-IT" sz="1100">
                        <a:effectLst/>
                      </a:endParaRP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ctr"/>
                      <a:r>
                        <a:rPr lang="it-IT" sz="1100">
                          <a:effectLst/>
                        </a:rPr>
                        <a:t>Assemble the final report</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it-IT" sz="1100" b="0" dirty="0">
                          <a:effectLst/>
                          <a:latin typeface="Arial" panose="020B0604020202020204" pitchFamily="34" charset="0"/>
                        </a:rPr>
                        <a:t>26</a:t>
                      </a:r>
                    </a:p>
                  </a:txBody>
                  <a:tcPr marL="21584" marR="21584" marT="0" marB="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976599866"/>
                  </a:ext>
                </a:extLst>
              </a:tr>
            </a:tbl>
          </a:graphicData>
        </a:graphic>
      </p:graphicFrame>
    </p:spTree>
    <p:extLst>
      <p:ext uri="{BB962C8B-B14F-4D97-AF65-F5344CB8AC3E}">
        <p14:creationId xmlns:p14="http://schemas.microsoft.com/office/powerpoint/2010/main" val="3983980887"/>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458</Words>
  <Application>Microsoft Office PowerPoint</Application>
  <PresentationFormat>Widescreen</PresentationFormat>
  <Paragraphs>48</Paragraphs>
  <Slides>5</Slides>
  <Notes>3</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5</vt:i4>
      </vt:variant>
    </vt:vector>
  </HeadingPairs>
  <TitlesOfParts>
    <vt:vector size="8" baseType="lpstr">
      <vt:lpstr>Arial</vt:lpstr>
      <vt:lpstr>Calibri</vt:lpstr>
      <vt:lpstr>Tema di Office</vt:lpstr>
      <vt:lpstr>ET-PP WP 7.3</vt:lpstr>
      <vt:lpstr>7.3.1. The definition of the principles and goals that should shape the ET approach to the management of the Technology Transfer processes and, specifically, the management of the Intellectual property </vt:lpstr>
      <vt:lpstr>7.3.2. General policy principles and guidelines that should shape the goals of the TT and KT activities in ET</vt:lpstr>
      <vt:lpstr>M44 List of content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ET-PP WP 7.3</dc:title>
  <dc:creator>Ilaria Giammarioli</dc:creator>
  <cp:lastModifiedBy>Ilaria Giammarioli</cp:lastModifiedBy>
  <cp:revision>3</cp:revision>
  <dcterms:created xsi:type="dcterms:W3CDTF">2023-02-13T12:18:18Z</dcterms:created>
  <dcterms:modified xsi:type="dcterms:W3CDTF">2023-10-06T12:49:23Z</dcterms:modified>
</cp:coreProperties>
</file>