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0" r:id="rId2"/>
  </p:sldMasterIdLst>
  <p:notesMasterIdLst>
    <p:notesMasterId r:id="rId29"/>
  </p:notesMasterIdLst>
  <p:sldIdLst>
    <p:sldId id="256" r:id="rId3"/>
    <p:sldId id="298" r:id="rId4"/>
    <p:sldId id="297" r:id="rId5"/>
    <p:sldId id="304" r:id="rId6"/>
    <p:sldId id="266" r:id="rId7"/>
    <p:sldId id="305" r:id="rId8"/>
    <p:sldId id="284" r:id="rId9"/>
    <p:sldId id="306" r:id="rId10"/>
    <p:sldId id="307" r:id="rId11"/>
    <p:sldId id="296" r:id="rId12"/>
    <p:sldId id="301" r:id="rId13"/>
    <p:sldId id="302" r:id="rId14"/>
    <p:sldId id="308" r:id="rId15"/>
    <p:sldId id="309" r:id="rId16"/>
    <p:sldId id="310" r:id="rId17"/>
    <p:sldId id="311" r:id="rId18"/>
    <p:sldId id="313" r:id="rId19"/>
    <p:sldId id="411" r:id="rId20"/>
    <p:sldId id="315" r:id="rId21"/>
    <p:sldId id="314" r:id="rId22"/>
    <p:sldId id="414" r:id="rId23"/>
    <p:sldId id="312" r:id="rId24"/>
    <p:sldId id="285" r:id="rId25"/>
    <p:sldId id="412" r:id="rId26"/>
    <p:sldId id="410" r:id="rId27"/>
    <p:sldId id="360" r:id="rId28"/>
  </p:sldIdLst>
  <p:sldSz cx="12192000" cy="6858000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nskat, Marc" initials="WM" lastIdx="1" clrIdx="0">
    <p:extLst>
      <p:ext uri="{19B8F6BF-5375-455C-9EA6-DF929625EA0E}">
        <p15:presenceInfo xmlns:p15="http://schemas.microsoft.com/office/powerpoint/2012/main" userId="S-1-5-21-3018955115-4118484798-3177128962-226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commentAuthors" Target="commentAuthor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wenskm\Desktop\Microsoft%20Excel-Arbeitsblatt%20(neu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Tabelle1!$D$4:$G$4</c:f>
              <c:strCache>
                <c:ptCount val="4"/>
                <c:pt idx="0">
                  <c:v>Nb</c:v>
                </c:pt>
                <c:pt idx="1">
                  <c:v>NbN</c:v>
                </c:pt>
                <c:pt idx="2">
                  <c:v>Nb3Sn</c:v>
                </c:pt>
                <c:pt idx="3">
                  <c:v>NbTiN</c:v>
                </c:pt>
              </c:strCache>
            </c:strRef>
          </c:cat>
          <c:val>
            <c:numRef>
              <c:f>Tabelle1!$D$5:$G$5</c:f>
              <c:numCache>
                <c:formatCode>General</c:formatCode>
                <c:ptCount val="4"/>
                <c:pt idx="0">
                  <c:v>180</c:v>
                </c:pt>
                <c:pt idx="1">
                  <c:v>20</c:v>
                </c:pt>
                <c:pt idx="2">
                  <c:v>50</c:v>
                </c:pt>
                <c:pt idx="3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7D-4288-9960-E111BD3D5113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Tabelle1!$D$4:$G$4</c:f>
              <c:strCache>
                <c:ptCount val="4"/>
                <c:pt idx="0">
                  <c:v>Nb</c:v>
                </c:pt>
                <c:pt idx="1">
                  <c:v>NbN</c:v>
                </c:pt>
                <c:pt idx="2">
                  <c:v>Nb3Sn</c:v>
                </c:pt>
                <c:pt idx="3">
                  <c:v>NbTiN</c:v>
                </c:pt>
              </c:strCache>
            </c:strRef>
          </c:cat>
          <c:val>
            <c:numRef>
              <c:f>Tabelle1!$D$6:$G$6</c:f>
              <c:numCache>
                <c:formatCode>General</c:formatCode>
                <c:ptCount val="4"/>
                <c:pt idx="0">
                  <c:v>50</c:v>
                </c:pt>
                <c:pt idx="1">
                  <c:v>240</c:v>
                </c:pt>
                <c:pt idx="2">
                  <c:v>490</c:v>
                </c:pt>
                <c:pt idx="3">
                  <c:v>409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7D-4288-9960-E111BD3D51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4021536"/>
        <c:axId val="2006839968"/>
      </c:barChart>
      <c:catAx>
        <c:axId val="1340215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006839968"/>
        <c:crosses val="autoZero"/>
        <c:auto val="1"/>
        <c:lblAlgn val="ctr"/>
        <c:lblOffset val="100"/>
        <c:noMultiLvlLbl val="0"/>
      </c:catAx>
      <c:valAx>
        <c:axId val="20068399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4021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</a:defRPr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9D6CC-74C5-4B6B-AB4C-866C00C7C211}" type="datetimeFigureOut">
              <a:rPr lang="de-DE" smtClean="0"/>
              <a:t>18.09.2023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8827B-2F9C-417B-B292-F456749902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7633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934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a_Titelfolie ein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1326806"/>
            <a:ext cx="12192000" cy="55311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4" name="Bildplatzhalter 9"/>
          <p:cNvSpPr>
            <a:spLocks noGrp="1"/>
          </p:cNvSpPr>
          <p:nvPr>
            <p:ph type="pic" sz="quarter" idx="14"/>
          </p:nvPr>
        </p:nvSpPr>
        <p:spPr>
          <a:xfrm>
            <a:off x="0" y="1479550"/>
            <a:ext cx="12192000" cy="4916632"/>
          </a:xfrm>
          <a:prstGeom prst="rect">
            <a:avLst/>
          </a:prstGeom>
          <a:blipFill rotWithShape="1">
            <a:blip r:embed="rId2"/>
            <a:srcRect/>
            <a:stretch>
              <a:fillRect/>
            </a:stretch>
          </a:blipFill>
          <a:ln>
            <a:noFill/>
          </a:ln>
        </p:spPr>
        <p:txBody>
          <a:bodyPr vert="horz" tIns="108000"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1" name="Inhaltsplatzhalter 20"/>
          <p:cNvSpPr>
            <a:spLocks noGrp="1"/>
          </p:cNvSpPr>
          <p:nvPr>
            <p:ph sz="quarter" idx="12" hasCustomPrompt="1"/>
          </p:nvPr>
        </p:nvSpPr>
        <p:spPr>
          <a:xfrm>
            <a:off x="456002" y="4425481"/>
            <a:ext cx="8131885" cy="1181873"/>
          </a:xfrm>
          <a:prstGeom prst="rect">
            <a:avLst/>
          </a:prstGeom>
        </p:spPr>
        <p:txBody>
          <a:bodyPr vert="horz" tIns="46800"/>
          <a:lstStyle>
            <a:lvl1pPr marL="0" indent="0">
              <a:lnSpc>
                <a:spcPts val="4400"/>
              </a:lnSpc>
              <a:spcBef>
                <a:spcPts val="0"/>
              </a:spcBef>
              <a:buNone/>
              <a:defRPr sz="4000" b="0" i="0">
                <a:solidFill>
                  <a:schemeClr val="bg1"/>
                </a:solidFill>
                <a:latin typeface="TheSans UHH Bold Caps"/>
                <a:cs typeface="TheSans UHH Bold Cap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Dies ist ein </a:t>
            </a:r>
            <a:r>
              <a:rPr lang="de-DE" dirty="0" err="1"/>
              <a:t>Typoblindtext</a:t>
            </a:r>
            <a:br>
              <a:rPr lang="de-DE" dirty="0"/>
            </a:br>
            <a:r>
              <a:rPr lang="de-DE" dirty="0"/>
              <a:t>An ihm kann man sehen</a:t>
            </a:r>
          </a:p>
        </p:txBody>
      </p:sp>
      <p:sp>
        <p:nvSpPr>
          <p:cNvPr id="23" name="Textplatzhalt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455085" y="3944231"/>
            <a:ext cx="8132803" cy="48101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TheSans UHH Bold Caps"/>
                <a:cs typeface="TheSans UHH Bold Caps"/>
              </a:defRPr>
            </a:lvl1pPr>
          </a:lstStyle>
          <a:p>
            <a:pPr lvl="0"/>
            <a:r>
              <a:rPr lang="de-DE" dirty="0"/>
              <a:t>Name des Referenten</a:t>
            </a:r>
          </a:p>
        </p:txBody>
      </p:sp>
    </p:spTree>
    <p:extLst>
      <p:ext uri="{BB962C8B-B14F-4D97-AF65-F5344CB8AC3E}">
        <p14:creationId xmlns:p14="http://schemas.microsoft.com/office/powerpoint/2010/main" val="251580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ext-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84325" y="2856736"/>
            <a:ext cx="5217459" cy="327894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450"/>
              </a:lnSpc>
              <a:spcBef>
                <a:spcPts val="0"/>
              </a:spcBef>
              <a:spcAft>
                <a:spcPts val="1100"/>
              </a:spcAft>
              <a:buClr>
                <a:srgbClr val="E2001A"/>
              </a:buClr>
              <a:buFont typeface="Arial"/>
              <a:buNone/>
              <a:defRPr sz="2000" baseline="0">
                <a:latin typeface="TheSans UHH Regular"/>
                <a:cs typeface="TheSans UHH Regular"/>
              </a:defRPr>
            </a:lvl1pPr>
            <a:lvl2pPr marL="252000" indent="0">
              <a:lnSpc>
                <a:spcPct val="100000"/>
              </a:lnSpc>
              <a:spcBef>
                <a:spcPts val="0"/>
              </a:spcBef>
              <a:spcAft>
                <a:spcPts val="1100"/>
              </a:spcAft>
              <a:buClr>
                <a:srgbClr val="E2001A"/>
              </a:buClr>
              <a:buFont typeface="Arial"/>
              <a:buNone/>
              <a:defRPr sz="2400">
                <a:latin typeface="TheSans UHH Regular"/>
                <a:cs typeface="TheSans UHH Regular"/>
              </a:defRPr>
            </a:lvl2pPr>
            <a:lvl3pPr marL="504000" indent="0">
              <a:lnSpc>
                <a:spcPct val="100000"/>
              </a:lnSpc>
              <a:spcBef>
                <a:spcPts val="0"/>
              </a:spcBef>
              <a:spcAft>
                <a:spcPts val="1100"/>
              </a:spcAft>
              <a:buClr>
                <a:srgbClr val="E2001A"/>
              </a:buClr>
              <a:buFont typeface="Arial"/>
              <a:buNone/>
              <a:defRPr sz="2400">
                <a:latin typeface="TheSans UHH Regular"/>
                <a:cs typeface="TheSans UHH Regular"/>
              </a:defRPr>
            </a:lvl3pPr>
            <a:lvl4pPr marL="504000" indent="0">
              <a:lnSpc>
                <a:spcPct val="100000"/>
              </a:lnSpc>
              <a:spcBef>
                <a:spcPts val="0"/>
              </a:spcBef>
              <a:spcAft>
                <a:spcPts val="1100"/>
              </a:spcAft>
              <a:buClr>
                <a:srgbClr val="E2001A"/>
              </a:buClr>
              <a:buFont typeface="Arial"/>
              <a:buNone/>
              <a:defRPr sz="2400">
                <a:latin typeface="TheSans UHH Regular"/>
                <a:cs typeface="TheSans UHH Regular"/>
              </a:defRPr>
            </a:lvl4pPr>
            <a:lvl5pPr marL="504000" indent="0">
              <a:lnSpc>
                <a:spcPct val="100000"/>
              </a:lnSpc>
              <a:spcBef>
                <a:spcPts val="0"/>
              </a:spcBef>
              <a:spcAft>
                <a:spcPts val="1100"/>
              </a:spcAft>
              <a:buClr>
                <a:srgbClr val="E2001A"/>
              </a:buClr>
              <a:buFont typeface="Arial"/>
              <a:buNone/>
              <a:defRPr sz="2400">
                <a:latin typeface="TheSans UHH Regular"/>
                <a:cs typeface="TheSans UHH Regular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Dies ist ein </a:t>
            </a:r>
            <a:r>
              <a:rPr lang="de-DE" dirty="0" err="1"/>
              <a:t>Typoblindtext</a:t>
            </a:r>
            <a:r>
              <a:rPr lang="de-DE" dirty="0"/>
              <a:t>. An ihm kann man sehen, ob alle Buchstaben da sind und wie sie aussehen. Manchmal benutzt man Worte wie </a:t>
            </a:r>
            <a:r>
              <a:rPr lang="de-DE" dirty="0" err="1"/>
              <a:t>Hamburgefonts</a:t>
            </a:r>
            <a:r>
              <a:rPr lang="de-DE" dirty="0"/>
              <a:t>, </a:t>
            </a:r>
            <a:r>
              <a:rPr lang="de-DE" dirty="0" err="1"/>
              <a:t>Rafgenduks</a:t>
            </a:r>
            <a:r>
              <a:rPr lang="de-DE" dirty="0"/>
              <a:t> oder </a:t>
            </a:r>
            <a:r>
              <a:rPr lang="de-DE" dirty="0" err="1"/>
              <a:t>Handgloves</a:t>
            </a:r>
            <a:r>
              <a:rPr lang="de-DE" dirty="0"/>
              <a:t>, um Schriften zu testen. Dies ist ein </a:t>
            </a:r>
            <a:r>
              <a:rPr lang="de-DE" dirty="0" err="1"/>
              <a:t>Typoblindtext</a:t>
            </a:r>
            <a:r>
              <a:rPr lang="de-DE" dirty="0"/>
              <a:t>. An ihm kann man sehen, ob alle Buchstaben da sind und wie sie aussehen. 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9/6/2022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Niobium Oxides, Quantum Computing and Accelerators | M. Wenskat | SRF'23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Inhaltsplatzhalter 5"/>
          <p:cNvSpPr>
            <a:spLocks noGrp="1"/>
          </p:cNvSpPr>
          <p:nvPr>
            <p:ph sz="quarter" idx="4"/>
          </p:nvPr>
        </p:nvSpPr>
        <p:spPr>
          <a:xfrm>
            <a:off x="6382928" y="2856737"/>
            <a:ext cx="5809073" cy="3563115"/>
          </a:xfrm>
          <a:prstGeom prst="rect">
            <a:avLst/>
          </a:prstGeom>
          <a:blipFill rotWithShape="1">
            <a:blip r:embed="rId2"/>
            <a:srcRect/>
            <a:stretch>
              <a:fillRect l="-23585" t="-5137" r="-11660" b="2"/>
            </a:stretch>
          </a:blipFill>
        </p:spPr>
        <p:txBody>
          <a:bodyPr lIns="0" tIns="0" bIns="0"/>
          <a:lstStyle>
            <a:lvl1pPr marL="0" indent="0">
              <a:lnSpc>
                <a:spcPts val="3050"/>
              </a:lnSpc>
              <a:spcBef>
                <a:spcPts val="0"/>
              </a:spcBef>
              <a:spcAft>
                <a:spcPts val="1100"/>
              </a:spcAft>
              <a:buClr>
                <a:srgbClr val="009CD1"/>
              </a:buClr>
              <a:buFont typeface="Wingdings" charset="2"/>
              <a:buNone/>
              <a:defRPr sz="2400">
                <a:latin typeface="TheSans UHH Regular"/>
                <a:cs typeface="TheSans UHH Regular"/>
              </a:defRPr>
            </a:lvl1pPr>
            <a:lvl2pPr marL="504000" indent="-252000">
              <a:lnSpc>
                <a:spcPct val="100000"/>
              </a:lnSpc>
              <a:spcBef>
                <a:spcPts val="0"/>
              </a:spcBef>
              <a:spcAft>
                <a:spcPts val="1100"/>
              </a:spcAft>
              <a:buClr>
                <a:srgbClr val="009CD1"/>
              </a:buClr>
              <a:buFont typeface="Wingdings" charset="2"/>
              <a:buChar char="§"/>
              <a:defRPr sz="2400">
                <a:latin typeface="TheSans UHH Regular"/>
                <a:cs typeface="TheSans UHH Regular"/>
              </a:defRPr>
            </a:lvl2pPr>
            <a:lvl3pPr marL="756000" indent="-252000">
              <a:lnSpc>
                <a:spcPct val="100000"/>
              </a:lnSpc>
              <a:spcBef>
                <a:spcPts val="0"/>
              </a:spcBef>
              <a:spcAft>
                <a:spcPts val="1100"/>
              </a:spcAft>
              <a:buClr>
                <a:srgbClr val="009CD1"/>
              </a:buClr>
              <a:buFont typeface="Wingdings" charset="2"/>
              <a:buChar char="§"/>
              <a:defRPr sz="2400">
                <a:latin typeface="TheSans UHH Regular"/>
                <a:cs typeface="TheSans UHH Regular"/>
              </a:defRPr>
            </a:lvl3pPr>
            <a:lvl4pPr marL="756000" indent="-252000">
              <a:lnSpc>
                <a:spcPct val="100000"/>
              </a:lnSpc>
              <a:spcBef>
                <a:spcPts val="0"/>
              </a:spcBef>
              <a:spcAft>
                <a:spcPts val="1100"/>
              </a:spcAft>
              <a:buClr>
                <a:srgbClr val="009CD1"/>
              </a:buClr>
              <a:buFont typeface="Wingdings" charset="2"/>
              <a:buChar char="§"/>
              <a:defRPr sz="2400">
                <a:latin typeface="TheSans UHH Regular"/>
                <a:cs typeface="TheSans UHH Regular"/>
              </a:defRPr>
            </a:lvl4pPr>
            <a:lvl5pPr marL="756000" indent="-252000">
              <a:lnSpc>
                <a:spcPct val="100000"/>
              </a:lnSpc>
              <a:spcBef>
                <a:spcPts val="0"/>
              </a:spcBef>
              <a:spcAft>
                <a:spcPts val="1100"/>
              </a:spcAft>
              <a:buClr>
                <a:srgbClr val="009CD1"/>
              </a:buClr>
              <a:buFont typeface="Wingdings" charset="2"/>
              <a:buChar char="§"/>
              <a:defRPr sz="2400">
                <a:latin typeface="TheSans UHH Regular"/>
                <a:cs typeface="TheSans UHH Regular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609600" y="1774801"/>
            <a:ext cx="10972800" cy="778297"/>
          </a:xfrm>
          <a:prstGeom prst="rect">
            <a:avLst/>
          </a:prstGeom>
        </p:spPr>
        <p:txBody>
          <a:bodyPr lIns="0" tIns="0" anchor="t" anchorCtr="0"/>
          <a:lstStyle>
            <a:lvl1pPr marL="0" indent="0">
              <a:lnSpc>
                <a:spcPts val="3200"/>
              </a:lnSpc>
              <a:spcBef>
                <a:spcPts val="0"/>
              </a:spcBef>
              <a:buNone/>
              <a:defRPr sz="2800" b="0" i="0" baseline="0">
                <a:latin typeface="TheSans UHH Bold Caps"/>
                <a:cs typeface="TheSans UHH Bold Cap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Manchmal benutzt man worte Wie der Blindtext</a:t>
            </a:r>
          </a:p>
          <a:p>
            <a:pPr lvl="0"/>
            <a:r>
              <a:rPr lang="de-DE" dirty="0" err="1"/>
              <a:t>Hamburgefonts</a:t>
            </a:r>
            <a:r>
              <a:rPr lang="de-DE" dirty="0"/>
              <a:t> oder </a:t>
            </a:r>
            <a:r>
              <a:rPr lang="de-DE" dirty="0" err="1"/>
              <a:t>Handgloves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7922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ext-L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382928" y="2856736"/>
            <a:ext cx="5210057" cy="3278944"/>
          </a:xfrm>
          <a:prstGeom prst="rect">
            <a:avLst/>
          </a:prstGeom>
        </p:spPr>
        <p:txBody>
          <a:bodyPr lIns="0" tIns="0" bIns="0"/>
          <a:lstStyle>
            <a:lvl1pPr marL="252000" indent="-252000">
              <a:lnSpc>
                <a:spcPts val="2450"/>
              </a:lnSpc>
              <a:spcBef>
                <a:spcPts val="0"/>
              </a:spcBef>
              <a:spcAft>
                <a:spcPts val="1100"/>
              </a:spcAft>
              <a:buClr>
                <a:srgbClr val="009CD1"/>
              </a:buClr>
              <a:buFont typeface="Wingdings" charset="2"/>
              <a:buChar char="§"/>
              <a:defRPr sz="2000">
                <a:latin typeface="TheSans UHH Regular"/>
                <a:cs typeface="TheSans UHH Regular"/>
              </a:defRPr>
            </a:lvl1pPr>
            <a:lvl2pPr marL="504000" indent="-252000">
              <a:lnSpc>
                <a:spcPts val="2450"/>
              </a:lnSpc>
              <a:spcBef>
                <a:spcPts val="0"/>
              </a:spcBef>
              <a:spcAft>
                <a:spcPts val="1100"/>
              </a:spcAft>
              <a:buClr>
                <a:srgbClr val="3B515B"/>
              </a:buClr>
              <a:buFont typeface="Wingdings" charset="2"/>
              <a:buChar char="§"/>
              <a:defRPr sz="2000">
                <a:latin typeface="TheSans UHH Regular"/>
                <a:cs typeface="TheSans UHH Regular"/>
              </a:defRPr>
            </a:lvl2pPr>
            <a:lvl3pPr marL="756000" indent="-252000">
              <a:lnSpc>
                <a:spcPts val="2450"/>
              </a:lnSpc>
              <a:spcBef>
                <a:spcPts val="0"/>
              </a:spcBef>
              <a:spcAft>
                <a:spcPts val="1100"/>
              </a:spcAft>
              <a:buClr>
                <a:srgbClr val="75858C"/>
              </a:buClr>
              <a:buFont typeface="Wingdings" charset="2"/>
              <a:buChar char="§"/>
              <a:defRPr sz="2000">
                <a:latin typeface="TheSans UHH Regular"/>
                <a:cs typeface="TheSans UHH Regular"/>
              </a:defRPr>
            </a:lvl3pPr>
            <a:lvl4pPr marL="756000" indent="-252000">
              <a:lnSpc>
                <a:spcPts val="2450"/>
              </a:lnSpc>
              <a:spcBef>
                <a:spcPts val="0"/>
              </a:spcBef>
              <a:spcAft>
                <a:spcPts val="1100"/>
              </a:spcAft>
              <a:buClr>
                <a:srgbClr val="3B515B"/>
              </a:buClr>
              <a:buFont typeface="Wingdings" charset="2"/>
              <a:buChar char="§"/>
              <a:defRPr sz="2000">
                <a:latin typeface="TheSans UHH Regular"/>
                <a:cs typeface="TheSans UHH Regular"/>
              </a:defRPr>
            </a:lvl4pPr>
            <a:lvl5pPr marL="756000" indent="-252000">
              <a:lnSpc>
                <a:spcPts val="2450"/>
              </a:lnSpc>
              <a:spcBef>
                <a:spcPts val="0"/>
              </a:spcBef>
              <a:spcAft>
                <a:spcPts val="1100"/>
              </a:spcAft>
              <a:buClr>
                <a:srgbClr val="3B515B"/>
              </a:buClr>
              <a:buFont typeface="Wingdings" charset="2"/>
              <a:buChar char="§"/>
              <a:defRPr sz="2000">
                <a:latin typeface="TheSans UHH Regular"/>
                <a:cs typeface="TheSans UHH Regular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9/6/2022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Niobium Oxides, Quantum Computing and Accelerators | M. Wenskat | SRF'23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609600" y="1774801"/>
            <a:ext cx="10972800" cy="778297"/>
          </a:xfrm>
          <a:prstGeom prst="rect">
            <a:avLst/>
          </a:prstGeom>
        </p:spPr>
        <p:txBody>
          <a:bodyPr lIns="0" tIns="0" anchor="t" anchorCtr="0"/>
          <a:lstStyle>
            <a:lvl1pPr marL="0" indent="0">
              <a:lnSpc>
                <a:spcPts val="3200"/>
              </a:lnSpc>
              <a:spcBef>
                <a:spcPts val="0"/>
              </a:spcBef>
              <a:buNone/>
              <a:defRPr sz="2800" b="0" i="0" baseline="0">
                <a:latin typeface="TheSans UHH Bold Caps"/>
                <a:cs typeface="TheSans UHH Bold Cap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Manchmal benutzt man worte Wie der Blindtext</a:t>
            </a:r>
          </a:p>
          <a:p>
            <a:pPr lvl="0"/>
            <a:r>
              <a:rPr lang="de-DE" dirty="0" err="1"/>
              <a:t>Hamburgefonts</a:t>
            </a:r>
            <a:r>
              <a:rPr lang="de-DE" dirty="0"/>
              <a:t> oder </a:t>
            </a:r>
            <a:r>
              <a:rPr lang="de-DE" dirty="0" err="1"/>
              <a:t>Handgloves</a:t>
            </a:r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84325" y="2856736"/>
            <a:ext cx="5217459" cy="327894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450"/>
              </a:lnSpc>
              <a:spcBef>
                <a:spcPts val="0"/>
              </a:spcBef>
              <a:spcAft>
                <a:spcPts val="1100"/>
              </a:spcAft>
              <a:buClr>
                <a:srgbClr val="E2001A"/>
              </a:buClr>
              <a:buFont typeface="Arial"/>
              <a:buNone/>
              <a:defRPr sz="2000" baseline="0">
                <a:latin typeface="TheSans UHH Regular"/>
                <a:cs typeface="TheSans UHH Regular"/>
              </a:defRPr>
            </a:lvl1pPr>
            <a:lvl2pPr marL="252000" indent="0">
              <a:lnSpc>
                <a:spcPct val="100000"/>
              </a:lnSpc>
              <a:spcBef>
                <a:spcPts val="0"/>
              </a:spcBef>
              <a:spcAft>
                <a:spcPts val="1100"/>
              </a:spcAft>
              <a:buClr>
                <a:srgbClr val="E2001A"/>
              </a:buClr>
              <a:buFont typeface="Arial"/>
              <a:buNone/>
              <a:defRPr sz="2400">
                <a:latin typeface="TheSans UHH Regular"/>
                <a:cs typeface="TheSans UHH Regular"/>
              </a:defRPr>
            </a:lvl2pPr>
            <a:lvl3pPr marL="504000" indent="0">
              <a:lnSpc>
                <a:spcPct val="100000"/>
              </a:lnSpc>
              <a:spcBef>
                <a:spcPts val="0"/>
              </a:spcBef>
              <a:spcAft>
                <a:spcPts val="1100"/>
              </a:spcAft>
              <a:buClr>
                <a:srgbClr val="E2001A"/>
              </a:buClr>
              <a:buFont typeface="Arial"/>
              <a:buNone/>
              <a:defRPr sz="2400">
                <a:latin typeface="TheSans UHH Regular"/>
                <a:cs typeface="TheSans UHH Regular"/>
              </a:defRPr>
            </a:lvl3pPr>
            <a:lvl4pPr marL="504000" indent="0">
              <a:lnSpc>
                <a:spcPct val="100000"/>
              </a:lnSpc>
              <a:spcBef>
                <a:spcPts val="0"/>
              </a:spcBef>
              <a:spcAft>
                <a:spcPts val="1100"/>
              </a:spcAft>
              <a:buClr>
                <a:srgbClr val="E2001A"/>
              </a:buClr>
              <a:buFont typeface="Arial"/>
              <a:buNone/>
              <a:defRPr sz="2400">
                <a:latin typeface="TheSans UHH Regular"/>
                <a:cs typeface="TheSans UHH Regular"/>
              </a:defRPr>
            </a:lvl4pPr>
            <a:lvl5pPr marL="504000" indent="0">
              <a:lnSpc>
                <a:spcPct val="100000"/>
              </a:lnSpc>
              <a:spcBef>
                <a:spcPts val="0"/>
              </a:spcBef>
              <a:spcAft>
                <a:spcPts val="1100"/>
              </a:spcAft>
              <a:buClr>
                <a:srgbClr val="E2001A"/>
              </a:buClr>
              <a:buFont typeface="Arial"/>
              <a:buNone/>
              <a:defRPr sz="2400">
                <a:latin typeface="TheSans UHH Regular"/>
                <a:cs typeface="TheSans UHH Regular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Dies ist ein </a:t>
            </a:r>
            <a:r>
              <a:rPr lang="de-DE" dirty="0" err="1"/>
              <a:t>Typoblindtext</a:t>
            </a:r>
            <a:r>
              <a:rPr lang="de-DE" dirty="0"/>
              <a:t>. An ihm kann man sehen, ob alle Buchstaben da sind und wie sie aussehen. Manchmal benutzt man Worte wie </a:t>
            </a:r>
            <a:r>
              <a:rPr lang="de-DE" dirty="0" err="1"/>
              <a:t>Hamburgefonts</a:t>
            </a:r>
            <a:r>
              <a:rPr lang="de-DE" dirty="0"/>
              <a:t>, </a:t>
            </a:r>
            <a:r>
              <a:rPr lang="de-DE" dirty="0" err="1"/>
              <a:t>Rafgenduks</a:t>
            </a:r>
            <a:r>
              <a:rPr lang="de-DE" dirty="0"/>
              <a:t> oder </a:t>
            </a:r>
            <a:r>
              <a:rPr lang="de-DE" dirty="0" err="1"/>
              <a:t>Handgloves</a:t>
            </a:r>
            <a:r>
              <a:rPr lang="de-DE" dirty="0"/>
              <a:t>, um Schriften zu testen. Dies ist ein </a:t>
            </a:r>
            <a:r>
              <a:rPr lang="de-DE" dirty="0" err="1"/>
              <a:t>Typoblindtext</a:t>
            </a:r>
            <a:r>
              <a:rPr lang="de-DE" dirty="0"/>
              <a:t>. An ihm kann man sehen, ob alle Buchstaben da sind und wie sie aussehen. </a:t>
            </a:r>
          </a:p>
        </p:txBody>
      </p:sp>
    </p:spTree>
    <p:extLst>
      <p:ext uri="{BB962C8B-B14F-4D97-AF65-F5344CB8AC3E}">
        <p14:creationId xmlns:p14="http://schemas.microsoft.com/office/powerpoint/2010/main" val="285949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Graf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0" y="1483199"/>
            <a:ext cx="12192000" cy="49263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>
              <a:latin typeface="TheSans UHH Bold Caps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0" y="1482247"/>
            <a:ext cx="12192000" cy="4927274"/>
          </a:xfrm>
          <a:prstGeom prst="rect">
            <a:avLst/>
          </a:prstGeom>
          <a:noFill/>
          <a:ln>
            <a:noFill/>
          </a:ln>
        </p:spPr>
        <p:txBody>
          <a:bodyPr lIns="0" tIns="0" bIns="0" anchor="ctr" anchorCtr="0"/>
          <a:lstStyle>
            <a:lvl1pPr marL="0" indent="0" algn="ctr">
              <a:spcBef>
                <a:spcPts val="0"/>
              </a:spcBef>
              <a:spcAft>
                <a:spcPts val="1100"/>
              </a:spcAft>
              <a:buClr>
                <a:srgbClr val="3B515B"/>
              </a:buClr>
              <a:buFont typeface="Wingdings" charset="2"/>
              <a:buNone/>
              <a:defRPr sz="2400" baseline="0">
                <a:latin typeface="TheSans UHH Regular"/>
                <a:cs typeface="TheSans UHH Regular"/>
              </a:defRPr>
            </a:lvl1pPr>
            <a:lvl2pPr marL="0" indent="0">
              <a:spcBef>
                <a:spcPts val="0"/>
              </a:spcBef>
              <a:spcAft>
                <a:spcPts val="1100"/>
              </a:spcAft>
              <a:buClr>
                <a:srgbClr val="3B515B"/>
              </a:buClr>
              <a:buFont typeface="Wingdings" charset="2"/>
              <a:buNone/>
              <a:defRPr sz="2400">
                <a:latin typeface="TheSans UHH Regular"/>
                <a:cs typeface="TheSans UHH Regular"/>
              </a:defRPr>
            </a:lvl2pPr>
            <a:lvl3pPr marL="0" indent="0">
              <a:spcBef>
                <a:spcPts val="0"/>
              </a:spcBef>
              <a:spcAft>
                <a:spcPts val="1100"/>
              </a:spcAft>
              <a:buClr>
                <a:srgbClr val="3B515B"/>
              </a:buClr>
              <a:buFont typeface="Wingdings" charset="2"/>
              <a:buNone/>
              <a:defRPr sz="2000">
                <a:latin typeface="TheSans UHH Regular"/>
                <a:cs typeface="TheSans UHH Regular"/>
              </a:defRPr>
            </a:lvl3pPr>
            <a:lvl4pPr marL="0" indent="0">
              <a:spcBef>
                <a:spcPts val="0"/>
              </a:spcBef>
              <a:spcAft>
                <a:spcPts val="1100"/>
              </a:spcAft>
              <a:buClr>
                <a:srgbClr val="3B515B"/>
              </a:buClr>
              <a:buFont typeface="Wingdings" charset="2"/>
              <a:buNone/>
              <a:defRPr sz="2000">
                <a:latin typeface="TheSans UHH Regular"/>
                <a:cs typeface="TheSans UHH Regular"/>
              </a:defRPr>
            </a:lvl4pPr>
            <a:lvl5pPr marL="0" indent="0">
              <a:spcBef>
                <a:spcPts val="0"/>
              </a:spcBef>
              <a:spcAft>
                <a:spcPts val="1100"/>
              </a:spcAft>
              <a:buClr>
                <a:srgbClr val="3B515B"/>
              </a:buClr>
              <a:buFont typeface="Wingdings" charset="2"/>
              <a:buNone/>
              <a:defRPr sz="2000">
                <a:latin typeface="TheSans UHH Regular"/>
                <a:cs typeface="TheSans UHH Regular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Grafiken, Tabellen etc.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9/6/2022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Niobium Oxides, Quantum Computing and Accelerators | M. Wenskat | SRF'23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‹Nr.›</a:t>
            </a:fld>
            <a:endParaRPr lang="de-DE"/>
          </a:p>
        </p:txBody>
      </p:sp>
      <p:cxnSp>
        <p:nvCxnSpPr>
          <p:cNvPr id="11" name="Gerade Verbindung 10"/>
          <p:cNvCxnSpPr/>
          <p:nvPr/>
        </p:nvCxnSpPr>
        <p:spPr>
          <a:xfrm>
            <a:off x="0" y="1479942"/>
            <a:ext cx="12192000" cy="2791"/>
          </a:xfrm>
          <a:prstGeom prst="line">
            <a:avLst/>
          </a:prstGeom>
          <a:ln w="25400">
            <a:solidFill>
              <a:srgbClr val="009C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1331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a_Kap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9/6/2022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Niobium Oxides, Quantum Computing and Accelerators | M. Wenskat | SRF'23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20"/>
          <p:cNvSpPr>
            <a:spLocks noGrp="1"/>
          </p:cNvSpPr>
          <p:nvPr>
            <p:ph sz="quarter" idx="13" hasCustomPrompt="1"/>
          </p:nvPr>
        </p:nvSpPr>
        <p:spPr>
          <a:xfrm>
            <a:off x="456002" y="4425481"/>
            <a:ext cx="8131885" cy="1181873"/>
          </a:xfrm>
          <a:prstGeom prst="rect">
            <a:avLst/>
          </a:prstGeom>
        </p:spPr>
        <p:txBody>
          <a:bodyPr vert="horz" tIns="46800"/>
          <a:lstStyle>
            <a:lvl1pPr marL="0" indent="0">
              <a:lnSpc>
                <a:spcPts val="4400"/>
              </a:lnSpc>
              <a:spcBef>
                <a:spcPts val="0"/>
              </a:spcBef>
              <a:buNone/>
              <a:defRPr sz="4000" b="0" i="0">
                <a:solidFill>
                  <a:schemeClr val="tx1"/>
                </a:solidFill>
                <a:latin typeface="TheSans UHH Bold Caps"/>
                <a:cs typeface="TheSans UHH Bold Cap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Dies ist ein </a:t>
            </a:r>
            <a:r>
              <a:rPr lang="de-DE" dirty="0" err="1"/>
              <a:t>Typoblindtext</a:t>
            </a:r>
            <a:br>
              <a:rPr lang="de-DE" dirty="0"/>
            </a:br>
            <a:r>
              <a:rPr lang="de-DE" dirty="0"/>
              <a:t>An ihm kann man sehen</a:t>
            </a:r>
          </a:p>
        </p:txBody>
      </p:sp>
    </p:spTree>
    <p:extLst>
      <p:ext uri="{BB962C8B-B14F-4D97-AF65-F5344CB8AC3E}">
        <p14:creationId xmlns:p14="http://schemas.microsoft.com/office/powerpoint/2010/main" val="25548680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b_Kap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>
          <a:xfrm>
            <a:off x="0" y="1463676"/>
            <a:ext cx="12192000" cy="4954891"/>
          </a:xfrm>
          <a:prstGeom prst="rect">
            <a:avLst/>
          </a:prstGeom>
          <a:solidFill>
            <a:srgbClr val="009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9/6/2022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Niobium Oxides, Quantum Computing and Accelerators | M. Wenskat | SRF'23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20"/>
          <p:cNvSpPr>
            <a:spLocks noGrp="1"/>
          </p:cNvSpPr>
          <p:nvPr>
            <p:ph sz="quarter" idx="13" hasCustomPrompt="1"/>
          </p:nvPr>
        </p:nvSpPr>
        <p:spPr>
          <a:xfrm>
            <a:off x="456002" y="4425481"/>
            <a:ext cx="8131885" cy="1181873"/>
          </a:xfrm>
          <a:prstGeom prst="rect">
            <a:avLst/>
          </a:prstGeom>
        </p:spPr>
        <p:txBody>
          <a:bodyPr vert="horz" tIns="46800"/>
          <a:lstStyle>
            <a:lvl1pPr marL="0" indent="0">
              <a:lnSpc>
                <a:spcPts val="4400"/>
              </a:lnSpc>
              <a:spcBef>
                <a:spcPts val="0"/>
              </a:spcBef>
              <a:buNone/>
              <a:defRPr sz="4000" b="0" i="0">
                <a:solidFill>
                  <a:schemeClr val="bg1"/>
                </a:solidFill>
                <a:latin typeface="TheSans UHH Bold Caps"/>
                <a:cs typeface="TheSans UHH Bold Cap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Dies ist ein </a:t>
            </a:r>
            <a:r>
              <a:rPr lang="de-DE" dirty="0" err="1"/>
              <a:t>Typoblindtext</a:t>
            </a:r>
            <a:br>
              <a:rPr lang="de-DE" dirty="0"/>
            </a:br>
            <a:r>
              <a:rPr lang="de-DE" dirty="0"/>
              <a:t>An ihm kann man sehen</a:t>
            </a:r>
          </a:p>
        </p:txBody>
      </p:sp>
    </p:spTree>
    <p:extLst>
      <p:ext uri="{BB962C8B-B14F-4D97-AF65-F5344CB8AC3E}">
        <p14:creationId xmlns:p14="http://schemas.microsoft.com/office/powerpoint/2010/main" val="3425756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Leer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9/6/2022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Niobium Oxides, Quantum Computing and Accelerators | M. Wenskat | SRF'23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36387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Bild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9/6/2022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Niobium Oxides, Quantum Computing and Accelerators | M. Wenskat | SRF'23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1" y="1292785"/>
            <a:ext cx="12192000" cy="6804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v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1487934"/>
            <a:ext cx="12192000" cy="4921587"/>
          </a:xfrm>
          <a:prstGeom prst="rect">
            <a:avLst/>
          </a:prstGeom>
          <a:blipFill rotWithShape="1">
            <a:blip r:embed="rId2"/>
            <a:srcRect/>
            <a:stretch>
              <a:fillRect t="-816"/>
            </a:stretch>
          </a:blipFill>
        </p:spPr>
        <p:txBody>
          <a:bodyPr/>
          <a:lstStyle>
            <a:lvl1pPr marL="0" indent="0">
              <a:buNone/>
              <a:defRPr sz="3200" b="0" i="0">
                <a:latin typeface="TheSans UHH Bold Caps"/>
                <a:cs typeface="TheSans UHH Bold Cap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17979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Seite für den Textvers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09600" y="2733493"/>
            <a:ext cx="10972800" cy="3387887"/>
          </a:xfrm>
          <a:prstGeom prst="rect">
            <a:avLst/>
          </a:prstGeom>
        </p:spPr>
        <p:txBody>
          <a:bodyPr wrap="square" lIns="0" tIns="0" bIns="0" numCol="2" spcCol="18000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515B"/>
              </a:buClr>
              <a:buSzTx/>
              <a:buFont typeface="Wingdings" charset="2"/>
              <a:buNone/>
              <a:tabLst/>
              <a:defRPr sz="1200" b="0" i="0" u="none" baseline="0">
                <a:effectLst/>
                <a:latin typeface="TheSans UHH Bold"/>
                <a:cs typeface="TheSans UHH Bold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515B"/>
              </a:buClr>
              <a:buFont typeface="Wingdings" charset="2"/>
              <a:buNone/>
              <a:defRPr sz="2400">
                <a:latin typeface="TheSans UHH Regular"/>
                <a:cs typeface="TheSans UHH Regular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515B"/>
              </a:buClr>
              <a:buFont typeface="Wingdings" charset="2"/>
              <a:buNone/>
              <a:defRPr sz="2400">
                <a:latin typeface="TheSans UHH Regular"/>
                <a:cs typeface="TheSans UHH Regular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515B"/>
              </a:buClr>
              <a:buFont typeface="Wingdings" charset="2"/>
              <a:buNone/>
              <a:defRPr sz="2400">
                <a:latin typeface="TheSans UHH Regular"/>
                <a:cs typeface="TheSans UHH Regular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515B"/>
              </a:buClr>
              <a:buFont typeface="Wingdings" charset="2"/>
              <a:buNone/>
              <a:defRPr sz="2400">
                <a:latin typeface="TheSans UHH Regular"/>
                <a:cs typeface="TheSans UHH Regular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515B"/>
              </a:buClr>
              <a:buSzTx/>
              <a:buFont typeface="Wingdings" charset="2"/>
              <a:buNone/>
              <a:tabLst/>
              <a:defRPr/>
            </a:pPr>
            <a:r>
              <a:rPr lang="de-DE" dirty="0"/>
              <a:t>ACHTUNG: Diese Folie ist ausschließlich für den Textversand gedacht, nicht für die Präsentation am </a:t>
            </a:r>
            <a:r>
              <a:rPr lang="de-DE" dirty="0" err="1"/>
              <a:t>Beamer</a:t>
            </a:r>
            <a:r>
              <a:rPr lang="de-DE" dirty="0"/>
              <a:t>!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515B"/>
              </a:buClr>
              <a:buSzTx/>
              <a:buFont typeface="Wingdings" charset="2"/>
              <a:buNone/>
              <a:tabLst/>
              <a:defRPr/>
            </a:pPr>
            <a:endParaRPr lang="de-DE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515B"/>
              </a:buClr>
              <a:buSzTx/>
              <a:buFont typeface="Wingdings" charset="2"/>
              <a:buNone/>
              <a:tabLst/>
              <a:defRPr/>
            </a:pPr>
            <a:r>
              <a:rPr lang="de-DE" dirty="0"/>
              <a:t>Dies ist ein </a:t>
            </a:r>
            <a:r>
              <a:rPr lang="de-DE" dirty="0" err="1"/>
              <a:t>Typoblindtext</a:t>
            </a:r>
            <a:r>
              <a:rPr lang="de-DE" dirty="0"/>
              <a:t>. An ihm kann man sehen, ob alle Buchstaben da sind und wie sie aussehen. Manchmal benutzt man Worte wie </a:t>
            </a:r>
            <a:r>
              <a:rPr lang="de-DE" dirty="0" err="1"/>
              <a:t>Hamburgefonts</a:t>
            </a:r>
            <a:r>
              <a:rPr lang="de-DE" dirty="0"/>
              <a:t>, </a:t>
            </a:r>
            <a:r>
              <a:rPr lang="de-DE" dirty="0" err="1"/>
              <a:t>Rafgenduks</a:t>
            </a:r>
            <a:r>
              <a:rPr lang="de-DE" dirty="0"/>
              <a:t> oder </a:t>
            </a:r>
            <a:r>
              <a:rPr lang="de-DE" dirty="0" err="1"/>
              <a:t>Handgloves</a:t>
            </a:r>
            <a:r>
              <a:rPr lang="de-DE" dirty="0"/>
              <a:t>, um Schriften zu testen. Manchmal Sätze, die alle Buchstaben des Alphabets enthalten - man nennt diese Sätze »</a:t>
            </a:r>
            <a:r>
              <a:rPr lang="de-DE" dirty="0" err="1"/>
              <a:t>Pangrams</a:t>
            </a:r>
            <a:r>
              <a:rPr lang="de-DE" dirty="0"/>
              <a:t>«. Sehr bekannt ist dieser: 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old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Oft werden in </a:t>
            </a:r>
            <a:r>
              <a:rPr lang="de-DE" dirty="0" err="1"/>
              <a:t>Typoblindtexte</a:t>
            </a:r>
            <a:r>
              <a:rPr lang="de-DE" dirty="0"/>
              <a:t> auch fremdsprachige Satzteile eingebaut (AVAIL®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Wefox</a:t>
            </a:r>
            <a:r>
              <a:rPr lang="de-DE" dirty="0"/>
              <a:t>™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testing</a:t>
            </a:r>
            <a:r>
              <a:rPr lang="de-DE" dirty="0"/>
              <a:t> </a:t>
            </a:r>
            <a:r>
              <a:rPr lang="de-DE" dirty="0" err="1"/>
              <a:t>aussi</a:t>
            </a:r>
            <a:r>
              <a:rPr lang="de-DE" dirty="0"/>
              <a:t> la </a:t>
            </a:r>
            <a:r>
              <a:rPr lang="de-DE" dirty="0" err="1"/>
              <a:t>Kerning</a:t>
            </a:r>
            <a:r>
              <a:rPr lang="de-DE" dirty="0"/>
              <a:t>), um die Wirkung in anderen Sprachen zu testen. In Lateinisch sieht zum Beispiel fast jede Schrift gut aus. </a:t>
            </a:r>
            <a:r>
              <a:rPr lang="de-DE" dirty="0" err="1"/>
              <a:t>Quod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 </a:t>
            </a:r>
            <a:r>
              <a:rPr lang="de-DE" dirty="0" err="1"/>
              <a:t>demonstrandum</a:t>
            </a:r>
            <a:r>
              <a:rPr lang="de-DE" dirty="0"/>
              <a:t>. Seit 1975 fehlen in den meisten Testtexten die Zahlen, weswegen nach </a:t>
            </a:r>
            <a:r>
              <a:rPr lang="de-DE" dirty="0" err="1"/>
              <a:t>TypoGb</a:t>
            </a:r>
            <a:r>
              <a:rPr lang="de-DE" dirty="0"/>
              <a:t>. 204 § ab dem Jahr 2034 Zahlen in 86 der Texte zur Pflicht werden. Nichteinhaltung wird mit bis zu 245 € oder 368 $ bestraft. Genauso wichtig in sind mittlerweile auch </a:t>
            </a:r>
            <a:r>
              <a:rPr lang="de-DE" dirty="0" err="1"/>
              <a:t>Âçcèñtë</a:t>
            </a:r>
            <a:r>
              <a:rPr lang="de-DE" dirty="0"/>
              <a:t>, die in neueren Schriften aber fast immer enthalten sind. Ein wichtiges aber schwierig zu integrierendes Feld sind </a:t>
            </a:r>
            <a:r>
              <a:rPr lang="de-DE" dirty="0" err="1"/>
              <a:t>OpenType</a:t>
            </a:r>
            <a:r>
              <a:rPr lang="de-DE" dirty="0"/>
              <a:t>-Funktionalitäten. Je nach Software und Voreinstellungen können eingebaute Kapitälchen, </a:t>
            </a:r>
            <a:r>
              <a:rPr lang="de-DE" dirty="0" err="1"/>
              <a:t>Kerning</a:t>
            </a:r>
            <a:r>
              <a:rPr lang="de-DE" dirty="0"/>
              <a:t> oder Ligaturen (sehr pfiffig) nicht richtig dargestellt </a:t>
            </a:r>
            <a:r>
              <a:rPr lang="de-DE" dirty="0" err="1"/>
              <a:t>werden.Dies</a:t>
            </a:r>
            <a:r>
              <a:rPr lang="de-DE" dirty="0"/>
              <a:t> ist ein </a:t>
            </a:r>
            <a:r>
              <a:rPr lang="de-DE" dirty="0" err="1"/>
              <a:t>Typoblindtext</a:t>
            </a:r>
            <a:r>
              <a:rPr lang="de-DE" dirty="0"/>
              <a:t>. An ihm kann man sehen, ob alle Buchstaben da sind und wie sie aussehen. Manchmal benutzt man Worte wie </a:t>
            </a:r>
            <a:r>
              <a:rPr lang="de-DE" dirty="0" err="1"/>
              <a:t>Hamburgefonts</a:t>
            </a:r>
            <a:r>
              <a:rPr lang="de-DE" dirty="0"/>
              <a:t>, </a:t>
            </a:r>
            <a:r>
              <a:rPr lang="de-DE" dirty="0" err="1"/>
              <a:t>Rafgenduks</a:t>
            </a:r>
            <a:r>
              <a:rPr lang="de-DE" dirty="0"/>
              <a:t> Dies ist ein </a:t>
            </a:r>
            <a:r>
              <a:rPr lang="de-DE" dirty="0" err="1"/>
              <a:t>Typoblindtext</a:t>
            </a:r>
            <a:r>
              <a:rPr lang="de-DE" dirty="0"/>
              <a:t>. An ihm kann man sehen, ob alle Buchstaben da sind und wie sie aussehen. Manchmal benutzt man Worte wie </a:t>
            </a:r>
            <a:r>
              <a:rPr lang="de-DE" dirty="0" err="1"/>
              <a:t>Hamburgefonts</a:t>
            </a:r>
            <a:r>
              <a:rPr lang="de-DE" dirty="0"/>
              <a:t>, </a:t>
            </a:r>
            <a:r>
              <a:rPr lang="de-DE" dirty="0" err="1"/>
              <a:t>Rafgenduks</a:t>
            </a:r>
            <a:r>
              <a:rPr lang="de-DE" dirty="0"/>
              <a:t> oder </a:t>
            </a:r>
            <a:r>
              <a:rPr lang="de-DE" dirty="0" err="1"/>
              <a:t>Handgloves</a:t>
            </a:r>
            <a:r>
              <a:rPr lang="de-DE" dirty="0"/>
              <a:t>, um Schriften zu testen. Manchmal Sätze, die alle Buchstaben des Alphabets enthalten - man nennt diese Sätze »</a:t>
            </a:r>
            <a:r>
              <a:rPr lang="de-DE" dirty="0" err="1"/>
              <a:t>Pangrams</a:t>
            </a:r>
            <a:r>
              <a:rPr lang="de-DE" dirty="0"/>
              <a:t>«. Sehr bekannt ist dieser: 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old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Oft werden in </a:t>
            </a:r>
            <a:r>
              <a:rPr lang="de-DE" dirty="0" err="1"/>
              <a:t>Typoblindtexte</a:t>
            </a:r>
            <a:r>
              <a:rPr lang="de-DE" dirty="0"/>
              <a:t> auch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9/6/2022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Niobium Oxides, Quantum Computing and Accelerators | M. Wenskat | SRF'23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609600" y="1826635"/>
            <a:ext cx="10972800" cy="630708"/>
          </a:xfrm>
          <a:prstGeom prst="rect">
            <a:avLst/>
          </a:prstGeom>
        </p:spPr>
        <p:txBody>
          <a:bodyPr lIns="0" tIns="0" anchor="t" anchorCtr="0"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1800" b="0" i="0" baseline="0">
                <a:latin typeface="TheSans UHH Bold Caps"/>
                <a:cs typeface="TheSans UHH Bold Cap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Manchmal Sätze, die alle Buchstaben des Alphabets enthalten man nennt diese Sätze </a:t>
            </a:r>
            <a:r>
              <a:rPr lang="de-DE" dirty="0" err="1"/>
              <a:t>Pangrams</a:t>
            </a:r>
            <a:r>
              <a:rPr lang="de-DE" dirty="0"/>
              <a:t>. Sehr bekannt ist dieser</a:t>
            </a:r>
          </a:p>
        </p:txBody>
      </p:sp>
    </p:spTree>
    <p:extLst>
      <p:ext uri="{BB962C8B-B14F-4D97-AF65-F5344CB8AC3E}">
        <p14:creationId xmlns:p14="http://schemas.microsoft.com/office/powerpoint/2010/main" val="34876759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D96513-FA4A-4B82-BBA3-7D41A883B6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4004818-E382-4DDF-8998-4127EEF841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A19B1C-1CAD-4B71-AA46-578E6EA78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9/6/2022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5634DAB-7BE9-4D88-B7D9-5CF143577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Niobium Oxides, Quantum Computing and Accelerators | M. Wenskat | SRF'23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5EA66D-8F3B-4944-B19E-BC34A8A97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02728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EB062D-FC9A-4FB3-89F6-57449B757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35379-6089-4B9D-8065-A1551850EFF3}" type="datetime1">
              <a:rPr lang="en-US" smtClean="0"/>
              <a:t>9/18/2023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EB2327-C3AC-4BC8-B6EA-A5201B9B2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E6E04E-034D-426D-BE13-FB84CA578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33978-16FA-4A08-A274-BDA8B81DE4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628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b_Titelfolie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eck 25"/>
          <p:cNvSpPr/>
          <p:nvPr/>
        </p:nvSpPr>
        <p:spPr>
          <a:xfrm>
            <a:off x="0" y="1316924"/>
            <a:ext cx="12221195" cy="55410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4"/>
          </p:nvPr>
        </p:nvSpPr>
        <p:spPr>
          <a:xfrm>
            <a:off x="1" y="1479551"/>
            <a:ext cx="6017132" cy="4926013"/>
          </a:xfrm>
          <a:prstGeom prst="rect">
            <a:avLst/>
          </a:prstGeom>
          <a:blipFill rotWithShape="1">
            <a:blip r:embed="rId2"/>
            <a:srcRect/>
            <a:stretch>
              <a:fillRect r="-36435"/>
            </a:stretch>
          </a:blipFill>
        </p:spPr>
        <p:txBody>
          <a:bodyPr vert="horz"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Bildplatzhalter 2"/>
          <p:cNvSpPr>
            <a:spLocks noGrp="1"/>
          </p:cNvSpPr>
          <p:nvPr>
            <p:ph type="pic" sz="quarter" idx="15"/>
          </p:nvPr>
        </p:nvSpPr>
        <p:spPr>
          <a:xfrm>
            <a:off x="6198064" y="1479551"/>
            <a:ext cx="6023131" cy="4926013"/>
          </a:xfrm>
          <a:prstGeom prst="rect">
            <a:avLst/>
          </a:prstGeom>
          <a:blipFill rotWithShape="1">
            <a:blip r:embed="rId3"/>
            <a:srcRect/>
            <a:stretch>
              <a:fillRect l="-1315"/>
            </a:stretch>
          </a:blipFill>
        </p:spPr>
        <p:txBody>
          <a:bodyPr vert="horz"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1" name="Inhaltsplatzhalter 20"/>
          <p:cNvSpPr>
            <a:spLocks noGrp="1"/>
          </p:cNvSpPr>
          <p:nvPr>
            <p:ph sz="quarter" idx="12" hasCustomPrompt="1"/>
          </p:nvPr>
        </p:nvSpPr>
        <p:spPr>
          <a:xfrm>
            <a:off x="456001" y="4425481"/>
            <a:ext cx="5077743" cy="1181873"/>
          </a:xfrm>
          <a:prstGeom prst="rect">
            <a:avLst/>
          </a:prstGeom>
        </p:spPr>
        <p:txBody>
          <a:bodyPr vert="horz" tIns="46800"/>
          <a:lstStyle>
            <a:lvl1pPr marL="0" indent="0">
              <a:lnSpc>
                <a:spcPts val="4400"/>
              </a:lnSpc>
              <a:spcBef>
                <a:spcPts val="0"/>
              </a:spcBef>
              <a:buNone/>
              <a:defRPr sz="4000" b="0" i="0">
                <a:solidFill>
                  <a:schemeClr val="bg1"/>
                </a:solidFill>
                <a:latin typeface="TheSans UHH Bold Caps"/>
                <a:cs typeface="TheSans UHH Bold Cap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das </a:t>
            </a:r>
            <a:r>
              <a:rPr lang="de-DE" dirty="0" err="1"/>
              <a:t>ökosystem</a:t>
            </a:r>
            <a:endParaRPr lang="de-DE" dirty="0"/>
          </a:p>
          <a:p>
            <a:pPr lvl="0"/>
            <a:r>
              <a:rPr lang="de-DE" dirty="0" err="1"/>
              <a:t>bersteinwald</a:t>
            </a:r>
            <a:endParaRPr lang="de-DE" dirty="0"/>
          </a:p>
        </p:txBody>
      </p:sp>
      <p:sp>
        <p:nvSpPr>
          <p:cNvPr id="12" name="Textplatzhalt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455085" y="3944231"/>
            <a:ext cx="5078659" cy="48101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TheSans UHH Bold Caps"/>
                <a:cs typeface="TheSans UHH Bold Caps"/>
              </a:defRPr>
            </a:lvl1pPr>
          </a:lstStyle>
          <a:p>
            <a:pPr lvl="0"/>
            <a:r>
              <a:rPr lang="de-DE" dirty="0"/>
              <a:t>Name des Referenten</a:t>
            </a:r>
          </a:p>
        </p:txBody>
      </p:sp>
    </p:spTree>
    <p:extLst>
      <p:ext uri="{BB962C8B-B14F-4D97-AF65-F5344CB8AC3E}">
        <p14:creationId xmlns:p14="http://schemas.microsoft.com/office/powerpoint/2010/main" val="29542599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13504" cy="6858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5274353" y="5504599"/>
            <a:ext cx="6384619" cy="349937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 typeface="Arial" pitchFamily="34" charset="0"/>
              <a:buNone/>
              <a:defRPr sz="1400" b="0" baseline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/>
              <a:t>Nom événement</a:t>
            </a: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7"/>
          </p:nvPr>
        </p:nvSpPr>
        <p:spPr>
          <a:xfrm>
            <a:off x="10700406" y="6465733"/>
            <a:ext cx="974009" cy="324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b="1"/>
              <a:t>|</a:t>
            </a:r>
            <a:r>
              <a:rPr lang="fr-FR"/>
              <a:t> Page </a:t>
            </a:r>
            <a:fld id="{AEFB9B6D-867A-40B8-ACB0-35CC9F272C9C}" type="slidenum">
              <a:rPr lang="fr-FR" smtClean="0"/>
              <a:pPr/>
              <a:t>‹Nr.›</a:t>
            </a:fld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473" y="5456454"/>
            <a:ext cx="1313351" cy="98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6745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8000" y="1256885"/>
            <a:ext cx="10896619" cy="4968552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defRPr cap="none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>
              <a:lnSpc>
                <a:spcPct val="100000"/>
              </a:lnSpc>
              <a:spcAft>
                <a:spcPts val="400"/>
              </a:spcAft>
              <a:buSzPct val="60000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>
              <a:lnSpc>
                <a:spcPct val="100000"/>
              </a:lnSpc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30000"/>
              <a:defRPr sz="14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>
              <a:lnSpc>
                <a:spcPct val="100000"/>
              </a:lnSpc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>
              <a:spcBef>
                <a:spcPts val="0"/>
              </a:spcBef>
              <a:defRPr sz="1200" baseline="0"/>
            </a:lvl6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  <a:p>
            <a:pPr lvl="5"/>
            <a:r>
              <a:rPr lang="fr-FR" dirty="0"/>
              <a:t>Sixième niveau</a:t>
            </a:r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1842805" y="52752"/>
            <a:ext cx="9053728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>
              <a:defRPr sz="2400" cap="small" baseline="0"/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68002" y="6465733"/>
            <a:ext cx="3465333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/>
              <a:t>IRFU/Service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645423" y="6465733"/>
            <a:ext cx="101919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/>
              <a:t>Page </a:t>
            </a:r>
            <a:fld id="{AEFB9B6D-867A-40B8-ACB0-35CC9F272C9C}" type="slidenum">
              <a:rPr lang="fr-FR" smtClean="0"/>
              <a:pPr/>
              <a:t>‹Nr.›</a:t>
            </a:fld>
            <a:endParaRPr lang="fr-FR" dirty="0"/>
          </a:p>
        </p:txBody>
      </p:sp>
      <p:sp>
        <p:nvSpPr>
          <p:cNvPr id="32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4436535" y="6465733"/>
            <a:ext cx="550897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/>
              <a:t>Evènement - 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6395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ers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323850"/>
          </a:xfrm>
          <a:prstGeom prst="rect">
            <a:avLst/>
          </a:prstGeom>
        </p:spPr>
      </p:pic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87400" y="6465733"/>
            <a:ext cx="3491089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/>
              <a:t>IRFU/Service</a:t>
            </a:r>
            <a:endParaRPr lang="fr-FR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622845" y="6465733"/>
            <a:ext cx="1041775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/>
              <a:t>Page </a:t>
            </a:r>
            <a:fld id="{AEFB9B6D-867A-40B8-ACB0-35CC9F272C9C}" type="slidenum">
              <a:rPr lang="fr-FR" smtClean="0"/>
              <a:pPr/>
              <a:t>‹Nr.›</a:t>
            </a:fld>
            <a:endParaRPr lang="fr-FR" dirty="0"/>
          </a:p>
        </p:txBody>
      </p:sp>
      <p:sp>
        <p:nvSpPr>
          <p:cNvPr id="11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4368800" y="6465733"/>
            <a:ext cx="561057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/>
              <a:t>Evènement - 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318761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06594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3506" y="5805576"/>
            <a:ext cx="7778495" cy="1052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169131" y="6202395"/>
            <a:ext cx="2710612" cy="378648"/>
          </a:xfrm>
          <a:prstGeom prst="rect">
            <a:avLst/>
          </a:prstGeom>
        </p:spPr>
        <p:txBody>
          <a:bodyPr tIns="36000" bIns="36000" anchor="t" anchorCtr="0"/>
          <a:lstStyle>
            <a:lvl1pPr algn="l">
              <a:lnSpc>
                <a:spcPts val="1200"/>
              </a:lnSpc>
              <a:defRPr sz="80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Service</a:t>
            </a:r>
            <a:br>
              <a:rPr lang="fr-FR" dirty="0"/>
            </a:br>
            <a:endParaRPr lang="fr-FR" dirty="0"/>
          </a:p>
        </p:txBody>
      </p:sp>
      <p:pic>
        <p:nvPicPr>
          <p:cNvPr id="13" name="Image 12" descr="bandeau_dernière.png"/>
          <p:cNvPicPr>
            <a:picLocks noChangeAspect="1"/>
          </p:cNvPicPr>
          <p:nvPr userDrawn="1"/>
        </p:nvPicPr>
        <p:blipFill>
          <a:blip r:embed="rId3" cstate="print"/>
          <a:srcRect b="15350"/>
          <a:stretch>
            <a:fillRect/>
          </a:stretch>
        </p:blipFill>
        <p:spPr>
          <a:xfrm>
            <a:off x="4413505" y="-1"/>
            <a:ext cx="7778495" cy="5805577"/>
          </a:xfrm>
          <a:prstGeom prst="rect">
            <a:avLst/>
          </a:prstGeom>
        </p:spPr>
      </p:pic>
      <p:sp>
        <p:nvSpPr>
          <p:cNvPr id="17" name="Espace réservé du numéro de diapositive 16"/>
          <p:cNvSpPr>
            <a:spLocks noGrp="1"/>
          </p:cNvSpPr>
          <p:nvPr>
            <p:ph type="sldNum" sz="quarter" idx="13"/>
          </p:nvPr>
        </p:nvSpPr>
        <p:spPr>
          <a:xfrm>
            <a:off x="4691724" y="6305910"/>
            <a:ext cx="3953865" cy="324000"/>
          </a:xfrm>
          <a:prstGeom prst="rect">
            <a:avLst/>
          </a:prstGeom>
        </p:spPr>
        <p:txBody>
          <a:bodyPr/>
          <a:lstStyle>
            <a:lvl1pPr algn="l">
              <a:defRPr sz="800"/>
            </a:lvl1pPr>
          </a:lstStyle>
          <a:p>
            <a:r>
              <a:rPr lang="fr-FR">
                <a:solidFill>
                  <a:schemeClr val="bg1"/>
                </a:solidFill>
              </a:rPr>
              <a:t>Tel : +33 1 69 08 xx xx – Fax : +33 1 69 08 xx xx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2549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Intercal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bandeau_intercalai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gray">
          <a:xfrm>
            <a:off x="4413504" y="0"/>
            <a:ext cx="7778496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4896000" y="1949599"/>
            <a:ext cx="7152661" cy="4719761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="1" cap="all"/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896000" y="260649"/>
            <a:ext cx="7056651" cy="1584176"/>
          </a:xfrm>
          <a:prstGeom prst="rect">
            <a:avLst/>
          </a:prstGeom>
        </p:spPr>
        <p:txBody>
          <a:bodyPr anchor="t" anchorCtr="0"/>
          <a:lstStyle>
            <a:lvl1pPr marL="0" indent="0">
              <a:lnSpc>
                <a:spcPts val="1200"/>
              </a:lnSpc>
              <a:spcAft>
                <a:spcPts val="0"/>
              </a:spcAft>
              <a:buNone/>
              <a:defRPr sz="85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 bwMode="gray">
          <a:xfrm>
            <a:off x="768000" y="5877273"/>
            <a:ext cx="359980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‹Nr.›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 bwMode="gray">
          <a:xfrm>
            <a:off x="768000" y="5445225"/>
            <a:ext cx="359980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fr-FR"/>
              <a:t>IRFU/Service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1008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c_Titelfolie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1305166"/>
            <a:ext cx="12221195" cy="55528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3" name="Bildplatzhalter 2"/>
          <p:cNvSpPr>
            <a:spLocks noGrp="1"/>
          </p:cNvSpPr>
          <p:nvPr>
            <p:ph type="pic" sz="quarter" idx="14"/>
          </p:nvPr>
        </p:nvSpPr>
        <p:spPr>
          <a:xfrm>
            <a:off x="1" y="1479551"/>
            <a:ext cx="6017132" cy="4926013"/>
          </a:xfrm>
          <a:prstGeom prst="rect">
            <a:avLst/>
          </a:prstGeom>
          <a:blipFill rotWithShape="1">
            <a:blip r:embed="rId2"/>
            <a:srcRect/>
            <a:stretch>
              <a:fillRect r="-36435"/>
            </a:stretch>
          </a:blipFill>
        </p:spPr>
        <p:txBody>
          <a:bodyPr vert="horz"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Bildplatzhalter 2"/>
          <p:cNvSpPr>
            <a:spLocks noGrp="1"/>
          </p:cNvSpPr>
          <p:nvPr>
            <p:ph type="pic" sz="quarter" idx="15"/>
          </p:nvPr>
        </p:nvSpPr>
        <p:spPr>
          <a:xfrm>
            <a:off x="6183400" y="1479551"/>
            <a:ext cx="6037795" cy="2401849"/>
          </a:xfrm>
          <a:prstGeom prst="rect">
            <a:avLst/>
          </a:prstGeom>
          <a:blipFill rotWithShape="1">
            <a:blip r:embed="rId3"/>
            <a:srcRect/>
            <a:stretch>
              <a:fillRect l="-1070" t="1" r="1" b="-2472"/>
            </a:stretch>
          </a:blipFill>
        </p:spPr>
        <p:txBody>
          <a:bodyPr vert="horz"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sz="quarter" idx="16"/>
          </p:nvPr>
        </p:nvSpPr>
        <p:spPr>
          <a:xfrm>
            <a:off x="6183400" y="4009827"/>
            <a:ext cx="6037795" cy="2395736"/>
          </a:xfrm>
          <a:prstGeom prst="rect">
            <a:avLst/>
          </a:prstGeom>
          <a:blipFill rotWithShape="1">
            <a:blip r:embed="rId4"/>
            <a:srcRect/>
            <a:stretch>
              <a:fillRect l="-1070" t="-2769" r="1" b="4"/>
            </a:stretch>
          </a:blipFill>
        </p:spPr>
        <p:txBody>
          <a:bodyPr vert="horz"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8" name="Inhaltsplatzhalter 20"/>
          <p:cNvSpPr>
            <a:spLocks noGrp="1"/>
          </p:cNvSpPr>
          <p:nvPr>
            <p:ph sz="quarter" idx="12" hasCustomPrompt="1"/>
          </p:nvPr>
        </p:nvSpPr>
        <p:spPr>
          <a:xfrm>
            <a:off x="456001" y="4425481"/>
            <a:ext cx="5077743" cy="1181873"/>
          </a:xfrm>
          <a:prstGeom prst="rect">
            <a:avLst/>
          </a:prstGeom>
        </p:spPr>
        <p:txBody>
          <a:bodyPr vert="horz" tIns="46800"/>
          <a:lstStyle>
            <a:lvl1pPr marL="0" indent="0">
              <a:lnSpc>
                <a:spcPts val="4400"/>
              </a:lnSpc>
              <a:spcBef>
                <a:spcPts val="0"/>
              </a:spcBef>
              <a:buNone/>
              <a:defRPr sz="4000" b="0" i="0">
                <a:solidFill>
                  <a:schemeClr val="bg1"/>
                </a:solidFill>
                <a:latin typeface="TheSans UHH Bold Caps"/>
                <a:cs typeface="TheSans UHH Bold Cap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das </a:t>
            </a:r>
            <a:r>
              <a:rPr lang="de-DE" dirty="0" err="1"/>
              <a:t>ökosystem</a:t>
            </a:r>
            <a:endParaRPr lang="de-DE" dirty="0"/>
          </a:p>
          <a:p>
            <a:pPr lvl="0"/>
            <a:r>
              <a:rPr lang="de-DE" dirty="0" err="1"/>
              <a:t>bersteinwald</a:t>
            </a:r>
            <a:endParaRPr lang="de-DE" dirty="0"/>
          </a:p>
        </p:txBody>
      </p:sp>
      <p:sp>
        <p:nvSpPr>
          <p:cNvPr id="19" name="Textplatzhalt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455085" y="3944231"/>
            <a:ext cx="5078659" cy="48101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TheSans UHH Bold Caps"/>
                <a:cs typeface="TheSans UHH Bold Caps"/>
              </a:defRPr>
            </a:lvl1pPr>
          </a:lstStyle>
          <a:p>
            <a:pPr lvl="0"/>
            <a:r>
              <a:rPr lang="de-DE" dirty="0"/>
              <a:t>Name des Referenten</a:t>
            </a:r>
          </a:p>
        </p:txBody>
      </p:sp>
    </p:spTree>
    <p:extLst>
      <p:ext uri="{BB962C8B-B14F-4D97-AF65-F5344CB8AC3E}">
        <p14:creationId xmlns:p14="http://schemas.microsoft.com/office/powerpoint/2010/main" val="3856361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d_Titelfolie Stein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0" y="1463676"/>
            <a:ext cx="12192000" cy="4954891"/>
          </a:xfrm>
          <a:prstGeom prst="rect">
            <a:avLst/>
          </a:prstGeom>
          <a:solidFill>
            <a:srgbClr val="3B51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9162648" y="756431"/>
            <a:ext cx="2430336" cy="145907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50" b="0" i="0" kern="0" spc="90" baseline="0">
                <a:solidFill>
                  <a:schemeClr val="tx1"/>
                </a:solidFill>
                <a:latin typeface="TheSans UHH Bold Caps"/>
                <a:cs typeface="TheSans UHH Bold Caps"/>
              </a:defRPr>
            </a:lvl1pPr>
            <a:lvl2pPr marL="457200" indent="0">
              <a:buNone/>
              <a:defRPr sz="1600" b="0" i="0">
                <a:latin typeface="TheSans UHH Bold Caps"/>
                <a:cs typeface="TheSans UHH Bold Caps"/>
              </a:defRPr>
            </a:lvl2pPr>
            <a:lvl3pPr marL="914400" indent="0">
              <a:buNone/>
              <a:defRPr sz="1600" b="0" i="0">
                <a:latin typeface="TheSans UHH Bold Caps"/>
                <a:cs typeface="TheSans UHH Bold Caps"/>
              </a:defRPr>
            </a:lvl3pPr>
            <a:lvl4pPr marL="1371600" indent="0">
              <a:buNone/>
              <a:defRPr sz="1600" b="0" i="0">
                <a:latin typeface="TheSans UHH Bold Caps"/>
                <a:cs typeface="TheSans UHH Bold Caps"/>
              </a:defRPr>
            </a:lvl4pPr>
            <a:lvl5pPr marL="1828800" indent="0">
              <a:buNone/>
              <a:defRPr sz="1600" b="0" i="0">
                <a:latin typeface="TheSans UHH Bold Caps"/>
                <a:cs typeface="TheSans UHH Bold Caps"/>
              </a:defRPr>
            </a:lvl5pPr>
          </a:lstStyle>
          <a:p>
            <a:pPr lvl="0"/>
            <a:r>
              <a:rPr lang="de-DE" dirty="0"/>
              <a:t>Fakultät</a:t>
            </a:r>
          </a:p>
        </p:txBody>
      </p:sp>
      <p:sp>
        <p:nvSpPr>
          <p:cNvPr id="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9171115" y="902337"/>
            <a:ext cx="2421869" cy="168274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indent="0">
              <a:buNone/>
              <a:defRPr sz="1050" b="0" i="0" kern="0" spc="40" baseline="0">
                <a:solidFill>
                  <a:srgbClr val="009CD1"/>
                </a:solidFill>
                <a:latin typeface="TheSans UHH SemiLight Caps"/>
                <a:cs typeface="TheSans UHH SemiLight Caps"/>
              </a:defRPr>
            </a:lvl1pPr>
            <a:lvl2pPr marL="457200" indent="0">
              <a:buNone/>
              <a:defRPr sz="1600" b="0" i="0">
                <a:latin typeface="TheSans UHH Bold Caps"/>
                <a:cs typeface="TheSans UHH Bold Caps"/>
              </a:defRPr>
            </a:lvl2pPr>
            <a:lvl3pPr marL="914400" indent="0">
              <a:buNone/>
              <a:defRPr sz="1600" b="0" i="0">
                <a:latin typeface="TheSans UHH Bold Caps"/>
                <a:cs typeface="TheSans UHH Bold Caps"/>
              </a:defRPr>
            </a:lvl3pPr>
            <a:lvl4pPr marL="1371600" indent="0">
              <a:buNone/>
              <a:defRPr sz="1600" b="0" i="0">
                <a:latin typeface="TheSans UHH Bold Caps"/>
                <a:cs typeface="TheSans UHH Bold Caps"/>
              </a:defRPr>
            </a:lvl4pPr>
            <a:lvl5pPr marL="1828800" indent="0">
              <a:buNone/>
              <a:defRPr sz="1600" b="0" i="0">
                <a:latin typeface="TheSans UHH Bold Caps"/>
                <a:cs typeface="TheSans UHH Bold Caps"/>
              </a:defRPr>
            </a:lvl5pPr>
          </a:lstStyle>
          <a:p>
            <a:pPr lvl="0"/>
            <a:r>
              <a:rPr lang="de-DE" dirty="0"/>
              <a:t>für </a:t>
            </a:r>
            <a:r>
              <a:rPr lang="de-DE" dirty="0" err="1"/>
              <a:t>rechtswissenschaft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0" y="6418566"/>
            <a:ext cx="12192000" cy="4394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4" name="Inhaltsplatzhalter 20"/>
          <p:cNvSpPr>
            <a:spLocks noGrp="1"/>
          </p:cNvSpPr>
          <p:nvPr>
            <p:ph sz="quarter" idx="12" hasCustomPrompt="1"/>
          </p:nvPr>
        </p:nvSpPr>
        <p:spPr>
          <a:xfrm>
            <a:off x="456001" y="4425481"/>
            <a:ext cx="8162124" cy="1181873"/>
          </a:xfrm>
          <a:prstGeom prst="rect">
            <a:avLst/>
          </a:prstGeom>
        </p:spPr>
        <p:txBody>
          <a:bodyPr vert="horz" tIns="46800"/>
          <a:lstStyle>
            <a:lvl1pPr marL="0" indent="0">
              <a:lnSpc>
                <a:spcPts val="4400"/>
              </a:lnSpc>
              <a:spcBef>
                <a:spcPts val="0"/>
              </a:spcBef>
              <a:buNone/>
              <a:defRPr sz="4000" b="0" i="0">
                <a:solidFill>
                  <a:schemeClr val="bg1"/>
                </a:solidFill>
                <a:latin typeface="TheSans UHH Bold Caps"/>
                <a:cs typeface="TheSans UHH Bold Cap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Dies ist ein </a:t>
            </a:r>
            <a:r>
              <a:rPr lang="de-DE" dirty="0" err="1"/>
              <a:t>Typoblindtext</a:t>
            </a:r>
            <a:br>
              <a:rPr lang="de-DE" dirty="0"/>
            </a:br>
            <a:r>
              <a:rPr lang="de-DE" dirty="0"/>
              <a:t>An ihm kann man sehen</a:t>
            </a:r>
          </a:p>
        </p:txBody>
      </p:sp>
      <p:sp>
        <p:nvSpPr>
          <p:cNvPr id="15" name="Textplatzhalt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455085" y="3944231"/>
            <a:ext cx="8163040" cy="48101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TheSans UHH Bold Caps"/>
                <a:cs typeface="TheSans UHH Bold Caps"/>
              </a:defRPr>
            </a:lvl1pPr>
          </a:lstStyle>
          <a:p>
            <a:pPr lvl="0"/>
            <a:r>
              <a:rPr lang="de-DE" dirty="0"/>
              <a:t>Name des Referenten</a:t>
            </a:r>
          </a:p>
        </p:txBody>
      </p:sp>
    </p:spTree>
    <p:extLst>
      <p:ext uri="{BB962C8B-B14F-4D97-AF65-F5344CB8AC3E}">
        <p14:creationId xmlns:p14="http://schemas.microsoft.com/office/powerpoint/2010/main" val="415818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e_Titelfolie Cy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1463676"/>
            <a:ext cx="12192000" cy="4954891"/>
          </a:xfrm>
          <a:prstGeom prst="rect">
            <a:avLst/>
          </a:prstGeom>
          <a:solidFill>
            <a:srgbClr val="009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9162648" y="756431"/>
            <a:ext cx="2430336" cy="145907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50" b="0" i="0" kern="0" spc="90" baseline="0">
                <a:solidFill>
                  <a:schemeClr val="tx1"/>
                </a:solidFill>
                <a:latin typeface="TheSans UHH Bold Caps"/>
                <a:cs typeface="TheSans UHH Bold Caps"/>
              </a:defRPr>
            </a:lvl1pPr>
            <a:lvl2pPr marL="457200" indent="0">
              <a:buNone/>
              <a:defRPr sz="1600" b="0" i="0">
                <a:latin typeface="TheSans UHH Bold Caps"/>
                <a:cs typeface="TheSans UHH Bold Caps"/>
              </a:defRPr>
            </a:lvl2pPr>
            <a:lvl3pPr marL="914400" indent="0">
              <a:buNone/>
              <a:defRPr sz="1600" b="0" i="0">
                <a:latin typeface="TheSans UHH Bold Caps"/>
                <a:cs typeface="TheSans UHH Bold Caps"/>
              </a:defRPr>
            </a:lvl3pPr>
            <a:lvl4pPr marL="1371600" indent="0">
              <a:buNone/>
              <a:defRPr sz="1600" b="0" i="0">
                <a:latin typeface="TheSans UHH Bold Caps"/>
                <a:cs typeface="TheSans UHH Bold Caps"/>
              </a:defRPr>
            </a:lvl4pPr>
            <a:lvl5pPr marL="1828800" indent="0">
              <a:buNone/>
              <a:defRPr sz="1600" b="0" i="0">
                <a:latin typeface="TheSans UHH Bold Caps"/>
                <a:cs typeface="TheSans UHH Bold Caps"/>
              </a:defRPr>
            </a:lvl5pPr>
          </a:lstStyle>
          <a:p>
            <a:pPr lvl="0"/>
            <a:r>
              <a:rPr lang="de-DE" dirty="0"/>
              <a:t>Fakultät</a:t>
            </a:r>
          </a:p>
        </p:txBody>
      </p:sp>
      <p:sp>
        <p:nvSpPr>
          <p:cNvPr id="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9171115" y="902337"/>
            <a:ext cx="2421869" cy="168274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indent="0">
              <a:buNone/>
              <a:defRPr sz="1050" b="0" i="0" kern="0" spc="40" baseline="0">
                <a:solidFill>
                  <a:srgbClr val="009CD1"/>
                </a:solidFill>
                <a:latin typeface="TheSans UHH SemiLight Caps"/>
                <a:cs typeface="TheSans UHH SemiLight Caps"/>
              </a:defRPr>
            </a:lvl1pPr>
            <a:lvl2pPr marL="457200" indent="0">
              <a:buNone/>
              <a:defRPr sz="1600" b="0" i="0">
                <a:latin typeface="TheSans UHH Bold Caps"/>
                <a:cs typeface="TheSans UHH Bold Caps"/>
              </a:defRPr>
            </a:lvl2pPr>
            <a:lvl3pPr marL="914400" indent="0">
              <a:buNone/>
              <a:defRPr sz="1600" b="0" i="0">
                <a:latin typeface="TheSans UHH Bold Caps"/>
                <a:cs typeface="TheSans UHH Bold Caps"/>
              </a:defRPr>
            </a:lvl3pPr>
            <a:lvl4pPr marL="1371600" indent="0">
              <a:buNone/>
              <a:defRPr sz="1600" b="0" i="0">
                <a:latin typeface="TheSans UHH Bold Caps"/>
                <a:cs typeface="TheSans UHH Bold Caps"/>
              </a:defRPr>
            </a:lvl4pPr>
            <a:lvl5pPr marL="1828800" indent="0">
              <a:buNone/>
              <a:defRPr sz="1600" b="0" i="0">
                <a:latin typeface="TheSans UHH Bold Caps"/>
                <a:cs typeface="TheSans UHH Bold Caps"/>
              </a:defRPr>
            </a:lvl5pPr>
          </a:lstStyle>
          <a:p>
            <a:pPr lvl="0"/>
            <a:r>
              <a:rPr lang="de-DE" dirty="0"/>
              <a:t>für </a:t>
            </a:r>
            <a:r>
              <a:rPr lang="de-DE" dirty="0" err="1"/>
              <a:t>rechtswissenschaft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0" y="6418566"/>
            <a:ext cx="12192000" cy="4394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1" name="Inhaltsplatzhalter 20"/>
          <p:cNvSpPr>
            <a:spLocks noGrp="1"/>
          </p:cNvSpPr>
          <p:nvPr>
            <p:ph sz="quarter" idx="12" hasCustomPrompt="1"/>
          </p:nvPr>
        </p:nvSpPr>
        <p:spPr>
          <a:xfrm>
            <a:off x="456001" y="4425481"/>
            <a:ext cx="8162124" cy="1181873"/>
          </a:xfrm>
          <a:prstGeom prst="rect">
            <a:avLst/>
          </a:prstGeom>
        </p:spPr>
        <p:txBody>
          <a:bodyPr vert="horz" tIns="46800"/>
          <a:lstStyle>
            <a:lvl1pPr marL="0" indent="0">
              <a:lnSpc>
                <a:spcPts val="4400"/>
              </a:lnSpc>
              <a:spcBef>
                <a:spcPts val="0"/>
              </a:spcBef>
              <a:buNone/>
              <a:defRPr sz="4000" b="0" i="0">
                <a:solidFill>
                  <a:schemeClr val="bg1"/>
                </a:solidFill>
                <a:latin typeface="TheSans UHH Bold Caps"/>
                <a:cs typeface="TheSans UHH Bold Cap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Dies ist ein </a:t>
            </a:r>
            <a:r>
              <a:rPr lang="de-DE" dirty="0" err="1"/>
              <a:t>Typoblindtext</a:t>
            </a:r>
            <a:br>
              <a:rPr lang="de-DE" dirty="0"/>
            </a:br>
            <a:r>
              <a:rPr lang="de-DE" dirty="0"/>
              <a:t>An ihm kann man sehen</a:t>
            </a:r>
          </a:p>
        </p:txBody>
      </p:sp>
      <p:sp>
        <p:nvSpPr>
          <p:cNvPr id="12" name="Textplatzhalt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455086" y="3944231"/>
            <a:ext cx="8163039" cy="48101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TheSans UHH Bold Caps"/>
                <a:cs typeface="TheSans UHH Bold Caps"/>
              </a:defRPr>
            </a:lvl1pPr>
          </a:lstStyle>
          <a:p>
            <a:pPr lvl="0"/>
            <a:r>
              <a:rPr lang="de-DE" dirty="0"/>
              <a:t>Name des Referenten</a:t>
            </a:r>
          </a:p>
        </p:txBody>
      </p:sp>
    </p:spTree>
    <p:extLst>
      <p:ext uri="{BB962C8B-B14F-4D97-AF65-F5344CB8AC3E}">
        <p14:creationId xmlns:p14="http://schemas.microsoft.com/office/powerpoint/2010/main" val="2720030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3"/>
          <p:cNvSpPr>
            <a:spLocks noGrp="1"/>
          </p:cNvSpPr>
          <p:nvPr>
            <p:ph sz="half" idx="2"/>
          </p:nvPr>
        </p:nvSpPr>
        <p:spPr>
          <a:xfrm>
            <a:off x="609600" y="2840401"/>
            <a:ext cx="10185600" cy="3233015"/>
          </a:xfrm>
          <a:prstGeom prst="rect">
            <a:avLst/>
          </a:prstGeom>
        </p:spPr>
        <p:txBody>
          <a:bodyPr lIns="0" tIns="0" rIns="0" bIns="0"/>
          <a:lstStyle>
            <a:lvl1pPr marL="252000" indent="-252000">
              <a:lnSpc>
                <a:spcPts val="3050"/>
              </a:lnSpc>
              <a:spcBef>
                <a:spcPts val="0"/>
              </a:spcBef>
              <a:spcAft>
                <a:spcPts val="1100"/>
              </a:spcAft>
              <a:buClr>
                <a:schemeClr val="tx1"/>
              </a:buClr>
              <a:buFont typeface="Wingdings" charset="2"/>
              <a:buChar char="§"/>
              <a:defRPr sz="2400">
                <a:latin typeface="TheSans UHH Regular"/>
                <a:cs typeface="TheSans UHH Regular"/>
              </a:defRPr>
            </a:lvl1pPr>
            <a:lvl2pPr marL="504000" indent="-252000">
              <a:spcBef>
                <a:spcPts val="0"/>
              </a:spcBef>
              <a:spcAft>
                <a:spcPts val="1100"/>
              </a:spcAft>
              <a:buClr>
                <a:srgbClr val="3B515B"/>
              </a:buClr>
              <a:buSzPct val="100000"/>
              <a:buFont typeface="Wingdings" charset="2"/>
              <a:buChar char="§"/>
              <a:defRPr sz="2000">
                <a:latin typeface="TheSans UHH Regular"/>
                <a:cs typeface="TheSans UHH Regular"/>
              </a:defRPr>
            </a:lvl2pPr>
            <a:lvl3pPr marL="756000" indent="-252000">
              <a:spcBef>
                <a:spcPts val="0"/>
              </a:spcBef>
              <a:spcAft>
                <a:spcPts val="1100"/>
              </a:spcAft>
              <a:buClr>
                <a:srgbClr val="75858C"/>
              </a:buClr>
              <a:buFont typeface="Lucida Grande"/>
              <a:buChar char="▪"/>
              <a:defRPr sz="2000">
                <a:latin typeface="TheSans UHH Regular"/>
                <a:cs typeface="TheSans UHH Regular"/>
              </a:defRPr>
            </a:lvl3pPr>
            <a:lvl4pPr marL="756000" indent="-252000">
              <a:spcBef>
                <a:spcPts val="0"/>
              </a:spcBef>
              <a:spcAft>
                <a:spcPts val="1100"/>
              </a:spcAft>
              <a:buClr>
                <a:srgbClr val="3B515B"/>
              </a:buClr>
              <a:buFont typeface="Wingdings" charset="2"/>
              <a:buChar char="§"/>
              <a:defRPr sz="2000">
                <a:latin typeface="TheSans UHH Regular"/>
                <a:cs typeface="TheSans UHH Regular"/>
              </a:defRPr>
            </a:lvl4pPr>
            <a:lvl5pPr marL="756000" indent="-252000">
              <a:spcBef>
                <a:spcPts val="0"/>
              </a:spcBef>
              <a:spcAft>
                <a:spcPts val="1100"/>
              </a:spcAft>
              <a:buClr>
                <a:srgbClr val="3B515B"/>
              </a:buClr>
              <a:buFont typeface="Wingdings" charset="2"/>
              <a:buChar char="§"/>
              <a:defRPr sz="2000">
                <a:latin typeface="TheSans UHH Regular"/>
                <a:cs typeface="TheSans UHH Regular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609600" y="1774801"/>
            <a:ext cx="10185600" cy="778297"/>
          </a:xfrm>
          <a:prstGeom prst="rect">
            <a:avLst/>
          </a:prstGeom>
        </p:spPr>
        <p:txBody>
          <a:bodyPr lIns="0" tIns="0" anchor="t" anchorCtr="0"/>
          <a:lstStyle>
            <a:lvl1pPr marL="0" indent="0">
              <a:lnSpc>
                <a:spcPts val="3200"/>
              </a:lnSpc>
              <a:spcBef>
                <a:spcPts val="0"/>
              </a:spcBef>
              <a:buNone/>
              <a:defRPr sz="2800" b="0" i="0" baseline="0">
                <a:latin typeface="TheSans UHH Bold Caps"/>
                <a:cs typeface="TheSans UHH Bold Cap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ob alle Buchstaben da sind, wie sie aussehen</a:t>
            </a:r>
          </a:p>
          <a:p>
            <a:pPr lvl="0"/>
            <a:r>
              <a:rPr lang="de-DE" dirty="0"/>
              <a:t>und ob alle </a:t>
            </a:r>
            <a:r>
              <a:rPr lang="de-DE" dirty="0" err="1"/>
              <a:t>buchstaben</a:t>
            </a:r>
            <a:r>
              <a:rPr lang="de-DE" dirty="0"/>
              <a:t> da sind</a:t>
            </a:r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729205" y="6442394"/>
            <a:ext cx="1853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000000"/>
                </a:solidFill>
                <a:latin typeface="TheSans UHH Regular"/>
                <a:cs typeface="TheSans UHH Regular"/>
              </a:defRPr>
            </a:lvl1pPr>
          </a:lstStyle>
          <a:p>
            <a:fld id="{B6B05B58-D4D3-4D86-BB4A-82CD0635BAA1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5911" y="6442394"/>
            <a:ext cx="6030384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200" b="0" i="0">
                <a:solidFill>
                  <a:srgbClr val="000000"/>
                </a:solidFill>
                <a:latin typeface="TheSans UHH Regular"/>
                <a:cs typeface="TheSans UHH Regular"/>
              </a:defRPr>
            </a:lvl1pPr>
          </a:lstStyle>
          <a:p>
            <a:r>
              <a:rPr lang="en-US"/>
              <a:t>Niobium Oxides, Quantum Computing and Accelerators | M. Wenskat | SRF'23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2357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09599" y="2840896"/>
            <a:ext cx="10185736" cy="3280939"/>
          </a:xfrm>
          <a:prstGeom prst="rect">
            <a:avLst/>
          </a:prstGeom>
        </p:spPr>
        <p:txBody>
          <a:bodyPr lIns="0" tIns="0" bIns="0"/>
          <a:lstStyle>
            <a:lvl1pPr marL="0" indent="0">
              <a:lnSpc>
                <a:spcPts val="3050"/>
              </a:lnSpc>
              <a:spcBef>
                <a:spcPts val="0"/>
              </a:spcBef>
              <a:spcAft>
                <a:spcPts val="0"/>
              </a:spcAft>
              <a:buClr>
                <a:srgbClr val="3B515B"/>
              </a:buClr>
              <a:buFont typeface="Wingdings" charset="2"/>
              <a:buNone/>
              <a:defRPr sz="2400" baseline="0">
                <a:latin typeface="TheSans UHH Regular"/>
                <a:cs typeface="TheSans UHH Regular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515B"/>
              </a:buClr>
              <a:buFont typeface="Wingdings" charset="2"/>
              <a:buNone/>
              <a:defRPr sz="2400">
                <a:latin typeface="TheSans UHH Regular"/>
                <a:cs typeface="TheSans UHH Regular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515B"/>
              </a:buClr>
              <a:buFont typeface="Wingdings" charset="2"/>
              <a:buNone/>
              <a:defRPr sz="2400">
                <a:latin typeface="TheSans UHH Regular"/>
                <a:cs typeface="TheSans UHH Regular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515B"/>
              </a:buClr>
              <a:buFont typeface="Wingdings" charset="2"/>
              <a:buNone/>
              <a:defRPr sz="2400">
                <a:latin typeface="TheSans UHH Regular"/>
                <a:cs typeface="TheSans UHH Regular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515B"/>
              </a:buClr>
              <a:buFont typeface="Wingdings" charset="2"/>
              <a:buNone/>
              <a:defRPr sz="2400">
                <a:latin typeface="TheSans UHH Regular"/>
                <a:cs typeface="TheSans UHH Regular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Dies ist ein </a:t>
            </a:r>
            <a:r>
              <a:rPr lang="de-DE" dirty="0" err="1"/>
              <a:t>Typoblindtext</a:t>
            </a:r>
            <a:r>
              <a:rPr lang="de-DE" dirty="0"/>
              <a:t>. An ihm kann man sehen, ob alle Buchstaben da sind und wie sie aussehen. Manchmal benutzt man Worte wie </a:t>
            </a:r>
            <a:r>
              <a:rPr lang="de-DE" dirty="0" err="1"/>
              <a:t>Hamburgefonts</a:t>
            </a:r>
            <a:r>
              <a:rPr lang="de-DE" dirty="0"/>
              <a:t>, </a:t>
            </a:r>
            <a:r>
              <a:rPr lang="de-DE" dirty="0" err="1"/>
              <a:t>Rafgenduks</a:t>
            </a:r>
            <a:r>
              <a:rPr lang="de-DE" dirty="0"/>
              <a:t> oder </a:t>
            </a:r>
            <a:r>
              <a:rPr lang="de-DE" dirty="0" err="1"/>
              <a:t>Handgloves</a:t>
            </a:r>
            <a:r>
              <a:rPr lang="de-DE" dirty="0"/>
              <a:t>, um Schriften zu testen. Manchmal Sätze, die alle Buchstaben des Alphabets enthalten - man nennt diese Sätze »</a:t>
            </a:r>
            <a:r>
              <a:rPr lang="de-DE" dirty="0" err="1"/>
              <a:t>Pangrams</a:t>
            </a:r>
            <a:r>
              <a:rPr lang="de-DE" dirty="0"/>
              <a:t>«. Dies ist ein </a:t>
            </a:r>
            <a:r>
              <a:rPr lang="de-DE" dirty="0" err="1"/>
              <a:t>Typoblindtext</a:t>
            </a:r>
            <a:r>
              <a:rPr lang="de-DE" dirty="0"/>
              <a:t>. An ihm kann man sehen, ob alle Buchstaben da sind und wie sie aussehen. Manchmal benutzt man Worte wie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9/6/2022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Niobium Oxides, Quantum Computing and Accelerators | M. Wenskat | SRF'23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‹Nr.›</a:t>
            </a:fld>
            <a:endParaRPr lang="de-DE"/>
          </a:p>
        </p:txBody>
      </p:sp>
      <p:sp>
        <p:nvSpPr>
          <p:cNvPr id="13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609599" y="1774801"/>
            <a:ext cx="10185735" cy="778297"/>
          </a:xfrm>
          <a:prstGeom prst="rect">
            <a:avLst/>
          </a:prstGeom>
        </p:spPr>
        <p:txBody>
          <a:bodyPr lIns="0" tIns="0" anchor="t" anchorCtr="0"/>
          <a:lstStyle>
            <a:lvl1pPr marL="0" indent="0">
              <a:lnSpc>
                <a:spcPts val="3200"/>
              </a:lnSpc>
              <a:spcBef>
                <a:spcPts val="0"/>
              </a:spcBef>
              <a:buNone/>
              <a:defRPr sz="2800" b="0" i="0" baseline="0">
                <a:latin typeface="TheSans UHH Bold Caps"/>
                <a:cs typeface="TheSans UHH Bold Cap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Manchmal benutzt man Worte wie Hamburg </a:t>
            </a:r>
            <a:r>
              <a:rPr lang="de-DE" dirty="0" err="1"/>
              <a:t>Hamburgefonts</a:t>
            </a:r>
            <a:r>
              <a:rPr lang="de-DE" dirty="0"/>
              <a:t>, </a:t>
            </a:r>
            <a:r>
              <a:rPr lang="de-DE" dirty="0" err="1"/>
              <a:t>Rafgenduks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8228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9/6/2022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Niobium Oxides, Quantum Computing and Accelerators | M. Wenskat | SRF'23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AA0FF224-B8F7-4414-B235-F6B5B14FF44D}"/>
              </a:ext>
            </a:extLst>
          </p:cNvPr>
          <p:cNvSpPr/>
          <p:nvPr userDrawn="1"/>
        </p:nvSpPr>
        <p:spPr>
          <a:xfrm>
            <a:off x="322729" y="295835"/>
            <a:ext cx="4580965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170329" y="349411"/>
            <a:ext cx="10625005" cy="778297"/>
          </a:xfrm>
          <a:prstGeom prst="rect">
            <a:avLst/>
          </a:prstGeom>
        </p:spPr>
        <p:txBody>
          <a:bodyPr lIns="0" tIns="0" anchor="t" anchorCtr="0"/>
          <a:lstStyle>
            <a:lvl1pPr marL="0" indent="0">
              <a:lnSpc>
                <a:spcPts val="3200"/>
              </a:lnSpc>
              <a:spcBef>
                <a:spcPts val="0"/>
              </a:spcBef>
              <a:buNone/>
              <a:defRPr sz="4400" b="0" i="0" baseline="0">
                <a:latin typeface="TheSans UHH Bold Caps"/>
                <a:cs typeface="TheSans UHH Bold Cap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Manchmal benutzt man Worte wie Hamburg </a:t>
            </a:r>
            <a:r>
              <a:rPr lang="de-DE" dirty="0" err="1"/>
              <a:t>Hamburgefonts</a:t>
            </a:r>
            <a:r>
              <a:rPr lang="de-DE" dirty="0"/>
              <a:t>, </a:t>
            </a:r>
            <a:r>
              <a:rPr lang="de-DE" dirty="0" err="1"/>
              <a:t>Rafgenduks</a:t>
            </a:r>
            <a:endParaRPr lang="de-DE" dirty="0"/>
          </a:p>
        </p:txBody>
      </p:sp>
      <p:cxnSp>
        <p:nvCxnSpPr>
          <p:cNvPr id="10" name="Gerade Verbindung 10">
            <a:extLst>
              <a:ext uri="{FF2B5EF4-FFF2-40B4-BE49-F238E27FC236}">
                <a16:creationId xmlns:a16="http://schemas.microsoft.com/office/drawing/2014/main" id="{08F9122F-E474-4D36-9CD8-4F7024E4CA67}"/>
              </a:ext>
            </a:extLst>
          </p:cNvPr>
          <p:cNvCxnSpPr/>
          <p:nvPr userDrawn="1"/>
        </p:nvCxnSpPr>
        <p:spPr>
          <a:xfrm>
            <a:off x="0" y="1157213"/>
            <a:ext cx="12192000" cy="2791"/>
          </a:xfrm>
          <a:prstGeom prst="line">
            <a:avLst/>
          </a:prstGeom>
          <a:ln w="25400">
            <a:solidFill>
              <a:srgbClr val="009C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hteck 10">
            <a:extLst>
              <a:ext uri="{FF2B5EF4-FFF2-40B4-BE49-F238E27FC236}">
                <a16:creationId xmlns:a16="http://schemas.microsoft.com/office/drawing/2014/main" id="{8D44F45F-5EAA-429E-8ABE-AE2F8DCF0059}"/>
              </a:ext>
            </a:extLst>
          </p:cNvPr>
          <p:cNvSpPr/>
          <p:nvPr userDrawn="1"/>
        </p:nvSpPr>
        <p:spPr>
          <a:xfrm>
            <a:off x="0" y="1373772"/>
            <a:ext cx="121920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09599" y="1263811"/>
            <a:ext cx="10185736" cy="4858025"/>
          </a:xfrm>
          <a:prstGeom prst="rect">
            <a:avLst/>
          </a:prstGeom>
        </p:spPr>
        <p:txBody>
          <a:bodyPr lIns="0" tIns="0" bIns="0"/>
          <a:lstStyle>
            <a:lvl1pPr marL="0" indent="0">
              <a:lnSpc>
                <a:spcPts val="3050"/>
              </a:lnSpc>
              <a:spcBef>
                <a:spcPts val="0"/>
              </a:spcBef>
              <a:spcAft>
                <a:spcPts val="0"/>
              </a:spcAft>
              <a:buClr>
                <a:srgbClr val="3B515B"/>
              </a:buClr>
              <a:buFont typeface="Wingdings" charset="2"/>
              <a:buNone/>
              <a:defRPr sz="2400" baseline="0">
                <a:latin typeface="TheSans UHH Regular"/>
                <a:cs typeface="TheSans UHH Regular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515B"/>
              </a:buClr>
              <a:buFont typeface="Wingdings" charset="2"/>
              <a:buNone/>
              <a:defRPr sz="2400">
                <a:latin typeface="TheSans UHH Regular"/>
                <a:cs typeface="TheSans UHH Regular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515B"/>
              </a:buClr>
              <a:buFont typeface="Wingdings" charset="2"/>
              <a:buNone/>
              <a:defRPr sz="2400">
                <a:latin typeface="TheSans UHH Regular"/>
                <a:cs typeface="TheSans UHH Regular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515B"/>
              </a:buClr>
              <a:buFont typeface="Wingdings" charset="2"/>
              <a:buNone/>
              <a:defRPr sz="2400">
                <a:latin typeface="TheSans UHH Regular"/>
                <a:cs typeface="TheSans UHH Regular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515B"/>
              </a:buClr>
              <a:buFont typeface="Wingdings" charset="2"/>
              <a:buNone/>
              <a:defRPr sz="2400">
                <a:latin typeface="TheSans UHH Regular"/>
                <a:cs typeface="TheSans UHH Regular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Dies ist ein </a:t>
            </a:r>
            <a:r>
              <a:rPr lang="de-DE" dirty="0" err="1"/>
              <a:t>Typoblindtext</a:t>
            </a:r>
            <a:r>
              <a:rPr lang="de-DE" dirty="0"/>
              <a:t>. An ihm kann man sehen, ob alle Buchstaben da sind und wie sie aussehen. Manchmal benutzt man Worte wie </a:t>
            </a:r>
            <a:r>
              <a:rPr lang="de-DE" dirty="0" err="1"/>
              <a:t>Hamburgefonts</a:t>
            </a:r>
            <a:r>
              <a:rPr lang="de-DE" dirty="0"/>
              <a:t>, </a:t>
            </a:r>
            <a:r>
              <a:rPr lang="de-DE" dirty="0" err="1"/>
              <a:t>Rafgenduks</a:t>
            </a:r>
            <a:r>
              <a:rPr lang="de-DE" dirty="0"/>
              <a:t> oder </a:t>
            </a:r>
            <a:r>
              <a:rPr lang="de-DE" dirty="0" err="1"/>
              <a:t>Handgloves</a:t>
            </a:r>
            <a:r>
              <a:rPr lang="de-DE" dirty="0"/>
              <a:t>, um Schriften zu testen. Manchmal Sätze, die alle Buchstaben des Alphabets enthalten - man nennt diese Sätze »</a:t>
            </a:r>
            <a:r>
              <a:rPr lang="de-DE" dirty="0" err="1"/>
              <a:t>Pangrams</a:t>
            </a:r>
            <a:r>
              <a:rPr lang="de-DE" dirty="0"/>
              <a:t>«. Dies ist ein </a:t>
            </a:r>
            <a:r>
              <a:rPr lang="de-DE" dirty="0" err="1"/>
              <a:t>Typoblindtext</a:t>
            </a:r>
            <a:r>
              <a:rPr lang="de-DE" dirty="0"/>
              <a:t>. An ihm kann man sehen, ob alle Buchstaben da sind und wie sie aussehen. Manchmal benutzt man Worte wie</a:t>
            </a:r>
          </a:p>
        </p:txBody>
      </p:sp>
    </p:spTree>
    <p:extLst>
      <p:ext uri="{BB962C8B-B14F-4D97-AF65-F5344CB8AC3E}">
        <p14:creationId xmlns:p14="http://schemas.microsoft.com/office/powerpoint/2010/main" val="1544800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66309" y="2840401"/>
            <a:ext cx="5217459" cy="3322593"/>
          </a:xfrm>
          <a:prstGeom prst="rect">
            <a:avLst/>
          </a:prstGeom>
        </p:spPr>
        <p:txBody>
          <a:bodyPr lIns="0" tIns="0" rIns="0" bIns="0"/>
          <a:lstStyle>
            <a:lvl1pPr marL="252000" indent="-252000">
              <a:lnSpc>
                <a:spcPts val="3050"/>
              </a:lnSpc>
              <a:spcBef>
                <a:spcPts val="0"/>
              </a:spcBef>
              <a:spcAft>
                <a:spcPts val="1100"/>
              </a:spcAft>
              <a:buClr>
                <a:srgbClr val="E2001A"/>
              </a:buClr>
              <a:buFont typeface="Wingdings" charset="2"/>
              <a:buChar char="§"/>
              <a:defRPr sz="2400">
                <a:latin typeface="TheSans UHH Regular"/>
                <a:cs typeface="TheSans UHH Regular"/>
              </a:defRPr>
            </a:lvl1pPr>
            <a:lvl2pPr marL="504000" indent="-252000">
              <a:lnSpc>
                <a:spcPct val="100000"/>
              </a:lnSpc>
              <a:spcBef>
                <a:spcPts val="0"/>
              </a:spcBef>
              <a:spcAft>
                <a:spcPts val="1100"/>
              </a:spcAft>
              <a:buClr>
                <a:srgbClr val="3B515B"/>
              </a:buClr>
              <a:buFont typeface="Wingdings" charset="2"/>
              <a:buChar char="§"/>
              <a:defRPr sz="2400">
                <a:latin typeface="TheSans UHH Regular"/>
                <a:cs typeface="TheSans UHH Regular"/>
              </a:defRPr>
            </a:lvl2pPr>
            <a:lvl3pPr marL="756000" indent="-252000">
              <a:lnSpc>
                <a:spcPct val="100000"/>
              </a:lnSpc>
              <a:spcBef>
                <a:spcPts val="0"/>
              </a:spcBef>
              <a:spcAft>
                <a:spcPts val="1100"/>
              </a:spcAft>
              <a:buClr>
                <a:srgbClr val="75858C"/>
              </a:buClr>
              <a:buFont typeface="Wingdings" charset="2"/>
              <a:buChar char="§"/>
              <a:defRPr sz="2400">
                <a:latin typeface="TheSans UHH Regular"/>
                <a:cs typeface="TheSans UHH Regular"/>
              </a:defRPr>
            </a:lvl3pPr>
            <a:lvl4pPr marL="756000" indent="-252000">
              <a:lnSpc>
                <a:spcPct val="100000"/>
              </a:lnSpc>
              <a:spcBef>
                <a:spcPts val="0"/>
              </a:spcBef>
              <a:spcAft>
                <a:spcPts val="1100"/>
              </a:spcAft>
              <a:buClr>
                <a:srgbClr val="E2001A"/>
              </a:buClr>
              <a:buFont typeface="Wingdings" charset="2"/>
              <a:buChar char="§"/>
              <a:defRPr sz="2400">
                <a:latin typeface="TheSans UHH Regular"/>
                <a:cs typeface="TheSans UHH Regular"/>
              </a:defRPr>
            </a:lvl4pPr>
            <a:lvl5pPr marL="756000" indent="-252000">
              <a:lnSpc>
                <a:spcPct val="100000"/>
              </a:lnSpc>
              <a:spcBef>
                <a:spcPts val="0"/>
              </a:spcBef>
              <a:spcAft>
                <a:spcPts val="1100"/>
              </a:spcAft>
              <a:buClr>
                <a:srgbClr val="E2001A"/>
              </a:buClr>
              <a:buFont typeface="Wingdings" charset="2"/>
              <a:buChar char="§"/>
              <a:defRPr sz="2400">
                <a:latin typeface="TheSans UHH Regular"/>
                <a:cs typeface="TheSans UHH Regular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382928" y="2840401"/>
            <a:ext cx="5210057" cy="3322595"/>
          </a:xfrm>
          <a:prstGeom prst="rect">
            <a:avLst/>
          </a:prstGeom>
        </p:spPr>
        <p:txBody>
          <a:bodyPr lIns="0" tIns="0" bIns="0"/>
          <a:lstStyle>
            <a:lvl1pPr marL="252000" indent="-252000">
              <a:lnSpc>
                <a:spcPts val="3050"/>
              </a:lnSpc>
              <a:spcBef>
                <a:spcPts val="0"/>
              </a:spcBef>
              <a:spcAft>
                <a:spcPts val="1100"/>
              </a:spcAft>
              <a:buClr>
                <a:srgbClr val="009CD1"/>
              </a:buClr>
              <a:buFont typeface="Wingdings" charset="2"/>
              <a:buChar char="§"/>
              <a:defRPr sz="2400">
                <a:latin typeface="TheSans UHH Regular"/>
                <a:cs typeface="TheSans UHH Regular"/>
              </a:defRPr>
            </a:lvl1pPr>
            <a:lvl2pPr marL="504000" indent="-252000">
              <a:lnSpc>
                <a:spcPct val="100000"/>
              </a:lnSpc>
              <a:spcBef>
                <a:spcPts val="0"/>
              </a:spcBef>
              <a:spcAft>
                <a:spcPts val="1100"/>
              </a:spcAft>
              <a:buClr>
                <a:srgbClr val="3B515B"/>
              </a:buClr>
              <a:buFont typeface="Wingdings" charset="2"/>
              <a:buChar char="§"/>
              <a:defRPr sz="2400">
                <a:latin typeface="TheSans UHH Regular"/>
                <a:cs typeface="TheSans UHH Regular"/>
              </a:defRPr>
            </a:lvl2pPr>
            <a:lvl3pPr marL="756000" indent="-252000">
              <a:lnSpc>
                <a:spcPct val="100000"/>
              </a:lnSpc>
              <a:spcBef>
                <a:spcPts val="0"/>
              </a:spcBef>
              <a:spcAft>
                <a:spcPts val="1100"/>
              </a:spcAft>
              <a:buClr>
                <a:srgbClr val="75858C"/>
              </a:buClr>
              <a:buFont typeface="Wingdings" charset="2"/>
              <a:buChar char="§"/>
              <a:defRPr sz="2400">
                <a:latin typeface="TheSans UHH Regular"/>
                <a:cs typeface="TheSans UHH Regular"/>
              </a:defRPr>
            </a:lvl3pPr>
            <a:lvl4pPr marL="756000" indent="-252000">
              <a:lnSpc>
                <a:spcPct val="100000"/>
              </a:lnSpc>
              <a:spcBef>
                <a:spcPts val="0"/>
              </a:spcBef>
              <a:spcAft>
                <a:spcPts val="1100"/>
              </a:spcAft>
              <a:buClr>
                <a:srgbClr val="009CD1"/>
              </a:buClr>
              <a:buFont typeface="Wingdings" charset="2"/>
              <a:buChar char="§"/>
              <a:defRPr sz="2400">
                <a:latin typeface="TheSans UHH Regular"/>
                <a:cs typeface="TheSans UHH Regular"/>
              </a:defRPr>
            </a:lvl4pPr>
            <a:lvl5pPr marL="756000" indent="-252000">
              <a:lnSpc>
                <a:spcPct val="100000"/>
              </a:lnSpc>
              <a:spcBef>
                <a:spcPts val="0"/>
              </a:spcBef>
              <a:spcAft>
                <a:spcPts val="1100"/>
              </a:spcAft>
              <a:buClr>
                <a:srgbClr val="009CD1"/>
              </a:buClr>
              <a:buFont typeface="Wingdings" charset="2"/>
              <a:buChar char="§"/>
              <a:defRPr sz="2400">
                <a:latin typeface="TheSans UHH Regular"/>
                <a:cs typeface="TheSans UHH Regular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9/6/2022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Niobium Oxides, Quantum Computing and Accelerators | M. Wenskat | SRF'23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‹Nr.›</a:t>
            </a:fld>
            <a:endParaRPr lang="de-DE"/>
          </a:p>
        </p:txBody>
      </p:sp>
      <p:sp>
        <p:nvSpPr>
          <p:cNvPr id="13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609600" y="1774801"/>
            <a:ext cx="10972800" cy="778297"/>
          </a:xfrm>
          <a:prstGeom prst="rect">
            <a:avLst/>
          </a:prstGeom>
        </p:spPr>
        <p:txBody>
          <a:bodyPr lIns="0" tIns="0" anchor="t" anchorCtr="0"/>
          <a:lstStyle>
            <a:lvl1pPr marL="0" indent="0">
              <a:lnSpc>
                <a:spcPts val="3200"/>
              </a:lnSpc>
              <a:spcBef>
                <a:spcPts val="0"/>
              </a:spcBef>
              <a:buNone/>
              <a:defRPr sz="2800" b="0" i="0" baseline="0">
                <a:latin typeface="TheSans UHH Bold Caps"/>
                <a:cs typeface="TheSans UHH Bold Cap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Manchmal benutzt man worte Wie </a:t>
            </a:r>
            <a:r>
              <a:rPr lang="de-DE" dirty="0" err="1"/>
              <a:t>blindtext</a:t>
            </a:r>
            <a:r>
              <a:rPr lang="de-DE" dirty="0"/>
              <a:t> der</a:t>
            </a:r>
          </a:p>
          <a:p>
            <a:pPr lvl="0"/>
            <a:r>
              <a:rPr lang="de-DE" dirty="0" err="1"/>
              <a:t>Hamburgefonts</a:t>
            </a:r>
            <a:r>
              <a:rPr lang="de-DE" dirty="0"/>
              <a:t> oder </a:t>
            </a:r>
            <a:r>
              <a:rPr lang="de-DE" dirty="0" err="1"/>
              <a:t>Handgloves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5647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22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11.png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23.xml"/><Relationship Id="rId9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/>
        </p:nvSpPr>
        <p:spPr>
          <a:xfrm flipV="1">
            <a:off x="0" y="6423314"/>
            <a:ext cx="12192000" cy="434686"/>
          </a:xfrm>
          <a:prstGeom prst="rect">
            <a:avLst/>
          </a:prstGeom>
          <a:solidFill>
            <a:srgbClr val="3B515B">
              <a:alpha val="1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>
              <a:latin typeface="TheSans UHH Bold Caps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1" y="6442394"/>
            <a:ext cx="120958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TheSans UHH Regular"/>
                <a:cs typeface="TheSans UHH Regular"/>
              </a:defRPr>
            </a:lvl1pPr>
          </a:lstStyle>
          <a:p>
            <a:r>
              <a:rPr lang="de-DE"/>
              <a:t>9/6/2022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54384" y="6442394"/>
            <a:ext cx="6030384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200" b="0" i="0">
                <a:solidFill>
                  <a:srgbClr val="000000"/>
                </a:solidFill>
                <a:latin typeface="TheSans UHH Regular"/>
                <a:cs typeface="TheSans UHH Regular"/>
              </a:defRPr>
            </a:lvl1pPr>
          </a:lstStyle>
          <a:p>
            <a:r>
              <a:rPr lang="en-US"/>
              <a:t>Niobium Oxides, Quantum Computing and Accelerators | M. Wenskat | SRF'23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729205" y="6442394"/>
            <a:ext cx="1853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000000"/>
                </a:solidFill>
                <a:latin typeface="TheSans UHH Regular"/>
                <a:cs typeface="TheSans UHH Regular"/>
              </a:defRPr>
            </a:lvl1pPr>
          </a:lstStyle>
          <a:p>
            <a:fld id="{B6B05B58-D4D3-4D86-BB4A-82CD0635BAA1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" y="1"/>
            <a:ext cx="3083858" cy="1479940"/>
          </a:xfrm>
          <a:prstGeom prst="rect">
            <a:avLst/>
          </a:prstGeom>
        </p:spPr>
      </p:pic>
      <p:cxnSp>
        <p:nvCxnSpPr>
          <p:cNvPr id="11" name="Gerade Verbindung 10"/>
          <p:cNvCxnSpPr/>
          <p:nvPr/>
        </p:nvCxnSpPr>
        <p:spPr>
          <a:xfrm>
            <a:off x="0" y="1479942"/>
            <a:ext cx="12192000" cy="2791"/>
          </a:xfrm>
          <a:prstGeom prst="line">
            <a:avLst/>
          </a:prstGeom>
          <a:ln w="25400">
            <a:solidFill>
              <a:srgbClr val="009C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7033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8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9" r:id="rId19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chemeClr val="tx1"/>
          </a:solidFill>
          <a:latin typeface="TheSans UHH Bold Caps"/>
          <a:ea typeface="+mj-ea"/>
          <a:cs typeface="TheSans UHH Bold Cap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55548"/>
          </a:xfrm>
          <a:prstGeom prst="rect">
            <a:avLst/>
          </a:prstGeom>
        </p:spPr>
      </p:pic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87401" y="6465733"/>
            <a:ext cx="2475089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/>
              <a:t>IRFU/Service</a:t>
            </a:r>
            <a:endParaRPr lang="fr-FR" dirty="0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944619" y="6465733"/>
            <a:ext cx="908715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/>
              <a:t>Page </a:t>
            </a:r>
            <a:fld id="{AEFB9B6D-867A-40B8-ACB0-35CC9F272C9C}" type="slidenum">
              <a:rPr lang="fr-FR" smtClean="0"/>
              <a:pPr/>
              <a:t>‹Nr.›</a:t>
            </a:fld>
            <a:endParaRPr lang="fr-FR" dirty="0"/>
          </a:p>
        </p:txBody>
      </p:sp>
      <p:sp>
        <p:nvSpPr>
          <p:cNvPr id="17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499556" y="6454466"/>
            <a:ext cx="7123288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/>
              <a:t>Evènement - Date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0" y="138330"/>
            <a:ext cx="912293" cy="68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504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 cap="small" baseline="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0"/>
        </a:buBlip>
        <a:defRPr sz="2000" kern="1200" cap="small" baseline="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3492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077913" indent="-306388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1"/>
        </a:buBlip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1073150" indent="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None/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1436688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i="1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7" Type="http://schemas.openxmlformats.org/officeDocument/2006/relationships/image" Target="../media/image54.tif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3.jpe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0.png"/><Relationship Id="rId5" Type="http://schemas.openxmlformats.org/officeDocument/2006/relationships/image" Target="../media/image59.jp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7.jpe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0.pn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40.png"/><Relationship Id="rId4" Type="http://schemas.openxmlformats.org/officeDocument/2006/relationships/image" Target="NUL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jpeg"/><Relationship Id="rId7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sv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180.png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A60DE9-00E6-4089-BCC8-93A5BB4C9C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8763" y="1727200"/>
            <a:ext cx="11526982" cy="2937163"/>
          </a:xfrm>
        </p:spPr>
        <p:txBody>
          <a:bodyPr/>
          <a:lstStyle/>
          <a:p>
            <a:r>
              <a:rPr lang="en-US" sz="4800" b="1" dirty="0"/>
              <a:t>SRF beyond Niobium: Thinner is better </a:t>
            </a:r>
            <a:br>
              <a:rPr lang="en-US" sz="4800" b="1" dirty="0"/>
            </a:br>
            <a:br>
              <a:rPr lang="en-US" sz="4800" b="1" dirty="0"/>
            </a:br>
            <a:r>
              <a:rPr lang="en-US" sz="4400" b="1" dirty="0"/>
              <a:t>How multilayer might break through the barrier</a:t>
            </a:r>
            <a:endParaRPr lang="de-DE" sz="4800" b="1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F282265-9208-4454-895A-FF74270B28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098329"/>
            <a:ext cx="9144000" cy="1655762"/>
          </a:xfrm>
        </p:spPr>
        <p:txBody>
          <a:bodyPr/>
          <a:lstStyle/>
          <a:p>
            <a:r>
              <a:rPr lang="de-DE" dirty="0"/>
              <a:t>Marc Wenskat - on behalf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SRF R&amp;D Team</a:t>
            </a:r>
          </a:p>
          <a:p>
            <a:endParaRPr lang="de-DE" dirty="0"/>
          </a:p>
          <a:p>
            <a:endParaRPr lang="de-DE" dirty="0"/>
          </a:p>
        </p:txBody>
      </p:sp>
      <p:pic>
        <p:nvPicPr>
          <p:cNvPr id="2050" name="Picture 2" descr="Corporate Design">
            <a:extLst>
              <a:ext uri="{FF2B5EF4-FFF2-40B4-BE49-F238E27FC236}">
                <a16:creationId xmlns:a16="http://schemas.microsoft.com/office/drawing/2014/main" id="{92C60F51-5E66-4517-AD6E-3552B4ABE2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0110" y="333116"/>
            <a:ext cx="950538" cy="95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Universität Hamburg – Wikipedia">
            <a:extLst>
              <a:ext uri="{FF2B5EF4-FFF2-40B4-BE49-F238E27FC236}">
                <a16:creationId xmlns:a16="http://schemas.microsoft.com/office/drawing/2014/main" id="{30260802-2147-4045-9F84-D3B1F0FAA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52" y="328434"/>
            <a:ext cx="2931824" cy="9504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843156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79007C-01A3-4541-B4FA-701E47BD855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de-DE" b="1" dirty="0"/>
              <a:t>Who </a:t>
            </a:r>
            <a:r>
              <a:rPr lang="de-DE" b="1" dirty="0" err="1"/>
              <a:t>is</a:t>
            </a:r>
            <a:r>
              <a:rPr lang="de-DE" b="1" dirty="0"/>
              <a:t> </a:t>
            </a:r>
            <a:r>
              <a:rPr lang="de-DE" b="1" dirty="0" err="1"/>
              <a:t>coating</a:t>
            </a:r>
            <a:r>
              <a:rPr lang="de-DE" b="1" dirty="0"/>
              <a:t> SIS?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20F857-C3D2-4B9E-BB32-53EE36B3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10</a:t>
            </a:fld>
            <a:endParaRPr lang="de-DE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9E893FD3-DB7C-42DC-A2A9-89AAD3108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635" y="1181127"/>
            <a:ext cx="9222730" cy="4421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1C381DB3-BD8D-47B1-954C-11618A660ABD}"/>
              </a:ext>
            </a:extLst>
          </p:cNvPr>
          <p:cNvSpPr txBox="1"/>
          <p:nvPr/>
        </p:nvSpPr>
        <p:spPr>
          <a:xfrm>
            <a:off x="-1" y="5787513"/>
            <a:ext cx="10243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SIS-Network is now larger</a:t>
            </a:r>
          </a:p>
          <a:p>
            <a:r>
              <a:rPr lang="en-US" dirty="0"/>
              <a:t>INFN / HZB / CNRS / USI / UKRI / </a:t>
            </a:r>
            <a:r>
              <a:rPr lang="en-US" dirty="0" err="1"/>
              <a:t>UVic</a:t>
            </a:r>
            <a:r>
              <a:rPr lang="en-US" dirty="0"/>
              <a:t> / STFC / RTU / IEE / U Lancaster …  + Theory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05CB83F-B9CA-40D8-935D-08BF31DE923D}"/>
              </a:ext>
            </a:extLst>
          </p:cNvPr>
          <p:cNvSpPr txBox="1"/>
          <p:nvPr/>
        </p:nvSpPr>
        <p:spPr>
          <a:xfrm>
            <a:off x="9254836" y="758376"/>
            <a:ext cx="3260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Surely</a:t>
            </a:r>
            <a:r>
              <a:rPr lang="de-DE" dirty="0"/>
              <a:t> </a:t>
            </a:r>
            <a:r>
              <a:rPr lang="de-DE" dirty="0" err="1"/>
              <a:t>I‘m</a:t>
            </a:r>
            <a:r>
              <a:rPr lang="de-DE" dirty="0"/>
              <a:t> </a:t>
            </a:r>
            <a:r>
              <a:rPr lang="de-DE" dirty="0" err="1"/>
              <a:t>missing</a:t>
            </a:r>
            <a:r>
              <a:rPr lang="de-DE" dirty="0"/>
              <a:t> </a:t>
            </a:r>
            <a:r>
              <a:rPr lang="de-DE" dirty="0" err="1"/>
              <a:t>someone</a:t>
            </a:r>
            <a:r>
              <a:rPr lang="de-DE" dirty="0"/>
              <a:t>!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4E22653D-9A96-45A2-B3E8-22CDAAD806E8}"/>
              </a:ext>
            </a:extLst>
          </p:cNvPr>
          <p:cNvSpPr/>
          <p:nvPr/>
        </p:nvSpPr>
        <p:spPr>
          <a:xfrm>
            <a:off x="6513922" y="1181127"/>
            <a:ext cx="1734532" cy="11001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8F6017A-DCEC-4F6E-918E-79D4212EA66C}"/>
              </a:ext>
            </a:extLst>
          </p:cNvPr>
          <p:cNvSpPr/>
          <p:nvPr/>
        </p:nvSpPr>
        <p:spPr>
          <a:xfrm>
            <a:off x="2018907" y="1255016"/>
            <a:ext cx="1734532" cy="11001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BEF85B01-6F71-4CA7-A134-7E92C522E7DE}"/>
              </a:ext>
            </a:extLst>
          </p:cNvPr>
          <p:cNvSpPr/>
          <p:nvPr/>
        </p:nvSpPr>
        <p:spPr>
          <a:xfrm>
            <a:off x="5610996" y="2355176"/>
            <a:ext cx="4632130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dirty="0"/>
              <a:t>Thomas </a:t>
            </a:r>
            <a:r>
              <a:rPr lang="de-DE" dirty="0" err="1"/>
              <a:t>Proslier</a:t>
            </a:r>
            <a:r>
              <a:rPr lang="de-DE" dirty="0"/>
              <a:t>  </a:t>
            </a:r>
          </a:p>
          <a:p>
            <a:r>
              <a:rPr lang="de-DE" dirty="0"/>
              <a:t>Method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choice</a:t>
            </a:r>
            <a:r>
              <a:rPr lang="de-DE" dirty="0"/>
              <a:t>: ALD </a:t>
            </a:r>
          </a:p>
          <a:p>
            <a:r>
              <a:rPr lang="de-DE" dirty="0"/>
              <a:t>First </a:t>
            </a:r>
            <a:r>
              <a:rPr lang="de-DE" dirty="0" err="1"/>
              <a:t>steps</a:t>
            </a:r>
            <a:r>
              <a:rPr lang="de-DE" dirty="0"/>
              <a:t> @ ANL 2009 (</a:t>
            </a:r>
            <a:r>
              <a:rPr lang="de-DE" dirty="0" err="1"/>
              <a:t>coated</a:t>
            </a:r>
            <a:r>
              <a:rPr lang="de-DE" dirty="0"/>
              <a:t> </a:t>
            </a:r>
            <a:r>
              <a:rPr lang="de-DE" dirty="0" err="1"/>
              <a:t>cavity</a:t>
            </a:r>
            <a:r>
              <a:rPr lang="de-DE" dirty="0"/>
              <a:t> w. Al</a:t>
            </a:r>
            <a:r>
              <a:rPr lang="de-DE" baseline="-25000" dirty="0"/>
              <a:t>2</a:t>
            </a:r>
            <a:r>
              <a:rPr lang="de-DE" dirty="0"/>
              <a:t>O</a:t>
            </a:r>
            <a:r>
              <a:rPr lang="de-DE" baseline="-25000" dirty="0"/>
              <a:t>3</a:t>
            </a:r>
            <a:r>
              <a:rPr lang="de-DE" dirty="0"/>
              <a:t>)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2BA0EA53-DA73-448B-ACB7-2351F26A1430}"/>
              </a:ext>
            </a:extLst>
          </p:cNvPr>
          <p:cNvSpPr/>
          <p:nvPr/>
        </p:nvSpPr>
        <p:spPr>
          <a:xfrm>
            <a:off x="1126289" y="2432356"/>
            <a:ext cx="3832210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dirty="0"/>
              <a:t>Anne-Marie Valente-Feliciano </a:t>
            </a:r>
          </a:p>
          <a:p>
            <a:r>
              <a:rPr lang="de-DE" dirty="0"/>
              <a:t>Method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choice</a:t>
            </a:r>
            <a:r>
              <a:rPr lang="de-DE" dirty="0"/>
              <a:t>: </a:t>
            </a:r>
            <a:r>
              <a:rPr lang="de-DE" dirty="0" err="1"/>
              <a:t>HiPIMS</a:t>
            </a:r>
            <a:endParaRPr lang="de-DE" dirty="0"/>
          </a:p>
          <a:p>
            <a:r>
              <a:rPr lang="de-DE" dirty="0"/>
              <a:t>First </a:t>
            </a:r>
            <a:r>
              <a:rPr lang="de-DE" dirty="0" err="1"/>
              <a:t>steps</a:t>
            </a:r>
            <a:r>
              <a:rPr lang="de-DE" dirty="0"/>
              <a:t> @ TJNAF 2011 (flat </a:t>
            </a:r>
            <a:r>
              <a:rPr lang="de-DE" dirty="0" err="1"/>
              <a:t>samples</a:t>
            </a:r>
            <a:r>
              <a:rPr lang="de-DE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92480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983D799A-8CD6-4F7D-ACB6-C96D9B0F879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6002" y="4425481"/>
            <a:ext cx="11351299" cy="1181873"/>
          </a:xfrm>
        </p:spPr>
        <p:txBody>
          <a:bodyPr/>
          <a:lstStyle/>
          <a:p>
            <a:r>
              <a:rPr lang="en-US" b="1" dirty="0"/>
              <a:t>What are we doing?</a:t>
            </a:r>
          </a:p>
          <a:p>
            <a:r>
              <a:rPr lang="en-US" sz="1600" b="1" dirty="0"/>
              <a:t>(since 2019)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283898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79007C-01A3-4541-B4FA-701E47BD855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de-DE" b="1" dirty="0"/>
              <a:t>Method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choice</a:t>
            </a:r>
            <a:r>
              <a:rPr lang="de-DE" b="1" dirty="0"/>
              <a:t>: </a:t>
            </a:r>
            <a:r>
              <a:rPr lang="de-DE" b="1" dirty="0" err="1"/>
              <a:t>Atomic</a:t>
            </a:r>
            <a:r>
              <a:rPr lang="de-DE" b="1" dirty="0"/>
              <a:t> Layer Deposition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20F857-C3D2-4B9E-BB32-53EE36B3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12</a:t>
            </a:fld>
            <a:endParaRPr lang="de-DE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DDFD3CB7-5878-4E6F-8213-BAAE932269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44" r="23199"/>
          <a:stretch/>
        </p:blipFill>
        <p:spPr>
          <a:xfrm>
            <a:off x="151857" y="2459330"/>
            <a:ext cx="5009746" cy="3633596"/>
          </a:xfrm>
          <a:prstGeom prst="rect">
            <a:avLst/>
          </a:prstGeom>
        </p:spPr>
      </p:pic>
      <p:pic>
        <p:nvPicPr>
          <p:cNvPr id="8" name="Picture 9">
            <a:extLst>
              <a:ext uri="{FF2B5EF4-FFF2-40B4-BE49-F238E27FC236}">
                <a16:creationId xmlns:a16="http://schemas.microsoft.com/office/drawing/2014/main" id="{A45B80C5-C606-4A01-AB81-7A2D406D3D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957"/>
          <a:stretch/>
        </p:blipFill>
        <p:spPr>
          <a:xfrm>
            <a:off x="6983060" y="2425958"/>
            <a:ext cx="5106661" cy="3633596"/>
          </a:xfrm>
          <a:prstGeom prst="rect">
            <a:avLst/>
          </a:prstGeom>
        </p:spPr>
      </p:pic>
      <p:sp>
        <p:nvSpPr>
          <p:cNvPr id="9" name="TextBox 35">
            <a:extLst>
              <a:ext uri="{FF2B5EF4-FFF2-40B4-BE49-F238E27FC236}">
                <a16:creationId xmlns:a16="http://schemas.microsoft.com/office/drawing/2014/main" id="{828D6B94-8646-436A-B4A4-D5B17A1E1417}"/>
              </a:ext>
            </a:extLst>
          </p:cNvPr>
          <p:cNvSpPr txBox="1"/>
          <p:nvPr/>
        </p:nvSpPr>
        <p:spPr>
          <a:xfrm>
            <a:off x="1469631" y="2039322"/>
            <a:ext cx="23741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Thermal ALD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36">
            <a:extLst>
              <a:ext uri="{FF2B5EF4-FFF2-40B4-BE49-F238E27FC236}">
                <a16:creationId xmlns:a16="http://schemas.microsoft.com/office/drawing/2014/main" id="{3DDECA94-2E46-46B3-9764-2CF7C09D2467}"/>
              </a:ext>
            </a:extLst>
          </p:cNvPr>
          <p:cNvSpPr txBox="1"/>
          <p:nvPr/>
        </p:nvSpPr>
        <p:spPr>
          <a:xfrm>
            <a:off x="8948890" y="2033668"/>
            <a:ext cx="11750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PEALD</a:t>
            </a:r>
            <a:r>
              <a:rPr lang="en-US" sz="2000" b="1" dirty="0"/>
              <a:t> </a:t>
            </a:r>
            <a:endParaRPr lang="en-US" sz="2000" dirty="0"/>
          </a:p>
        </p:txBody>
      </p:sp>
      <p:sp>
        <p:nvSpPr>
          <p:cNvPr id="12" name="TextBox 40">
            <a:extLst>
              <a:ext uri="{FF2B5EF4-FFF2-40B4-BE49-F238E27FC236}">
                <a16:creationId xmlns:a16="http://schemas.microsoft.com/office/drawing/2014/main" id="{C7A5740B-7536-4BD6-ADC6-3672E5247897}"/>
              </a:ext>
            </a:extLst>
          </p:cNvPr>
          <p:cNvSpPr txBox="1"/>
          <p:nvPr/>
        </p:nvSpPr>
        <p:spPr>
          <a:xfrm>
            <a:off x="0" y="6115346"/>
            <a:ext cx="33339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Taken from: L. Mai, (2020), DOI:10.13154/294-7658.</a:t>
            </a:r>
          </a:p>
        </p:txBody>
      </p:sp>
      <p:sp>
        <p:nvSpPr>
          <p:cNvPr id="13" name="Rectangle 42">
            <a:extLst>
              <a:ext uri="{FF2B5EF4-FFF2-40B4-BE49-F238E27FC236}">
                <a16:creationId xmlns:a16="http://schemas.microsoft.com/office/drawing/2014/main" id="{7F115684-144D-4349-989F-255C9A2F79C0}"/>
              </a:ext>
            </a:extLst>
          </p:cNvPr>
          <p:cNvSpPr/>
          <p:nvPr/>
        </p:nvSpPr>
        <p:spPr>
          <a:xfrm>
            <a:off x="4348126" y="1204889"/>
            <a:ext cx="3690035" cy="1351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000" b="1" dirty="0">
                <a:solidFill>
                  <a:schemeClr val="tx1"/>
                </a:solidFill>
              </a:rPr>
              <a:t>Material candidates </a:t>
            </a:r>
            <a:r>
              <a:rPr lang="es-ES" sz="2000" b="1" dirty="0" err="1">
                <a:solidFill>
                  <a:schemeClr val="tx1"/>
                </a:solidFill>
              </a:rPr>
              <a:t>for</a:t>
            </a:r>
            <a:r>
              <a:rPr lang="es-ES" sz="2000" b="1" dirty="0">
                <a:solidFill>
                  <a:schemeClr val="tx1"/>
                </a:solidFill>
              </a:rPr>
              <a:t> SIS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000" dirty="0">
                <a:solidFill>
                  <a:schemeClr val="tx1"/>
                </a:solidFill>
              </a:rPr>
              <a:t>S: </a:t>
            </a:r>
            <a:r>
              <a:rPr lang="es-ES" sz="2000" b="1" dirty="0" err="1">
                <a:solidFill>
                  <a:srgbClr val="00B0F0"/>
                </a:solidFill>
              </a:rPr>
              <a:t>NbN</a:t>
            </a:r>
            <a:r>
              <a:rPr lang="es-ES" sz="2000" dirty="0">
                <a:solidFill>
                  <a:schemeClr val="tx1"/>
                </a:solidFill>
              </a:rPr>
              <a:t>, </a:t>
            </a:r>
            <a:r>
              <a:rPr lang="es-ES" sz="2000" b="1" dirty="0" err="1">
                <a:solidFill>
                  <a:srgbClr val="00B0F0"/>
                </a:solidFill>
              </a:rPr>
              <a:t>NbTiN</a:t>
            </a:r>
            <a:endParaRPr lang="es-ES" sz="2000" b="1" dirty="0">
              <a:solidFill>
                <a:srgbClr val="00B0F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000" dirty="0">
                <a:solidFill>
                  <a:schemeClr val="tx1"/>
                </a:solidFill>
              </a:rPr>
              <a:t>I:  </a:t>
            </a:r>
            <a:r>
              <a:rPr lang="es-ES" sz="2000" b="1" dirty="0" err="1">
                <a:solidFill>
                  <a:srgbClr val="00B0F0"/>
                </a:solidFill>
              </a:rPr>
              <a:t>AlN</a:t>
            </a:r>
            <a:r>
              <a:rPr lang="es-ES" sz="2000" dirty="0">
                <a:solidFill>
                  <a:schemeClr val="tx1"/>
                </a:solidFill>
              </a:rPr>
              <a:t>,</a:t>
            </a:r>
            <a:r>
              <a:rPr lang="es-ES" sz="2000" b="1" dirty="0">
                <a:solidFill>
                  <a:srgbClr val="00B0F0"/>
                </a:solidFill>
              </a:rPr>
              <a:t> </a:t>
            </a:r>
            <a:r>
              <a:rPr lang="es-ES" sz="2000" b="1" dirty="0">
                <a:solidFill>
                  <a:schemeClr val="accent2"/>
                </a:solidFill>
              </a:rPr>
              <a:t>Al</a:t>
            </a:r>
            <a:r>
              <a:rPr lang="es-ES" sz="2000" b="1" baseline="-25000" dirty="0">
                <a:solidFill>
                  <a:schemeClr val="accent2"/>
                </a:solidFill>
              </a:rPr>
              <a:t>2</a:t>
            </a:r>
            <a:r>
              <a:rPr lang="es-ES" sz="2000" b="1" dirty="0">
                <a:solidFill>
                  <a:schemeClr val="accent2"/>
                </a:solidFill>
              </a:rPr>
              <a:t>O</a:t>
            </a:r>
            <a:r>
              <a:rPr lang="es-ES" sz="2000" b="1" baseline="-25000" dirty="0">
                <a:solidFill>
                  <a:schemeClr val="accent2"/>
                </a:solidFill>
              </a:rPr>
              <a:t>3</a:t>
            </a:r>
          </a:p>
          <a:p>
            <a:pPr algn="just"/>
            <a:r>
              <a:rPr lang="es-ES" sz="1400" dirty="0">
                <a:solidFill>
                  <a:schemeClr val="tx1"/>
                </a:solidFill>
              </a:rPr>
              <a:t>Deposition choice at UHH: </a:t>
            </a:r>
            <a:r>
              <a:rPr lang="es-ES" sz="1400" b="1" dirty="0" err="1">
                <a:solidFill>
                  <a:schemeClr val="accent2"/>
                </a:solidFill>
              </a:rPr>
              <a:t>Thermal</a:t>
            </a:r>
            <a:r>
              <a:rPr lang="es-ES" sz="1400" b="1" dirty="0">
                <a:solidFill>
                  <a:schemeClr val="accent2"/>
                </a:solidFill>
              </a:rPr>
              <a:t> ALD</a:t>
            </a:r>
            <a:r>
              <a:rPr lang="es-ES" sz="1400" dirty="0">
                <a:solidFill>
                  <a:schemeClr val="tx1"/>
                </a:solidFill>
              </a:rPr>
              <a:t>/</a:t>
            </a:r>
            <a:r>
              <a:rPr lang="es-ES" sz="1400" b="1" dirty="0">
                <a:solidFill>
                  <a:srgbClr val="00B0F0"/>
                </a:solidFill>
              </a:rPr>
              <a:t>PEALD</a:t>
            </a:r>
            <a:r>
              <a:rPr lang="es-ES" sz="1400" b="1" dirty="0">
                <a:solidFill>
                  <a:schemeClr val="accent2"/>
                </a:solidFill>
              </a:rPr>
              <a:t> </a:t>
            </a:r>
            <a:r>
              <a:rPr lang="es-ES" sz="2000" dirty="0">
                <a:solidFill>
                  <a:schemeClr val="accent2"/>
                </a:solidFill>
              </a:rPr>
              <a:t> </a:t>
            </a:r>
            <a:endParaRPr lang="en-US" sz="2000" dirty="0">
              <a:solidFill>
                <a:schemeClr val="accent2"/>
              </a:solidFill>
            </a:endParaRPr>
          </a:p>
        </p:txBody>
      </p:sp>
      <p:pic>
        <p:nvPicPr>
          <p:cNvPr id="14" name="Picture 23">
            <a:extLst>
              <a:ext uri="{FF2B5EF4-FFF2-40B4-BE49-F238E27FC236}">
                <a16:creationId xmlns:a16="http://schemas.microsoft.com/office/drawing/2014/main" id="{B525EF15-64F8-4AA3-B652-40C4CCE2EE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4418" y="2556888"/>
            <a:ext cx="1460200" cy="3385239"/>
          </a:xfrm>
          <a:prstGeom prst="rect">
            <a:avLst/>
          </a:prstGeom>
        </p:spPr>
      </p:pic>
      <p:pic>
        <p:nvPicPr>
          <p:cNvPr id="11" name="Picture 39">
            <a:extLst>
              <a:ext uri="{FF2B5EF4-FFF2-40B4-BE49-F238E27FC236}">
                <a16:creationId xmlns:a16="http://schemas.microsoft.com/office/drawing/2014/main" id="{F4331479-4ABA-4DDB-9FB7-99C0FC8248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476" t="5355"/>
          <a:stretch/>
        </p:blipFill>
        <p:spPr>
          <a:xfrm>
            <a:off x="5442320" y="2632288"/>
            <a:ext cx="1404396" cy="338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752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79007C-01A3-4541-B4FA-701E47BD855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de-DE" b="1" dirty="0"/>
              <a:t>SIS </a:t>
            </a:r>
            <a:r>
              <a:rPr lang="de-DE" b="1" dirty="0" err="1"/>
              <a:t>multilayers</a:t>
            </a:r>
            <a:r>
              <a:rPr lang="de-DE" b="1" dirty="0"/>
              <a:t> (PE)-ALD </a:t>
            </a:r>
            <a:r>
              <a:rPr lang="de-DE" b="1" dirty="0" err="1"/>
              <a:t>investigation</a:t>
            </a:r>
            <a:r>
              <a:rPr lang="de-DE" b="1" dirty="0"/>
              <a:t> at UHH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20F857-C3D2-4B9E-BB32-53EE36B3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13</a:t>
            </a:fld>
            <a:endParaRPr lang="de-DE"/>
          </a:p>
        </p:txBody>
      </p:sp>
      <p:grpSp>
        <p:nvGrpSpPr>
          <p:cNvPr id="7" name="Group 1">
            <a:extLst>
              <a:ext uri="{FF2B5EF4-FFF2-40B4-BE49-F238E27FC236}">
                <a16:creationId xmlns:a16="http://schemas.microsoft.com/office/drawing/2014/main" id="{44763C9E-EA41-49C9-9FC0-1EEC41462729}"/>
              </a:ext>
            </a:extLst>
          </p:cNvPr>
          <p:cNvGrpSpPr/>
          <p:nvPr/>
        </p:nvGrpSpPr>
        <p:grpSpPr>
          <a:xfrm>
            <a:off x="1028871" y="1366787"/>
            <a:ext cx="4621157" cy="4235115"/>
            <a:chOff x="1028871" y="1366787"/>
            <a:chExt cx="4621157" cy="4235115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359DD9CF-DE40-4BEF-A826-8A821F501B0A}"/>
                </a:ext>
              </a:extLst>
            </p:cNvPr>
            <p:cNvSpPr/>
            <p:nvPr/>
          </p:nvSpPr>
          <p:spPr>
            <a:xfrm>
              <a:off x="1028871" y="1366787"/>
              <a:ext cx="4621157" cy="4235115"/>
            </a:xfrm>
            <a:prstGeom prst="roundRect">
              <a:avLst/>
            </a:prstGeom>
            <a:solidFill>
              <a:srgbClr val="FBE5D6">
                <a:alpha val="25098"/>
              </a:srgb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26">
              <a:extLst>
                <a:ext uri="{FF2B5EF4-FFF2-40B4-BE49-F238E27FC236}">
                  <a16:creationId xmlns:a16="http://schemas.microsoft.com/office/drawing/2014/main" id="{9C1D425D-EDFF-4735-A2D7-DC86ABCE13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388" r="1059" b="4244"/>
            <a:stretch/>
          </p:blipFill>
          <p:spPr>
            <a:xfrm>
              <a:off x="3280202" y="2566082"/>
              <a:ext cx="2075962" cy="230428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0" name="TextBox 27">
              <a:extLst>
                <a:ext uri="{FF2B5EF4-FFF2-40B4-BE49-F238E27FC236}">
                  <a16:creationId xmlns:a16="http://schemas.microsoft.com/office/drawing/2014/main" id="{F31B229A-2E72-4336-A33D-750C44F2B68A}"/>
                </a:ext>
              </a:extLst>
            </p:cNvPr>
            <p:cNvSpPr txBox="1"/>
            <p:nvPr/>
          </p:nvSpPr>
          <p:spPr>
            <a:xfrm>
              <a:off x="1832122" y="1765509"/>
              <a:ext cx="30146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accent2"/>
                  </a:solidFill>
                </a:rPr>
                <a:t>Thermal ALD: Al</a:t>
              </a:r>
              <a:r>
                <a:rPr lang="en-US" sz="2400" b="1" baseline="-25000" dirty="0">
                  <a:solidFill>
                    <a:schemeClr val="accent2"/>
                  </a:solidFill>
                </a:rPr>
                <a:t>2</a:t>
              </a:r>
              <a:r>
                <a:rPr lang="en-US" sz="2400" b="1" dirty="0">
                  <a:solidFill>
                    <a:schemeClr val="accent2"/>
                  </a:solidFill>
                </a:rPr>
                <a:t>O</a:t>
              </a:r>
              <a:r>
                <a:rPr lang="en-US" sz="2400" b="1" baseline="-25000" dirty="0">
                  <a:solidFill>
                    <a:schemeClr val="accent2"/>
                  </a:solidFill>
                </a:rPr>
                <a:t>3</a:t>
              </a:r>
            </a:p>
          </p:txBody>
        </p:sp>
        <p:sp>
          <p:nvSpPr>
            <p:cNvPr id="11" name="TextBox 28">
              <a:extLst>
                <a:ext uri="{FF2B5EF4-FFF2-40B4-BE49-F238E27FC236}">
                  <a16:creationId xmlns:a16="http://schemas.microsoft.com/office/drawing/2014/main" id="{DDAA3AD6-E32C-40F2-BA71-0E408D017C5E}"/>
                </a:ext>
              </a:extLst>
            </p:cNvPr>
            <p:cNvSpPr txBox="1"/>
            <p:nvPr/>
          </p:nvSpPr>
          <p:spPr>
            <a:xfrm>
              <a:off x="1162172" y="3087561"/>
              <a:ext cx="202174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/>
                <a:t>Capability for coating </a:t>
              </a:r>
            </a:p>
            <a:p>
              <a:pPr algn="ctr"/>
              <a:r>
                <a:rPr lang="en-US" i="1" u="sng" dirty="0"/>
                <a:t>single-cell cavities</a:t>
              </a:r>
            </a:p>
          </p:txBody>
        </p:sp>
      </p:grpSp>
      <p:grpSp>
        <p:nvGrpSpPr>
          <p:cNvPr id="12" name="Group 6">
            <a:extLst>
              <a:ext uri="{FF2B5EF4-FFF2-40B4-BE49-F238E27FC236}">
                <a16:creationId xmlns:a16="http://schemas.microsoft.com/office/drawing/2014/main" id="{0E3EE81D-ABFF-4ED5-BC3C-75F2FA7E5A36}"/>
              </a:ext>
            </a:extLst>
          </p:cNvPr>
          <p:cNvGrpSpPr/>
          <p:nvPr/>
        </p:nvGrpSpPr>
        <p:grpSpPr>
          <a:xfrm>
            <a:off x="6333424" y="1366787"/>
            <a:ext cx="5014762" cy="4235115"/>
            <a:chOff x="6333424" y="1366787"/>
            <a:chExt cx="5014762" cy="4235115"/>
          </a:xfrm>
        </p:grpSpPr>
        <p:sp>
          <p:nvSpPr>
            <p:cNvPr id="13" name="Rectangle: Rounded Corners 33">
              <a:extLst>
                <a:ext uri="{FF2B5EF4-FFF2-40B4-BE49-F238E27FC236}">
                  <a16:creationId xmlns:a16="http://schemas.microsoft.com/office/drawing/2014/main" id="{708AACEC-2CF9-4995-9D51-D93F6EFE5304}"/>
                </a:ext>
              </a:extLst>
            </p:cNvPr>
            <p:cNvSpPr/>
            <p:nvPr/>
          </p:nvSpPr>
          <p:spPr>
            <a:xfrm>
              <a:off x="6333424" y="1366787"/>
              <a:ext cx="5014762" cy="42351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  <a:alpha val="25098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" name="Picture 34">
              <a:extLst>
                <a:ext uri="{FF2B5EF4-FFF2-40B4-BE49-F238E27FC236}">
                  <a16:creationId xmlns:a16="http://schemas.microsoft.com/office/drawing/2014/main" id="{7E448430-E03D-45F8-83F8-A38969516B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85406" y="2566082"/>
              <a:ext cx="2444422" cy="230428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5" name="TextBox 35">
              <a:extLst>
                <a:ext uri="{FF2B5EF4-FFF2-40B4-BE49-F238E27FC236}">
                  <a16:creationId xmlns:a16="http://schemas.microsoft.com/office/drawing/2014/main" id="{E806BB9D-4C59-42CA-975D-5B61007B8D14}"/>
                </a:ext>
              </a:extLst>
            </p:cNvPr>
            <p:cNvSpPr txBox="1"/>
            <p:nvPr/>
          </p:nvSpPr>
          <p:spPr>
            <a:xfrm>
              <a:off x="6617840" y="3022679"/>
              <a:ext cx="202174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/>
                <a:t>Capability for coating </a:t>
              </a:r>
            </a:p>
            <a:p>
              <a:pPr algn="ctr"/>
              <a:r>
                <a:rPr lang="en-US" i="1" u="sng" dirty="0"/>
                <a:t>planar samples</a:t>
              </a:r>
            </a:p>
          </p:txBody>
        </p:sp>
        <p:sp>
          <p:nvSpPr>
            <p:cNvPr id="16" name="TextBox 40">
              <a:extLst>
                <a:ext uri="{FF2B5EF4-FFF2-40B4-BE49-F238E27FC236}">
                  <a16:creationId xmlns:a16="http://schemas.microsoft.com/office/drawing/2014/main" id="{28440950-B0D7-424C-92F0-A39EFBAC27CD}"/>
                </a:ext>
              </a:extLst>
            </p:cNvPr>
            <p:cNvSpPr txBox="1"/>
            <p:nvPr/>
          </p:nvSpPr>
          <p:spPr>
            <a:xfrm>
              <a:off x="7158168" y="1761087"/>
              <a:ext cx="33652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B0F0"/>
                  </a:solidFill>
                </a:rPr>
                <a:t>PEALD: AlN, NbTiN, NbN</a:t>
              </a:r>
              <a:endParaRPr lang="en-US" sz="2400" b="1" baseline="-25000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17" name="Group 42">
            <a:extLst>
              <a:ext uri="{FF2B5EF4-FFF2-40B4-BE49-F238E27FC236}">
                <a16:creationId xmlns:a16="http://schemas.microsoft.com/office/drawing/2014/main" id="{FF134E81-D0B9-4A4C-A67D-3B12BC98095B}"/>
              </a:ext>
            </a:extLst>
          </p:cNvPr>
          <p:cNvGrpSpPr/>
          <p:nvPr/>
        </p:nvGrpSpPr>
        <p:grpSpPr>
          <a:xfrm>
            <a:off x="1028871" y="1366787"/>
            <a:ext cx="4621157" cy="4235115"/>
            <a:chOff x="1028871" y="1366787"/>
            <a:chExt cx="4621157" cy="4235115"/>
          </a:xfrm>
        </p:grpSpPr>
        <p:sp>
          <p:nvSpPr>
            <p:cNvPr id="18" name="Rectangle: Rounded Corners 43">
              <a:extLst>
                <a:ext uri="{FF2B5EF4-FFF2-40B4-BE49-F238E27FC236}">
                  <a16:creationId xmlns:a16="http://schemas.microsoft.com/office/drawing/2014/main" id="{8181E17A-D3F7-453F-B10B-01BA2C03A7B2}"/>
                </a:ext>
              </a:extLst>
            </p:cNvPr>
            <p:cNvSpPr/>
            <p:nvPr/>
          </p:nvSpPr>
          <p:spPr>
            <a:xfrm>
              <a:off x="1028871" y="1366787"/>
              <a:ext cx="4621157" cy="4235115"/>
            </a:xfrm>
            <a:prstGeom prst="roundRect">
              <a:avLst/>
            </a:prstGeom>
            <a:solidFill>
              <a:srgbClr val="FBE5D6">
                <a:alpha val="25098"/>
              </a:srgb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44">
              <a:extLst>
                <a:ext uri="{FF2B5EF4-FFF2-40B4-BE49-F238E27FC236}">
                  <a16:creationId xmlns:a16="http://schemas.microsoft.com/office/drawing/2014/main" id="{DDD5870B-0ACC-4D4C-AA7D-84D21669C4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388" r="1059" b="4244"/>
            <a:stretch/>
          </p:blipFill>
          <p:spPr>
            <a:xfrm>
              <a:off x="3280202" y="2566082"/>
              <a:ext cx="2075962" cy="2304289"/>
            </a:xfrm>
            <a:prstGeom prst="roundRect">
              <a:avLst>
                <a:gd name="adj" fmla="val 16667"/>
              </a:avLst>
            </a:prstGeom>
            <a:ln w="57150"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20" name="TextBox 45">
              <a:extLst>
                <a:ext uri="{FF2B5EF4-FFF2-40B4-BE49-F238E27FC236}">
                  <a16:creationId xmlns:a16="http://schemas.microsoft.com/office/drawing/2014/main" id="{8E59D0B2-A791-4279-B12A-D15C7EDFF141}"/>
                </a:ext>
              </a:extLst>
            </p:cNvPr>
            <p:cNvSpPr txBox="1"/>
            <p:nvPr/>
          </p:nvSpPr>
          <p:spPr>
            <a:xfrm>
              <a:off x="1832122" y="1765509"/>
              <a:ext cx="3014653" cy="461665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accent2"/>
                  </a:solidFill>
                </a:rPr>
                <a:t>Thermal ALD: Al</a:t>
              </a:r>
              <a:r>
                <a:rPr lang="en-US" sz="2400" b="1" baseline="-25000" dirty="0">
                  <a:solidFill>
                    <a:schemeClr val="accent2"/>
                  </a:solidFill>
                </a:rPr>
                <a:t>2</a:t>
              </a:r>
              <a:r>
                <a:rPr lang="en-US" sz="2400" b="1" dirty="0">
                  <a:solidFill>
                    <a:schemeClr val="accent2"/>
                  </a:solidFill>
                </a:rPr>
                <a:t>O</a:t>
              </a:r>
              <a:r>
                <a:rPr lang="en-US" sz="2400" b="1" baseline="-25000" dirty="0">
                  <a:solidFill>
                    <a:schemeClr val="accent2"/>
                  </a:solidFill>
                </a:rPr>
                <a:t>3</a:t>
              </a:r>
            </a:p>
          </p:txBody>
        </p:sp>
        <p:sp>
          <p:nvSpPr>
            <p:cNvPr id="21" name="TextBox 46">
              <a:extLst>
                <a:ext uri="{FF2B5EF4-FFF2-40B4-BE49-F238E27FC236}">
                  <a16:creationId xmlns:a16="http://schemas.microsoft.com/office/drawing/2014/main" id="{EE7C19BD-5D6D-457D-A8D1-0A3818A2CBCE}"/>
                </a:ext>
              </a:extLst>
            </p:cNvPr>
            <p:cNvSpPr txBox="1"/>
            <p:nvPr/>
          </p:nvSpPr>
          <p:spPr>
            <a:xfrm>
              <a:off x="1162172" y="3087561"/>
              <a:ext cx="2021744" cy="923330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/>
                <a:t>Capability for coating </a:t>
              </a:r>
            </a:p>
            <a:p>
              <a:pPr algn="ctr"/>
              <a:r>
                <a:rPr lang="en-US" i="1" u="sng" dirty="0"/>
                <a:t>single-cell cavities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02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79007C-01A3-4541-B4FA-701E47BD8553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70329" y="349411"/>
            <a:ext cx="12021671" cy="778297"/>
          </a:xfrm>
        </p:spPr>
        <p:txBody>
          <a:bodyPr/>
          <a:lstStyle/>
          <a:p>
            <a:r>
              <a:rPr lang="en-US" sz="3200" b="1" dirty="0"/>
              <a:t>Successful Al</a:t>
            </a:r>
            <a:r>
              <a:rPr lang="en-US" sz="3200" b="1" baseline="-25000" dirty="0"/>
              <a:t>2</a:t>
            </a:r>
            <a:r>
              <a:rPr lang="en-US" sz="3200" b="1" dirty="0"/>
              <a:t>O</a:t>
            </a:r>
            <a:r>
              <a:rPr lang="en-US" sz="3200" b="1" baseline="-25000" dirty="0"/>
              <a:t>3</a:t>
            </a:r>
            <a:r>
              <a:rPr lang="en-US" sz="3200" b="1" dirty="0"/>
              <a:t> coating of high-gradient cavities by thermal ALD </a:t>
            </a:r>
            <a:endParaRPr lang="de-DE" sz="3200" b="1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20F857-C3D2-4B9E-BB32-53EE36B3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14</a:t>
            </a:fld>
            <a:endParaRPr lang="de-DE"/>
          </a:p>
        </p:txBody>
      </p:sp>
      <p:sp>
        <p:nvSpPr>
          <p:cNvPr id="7" name="TextBox 26">
            <a:extLst>
              <a:ext uri="{FF2B5EF4-FFF2-40B4-BE49-F238E27FC236}">
                <a16:creationId xmlns:a16="http://schemas.microsoft.com/office/drawing/2014/main" id="{E9910F1C-21E8-41C8-8168-5AE29449BE1A}"/>
              </a:ext>
            </a:extLst>
          </p:cNvPr>
          <p:cNvSpPr txBox="1"/>
          <p:nvPr/>
        </p:nvSpPr>
        <p:spPr>
          <a:xfrm>
            <a:off x="9830449" y="881487"/>
            <a:ext cx="236155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>
                <a:effectLst/>
                <a:latin typeface="TheSans UHH Regular"/>
              </a:rPr>
              <a:t>[M. Wenskat et al., 2023 SUST 36 01501]</a:t>
            </a:r>
            <a:endParaRPr lang="en-US" sz="1000" b="1" dirty="0">
              <a:latin typeface="TheSans UHH Regular"/>
            </a:endParaRPr>
          </a:p>
        </p:txBody>
      </p:sp>
      <p:grpSp>
        <p:nvGrpSpPr>
          <p:cNvPr id="8" name="Group 19">
            <a:extLst>
              <a:ext uri="{FF2B5EF4-FFF2-40B4-BE49-F238E27FC236}">
                <a16:creationId xmlns:a16="http://schemas.microsoft.com/office/drawing/2014/main" id="{5C0A8FBA-6632-4E3B-8AB7-D4BDD19E2FC3}"/>
              </a:ext>
            </a:extLst>
          </p:cNvPr>
          <p:cNvGrpSpPr/>
          <p:nvPr/>
        </p:nvGrpSpPr>
        <p:grpSpPr>
          <a:xfrm>
            <a:off x="170329" y="1470248"/>
            <a:ext cx="2963471" cy="3917504"/>
            <a:chOff x="456478" y="1244134"/>
            <a:chExt cx="2963471" cy="3917504"/>
          </a:xfrm>
        </p:grpSpPr>
        <p:pic>
          <p:nvPicPr>
            <p:cNvPr id="9" name="Picture 20">
              <a:extLst>
                <a:ext uri="{FF2B5EF4-FFF2-40B4-BE49-F238E27FC236}">
                  <a16:creationId xmlns:a16="http://schemas.microsoft.com/office/drawing/2014/main" id="{5D181327-2DAF-463D-8544-B2C51EAE1A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388" r="1059"/>
            <a:stretch/>
          </p:blipFill>
          <p:spPr>
            <a:xfrm>
              <a:off x="1652673" y="1859593"/>
              <a:ext cx="1767276" cy="2062724"/>
            </a:xfrm>
            <a:prstGeom prst="rect">
              <a:avLst/>
            </a:prstGeom>
          </p:spPr>
        </p:pic>
        <p:pic>
          <p:nvPicPr>
            <p:cNvPr id="10" name="Picture 21">
              <a:extLst>
                <a:ext uri="{FF2B5EF4-FFF2-40B4-BE49-F238E27FC236}">
                  <a16:creationId xmlns:a16="http://schemas.microsoft.com/office/drawing/2014/main" id="{E30F9842-139D-44FC-B5CD-25D93B5EDC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6478" y="1796705"/>
              <a:ext cx="2079833" cy="3364933"/>
            </a:xfrm>
            <a:prstGeom prst="rect">
              <a:avLst/>
            </a:prstGeom>
          </p:spPr>
        </p:pic>
        <p:sp>
          <p:nvSpPr>
            <p:cNvPr id="11" name="Text Box 245">
              <a:extLst>
                <a:ext uri="{FF2B5EF4-FFF2-40B4-BE49-F238E27FC236}">
                  <a16:creationId xmlns:a16="http://schemas.microsoft.com/office/drawing/2014/main" id="{61810378-A912-48A5-9701-D988D55611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9255" y="1244134"/>
              <a:ext cx="279384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t">
              <a:spAutoFit/>
            </a:bodyPr>
            <a:lstStyle/>
            <a:p>
              <a:r>
                <a:rPr lang="en-US" sz="2400" b="0" kern="0" dirty="0">
                  <a:cs typeface="Arial" panose="020B0604020202020204" pitchFamily="34" charset="0"/>
                </a:rPr>
                <a:t>Thermal ALD setup</a:t>
              </a:r>
            </a:p>
          </p:txBody>
        </p:sp>
      </p:grpSp>
      <p:grpSp>
        <p:nvGrpSpPr>
          <p:cNvPr id="12" name="Group 30">
            <a:extLst>
              <a:ext uri="{FF2B5EF4-FFF2-40B4-BE49-F238E27FC236}">
                <a16:creationId xmlns:a16="http://schemas.microsoft.com/office/drawing/2014/main" id="{A656E4FD-9E41-4496-AA86-82C3D7527FC3}"/>
              </a:ext>
            </a:extLst>
          </p:cNvPr>
          <p:cNvGrpSpPr/>
          <p:nvPr/>
        </p:nvGrpSpPr>
        <p:grpSpPr>
          <a:xfrm>
            <a:off x="3748304" y="3253938"/>
            <a:ext cx="2582529" cy="2274760"/>
            <a:chOff x="4181049" y="2783079"/>
            <a:chExt cx="2364641" cy="2150668"/>
          </a:xfrm>
        </p:grpSpPr>
        <p:pic>
          <p:nvPicPr>
            <p:cNvPr id="13" name="Picture 31">
              <a:extLst>
                <a:ext uri="{FF2B5EF4-FFF2-40B4-BE49-F238E27FC236}">
                  <a16:creationId xmlns:a16="http://schemas.microsoft.com/office/drawing/2014/main" id="{15220A97-7392-4BB4-9F17-16A25E899F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81049" y="2783079"/>
              <a:ext cx="2364641" cy="2150668"/>
            </a:xfrm>
            <a:prstGeom prst="rect">
              <a:avLst/>
            </a:prstGeom>
          </p:spPr>
        </p:pic>
        <p:pic>
          <p:nvPicPr>
            <p:cNvPr id="14" name="Picture 32">
              <a:extLst>
                <a:ext uri="{FF2B5EF4-FFF2-40B4-BE49-F238E27FC236}">
                  <a16:creationId xmlns:a16="http://schemas.microsoft.com/office/drawing/2014/main" id="{8C80A22E-C2CD-4A17-9C39-7743CBF0C9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6020" r="124"/>
            <a:stretch/>
          </p:blipFill>
          <p:spPr>
            <a:xfrm>
              <a:off x="4664013" y="2872043"/>
              <a:ext cx="1815442" cy="352530"/>
            </a:xfrm>
            <a:prstGeom prst="rect">
              <a:avLst/>
            </a:prstGeom>
          </p:spPr>
        </p:pic>
      </p:grpSp>
      <p:pic>
        <p:nvPicPr>
          <p:cNvPr id="15" name="Picture 5">
            <a:extLst>
              <a:ext uri="{FF2B5EF4-FFF2-40B4-BE49-F238E27FC236}">
                <a16:creationId xmlns:a16="http://schemas.microsoft.com/office/drawing/2014/main" id="{A90157FC-04AB-4B0D-B298-6AAC27520B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3711" y="2067991"/>
            <a:ext cx="2582529" cy="1058414"/>
          </a:xfrm>
          <a:prstGeom prst="rect">
            <a:avLst/>
          </a:prstGeom>
        </p:spPr>
      </p:pic>
      <p:sp>
        <p:nvSpPr>
          <p:cNvPr id="16" name="TextBox 6">
            <a:extLst>
              <a:ext uri="{FF2B5EF4-FFF2-40B4-BE49-F238E27FC236}">
                <a16:creationId xmlns:a16="http://schemas.microsoft.com/office/drawing/2014/main" id="{54EA6F32-B4DB-4FD2-9B34-B20DD7384B6E}"/>
              </a:ext>
            </a:extLst>
          </p:cNvPr>
          <p:cNvSpPr txBox="1"/>
          <p:nvPr/>
        </p:nvSpPr>
        <p:spPr>
          <a:xfrm>
            <a:off x="3699730" y="1442183"/>
            <a:ext cx="2809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Process optimization</a:t>
            </a:r>
          </a:p>
        </p:txBody>
      </p:sp>
      <p:pic>
        <p:nvPicPr>
          <p:cNvPr id="17" name="Picture 3">
            <a:extLst>
              <a:ext uri="{FF2B5EF4-FFF2-40B4-BE49-F238E27FC236}">
                <a16:creationId xmlns:a16="http://schemas.microsoft.com/office/drawing/2014/main" id="{2C3C4023-4C9E-4221-AA08-A45BBF7888F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2" t="4641" r="8579"/>
          <a:stretch/>
        </p:blipFill>
        <p:spPr>
          <a:xfrm>
            <a:off x="6858299" y="2334388"/>
            <a:ext cx="5202766" cy="2813580"/>
          </a:xfrm>
          <a:prstGeom prst="rect">
            <a:avLst/>
          </a:prstGeom>
        </p:spPr>
      </p:pic>
      <p:sp>
        <p:nvSpPr>
          <p:cNvPr id="18" name="TextBox 37">
            <a:extLst>
              <a:ext uri="{FF2B5EF4-FFF2-40B4-BE49-F238E27FC236}">
                <a16:creationId xmlns:a16="http://schemas.microsoft.com/office/drawing/2014/main" id="{A5F682EB-DBE7-4C81-A2CE-7E3232E3B9A2}"/>
              </a:ext>
            </a:extLst>
          </p:cNvPr>
          <p:cNvSpPr txBox="1"/>
          <p:nvPr/>
        </p:nvSpPr>
        <p:spPr>
          <a:xfrm>
            <a:off x="7141673" y="1442183"/>
            <a:ext cx="2809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Cavity performance 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5C53EC6-CDCA-4D12-9E09-256ECBA2028B}"/>
              </a:ext>
            </a:extLst>
          </p:cNvPr>
          <p:cNvSpPr txBox="1"/>
          <p:nvPr/>
        </p:nvSpPr>
        <p:spPr>
          <a:xfrm>
            <a:off x="6927273" y="5264727"/>
            <a:ext cx="5202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Successfully</a:t>
            </a:r>
            <a:r>
              <a:rPr lang="de-DE" dirty="0"/>
              <a:t> </a:t>
            </a:r>
            <a:r>
              <a:rPr lang="de-DE" dirty="0" err="1"/>
              <a:t>coated</a:t>
            </a:r>
            <a:r>
              <a:rPr lang="de-DE" dirty="0"/>
              <a:t> </a:t>
            </a:r>
            <a:r>
              <a:rPr lang="de-DE" dirty="0" err="1"/>
              <a:t>three</a:t>
            </a:r>
            <a:r>
              <a:rPr lang="de-DE" dirty="0"/>
              <a:t> </a:t>
            </a:r>
            <a:r>
              <a:rPr lang="de-DE" dirty="0" err="1"/>
              <a:t>cavities</a:t>
            </a:r>
            <a:r>
              <a:rPr lang="de-DE" dirty="0"/>
              <a:t> so </a:t>
            </a:r>
            <a:r>
              <a:rPr lang="de-DE" dirty="0" err="1"/>
              <a:t>far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„Oxide-</a:t>
            </a:r>
            <a:r>
              <a:rPr lang="de-DE" dirty="0" err="1"/>
              <a:t>layer</a:t>
            </a:r>
            <a:r>
              <a:rPr lang="de-DE" dirty="0"/>
              <a:t> </a:t>
            </a:r>
            <a:r>
              <a:rPr lang="de-DE" dirty="0" err="1"/>
              <a:t>manipulation</a:t>
            </a:r>
            <a:r>
              <a:rPr lang="de-DE" dirty="0"/>
              <a:t>“ </a:t>
            </a:r>
            <a:r>
              <a:rPr lang="de-DE" dirty="0" err="1"/>
              <a:t>studies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spin</a:t>
            </a:r>
            <a:r>
              <a:rPr lang="de-DE" dirty="0"/>
              <a:t>-off</a:t>
            </a:r>
          </a:p>
        </p:txBody>
      </p:sp>
    </p:spTree>
    <p:extLst>
      <p:ext uri="{BB962C8B-B14F-4D97-AF65-F5344CB8AC3E}">
        <p14:creationId xmlns:p14="http://schemas.microsoft.com/office/powerpoint/2010/main" val="3535844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79007C-01A3-4541-B4FA-701E47BD855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de-DE" b="1" dirty="0"/>
              <a:t>SIS </a:t>
            </a:r>
            <a:r>
              <a:rPr lang="de-DE" b="1" dirty="0" err="1"/>
              <a:t>multilayers</a:t>
            </a:r>
            <a:r>
              <a:rPr lang="de-DE" b="1" dirty="0"/>
              <a:t> (PE)-ALD </a:t>
            </a:r>
            <a:r>
              <a:rPr lang="de-DE" b="1" dirty="0" err="1"/>
              <a:t>investigation</a:t>
            </a:r>
            <a:r>
              <a:rPr lang="de-DE" b="1" dirty="0"/>
              <a:t> at UHH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20F857-C3D2-4B9E-BB32-53EE36B3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15</a:t>
            </a:fld>
            <a:endParaRPr lang="de-DE"/>
          </a:p>
        </p:txBody>
      </p:sp>
      <p:grpSp>
        <p:nvGrpSpPr>
          <p:cNvPr id="7" name="Group 1">
            <a:extLst>
              <a:ext uri="{FF2B5EF4-FFF2-40B4-BE49-F238E27FC236}">
                <a16:creationId xmlns:a16="http://schemas.microsoft.com/office/drawing/2014/main" id="{95B0C337-222A-4664-B077-EC633AAE8256}"/>
              </a:ext>
            </a:extLst>
          </p:cNvPr>
          <p:cNvGrpSpPr/>
          <p:nvPr/>
        </p:nvGrpSpPr>
        <p:grpSpPr>
          <a:xfrm>
            <a:off x="1028871" y="1366787"/>
            <a:ext cx="4621157" cy="4235115"/>
            <a:chOff x="1028871" y="1366787"/>
            <a:chExt cx="4621157" cy="4235115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4C6BDF8-D30B-4092-8B5B-CD8222844591}"/>
                </a:ext>
              </a:extLst>
            </p:cNvPr>
            <p:cNvSpPr/>
            <p:nvPr/>
          </p:nvSpPr>
          <p:spPr>
            <a:xfrm>
              <a:off x="1028871" y="1366787"/>
              <a:ext cx="4621157" cy="4235115"/>
            </a:xfrm>
            <a:prstGeom prst="roundRect">
              <a:avLst/>
            </a:prstGeom>
            <a:solidFill>
              <a:srgbClr val="FBE5D6">
                <a:alpha val="25098"/>
              </a:srgb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26">
              <a:extLst>
                <a:ext uri="{FF2B5EF4-FFF2-40B4-BE49-F238E27FC236}">
                  <a16:creationId xmlns:a16="http://schemas.microsoft.com/office/drawing/2014/main" id="{62E78124-9D03-430F-A163-E183806F1C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388" r="1059" b="4244"/>
            <a:stretch/>
          </p:blipFill>
          <p:spPr>
            <a:xfrm>
              <a:off x="3280202" y="2566082"/>
              <a:ext cx="2075962" cy="230428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0" name="TextBox 27">
              <a:extLst>
                <a:ext uri="{FF2B5EF4-FFF2-40B4-BE49-F238E27FC236}">
                  <a16:creationId xmlns:a16="http://schemas.microsoft.com/office/drawing/2014/main" id="{5C540B6A-D50D-429C-A492-DEB4BA32F2A7}"/>
                </a:ext>
              </a:extLst>
            </p:cNvPr>
            <p:cNvSpPr txBox="1"/>
            <p:nvPr/>
          </p:nvSpPr>
          <p:spPr>
            <a:xfrm>
              <a:off x="1832122" y="1765509"/>
              <a:ext cx="30146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accent2"/>
                  </a:solidFill>
                </a:rPr>
                <a:t>Thermal ALD: Al</a:t>
              </a:r>
              <a:r>
                <a:rPr lang="en-US" sz="2400" b="1" baseline="-25000" dirty="0">
                  <a:solidFill>
                    <a:schemeClr val="accent2"/>
                  </a:solidFill>
                </a:rPr>
                <a:t>2</a:t>
              </a:r>
              <a:r>
                <a:rPr lang="en-US" sz="2400" b="1" dirty="0">
                  <a:solidFill>
                    <a:schemeClr val="accent2"/>
                  </a:solidFill>
                </a:rPr>
                <a:t>O</a:t>
              </a:r>
              <a:r>
                <a:rPr lang="en-US" sz="2400" b="1" baseline="-25000" dirty="0">
                  <a:solidFill>
                    <a:schemeClr val="accent2"/>
                  </a:solidFill>
                </a:rPr>
                <a:t>3</a:t>
              </a:r>
            </a:p>
          </p:txBody>
        </p:sp>
        <p:sp>
          <p:nvSpPr>
            <p:cNvPr id="11" name="TextBox 28">
              <a:extLst>
                <a:ext uri="{FF2B5EF4-FFF2-40B4-BE49-F238E27FC236}">
                  <a16:creationId xmlns:a16="http://schemas.microsoft.com/office/drawing/2014/main" id="{8EA8335D-3C93-4A6B-9E66-66DA02720A9D}"/>
                </a:ext>
              </a:extLst>
            </p:cNvPr>
            <p:cNvSpPr txBox="1"/>
            <p:nvPr/>
          </p:nvSpPr>
          <p:spPr>
            <a:xfrm>
              <a:off x="1162172" y="3087561"/>
              <a:ext cx="202174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/>
                <a:t>Capability for coating </a:t>
              </a:r>
            </a:p>
            <a:p>
              <a:pPr algn="ctr"/>
              <a:r>
                <a:rPr lang="en-US" i="1" u="sng" dirty="0"/>
                <a:t>single-cell cavities</a:t>
              </a:r>
            </a:p>
          </p:txBody>
        </p:sp>
      </p:grpSp>
      <p:grpSp>
        <p:nvGrpSpPr>
          <p:cNvPr id="12" name="Group 6">
            <a:extLst>
              <a:ext uri="{FF2B5EF4-FFF2-40B4-BE49-F238E27FC236}">
                <a16:creationId xmlns:a16="http://schemas.microsoft.com/office/drawing/2014/main" id="{0AB9BB10-E0B1-4F13-BAA7-AC8FC2328A5D}"/>
              </a:ext>
            </a:extLst>
          </p:cNvPr>
          <p:cNvGrpSpPr/>
          <p:nvPr/>
        </p:nvGrpSpPr>
        <p:grpSpPr>
          <a:xfrm>
            <a:off x="6333424" y="1366787"/>
            <a:ext cx="5014762" cy="4235115"/>
            <a:chOff x="6333424" y="1366787"/>
            <a:chExt cx="5014762" cy="4235115"/>
          </a:xfrm>
        </p:grpSpPr>
        <p:sp>
          <p:nvSpPr>
            <p:cNvPr id="13" name="Rectangle: Rounded Corners 33">
              <a:extLst>
                <a:ext uri="{FF2B5EF4-FFF2-40B4-BE49-F238E27FC236}">
                  <a16:creationId xmlns:a16="http://schemas.microsoft.com/office/drawing/2014/main" id="{F357F3EB-D189-4AE3-9362-64B546F3D50D}"/>
                </a:ext>
              </a:extLst>
            </p:cNvPr>
            <p:cNvSpPr/>
            <p:nvPr/>
          </p:nvSpPr>
          <p:spPr>
            <a:xfrm>
              <a:off x="6333424" y="1366787"/>
              <a:ext cx="5014762" cy="42351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  <a:alpha val="25098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" name="Picture 34">
              <a:extLst>
                <a:ext uri="{FF2B5EF4-FFF2-40B4-BE49-F238E27FC236}">
                  <a16:creationId xmlns:a16="http://schemas.microsoft.com/office/drawing/2014/main" id="{42349CF2-429A-4893-AEE7-C7B0A5B5A5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85406" y="2566082"/>
              <a:ext cx="2444422" cy="230428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5" name="TextBox 35">
              <a:extLst>
                <a:ext uri="{FF2B5EF4-FFF2-40B4-BE49-F238E27FC236}">
                  <a16:creationId xmlns:a16="http://schemas.microsoft.com/office/drawing/2014/main" id="{A230B678-FC80-4405-94C9-678F5E344A12}"/>
                </a:ext>
              </a:extLst>
            </p:cNvPr>
            <p:cNvSpPr txBox="1"/>
            <p:nvPr/>
          </p:nvSpPr>
          <p:spPr>
            <a:xfrm>
              <a:off x="6617840" y="3022679"/>
              <a:ext cx="202174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/>
                <a:t>Capability for coating </a:t>
              </a:r>
            </a:p>
            <a:p>
              <a:pPr algn="ctr"/>
              <a:r>
                <a:rPr lang="en-US" i="1" u="sng" dirty="0"/>
                <a:t>planar samples</a:t>
              </a:r>
            </a:p>
          </p:txBody>
        </p:sp>
        <p:sp>
          <p:nvSpPr>
            <p:cNvPr id="16" name="TextBox 40">
              <a:extLst>
                <a:ext uri="{FF2B5EF4-FFF2-40B4-BE49-F238E27FC236}">
                  <a16:creationId xmlns:a16="http://schemas.microsoft.com/office/drawing/2014/main" id="{B2578F1C-0FA7-44A5-A884-BB013664DB15}"/>
                </a:ext>
              </a:extLst>
            </p:cNvPr>
            <p:cNvSpPr txBox="1"/>
            <p:nvPr/>
          </p:nvSpPr>
          <p:spPr>
            <a:xfrm>
              <a:off x="7158168" y="1761087"/>
              <a:ext cx="33652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B0F0"/>
                  </a:solidFill>
                </a:rPr>
                <a:t>PEALD: AlN, NbTiN, NbN</a:t>
              </a:r>
              <a:endParaRPr lang="en-US" sz="2400" b="1" baseline="-25000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17" name="Group 19">
            <a:extLst>
              <a:ext uri="{FF2B5EF4-FFF2-40B4-BE49-F238E27FC236}">
                <a16:creationId xmlns:a16="http://schemas.microsoft.com/office/drawing/2014/main" id="{E1094BA6-CE24-4DAA-BFCE-B91D5A0A39D4}"/>
              </a:ext>
            </a:extLst>
          </p:cNvPr>
          <p:cNvGrpSpPr/>
          <p:nvPr/>
        </p:nvGrpSpPr>
        <p:grpSpPr>
          <a:xfrm>
            <a:off x="6329521" y="1366787"/>
            <a:ext cx="5014762" cy="4235115"/>
            <a:chOff x="6333424" y="1366787"/>
            <a:chExt cx="5014762" cy="4235115"/>
          </a:xfrm>
        </p:grpSpPr>
        <p:sp>
          <p:nvSpPr>
            <p:cNvPr id="18" name="Rectangle: Rounded Corners 20">
              <a:extLst>
                <a:ext uri="{FF2B5EF4-FFF2-40B4-BE49-F238E27FC236}">
                  <a16:creationId xmlns:a16="http://schemas.microsoft.com/office/drawing/2014/main" id="{854CA28F-2793-4B6C-9CA9-E299BEB81F06}"/>
                </a:ext>
              </a:extLst>
            </p:cNvPr>
            <p:cNvSpPr/>
            <p:nvPr/>
          </p:nvSpPr>
          <p:spPr>
            <a:xfrm>
              <a:off x="6333424" y="1366787"/>
              <a:ext cx="5014762" cy="42351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  <a:alpha val="25098"/>
              </a:schemeClr>
            </a:solidFill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9" name="Picture 21">
              <a:extLst>
                <a:ext uri="{FF2B5EF4-FFF2-40B4-BE49-F238E27FC236}">
                  <a16:creationId xmlns:a16="http://schemas.microsoft.com/office/drawing/2014/main" id="{1DD8D658-8F34-41ED-9A97-865F8D512C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85406" y="2566082"/>
              <a:ext cx="2444422" cy="2304289"/>
            </a:xfrm>
            <a:prstGeom prst="rect">
              <a:avLst/>
            </a:prstGeom>
            <a:ln w="57150"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0" name="TextBox 22">
              <a:extLst>
                <a:ext uri="{FF2B5EF4-FFF2-40B4-BE49-F238E27FC236}">
                  <a16:creationId xmlns:a16="http://schemas.microsoft.com/office/drawing/2014/main" id="{FD9D91F0-3D71-493B-B79D-B484D23E4DE1}"/>
                </a:ext>
              </a:extLst>
            </p:cNvPr>
            <p:cNvSpPr txBox="1"/>
            <p:nvPr/>
          </p:nvSpPr>
          <p:spPr>
            <a:xfrm>
              <a:off x="6617840" y="3022679"/>
              <a:ext cx="2021744" cy="923330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/>
                <a:t>Capability for coating </a:t>
              </a:r>
            </a:p>
            <a:p>
              <a:pPr algn="ctr"/>
              <a:r>
                <a:rPr lang="en-US" i="1" u="sng" dirty="0"/>
                <a:t>planar samples</a:t>
              </a:r>
            </a:p>
          </p:txBody>
        </p:sp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F409AAD6-40FD-4DBE-AA19-735366494193}"/>
                </a:ext>
              </a:extLst>
            </p:cNvPr>
            <p:cNvSpPr txBox="1"/>
            <p:nvPr/>
          </p:nvSpPr>
          <p:spPr>
            <a:xfrm>
              <a:off x="7158168" y="1761087"/>
              <a:ext cx="3365274" cy="461665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B0F0"/>
                  </a:solidFill>
                </a:rPr>
                <a:t>PEALD: AlN, NbTiN, NbN</a:t>
              </a:r>
              <a:endParaRPr lang="en-US" sz="2400" b="1" baseline="-25000" dirty="0">
                <a:solidFill>
                  <a:srgbClr val="00B0F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3676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79007C-01A3-4541-B4FA-701E47BD855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b="1" dirty="0"/>
              <a:t>Tailored </a:t>
            </a:r>
            <a:r>
              <a:rPr lang="en-US" b="1" dirty="0" err="1"/>
              <a:t>AlN</a:t>
            </a:r>
            <a:r>
              <a:rPr lang="en-US" b="1" dirty="0"/>
              <a:t>-NbTiN multilayers on </a:t>
            </a:r>
            <a:r>
              <a:rPr lang="en-US" b="1" dirty="0" err="1"/>
              <a:t>Nb</a:t>
            </a:r>
            <a:r>
              <a:rPr lang="en-US" b="1" dirty="0"/>
              <a:t> and Si</a:t>
            </a:r>
          </a:p>
          <a:p>
            <a:endParaRPr lang="de-DE" b="1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20F857-C3D2-4B9E-BB32-53EE36B3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16</a:t>
            </a:fld>
            <a:endParaRPr lang="de-DE"/>
          </a:p>
        </p:txBody>
      </p:sp>
      <p:sp>
        <p:nvSpPr>
          <p:cNvPr id="5" name="TextBox 68">
            <a:extLst>
              <a:ext uri="{FF2B5EF4-FFF2-40B4-BE49-F238E27FC236}">
                <a16:creationId xmlns:a16="http://schemas.microsoft.com/office/drawing/2014/main" id="{38D33B78-4A2B-492E-AB33-E8125ADF600D}"/>
              </a:ext>
            </a:extLst>
          </p:cNvPr>
          <p:cNvSpPr txBox="1"/>
          <p:nvPr/>
        </p:nvSpPr>
        <p:spPr>
          <a:xfrm>
            <a:off x="9304040" y="3074489"/>
            <a:ext cx="2020661" cy="830997"/>
          </a:xfrm>
          <a:prstGeom prst="rect">
            <a:avLst/>
          </a:prstGeom>
          <a:solidFill>
            <a:schemeClr val="bg2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sz="1200" b="1" dirty="0"/>
              <a:t>DEPOSITION PARAMETERS</a:t>
            </a:r>
          </a:p>
          <a:p>
            <a:r>
              <a:rPr lang="es-ES" sz="1200" dirty="0" err="1"/>
              <a:t>Temperature</a:t>
            </a:r>
            <a:r>
              <a:rPr lang="es-ES" sz="1200" dirty="0"/>
              <a:t>: 250 °C</a:t>
            </a:r>
          </a:p>
          <a:p>
            <a:r>
              <a:rPr lang="es-ES" sz="1200" dirty="0"/>
              <a:t>Plasma </a:t>
            </a:r>
            <a:r>
              <a:rPr lang="es-ES" sz="1200" dirty="0" err="1"/>
              <a:t>power</a:t>
            </a:r>
            <a:r>
              <a:rPr lang="es-ES" sz="1200" dirty="0"/>
              <a:t>: 300 W</a:t>
            </a:r>
          </a:p>
          <a:p>
            <a:r>
              <a:rPr lang="es-ES" sz="1200" dirty="0"/>
              <a:t>Base </a:t>
            </a:r>
            <a:r>
              <a:rPr lang="es-ES" sz="1200" dirty="0" err="1"/>
              <a:t>pressure</a:t>
            </a:r>
            <a:r>
              <a:rPr lang="es-ES" sz="1200" dirty="0"/>
              <a:t>: 1E-1 mbar</a:t>
            </a:r>
            <a:endParaRPr lang="en-US" sz="1200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8374DBD6-F4B1-40C6-83AF-52EBA461E6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73" y="1158539"/>
            <a:ext cx="10704428" cy="1793976"/>
          </a:xfrm>
          <a:prstGeom prst="rect">
            <a:avLst/>
          </a:prstGeom>
        </p:spPr>
      </p:pic>
      <p:grpSp>
        <p:nvGrpSpPr>
          <p:cNvPr id="13" name="Group 71">
            <a:extLst>
              <a:ext uri="{FF2B5EF4-FFF2-40B4-BE49-F238E27FC236}">
                <a16:creationId xmlns:a16="http://schemas.microsoft.com/office/drawing/2014/main" id="{81284433-9358-4087-9EB9-321ED0CF2C9F}"/>
              </a:ext>
            </a:extLst>
          </p:cNvPr>
          <p:cNvGrpSpPr/>
          <p:nvPr/>
        </p:nvGrpSpPr>
        <p:grpSpPr>
          <a:xfrm>
            <a:off x="434164" y="3383011"/>
            <a:ext cx="3739510" cy="2945098"/>
            <a:chOff x="3052904" y="3178348"/>
            <a:chExt cx="3177225" cy="2498700"/>
          </a:xfrm>
        </p:grpSpPr>
        <p:pic>
          <p:nvPicPr>
            <p:cNvPr id="14" name="Picture 72">
              <a:extLst>
                <a:ext uri="{FF2B5EF4-FFF2-40B4-BE49-F238E27FC236}">
                  <a16:creationId xmlns:a16="http://schemas.microsoft.com/office/drawing/2014/main" id="{598F5D0B-B086-46B9-A154-DB72BC11D0F6}"/>
                </a:ext>
              </a:extLst>
            </p:cNvPr>
            <p:cNvPicPr/>
            <p:nvPr/>
          </p:nvPicPr>
          <p:blipFill rotWithShape="1">
            <a:blip r:embed="rId4"/>
            <a:srcRect r="10846" b="66343"/>
            <a:stretch/>
          </p:blipFill>
          <p:spPr>
            <a:xfrm>
              <a:off x="3186053" y="3178348"/>
              <a:ext cx="3044076" cy="2498700"/>
            </a:xfrm>
            <a:prstGeom prst="rect">
              <a:avLst/>
            </a:prstGeom>
          </p:spPr>
        </p:pic>
        <p:sp>
          <p:nvSpPr>
            <p:cNvPr id="15" name="Rectangle 73">
              <a:extLst>
                <a:ext uri="{FF2B5EF4-FFF2-40B4-BE49-F238E27FC236}">
                  <a16:creationId xmlns:a16="http://schemas.microsoft.com/office/drawing/2014/main" id="{63D3F673-7305-4C0A-8A53-E3E87D463093}"/>
                </a:ext>
              </a:extLst>
            </p:cNvPr>
            <p:cNvSpPr/>
            <p:nvPr/>
          </p:nvSpPr>
          <p:spPr>
            <a:xfrm>
              <a:off x="3166224" y="3204122"/>
              <a:ext cx="275475" cy="2754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74">
              <a:extLst>
                <a:ext uri="{FF2B5EF4-FFF2-40B4-BE49-F238E27FC236}">
                  <a16:creationId xmlns:a16="http://schemas.microsoft.com/office/drawing/2014/main" id="{BDB611C2-5BA2-4049-A8DA-9E9C3BC01A17}"/>
                </a:ext>
              </a:extLst>
            </p:cNvPr>
            <p:cNvSpPr/>
            <p:nvPr/>
          </p:nvSpPr>
          <p:spPr>
            <a:xfrm>
              <a:off x="3052904" y="5322335"/>
              <a:ext cx="502113" cy="2959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aphicFrame>
        <p:nvGraphicFramePr>
          <p:cNvPr id="17" name="Object 15">
            <a:extLst>
              <a:ext uri="{FF2B5EF4-FFF2-40B4-BE49-F238E27FC236}">
                <a16:creationId xmlns:a16="http://schemas.microsoft.com/office/drawing/2014/main" id="{3080A1B1-07AB-412C-8C1E-EFAD285112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0545289"/>
              </p:ext>
            </p:extLst>
          </p:nvPr>
        </p:nvGraphicFramePr>
        <p:xfrm>
          <a:off x="4330387" y="3057833"/>
          <a:ext cx="4511138" cy="3450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" name="Graph" r:id="rId5" imgW="3920760" imgH="3000960" progId="Origin95.Graph">
                  <p:embed/>
                </p:oleObj>
              </mc:Choice>
              <mc:Fallback>
                <p:oleObj name="Graph" r:id="rId5" imgW="3920760" imgH="3000960" progId="Origin95.Graph">
                  <p:embed/>
                  <p:pic>
                    <p:nvPicPr>
                      <p:cNvPr id="5" name="Object 15">
                        <a:extLst>
                          <a:ext uri="{FF2B5EF4-FFF2-40B4-BE49-F238E27FC236}">
                            <a16:creationId xmlns:a16="http://schemas.microsoft.com/office/drawing/2014/main" id="{534C360C-8F0A-44AE-BAA5-42CAD3F5D0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30387" y="3057833"/>
                        <a:ext cx="4511138" cy="34507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hteck 17">
            <a:extLst>
              <a:ext uri="{FF2B5EF4-FFF2-40B4-BE49-F238E27FC236}">
                <a16:creationId xmlns:a16="http://schemas.microsoft.com/office/drawing/2014/main" id="{636EAC32-917B-4F1E-B97A-A0A699A9488E}"/>
              </a:ext>
            </a:extLst>
          </p:cNvPr>
          <p:cNvSpPr/>
          <p:nvPr/>
        </p:nvSpPr>
        <p:spPr>
          <a:xfrm>
            <a:off x="8256234" y="4136880"/>
            <a:ext cx="39357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US" dirty="0">
                <a:solidFill>
                  <a:prstClr val="black"/>
                </a:solidFill>
              </a:rPr>
              <a:t>Developed </a:t>
            </a:r>
            <a:r>
              <a:rPr lang="en-US" b="1" dirty="0">
                <a:solidFill>
                  <a:srgbClr val="FF0000"/>
                </a:solidFill>
              </a:rPr>
              <a:t>recipe leads to a T</a:t>
            </a:r>
            <a:r>
              <a:rPr lang="en-US" b="1" baseline="-25000" dirty="0">
                <a:solidFill>
                  <a:srgbClr val="FF0000"/>
                </a:solidFill>
              </a:rPr>
              <a:t>c</a:t>
            </a:r>
            <a:r>
              <a:rPr lang="en-US" b="1" dirty="0">
                <a:solidFill>
                  <a:srgbClr val="FF0000"/>
                </a:solidFill>
              </a:rPr>
              <a:t> of 15.4 K </a:t>
            </a:r>
            <a:r>
              <a:rPr lang="en-US" dirty="0">
                <a:solidFill>
                  <a:prstClr val="black"/>
                </a:solidFill>
              </a:rPr>
              <a:t>on coated samples</a:t>
            </a:r>
          </a:p>
        </p:txBody>
      </p:sp>
      <p:cxnSp>
        <p:nvCxnSpPr>
          <p:cNvPr id="19" name="Straight Arrow Connector 11">
            <a:extLst>
              <a:ext uri="{FF2B5EF4-FFF2-40B4-BE49-F238E27FC236}">
                <a16:creationId xmlns:a16="http://schemas.microsoft.com/office/drawing/2014/main" id="{239AF976-3BE5-44DD-8FE6-3733EE2E5C06}"/>
              </a:ext>
            </a:extLst>
          </p:cNvPr>
          <p:cNvCxnSpPr>
            <a:cxnSpLocks/>
            <a:stCxn id="17" idx="3"/>
          </p:cNvCxnSpPr>
          <p:nvPr/>
        </p:nvCxnSpPr>
        <p:spPr>
          <a:xfrm flipH="1">
            <a:off x="7439487" y="4783211"/>
            <a:ext cx="1402038" cy="79196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hteck 21">
            <a:extLst>
              <a:ext uri="{FF2B5EF4-FFF2-40B4-BE49-F238E27FC236}">
                <a16:creationId xmlns:a16="http://schemas.microsoft.com/office/drawing/2014/main" id="{A3EDE728-182F-42B0-9EBF-123FF19873DB}"/>
              </a:ext>
            </a:extLst>
          </p:cNvPr>
          <p:cNvSpPr/>
          <p:nvPr/>
        </p:nvSpPr>
        <p:spPr>
          <a:xfrm>
            <a:off x="7753165" y="895914"/>
            <a:ext cx="451113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/>
              <a:t>[I. González Díaz-Palacio et al., Journal of Applied Physics 134(3), 035301 (2023)] </a:t>
            </a:r>
            <a:endParaRPr lang="de-DE" sz="1000" b="1" dirty="0"/>
          </a:p>
        </p:txBody>
      </p:sp>
    </p:spTree>
    <p:extLst>
      <p:ext uri="{BB962C8B-B14F-4D97-AF65-F5344CB8AC3E}">
        <p14:creationId xmlns:p14="http://schemas.microsoft.com/office/powerpoint/2010/main" val="229870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79007C-01A3-4541-B4FA-701E47BD855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de-DE" b="1" dirty="0"/>
              <a:t>Annealing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layer</a:t>
            </a:r>
            <a:r>
              <a:rPr lang="de-DE" b="1" dirty="0"/>
              <a:t> </a:t>
            </a:r>
            <a:r>
              <a:rPr lang="de-DE" b="1" dirty="0" err="1"/>
              <a:t>improves</a:t>
            </a:r>
            <a:r>
              <a:rPr lang="de-DE" b="1" dirty="0"/>
              <a:t> </a:t>
            </a:r>
            <a:r>
              <a:rPr lang="de-DE" b="1" dirty="0" err="1"/>
              <a:t>T</a:t>
            </a:r>
            <a:r>
              <a:rPr lang="de-DE" b="1" baseline="-25000" dirty="0" err="1"/>
              <a:t>c</a:t>
            </a:r>
            <a:r>
              <a:rPr lang="de-DE" b="1" dirty="0"/>
              <a:t> – but </a:t>
            </a:r>
            <a:r>
              <a:rPr lang="de-DE" b="1" dirty="0" err="1"/>
              <a:t>why</a:t>
            </a:r>
            <a:r>
              <a:rPr lang="de-DE" b="1" dirty="0"/>
              <a:t>?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20F857-C3D2-4B9E-BB32-53EE36B3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17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7061BE5-F3A4-433D-9E86-8D066FDFDE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713" y="1327568"/>
            <a:ext cx="3213862" cy="245911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8A847CC-2314-49EA-B39D-3B39A726E2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29" y="1327568"/>
            <a:ext cx="3214384" cy="2459514"/>
          </a:xfrm>
          <a:prstGeom prst="rect">
            <a:avLst/>
          </a:prstGeom>
        </p:spPr>
      </p:pic>
      <p:pic>
        <p:nvPicPr>
          <p:cNvPr id="9" name="Picture 12">
            <a:extLst>
              <a:ext uri="{FF2B5EF4-FFF2-40B4-BE49-F238E27FC236}">
                <a16:creationId xmlns:a16="http://schemas.microsoft.com/office/drawing/2014/main" id="{0D018E06-1FE6-4302-A870-02AC12F6D9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329" y="4286867"/>
            <a:ext cx="5613507" cy="153395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863FFCAF-3BE7-4430-87D8-BB33DA1AF3E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320" t="34115" r="9427" b="5095"/>
          <a:stretch/>
        </p:blipFill>
        <p:spPr>
          <a:xfrm>
            <a:off x="6845067" y="3665295"/>
            <a:ext cx="3673145" cy="2777098"/>
          </a:xfrm>
          <a:prstGeom prst="rect">
            <a:avLst/>
          </a:prstGeom>
        </p:spPr>
      </p:pic>
      <p:sp>
        <p:nvSpPr>
          <p:cNvPr id="11" name="TextBox 23">
            <a:extLst>
              <a:ext uri="{FF2B5EF4-FFF2-40B4-BE49-F238E27FC236}">
                <a16:creationId xmlns:a16="http://schemas.microsoft.com/office/drawing/2014/main" id="{5DE31217-87EC-4698-BC42-43FA4F9242DC}"/>
              </a:ext>
            </a:extLst>
          </p:cNvPr>
          <p:cNvSpPr txBox="1"/>
          <p:nvPr/>
        </p:nvSpPr>
        <p:spPr>
          <a:xfrm>
            <a:off x="6711519" y="1302100"/>
            <a:ext cx="5548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Identified optimal temperature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on Si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Crystallinity improves – nanocrystalline / polymorphous at the beginning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>
                <a:solidFill>
                  <a:prstClr val="black"/>
                </a:solidFill>
                <a:latin typeface="TheSans UHH Regular"/>
              </a:rPr>
              <a:t>XPS studies show significant changes during annealing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eSans UHH Regular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Current hypothesis: pollution by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metallo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-organic precursor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is reduced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TheSans UHH Regular"/>
              </a:rPr>
              <a:t>Fits to literature results in better vacuum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baseline="0" dirty="0">
                <a:solidFill>
                  <a:prstClr val="black"/>
                </a:solidFill>
                <a:latin typeface="TheSans UHH Regular"/>
              </a:rPr>
              <a:t>Fits to KEK studies 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eSans UHH Regular"/>
            </a:endParaRPr>
          </a:p>
        </p:txBody>
      </p:sp>
      <p:grpSp>
        <p:nvGrpSpPr>
          <p:cNvPr id="14" name="Group 20">
            <a:extLst>
              <a:ext uri="{FF2B5EF4-FFF2-40B4-BE49-F238E27FC236}">
                <a16:creationId xmlns:a16="http://schemas.microsoft.com/office/drawing/2014/main" id="{E4D4F6F9-D256-41AA-A546-B8B94D268D5C}"/>
              </a:ext>
            </a:extLst>
          </p:cNvPr>
          <p:cNvGrpSpPr/>
          <p:nvPr/>
        </p:nvGrpSpPr>
        <p:grpSpPr>
          <a:xfrm>
            <a:off x="163918" y="1149245"/>
            <a:ext cx="3183723" cy="3142707"/>
            <a:chOff x="4283243" y="3150031"/>
            <a:chExt cx="3183723" cy="3142707"/>
          </a:xfrm>
        </p:grpSpPr>
        <p:pic>
          <p:nvPicPr>
            <p:cNvPr id="15" name="Picture 189">
              <a:extLst>
                <a:ext uri="{FF2B5EF4-FFF2-40B4-BE49-F238E27FC236}">
                  <a16:creationId xmlns:a16="http://schemas.microsoft.com/office/drawing/2014/main" id="{73147AA7-E10F-45F9-90AA-672FE0DA55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809"/>
            <a:stretch/>
          </p:blipFill>
          <p:spPr>
            <a:xfrm rot="16200000">
              <a:off x="4340033" y="3165804"/>
              <a:ext cx="3085048" cy="3168819"/>
            </a:xfrm>
            <a:prstGeom prst="rect">
              <a:avLst/>
            </a:prstGeom>
          </p:spPr>
        </p:pic>
        <p:grpSp>
          <p:nvGrpSpPr>
            <p:cNvPr id="16" name="Group 190">
              <a:extLst>
                <a:ext uri="{FF2B5EF4-FFF2-40B4-BE49-F238E27FC236}">
                  <a16:creationId xmlns:a16="http://schemas.microsoft.com/office/drawing/2014/main" id="{816D6A3C-BA66-4CD1-8A83-7B174877144C}"/>
                </a:ext>
              </a:extLst>
            </p:cNvPr>
            <p:cNvGrpSpPr/>
            <p:nvPr/>
          </p:nvGrpSpPr>
          <p:grpSpPr>
            <a:xfrm>
              <a:off x="4283243" y="3150031"/>
              <a:ext cx="3181453" cy="2585928"/>
              <a:chOff x="4283242" y="3150031"/>
              <a:chExt cx="3181453" cy="2585928"/>
            </a:xfrm>
          </p:grpSpPr>
          <p:grpSp>
            <p:nvGrpSpPr>
              <p:cNvPr id="17" name="Group 191">
                <a:extLst>
                  <a:ext uri="{FF2B5EF4-FFF2-40B4-BE49-F238E27FC236}">
                    <a16:creationId xmlns:a16="http://schemas.microsoft.com/office/drawing/2014/main" id="{6ED45C25-2890-459D-894F-945EB7CCA71E}"/>
                  </a:ext>
                </a:extLst>
              </p:cNvPr>
              <p:cNvGrpSpPr/>
              <p:nvPr/>
            </p:nvGrpSpPr>
            <p:grpSpPr>
              <a:xfrm>
                <a:off x="4283242" y="3150031"/>
                <a:ext cx="848327" cy="403000"/>
                <a:chOff x="4283242" y="3150031"/>
                <a:chExt cx="848327" cy="403000"/>
              </a:xfrm>
            </p:grpSpPr>
            <p:cxnSp>
              <p:nvCxnSpPr>
                <p:cNvPr id="26" name="Straight Connector 200">
                  <a:extLst>
                    <a:ext uri="{FF2B5EF4-FFF2-40B4-BE49-F238E27FC236}">
                      <a16:creationId xmlns:a16="http://schemas.microsoft.com/office/drawing/2014/main" id="{A1209C2A-BA53-4635-98B6-3EABA3AE43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42176" y="3553031"/>
                  <a:ext cx="330456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01">
                  <a:extLst>
                    <a:ext uri="{FF2B5EF4-FFF2-40B4-BE49-F238E27FC236}">
                      <a16:creationId xmlns:a16="http://schemas.microsoft.com/office/drawing/2014/main" id="{E8492D44-27CB-4E0B-962E-318AC8D99881}"/>
                    </a:ext>
                  </a:extLst>
                </p:cNvPr>
                <p:cNvSpPr txBox="1"/>
                <p:nvPr/>
              </p:nvSpPr>
              <p:spPr>
                <a:xfrm>
                  <a:off x="4283242" y="3150031"/>
                  <a:ext cx="84832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>
                      <a:solidFill>
                        <a:schemeClr val="bg1"/>
                      </a:solidFill>
                    </a:rPr>
                    <a:t>10 nm</a:t>
                  </a:r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8" name="Group 192">
                <a:extLst>
                  <a:ext uri="{FF2B5EF4-FFF2-40B4-BE49-F238E27FC236}">
                    <a16:creationId xmlns:a16="http://schemas.microsoft.com/office/drawing/2014/main" id="{9E60FAF1-E6E4-46EA-A6CF-9693C5DF9F0D}"/>
                  </a:ext>
                </a:extLst>
              </p:cNvPr>
              <p:cNvGrpSpPr/>
              <p:nvPr/>
            </p:nvGrpSpPr>
            <p:grpSpPr>
              <a:xfrm>
                <a:off x="6524246" y="3215323"/>
                <a:ext cx="940449" cy="973703"/>
                <a:chOff x="10930157" y="2418396"/>
                <a:chExt cx="1634357" cy="1636824"/>
              </a:xfrm>
            </p:grpSpPr>
            <p:pic>
              <p:nvPicPr>
                <p:cNvPr id="24" name="Picture 198">
                  <a:extLst>
                    <a:ext uri="{FF2B5EF4-FFF2-40B4-BE49-F238E27FC236}">
                      <a16:creationId xmlns:a16="http://schemas.microsoft.com/office/drawing/2014/main" id="{242B35E2-59A3-462C-B142-6E00AAF29F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017" t="37665" r="36413" b="37043"/>
                <a:stretch/>
              </p:blipFill>
              <p:spPr>
                <a:xfrm>
                  <a:off x="10930157" y="2418396"/>
                  <a:ext cx="1634357" cy="1499425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25" name="TextBox 199">
                  <a:extLst>
                    <a:ext uri="{FF2B5EF4-FFF2-40B4-BE49-F238E27FC236}">
                      <a16:creationId xmlns:a16="http://schemas.microsoft.com/office/drawing/2014/main" id="{9877EBAB-8467-49E9-B8A0-8D773BBB8C3A}"/>
                    </a:ext>
                  </a:extLst>
                </p:cNvPr>
                <p:cNvSpPr txBox="1"/>
                <p:nvPr/>
              </p:nvSpPr>
              <p:spPr>
                <a:xfrm>
                  <a:off x="11184310" y="3434362"/>
                  <a:ext cx="1126049" cy="62085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bg1"/>
                      </a:solidFill>
                    </a:rPr>
                    <a:t>TEM</a:t>
                  </a:r>
                </a:p>
              </p:txBody>
            </p:sp>
          </p:grpSp>
          <p:grpSp>
            <p:nvGrpSpPr>
              <p:cNvPr id="19" name="Group 193">
                <a:extLst>
                  <a:ext uri="{FF2B5EF4-FFF2-40B4-BE49-F238E27FC236}">
                    <a16:creationId xmlns:a16="http://schemas.microsoft.com/office/drawing/2014/main" id="{A6A4C298-95CD-4411-B5B7-7B89A7DE10D8}"/>
                  </a:ext>
                </a:extLst>
              </p:cNvPr>
              <p:cNvGrpSpPr/>
              <p:nvPr/>
            </p:nvGrpSpPr>
            <p:grpSpPr>
              <a:xfrm>
                <a:off x="4677815" y="4113962"/>
                <a:ext cx="2560645" cy="1621997"/>
                <a:chOff x="4887772" y="4113962"/>
                <a:chExt cx="2560645" cy="1621997"/>
              </a:xfrm>
            </p:grpSpPr>
            <p:sp>
              <p:nvSpPr>
                <p:cNvPr id="20" name="Oval 194">
                  <a:extLst>
                    <a:ext uri="{FF2B5EF4-FFF2-40B4-BE49-F238E27FC236}">
                      <a16:creationId xmlns:a16="http://schemas.microsoft.com/office/drawing/2014/main" id="{AB1306DE-F09D-4D7D-82C3-64770EAECE42}"/>
                    </a:ext>
                  </a:extLst>
                </p:cNvPr>
                <p:cNvSpPr/>
                <p:nvPr/>
              </p:nvSpPr>
              <p:spPr>
                <a:xfrm rot="20450915">
                  <a:off x="4887772" y="4113962"/>
                  <a:ext cx="297955" cy="429362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21" name="Oval 195">
                  <a:extLst>
                    <a:ext uri="{FF2B5EF4-FFF2-40B4-BE49-F238E27FC236}">
                      <a16:creationId xmlns:a16="http://schemas.microsoft.com/office/drawing/2014/main" id="{A5BCCD72-8E4B-41DC-87F2-ED98242676F8}"/>
                    </a:ext>
                  </a:extLst>
                </p:cNvPr>
                <p:cNvSpPr/>
                <p:nvPr/>
              </p:nvSpPr>
              <p:spPr>
                <a:xfrm rot="20321941">
                  <a:off x="7037233" y="4149219"/>
                  <a:ext cx="223073" cy="281492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22" name="Oval 196">
                  <a:extLst>
                    <a:ext uri="{FF2B5EF4-FFF2-40B4-BE49-F238E27FC236}">
                      <a16:creationId xmlns:a16="http://schemas.microsoft.com/office/drawing/2014/main" id="{2C60B6CD-E344-4609-B7E0-B76899FF5EF0}"/>
                    </a:ext>
                  </a:extLst>
                </p:cNvPr>
                <p:cNvSpPr/>
                <p:nvPr/>
              </p:nvSpPr>
              <p:spPr>
                <a:xfrm rot="19922036">
                  <a:off x="6689032" y="4510584"/>
                  <a:ext cx="245997" cy="418951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23" name="Oval 197">
                  <a:extLst>
                    <a:ext uri="{FF2B5EF4-FFF2-40B4-BE49-F238E27FC236}">
                      <a16:creationId xmlns:a16="http://schemas.microsoft.com/office/drawing/2014/main" id="{AD5DAC39-ED10-48BC-BED1-3944D9157A99}"/>
                    </a:ext>
                  </a:extLst>
                </p:cNvPr>
                <p:cNvSpPr/>
                <p:nvPr/>
              </p:nvSpPr>
              <p:spPr>
                <a:xfrm rot="19616963">
                  <a:off x="7243979" y="5627887"/>
                  <a:ext cx="204438" cy="108072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76307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79007C-01A3-4541-B4FA-701E47BD855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de-DE" b="1" dirty="0"/>
              <a:t>H</a:t>
            </a:r>
            <a:r>
              <a:rPr lang="de-DE" b="1" baseline="-25000" dirty="0"/>
              <a:t>c1</a:t>
            </a:r>
            <a:r>
              <a:rPr lang="de-DE" b="1" dirty="0"/>
              <a:t> </a:t>
            </a:r>
            <a:r>
              <a:rPr lang="de-DE" b="1" dirty="0" err="1"/>
              <a:t>measurements</a:t>
            </a:r>
            <a:endParaRPr lang="de-DE" b="1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20F857-C3D2-4B9E-BB32-53EE36B3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18</a:t>
            </a:fld>
            <a:endParaRPr lang="de-DE"/>
          </a:p>
        </p:txBody>
      </p:sp>
      <p:pic>
        <p:nvPicPr>
          <p:cNvPr id="7" name="Picture 10">
            <a:extLst>
              <a:ext uri="{FF2B5EF4-FFF2-40B4-BE49-F238E27FC236}">
                <a16:creationId xmlns:a16="http://schemas.microsoft.com/office/drawing/2014/main" id="{BCF35C77-63A5-447E-BC4D-ADB84D834A8D}"/>
              </a:ext>
            </a:extLst>
          </p:cNvPr>
          <p:cNvPicPr/>
          <p:nvPr/>
        </p:nvPicPr>
        <p:blipFill rotWithShape="1">
          <a:blip r:embed="rId2"/>
          <a:srcRect l="51542"/>
          <a:stretch/>
        </p:blipFill>
        <p:spPr>
          <a:xfrm>
            <a:off x="170329" y="1517317"/>
            <a:ext cx="5122416" cy="430276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4B9F5A83-D540-4C35-BD4F-B3FC57F3B5C1}"/>
              </a:ext>
            </a:extLst>
          </p:cNvPr>
          <p:cNvSpPr txBox="1"/>
          <p:nvPr/>
        </p:nvSpPr>
        <p:spPr>
          <a:xfrm>
            <a:off x="5532440" y="1669001"/>
            <a:ext cx="6676007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VSM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measurements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eSans UHH Regular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r>
              <a:rPr kumimoji="0" lang="de-DE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Filmthickness</a:t>
            </a:r>
            <a:r>
              <a:rPr kumimoji="0" lang="de-DE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</a:t>
            </a:r>
            <a:r>
              <a:rPr kumimoji="0" lang="de-DE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identical</a:t>
            </a: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75nm – </a:t>
            </a:r>
            <a:r>
              <a:rPr kumimoji="0" lang="de-DE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on Si</a:t>
            </a: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r>
              <a:rPr kumimoji="0" lang="de-DE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Magnetic</a:t>
            </a: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</a:t>
            </a:r>
            <a:r>
              <a:rPr lang="de-DE" dirty="0" err="1">
                <a:solidFill>
                  <a:prstClr val="black"/>
                </a:solidFill>
                <a:latin typeface="TheSans UHH Regular"/>
              </a:rPr>
              <a:t>dipolemoment</a:t>
            </a:r>
            <a:r>
              <a:rPr lang="de-DE" dirty="0">
                <a:solidFill>
                  <a:prstClr val="black"/>
                </a:solidFill>
                <a:latin typeface="TheSans UHH Regular"/>
              </a:rPr>
              <a:t> </a:t>
            </a:r>
            <a:r>
              <a:rPr kumimoji="0" lang="de-DE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m</a:t>
            </a: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</a:t>
            </a:r>
            <a:r>
              <a:rPr kumimoji="0" lang="de-DE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as</a:t>
            </a: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</a:t>
            </a:r>
            <a:r>
              <a:rPr kumimoji="0" lang="de-DE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function</a:t>
            </a: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</a:t>
            </a:r>
            <a:r>
              <a:rPr kumimoji="0" lang="de-DE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of</a:t>
            </a: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B and T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eSans UHH Regular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H</a:t>
            </a:r>
            <a:r>
              <a:rPr kumimoji="0" lang="de-DE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c1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Bulk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NbTiN on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the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order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30mT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(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depends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on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stochiometry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)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eSans UHH Regular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eSans UHH Regular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Significant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increase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H</a:t>
            </a:r>
            <a:r>
              <a:rPr kumimoji="0" lang="de-DE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c1</a:t>
            </a:r>
            <a:r>
              <a:rPr lang="de-DE" dirty="0">
                <a:solidFill>
                  <a:prstClr val="black"/>
                </a:solidFill>
                <a:latin typeface="TheSans UHH Regular"/>
              </a:rPr>
              <a:t> </a:t>
            </a:r>
            <a:r>
              <a:rPr lang="de-DE" dirty="0" err="1">
                <a:solidFill>
                  <a:prstClr val="black"/>
                </a:solidFill>
                <a:latin typeface="TheSans UHH Regular"/>
              </a:rPr>
              <a:t>observed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eSans UHH Regular"/>
            </a:endParaRPr>
          </a:p>
          <a:p>
            <a:pPr marL="285750" lvl="0" indent="-285750" defTabSz="457200">
              <a:buFont typeface="Arial" panose="020B0604020202020204" pitchFamily="34" charset="0"/>
              <a:buChar char="•"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Consistent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with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publications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</a:t>
            </a:r>
            <a:r>
              <a:rPr lang="de-DE" dirty="0" err="1">
                <a:solidFill>
                  <a:prstClr val="black"/>
                </a:solidFill>
                <a:latin typeface="TheSans UHH Regular"/>
              </a:rPr>
              <a:t>from</a:t>
            </a:r>
            <a:r>
              <a:rPr lang="de-DE" dirty="0">
                <a:solidFill>
                  <a:prstClr val="black"/>
                </a:solidFill>
                <a:latin typeface="TheSans UHH Regular"/>
              </a:rPr>
              <a:t> ODU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eSans UHH Regular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75nm NbTiN auf </a:t>
            </a:r>
            <a:r>
              <a:rPr kumimoji="0" lang="de-DE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Nb</a:t>
            </a: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</a:t>
            </a:r>
            <a:endParaRPr lang="de-DE" dirty="0">
              <a:solidFill>
                <a:prstClr val="black"/>
              </a:solidFill>
              <a:latin typeface="TheSans UHH Regular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DC „</a:t>
            </a:r>
            <a:r>
              <a:rPr lang="de-DE" dirty="0">
                <a:solidFill>
                  <a:prstClr val="black"/>
                </a:solidFill>
                <a:latin typeface="TheSans UHH Regular"/>
              </a:rPr>
              <a:t>p</a:t>
            </a:r>
            <a:r>
              <a:rPr kumimoji="0" lang="de-DE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unchthrough</a:t>
            </a: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“ </a:t>
            </a:r>
            <a:r>
              <a:rPr kumimoji="0" lang="de-DE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measurement</a:t>
            </a: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H </a:t>
            </a: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  <a:cs typeface="Arial" panose="020B0604020202020204" pitchFamily="34" charset="0"/>
              </a:rPr>
              <a:t>≈</a:t>
            </a: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 UHH Regular"/>
              </a:rPr>
              <a:t> 250mT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eSans UHH Regular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sz="2000" dirty="0">
                <a:solidFill>
                  <a:prstClr val="black"/>
                </a:solidFill>
                <a:latin typeface="TheSans UHH Regular"/>
              </a:rPr>
              <a:t>Best </a:t>
            </a:r>
            <a:r>
              <a:rPr lang="de-DE" sz="2000" dirty="0" err="1">
                <a:solidFill>
                  <a:prstClr val="black"/>
                </a:solidFill>
                <a:latin typeface="TheSans UHH Regular"/>
              </a:rPr>
              <a:t>explanation</a:t>
            </a:r>
            <a:r>
              <a:rPr lang="de-DE" sz="2000" dirty="0">
                <a:solidFill>
                  <a:prstClr val="black"/>
                </a:solidFill>
                <a:latin typeface="TheSans UHH Regular"/>
              </a:rPr>
              <a:t>: </a:t>
            </a:r>
            <a:r>
              <a:rPr lang="de-DE" sz="2000" dirty="0" err="1">
                <a:solidFill>
                  <a:prstClr val="black"/>
                </a:solidFill>
                <a:latin typeface="TheSans UHH Regular"/>
              </a:rPr>
              <a:t>pancake</a:t>
            </a:r>
            <a:r>
              <a:rPr lang="de-DE" sz="2000" dirty="0">
                <a:solidFill>
                  <a:prstClr val="black"/>
                </a:solidFill>
                <a:latin typeface="TheSans UHH Regular"/>
              </a:rPr>
              <a:t> </a:t>
            </a:r>
            <a:r>
              <a:rPr lang="de-DE" sz="2000" dirty="0" err="1">
                <a:solidFill>
                  <a:prstClr val="black"/>
                </a:solidFill>
                <a:latin typeface="TheSans UHH Regular"/>
              </a:rPr>
              <a:t>effect</a:t>
            </a:r>
            <a:r>
              <a:rPr lang="de-DE" sz="2000" dirty="0">
                <a:solidFill>
                  <a:prstClr val="black"/>
                </a:solidFill>
                <a:latin typeface="TheSans UHH Regular"/>
              </a:rPr>
              <a:t> </a:t>
            </a:r>
            <a:r>
              <a:rPr lang="de-DE" sz="2000" dirty="0" err="1">
                <a:solidFill>
                  <a:prstClr val="black"/>
                </a:solidFill>
                <a:latin typeface="TheSans UHH Regular"/>
              </a:rPr>
              <a:t>since</a:t>
            </a:r>
            <a:r>
              <a:rPr lang="de-DE" sz="2000" dirty="0">
                <a:solidFill>
                  <a:prstClr val="black"/>
                </a:solidFill>
                <a:latin typeface="TheSans UHH Regular"/>
              </a:rPr>
              <a:t> NbTiN on Si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eSans UHH Regular"/>
            </a:endParaRPr>
          </a:p>
        </p:txBody>
      </p:sp>
      <p:sp>
        <p:nvSpPr>
          <p:cNvPr id="9" name="Rectangle 74">
            <a:extLst>
              <a:ext uri="{FF2B5EF4-FFF2-40B4-BE49-F238E27FC236}">
                <a16:creationId xmlns:a16="http://schemas.microsoft.com/office/drawing/2014/main" id="{3F2BAC8C-BC86-4AC6-A137-83754AA5E486}"/>
              </a:ext>
            </a:extLst>
          </p:cNvPr>
          <p:cNvSpPr/>
          <p:nvPr/>
        </p:nvSpPr>
        <p:spPr>
          <a:xfrm>
            <a:off x="26634" y="4991873"/>
            <a:ext cx="590974" cy="3488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74">
            <a:extLst>
              <a:ext uri="{FF2B5EF4-FFF2-40B4-BE49-F238E27FC236}">
                <a16:creationId xmlns:a16="http://schemas.microsoft.com/office/drawing/2014/main" id="{C36C0A0C-9F20-43D3-89F9-95234EDB7C95}"/>
              </a:ext>
            </a:extLst>
          </p:cNvPr>
          <p:cNvSpPr/>
          <p:nvPr/>
        </p:nvSpPr>
        <p:spPr>
          <a:xfrm>
            <a:off x="0" y="1494596"/>
            <a:ext cx="590974" cy="3488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AD6DE25-5D62-40C8-BE17-5DA987480FBC}"/>
              </a:ext>
            </a:extLst>
          </p:cNvPr>
          <p:cNvSpPr/>
          <p:nvPr/>
        </p:nvSpPr>
        <p:spPr>
          <a:xfrm>
            <a:off x="9601371" y="3625485"/>
            <a:ext cx="260707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/>
              <a:t>[I. H. </a:t>
            </a:r>
            <a:r>
              <a:rPr lang="en-US" sz="1000" b="1" dirty="0" err="1"/>
              <a:t>Senevirathne</a:t>
            </a:r>
            <a:r>
              <a:rPr lang="en-US" sz="1000" b="1" dirty="0"/>
              <a:t>, SUSPB025, SRF2023] </a:t>
            </a:r>
            <a:endParaRPr lang="de-DE" sz="1000" b="1" dirty="0"/>
          </a:p>
        </p:txBody>
      </p:sp>
    </p:spTree>
    <p:extLst>
      <p:ext uri="{BB962C8B-B14F-4D97-AF65-F5344CB8AC3E}">
        <p14:creationId xmlns:p14="http://schemas.microsoft.com/office/powerpoint/2010/main" val="2132309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79007C-01A3-4541-B4FA-701E47BD855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de-DE" b="1" dirty="0" err="1"/>
              <a:t>Related</a:t>
            </a:r>
            <a:r>
              <a:rPr lang="de-DE" b="1" dirty="0"/>
              <a:t> </a:t>
            </a:r>
            <a:r>
              <a:rPr lang="de-DE" b="1" dirty="0" err="1"/>
              <a:t>ongoing</a:t>
            </a:r>
            <a:r>
              <a:rPr lang="de-DE" b="1" dirty="0"/>
              <a:t> </a:t>
            </a:r>
            <a:r>
              <a:rPr lang="de-DE" b="1" dirty="0" err="1"/>
              <a:t>studies</a:t>
            </a:r>
            <a:endParaRPr lang="de-DE" b="1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20F857-C3D2-4B9E-BB32-53EE36B3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19</a:t>
            </a:fld>
            <a:endParaRPr lang="de-DE"/>
          </a:p>
        </p:txBody>
      </p:sp>
      <p:sp>
        <p:nvSpPr>
          <p:cNvPr id="8" name="TextBox 3">
            <a:extLst>
              <a:ext uri="{FF2B5EF4-FFF2-40B4-BE49-F238E27FC236}">
                <a16:creationId xmlns:a16="http://schemas.microsoft.com/office/drawing/2014/main" id="{FABF8C73-DAC3-4C52-83CB-AC8C19FE8DBC}"/>
              </a:ext>
            </a:extLst>
          </p:cNvPr>
          <p:cNvSpPr txBox="1"/>
          <p:nvPr/>
        </p:nvSpPr>
        <p:spPr>
          <a:xfrm>
            <a:off x="266156" y="1127708"/>
            <a:ext cx="3308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Thermal conductivity studies at UHH/DESY </a:t>
            </a:r>
          </a:p>
        </p:txBody>
      </p:sp>
      <p:sp>
        <p:nvSpPr>
          <p:cNvPr id="9" name="TextBox 35">
            <a:extLst>
              <a:ext uri="{FF2B5EF4-FFF2-40B4-BE49-F238E27FC236}">
                <a16:creationId xmlns:a16="http://schemas.microsoft.com/office/drawing/2014/main" id="{5818F5B1-EA91-4183-A361-F463F1CCEB8C}"/>
              </a:ext>
            </a:extLst>
          </p:cNvPr>
          <p:cNvSpPr txBox="1"/>
          <p:nvPr/>
        </p:nvSpPr>
        <p:spPr>
          <a:xfrm>
            <a:off x="3887416" y="1127708"/>
            <a:ext cx="41216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Commissioning of the UHH Quadrupole Resonator (QPR) at DESY </a:t>
            </a:r>
          </a:p>
        </p:txBody>
      </p:sp>
      <p:sp>
        <p:nvSpPr>
          <p:cNvPr id="10" name="TextBox 42">
            <a:extLst>
              <a:ext uri="{FF2B5EF4-FFF2-40B4-BE49-F238E27FC236}">
                <a16:creationId xmlns:a16="http://schemas.microsoft.com/office/drawing/2014/main" id="{F13ADC37-3822-4FAD-B67D-BAC633B51238}"/>
              </a:ext>
            </a:extLst>
          </p:cNvPr>
          <p:cNvSpPr txBox="1"/>
          <p:nvPr/>
        </p:nvSpPr>
        <p:spPr>
          <a:xfrm>
            <a:off x="8091653" y="1135832"/>
            <a:ext cx="37085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Flux expulsion studies at </a:t>
            </a:r>
          </a:p>
          <a:p>
            <a:r>
              <a:rPr lang="en-US" dirty="0"/>
              <a:t>     CERN</a:t>
            </a:r>
          </a:p>
        </p:txBody>
      </p:sp>
      <p:pic>
        <p:nvPicPr>
          <p:cNvPr id="11" name="Picture 24">
            <a:extLst>
              <a:ext uri="{FF2B5EF4-FFF2-40B4-BE49-F238E27FC236}">
                <a16:creationId xmlns:a16="http://schemas.microsoft.com/office/drawing/2014/main" id="{AFF0DC4F-1EAF-44DD-A46A-B98A7D27A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2273" y="1911876"/>
            <a:ext cx="3473629" cy="3581584"/>
          </a:xfrm>
          <a:prstGeom prst="rect">
            <a:avLst/>
          </a:prstGeom>
        </p:spPr>
      </p:pic>
      <p:grpSp>
        <p:nvGrpSpPr>
          <p:cNvPr id="12" name="Group 26">
            <a:extLst>
              <a:ext uri="{FF2B5EF4-FFF2-40B4-BE49-F238E27FC236}">
                <a16:creationId xmlns:a16="http://schemas.microsoft.com/office/drawing/2014/main" id="{A060B20C-5E3A-4FB6-B9DA-8E212805DD0B}"/>
              </a:ext>
            </a:extLst>
          </p:cNvPr>
          <p:cNvGrpSpPr/>
          <p:nvPr/>
        </p:nvGrpSpPr>
        <p:grpSpPr>
          <a:xfrm>
            <a:off x="462862" y="1752763"/>
            <a:ext cx="2873240" cy="4060348"/>
            <a:chOff x="168348" y="1172938"/>
            <a:chExt cx="2873240" cy="4060348"/>
          </a:xfrm>
        </p:grpSpPr>
        <p:grpSp>
          <p:nvGrpSpPr>
            <p:cNvPr id="13" name="Group 36">
              <a:extLst>
                <a:ext uri="{FF2B5EF4-FFF2-40B4-BE49-F238E27FC236}">
                  <a16:creationId xmlns:a16="http://schemas.microsoft.com/office/drawing/2014/main" id="{06D7C99C-2A9F-4B06-820F-8DB9F488AACB}"/>
                </a:ext>
              </a:extLst>
            </p:cNvPr>
            <p:cNvGrpSpPr/>
            <p:nvPr/>
          </p:nvGrpSpPr>
          <p:grpSpPr>
            <a:xfrm>
              <a:off x="168348" y="1172938"/>
              <a:ext cx="2873240" cy="2943219"/>
              <a:chOff x="1210961" y="1340528"/>
              <a:chExt cx="2429637" cy="2472087"/>
            </a:xfrm>
          </p:grpSpPr>
          <p:pic>
            <p:nvPicPr>
              <p:cNvPr id="16" name="Picture 37">
                <a:extLst>
                  <a:ext uri="{FF2B5EF4-FFF2-40B4-BE49-F238E27FC236}">
                    <a16:creationId xmlns:a16="http://schemas.microsoft.com/office/drawing/2014/main" id="{584EE2AB-88B7-4A0C-8736-2A02348B51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10961" y="1340528"/>
                <a:ext cx="2429636" cy="2429636"/>
              </a:xfrm>
              <a:prstGeom prst="rect">
                <a:avLst/>
              </a:prstGeom>
            </p:spPr>
          </p:pic>
          <p:sp>
            <p:nvSpPr>
              <p:cNvPr id="17" name="TextBox 38">
                <a:extLst>
                  <a:ext uri="{FF2B5EF4-FFF2-40B4-BE49-F238E27FC236}">
                    <a16:creationId xmlns:a16="http://schemas.microsoft.com/office/drawing/2014/main" id="{AB4D98D7-9627-42CA-A6DE-4FC4A596E2DD}"/>
                  </a:ext>
                </a:extLst>
              </p:cNvPr>
              <p:cNvSpPr txBox="1"/>
              <p:nvPr/>
            </p:nvSpPr>
            <p:spPr>
              <a:xfrm>
                <a:off x="1359817" y="3481390"/>
                <a:ext cx="2280781" cy="3312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b="1" dirty="0"/>
                  <a:t>forming a hollow cavity</a:t>
                </a:r>
              </a:p>
            </p:txBody>
          </p:sp>
        </p:grpSp>
        <p:pic>
          <p:nvPicPr>
            <p:cNvPr id="14" name="Picture 34">
              <a:extLst>
                <a:ext uri="{FF2B5EF4-FFF2-40B4-BE49-F238E27FC236}">
                  <a16:creationId xmlns:a16="http://schemas.microsoft.com/office/drawing/2014/main" id="{CF1B6BC5-7F3A-4A12-828C-0D6A847561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017" r="5349" b="50000"/>
            <a:stretch/>
          </p:blipFill>
          <p:spPr>
            <a:xfrm>
              <a:off x="168348" y="4065941"/>
              <a:ext cx="1952156" cy="1167345"/>
            </a:xfrm>
            <a:prstGeom prst="rect">
              <a:avLst/>
            </a:prstGeom>
          </p:spPr>
        </p:pic>
        <p:pic>
          <p:nvPicPr>
            <p:cNvPr id="15" name="Picture 44">
              <a:extLst>
                <a:ext uri="{FF2B5EF4-FFF2-40B4-BE49-F238E27FC236}">
                  <a16:creationId xmlns:a16="http://schemas.microsoft.com/office/drawing/2014/main" id="{E3BE3D7C-D039-4B72-9F4E-54FD2607DC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497" r="61812"/>
            <a:stretch/>
          </p:blipFill>
          <p:spPr>
            <a:xfrm>
              <a:off x="2116879" y="4054300"/>
              <a:ext cx="924708" cy="1173865"/>
            </a:xfrm>
            <a:prstGeom prst="rect">
              <a:avLst/>
            </a:prstGeom>
          </p:spPr>
        </p:pic>
      </p:grpSp>
      <p:pic>
        <p:nvPicPr>
          <p:cNvPr id="18" name="Picture 46">
            <a:extLst>
              <a:ext uri="{FF2B5EF4-FFF2-40B4-BE49-F238E27FC236}">
                <a16:creationId xmlns:a16="http://schemas.microsoft.com/office/drawing/2014/main" id="{3DBA20EA-846F-4E02-A79E-1E0CC4AE9F9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7" r="12053" b="15814"/>
          <a:stretch/>
        </p:blipFill>
        <p:spPr>
          <a:xfrm>
            <a:off x="4485896" y="1821062"/>
            <a:ext cx="2770926" cy="3923750"/>
          </a:xfrm>
          <a:prstGeom prst="rect">
            <a:avLst/>
          </a:prstGeom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B9CEE0EA-E7C9-4A3D-9769-AA8D051A45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4" t="2998" r="23871" b="3466"/>
          <a:stretch/>
        </p:blipFill>
        <p:spPr bwMode="auto">
          <a:xfrm>
            <a:off x="10900753" y="1233016"/>
            <a:ext cx="836540" cy="82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176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983D799A-8CD6-4F7D-ACB6-C96D9B0F879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6002" y="4425481"/>
            <a:ext cx="11351299" cy="1181873"/>
          </a:xfrm>
        </p:spPr>
        <p:txBody>
          <a:bodyPr/>
          <a:lstStyle/>
          <a:p>
            <a:r>
              <a:rPr lang="en-US" b="1" dirty="0"/>
              <a:t>Let’s look beyond Niobium?</a:t>
            </a:r>
          </a:p>
          <a:p>
            <a:endParaRPr lang="en-US" b="1" dirty="0"/>
          </a:p>
        </p:txBody>
      </p:sp>
      <p:pic>
        <p:nvPicPr>
          <p:cNvPr id="3" name="Picture 2" descr="I'm going on a (data) adventure! — Hobbit text analysis | by Dorota Mierzwa  | Towards Data Science">
            <a:extLst>
              <a:ext uri="{FF2B5EF4-FFF2-40B4-BE49-F238E27FC236}">
                <a16:creationId xmlns:a16="http://schemas.microsoft.com/office/drawing/2014/main" id="{72EF8684-9924-46F6-BC53-25A963278C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673" y="2001953"/>
            <a:ext cx="4440653" cy="2220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7022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79007C-01A3-4541-B4FA-701E47BD855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de-DE" b="1" dirty="0"/>
              <a:t>PEALD </a:t>
            </a:r>
            <a:r>
              <a:rPr lang="de-DE" b="1" dirty="0" err="1"/>
              <a:t>AlN</a:t>
            </a:r>
            <a:r>
              <a:rPr lang="de-DE" b="1" dirty="0"/>
              <a:t>-NbTiN </a:t>
            </a:r>
            <a:r>
              <a:rPr lang="de-DE" b="1" dirty="0" err="1"/>
              <a:t>cavity</a:t>
            </a:r>
            <a:r>
              <a:rPr lang="de-DE" b="1" dirty="0"/>
              <a:t> </a:t>
            </a:r>
            <a:r>
              <a:rPr lang="de-DE" b="1" dirty="0" err="1"/>
              <a:t>coating</a:t>
            </a:r>
            <a:r>
              <a:rPr lang="de-DE" b="1" dirty="0"/>
              <a:t>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20F857-C3D2-4B9E-BB32-53EE36B3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20</a:t>
            </a:fld>
            <a:endParaRPr lang="de-DE"/>
          </a:p>
        </p:txBody>
      </p:sp>
      <p:grpSp>
        <p:nvGrpSpPr>
          <p:cNvPr id="7" name="Group 1">
            <a:extLst>
              <a:ext uri="{FF2B5EF4-FFF2-40B4-BE49-F238E27FC236}">
                <a16:creationId xmlns:a16="http://schemas.microsoft.com/office/drawing/2014/main" id="{D506B886-94F4-4F00-9F4C-467CE3592442}"/>
              </a:ext>
            </a:extLst>
          </p:cNvPr>
          <p:cNvGrpSpPr/>
          <p:nvPr/>
        </p:nvGrpSpPr>
        <p:grpSpPr>
          <a:xfrm>
            <a:off x="3437129" y="1843896"/>
            <a:ext cx="5367685" cy="4245968"/>
            <a:chOff x="2907895" y="681013"/>
            <a:chExt cx="5367685" cy="4245968"/>
          </a:xfrm>
        </p:grpSpPr>
        <p:sp>
          <p:nvSpPr>
            <p:cNvPr id="8" name="TextBox 6">
              <a:extLst>
                <a:ext uri="{FF2B5EF4-FFF2-40B4-BE49-F238E27FC236}">
                  <a16:creationId xmlns:a16="http://schemas.microsoft.com/office/drawing/2014/main" id="{0B90CCC9-641A-422A-BEA6-11F0C8ED6E93}"/>
                </a:ext>
              </a:extLst>
            </p:cNvPr>
            <p:cNvSpPr txBox="1"/>
            <p:nvPr/>
          </p:nvSpPr>
          <p:spPr>
            <a:xfrm>
              <a:off x="3361540" y="681013"/>
              <a:ext cx="17986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highlight>
                    <a:srgbClr val="C0C0C0"/>
                  </a:highlight>
                </a:rPr>
                <a:t>Upgraded system</a:t>
              </a:r>
            </a:p>
          </p:txBody>
        </p:sp>
        <p:pic>
          <p:nvPicPr>
            <p:cNvPr id="9" name="Picture 38">
              <a:extLst>
                <a:ext uri="{FF2B5EF4-FFF2-40B4-BE49-F238E27FC236}">
                  <a16:creationId xmlns:a16="http://schemas.microsoft.com/office/drawing/2014/main" id="{DEF69C1C-5E7C-41CA-B477-19FB09D062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0958" y="1051656"/>
              <a:ext cx="2312077" cy="3875325"/>
            </a:xfrm>
            <a:prstGeom prst="rect">
              <a:avLst/>
            </a:prstGeom>
          </p:spPr>
        </p:pic>
        <p:grpSp>
          <p:nvGrpSpPr>
            <p:cNvPr id="10" name="Group 39">
              <a:extLst>
                <a:ext uri="{FF2B5EF4-FFF2-40B4-BE49-F238E27FC236}">
                  <a16:creationId xmlns:a16="http://schemas.microsoft.com/office/drawing/2014/main" id="{B8190F0E-D93D-42C2-B40A-84339EE486D9}"/>
                </a:ext>
              </a:extLst>
            </p:cNvPr>
            <p:cNvGrpSpPr/>
            <p:nvPr/>
          </p:nvGrpSpPr>
          <p:grpSpPr>
            <a:xfrm>
              <a:off x="2907895" y="821933"/>
              <a:ext cx="5367685" cy="2261014"/>
              <a:chOff x="5655365" y="32621"/>
              <a:chExt cx="5916511" cy="2505869"/>
            </a:xfrm>
          </p:grpSpPr>
          <p:sp>
            <p:nvSpPr>
              <p:cNvPr id="11" name="Rechteck 1">
                <a:extLst>
                  <a:ext uri="{FF2B5EF4-FFF2-40B4-BE49-F238E27FC236}">
                    <a16:creationId xmlns:a16="http://schemas.microsoft.com/office/drawing/2014/main" id="{3ECA2CA6-0EE3-4408-BB6F-A58D8BEBF0A4}"/>
                  </a:ext>
                </a:extLst>
              </p:cNvPr>
              <p:cNvSpPr/>
              <p:nvPr/>
            </p:nvSpPr>
            <p:spPr>
              <a:xfrm>
                <a:off x="5655365" y="256412"/>
                <a:ext cx="2519734" cy="177808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12" name="Gerader Verbinder 8">
                <a:extLst>
                  <a:ext uri="{FF2B5EF4-FFF2-40B4-BE49-F238E27FC236}">
                    <a16:creationId xmlns:a16="http://schemas.microsoft.com/office/drawing/2014/main" id="{D1FC6CD3-259A-4E2B-A5A5-53C444842C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75099" y="32621"/>
                <a:ext cx="370961" cy="223791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Gerader Verbinder 9">
                <a:extLst>
                  <a:ext uri="{FF2B5EF4-FFF2-40B4-BE49-F238E27FC236}">
                    <a16:creationId xmlns:a16="http://schemas.microsoft.com/office/drawing/2014/main" id="{3F8059D4-07AE-4C46-A84B-F20E0CFFB0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75099" y="2034492"/>
                <a:ext cx="360183" cy="503998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14" name="Grafik 12">
                <a:extLst>
                  <a:ext uri="{FF2B5EF4-FFF2-40B4-BE49-F238E27FC236}">
                    <a16:creationId xmlns:a16="http://schemas.microsoft.com/office/drawing/2014/main" id="{129471D5-0308-4C79-A259-BB0669B4220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172" r="7310"/>
              <a:stretch/>
            </p:blipFill>
            <p:spPr>
              <a:xfrm>
                <a:off x="8548173" y="50481"/>
                <a:ext cx="3023703" cy="2488009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</p:grpSp>
      <p:sp>
        <p:nvSpPr>
          <p:cNvPr id="15" name="TextBox 45">
            <a:extLst>
              <a:ext uri="{FF2B5EF4-FFF2-40B4-BE49-F238E27FC236}">
                <a16:creationId xmlns:a16="http://schemas.microsoft.com/office/drawing/2014/main" id="{8FB2DAE0-688B-4B4A-93DB-ED9D13C51836}"/>
              </a:ext>
            </a:extLst>
          </p:cNvPr>
          <p:cNvSpPr txBox="1"/>
          <p:nvPr/>
        </p:nvSpPr>
        <p:spPr>
          <a:xfrm>
            <a:off x="8937699" y="2192285"/>
            <a:ext cx="3051633" cy="3970318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High versatility</a:t>
            </a:r>
            <a:r>
              <a:rPr lang="en-US" sz="2000" dirty="0"/>
              <a:t> in one system:</a:t>
            </a:r>
          </a:p>
          <a:p>
            <a:endParaRPr lang="en-US" sz="2000" dirty="0"/>
          </a:p>
          <a:p>
            <a:pPr marL="285750" indent="-285750">
              <a:buFontTx/>
              <a:buChar char="-"/>
            </a:pPr>
            <a:r>
              <a:rPr lang="en-US" sz="2000" dirty="0"/>
              <a:t>PEALD and thermal ALD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Capable depositing: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/>
              <a:t>NbTiN / NbN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/>
              <a:t>AlN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/>
              <a:t>Al</a:t>
            </a:r>
            <a:r>
              <a:rPr lang="en-US" sz="2000" baseline="-25000" dirty="0"/>
              <a:t>2</a:t>
            </a:r>
            <a:r>
              <a:rPr lang="en-US" sz="2000" dirty="0"/>
              <a:t>O</a:t>
            </a:r>
            <a:r>
              <a:rPr lang="en-US" sz="2000" baseline="-25000" dirty="0"/>
              <a:t>3</a:t>
            </a:r>
            <a:endParaRPr lang="en-US" sz="2000" dirty="0"/>
          </a:p>
          <a:p>
            <a:pPr marL="285750" indent="-285750">
              <a:buFontTx/>
              <a:buChar char="-"/>
            </a:pPr>
            <a:r>
              <a:rPr lang="en-US" sz="2000" dirty="0"/>
              <a:t>In-situ annealing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/>
              <a:t>dissolve oxide layers before coating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/>
              <a:t>after coating</a:t>
            </a:r>
          </a:p>
          <a:p>
            <a:pPr lvl="1"/>
            <a:endParaRPr lang="en-US" baseline="-25000" dirty="0"/>
          </a:p>
        </p:txBody>
      </p:sp>
      <p:pic>
        <p:nvPicPr>
          <p:cNvPr id="16" name="Picture 24">
            <a:extLst>
              <a:ext uri="{FF2B5EF4-FFF2-40B4-BE49-F238E27FC236}">
                <a16:creationId xmlns:a16="http://schemas.microsoft.com/office/drawing/2014/main" id="{C2BAE9A4-1371-4C0A-BA22-7965E06FFC7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22" r="6388" b="18960"/>
          <a:stretch/>
        </p:blipFill>
        <p:spPr>
          <a:xfrm>
            <a:off x="227439" y="1260820"/>
            <a:ext cx="2988220" cy="50605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TextBox 26">
            <a:extLst>
              <a:ext uri="{FF2B5EF4-FFF2-40B4-BE49-F238E27FC236}">
                <a16:creationId xmlns:a16="http://schemas.microsoft.com/office/drawing/2014/main" id="{07FA29E6-8168-4032-B960-AB81B78C5D61}"/>
              </a:ext>
            </a:extLst>
          </p:cNvPr>
          <p:cNvSpPr txBox="1"/>
          <p:nvPr/>
        </p:nvSpPr>
        <p:spPr>
          <a:xfrm>
            <a:off x="3249339" y="1352439"/>
            <a:ext cx="884106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/>
              <a:t>EXTEND SINGLE-CELL FURNACE TO PEALD-SINGLE-CELL COATING SYSTEM</a:t>
            </a:r>
          </a:p>
        </p:txBody>
      </p:sp>
      <p:sp>
        <p:nvSpPr>
          <p:cNvPr id="18" name="TextBox 82">
            <a:extLst>
              <a:ext uri="{FF2B5EF4-FFF2-40B4-BE49-F238E27FC236}">
                <a16:creationId xmlns:a16="http://schemas.microsoft.com/office/drawing/2014/main" id="{8CA263F9-4161-4A2D-88D8-2DED181236A5}"/>
              </a:ext>
            </a:extLst>
          </p:cNvPr>
          <p:cNvSpPr txBox="1"/>
          <p:nvPr/>
        </p:nvSpPr>
        <p:spPr>
          <a:xfrm>
            <a:off x="6253019" y="4699545"/>
            <a:ext cx="2684680" cy="1323439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Status: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/>
              <a:t>Design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/>
              <a:t>Fabrication ongoing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Commissioning</a:t>
            </a:r>
          </a:p>
        </p:txBody>
      </p:sp>
    </p:spTree>
    <p:extLst>
      <p:ext uri="{BB962C8B-B14F-4D97-AF65-F5344CB8AC3E}">
        <p14:creationId xmlns:p14="http://schemas.microsoft.com/office/powerpoint/2010/main" val="3517296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79007C-01A3-4541-B4FA-701E47BD855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de-DE" b="1" dirty="0"/>
              <a:t>SRF R&amp;D Roadmap </a:t>
            </a:r>
            <a:r>
              <a:rPr lang="de-DE" b="1" dirty="0" err="1"/>
              <a:t>of</a:t>
            </a:r>
            <a:r>
              <a:rPr lang="de-DE" b="1" dirty="0"/>
              <a:t> UHH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20F857-C3D2-4B9E-BB32-53EE36B3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21</a:t>
            </a:fld>
            <a:endParaRPr lang="de-DE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7DF806C5-2941-4618-87D0-9A9F514449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247" t="16444" r="14442" b="6060"/>
          <a:stretch/>
        </p:blipFill>
        <p:spPr>
          <a:xfrm>
            <a:off x="609600" y="750346"/>
            <a:ext cx="10625005" cy="6069410"/>
          </a:xfrm>
          <a:prstGeom prst="rect">
            <a:avLst/>
          </a:prstGeom>
        </p:spPr>
      </p:pic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1F9549FF-1AF5-44F3-A9E1-9E4874CFCE83}"/>
              </a:ext>
            </a:extLst>
          </p:cNvPr>
          <p:cNvCxnSpPr/>
          <p:nvPr/>
        </p:nvCxnSpPr>
        <p:spPr>
          <a:xfrm>
            <a:off x="5264460" y="1482571"/>
            <a:ext cx="0" cy="5142385"/>
          </a:xfrm>
          <a:prstGeom prst="line">
            <a:avLst/>
          </a:prstGeom>
          <a:ln w="38100">
            <a:solidFill>
              <a:srgbClr val="FF0000"/>
            </a:solidFill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3D589D58-D2BF-4260-A153-A2FD2469A09B}"/>
              </a:ext>
            </a:extLst>
          </p:cNvPr>
          <p:cNvSpPr txBox="1"/>
          <p:nvPr/>
        </p:nvSpPr>
        <p:spPr>
          <a:xfrm>
            <a:off x="4770982" y="1159311"/>
            <a:ext cx="1124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Now-ish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9894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79007C-01A3-4541-B4FA-701E47BD855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de-DE" b="1" dirty="0"/>
              <a:t>Summary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2D44B70-A30F-4CBB-978B-7D159849DA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598" y="1263811"/>
            <a:ext cx="11083637" cy="485802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have to start looking for alternatives beyond </a:t>
            </a:r>
            <a:r>
              <a:rPr lang="en-US" dirty="0" err="1"/>
              <a:t>Nb</a:t>
            </a:r>
            <a:r>
              <a:rPr lang="en-US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… and SIS is one (awesome and fun) candidate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SIS / </a:t>
            </a:r>
            <a:r>
              <a:rPr lang="de-DE" dirty="0" err="1"/>
              <a:t>thin</a:t>
            </a:r>
            <a:r>
              <a:rPr lang="de-DE" dirty="0"/>
              <a:t> film </a:t>
            </a:r>
            <a:r>
              <a:rPr lang="de-DE" dirty="0" err="1"/>
              <a:t>community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large and </a:t>
            </a:r>
            <a:r>
              <a:rPr lang="de-DE" dirty="0" err="1"/>
              <a:t>keeps</a:t>
            </a:r>
            <a:r>
              <a:rPr lang="de-DE" dirty="0"/>
              <a:t> </a:t>
            </a:r>
            <a:r>
              <a:rPr lang="de-DE" dirty="0" err="1"/>
              <a:t>growing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UHH pushes deep into the topic and tries to catch up fast…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…already at eye-level on some points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20F857-C3D2-4B9E-BB32-53EE36B3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3285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79007C-01A3-4541-B4FA-701E47BD855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de-DE" b="1" dirty="0" err="1"/>
              <a:t>Thank</a:t>
            </a:r>
            <a:r>
              <a:rPr lang="de-DE" b="1" dirty="0"/>
              <a:t> </a:t>
            </a:r>
            <a:r>
              <a:rPr lang="de-DE" b="1" dirty="0" err="1"/>
              <a:t>you</a:t>
            </a:r>
            <a:endParaRPr lang="de-DE" b="1" dirty="0"/>
          </a:p>
        </p:txBody>
      </p:sp>
      <p:sp>
        <p:nvSpPr>
          <p:cNvPr id="5" name="Textplatzhalter 1">
            <a:extLst>
              <a:ext uri="{FF2B5EF4-FFF2-40B4-BE49-F238E27FC236}">
                <a16:creationId xmlns:a16="http://schemas.microsoft.com/office/drawing/2014/main" id="{F7FDA388-77A9-486D-9B43-8B0AF46160C0}"/>
              </a:ext>
            </a:extLst>
          </p:cNvPr>
          <p:cNvSpPr txBox="1">
            <a:spLocks/>
          </p:cNvSpPr>
          <p:nvPr/>
        </p:nvSpPr>
        <p:spPr>
          <a:xfrm>
            <a:off x="191344" y="1212000"/>
            <a:ext cx="11881320" cy="28395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de-DE" sz="1400" b="1" dirty="0" err="1"/>
              <a:t>Thanks</a:t>
            </a:r>
            <a:r>
              <a:rPr lang="de-DE" sz="1400" b="1" dirty="0"/>
              <a:t> </a:t>
            </a:r>
            <a:r>
              <a:rPr lang="de-DE" sz="1400" b="1" dirty="0" err="1"/>
              <a:t>to</a:t>
            </a:r>
            <a:endParaRPr lang="de-DE" sz="1400" dirty="0"/>
          </a:p>
          <a:p>
            <a:pPr algn="just"/>
            <a:r>
              <a:rPr lang="de-DE" sz="1400" dirty="0"/>
              <a:t>Robert Blick (UHH), Frederic Braun (U. Wuppertal), Maik </a:t>
            </a:r>
            <a:r>
              <a:rPr lang="de-DE" sz="1400" dirty="0" err="1"/>
              <a:t>Butterling</a:t>
            </a:r>
            <a:r>
              <a:rPr lang="de-DE" sz="1400" dirty="0"/>
              <a:t> (HZDR), Jakub </a:t>
            </a:r>
            <a:r>
              <a:rPr lang="de-DE" sz="1400" dirty="0" err="1"/>
              <a:t>Cizek</a:t>
            </a:r>
            <a:r>
              <a:rPr lang="de-DE" sz="1400" dirty="0"/>
              <a:t> (U Prague), </a:t>
            </a:r>
            <a:r>
              <a:rPr lang="de-DE" sz="1400" dirty="0" err="1"/>
              <a:t>Getnet</a:t>
            </a:r>
            <a:r>
              <a:rPr lang="de-DE" sz="1400" dirty="0"/>
              <a:t> </a:t>
            </a:r>
            <a:r>
              <a:rPr lang="de-DE" sz="1400" dirty="0" err="1"/>
              <a:t>Deyu</a:t>
            </a:r>
            <a:r>
              <a:rPr lang="de-DE" sz="1400" dirty="0"/>
              <a:t> (UHH), Alexey </a:t>
            </a:r>
            <a:r>
              <a:rPr lang="de-DE" sz="1400" dirty="0" err="1"/>
              <a:t>Ermakov</a:t>
            </a:r>
            <a:r>
              <a:rPr lang="de-DE" sz="1400" dirty="0"/>
              <a:t> (DESY), Jürgen Eschke (DESY), Erik Hirschmann (HZDR), Wolfgang Hillert (UHH), Arno </a:t>
            </a:r>
            <a:r>
              <a:rPr lang="de-DE" sz="1400" dirty="0" err="1"/>
              <a:t>Jeromin</a:t>
            </a:r>
            <a:r>
              <a:rPr lang="de-DE" sz="1400" dirty="0"/>
              <a:t> (DESY), Thomas Keller (UHH), Nicolay </a:t>
            </a:r>
            <a:r>
              <a:rPr lang="de-DE" sz="1400" dirty="0" err="1"/>
              <a:t>Krupka</a:t>
            </a:r>
            <a:r>
              <a:rPr lang="de-DE" sz="1400" dirty="0"/>
              <a:t> (DESY), Anton </a:t>
            </a:r>
            <a:r>
              <a:rPr lang="de-DE" sz="1400" dirty="0" err="1"/>
              <a:t>Lorf</a:t>
            </a:r>
            <a:r>
              <a:rPr lang="de-DE" sz="1400" dirty="0"/>
              <a:t> (UHH), Kay </a:t>
            </a:r>
            <a:r>
              <a:rPr lang="de-DE" sz="1400" dirty="0" err="1"/>
              <a:t>Jensch</a:t>
            </a:r>
            <a:r>
              <a:rPr lang="de-DE" sz="1400" dirty="0"/>
              <a:t> (DESY), Thomas Keller (DESY), Oskar </a:t>
            </a:r>
            <a:r>
              <a:rPr lang="de-DE" sz="1400" dirty="0" err="1"/>
              <a:t>Liedke</a:t>
            </a:r>
            <a:r>
              <a:rPr lang="de-DE" sz="1400" dirty="0"/>
              <a:t> (HZDR), Lutz </a:t>
            </a:r>
            <a:r>
              <a:rPr lang="de-DE" sz="1400" dirty="0" err="1"/>
              <a:t>Lilje</a:t>
            </a:r>
            <a:r>
              <a:rPr lang="de-DE" sz="1400" dirty="0"/>
              <a:t> (DESY), Dirk Lützenkirchen-Hecht (U. Wuppertal), Cornelius Martens (UHH), </a:t>
            </a:r>
            <a:r>
              <a:rPr lang="de-DE" sz="1400" dirty="0" err="1"/>
              <a:t>Giso</a:t>
            </a:r>
            <a:r>
              <a:rPr lang="de-DE" sz="1400" dirty="0"/>
              <a:t> Marquardt (DESY), </a:t>
            </a:r>
            <a:r>
              <a:rPr lang="de-DE" sz="1400" dirty="0" err="1"/>
              <a:t>Trupen</a:t>
            </a:r>
            <a:r>
              <a:rPr lang="de-DE" sz="1400" dirty="0"/>
              <a:t> </a:t>
            </a:r>
            <a:r>
              <a:rPr lang="de-DE" sz="1400" dirty="0" err="1"/>
              <a:t>Parik</a:t>
            </a:r>
            <a:r>
              <a:rPr lang="de-DE" sz="1400" dirty="0"/>
              <a:t> (DESY), Lea </a:t>
            </a:r>
            <a:r>
              <a:rPr lang="de-DE" sz="1400" dirty="0" err="1"/>
              <a:t>Preece</a:t>
            </a:r>
            <a:r>
              <a:rPr lang="de-DE" sz="1400" dirty="0"/>
              <a:t> (UHH), Detlef Reschke (DESY), Cem </a:t>
            </a:r>
            <a:r>
              <a:rPr lang="de-DE" sz="1400" dirty="0" err="1"/>
              <a:t>Saribal</a:t>
            </a:r>
            <a:r>
              <a:rPr lang="de-DE" sz="1400" dirty="0"/>
              <a:t> (UHH), Nils Schäfer (TUDA), Lea </a:t>
            </a:r>
            <a:r>
              <a:rPr lang="de-DE" sz="1400" dirty="0" err="1"/>
              <a:t>Steder</a:t>
            </a:r>
            <a:r>
              <a:rPr lang="de-DE" sz="1400" dirty="0"/>
              <a:t> (DESY), Andreas Stierle (DESY), Vedran Vonk (DESY), Birte van der Horst (DESY), Andreas Wagner (HZDR), Nick Walker (DESY), Hans Weise (DESY), Mateusz </a:t>
            </a:r>
            <a:r>
              <a:rPr lang="de-DE" sz="1400" dirty="0" err="1"/>
              <a:t>Wiencek</a:t>
            </a:r>
            <a:r>
              <a:rPr lang="de-DE" sz="1400" dirty="0"/>
              <a:t> (DESY), </a:t>
            </a:r>
            <a:r>
              <a:rPr lang="de-DE" sz="1400" dirty="0" err="1"/>
              <a:t>Artem</a:t>
            </a:r>
            <a:r>
              <a:rPr lang="de-DE" sz="1400" dirty="0"/>
              <a:t> </a:t>
            </a:r>
            <a:r>
              <a:rPr lang="de-DE" sz="1400" dirty="0" err="1"/>
              <a:t>Zaidman</a:t>
            </a:r>
            <a:r>
              <a:rPr lang="de-DE" sz="1400" dirty="0"/>
              <a:t> (UHH), Robert </a:t>
            </a:r>
            <a:r>
              <a:rPr lang="de-DE" sz="1400" dirty="0" err="1"/>
              <a:t>Zierold</a:t>
            </a:r>
            <a:r>
              <a:rPr lang="de-DE" sz="1400" dirty="0"/>
              <a:t> (UHH) and </a:t>
            </a:r>
            <a:r>
              <a:rPr lang="de-DE" sz="1400" dirty="0" err="1"/>
              <a:t>many</a:t>
            </a:r>
            <a:r>
              <a:rPr lang="de-DE" sz="1400" dirty="0"/>
              <a:t> </a:t>
            </a:r>
            <a:r>
              <a:rPr lang="de-DE" sz="1400" dirty="0" err="1"/>
              <a:t>more</a:t>
            </a:r>
            <a:endParaRPr lang="de-DE" sz="14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458A7E8-2094-4BBD-840F-4E9A3FFC83AF}"/>
              </a:ext>
            </a:extLst>
          </p:cNvPr>
          <p:cNvSpPr txBox="1"/>
          <p:nvPr/>
        </p:nvSpPr>
        <p:spPr>
          <a:xfrm>
            <a:off x="5277810" y="2801597"/>
            <a:ext cx="13185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 err="1">
                <a:latin typeface="Cooper Black" panose="0208090404030B020404" pitchFamily="18" charset="0"/>
              </a:rPr>
              <a:t>Questions</a:t>
            </a:r>
            <a:r>
              <a:rPr lang="de-DE" sz="1600" dirty="0">
                <a:latin typeface="Cooper Black" panose="0208090404030B020404" pitchFamily="18" charset="0"/>
              </a:rPr>
              <a:t>?</a:t>
            </a:r>
          </a:p>
        </p:txBody>
      </p:sp>
      <p:pic>
        <p:nvPicPr>
          <p:cNvPr id="7" name="Picture 4" descr="https://i.pinimg.com/originals/de/6a/0e/de6a0eec4cb6d8e56ec1d59687e6b418.gif">
            <a:extLst>
              <a:ext uri="{FF2B5EF4-FFF2-40B4-BE49-F238E27FC236}">
                <a16:creationId xmlns:a16="http://schemas.microsoft.com/office/drawing/2014/main" id="{1DA4CF96-97EE-4613-92BB-B1047D56F4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0143" y="3176781"/>
            <a:ext cx="453390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922CAF6-A13F-467A-9499-2B4208997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68000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27CBD77-8C40-4B3B-BA1E-2AE36EC7C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24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3712609-0225-485A-8D3F-342199673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809" y="213864"/>
            <a:ext cx="9364382" cy="6430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7771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152EF9B-14D3-4BD3-961D-290D29535C93}"/>
              </a:ext>
            </a:extLst>
          </p:cNvPr>
          <p:cNvSpPr/>
          <p:nvPr/>
        </p:nvSpPr>
        <p:spPr>
          <a:xfrm>
            <a:off x="168349" y="6485860"/>
            <a:ext cx="11408735" cy="278145"/>
          </a:xfrm>
          <a:prstGeom prst="roundRect">
            <a:avLst/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ALD cavity coating		PEALD SIS studies		Thermal conductivity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47871BE-4267-48EB-9D1D-427AB9840CEC}"/>
              </a:ext>
            </a:extLst>
          </p:cNvPr>
          <p:cNvSpPr/>
          <p:nvPr/>
        </p:nvSpPr>
        <p:spPr>
          <a:xfrm>
            <a:off x="11702902" y="6485860"/>
            <a:ext cx="320749" cy="278145"/>
          </a:xfrm>
          <a:prstGeom prst="roundRect">
            <a:avLst/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F8E760A-94C0-4443-B7F8-25EC8C6C2241}"/>
              </a:ext>
            </a:extLst>
          </p:cNvPr>
          <p:cNvSpPr/>
          <p:nvPr/>
        </p:nvSpPr>
        <p:spPr>
          <a:xfrm>
            <a:off x="0" y="0"/>
            <a:ext cx="12192000" cy="70557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s-ES" sz="3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How</a:t>
            </a:r>
            <a:r>
              <a:rPr lang="es-ES" sz="3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3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we</a:t>
            </a:r>
            <a:r>
              <a:rPr lang="es-ES" sz="3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3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grow</a:t>
            </a:r>
            <a:r>
              <a:rPr lang="es-ES" sz="3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AlN-NbTiN multilayers by PEALD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68E7D11-EE06-4266-AB5C-414A9048EAFB}"/>
              </a:ext>
            </a:extLst>
          </p:cNvPr>
          <p:cNvGrpSpPr/>
          <p:nvPr/>
        </p:nvGrpSpPr>
        <p:grpSpPr>
          <a:xfrm>
            <a:off x="2265792" y="4380573"/>
            <a:ext cx="5135313" cy="2039701"/>
            <a:chOff x="6278920" y="2390431"/>
            <a:chExt cx="5135313" cy="2039701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FC9D87-A2F0-4BE9-86B6-0005A8017A7A}"/>
                </a:ext>
              </a:extLst>
            </p:cNvPr>
            <p:cNvSpPr txBox="1"/>
            <p:nvPr/>
          </p:nvSpPr>
          <p:spPr>
            <a:xfrm>
              <a:off x="6278920" y="2390431"/>
              <a:ext cx="51353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TBTDEN</a:t>
              </a:r>
              <a:r>
                <a:rPr lang="en-US" dirty="0"/>
                <a:t>: 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(t-</a:t>
              </a:r>
              <a:r>
                <a:rPr lang="en-US" sz="1800" dirty="0" err="1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Butylimido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)tris(diethylamino)niobium(V)</a:t>
              </a:r>
              <a:endParaRPr lang="en-US" dirty="0"/>
            </a:p>
          </p:txBody>
        </p:sp>
        <p:pic>
          <p:nvPicPr>
            <p:cNvPr id="1026" name="Picture 2" descr="Tris(diethylamido)(tert-butylimido)niobium(V) | TBTDEN ...">
              <a:extLst>
                <a:ext uri="{FF2B5EF4-FFF2-40B4-BE49-F238E27FC236}">
                  <a16:creationId xmlns:a16="http://schemas.microsoft.com/office/drawing/2014/main" id="{F01D89D8-C903-4B46-8AD1-033D23CA13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77552" y="2870717"/>
              <a:ext cx="2137100" cy="1559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C88406E-FBF8-40E0-8867-B80868BDA3EB}"/>
              </a:ext>
            </a:extLst>
          </p:cNvPr>
          <p:cNvGrpSpPr/>
          <p:nvPr/>
        </p:nvGrpSpPr>
        <p:grpSpPr>
          <a:xfrm>
            <a:off x="2406540" y="2570243"/>
            <a:ext cx="4351284" cy="1684651"/>
            <a:chOff x="273267" y="2225153"/>
            <a:chExt cx="4351284" cy="168465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2657241-BF57-4A32-8E80-48EF34254F2C}"/>
                </a:ext>
              </a:extLst>
            </p:cNvPr>
            <p:cNvSpPr txBox="1"/>
            <p:nvPr/>
          </p:nvSpPr>
          <p:spPr>
            <a:xfrm>
              <a:off x="273267" y="2225153"/>
              <a:ext cx="43512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TDMAT</a:t>
              </a:r>
              <a:r>
                <a:rPr lang="en-US" dirty="0"/>
                <a:t>: 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tetrakis(dimethylamino)titanium(IV)</a:t>
              </a:r>
              <a:endParaRPr lang="en-US" dirty="0"/>
            </a:p>
          </p:txBody>
        </p:sp>
        <p:pic>
          <p:nvPicPr>
            <p:cNvPr id="1028" name="Picture 4" descr="Tetrakis(dimethylamido)titanium(IV) 99.999 trace metals 3275-24-9">
              <a:extLst>
                <a:ext uri="{FF2B5EF4-FFF2-40B4-BE49-F238E27FC236}">
                  <a16:creationId xmlns:a16="http://schemas.microsoft.com/office/drawing/2014/main" id="{7B305772-3CA7-4834-A13C-D05C63167F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6550" y="2620348"/>
              <a:ext cx="1744718" cy="1289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D5F5B6-C58E-49B5-B647-F12D47E36577}"/>
              </a:ext>
            </a:extLst>
          </p:cNvPr>
          <p:cNvGrpSpPr/>
          <p:nvPr/>
        </p:nvGrpSpPr>
        <p:grpSpPr>
          <a:xfrm>
            <a:off x="3268389" y="1152042"/>
            <a:ext cx="2627586" cy="1323352"/>
            <a:chOff x="7234432" y="1092768"/>
            <a:chExt cx="2627586" cy="1323352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7EC37402-7B22-4FB7-BC48-513A1C8F9637}"/>
                </a:ext>
              </a:extLst>
            </p:cNvPr>
            <p:cNvSpPr txBox="1"/>
            <p:nvPr/>
          </p:nvSpPr>
          <p:spPr>
            <a:xfrm>
              <a:off x="7234432" y="1092768"/>
              <a:ext cx="26275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TMA</a:t>
              </a:r>
              <a:r>
                <a:rPr lang="en-US" dirty="0"/>
                <a:t>: Trimethylaluminum</a:t>
              </a:r>
            </a:p>
          </p:txBody>
        </p:sp>
        <p:pic>
          <p:nvPicPr>
            <p:cNvPr id="1030" name="Picture 6" descr="Trimethylaluminium, 1.0M solution in heptane, AcroSeal™, Thermo Scientific  Chemicals | Fisher Scientific">
              <a:extLst>
                <a:ext uri="{FF2B5EF4-FFF2-40B4-BE49-F238E27FC236}">
                  <a16:creationId xmlns:a16="http://schemas.microsoft.com/office/drawing/2014/main" id="{213DE73C-015A-4B1B-8903-1B735517A71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71" t="12649" r="5693" b="13543"/>
            <a:stretch/>
          </p:blipFill>
          <p:spPr bwMode="auto">
            <a:xfrm>
              <a:off x="7979906" y="1462100"/>
              <a:ext cx="1136638" cy="954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0F101F5-7980-46AF-AD53-7FF70DB7BFC7}"/>
              </a:ext>
            </a:extLst>
          </p:cNvPr>
          <p:cNvSpPr txBox="1"/>
          <p:nvPr/>
        </p:nvSpPr>
        <p:spPr>
          <a:xfrm>
            <a:off x="3194397" y="764839"/>
            <a:ext cx="2921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Precursors: Al, </a:t>
            </a:r>
            <a:r>
              <a:rPr lang="en-US" u="sng" dirty="0" err="1"/>
              <a:t>Ti</a:t>
            </a:r>
            <a:r>
              <a:rPr lang="en-US" u="sng" dirty="0"/>
              <a:t>, and Nb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D0DC15A-D345-45AD-B631-C1CDA55066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23" y="2127227"/>
            <a:ext cx="2249951" cy="2120969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5726E10-A6D9-4B18-9E0A-E5A0774963A6}"/>
              </a:ext>
            </a:extLst>
          </p:cNvPr>
          <p:cNvCxnSpPr>
            <a:cxnSpLocks/>
          </p:cNvCxnSpPr>
          <p:nvPr/>
        </p:nvCxnSpPr>
        <p:spPr>
          <a:xfrm>
            <a:off x="1867442" y="4386896"/>
            <a:ext cx="554490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4501219-142E-47E3-9AFE-46A1029CB6C8}"/>
              </a:ext>
            </a:extLst>
          </p:cNvPr>
          <p:cNvCxnSpPr>
            <a:cxnSpLocks/>
          </p:cNvCxnSpPr>
          <p:nvPr/>
        </p:nvCxnSpPr>
        <p:spPr>
          <a:xfrm>
            <a:off x="2406540" y="2475394"/>
            <a:ext cx="500580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C110FCA-81D9-4D2E-A7D8-C59D97F50049}"/>
              </a:ext>
            </a:extLst>
          </p:cNvPr>
          <p:cNvCxnSpPr>
            <a:cxnSpLocks/>
          </p:cNvCxnSpPr>
          <p:nvPr/>
        </p:nvCxnSpPr>
        <p:spPr>
          <a:xfrm>
            <a:off x="9932152" y="4386896"/>
            <a:ext cx="2255163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9B5B411-D849-45B3-B408-3E996BF2EDB9}"/>
              </a:ext>
            </a:extLst>
          </p:cNvPr>
          <p:cNvCxnSpPr>
            <a:cxnSpLocks/>
          </p:cNvCxnSpPr>
          <p:nvPr/>
        </p:nvCxnSpPr>
        <p:spPr>
          <a:xfrm>
            <a:off x="9932152" y="2494532"/>
            <a:ext cx="2259848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FD061FA-5DCF-4EC8-BFF7-A93429F5C59E}"/>
              </a:ext>
            </a:extLst>
          </p:cNvPr>
          <p:cNvGrpSpPr/>
          <p:nvPr/>
        </p:nvGrpSpPr>
        <p:grpSpPr>
          <a:xfrm>
            <a:off x="6649320" y="5251084"/>
            <a:ext cx="5471767" cy="603914"/>
            <a:chOff x="6132213" y="5257587"/>
            <a:chExt cx="5471767" cy="603914"/>
          </a:xfrm>
        </p:grpSpPr>
        <p:sp>
          <p:nvSpPr>
            <p:cNvPr id="24" name="Equals 23">
              <a:extLst>
                <a:ext uri="{FF2B5EF4-FFF2-40B4-BE49-F238E27FC236}">
                  <a16:creationId xmlns:a16="http://schemas.microsoft.com/office/drawing/2014/main" id="{39C5C218-776A-4102-8795-9EE47885BEDD}"/>
                </a:ext>
              </a:extLst>
            </p:cNvPr>
            <p:cNvSpPr/>
            <p:nvPr/>
          </p:nvSpPr>
          <p:spPr>
            <a:xfrm>
              <a:off x="9864851" y="5391732"/>
              <a:ext cx="567987" cy="364718"/>
            </a:xfrm>
            <a:prstGeom prst="mathEqual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tx1"/>
                </a:solidFill>
              </a:endParaRPr>
            </a:p>
          </p:txBody>
        </p:sp>
        <p:sp>
          <p:nvSpPr>
            <p:cNvPr id="43" name="Plus Sign 42">
              <a:extLst>
                <a:ext uri="{FF2B5EF4-FFF2-40B4-BE49-F238E27FC236}">
                  <a16:creationId xmlns:a16="http://schemas.microsoft.com/office/drawing/2014/main" id="{61DDDA91-F2FE-44B3-B8AE-5080632E827B}"/>
                </a:ext>
              </a:extLst>
            </p:cNvPr>
            <p:cNvSpPr/>
            <p:nvPr/>
          </p:nvSpPr>
          <p:spPr>
            <a:xfrm>
              <a:off x="6132213" y="5283760"/>
              <a:ext cx="542154" cy="577741"/>
            </a:xfrm>
            <a:prstGeom prst="mathPlus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195B0FA-F507-49CE-B273-54E66700DA65}"/>
                </a:ext>
              </a:extLst>
            </p:cNvPr>
            <p:cNvSpPr txBox="1"/>
            <p:nvPr/>
          </p:nvSpPr>
          <p:spPr>
            <a:xfrm>
              <a:off x="10596414" y="5257587"/>
              <a:ext cx="100756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NbN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B7DECDDE-B161-4455-A28F-5DB4CA55FD82}"/>
              </a:ext>
            </a:extLst>
          </p:cNvPr>
          <p:cNvGrpSpPr/>
          <p:nvPr/>
        </p:nvGrpSpPr>
        <p:grpSpPr>
          <a:xfrm>
            <a:off x="6648173" y="3262560"/>
            <a:ext cx="5539142" cy="603914"/>
            <a:chOff x="6132213" y="5257587"/>
            <a:chExt cx="5539142" cy="603914"/>
          </a:xfrm>
        </p:grpSpPr>
        <p:sp>
          <p:nvSpPr>
            <p:cNvPr id="48" name="Equals 47">
              <a:extLst>
                <a:ext uri="{FF2B5EF4-FFF2-40B4-BE49-F238E27FC236}">
                  <a16:creationId xmlns:a16="http://schemas.microsoft.com/office/drawing/2014/main" id="{4DA7B29C-627B-4C7E-898F-5122B44E6731}"/>
                </a:ext>
              </a:extLst>
            </p:cNvPr>
            <p:cNvSpPr/>
            <p:nvPr/>
          </p:nvSpPr>
          <p:spPr>
            <a:xfrm>
              <a:off x="9864851" y="5391732"/>
              <a:ext cx="567987" cy="364718"/>
            </a:xfrm>
            <a:prstGeom prst="mathEqual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Plus Sign 48">
              <a:extLst>
                <a:ext uri="{FF2B5EF4-FFF2-40B4-BE49-F238E27FC236}">
                  <a16:creationId xmlns:a16="http://schemas.microsoft.com/office/drawing/2014/main" id="{8C99497E-9780-495F-BC72-FCC973F1A476}"/>
                </a:ext>
              </a:extLst>
            </p:cNvPr>
            <p:cNvSpPr/>
            <p:nvPr/>
          </p:nvSpPr>
          <p:spPr>
            <a:xfrm>
              <a:off x="6132213" y="5283760"/>
              <a:ext cx="542154" cy="577741"/>
            </a:xfrm>
            <a:prstGeom prst="mathPlus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74235E6-FB5E-403A-A5CF-91210EE208EF}"/>
                </a:ext>
              </a:extLst>
            </p:cNvPr>
            <p:cNvSpPr txBox="1"/>
            <p:nvPr/>
          </p:nvSpPr>
          <p:spPr>
            <a:xfrm>
              <a:off x="10663789" y="5257587"/>
              <a:ext cx="100756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TiN</a:t>
              </a:r>
              <a:endPara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1C040AD-456F-4538-9A1F-96050B688A9C}"/>
              </a:ext>
            </a:extLst>
          </p:cNvPr>
          <p:cNvGrpSpPr/>
          <p:nvPr/>
        </p:nvGrpSpPr>
        <p:grpSpPr>
          <a:xfrm>
            <a:off x="6652858" y="1331205"/>
            <a:ext cx="5539142" cy="603914"/>
            <a:chOff x="6132213" y="5257587"/>
            <a:chExt cx="5539142" cy="603914"/>
          </a:xfrm>
        </p:grpSpPr>
        <p:sp>
          <p:nvSpPr>
            <p:cNvPr id="52" name="Equals 51">
              <a:extLst>
                <a:ext uri="{FF2B5EF4-FFF2-40B4-BE49-F238E27FC236}">
                  <a16:creationId xmlns:a16="http://schemas.microsoft.com/office/drawing/2014/main" id="{54686C8F-37A4-4687-A41D-0258B927758E}"/>
                </a:ext>
              </a:extLst>
            </p:cNvPr>
            <p:cNvSpPr/>
            <p:nvPr/>
          </p:nvSpPr>
          <p:spPr>
            <a:xfrm>
              <a:off x="9864851" y="5391732"/>
              <a:ext cx="567987" cy="364718"/>
            </a:xfrm>
            <a:prstGeom prst="mathEqual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Plus Sign 52">
              <a:extLst>
                <a:ext uri="{FF2B5EF4-FFF2-40B4-BE49-F238E27FC236}">
                  <a16:creationId xmlns:a16="http://schemas.microsoft.com/office/drawing/2014/main" id="{2716DA38-49D1-42FB-B45C-27A86558AE88}"/>
                </a:ext>
              </a:extLst>
            </p:cNvPr>
            <p:cNvSpPr/>
            <p:nvPr/>
          </p:nvSpPr>
          <p:spPr>
            <a:xfrm>
              <a:off x="6132213" y="5283760"/>
              <a:ext cx="542154" cy="577741"/>
            </a:xfrm>
            <a:prstGeom prst="mathPlus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413D5CB-B2B3-4339-A374-9687343C2F30}"/>
                </a:ext>
              </a:extLst>
            </p:cNvPr>
            <p:cNvSpPr txBox="1"/>
            <p:nvPr/>
          </p:nvSpPr>
          <p:spPr>
            <a:xfrm>
              <a:off x="10663789" y="5257587"/>
              <a:ext cx="100756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AlN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B17A345-EBB8-49B4-AD24-FC9942A51CE9}"/>
              </a:ext>
            </a:extLst>
          </p:cNvPr>
          <p:cNvGrpSpPr/>
          <p:nvPr/>
        </p:nvGrpSpPr>
        <p:grpSpPr>
          <a:xfrm>
            <a:off x="7412347" y="1134165"/>
            <a:ext cx="2567865" cy="4966290"/>
            <a:chOff x="6895240" y="1140668"/>
            <a:chExt cx="2567865" cy="496629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D387B56-9887-40C9-84CA-64AFB91D9C97}"/>
                </a:ext>
              </a:extLst>
            </p:cNvPr>
            <p:cNvSpPr txBox="1"/>
            <p:nvPr/>
          </p:nvSpPr>
          <p:spPr>
            <a:xfrm>
              <a:off x="7083189" y="1782374"/>
              <a:ext cx="23799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</a:t>
              </a:r>
              <a:r>
                <a:rPr lang="en-US" baseline="-25000" dirty="0"/>
                <a:t>2</a:t>
              </a:r>
              <a:r>
                <a:rPr lang="en-US" dirty="0"/>
                <a:t>/N</a:t>
              </a:r>
              <a:r>
                <a:rPr lang="en-US" baseline="-25000" dirty="0"/>
                <a:t>2 </a:t>
              </a:r>
              <a:r>
                <a:rPr lang="en-US" dirty="0"/>
                <a:t>PLASMA</a:t>
              </a:r>
            </a:p>
            <a:p>
              <a:r>
                <a:rPr lang="en-US" dirty="0"/>
                <a:t>Plasma reactive species</a:t>
              </a:r>
            </a:p>
          </p:txBody>
        </p:sp>
        <p:pic>
          <p:nvPicPr>
            <p:cNvPr id="20" name="Grafik 7">
              <a:extLst>
                <a:ext uri="{FF2B5EF4-FFF2-40B4-BE49-F238E27FC236}">
                  <a16:creationId xmlns:a16="http://schemas.microsoft.com/office/drawing/2014/main" id="{DDF4D768-85F6-43D4-9805-461A57BFD13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32578" y="2673243"/>
              <a:ext cx="2261862" cy="2189366"/>
            </a:xfrm>
            <a:prstGeom prst="rect">
              <a:avLst/>
            </a:prstGeom>
          </p:spPr>
        </p:pic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277C4C7E-7A19-43DE-B94F-BE9EF6723C1F}"/>
                </a:ext>
              </a:extLst>
            </p:cNvPr>
            <p:cNvCxnSpPr>
              <a:cxnSpLocks/>
            </p:cNvCxnSpPr>
            <p:nvPr/>
          </p:nvCxnSpPr>
          <p:spPr>
            <a:xfrm>
              <a:off x="6897264" y="1140674"/>
              <a:ext cx="0" cy="4958589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2A6EC6B0-4D9B-438C-BEE2-67B2229991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97265" y="1140674"/>
              <a:ext cx="2522731" cy="288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DD9FF811-2D6B-4B75-BAF8-A4389696F795}"/>
                </a:ext>
              </a:extLst>
            </p:cNvPr>
            <p:cNvCxnSpPr>
              <a:cxnSpLocks/>
            </p:cNvCxnSpPr>
            <p:nvPr/>
          </p:nvCxnSpPr>
          <p:spPr>
            <a:xfrm>
              <a:off x="9415045" y="1140668"/>
              <a:ext cx="0" cy="4958589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9744D49-FF1A-4695-8A5D-964BF16B0E2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95240" y="6104074"/>
              <a:ext cx="2522731" cy="288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2" name="Picture 61">
            <a:extLst>
              <a:ext uri="{FF2B5EF4-FFF2-40B4-BE49-F238E27FC236}">
                <a16:creationId xmlns:a16="http://schemas.microsoft.com/office/drawing/2014/main" id="{FC26C23A-71D8-4485-AF5D-D6C98603334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2" t="29869" r="35342" b="22310"/>
          <a:stretch/>
        </p:blipFill>
        <p:spPr>
          <a:xfrm>
            <a:off x="135407" y="5028987"/>
            <a:ext cx="2193682" cy="976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5F795F5D-D365-4BBC-AA13-1AC3697D3211}"/>
              </a:ext>
            </a:extLst>
          </p:cNvPr>
          <p:cNvSpPr txBox="1"/>
          <p:nvPr/>
        </p:nvSpPr>
        <p:spPr>
          <a:xfrm>
            <a:off x="329004" y="4278973"/>
            <a:ext cx="15649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GEMStar</a:t>
            </a:r>
            <a:r>
              <a:rPr lang="en-US" sz="1600" dirty="0"/>
              <a:t> XT-P from </a:t>
            </a:r>
            <a:r>
              <a:rPr lang="en-US" sz="1600" dirty="0" err="1"/>
              <a:t>Arradiance</a:t>
            </a:r>
            <a:endParaRPr lang="en-US" sz="16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6C57620-D78E-4075-96D3-B4693E3F050D}"/>
              </a:ext>
            </a:extLst>
          </p:cNvPr>
          <p:cNvSpPr txBox="1"/>
          <p:nvPr/>
        </p:nvSpPr>
        <p:spPr>
          <a:xfrm>
            <a:off x="37992" y="794521"/>
            <a:ext cx="2851956" cy="1200329"/>
          </a:xfrm>
          <a:prstGeom prst="rect">
            <a:avLst/>
          </a:prstGeom>
          <a:solidFill>
            <a:schemeClr val="bg2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b="1" dirty="0"/>
              <a:t>DEPOSITION PARAMETERS</a:t>
            </a:r>
          </a:p>
          <a:p>
            <a:r>
              <a:rPr lang="es-ES" dirty="0" err="1"/>
              <a:t>Temperature</a:t>
            </a:r>
            <a:r>
              <a:rPr lang="es-ES" dirty="0"/>
              <a:t>: 250 °C</a:t>
            </a:r>
          </a:p>
          <a:p>
            <a:r>
              <a:rPr lang="es-ES" dirty="0"/>
              <a:t>Plasma </a:t>
            </a:r>
            <a:r>
              <a:rPr lang="es-ES" dirty="0" err="1"/>
              <a:t>power</a:t>
            </a:r>
            <a:r>
              <a:rPr lang="es-ES" dirty="0"/>
              <a:t>: 300 W</a:t>
            </a:r>
          </a:p>
          <a:p>
            <a:r>
              <a:rPr lang="es-ES" dirty="0"/>
              <a:t>Base </a:t>
            </a:r>
            <a:r>
              <a:rPr lang="es-ES" dirty="0" err="1"/>
              <a:t>pressure</a:t>
            </a:r>
            <a:r>
              <a:rPr lang="es-ES" dirty="0"/>
              <a:t>: 1E-1 mbar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269EAB4-6FAD-46DE-9131-93C7FA2405E7}"/>
              </a:ext>
            </a:extLst>
          </p:cNvPr>
          <p:cNvSpPr/>
          <p:nvPr/>
        </p:nvSpPr>
        <p:spPr>
          <a:xfrm>
            <a:off x="2259847" y="2475394"/>
            <a:ext cx="9861239" cy="395120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EC7A81B-8344-4F87-95AD-33A039E568D9}"/>
              </a:ext>
            </a:extLst>
          </p:cNvPr>
          <p:cNvSpPr/>
          <p:nvPr/>
        </p:nvSpPr>
        <p:spPr>
          <a:xfrm>
            <a:off x="6188459" y="3918426"/>
            <a:ext cx="2423304" cy="1059861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Nb</a:t>
            </a:r>
            <a:r>
              <a:rPr lang="en-US" sz="3600" b="1" baseline="-25000" dirty="0"/>
              <a:t>x</a:t>
            </a:r>
            <a:r>
              <a:rPr lang="en-US" sz="3600" b="1" dirty="0"/>
              <a:t>Ti</a:t>
            </a:r>
            <a:r>
              <a:rPr lang="en-US" sz="3600" b="1" baseline="-25000" dirty="0"/>
              <a:t>1-x</a:t>
            </a:r>
            <a:r>
              <a:rPr lang="en-US" sz="3600" b="1" dirty="0"/>
              <a:t>N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6D4AA95D-CA33-409E-9EDD-6F47BD0059F8}"/>
              </a:ext>
            </a:extLst>
          </p:cNvPr>
          <p:cNvSpPr/>
          <p:nvPr/>
        </p:nvSpPr>
        <p:spPr>
          <a:xfrm>
            <a:off x="168349" y="6485860"/>
            <a:ext cx="11408735" cy="278145"/>
          </a:xfrm>
          <a:prstGeom prst="roundRect">
            <a:avLst/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SIS motivation         ALD principle              ALD coating cavities       PEALD SIS studies 	     Outlook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9855C082-7CA9-48BA-B656-C4F8C2F20EA1}"/>
              </a:ext>
            </a:extLst>
          </p:cNvPr>
          <p:cNvSpPr/>
          <p:nvPr/>
        </p:nvSpPr>
        <p:spPr>
          <a:xfrm>
            <a:off x="7112000" y="6485860"/>
            <a:ext cx="1879600" cy="278145"/>
          </a:xfrm>
          <a:prstGeom prst="roundRect">
            <a:avLst/>
          </a:prstGeom>
          <a:solidFill>
            <a:schemeClr val="bg2">
              <a:lumMod val="25000"/>
              <a:alpha val="32157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D4A6C01-F5F7-4330-8EC4-262FE22AACFC}"/>
              </a:ext>
            </a:extLst>
          </p:cNvPr>
          <p:cNvSpPr txBox="1"/>
          <p:nvPr/>
        </p:nvSpPr>
        <p:spPr>
          <a:xfrm>
            <a:off x="9240211" y="6262850"/>
            <a:ext cx="29477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SRF2023, Isabel González Díaz-Palacio, UHH</a:t>
            </a:r>
          </a:p>
        </p:txBody>
      </p:sp>
    </p:spTree>
    <p:extLst>
      <p:ext uri="{BB962C8B-B14F-4D97-AF65-F5344CB8AC3E}">
        <p14:creationId xmlns:p14="http://schemas.microsoft.com/office/powerpoint/2010/main" val="591305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" grpId="0" animBg="1"/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IRFU/Service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Page </a:t>
            </a:r>
            <a:fld id="{AEFB9B6D-867A-40B8-ACB0-35CC9F272C9C}" type="slidenum">
              <a:rPr kumimoji="0" lang="fr-FR" sz="1000" b="0" i="0" u="none" strike="noStrike" kern="1200" cap="none" spc="0" normalizeH="0" baseline="0" noProof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800324" y="-92415"/>
            <a:ext cx="5007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ll MT" panose="02020503060305020303" pitchFamily="18" charset="0"/>
                <a:ea typeface="+mn-ea"/>
                <a:cs typeface="+mn-cs"/>
              </a:rPr>
              <a:t>Nb</a:t>
            </a:r>
            <a:r>
              <a:rPr kumimoji="0" lang="fr-FR" sz="2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ll MT" panose="02020503060305020303" pitchFamily="18" charset="0"/>
                <a:ea typeface="+mn-ea"/>
                <a:cs typeface="+mn-cs"/>
              </a:rPr>
              <a:t>3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ll MT" panose="02020503060305020303" pitchFamily="18" charset="0"/>
                <a:ea typeface="+mn-ea"/>
                <a:cs typeface="+mn-cs"/>
              </a:rPr>
              <a:t>Sn/Nb (Cornell - FNAL) – PCT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4056860" y="390038"/>
            <a:ext cx="3088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ll MT" panose="02020503060305020303" pitchFamily="18" charset="0"/>
                <a:ea typeface="+mn-ea"/>
                <a:cs typeface="+mn-cs"/>
              </a:rPr>
              <a:t>Quench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ll MT" panose="02020503060305020303" pitchFamily="18" charset="0"/>
                <a:ea typeface="+mn-ea"/>
                <a:cs typeface="+mn-cs"/>
              </a:rPr>
              <a:t>field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ll MT" panose="02020503060305020303" pitchFamily="18" charset="0"/>
                <a:ea typeface="+mn-ea"/>
                <a:cs typeface="+mn-cs"/>
              </a:rPr>
              <a:t> vs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ll MT" panose="02020503060305020303" pitchFamily="18" charset="0"/>
                <a:ea typeface="+mn-ea"/>
                <a:cs typeface="+mn-cs"/>
              </a:rPr>
              <a:t>Average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ll MT" panose="02020503060305020303" pitchFamily="18" charset="0"/>
                <a:ea typeface="+mn-ea"/>
                <a:cs typeface="+mn-cs"/>
              </a:rPr>
              <a:t> Gap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1672617" y="758272"/>
            <a:ext cx="6590180" cy="4599370"/>
            <a:chOff x="717961" y="723513"/>
            <a:chExt cx="6590180" cy="4599370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961" y="723513"/>
              <a:ext cx="5742358" cy="459937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ZoneTexte 8"/>
                <p:cNvSpPr txBox="1"/>
                <p:nvPr/>
              </p:nvSpPr>
              <p:spPr>
                <a:xfrm>
                  <a:off x="3003565" y="3386996"/>
                  <a:ext cx="2617833" cy="5086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𝐻</m:t>
                            </m:r>
                          </m:e>
                          <m:sub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𝐶</m:t>
                            </m:r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1</m:t>
                            </m:r>
                          </m:sub>
                        </m:sSub>
                        <m:r>
                          <a:rPr kumimoji="0" lang="fr-F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=</m:t>
                        </m:r>
                        <m:f>
                          <m:fPr>
                            <m:ctrlP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</m:t>
                                </m:r>
                              </m:e>
                            </m:rad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𝜅</m:t>
                            </m:r>
                          </m:den>
                        </m:f>
                        <m:d>
                          <m:dPr>
                            <m:ctrlP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𝐿𝑛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dPr>
                              <m:e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𝜅</m:t>
                                </m:r>
                              </m:e>
                            </m:d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+0.08</m:t>
                            </m:r>
                          </m:e>
                        </m:d>
                        <m:r>
                          <a:rPr kumimoji="0" lang="fr-F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  <m:sSub>
                          <m:sSubPr>
                            <m:ctrlP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𝐻</m:t>
                            </m:r>
                          </m:e>
                          <m:sub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𝐶</m:t>
                            </m:r>
                          </m:sub>
                        </m:sSub>
                      </m:oMath>
                    </m:oMathPara>
                  </a14:m>
                  <a:endPara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Bell MT" panose="02020503060305020303" pitchFamily="18" charset="0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9" name="ZoneTexte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03565" y="3386996"/>
                  <a:ext cx="2617833" cy="508665"/>
                </a:xfrm>
                <a:prstGeom prst="rect">
                  <a:avLst/>
                </a:prstGeom>
                <a:blipFill>
                  <a:blip r:embed="rId3"/>
                  <a:stretch>
                    <a:fillRect b="-119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ZoneTexte 9"/>
                <p:cNvSpPr txBox="1"/>
                <p:nvPr/>
              </p:nvSpPr>
              <p:spPr>
                <a:xfrm>
                  <a:off x="2764669" y="1497383"/>
                  <a:ext cx="1363130" cy="72750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FF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FF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𝐻</m:t>
                            </m:r>
                          </m:e>
                          <m:sub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FF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𝐶</m:t>
                            </m:r>
                          </m:sub>
                        </m:sSub>
                        <m:r>
                          <a:rPr kumimoji="0" lang="fr-F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FF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FF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FF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FF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FF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FF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FF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FF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  <m:r>
                          <a:rPr kumimoji="0" lang="fr-F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. </m:t>
                        </m:r>
                        <m:r>
                          <m:rPr>
                            <m:sty m:val="p"/>
                          </m:rPr>
                          <a:rPr kumimoji="0" lang="el-G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Δ</m:t>
                        </m:r>
                        <m:r>
                          <a:rPr kumimoji="0" lang="fr-F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.</m:t>
                        </m:r>
                        <m:r>
                          <a:rPr kumimoji="0" lang="fr-F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𝑒</m:t>
                        </m:r>
                      </m:oMath>
                    </m:oMathPara>
                  </a14:m>
                  <a:endPara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FF00"/>
                    </a:solidFill>
                    <a:effectLst/>
                    <a:uLnTx/>
                    <a:uFillTx/>
                    <a:latin typeface="Bell MT" panose="02020503060305020303" pitchFamily="18" charset="0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0" name="ZoneTexte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64669" y="1497383"/>
                  <a:ext cx="1363130" cy="72750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ZoneTexte 14"/>
                <p:cNvSpPr txBox="1"/>
                <p:nvPr/>
              </p:nvSpPr>
              <p:spPr>
                <a:xfrm>
                  <a:off x="4993789" y="2128954"/>
                  <a:ext cx="2314352" cy="34971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kumimoji="0" lang="fr-FR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𝐻</m:t>
                          </m:r>
                        </m:e>
                        <m:sub>
                          <m:r>
                            <a:rPr kumimoji="0" lang="de-DE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𝑐</m:t>
                          </m:r>
                          <m:r>
                            <a:rPr kumimoji="0" lang="de-DE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</m:t>
                          </m:r>
                          <m:r>
                            <a:rPr kumimoji="0" lang="de-DE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𝑒𝑥𝑝</m:t>
                          </m:r>
                        </m:sub>
                      </m:sSub>
                      <m:r>
                        <a:rPr kumimoji="0" lang="fr-F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=26 </m:t>
                      </m:r>
                      <m:r>
                        <a:rPr kumimoji="0" lang="fr-F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±2.5 </m:t>
                      </m:r>
                      <m:r>
                        <m:rPr>
                          <m:sty m:val="p"/>
                        </m:rPr>
                        <a:rPr kumimoji="0" lang="el-G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Δ</m:t>
                      </m:r>
                      <m:r>
                        <a:rPr kumimoji="0" lang="fr-F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[</m:t>
                      </m:r>
                      <m:f>
                        <m:fPr>
                          <m:ctrlP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𝑚𝑇</m:t>
                          </m:r>
                        </m:num>
                        <m:den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𝑚𝑒𝑉</m:t>
                          </m:r>
                        </m:den>
                      </m:f>
                      <m:r>
                        <a:rPr kumimoji="0" lang="fr-F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]</m:t>
                      </m:r>
                    </m:oMath>
                  </a14:m>
                  <a:r>
                    <a:rPr kumimoji="0" lang="fr-FR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5" name="ZoneTexte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93789" y="2128954"/>
                  <a:ext cx="2314352" cy="349711"/>
                </a:xfrm>
                <a:prstGeom prst="rect">
                  <a:avLst/>
                </a:prstGeom>
                <a:blipFill>
                  <a:blip r:embed="rId5"/>
                  <a:stretch>
                    <a:fillRect l="-3166" r="-1055" b="-14035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320833" y="6491635"/>
            <a:ext cx="4207933" cy="324000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TTC – CERN 06/02/2020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775704" y="2840550"/>
            <a:ext cx="5416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Bulk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l-G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Δ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Nb</a:t>
            </a:r>
            <a:r>
              <a:rPr kumimoji="0" lang="fr-FR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3.4 to 3.5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meV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Max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expected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quench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field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~ 91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≈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21 MV/m </a:t>
            </a:r>
          </a:p>
        </p:txBody>
      </p:sp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1BA7C568-E9F6-4A96-ACCB-5844D259B83D}"/>
              </a:ext>
            </a:extLst>
          </p:cNvPr>
          <p:cNvSpPr/>
          <p:nvPr/>
        </p:nvSpPr>
        <p:spPr>
          <a:xfrm rot="9045416">
            <a:off x="6712708" y="860253"/>
            <a:ext cx="706450" cy="167177"/>
          </a:xfrm>
          <a:prstGeom prst="rightArrow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DC052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18D6479-3099-4E55-A921-0302C1B0F023}"/>
              </a:ext>
            </a:extLst>
          </p:cNvPr>
          <p:cNvSpPr txBox="1"/>
          <p:nvPr/>
        </p:nvSpPr>
        <p:spPr>
          <a:xfrm>
            <a:off x="7414975" y="578006"/>
            <a:ext cx="4684892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World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Record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FNAL Nb</a:t>
            </a:r>
            <a:r>
              <a:rPr kumimoji="0" lang="de-DE" sz="1400" b="0" i="0" u="none" strike="noStrike" kern="1200" cap="none" spc="0" normalizeH="0" baseline="-25000" noProof="0" dirty="0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Cavity mit 22 MV/m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≈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93mT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1F37EAF1-3981-49E3-91D1-CBD430A5AD9C}"/>
              </a:ext>
            </a:extLst>
          </p:cNvPr>
          <p:cNvSpPr txBox="1"/>
          <p:nvPr/>
        </p:nvSpPr>
        <p:spPr>
          <a:xfrm>
            <a:off x="3756525" y="5862135"/>
            <a:ext cx="5336548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Comment: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Could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property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specific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coating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procedure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34582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79007C-01A3-4541-B4FA-701E47BD855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de-DE" b="1" dirty="0" err="1"/>
              <a:t>Leave</a:t>
            </a:r>
            <a:r>
              <a:rPr lang="de-DE" b="1" dirty="0"/>
              <a:t> </a:t>
            </a:r>
            <a:r>
              <a:rPr lang="de-DE" b="1" dirty="0" err="1"/>
              <a:t>no</a:t>
            </a:r>
            <a:r>
              <a:rPr lang="de-DE" b="1" dirty="0"/>
              <a:t> </a:t>
            </a:r>
            <a:r>
              <a:rPr lang="de-DE" b="1" dirty="0" err="1"/>
              <a:t>one</a:t>
            </a:r>
            <a:r>
              <a:rPr lang="de-DE" b="1" dirty="0"/>
              <a:t> </a:t>
            </a:r>
            <a:r>
              <a:rPr lang="de-DE" b="1" dirty="0" err="1"/>
              <a:t>behind</a:t>
            </a:r>
            <a:endParaRPr lang="de-DE" b="1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20F857-C3D2-4B9E-BB32-53EE36B3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3</a:t>
            </a:fld>
            <a:endParaRPr lang="de-DE"/>
          </a:p>
        </p:txBody>
      </p:sp>
      <p:pic>
        <p:nvPicPr>
          <p:cNvPr id="15" name="Picture 2" descr="C:\Users\wenskm\Desktop\Plots\pi_mode.PNG">
            <a:extLst>
              <a:ext uri="{FF2B5EF4-FFF2-40B4-BE49-F238E27FC236}">
                <a16:creationId xmlns:a16="http://schemas.microsoft.com/office/drawing/2014/main" id="{A2AEEB05-BB5A-4366-9351-AE7ECDD4BD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37" y="1185435"/>
            <a:ext cx="4865880" cy="299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05BBFFD4-5B97-4A37-9F66-E5042BD51351}"/>
                  </a:ext>
                </a:extLst>
              </p:cNvPr>
              <p:cNvSpPr txBox="1"/>
              <p:nvPr/>
            </p:nvSpPr>
            <p:spPr>
              <a:xfrm>
                <a:off x="7120318" y="1430262"/>
                <a:ext cx="2000741" cy="71846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35719" tIns="35719" rIns="35719" bIns="35719" numCol="1" spcCol="38100" rtlCol="0" anchor="ctr">
                <a:spAutoFit/>
              </a:bodyPr>
              <a:lstStyle/>
              <a:p>
                <a:pPr algn="ctr" defTabSz="300454" latinLnBrk="1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5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sSubPr>
                        <m:e>
                          <m:r>
                            <a:rPr lang="de-DE" sz="1851" i="1">
                              <a:solidFill>
                                <a:srgbClr val="000000"/>
                              </a:solidFill>
                              <a:latin typeface="Cambria Math"/>
                              <a:sym typeface="Helvetica Light"/>
                            </a:rPr>
                            <m:t>𝐸</m:t>
                          </m:r>
                        </m:e>
                        <m:sub>
                          <m:r>
                            <a:rPr lang="de-DE" sz="1851" i="1">
                              <a:solidFill>
                                <a:srgbClr val="000000"/>
                              </a:solidFill>
                              <a:latin typeface="Cambria Math"/>
                              <a:sym typeface="Helvetica Light"/>
                            </a:rPr>
                            <m:t>𝑎𝑐𝑐</m:t>
                          </m:r>
                        </m:sub>
                      </m:sSub>
                      <m:r>
                        <a:rPr lang="de-DE" sz="1851" i="1">
                          <a:solidFill>
                            <a:srgbClr val="000000"/>
                          </a:solidFill>
                          <a:latin typeface="Cambria Math"/>
                          <a:sym typeface="Helvetica Light"/>
                        </a:rPr>
                        <m:t>=</m:t>
                      </m:r>
                      <m:f>
                        <m:fPr>
                          <m:ctrlPr>
                            <a:rPr lang="de-DE" sz="185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fPr>
                        <m:num>
                          <m:r>
                            <a:rPr lang="de-DE" sz="1851" i="1">
                              <a:solidFill>
                                <a:srgbClr val="000000"/>
                              </a:solidFill>
                              <a:latin typeface="Cambria Math"/>
                              <a:sym typeface="Helvetica Light"/>
                            </a:rPr>
                            <m:t>1</m:t>
                          </m:r>
                        </m:num>
                        <m:den>
                          <m:r>
                            <a:rPr lang="de-DE" sz="1851" i="1">
                              <a:solidFill>
                                <a:srgbClr val="000000"/>
                              </a:solidFill>
                              <a:latin typeface="Cambria Math"/>
                              <a:sym typeface="Helvetica Light"/>
                            </a:rPr>
                            <m:t>𝑙</m:t>
                          </m:r>
                        </m:den>
                      </m:f>
                      <m:nary>
                        <m:naryPr>
                          <m:ctrlPr>
                            <a:rPr lang="de-DE" sz="185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DE" sz="1851" i="1">
                              <a:solidFill>
                                <a:srgbClr val="000000"/>
                              </a:solidFill>
                              <a:latin typeface="Cambria Math"/>
                              <a:sym typeface="Helvetica Light"/>
                            </a:rPr>
                            <m:t>0</m:t>
                          </m:r>
                        </m:sub>
                        <m:sup>
                          <m:r>
                            <a:rPr lang="de-DE" sz="1851" i="1">
                              <a:solidFill>
                                <a:srgbClr val="000000"/>
                              </a:solidFill>
                              <a:latin typeface="Cambria Math"/>
                              <a:sym typeface="Helvetica Light"/>
                            </a:rPr>
                            <m:t>𝑙</m:t>
                          </m:r>
                        </m:sup>
                        <m:e>
                          <m:sSub>
                            <m:sSubPr>
                              <m:ctrlPr>
                                <a:rPr lang="de-DE" sz="185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Helvetica Light"/>
                                </a:rPr>
                              </m:ctrlPr>
                            </m:sSubPr>
                            <m:e>
                              <m:r>
                                <a:rPr lang="de-DE" sz="1851" i="1">
                                  <a:solidFill>
                                    <a:srgbClr val="000000"/>
                                  </a:solidFill>
                                  <a:latin typeface="Cambria Math"/>
                                  <a:sym typeface="Helvetica Light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851" i="1">
                                  <a:solidFill>
                                    <a:srgbClr val="000000"/>
                                  </a:solidFill>
                                  <a:latin typeface="Cambria Math"/>
                                  <a:sym typeface="Helvetica Light"/>
                                </a:rPr>
                                <m:t>𝑎𝑐𝑐</m:t>
                              </m:r>
                            </m:sub>
                          </m:sSub>
                          <m:r>
                            <a:rPr lang="de-DE" sz="1851" i="1">
                              <a:solidFill>
                                <a:srgbClr val="000000"/>
                              </a:solidFill>
                              <a:latin typeface="Cambria Math"/>
                              <a:sym typeface="Helvetica Light"/>
                            </a:rPr>
                            <m:t> </m:t>
                          </m:r>
                          <m:r>
                            <a:rPr lang="de-DE" sz="1851" i="1">
                              <a:solidFill>
                                <a:srgbClr val="000000"/>
                              </a:solidFill>
                              <a:latin typeface="Cambria Math"/>
                              <a:sym typeface="Helvetica Light"/>
                            </a:rPr>
                            <m:t>𝑑𝑧</m:t>
                          </m:r>
                        </m:e>
                      </m:nary>
                    </m:oMath>
                  </m:oMathPara>
                </a14:m>
                <a:endParaRPr lang="de-DE" sz="1851" dirty="0">
                  <a:solidFill>
                    <a:srgbClr val="000000"/>
                  </a:solidFill>
                  <a:sym typeface="Helvetica Light"/>
                </a:endParaRPr>
              </a:p>
            </p:txBody>
          </p:sp>
        </mc:Choice>
        <mc:Fallback xmlns="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05BBFFD4-5B97-4A37-9F66-E5042BD513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0318" y="1430262"/>
                <a:ext cx="2000741" cy="71846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ECE6C861-DE96-4EBB-AF83-F769451DDF4E}"/>
                  </a:ext>
                </a:extLst>
              </p:cNvPr>
              <p:cNvSpPr txBox="1"/>
              <p:nvPr/>
            </p:nvSpPr>
            <p:spPr>
              <a:xfrm>
                <a:off x="7112062" y="4021188"/>
                <a:ext cx="2663871" cy="65543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35719" tIns="35719" rIns="35719" bIns="35719" numCol="1" spcCol="38100" rtlCol="0" anchor="ctr">
                <a:spAutoFit/>
              </a:bodyPr>
              <a:lstStyle/>
              <a:p>
                <a:pPr rtl="0" latinLnBrk="1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5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sSubPr>
                        <m:e>
                          <m:r>
                            <a:rPr lang="de-DE" sz="1851" i="1">
                              <a:solidFill>
                                <a:srgbClr val="000000"/>
                              </a:solidFill>
                              <a:latin typeface="Cambria Math"/>
                              <a:sym typeface="Helvetica Light"/>
                            </a:rPr>
                            <m:t>𝑄</m:t>
                          </m:r>
                        </m:e>
                        <m:sub>
                          <m:r>
                            <a:rPr lang="de-DE" sz="1851" i="1">
                              <a:solidFill>
                                <a:srgbClr val="000000"/>
                              </a:solidFill>
                              <a:latin typeface="Cambria Math"/>
                              <a:sym typeface="Helvetica Light"/>
                            </a:rPr>
                            <m:t>0</m:t>
                          </m:r>
                        </m:sub>
                      </m:sSub>
                      <m:r>
                        <a:rPr lang="de-DE" sz="1851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∝</m:t>
                      </m:r>
                      <m:f>
                        <m:fPr>
                          <m:ctrlPr>
                            <a:rPr lang="de-DE" sz="185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/>
                              <a:sym typeface="Helvetica Light"/>
                            </a:rPr>
                          </m:ctrlPr>
                        </m:fPr>
                        <m:num>
                          <m:r>
                            <a:rPr lang="de-DE" sz="1851" i="1">
                              <a:solidFill>
                                <a:srgbClr val="000000"/>
                              </a:solidFill>
                              <a:latin typeface="Cambria Math"/>
                              <a:ea typeface="Cambria Math"/>
                              <a:sym typeface="Helvetica Light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de-DE" sz="185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sym typeface="Helvetica Light"/>
                                </a:rPr>
                              </m:ctrlPr>
                            </m:sSubPr>
                            <m:e>
                              <m:r>
                                <a:rPr lang="de-DE" sz="185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  <a:sym typeface="Helvetica Light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de-DE" sz="185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  <a:sym typeface="Helvetica Light"/>
                                </a:rPr>
                                <m:t>𝑑𝑖𝑠𝑠</m:t>
                              </m:r>
                            </m:sub>
                          </m:sSub>
                        </m:den>
                      </m:f>
                      <m:r>
                        <a:rPr lang="de-DE" sz="1851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  <a:sym typeface="Helvetica Light"/>
                        </a:rPr>
                        <m:t>∝</m:t>
                      </m:r>
                      <m:f>
                        <m:fPr>
                          <m:ctrlPr>
                            <a:rPr lang="de-DE" sz="185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/>
                              <a:sym typeface="Helvetica Light"/>
                            </a:rPr>
                          </m:ctrlPr>
                        </m:fPr>
                        <m:num>
                          <m:r>
                            <a:rPr lang="de-DE" sz="1851" i="1">
                              <a:solidFill>
                                <a:srgbClr val="000000"/>
                              </a:solidFill>
                              <a:latin typeface="Cambria Math"/>
                              <a:ea typeface="Cambria Math"/>
                              <a:sym typeface="Helvetica Light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de-DE" sz="185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sym typeface="Helvetica Light"/>
                                </a:rPr>
                              </m:ctrlPr>
                            </m:sSubPr>
                            <m:e>
                              <m:r>
                                <a:rPr lang="de-DE" sz="185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  <a:sym typeface="Helvetica Light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sz="185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  <a:sym typeface="Helvetica Light"/>
                                </a:rPr>
                                <m:t>𝐵𝐶𝑆</m:t>
                              </m:r>
                            </m:sub>
                          </m:sSub>
                          <m:r>
                            <a:rPr lang="de-DE" sz="1851" i="1">
                              <a:solidFill>
                                <a:srgbClr val="000000"/>
                              </a:solidFill>
                              <a:latin typeface="Cambria Math"/>
                              <a:ea typeface="Cambria Math"/>
                              <a:sym typeface="Helvetica Light"/>
                            </a:rPr>
                            <m:t>+</m:t>
                          </m:r>
                          <m:sSub>
                            <m:sSubPr>
                              <m:ctrlPr>
                                <a:rPr lang="de-DE" sz="185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sym typeface="Helvetica Light"/>
                                </a:rPr>
                              </m:ctrlPr>
                            </m:sSubPr>
                            <m:e>
                              <m:r>
                                <a:rPr lang="de-DE" sz="185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  <a:sym typeface="Helvetica Light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sz="185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  <a:sym typeface="Helvetica Light"/>
                                </a:rPr>
                                <m:t>𝑟𝑒𝑠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DE" sz="1851" dirty="0">
                  <a:solidFill>
                    <a:srgbClr val="000000"/>
                  </a:solidFill>
                  <a:latin typeface="Gill Sans Light"/>
                  <a:sym typeface="Helvetica Light"/>
                </a:endParaRPr>
              </a:p>
            </p:txBody>
          </p:sp>
        </mc:Choice>
        <mc:Fallback xmlns="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ECE6C861-DE96-4EBB-AF83-F769451DDF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2062" y="4021188"/>
                <a:ext cx="2663871" cy="65543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feld 17">
            <a:extLst>
              <a:ext uri="{FF2B5EF4-FFF2-40B4-BE49-F238E27FC236}">
                <a16:creationId xmlns:a16="http://schemas.microsoft.com/office/drawing/2014/main" id="{A46EE1A0-AEFD-4264-A55C-40EFBBA7F0E0}"/>
              </a:ext>
            </a:extLst>
          </p:cNvPr>
          <p:cNvSpPr txBox="1"/>
          <p:nvPr/>
        </p:nvSpPr>
        <p:spPr>
          <a:xfrm>
            <a:off x="7519330" y="5062760"/>
            <a:ext cx="2370092" cy="35695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l" rtl="0" latinLnBrk="1" hangingPunct="0"/>
            <a:r>
              <a:rPr lang="de-DE" dirty="0">
                <a:latin typeface="+mj-lt"/>
                <a:cs typeface="Times New Roman"/>
                <a:sym typeface="Gill Sans Light"/>
              </a:rPr>
              <a:t>→ </a:t>
            </a:r>
            <a:r>
              <a:rPr lang="de-DE" dirty="0">
                <a:latin typeface="+mj-lt"/>
                <a:sym typeface="Gill Sans Light"/>
              </a:rPr>
              <a:t>Q</a:t>
            </a:r>
            <a:r>
              <a:rPr lang="de-DE" baseline="-25000" dirty="0">
                <a:latin typeface="+mj-lt"/>
                <a:sym typeface="Gill Sans Light"/>
              </a:rPr>
              <a:t>0,max </a:t>
            </a:r>
            <a:r>
              <a:rPr lang="de-DE" dirty="0">
                <a:latin typeface="+mj-lt"/>
                <a:sym typeface="Gill Sans Light"/>
              </a:rPr>
              <a:t> ~ 1 x 10</a:t>
            </a:r>
            <a:r>
              <a:rPr lang="de-DE" baseline="30000" dirty="0">
                <a:latin typeface="+mj-lt"/>
                <a:sym typeface="Gill Sans Light"/>
              </a:rPr>
              <a:t>11</a:t>
            </a:r>
            <a:endParaRPr lang="de-DE" baseline="30000" dirty="0">
              <a:latin typeface="+mj-lt"/>
              <a:sym typeface="Helvetica Light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4D0E96A-6A91-4CFA-89C5-C49FB357F882}"/>
              </a:ext>
            </a:extLst>
          </p:cNvPr>
          <p:cNvSpPr txBox="1"/>
          <p:nvPr/>
        </p:nvSpPr>
        <p:spPr>
          <a:xfrm>
            <a:off x="7519331" y="5927791"/>
            <a:ext cx="2921271" cy="35695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l" rtl="0" latinLnBrk="1" hangingPunct="0"/>
            <a:r>
              <a:rPr lang="de-DE" dirty="0">
                <a:latin typeface="+mj-lt"/>
                <a:cs typeface="Times New Roman"/>
                <a:sym typeface="Gill Sans Light"/>
              </a:rPr>
              <a:t>→ </a:t>
            </a:r>
            <a:r>
              <a:rPr lang="de-DE" dirty="0" err="1">
                <a:latin typeface="+mj-lt"/>
                <a:ea typeface="Gill Sans Light"/>
                <a:cs typeface="Gill Sans Light"/>
                <a:sym typeface="Gill Sans Light"/>
              </a:rPr>
              <a:t>E</a:t>
            </a:r>
            <a:r>
              <a:rPr lang="de-DE" baseline="-25000" dirty="0" err="1">
                <a:latin typeface="+mj-lt"/>
                <a:ea typeface="Gill Sans Light"/>
                <a:cs typeface="Gill Sans Light"/>
                <a:sym typeface="Gill Sans Light"/>
              </a:rPr>
              <a:t>acc,max</a:t>
            </a:r>
            <a:r>
              <a:rPr lang="de-DE" dirty="0">
                <a:latin typeface="+mj-lt"/>
                <a:ea typeface="Gill Sans Light"/>
                <a:cs typeface="Gill Sans Light"/>
                <a:sym typeface="Gill Sans Light"/>
              </a:rPr>
              <a:t> = 42 MV/m </a:t>
            </a:r>
            <a:endParaRPr lang="de-DE" baseline="30000" dirty="0">
              <a:latin typeface="+mj-lt"/>
              <a:sym typeface="Helvetica Light"/>
            </a:endParaRPr>
          </a:p>
        </p:txBody>
      </p:sp>
      <p:sp>
        <p:nvSpPr>
          <p:cNvPr id="22" name="Shape 68">
            <a:extLst>
              <a:ext uri="{FF2B5EF4-FFF2-40B4-BE49-F238E27FC236}">
                <a16:creationId xmlns:a16="http://schemas.microsoft.com/office/drawing/2014/main" id="{41B879E6-9434-4B8E-A9D1-C7FB35560880}"/>
              </a:ext>
            </a:extLst>
          </p:cNvPr>
          <p:cNvSpPr/>
          <p:nvPr/>
        </p:nvSpPr>
        <p:spPr>
          <a:xfrm>
            <a:off x="929374" y="5888586"/>
            <a:ext cx="10745042" cy="16294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84909" tIns="84909" rIns="84909" bIns="84909"/>
          <a:lstStyle/>
          <a:p>
            <a:pPr marL="65316" indent="-65316" defTabSz="424555">
              <a:spcBef>
                <a:spcPts val="720"/>
              </a:spcBef>
              <a:buSzPct val="72119"/>
              <a:buBlip>
                <a:blip r:embed="rId5"/>
              </a:buBlip>
              <a:defRPr sz="1800"/>
            </a:pPr>
            <a:r>
              <a:rPr lang="de-DE" dirty="0">
                <a:latin typeface="+mj-lt"/>
                <a:ea typeface="Gill Sans Light"/>
                <a:cs typeface="Gill Sans Light"/>
                <a:sym typeface="Gill Sans Light"/>
              </a:rPr>
              <a:t> </a:t>
            </a:r>
            <a:r>
              <a:rPr lang="de-DE" dirty="0" err="1">
                <a:latin typeface="+mj-lt"/>
                <a:ea typeface="Gill Sans Light"/>
                <a:cs typeface="Gill Sans Light"/>
                <a:sym typeface="Gill Sans Light"/>
              </a:rPr>
              <a:t>critical</a:t>
            </a:r>
            <a:r>
              <a:rPr lang="de-DE" dirty="0">
                <a:latin typeface="+mj-lt"/>
                <a:ea typeface="Gill Sans Light"/>
                <a:cs typeface="Gill Sans Light"/>
                <a:sym typeface="Gill Sans Light"/>
              </a:rPr>
              <a:t> </a:t>
            </a:r>
            <a:r>
              <a:rPr lang="de-DE" dirty="0" err="1">
                <a:latin typeface="+mj-lt"/>
                <a:ea typeface="Gill Sans Light"/>
                <a:cs typeface="Gill Sans Light"/>
                <a:sym typeface="Gill Sans Light"/>
              </a:rPr>
              <a:t>magnetic</a:t>
            </a:r>
            <a:r>
              <a:rPr lang="de-DE" dirty="0">
                <a:latin typeface="+mj-lt"/>
                <a:ea typeface="Gill Sans Light"/>
                <a:cs typeface="Gill Sans Light"/>
                <a:sym typeface="Gill Sans Light"/>
              </a:rPr>
              <a:t> </a:t>
            </a:r>
            <a:r>
              <a:rPr lang="de-DE" dirty="0" err="1">
                <a:latin typeface="+mj-lt"/>
                <a:ea typeface="Gill Sans Light"/>
                <a:cs typeface="Gill Sans Light"/>
                <a:sym typeface="Gill Sans Light"/>
              </a:rPr>
              <a:t>field</a:t>
            </a:r>
            <a:r>
              <a:rPr lang="de-DE" dirty="0">
                <a:latin typeface="+mj-lt"/>
                <a:ea typeface="Gill Sans Light"/>
                <a:cs typeface="Gill Sans Light"/>
                <a:sym typeface="Gill Sans Light"/>
              </a:rPr>
              <a:t> H</a:t>
            </a:r>
            <a:r>
              <a:rPr lang="de-DE" baseline="-25000" dirty="0">
                <a:latin typeface="+mj-lt"/>
                <a:ea typeface="Gill Sans Light"/>
                <a:cs typeface="Gill Sans Light"/>
                <a:sym typeface="Gill Sans Light"/>
              </a:rPr>
              <a:t>c,1</a:t>
            </a:r>
            <a:r>
              <a:rPr lang="de-DE" dirty="0">
                <a:latin typeface="+mj-lt"/>
                <a:ea typeface="Gill Sans Light"/>
                <a:cs typeface="Gill Sans Light"/>
                <a:sym typeface="Gill Sans Light"/>
              </a:rPr>
              <a:t>: 180 </a:t>
            </a:r>
            <a:r>
              <a:rPr lang="de-DE" dirty="0" err="1">
                <a:latin typeface="+mj-lt"/>
                <a:ea typeface="Gill Sans Light"/>
                <a:cs typeface="Gill Sans Light"/>
                <a:sym typeface="Gill Sans Light"/>
              </a:rPr>
              <a:t>mT</a:t>
            </a:r>
            <a:r>
              <a:rPr lang="de-DE" dirty="0">
                <a:latin typeface="+mj-lt"/>
                <a:ea typeface="Gill Sans Light"/>
                <a:cs typeface="Gill Sans Light"/>
                <a:sym typeface="Gill Sans Light"/>
              </a:rPr>
              <a:t> </a:t>
            </a:r>
            <a:r>
              <a:rPr lang="de-DE" dirty="0">
                <a:latin typeface="+mj-lt"/>
                <a:ea typeface="Gill Sans Light"/>
                <a:cs typeface="Times New Roman"/>
                <a:sym typeface="Gill Sans Light"/>
              </a:rPr>
              <a:t>→ </a:t>
            </a:r>
            <a:r>
              <a:rPr lang="de-DE" dirty="0">
                <a:latin typeface="+mj-lt"/>
                <a:ea typeface="Gill Sans Light"/>
                <a:cs typeface="Gill Sans Light"/>
                <a:sym typeface="Gill Sans Light"/>
              </a:rPr>
              <a:t> </a:t>
            </a:r>
            <a:r>
              <a:rPr lang="de-DE" dirty="0" err="1">
                <a:latin typeface="+mj-lt"/>
                <a:ea typeface="Gill Sans Light"/>
                <a:cs typeface="Gill Sans Light"/>
                <a:sym typeface="Gill Sans Light"/>
              </a:rPr>
              <a:t>phase</a:t>
            </a:r>
            <a:r>
              <a:rPr lang="de-DE" dirty="0">
                <a:latin typeface="+mj-lt"/>
                <a:ea typeface="Gill Sans Light"/>
                <a:cs typeface="Gill Sans Light"/>
                <a:sym typeface="Gill Sans Light"/>
              </a:rPr>
              <a:t> </a:t>
            </a:r>
            <a:r>
              <a:rPr lang="de-DE" dirty="0" err="1">
                <a:latin typeface="+mj-lt"/>
                <a:ea typeface="Gill Sans Light"/>
                <a:cs typeface="Gill Sans Light"/>
                <a:sym typeface="Gill Sans Light"/>
              </a:rPr>
              <a:t>transition</a:t>
            </a:r>
            <a:endParaRPr lang="de-DE" dirty="0">
              <a:latin typeface="+mj-lt"/>
              <a:ea typeface="Gill Sans Light"/>
              <a:cs typeface="Gill Sans Light"/>
              <a:sym typeface="Gill Sans Light"/>
            </a:endParaRPr>
          </a:p>
        </p:txBody>
      </p:sp>
      <p:sp>
        <p:nvSpPr>
          <p:cNvPr id="23" name="Shape 68">
            <a:extLst>
              <a:ext uri="{FF2B5EF4-FFF2-40B4-BE49-F238E27FC236}">
                <a16:creationId xmlns:a16="http://schemas.microsoft.com/office/drawing/2014/main" id="{F5ACEA79-28B1-41FB-8D38-9C5AFF17C4D4}"/>
              </a:ext>
            </a:extLst>
          </p:cNvPr>
          <p:cNvSpPr/>
          <p:nvPr/>
        </p:nvSpPr>
        <p:spPr>
          <a:xfrm>
            <a:off x="960844" y="4164708"/>
            <a:ext cx="6004858" cy="17035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84909" tIns="84909" rIns="84909" bIns="84909"/>
          <a:lstStyle/>
          <a:p>
            <a:pPr marL="65316" indent="-65316" defTabSz="424555">
              <a:spcBef>
                <a:spcPts val="720"/>
              </a:spcBef>
              <a:buSzPct val="72119"/>
              <a:buBlip>
                <a:blip r:embed="rId5"/>
              </a:buBlip>
              <a:defRPr sz="1800"/>
            </a:pPr>
            <a:r>
              <a:rPr lang="de-DE" dirty="0">
                <a:latin typeface="+mj-lt"/>
                <a:ea typeface="Gill Sans Light"/>
                <a:cs typeface="Gill Sans Light"/>
                <a:sym typeface="Gill Sans Light"/>
              </a:rPr>
              <a:t> </a:t>
            </a:r>
            <a:r>
              <a:rPr lang="de-DE" dirty="0">
                <a:latin typeface="+mj-lt"/>
                <a:sym typeface="Gill Sans Light"/>
              </a:rPr>
              <a:t>Quality </a:t>
            </a:r>
            <a:r>
              <a:rPr lang="de-DE" dirty="0" err="1">
                <a:latin typeface="+mj-lt"/>
                <a:sym typeface="Gill Sans Light"/>
              </a:rPr>
              <a:t>factor</a:t>
            </a:r>
            <a:r>
              <a:rPr lang="de-DE" dirty="0">
                <a:latin typeface="+mj-lt"/>
                <a:sym typeface="Gill Sans Light"/>
              </a:rPr>
              <a:t> Q</a:t>
            </a:r>
            <a:r>
              <a:rPr lang="de-DE" baseline="-25000" dirty="0">
                <a:latin typeface="+mj-lt"/>
                <a:sym typeface="Gill Sans Light"/>
              </a:rPr>
              <a:t>0 </a:t>
            </a:r>
            <a:r>
              <a:rPr lang="de-DE" dirty="0" err="1">
                <a:latin typeface="+mj-lt"/>
                <a:sym typeface="Gill Sans Light"/>
              </a:rPr>
              <a:t>as</a:t>
            </a:r>
            <a:r>
              <a:rPr lang="de-DE" dirty="0">
                <a:latin typeface="+mj-lt"/>
                <a:sym typeface="Gill Sans Light"/>
              </a:rPr>
              <a:t> </a:t>
            </a:r>
            <a:r>
              <a:rPr lang="de-DE" dirty="0" err="1">
                <a:latin typeface="+mj-lt"/>
                <a:sym typeface="Gill Sans Light"/>
              </a:rPr>
              <a:t>figure</a:t>
            </a:r>
            <a:r>
              <a:rPr lang="de-DE" dirty="0">
                <a:latin typeface="+mj-lt"/>
                <a:sym typeface="Gill Sans Light"/>
              </a:rPr>
              <a:t> </a:t>
            </a:r>
            <a:r>
              <a:rPr lang="de-DE" dirty="0" err="1">
                <a:latin typeface="+mj-lt"/>
                <a:sym typeface="Gill Sans Light"/>
              </a:rPr>
              <a:t>of</a:t>
            </a:r>
            <a:r>
              <a:rPr lang="de-DE" dirty="0">
                <a:latin typeface="+mj-lt"/>
                <a:sym typeface="Gill Sans Light"/>
              </a:rPr>
              <a:t> </a:t>
            </a:r>
            <a:r>
              <a:rPr lang="de-DE" dirty="0" err="1">
                <a:latin typeface="+mj-lt"/>
                <a:sym typeface="Gill Sans Light"/>
              </a:rPr>
              <a:t>merit</a:t>
            </a:r>
            <a:r>
              <a:rPr lang="de-DE" dirty="0">
                <a:latin typeface="+mj-lt"/>
                <a:sym typeface="Gill Sans Light"/>
              </a:rPr>
              <a:t> </a:t>
            </a:r>
            <a:r>
              <a:rPr lang="de-DE" dirty="0" err="1">
                <a:latin typeface="+mj-lt"/>
                <a:sym typeface="Gill Sans Light"/>
              </a:rPr>
              <a:t>for</a:t>
            </a:r>
            <a:r>
              <a:rPr lang="de-DE" dirty="0">
                <a:latin typeface="+mj-lt"/>
                <a:sym typeface="Gill Sans Light"/>
              </a:rPr>
              <a:t> </a:t>
            </a:r>
            <a:r>
              <a:rPr lang="de-DE" dirty="0" err="1">
                <a:latin typeface="+mj-lt"/>
                <a:sym typeface="Gill Sans Light"/>
              </a:rPr>
              <a:t>the</a:t>
            </a:r>
            <a:r>
              <a:rPr lang="de-DE" dirty="0">
                <a:latin typeface="+mj-lt"/>
                <a:sym typeface="Gill Sans Light"/>
              </a:rPr>
              <a:t> </a:t>
            </a:r>
            <a:r>
              <a:rPr lang="de-DE" dirty="0" err="1">
                <a:latin typeface="+mj-lt"/>
                <a:sym typeface="Gill Sans Light"/>
              </a:rPr>
              <a:t>loss</a:t>
            </a:r>
            <a:endParaRPr lang="de-DE" dirty="0">
              <a:latin typeface="+mj-lt"/>
              <a:sym typeface="Gill Sans Light"/>
            </a:endParaRPr>
          </a:p>
          <a:p>
            <a:pPr marL="65316" indent="-65316" defTabSz="424555">
              <a:spcBef>
                <a:spcPts val="720"/>
              </a:spcBef>
              <a:buSzPct val="72119"/>
              <a:buBlip>
                <a:blip r:embed="rId5"/>
              </a:buBlip>
              <a:defRPr sz="1800"/>
            </a:pPr>
            <a:r>
              <a:rPr lang="de-DE" dirty="0">
                <a:latin typeface="+mj-lt"/>
                <a:sym typeface="Gill Sans Light"/>
              </a:rPr>
              <a:t> Non-</a:t>
            </a:r>
            <a:r>
              <a:rPr lang="de-DE" dirty="0" err="1">
                <a:latin typeface="+mj-lt"/>
                <a:sym typeface="Gill Sans Light"/>
              </a:rPr>
              <a:t>vanishing</a:t>
            </a:r>
            <a:r>
              <a:rPr lang="de-DE" dirty="0">
                <a:latin typeface="+mj-lt"/>
                <a:sym typeface="Gill Sans Light"/>
              </a:rPr>
              <a:t> RF </a:t>
            </a:r>
            <a:r>
              <a:rPr lang="de-DE" dirty="0" err="1">
                <a:latin typeface="+mj-lt"/>
                <a:sym typeface="Gill Sans Light"/>
              </a:rPr>
              <a:t>resistance</a:t>
            </a:r>
            <a:endParaRPr lang="de-DE" dirty="0">
              <a:latin typeface="+mj-lt"/>
              <a:sym typeface="Gill Sans Light"/>
            </a:endParaRPr>
          </a:p>
          <a:p>
            <a:pPr defTabSz="424555">
              <a:spcBef>
                <a:spcPts val="720"/>
              </a:spcBef>
              <a:buSzPct val="72119"/>
              <a:defRPr sz="1800"/>
            </a:pPr>
            <a:r>
              <a:rPr lang="de-DE" dirty="0">
                <a:latin typeface="+mj-lt"/>
                <a:ea typeface="Gill Sans Light"/>
                <a:cs typeface="Gill Sans Light"/>
                <a:sym typeface="Gill Sans Light"/>
              </a:rPr>
              <a:t>    R</a:t>
            </a:r>
            <a:r>
              <a:rPr lang="de-DE" baseline="-25000" dirty="0">
                <a:latin typeface="+mj-lt"/>
                <a:ea typeface="Gill Sans Light"/>
                <a:cs typeface="Gill Sans Light"/>
                <a:sym typeface="Gill Sans Light"/>
              </a:rPr>
              <a:t>BCS</a:t>
            </a:r>
            <a:r>
              <a:rPr lang="de-DE" dirty="0">
                <a:latin typeface="+mj-lt"/>
                <a:ea typeface="Gill Sans Light"/>
                <a:cs typeface="Gill Sans Light"/>
                <a:sym typeface="Gill Sans Light"/>
              </a:rPr>
              <a:t> ~ 8 n</a:t>
            </a:r>
            <a:r>
              <a:rPr lang="el-GR" dirty="0">
                <a:latin typeface="+mj-lt"/>
                <a:ea typeface="Gill Sans Light"/>
                <a:cs typeface="Times New Roman"/>
                <a:sym typeface="Gill Sans Light"/>
              </a:rPr>
              <a:t>Ω</a:t>
            </a:r>
            <a:r>
              <a:rPr lang="de-DE" dirty="0">
                <a:latin typeface="+mj-lt"/>
                <a:ea typeface="Gill Sans Light"/>
                <a:cs typeface="Times New Roman"/>
                <a:sym typeface="Gill Sans Light"/>
              </a:rPr>
              <a:t> </a:t>
            </a:r>
            <a:r>
              <a:rPr lang="de-DE" dirty="0">
                <a:latin typeface="+mj-lt"/>
                <a:ea typeface="Gill Sans Light"/>
                <a:cs typeface="Gill Sans Light"/>
                <a:sym typeface="Gill Sans Light"/>
              </a:rPr>
              <a:t>at 2K </a:t>
            </a:r>
            <a:r>
              <a:rPr lang="de-DE" dirty="0" err="1">
                <a:latin typeface="+mj-lt"/>
                <a:ea typeface="Gill Sans Light"/>
                <a:cs typeface="Gill Sans Light"/>
                <a:sym typeface="Gill Sans Light"/>
              </a:rPr>
              <a:t>and</a:t>
            </a:r>
            <a:r>
              <a:rPr lang="de-DE" dirty="0">
                <a:latin typeface="+mj-lt"/>
                <a:ea typeface="Gill Sans Light"/>
                <a:cs typeface="Gill Sans Light"/>
                <a:sym typeface="Gill Sans Light"/>
              </a:rPr>
              <a:t> 1.3 GHz, </a:t>
            </a:r>
            <a:r>
              <a:rPr lang="de-DE" dirty="0" err="1">
                <a:latin typeface="+mj-lt"/>
                <a:ea typeface="Gill Sans Light"/>
                <a:cs typeface="Gill Sans Light"/>
                <a:sym typeface="Gill Sans Light"/>
              </a:rPr>
              <a:t>Nb</a:t>
            </a:r>
            <a:endParaRPr lang="de-DE" dirty="0">
              <a:latin typeface="+mj-lt"/>
              <a:ea typeface="Gill Sans Light"/>
              <a:cs typeface="Gill Sans Light"/>
              <a:sym typeface="Gill Sans Light"/>
            </a:endParaRPr>
          </a:p>
          <a:p>
            <a:pPr defTabSz="424555">
              <a:spcBef>
                <a:spcPts val="720"/>
              </a:spcBef>
              <a:buSzPct val="72119"/>
              <a:defRPr sz="1800"/>
            </a:pPr>
            <a:r>
              <a:rPr lang="de-DE" dirty="0">
                <a:latin typeface="+mj-lt"/>
                <a:ea typeface="Gill Sans Light"/>
                <a:cs typeface="Gill Sans Light"/>
                <a:sym typeface="Gill Sans Light"/>
              </a:rPr>
              <a:t>    </a:t>
            </a:r>
            <a:r>
              <a:rPr lang="de-DE" dirty="0" err="1">
                <a:latin typeface="+mj-lt"/>
                <a:ea typeface="Gill Sans Light"/>
                <a:cs typeface="Gill Sans Light"/>
                <a:sym typeface="Gill Sans Light"/>
              </a:rPr>
              <a:t>R</a:t>
            </a:r>
            <a:r>
              <a:rPr lang="de-DE" baseline="-25000" dirty="0" err="1">
                <a:latin typeface="+mj-lt"/>
                <a:ea typeface="Gill Sans Light"/>
                <a:cs typeface="Gill Sans Light"/>
                <a:sym typeface="Gill Sans Light"/>
              </a:rPr>
              <a:t>res</a:t>
            </a:r>
            <a:r>
              <a:rPr lang="de-DE" dirty="0">
                <a:latin typeface="+mj-lt"/>
                <a:ea typeface="Gill Sans Light"/>
                <a:cs typeface="Gill Sans Light"/>
                <a:sym typeface="Gill Sans Light"/>
              </a:rPr>
              <a:t> ~ 4-6 n</a:t>
            </a:r>
            <a:r>
              <a:rPr lang="el-GR" dirty="0">
                <a:latin typeface="+mj-lt"/>
                <a:ea typeface="Gill Sans Light"/>
                <a:cs typeface="Times New Roman"/>
                <a:sym typeface="Gill Sans Light"/>
              </a:rPr>
              <a:t>Ω</a:t>
            </a:r>
            <a:endParaRPr lang="de-DE" dirty="0">
              <a:latin typeface="+mj-lt"/>
              <a:ea typeface="Gill Sans Light"/>
              <a:cs typeface="Gill Sans Light"/>
              <a:sym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394360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79007C-01A3-4541-B4FA-701E47BD855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de-DE" b="1" dirty="0"/>
              <a:t>The real </a:t>
            </a:r>
            <a:r>
              <a:rPr lang="de-DE" b="1" dirty="0" err="1"/>
              <a:t>world</a:t>
            </a:r>
            <a:endParaRPr lang="de-DE" b="1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20F857-C3D2-4B9E-BB32-53EE36B3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4</a:t>
            </a:fld>
            <a:endParaRPr lang="de-DE"/>
          </a:p>
        </p:txBody>
      </p:sp>
      <p:pic>
        <p:nvPicPr>
          <p:cNvPr id="25" name="Inhaltsplatzhalter 3">
            <a:extLst>
              <a:ext uri="{FF2B5EF4-FFF2-40B4-BE49-F238E27FC236}">
                <a16:creationId xmlns:a16="http://schemas.microsoft.com/office/drawing/2014/main" id="{239FAA7B-57DE-4ECF-92C8-EA8FBEB69C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393" y="1219541"/>
            <a:ext cx="9814214" cy="4830481"/>
          </a:xfrm>
          <a:prstGeom prst="rect">
            <a:avLst/>
          </a:prstGeom>
        </p:spPr>
      </p:pic>
      <p:sp>
        <p:nvSpPr>
          <p:cNvPr id="26" name="Stern: 5 Zacken 25">
            <a:extLst>
              <a:ext uri="{FF2B5EF4-FFF2-40B4-BE49-F238E27FC236}">
                <a16:creationId xmlns:a16="http://schemas.microsoft.com/office/drawing/2014/main" id="{5BD8D029-F1B6-4586-9BC8-260194F629C3}"/>
              </a:ext>
            </a:extLst>
          </p:cNvPr>
          <p:cNvSpPr/>
          <p:nvPr/>
        </p:nvSpPr>
        <p:spPr>
          <a:xfrm>
            <a:off x="5570103" y="3353676"/>
            <a:ext cx="275445" cy="233795"/>
          </a:xfrm>
          <a:prstGeom prst="star5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B7D101A1-BB18-4982-81E1-CA1B2F5FB85D}"/>
              </a:ext>
            </a:extLst>
          </p:cNvPr>
          <p:cNvSpPr txBox="1"/>
          <p:nvPr/>
        </p:nvSpPr>
        <p:spPr>
          <a:xfrm>
            <a:off x="5247985" y="3554185"/>
            <a:ext cx="10962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/>
              <a:t>EXFEL </a:t>
            </a:r>
            <a:r>
              <a:rPr lang="de-DE" sz="1050" b="1" dirty="0" err="1"/>
              <a:t>Spec</a:t>
            </a:r>
            <a:endParaRPr lang="de-DE" sz="1050" b="1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25298B14-FB12-41E4-8BB7-99684A303890}"/>
              </a:ext>
            </a:extLst>
          </p:cNvPr>
          <p:cNvSpPr txBox="1"/>
          <p:nvPr/>
        </p:nvSpPr>
        <p:spPr>
          <a:xfrm>
            <a:off x="0" y="5602214"/>
            <a:ext cx="38519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/>
              <a:t>[Reschke et al., Phys. </a:t>
            </a:r>
            <a:r>
              <a:rPr lang="de-DE" sz="1000" b="1" dirty="0" err="1"/>
              <a:t>Rev</a:t>
            </a:r>
            <a:r>
              <a:rPr lang="de-DE" sz="1000" b="1" dirty="0"/>
              <a:t>. Accel. </a:t>
            </a:r>
            <a:r>
              <a:rPr lang="de-DE" sz="1000" b="1" dirty="0" err="1"/>
              <a:t>Beams</a:t>
            </a:r>
            <a:r>
              <a:rPr lang="de-DE" sz="1000" b="1" dirty="0"/>
              <a:t>, 20, 042004 (2017)]</a:t>
            </a:r>
            <a:endParaRPr lang="de-DE" sz="1000" b="1" dirty="0">
              <a:solidFill>
                <a:srgbClr val="00B0F0"/>
              </a:solidFill>
            </a:endParaRPr>
          </a:p>
          <a:p>
            <a:r>
              <a:rPr lang="de-DE" sz="1000" b="1" dirty="0">
                <a:solidFill>
                  <a:srgbClr val="00B0F0"/>
                </a:solidFill>
              </a:rPr>
              <a:t>[</a:t>
            </a:r>
            <a:r>
              <a:rPr lang="de-DE" sz="1000" b="1" dirty="0" err="1">
                <a:solidFill>
                  <a:srgbClr val="00B0F0"/>
                </a:solidFill>
              </a:rPr>
              <a:t>Grassellino</a:t>
            </a:r>
            <a:r>
              <a:rPr lang="de-DE" sz="1000" b="1" dirty="0">
                <a:solidFill>
                  <a:srgbClr val="00B0F0"/>
                </a:solidFill>
              </a:rPr>
              <a:t> et al., SUST, 26, 102001  (2013) ]</a:t>
            </a:r>
          </a:p>
          <a:p>
            <a:r>
              <a:rPr lang="de-DE" sz="1000" b="1" dirty="0">
                <a:solidFill>
                  <a:srgbClr val="FF0000"/>
                </a:solidFill>
              </a:rPr>
              <a:t>[</a:t>
            </a:r>
            <a:r>
              <a:rPr lang="de-DE" sz="1000" b="1" dirty="0" err="1">
                <a:solidFill>
                  <a:srgbClr val="FF0000"/>
                </a:solidFill>
              </a:rPr>
              <a:t>Grassellino</a:t>
            </a:r>
            <a:r>
              <a:rPr lang="de-DE" sz="1000" b="1" dirty="0">
                <a:solidFill>
                  <a:srgbClr val="FF0000"/>
                </a:solidFill>
              </a:rPr>
              <a:t> et al., SUST, 30, 094004  (2017) ]</a:t>
            </a:r>
          </a:p>
          <a:p>
            <a:r>
              <a:rPr lang="de-DE" sz="1000" b="1" dirty="0">
                <a:solidFill>
                  <a:srgbClr val="7030A0"/>
                </a:solidFill>
              </a:rPr>
              <a:t>[Posen et al., </a:t>
            </a:r>
            <a:r>
              <a:rPr lang="en-US" sz="1000" b="1" dirty="0">
                <a:solidFill>
                  <a:srgbClr val="7030A0"/>
                </a:solidFill>
              </a:rPr>
              <a:t>Phys. Rev. Applied 13, 014024</a:t>
            </a:r>
            <a:r>
              <a:rPr lang="de-DE" sz="1000" b="1" dirty="0">
                <a:solidFill>
                  <a:srgbClr val="7030A0"/>
                </a:solidFill>
              </a:rPr>
              <a:t>]</a:t>
            </a:r>
          </a:p>
          <a:p>
            <a:r>
              <a:rPr lang="de-DE" sz="1000" b="1" dirty="0">
                <a:solidFill>
                  <a:schemeClr val="accent2">
                    <a:lumMod val="75000"/>
                  </a:schemeClr>
                </a:solidFill>
              </a:rPr>
              <a:t>[</a:t>
            </a:r>
            <a:r>
              <a:rPr lang="de-DE" sz="1000" b="1" dirty="0" err="1">
                <a:solidFill>
                  <a:schemeClr val="accent2">
                    <a:lumMod val="75000"/>
                  </a:schemeClr>
                </a:solidFill>
              </a:rPr>
              <a:t>Gurevich</a:t>
            </a:r>
            <a:r>
              <a:rPr lang="de-DE" sz="1000" b="1" dirty="0">
                <a:solidFill>
                  <a:schemeClr val="accent2">
                    <a:lumMod val="75000"/>
                  </a:schemeClr>
                </a:solidFill>
              </a:rPr>
              <a:t>, APL, 88, 012511 (2006)]</a:t>
            </a:r>
          </a:p>
          <a:p>
            <a:endParaRPr lang="de-DE" sz="1000" b="1" dirty="0">
              <a:solidFill>
                <a:srgbClr val="00B050"/>
              </a:solidFill>
            </a:endParaRPr>
          </a:p>
          <a:p>
            <a:endParaRPr lang="de-DE" sz="1000" b="1" dirty="0"/>
          </a:p>
        </p:txBody>
      </p:sp>
      <p:sp>
        <p:nvSpPr>
          <p:cNvPr id="29" name="Freihandform 11">
            <a:extLst>
              <a:ext uri="{FF2B5EF4-FFF2-40B4-BE49-F238E27FC236}">
                <a16:creationId xmlns:a16="http://schemas.microsoft.com/office/drawing/2014/main" id="{718DD1A5-5D63-4BE6-9132-CD277A553BA4}"/>
              </a:ext>
            </a:extLst>
          </p:cNvPr>
          <p:cNvSpPr/>
          <p:nvPr/>
        </p:nvSpPr>
        <p:spPr>
          <a:xfrm>
            <a:off x="3127452" y="2792965"/>
            <a:ext cx="4093029" cy="650792"/>
          </a:xfrm>
          <a:custGeom>
            <a:avLst/>
            <a:gdLst>
              <a:gd name="connsiteX0" fmla="*/ 0 w 4093029"/>
              <a:gd name="connsiteY0" fmla="*/ 62963 h 650792"/>
              <a:gd name="connsiteX1" fmla="*/ 751114 w 4093029"/>
              <a:gd name="connsiteY1" fmla="*/ 52078 h 650792"/>
              <a:gd name="connsiteX2" fmla="*/ 3940629 w 4093029"/>
              <a:gd name="connsiteY2" fmla="*/ 629020 h 650792"/>
              <a:gd name="connsiteX3" fmla="*/ 3940629 w 4093029"/>
              <a:gd name="connsiteY3" fmla="*/ 629020 h 650792"/>
              <a:gd name="connsiteX4" fmla="*/ 4093029 w 4093029"/>
              <a:gd name="connsiteY4" fmla="*/ 650792 h 650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3029" h="650792">
                <a:moveTo>
                  <a:pt x="0" y="62963"/>
                </a:moveTo>
                <a:cubicBezTo>
                  <a:pt x="47171" y="10349"/>
                  <a:pt x="94343" y="-42265"/>
                  <a:pt x="751114" y="52078"/>
                </a:cubicBezTo>
                <a:cubicBezTo>
                  <a:pt x="1407886" y="146421"/>
                  <a:pt x="3940629" y="629020"/>
                  <a:pt x="3940629" y="629020"/>
                </a:cubicBezTo>
                <a:lnTo>
                  <a:pt x="3940629" y="629020"/>
                </a:lnTo>
                <a:lnTo>
                  <a:pt x="4093029" y="650792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0" name="Freihandform 12">
            <a:extLst>
              <a:ext uri="{FF2B5EF4-FFF2-40B4-BE49-F238E27FC236}">
                <a16:creationId xmlns:a16="http://schemas.microsoft.com/office/drawing/2014/main" id="{3CCAAB8A-0E4A-4F96-96EC-C67C8AA93E05}"/>
              </a:ext>
            </a:extLst>
          </p:cNvPr>
          <p:cNvSpPr/>
          <p:nvPr/>
        </p:nvSpPr>
        <p:spPr>
          <a:xfrm>
            <a:off x="3216070" y="2606478"/>
            <a:ext cx="4896544" cy="864096"/>
          </a:xfrm>
          <a:custGeom>
            <a:avLst/>
            <a:gdLst>
              <a:gd name="connsiteX0" fmla="*/ 0 w 4093029"/>
              <a:gd name="connsiteY0" fmla="*/ 62963 h 650792"/>
              <a:gd name="connsiteX1" fmla="*/ 751114 w 4093029"/>
              <a:gd name="connsiteY1" fmla="*/ 52078 h 650792"/>
              <a:gd name="connsiteX2" fmla="*/ 3940629 w 4093029"/>
              <a:gd name="connsiteY2" fmla="*/ 629020 h 650792"/>
              <a:gd name="connsiteX3" fmla="*/ 3940629 w 4093029"/>
              <a:gd name="connsiteY3" fmla="*/ 629020 h 650792"/>
              <a:gd name="connsiteX4" fmla="*/ 4093029 w 4093029"/>
              <a:gd name="connsiteY4" fmla="*/ 650792 h 650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3029" h="650792">
                <a:moveTo>
                  <a:pt x="0" y="62963"/>
                </a:moveTo>
                <a:cubicBezTo>
                  <a:pt x="47171" y="10349"/>
                  <a:pt x="94343" y="-42265"/>
                  <a:pt x="751114" y="52078"/>
                </a:cubicBezTo>
                <a:cubicBezTo>
                  <a:pt x="1407886" y="146421"/>
                  <a:pt x="3940629" y="629020"/>
                  <a:pt x="3940629" y="629020"/>
                </a:cubicBezTo>
                <a:lnTo>
                  <a:pt x="3940629" y="629020"/>
                </a:lnTo>
                <a:lnTo>
                  <a:pt x="4093029" y="650792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Freihandform 13">
            <a:extLst>
              <a:ext uri="{FF2B5EF4-FFF2-40B4-BE49-F238E27FC236}">
                <a16:creationId xmlns:a16="http://schemas.microsoft.com/office/drawing/2014/main" id="{24386711-6116-4992-AF93-826A8DC0E27D}"/>
              </a:ext>
            </a:extLst>
          </p:cNvPr>
          <p:cNvSpPr/>
          <p:nvPr/>
        </p:nvSpPr>
        <p:spPr>
          <a:xfrm>
            <a:off x="3304888" y="2415482"/>
            <a:ext cx="2828056" cy="359348"/>
          </a:xfrm>
          <a:custGeom>
            <a:avLst/>
            <a:gdLst>
              <a:gd name="connsiteX0" fmla="*/ 0 w 2373086"/>
              <a:gd name="connsiteY0" fmla="*/ 359348 h 359348"/>
              <a:gd name="connsiteX1" fmla="*/ 936171 w 2373086"/>
              <a:gd name="connsiteY1" fmla="*/ 120 h 359348"/>
              <a:gd name="connsiteX2" fmla="*/ 2373086 w 2373086"/>
              <a:gd name="connsiteY2" fmla="*/ 315805 h 359348"/>
              <a:gd name="connsiteX3" fmla="*/ 2373086 w 2373086"/>
              <a:gd name="connsiteY3" fmla="*/ 315805 h 359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3086" h="359348">
                <a:moveTo>
                  <a:pt x="0" y="359348"/>
                </a:moveTo>
                <a:cubicBezTo>
                  <a:pt x="270328" y="183362"/>
                  <a:pt x="540657" y="7377"/>
                  <a:pt x="936171" y="120"/>
                </a:cubicBezTo>
                <a:cubicBezTo>
                  <a:pt x="1331685" y="-7137"/>
                  <a:pt x="2373086" y="315805"/>
                  <a:pt x="2373086" y="315805"/>
                </a:cubicBezTo>
                <a:lnTo>
                  <a:pt x="2373086" y="315805"/>
                </a:lnTo>
              </a:path>
            </a:pathLst>
          </a:cu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Freihandform 17">
            <a:extLst>
              <a:ext uri="{FF2B5EF4-FFF2-40B4-BE49-F238E27FC236}">
                <a16:creationId xmlns:a16="http://schemas.microsoft.com/office/drawing/2014/main" id="{7AA48D08-8C5E-4123-9A54-73E843E15E23}"/>
              </a:ext>
            </a:extLst>
          </p:cNvPr>
          <p:cNvSpPr/>
          <p:nvPr/>
        </p:nvSpPr>
        <p:spPr>
          <a:xfrm rot="21371322">
            <a:off x="3176169" y="2262138"/>
            <a:ext cx="3591659" cy="192452"/>
          </a:xfrm>
          <a:custGeom>
            <a:avLst/>
            <a:gdLst>
              <a:gd name="connsiteX0" fmla="*/ 0 w 2373086"/>
              <a:gd name="connsiteY0" fmla="*/ 359348 h 359348"/>
              <a:gd name="connsiteX1" fmla="*/ 936171 w 2373086"/>
              <a:gd name="connsiteY1" fmla="*/ 120 h 359348"/>
              <a:gd name="connsiteX2" fmla="*/ 2373086 w 2373086"/>
              <a:gd name="connsiteY2" fmla="*/ 315805 h 359348"/>
              <a:gd name="connsiteX3" fmla="*/ 2373086 w 2373086"/>
              <a:gd name="connsiteY3" fmla="*/ 315805 h 359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3086" h="359348">
                <a:moveTo>
                  <a:pt x="0" y="359348"/>
                </a:moveTo>
                <a:cubicBezTo>
                  <a:pt x="270328" y="183362"/>
                  <a:pt x="540657" y="7377"/>
                  <a:pt x="936171" y="120"/>
                </a:cubicBezTo>
                <a:cubicBezTo>
                  <a:pt x="1331685" y="-7137"/>
                  <a:pt x="2373086" y="315805"/>
                  <a:pt x="2373086" y="315805"/>
                </a:cubicBezTo>
                <a:lnTo>
                  <a:pt x="2373086" y="315805"/>
                </a:lnTo>
              </a:path>
            </a:pathLst>
          </a:cu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7030A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972CC722-CC8F-4C81-A054-5A1C50A2599F}"/>
              </a:ext>
            </a:extLst>
          </p:cNvPr>
          <p:cNvSpPr txBox="1"/>
          <p:nvPr/>
        </p:nvSpPr>
        <p:spPr>
          <a:xfrm>
            <a:off x="8923056" y="1560361"/>
            <a:ext cx="2289448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Standard Cavity</a:t>
            </a:r>
          </a:p>
          <a:p>
            <a:r>
              <a:rPr lang="en-US" dirty="0">
                <a:solidFill>
                  <a:srgbClr val="00B0F0"/>
                </a:solidFill>
              </a:rPr>
              <a:t>Doped Cavity</a:t>
            </a:r>
          </a:p>
          <a:p>
            <a:r>
              <a:rPr lang="en-US" dirty="0">
                <a:solidFill>
                  <a:srgbClr val="FF0000"/>
                </a:solidFill>
              </a:rPr>
              <a:t>Infused Cavity</a:t>
            </a:r>
          </a:p>
          <a:p>
            <a:r>
              <a:rPr lang="en-US" dirty="0">
                <a:solidFill>
                  <a:srgbClr val="7030A0"/>
                </a:solidFill>
              </a:rPr>
              <a:t>Mid-T Bake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SIS Coating</a:t>
            </a:r>
          </a:p>
        </p:txBody>
      </p:sp>
      <p:sp>
        <p:nvSpPr>
          <p:cNvPr id="35" name="Stern: 5 Zacken 34">
            <a:extLst>
              <a:ext uri="{FF2B5EF4-FFF2-40B4-BE49-F238E27FC236}">
                <a16:creationId xmlns:a16="http://schemas.microsoft.com/office/drawing/2014/main" id="{A0EC0A76-C64F-40DA-91D0-61F02477B8AA}"/>
              </a:ext>
            </a:extLst>
          </p:cNvPr>
          <p:cNvSpPr/>
          <p:nvPr/>
        </p:nvSpPr>
        <p:spPr>
          <a:xfrm>
            <a:off x="4728296" y="2580424"/>
            <a:ext cx="275445" cy="233795"/>
          </a:xfrm>
          <a:prstGeom prst="star5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614E9B16-B890-4E8D-B8E3-E739FC00EAC2}"/>
              </a:ext>
            </a:extLst>
          </p:cNvPr>
          <p:cNvSpPr txBox="1"/>
          <p:nvPr/>
        </p:nvSpPr>
        <p:spPr>
          <a:xfrm>
            <a:off x="4406178" y="2780933"/>
            <a:ext cx="10962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/>
              <a:t>LCLS-II CW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A24FFC7E-4424-4BA1-AA40-6721BBC63D12}"/>
              </a:ext>
            </a:extLst>
          </p:cNvPr>
          <p:cNvSpPr txBox="1"/>
          <p:nvPr/>
        </p:nvSpPr>
        <p:spPr>
          <a:xfrm>
            <a:off x="9588548" y="5099779"/>
            <a:ext cx="6978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@2K</a:t>
            </a:r>
          </a:p>
        </p:txBody>
      </p: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8E54F485-3D69-44DD-8091-A289D7EB4587}"/>
              </a:ext>
            </a:extLst>
          </p:cNvPr>
          <p:cNvCxnSpPr>
            <a:cxnSpLocks/>
          </p:cNvCxnSpPr>
          <p:nvPr/>
        </p:nvCxnSpPr>
        <p:spPr>
          <a:xfrm>
            <a:off x="2623563" y="1582257"/>
            <a:ext cx="5634317" cy="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Textfeld 38">
            <a:extLst>
              <a:ext uri="{FF2B5EF4-FFF2-40B4-BE49-F238E27FC236}">
                <a16:creationId xmlns:a16="http://schemas.microsoft.com/office/drawing/2014/main" id="{AC8CE81A-CFE3-4B75-A191-73EFE4619E82}"/>
              </a:ext>
            </a:extLst>
          </p:cNvPr>
          <p:cNvSpPr txBox="1"/>
          <p:nvPr/>
        </p:nvSpPr>
        <p:spPr>
          <a:xfrm>
            <a:off x="5276995" y="1238938"/>
            <a:ext cx="1137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Theory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01838E3D-3CE1-4B81-BD44-1D0E14724963}"/>
              </a:ext>
            </a:extLst>
          </p:cNvPr>
          <p:cNvSpPr txBox="1"/>
          <p:nvPr/>
        </p:nvSpPr>
        <p:spPr>
          <a:xfrm>
            <a:off x="8869375" y="5806067"/>
            <a:ext cx="3851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/>
              <a:t>Curves are exemplary representations </a:t>
            </a:r>
          </a:p>
          <a:p>
            <a:r>
              <a:rPr lang="en-US" sz="1600" u="sng" dirty="0"/>
              <a:t>Cavities limited by quench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CFD5126A-C28E-4D17-A5C3-947AE53B94AB}"/>
              </a:ext>
            </a:extLst>
          </p:cNvPr>
          <p:cNvSpPr txBox="1"/>
          <p:nvPr/>
        </p:nvSpPr>
        <p:spPr>
          <a:xfrm>
            <a:off x="3072261" y="4141917"/>
            <a:ext cx="6372478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/>
              <a:t>Q</a:t>
            </a:r>
            <a:r>
              <a:rPr lang="de-DE" b="1" baseline="-25000" dirty="0"/>
              <a:t>0</a:t>
            </a:r>
            <a:r>
              <a:rPr lang="de-DE" b="1" dirty="0"/>
              <a:t> and </a:t>
            </a:r>
            <a:r>
              <a:rPr lang="de-DE" b="1" dirty="0" err="1"/>
              <a:t>E</a:t>
            </a:r>
            <a:r>
              <a:rPr lang="de-DE" b="1" baseline="-25000" dirty="0" err="1"/>
              <a:t>acc</a:t>
            </a:r>
            <a:r>
              <a:rPr lang="de-DE" b="1" dirty="0"/>
              <a:t> </a:t>
            </a:r>
            <a:r>
              <a:rPr lang="de-DE" sz="1400" b="1" dirty="0"/>
              <a:t>(</a:t>
            </a:r>
            <a:r>
              <a:rPr lang="de-DE" sz="1400" b="1" dirty="0" err="1"/>
              <a:t>seperately</a:t>
            </a:r>
            <a:r>
              <a:rPr lang="de-DE" sz="1400" b="1" dirty="0"/>
              <a:t>) </a:t>
            </a:r>
            <a:r>
              <a:rPr lang="de-DE" b="1" dirty="0" err="1"/>
              <a:t>approach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thermodynamic</a:t>
            </a:r>
            <a:r>
              <a:rPr lang="de-DE" b="1" dirty="0"/>
              <a:t> </a:t>
            </a:r>
            <a:r>
              <a:rPr lang="de-DE" b="1" dirty="0" err="1"/>
              <a:t>limit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Nb</a:t>
            </a:r>
            <a:endParaRPr lang="de-DE" b="1" dirty="0"/>
          </a:p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de-DE" b="1" dirty="0" err="1"/>
              <a:t>We</a:t>
            </a:r>
            <a:r>
              <a:rPr lang="de-DE" b="1" dirty="0"/>
              <a:t> </a:t>
            </a:r>
            <a:r>
              <a:rPr lang="de-DE" b="1" dirty="0" err="1"/>
              <a:t>need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look</a:t>
            </a:r>
            <a:r>
              <a:rPr lang="de-DE" b="1" dirty="0"/>
              <a:t> </a:t>
            </a:r>
            <a:r>
              <a:rPr lang="de-DE" b="1" dirty="0" err="1"/>
              <a:t>beyond</a:t>
            </a:r>
            <a:endParaRPr lang="de-DE" b="1" dirty="0"/>
          </a:p>
        </p:txBody>
      </p:sp>
      <p:sp>
        <p:nvSpPr>
          <p:cNvPr id="33" name="Freihandform 11">
            <a:extLst>
              <a:ext uri="{FF2B5EF4-FFF2-40B4-BE49-F238E27FC236}">
                <a16:creationId xmlns:a16="http://schemas.microsoft.com/office/drawing/2014/main" id="{5B10DA93-BC54-4574-8695-7ED6C315E5C9}"/>
              </a:ext>
            </a:extLst>
          </p:cNvPr>
          <p:cNvSpPr/>
          <p:nvPr/>
        </p:nvSpPr>
        <p:spPr>
          <a:xfrm rot="21401201">
            <a:off x="3105710" y="1915557"/>
            <a:ext cx="5809943" cy="424210"/>
          </a:xfrm>
          <a:custGeom>
            <a:avLst/>
            <a:gdLst>
              <a:gd name="connsiteX0" fmla="*/ 0 w 4093029"/>
              <a:gd name="connsiteY0" fmla="*/ 62963 h 650792"/>
              <a:gd name="connsiteX1" fmla="*/ 751114 w 4093029"/>
              <a:gd name="connsiteY1" fmla="*/ 52078 h 650792"/>
              <a:gd name="connsiteX2" fmla="*/ 3940629 w 4093029"/>
              <a:gd name="connsiteY2" fmla="*/ 629020 h 650792"/>
              <a:gd name="connsiteX3" fmla="*/ 3940629 w 4093029"/>
              <a:gd name="connsiteY3" fmla="*/ 629020 h 650792"/>
              <a:gd name="connsiteX4" fmla="*/ 4093029 w 4093029"/>
              <a:gd name="connsiteY4" fmla="*/ 650792 h 650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3029" h="650792">
                <a:moveTo>
                  <a:pt x="0" y="62963"/>
                </a:moveTo>
                <a:cubicBezTo>
                  <a:pt x="47171" y="10349"/>
                  <a:pt x="94343" y="-42265"/>
                  <a:pt x="751114" y="52078"/>
                </a:cubicBezTo>
                <a:cubicBezTo>
                  <a:pt x="1407886" y="146421"/>
                  <a:pt x="3940629" y="629020"/>
                  <a:pt x="3940629" y="629020"/>
                </a:cubicBezTo>
                <a:lnTo>
                  <a:pt x="3940629" y="629020"/>
                </a:lnTo>
                <a:lnTo>
                  <a:pt x="4093029" y="650792"/>
                </a:lnTo>
              </a:path>
            </a:pathLst>
          </a:custGeom>
          <a:noFill/>
          <a:ln w="38100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D3F1F3DD-52AE-43B3-91BE-8B25FDBF144E}"/>
              </a:ext>
            </a:extLst>
          </p:cNvPr>
          <p:cNvSpPr txBox="1"/>
          <p:nvPr/>
        </p:nvSpPr>
        <p:spPr>
          <a:xfrm>
            <a:off x="8656422" y="1748015"/>
            <a:ext cx="243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accent6">
                    <a:lumMod val="50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05538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  <p:bldP spid="29" grpId="0" animBg="1"/>
      <p:bldP spid="30" grpId="0" animBg="1"/>
      <p:bldP spid="31" grpId="0" animBg="1"/>
      <p:bldP spid="32" grpId="0" animBg="1"/>
      <p:bldP spid="35" grpId="0" animBg="1"/>
      <p:bldP spid="36" grpId="0"/>
      <p:bldP spid="40" grpId="0"/>
      <p:bldP spid="41" grpId="0" animBg="1"/>
      <p:bldP spid="33" grpId="0" animBg="1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983D799A-8CD6-4F7D-ACB6-C96D9B0F879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6002" y="4425481"/>
            <a:ext cx="11351299" cy="1181873"/>
          </a:xfrm>
        </p:spPr>
        <p:txBody>
          <a:bodyPr/>
          <a:lstStyle/>
          <a:p>
            <a:r>
              <a:rPr lang="en-US" b="1" dirty="0"/>
              <a:t>Why thinner should be better?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35173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79007C-01A3-4541-B4FA-701E47BD855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de-DE" b="1" dirty="0" err="1"/>
              <a:t>Why</a:t>
            </a:r>
            <a:r>
              <a:rPr lang="de-DE" b="1" dirty="0"/>
              <a:t> </a:t>
            </a:r>
            <a:r>
              <a:rPr lang="de-DE" b="1" dirty="0" err="1"/>
              <a:t>thin</a:t>
            </a:r>
            <a:r>
              <a:rPr lang="de-DE" b="1" dirty="0"/>
              <a:t> and not </a:t>
            </a:r>
            <a:r>
              <a:rPr lang="de-DE" b="1" dirty="0" err="1"/>
              <a:t>thick</a:t>
            </a:r>
            <a:r>
              <a:rPr lang="de-DE" b="1" dirty="0"/>
              <a:t>?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2D44B70-A30F-4CBB-978B-7D159849DA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598" y="1263811"/>
            <a:ext cx="11083637" cy="485802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Take a cavity and coat it with a “higher” T</a:t>
            </a:r>
            <a:r>
              <a:rPr lang="en-US" baseline="-25000" dirty="0"/>
              <a:t>c</a:t>
            </a:r>
            <a:r>
              <a:rPr lang="en-US" dirty="0"/>
              <a:t> superconductor</a:t>
            </a:r>
          </a:p>
          <a:p>
            <a:r>
              <a:rPr lang="en-US" sz="2000" dirty="0"/>
              <a:t>	- Fewer rf losses &amp; higher Q</a:t>
            </a:r>
            <a:r>
              <a:rPr lang="en-US" sz="2000" baseline="-25000" dirty="0"/>
              <a:t>0</a:t>
            </a:r>
            <a:r>
              <a:rPr lang="en-US" sz="2000" dirty="0"/>
              <a:t> compared to </a:t>
            </a:r>
            <a:r>
              <a:rPr lang="en-US" sz="2000" dirty="0" err="1"/>
              <a:t>Nb</a:t>
            </a:r>
            <a:r>
              <a:rPr lang="en-US" sz="2000" dirty="0"/>
              <a:t> at 2K since R</a:t>
            </a:r>
            <a:r>
              <a:rPr lang="en-US" sz="2000" baseline="-25000" dirty="0"/>
              <a:t>BCS</a:t>
            </a:r>
            <a:r>
              <a:rPr lang="en-US" sz="2000" dirty="0"/>
              <a:t> ~ exp(-T</a:t>
            </a:r>
            <a:r>
              <a:rPr lang="en-US" sz="2000" baseline="-25000" dirty="0"/>
              <a:t>c</a:t>
            </a:r>
            <a:r>
              <a:rPr lang="en-US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How</a:t>
            </a:r>
            <a:r>
              <a:rPr lang="de-DE" dirty="0"/>
              <a:t> do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increase</a:t>
            </a:r>
            <a:r>
              <a:rPr lang="de-DE" dirty="0"/>
              <a:t> </a:t>
            </a:r>
            <a:r>
              <a:rPr lang="de-DE" dirty="0" err="1"/>
              <a:t>E</a:t>
            </a:r>
            <a:r>
              <a:rPr lang="de-DE" baseline="-25000" dirty="0" err="1"/>
              <a:t>acc</a:t>
            </a:r>
            <a:r>
              <a:rPr lang="de-DE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Such superconductors usually have a lower H</a:t>
            </a:r>
            <a:r>
              <a:rPr lang="en-US" baseline="-25000" dirty="0"/>
              <a:t>c,1</a:t>
            </a:r>
            <a:r>
              <a:rPr lang="en-US" dirty="0"/>
              <a:t> compared to </a:t>
            </a:r>
            <a:r>
              <a:rPr lang="en-US" dirty="0" err="1"/>
              <a:t>Nb</a:t>
            </a:r>
            <a:r>
              <a:rPr lang="en-US" dirty="0"/>
              <a:t> </a:t>
            </a:r>
            <a:r>
              <a:rPr lang="en-US" sz="2000" dirty="0"/>
              <a:t>(although </a:t>
            </a:r>
            <a:r>
              <a:rPr lang="en-US" sz="2000" dirty="0" err="1"/>
              <a:t>H</a:t>
            </a:r>
            <a:r>
              <a:rPr lang="en-US" sz="2000" baseline="-25000" dirty="0" err="1"/>
              <a:t>sh</a:t>
            </a:r>
            <a:r>
              <a:rPr lang="en-US" sz="2000" dirty="0"/>
              <a:t> is higher)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20F857-C3D2-4B9E-BB32-53EE36B3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6</a:t>
            </a:fld>
            <a:endParaRPr lang="de-DE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8C5ECD74-7A88-401F-BEC0-CB2F3616B8AD}"/>
              </a:ext>
            </a:extLst>
          </p:cNvPr>
          <p:cNvGrpSpPr/>
          <p:nvPr/>
        </p:nvGrpSpPr>
        <p:grpSpPr>
          <a:xfrm>
            <a:off x="1092154" y="2972440"/>
            <a:ext cx="5263231" cy="3149396"/>
            <a:chOff x="1147572" y="2738040"/>
            <a:chExt cx="5263231" cy="3149396"/>
          </a:xfrm>
        </p:grpSpPr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CC96E33B-D2C0-44A4-88C6-48B28FCDA0E3}"/>
                </a:ext>
              </a:extLst>
            </p:cNvPr>
            <p:cNvSpPr txBox="1"/>
            <p:nvPr/>
          </p:nvSpPr>
          <p:spPr>
            <a:xfrm>
              <a:off x="3688273" y="5579659"/>
              <a:ext cx="9111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dirty="0"/>
                <a:t>H / </a:t>
              </a:r>
              <a:r>
                <a:rPr lang="de-DE" sz="1400" b="1" dirty="0" err="1"/>
                <a:t>mT</a:t>
              </a:r>
              <a:endParaRPr lang="de-DE" sz="1400" b="1" dirty="0"/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21700154-A2C9-4C8F-A9AD-5427143ADDF8}"/>
                </a:ext>
              </a:extLst>
            </p:cNvPr>
            <p:cNvSpPr txBox="1"/>
            <p:nvPr/>
          </p:nvSpPr>
          <p:spPr>
            <a:xfrm>
              <a:off x="5761579" y="2905638"/>
              <a:ext cx="5752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dirty="0"/>
                <a:t>H</a:t>
              </a:r>
              <a:r>
                <a:rPr lang="de-DE" sz="1400" b="1" baseline="-25000" dirty="0"/>
                <a:t>c,1</a:t>
              </a:r>
              <a:r>
                <a:rPr lang="de-DE" sz="1400" b="1" dirty="0"/>
                <a:t> 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24D6F69D-251E-42D3-BE8F-835C1992424B}"/>
                </a:ext>
              </a:extLst>
            </p:cNvPr>
            <p:cNvSpPr txBox="1"/>
            <p:nvPr/>
          </p:nvSpPr>
          <p:spPr>
            <a:xfrm>
              <a:off x="5761579" y="3179256"/>
              <a:ext cx="4162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dirty="0" err="1"/>
                <a:t>H</a:t>
              </a:r>
              <a:r>
                <a:rPr lang="de-DE" sz="1400" b="1" baseline="-25000" dirty="0" err="1"/>
                <a:t>sh</a:t>
              </a:r>
              <a:r>
                <a:rPr lang="de-DE" sz="1400" b="1" dirty="0"/>
                <a:t> </a:t>
              </a:r>
            </a:p>
          </p:txBody>
        </p:sp>
        <p:graphicFrame>
          <p:nvGraphicFramePr>
            <p:cNvPr id="10" name="Diagramm 9">
              <a:extLst>
                <a:ext uri="{FF2B5EF4-FFF2-40B4-BE49-F238E27FC236}">
                  <a16:creationId xmlns:a16="http://schemas.microsoft.com/office/drawing/2014/main" id="{59859317-309D-4929-AFA8-15C7B7598841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17509884"/>
                </p:ext>
              </p:extLst>
            </p:nvPr>
          </p:nvGraphicFramePr>
          <p:xfrm>
            <a:off x="1147572" y="2738040"/>
            <a:ext cx="5263231" cy="291499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9CFD6CDF-A08A-44A8-B4AD-7FB81F042791}"/>
                </a:ext>
              </a:extLst>
            </p:cNvPr>
            <p:cNvSpPr/>
            <p:nvPr/>
          </p:nvSpPr>
          <p:spPr>
            <a:xfrm>
              <a:off x="5496403" y="3258040"/>
              <a:ext cx="301752" cy="184368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455EAB7B-F061-4375-98F7-555A998D30B4}"/>
                </a:ext>
              </a:extLst>
            </p:cNvPr>
            <p:cNvSpPr/>
            <p:nvPr/>
          </p:nvSpPr>
          <p:spPr>
            <a:xfrm>
              <a:off x="5496403" y="2966956"/>
              <a:ext cx="301752" cy="184368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91896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>
            <a:extLst>
              <a:ext uri="{FF2B5EF4-FFF2-40B4-BE49-F238E27FC236}">
                <a16:creationId xmlns:a16="http://schemas.microsoft.com/office/drawing/2014/main" id="{35A5D058-68C9-466D-986E-6CB31A22DB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854" t="47893" r="10550" b="18293"/>
          <a:stretch/>
        </p:blipFill>
        <p:spPr>
          <a:xfrm>
            <a:off x="4107197" y="4194001"/>
            <a:ext cx="4630650" cy="2169636"/>
          </a:xfrm>
          <a:prstGeom prst="rect">
            <a:avLst/>
          </a:prstGeo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79007C-01A3-4541-B4FA-701E47BD855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de-DE" b="1" dirty="0"/>
              <a:t>Taka </a:t>
            </a:r>
            <a:r>
              <a:rPr lang="de-DE" b="1" dirty="0" err="1"/>
              <a:t>finished</a:t>
            </a:r>
            <a:r>
              <a:rPr lang="de-DE" b="1" dirty="0"/>
              <a:t> </a:t>
            </a:r>
            <a:r>
              <a:rPr lang="de-DE" b="1" dirty="0" err="1"/>
              <a:t>what</a:t>
            </a:r>
            <a:r>
              <a:rPr lang="de-DE" b="1" dirty="0"/>
              <a:t> Alex </a:t>
            </a:r>
            <a:r>
              <a:rPr lang="de-DE" b="1" dirty="0" err="1"/>
              <a:t>started</a:t>
            </a:r>
            <a:endParaRPr lang="de-DE" b="1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2D44B70-A30F-4CBB-978B-7D159849DA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12124" y="1263811"/>
            <a:ext cx="5925772" cy="485802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Energetically suppressed vortices in thin films cause enhancement of “field of first flux entry” a.k.a. H</a:t>
            </a:r>
            <a:r>
              <a:rPr lang="en-US" sz="2000" baseline="-25000" dirty="0"/>
              <a:t>c1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Alex’ idea: Coat a cavity with a thin superconducting film with insulating layer, acting as vortex barrier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Controversy around effectiveness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Taka’s new argument: Bean-Livingston Barrier increase through “counter current”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20F857-C3D2-4B9E-BB32-53EE36B3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7</a:t>
            </a:fld>
            <a:endParaRPr lang="de-DE"/>
          </a:p>
        </p:txBody>
      </p:sp>
      <p:pic>
        <p:nvPicPr>
          <p:cNvPr id="1026" name="Picture 2" descr="Good Old-Fashioned Pancakes Recipe (with Video)">
            <a:extLst>
              <a:ext uri="{FF2B5EF4-FFF2-40B4-BE49-F238E27FC236}">
                <a16:creationId xmlns:a16="http://schemas.microsoft.com/office/drawing/2014/main" id="{0877F53C-FEB5-4688-A2E9-998FE2D6F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29" y="1263811"/>
            <a:ext cx="3633104" cy="2422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stomShape 3">
            <a:extLst>
              <a:ext uri="{FF2B5EF4-FFF2-40B4-BE49-F238E27FC236}">
                <a16:creationId xmlns:a16="http://schemas.microsoft.com/office/drawing/2014/main" id="{3F04258E-EA50-42C5-BD2D-00890CB5C6CE}"/>
              </a:ext>
            </a:extLst>
          </p:cNvPr>
          <p:cNvSpPr/>
          <p:nvPr/>
        </p:nvSpPr>
        <p:spPr>
          <a:xfrm>
            <a:off x="9837896" y="2001605"/>
            <a:ext cx="2353244" cy="262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+mn-cs"/>
              </a:rPr>
              <a:t>[G. </a:t>
            </a:r>
            <a:r>
              <a:rPr kumimoji="0" lang="en-US" sz="1000" b="1" i="0" u="none" strike="noStrike" kern="1200" cap="none" spc="-1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+mn-cs"/>
              </a:rPr>
              <a:t>Stejic</a:t>
            </a:r>
            <a:r>
              <a:rPr kumimoji="0" lang="en-US" sz="1000" b="1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+mn-cs"/>
              </a:rPr>
              <a:t> et al., PRB 49.2 (1994)]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Co-Autor: </a:t>
            </a:r>
            <a:r>
              <a:rPr kumimoji="0" lang="en-US" sz="1000" b="1" i="0" u="none" strike="noStrike" kern="1200" cap="none" spc="-1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Gurevich</a:t>
            </a:r>
            <a:endParaRPr kumimoji="0" lang="en-US" sz="1000" b="1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6480F90B-B118-4052-9A47-805E29AD143B}"/>
                  </a:ext>
                </a:extLst>
              </p:cNvPr>
              <p:cNvSpPr txBox="1"/>
              <p:nvPr/>
            </p:nvSpPr>
            <p:spPr>
              <a:xfrm>
                <a:off x="9890054" y="1372216"/>
                <a:ext cx="1810560" cy="571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µ</m:t>
                          </m:r>
                        </m:e>
                        <m:sub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𝐻</m:t>
                          </m:r>
                        </m:e>
                        <m:sub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𝑐</m:t>
                          </m:r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sub>
                      </m:sSub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 </m:t>
                      </m:r>
                      <m:f>
                        <m:f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  <m:sSub>
                            <m:sSubPr>
                              <m:ctrlPr>
                                <a:rPr kumimoji="0" lang="el-G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0" lang="el-G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ϕ</m:t>
                              </m:r>
                            </m:e>
                            <m:sub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𝜋</m:t>
                          </m:r>
                          <m:sSup>
                            <m:sSupPr>
                              <m:ctrlP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𝑙𝑛</m:t>
                      </m:r>
                      <m:f>
                        <m:f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𝑑</m:t>
                          </m:r>
                        </m:num>
                        <m:den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𝜉</m:t>
                          </m:r>
                        </m:den>
                      </m:f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6480F90B-B118-4052-9A47-805E29AD14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0054" y="1372216"/>
                <a:ext cx="1810560" cy="5716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Grafik 8">
            <a:extLst>
              <a:ext uri="{FF2B5EF4-FFF2-40B4-BE49-F238E27FC236}">
                <a16:creationId xmlns:a16="http://schemas.microsoft.com/office/drawing/2014/main" id="{A98BA51C-32D8-425C-997C-FB6B568E746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-112720" y="2001605"/>
            <a:ext cx="4896144" cy="3488134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81C64C80-9DC8-4ACD-825E-7A08ACFCAB1D}"/>
              </a:ext>
            </a:extLst>
          </p:cNvPr>
          <p:cNvSpPr/>
          <p:nvPr/>
        </p:nvSpPr>
        <p:spPr>
          <a:xfrm rot="16200000">
            <a:off x="-1110205" y="3720697"/>
            <a:ext cx="291938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(Überschriften)"/>
                <a:ea typeface="+mn-ea"/>
                <a:cs typeface="+mn-cs"/>
              </a:rPr>
              <a:t>[N. Schäfer et al., J. </a:t>
            </a:r>
            <a:r>
              <a:rPr kumimoji="0" lang="de-DE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(Überschriften)"/>
                <a:ea typeface="+mn-ea"/>
                <a:cs typeface="+mn-cs"/>
              </a:rPr>
              <a:t>Appl</a:t>
            </a: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(Überschriften)"/>
                <a:ea typeface="+mn-ea"/>
                <a:cs typeface="+mn-cs"/>
              </a:rPr>
              <a:t>. Phys. 128, 133902 (2020)]</a:t>
            </a: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99100BA1-F91A-45DA-ABA1-DE98283F33EC}"/>
              </a:ext>
            </a:extLst>
          </p:cNvPr>
          <p:cNvCxnSpPr/>
          <p:nvPr/>
        </p:nvCxnSpPr>
        <p:spPr>
          <a:xfrm>
            <a:off x="967913" y="4589345"/>
            <a:ext cx="2919389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EBEC6234-AED9-4BEE-865A-F4A97B2455E8}"/>
              </a:ext>
            </a:extLst>
          </p:cNvPr>
          <p:cNvSpPr txBox="1"/>
          <p:nvPr/>
        </p:nvSpPr>
        <p:spPr>
          <a:xfrm>
            <a:off x="1657103" y="4670210"/>
            <a:ext cx="3246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</a:t>
            </a:r>
            <a:r>
              <a:rPr kumimoji="0" lang="de-DE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c,1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Nb</a:t>
            </a:r>
            <a:r>
              <a:rPr kumimoji="0" lang="de-DE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Sn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50mT</a:t>
            </a:r>
          </a:p>
        </p:txBody>
      </p:sp>
      <p:pic>
        <p:nvPicPr>
          <p:cNvPr id="13" name="Image 125">
            <a:extLst>
              <a:ext uri="{FF2B5EF4-FFF2-40B4-BE49-F238E27FC236}">
                <a16:creationId xmlns:a16="http://schemas.microsoft.com/office/drawing/2014/main" id="{7032C72C-2ED6-45AB-9EEB-D62F3F4918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67615" y="2065052"/>
            <a:ext cx="3925394" cy="3513862"/>
          </a:xfrm>
          <a:prstGeom prst="rect">
            <a:avLst/>
          </a:prstGeom>
        </p:spPr>
      </p:pic>
      <p:sp>
        <p:nvSpPr>
          <p:cNvPr id="14" name="CustomShape 3">
            <a:extLst>
              <a:ext uri="{FF2B5EF4-FFF2-40B4-BE49-F238E27FC236}">
                <a16:creationId xmlns:a16="http://schemas.microsoft.com/office/drawing/2014/main" id="{1603CE66-8C37-46C7-ACDD-2D885B90B57F}"/>
              </a:ext>
            </a:extLst>
          </p:cNvPr>
          <p:cNvSpPr/>
          <p:nvPr/>
        </p:nvSpPr>
        <p:spPr>
          <a:xfrm>
            <a:off x="9838756" y="2474845"/>
            <a:ext cx="2353244" cy="262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+mn-cs"/>
              </a:rPr>
              <a:t>[A. </a:t>
            </a:r>
            <a:r>
              <a:rPr kumimoji="0" lang="en-US" sz="1000" b="1" i="0" u="none" strike="noStrike" kern="1200" cap="none" spc="-1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+mn-cs"/>
              </a:rPr>
              <a:t>Gurevich</a:t>
            </a:r>
            <a:r>
              <a:rPr kumimoji="0" lang="en-US" sz="1000" b="1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+mn-cs"/>
              </a:rPr>
              <a:t>, APL 88 (2006)]</a:t>
            </a:r>
            <a:endParaRPr kumimoji="0" lang="en-US" sz="1000" b="1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7" name="Grafik 3">
            <a:extLst>
              <a:ext uri="{FF2B5EF4-FFF2-40B4-BE49-F238E27FC236}">
                <a16:creationId xmlns:a16="http://schemas.microsoft.com/office/drawing/2014/main" id="{90A19AAD-CF42-4EA6-B332-7E574040576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312" t="23332" r="41514" b="27713"/>
          <a:stretch/>
        </p:blipFill>
        <p:spPr>
          <a:xfrm>
            <a:off x="8331995" y="3138302"/>
            <a:ext cx="3689676" cy="2084018"/>
          </a:xfrm>
          <a:prstGeom prst="rect">
            <a:avLst/>
          </a:prstGeom>
          <a:ln>
            <a:noFill/>
          </a:ln>
        </p:spPr>
      </p:pic>
      <p:sp>
        <p:nvSpPr>
          <p:cNvPr id="18" name="CustomShape 2">
            <a:extLst>
              <a:ext uri="{FF2B5EF4-FFF2-40B4-BE49-F238E27FC236}">
                <a16:creationId xmlns:a16="http://schemas.microsoft.com/office/drawing/2014/main" id="{AA696E31-1695-4F41-B8BB-8BFAF9F99692}"/>
              </a:ext>
            </a:extLst>
          </p:cNvPr>
          <p:cNvSpPr/>
          <p:nvPr/>
        </p:nvSpPr>
        <p:spPr>
          <a:xfrm>
            <a:off x="9837896" y="2895271"/>
            <a:ext cx="2010393" cy="2447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u="none" strike="noStrike" kern="1200" cap="none" spc="-1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[D. </a:t>
            </a:r>
            <a:r>
              <a:rPr kumimoji="0" lang="de-DE" sz="1000" b="1" u="none" strike="noStrike" kern="1200" cap="none" spc="-1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Liarte</a:t>
            </a:r>
            <a:r>
              <a:rPr kumimoji="0" lang="de-DE" sz="1000" b="1" u="none" strike="noStrike" kern="1200" cap="none" spc="-1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fr-FR" sz="1000" b="1" u="none" strike="noStrike" kern="1200" cap="none" spc="-1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SUST 30 (2017) 033002</a:t>
            </a:r>
            <a:r>
              <a:rPr kumimoji="0" lang="de-DE" sz="1000" b="1" u="none" strike="noStrike" kern="1200" cap="none" spc="-1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]</a:t>
            </a:r>
            <a:endParaRPr kumimoji="0" lang="en-US" sz="1000" b="1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9" name="CustomShape 4">
            <a:extLst>
              <a:ext uri="{FF2B5EF4-FFF2-40B4-BE49-F238E27FC236}">
                <a16:creationId xmlns:a16="http://schemas.microsoft.com/office/drawing/2014/main" id="{E9169B39-474A-45A4-BD59-4C14DA0CE737}"/>
              </a:ext>
            </a:extLst>
          </p:cNvPr>
          <p:cNvSpPr/>
          <p:nvPr/>
        </p:nvSpPr>
        <p:spPr>
          <a:xfrm>
            <a:off x="9838756" y="3324032"/>
            <a:ext cx="2353244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+mn-cs"/>
              </a:rPr>
              <a:t>[T. Kubo, SUST 30 (2017)]</a:t>
            </a:r>
            <a:endParaRPr kumimoji="0" lang="en-US" sz="1000" b="1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4928DD8D-2DFA-4EB3-A669-7DF8B4CD62A9}"/>
              </a:ext>
            </a:extLst>
          </p:cNvPr>
          <p:cNvSpPr/>
          <p:nvPr/>
        </p:nvSpPr>
        <p:spPr>
          <a:xfrm>
            <a:off x="4610117" y="4035086"/>
            <a:ext cx="22362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</a:t>
            </a:r>
            <a:r>
              <a:rPr kumimoji="0" lang="de-DE" sz="9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Asaduzzaman</a:t>
            </a: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de-DE" sz="9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arXiv</a:t>
            </a:r>
            <a:r>
              <a:rPr lang="de-DE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2304.09360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]</a:t>
            </a:r>
          </a:p>
        </p:txBody>
      </p:sp>
      <p:pic>
        <p:nvPicPr>
          <p:cNvPr id="22" name="Inhaltsplatzhalter 4">
            <a:extLst>
              <a:ext uri="{FF2B5EF4-FFF2-40B4-BE49-F238E27FC236}">
                <a16:creationId xmlns:a16="http://schemas.microsoft.com/office/drawing/2014/main" id="{C50B2833-D3E3-4C95-A0D1-566C341C2BD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1763" t="58331" r="54426" b="10792"/>
          <a:stretch/>
        </p:blipFill>
        <p:spPr>
          <a:xfrm>
            <a:off x="9041013" y="4280505"/>
            <a:ext cx="2955363" cy="1518074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2D4D14BD-7BD7-485B-A7B3-1548C259F47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4005" t="33786" r="24054" b="24280"/>
          <a:stretch/>
        </p:blipFill>
        <p:spPr>
          <a:xfrm>
            <a:off x="4347703" y="4075030"/>
            <a:ext cx="4018577" cy="2259954"/>
          </a:xfrm>
          <a:prstGeom prst="rect">
            <a:avLst/>
          </a:prstGeom>
        </p:spPr>
      </p:pic>
      <p:sp>
        <p:nvSpPr>
          <p:cNvPr id="26" name="Rechteck 25">
            <a:extLst>
              <a:ext uri="{FF2B5EF4-FFF2-40B4-BE49-F238E27FC236}">
                <a16:creationId xmlns:a16="http://schemas.microsoft.com/office/drawing/2014/main" id="{3CB5B2C6-3DD8-4C31-995C-5C22A93E9675}"/>
              </a:ext>
            </a:extLst>
          </p:cNvPr>
          <p:cNvSpPr/>
          <p:nvPr/>
        </p:nvSpPr>
        <p:spPr>
          <a:xfrm>
            <a:off x="4685952" y="3980854"/>
            <a:ext cx="374341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[Keckert, S. PhD Thesis, Siegen 2019]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Arial" panose="020B0604020202020204" pitchFamily="34" charset="0"/>
            </a:endParaRPr>
          </a:p>
        </p:txBody>
      </p:sp>
      <p:pic>
        <p:nvPicPr>
          <p:cNvPr id="1028" name="Picture 4" descr="PDF] Bean-Livingston barrier enhancement on nodal surface of the d-wave  superconductor YBa2Cu3O{7-x} | Semantic Scholar">
            <a:extLst>
              <a:ext uri="{FF2B5EF4-FFF2-40B4-BE49-F238E27FC236}">
                <a16:creationId xmlns:a16="http://schemas.microsoft.com/office/drawing/2014/main" id="{4CAF7141-80CF-474D-99C3-B2263E7123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831"/>
          <a:stretch/>
        </p:blipFill>
        <p:spPr bwMode="auto">
          <a:xfrm>
            <a:off x="4676561" y="4108814"/>
            <a:ext cx="2801749" cy="93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EAEA8E08-AED1-4A90-AF18-296A08B679CC}"/>
              </a:ext>
            </a:extLst>
          </p:cNvPr>
          <p:cNvSpPr/>
          <p:nvPr/>
        </p:nvSpPr>
        <p:spPr>
          <a:xfrm>
            <a:off x="6168479" y="4100574"/>
            <a:ext cx="230909" cy="930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3830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0" grpId="1"/>
      <p:bldP spid="12" grpId="0"/>
      <p:bldP spid="12" grpId="1"/>
      <p:bldP spid="14" grpId="0"/>
      <p:bldP spid="18" grpId="0"/>
      <p:bldP spid="19" grpId="0"/>
      <p:bldP spid="20" grpId="0"/>
      <p:bldP spid="20" grpId="1"/>
      <p:bldP spid="26" grpId="0"/>
      <p:bldP spid="2" grpId="0" animBg="1"/>
      <p:bldP spid="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79007C-01A3-4541-B4FA-701E47BD855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de-DE" b="1" dirty="0" err="1"/>
              <a:t>Summarizing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theory</a:t>
            </a:r>
            <a:endParaRPr lang="de-DE" b="1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2D44B70-A30F-4CBB-978B-7D159849DA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598" y="1263811"/>
            <a:ext cx="11083637" cy="485802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Top </a:t>
            </a:r>
            <a:r>
              <a:rPr lang="de-DE" dirty="0" err="1"/>
              <a:t>superconductor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majority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rf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>
                <a:cs typeface="Arial" panose="020B0604020202020204" pitchFamily="34" charset="0"/>
              </a:rPr>
              <a:t>→ </a:t>
            </a:r>
            <a:r>
              <a:rPr lang="de-DE" dirty="0" err="1">
                <a:cs typeface="Arial" panose="020B0604020202020204" pitchFamily="34" charset="0"/>
              </a:rPr>
              <a:t>this</a:t>
            </a:r>
            <a:r>
              <a:rPr lang="de-DE" dirty="0">
                <a:cs typeface="Arial" panose="020B0604020202020204" pitchFamily="34" charset="0"/>
              </a:rPr>
              <a:t> </a:t>
            </a:r>
            <a:r>
              <a:rPr lang="de-DE" dirty="0" err="1">
                <a:cs typeface="Arial" panose="020B0604020202020204" pitchFamily="34" charset="0"/>
              </a:rPr>
              <a:t>way</a:t>
            </a:r>
            <a:r>
              <a:rPr lang="de-DE" dirty="0">
                <a:cs typeface="Arial" panose="020B0604020202020204" pitchFamily="34" charset="0"/>
              </a:rPr>
              <a:t> Q</a:t>
            </a:r>
            <a:r>
              <a:rPr lang="de-DE" baseline="-25000" dirty="0">
                <a:cs typeface="Arial" panose="020B0604020202020204" pitchFamily="34" charset="0"/>
              </a:rPr>
              <a:t>0</a:t>
            </a:r>
            <a:r>
              <a:rPr lang="de-DE" dirty="0">
                <a:cs typeface="Arial" panose="020B0604020202020204" pitchFamily="34" charset="0"/>
              </a:rPr>
              <a:t> </a:t>
            </a:r>
            <a:r>
              <a:rPr lang="de-DE" dirty="0" err="1">
                <a:cs typeface="Arial" panose="020B0604020202020204" pitchFamily="34" charset="0"/>
              </a:rPr>
              <a:t>improves</a:t>
            </a:r>
            <a:r>
              <a:rPr lang="de-DE" dirty="0">
                <a:cs typeface="Arial" panose="020B0604020202020204" pitchFamily="34" charset="0"/>
              </a:rPr>
              <a:t> </a:t>
            </a:r>
            <a:r>
              <a:rPr lang="de-DE" dirty="0" err="1">
                <a:cs typeface="Arial" panose="020B0604020202020204" pitchFamily="34" charset="0"/>
              </a:rPr>
              <a:t>most</a:t>
            </a:r>
            <a:endParaRPr lang="de-DE" dirty="0">
              <a:cs typeface="Arial" panose="020B0604020202020204" pitchFamily="34" charset="0"/>
            </a:endParaRPr>
          </a:p>
          <a:p>
            <a:endParaRPr lang="de-DE" dirty="0"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cs typeface="Arial" panose="020B0604020202020204" pitchFamily="34" charset="0"/>
              </a:rPr>
              <a:t>Field </a:t>
            </a:r>
            <a:r>
              <a:rPr lang="de-DE" dirty="0" err="1">
                <a:cs typeface="Arial" panose="020B0604020202020204" pitchFamily="34" charset="0"/>
              </a:rPr>
              <a:t>should</a:t>
            </a:r>
            <a:r>
              <a:rPr lang="de-DE" dirty="0">
                <a:cs typeface="Arial" panose="020B0604020202020204" pitchFamily="34" charset="0"/>
              </a:rPr>
              <a:t> not </a:t>
            </a:r>
            <a:r>
              <a:rPr lang="de-DE" dirty="0" err="1">
                <a:cs typeface="Arial" panose="020B0604020202020204" pitchFamily="34" charset="0"/>
              </a:rPr>
              <a:t>decay</a:t>
            </a:r>
            <a:r>
              <a:rPr lang="de-DE" dirty="0">
                <a:cs typeface="Arial" panose="020B0604020202020204" pitchFamily="34" charset="0"/>
              </a:rPr>
              <a:t> </a:t>
            </a:r>
            <a:r>
              <a:rPr lang="de-DE" dirty="0" err="1">
                <a:cs typeface="Arial" panose="020B0604020202020204" pitchFamily="34" charset="0"/>
              </a:rPr>
              <a:t>completely</a:t>
            </a:r>
            <a:r>
              <a:rPr lang="de-DE" dirty="0">
                <a:cs typeface="Arial" panose="020B0604020202020204" pitchFamily="34" charset="0"/>
              </a:rPr>
              <a:t> in </a:t>
            </a:r>
            <a:r>
              <a:rPr lang="de-DE" dirty="0" err="1">
                <a:cs typeface="Arial" panose="020B0604020202020204" pitchFamily="34" charset="0"/>
              </a:rPr>
              <a:t>the</a:t>
            </a:r>
            <a:r>
              <a:rPr lang="de-DE" dirty="0">
                <a:cs typeface="Arial" panose="020B0604020202020204" pitchFamily="34" charset="0"/>
              </a:rPr>
              <a:t> top </a:t>
            </a:r>
            <a:r>
              <a:rPr lang="de-DE" dirty="0" err="1">
                <a:cs typeface="Arial" panose="020B0604020202020204" pitchFamily="34" charset="0"/>
              </a:rPr>
              <a:t>layer</a:t>
            </a:r>
            <a:r>
              <a:rPr lang="de-DE" dirty="0">
                <a:cs typeface="Arial" panose="020B0604020202020204" pitchFamily="34" charset="0"/>
              </a:rPr>
              <a:t> → </a:t>
            </a:r>
            <a:r>
              <a:rPr lang="de-DE" dirty="0" err="1">
                <a:cs typeface="Arial" panose="020B0604020202020204" pitchFamily="34" charset="0"/>
              </a:rPr>
              <a:t>layer</a:t>
            </a:r>
            <a:r>
              <a:rPr lang="de-DE" dirty="0">
                <a:cs typeface="Arial" panose="020B0604020202020204" pitchFamily="34" charset="0"/>
              </a:rPr>
              <a:t> </a:t>
            </a:r>
            <a:r>
              <a:rPr lang="de-DE" dirty="0" err="1">
                <a:cs typeface="Arial" panose="020B0604020202020204" pitchFamily="34" charset="0"/>
              </a:rPr>
              <a:t>should</a:t>
            </a:r>
            <a:r>
              <a:rPr lang="de-DE" dirty="0">
                <a:cs typeface="Arial" panose="020B0604020202020204" pitchFamily="34" charset="0"/>
              </a:rPr>
              <a:t> </a:t>
            </a:r>
            <a:r>
              <a:rPr lang="de-DE" dirty="0" err="1">
                <a:cs typeface="Arial" panose="020B0604020202020204" pitchFamily="34" charset="0"/>
              </a:rPr>
              <a:t>be</a:t>
            </a:r>
            <a:r>
              <a:rPr lang="de-DE" dirty="0">
                <a:cs typeface="Arial" panose="020B0604020202020204" pitchFamily="34" charset="0"/>
              </a:rPr>
              <a:t> </a:t>
            </a:r>
            <a:r>
              <a:rPr lang="de-DE" dirty="0" err="1">
                <a:cs typeface="Arial" panose="020B0604020202020204" pitchFamily="34" charset="0"/>
              </a:rPr>
              <a:t>thinner</a:t>
            </a:r>
            <a:r>
              <a:rPr lang="de-DE" dirty="0">
                <a:cs typeface="Arial" panose="020B0604020202020204" pitchFamily="34" charset="0"/>
              </a:rPr>
              <a:t> </a:t>
            </a:r>
            <a:r>
              <a:rPr lang="de-DE" dirty="0" err="1">
                <a:cs typeface="Arial" panose="020B0604020202020204" pitchFamily="34" charset="0"/>
              </a:rPr>
              <a:t>as</a:t>
            </a:r>
            <a:r>
              <a:rPr lang="de-DE" dirty="0">
                <a:cs typeface="Arial" panose="020B0604020202020204" pitchFamily="34" charset="0"/>
              </a:rPr>
              <a:t> </a:t>
            </a:r>
            <a:r>
              <a:rPr lang="en-US" spc="-1" dirty="0" err="1">
                <a:solidFill>
                  <a:srgbClr val="000000"/>
                </a:solidFill>
                <a:ea typeface="DejaVu Sans"/>
              </a:rPr>
              <a:t>λ</a:t>
            </a:r>
            <a:r>
              <a:rPr lang="en-US" spc="-1" baseline="-25000" dirty="0" err="1">
                <a:solidFill>
                  <a:srgbClr val="000000"/>
                </a:solidFill>
                <a:ea typeface="DejaVu Sans"/>
              </a:rPr>
              <a:t>L,Top</a:t>
            </a:r>
            <a:endParaRPr lang="en-US" spc="-1" baseline="-25000" dirty="0">
              <a:solidFill>
                <a:srgbClr val="000000"/>
              </a:solidFill>
              <a:ea typeface="DejaVu San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pc="-1" baseline="-250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pc="-1" baseline="-250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pc="-1" baseline="-250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pc="-1" baseline="-250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pc="-1" baseline="-250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pc="-1" baseline="-250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pc="-1" baseline="-250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pc="-1" baseline="-250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</a:rPr>
              <a:t>Insulating layer creates more interfaces, prevents flux avalanches / free movement, pancake vortices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20F857-C3D2-4B9E-BB32-53EE36B3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8</a:t>
            </a:fld>
            <a:endParaRPr lang="de-DE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BBA481E8-15B5-4531-AFA3-37DFB295B0DB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475930" y="2490269"/>
            <a:ext cx="8619120" cy="3103920"/>
          </a:xfrm>
          <a:prstGeom prst="rect">
            <a:avLst/>
          </a:prstGeom>
          <a:ln>
            <a:noFill/>
          </a:ln>
        </p:spPr>
      </p:pic>
      <p:sp>
        <p:nvSpPr>
          <p:cNvPr id="7" name="CustomShape 5">
            <a:extLst>
              <a:ext uri="{FF2B5EF4-FFF2-40B4-BE49-F238E27FC236}">
                <a16:creationId xmlns:a16="http://schemas.microsoft.com/office/drawing/2014/main" id="{68DC7F6A-E557-4B45-BEF0-42E6A27C1FA9}"/>
              </a:ext>
            </a:extLst>
          </p:cNvPr>
          <p:cNvSpPr/>
          <p:nvPr/>
        </p:nvSpPr>
        <p:spPr>
          <a:xfrm>
            <a:off x="2560970" y="4697069"/>
            <a:ext cx="900000" cy="331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λ</a:t>
            </a:r>
            <a:r>
              <a:rPr lang="en-US" sz="1200" b="0" strike="noStrike" spc="-1" baseline="-25000" dirty="0" err="1">
                <a:solidFill>
                  <a:srgbClr val="000000"/>
                </a:solidFill>
                <a:latin typeface="Calibri"/>
                <a:ea typeface="DejaVu Sans"/>
              </a:rPr>
              <a:t>L</a:t>
            </a:r>
            <a:r>
              <a:rPr lang="en-US" sz="1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=185nm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8" name="CustomShape 6">
            <a:extLst>
              <a:ext uri="{FF2B5EF4-FFF2-40B4-BE49-F238E27FC236}">
                <a16:creationId xmlns:a16="http://schemas.microsoft.com/office/drawing/2014/main" id="{DBC236D6-7335-4BBF-8B88-0A4021997C76}"/>
              </a:ext>
            </a:extLst>
          </p:cNvPr>
          <p:cNvSpPr/>
          <p:nvPr/>
        </p:nvSpPr>
        <p:spPr>
          <a:xfrm>
            <a:off x="3394370" y="4697069"/>
            <a:ext cx="810000" cy="331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λ</a:t>
            </a:r>
            <a:r>
              <a:rPr lang="en-US" sz="1200" b="0" strike="noStrike" spc="-1" baseline="-25000" dirty="0" err="1">
                <a:solidFill>
                  <a:srgbClr val="000000"/>
                </a:solidFill>
                <a:latin typeface="Calibri"/>
                <a:ea typeface="DejaVu Sans"/>
              </a:rPr>
              <a:t>L</a:t>
            </a:r>
            <a:r>
              <a:rPr lang="en-US" sz="1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=40nm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9" name="CustomShape 4">
            <a:extLst>
              <a:ext uri="{FF2B5EF4-FFF2-40B4-BE49-F238E27FC236}">
                <a16:creationId xmlns:a16="http://schemas.microsoft.com/office/drawing/2014/main" id="{60DC1D02-33FF-49F1-AB1A-4666C5A445A7}"/>
              </a:ext>
            </a:extLst>
          </p:cNvPr>
          <p:cNvSpPr/>
          <p:nvPr/>
        </p:nvSpPr>
        <p:spPr>
          <a:xfrm rot="16200000">
            <a:off x="-925813" y="3616995"/>
            <a:ext cx="2353244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+mn-cs"/>
              </a:rPr>
              <a:t>Taken from [T. Kubo, SUST 30 (2017)]</a:t>
            </a:r>
            <a:endParaRPr kumimoji="0" lang="en-US" sz="1000" b="1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BE89C8B2-AE4C-47C6-99EA-1BCF49CBA889}"/>
              </a:ext>
            </a:extLst>
          </p:cNvPr>
          <p:cNvSpPr/>
          <p:nvPr/>
        </p:nvSpPr>
        <p:spPr>
          <a:xfrm>
            <a:off x="5719351" y="2477498"/>
            <a:ext cx="4882719" cy="30361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77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79007C-01A3-4541-B4FA-701E47BD855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de-DE" b="1" dirty="0" err="1"/>
              <a:t>How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maximize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field</a:t>
            </a:r>
            <a:r>
              <a:rPr lang="de-DE" b="1" dirty="0"/>
              <a:t> </a:t>
            </a:r>
            <a:r>
              <a:rPr lang="de-DE" b="1" dirty="0" err="1"/>
              <a:t>enhancement</a:t>
            </a:r>
            <a:r>
              <a:rPr lang="de-DE" b="1" dirty="0"/>
              <a:t>?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20F857-C3D2-4B9E-BB32-53EE36B3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05B58-D4D3-4D86-BB4A-82CD0635BAA1}" type="slidenum">
              <a:rPr lang="de-DE" smtClean="0"/>
              <a:t>9</a:t>
            </a:fld>
            <a:endParaRPr lang="de-DE"/>
          </a:p>
        </p:txBody>
      </p:sp>
      <p:sp>
        <p:nvSpPr>
          <p:cNvPr id="10" name="CustomShape 5">
            <a:extLst>
              <a:ext uri="{FF2B5EF4-FFF2-40B4-BE49-F238E27FC236}">
                <a16:creationId xmlns:a16="http://schemas.microsoft.com/office/drawing/2014/main" id="{4C9D0FAD-D266-4825-B314-BC502A3D7346}"/>
              </a:ext>
            </a:extLst>
          </p:cNvPr>
          <p:cNvSpPr/>
          <p:nvPr/>
        </p:nvSpPr>
        <p:spPr>
          <a:xfrm>
            <a:off x="349321" y="1439143"/>
            <a:ext cx="7448764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 dirty="0">
                <a:solidFill>
                  <a:srgbClr val="000000"/>
                </a:solidFill>
                <a:latin typeface="TheSans UHH Regular"/>
                <a:ea typeface="DejaVu Sans"/>
              </a:rPr>
              <a:t>Depends on H</a:t>
            </a:r>
            <a:r>
              <a:rPr lang="en-US" sz="2400" b="0" strike="noStrike" spc="-1" baseline="-25000" dirty="0">
                <a:solidFill>
                  <a:srgbClr val="000000"/>
                </a:solidFill>
                <a:latin typeface="TheSans UHH Regular"/>
                <a:ea typeface="DejaVu Sans"/>
              </a:rPr>
              <a:t>c,1 </a:t>
            </a:r>
            <a:r>
              <a:rPr lang="en-US" sz="2400" b="0" strike="noStrike" spc="-1" dirty="0">
                <a:solidFill>
                  <a:srgbClr val="000000"/>
                </a:solidFill>
                <a:latin typeface="TheSans UHH Regular"/>
                <a:ea typeface="DejaVu Sans"/>
              </a:rPr>
              <a:t>and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TheSans UHH Regular"/>
                <a:ea typeface="DejaVu Sans"/>
              </a:rPr>
              <a:t>λ</a:t>
            </a:r>
            <a:r>
              <a:rPr lang="en-US" sz="2400" b="0" strike="noStrike" spc="-1" baseline="-25000" dirty="0" err="1">
                <a:solidFill>
                  <a:srgbClr val="000000"/>
                </a:solidFill>
                <a:latin typeface="TheSans UHH Regular"/>
                <a:ea typeface="DejaVu Sans"/>
              </a:rPr>
              <a:t>L</a:t>
            </a:r>
            <a:r>
              <a:rPr lang="en-US" sz="2400" b="0" strike="noStrike" spc="-1" baseline="-25000" dirty="0">
                <a:solidFill>
                  <a:srgbClr val="000000"/>
                </a:solidFill>
                <a:latin typeface="TheSans UHH Regular"/>
                <a:ea typeface="DejaVu Sans"/>
              </a:rPr>
              <a:t> </a:t>
            </a:r>
            <a:r>
              <a:rPr lang="en-US" sz="2400" b="0" strike="noStrike" spc="-1" dirty="0">
                <a:solidFill>
                  <a:srgbClr val="000000"/>
                </a:solidFill>
                <a:latin typeface="TheSans UHH Regular"/>
                <a:ea typeface="DejaVu Sans"/>
              </a:rPr>
              <a:t>of both SC and “defectiveness” </a:t>
            </a:r>
            <a:r>
              <a:rPr lang="en-US" sz="2400" spc="-1" dirty="0">
                <a:latin typeface="TheSans UHH Regular"/>
                <a:cs typeface="Arial" panose="020B0604020202020204" pitchFamily="34" charset="0"/>
              </a:rPr>
              <a:t>η</a:t>
            </a:r>
            <a:endParaRPr lang="en-US" sz="2400" b="0" strike="noStrike" spc="-1" dirty="0">
              <a:latin typeface="TheSans UHH Regular"/>
            </a:endParaRPr>
          </a:p>
          <a:p>
            <a:pPr marL="743040" lvl="1" indent="-2847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000" b="0" strike="noStrike" spc="-1" dirty="0">
                <a:solidFill>
                  <a:srgbClr val="000000"/>
                </a:solidFill>
                <a:latin typeface="TheSans UHH Regular"/>
                <a:ea typeface="DejaVu Sans"/>
              </a:rPr>
              <a:t>Assume NbTiN – I –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TheSans UHH Regular"/>
                <a:ea typeface="DejaVu Sans"/>
              </a:rPr>
              <a:t>Nb</a:t>
            </a:r>
            <a:endParaRPr lang="en-US" sz="2000" b="0" strike="noStrike" spc="-1" dirty="0">
              <a:solidFill>
                <a:srgbClr val="000000"/>
              </a:solidFill>
              <a:latin typeface="TheSans UHH Regular"/>
              <a:ea typeface="DejaVu Sans"/>
            </a:endParaRPr>
          </a:p>
          <a:p>
            <a:pPr marL="915480" lvl="2">
              <a:spcBef>
                <a:spcPts val="561"/>
              </a:spcBef>
              <a:buClr>
                <a:srgbClr val="000000"/>
              </a:buClr>
            </a:pPr>
            <a:r>
              <a:rPr lang="en-US" sz="2000" spc="-1" dirty="0">
                <a:solidFill>
                  <a:srgbClr val="000000"/>
                </a:solidFill>
                <a:latin typeface="TheSans UHH Regular"/>
              </a:rPr>
              <a:t>H</a:t>
            </a:r>
            <a:r>
              <a:rPr lang="en-US" sz="2000" spc="-1" baseline="-25000" dirty="0">
                <a:solidFill>
                  <a:srgbClr val="000000"/>
                </a:solidFill>
                <a:latin typeface="TheSans UHH Regular"/>
              </a:rPr>
              <a:t>c,1</a:t>
            </a:r>
            <a:r>
              <a:rPr lang="en-US" sz="2000" spc="-1" dirty="0">
                <a:solidFill>
                  <a:srgbClr val="000000"/>
                </a:solidFill>
                <a:latin typeface="TheSans UHH Regular"/>
              </a:rPr>
              <a:t> </a:t>
            </a:r>
            <a:r>
              <a:rPr lang="en-US" sz="2000" spc="-1" dirty="0" err="1">
                <a:solidFill>
                  <a:srgbClr val="000000"/>
                </a:solidFill>
                <a:latin typeface="TheSans UHH Regular"/>
              </a:rPr>
              <a:t>Nb</a:t>
            </a:r>
            <a:r>
              <a:rPr lang="en-US" sz="2000" spc="-1" dirty="0">
                <a:solidFill>
                  <a:srgbClr val="000000"/>
                </a:solidFill>
                <a:latin typeface="TheSans UHH Regular"/>
              </a:rPr>
              <a:t> 180 </a:t>
            </a:r>
            <a:r>
              <a:rPr lang="en-US" sz="2000" spc="-1" dirty="0" err="1">
                <a:solidFill>
                  <a:srgbClr val="000000"/>
                </a:solidFill>
                <a:latin typeface="TheSans UHH Regular"/>
              </a:rPr>
              <a:t>mT</a:t>
            </a:r>
            <a:endParaRPr lang="en-US" sz="2000" spc="-1" dirty="0">
              <a:solidFill>
                <a:srgbClr val="000000"/>
              </a:solidFill>
              <a:latin typeface="TheSans UHH Regular"/>
            </a:endParaRPr>
          </a:p>
          <a:p>
            <a:pPr marL="915480" lvl="2">
              <a:spcBef>
                <a:spcPts val="561"/>
              </a:spcBef>
              <a:buClr>
                <a:srgbClr val="000000"/>
              </a:buClr>
            </a:pPr>
            <a:r>
              <a:rPr lang="en-US" sz="2000" b="0" strike="noStrike" spc="-1" dirty="0">
                <a:solidFill>
                  <a:srgbClr val="000000"/>
                </a:solidFill>
                <a:latin typeface="TheSans UHH Regular"/>
              </a:rPr>
              <a:t>H</a:t>
            </a:r>
            <a:r>
              <a:rPr lang="en-US" sz="2000" b="0" strike="noStrike" spc="-1" baseline="-25000" dirty="0">
                <a:solidFill>
                  <a:srgbClr val="000000"/>
                </a:solidFill>
                <a:latin typeface="TheSans UHH Regular"/>
              </a:rPr>
              <a:t>c,1</a:t>
            </a:r>
            <a:r>
              <a:rPr lang="en-US" sz="2000" b="0" strike="noStrike" spc="-1" dirty="0">
                <a:solidFill>
                  <a:srgbClr val="000000"/>
                </a:solidFill>
                <a:latin typeface="TheSans UHH Regular"/>
              </a:rPr>
              <a:t> NbTiN </a:t>
            </a:r>
            <a:r>
              <a:rPr lang="en-US" sz="2000" b="0" strike="noStrike" spc="-1" dirty="0">
                <a:solidFill>
                  <a:srgbClr val="FF0000"/>
                </a:solidFill>
                <a:latin typeface="TheSans UHH Regular"/>
              </a:rPr>
              <a:t>213 </a:t>
            </a:r>
            <a:r>
              <a:rPr lang="en-US" sz="2000" b="0" strike="noStrike" spc="-1" dirty="0" err="1">
                <a:solidFill>
                  <a:srgbClr val="FF0000"/>
                </a:solidFill>
                <a:latin typeface="TheSans UHH Regular"/>
              </a:rPr>
              <a:t>mT</a:t>
            </a:r>
            <a:endParaRPr lang="en-US" sz="2000" b="0" strike="noStrike" spc="-1" dirty="0">
              <a:solidFill>
                <a:srgbClr val="FF0000"/>
              </a:solidFill>
              <a:latin typeface="TheSans UHH Regular"/>
            </a:endParaRPr>
          </a:p>
          <a:p>
            <a:pPr marL="915480" lvl="2">
              <a:spcBef>
                <a:spcPts val="561"/>
              </a:spcBef>
              <a:buClr>
                <a:srgbClr val="000000"/>
              </a:buClr>
            </a:pPr>
            <a:r>
              <a:rPr lang="en-US" sz="2000" b="1" spc="-1" dirty="0">
                <a:latin typeface="TheSans UHH Regular"/>
                <a:cs typeface="Arial" panose="020B0604020202020204" pitchFamily="34" charset="0"/>
              </a:rPr>
              <a:t>For η = 1</a:t>
            </a:r>
            <a:endParaRPr lang="en-US" sz="2000" b="1" strike="noStrike" spc="-1" dirty="0">
              <a:latin typeface="TheSans UHH Regular"/>
            </a:endParaRPr>
          </a:p>
          <a:p>
            <a:pPr marL="801180" lvl="1" indent="-342900">
              <a:spcBef>
                <a:spcPts val="561"/>
              </a:spcBef>
              <a:buClr>
                <a:srgbClr val="000000"/>
              </a:buClr>
              <a:buFont typeface="Courier New" panose="02070309020205020404" pitchFamily="49" charset="0"/>
              <a:buChar char="o"/>
            </a:pPr>
            <a:r>
              <a:rPr lang="en-US" b="0" strike="noStrike" spc="-1" dirty="0">
                <a:latin typeface="TheSans UHH Regular"/>
              </a:rPr>
              <a:t>Isolator 15nm, NbTiN 100nm </a:t>
            </a:r>
          </a:p>
          <a:p>
            <a:pPr marL="801180" lvl="1" indent="-342900">
              <a:spcBef>
                <a:spcPts val="561"/>
              </a:spcBef>
              <a:buClr>
                <a:srgbClr val="000000"/>
              </a:buClr>
              <a:buFont typeface="Courier New" panose="02070309020205020404" pitchFamily="49" charset="0"/>
              <a:buChar char="o"/>
            </a:pPr>
            <a:r>
              <a:rPr lang="en-US" spc="-1" dirty="0">
                <a:latin typeface="TheSans UHH Regular"/>
                <a:cs typeface="Arial" panose="020B0604020202020204" pitchFamily="34" charset="0"/>
              </a:rPr>
              <a:t>→ </a:t>
            </a:r>
            <a:r>
              <a:rPr lang="en-US" b="0" strike="noStrike" spc="-1" dirty="0" err="1">
                <a:latin typeface="TheSans UHH Regular"/>
              </a:rPr>
              <a:t>H</a:t>
            </a:r>
            <a:r>
              <a:rPr lang="en-US" b="0" strike="noStrike" spc="-1" baseline="-25000" dirty="0" err="1">
                <a:latin typeface="TheSans UHH Regular"/>
              </a:rPr>
              <a:t>ffp</a:t>
            </a:r>
            <a:r>
              <a:rPr lang="en-US" b="0" strike="noStrike" spc="-1" dirty="0">
                <a:latin typeface="TheSans UHH Regular"/>
              </a:rPr>
              <a:t> = 270mT </a:t>
            </a:r>
            <a:r>
              <a:rPr lang="en-US" b="0" strike="noStrike" spc="-1" dirty="0" err="1">
                <a:latin typeface="TheSans UHH Regular"/>
              </a:rPr>
              <a:t>oder</a:t>
            </a:r>
            <a:r>
              <a:rPr lang="en-US" b="0" strike="noStrike" spc="-1" dirty="0">
                <a:latin typeface="TheSans UHH Regular"/>
              </a:rPr>
              <a:t> 63 MV/m</a:t>
            </a:r>
          </a:p>
          <a:p>
            <a:pPr marL="915480" lvl="2">
              <a:spcBef>
                <a:spcPts val="561"/>
              </a:spcBef>
              <a:buClr>
                <a:srgbClr val="000000"/>
              </a:buClr>
            </a:pPr>
            <a:r>
              <a:rPr lang="en-US" sz="2000" b="1" spc="-1" dirty="0">
                <a:latin typeface="TheSans UHH Regular"/>
                <a:cs typeface="Arial" panose="020B0604020202020204" pitchFamily="34" charset="0"/>
              </a:rPr>
              <a:t>For η = 0.7</a:t>
            </a:r>
            <a:endParaRPr lang="en-US" sz="2000" b="1" spc="-1" dirty="0">
              <a:latin typeface="TheSans UHH Regular"/>
            </a:endParaRPr>
          </a:p>
          <a:p>
            <a:pPr marL="801180" lvl="1" indent="-342900">
              <a:spcBef>
                <a:spcPts val="561"/>
              </a:spcBef>
              <a:buClr>
                <a:srgbClr val="000000"/>
              </a:buClr>
              <a:buFont typeface="Courier New" panose="02070309020205020404" pitchFamily="49" charset="0"/>
              <a:buChar char="o"/>
            </a:pPr>
            <a:r>
              <a:rPr lang="en-US" spc="-1" dirty="0">
                <a:latin typeface="TheSans UHH Regular"/>
              </a:rPr>
              <a:t>Isolator 10nm, NbTiN 60nm, </a:t>
            </a:r>
          </a:p>
          <a:p>
            <a:pPr marL="801180" lvl="1" indent="-342900">
              <a:spcBef>
                <a:spcPts val="561"/>
              </a:spcBef>
              <a:buClr>
                <a:srgbClr val="000000"/>
              </a:buClr>
              <a:buFont typeface="Courier New" panose="02070309020205020404" pitchFamily="49" charset="0"/>
              <a:buChar char="o"/>
            </a:pPr>
            <a:r>
              <a:rPr lang="en-US" spc="-1" dirty="0">
                <a:latin typeface="TheSans UHH Regular"/>
                <a:cs typeface="Arial" panose="020B0604020202020204" pitchFamily="34" charset="0"/>
              </a:rPr>
              <a:t>→ </a:t>
            </a:r>
            <a:r>
              <a:rPr lang="en-US" spc="-1" dirty="0" err="1">
                <a:latin typeface="TheSans UHH Regular"/>
              </a:rPr>
              <a:t>H</a:t>
            </a:r>
            <a:r>
              <a:rPr lang="en-US" spc="-1" baseline="-25000" dirty="0" err="1">
                <a:latin typeface="TheSans UHH Regular"/>
              </a:rPr>
              <a:t>ffp</a:t>
            </a:r>
            <a:r>
              <a:rPr lang="en-US" spc="-1" dirty="0">
                <a:latin typeface="TheSans UHH Regular"/>
              </a:rPr>
              <a:t> = 224mT </a:t>
            </a:r>
            <a:r>
              <a:rPr lang="en-US" spc="-1" dirty="0" err="1">
                <a:latin typeface="TheSans UHH Regular"/>
              </a:rPr>
              <a:t>oder</a:t>
            </a:r>
            <a:r>
              <a:rPr lang="en-US" spc="-1" dirty="0">
                <a:latin typeface="TheSans UHH Regular"/>
              </a:rPr>
              <a:t> 52 MV/m</a:t>
            </a:r>
          </a:p>
          <a:p>
            <a:pPr marL="458280" lvl="1">
              <a:spcBef>
                <a:spcPts val="561"/>
              </a:spcBef>
              <a:buClr>
                <a:srgbClr val="000000"/>
              </a:buClr>
            </a:pPr>
            <a:endParaRPr lang="en-US" sz="2400" b="0" strike="noStrike" spc="-1" dirty="0">
              <a:latin typeface="TheSans UHH Regular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D7D8A6D-18EB-438D-BC51-3CA4D8E713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367"/>
          <a:stretch/>
        </p:blipFill>
        <p:spPr>
          <a:xfrm>
            <a:off x="4430526" y="1894498"/>
            <a:ext cx="7631336" cy="4547896"/>
          </a:xfrm>
          <a:prstGeom prst="rect">
            <a:avLst/>
          </a:prstGeom>
        </p:spPr>
      </p:pic>
      <p:sp>
        <p:nvSpPr>
          <p:cNvPr id="12" name="CustomShape 4">
            <a:extLst>
              <a:ext uri="{FF2B5EF4-FFF2-40B4-BE49-F238E27FC236}">
                <a16:creationId xmlns:a16="http://schemas.microsoft.com/office/drawing/2014/main" id="{FDEF1E90-D629-4886-B88A-4C69FB7F9C85}"/>
              </a:ext>
            </a:extLst>
          </p:cNvPr>
          <p:cNvSpPr/>
          <p:nvPr/>
        </p:nvSpPr>
        <p:spPr>
          <a:xfrm>
            <a:off x="10549956" y="1174010"/>
            <a:ext cx="2353244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+mn-cs"/>
              </a:rPr>
              <a:t>[T. Kubo, SUST 30 (2017)]</a:t>
            </a:r>
            <a:endParaRPr kumimoji="0" lang="en-US" sz="1000" b="1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4102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xemple_powerpoint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UHH_Vorlage_Praesentation_160429</Template>
  <TotalTime>0</TotalTime>
  <Words>1612</Words>
  <Application>Microsoft Office PowerPoint</Application>
  <PresentationFormat>Breitbild</PresentationFormat>
  <Paragraphs>256</Paragraphs>
  <Slides>26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18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47" baseType="lpstr">
      <vt:lpstr>Arial</vt:lpstr>
      <vt:lpstr>Bell MT</vt:lpstr>
      <vt:lpstr>Calibri</vt:lpstr>
      <vt:lpstr>Calibri (Überschriften)</vt:lpstr>
      <vt:lpstr>Cambria Math</vt:lpstr>
      <vt:lpstr>Cooper Black</vt:lpstr>
      <vt:lpstr>Courier New</vt:lpstr>
      <vt:lpstr>DejaVu Sans</vt:lpstr>
      <vt:lpstr>Gill Sans Light</vt:lpstr>
      <vt:lpstr>Helvetica Light</vt:lpstr>
      <vt:lpstr>Lucida Grande</vt:lpstr>
      <vt:lpstr>TheSans UHH Bold</vt:lpstr>
      <vt:lpstr>TheSans UHH Bold Caps</vt:lpstr>
      <vt:lpstr>TheSans UHH Regular</vt:lpstr>
      <vt:lpstr>TheSans UHH SemiLight Caps</vt:lpstr>
      <vt:lpstr>Times New Roman</vt:lpstr>
      <vt:lpstr>Verdana</vt:lpstr>
      <vt:lpstr>Wingdings</vt:lpstr>
      <vt:lpstr>Office-Design</vt:lpstr>
      <vt:lpstr>Exemple_powerpoint_Irfu</vt:lpstr>
      <vt:lpstr>Graph</vt:lpstr>
      <vt:lpstr>SRF beyond Niobium: Thinner is better   How multilayer might break through the barrier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the quest for high Q0 &amp; high Eacc for SRF</dc:title>
  <dc:creator>Wenskat, Marc</dc:creator>
  <cp:lastModifiedBy>Wenskat, Marc</cp:lastModifiedBy>
  <cp:revision>952</cp:revision>
  <dcterms:created xsi:type="dcterms:W3CDTF">2022-08-30T13:48:35Z</dcterms:created>
  <dcterms:modified xsi:type="dcterms:W3CDTF">2023-09-18T13:31:26Z</dcterms:modified>
</cp:coreProperties>
</file>