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4"/>
  </p:sldMasterIdLst>
  <p:notesMasterIdLst>
    <p:notesMasterId r:id="rId13"/>
  </p:notesMasterIdLst>
  <p:sldIdLst>
    <p:sldId id="2142534197" r:id="rId5"/>
    <p:sldId id="258" r:id="rId6"/>
    <p:sldId id="2142534190" r:id="rId7"/>
    <p:sldId id="2142534181" r:id="rId8"/>
    <p:sldId id="2142534178" r:id="rId9"/>
    <p:sldId id="2142534185" r:id="rId10"/>
    <p:sldId id="2142534188" r:id="rId11"/>
    <p:sldId id="2142534191" r:id="rId12"/>
  </p:sldIdLst>
  <p:sldSz cx="12192000" cy="6858000"/>
  <p:notesSz cx="6858000" cy="9144000"/>
  <p:embeddedFontLst>
    <p:embeddedFont>
      <p:font typeface="Calibri" panose="020F0502020204030204" pitchFamily="34" charset="0"/>
      <p:regular r:id="rId14"/>
      <p:bold r:id="rId15"/>
      <p:italic r:id="rId16"/>
      <p:boldItalic r:id="rId17"/>
    </p:embeddedFont>
    <p:embeddedFont>
      <p:font typeface="Open Sans" panose="020B0606030504020204" pitchFamily="34" charset="0"/>
      <p:regular r:id="rId18"/>
      <p:bold r:id="rId19"/>
      <p:italic r:id="rId20"/>
      <p:boldItalic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768" userDrawn="1">
          <p15:clr>
            <a:srgbClr val="A4A3A4"/>
          </p15:clr>
        </p15:guide>
        <p15:guide id="12" pos="631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ssett, Cori" initials="BC" lastIdx="151" clrIdx="0"/>
  <p:cmAuthor id="2" name="adrian apodaca" initials="aa" lastIdx="5" clrIdx="1"/>
  <p:cmAuthor id="3" name="greg coll" initials="gc" lastIdx="5" clrIdx="2">
    <p:extLst>
      <p:ext uri="{19B8F6BF-5375-455C-9EA6-DF929625EA0E}">
        <p15:presenceInfo xmlns:p15="http://schemas.microsoft.com/office/powerpoint/2012/main" userId="df97e58f0adccbd2" providerId="Windows Live"/>
      </p:ext>
    </p:extLst>
  </p:cmAuthor>
  <p:cmAuthor id="4" name="Hughes, Catherine (Contractor)" initials="H(" lastIdx="3" clrIdx="3">
    <p:extLst>
      <p:ext uri="{19B8F6BF-5375-455C-9EA6-DF929625EA0E}">
        <p15:presenceInfo xmlns:p15="http://schemas.microsoft.com/office/powerpoint/2012/main" userId="S::7327633403@nsf.gov::63e037ed-f314-4299-b46e-d2a6ecc446d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3B34E"/>
    <a:srgbClr val="987D27"/>
    <a:srgbClr val="B0A6D0"/>
    <a:srgbClr val="00C37E"/>
    <a:srgbClr val="009193"/>
    <a:srgbClr val="00A5A9"/>
    <a:srgbClr val="000E20"/>
    <a:srgbClr val="F0F0F0"/>
    <a:srgbClr val="0025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502"/>
    <p:restoredTop sz="93933"/>
  </p:normalViewPr>
  <p:slideViewPr>
    <p:cSldViewPr snapToGrid="0">
      <p:cViewPr varScale="1">
        <p:scale>
          <a:sx n="66" d="100"/>
          <a:sy n="66" d="100"/>
        </p:scale>
        <p:origin x="200" y="264"/>
      </p:cViewPr>
      <p:guideLst>
        <p:guide orient="horz" pos="768"/>
        <p:guide pos="6312"/>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C1F29E-FB00-0E4D-BD0D-593D2136D112}" type="datetimeFigureOut">
              <a:rPr lang="en-US" smtClean="0"/>
              <a:t>10/4/23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BACDD8-89FB-574A-8A87-6A752B0B1C92}" type="slidenum">
              <a:rPr lang="en-US" smtClean="0"/>
              <a:t>‹#›</a:t>
            </a:fld>
            <a:endParaRPr lang="en-US"/>
          </a:p>
        </p:txBody>
      </p:sp>
    </p:spTree>
    <p:extLst>
      <p:ext uri="{BB962C8B-B14F-4D97-AF65-F5344CB8AC3E}">
        <p14:creationId xmlns:p14="http://schemas.microsoft.com/office/powerpoint/2010/main" val="3378556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how a computational technique or system can support scientific discovery in an area, how that successful application can inform/modify the computational technique to make it more generally applicable, then explain how this computational technique can support discovery in other scientific fields. So, for example, if it turns out that a bottleneck for understanding atmospheric flow is the ability to bring far flung data together to a centralized server, but that a particular accuracy/latency profile is essential, then show how the resulting system could be applied in physics to move fundamental particle data together or in an </a:t>
            </a:r>
            <a:r>
              <a:rPr lang="en-US" dirty="0" err="1"/>
              <a:t>fMIR</a:t>
            </a:r>
            <a:r>
              <a:rPr lang="en-US" dirty="0"/>
              <a:t> system studying processes in the brain. We’re hoping that projects engage two or more sciences, but the applicability argument can also be made in a less direct way.</a:t>
            </a:r>
          </a:p>
        </p:txBody>
      </p:sp>
      <p:sp>
        <p:nvSpPr>
          <p:cNvPr id="4" name="Slide Number Placeholder 3"/>
          <p:cNvSpPr>
            <a:spLocks noGrp="1"/>
          </p:cNvSpPr>
          <p:nvPr>
            <p:ph type="sldNum" sz="quarter" idx="5"/>
          </p:nvPr>
        </p:nvSpPr>
        <p:spPr/>
        <p:txBody>
          <a:bodyPr/>
          <a:lstStyle/>
          <a:p>
            <a:fld id="{269E7E0A-0421-794B-BA13-BE82B15971F4}" type="slidenum">
              <a:rPr lang="en-US" smtClean="0"/>
              <a:t>2</a:t>
            </a:fld>
            <a:endParaRPr lang="en-US"/>
          </a:p>
        </p:txBody>
      </p:sp>
    </p:spTree>
    <p:extLst>
      <p:ext uri="{BB962C8B-B14F-4D97-AF65-F5344CB8AC3E}">
        <p14:creationId xmlns:p14="http://schemas.microsoft.com/office/powerpoint/2010/main" val="38588851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6DC762A-3715-AD42-A438-13D89BDE7AA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F28260E-CF65-2A4C-829A-3A95926B4A00}"/>
              </a:ext>
            </a:extLst>
          </p:cNvPr>
          <p:cNvSpPr>
            <a:spLocks noGrp="1"/>
          </p:cNvSpPr>
          <p:nvPr>
            <p:ph type="ctrTitle"/>
          </p:nvPr>
        </p:nvSpPr>
        <p:spPr>
          <a:xfrm>
            <a:off x="457200" y="2653546"/>
            <a:ext cx="11277600" cy="1306614"/>
          </a:xfrm>
        </p:spPr>
        <p:txBody>
          <a:bodyPr anchor="t">
            <a:normAutofit/>
          </a:bodyPr>
          <a:lstStyle>
            <a:lvl1pPr algn="l">
              <a:defRPr sz="4000" b="1" i="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54D3C716-4338-E441-A791-F65B2ADA8FF3}"/>
              </a:ext>
            </a:extLst>
          </p:cNvPr>
          <p:cNvSpPr>
            <a:spLocks noGrp="1"/>
          </p:cNvSpPr>
          <p:nvPr>
            <p:ph type="subTitle" idx="1"/>
          </p:nvPr>
        </p:nvSpPr>
        <p:spPr>
          <a:xfrm>
            <a:off x="457200" y="4125779"/>
            <a:ext cx="11277600" cy="2120380"/>
          </a:xfrm>
        </p:spPr>
        <p:txBody>
          <a:bodyPr/>
          <a:lstStyle>
            <a:lvl1pPr marL="0" indent="0" algn="l">
              <a:buNone/>
              <a:defRPr sz="2400" i="1">
                <a:solidFill>
                  <a:schemeClr val="bg1"/>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8C2CF9DB-31ED-3443-BA80-3E04C43A4421}"/>
              </a:ext>
            </a:extLst>
          </p:cNvPr>
          <p:cNvSpPr>
            <a:spLocks noGrp="1"/>
          </p:cNvSpPr>
          <p:nvPr>
            <p:ph type="sldNum" sz="quarter" idx="12"/>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4710E8EA-57F6-764C-8914-AEEABF058192}" type="slidenum">
              <a:rPr lang="en-US" smtClean="0"/>
              <a:pPr/>
              <a:t>‹#›</a:t>
            </a:fld>
            <a:endParaRPr lang="en-US"/>
          </a:p>
        </p:txBody>
      </p:sp>
      <p:sp>
        <p:nvSpPr>
          <p:cNvPr id="4" name="hcSlideMaster.Title SlideHeader">
            <a:extLst>
              <a:ext uri="{FF2B5EF4-FFF2-40B4-BE49-F238E27FC236}">
                <a16:creationId xmlns:a16="http://schemas.microsoft.com/office/drawing/2014/main" id="{BE839119-B6BA-8864-06FE-E8A92F563FA4}"/>
              </a:ext>
            </a:extLst>
          </p:cNvPr>
          <p:cNvSpPr txBox="1"/>
          <p:nvPr userDrawn="1"/>
        </p:nvSpPr>
        <p:spPr>
          <a:xfrm>
            <a:off x="0" y="0"/>
            <a:ext cx="12192000" cy="369332"/>
          </a:xfrm>
          <a:prstGeom prst="rect">
            <a:avLst/>
          </a:prstGeom>
          <a:noFill/>
        </p:spPr>
        <p:txBody>
          <a:bodyPr vert="horz" rtlCol="0">
            <a:spAutoFit/>
          </a:bodyPr>
          <a:lstStyle/>
          <a:p>
            <a:endParaRPr lang="en-US"/>
          </a:p>
        </p:txBody>
      </p:sp>
      <p:sp>
        <p:nvSpPr>
          <p:cNvPr id="5" name="hcTitle SlideHeader">
            <a:extLst>
              <a:ext uri="{FF2B5EF4-FFF2-40B4-BE49-F238E27FC236}">
                <a16:creationId xmlns:a16="http://schemas.microsoft.com/office/drawing/2014/main" id="{699E22E1-92B6-231F-F17D-8CB635372A8D}"/>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4245966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656FA-A4A8-C84A-A06E-BD15679744BF}"/>
              </a:ext>
            </a:extLst>
          </p:cNvPr>
          <p:cNvSpPr>
            <a:spLocks noGrp="1"/>
          </p:cNvSpPr>
          <p:nvPr>
            <p:ph type="title"/>
          </p:nvPr>
        </p:nvSpPr>
        <p:spPr>
          <a:xfrm>
            <a:off x="457200" y="457200"/>
            <a:ext cx="3932237" cy="1600200"/>
          </a:xfrm>
        </p:spPr>
        <p:txBody>
          <a:bodyPr anchor="t"/>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4BD0047-96EF-7346-A824-B13C35452C08}"/>
              </a:ext>
            </a:extLst>
          </p:cNvPr>
          <p:cNvSpPr>
            <a:spLocks noGrp="1"/>
          </p:cNvSpPr>
          <p:nvPr>
            <p:ph type="pic" idx="1"/>
          </p:nvPr>
        </p:nvSpPr>
        <p:spPr>
          <a:xfrm>
            <a:off x="5183188" y="457201"/>
            <a:ext cx="65516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1D92FC-53B8-FB48-81FE-97CA786F64F4}"/>
              </a:ext>
            </a:extLst>
          </p:cNvPr>
          <p:cNvSpPr>
            <a:spLocks noGrp="1"/>
          </p:cNvSpPr>
          <p:nvPr>
            <p:ph type="body" sz="half" idx="2"/>
          </p:nvPr>
        </p:nvSpPr>
        <p:spPr>
          <a:xfrm>
            <a:off x="45720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2B6E6704-F0BE-D248-A670-E507CAC86B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F9643F-79ED-F44F-A841-9987ECE4A2D6}"/>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5" name="hcSlideMaster.Picture with CaptionHeader">
            <a:extLst>
              <a:ext uri="{FF2B5EF4-FFF2-40B4-BE49-F238E27FC236}">
                <a16:creationId xmlns:a16="http://schemas.microsoft.com/office/drawing/2014/main" id="{943E5018-DB9F-B3E5-EDF9-3A341D91BD82}"/>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550974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TITUS">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6DC762A-3715-AD42-A438-13D89BDE7AA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F28260E-CF65-2A4C-829A-3A95926B4A00}"/>
              </a:ext>
            </a:extLst>
          </p:cNvPr>
          <p:cNvSpPr>
            <a:spLocks noGrp="1"/>
          </p:cNvSpPr>
          <p:nvPr>
            <p:ph type="ctrTitle"/>
          </p:nvPr>
        </p:nvSpPr>
        <p:spPr>
          <a:xfrm>
            <a:off x="457200" y="2653546"/>
            <a:ext cx="11277600" cy="1306614"/>
          </a:xfrm>
        </p:spPr>
        <p:txBody>
          <a:bodyPr anchor="t">
            <a:normAutofit/>
          </a:bodyPr>
          <a:lstStyle>
            <a:lvl1pPr algn="l">
              <a:defRPr sz="4000" b="1" i="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54D3C716-4338-E441-A791-F65B2ADA8FF3}"/>
              </a:ext>
            </a:extLst>
          </p:cNvPr>
          <p:cNvSpPr>
            <a:spLocks noGrp="1"/>
          </p:cNvSpPr>
          <p:nvPr>
            <p:ph type="subTitle" idx="1"/>
          </p:nvPr>
        </p:nvSpPr>
        <p:spPr>
          <a:xfrm>
            <a:off x="457200" y="4125779"/>
            <a:ext cx="11277600" cy="2120380"/>
          </a:xfrm>
        </p:spPr>
        <p:txBody>
          <a:bodyPr/>
          <a:lstStyle>
            <a:lvl1pPr marL="0" indent="0" algn="l">
              <a:buNone/>
              <a:defRPr sz="2400" i="1">
                <a:solidFill>
                  <a:schemeClr val="bg1"/>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8C2CF9DB-31ED-3443-BA80-3E04C43A4421}"/>
              </a:ext>
            </a:extLst>
          </p:cNvPr>
          <p:cNvSpPr>
            <a:spLocks noGrp="1"/>
          </p:cNvSpPr>
          <p:nvPr>
            <p:ph type="sldNum" sz="quarter" idx="12"/>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4710E8EA-57F6-764C-8914-AEEABF058192}" type="slidenum">
              <a:rPr lang="en-US" smtClean="0"/>
              <a:pPr/>
              <a:t>‹#›</a:t>
            </a:fld>
            <a:endParaRPr lang="en-US"/>
          </a:p>
        </p:txBody>
      </p:sp>
    </p:spTree>
    <p:extLst>
      <p:ext uri="{BB962C8B-B14F-4D97-AF65-F5344CB8AC3E}">
        <p14:creationId xmlns:p14="http://schemas.microsoft.com/office/powerpoint/2010/main" val="3616166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7AE7-AD32-914A-B8BF-9F5F84D34E66}"/>
              </a:ext>
            </a:extLst>
          </p:cNvPr>
          <p:cNvSpPr>
            <a:spLocks noGrp="1"/>
          </p:cNvSpPr>
          <p:nvPr>
            <p:ph type="title"/>
          </p:nvPr>
        </p:nvSpPr>
        <p:spPr>
          <a:xfrm>
            <a:off x="457200" y="467359"/>
            <a:ext cx="11277600" cy="128016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2E90B45-9271-8A42-B3AA-FCFDA2ED0CF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E2DFA39-9DF7-924C-A73A-FBED4BF9CE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54FEB6-34C3-4946-8CFB-A4866D664359}"/>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4" name="hcSlideMaster.Title and ContentHeader">
            <a:extLst>
              <a:ext uri="{FF2B5EF4-FFF2-40B4-BE49-F238E27FC236}">
                <a16:creationId xmlns:a16="http://schemas.microsoft.com/office/drawing/2014/main" id="{8F0CC2EF-27C5-5F94-8E1C-4B5F7ACA3AA5}"/>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326808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5229A-19F4-1341-B25A-0EB0211C6455}"/>
              </a:ext>
            </a:extLst>
          </p:cNvPr>
          <p:cNvSpPr>
            <a:spLocks noGrp="1"/>
          </p:cNvSpPr>
          <p:nvPr>
            <p:ph type="title"/>
          </p:nvPr>
        </p:nvSpPr>
        <p:spPr>
          <a:xfrm>
            <a:off x="831850" y="1269471"/>
            <a:ext cx="10515600" cy="2852737"/>
          </a:xfrm>
        </p:spPr>
        <p:txBody>
          <a:bodyPr anchor="t"/>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92A438B-709E-6F41-A4A2-5BB95FB768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75C56257-900A-3047-9080-FED5B14C40C0}"/>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4" name="hcSlideMaster.Section HeaderHeader">
            <a:extLst>
              <a:ext uri="{FF2B5EF4-FFF2-40B4-BE49-F238E27FC236}">
                <a16:creationId xmlns:a16="http://schemas.microsoft.com/office/drawing/2014/main" id="{4A21F102-93EC-2B5F-C71A-6EA8B3ADBAB1}"/>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3172425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B2262-7C24-5546-AD4A-F418FD79E5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00785B-98F4-6C44-871A-A2FE78EAE382}"/>
              </a:ext>
            </a:extLst>
          </p:cNvPr>
          <p:cNvSpPr>
            <a:spLocks noGrp="1"/>
          </p:cNvSpPr>
          <p:nvPr>
            <p:ph sz="half" idx="1"/>
          </p:nvPr>
        </p:nvSpPr>
        <p:spPr>
          <a:xfrm>
            <a:off x="457200" y="1825625"/>
            <a:ext cx="5562600" cy="35388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0E1DBBC-8A2A-E44C-9D5B-61BF1C41B98E}"/>
              </a:ext>
            </a:extLst>
          </p:cNvPr>
          <p:cNvSpPr>
            <a:spLocks noGrp="1"/>
          </p:cNvSpPr>
          <p:nvPr>
            <p:ph sz="half" idx="2"/>
          </p:nvPr>
        </p:nvSpPr>
        <p:spPr>
          <a:xfrm>
            <a:off x="6172200" y="1825625"/>
            <a:ext cx="5181600" cy="35388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5A0D4A07-67EC-9447-984E-30696DCB07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770C5F-E6CE-FF42-85F4-757526B1A5F7}"/>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5" name="hcSlideMaster.Two ContentHeader">
            <a:extLst>
              <a:ext uri="{FF2B5EF4-FFF2-40B4-BE49-F238E27FC236}">
                <a16:creationId xmlns:a16="http://schemas.microsoft.com/office/drawing/2014/main" id="{5730A3D5-6CCF-E5E0-A309-D2A60A55FDF8}"/>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3579509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F2EAB-CFDE-AD42-BA85-680643C6FA99}"/>
              </a:ext>
            </a:extLst>
          </p:cNvPr>
          <p:cNvSpPr>
            <a:spLocks noGrp="1"/>
          </p:cNvSpPr>
          <p:nvPr>
            <p:ph type="title"/>
          </p:nvPr>
        </p:nvSpPr>
        <p:spPr>
          <a:xfrm>
            <a:off x="457200" y="457200"/>
            <a:ext cx="11277600" cy="9144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DBA954DC-5409-4844-AA1B-A6F40A3A159E}"/>
              </a:ext>
            </a:extLst>
          </p:cNvPr>
          <p:cNvSpPr>
            <a:spLocks noGrp="1"/>
          </p:cNvSpPr>
          <p:nvPr>
            <p:ph type="body" idx="1"/>
          </p:nvPr>
        </p:nvSpPr>
        <p:spPr>
          <a:xfrm>
            <a:off x="457200" y="1681163"/>
            <a:ext cx="5540375" cy="823912"/>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A9B08F-9101-384C-B266-06133617DB97}"/>
              </a:ext>
            </a:extLst>
          </p:cNvPr>
          <p:cNvSpPr>
            <a:spLocks noGrp="1"/>
          </p:cNvSpPr>
          <p:nvPr>
            <p:ph sz="half" idx="2"/>
          </p:nvPr>
        </p:nvSpPr>
        <p:spPr>
          <a:xfrm>
            <a:off x="457200" y="2505075"/>
            <a:ext cx="554037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A9E07D-FAAB-1149-A16F-C766077D49B0}"/>
              </a:ext>
            </a:extLst>
          </p:cNvPr>
          <p:cNvSpPr>
            <a:spLocks noGrp="1"/>
          </p:cNvSpPr>
          <p:nvPr>
            <p:ph type="body" sz="quarter" idx="3"/>
          </p:nvPr>
        </p:nvSpPr>
        <p:spPr>
          <a:xfrm>
            <a:off x="6172200" y="1681163"/>
            <a:ext cx="5562600" cy="823912"/>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00AC0CD-F259-4546-9F8C-448EF73148CA}"/>
              </a:ext>
            </a:extLst>
          </p:cNvPr>
          <p:cNvSpPr>
            <a:spLocks noGrp="1"/>
          </p:cNvSpPr>
          <p:nvPr>
            <p:ph sz="quarter" idx="4"/>
          </p:nvPr>
        </p:nvSpPr>
        <p:spPr>
          <a:xfrm>
            <a:off x="6172200" y="2505075"/>
            <a:ext cx="556260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D96E872F-27FB-BD41-920F-B75BC29BB9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11C492-60A3-5B4C-8851-46B55B805DFD}"/>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7" name="hcSlideMaster.ComparisonHeader">
            <a:extLst>
              <a:ext uri="{FF2B5EF4-FFF2-40B4-BE49-F238E27FC236}">
                <a16:creationId xmlns:a16="http://schemas.microsoft.com/office/drawing/2014/main" id="{67253E1A-C77D-418E-EA2F-40F18485C552}"/>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51911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88A47-7ABF-A14F-AAA2-8CCA841F177A}"/>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7B2241A9-DB61-BF48-BD28-0A23D29E0F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88BCD5F-BC28-C444-9DF3-428D81AA1DB3}"/>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3" name="hcSlideMaster.Title OnlyHeader">
            <a:extLst>
              <a:ext uri="{FF2B5EF4-FFF2-40B4-BE49-F238E27FC236}">
                <a16:creationId xmlns:a16="http://schemas.microsoft.com/office/drawing/2014/main" id="{D6EBBC69-31DF-5876-158B-38E748504E07}"/>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85497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A3385B3-53D8-6843-AFB2-C6EE0E11211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F5D051-85A9-5C4B-8A96-8E4FC4C5DECA}"/>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2" name="hcSlideMaster.BlankHeader">
            <a:extLst>
              <a:ext uri="{FF2B5EF4-FFF2-40B4-BE49-F238E27FC236}">
                <a16:creationId xmlns:a16="http://schemas.microsoft.com/office/drawing/2014/main" id="{1CAC76A1-93D6-1735-C211-A7E1A501DDF7}"/>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2417483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F2EB3-3DC5-A748-97FE-37F218EE0619}"/>
              </a:ext>
            </a:extLst>
          </p:cNvPr>
          <p:cNvSpPr>
            <a:spLocks noGrp="1"/>
          </p:cNvSpPr>
          <p:nvPr>
            <p:ph type="title"/>
          </p:nvPr>
        </p:nvSpPr>
        <p:spPr>
          <a:xfrm>
            <a:off x="464079" y="449262"/>
            <a:ext cx="3932237" cy="1600200"/>
          </a:xfrm>
        </p:spPr>
        <p:txBody>
          <a:bodyPr anchor="t"/>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568E70D-0C53-2246-B034-ED0E9C67FD62}"/>
              </a:ext>
            </a:extLst>
          </p:cNvPr>
          <p:cNvSpPr>
            <a:spLocks noGrp="1"/>
          </p:cNvSpPr>
          <p:nvPr>
            <p:ph idx="1"/>
          </p:nvPr>
        </p:nvSpPr>
        <p:spPr>
          <a:xfrm>
            <a:off x="5183188" y="457201"/>
            <a:ext cx="65516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17E4FE-1E33-9D4D-8412-2878B7245032}"/>
              </a:ext>
            </a:extLst>
          </p:cNvPr>
          <p:cNvSpPr>
            <a:spLocks noGrp="1"/>
          </p:cNvSpPr>
          <p:nvPr>
            <p:ph type="body" sz="half" idx="2"/>
          </p:nvPr>
        </p:nvSpPr>
        <p:spPr>
          <a:xfrm>
            <a:off x="464079" y="204946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54F2508D-EC7B-044E-A138-A7A7DF9EC9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2DB622-E37D-644A-8A0A-872C60C43821}"/>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5" name="hcSlideMaster.Content with CaptionHeader">
            <a:extLst>
              <a:ext uri="{FF2B5EF4-FFF2-40B4-BE49-F238E27FC236}">
                <a16:creationId xmlns:a16="http://schemas.microsoft.com/office/drawing/2014/main" id="{D44671D7-0672-9553-A116-3600E4C268A0}"/>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140381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descr="A picture containing text&#10;&#10;Description automatically generated">
            <a:extLst>
              <a:ext uri="{FF2B5EF4-FFF2-40B4-BE49-F238E27FC236}">
                <a16:creationId xmlns:a16="http://schemas.microsoft.com/office/drawing/2014/main" id="{00EB2FA9-3334-354C-8D6E-E7E74B2B6BB6}"/>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0" y="5270500"/>
            <a:ext cx="12192000" cy="1587500"/>
          </a:xfrm>
          <a:prstGeom prst="rect">
            <a:avLst/>
          </a:prstGeom>
        </p:spPr>
      </p:pic>
      <p:sp>
        <p:nvSpPr>
          <p:cNvPr id="2" name="Title Placeholder 1">
            <a:extLst>
              <a:ext uri="{FF2B5EF4-FFF2-40B4-BE49-F238E27FC236}">
                <a16:creationId xmlns:a16="http://schemas.microsoft.com/office/drawing/2014/main" id="{A474A9EE-05B6-8E4F-BE00-83C5151C9DCA}"/>
              </a:ext>
            </a:extLst>
          </p:cNvPr>
          <p:cNvSpPr>
            <a:spLocks noGrp="1"/>
          </p:cNvSpPr>
          <p:nvPr>
            <p:ph type="title"/>
          </p:nvPr>
        </p:nvSpPr>
        <p:spPr>
          <a:xfrm>
            <a:off x="457201" y="457200"/>
            <a:ext cx="11277599" cy="128016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F6BD6282-5692-254D-A43F-6FC6AE4ADDAD}"/>
              </a:ext>
            </a:extLst>
          </p:cNvPr>
          <p:cNvSpPr>
            <a:spLocks noGrp="1"/>
          </p:cNvSpPr>
          <p:nvPr>
            <p:ph type="body" idx="1"/>
          </p:nvPr>
        </p:nvSpPr>
        <p:spPr>
          <a:xfrm>
            <a:off x="457200" y="1825625"/>
            <a:ext cx="11277600" cy="36294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299BFA10-0911-3E45-B261-9D0A641E6910}"/>
              </a:ext>
            </a:extLst>
          </p:cNvPr>
          <p:cNvSpPr>
            <a:spLocks noGrp="1"/>
          </p:cNvSpPr>
          <p:nvPr>
            <p:ph type="ftr" sz="quarter" idx="3"/>
          </p:nvPr>
        </p:nvSpPr>
        <p:spPr>
          <a:xfrm>
            <a:off x="457200" y="5480705"/>
            <a:ext cx="4114800" cy="365125"/>
          </a:xfrm>
          <a:prstGeom prst="rect">
            <a:avLst/>
          </a:prstGeom>
        </p:spPr>
        <p:txBody>
          <a:bodyPr vert="horz" lIns="91440" tIns="45720" rIns="91440" bIns="45720" rtlCol="0" anchor="ctr"/>
          <a:lstStyle>
            <a:lvl1pPr algn="l">
              <a:defRPr sz="8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a:p>
        </p:txBody>
      </p:sp>
      <p:sp>
        <p:nvSpPr>
          <p:cNvPr id="6" name="Slide Number Placeholder 5">
            <a:extLst>
              <a:ext uri="{FF2B5EF4-FFF2-40B4-BE49-F238E27FC236}">
                <a16:creationId xmlns:a16="http://schemas.microsoft.com/office/drawing/2014/main" id="{54929D61-5A32-F34C-BA2F-40B6A6E0FDFF}"/>
              </a:ext>
            </a:extLst>
          </p:cNvPr>
          <p:cNvSpPr>
            <a:spLocks noGrp="1"/>
          </p:cNvSpPr>
          <p:nvPr>
            <p:ph type="sldNum" sz="quarter" idx="4"/>
          </p:nvPr>
        </p:nvSpPr>
        <p:spPr>
          <a:xfrm>
            <a:off x="8991600" y="6356350"/>
            <a:ext cx="2743200" cy="365125"/>
          </a:xfrm>
          <a:prstGeom prst="rect">
            <a:avLst/>
          </a:prstGeom>
        </p:spPr>
        <p:txBody>
          <a:bodyPr vert="horz" lIns="91440" tIns="45720" rIns="91440" bIns="45720" rtlCol="0" anchor="ctr"/>
          <a:lstStyle>
            <a:lvl1pPr algn="r">
              <a:defRPr sz="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fld id="{4710E8EA-57F6-764C-8914-AEEABF058192}" type="slidenum">
              <a:rPr lang="en-US" smtClean="0"/>
              <a:pPr/>
              <a:t>‹#›</a:t>
            </a:fld>
            <a:endParaRPr lang="en-US"/>
          </a:p>
        </p:txBody>
      </p:sp>
      <p:pic>
        <p:nvPicPr>
          <p:cNvPr id="10" name="Picture 9">
            <a:extLst>
              <a:ext uri="{FF2B5EF4-FFF2-40B4-BE49-F238E27FC236}">
                <a16:creationId xmlns:a16="http://schemas.microsoft.com/office/drawing/2014/main" id="{4B87410F-4A9C-E848-8B13-D6AA39996642}"/>
              </a:ext>
            </a:extLst>
          </p:cNvPr>
          <p:cNvPicPr>
            <a:picLocks noChangeAspect="1"/>
          </p:cNvPicPr>
          <p:nvPr userDrawn="1"/>
        </p:nvPicPr>
        <p:blipFill>
          <a:blip r:embed="rId13">
            <a:extLst>
              <a:ext uri="{28A0092B-C50C-407E-A947-70E740481C1C}">
                <a14:useLocalDpi xmlns:a14="http://schemas.microsoft.com/office/drawing/2010/main"/>
              </a:ext>
            </a:extLst>
          </a:blip>
          <a:srcRect/>
          <a:stretch/>
        </p:blipFill>
        <p:spPr>
          <a:xfrm>
            <a:off x="102146" y="5756355"/>
            <a:ext cx="1019095" cy="1019095"/>
          </a:xfrm>
          <a:prstGeom prst="rect">
            <a:avLst/>
          </a:prstGeom>
        </p:spPr>
      </p:pic>
    </p:spTree>
    <p:extLst>
      <p:ext uri="{BB962C8B-B14F-4D97-AF65-F5344CB8AC3E}">
        <p14:creationId xmlns:p14="http://schemas.microsoft.com/office/powerpoint/2010/main" val="401854910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600" kern="1200">
          <a:solidFill>
            <a:srgbClr val="005699"/>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88" userDrawn="1">
          <p15:clr>
            <a:srgbClr val="F26B43"/>
          </p15:clr>
        </p15:guide>
        <p15:guide id="4" pos="7392" userDrawn="1">
          <p15:clr>
            <a:srgbClr val="F26B43"/>
          </p15:clr>
        </p15:guide>
        <p15:guide id="5" orient="horz" pos="2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1AC1A-A165-E797-75DF-C8E6A96F8951}"/>
              </a:ext>
            </a:extLst>
          </p:cNvPr>
          <p:cNvSpPr>
            <a:spLocks noGrp="1"/>
          </p:cNvSpPr>
          <p:nvPr>
            <p:ph type="ctrTitle"/>
          </p:nvPr>
        </p:nvSpPr>
        <p:spPr/>
        <p:txBody>
          <a:bodyPr>
            <a:normAutofit/>
          </a:bodyPr>
          <a:lstStyle/>
          <a:p>
            <a:pPr algn="ctr"/>
            <a:r>
              <a:rPr lang="en-US" dirty="0"/>
              <a:t>Accelerating Computer-Enabled Discovery</a:t>
            </a:r>
          </a:p>
        </p:txBody>
      </p:sp>
      <p:pic>
        <p:nvPicPr>
          <p:cNvPr id="4" name="Picture 3" descr="NSF Logo">
            <a:extLst>
              <a:ext uri="{FF2B5EF4-FFF2-40B4-BE49-F238E27FC236}">
                <a16:creationId xmlns:a16="http://schemas.microsoft.com/office/drawing/2014/main" id="{443EF857-EA7E-F196-A028-BF225831F5D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1753" y="261844"/>
            <a:ext cx="2133600" cy="2143513"/>
          </a:xfrm>
          <a:prstGeom prst="rect">
            <a:avLst/>
          </a:prstGeom>
        </p:spPr>
      </p:pic>
      <p:sp>
        <p:nvSpPr>
          <p:cNvPr id="5" name="Slide Number Placeholder 5">
            <a:extLst>
              <a:ext uri="{FF2B5EF4-FFF2-40B4-BE49-F238E27FC236}">
                <a16:creationId xmlns:a16="http://schemas.microsoft.com/office/drawing/2014/main" id="{AEEF850D-8B16-8FCF-47C0-6964018305D3}"/>
              </a:ext>
            </a:extLst>
          </p:cNvPr>
          <p:cNvSpPr txBox="1">
            <a:spLocks/>
          </p:cNvSpPr>
          <p:nvPr/>
        </p:nvSpPr>
        <p:spPr>
          <a:xfrm>
            <a:off x="8991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10E8EA-57F6-764C-8914-AEEABF058192}" type="slidenum">
              <a:rPr lang="en-US" smtClean="0"/>
              <a:pPr/>
              <a:t>1</a:t>
            </a:fld>
            <a:endParaRPr lang="en-US"/>
          </a:p>
        </p:txBody>
      </p:sp>
    </p:spTree>
    <p:extLst>
      <p:ext uri="{BB962C8B-B14F-4D97-AF65-F5344CB8AC3E}">
        <p14:creationId xmlns:p14="http://schemas.microsoft.com/office/powerpoint/2010/main" val="3468389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Point Star 3">
            <a:extLst>
              <a:ext uri="{FF2B5EF4-FFF2-40B4-BE49-F238E27FC236}">
                <a16:creationId xmlns:a16="http://schemas.microsoft.com/office/drawing/2014/main" id="{70094424-D366-0C93-8460-3D6F843DB461}"/>
              </a:ext>
            </a:extLst>
          </p:cNvPr>
          <p:cNvSpPr/>
          <p:nvPr/>
        </p:nvSpPr>
        <p:spPr>
          <a:xfrm>
            <a:off x="4799343" y="1649457"/>
            <a:ext cx="2662615" cy="2675636"/>
          </a:xfrm>
          <a:prstGeom prst="star5">
            <a:avLst>
              <a:gd name="adj" fmla="val 12340"/>
              <a:gd name="hf" fmla="val 105146"/>
              <a:gd name="vf" fmla="val 110557"/>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ounded Rectangle 20">
            <a:extLst>
              <a:ext uri="{FF2B5EF4-FFF2-40B4-BE49-F238E27FC236}">
                <a16:creationId xmlns:a16="http://schemas.microsoft.com/office/drawing/2014/main" id="{AAAF21B6-2A89-1B07-D32F-0FF4FD36AB27}"/>
              </a:ext>
            </a:extLst>
          </p:cNvPr>
          <p:cNvSpPr/>
          <p:nvPr/>
        </p:nvSpPr>
        <p:spPr>
          <a:xfrm>
            <a:off x="306761" y="5256189"/>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Autonomous</a:t>
            </a:r>
          </a:p>
          <a:p>
            <a:pPr algn="ctr"/>
            <a:r>
              <a:rPr lang="en-US" sz="1500" dirty="0">
                <a:solidFill>
                  <a:schemeClr val="tx1"/>
                </a:solidFill>
              </a:rPr>
              <a:t>Systems</a:t>
            </a:r>
          </a:p>
        </p:txBody>
      </p:sp>
      <p:sp>
        <p:nvSpPr>
          <p:cNvPr id="22" name="Rounded Rectangle 21">
            <a:extLst>
              <a:ext uri="{FF2B5EF4-FFF2-40B4-BE49-F238E27FC236}">
                <a16:creationId xmlns:a16="http://schemas.microsoft.com/office/drawing/2014/main" id="{E64FED90-8898-2E0B-4A73-2495E66B5BCD}"/>
              </a:ext>
            </a:extLst>
          </p:cNvPr>
          <p:cNvSpPr/>
          <p:nvPr/>
        </p:nvSpPr>
        <p:spPr>
          <a:xfrm>
            <a:off x="1923729" y="5256189"/>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Robotics</a:t>
            </a:r>
          </a:p>
        </p:txBody>
      </p:sp>
      <p:sp>
        <p:nvSpPr>
          <p:cNvPr id="23" name="Rounded Rectangle 22">
            <a:extLst>
              <a:ext uri="{FF2B5EF4-FFF2-40B4-BE49-F238E27FC236}">
                <a16:creationId xmlns:a16="http://schemas.microsoft.com/office/drawing/2014/main" id="{40DFD7FE-CD21-5514-CAF7-775A130CD63D}"/>
              </a:ext>
            </a:extLst>
          </p:cNvPr>
          <p:cNvSpPr/>
          <p:nvPr/>
        </p:nvSpPr>
        <p:spPr>
          <a:xfrm>
            <a:off x="3540697" y="5256189"/>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Security</a:t>
            </a:r>
          </a:p>
        </p:txBody>
      </p:sp>
      <p:sp>
        <p:nvSpPr>
          <p:cNvPr id="24" name="Rounded Rectangle 23">
            <a:extLst>
              <a:ext uri="{FF2B5EF4-FFF2-40B4-BE49-F238E27FC236}">
                <a16:creationId xmlns:a16="http://schemas.microsoft.com/office/drawing/2014/main" id="{466CC2BD-E977-ADA7-871B-FE4AF8BE1BEC}"/>
              </a:ext>
            </a:extLst>
          </p:cNvPr>
          <p:cNvSpPr/>
          <p:nvPr/>
        </p:nvSpPr>
        <p:spPr>
          <a:xfrm>
            <a:off x="5157665" y="5256189"/>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Computer Architecture</a:t>
            </a:r>
          </a:p>
        </p:txBody>
      </p:sp>
      <p:sp>
        <p:nvSpPr>
          <p:cNvPr id="25" name="Rounded Rectangle 24">
            <a:extLst>
              <a:ext uri="{FF2B5EF4-FFF2-40B4-BE49-F238E27FC236}">
                <a16:creationId xmlns:a16="http://schemas.microsoft.com/office/drawing/2014/main" id="{7F5B0625-39ED-0D56-822A-3B7F16814D65}"/>
              </a:ext>
            </a:extLst>
          </p:cNvPr>
          <p:cNvSpPr/>
          <p:nvPr/>
        </p:nvSpPr>
        <p:spPr>
          <a:xfrm>
            <a:off x="6774633" y="5256189"/>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Rigorous Reasoning</a:t>
            </a:r>
          </a:p>
        </p:txBody>
      </p:sp>
      <p:sp>
        <p:nvSpPr>
          <p:cNvPr id="26" name="Rounded Rectangle 25">
            <a:extLst>
              <a:ext uri="{FF2B5EF4-FFF2-40B4-BE49-F238E27FC236}">
                <a16:creationId xmlns:a16="http://schemas.microsoft.com/office/drawing/2014/main" id="{1A12E469-5F4D-EDAE-AB96-D51545A170C2}"/>
              </a:ext>
            </a:extLst>
          </p:cNvPr>
          <p:cNvSpPr/>
          <p:nvPr/>
        </p:nvSpPr>
        <p:spPr>
          <a:xfrm>
            <a:off x="8391601" y="5256189"/>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Verification &amp; Validation</a:t>
            </a:r>
          </a:p>
        </p:txBody>
      </p:sp>
      <p:sp>
        <p:nvSpPr>
          <p:cNvPr id="27" name="Rounded Rectangle 26">
            <a:extLst>
              <a:ext uri="{FF2B5EF4-FFF2-40B4-BE49-F238E27FC236}">
                <a16:creationId xmlns:a16="http://schemas.microsoft.com/office/drawing/2014/main" id="{EFF9EF51-71BD-3510-9BC4-352797F3FF42}"/>
              </a:ext>
            </a:extLst>
          </p:cNvPr>
          <p:cNvSpPr/>
          <p:nvPr/>
        </p:nvSpPr>
        <p:spPr>
          <a:xfrm>
            <a:off x="10008571" y="5256189"/>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High Precision Simulation</a:t>
            </a:r>
          </a:p>
        </p:txBody>
      </p:sp>
      <p:sp>
        <p:nvSpPr>
          <p:cNvPr id="28" name="Rounded Rectangle 27">
            <a:extLst>
              <a:ext uri="{FF2B5EF4-FFF2-40B4-BE49-F238E27FC236}">
                <a16:creationId xmlns:a16="http://schemas.microsoft.com/office/drawing/2014/main" id="{015418D8-CFB5-696C-685A-43E7FC0975E7}"/>
              </a:ext>
            </a:extLst>
          </p:cNvPr>
          <p:cNvSpPr/>
          <p:nvPr/>
        </p:nvSpPr>
        <p:spPr>
          <a:xfrm>
            <a:off x="306761" y="447883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Data Curation</a:t>
            </a:r>
          </a:p>
        </p:txBody>
      </p:sp>
      <p:sp>
        <p:nvSpPr>
          <p:cNvPr id="29" name="Rounded Rectangle 28">
            <a:extLst>
              <a:ext uri="{FF2B5EF4-FFF2-40B4-BE49-F238E27FC236}">
                <a16:creationId xmlns:a16="http://schemas.microsoft.com/office/drawing/2014/main" id="{790B4E57-9FC2-8975-0AB4-5086A53A3771}"/>
              </a:ext>
            </a:extLst>
          </p:cNvPr>
          <p:cNvSpPr/>
          <p:nvPr/>
        </p:nvSpPr>
        <p:spPr>
          <a:xfrm>
            <a:off x="1923729" y="447883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Hypothesis Generation</a:t>
            </a:r>
          </a:p>
        </p:txBody>
      </p:sp>
      <p:sp>
        <p:nvSpPr>
          <p:cNvPr id="30" name="Rounded Rectangle 29">
            <a:extLst>
              <a:ext uri="{FF2B5EF4-FFF2-40B4-BE49-F238E27FC236}">
                <a16:creationId xmlns:a16="http://schemas.microsoft.com/office/drawing/2014/main" id="{68FB2922-8F47-8EE4-4950-0BC4B321F569}"/>
              </a:ext>
            </a:extLst>
          </p:cNvPr>
          <p:cNvSpPr/>
          <p:nvPr/>
        </p:nvSpPr>
        <p:spPr>
          <a:xfrm>
            <a:off x="3540697" y="447883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Artificial Intelligence</a:t>
            </a:r>
          </a:p>
        </p:txBody>
      </p:sp>
      <p:sp>
        <p:nvSpPr>
          <p:cNvPr id="31" name="Rounded Rectangle 30">
            <a:extLst>
              <a:ext uri="{FF2B5EF4-FFF2-40B4-BE49-F238E27FC236}">
                <a16:creationId xmlns:a16="http://schemas.microsoft.com/office/drawing/2014/main" id="{F26806C0-67DC-7253-477D-1DF944C84BCA}"/>
              </a:ext>
            </a:extLst>
          </p:cNvPr>
          <p:cNvSpPr/>
          <p:nvPr/>
        </p:nvSpPr>
        <p:spPr>
          <a:xfrm>
            <a:off x="5157665" y="447883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Smart Sensors</a:t>
            </a:r>
          </a:p>
        </p:txBody>
      </p:sp>
      <p:sp>
        <p:nvSpPr>
          <p:cNvPr id="32" name="Rounded Rectangle 31">
            <a:extLst>
              <a:ext uri="{FF2B5EF4-FFF2-40B4-BE49-F238E27FC236}">
                <a16:creationId xmlns:a16="http://schemas.microsoft.com/office/drawing/2014/main" id="{9436A12E-EBD6-6D22-A512-06E5E1B04DFE}"/>
              </a:ext>
            </a:extLst>
          </p:cNvPr>
          <p:cNvSpPr/>
          <p:nvPr/>
        </p:nvSpPr>
        <p:spPr>
          <a:xfrm>
            <a:off x="6774633" y="447883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Cloud</a:t>
            </a:r>
          </a:p>
          <a:p>
            <a:pPr algn="ctr"/>
            <a:r>
              <a:rPr lang="en-US" sz="1500" dirty="0">
                <a:solidFill>
                  <a:schemeClr val="tx1"/>
                </a:solidFill>
              </a:rPr>
              <a:t>Infrastructure</a:t>
            </a:r>
          </a:p>
        </p:txBody>
      </p:sp>
      <p:sp>
        <p:nvSpPr>
          <p:cNvPr id="33" name="Rounded Rectangle 32">
            <a:extLst>
              <a:ext uri="{FF2B5EF4-FFF2-40B4-BE49-F238E27FC236}">
                <a16:creationId xmlns:a16="http://schemas.microsoft.com/office/drawing/2014/main" id="{8CE9E816-1324-82BD-163A-C248F886A342}"/>
              </a:ext>
            </a:extLst>
          </p:cNvPr>
          <p:cNvSpPr/>
          <p:nvPr/>
        </p:nvSpPr>
        <p:spPr>
          <a:xfrm>
            <a:off x="8391601" y="447883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Wireless Technologies</a:t>
            </a:r>
          </a:p>
        </p:txBody>
      </p:sp>
      <p:sp>
        <p:nvSpPr>
          <p:cNvPr id="34" name="Rounded Rectangle 33">
            <a:extLst>
              <a:ext uri="{FF2B5EF4-FFF2-40B4-BE49-F238E27FC236}">
                <a16:creationId xmlns:a16="http://schemas.microsoft.com/office/drawing/2014/main" id="{AD2D912C-F05A-D6BA-12ED-3419541FFD39}"/>
              </a:ext>
            </a:extLst>
          </p:cNvPr>
          <p:cNvSpPr/>
          <p:nvPr/>
        </p:nvSpPr>
        <p:spPr>
          <a:xfrm>
            <a:off x="10008571" y="447883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Visualization</a:t>
            </a:r>
          </a:p>
        </p:txBody>
      </p:sp>
      <p:sp>
        <p:nvSpPr>
          <p:cNvPr id="36" name="Rounded Rectangle 35">
            <a:extLst>
              <a:ext uri="{FF2B5EF4-FFF2-40B4-BE49-F238E27FC236}">
                <a16:creationId xmlns:a16="http://schemas.microsoft.com/office/drawing/2014/main" id="{688D7D85-3CCB-40F1-96EF-5229B1C82E9B}"/>
              </a:ext>
            </a:extLst>
          </p:cNvPr>
          <p:cNvSpPr/>
          <p:nvPr/>
        </p:nvSpPr>
        <p:spPr>
          <a:xfrm>
            <a:off x="306761" y="603354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Computational modeling</a:t>
            </a:r>
          </a:p>
        </p:txBody>
      </p:sp>
      <p:sp>
        <p:nvSpPr>
          <p:cNvPr id="37" name="Rounded Rectangle 36">
            <a:extLst>
              <a:ext uri="{FF2B5EF4-FFF2-40B4-BE49-F238E27FC236}">
                <a16:creationId xmlns:a16="http://schemas.microsoft.com/office/drawing/2014/main" id="{345647E7-7D58-E197-1669-295FD7D58276}"/>
              </a:ext>
            </a:extLst>
          </p:cNvPr>
          <p:cNvSpPr/>
          <p:nvPr/>
        </p:nvSpPr>
        <p:spPr>
          <a:xfrm>
            <a:off x="1923729" y="603354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Machine Learning</a:t>
            </a:r>
          </a:p>
        </p:txBody>
      </p:sp>
      <p:sp>
        <p:nvSpPr>
          <p:cNvPr id="38" name="Rounded Rectangle 37">
            <a:extLst>
              <a:ext uri="{FF2B5EF4-FFF2-40B4-BE49-F238E27FC236}">
                <a16:creationId xmlns:a16="http://schemas.microsoft.com/office/drawing/2014/main" id="{52A1387D-54A0-CD9F-97FF-660E0D93F298}"/>
              </a:ext>
            </a:extLst>
          </p:cNvPr>
          <p:cNvSpPr/>
          <p:nvPr/>
        </p:nvSpPr>
        <p:spPr>
          <a:xfrm>
            <a:off x="3540697" y="603354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High-speed Networking</a:t>
            </a:r>
          </a:p>
        </p:txBody>
      </p:sp>
      <p:sp>
        <p:nvSpPr>
          <p:cNvPr id="39" name="Rounded Rectangle 38">
            <a:extLst>
              <a:ext uri="{FF2B5EF4-FFF2-40B4-BE49-F238E27FC236}">
                <a16:creationId xmlns:a16="http://schemas.microsoft.com/office/drawing/2014/main" id="{C8CBD1EB-DD84-6F0F-D0EE-53CDB847958E}"/>
              </a:ext>
            </a:extLst>
          </p:cNvPr>
          <p:cNvSpPr/>
          <p:nvPr/>
        </p:nvSpPr>
        <p:spPr>
          <a:xfrm>
            <a:off x="5157665" y="603354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Data Science</a:t>
            </a:r>
          </a:p>
        </p:txBody>
      </p:sp>
      <p:sp>
        <p:nvSpPr>
          <p:cNvPr id="40" name="Rounded Rectangle 39">
            <a:extLst>
              <a:ext uri="{FF2B5EF4-FFF2-40B4-BE49-F238E27FC236}">
                <a16:creationId xmlns:a16="http://schemas.microsoft.com/office/drawing/2014/main" id="{91A06C71-5F85-DAA9-3F31-9800BE2DAE1F}"/>
              </a:ext>
            </a:extLst>
          </p:cNvPr>
          <p:cNvSpPr/>
          <p:nvPr/>
        </p:nvSpPr>
        <p:spPr>
          <a:xfrm>
            <a:off x="6774633" y="603354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Interface Design</a:t>
            </a:r>
          </a:p>
        </p:txBody>
      </p:sp>
      <p:sp>
        <p:nvSpPr>
          <p:cNvPr id="41" name="Rounded Rectangle 40">
            <a:extLst>
              <a:ext uri="{FF2B5EF4-FFF2-40B4-BE49-F238E27FC236}">
                <a16:creationId xmlns:a16="http://schemas.microsoft.com/office/drawing/2014/main" id="{0E34E1F2-566F-6533-D62B-A603C70E34A0}"/>
              </a:ext>
            </a:extLst>
          </p:cNvPr>
          <p:cNvSpPr/>
          <p:nvPr/>
        </p:nvSpPr>
        <p:spPr>
          <a:xfrm>
            <a:off x="8391601" y="603354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Databases</a:t>
            </a:r>
          </a:p>
        </p:txBody>
      </p:sp>
      <p:sp>
        <p:nvSpPr>
          <p:cNvPr id="42" name="Rounded Rectangle 41">
            <a:extLst>
              <a:ext uri="{FF2B5EF4-FFF2-40B4-BE49-F238E27FC236}">
                <a16:creationId xmlns:a16="http://schemas.microsoft.com/office/drawing/2014/main" id="{3A22AC81-623F-B2AA-9BF6-E3B63B990E74}"/>
              </a:ext>
            </a:extLst>
          </p:cNvPr>
          <p:cNvSpPr/>
          <p:nvPr/>
        </p:nvSpPr>
        <p:spPr>
          <a:xfrm>
            <a:off x="10008571" y="6033544"/>
            <a:ext cx="1550277" cy="640674"/>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Efficient Algorithms</a:t>
            </a:r>
          </a:p>
        </p:txBody>
      </p:sp>
      <p:sp>
        <p:nvSpPr>
          <p:cNvPr id="44" name="Rounded Rectangle 43">
            <a:extLst>
              <a:ext uri="{FF2B5EF4-FFF2-40B4-BE49-F238E27FC236}">
                <a16:creationId xmlns:a16="http://schemas.microsoft.com/office/drawing/2014/main" id="{CD6EBD7F-B76E-93E1-1365-08DD8A62B66A}"/>
              </a:ext>
            </a:extLst>
          </p:cNvPr>
          <p:cNvSpPr/>
          <p:nvPr/>
        </p:nvSpPr>
        <p:spPr>
          <a:xfrm>
            <a:off x="5403910" y="2826113"/>
            <a:ext cx="1550277" cy="640674"/>
          </a:xfrm>
          <a:prstGeom prst="roundRect">
            <a:avLst/>
          </a:prstGeom>
          <a:solidFill>
            <a:schemeClr val="accent2">
              <a:lumMod val="60000"/>
              <a:lumOff val="40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High-speed Networking</a:t>
            </a:r>
          </a:p>
        </p:txBody>
      </p:sp>
      <p:sp>
        <p:nvSpPr>
          <p:cNvPr id="49" name="Rounded Rectangle 48">
            <a:extLst>
              <a:ext uri="{FF2B5EF4-FFF2-40B4-BE49-F238E27FC236}">
                <a16:creationId xmlns:a16="http://schemas.microsoft.com/office/drawing/2014/main" id="{CC5B9B32-4862-D268-30CD-6751B965C65F}"/>
              </a:ext>
            </a:extLst>
          </p:cNvPr>
          <p:cNvSpPr/>
          <p:nvPr/>
        </p:nvSpPr>
        <p:spPr>
          <a:xfrm>
            <a:off x="306761" y="382873"/>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Biological Sciences</a:t>
            </a:r>
            <a:endParaRPr lang="en-US" sz="1500" dirty="0">
              <a:solidFill>
                <a:schemeClr val="tx1"/>
              </a:solidFill>
            </a:endParaRPr>
          </a:p>
        </p:txBody>
      </p:sp>
      <p:sp>
        <p:nvSpPr>
          <p:cNvPr id="50" name="Rounded Rectangle 49">
            <a:extLst>
              <a:ext uri="{FF2B5EF4-FFF2-40B4-BE49-F238E27FC236}">
                <a16:creationId xmlns:a16="http://schemas.microsoft.com/office/drawing/2014/main" id="{9682B540-0189-5A26-5923-951739DDCAB1}"/>
              </a:ext>
            </a:extLst>
          </p:cNvPr>
          <p:cNvSpPr/>
          <p:nvPr/>
        </p:nvSpPr>
        <p:spPr>
          <a:xfrm>
            <a:off x="1923729" y="382873"/>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Network Sciences</a:t>
            </a:r>
          </a:p>
        </p:txBody>
      </p:sp>
      <p:sp>
        <p:nvSpPr>
          <p:cNvPr id="51" name="Rounded Rectangle 50">
            <a:extLst>
              <a:ext uri="{FF2B5EF4-FFF2-40B4-BE49-F238E27FC236}">
                <a16:creationId xmlns:a16="http://schemas.microsoft.com/office/drawing/2014/main" id="{908A8805-06A3-E6B1-8E50-DDAFE785C0AC}"/>
              </a:ext>
            </a:extLst>
          </p:cNvPr>
          <p:cNvSpPr/>
          <p:nvPr/>
        </p:nvSpPr>
        <p:spPr>
          <a:xfrm>
            <a:off x="3540697" y="382873"/>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Information Sciences</a:t>
            </a:r>
            <a:endParaRPr lang="en-US" sz="1500" dirty="0">
              <a:solidFill>
                <a:schemeClr val="tx1"/>
              </a:solidFill>
            </a:endParaRPr>
          </a:p>
        </p:txBody>
      </p:sp>
      <p:sp>
        <p:nvSpPr>
          <p:cNvPr id="52" name="Rounded Rectangle 51">
            <a:extLst>
              <a:ext uri="{FF2B5EF4-FFF2-40B4-BE49-F238E27FC236}">
                <a16:creationId xmlns:a16="http://schemas.microsoft.com/office/drawing/2014/main" id="{1110CCBE-C634-66EC-3482-DB9252243869}"/>
              </a:ext>
            </a:extLst>
          </p:cNvPr>
          <p:cNvSpPr/>
          <p:nvPr/>
        </p:nvSpPr>
        <p:spPr>
          <a:xfrm>
            <a:off x="5157665" y="382873"/>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Electrical Engineering</a:t>
            </a:r>
            <a:endParaRPr lang="en-US" sz="1500" dirty="0">
              <a:solidFill>
                <a:schemeClr val="tx1"/>
              </a:solidFill>
            </a:endParaRPr>
          </a:p>
        </p:txBody>
      </p:sp>
      <p:sp>
        <p:nvSpPr>
          <p:cNvPr id="53" name="Rounded Rectangle 52">
            <a:extLst>
              <a:ext uri="{FF2B5EF4-FFF2-40B4-BE49-F238E27FC236}">
                <a16:creationId xmlns:a16="http://schemas.microsoft.com/office/drawing/2014/main" id="{0B738CD1-50E4-C912-592E-E3BA0658AD29}"/>
              </a:ext>
            </a:extLst>
          </p:cNvPr>
          <p:cNvSpPr/>
          <p:nvPr/>
        </p:nvSpPr>
        <p:spPr>
          <a:xfrm>
            <a:off x="6774633" y="382873"/>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Material Sciences</a:t>
            </a:r>
            <a:endParaRPr lang="en-US" sz="1500" dirty="0">
              <a:solidFill>
                <a:schemeClr val="tx1"/>
              </a:solidFill>
            </a:endParaRPr>
          </a:p>
        </p:txBody>
      </p:sp>
      <p:sp>
        <p:nvSpPr>
          <p:cNvPr id="54" name="Rounded Rectangle 53">
            <a:extLst>
              <a:ext uri="{FF2B5EF4-FFF2-40B4-BE49-F238E27FC236}">
                <a16:creationId xmlns:a16="http://schemas.microsoft.com/office/drawing/2014/main" id="{9E2B2643-0338-6E14-0CDD-53AE02A4B385}"/>
              </a:ext>
            </a:extLst>
          </p:cNvPr>
          <p:cNvSpPr/>
          <p:nvPr/>
        </p:nvSpPr>
        <p:spPr>
          <a:xfrm>
            <a:off x="8391601" y="382873"/>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Physics</a:t>
            </a:r>
            <a:endParaRPr lang="en-US" sz="1500" dirty="0">
              <a:solidFill>
                <a:schemeClr val="tx1"/>
              </a:solidFill>
            </a:endParaRPr>
          </a:p>
        </p:txBody>
      </p:sp>
      <p:sp>
        <p:nvSpPr>
          <p:cNvPr id="55" name="Rounded Rectangle 54">
            <a:extLst>
              <a:ext uri="{FF2B5EF4-FFF2-40B4-BE49-F238E27FC236}">
                <a16:creationId xmlns:a16="http://schemas.microsoft.com/office/drawing/2014/main" id="{83F916B5-B8F2-2B80-E07A-1621510A3C82}"/>
              </a:ext>
            </a:extLst>
          </p:cNvPr>
          <p:cNvSpPr/>
          <p:nvPr/>
        </p:nvSpPr>
        <p:spPr>
          <a:xfrm>
            <a:off x="10008571" y="382873"/>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Cognitive Science</a:t>
            </a:r>
            <a:endParaRPr lang="en-US" sz="1500" dirty="0">
              <a:solidFill>
                <a:schemeClr val="tx1"/>
              </a:solidFill>
            </a:endParaRPr>
          </a:p>
        </p:txBody>
      </p:sp>
      <p:sp>
        <p:nvSpPr>
          <p:cNvPr id="63" name="Rounded Rectangle 62">
            <a:extLst>
              <a:ext uri="{FF2B5EF4-FFF2-40B4-BE49-F238E27FC236}">
                <a16:creationId xmlns:a16="http://schemas.microsoft.com/office/drawing/2014/main" id="{849C590C-0469-F07D-E7F1-EEFDD8BA658C}"/>
              </a:ext>
            </a:extLst>
          </p:cNvPr>
          <p:cNvSpPr/>
          <p:nvPr/>
        </p:nvSpPr>
        <p:spPr>
          <a:xfrm>
            <a:off x="306761" y="1145060"/>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Mathematical Sciences</a:t>
            </a:r>
          </a:p>
        </p:txBody>
      </p:sp>
      <p:sp>
        <p:nvSpPr>
          <p:cNvPr id="64" name="Rounded Rectangle 63">
            <a:extLst>
              <a:ext uri="{FF2B5EF4-FFF2-40B4-BE49-F238E27FC236}">
                <a16:creationId xmlns:a16="http://schemas.microsoft.com/office/drawing/2014/main" id="{25A48219-FD3F-1F4C-1734-C5434FF719E5}"/>
              </a:ext>
            </a:extLst>
          </p:cNvPr>
          <p:cNvSpPr/>
          <p:nvPr/>
        </p:nvSpPr>
        <p:spPr>
          <a:xfrm>
            <a:off x="1923729" y="1145060"/>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Neuroscience</a:t>
            </a:r>
            <a:endParaRPr lang="en-US" sz="1500" dirty="0">
              <a:solidFill>
                <a:schemeClr val="tx1"/>
              </a:solidFill>
            </a:endParaRPr>
          </a:p>
        </p:txBody>
      </p:sp>
      <p:sp>
        <p:nvSpPr>
          <p:cNvPr id="65" name="Rounded Rectangle 64">
            <a:extLst>
              <a:ext uri="{FF2B5EF4-FFF2-40B4-BE49-F238E27FC236}">
                <a16:creationId xmlns:a16="http://schemas.microsoft.com/office/drawing/2014/main" id="{342F96D8-1D71-D683-4B35-8C9DAF083C1B}"/>
              </a:ext>
            </a:extLst>
          </p:cNvPr>
          <p:cNvSpPr/>
          <p:nvPr/>
        </p:nvSpPr>
        <p:spPr>
          <a:xfrm>
            <a:off x="3540697" y="1145060"/>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Civil Engineering</a:t>
            </a:r>
            <a:endParaRPr lang="en-US" sz="1500" dirty="0">
              <a:solidFill>
                <a:schemeClr val="tx1"/>
              </a:solidFill>
            </a:endParaRPr>
          </a:p>
        </p:txBody>
      </p:sp>
      <p:sp>
        <p:nvSpPr>
          <p:cNvPr id="66" name="Rounded Rectangle 65">
            <a:extLst>
              <a:ext uri="{FF2B5EF4-FFF2-40B4-BE49-F238E27FC236}">
                <a16:creationId xmlns:a16="http://schemas.microsoft.com/office/drawing/2014/main" id="{6014270C-AB8D-32ED-61F9-8664A599B67F}"/>
              </a:ext>
            </a:extLst>
          </p:cNvPr>
          <p:cNvSpPr/>
          <p:nvPr/>
        </p:nvSpPr>
        <p:spPr>
          <a:xfrm>
            <a:off x="5157665" y="1145060"/>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rPr>
              <a:t>Geospace</a:t>
            </a:r>
            <a:r>
              <a:rPr lang="en-US" sz="1600" dirty="0">
                <a:solidFill>
                  <a:schemeClr val="tx1"/>
                </a:solidFill>
              </a:rPr>
              <a:t> Science</a:t>
            </a:r>
            <a:endParaRPr lang="en-US" sz="1500" dirty="0">
              <a:solidFill>
                <a:schemeClr val="tx1"/>
              </a:solidFill>
            </a:endParaRPr>
          </a:p>
        </p:txBody>
      </p:sp>
      <p:sp>
        <p:nvSpPr>
          <p:cNvPr id="67" name="Rounded Rectangle 66">
            <a:extLst>
              <a:ext uri="{FF2B5EF4-FFF2-40B4-BE49-F238E27FC236}">
                <a16:creationId xmlns:a16="http://schemas.microsoft.com/office/drawing/2014/main" id="{53214185-5A6C-7466-6F9C-6FA6B1FE734A}"/>
              </a:ext>
            </a:extLst>
          </p:cNvPr>
          <p:cNvSpPr/>
          <p:nvPr/>
        </p:nvSpPr>
        <p:spPr>
          <a:xfrm>
            <a:off x="6774633" y="1145060"/>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Ocean Sciences</a:t>
            </a:r>
            <a:endParaRPr lang="en-US" sz="1500" dirty="0">
              <a:solidFill>
                <a:schemeClr val="tx1"/>
              </a:solidFill>
            </a:endParaRPr>
          </a:p>
        </p:txBody>
      </p:sp>
      <p:sp>
        <p:nvSpPr>
          <p:cNvPr id="68" name="Rounded Rectangle 67">
            <a:extLst>
              <a:ext uri="{FF2B5EF4-FFF2-40B4-BE49-F238E27FC236}">
                <a16:creationId xmlns:a16="http://schemas.microsoft.com/office/drawing/2014/main" id="{18FC5895-A56D-9713-D276-9C5D25CE31FC}"/>
              </a:ext>
            </a:extLst>
          </p:cNvPr>
          <p:cNvSpPr/>
          <p:nvPr/>
        </p:nvSpPr>
        <p:spPr>
          <a:xfrm>
            <a:off x="8391601" y="1145060"/>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Atmospheric Sciences</a:t>
            </a:r>
            <a:endParaRPr lang="en-US" sz="1500" dirty="0">
              <a:solidFill>
                <a:schemeClr val="tx1"/>
              </a:solidFill>
            </a:endParaRPr>
          </a:p>
        </p:txBody>
      </p:sp>
      <p:sp>
        <p:nvSpPr>
          <p:cNvPr id="69" name="Rounded Rectangle 68">
            <a:extLst>
              <a:ext uri="{FF2B5EF4-FFF2-40B4-BE49-F238E27FC236}">
                <a16:creationId xmlns:a16="http://schemas.microsoft.com/office/drawing/2014/main" id="{D24FE0D4-5E72-806C-57A1-389B8F187185}"/>
              </a:ext>
            </a:extLst>
          </p:cNvPr>
          <p:cNvSpPr/>
          <p:nvPr/>
        </p:nvSpPr>
        <p:spPr>
          <a:xfrm>
            <a:off x="10008571" y="1145060"/>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Chemical Engineering</a:t>
            </a:r>
            <a:endParaRPr lang="en-US" sz="1500" dirty="0">
              <a:solidFill>
                <a:schemeClr val="tx1"/>
              </a:solidFill>
            </a:endParaRPr>
          </a:p>
        </p:txBody>
      </p:sp>
      <p:sp>
        <p:nvSpPr>
          <p:cNvPr id="70" name="Rounded Rectangle 69">
            <a:extLst>
              <a:ext uri="{FF2B5EF4-FFF2-40B4-BE49-F238E27FC236}">
                <a16:creationId xmlns:a16="http://schemas.microsoft.com/office/drawing/2014/main" id="{5D733F27-98A1-A824-5D64-FA75729BE019}"/>
              </a:ext>
            </a:extLst>
          </p:cNvPr>
          <p:cNvSpPr/>
          <p:nvPr/>
        </p:nvSpPr>
        <p:spPr>
          <a:xfrm>
            <a:off x="3249555" y="2334907"/>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Physics</a:t>
            </a:r>
            <a:endParaRPr lang="en-US" sz="1500" dirty="0">
              <a:solidFill>
                <a:schemeClr val="tx1"/>
              </a:solidFill>
            </a:endParaRPr>
          </a:p>
        </p:txBody>
      </p:sp>
      <p:sp>
        <p:nvSpPr>
          <p:cNvPr id="71" name="Rounded Rectangle 70">
            <a:extLst>
              <a:ext uri="{FF2B5EF4-FFF2-40B4-BE49-F238E27FC236}">
                <a16:creationId xmlns:a16="http://schemas.microsoft.com/office/drawing/2014/main" id="{BFB52B33-66C6-FFAF-DB3D-2829C7054191}"/>
              </a:ext>
            </a:extLst>
          </p:cNvPr>
          <p:cNvSpPr/>
          <p:nvPr/>
        </p:nvSpPr>
        <p:spPr>
          <a:xfrm>
            <a:off x="3607388" y="3725717"/>
            <a:ext cx="1550277" cy="640674"/>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Neuroscience</a:t>
            </a:r>
            <a:endParaRPr lang="en-US" sz="1500" dirty="0">
              <a:solidFill>
                <a:schemeClr val="tx1"/>
              </a:solidFill>
            </a:endParaRPr>
          </a:p>
        </p:txBody>
      </p:sp>
      <p:sp>
        <p:nvSpPr>
          <p:cNvPr id="72" name="Rounded Rectangle 71">
            <a:extLst>
              <a:ext uri="{FF2B5EF4-FFF2-40B4-BE49-F238E27FC236}">
                <a16:creationId xmlns:a16="http://schemas.microsoft.com/office/drawing/2014/main" id="{2BB90230-AD84-19C7-522D-FF06C440C881}"/>
              </a:ext>
            </a:extLst>
          </p:cNvPr>
          <p:cNvSpPr/>
          <p:nvPr/>
        </p:nvSpPr>
        <p:spPr>
          <a:xfrm>
            <a:off x="7383673" y="2171273"/>
            <a:ext cx="1550277" cy="640674"/>
          </a:xfrm>
          <a:prstGeom prst="roundRect">
            <a:avLst/>
          </a:prstGeom>
          <a:solidFill>
            <a:schemeClr val="accent2">
              <a:lumMod val="20000"/>
              <a:lumOff val="80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Atmospheric Sciences</a:t>
            </a:r>
            <a:endParaRPr lang="en-US" sz="1500" dirty="0">
              <a:solidFill>
                <a:schemeClr val="tx1"/>
              </a:solidFill>
            </a:endParaRPr>
          </a:p>
        </p:txBody>
      </p:sp>
      <p:cxnSp>
        <p:nvCxnSpPr>
          <p:cNvPr id="76" name="Curved Connector 75">
            <a:extLst>
              <a:ext uri="{FF2B5EF4-FFF2-40B4-BE49-F238E27FC236}">
                <a16:creationId xmlns:a16="http://schemas.microsoft.com/office/drawing/2014/main" id="{7FE908FA-B34A-E6B7-3043-B3757B2FF00F}"/>
              </a:ext>
            </a:extLst>
          </p:cNvPr>
          <p:cNvCxnSpPr>
            <a:stCxn id="44" idx="3"/>
            <a:endCxn id="72" idx="2"/>
          </p:cNvCxnSpPr>
          <p:nvPr/>
        </p:nvCxnSpPr>
        <p:spPr>
          <a:xfrm flipV="1">
            <a:off x="6954187" y="2811947"/>
            <a:ext cx="1204625" cy="334503"/>
          </a:xfrm>
          <a:prstGeom prst="curved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8" name="Curved Connector 77">
            <a:extLst>
              <a:ext uri="{FF2B5EF4-FFF2-40B4-BE49-F238E27FC236}">
                <a16:creationId xmlns:a16="http://schemas.microsoft.com/office/drawing/2014/main" id="{1B8B1B79-338D-D3C2-F094-96195B3294B1}"/>
              </a:ext>
            </a:extLst>
          </p:cNvPr>
          <p:cNvCxnSpPr>
            <a:stCxn id="72" idx="1"/>
            <a:endCxn id="44" idx="0"/>
          </p:cNvCxnSpPr>
          <p:nvPr/>
        </p:nvCxnSpPr>
        <p:spPr>
          <a:xfrm rot="10800000" flipV="1">
            <a:off x="6179049" y="2491609"/>
            <a:ext cx="1204624" cy="334503"/>
          </a:xfrm>
          <a:prstGeom prst="curved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Curved Connector 79">
            <a:extLst>
              <a:ext uri="{FF2B5EF4-FFF2-40B4-BE49-F238E27FC236}">
                <a16:creationId xmlns:a16="http://schemas.microsoft.com/office/drawing/2014/main" id="{B03797D6-3EE2-B19C-0A66-DAD8FBE60593}"/>
              </a:ext>
            </a:extLst>
          </p:cNvPr>
          <p:cNvCxnSpPr>
            <a:stCxn id="44" idx="1"/>
            <a:endCxn id="70" idx="2"/>
          </p:cNvCxnSpPr>
          <p:nvPr/>
        </p:nvCxnSpPr>
        <p:spPr>
          <a:xfrm rot="10800000">
            <a:off x="4024694" y="2975582"/>
            <a:ext cx="1379216" cy="170869"/>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2" name="Curved Connector 81">
            <a:extLst>
              <a:ext uri="{FF2B5EF4-FFF2-40B4-BE49-F238E27FC236}">
                <a16:creationId xmlns:a16="http://schemas.microsoft.com/office/drawing/2014/main" id="{7DB4077F-3B3F-340D-C2DB-14A03632D74C}"/>
              </a:ext>
            </a:extLst>
          </p:cNvPr>
          <p:cNvCxnSpPr>
            <a:cxnSpLocks/>
            <a:stCxn id="44" idx="1"/>
            <a:endCxn id="71" idx="0"/>
          </p:cNvCxnSpPr>
          <p:nvPr/>
        </p:nvCxnSpPr>
        <p:spPr>
          <a:xfrm rot="10800000" flipV="1">
            <a:off x="4382528" y="3146449"/>
            <a:ext cx="1021383" cy="579267"/>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183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Synergies with existing programs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730469" y="1446211"/>
            <a:ext cx="10421007" cy="4575176"/>
          </a:xfrm>
        </p:spPr>
        <p:txBody>
          <a:bodyPr>
            <a:normAutofit/>
          </a:bodyPr>
          <a:lstStyle/>
          <a:p>
            <a:r>
              <a:rPr lang="en-US" dirty="0"/>
              <a:t>Many NSF programs that focus on similar topics</a:t>
            </a:r>
          </a:p>
          <a:p>
            <a:pPr lvl="1"/>
            <a:r>
              <a:rPr lang="en-US" dirty="0"/>
              <a:t>Core programs, HDR, CDS&amp;E, AI Institutes, Tripods, </a:t>
            </a:r>
            <a:r>
              <a:rPr lang="en-US" dirty="0" err="1"/>
              <a:t>etc</a:t>
            </a:r>
            <a:endParaRPr lang="en-US" dirty="0"/>
          </a:p>
          <a:p>
            <a:r>
              <a:rPr lang="en-US" dirty="0"/>
              <a:t>Can we leverage and build on these programs?</a:t>
            </a:r>
          </a:p>
          <a:p>
            <a:pPr lvl="1"/>
            <a:r>
              <a:rPr lang="en-US" dirty="0"/>
              <a:t>Identify promising cross-cutting technology areas with the potential to benefit from interaction multiple science and engineering disciplines, and with the potential to benefit multiple disciplines</a:t>
            </a:r>
          </a:p>
          <a:p>
            <a:pPr lvl="1"/>
            <a:r>
              <a:rPr lang="en-US" dirty="0"/>
              <a:t>Identify new collaborative research directions in experimental, computational, and data-enabled science to accelerate scientific discovery</a:t>
            </a:r>
          </a:p>
          <a:p>
            <a:pPr lvl="1"/>
            <a:r>
              <a:rPr lang="en-US" dirty="0"/>
              <a:t>Explore when and why certain computing techniques work well in some contexts &amp; not others </a:t>
            </a:r>
          </a:p>
          <a:p>
            <a:pPr lvl="1"/>
            <a:r>
              <a:rPr lang="en-US" dirty="0"/>
              <a:t>Continue to build and grow an interdisciplinary community</a:t>
            </a:r>
          </a:p>
          <a:p>
            <a:pPr lvl="1"/>
            <a:endParaRPr lang="en-US" dirty="0"/>
          </a:p>
        </p:txBody>
      </p:sp>
    </p:spTree>
    <p:extLst>
      <p:ext uri="{BB962C8B-B14F-4D97-AF65-F5344CB8AC3E}">
        <p14:creationId xmlns:p14="http://schemas.microsoft.com/office/powerpoint/2010/main" val="4102944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Workshops Goals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457200" y="1330598"/>
            <a:ext cx="10610193" cy="4575176"/>
          </a:xfrm>
        </p:spPr>
        <p:txBody>
          <a:bodyPr>
            <a:normAutofit/>
          </a:bodyPr>
          <a:lstStyle/>
          <a:p>
            <a:r>
              <a:rPr lang="en-US" dirty="0"/>
              <a:t>Organize a series of workshops to identify </a:t>
            </a:r>
          </a:p>
          <a:p>
            <a:pPr lvl="1"/>
            <a:r>
              <a:rPr lang="en-US" dirty="0"/>
              <a:t>New and promising research directions and priorities that have potential to accelerate scientific discovery across multiple scientific domains </a:t>
            </a:r>
          </a:p>
          <a:p>
            <a:pPr lvl="1"/>
            <a:r>
              <a:rPr lang="en-US" dirty="0"/>
              <a:t>Cyberinfrastructure needed to enable this research</a:t>
            </a:r>
          </a:p>
          <a:p>
            <a:pPr lvl="1"/>
            <a:r>
              <a:rPr lang="en-US" dirty="0"/>
              <a:t>Translational and partnership opportunities</a:t>
            </a:r>
          </a:p>
          <a:p>
            <a:pPr lvl="1"/>
            <a:r>
              <a:rPr lang="en-US" dirty="0"/>
              <a:t>Cross-cutting issues across the five workshop themes</a:t>
            </a:r>
          </a:p>
        </p:txBody>
      </p:sp>
    </p:spTree>
    <p:extLst>
      <p:ext uri="{BB962C8B-B14F-4D97-AF65-F5344CB8AC3E}">
        <p14:creationId xmlns:p14="http://schemas.microsoft.com/office/powerpoint/2010/main" val="2446416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3D472-D2E3-2138-CDE3-190BE771F151}"/>
              </a:ext>
            </a:extLst>
          </p:cNvPr>
          <p:cNvSpPr>
            <a:spLocks noGrp="1"/>
          </p:cNvSpPr>
          <p:nvPr>
            <p:ph type="title"/>
          </p:nvPr>
        </p:nvSpPr>
        <p:spPr/>
        <p:txBody>
          <a:bodyPr/>
          <a:lstStyle/>
          <a:p>
            <a:r>
              <a:rPr lang="en-US" dirty="0"/>
              <a:t>Workshop topics/themes</a:t>
            </a:r>
          </a:p>
        </p:txBody>
      </p:sp>
      <p:grpSp>
        <p:nvGrpSpPr>
          <p:cNvPr id="4" name="Group 3">
            <a:extLst>
              <a:ext uri="{FF2B5EF4-FFF2-40B4-BE49-F238E27FC236}">
                <a16:creationId xmlns:a16="http://schemas.microsoft.com/office/drawing/2014/main" id="{FC7F8F14-E3DD-3E32-7935-DCC9B4B0DFB0}"/>
              </a:ext>
            </a:extLst>
          </p:cNvPr>
          <p:cNvGrpSpPr/>
          <p:nvPr/>
        </p:nvGrpSpPr>
        <p:grpSpPr>
          <a:xfrm>
            <a:off x="598099" y="1313793"/>
            <a:ext cx="10301129" cy="4621381"/>
            <a:chOff x="209215" y="1877704"/>
            <a:chExt cx="11740231" cy="4946997"/>
          </a:xfrm>
        </p:grpSpPr>
        <p:sp>
          <p:nvSpPr>
            <p:cNvPr id="10" name="Freeform 9">
              <a:extLst>
                <a:ext uri="{FF2B5EF4-FFF2-40B4-BE49-F238E27FC236}">
                  <a16:creationId xmlns:a16="http://schemas.microsoft.com/office/drawing/2014/main" id="{0300C800-8FC0-B8D7-CFB2-EFC449F6F3C1}"/>
                </a:ext>
              </a:extLst>
            </p:cNvPr>
            <p:cNvSpPr/>
            <p:nvPr/>
          </p:nvSpPr>
          <p:spPr>
            <a:xfrm>
              <a:off x="658515" y="1877704"/>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lvl="0" indent="0" algn="l" defTabSz="1244600">
                <a:lnSpc>
                  <a:spcPct val="90000"/>
                </a:lnSpc>
                <a:spcBef>
                  <a:spcPct val="0"/>
                </a:spcBef>
                <a:spcAft>
                  <a:spcPct val="35000"/>
                </a:spcAft>
                <a:buNone/>
              </a:pPr>
              <a:r>
                <a:rPr kumimoji="0" lang="en-US" sz="2800" b="0" i="0" u="none" strike="noStrike" kern="1200" cap="none" spc="0" normalizeH="0" baseline="0" noProof="0" dirty="0">
                  <a:ln>
                    <a:noFill/>
                  </a:ln>
                  <a:solidFill>
                    <a:srgbClr val="FFFFFF"/>
                  </a:solidFill>
                  <a:effectLst/>
                  <a:uLnTx/>
                  <a:uFillTx/>
                  <a:latin typeface="Calibri"/>
                  <a:ea typeface="+mn-ea"/>
                  <a:cs typeface="+mn-cs"/>
                </a:rPr>
                <a:t>Data, AI and </a:t>
              </a:r>
              <a:r>
                <a:rPr lang="en-US" sz="2800" dirty="0">
                  <a:solidFill>
                    <a:srgbClr val="FFFFFF"/>
                  </a:solidFill>
                  <a:latin typeface="Calibri"/>
                </a:rPr>
                <a:t>Machine Learning</a:t>
              </a:r>
              <a:endParaRPr kumimoji="0" lang="en-US" sz="2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2" name="Freeform 11">
              <a:extLst>
                <a:ext uri="{FF2B5EF4-FFF2-40B4-BE49-F238E27FC236}">
                  <a16:creationId xmlns:a16="http://schemas.microsoft.com/office/drawing/2014/main" id="{76EBBE48-45D2-B7C6-94AD-DD21711FC7F3}"/>
                </a:ext>
              </a:extLst>
            </p:cNvPr>
            <p:cNvSpPr/>
            <p:nvPr/>
          </p:nvSpPr>
          <p:spPr>
            <a:xfrm>
              <a:off x="658515" y="2917605"/>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0" numCol="1" spcCol="1270" anchor="ctr" anchorCtr="0">
              <a:noAutofit/>
            </a:bodyPr>
            <a:lstStyle/>
            <a:p>
              <a:pPr marL="0" lvl="0" indent="0" algn="l" defTabSz="1244600">
                <a:lnSpc>
                  <a:spcPct val="90000"/>
                </a:lnSpc>
                <a:spcBef>
                  <a:spcPct val="0"/>
                </a:spcBef>
                <a:spcAft>
                  <a:spcPct val="35000"/>
                </a:spcAft>
                <a:buNone/>
              </a:pPr>
              <a:r>
                <a:rPr kumimoji="0" lang="en-US" sz="2800" b="0" i="0" u="none" strike="noStrike" kern="1200" cap="none" spc="0" normalizeH="0" baseline="0" noProof="0" dirty="0">
                  <a:ln>
                    <a:noFill/>
                  </a:ln>
                  <a:solidFill>
                    <a:srgbClr val="FFFFFF"/>
                  </a:solidFill>
                  <a:effectLst/>
                  <a:uLnTx/>
                  <a:uFillTx/>
                  <a:latin typeface="Calibri"/>
                  <a:ea typeface="+mn-ea"/>
                  <a:cs typeface="+mn-cs"/>
                </a:rPr>
                <a:t>Digital Twins</a:t>
              </a:r>
            </a:p>
          </p:txBody>
        </p:sp>
        <p:sp>
          <p:nvSpPr>
            <p:cNvPr id="14" name="Freeform 13">
              <a:extLst>
                <a:ext uri="{FF2B5EF4-FFF2-40B4-BE49-F238E27FC236}">
                  <a16:creationId xmlns:a16="http://schemas.microsoft.com/office/drawing/2014/main" id="{CBB86D05-62D8-1712-4130-36A9C649E405}"/>
                </a:ext>
              </a:extLst>
            </p:cNvPr>
            <p:cNvSpPr/>
            <p:nvPr/>
          </p:nvSpPr>
          <p:spPr>
            <a:xfrm>
              <a:off x="658515" y="3957507"/>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lvl="0" indent="0" algn="l" defTabSz="1244600">
                <a:lnSpc>
                  <a:spcPct val="90000"/>
                </a:lnSpc>
                <a:spcBef>
                  <a:spcPct val="0"/>
                </a:spcBef>
                <a:spcAft>
                  <a:spcPct val="35000"/>
                </a:spcAft>
                <a:buNone/>
              </a:pPr>
              <a:r>
                <a:rPr kumimoji="0" lang="en-US" sz="2800" b="0" i="0" u="none" strike="noStrike" kern="1200" cap="none" spc="0" normalizeH="0" baseline="0" noProof="0" dirty="0">
                  <a:ln>
                    <a:noFill/>
                  </a:ln>
                  <a:solidFill>
                    <a:srgbClr val="FFFFFF"/>
                  </a:solidFill>
                  <a:effectLst/>
                  <a:uLnTx/>
                  <a:uFillTx/>
                  <a:latin typeface="Calibri"/>
                  <a:ea typeface="+mn-ea"/>
                  <a:cs typeface="+mn-cs"/>
                </a:rPr>
                <a:t>Smart Sensing and Analytics</a:t>
              </a:r>
            </a:p>
          </p:txBody>
        </p:sp>
        <p:sp>
          <p:nvSpPr>
            <p:cNvPr id="16" name="Freeform 15">
              <a:extLst>
                <a:ext uri="{FF2B5EF4-FFF2-40B4-BE49-F238E27FC236}">
                  <a16:creationId xmlns:a16="http://schemas.microsoft.com/office/drawing/2014/main" id="{D05417FB-F61F-CDC0-F468-C1DB631498CB}"/>
                </a:ext>
              </a:extLst>
            </p:cNvPr>
            <p:cNvSpPr/>
            <p:nvPr/>
          </p:nvSpPr>
          <p:spPr>
            <a:xfrm>
              <a:off x="658515" y="4997408"/>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defTabSz="1244600">
                <a:lnSpc>
                  <a:spcPct val="90000"/>
                </a:lnSpc>
                <a:spcBef>
                  <a:spcPct val="0"/>
                </a:spcBef>
                <a:spcAft>
                  <a:spcPct val="35000"/>
                </a:spcAft>
              </a:pPr>
              <a:r>
                <a:rPr lang="en-US" sz="2800" dirty="0">
                  <a:solidFill>
                    <a:srgbClr val="FFFFFF"/>
                  </a:solidFill>
                  <a:latin typeface="Calibri"/>
                </a:rPr>
                <a:t>Rigorous &amp; Reproducible Reasoning</a:t>
              </a:r>
              <a:endParaRPr kumimoji="0" lang="en-US" sz="2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1" name="Oval 10">
              <a:extLst>
                <a:ext uri="{FF2B5EF4-FFF2-40B4-BE49-F238E27FC236}">
                  <a16:creationId xmlns:a16="http://schemas.microsoft.com/office/drawing/2014/main" id="{EC08B4C2-A8AD-B251-345E-A07FC2D74EBD}"/>
                </a:ext>
              </a:extLst>
            </p:cNvPr>
            <p:cNvSpPr/>
            <p:nvPr/>
          </p:nvSpPr>
          <p:spPr>
            <a:xfrm>
              <a:off x="242554" y="1877705"/>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a:p>
          </p:txBody>
        </p:sp>
        <p:sp>
          <p:nvSpPr>
            <p:cNvPr id="13" name="Oval 12">
              <a:extLst>
                <a:ext uri="{FF2B5EF4-FFF2-40B4-BE49-F238E27FC236}">
                  <a16:creationId xmlns:a16="http://schemas.microsoft.com/office/drawing/2014/main" id="{80CBB174-D4A8-F631-B385-6DC7DF644257}"/>
                </a:ext>
              </a:extLst>
            </p:cNvPr>
            <p:cNvSpPr/>
            <p:nvPr/>
          </p:nvSpPr>
          <p:spPr>
            <a:xfrm>
              <a:off x="242554" y="2917606"/>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a:p>
          </p:txBody>
        </p:sp>
        <p:sp>
          <p:nvSpPr>
            <p:cNvPr id="15" name="Oval 14">
              <a:extLst>
                <a:ext uri="{FF2B5EF4-FFF2-40B4-BE49-F238E27FC236}">
                  <a16:creationId xmlns:a16="http://schemas.microsoft.com/office/drawing/2014/main" id="{387ECF31-C63A-61B1-0B12-21DE9A2E8690}"/>
                </a:ext>
              </a:extLst>
            </p:cNvPr>
            <p:cNvSpPr/>
            <p:nvPr/>
          </p:nvSpPr>
          <p:spPr>
            <a:xfrm>
              <a:off x="242554" y="3957508"/>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a:p>
          </p:txBody>
        </p:sp>
        <p:sp>
          <p:nvSpPr>
            <p:cNvPr id="17" name="Oval 16">
              <a:extLst>
                <a:ext uri="{FF2B5EF4-FFF2-40B4-BE49-F238E27FC236}">
                  <a16:creationId xmlns:a16="http://schemas.microsoft.com/office/drawing/2014/main" id="{54D946A2-1F44-7D21-2206-D2E2B3E2497C}"/>
                </a:ext>
              </a:extLst>
            </p:cNvPr>
            <p:cNvSpPr/>
            <p:nvPr/>
          </p:nvSpPr>
          <p:spPr>
            <a:xfrm>
              <a:off x="242554" y="4997409"/>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a:p>
          </p:txBody>
        </p:sp>
        <p:pic>
          <p:nvPicPr>
            <p:cNvPr id="8" name="Graphic 7" descr="Two women outline">
              <a:extLst>
                <a:ext uri="{FF2B5EF4-FFF2-40B4-BE49-F238E27FC236}">
                  <a16:creationId xmlns:a16="http://schemas.microsoft.com/office/drawing/2014/main" id="{9963A63B-C5BC-66CA-2AA8-58F2C9035EC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9624" y="3066866"/>
              <a:ext cx="548640" cy="548640"/>
            </a:xfrm>
            <a:prstGeom prst="rect">
              <a:avLst/>
            </a:prstGeom>
          </p:spPr>
        </p:pic>
        <p:pic>
          <p:nvPicPr>
            <p:cNvPr id="19" name="Graphic 18" descr="Artificial Intelligence outline">
              <a:extLst>
                <a:ext uri="{FF2B5EF4-FFF2-40B4-BE49-F238E27FC236}">
                  <a16:creationId xmlns:a16="http://schemas.microsoft.com/office/drawing/2014/main" id="{30E26E00-AD93-BDB0-A991-FD5D553D77F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5904" y="2014635"/>
              <a:ext cx="548640" cy="548640"/>
            </a:xfrm>
            <a:prstGeom prst="rect">
              <a:avLst/>
            </a:prstGeom>
          </p:spPr>
        </p:pic>
        <p:pic>
          <p:nvPicPr>
            <p:cNvPr id="21" name="Graphic 20" descr="Speedometer Middle outline">
              <a:extLst>
                <a:ext uri="{FF2B5EF4-FFF2-40B4-BE49-F238E27FC236}">
                  <a16:creationId xmlns:a16="http://schemas.microsoft.com/office/drawing/2014/main" id="{848C4731-45F3-0E65-E283-9ACC77A963C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84194" y="4003554"/>
              <a:ext cx="548640" cy="548640"/>
            </a:xfrm>
            <a:prstGeom prst="rect">
              <a:avLst/>
            </a:prstGeom>
          </p:spPr>
        </p:pic>
        <p:pic>
          <p:nvPicPr>
            <p:cNvPr id="23" name="Graphic 22" descr="Mathematics with solid fill">
              <a:extLst>
                <a:ext uri="{FF2B5EF4-FFF2-40B4-BE49-F238E27FC236}">
                  <a16:creationId xmlns:a16="http://schemas.microsoft.com/office/drawing/2014/main" id="{2DE3007C-837D-630A-92B2-AAD908602BC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69624" y="5137585"/>
              <a:ext cx="548640" cy="548640"/>
            </a:xfrm>
            <a:prstGeom prst="rect">
              <a:avLst/>
            </a:prstGeom>
          </p:spPr>
        </p:pic>
        <p:sp>
          <p:nvSpPr>
            <p:cNvPr id="31" name="Freeform 30">
              <a:extLst>
                <a:ext uri="{FF2B5EF4-FFF2-40B4-BE49-F238E27FC236}">
                  <a16:creationId xmlns:a16="http://schemas.microsoft.com/office/drawing/2014/main" id="{0E890667-4C45-90ED-FA0E-7C8DD5E8FE3D}"/>
                </a:ext>
              </a:extLst>
            </p:cNvPr>
            <p:cNvSpPr/>
            <p:nvPr/>
          </p:nvSpPr>
          <p:spPr>
            <a:xfrm>
              <a:off x="625176" y="5992779"/>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lvl="0" indent="0" algn="l" defTabSz="1244600">
                <a:lnSpc>
                  <a:spcPct val="90000"/>
                </a:lnSpc>
                <a:spcBef>
                  <a:spcPct val="0"/>
                </a:spcBef>
                <a:spcAft>
                  <a:spcPct val="35000"/>
                </a:spcAft>
                <a:buNone/>
              </a:pPr>
              <a:r>
                <a:rPr kumimoji="0" lang="en-US" sz="2800" b="0" i="0" u="none" strike="noStrike" kern="1200" cap="none" spc="0" normalizeH="0" baseline="0" noProof="0" dirty="0">
                  <a:ln>
                    <a:noFill/>
                  </a:ln>
                  <a:solidFill>
                    <a:srgbClr val="FFFFFF"/>
                  </a:solidFill>
                  <a:effectLst/>
                  <a:uLnTx/>
                  <a:uFillTx/>
                  <a:latin typeface="Calibri"/>
                  <a:ea typeface="+mn-ea"/>
                  <a:cs typeface="+mn-cs"/>
                </a:rPr>
                <a:t>Programmable/Self-Driving Labs</a:t>
              </a:r>
            </a:p>
          </p:txBody>
        </p:sp>
        <p:sp>
          <p:nvSpPr>
            <p:cNvPr id="26" name="Rectangle 25">
              <a:extLst>
                <a:ext uri="{FF2B5EF4-FFF2-40B4-BE49-F238E27FC236}">
                  <a16:creationId xmlns:a16="http://schemas.microsoft.com/office/drawing/2014/main" id="{7258CE72-854D-9A49-0F6D-CA50E5612CBF}"/>
                </a:ext>
              </a:extLst>
            </p:cNvPr>
            <p:cNvSpPr/>
            <p:nvPr/>
          </p:nvSpPr>
          <p:spPr>
            <a:xfrm>
              <a:off x="7400925" y="2014538"/>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Chemistry</a:t>
              </a:r>
            </a:p>
          </p:txBody>
        </p:sp>
        <p:sp>
          <p:nvSpPr>
            <p:cNvPr id="27" name="Rectangle 26">
              <a:extLst>
                <a:ext uri="{FF2B5EF4-FFF2-40B4-BE49-F238E27FC236}">
                  <a16:creationId xmlns:a16="http://schemas.microsoft.com/office/drawing/2014/main" id="{E64B215F-480B-E983-4A11-D78AAF7C0A45}"/>
                </a:ext>
              </a:extLst>
            </p:cNvPr>
            <p:cNvSpPr/>
            <p:nvPr/>
          </p:nvSpPr>
          <p:spPr>
            <a:xfrm>
              <a:off x="7883561" y="2014538"/>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err="1"/>
                <a:t>Envrionmental</a:t>
              </a:r>
              <a:r>
                <a:rPr lang="en-US" sz="2800" dirty="0"/>
                <a:t> Science</a:t>
              </a:r>
            </a:p>
          </p:txBody>
        </p:sp>
        <p:sp>
          <p:nvSpPr>
            <p:cNvPr id="28" name="Rectangle 27">
              <a:extLst>
                <a:ext uri="{FF2B5EF4-FFF2-40B4-BE49-F238E27FC236}">
                  <a16:creationId xmlns:a16="http://schemas.microsoft.com/office/drawing/2014/main" id="{291BC47A-76F3-F64A-3739-34DBAA1D0586}"/>
                </a:ext>
              </a:extLst>
            </p:cNvPr>
            <p:cNvSpPr/>
            <p:nvPr/>
          </p:nvSpPr>
          <p:spPr>
            <a:xfrm>
              <a:off x="8409059" y="2014537"/>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Materials Science</a:t>
              </a:r>
            </a:p>
          </p:txBody>
        </p:sp>
        <p:sp>
          <p:nvSpPr>
            <p:cNvPr id="29" name="Rectangle 28">
              <a:extLst>
                <a:ext uri="{FF2B5EF4-FFF2-40B4-BE49-F238E27FC236}">
                  <a16:creationId xmlns:a16="http://schemas.microsoft.com/office/drawing/2014/main" id="{C4AB134F-0A45-23B9-CD2F-4C48DA5FC7A0}"/>
                </a:ext>
              </a:extLst>
            </p:cNvPr>
            <p:cNvSpPr/>
            <p:nvPr/>
          </p:nvSpPr>
          <p:spPr>
            <a:xfrm>
              <a:off x="8934557" y="2014536"/>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Genomics</a:t>
              </a:r>
            </a:p>
          </p:txBody>
        </p:sp>
        <p:sp>
          <p:nvSpPr>
            <p:cNvPr id="30" name="Rectangle 29">
              <a:extLst>
                <a:ext uri="{FF2B5EF4-FFF2-40B4-BE49-F238E27FC236}">
                  <a16:creationId xmlns:a16="http://schemas.microsoft.com/office/drawing/2014/main" id="{5755E36F-5D27-1AFF-8F1A-52CA5911E24D}"/>
                </a:ext>
              </a:extLst>
            </p:cNvPr>
            <p:cNvSpPr/>
            <p:nvPr/>
          </p:nvSpPr>
          <p:spPr>
            <a:xfrm>
              <a:off x="11330102" y="2014535"/>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Your Science Here!</a:t>
              </a:r>
            </a:p>
          </p:txBody>
        </p:sp>
        <p:sp>
          <p:nvSpPr>
            <p:cNvPr id="32" name="Oval 31">
              <a:extLst>
                <a:ext uri="{FF2B5EF4-FFF2-40B4-BE49-F238E27FC236}">
                  <a16:creationId xmlns:a16="http://schemas.microsoft.com/office/drawing/2014/main" id="{AF13DE68-551A-C84F-4689-AEF886D9C38E}"/>
                </a:ext>
              </a:extLst>
            </p:cNvPr>
            <p:cNvSpPr/>
            <p:nvPr/>
          </p:nvSpPr>
          <p:spPr>
            <a:xfrm>
              <a:off x="209215" y="5992780"/>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a:p>
          </p:txBody>
        </p:sp>
        <p:pic>
          <p:nvPicPr>
            <p:cNvPr id="35" name="Graphic 34" descr="Robot Hand outline">
              <a:extLst>
                <a:ext uri="{FF2B5EF4-FFF2-40B4-BE49-F238E27FC236}">
                  <a16:creationId xmlns:a16="http://schemas.microsoft.com/office/drawing/2014/main" id="{49DD6F57-800A-9A7B-F48C-5C2CA8B9E12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85433" y="6090361"/>
              <a:ext cx="548640" cy="548640"/>
            </a:xfrm>
            <a:prstGeom prst="rect">
              <a:avLst/>
            </a:prstGeom>
          </p:spPr>
        </p:pic>
        <p:sp>
          <p:nvSpPr>
            <p:cNvPr id="36" name="Rectangle 35">
              <a:extLst>
                <a:ext uri="{FF2B5EF4-FFF2-40B4-BE49-F238E27FC236}">
                  <a16:creationId xmlns:a16="http://schemas.microsoft.com/office/drawing/2014/main" id="{78801680-E0B5-C12C-BA25-5E2E5164D024}"/>
                </a:ext>
              </a:extLst>
            </p:cNvPr>
            <p:cNvSpPr/>
            <p:nvPr/>
          </p:nvSpPr>
          <p:spPr>
            <a:xfrm>
              <a:off x="9524981" y="2014534"/>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Computer Systems</a:t>
              </a:r>
            </a:p>
          </p:txBody>
        </p:sp>
        <p:sp>
          <p:nvSpPr>
            <p:cNvPr id="37" name="Rectangle 36">
              <a:extLst>
                <a:ext uri="{FF2B5EF4-FFF2-40B4-BE49-F238E27FC236}">
                  <a16:creationId xmlns:a16="http://schemas.microsoft.com/office/drawing/2014/main" id="{73F74573-E518-6649-D525-D07141EF5BF7}"/>
                </a:ext>
              </a:extLst>
            </p:cNvPr>
            <p:cNvSpPr/>
            <p:nvPr/>
          </p:nvSpPr>
          <p:spPr>
            <a:xfrm rot="5400000">
              <a:off x="10685106" y="4138609"/>
              <a:ext cx="400050" cy="65722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b"/>
            <a:lstStyle/>
            <a:p>
              <a:pPr algn="ctr"/>
              <a:r>
                <a:rPr lang="en-US" sz="3600" dirty="0"/>
                <a:t>…</a:t>
              </a:r>
            </a:p>
          </p:txBody>
        </p:sp>
        <p:sp>
          <p:nvSpPr>
            <p:cNvPr id="3" name="Rectangle 2">
              <a:extLst>
                <a:ext uri="{FF2B5EF4-FFF2-40B4-BE49-F238E27FC236}">
                  <a16:creationId xmlns:a16="http://schemas.microsoft.com/office/drawing/2014/main" id="{9E76F802-3423-3A5A-F002-EE21D24FAFC9}"/>
                </a:ext>
              </a:extLst>
            </p:cNvPr>
            <p:cNvSpPr/>
            <p:nvPr/>
          </p:nvSpPr>
          <p:spPr>
            <a:xfrm>
              <a:off x="10066719" y="2014533"/>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Mathematics</a:t>
              </a:r>
            </a:p>
          </p:txBody>
        </p:sp>
      </p:grpSp>
    </p:spTree>
    <p:extLst>
      <p:ext uri="{BB962C8B-B14F-4D97-AF65-F5344CB8AC3E}">
        <p14:creationId xmlns:p14="http://schemas.microsoft.com/office/powerpoint/2010/main" val="520428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Workshops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457200" y="1107438"/>
            <a:ext cx="11277600" cy="4925499"/>
          </a:xfrm>
        </p:spPr>
        <p:txBody>
          <a:bodyPr>
            <a:normAutofit fontScale="32500" lnSpcReduction="20000"/>
          </a:bodyPr>
          <a:lstStyle/>
          <a:p>
            <a:pPr marL="457200" lvl="1" indent="0">
              <a:buNone/>
            </a:pPr>
            <a:endParaRPr lang="en-US" dirty="0"/>
          </a:p>
          <a:p>
            <a:pPr>
              <a:lnSpc>
                <a:spcPct val="110000"/>
              </a:lnSpc>
            </a:pPr>
            <a:r>
              <a:rPr lang="en-US" sz="6400" b="1" dirty="0"/>
              <a:t>Meta-Workshop on AI to Accelerate Science and Engineering Discovery</a:t>
            </a:r>
          </a:p>
          <a:p>
            <a:pPr lvl="1">
              <a:lnSpc>
                <a:spcPct val="110000"/>
              </a:lnSpc>
            </a:pPr>
            <a:r>
              <a:rPr lang="en-US" sz="6000" dirty="0"/>
              <a:t>Organizers: </a:t>
            </a:r>
            <a:r>
              <a:rPr lang="en-US" sz="6000" u="sng" dirty="0"/>
              <a:t>Shih-</a:t>
            </a:r>
            <a:r>
              <a:rPr lang="en-US" sz="6000" u="sng" dirty="0" err="1"/>
              <a:t>Chieh</a:t>
            </a:r>
            <a:r>
              <a:rPr lang="en-US" sz="6000" u="sng" dirty="0"/>
              <a:t> Hsu, </a:t>
            </a:r>
            <a:r>
              <a:rPr lang="en-US" sz="6000" u="sng" dirty="0" err="1"/>
              <a:t>Aidong</a:t>
            </a:r>
            <a:r>
              <a:rPr lang="en-US" sz="6000" u="sng" dirty="0"/>
              <a:t> Zhang</a:t>
            </a:r>
          </a:p>
          <a:p>
            <a:pPr lvl="1">
              <a:lnSpc>
                <a:spcPct val="110000"/>
              </a:lnSpc>
            </a:pPr>
            <a:r>
              <a:rPr lang="en-US" sz="5600">
                <a:highlight>
                  <a:srgbClr val="FFFF00"/>
                </a:highlight>
              </a:rPr>
              <a:t>Virtual (October </a:t>
            </a:r>
            <a:r>
              <a:rPr lang="en-US" sz="5600" dirty="0">
                <a:highlight>
                  <a:srgbClr val="FFFF00"/>
                </a:highlight>
              </a:rPr>
              <a:t>2-3, 2023)</a:t>
            </a:r>
          </a:p>
          <a:p>
            <a:pPr lvl="1">
              <a:lnSpc>
                <a:spcPct val="110000"/>
              </a:lnSpc>
            </a:pPr>
            <a:r>
              <a:rPr lang="en-US" sz="5600" dirty="0"/>
              <a:t>This meta-workshop will bring together leaders of specific domains in data science, AI and ML. Majority of attendees will be core organizers from recent workshops and meetings around the heart of data-intensive discoveries. They will include the most important findings from their events, bring them to this meta-workshop, and collaborate with other participants to generate new insights.</a:t>
            </a:r>
          </a:p>
          <a:p>
            <a:pPr>
              <a:lnSpc>
                <a:spcPct val="110000"/>
              </a:lnSpc>
            </a:pPr>
            <a:r>
              <a:rPr lang="en-US" sz="6400" b="1" dirty="0"/>
              <a:t>Workshop on Crosscutting Research Needs for Digital Twins</a:t>
            </a:r>
          </a:p>
          <a:p>
            <a:pPr lvl="1">
              <a:lnSpc>
                <a:spcPct val="110000"/>
              </a:lnSpc>
            </a:pPr>
            <a:r>
              <a:rPr lang="en-US" sz="6000" dirty="0"/>
              <a:t>Organizers: </a:t>
            </a:r>
            <a:r>
              <a:rPr lang="en-US" sz="6000" u="sng" dirty="0"/>
              <a:t>Karen Willcox, Omar Ghattas, Kenichi Soga</a:t>
            </a:r>
          </a:p>
          <a:p>
            <a:pPr lvl="1">
              <a:lnSpc>
                <a:spcPct val="110000"/>
              </a:lnSpc>
            </a:pPr>
            <a:r>
              <a:rPr lang="en-US" sz="5600" dirty="0">
                <a:highlight>
                  <a:srgbClr val="FFFF00"/>
                </a:highlight>
              </a:rPr>
              <a:t>In person on Oct 11-12</a:t>
            </a:r>
            <a:r>
              <a:rPr lang="en-US" sz="5600" baseline="30000" dirty="0">
                <a:highlight>
                  <a:srgbClr val="FFFF00"/>
                </a:highlight>
              </a:rPr>
              <a:t>th</a:t>
            </a:r>
            <a:r>
              <a:rPr lang="en-US" sz="5600" dirty="0">
                <a:highlight>
                  <a:srgbClr val="FFFF00"/>
                </a:highlight>
              </a:rPr>
              <a:t>, Cowan campus in Santa Fe Institute, New Mexico</a:t>
            </a:r>
          </a:p>
          <a:p>
            <a:pPr lvl="1">
              <a:lnSpc>
                <a:spcPct val="120000"/>
              </a:lnSpc>
            </a:pPr>
            <a:r>
              <a:rPr lang="en-US" sz="5600" dirty="0"/>
              <a:t>The workshop aims to identify research gaps in digital twin technologies that are common across application domains and that may benefit from crosscutting interdisciplinary research efforts.  The workshop will focus on four methodological themes: models; data; decisions; and verification, validation &amp; uncertainty, quantification, and numerous diverse application domains. </a:t>
            </a:r>
          </a:p>
        </p:txBody>
      </p:sp>
    </p:spTree>
    <p:extLst>
      <p:ext uri="{BB962C8B-B14F-4D97-AF65-F5344CB8AC3E}">
        <p14:creationId xmlns:p14="http://schemas.microsoft.com/office/powerpoint/2010/main" val="3233626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Workshops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457200" y="1107439"/>
            <a:ext cx="11277600" cy="4575176"/>
          </a:xfrm>
        </p:spPr>
        <p:txBody>
          <a:bodyPr>
            <a:normAutofit fontScale="77500" lnSpcReduction="20000"/>
          </a:bodyPr>
          <a:lstStyle/>
          <a:p>
            <a:pPr marL="457200" lvl="1" indent="0">
              <a:buNone/>
            </a:pPr>
            <a:endParaRPr lang="en-US" dirty="0"/>
          </a:p>
          <a:p>
            <a:pPr marR="0" lvl="0" fontAlgn="auto">
              <a:lnSpc>
                <a:spcPct val="110000"/>
              </a:lnSpc>
              <a:spcBef>
                <a:spcPts val="1000"/>
              </a:spcBef>
              <a:spcAft>
                <a:spcPts val="0"/>
              </a:spcAft>
              <a:buClrTx/>
              <a:buSzTx/>
              <a:tabLst/>
              <a:defRPr/>
            </a:pPr>
            <a:r>
              <a:rPr lang="en-US" sz="2700" b="1" dirty="0"/>
              <a:t>Workshop on Convergence of Smart Sensing Systems, Applications, Analytic &amp; Decision Making</a:t>
            </a:r>
          </a:p>
          <a:p>
            <a:pPr lvl="1">
              <a:lnSpc>
                <a:spcPct val="110000"/>
              </a:lnSpc>
              <a:defRPr/>
            </a:pPr>
            <a:r>
              <a:rPr lang="en-US" sz="2300" dirty="0"/>
              <a:t>Organizers: </a:t>
            </a:r>
            <a:r>
              <a:rPr lang="en-US" sz="2300" u="sng" dirty="0" err="1"/>
              <a:t>Mingyi</a:t>
            </a:r>
            <a:r>
              <a:rPr lang="en-US" sz="2300" u="sng" dirty="0"/>
              <a:t> Hong, Alison Gray, Cherie Kagan, Qi Li, Joshua Smith, Peng Wei</a:t>
            </a:r>
          </a:p>
          <a:p>
            <a:pPr lvl="1">
              <a:lnSpc>
                <a:spcPct val="110000"/>
              </a:lnSpc>
              <a:defRPr/>
            </a:pPr>
            <a:r>
              <a:rPr lang="en-US" sz="2300" dirty="0">
                <a:highlight>
                  <a:srgbClr val="FFFF00"/>
                </a:highlight>
              </a:rPr>
              <a:t>In person on Dec 7-8 2023 at NSF, Alexandria, VA </a:t>
            </a:r>
          </a:p>
          <a:p>
            <a:pPr marR="0" lvl="1" fontAlgn="auto">
              <a:lnSpc>
                <a:spcPct val="110000"/>
              </a:lnSpc>
              <a:spcAft>
                <a:spcPts val="0"/>
              </a:spcAft>
              <a:buClrTx/>
              <a:buSzTx/>
              <a:tabLst/>
              <a:defRPr/>
            </a:pPr>
            <a:r>
              <a:rPr lang="en-US" sz="2300" dirty="0"/>
              <a:t>This workshop will bring together stakeholders with domain expertise in sensing systems together with experts on signal processing, optimization, machine learning, and control theory to address a number of present and future challenges in smart sensing and analytics. </a:t>
            </a:r>
          </a:p>
          <a:p>
            <a:pPr marL="228600" lvl="1">
              <a:lnSpc>
                <a:spcPct val="110000"/>
              </a:lnSpc>
              <a:spcBef>
                <a:spcPts val="1000"/>
              </a:spcBef>
              <a:defRPr/>
            </a:pPr>
            <a:r>
              <a:rPr lang="en-US" sz="2700" b="1" dirty="0"/>
              <a:t>Workshop on Rigorous and Reproducible Scientific Reasoning</a:t>
            </a:r>
          </a:p>
          <a:p>
            <a:pPr marL="685800" lvl="2">
              <a:lnSpc>
                <a:spcPct val="110000"/>
              </a:lnSpc>
              <a:spcBef>
                <a:spcPts val="1000"/>
              </a:spcBef>
              <a:defRPr/>
            </a:pPr>
            <a:r>
              <a:rPr lang="en-US" sz="2300" dirty="0"/>
              <a:t>Organizers: </a:t>
            </a:r>
            <a:r>
              <a:rPr lang="en-US" sz="2300" u="sng" dirty="0"/>
              <a:t>Sriram </a:t>
            </a:r>
            <a:r>
              <a:rPr lang="en-US" sz="2300" u="sng" dirty="0" err="1"/>
              <a:t>Sankaranarayanan</a:t>
            </a:r>
            <a:r>
              <a:rPr lang="en-US" sz="2300" u="sng" dirty="0"/>
              <a:t>, Chris Myers, Rajagopalan Balaji </a:t>
            </a:r>
          </a:p>
          <a:p>
            <a:pPr marL="685800" lvl="2">
              <a:lnSpc>
                <a:spcPct val="110000"/>
              </a:lnSpc>
              <a:spcBef>
                <a:spcPts val="1000"/>
              </a:spcBef>
              <a:defRPr/>
            </a:pPr>
            <a:r>
              <a:rPr lang="en-US" sz="2300" dirty="0">
                <a:highlight>
                  <a:srgbClr val="FFFF00"/>
                </a:highlight>
              </a:rPr>
              <a:t>In person Nov 13-14 2023 at University of Colorado, Boulder, Colorado</a:t>
            </a:r>
            <a:endParaRPr lang="en-US" sz="2300" u="sng" dirty="0"/>
          </a:p>
          <a:p>
            <a:pPr lvl="1"/>
            <a:r>
              <a:rPr lang="en-US" sz="2300" dirty="0"/>
              <a:t>This  workshop will explore rigorous and reproducible approaches to increase confidence in the outcomes of data driven scientific workflows/processes. The focus will be on development and use of rigorous methods to ensure correctness, reliability, robustness, reproducibility, safety, security, and efficient resource usage.</a:t>
            </a:r>
          </a:p>
        </p:txBody>
      </p:sp>
    </p:spTree>
    <p:extLst>
      <p:ext uri="{BB962C8B-B14F-4D97-AF65-F5344CB8AC3E}">
        <p14:creationId xmlns:p14="http://schemas.microsoft.com/office/powerpoint/2010/main" val="2214252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Workshops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457200" y="1107439"/>
            <a:ext cx="11277600" cy="4575176"/>
          </a:xfrm>
        </p:spPr>
        <p:txBody>
          <a:bodyPr>
            <a:normAutofit/>
          </a:bodyPr>
          <a:lstStyle/>
          <a:p>
            <a:pPr marL="457200" lvl="1" indent="0">
              <a:buNone/>
            </a:pPr>
            <a:endParaRPr lang="en-US" dirty="0"/>
          </a:p>
          <a:p>
            <a:r>
              <a:rPr lang="en-US" sz="2100" b="1" dirty="0"/>
              <a:t>Workshop on Automated, Programmable and Self-driving Laboratories</a:t>
            </a:r>
          </a:p>
          <a:p>
            <a:pPr lvl="1"/>
            <a:r>
              <a:rPr lang="en-US" sz="1800" dirty="0"/>
              <a:t>Organizers: </a:t>
            </a:r>
            <a:r>
              <a:rPr lang="en-US" sz="1800" u="sng" dirty="0"/>
              <a:t>Nadya Peek, Thomas </a:t>
            </a:r>
            <a:r>
              <a:rPr lang="en-US" sz="1800" u="sng" dirty="0" err="1"/>
              <a:t>Kurfess</a:t>
            </a:r>
            <a:r>
              <a:rPr lang="en-US" sz="1800" u="sng" dirty="0"/>
              <a:t>, and Ian Foster</a:t>
            </a:r>
          </a:p>
          <a:p>
            <a:pPr lvl="1"/>
            <a:r>
              <a:rPr lang="en-US" sz="1800" dirty="0">
                <a:highlight>
                  <a:srgbClr val="FFFF00"/>
                </a:highlight>
              </a:rPr>
              <a:t>In person (east coast, Nov 14-15, 2023) </a:t>
            </a:r>
          </a:p>
          <a:p>
            <a:pPr lvl="1"/>
            <a:r>
              <a:rPr lang="en-US" sz="1800" dirty="0"/>
              <a:t>this workshop will convene experts in laboratory automation, data-driven methods, robotics, manufacturing, and human-machine interaction to identify the major challenges facing self-driving and automated experimental laboratories that can dramatically shorten the time between iterations of experiments or make it possible to conduct experiments that would be too dangerous for human technicians. </a:t>
            </a:r>
          </a:p>
        </p:txBody>
      </p:sp>
    </p:spTree>
    <p:extLst>
      <p:ext uri="{BB962C8B-B14F-4D97-AF65-F5344CB8AC3E}">
        <p14:creationId xmlns:p14="http://schemas.microsoft.com/office/powerpoint/2010/main" val="4292319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NSF New Palette">
      <a:dk1>
        <a:srgbClr val="000000"/>
      </a:dk1>
      <a:lt1>
        <a:srgbClr val="FFFFFF"/>
      </a:lt1>
      <a:dk2>
        <a:srgbClr val="002454"/>
      </a:dk2>
      <a:lt2>
        <a:srgbClr val="A6C3DA"/>
      </a:lt2>
      <a:accent1>
        <a:srgbClr val="005699"/>
      </a:accent1>
      <a:accent2>
        <a:srgbClr val="D3B34E"/>
      </a:accent2>
      <a:accent3>
        <a:srgbClr val="00C37E"/>
      </a:accent3>
      <a:accent4>
        <a:srgbClr val="4EC3E0"/>
      </a:accent4>
      <a:accent5>
        <a:srgbClr val="00758D"/>
      </a:accent5>
      <a:accent6>
        <a:srgbClr val="473B70"/>
      </a:accent6>
      <a:hlink>
        <a:srgbClr val="000000"/>
      </a:hlink>
      <a:folHlink>
        <a:srgbClr val="000000"/>
      </a:folHlink>
    </a:clrScheme>
    <a:fontScheme name="Custom 1">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51CEB5059424697C097C53561DFE9" ma:contentTypeVersion="2" ma:contentTypeDescription="Create a new document." ma:contentTypeScope="" ma:versionID="4bf7b3d333ab6718e2c658384df392bb">
  <xsd:schema xmlns:xsd="http://www.w3.org/2001/XMLSchema" xmlns:xs="http://www.w3.org/2001/XMLSchema" xmlns:p="http://schemas.microsoft.com/office/2006/metadata/properties" xmlns:ns2="2d304817-abcb-47da-b3f9-cff903e04d66" targetNamespace="http://schemas.microsoft.com/office/2006/metadata/properties" ma:root="true" ma:fieldsID="e2edd476119c968d0de72f419a1bd5f8" ns2:_="">
    <xsd:import namespace="2d304817-abcb-47da-b3f9-cff903e04d6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304817-abcb-47da-b3f9-cff903e04d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775076-CE09-4998-87AC-DC4AA9AB19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304817-abcb-47da-b3f9-cff903e04d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965370-828F-45E4-83F5-31404AD0C631}">
  <ds:schemaRefs>
    <ds:schemaRef ds:uri="http://schemas.microsoft.com/office/infopath/2007/PartnerControls"/>
    <ds:schemaRef ds:uri="http://www.w3.org/XML/1998/namespace"/>
    <ds:schemaRef ds:uri="http://schemas.microsoft.com/office/2006/metadata/properties"/>
    <ds:schemaRef ds:uri="http://purl.org/dc/dcmitype/"/>
    <ds:schemaRef ds:uri="http://purl.org/dc/terms/"/>
    <ds:schemaRef ds:uri="http://schemas.microsoft.com/office/2006/documentManagement/types"/>
    <ds:schemaRef ds:uri="2d304817-abcb-47da-b3f9-cff903e04d66"/>
    <ds:schemaRef ds:uri="http://purl.org/dc/elements/1.1/"/>
    <ds:schemaRef ds:uri="http://schemas.openxmlformats.org/package/2006/metadata/core-properties"/>
  </ds:schemaRefs>
</ds:datastoreItem>
</file>

<file path=customXml/itemProps3.xml><?xml version="1.0" encoding="utf-8"?>
<ds:datastoreItem xmlns:ds="http://schemas.openxmlformats.org/officeDocument/2006/customXml" ds:itemID="{8319A5E1-F6B6-4EFC-B8AD-48B4980B8C0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5108</TotalTime>
  <Words>835</Words>
  <Application>Microsoft Macintosh PowerPoint</Application>
  <PresentationFormat>Widescreen</PresentationFormat>
  <Paragraphs>99</Paragraphs>
  <Slides>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Open Sans</vt:lpstr>
      <vt:lpstr>Office Theme</vt:lpstr>
      <vt:lpstr>Accelerating Computer-Enabled Discovery</vt:lpstr>
      <vt:lpstr>PowerPoint Presentation</vt:lpstr>
      <vt:lpstr>Synergies with existing programs</vt:lpstr>
      <vt:lpstr>Workshops Goals</vt:lpstr>
      <vt:lpstr>Workshop topics/themes</vt:lpstr>
      <vt:lpstr>Workshops</vt:lpstr>
      <vt:lpstr>Workshops</vt:lpstr>
      <vt:lpstr>Workshops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NSF Vision Template</dc:title>
  <dc:subject/>
  <dc:creator>gdcoll@associates.nsf.gov;ammason@nsf.gov</dc:creator>
  <cp:keywords>Vision</cp:keywords>
  <dc:description/>
  <cp:lastModifiedBy>Shih-Chieh Hsu</cp:lastModifiedBy>
  <cp:revision>74</cp:revision>
  <cp:lastPrinted>2022-07-28T21:24:06Z</cp:lastPrinted>
  <dcterms:created xsi:type="dcterms:W3CDTF">2020-09-04T16:24:30Z</dcterms:created>
  <dcterms:modified xsi:type="dcterms:W3CDTF">2023-10-05T05:40:55Z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40261494</vt:lpwstr>
  </property>
  <property fmtid="{D5CDD505-2E9C-101B-9397-08002B2CF9AE}" pid="3" name="NXPowerLiteSettings">
    <vt:lpwstr>C900052003A000</vt:lpwstr>
  </property>
  <property fmtid="{D5CDD505-2E9C-101B-9397-08002B2CF9AE}" pid="4" name="NXPowerLiteVersion">
    <vt:lpwstr>D8.0.8</vt:lpwstr>
  </property>
  <property fmtid="{D5CDD505-2E9C-101B-9397-08002B2CF9AE}" pid="5" name="MediaServiceImageTags">
    <vt:lpwstr/>
  </property>
  <property fmtid="{D5CDD505-2E9C-101B-9397-08002B2CF9AE}" pid="6" name="ContentTypeId">
    <vt:lpwstr>0x01010035951CEB5059424697C097C53561DFE9</vt:lpwstr>
  </property>
  <property fmtid="{D5CDD505-2E9C-101B-9397-08002B2CF9AE}" pid="7" name="TitusGUID">
    <vt:lpwstr>20ba1578-be70-4c16-8761-b13678677728</vt:lpwstr>
  </property>
  <property fmtid="{D5CDD505-2E9C-101B-9397-08002B2CF9AE}" pid="8" name="ContainsCUI">
    <vt:lpwstr>No</vt:lpwstr>
  </property>
</Properties>
</file>