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48" r:id="rId4"/>
  </p:sldMasterIdLst>
  <p:notesMasterIdLst>
    <p:notesMasterId r:id="rId15"/>
  </p:notesMasterIdLst>
  <p:sldIdLst>
    <p:sldId id="256" r:id="rId5"/>
    <p:sldId id="263" r:id="rId6"/>
    <p:sldId id="2142534189" r:id="rId7"/>
    <p:sldId id="2142534190" r:id="rId8"/>
    <p:sldId id="2142534181" r:id="rId9"/>
    <p:sldId id="2142534178" r:id="rId10"/>
    <p:sldId id="2142534185" r:id="rId11"/>
    <p:sldId id="2142534188" r:id="rId12"/>
    <p:sldId id="2142534191" r:id="rId13"/>
    <p:sldId id="2142534186" r:id="rId14"/>
  </p:sldIdLst>
  <p:sldSz cx="12192000" cy="6858000"/>
  <p:notesSz cx="6858000" cy="9144000"/>
  <p:embeddedFontLst>
    <p:embeddedFont>
      <p:font typeface="Calibri" panose="020F0502020204030204" pitchFamily="34" charset="0"/>
      <p:regular r:id="rId16"/>
      <p:bold r:id="rId17"/>
      <p:italic r:id="rId18"/>
      <p:boldItalic r:id="rId19"/>
    </p:embeddedFont>
    <p:embeddedFont>
      <p:font typeface="Open Sans" panose="020B0606030504020204" pitchFamily="34" charset="0"/>
      <p:regular r:id="rId20"/>
      <p:bold r:id="rId21"/>
      <p:italic r:id="rId22"/>
      <p:boldItalic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7" orient="horz" pos="768" userDrawn="1">
          <p15:clr>
            <a:srgbClr val="A4A3A4"/>
          </p15:clr>
        </p15:guide>
        <p15:guide id="12" pos="631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ssett, Cori" initials="BC" lastIdx="151" clrIdx="0"/>
  <p:cmAuthor id="2" name="adrian apodaca" initials="aa" lastIdx="5" clrIdx="1"/>
  <p:cmAuthor id="3" name="greg coll" initials="gc" lastIdx="5" clrIdx="2">
    <p:extLst>
      <p:ext uri="{19B8F6BF-5375-455C-9EA6-DF929625EA0E}">
        <p15:presenceInfo xmlns:p15="http://schemas.microsoft.com/office/powerpoint/2012/main" userId="df97e58f0adccbd2" providerId="Windows Live"/>
      </p:ext>
    </p:extLst>
  </p:cmAuthor>
  <p:cmAuthor id="4" name="Hughes, Catherine (Contractor)" initials="H(" lastIdx="3" clrIdx="3">
    <p:extLst>
      <p:ext uri="{19B8F6BF-5375-455C-9EA6-DF929625EA0E}">
        <p15:presenceInfo xmlns:p15="http://schemas.microsoft.com/office/powerpoint/2012/main" userId="S::7327633403@nsf.gov::63e037ed-f314-4299-b46e-d2a6ecc446d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D3B34E"/>
    <a:srgbClr val="987D27"/>
    <a:srgbClr val="B0A6D0"/>
    <a:srgbClr val="00C37E"/>
    <a:srgbClr val="009193"/>
    <a:srgbClr val="00A5A9"/>
    <a:srgbClr val="000E20"/>
    <a:srgbClr val="F0F0F0"/>
    <a:srgbClr val="00255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57"/>
    <p:restoredTop sz="94762"/>
  </p:normalViewPr>
  <p:slideViewPr>
    <p:cSldViewPr snapToGrid="0">
      <p:cViewPr varScale="1">
        <p:scale>
          <a:sx n="121" d="100"/>
          <a:sy n="121" d="100"/>
        </p:scale>
        <p:origin x="320" y="176"/>
      </p:cViewPr>
      <p:guideLst>
        <p:guide orient="horz" pos="768"/>
        <p:guide pos="6312"/>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3.fntdata"/><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font" Target="fonts/font6.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2.fntdata"/><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font" Target="fonts/font4.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7.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C1F29E-FB00-0E4D-BD0D-593D2136D112}" type="datetimeFigureOut">
              <a:rPr lang="en-US" smtClean="0"/>
              <a:t>8/11/23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BACDD8-89FB-574A-8A87-6A752B0B1C92}" type="slidenum">
              <a:rPr lang="en-US" smtClean="0"/>
              <a:t>‹#›</a:t>
            </a:fld>
            <a:endParaRPr lang="en-US"/>
          </a:p>
        </p:txBody>
      </p:sp>
    </p:spTree>
    <p:extLst>
      <p:ext uri="{BB962C8B-B14F-4D97-AF65-F5344CB8AC3E}">
        <p14:creationId xmlns:p14="http://schemas.microsoft.com/office/powerpoint/2010/main" val="3378556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6DC762A-3715-AD42-A438-13D89BDE7AA5}"/>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F28260E-CF65-2A4C-829A-3A95926B4A00}"/>
              </a:ext>
            </a:extLst>
          </p:cNvPr>
          <p:cNvSpPr>
            <a:spLocks noGrp="1"/>
          </p:cNvSpPr>
          <p:nvPr>
            <p:ph type="ctrTitle"/>
          </p:nvPr>
        </p:nvSpPr>
        <p:spPr>
          <a:xfrm>
            <a:off x="457200" y="2653546"/>
            <a:ext cx="11277600" cy="1306614"/>
          </a:xfrm>
        </p:spPr>
        <p:txBody>
          <a:bodyPr anchor="t">
            <a:normAutofit/>
          </a:bodyPr>
          <a:lstStyle>
            <a:lvl1pPr algn="l">
              <a:defRPr sz="4000" b="1" i="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
        <p:nvSpPr>
          <p:cNvPr id="3" name="Subtitle 2">
            <a:extLst>
              <a:ext uri="{FF2B5EF4-FFF2-40B4-BE49-F238E27FC236}">
                <a16:creationId xmlns:a16="http://schemas.microsoft.com/office/drawing/2014/main" id="{54D3C716-4338-E441-A791-F65B2ADA8FF3}"/>
              </a:ext>
            </a:extLst>
          </p:cNvPr>
          <p:cNvSpPr>
            <a:spLocks noGrp="1"/>
          </p:cNvSpPr>
          <p:nvPr>
            <p:ph type="subTitle" idx="1"/>
          </p:nvPr>
        </p:nvSpPr>
        <p:spPr>
          <a:xfrm>
            <a:off x="457200" y="4125779"/>
            <a:ext cx="11277600" cy="2120380"/>
          </a:xfrm>
        </p:spPr>
        <p:txBody>
          <a:bodyPr/>
          <a:lstStyle>
            <a:lvl1pPr marL="0" indent="0" algn="l">
              <a:buNone/>
              <a:defRPr sz="2400" i="1">
                <a:solidFill>
                  <a:schemeClr val="bg1"/>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Slide Number Placeholder 5">
            <a:extLst>
              <a:ext uri="{FF2B5EF4-FFF2-40B4-BE49-F238E27FC236}">
                <a16:creationId xmlns:a16="http://schemas.microsoft.com/office/drawing/2014/main" id="{8C2CF9DB-31ED-3443-BA80-3E04C43A4421}"/>
              </a:ext>
            </a:extLst>
          </p:cNvPr>
          <p:cNvSpPr>
            <a:spLocks noGrp="1"/>
          </p:cNvSpPr>
          <p:nvPr>
            <p:ph type="sldNum" sz="quarter" idx="12"/>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stStyle>
          <a:p>
            <a:fld id="{4710E8EA-57F6-764C-8914-AEEABF058192}" type="slidenum">
              <a:rPr lang="en-US" smtClean="0"/>
              <a:pPr/>
              <a:t>‹#›</a:t>
            </a:fld>
            <a:endParaRPr lang="en-US"/>
          </a:p>
        </p:txBody>
      </p:sp>
      <p:sp>
        <p:nvSpPr>
          <p:cNvPr id="4" name="hcSlideMaster.Title SlideHeader">
            <a:extLst>
              <a:ext uri="{FF2B5EF4-FFF2-40B4-BE49-F238E27FC236}">
                <a16:creationId xmlns:a16="http://schemas.microsoft.com/office/drawing/2014/main" id="{BE839119-B6BA-8864-06FE-E8A92F563FA4}"/>
              </a:ext>
            </a:extLst>
          </p:cNvPr>
          <p:cNvSpPr txBox="1"/>
          <p:nvPr userDrawn="1"/>
        </p:nvSpPr>
        <p:spPr>
          <a:xfrm>
            <a:off x="0" y="0"/>
            <a:ext cx="12192000" cy="369332"/>
          </a:xfrm>
          <a:prstGeom prst="rect">
            <a:avLst/>
          </a:prstGeom>
          <a:noFill/>
        </p:spPr>
        <p:txBody>
          <a:bodyPr vert="horz" rtlCol="0">
            <a:spAutoFit/>
          </a:bodyPr>
          <a:lstStyle/>
          <a:p>
            <a:endParaRPr lang="en-US"/>
          </a:p>
        </p:txBody>
      </p:sp>
      <p:sp>
        <p:nvSpPr>
          <p:cNvPr id="5" name="hcTitle SlideHeader">
            <a:extLst>
              <a:ext uri="{FF2B5EF4-FFF2-40B4-BE49-F238E27FC236}">
                <a16:creationId xmlns:a16="http://schemas.microsoft.com/office/drawing/2014/main" id="{699E22E1-92B6-231F-F17D-8CB635372A8D}"/>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4245966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656FA-A4A8-C84A-A06E-BD15679744BF}"/>
              </a:ext>
            </a:extLst>
          </p:cNvPr>
          <p:cNvSpPr>
            <a:spLocks noGrp="1"/>
          </p:cNvSpPr>
          <p:nvPr>
            <p:ph type="title"/>
          </p:nvPr>
        </p:nvSpPr>
        <p:spPr>
          <a:xfrm>
            <a:off x="457200" y="457200"/>
            <a:ext cx="3932237" cy="1600200"/>
          </a:xfrm>
        </p:spPr>
        <p:txBody>
          <a:bodyPr anchor="t"/>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4BD0047-96EF-7346-A824-B13C35452C08}"/>
              </a:ext>
            </a:extLst>
          </p:cNvPr>
          <p:cNvSpPr>
            <a:spLocks noGrp="1"/>
          </p:cNvSpPr>
          <p:nvPr>
            <p:ph type="pic" idx="1"/>
          </p:nvPr>
        </p:nvSpPr>
        <p:spPr>
          <a:xfrm>
            <a:off x="5183188" y="457201"/>
            <a:ext cx="6551612"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61D92FC-53B8-FB48-81FE-97CA786F64F4}"/>
              </a:ext>
            </a:extLst>
          </p:cNvPr>
          <p:cNvSpPr>
            <a:spLocks noGrp="1"/>
          </p:cNvSpPr>
          <p:nvPr>
            <p:ph type="body" sz="half" idx="2"/>
          </p:nvPr>
        </p:nvSpPr>
        <p:spPr>
          <a:xfrm>
            <a:off x="457200"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a:extLst>
              <a:ext uri="{FF2B5EF4-FFF2-40B4-BE49-F238E27FC236}">
                <a16:creationId xmlns:a16="http://schemas.microsoft.com/office/drawing/2014/main" id="{2B6E6704-F0BE-D248-A670-E507CAC86B8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F9643F-79ED-F44F-A841-9987ECE4A2D6}"/>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5" name="hcSlideMaster.Picture with CaptionHeader">
            <a:extLst>
              <a:ext uri="{FF2B5EF4-FFF2-40B4-BE49-F238E27FC236}">
                <a16:creationId xmlns:a16="http://schemas.microsoft.com/office/drawing/2014/main" id="{943E5018-DB9F-B3E5-EDF9-3A341D91BD82}"/>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1550974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TITUS">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6DC762A-3715-AD42-A438-13D89BDE7AA5}"/>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F28260E-CF65-2A4C-829A-3A95926B4A00}"/>
              </a:ext>
            </a:extLst>
          </p:cNvPr>
          <p:cNvSpPr>
            <a:spLocks noGrp="1"/>
          </p:cNvSpPr>
          <p:nvPr>
            <p:ph type="ctrTitle"/>
          </p:nvPr>
        </p:nvSpPr>
        <p:spPr>
          <a:xfrm>
            <a:off x="457200" y="2653546"/>
            <a:ext cx="11277600" cy="1306614"/>
          </a:xfrm>
        </p:spPr>
        <p:txBody>
          <a:bodyPr anchor="t">
            <a:normAutofit/>
          </a:bodyPr>
          <a:lstStyle>
            <a:lvl1pPr algn="l">
              <a:defRPr sz="4000" b="1" i="0">
                <a:solidFill>
                  <a:schemeClr val="accent2"/>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
        <p:nvSpPr>
          <p:cNvPr id="3" name="Subtitle 2">
            <a:extLst>
              <a:ext uri="{FF2B5EF4-FFF2-40B4-BE49-F238E27FC236}">
                <a16:creationId xmlns:a16="http://schemas.microsoft.com/office/drawing/2014/main" id="{54D3C716-4338-E441-A791-F65B2ADA8FF3}"/>
              </a:ext>
            </a:extLst>
          </p:cNvPr>
          <p:cNvSpPr>
            <a:spLocks noGrp="1"/>
          </p:cNvSpPr>
          <p:nvPr>
            <p:ph type="subTitle" idx="1"/>
          </p:nvPr>
        </p:nvSpPr>
        <p:spPr>
          <a:xfrm>
            <a:off x="457200" y="4125779"/>
            <a:ext cx="11277600" cy="2120380"/>
          </a:xfrm>
        </p:spPr>
        <p:txBody>
          <a:bodyPr/>
          <a:lstStyle>
            <a:lvl1pPr marL="0" indent="0" algn="l">
              <a:buNone/>
              <a:defRPr sz="2400" i="1">
                <a:solidFill>
                  <a:schemeClr val="bg1"/>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Slide Number Placeholder 5">
            <a:extLst>
              <a:ext uri="{FF2B5EF4-FFF2-40B4-BE49-F238E27FC236}">
                <a16:creationId xmlns:a16="http://schemas.microsoft.com/office/drawing/2014/main" id="{8C2CF9DB-31ED-3443-BA80-3E04C43A4421}"/>
              </a:ext>
            </a:extLst>
          </p:cNvPr>
          <p:cNvSpPr>
            <a:spLocks noGrp="1"/>
          </p:cNvSpPr>
          <p:nvPr>
            <p:ph type="sldNum" sz="quarter" idx="12"/>
          </p:nvPr>
        </p:nvSpPr>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stStyle>
          <a:p>
            <a:fld id="{4710E8EA-57F6-764C-8914-AEEABF058192}" type="slidenum">
              <a:rPr lang="en-US" smtClean="0"/>
              <a:pPr/>
              <a:t>‹#›</a:t>
            </a:fld>
            <a:endParaRPr lang="en-US"/>
          </a:p>
        </p:txBody>
      </p:sp>
    </p:spTree>
    <p:extLst>
      <p:ext uri="{BB962C8B-B14F-4D97-AF65-F5344CB8AC3E}">
        <p14:creationId xmlns:p14="http://schemas.microsoft.com/office/powerpoint/2010/main" val="3616166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17AE7-AD32-914A-B8BF-9F5F84D34E66}"/>
              </a:ext>
            </a:extLst>
          </p:cNvPr>
          <p:cNvSpPr>
            <a:spLocks noGrp="1"/>
          </p:cNvSpPr>
          <p:nvPr>
            <p:ph type="title"/>
          </p:nvPr>
        </p:nvSpPr>
        <p:spPr>
          <a:xfrm>
            <a:off x="457200" y="467359"/>
            <a:ext cx="11277600" cy="1280160"/>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02E90B45-9271-8A42-B3AA-FCFDA2ED0CF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E2DFA39-9DF7-924C-A73A-FBED4BF9CE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54FEB6-34C3-4946-8CFB-A4866D664359}"/>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4" name="hcSlideMaster.Title and ContentHeader">
            <a:extLst>
              <a:ext uri="{FF2B5EF4-FFF2-40B4-BE49-F238E27FC236}">
                <a16:creationId xmlns:a16="http://schemas.microsoft.com/office/drawing/2014/main" id="{8F0CC2EF-27C5-5F94-8E1C-4B5F7ACA3AA5}"/>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1326808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5229A-19F4-1341-B25A-0EB0211C6455}"/>
              </a:ext>
            </a:extLst>
          </p:cNvPr>
          <p:cNvSpPr>
            <a:spLocks noGrp="1"/>
          </p:cNvSpPr>
          <p:nvPr>
            <p:ph type="title"/>
          </p:nvPr>
        </p:nvSpPr>
        <p:spPr>
          <a:xfrm>
            <a:off x="831850" y="1269471"/>
            <a:ext cx="10515600" cy="2852737"/>
          </a:xfrm>
        </p:spPr>
        <p:txBody>
          <a:bodyPr anchor="t"/>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92A438B-709E-6F41-A4A2-5BB95FB768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75C56257-900A-3047-9080-FED5B14C40C0}"/>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4" name="hcSlideMaster.Section HeaderHeader">
            <a:extLst>
              <a:ext uri="{FF2B5EF4-FFF2-40B4-BE49-F238E27FC236}">
                <a16:creationId xmlns:a16="http://schemas.microsoft.com/office/drawing/2014/main" id="{4A21F102-93EC-2B5F-C71A-6EA8B3ADBAB1}"/>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3172425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B2262-7C24-5546-AD4A-F418FD79E5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00785B-98F4-6C44-871A-A2FE78EAE382}"/>
              </a:ext>
            </a:extLst>
          </p:cNvPr>
          <p:cNvSpPr>
            <a:spLocks noGrp="1"/>
          </p:cNvSpPr>
          <p:nvPr>
            <p:ph sz="half" idx="1"/>
          </p:nvPr>
        </p:nvSpPr>
        <p:spPr>
          <a:xfrm>
            <a:off x="457200" y="1825625"/>
            <a:ext cx="5562600" cy="35388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0E1DBBC-8A2A-E44C-9D5B-61BF1C41B98E}"/>
              </a:ext>
            </a:extLst>
          </p:cNvPr>
          <p:cNvSpPr>
            <a:spLocks noGrp="1"/>
          </p:cNvSpPr>
          <p:nvPr>
            <p:ph sz="half" idx="2"/>
          </p:nvPr>
        </p:nvSpPr>
        <p:spPr>
          <a:xfrm>
            <a:off x="6172200" y="1825625"/>
            <a:ext cx="5181600" cy="35388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5A0D4A07-67EC-9447-984E-30696DCB07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770C5F-E6CE-FF42-85F4-757526B1A5F7}"/>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5" name="hcSlideMaster.Two ContentHeader">
            <a:extLst>
              <a:ext uri="{FF2B5EF4-FFF2-40B4-BE49-F238E27FC236}">
                <a16:creationId xmlns:a16="http://schemas.microsoft.com/office/drawing/2014/main" id="{5730A3D5-6CCF-E5E0-A309-D2A60A55FDF8}"/>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3579509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F2EAB-CFDE-AD42-BA85-680643C6FA99}"/>
              </a:ext>
            </a:extLst>
          </p:cNvPr>
          <p:cNvSpPr>
            <a:spLocks noGrp="1"/>
          </p:cNvSpPr>
          <p:nvPr>
            <p:ph type="title"/>
          </p:nvPr>
        </p:nvSpPr>
        <p:spPr>
          <a:xfrm>
            <a:off x="457200" y="457200"/>
            <a:ext cx="11277600" cy="914400"/>
          </a:xfrm>
        </p:spPr>
        <p:txBody>
          <a:bodyPr/>
          <a:lstStyle/>
          <a:p>
            <a:r>
              <a:rPr lang="en-US"/>
              <a:t>Click to edit Master title style</a:t>
            </a:r>
          </a:p>
        </p:txBody>
      </p:sp>
      <p:sp>
        <p:nvSpPr>
          <p:cNvPr id="3" name="Text Placeholder 2">
            <a:extLst>
              <a:ext uri="{FF2B5EF4-FFF2-40B4-BE49-F238E27FC236}">
                <a16:creationId xmlns:a16="http://schemas.microsoft.com/office/drawing/2014/main" id="{DBA954DC-5409-4844-AA1B-A6F40A3A159E}"/>
              </a:ext>
            </a:extLst>
          </p:cNvPr>
          <p:cNvSpPr>
            <a:spLocks noGrp="1"/>
          </p:cNvSpPr>
          <p:nvPr>
            <p:ph type="body" idx="1"/>
          </p:nvPr>
        </p:nvSpPr>
        <p:spPr>
          <a:xfrm>
            <a:off x="457200" y="1681163"/>
            <a:ext cx="5540375" cy="823912"/>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9A9B08F-9101-384C-B266-06133617DB97}"/>
              </a:ext>
            </a:extLst>
          </p:cNvPr>
          <p:cNvSpPr>
            <a:spLocks noGrp="1"/>
          </p:cNvSpPr>
          <p:nvPr>
            <p:ph sz="half" idx="2"/>
          </p:nvPr>
        </p:nvSpPr>
        <p:spPr>
          <a:xfrm>
            <a:off x="457200" y="2505075"/>
            <a:ext cx="5540375"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6A9E07D-FAAB-1149-A16F-C766077D49B0}"/>
              </a:ext>
            </a:extLst>
          </p:cNvPr>
          <p:cNvSpPr>
            <a:spLocks noGrp="1"/>
          </p:cNvSpPr>
          <p:nvPr>
            <p:ph type="body" sz="quarter" idx="3"/>
          </p:nvPr>
        </p:nvSpPr>
        <p:spPr>
          <a:xfrm>
            <a:off x="6172200" y="1681163"/>
            <a:ext cx="5562600" cy="823912"/>
          </a:xfr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00AC0CD-F259-4546-9F8C-448EF73148CA}"/>
              </a:ext>
            </a:extLst>
          </p:cNvPr>
          <p:cNvSpPr>
            <a:spLocks noGrp="1"/>
          </p:cNvSpPr>
          <p:nvPr>
            <p:ph sz="quarter" idx="4"/>
          </p:nvPr>
        </p:nvSpPr>
        <p:spPr>
          <a:xfrm>
            <a:off x="6172200" y="2505075"/>
            <a:ext cx="556260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a:extLst>
              <a:ext uri="{FF2B5EF4-FFF2-40B4-BE49-F238E27FC236}">
                <a16:creationId xmlns:a16="http://schemas.microsoft.com/office/drawing/2014/main" id="{D96E872F-27FB-BD41-920F-B75BC29BB96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011C492-60A3-5B4C-8851-46B55B805DFD}"/>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7" name="hcSlideMaster.ComparisonHeader">
            <a:extLst>
              <a:ext uri="{FF2B5EF4-FFF2-40B4-BE49-F238E27FC236}">
                <a16:creationId xmlns:a16="http://schemas.microsoft.com/office/drawing/2014/main" id="{67253E1A-C77D-418E-EA2F-40F18485C552}"/>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519111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88A47-7ABF-A14F-AAA2-8CCA841F177A}"/>
              </a:ext>
            </a:extLst>
          </p:cNvPr>
          <p:cNvSpPr>
            <a:spLocks noGrp="1"/>
          </p:cNvSpPr>
          <p:nvPr>
            <p:ph type="title"/>
          </p:nvPr>
        </p:nvSpPr>
        <p:spPr/>
        <p:txBody>
          <a:bodyPr/>
          <a:lstStyle/>
          <a:p>
            <a:r>
              <a:rPr lang="en-US"/>
              <a:t>Click to edit Master title style</a:t>
            </a:r>
          </a:p>
        </p:txBody>
      </p:sp>
      <p:sp>
        <p:nvSpPr>
          <p:cNvPr id="4" name="Footer Placeholder 3">
            <a:extLst>
              <a:ext uri="{FF2B5EF4-FFF2-40B4-BE49-F238E27FC236}">
                <a16:creationId xmlns:a16="http://schemas.microsoft.com/office/drawing/2014/main" id="{7B2241A9-DB61-BF48-BD28-0A23D29E0FD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88BCD5F-BC28-C444-9DF3-428D81AA1DB3}"/>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3" name="hcSlideMaster.Title OnlyHeader">
            <a:extLst>
              <a:ext uri="{FF2B5EF4-FFF2-40B4-BE49-F238E27FC236}">
                <a16:creationId xmlns:a16="http://schemas.microsoft.com/office/drawing/2014/main" id="{D6EBBC69-31DF-5876-158B-38E748504E07}"/>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185497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A3385B3-53D8-6843-AFB2-C6EE0E11211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8F5D051-85A9-5C4B-8A96-8E4FC4C5DECA}"/>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2" name="hcSlideMaster.BlankHeader">
            <a:extLst>
              <a:ext uri="{FF2B5EF4-FFF2-40B4-BE49-F238E27FC236}">
                <a16:creationId xmlns:a16="http://schemas.microsoft.com/office/drawing/2014/main" id="{1CAC76A1-93D6-1735-C211-A7E1A501DDF7}"/>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2417483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F2EB3-3DC5-A748-97FE-37F218EE0619}"/>
              </a:ext>
            </a:extLst>
          </p:cNvPr>
          <p:cNvSpPr>
            <a:spLocks noGrp="1"/>
          </p:cNvSpPr>
          <p:nvPr>
            <p:ph type="title"/>
          </p:nvPr>
        </p:nvSpPr>
        <p:spPr>
          <a:xfrm>
            <a:off x="464079" y="449262"/>
            <a:ext cx="3932237" cy="1600200"/>
          </a:xfrm>
        </p:spPr>
        <p:txBody>
          <a:bodyPr anchor="t"/>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568E70D-0C53-2246-B034-ED0E9C67FD62}"/>
              </a:ext>
            </a:extLst>
          </p:cNvPr>
          <p:cNvSpPr>
            <a:spLocks noGrp="1"/>
          </p:cNvSpPr>
          <p:nvPr>
            <p:ph idx="1"/>
          </p:nvPr>
        </p:nvSpPr>
        <p:spPr>
          <a:xfrm>
            <a:off x="5183188" y="457201"/>
            <a:ext cx="6551612"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517E4FE-1E33-9D4D-8412-2878B7245032}"/>
              </a:ext>
            </a:extLst>
          </p:cNvPr>
          <p:cNvSpPr>
            <a:spLocks noGrp="1"/>
          </p:cNvSpPr>
          <p:nvPr>
            <p:ph type="body" sz="half" idx="2"/>
          </p:nvPr>
        </p:nvSpPr>
        <p:spPr>
          <a:xfrm>
            <a:off x="464079" y="2049462"/>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a:extLst>
              <a:ext uri="{FF2B5EF4-FFF2-40B4-BE49-F238E27FC236}">
                <a16:creationId xmlns:a16="http://schemas.microsoft.com/office/drawing/2014/main" id="{54F2508D-EC7B-044E-A138-A7A7DF9EC9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2DB622-E37D-644A-8A0A-872C60C43821}"/>
              </a:ext>
            </a:extLst>
          </p:cNvPr>
          <p:cNvSpPr>
            <a:spLocks noGrp="1"/>
          </p:cNvSpPr>
          <p:nvPr>
            <p:ph type="sldNum" sz="quarter" idx="12"/>
          </p:nvPr>
        </p:nvSpPr>
        <p:spPr/>
        <p:txBody>
          <a:bodyPr/>
          <a:lstStyle/>
          <a:p>
            <a:fld id="{4710E8EA-57F6-764C-8914-AEEABF058192}" type="slidenum">
              <a:rPr lang="en-US" smtClean="0"/>
              <a:t>‹#›</a:t>
            </a:fld>
            <a:endParaRPr lang="en-US"/>
          </a:p>
        </p:txBody>
      </p:sp>
      <p:sp>
        <p:nvSpPr>
          <p:cNvPr id="5" name="hcSlideMaster.Content with CaptionHeader">
            <a:extLst>
              <a:ext uri="{FF2B5EF4-FFF2-40B4-BE49-F238E27FC236}">
                <a16:creationId xmlns:a16="http://schemas.microsoft.com/office/drawing/2014/main" id="{D44671D7-0672-9553-A116-3600E4C268A0}"/>
              </a:ext>
            </a:extLst>
          </p:cNvPr>
          <p:cNvSpPr txBox="1"/>
          <p:nvPr userDrawn="1"/>
        </p:nvSpPr>
        <p:spPr>
          <a:xfrm>
            <a:off x="0" y="0"/>
            <a:ext cx="12192000" cy="369332"/>
          </a:xfrm>
          <a:prstGeom prst="rect">
            <a:avLst/>
          </a:prstGeom>
          <a:noFill/>
        </p:spPr>
        <p:txBody>
          <a:bodyPr vert="horz" rtlCol="0">
            <a:spAutoFit/>
          </a:bodyPr>
          <a:lstStyle/>
          <a:p>
            <a:endParaRPr lang="en-US"/>
          </a:p>
        </p:txBody>
      </p:sp>
    </p:spTree>
    <p:extLst>
      <p:ext uri="{BB962C8B-B14F-4D97-AF65-F5344CB8AC3E}">
        <p14:creationId xmlns:p14="http://schemas.microsoft.com/office/powerpoint/2010/main" val="1140381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descr="A picture containing text&#10;&#10;Description automatically generated">
            <a:extLst>
              <a:ext uri="{FF2B5EF4-FFF2-40B4-BE49-F238E27FC236}">
                <a16:creationId xmlns:a16="http://schemas.microsoft.com/office/drawing/2014/main" id="{00EB2FA9-3334-354C-8D6E-E7E74B2B6BB6}"/>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0" y="5270500"/>
            <a:ext cx="12192000" cy="1587500"/>
          </a:xfrm>
          <a:prstGeom prst="rect">
            <a:avLst/>
          </a:prstGeom>
        </p:spPr>
      </p:pic>
      <p:sp>
        <p:nvSpPr>
          <p:cNvPr id="2" name="Title Placeholder 1">
            <a:extLst>
              <a:ext uri="{FF2B5EF4-FFF2-40B4-BE49-F238E27FC236}">
                <a16:creationId xmlns:a16="http://schemas.microsoft.com/office/drawing/2014/main" id="{A474A9EE-05B6-8E4F-BE00-83C5151C9DCA}"/>
              </a:ext>
            </a:extLst>
          </p:cNvPr>
          <p:cNvSpPr>
            <a:spLocks noGrp="1"/>
          </p:cNvSpPr>
          <p:nvPr>
            <p:ph type="title"/>
          </p:nvPr>
        </p:nvSpPr>
        <p:spPr>
          <a:xfrm>
            <a:off x="457201" y="457200"/>
            <a:ext cx="11277599" cy="128016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a:extLst>
              <a:ext uri="{FF2B5EF4-FFF2-40B4-BE49-F238E27FC236}">
                <a16:creationId xmlns:a16="http://schemas.microsoft.com/office/drawing/2014/main" id="{F6BD6282-5692-254D-A43F-6FC6AE4ADDAD}"/>
              </a:ext>
            </a:extLst>
          </p:cNvPr>
          <p:cNvSpPr>
            <a:spLocks noGrp="1"/>
          </p:cNvSpPr>
          <p:nvPr>
            <p:ph type="body" idx="1"/>
          </p:nvPr>
        </p:nvSpPr>
        <p:spPr>
          <a:xfrm>
            <a:off x="457200" y="1825625"/>
            <a:ext cx="11277600" cy="362946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299BFA10-0911-3E45-B261-9D0A641E6910}"/>
              </a:ext>
            </a:extLst>
          </p:cNvPr>
          <p:cNvSpPr>
            <a:spLocks noGrp="1"/>
          </p:cNvSpPr>
          <p:nvPr>
            <p:ph type="ftr" sz="quarter" idx="3"/>
          </p:nvPr>
        </p:nvSpPr>
        <p:spPr>
          <a:xfrm>
            <a:off x="457200" y="5480705"/>
            <a:ext cx="4114800" cy="365125"/>
          </a:xfrm>
          <a:prstGeom prst="rect">
            <a:avLst/>
          </a:prstGeom>
        </p:spPr>
        <p:txBody>
          <a:bodyPr vert="horz" lIns="91440" tIns="45720" rIns="91440" bIns="45720" rtlCol="0" anchor="ctr"/>
          <a:lstStyle>
            <a:lvl1pPr algn="l">
              <a:defRPr sz="800">
                <a:solidFill>
                  <a:schemeClr val="tx1">
                    <a:tint val="75000"/>
                  </a:schemeClr>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a:p>
        </p:txBody>
      </p:sp>
      <p:sp>
        <p:nvSpPr>
          <p:cNvPr id="6" name="Slide Number Placeholder 5">
            <a:extLst>
              <a:ext uri="{FF2B5EF4-FFF2-40B4-BE49-F238E27FC236}">
                <a16:creationId xmlns:a16="http://schemas.microsoft.com/office/drawing/2014/main" id="{54929D61-5A32-F34C-BA2F-40B6A6E0FDFF}"/>
              </a:ext>
            </a:extLst>
          </p:cNvPr>
          <p:cNvSpPr>
            <a:spLocks noGrp="1"/>
          </p:cNvSpPr>
          <p:nvPr>
            <p:ph type="sldNum" sz="quarter" idx="4"/>
          </p:nvPr>
        </p:nvSpPr>
        <p:spPr>
          <a:xfrm>
            <a:off x="8991600" y="6356350"/>
            <a:ext cx="2743200" cy="365125"/>
          </a:xfrm>
          <a:prstGeom prst="rect">
            <a:avLst/>
          </a:prstGeom>
        </p:spPr>
        <p:txBody>
          <a:bodyPr vert="horz" lIns="91440" tIns="45720" rIns="91440" bIns="45720" rtlCol="0" anchor="ctr"/>
          <a:lstStyle>
            <a:lvl1pPr algn="r">
              <a:defRPr sz="12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fld id="{4710E8EA-57F6-764C-8914-AEEABF058192}" type="slidenum">
              <a:rPr lang="en-US" smtClean="0"/>
              <a:pPr/>
              <a:t>‹#›</a:t>
            </a:fld>
            <a:endParaRPr lang="en-US"/>
          </a:p>
        </p:txBody>
      </p:sp>
      <p:pic>
        <p:nvPicPr>
          <p:cNvPr id="10" name="Picture 9">
            <a:extLst>
              <a:ext uri="{FF2B5EF4-FFF2-40B4-BE49-F238E27FC236}">
                <a16:creationId xmlns:a16="http://schemas.microsoft.com/office/drawing/2014/main" id="{4B87410F-4A9C-E848-8B13-D6AA39996642}"/>
              </a:ext>
            </a:extLst>
          </p:cNvPr>
          <p:cNvPicPr>
            <a:picLocks noChangeAspect="1"/>
          </p:cNvPicPr>
          <p:nvPr userDrawn="1"/>
        </p:nvPicPr>
        <p:blipFill>
          <a:blip r:embed="rId13">
            <a:extLst>
              <a:ext uri="{28A0092B-C50C-407E-A947-70E740481C1C}">
                <a14:useLocalDpi xmlns:a14="http://schemas.microsoft.com/office/drawing/2010/main"/>
              </a:ext>
            </a:extLst>
          </a:blip>
          <a:srcRect/>
          <a:stretch/>
        </p:blipFill>
        <p:spPr>
          <a:xfrm>
            <a:off x="102146" y="5756355"/>
            <a:ext cx="1019095" cy="1019095"/>
          </a:xfrm>
          <a:prstGeom prst="rect">
            <a:avLst/>
          </a:prstGeom>
        </p:spPr>
      </p:pic>
    </p:spTree>
    <p:extLst>
      <p:ext uri="{BB962C8B-B14F-4D97-AF65-F5344CB8AC3E}">
        <p14:creationId xmlns:p14="http://schemas.microsoft.com/office/powerpoint/2010/main" val="4018549109"/>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3600" kern="1200">
          <a:solidFill>
            <a:srgbClr val="005699"/>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88" userDrawn="1">
          <p15:clr>
            <a:srgbClr val="F26B43"/>
          </p15:clr>
        </p15:guide>
        <p15:guide id="4" pos="7392" userDrawn="1">
          <p15:clr>
            <a:srgbClr val="F26B43"/>
          </p15:clr>
        </p15:guide>
        <p15:guide id="5" orient="horz" pos="28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sv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1AC1A-A165-E797-75DF-C8E6A96F8951}"/>
              </a:ext>
            </a:extLst>
          </p:cNvPr>
          <p:cNvSpPr>
            <a:spLocks noGrp="1"/>
          </p:cNvSpPr>
          <p:nvPr>
            <p:ph type="ctrTitle"/>
          </p:nvPr>
        </p:nvSpPr>
        <p:spPr/>
        <p:txBody>
          <a:bodyPr>
            <a:normAutofit/>
          </a:bodyPr>
          <a:lstStyle/>
          <a:p>
            <a:pPr algn="ctr"/>
            <a:r>
              <a:rPr lang="en-US" dirty="0"/>
              <a:t>Accelerating Computer-Enabled Discovery (ACED)</a:t>
            </a:r>
          </a:p>
        </p:txBody>
      </p:sp>
      <p:pic>
        <p:nvPicPr>
          <p:cNvPr id="4" name="Picture 3" descr="NSF Logo">
            <a:extLst>
              <a:ext uri="{FF2B5EF4-FFF2-40B4-BE49-F238E27FC236}">
                <a16:creationId xmlns:a16="http://schemas.microsoft.com/office/drawing/2014/main" id="{443EF857-EA7E-F196-A028-BF225831F5D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1753" y="261844"/>
            <a:ext cx="2133600" cy="2143513"/>
          </a:xfrm>
          <a:prstGeom prst="rect">
            <a:avLst/>
          </a:prstGeom>
        </p:spPr>
      </p:pic>
      <p:sp>
        <p:nvSpPr>
          <p:cNvPr id="5" name="Slide Number Placeholder 5">
            <a:extLst>
              <a:ext uri="{FF2B5EF4-FFF2-40B4-BE49-F238E27FC236}">
                <a16:creationId xmlns:a16="http://schemas.microsoft.com/office/drawing/2014/main" id="{AEEF850D-8B16-8FCF-47C0-6964018305D3}"/>
              </a:ext>
            </a:extLst>
          </p:cNvPr>
          <p:cNvSpPr txBox="1">
            <a:spLocks/>
          </p:cNvSpPr>
          <p:nvPr/>
        </p:nvSpPr>
        <p:spPr>
          <a:xfrm>
            <a:off x="8991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10E8EA-57F6-764C-8914-AEEABF058192}" type="slidenum">
              <a:rPr lang="en-US" smtClean="0"/>
              <a:pPr/>
              <a:t>1</a:t>
            </a:fld>
            <a:endParaRPr lang="en-US"/>
          </a:p>
        </p:txBody>
      </p:sp>
    </p:spTree>
    <p:extLst>
      <p:ext uri="{BB962C8B-B14F-4D97-AF65-F5344CB8AC3E}">
        <p14:creationId xmlns:p14="http://schemas.microsoft.com/office/powerpoint/2010/main" val="692124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B9304-034B-5333-6E31-70571AAF9F30}"/>
              </a:ext>
            </a:extLst>
          </p:cNvPr>
          <p:cNvSpPr>
            <a:spLocks noGrp="1"/>
          </p:cNvSpPr>
          <p:nvPr>
            <p:ph type="title"/>
          </p:nvPr>
        </p:nvSpPr>
        <p:spPr/>
        <p:txBody>
          <a:bodyPr/>
          <a:lstStyle/>
          <a:p>
            <a:r>
              <a:rPr lang="en-US" dirty="0"/>
              <a:t>Topics for Discussion</a:t>
            </a:r>
          </a:p>
        </p:txBody>
      </p:sp>
      <p:sp>
        <p:nvSpPr>
          <p:cNvPr id="3" name="Content Placeholder 2">
            <a:extLst>
              <a:ext uri="{FF2B5EF4-FFF2-40B4-BE49-F238E27FC236}">
                <a16:creationId xmlns:a16="http://schemas.microsoft.com/office/drawing/2014/main" id="{8B39BC9C-4BFA-C920-3FC3-B1D09090A228}"/>
              </a:ext>
            </a:extLst>
          </p:cNvPr>
          <p:cNvSpPr>
            <a:spLocks noGrp="1"/>
          </p:cNvSpPr>
          <p:nvPr>
            <p:ph idx="1"/>
          </p:nvPr>
        </p:nvSpPr>
        <p:spPr>
          <a:xfrm>
            <a:off x="457200" y="1107439"/>
            <a:ext cx="11277600" cy="4575176"/>
          </a:xfrm>
        </p:spPr>
        <p:txBody>
          <a:bodyPr>
            <a:normAutofit/>
          </a:bodyPr>
          <a:lstStyle/>
          <a:p>
            <a:r>
              <a:rPr lang="en-US" dirty="0"/>
              <a:t>How can we identify cross-cutting themes across the five workshops?</a:t>
            </a:r>
          </a:p>
          <a:p>
            <a:r>
              <a:rPr lang="en-US" dirty="0"/>
              <a:t>How do we ensure and leverage a diverse pool of participants and ideas? </a:t>
            </a:r>
          </a:p>
          <a:p>
            <a:r>
              <a:rPr lang="en-US" dirty="0"/>
              <a:t>What is the current status and ideal end state, and what is achievable in 1, 5, and 10 years? </a:t>
            </a:r>
          </a:p>
          <a:p>
            <a:r>
              <a:rPr lang="en-US" dirty="0"/>
              <a:t>What can be accomplished given current funding mechanisms vs. of a scope and scale that would require other funding mechanisms or avenues?</a:t>
            </a:r>
          </a:p>
          <a:p>
            <a:r>
              <a:rPr lang="en-US" dirty="0"/>
              <a:t>What is the potential for partnerships? Industry? Cross USG? Consortia? </a:t>
            </a:r>
          </a:p>
          <a:p>
            <a:r>
              <a:rPr lang="en-US" dirty="0"/>
              <a:t>What is the potential for international collaboration and cross-fertilization?</a:t>
            </a:r>
          </a:p>
          <a:p>
            <a:endParaRPr lang="en-US" dirty="0"/>
          </a:p>
        </p:txBody>
      </p:sp>
    </p:spTree>
    <p:extLst>
      <p:ext uri="{BB962C8B-B14F-4D97-AF65-F5344CB8AC3E}">
        <p14:creationId xmlns:p14="http://schemas.microsoft.com/office/powerpoint/2010/main" val="2297224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297A8-1013-857C-7759-4E31FA7394F6}"/>
              </a:ext>
            </a:extLst>
          </p:cNvPr>
          <p:cNvSpPr>
            <a:spLocks noGrp="1"/>
          </p:cNvSpPr>
          <p:nvPr>
            <p:ph type="title"/>
          </p:nvPr>
        </p:nvSpPr>
        <p:spPr>
          <a:xfrm>
            <a:off x="838200" y="365125"/>
            <a:ext cx="10618076" cy="1325563"/>
          </a:xfrm>
        </p:spPr>
        <p:txBody>
          <a:bodyPr/>
          <a:lstStyle/>
          <a:p>
            <a:pPr fontAlgn="base"/>
            <a:r>
              <a:rPr lang="en-US" dirty="0"/>
              <a:t>A New Vision for Scientific Discovery?</a:t>
            </a:r>
          </a:p>
        </p:txBody>
      </p:sp>
      <p:sp>
        <p:nvSpPr>
          <p:cNvPr id="3" name="Content Placeholder 2">
            <a:extLst>
              <a:ext uri="{FF2B5EF4-FFF2-40B4-BE49-F238E27FC236}">
                <a16:creationId xmlns:a16="http://schemas.microsoft.com/office/drawing/2014/main" id="{BC2ACAFD-FD1A-B909-C143-5721F644E852}"/>
              </a:ext>
            </a:extLst>
          </p:cNvPr>
          <p:cNvSpPr>
            <a:spLocks noGrp="1"/>
          </p:cNvSpPr>
          <p:nvPr>
            <p:ph idx="1"/>
          </p:nvPr>
        </p:nvSpPr>
        <p:spPr>
          <a:xfrm>
            <a:off x="838200" y="1608523"/>
            <a:ext cx="10229192" cy="4684494"/>
          </a:xfrm>
        </p:spPr>
        <p:txBody>
          <a:bodyPr>
            <a:normAutofit/>
          </a:bodyPr>
          <a:lstStyle/>
          <a:p>
            <a:pPr fontAlgn="base"/>
            <a:r>
              <a:rPr lang="en-US" dirty="0"/>
              <a:t>Science → Compute: </a:t>
            </a:r>
          </a:p>
          <a:p>
            <a:pPr lvl="1" fontAlgn="base"/>
            <a:r>
              <a:rPr lang="en-US" dirty="0"/>
              <a:t>Scientific exploration driving new computing innovation </a:t>
            </a:r>
          </a:p>
          <a:p>
            <a:pPr lvl="1" fontAlgn="base"/>
            <a:r>
              <a:rPr lang="en-US" dirty="0"/>
              <a:t>E.g. data science, modeling, simulation, analysis, reasoning, and prediction</a:t>
            </a:r>
          </a:p>
          <a:p>
            <a:pPr fontAlgn="base"/>
            <a:r>
              <a:rPr lang="en-US" dirty="0"/>
              <a:t>Compute → Science: </a:t>
            </a:r>
          </a:p>
          <a:p>
            <a:pPr lvl="1" fontAlgn="base"/>
            <a:r>
              <a:rPr lang="en-US" dirty="0"/>
              <a:t>Computing technologies already accelerating new scientific advances</a:t>
            </a:r>
          </a:p>
          <a:p>
            <a:pPr lvl="1" fontAlgn="base"/>
            <a:r>
              <a:rPr lang="en-US" dirty="0"/>
              <a:t>E.g. AlphaFold2, </a:t>
            </a:r>
            <a:r>
              <a:rPr lang="en-US" dirty="0" err="1"/>
              <a:t>Sgr</a:t>
            </a:r>
            <a:r>
              <a:rPr lang="en-US" dirty="0"/>
              <a:t> A* black hole, Human Genome Project, Kepler conjecture  </a:t>
            </a:r>
            <a:endParaRPr lang="en-US" i="1" dirty="0"/>
          </a:p>
          <a:p>
            <a:r>
              <a:rPr lang="en-US" dirty="0"/>
              <a:t>Can we harness the </a:t>
            </a:r>
            <a:r>
              <a:rPr lang="en-US" b="1" dirty="0"/>
              <a:t>full power of computing </a:t>
            </a:r>
            <a:r>
              <a:rPr lang="en-US" dirty="0"/>
              <a:t>to fundamentally revolutionize the scientific method, across all fields of science and engineering?</a:t>
            </a:r>
          </a:p>
        </p:txBody>
      </p:sp>
    </p:spTree>
    <p:extLst>
      <p:ext uri="{BB962C8B-B14F-4D97-AF65-F5344CB8AC3E}">
        <p14:creationId xmlns:p14="http://schemas.microsoft.com/office/powerpoint/2010/main" val="2208386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diagram of scientific method&#10;&#10;Description automatically generated">
            <a:extLst>
              <a:ext uri="{FF2B5EF4-FFF2-40B4-BE49-F238E27FC236}">
                <a16:creationId xmlns:a16="http://schemas.microsoft.com/office/drawing/2014/main" id="{C9DEBCD0-95E8-CF6E-4146-6D181E4B3109}"/>
              </a:ext>
            </a:extLst>
          </p:cNvPr>
          <p:cNvPicPr>
            <a:picLocks noChangeAspect="1"/>
          </p:cNvPicPr>
          <p:nvPr/>
        </p:nvPicPr>
        <p:blipFill>
          <a:blip r:embed="rId2"/>
          <a:stretch>
            <a:fillRect/>
          </a:stretch>
        </p:blipFill>
        <p:spPr>
          <a:xfrm>
            <a:off x="3611988" y="2125556"/>
            <a:ext cx="3874364" cy="3417296"/>
          </a:xfrm>
          <a:prstGeom prst="rect">
            <a:avLst/>
          </a:prstGeom>
        </p:spPr>
      </p:pic>
      <p:sp>
        <p:nvSpPr>
          <p:cNvPr id="2" name="Title 1">
            <a:extLst>
              <a:ext uri="{FF2B5EF4-FFF2-40B4-BE49-F238E27FC236}">
                <a16:creationId xmlns:a16="http://schemas.microsoft.com/office/drawing/2014/main" id="{78C69FD1-DFCD-80DB-ADB9-50E386339A07}"/>
              </a:ext>
            </a:extLst>
          </p:cNvPr>
          <p:cNvSpPr>
            <a:spLocks noGrp="1"/>
          </p:cNvSpPr>
          <p:nvPr>
            <p:ph type="title"/>
          </p:nvPr>
        </p:nvSpPr>
        <p:spPr/>
        <p:txBody>
          <a:bodyPr/>
          <a:lstStyle/>
          <a:p>
            <a:r>
              <a:rPr lang="en-US" dirty="0"/>
              <a:t>Data Driven Scientific Workflows/Methods</a:t>
            </a:r>
          </a:p>
        </p:txBody>
      </p:sp>
      <p:sp>
        <p:nvSpPr>
          <p:cNvPr id="4" name="Slide Number Placeholder 3">
            <a:extLst>
              <a:ext uri="{FF2B5EF4-FFF2-40B4-BE49-F238E27FC236}">
                <a16:creationId xmlns:a16="http://schemas.microsoft.com/office/drawing/2014/main" id="{E1524F4A-B23A-12E6-3CD4-5DA34C64FE9F}"/>
              </a:ext>
            </a:extLst>
          </p:cNvPr>
          <p:cNvSpPr>
            <a:spLocks noGrp="1"/>
          </p:cNvSpPr>
          <p:nvPr>
            <p:ph type="sldNum" sz="quarter" idx="12"/>
          </p:nvPr>
        </p:nvSpPr>
        <p:spPr/>
        <p:txBody>
          <a:bodyPr/>
          <a:lstStyle/>
          <a:p>
            <a:fld id="{4710E8EA-57F6-764C-8914-AEEABF058192}" type="slidenum">
              <a:rPr lang="en-US" smtClean="0"/>
              <a:t>3</a:t>
            </a:fld>
            <a:endParaRPr lang="en-US"/>
          </a:p>
        </p:txBody>
      </p:sp>
      <p:sp>
        <p:nvSpPr>
          <p:cNvPr id="9" name="Rounded Rectangle 8">
            <a:extLst>
              <a:ext uri="{FF2B5EF4-FFF2-40B4-BE49-F238E27FC236}">
                <a16:creationId xmlns:a16="http://schemas.microsoft.com/office/drawing/2014/main" id="{A35194BA-0361-CD61-7891-3F4F12A281F3}"/>
              </a:ext>
            </a:extLst>
          </p:cNvPr>
          <p:cNvSpPr/>
          <p:nvPr/>
        </p:nvSpPr>
        <p:spPr>
          <a:xfrm>
            <a:off x="3333982" y="1471790"/>
            <a:ext cx="1303283" cy="551457"/>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Data Curation</a:t>
            </a:r>
          </a:p>
        </p:txBody>
      </p:sp>
      <p:sp>
        <p:nvSpPr>
          <p:cNvPr id="10" name="Rounded Rectangle 9">
            <a:extLst>
              <a:ext uri="{FF2B5EF4-FFF2-40B4-BE49-F238E27FC236}">
                <a16:creationId xmlns:a16="http://schemas.microsoft.com/office/drawing/2014/main" id="{427BAB44-58E4-AB55-435E-2B5F02BCCCB9}"/>
              </a:ext>
            </a:extLst>
          </p:cNvPr>
          <p:cNvSpPr/>
          <p:nvPr/>
        </p:nvSpPr>
        <p:spPr>
          <a:xfrm>
            <a:off x="8991600" y="2845662"/>
            <a:ext cx="1602828" cy="592598"/>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Computational modeling</a:t>
            </a:r>
          </a:p>
        </p:txBody>
      </p:sp>
      <p:sp>
        <p:nvSpPr>
          <p:cNvPr id="11" name="Rounded Rectangle 10">
            <a:extLst>
              <a:ext uri="{FF2B5EF4-FFF2-40B4-BE49-F238E27FC236}">
                <a16:creationId xmlns:a16="http://schemas.microsoft.com/office/drawing/2014/main" id="{16F063FB-D33C-8AFE-2EFC-0F2031503907}"/>
              </a:ext>
            </a:extLst>
          </p:cNvPr>
          <p:cNvSpPr/>
          <p:nvPr/>
        </p:nvSpPr>
        <p:spPr>
          <a:xfrm>
            <a:off x="9033618" y="3627658"/>
            <a:ext cx="1560810" cy="554835"/>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High Precision Simulation</a:t>
            </a:r>
          </a:p>
        </p:txBody>
      </p:sp>
      <p:sp>
        <p:nvSpPr>
          <p:cNvPr id="12" name="Rounded Rectangle 11">
            <a:extLst>
              <a:ext uri="{FF2B5EF4-FFF2-40B4-BE49-F238E27FC236}">
                <a16:creationId xmlns:a16="http://schemas.microsoft.com/office/drawing/2014/main" id="{BC49B4A2-6E97-463C-6F06-0B92273905C0}"/>
              </a:ext>
            </a:extLst>
          </p:cNvPr>
          <p:cNvSpPr/>
          <p:nvPr/>
        </p:nvSpPr>
        <p:spPr>
          <a:xfrm>
            <a:off x="860484" y="3688115"/>
            <a:ext cx="1550277" cy="640674"/>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Cloud</a:t>
            </a:r>
          </a:p>
          <a:p>
            <a:pPr algn="ctr"/>
            <a:r>
              <a:rPr lang="en-US" sz="1500" dirty="0">
                <a:solidFill>
                  <a:schemeClr val="tx1"/>
                </a:solidFill>
              </a:rPr>
              <a:t>Infrastructure</a:t>
            </a:r>
          </a:p>
        </p:txBody>
      </p:sp>
      <p:sp>
        <p:nvSpPr>
          <p:cNvPr id="13" name="Rounded Rectangle 12">
            <a:extLst>
              <a:ext uri="{FF2B5EF4-FFF2-40B4-BE49-F238E27FC236}">
                <a16:creationId xmlns:a16="http://schemas.microsoft.com/office/drawing/2014/main" id="{1275EDD9-54B7-AA4B-618A-9C8CB799DCFC}"/>
              </a:ext>
            </a:extLst>
          </p:cNvPr>
          <p:cNvSpPr/>
          <p:nvPr/>
        </p:nvSpPr>
        <p:spPr>
          <a:xfrm>
            <a:off x="1739379" y="2075615"/>
            <a:ext cx="1303283" cy="551457"/>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Smart Sensors</a:t>
            </a:r>
          </a:p>
        </p:txBody>
      </p:sp>
      <p:sp>
        <p:nvSpPr>
          <p:cNvPr id="14" name="Rounded Rectangle 13">
            <a:extLst>
              <a:ext uri="{FF2B5EF4-FFF2-40B4-BE49-F238E27FC236}">
                <a16:creationId xmlns:a16="http://schemas.microsoft.com/office/drawing/2014/main" id="{35DAD564-0C1A-068D-D441-8F44CC34D1F5}"/>
              </a:ext>
            </a:extLst>
          </p:cNvPr>
          <p:cNvSpPr/>
          <p:nvPr/>
        </p:nvSpPr>
        <p:spPr>
          <a:xfrm>
            <a:off x="860485" y="2826534"/>
            <a:ext cx="1550277" cy="640673"/>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Wireless Technologies</a:t>
            </a:r>
          </a:p>
        </p:txBody>
      </p:sp>
      <p:sp>
        <p:nvSpPr>
          <p:cNvPr id="15" name="Rounded Rectangle 14">
            <a:extLst>
              <a:ext uri="{FF2B5EF4-FFF2-40B4-BE49-F238E27FC236}">
                <a16:creationId xmlns:a16="http://schemas.microsoft.com/office/drawing/2014/main" id="{1088B879-B1BF-7EDC-4515-7F5149642832}"/>
              </a:ext>
            </a:extLst>
          </p:cNvPr>
          <p:cNvSpPr/>
          <p:nvPr/>
        </p:nvSpPr>
        <p:spPr>
          <a:xfrm>
            <a:off x="6473507" y="1482548"/>
            <a:ext cx="1303283" cy="551457"/>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Artificial Intelligence</a:t>
            </a:r>
          </a:p>
        </p:txBody>
      </p:sp>
      <p:sp>
        <p:nvSpPr>
          <p:cNvPr id="16" name="Rounded Rectangle 15">
            <a:extLst>
              <a:ext uri="{FF2B5EF4-FFF2-40B4-BE49-F238E27FC236}">
                <a16:creationId xmlns:a16="http://schemas.microsoft.com/office/drawing/2014/main" id="{5B93BCA8-96FB-3FAA-CFB0-11206EBEE0FB}"/>
              </a:ext>
            </a:extLst>
          </p:cNvPr>
          <p:cNvSpPr/>
          <p:nvPr/>
        </p:nvSpPr>
        <p:spPr>
          <a:xfrm>
            <a:off x="8580013" y="4371891"/>
            <a:ext cx="1387320" cy="676186"/>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Verification &amp; Validation</a:t>
            </a:r>
          </a:p>
        </p:txBody>
      </p:sp>
      <p:sp>
        <p:nvSpPr>
          <p:cNvPr id="17" name="Rounded Rectangle 16">
            <a:extLst>
              <a:ext uri="{FF2B5EF4-FFF2-40B4-BE49-F238E27FC236}">
                <a16:creationId xmlns:a16="http://schemas.microsoft.com/office/drawing/2014/main" id="{5EC55B83-9078-4C69-8C75-D2A2FFF5DED4}"/>
              </a:ext>
            </a:extLst>
          </p:cNvPr>
          <p:cNvSpPr/>
          <p:nvPr/>
        </p:nvSpPr>
        <p:spPr>
          <a:xfrm>
            <a:off x="1598828" y="4487119"/>
            <a:ext cx="1303283" cy="551457"/>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Robotics</a:t>
            </a:r>
          </a:p>
        </p:txBody>
      </p:sp>
      <p:sp>
        <p:nvSpPr>
          <p:cNvPr id="18" name="Rounded Rectangle 17">
            <a:extLst>
              <a:ext uri="{FF2B5EF4-FFF2-40B4-BE49-F238E27FC236}">
                <a16:creationId xmlns:a16="http://schemas.microsoft.com/office/drawing/2014/main" id="{7EC856C7-8F4E-C558-41CC-AF019508E31F}"/>
              </a:ext>
            </a:extLst>
          </p:cNvPr>
          <p:cNvSpPr/>
          <p:nvPr/>
        </p:nvSpPr>
        <p:spPr>
          <a:xfrm>
            <a:off x="5653417" y="5829338"/>
            <a:ext cx="1622683" cy="606359"/>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Reproducibility</a:t>
            </a:r>
          </a:p>
        </p:txBody>
      </p:sp>
      <p:sp>
        <p:nvSpPr>
          <p:cNvPr id="19" name="Rounded Rectangle 18">
            <a:extLst>
              <a:ext uri="{FF2B5EF4-FFF2-40B4-BE49-F238E27FC236}">
                <a16:creationId xmlns:a16="http://schemas.microsoft.com/office/drawing/2014/main" id="{21FCE44E-7364-667D-0902-1CAC2A466B30}"/>
              </a:ext>
            </a:extLst>
          </p:cNvPr>
          <p:cNvSpPr/>
          <p:nvPr/>
        </p:nvSpPr>
        <p:spPr>
          <a:xfrm>
            <a:off x="3800521" y="5829338"/>
            <a:ext cx="1622683" cy="606359"/>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Security</a:t>
            </a:r>
          </a:p>
        </p:txBody>
      </p:sp>
      <p:sp>
        <p:nvSpPr>
          <p:cNvPr id="20" name="Rounded Rectangle 19">
            <a:extLst>
              <a:ext uri="{FF2B5EF4-FFF2-40B4-BE49-F238E27FC236}">
                <a16:creationId xmlns:a16="http://schemas.microsoft.com/office/drawing/2014/main" id="{F292CCAF-4C72-2C06-FD10-426780BC2F2B}"/>
              </a:ext>
            </a:extLst>
          </p:cNvPr>
          <p:cNvSpPr/>
          <p:nvPr/>
        </p:nvSpPr>
        <p:spPr>
          <a:xfrm>
            <a:off x="7830847" y="2074791"/>
            <a:ext cx="1622683" cy="606359"/>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Visualization</a:t>
            </a:r>
          </a:p>
        </p:txBody>
      </p:sp>
      <p:sp>
        <p:nvSpPr>
          <p:cNvPr id="21" name="Rounded Rectangle 20">
            <a:extLst>
              <a:ext uri="{FF2B5EF4-FFF2-40B4-BE49-F238E27FC236}">
                <a16:creationId xmlns:a16="http://schemas.microsoft.com/office/drawing/2014/main" id="{46A34B45-0979-2863-22CD-D516CEBF12CE}"/>
              </a:ext>
            </a:extLst>
          </p:cNvPr>
          <p:cNvSpPr/>
          <p:nvPr/>
        </p:nvSpPr>
        <p:spPr>
          <a:xfrm>
            <a:off x="4881248" y="1472506"/>
            <a:ext cx="1364011" cy="577365"/>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Hypothesis Generation</a:t>
            </a:r>
          </a:p>
        </p:txBody>
      </p:sp>
      <p:sp>
        <p:nvSpPr>
          <p:cNvPr id="22" name="Rounded Rectangle 21">
            <a:extLst>
              <a:ext uri="{FF2B5EF4-FFF2-40B4-BE49-F238E27FC236}">
                <a16:creationId xmlns:a16="http://schemas.microsoft.com/office/drawing/2014/main" id="{DC91B041-CAB1-A0EC-B507-19DD8CEBA0FF}"/>
              </a:ext>
            </a:extLst>
          </p:cNvPr>
          <p:cNvSpPr/>
          <p:nvPr/>
        </p:nvSpPr>
        <p:spPr>
          <a:xfrm>
            <a:off x="2177838" y="5104623"/>
            <a:ext cx="1622683" cy="606359"/>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Autonomous</a:t>
            </a:r>
          </a:p>
          <a:p>
            <a:pPr algn="ctr"/>
            <a:r>
              <a:rPr lang="en-US" sz="1500" dirty="0">
                <a:solidFill>
                  <a:schemeClr val="tx1"/>
                </a:solidFill>
              </a:rPr>
              <a:t>Systems</a:t>
            </a:r>
          </a:p>
        </p:txBody>
      </p:sp>
      <p:sp>
        <p:nvSpPr>
          <p:cNvPr id="3" name="Rounded Rectangle 2">
            <a:extLst>
              <a:ext uri="{FF2B5EF4-FFF2-40B4-BE49-F238E27FC236}">
                <a16:creationId xmlns:a16="http://schemas.microsoft.com/office/drawing/2014/main" id="{59E11C71-C7E7-97A3-F9A9-AF04FCE8BEE6}"/>
              </a:ext>
            </a:extLst>
          </p:cNvPr>
          <p:cNvSpPr/>
          <p:nvPr/>
        </p:nvSpPr>
        <p:spPr>
          <a:xfrm>
            <a:off x="7426184" y="5177018"/>
            <a:ext cx="1622683" cy="606359"/>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Rigorous Reasoning</a:t>
            </a:r>
          </a:p>
        </p:txBody>
      </p:sp>
    </p:spTree>
    <p:extLst>
      <p:ext uri="{BB962C8B-B14F-4D97-AF65-F5344CB8AC3E}">
        <p14:creationId xmlns:p14="http://schemas.microsoft.com/office/powerpoint/2010/main" val="1414432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B9304-034B-5333-6E31-70571AAF9F30}"/>
              </a:ext>
            </a:extLst>
          </p:cNvPr>
          <p:cNvSpPr>
            <a:spLocks noGrp="1"/>
          </p:cNvSpPr>
          <p:nvPr>
            <p:ph type="title"/>
          </p:nvPr>
        </p:nvSpPr>
        <p:spPr/>
        <p:txBody>
          <a:bodyPr/>
          <a:lstStyle/>
          <a:p>
            <a:r>
              <a:rPr lang="en-US" dirty="0"/>
              <a:t>Synergies with existing programs</a:t>
            </a:r>
          </a:p>
        </p:txBody>
      </p:sp>
      <p:sp>
        <p:nvSpPr>
          <p:cNvPr id="3" name="Content Placeholder 2">
            <a:extLst>
              <a:ext uri="{FF2B5EF4-FFF2-40B4-BE49-F238E27FC236}">
                <a16:creationId xmlns:a16="http://schemas.microsoft.com/office/drawing/2014/main" id="{8B39BC9C-4BFA-C920-3FC3-B1D09090A228}"/>
              </a:ext>
            </a:extLst>
          </p:cNvPr>
          <p:cNvSpPr>
            <a:spLocks noGrp="1"/>
          </p:cNvSpPr>
          <p:nvPr>
            <p:ph idx="1"/>
          </p:nvPr>
        </p:nvSpPr>
        <p:spPr>
          <a:xfrm>
            <a:off x="730469" y="1446211"/>
            <a:ext cx="10421007" cy="4575176"/>
          </a:xfrm>
        </p:spPr>
        <p:txBody>
          <a:bodyPr>
            <a:normAutofit/>
          </a:bodyPr>
          <a:lstStyle/>
          <a:p>
            <a:r>
              <a:rPr lang="en-US" dirty="0"/>
              <a:t>Many NSF programs that focus on similar topics</a:t>
            </a:r>
          </a:p>
          <a:p>
            <a:pPr lvl="1"/>
            <a:r>
              <a:rPr lang="en-US" dirty="0"/>
              <a:t>Core programs, HDR, CDS&amp;E, AI Institutes, Tripods, </a:t>
            </a:r>
            <a:r>
              <a:rPr lang="en-US" dirty="0" err="1"/>
              <a:t>etc</a:t>
            </a:r>
            <a:endParaRPr lang="en-US" dirty="0"/>
          </a:p>
          <a:p>
            <a:r>
              <a:rPr lang="en-US" dirty="0"/>
              <a:t>Can we leverage and build on these programs?</a:t>
            </a:r>
          </a:p>
          <a:p>
            <a:pPr lvl="1"/>
            <a:r>
              <a:rPr lang="en-US" dirty="0"/>
              <a:t>Identify promising cross-cutting technology areas with the potential to benefit from interaction multiple science and engineering disciplines, and with the potential to benefit multiple disciplines</a:t>
            </a:r>
          </a:p>
          <a:p>
            <a:pPr lvl="1"/>
            <a:r>
              <a:rPr lang="en-US" dirty="0"/>
              <a:t>Identify new collaborative research directions in experimental, computational, and data-enabled science to accelerate scientific discovery</a:t>
            </a:r>
          </a:p>
          <a:p>
            <a:pPr lvl="1"/>
            <a:r>
              <a:rPr lang="en-US" dirty="0"/>
              <a:t>Explore when and why certain computing techniques work well in some contexts &amp; not others </a:t>
            </a:r>
          </a:p>
          <a:p>
            <a:pPr lvl="1"/>
            <a:r>
              <a:rPr lang="en-US" dirty="0"/>
              <a:t>Continue to build and grow an interdisciplinary community</a:t>
            </a:r>
          </a:p>
          <a:p>
            <a:pPr lvl="1"/>
            <a:endParaRPr lang="en-US" dirty="0"/>
          </a:p>
        </p:txBody>
      </p:sp>
    </p:spTree>
    <p:extLst>
      <p:ext uri="{BB962C8B-B14F-4D97-AF65-F5344CB8AC3E}">
        <p14:creationId xmlns:p14="http://schemas.microsoft.com/office/powerpoint/2010/main" val="4102944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B9304-034B-5333-6E31-70571AAF9F30}"/>
              </a:ext>
            </a:extLst>
          </p:cNvPr>
          <p:cNvSpPr>
            <a:spLocks noGrp="1"/>
          </p:cNvSpPr>
          <p:nvPr>
            <p:ph type="title"/>
          </p:nvPr>
        </p:nvSpPr>
        <p:spPr/>
        <p:txBody>
          <a:bodyPr/>
          <a:lstStyle/>
          <a:p>
            <a:r>
              <a:rPr lang="en-US" dirty="0"/>
              <a:t>ACED Workshops Goals</a:t>
            </a:r>
          </a:p>
        </p:txBody>
      </p:sp>
      <p:sp>
        <p:nvSpPr>
          <p:cNvPr id="3" name="Content Placeholder 2">
            <a:extLst>
              <a:ext uri="{FF2B5EF4-FFF2-40B4-BE49-F238E27FC236}">
                <a16:creationId xmlns:a16="http://schemas.microsoft.com/office/drawing/2014/main" id="{8B39BC9C-4BFA-C920-3FC3-B1D09090A228}"/>
              </a:ext>
            </a:extLst>
          </p:cNvPr>
          <p:cNvSpPr>
            <a:spLocks noGrp="1"/>
          </p:cNvSpPr>
          <p:nvPr>
            <p:ph idx="1"/>
          </p:nvPr>
        </p:nvSpPr>
        <p:spPr>
          <a:xfrm>
            <a:off x="457200" y="1330598"/>
            <a:ext cx="10610193" cy="4575176"/>
          </a:xfrm>
        </p:spPr>
        <p:txBody>
          <a:bodyPr>
            <a:normAutofit/>
          </a:bodyPr>
          <a:lstStyle/>
          <a:p>
            <a:r>
              <a:rPr lang="en-US" dirty="0"/>
              <a:t>Organize a series of workshops to identify </a:t>
            </a:r>
          </a:p>
          <a:p>
            <a:pPr lvl="1"/>
            <a:r>
              <a:rPr lang="en-US" dirty="0"/>
              <a:t>New and promising research directions and priorities that have potential to accelerate scientific discovery across multiple scientific domains </a:t>
            </a:r>
          </a:p>
          <a:p>
            <a:pPr lvl="1"/>
            <a:r>
              <a:rPr lang="en-US" dirty="0"/>
              <a:t>Cyberinfrastructure needed to enable this research</a:t>
            </a:r>
          </a:p>
          <a:p>
            <a:pPr lvl="1"/>
            <a:r>
              <a:rPr lang="en-US" dirty="0"/>
              <a:t>Translational and partnership opportunities</a:t>
            </a:r>
          </a:p>
          <a:p>
            <a:pPr lvl="1"/>
            <a:r>
              <a:rPr lang="en-US" dirty="0"/>
              <a:t>Cross-cutting issues across the five workshop themes</a:t>
            </a:r>
          </a:p>
        </p:txBody>
      </p:sp>
    </p:spTree>
    <p:extLst>
      <p:ext uri="{BB962C8B-B14F-4D97-AF65-F5344CB8AC3E}">
        <p14:creationId xmlns:p14="http://schemas.microsoft.com/office/powerpoint/2010/main" val="2446416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3D472-D2E3-2138-CDE3-190BE771F151}"/>
              </a:ext>
            </a:extLst>
          </p:cNvPr>
          <p:cNvSpPr>
            <a:spLocks noGrp="1"/>
          </p:cNvSpPr>
          <p:nvPr>
            <p:ph type="title"/>
          </p:nvPr>
        </p:nvSpPr>
        <p:spPr/>
        <p:txBody>
          <a:bodyPr/>
          <a:lstStyle/>
          <a:p>
            <a:r>
              <a:rPr lang="en-US" dirty="0"/>
              <a:t>Workshop topics/themes</a:t>
            </a:r>
          </a:p>
        </p:txBody>
      </p:sp>
      <p:grpSp>
        <p:nvGrpSpPr>
          <p:cNvPr id="4" name="Group 3">
            <a:extLst>
              <a:ext uri="{FF2B5EF4-FFF2-40B4-BE49-F238E27FC236}">
                <a16:creationId xmlns:a16="http://schemas.microsoft.com/office/drawing/2014/main" id="{FC7F8F14-E3DD-3E32-7935-DCC9B4B0DFB0}"/>
              </a:ext>
            </a:extLst>
          </p:cNvPr>
          <p:cNvGrpSpPr/>
          <p:nvPr/>
        </p:nvGrpSpPr>
        <p:grpSpPr>
          <a:xfrm>
            <a:off x="598099" y="1313793"/>
            <a:ext cx="10301129" cy="4621381"/>
            <a:chOff x="209215" y="1877704"/>
            <a:chExt cx="11740231" cy="4946997"/>
          </a:xfrm>
        </p:grpSpPr>
        <p:sp>
          <p:nvSpPr>
            <p:cNvPr id="10" name="Freeform 9">
              <a:extLst>
                <a:ext uri="{FF2B5EF4-FFF2-40B4-BE49-F238E27FC236}">
                  <a16:creationId xmlns:a16="http://schemas.microsoft.com/office/drawing/2014/main" id="{0300C800-8FC0-B8D7-CFB2-EFC449F6F3C1}"/>
                </a:ext>
              </a:extLst>
            </p:cNvPr>
            <p:cNvSpPr/>
            <p:nvPr/>
          </p:nvSpPr>
          <p:spPr>
            <a:xfrm>
              <a:off x="658515" y="1877704"/>
              <a:ext cx="11290931" cy="831922"/>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1" numCol="1" spcCol="1270" anchor="ctr" anchorCtr="0">
              <a:noAutofit/>
            </a:bodyPr>
            <a:lstStyle/>
            <a:p>
              <a:pPr marL="0" lvl="0" indent="0" algn="l" defTabSz="1244600">
                <a:lnSpc>
                  <a:spcPct val="90000"/>
                </a:lnSpc>
                <a:spcBef>
                  <a:spcPct val="0"/>
                </a:spcBef>
                <a:spcAft>
                  <a:spcPct val="35000"/>
                </a:spcAft>
                <a:buNone/>
              </a:pPr>
              <a:r>
                <a:rPr kumimoji="0" lang="en-US" sz="2800" b="0" i="0" u="none" strike="noStrike" kern="1200" cap="none" spc="0" normalizeH="0" baseline="0" noProof="0" dirty="0">
                  <a:ln>
                    <a:noFill/>
                  </a:ln>
                  <a:solidFill>
                    <a:srgbClr val="FFFFFF"/>
                  </a:solidFill>
                  <a:effectLst/>
                  <a:uLnTx/>
                  <a:uFillTx/>
                  <a:latin typeface="Calibri"/>
                  <a:ea typeface="+mn-ea"/>
                  <a:cs typeface="+mn-cs"/>
                </a:rPr>
                <a:t>Data, AI and </a:t>
              </a:r>
              <a:r>
                <a:rPr lang="en-US" sz="2800" dirty="0">
                  <a:solidFill>
                    <a:srgbClr val="FFFFFF"/>
                  </a:solidFill>
                  <a:latin typeface="Calibri"/>
                </a:rPr>
                <a:t>Machine Learning</a:t>
              </a:r>
              <a:endParaRPr kumimoji="0" lang="en-US" sz="2800" b="0" i="0" u="none" strike="noStrike" kern="1200" cap="none" spc="0" normalizeH="0" baseline="0" noProof="0" dirty="0">
                <a:ln>
                  <a:noFill/>
                </a:ln>
                <a:solidFill>
                  <a:srgbClr val="FFFFFF"/>
                </a:solidFill>
                <a:effectLst/>
                <a:uLnTx/>
                <a:uFillTx/>
                <a:latin typeface="Calibri"/>
                <a:ea typeface="+mn-ea"/>
                <a:cs typeface="+mn-cs"/>
              </a:endParaRPr>
            </a:p>
          </p:txBody>
        </p:sp>
        <p:sp>
          <p:nvSpPr>
            <p:cNvPr id="12" name="Freeform 11">
              <a:extLst>
                <a:ext uri="{FF2B5EF4-FFF2-40B4-BE49-F238E27FC236}">
                  <a16:creationId xmlns:a16="http://schemas.microsoft.com/office/drawing/2014/main" id="{76EBBE48-45D2-B7C6-94AD-DD21711FC7F3}"/>
                </a:ext>
              </a:extLst>
            </p:cNvPr>
            <p:cNvSpPr/>
            <p:nvPr/>
          </p:nvSpPr>
          <p:spPr>
            <a:xfrm>
              <a:off x="658515" y="2917605"/>
              <a:ext cx="11290931" cy="831922"/>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0" numCol="1" spcCol="1270" anchor="ctr" anchorCtr="0">
              <a:noAutofit/>
            </a:bodyPr>
            <a:lstStyle/>
            <a:p>
              <a:pPr marL="0" lvl="0" indent="0" algn="l" defTabSz="1244600">
                <a:lnSpc>
                  <a:spcPct val="90000"/>
                </a:lnSpc>
                <a:spcBef>
                  <a:spcPct val="0"/>
                </a:spcBef>
                <a:spcAft>
                  <a:spcPct val="35000"/>
                </a:spcAft>
                <a:buNone/>
              </a:pPr>
              <a:r>
                <a:rPr kumimoji="0" lang="en-US" sz="2800" b="0" i="0" u="none" strike="noStrike" kern="1200" cap="none" spc="0" normalizeH="0" baseline="0" noProof="0" dirty="0">
                  <a:ln>
                    <a:noFill/>
                  </a:ln>
                  <a:solidFill>
                    <a:srgbClr val="FFFFFF"/>
                  </a:solidFill>
                  <a:effectLst/>
                  <a:uLnTx/>
                  <a:uFillTx/>
                  <a:latin typeface="Calibri"/>
                  <a:ea typeface="+mn-ea"/>
                  <a:cs typeface="+mn-cs"/>
                </a:rPr>
                <a:t>Digital Twins</a:t>
              </a:r>
            </a:p>
          </p:txBody>
        </p:sp>
        <p:sp>
          <p:nvSpPr>
            <p:cNvPr id="14" name="Freeform 13">
              <a:extLst>
                <a:ext uri="{FF2B5EF4-FFF2-40B4-BE49-F238E27FC236}">
                  <a16:creationId xmlns:a16="http://schemas.microsoft.com/office/drawing/2014/main" id="{CBB86D05-62D8-1712-4130-36A9C649E405}"/>
                </a:ext>
              </a:extLst>
            </p:cNvPr>
            <p:cNvSpPr/>
            <p:nvPr/>
          </p:nvSpPr>
          <p:spPr>
            <a:xfrm>
              <a:off x="658515" y="3957507"/>
              <a:ext cx="11290931" cy="831922"/>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1" numCol="1" spcCol="1270" anchor="ctr" anchorCtr="0">
              <a:noAutofit/>
            </a:bodyPr>
            <a:lstStyle/>
            <a:p>
              <a:pPr marL="0" lvl="0" indent="0" algn="l" defTabSz="1244600">
                <a:lnSpc>
                  <a:spcPct val="90000"/>
                </a:lnSpc>
                <a:spcBef>
                  <a:spcPct val="0"/>
                </a:spcBef>
                <a:spcAft>
                  <a:spcPct val="35000"/>
                </a:spcAft>
                <a:buNone/>
              </a:pPr>
              <a:r>
                <a:rPr kumimoji="0" lang="en-US" sz="2800" b="0" i="0" u="none" strike="noStrike" kern="1200" cap="none" spc="0" normalizeH="0" baseline="0" noProof="0" dirty="0">
                  <a:ln>
                    <a:noFill/>
                  </a:ln>
                  <a:solidFill>
                    <a:srgbClr val="FFFFFF"/>
                  </a:solidFill>
                  <a:effectLst/>
                  <a:uLnTx/>
                  <a:uFillTx/>
                  <a:latin typeface="Calibri"/>
                  <a:ea typeface="+mn-ea"/>
                  <a:cs typeface="+mn-cs"/>
                </a:rPr>
                <a:t>Smart Sensing and Analytics</a:t>
              </a:r>
            </a:p>
          </p:txBody>
        </p:sp>
        <p:sp>
          <p:nvSpPr>
            <p:cNvPr id="16" name="Freeform 15">
              <a:extLst>
                <a:ext uri="{FF2B5EF4-FFF2-40B4-BE49-F238E27FC236}">
                  <a16:creationId xmlns:a16="http://schemas.microsoft.com/office/drawing/2014/main" id="{D05417FB-F61F-CDC0-F468-C1DB631498CB}"/>
                </a:ext>
              </a:extLst>
            </p:cNvPr>
            <p:cNvSpPr/>
            <p:nvPr/>
          </p:nvSpPr>
          <p:spPr>
            <a:xfrm>
              <a:off x="658515" y="4997408"/>
              <a:ext cx="11290931" cy="831922"/>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1" numCol="1" spcCol="1270" anchor="ctr" anchorCtr="0">
              <a:noAutofit/>
            </a:bodyPr>
            <a:lstStyle/>
            <a:p>
              <a:pPr defTabSz="1244600">
                <a:lnSpc>
                  <a:spcPct val="90000"/>
                </a:lnSpc>
                <a:spcBef>
                  <a:spcPct val="0"/>
                </a:spcBef>
                <a:spcAft>
                  <a:spcPct val="35000"/>
                </a:spcAft>
              </a:pPr>
              <a:r>
                <a:rPr lang="en-US" sz="2800" dirty="0">
                  <a:solidFill>
                    <a:srgbClr val="FFFFFF"/>
                  </a:solidFill>
                  <a:latin typeface="Calibri"/>
                </a:rPr>
                <a:t>Rigorous &amp; Reproducible Reasoning</a:t>
              </a:r>
              <a:endParaRPr kumimoji="0" lang="en-US" sz="2800" b="0" i="0" u="none" strike="noStrike" kern="1200" cap="none" spc="0" normalizeH="0" baseline="0" noProof="0" dirty="0">
                <a:ln>
                  <a:noFill/>
                </a:ln>
                <a:solidFill>
                  <a:srgbClr val="FFFFFF"/>
                </a:solidFill>
                <a:effectLst/>
                <a:uLnTx/>
                <a:uFillTx/>
                <a:latin typeface="Calibri"/>
                <a:ea typeface="+mn-ea"/>
                <a:cs typeface="+mn-cs"/>
              </a:endParaRPr>
            </a:p>
          </p:txBody>
        </p:sp>
        <p:sp>
          <p:nvSpPr>
            <p:cNvPr id="11" name="Oval 10">
              <a:extLst>
                <a:ext uri="{FF2B5EF4-FFF2-40B4-BE49-F238E27FC236}">
                  <a16:creationId xmlns:a16="http://schemas.microsoft.com/office/drawing/2014/main" id="{EC08B4C2-A8AD-B251-345E-A07FC2D74EBD}"/>
                </a:ext>
              </a:extLst>
            </p:cNvPr>
            <p:cNvSpPr/>
            <p:nvPr/>
          </p:nvSpPr>
          <p:spPr>
            <a:xfrm>
              <a:off x="242554" y="1877705"/>
              <a:ext cx="831920" cy="831920"/>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3" name="Oval 12">
              <a:extLst>
                <a:ext uri="{FF2B5EF4-FFF2-40B4-BE49-F238E27FC236}">
                  <a16:creationId xmlns:a16="http://schemas.microsoft.com/office/drawing/2014/main" id="{80CBB174-D4A8-F631-B385-6DC7DF644257}"/>
                </a:ext>
              </a:extLst>
            </p:cNvPr>
            <p:cNvSpPr/>
            <p:nvPr/>
          </p:nvSpPr>
          <p:spPr>
            <a:xfrm>
              <a:off x="242554" y="2917606"/>
              <a:ext cx="831920" cy="831920"/>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5" name="Oval 14">
              <a:extLst>
                <a:ext uri="{FF2B5EF4-FFF2-40B4-BE49-F238E27FC236}">
                  <a16:creationId xmlns:a16="http://schemas.microsoft.com/office/drawing/2014/main" id="{387ECF31-C63A-61B1-0B12-21DE9A2E8690}"/>
                </a:ext>
              </a:extLst>
            </p:cNvPr>
            <p:cNvSpPr/>
            <p:nvPr/>
          </p:nvSpPr>
          <p:spPr>
            <a:xfrm>
              <a:off x="242554" y="3957508"/>
              <a:ext cx="831920" cy="831920"/>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7" name="Oval 16">
              <a:extLst>
                <a:ext uri="{FF2B5EF4-FFF2-40B4-BE49-F238E27FC236}">
                  <a16:creationId xmlns:a16="http://schemas.microsoft.com/office/drawing/2014/main" id="{54D946A2-1F44-7D21-2206-D2E2B3E2497C}"/>
                </a:ext>
              </a:extLst>
            </p:cNvPr>
            <p:cNvSpPr/>
            <p:nvPr/>
          </p:nvSpPr>
          <p:spPr>
            <a:xfrm>
              <a:off x="242554" y="4997409"/>
              <a:ext cx="831920" cy="831920"/>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pic>
          <p:nvPicPr>
            <p:cNvPr id="8" name="Graphic 7" descr="Two women outline">
              <a:extLst>
                <a:ext uri="{FF2B5EF4-FFF2-40B4-BE49-F238E27FC236}">
                  <a16:creationId xmlns:a16="http://schemas.microsoft.com/office/drawing/2014/main" id="{9963A63B-C5BC-66CA-2AA8-58F2C9035EC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9624" y="3066866"/>
              <a:ext cx="548640" cy="548640"/>
            </a:xfrm>
            <a:prstGeom prst="rect">
              <a:avLst/>
            </a:prstGeom>
          </p:spPr>
        </p:pic>
        <p:pic>
          <p:nvPicPr>
            <p:cNvPr id="19" name="Graphic 18" descr="Artificial Intelligence outline">
              <a:extLst>
                <a:ext uri="{FF2B5EF4-FFF2-40B4-BE49-F238E27FC236}">
                  <a16:creationId xmlns:a16="http://schemas.microsoft.com/office/drawing/2014/main" id="{30E26E00-AD93-BDB0-A991-FD5D553D77F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75904" y="2014635"/>
              <a:ext cx="548640" cy="548640"/>
            </a:xfrm>
            <a:prstGeom prst="rect">
              <a:avLst/>
            </a:prstGeom>
          </p:spPr>
        </p:pic>
        <p:pic>
          <p:nvPicPr>
            <p:cNvPr id="21" name="Graphic 20" descr="Speedometer Middle outline">
              <a:extLst>
                <a:ext uri="{FF2B5EF4-FFF2-40B4-BE49-F238E27FC236}">
                  <a16:creationId xmlns:a16="http://schemas.microsoft.com/office/drawing/2014/main" id="{848C4731-45F3-0E65-E283-9ACC77A963C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84194" y="4003554"/>
              <a:ext cx="548640" cy="548640"/>
            </a:xfrm>
            <a:prstGeom prst="rect">
              <a:avLst/>
            </a:prstGeom>
          </p:spPr>
        </p:pic>
        <p:pic>
          <p:nvPicPr>
            <p:cNvPr id="23" name="Graphic 22" descr="Mathematics with solid fill">
              <a:extLst>
                <a:ext uri="{FF2B5EF4-FFF2-40B4-BE49-F238E27FC236}">
                  <a16:creationId xmlns:a16="http://schemas.microsoft.com/office/drawing/2014/main" id="{2DE3007C-837D-630A-92B2-AAD908602BC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69624" y="5137585"/>
              <a:ext cx="548640" cy="548640"/>
            </a:xfrm>
            <a:prstGeom prst="rect">
              <a:avLst/>
            </a:prstGeom>
          </p:spPr>
        </p:pic>
        <p:sp>
          <p:nvSpPr>
            <p:cNvPr id="31" name="Freeform 30">
              <a:extLst>
                <a:ext uri="{FF2B5EF4-FFF2-40B4-BE49-F238E27FC236}">
                  <a16:creationId xmlns:a16="http://schemas.microsoft.com/office/drawing/2014/main" id="{0E890667-4C45-90ED-FA0E-7C8DD5E8FE3D}"/>
                </a:ext>
              </a:extLst>
            </p:cNvPr>
            <p:cNvSpPr/>
            <p:nvPr/>
          </p:nvSpPr>
          <p:spPr>
            <a:xfrm>
              <a:off x="625176" y="5992779"/>
              <a:ext cx="11290931" cy="831922"/>
            </a:xfrm>
            <a:custGeom>
              <a:avLst/>
              <a:gdLst>
                <a:gd name="connsiteX0" fmla="*/ 0 w 9110833"/>
                <a:gd name="connsiteY0" fmla="*/ 0 h 831920"/>
                <a:gd name="connsiteX1" fmla="*/ 8694873 w 9110833"/>
                <a:gd name="connsiteY1" fmla="*/ 0 h 831920"/>
                <a:gd name="connsiteX2" fmla="*/ 9110833 w 9110833"/>
                <a:gd name="connsiteY2" fmla="*/ 415960 h 831920"/>
                <a:gd name="connsiteX3" fmla="*/ 8694873 w 9110833"/>
                <a:gd name="connsiteY3" fmla="*/ 831920 h 831920"/>
                <a:gd name="connsiteX4" fmla="*/ 0 w 9110833"/>
                <a:gd name="connsiteY4" fmla="*/ 831920 h 831920"/>
                <a:gd name="connsiteX5" fmla="*/ 0 w 9110833"/>
                <a:gd name="connsiteY5" fmla="*/ 0 h 831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0833" h="831920">
                  <a:moveTo>
                    <a:pt x="9110833" y="831919"/>
                  </a:moveTo>
                  <a:lnTo>
                    <a:pt x="415960" y="831919"/>
                  </a:lnTo>
                  <a:lnTo>
                    <a:pt x="0" y="415960"/>
                  </a:lnTo>
                  <a:lnTo>
                    <a:pt x="415960" y="1"/>
                  </a:lnTo>
                  <a:lnTo>
                    <a:pt x="9110833" y="1"/>
                  </a:lnTo>
                  <a:lnTo>
                    <a:pt x="9110833" y="83191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74834" tIns="106681" rIns="199136" bIns="106681" numCol="1" spcCol="1270" anchor="ctr" anchorCtr="0">
              <a:noAutofit/>
            </a:bodyPr>
            <a:lstStyle/>
            <a:p>
              <a:pPr marL="0" lvl="0" indent="0" algn="l" defTabSz="1244600">
                <a:lnSpc>
                  <a:spcPct val="90000"/>
                </a:lnSpc>
                <a:spcBef>
                  <a:spcPct val="0"/>
                </a:spcBef>
                <a:spcAft>
                  <a:spcPct val="35000"/>
                </a:spcAft>
                <a:buNone/>
              </a:pPr>
              <a:r>
                <a:rPr kumimoji="0" lang="en-US" sz="2800" b="0" i="0" u="none" strike="noStrike" kern="1200" cap="none" spc="0" normalizeH="0" baseline="0" noProof="0" dirty="0">
                  <a:ln>
                    <a:noFill/>
                  </a:ln>
                  <a:solidFill>
                    <a:srgbClr val="FFFFFF"/>
                  </a:solidFill>
                  <a:effectLst/>
                  <a:uLnTx/>
                  <a:uFillTx/>
                  <a:latin typeface="Calibri"/>
                  <a:ea typeface="+mn-ea"/>
                  <a:cs typeface="+mn-cs"/>
                </a:rPr>
                <a:t>Programmable/Self-Driving Labs</a:t>
              </a:r>
            </a:p>
          </p:txBody>
        </p:sp>
        <p:sp>
          <p:nvSpPr>
            <p:cNvPr id="26" name="Rectangle 25">
              <a:extLst>
                <a:ext uri="{FF2B5EF4-FFF2-40B4-BE49-F238E27FC236}">
                  <a16:creationId xmlns:a16="http://schemas.microsoft.com/office/drawing/2014/main" id="{7258CE72-854D-9A49-0F6D-CA50E5612CBF}"/>
                </a:ext>
              </a:extLst>
            </p:cNvPr>
            <p:cNvSpPr/>
            <p:nvPr/>
          </p:nvSpPr>
          <p:spPr>
            <a:xfrm>
              <a:off x="7400925" y="2014538"/>
              <a:ext cx="400050" cy="460057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a:t>Chemistry</a:t>
              </a:r>
            </a:p>
          </p:txBody>
        </p:sp>
        <p:sp>
          <p:nvSpPr>
            <p:cNvPr id="27" name="Rectangle 26">
              <a:extLst>
                <a:ext uri="{FF2B5EF4-FFF2-40B4-BE49-F238E27FC236}">
                  <a16:creationId xmlns:a16="http://schemas.microsoft.com/office/drawing/2014/main" id="{E64B215F-480B-E983-4A11-D78AAF7C0A45}"/>
                </a:ext>
              </a:extLst>
            </p:cNvPr>
            <p:cNvSpPr/>
            <p:nvPr/>
          </p:nvSpPr>
          <p:spPr>
            <a:xfrm>
              <a:off x="7883561" y="2014538"/>
              <a:ext cx="400050" cy="460057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err="1"/>
                <a:t>Envrionmental</a:t>
              </a:r>
              <a:r>
                <a:rPr lang="en-US" sz="2800" dirty="0"/>
                <a:t> Science</a:t>
              </a:r>
            </a:p>
          </p:txBody>
        </p:sp>
        <p:sp>
          <p:nvSpPr>
            <p:cNvPr id="28" name="Rectangle 27">
              <a:extLst>
                <a:ext uri="{FF2B5EF4-FFF2-40B4-BE49-F238E27FC236}">
                  <a16:creationId xmlns:a16="http://schemas.microsoft.com/office/drawing/2014/main" id="{291BC47A-76F3-F64A-3739-34DBAA1D0586}"/>
                </a:ext>
              </a:extLst>
            </p:cNvPr>
            <p:cNvSpPr/>
            <p:nvPr/>
          </p:nvSpPr>
          <p:spPr>
            <a:xfrm>
              <a:off x="8409059" y="2014537"/>
              <a:ext cx="400050" cy="460057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a:t>Materials Science</a:t>
              </a:r>
            </a:p>
          </p:txBody>
        </p:sp>
        <p:sp>
          <p:nvSpPr>
            <p:cNvPr id="29" name="Rectangle 28">
              <a:extLst>
                <a:ext uri="{FF2B5EF4-FFF2-40B4-BE49-F238E27FC236}">
                  <a16:creationId xmlns:a16="http://schemas.microsoft.com/office/drawing/2014/main" id="{C4AB134F-0A45-23B9-CD2F-4C48DA5FC7A0}"/>
                </a:ext>
              </a:extLst>
            </p:cNvPr>
            <p:cNvSpPr/>
            <p:nvPr/>
          </p:nvSpPr>
          <p:spPr>
            <a:xfrm>
              <a:off x="8934557" y="2014536"/>
              <a:ext cx="400050" cy="460057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a:t>Genomics</a:t>
              </a:r>
            </a:p>
          </p:txBody>
        </p:sp>
        <p:sp>
          <p:nvSpPr>
            <p:cNvPr id="30" name="Rectangle 29">
              <a:extLst>
                <a:ext uri="{FF2B5EF4-FFF2-40B4-BE49-F238E27FC236}">
                  <a16:creationId xmlns:a16="http://schemas.microsoft.com/office/drawing/2014/main" id="{5755E36F-5D27-1AFF-8F1A-52CA5911E24D}"/>
                </a:ext>
              </a:extLst>
            </p:cNvPr>
            <p:cNvSpPr/>
            <p:nvPr/>
          </p:nvSpPr>
          <p:spPr>
            <a:xfrm>
              <a:off x="11330102" y="2014535"/>
              <a:ext cx="400050" cy="460057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a:t>Your Science Here!</a:t>
              </a:r>
            </a:p>
          </p:txBody>
        </p:sp>
        <p:sp>
          <p:nvSpPr>
            <p:cNvPr id="32" name="Oval 31">
              <a:extLst>
                <a:ext uri="{FF2B5EF4-FFF2-40B4-BE49-F238E27FC236}">
                  <a16:creationId xmlns:a16="http://schemas.microsoft.com/office/drawing/2014/main" id="{AF13DE68-551A-C84F-4689-AEF886D9C38E}"/>
                </a:ext>
              </a:extLst>
            </p:cNvPr>
            <p:cNvSpPr/>
            <p:nvPr/>
          </p:nvSpPr>
          <p:spPr>
            <a:xfrm>
              <a:off x="209215" y="5992780"/>
              <a:ext cx="831920" cy="831920"/>
            </a:xfrm>
            <a:prstGeom prst="ellipse">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pic>
          <p:nvPicPr>
            <p:cNvPr id="35" name="Graphic 34" descr="Robot Hand outline">
              <a:extLst>
                <a:ext uri="{FF2B5EF4-FFF2-40B4-BE49-F238E27FC236}">
                  <a16:creationId xmlns:a16="http://schemas.microsoft.com/office/drawing/2014/main" id="{49DD6F57-800A-9A7B-F48C-5C2CA8B9E12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85433" y="6090361"/>
              <a:ext cx="548640" cy="548640"/>
            </a:xfrm>
            <a:prstGeom prst="rect">
              <a:avLst/>
            </a:prstGeom>
          </p:spPr>
        </p:pic>
        <p:sp>
          <p:nvSpPr>
            <p:cNvPr id="36" name="Rectangle 35">
              <a:extLst>
                <a:ext uri="{FF2B5EF4-FFF2-40B4-BE49-F238E27FC236}">
                  <a16:creationId xmlns:a16="http://schemas.microsoft.com/office/drawing/2014/main" id="{78801680-E0B5-C12C-BA25-5E2E5164D024}"/>
                </a:ext>
              </a:extLst>
            </p:cNvPr>
            <p:cNvSpPr/>
            <p:nvPr/>
          </p:nvSpPr>
          <p:spPr>
            <a:xfrm>
              <a:off x="9524981" y="2014534"/>
              <a:ext cx="400050" cy="460057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a:t>Computer Systems</a:t>
              </a:r>
            </a:p>
          </p:txBody>
        </p:sp>
        <p:sp>
          <p:nvSpPr>
            <p:cNvPr id="37" name="Rectangle 36">
              <a:extLst>
                <a:ext uri="{FF2B5EF4-FFF2-40B4-BE49-F238E27FC236}">
                  <a16:creationId xmlns:a16="http://schemas.microsoft.com/office/drawing/2014/main" id="{73F74573-E518-6649-D525-D07141EF5BF7}"/>
                </a:ext>
              </a:extLst>
            </p:cNvPr>
            <p:cNvSpPr/>
            <p:nvPr/>
          </p:nvSpPr>
          <p:spPr>
            <a:xfrm rot="5400000">
              <a:off x="10685106" y="4138609"/>
              <a:ext cx="400050" cy="657225"/>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b"/>
            <a:lstStyle/>
            <a:p>
              <a:pPr algn="ctr"/>
              <a:r>
                <a:rPr lang="en-US" sz="3600" dirty="0"/>
                <a:t>…</a:t>
              </a:r>
            </a:p>
          </p:txBody>
        </p:sp>
        <p:sp>
          <p:nvSpPr>
            <p:cNvPr id="3" name="Rectangle 2">
              <a:extLst>
                <a:ext uri="{FF2B5EF4-FFF2-40B4-BE49-F238E27FC236}">
                  <a16:creationId xmlns:a16="http://schemas.microsoft.com/office/drawing/2014/main" id="{9E76F802-3423-3A5A-F002-EE21D24FAFC9}"/>
                </a:ext>
              </a:extLst>
            </p:cNvPr>
            <p:cNvSpPr/>
            <p:nvPr/>
          </p:nvSpPr>
          <p:spPr>
            <a:xfrm>
              <a:off x="10066719" y="2014533"/>
              <a:ext cx="400050" cy="460057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a:t>Mathematics</a:t>
              </a:r>
            </a:p>
          </p:txBody>
        </p:sp>
      </p:grpSp>
    </p:spTree>
    <p:extLst>
      <p:ext uri="{BB962C8B-B14F-4D97-AF65-F5344CB8AC3E}">
        <p14:creationId xmlns:p14="http://schemas.microsoft.com/office/powerpoint/2010/main" val="520428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B9304-034B-5333-6E31-70571AAF9F30}"/>
              </a:ext>
            </a:extLst>
          </p:cNvPr>
          <p:cNvSpPr>
            <a:spLocks noGrp="1"/>
          </p:cNvSpPr>
          <p:nvPr>
            <p:ph type="title"/>
          </p:nvPr>
        </p:nvSpPr>
        <p:spPr/>
        <p:txBody>
          <a:bodyPr/>
          <a:lstStyle/>
          <a:p>
            <a:r>
              <a:rPr lang="en-US" dirty="0"/>
              <a:t>Workshops</a:t>
            </a:r>
          </a:p>
        </p:txBody>
      </p:sp>
      <p:sp>
        <p:nvSpPr>
          <p:cNvPr id="3" name="Content Placeholder 2">
            <a:extLst>
              <a:ext uri="{FF2B5EF4-FFF2-40B4-BE49-F238E27FC236}">
                <a16:creationId xmlns:a16="http://schemas.microsoft.com/office/drawing/2014/main" id="{8B39BC9C-4BFA-C920-3FC3-B1D09090A228}"/>
              </a:ext>
            </a:extLst>
          </p:cNvPr>
          <p:cNvSpPr>
            <a:spLocks noGrp="1"/>
          </p:cNvSpPr>
          <p:nvPr>
            <p:ph idx="1"/>
          </p:nvPr>
        </p:nvSpPr>
        <p:spPr>
          <a:xfrm>
            <a:off x="457200" y="1107438"/>
            <a:ext cx="11277600" cy="4925499"/>
          </a:xfrm>
        </p:spPr>
        <p:txBody>
          <a:bodyPr>
            <a:normAutofit fontScale="32500" lnSpcReduction="20000"/>
          </a:bodyPr>
          <a:lstStyle/>
          <a:p>
            <a:pPr marL="457200" lvl="1" indent="0">
              <a:buNone/>
            </a:pPr>
            <a:endParaRPr lang="en-US" dirty="0"/>
          </a:p>
          <a:p>
            <a:pPr>
              <a:lnSpc>
                <a:spcPct val="110000"/>
              </a:lnSpc>
            </a:pPr>
            <a:r>
              <a:rPr lang="en-US" sz="6400" b="1" dirty="0"/>
              <a:t>Meta-Workshop on AI to Accelerate Science and Engineering Discovery</a:t>
            </a:r>
          </a:p>
          <a:p>
            <a:pPr lvl="1">
              <a:lnSpc>
                <a:spcPct val="110000"/>
              </a:lnSpc>
            </a:pPr>
            <a:r>
              <a:rPr lang="en-US" sz="6000" dirty="0"/>
              <a:t>Organizers: </a:t>
            </a:r>
            <a:r>
              <a:rPr lang="en-US" sz="6000" u="sng" dirty="0"/>
              <a:t>Shih-</a:t>
            </a:r>
            <a:r>
              <a:rPr lang="en-US" sz="6000" u="sng" dirty="0" err="1"/>
              <a:t>Chieh</a:t>
            </a:r>
            <a:r>
              <a:rPr lang="en-US" sz="6000" u="sng" dirty="0"/>
              <a:t> Hsu, </a:t>
            </a:r>
            <a:r>
              <a:rPr lang="en-US" sz="6000" u="sng" dirty="0" err="1"/>
              <a:t>Aidong</a:t>
            </a:r>
            <a:r>
              <a:rPr lang="en-US" sz="6000" u="sng" dirty="0"/>
              <a:t> Zhang</a:t>
            </a:r>
          </a:p>
          <a:p>
            <a:pPr lvl="1">
              <a:lnSpc>
                <a:spcPct val="110000"/>
              </a:lnSpc>
            </a:pPr>
            <a:r>
              <a:rPr lang="en-US" sz="5600" dirty="0">
                <a:highlight>
                  <a:srgbClr val="FFFF00"/>
                </a:highlight>
              </a:rPr>
              <a:t>Virtual (Tentative dates are October 2-3, 2023)</a:t>
            </a:r>
          </a:p>
          <a:p>
            <a:pPr lvl="1">
              <a:lnSpc>
                <a:spcPct val="110000"/>
              </a:lnSpc>
            </a:pPr>
            <a:r>
              <a:rPr lang="en-US" sz="5600" dirty="0"/>
              <a:t>This meta-workshop will bring together leaders of specific domains in data science, AI and ML. Majority of attendees will be core organizers from recent workshops and meetings around the heart of data-intensive discoveries. They will include the most important findings from their events, bring them to this meta-workshop, and collaborate with other participants to generate new insights.</a:t>
            </a:r>
          </a:p>
          <a:p>
            <a:pPr>
              <a:lnSpc>
                <a:spcPct val="110000"/>
              </a:lnSpc>
            </a:pPr>
            <a:r>
              <a:rPr lang="en-US" sz="6400" b="1" dirty="0"/>
              <a:t>Workshop on Crosscutting Research Needs for Digital Twins</a:t>
            </a:r>
          </a:p>
          <a:p>
            <a:pPr lvl="1">
              <a:lnSpc>
                <a:spcPct val="110000"/>
              </a:lnSpc>
            </a:pPr>
            <a:r>
              <a:rPr lang="en-US" sz="6000" dirty="0"/>
              <a:t>Organizers: </a:t>
            </a:r>
            <a:r>
              <a:rPr lang="en-US" sz="6000" u="sng" dirty="0"/>
              <a:t>Karen Willcox, Omar Ghattas, Kenichi Soga</a:t>
            </a:r>
          </a:p>
          <a:p>
            <a:pPr lvl="1">
              <a:lnSpc>
                <a:spcPct val="110000"/>
              </a:lnSpc>
            </a:pPr>
            <a:r>
              <a:rPr lang="en-US" sz="5600" dirty="0">
                <a:highlight>
                  <a:srgbClr val="FFFF00"/>
                </a:highlight>
              </a:rPr>
              <a:t>In person on Oct 11-12</a:t>
            </a:r>
            <a:r>
              <a:rPr lang="en-US" sz="5600" baseline="30000" dirty="0">
                <a:highlight>
                  <a:srgbClr val="FFFF00"/>
                </a:highlight>
              </a:rPr>
              <a:t>th</a:t>
            </a:r>
            <a:r>
              <a:rPr lang="en-US" sz="5600" dirty="0">
                <a:highlight>
                  <a:srgbClr val="FFFF00"/>
                </a:highlight>
              </a:rPr>
              <a:t>, Cowan campus in Santa Fe Institute, New Mexico</a:t>
            </a:r>
          </a:p>
          <a:p>
            <a:pPr lvl="1">
              <a:lnSpc>
                <a:spcPct val="120000"/>
              </a:lnSpc>
            </a:pPr>
            <a:r>
              <a:rPr lang="en-US" sz="5600" dirty="0"/>
              <a:t>The workshop aims to identify research gaps in digital twin technologies that are common across application domains and that may benefit from crosscutting interdisciplinary research efforts.  The workshop will focus on four methodological themes: models; data; decisions; and verification, validation &amp; uncertainty, quantification, and numerous diverse application domains. </a:t>
            </a:r>
          </a:p>
        </p:txBody>
      </p:sp>
    </p:spTree>
    <p:extLst>
      <p:ext uri="{BB962C8B-B14F-4D97-AF65-F5344CB8AC3E}">
        <p14:creationId xmlns:p14="http://schemas.microsoft.com/office/powerpoint/2010/main" val="3233626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B9304-034B-5333-6E31-70571AAF9F30}"/>
              </a:ext>
            </a:extLst>
          </p:cNvPr>
          <p:cNvSpPr>
            <a:spLocks noGrp="1"/>
          </p:cNvSpPr>
          <p:nvPr>
            <p:ph type="title"/>
          </p:nvPr>
        </p:nvSpPr>
        <p:spPr/>
        <p:txBody>
          <a:bodyPr/>
          <a:lstStyle/>
          <a:p>
            <a:r>
              <a:rPr lang="en-US" dirty="0"/>
              <a:t>Workshops</a:t>
            </a:r>
          </a:p>
        </p:txBody>
      </p:sp>
      <p:sp>
        <p:nvSpPr>
          <p:cNvPr id="3" name="Content Placeholder 2">
            <a:extLst>
              <a:ext uri="{FF2B5EF4-FFF2-40B4-BE49-F238E27FC236}">
                <a16:creationId xmlns:a16="http://schemas.microsoft.com/office/drawing/2014/main" id="{8B39BC9C-4BFA-C920-3FC3-B1D09090A228}"/>
              </a:ext>
            </a:extLst>
          </p:cNvPr>
          <p:cNvSpPr>
            <a:spLocks noGrp="1"/>
          </p:cNvSpPr>
          <p:nvPr>
            <p:ph idx="1"/>
          </p:nvPr>
        </p:nvSpPr>
        <p:spPr>
          <a:xfrm>
            <a:off x="457200" y="1107439"/>
            <a:ext cx="11277600" cy="4575176"/>
          </a:xfrm>
        </p:spPr>
        <p:txBody>
          <a:bodyPr>
            <a:normAutofit fontScale="77500" lnSpcReduction="20000"/>
          </a:bodyPr>
          <a:lstStyle/>
          <a:p>
            <a:pPr marL="457200" lvl="1" indent="0">
              <a:buNone/>
            </a:pPr>
            <a:endParaRPr lang="en-US" dirty="0"/>
          </a:p>
          <a:p>
            <a:pPr marR="0" lvl="0" fontAlgn="auto">
              <a:lnSpc>
                <a:spcPct val="110000"/>
              </a:lnSpc>
              <a:spcBef>
                <a:spcPts val="1000"/>
              </a:spcBef>
              <a:spcAft>
                <a:spcPts val="0"/>
              </a:spcAft>
              <a:buClrTx/>
              <a:buSzTx/>
              <a:tabLst/>
              <a:defRPr/>
            </a:pPr>
            <a:r>
              <a:rPr lang="en-US" sz="2700" b="1" dirty="0"/>
              <a:t>Workshop on Convergence of Smart Sensing Systems, Applications, Analytic &amp; Decision Making</a:t>
            </a:r>
          </a:p>
          <a:p>
            <a:pPr lvl="1">
              <a:lnSpc>
                <a:spcPct val="110000"/>
              </a:lnSpc>
              <a:defRPr/>
            </a:pPr>
            <a:r>
              <a:rPr lang="en-US" sz="2300" dirty="0"/>
              <a:t>Organizers: </a:t>
            </a:r>
            <a:r>
              <a:rPr lang="en-US" sz="2300" u="sng" dirty="0" err="1"/>
              <a:t>Mingyi</a:t>
            </a:r>
            <a:r>
              <a:rPr lang="en-US" sz="2300" u="sng" dirty="0"/>
              <a:t> Hong, Alison Gray, Cherie Kagan, Qi Li, Joshua Smith, Peng Wei</a:t>
            </a:r>
          </a:p>
          <a:p>
            <a:pPr lvl="1">
              <a:lnSpc>
                <a:spcPct val="110000"/>
              </a:lnSpc>
              <a:defRPr/>
            </a:pPr>
            <a:r>
              <a:rPr lang="en-US" sz="2300" dirty="0">
                <a:highlight>
                  <a:srgbClr val="FFFF00"/>
                </a:highlight>
              </a:rPr>
              <a:t>In person on Nov 16-17th at NSF, Alexandria, VA </a:t>
            </a:r>
          </a:p>
          <a:p>
            <a:pPr marR="0" lvl="1" fontAlgn="auto">
              <a:lnSpc>
                <a:spcPct val="110000"/>
              </a:lnSpc>
              <a:spcAft>
                <a:spcPts val="0"/>
              </a:spcAft>
              <a:buClrTx/>
              <a:buSzTx/>
              <a:tabLst/>
              <a:defRPr/>
            </a:pPr>
            <a:r>
              <a:rPr lang="en-US" sz="2300" dirty="0"/>
              <a:t>This workshop will bring together stakeholders with domain expertise in sensing systems together with experts on signal processing, optimization, machine learning, and control theory to address a number of present and future challenges in smart sensing and analytics. </a:t>
            </a:r>
          </a:p>
          <a:p>
            <a:pPr marL="228600" lvl="1">
              <a:lnSpc>
                <a:spcPct val="110000"/>
              </a:lnSpc>
              <a:spcBef>
                <a:spcPts val="1000"/>
              </a:spcBef>
              <a:defRPr/>
            </a:pPr>
            <a:r>
              <a:rPr lang="en-US" sz="2700" b="1" dirty="0"/>
              <a:t>Workshop on Rigorous and Reproducible Scientific Reasoning</a:t>
            </a:r>
          </a:p>
          <a:p>
            <a:pPr marL="685800" lvl="2">
              <a:lnSpc>
                <a:spcPct val="110000"/>
              </a:lnSpc>
              <a:spcBef>
                <a:spcPts val="1000"/>
              </a:spcBef>
              <a:defRPr/>
            </a:pPr>
            <a:r>
              <a:rPr lang="en-US" sz="2300" dirty="0"/>
              <a:t>Organizers: </a:t>
            </a:r>
            <a:r>
              <a:rPr lang="en-US" sz="2300" u="sng" dirty="0"/>
              <a:t>Sriram </a:t>
            </a:r>
            <a:r>
              <a:rPr lang="en-US" sz="2300" u="sng" dirty="0" err="1"/>
              <a:t>Sankaranarayanan</a:t>
            </a:r>
            <a:r>
              <a:rPr lang="en-US" sz="2300" u="sng" dirty="0"/>
              <a:t>, Chris Myers, Rajagopalan Balaji </a:t>
            </a:r>
          </a:p>
          <a:p>
            <a:pPr marL="685800" lvl="2">
              <a:lnSpc>
                <a:spcPct val="110000"/>
              </a:lnSpc>
              <a:spcBef>
                <a:spcPts val="1000"/>
              </a:spcBef>
              <a:defRPr/>
            </a:pPr>
            <a:r>
              <a:rPr lang="en-US" sz="2300" dirty="0">
                <a:highlight>
                  <a:srgbClr val="FFFF00"/>
                </a:highlight>
              </a:rPr>
              <a:t>In person in third week of Oct at University of Colorado, Boulder, Colorado</a:t>
            </a:r>
            <a:endParaRPr lang="en-US" sz="2300" u="sng" dirty="0"/>
          </a:p>
          <a:p>
            <a:pPr lvl="1"/>
            <a:r>
              <a:rPr lang="en-US" sz="2300" dirty="0"/>
              <a:t>This  workshop will explore rigorous and reproducible approaches to increase confidence in the outcomes of data driven scientific workflows/processes. The focus will be on development and use of rigorous methods to ensure correctness, reliability, robustness, reproducibility, safety, security, and efficient resource usage.</a:t>
            </a:r>
          </a:p>
        </p:txBody>
      </p:sp>
    </p:spTree>
    <p:extLst>
      <p:ext uri="{BB962C8B-B14F-4D97-AF65-F5344CB8AC3E}">
        <p14:creationId xmlns:p14="http://schemas.microsoft.com/office/powerpoint/2010/main" val="2214252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B9304-034B-5333-6E31-70571AAF9F30}"/>
              </a:ext>
            </a:extLst>
          </p:cNvPr>
          <p:cNvSpPr>
            <a:spLocks noGrp="1"/>
          </p:cNvSpPr>
          <p:nvPr>
            <p:ph type="title"/>
          </p:nvPr>
        </p:nvSpPr>
        <p:spPr/>
        <p:txBody>
          <a:bodyPr/>
          <a:lstStyle/>
          <a:p>
            <a:r>
              <a:rPr lang="en-US" dirty="0"/>
              <a:t>Workshops</a:t>
            </a:r>
          </a:p>
        </p:txBody>
      </p:sp>
      <p:sp>
        <p:nvSpPr>
          <p:cNvPr id="3" name="Content Placeholder 2">
            <a:extLst>
              <a:ext uri="{FF2B5EF4-FFF2-40B4-BE49-F238E27FC236}">
                <a16:creationId xmlns:a16="http://schemas.microsoft.com/office/drawing/2014/main" id="{8B39BC9C-4BFA-C920-3FC3-B1D09090A228}"/>
              </a:ext>
            </a:extLst>
          </p:cNvPr>
          <p:cNvSpPr>
            <a:spLocks noGrp="1"/>
          </p:cNvSpPr>
          <p:nvPr>
            <p:ph idx="1"/>
          </p:nvPr>
        </p:nvSpPr>
        <p:spPr>
          <a:xfrm>
            <a:off x="457200" y="1107439"/>
            <a:ext cx="11277600" cy="4575176"/>
          </a:xfrm>
        </p:spPr>
        <p:txBody>
          <a:bodyPr>
            <a:normAutofit/>
          </a:bodyPr>
          <a:lstStyle/>
          <a:p>
            <a:pPr marL="457200" lvl="1" indent="0">
              <a:buNone/>
            </a:pPr>
            <a:endParaRPr lang="en-US" dirty="0"/>
          </a:p>
          <a:p>
            <a:r>
              <a:rPr lang="en-US" sz="2100" b="1" dirty="0"/>
              <a:t>Workshop on Automated, Programmable and Self-driving Laboratories</a:t>
            </a:r>
          </a:p>
          <a:p>
            <a:pPr lvl="1"/>
            <a:r>
              <a:rPr lang="en-US" sz="1800" dirty="0"/>
              <a:t>Organizers: </a:t>
            </a:r>
            <a:r>
              <a:rPr lang="en-US" sz="1800" u="sng" dirty="0"/>
              <a:t>Nadya Peek, Thomas </a:t>
            </a:r>
            <a:r>
              <a:rPr lang="en-US" sz="1800" u="sng" dirty="0" err="1"/>
              <a:t>Kurfess</a:t>
            </a:r>
            <a:r>
              <a:rPr lang="en-US" sz="1800" u="sng" dirty="0"/>
              <a:t>, and Ian Foster</a:t>
            </a:r>
          </a:p>
          <a:p>
            <a:pPr lvl="1"/>
            <a:r>
              <a:rPr lang="en-US" sz="1800" dirty="0">
                <a:highlight>
                  <a:srgbClr val="FFFF00"/>
                </a:highlight>
              </a:rPr>
              <a:t>In person (east coast, and date to be decided) </a:t>
            </a:r>
          </a:p>
          <a:p>
            <a:pPr lvl="1"/>
            <a:r>
              <a:rPr lang="en-US" sz="1800" dirty="0"/>
              <a:t>this workshop will convene experts in laboratory automation, data-driven methods, robotics, manufacturing, and human-machine interaction to identify the major challenges facing self-driving and automated experimental laboratories that can dramatically shorten the time between iterations of experiments or make it possible to conduct experiments that would be too dangerous for human technicians. </a:t>
            </a:r>
          </a:p>
        </p:txBody>
      </p:sp>
    </p:spTree>
    <p:extLst>
      <p:ext uri="{BB962C8B-B14F-4D97-AF65-F5344CB8AC3E}">
        <p14:creationId xmlns:p14="http://schemas.microsoft.com/office/powerpoint/2010/main" val="4292319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NSF New Palette">
      <a:dk1>
        <a:srgbClr val="000000"/>
      </a:dk1>
      <a:lt1>
        <a:srgbClr val="FFFFFF"/>
      </a:lt1>
      <a:dk2>
        <a:srgbClr val="002454"/>
      </a:dk2>
      <a:lt2>
        <a:srgbClr val="A6C3DA"/>
      </a:lt2>
      <a:accent1>
        <a:srgbClr val="005699"/>
      </a:accent1>
      <a:accent2>
        <a:srgbClr val="D3B34E"/>
      </a:accent2>
      <a:accent3>
        <a:srgbClr val="00C37E"/>
      </a:accent3>
      <a:accent4>
        <a:srgbClr val="4EC3E0"/>
      </a:accent4>
      <a:accent5>
        <a:srgbClr val="00758D"/>
      </a:accent5>
      <a:accent6>
        <a:srgbClr val="473B70"/>
      </a:accent6>
      <a:hlink>
        <a:srgbClr val="000000"/>
      </a:hlink>
      <a:folHlink>
        <a:srgbClr val="000000"/>
      </a:folHlink>
    </a:clrScheme>
    <a:fontScheme name="Custom 1">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951CEB5059424697C097C53561DFE9" ma:contentTypeVersion="2" ma:contentTypeDescription="Create a new document." ma:contentTypeScope="" ma:versionID="4bf7b3d333ab6718e2c658384df392bb">
  <xsd:schema xmlns:xsd="http://www.w3.org/2001/XMLSchema" xmlns:xs="http://www.w3.org/2001/XMLSchema" xmlns:p="http://schemas.microsoft.com/office/2006/metadata/properties" xmlns:ns2="2d304817-abcb-47da-b3f9-cff903e04d66" targetNamespace="http://schemas.microsoft.com/office/2006/metadata/properties" ma:root="true" ma:fieldsID="e2edd476119c968d0de72f419a1bd5f8" ns2:_="">
    <xsd:import namespace="2d304817-abcb-47da-b3f9-cff903e04d66"/>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304817-abcb-47da-b3f9-cff903e04d6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319A5E1-F6B6-4EFC-B8AD-48B4980B8C07}">
  <ds:schemaRefs>
    <ds:schemaRef ds:uri="http://schemas.microsoft.com/sharepoint/v3/contenttype/forms"/>
  </ds:schemaRefs>
</ds:datastoreItem>
</file>

<file path=customXml/itemProps2.xml><?xml version="1.0" encoding="utf-8"?>
<ds:datastoreItem xmlns:ds="http://schemas.openxmlformats.org/officeDocument/2006/customXml" ds:itemID="{E3965370-828F-45E4-83F5-31404AD0C631}">
  <ds:schemaRefs>
    <ds:schemaRef ds:uri="http://purl.org/dc/dcmitype/"/>
    <ds:schemaRef ds:uri="http://schemas.microsoft.com/office/infopath/2007/PartnerControls"/>
    <ds:schemaRef ds:uri="http://schemas.microsoft.com/office/2006/documentManagement/types"/>
    <ds:schemaRef ds:uri="http://purl.org/dc/elements/1.1/"/>
    <ds:schemaRef ds:uri="adaf1228-60dc-4e3b-8c68-ce083cb974c5"/>
    <ds:schemaRef ds:uri="http://schemas.microsoft.com/office/2006/metadata/properties"/>
    <ds:schemaRef ds:uri="f7d96f92-165b-4145-847a-9fb90de63c03"/>
    <ds:schemaRef ds:uri="http://www.w3.org/XML/1998/namespace"/>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61775076-CE09-4998-87AC-DC4AA9AB19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304817-abcb-47da-b3f9-cff903e04d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2488</TotalTime>
  <Words>851</Words>
  <Application>Microsoft Macintosh PowerPoint</Application>
  <PresentationFormat>Widescreen</PresentationFormat>
  <Paragraphs>90</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Open Sans</vt:lpstr>
      <vt:lpstr>Calibri</vt:lpstr>
      <vt:lpstr>Office Theme</vt:lpstr>
      <vt:lpstr>Accelerating Computer-Enabled Discovery (ACED)</vt:lpstr>
      <vt:lpstr>A New Vision for Scientific Discovery?</vt:lpstr>
      <vt:lpstr>Data Driven Scientific Workflows/Methods</vt:lpstr>
      <vt:lpstr>Synergies with existing programs</vt:lpstr>
      <vt:lpstr>ACED Workshops Goals</vt:lpstr>
      <vt:lpstr>Workshop topics/themes</vt:lpstr>
      <vt:lpstr>Workshops</vt:lpstr>
      <vt:lpstr>Workshops</vt:lpstr>
      <vt:lpstr>Workshops</vt:lpstr>
      <vt:lpstr>Topics for Discussion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NSF Vision Template</dc:title>
  <dc:subject/>
  <dc:creator>gdcoll@associates.nsf.gov;ammason@nsf.gov</dc:creator>
  <cp:keywords>Vision</cp:keywords>
  <dc:description/>
  <cp:lastModifiedBy>Amla, Nina</cp:lastModifiedBy>
  <cp:revision>71</cp:revision>
  <cp:lastPrinted>2022-07-28T21:24:06Z</cp:lastPrinted>
  <dcterms:created xsi:type="dcterms:W3CDTF">2020-09-04T16:24:30Z</dcterms:created>
  <dcterms:modified xsi:type="dcterms:W3CDTF">2023-08-11T21:07:05Z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40261494</vt:lpwstr>
  </property>
  <property fmtid="{D5CDD505-2E9C-101B-9397-08002B2CF9AE}" pid="3" name="NXPowerLiteSettings">
    <vt:lpwstr>C900052003A000</vt:lpwstr>
  </property>
  <property fmtid="{D5CDD505-2E9C-101B-9397-08002B2CF9AE}" pid="4" name="NXPowerLiteVersion">
    <vt:lpwstr>D8.0.8</vt:lpwstr>
  </property>
  <property fmtid="{D5CDD505-2E9C-101B-9397-08002B2CF9AE}" pid="5" name="MediaServiceImageTags">
    <vt:lpwstr/>
  </property>
  <property fmtid="{D5CDD505-2E9C-101B-9397-08002B2CF9AE}" pid="6" name="ContentTypeId">
    <vt:lpwstr>0x01010035951CEB5059424697C097C53561DFE9</vt:lpwstr>
  </property>
  <property fmtid="{D5CDD505-2E9C-101B-9397-08002B2CF9AE}" pid="7" name="TitusGUID">
    <vt:lpwstr>20ba1578-be70-4c16-8761-b13678677728</vt:lpwstr>
  </property>
  <property fmtid="{D5CDD505-2E9C-101B-9397-08002B2CF9AE}" pid="8" name="ContainsCUI">
    <vt:lpwstr>No</vt:lpwstr>
  </property>
</Properties>
</file>