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87" r:id="rId1"/>
  </p:sldMasterIdLst>
  <p:notesMasterIdLst>
    <p:notesMasterId r:id="rId7"/>
  </p:notesMasterIdLst>
  <p:sldIdLst>
    <p:sldId id="256" r:id="rId2"/>
    <p:sldId id="1923" r:id="rId3"/>
    <p:sldId id="1924" r:id="rId4"/>
    <p:sldId id="1926" r:id="rId5"/>
    <p:sldId id="192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102E"/>
    <a:srgbClr val="70AD47"/>
    <a:srgbClr val="48BB4F"/>
    <a:srgbClr val="4DC58D"/>
    <a:srgbClr val="54CCCD"/>
    <a:srgbClr val="2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02"/>
    <p:restoredTop sz="87075" autoAdjust="0"/>
  </p:normalViewPr>
  <p:slideViewPr>
    <p:cSldViewPr snapToGrid="0" snapToObjects="1">
      <p:cViewPr varScale="1">
        <p:scale>
          <a:sx n="111" d="100"/>
          <a:sy n="111" d="100"/>
        </p:scale>
        <p:origin x="13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DC6C8-E0F3-4BEE-B62E-E82D7134E08B}" type="datetimeFigureOut">
              <a:rPr lang="en-US" smtClean="0"/>
              <a:t>10/3/23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F7F7C-BB71-4D5C-B16A-1B519DFDB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0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DF7F7C-BB71-4D5C-B16A-1B519DFDBE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3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9CD82-C2E9-4823-A6AC-1C4FFA487A76}" type="datetime1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82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BCCBB-E4F1-4D69-A36B-A0C1257315C6}" type="datetime1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38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213BE-764B-41E0-9860-3A7B5D63CA3A}" type="datetime1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91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85FA-8ACC-4C30-9A8D-ED9C624F5AD3}" type="datetime1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7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4D54B-7C4C-45C3-ADD6-A483E9A78F96}" type="datetime1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9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7D622-371D-44D5-9382-2CA9754FAB10}" type="datetime1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1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AB1FC-E687-4595-810E-F5350C1AD970}" type="datetime1">
              <a:rPr lang="en-US" smtClean="0"/>
              <a:t>10/3/23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88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9146B-0344-4C03-BFCC-3EE1E5B29F28}" type="datetime1">
              <a:rPr lang="en-US" smtClean="0"/>
              <a:t>10/3/23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54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4CD8-F3C3-4675-A182-537BF53EB974}" type="datetime1">
              <a:rPr lang="en-US" smtClean="0"/>
              <a:t>10/3/23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7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BAA13-F873-4176-A806-D67E89E9E4F0}" type="datetime1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44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B9B81-EDAC-4AB2-A395-369773BA16A0}" type="datetime1">
              <a:rPr lang="en-US" smtClean="0"/>
              <a:t>10/3/23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3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4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72057"/>
            <a:ext cx="10515600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6A3C8-7313-4102-BA70-547D170C6D5D}" type="datetime1">
              <a:rPr lang="en-US" smtClean="0"/>
              <a:t>10/3/23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9226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D4215-15CF-8643-BE07-7D97DE099CE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288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adam-aaai2022.github.io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902907"/>
            <a:ext cx="103632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AI + Computation: Use inspired challenges from Manufacturing and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Baskar Ganapathysubramanian</a:t>
            </a:r>
          </a:p>
          <a:p>
            <a:r>
              <a:rPr lang="en-US" dirty="0"/>
              <a:t>Iowa State University </a:t>
            </a:r>
          </a:p>
        </p:txBody>
      </p:sp>
    </p:spTree>
    <p:extLst>
      <p:ext uri="{BB962C8B-B14F-4D97-AF65-F5344CB8AC3E}">
        <p14:creationId xmlns:p14="http://schemas.microsoft.com/office/powerpoint/2010/main" val="302443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AAAI 2022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08344" y="4743036"/>
            <a:ext cx="11653284" cy="21521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Organizers: </a:t>
            </a:r>
          </a:p>
          <a:p>
            <a:pPr marL="0" indent="0">
              <a:buNone/>
            </a:pPr>
            <a:r>
              <a:rPr lang="en-US" dirty="0" err="1"/>
              <a:t>Aarti</a:t>
            </a:r>
            <a:r>
              <a:rPr lang="en-US" dirty="0"/>
              <a:t> Singh (CMU), </a:t>
            </a:r>
            <a:r>
              <a:rPr lang="en-US" dirty="0" err="1"/>
              <a:t>Baskar</a:t>
            </a:r>
            <a:r>
              <a:rPr lang="en-US" dirty="0"/>
              <a:t> G (ISU), </a:t>
            </a:r>
            <a:r>
              <a:rPr lang="en-US" dirty="0" err="1"/>
              <a:t>Chinmay</a:t>
            </a:r>
            <a:r>
              <a:rPr lang="en-US" dirty="0"/>
              <a:t> </a:t>
            </a:r>
            <a:r>
              <a:rPr lang="en-US" dirty="0" err="1"/>
              <a:t>Hegde</a:t>
            </a:r>
            <a:r>
              <a:rPr lang="en-US" dirty="0"/>
              <a:t> (NYU), Mark </a:t>
            </a:r>
            <a:r>
              <a:rPr lang="en-US" dirty="0" err="1"/>
              <a:t>Fuge</a:t>
            </a:r>
            <a:r>
              <a:rPr lang="en-US" dirty="0"/>
              <a:t> (Maryland), Olga </a:t>
            </a:r>
            <a:r>
              <a:rPr lang="en-US" dirty="0" err="1"/>
              <a:t>Wodo</a:t>
            </a:r>
            <a:r>
              <a:rPr lang="en-US" dirty="0"/>
              <a:t> (SUNY, Buffalo), </a:t>
            </a:r>
            <a:r>
              <a:rPr lang="en-US" dirty="0" err="1"/>
              <a:t>Payel</a:t>
            </a:r>
            <a:r>
              <a:rPr lang="en-US" dirty="0"/>
              <a:t> Das (IBM), </a:t>
            </a:r>
            <a:r>
              <a:rPr lang="en-US" dirty="0" err="1"/>
              <a:t>Soumalya</a:t>
            </a:r>
            <a:r>
              <a:rPr lang="en-US" dirty="0"/>
              <a:t> Sarkar (Raytheon), Aditya </a:t>
            </a:r>
            <a:r>
              <a:rPr lang="en-US" dirty="0" err="1"/>
              <a:t>Balu</a:t>
            </a:r>
            <a:r>
              <a:rPr lang="en-US" dirty="0"/>
              <a:t> (ISU), </a:t>
            </a:r>
            <a:r>
              <a:rPr lang="en-US" dirty="0" err="1"/>
              <a:t>Adarsh</a:t>
            </a:r>
            <a:r>
              <a:rPr lang="en-US" dirty="0"/>
              <a:t> Krishnamurthy (ISU)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25 papers, along with 5 invited talks 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https://adam-aaai2022.github.io/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17595" b="9741"/>
          <a:stretch/>
        </p:blipFill>
        <p:spPr>
          <a:xfrm>
            <a:off x="621840" y="1192195"/>
            <a:ext cx="10142020" cy="486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65290"/>
            <a:ext cx="5015947" cy="26907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284" y="1865290"/>
            <a:ext cx="6942507" cy="273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95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Thematic challenges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72057"/>
            <a:ext cx="6062330" cy="466344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Constrained generation of (3D) objects</a:t>
            </a:r>
          </a:p>
          <a:p>
            <a:pPr>
              <a:buFontTx/>
              <a:buChar char="-"/>
            </a:pPr>
            <a:r>
              <a:rPr lang="en-US" dirty="0"/>
              <a:t>Incorporating design intent</a:t>
            </a:r>
          </a:p>
          <a:p>
            <a:pPr>
              <a:buFontTx/>
              <a:buChar char="-"/>
            </a:pPr>
            <a:r>
              <a:rPr lang="en-US" dirty="0"/>
              <a:t>PDE constraints: Fast surrogates </a:t>
            </a:r>
          </a:p>
          <a:p>
            <a:pPr>
              <a:buFontTx/>
              <a:buChar char="-"/>
            </a:pPr>
            <a:r>
              <a:rPr lang="en-US" dirty="0"/>
              <a:t>Non-differentiable features</a:t>
            </a:r>
          </a:p>
          <a:p>
            <a:pPr>
              <a:buFontTx/>
              <a:buChar char="-"/>
            </a:pPr>
            <a:r>
              <a:rPr lang="en-US" dirty="0"/>
              <a:t>(lack of usable) large data sets</a:t>
            </a:r>
          </a:p>
          <a:p>
            <a:pPr>
              <a:buFontTx/>
              <a:buChar char="-"/>
            </a:pPr>
            <a:r>
              <a:rPr lang="en-US" b="1" i="1" dirty="0"/>
              <a:t>Scale up</a:t>
            </a:r>
            <a:r>
              <a:rPr lang="en-US" dirty="0"/>
              <a:t> to high-res 3D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3</a:t>
            </a:fld>
            <a:endParaRPr lang="en-US"/>
          </a:p>
        </p:txBody>
      </p:sp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FE48419-ACF1-4D23-BBAF-3D89C4417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9079" y="21933"/>
            <a:ext cx="4158072" cy="2318745"/>
          </a:xfrm>
          <a:prstGeom prst="rect">
            <a:avLst/>
          </a:prstGeom>
        </p:spPr>
      </p:pic>
      <p:pic>
        <p:nvPicPr>
          <p:cNvPr id="19" name="Picture 6">
            <a:extLst>
              <a:ext uri="{FF2B5EF4-FFF2-40B4-BE49-F238E27FC236}">
                <a16:creationId xmlns:a16="http://schemas.microsoft.com/office/drawing/2014/main" id="{C6CD4BF9-8545-25D1-78AC-0040AC33E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044" y="2430928"/>
            <a:ext cx="4315778" cy="155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4550875" y="3933892"/>
            <a:ext cx="5932968" cy="2924108"/>
            <a:chOff x="172898" y="516182"/>
            <a:chExt cx="12128423" cy="5896337"/>
          </a:xfrm>
        </p:grpSpPr>
        <p:pic>
          <p:nvPicPr>
            <p:cNvPr id="21" name="Content Placeholder 10">
              <a:extLst>
                <a:ext uri="{FF2B5EF4-FFF2-40B4-BE49-F238E27FC236}">
                  <a16:creationId xmlns:a16="http://schemas.microsoft.com/office/drawing/2014/main" id="{BB65BAF7-C267-4FD7-ABCF-F8799EA67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4894" y="3607103"/>
              <a:ext cx="1981200" cy="2028825"/>
            </a:xfrm>
            <a:prstGeom prst="rect">
              <a:avLst/>
            </a:prstGeom>
          </p:spPr>
        </p:pic>
        <p:pic>
          <p:nvPicPr>
            <p:cNvPr id="22" name="Picture 21" descr="A picture containing indoor, black&#10;&#10;Description automatically generated">
              <a:extLst>
                <a:ext uri="{FF2B5EF4-FFF2-40B4-BE49-F238E27FC236}">
                  <a16:creationId xmlns:a16="http://schemas.microsoft.com/office/drawing/2014/main" id="{21E15827-E5FA-4454-BB24-A9A0F6042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0348" y="916292"/>
              <a:ext cx="2457450" cy="2288198"/>
            </a:xfrm>
            <a:prstGeom prst="rect">
              <a:avLst/>
            </a:prstGeom>
          </p:spPr>
        </p:pic>
        <p:pic>
          <p:nvPicPr>
            <p:cNvPr id="23" name="Picture 22" descr="A picture containing green&#10;&#10;Description automatically generated">
              <a:extLst>
                <a:ext uri="{FF2B5EF4-FFF2-40B4-BE49-F238E27FC236}">
                  <a16:creationId xmlns:a16="http://schemas.microsoft.com/office/drawing/2014/main" id="{47FF0968-523A-42EE-A5B4-9BEF44F22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77197" y="861120"/>
              <a:ext cx="2522550" cy="2288198"/>
            </a:xfrm>
            <a:custGeom>
              <a:avLst/>
              <a:gdLst>
                <a:gd name="connsiteX0" fmla="*/ 0 w 2522550"/>
                <a:gd name="connsiteY0" fmla="*/ 0 h 2288198"/>
                <a:gd name="connsiteX1" fmla="*/ 630638 w 2522550"/>
                <a:gd name="connsiteY1" fmla="*/ 0 h 2288198"/>
                <a:gd name="connsiteX2" fmla="*/ 1286501 w 2522550"/>
                <a:gd name="connsiteY2" fmla="*/ 0 h 2288198"/>
                <a:gd name="connsiteX3" fmla="*/ 1841462 w 2522550"/>
                <a:gd name="connsiteY3" fmla="*/ 0 h 2288198"/>
                <a:gd name="connsiteX4" fmla="*/ 2522550 w 2522550"/>
                <a:gd name="connsiteY4" fmla="*/ 0 h 2288198"/>
                <a:gd name="connsiteX5" fmla="*/ 2522550 w 2522550"/>
                <a:gd name="connsiteY5" fmla="*/ 594931 h 2288198"/>
                <a:gd name="connsiteX6" fmla="*/ 2522550 w 2522550"/>
                <a:gd name="connsiteY6" fmla="*/ 1121217 h 2288198"/>
                <a:gd name="connsiteX7" fmla="*/ 2522550 w 2522550"/>
                <a:gd name="connsiteY7" fmla="*/ 1693267 h 2288198"/>
                <a:gd name="connsiteX8" fmla="*/ 2522550 w 2522550"/>
                <a:gd name="connsiteY8" fmla="*/ 2288198 h 2288198"/>
                <a:gd name="connsiteX9" fmla="*/ 1967589 w 2522550"/>
                <a:gd name="connsiteY9" fmla="*/ 2288198 h 2288198"/>
                <a:gd name="connsiteX10" fmla="*/ 1311726 w 2522550"/>
                <a:gd name="connsiteY10" fmla="*/ 2288198 h 2288198"/>
                <a:gd name="connsiteX11" fmla="*/ 731540 w 2522550"/>
                <a:gd name="connsiteY11" fmla="*/ 2288198 h 2288198"/>
                <a:gd name="connsiteX12" fmla="*/ 0 w 2522550"/>
                <a:gd name="connsiteY12" fmla="*/ 2288198 h 2288198"/>
                <a:gd name="connsiteX13" fmla="*/ 0 w 2522550"/>
                <a:gd name="connsiteY13" fmla="*/ 1739030 h 2288198"/>
                <a:gd name="connsiteX14" fmla="*/ 0 w 2522550"/>
                <a:gd name="connsiteY14" fmla="*/ 1166981 h 2288198"/>
                <a:gd name="connsiteX15" fmla="*/ 0 w 2522550"/>
                <a:gd name="connsiteY15" fmla="*/ 572050 h 2288198"/>
                <a:gd name="connsiteX16" fmla="*/ 0 w 2522550"/>
                <a:gd name="connsiteY16" fmla="*/ 0 h 2288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22550" h="2288198" fill="none" extrusionOk="0">
                  <a:moveTo>
                    <a:pt x="0" y="0"/>
                  </a:moveTo>
                  <a:cubicBezTo>
                    <a:pt x="169892" y="18983"/>
                    <a:pt x="504420" y="1476"/>
                    <a:pt x="630638" y="0"/>
                  </a:cubicBezTo>
                  <a:cubicBezTo>
                    <a:pt x="756856" y="-1476"/>
                    <a:pt x="1050214" y="2406"/>
                    <a:pt x="1286501" y="0"/>
                  </a:cubicBezTo>
                  <a:cubicBezTo>
                    <a:pt x="1522788" y="-2406"/>
                    <a:pt x="1687989" y="13823"/>
                    <a:pt x="1841462" y="0"/>
                  </a:cubicBezTo>
                  <a:cubicBezTo>
                    <a:pt x="1994935" y="-13823"/>
                    <a:pt x="2261842" y="-13974"/>
                    <a:pt x="2522550" y="0"/>
                  </a:cubicBezTo>
                  <a:cubicBezTo>
                    <a:pt x="2550200" y="183500"/>
                    <a:pt x="2521950" y="460822"/>
                    <a:pt x="2522550" y="594931"/>
                  </a:cubicBezTo>
                  <a:cubicBezTo>
                    <a:pt x="2523150" y="729040"/>
                    <a:pt x="2496397" y="916125"/>
                    <a:pt x="2522550" y="1121217"/>
                  </a:cubicBezTo>
                  <a:cubicBezTo>
                    <a:pt x="2548703" y="1326309"/>
                    <a:pt x="2521224" y="1476398"/>
                    <a:pt x="2522550" y="1693267"/>
                  </a:cubicBezTo>
                  <a:cubicBezTo>
                    <a:pt x="2523877" y="1910136"/>
                    <a:pt x="2526758" y="2022947"/>
                    <a:pt x="2522550" y="2288198"/>
                  </a:cubicBezTo>
                  <a:cubicBezTo>
                    <a:pt x="2373399" y="2301152"/>
                    <a:pt x="2235100" y="2278892"/>
                    <a:pt x="1967589" y="2288198"/>
                  </a:cubicBezTo>
                  <a:cubicBezTo>
                    <a:pt x="1700078" y="2297504"/>
                    <a:pt x="1444964" y="2262069"/>
                    <a:pt x="1311726" y="2288198"/>
                  </a:cubicBezTo>
                  <a:cubicBezTo>
                    <a:pt x="1178488" y="2314327"/>
                    <a:pt x="967468" y="2283582"/>
                    <a:pt x="731540" y="2288198"/>
                  </a:cubicBezTo>
                  <a:cubicBezTo>
                    <a:pt x="495612" y="2292814"/>
                    <a:pt x="179431" y="2297569"/>
                    <a:pt x="0" y="2288198"/>
                  </a:cubicBezTo>
                  <a:cubicBezTo>
                    <a:pt x="4297" y="2072640"/>
                    <a:pt x="-2156" y="1899818"/>
                    <a:pt x="0" y="1739030"/>
                  </a:cubicBezTo>
                  <a:cubicBezTo>
                    <a:pt x="2156" y="1578242"/>
                    <a:pt x="7792" y="1394395"/>
                    <a:pt x="0" y="1166981"/>
                  </a:cubicBezTo>
                  <a:cubicBezTo>
                    <a:pt x="-7792" y="939567"/>
                    <a:pt x="25927" y="834244"/>
                    <a:pt x="0" y="572050"/>
                  </a:cubicBezTo>
                  <a:cubicBezTo>
                    <a:pt x="-25927" y="309856"/>
                    <a:pt x="-21298" y="156083"/>
                    <a:pt x="0" y="0"/>
                  </a:cubicBezTo>
                  <a:close/>
                </a:path>
                <a:path w="2522550" h="2288198" stroke="0" extrusionOk="0">
                  <a:moveTo>
                    <a:pt x="0" y="0"/>
                  </a:moveTo>
                  <a:cubicBezTo>
                    <a:pt x="290350" y="-976"/>
                    <a:pt x="373532" y="3376"/>
                    <a:pt x="605412" y="0"/>
                  </a:cubicBezTo>
                  <a:cubicBezTo>
                    <a:pt x="837292" y="-3376"/>
                    <a:pt x="989643" y="-15976"/>
                    <a:pt x="1160373" y="0"/>
                  </a:cubicBezTo>
                  <a:cubicBezTo>
                    <a:pt x="1331103" y="15976"/>
                    <a:pt x="1597517" y="-29863"/>
                    <a:pt x="1841462" y="0"/>
                  </a:cubicBezTo>
                  <a:cubicBezTo>
                    <a:pt x="2085407" y="29863"/>
                    <a:pt x="2260695" y="30786"/>
                    <a:pt x="2522550" y="0"/>
                  </a:cubicBezTo>
                  <a:cubicBezTo>
                    <a:pt x="2507950" y="193425"/>
                    <a:pt x="2533959" y="309733"/>
                    <a:pt x="2522550" y="549168"/>
                  </a:cubicBezTo>
                  <a:cubicBezTo>
                    <a:pt x="2511141" y="788603"/>
                    <a:pt x="2529318" y="894819"/>
                    <a:pt x="2522550" y="1075453"/>
                  </a:cubicBezTo>
                  <a:cubicBezTo>
                    <a:pt x="2515782" y="1256088"/>
                    <a:pt x="2511719" y="1501181"/>
                    <a:pt x="2522550" y="1647503"/>
                  </a:cubicBezTo>
                  <a:cubicBezTo>
                    <a:pt x="2533382" y="1793825"/>
                    <a:pt x="2548083" y="1992957"/>
                    <a:pt x="2522550" y="2288198"/>
                  </a:cubicBezTo>
                  <a:cubicBezTo>
                    <a:pt x="2254111" y="2284502"/>
                    <a:pt x="2093227" y="2284231"/>
                    <a:pt x="1942364" y="2288198"/>
                  </a:cubicBezTo>
                  <a:cubicBezTo>
                    <a:pt x="1791501" y="2292165"/>
                    <a:pt x="1593670" y="2281516"/>
                    <a:pt x="1311726" y="2288198"/>
                  </a:cubicBezTo>
                  <a:cubicBezTo>
                    <a:pt x="1029782" y="2294880"/>
                    <a:pt x="918719" y="2277873"/>
                    <a:pt x="681089" y="2288198"/>
                  </a:cubicBezTo>
                  <a:cubicBezTo>
                    <a:pt x="443459" y="2298523"/>
                    <a:pt x="316954" y="2309808"/>
                    <a:pt x="0" y="2288198"/>
                  </a:cubicBezTo>
                  <a:cubicBezTo>
                    <a:pt x="27856" y="2091989"/>
                    <a:pt x="30860" y="1828443"/>
                    <a:pt x="0" y="1670385"/>
                  </a:cubicBezTo>
                  <a:cubicBezTo>
                    <a:pt x="-30860" y="1512327"/>
                    <a:pt x="-24745" y="1306650"/>
                    <a:pt x="0" y="1052571"/>
                  </a:cubicBezTo>
                  <a:cubicBezTo>
                    <a:pt x="24745" y="798492"/>
                    <a:pt x="2869" y="308164"/>
                    <a:pt x="0" y="0"/>
                  </a:cubicBezTo>
                  <a:close/>
                </a:path>
              </a:pathLst>
            </a:custGeom>
            <a:ln w="34925" cmpd="sng">
              <a:noFill/>
              <a:prstDash val="sysDash"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pic>
          <p:nvPicPr>
            <p:cNvPr id="24" name="Picture 23" descr="A picture containing pink, light&#10;&#10;Description automatically generated">
              <a:extLst>
                <a:ext uri="{FF2B5EF4-FFF2-40B4-BE49-F238E27FC236}">
                  <a16:creationId xmlns:a16="http://schemas.microsoft.com/office/drawing/2014/main" id="{AC40A3E1-ACA2-452B-88C6-E5B7E9DAA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898" y="3362091"/>
              <a:ext cx="2457450" cy="2038350"/>
            </a:xfrm>
            <a:prstGeom prst="rect">
              <a:avLst/>
            </a:prstGeom>
          </p:spPr>
        </p:pic>
        <p:pic>
          <p:nvPicPr>
            <p:cNvPr id="25" name="Picture 24" descr="A picture containing blur, light&#10;&#10;Description automatically generated">
              <a:extLst>
                <a:ext uri="{FF2B5EF4-FFF2-40B4-BE49-F238E27FC236}">
                  <a16:creationId xmlns:a16="http://schemas.microsoft.com/office/drawing/2014/main" id="{235E3F78-023C-4BEB-9315-6068FE479F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7671" y="3009666"/>
              <a:ext cx="2533650" cy="2390775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8A6668A-E223-4DDE-AB95-AE12C3A93F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05192" y="4496737"/>
              <a:ext cx="2682606" cy="124778"/>
            </a:xfrm>
            <a:prstGeom prst="straightConnector1">
              <a:avLst/>
            </a:prstGeom>
            <a:ln w="317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095311B-42F8-4C94-AF6A-A0437DD57A6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342440" y="2958964"/>
              <a:ext cx="893398" cy="1172012"/>
            </a:xfrm>
            <a:prstGeom prst="straightConnector1">
              <a:avLst/>
            </a:prstGeom>
            <a:ln w="317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C518B2C-52FE-477C-8BC5-25EABE52A8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50753" y="2742498"/>
              <a:ext cx="650495" cy="1462555"/>
            </a:xfrm>
            <a:prstGeom prst="straightConnector1">
              <a:avLst/>
            </a:prstGeom>
            <a:ln w="317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8B82E5E-9FFC-4C12-B83E-F3EF87FD84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75585" y="4506309"/>
              <a:ext cx="2612594" cy="251166"/>
            </a:xfrm>
            <a:prstGeom prst="straightConnector1">
              <a:avLst/>
            </a:prstGeom>
            <a:ln w="317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5623BD1-40C1-4239-8941-7065A027861B}"/>
                </a:ext>
              </a:extLst>
            </p:cNvPr>
            <p:cNvSpPr txBox="1"/>
            <p:nvPr/>
          </p:nvSpPr>
          <p:spPr>
            <a:xfrm>
              <a:off x="5160407" y="5543654"/>
              <a:ext cx="1547448" cy="868865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CAD model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672D2FF-2216-4A72-BE4E-E30CBC25F70E}"/>
                </a:ext>
              </a:extLst>
            </p:cNvPr>
            <p:cNvSpPr txBox="1"/>
            <p:nvPr/>
          </p:nvSpPr>
          <p:spPr>
            <a:xfrm>
              <a:off x="473522" y="5492005"/>
              <a:ext cx="1547448" cy="527525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Voxel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9B955B9-C21E-42CD-BDFD-DC0810AD5027}"/>
                </a:ext>
              </a:extLst>
            </p:cNvPr>
            <p:cNvSpPr txBox="1"/>
            <p:nvPr/>
          </p:nvSpPr>
          <p:spPr>
            <a:xfrm>
              <a:off x="2571483" y="3174374"/>
              <a:ext cx="2199271" cy="868865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Triangular tessellation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EED68DA-FFC5-43C4-96E5-63C640C8DFD9}"/>
                </a:ext>
              </a:extLst>
            </p:cNvPr>
            <p:cNvSpPr txBox="1"/>
            <p:nvPr/>
          </p:nvSpPr>
          <p:spPr>
            <a:xfrm>
              <a:off x="7331010" y="3204490"/>
              <a:ext cx="2625093" cy="1210205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Non-uniform rational B-splines (NURBS)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0A1E184-60ED-4D2C-BC1B-1B8BC4CA8792}"/>
                </a:ext>
              </a:extLst>
            </p:cNvPr>
            <p:cNvSpPr txBox="1"/>
            <p:nvPr/>
          </p:nvSpPr>
          <p:spPr>
            <a:xfrm>
              <a:off x="10135532" y="5400441"/>
              <a:ext cx="2123326" cy="868865"/>
            </a:xfrm>
            <a:prstGeom prst="rect">
              <a:avLst/>
            </a:prstGeom>
            <a:solidFill>
              <a:srgbClr val="00B0F0">
                <a:alpha val="14000"/>
              </a:srgbClr>
            </a:solidFill>
            <a:effectLst>
              <a:softEdge rad="101600"/>
            </a:effectLst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Distance fields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583E787-3164-4D77-AFC7-C6DF6E38D0AC}"/>
                </a:ext>
              </a:extLst>
            </p:cNvPr>
            <p:cNvSpPr/>
            <p:nvPr/>
          </p:nvSpPr>
          <p:spPr>
            <a:xfrm>
              <a:off x="6637147" y="805948"/>
              <a:ext cx="2799057" cy="2353407"/>
            </a:xfrm>
            <a:prstGeom prst="rect">
              <a:avLst/>
            </a:prstGeom>
          </p:spPr>
          <p:txBody>
            <a:bodyPr rtlCol="0" anchor="ctr">
              <a:spAutoFit/>
            </a:bodyPr>
            <a:lstStyle/>
            <a:p>
              <a:pPr algn="ctr"/>
              <a:endPara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CCB2351-E756-4505-81C3-356FEFCC9521}"/>
                </a:ext>
              </a:extLst>
            </p:cNvPr>
            <p:cNvSpPr/>
            <p:nvPr/>
          </p:nvSpPr>
          <p:spPr>
            <a:xfrm>
              <a:off x="8806449" y="516182"/>
              <a:ext cx="2343866" cy="2093374"/>
            </a:xfrm>
            <a:prstGeom prst="rect">
              <a:avLst/>
            </a:prstGeom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7760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19AEDD56-EAEA-FF47-BB35-6CAF0388A26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406"/>
          <a:stretch/>
        </p:blipFill>
        <p:spPr>
          <a:xfrm>
            <a:off x="6636232" y="3899869"/>
            <a:ext cx="5499227" cy="261676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Thematic challenges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199" y="1472057"/>
            <a:ext cx="6310533" cy="50445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AI in the loop</a:t>
            </a:r>
          </a:p>
          <a:p>
            <a:pPr>
              <a:buFontTx/>
              <a:buChar char="-"/>
            </a:pPr>
            <a:r>
              <a:rPr lang="en-US" dirty="0"/>
              <a:t>Digital twins of physical equipment</a:t>
            </a:r>
          </a:p>
          <a:p>
            <a:pPr>
              <a:buFontTx/>
              <a:buChar char="-"/>
            </a:pPr>
            <a:r>
              <a:rPr lang="en-US" dirty="0"/>
              <a:t>Multimodal assimilation and reconstruction </a:t>
            </a:r>
          </a:p>
          <a:p>
            <a:pPr>
              <a:buFontTx/>
              <a:buChar char="-"/>
            </a:pPr>
            <a:r>
              <a:rPr lang="en-US" dirty="0"/>
              <a:t>Navigating process-structure-property-performance landscapes: </a:t>
            </a:r>
            <a:r>
              <a:rPr lang="en-US" b="1" i="1" dirty="0"/>
              <a:t>3D high-res simulators</a:t>
            </a:r>
            <a:r>
              <a:rPr lang="en-US" dirty="0"/>
              <a:t>  </a:t>
            </a:r>
          </a:p>
          <a:p>
            <a:pPr>
              <a:buFontTx/>
              <a:buChar char="-"/>
            </a:pPr>
            <a:r>
              <a:rPr lang="en-US" dirty="0"/>
              <a:t>Cyberinfrastructure </a:t>
            </a:r>
          </a:p>
          <a:p>
            <a:pPr>
              <a:buFontTx/>
              <a:buChar char="-"/>
            </a:pPr>
            <a:r>
              <a:rPr lang="en-US" dirty="0"/>
              <a:t>Real time process/manufacturing monitoring</a:t>
            </a:r>
          </a:p>
          <a:p>
            <a:pPr>
              <a:buFontTx/>
              <a:buChar char="-"/>
            </a:pPr>
            <a:r>
              <a:rPr lang="en-US" dirty="0"/>
              <a:t>Autonomous exploration and experimentation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733" y="929983"/>
            <a:ext cx="3756835" cy="2629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041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Thematic challenges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72057"/>
            <a:ext cx="7130902" cy="4663440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Democratization</a:t>
            </a:r>
          </a:p>
          <a:p>
            <a:pPr>
              <a:buFontTx/>
              <a:buChar char="-"/>
            </a:pPr>
            <a:r>
              <a:rPr lang="en-US" dirty="0"/>
              <a:t>LLMs for manufacturing/prototyping</a:t>
            </a:r>
          </a:p>
          <a:p>
            <a:pPr>
              <a:buFontTx/>
              <a:buChar char="-"/>
            </a:pPr>
            <a:r>
              <a:rPr lang="en-US" dirty="0"/>
              <a:t>Cybersecurity issues?</a:t>
            </a:r>
          </a:p>
          <a:p>
            <a:pPr>
              <a:buFontTx/>
              <a:buChar char="-"/>
            </a:pPr>
            <a:r>
              <a:rPr lang="en-US" dirty="0"/>
              <a:t>Uncertainty quantification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D4215-15CF-8643-BE07-7D97DE099CE3}" type="slidenum">
              <a:rPr lang="en-US" smtClean="0"/>
              <a:t>5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6230679" y="844127"/>
            <a:ext cx="5677786" cy="5074054"/>
            <a:chOff x="6230679" y="844127"/>
            <a:chExt cx="5677786" cy="50740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/>
            <a:srcRect r="67361"/>
            <a:stretch/>
          </p:blipFill>
          <p:spPr>
            <a:xfrm>
              <a:off x="7770628" y="844127"/>
              <a:ext cx="4137837" cy="16764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34400" r="32556"/>
            <a:stretch/>
          </p:blipFill>
          <p:spPr>
            <a:xfrm>
              <a:off x="6879265" y="2521733"/>
              <a:ext cx="4189228" cy="16764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68786"/>
            <a:stretch/>
          </p:blipFill>
          <p:spPr>
            <a:xfrm>
              <a:off x="6230679" y="4241781"/>
              <a:ext cx="3957304" cy="1676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0366507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1181</TotalTime>
  <Words>181</Words>
  <Application>Microsoft Macintosh PowerPoint</Application>
  <PresentationFormat>Widescreen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Tahoma</vt:lpstr>
      <vt:lpstr>2_Office Theme</vt:lpstr>
      <vt:lpstr>AI + Computation: Use inspired challenges from Manufacturing and Design</vt:lpstr>
      <vt:lpstr>AAAI 2022</vt:lpstr>
      <vt:lpstr>Thematic challenges </vt:lpstr>
      <vt:lpstr>Thematic challenges </vt:lpstr>
      <vt:lpstr>Thematic challenges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Berger, Deb [VPR]</dc:creator>
  <cp:lastModifiedBy>Shih-Chieh Hsu</cp:lastModifiedBy>
  <cp:revision>105</cp:revision>
  <dcterms:created xsi:type="dcterms:W3CDTF">2022-04-05T17:11:00Z</dcterms:created>
  <dcterms:modified xsi:type="dcterms:W3CDTF">2023-10-03T15:52:04Z</dcterms:modified>
</cp:coreProperties>
</file>