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264" r:id="rId6"/>
    <p:sldId id="266" r:id="rId7"/>
    <p:sldId id="273" r:id="rId8"/>
    <p:sldId id="274" r:id="rId9"/>
    <p:sldId id="275" r:id="rId10"/>
    <p:sldId id="269" r:id="rId11"/>
    <p:sldId id="270" r:id="rId12"/>
    <p:sldId id="271" r:id="rId13"/>
    <p:sldId id="276" r:id="rId14"/>
    <p:sldId id="277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h6qiizcUfaCAoToO+NRSSEaSHn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1" d="100"/>
          <a:sy n="111" d="100"/>
        </p:scale>
        <p:origin x="72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21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3d4c3f9bc3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g23d4c3f9bc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89283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23986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16377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05294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3d4c3f9bc3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g23d4c3f9bc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2876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64927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51494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6562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 type="title">
  <p:cSld name="TITLE">
    <p:bg>
      <p:bgPr>
        <a:solidFill>
          <a:schemeClr val="dk2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5"/>
          <p:cNvSpPr txBox="1">
            <a:spLocks noGrp="1"/>
          </p:cNvSpPr>
          <p:nvPr>
            <p:ph type="ctrTitle"/>
          </p:nvPr>
        </p:nvSpPr>
        <p:spPr>
          <a:xfrm>
            <a:off x="1524000" y="585180"/>
            <a:ext cx="9144000" cy="190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subTitle" idx="1"/>
          </p:nvPr>
        </p:nvSpPr>
        <p:spPr>
          <a:xfrm>
            <a:off x="1524000" y="2587019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ftr" idx="11"/>
          </p:nvPr>
        </p:nvSpPr>
        <p:spPr>
          <a:xfrm>
            <a:off x="642761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sldNum" idx="12"/>
          </p:nvPr>
        </p:nvSpPr>
        <p:spPr>
          <a:xfrm>
            <a:off x="10690578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l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4" name="Google Shape;24;p15"/>
          <p:cNvCxnSpPr/>
          <p:nvPr/>
        </p:nvCxnSpPr>
        <p:spPr>
          <a:xfrm>
            <a:off x="552450" y="0"/>
            <a:ext cx="0" cy="68580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5" name="Google Shape;25;p15"/>
          <p:cNvCxnSpPr/>
          <p:nvPr/>
        </p:nvCxnSpPr>
        <p:spPr>
          <a:xfrm rot="10800000">
            <a:off x="0" y="556960"/>
            <a:ext cx="121920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" name="Google Shape;26;p15"/>
          <p:cNvCxnSpPr/>
          <p:nvPr/>
        </p:nvCxnSpPr>
        <p:spPr>
          <a:xfrm>
            <a:off x="11639550" y="0"/>
            <a:ext cx="0" cy="68580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" name="Google Shape;27;p15"/>
          <p:cNvCxnSpPr/>
          <p:nvPr/>
        </p:nvCxnSpPr>
        <p:spPr>
          <a:xfrm rot="10800000">
            <a:off x="0" y="5322290"/>
            <a:ext cx="121920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6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6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09" name="Google Shape;109;p2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0" name="Google Shape;110;p27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7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15" name="Google Shape;115;p2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6" name="Google Shape;116;p28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8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9"/>
          <p:cNvSpPr txBox="1">
            <a:spLocks noGrp="1"/>
          </p:cNvSpPr>
          <p:nvPr>
            <p:ph type="title"/>
          </p:nvPr>
        </p:nvSpPr>
        <p:spPr>
          <a:xfrm>
            <a:off x="838200" y="1140178"/>
            <a:ext cx="10515600" cy="55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9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29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9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0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3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30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30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3" name="Google Shape;33;p16"/>
          <p:cNvCxnSpPr/>
          <p:nvPr/>
        </p:nvCxnSpPr>
        <p:spPr>
          <a:xfrm>
            <a:off x="1089660" y="0"/>
            <a:ext cx="0" cy="685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4" name="Google Shape;34;p16"/>
          <p:cNvCxnSpPr/>
          <p:nvPr/>
        </p:nvCxnSpPr>
        <p:spPr>
          <a:xfrm rot="10800000">
            <a:off x="0" y="1101511"/>
            <a:ext cx="12192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" name="Google Shape;35;p16"/>
          <p:cNvCxnSpPr/>
          <p:nvPr/>
        </p:nvCxnSpPr>
        <p:spPr>
          <a:xfrm>
            <a:off x="11005115" y="0"/>
            <a:ext cx="0" cy="685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" name="Google Shape;36;p16"/>
          <p:cNvCxnSpPr/>
          <p:nvPr/>
        </p:nvCxnSpPr>
        <p:spPr>
          <a:xfrm rot="10800000">
            <a:off x="0" y="6089650"/>
            <a:ext cx="12192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Section Header">
  <p:cSld name="3_Section Header">
    <p:bg>
      <p:bgPr>
        <a:solidFill>
          <a:srgbClr val="F5665D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60" name="Google Shape;60;p19"/>
          <p:cNvCxnSpPr/>
          <p:nvPr/>
        </p:nvCxnSpPr>
        <p:spPr>
          <a:xfrm>
            <a:off x="628389" y="0"/>
            <a:ext cx="0" cy="685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1" name="Google Shape;61;p19"/>
          <p:cNvCxnSpPr/>
          <p:nvPr/>
        </p:nvCxnSpPr>
        <p:spPr>
          <a:xfrm rot="10800000">
            <a:off x="0" y="1015828"/>
            <a:ext cx="12192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2" name="Google Shape;62;p19"/>
          <p:cNvCxnSpPr/>
          <p:nvPr/>
        </p:nvCxnSpPr>
        <p:spPr>
          <a:xfrm>
            <a:off x="11563611" y="0"/>
            <a:ext cx="0" cy="685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3" name="Google Shape;63;p19"/>
          <p:cNvCxnSpPr/>
          <p:nvPr/>
        </p:nvCxnSpPr>
        <p:spPr>
          <a:xfrm rot="10800000">
            <a:off x="0" y="6102176"/>
            <a:ext cx="12192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0"/>
          <p:cNvSpPr txBox="1">
            <a:spLocks noGrp="1"/>
          </p:cNvSpPr>
          <p:nvPr>
            <p:ph type="ctrTitle"/>
          </p:nvPr>
        </p:nvSpPr>
        <p:spPr>
          <a:xfrm>
            <a:off x="1524000" y="1600199"/>
            <a:ext cx="9144000" cy="190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ftr" idx="11"/>
          </p:nvPr>
        </p:nvSpPr>
        <p:spPr>
          <a:xfrm>
            <a:off x="642761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sldNum" idx="12"/>
          </p:nvPr>
        </p:nvSpPr>
        <p:spPr>
          <a:xfrm>
            <a:off x="10690578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69" name="Google Shape;69;p20"/>
          <p:cNvCxnSpPr/>
          <p:nvPr/>
        </p:nvCxnSpPr>
        <p:spPr>
          <a:xfrm>
            <a:off x="1524000" y="0"/>
            <a:ext cx="0" cy="685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70" name="Google Shape;70;p20"/>
          <p:cNvCxnSpPr/>
          <p:nvPr/>
        </p:nvCxnSpPr>
        <p:spPr>
          <a:xfrm rot="10800000">
            <a:off x="0" y="1490131"/>
            <a:ext cx="12192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71" name="Google Shape;71;p20"/>
          <p:cNvCxnSpPr/>
          <p:nvPr/>
        </p:nvCxnSpPr>
        <p:spPr>
          <a:xfrm>
            <a:off x="10673645" y="0"/>
            <a:ext cx="0" cy="685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72" name="Google Shape;72;p20"/>
          <p:cNvCxnSpPr/>
          <p:nvPr/>
        </p:nvCxnSpPr>
        <p:spPr>
          <a:xfrm rot="10800000">
            <a:off x="0" y="6316841"/>
            <a:ext cx="12192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 txBox="1">
            <a:spLocks noGrp="1"/>
          </p:cNvSpPr>
          <p:nvPr>
            <p:ph type="title"/>
          </p:nvPr>
        </p:nvSpPr>
        <p:spPr>
          <a:xfrm>
            <a:off x="838200" y="1140178"/>
            <a:ext cx="10515600" cy="55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" name="Google Shape;78;p21"/>
          <p:cNvSpPr/>
          <p:nvPr/>
        </p:nvSpPr>
        <p:spPr>
          <a:xfrm>
            <a:off x="743655" y="181681"/>
            <a:ext cx="189089" cy="18908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1"/>
          <p:cNvSpPr txBox="1">
            <a:spLocks noGrp="1"/>
          </p:cNvSpPr>
          <p:nvPr>
            <p:ph type="body" idx="2"/>
          </p:nvPr>
        </p:nvSpPr>
        <p:spPr>
          <a:xfrm>
            <a:off x="1129595" y="180975"/>
            <a:ext cx="5282494" cy="189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  <a:defRPr sz="1150"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100" b="0" i="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100" b="0" i="0"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100" b="0" i="0"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100" b="0" i="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2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>
            <a:spLocks noGrp="1"/>
          </p:cNvSpPr>
          <p:nvPr>
            <p:ph type="title"/>
          </p:nvPr>
        </p:nvSpPr>
        <p:spPr>
          <a:xfrm>
            <a:off x="838200" y="1140178"/>
            <a:ext cx="10515600" cy="55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3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4" name="Google Shape;94;p2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2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6" name="Google Shape;96;p2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24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4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5"/>
          <p:cNvSpPr txBox="1">
            <a:spLocks noGrp="1"/>
          </p:cNvSpPr>
          <p:nvPr>
            <p:ph type="title"/>
          </p:nvPr>
        </p:nvSpPr>
        <p:spPr>
          <a:xfrm>
            <a:off x="838200" y="1140178"/>
            <a:ext cx="10515600" cy="55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5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5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838200" y="1140178"/>
            <a:ext cx="10515600" cy="55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ftr" idx="11"/>
          </p:nvPr>
        </p:nvSpPr>
        <p:spPr>
          <a:xfrm>
            <a:off x="7384345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sldNum" idx="12"/>
          </p:nvPr>
        </p:nvSpPr>
        <p:spPr>
          <a:xfrm>
            <a:off x="11647313" y="6356350"/>
            <a:ext cx="5446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4" name="Google Shape;14;p14"/>
          <p:cNvCxnSpPr/>
          <p:nvPr/>
        </p:nvCxnSpPr>
        <p:spPr>
          <a:xfrm>
            <a:off x="533400" y="0"/>
            <a:ext cx="0" cy="685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" name="Google Shape;15;p14"/>
          <p:cNvCxnSpPr/>
          <p:nvPr/>
        </p:nvCxnSpPr>
        <p:spPr>
          <a:xfrm rot="10800000">
            <a:off x="0" y="530577"/>
            <a:ext cx="12192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" name="Google Shape;16;p14"/>
          <p:cNvCxnSpPr/>
          <p:nvPr/>
        </p:nvCxnSpPr>
        <p:spPr>
          <a:xfrm>
            <a:off x="11644489" y="0"/>
            <a:ext cx="0" cy="685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" name="Google Shape;17;p14"/>
          <p:cNvCxnSpPr/>
          <p:nvPr/>
        </p:nvCxnSpPr>
        <p:spPr>
          <a:xfrm rot="10800000">
            <a:off x="0" y="6350001"/>
            <a:ext cx="12192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8" name="Google Shape;18;p14" descr="A black and white image of a black and white image of a black and white image of a black and white image of a black and white image of a black and white image of a black and&#10;&#10;Description automatically generated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824090" y="6391946"/>
            <a:ext cx="2435573" cy="44934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"/>
          <p:cNvSpPr txBox="1">
            <a:spLocks noGrp="1"/>
          </p:cNvSpPr>
          <p:nvPr>
            <p:ph type="ctrTitle"/>
          </p:nvPr>
        </p:nvSpPr>
        <p:spPr>
          <a:xfrm>
            <a:off x="830580" y="1519237"/>
            <a:ext cx="10516616" cy="190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GB" sz="5800" dirty="0">
                <a:latin typeface="Satoshi" pitchFamily="2" charset="77"/>
                <a:sym typeface="Arial"/>
              </a:rPr>
              <a:t>Accelerate Conference 2023</a:t>
            </a:r>
            <a:br>
              <a:rPr lang="en-GB" sz="5800" dirty="0">
                <a:latin typeface="Satoshi" pitchFamily="2" charset="77"/>
                <a:sym typeface="Arial"/>
              </a:rPr>
            </a:br>
            <a:endParaRPr dirty="0">
              <a:latin typeface="Satoshi" pitchFamily="2" charset="77"/>
            </a:endParaRPr>
          </a:p>
        </p:txBody>
      </p:sp>
      <p:pic>
        <p:nvPicPr>
          <p:cNvPr id="133" name="Google Shape;133;p1" descr="A black and white image of a black and white image of a black and white image of a black and white image of a black and white image of a black and white image of a black a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13988" y="3774186"/>
            <a:ext cx="4749800" cy="87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91282" y="5573696"/>
            <a:ext cx="6395212" cy="10458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3d4c3f9bc3_0_0"/>
          <p:cNvSpPr txBox="1">
            <a:spLocks noGrp="1"/>
          </p:cNvSpPr>
          <p:nvPr>
            <p:ph type="title"/>
          </p:nvPr>
        </p:nvSpPr>
        <p:spPr>
          <a:xfrm>
            <a:off x="1102518" y="311315"/>
            <a:ext cx="9916500" cy="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 sz="2800" dirty="0">
                <a:solidFill>
                  <a:schemeClr val="dk1"/>
                </a:solidFill>
                <a:latin typeface="Satoshi" pitchFamily="2" charset="77"/>
              </a:rPr>
              <a:t>In 2023 the conference welcomed:</a:t>
            </a:r>
            <a:endParaRPr dirty="0">
              <a:latin typeface="Satoshi" pitchFamily="2" charset="77"/>
            </a:endParaRPr>
          </a:p>
        </p:txBody>
      </p:sp>
      <p:pic>
        <p:nvPicPr>
          <p:cNvPr id="140" name="Google Shape;140;g23d4c3f9bc3_0_0" descr="A black and white image of a black and white image of a black and white image of a black and white image of a black and white image of a black and white image of a black a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5651" y="6216654"/>
            <a:ext cx="2864638" cy="528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1" name="Google Shape;141;g23d4c3f9bc3_0_0"/>
          <p:cNvCxnSpPr/>
          <p:nvPr/>
        </p:nvCxnSpPr>
        <p:spPr>
          <a:xfrm rot="10800000">
            <a:off x="3573809" y="1105818"/>
            <a:ext cx="0" cy="49872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2" name="Google Shape;142;g23d4c3f9bc3_0_0"/>
          <p:cNvCxnSpPr/>
          <p:nvPr/>
        </p:nvCxnSpPr>
        <p:spPr>
          <a:xfrm rot="10800000">
            <a:off x="8541402" y="1105818"/>
            <a:ext cx="0" cy="49872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3" name="Google Shape;143;g23d4c3f9bc3_0_0"/>
          <p:cNvSpPr txBox="1"/>
          <p:nvPr/>
        </p:nvSpPr>
        <p:spPr>
          <a:xfrm>
            <a:off x="1245200" y="1268550"/>
            <a:ext cx="2173500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3000" b="1">
                <a:solidFill>
                  <a:schemeClr val="dk1"/>
                </a:solidFill>
                <a:latin typeface="Satoshi" pitchFamily="2" charset="77"/>
              </a:rPr>
              <a:t>350+</a:t>
            </a:r>
            <a:endParaRPr sz="3000" b="1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3000" b="1">
                <a:solidFill>
                  <a:schemeClr val="dk1"/>
                </a:solidFill>
                <a:latin typeface="Satoshi" pitchFamily="2" charset="77"/>
              </a:rPr>
              <a:t>attendees</a:t>
            </a:r>
            <a:endParaRPr sz="1600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dk1"/>
              </a:solidFill>
              <a:latin typeface="Satoshi" pitchFamily="2" charset="77"/>
            </a:endParaRPr>
          </a:p>
        </p:txBody>
      </p:sp>
      <p:sp>
        <p:nvSpPr>
          <p:cNvPr id="144" name="Google Shape;144;g23d4c3f9bc3_0_0"/>
          <p:cNvSpPr txBox="1"/>
          <p:nvPr/>
        </p:nvSpPr>
        <p:spPr>
          <a:xfrm>
            <a:off x="3725925" y="1268550"/>
            <a:ext cx="4615200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3000" b="1">
                <a:solidFill>
                  <a:schemeClr val="dk1"/>
                </a:solidFill>
                <a:latin typeface="Satoshi" pitchFamily="2" charset="77"/>
              </a:rPr>
              <a:t>170+ community/industry</a:t>
            </a:r>
            <a:endParaRPr sz="3000"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br>
              <a:rPr lang="en-GB" sz="1600" b="1">
                <a:solidFill>
                  <a:schemeClr val="dk1"/>
                </a:solidFill>
                <a:latin typeface="Satoshi" pitchFamily="2" charset="77"/>
              </a:rPr>
            </a:br>
            <a:endParaRPr sz="1600">
              <a:solidFill>
                <a:schemeClr val="dk1"/>
              </a:solidFill>
              <a:latin typeface="Satoshi" pitchFamily="2" charset="77"/>
            </a:endParaRPr>
          </a:p>
        </p:txBody>
      </p:sp>
      <p:sp>
        <p:nvSpPr>
          <p:cNvPr id="145" name="Google Shape;145;g23d4c3f9bc3_0_0"/>
          <p:cNvSpPr txBox="1"/>
          <p:nvPr/>
        </p:nvSpPr>
        <p:spPr>
          <a:xfrm>
            <a:off x="8693525" y="1268550"/>
            <a:ext cx="2173500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3000" b="1">
                <a:solidFill>
                  <a:schemeClr val="dk1"/>
                </a:solidFill>
                <a:latin typeface="Satoshi" pitchFamily="2" charset="77"/>
              </a:rPr>
              <a:t>16+ </a:t>
            </a:r>
            <a:endParaRPr sz="3000" b="1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GB" sz="3000" b="1">
                <a:solidFill>
                  <a:schemeClr val="dk1"/>
                </a:solidFill>
                <a:latin typeface="Satoshi" pitchFamily="2" charset="77"/>
              </a:rPr>
              <a:t>countries</a:t>
            </a:r>
            <a:endParaRPr sz="1600" b="0" i="0" u="none" strike="noStrike" cap="none">
              <a:solidFill>
                <a:schemeClr val="dk1"/>
              </a:solidFill>
              <a:latin typeface="Satoshi" pitchFamily="2" charset="77"/>
              <a:sym typeface="Arial"/>
            </a:endParaRPr>
          </a:p>
        </p:txBody>
      </p:sp>
      <p:pic>
        <p:nvPicPr>
          <p:cNvPr id="146" name="Google Shape;146;g23d4c3f9bc3_0_0"/>
          <p:cNvPicPr preferRelativeResize="0"/>
          <p:nvPr/>
        </p:nvPicPr>
        <p:blipFill rotWithShape="1">
          <a:blip r:embed="rId4">
            <a:alphaModFix/>
          </a:blip>
          <a:srcRect r="28825" b="59405"/>
          <a:stretch/>
        </p:blipFill>
        <p:spPr>
          <a:xfrm>
            <a:off x="6749511" y="6300038"/>
            <a:ext cx="3909529" cy="3646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7" name="Google Shape;147;g23d4c3f9bc3_0_0"/>
          <p:cNvCxnSpPr/>
          <p:nvPr/>
        </p:nvCxnSpPr>
        <p:spPr>
          <a:xfrm>
            <a:off x="1089660" y="0"/>
            <a:ext cx="0" cy="68580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8" name="Google Shape;148;g23d4c3f9bc3_0_0"/>
          <p:cNvCxnSpPr/>
          <p:nvPr/>
        </p:nvCxnSpPr>
        <p:spPr>
          <a:xfrm rot="10800000">
            <a:off x="0" y="1101511"/>
            <a:ext cx="121920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9" name="Google Shape;149;g23d4c3f9bc3_0_0"/>
          <p:cNvCxnSpPr/>
          <p:nvPr/>
        </p:nvCxnSpPr>
        <p:spPr>
          <a:xfrm>
            <a:off x="11005115" y="0"/>
            <a:ext cx="0" cy="68580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0" name="Google Shape;150;g23d4c3f9bc3_0_0"/>
          <p:cNvCxnSpPr/>
          <p:nvPr/>
        </p:nvCxnSpPr>
        <p:spPr>
          <a:xfrm rot="10800000">
            <a:off x="0" y="6089650"/>
            <a:ext cx="121920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51" name="Google Shape;151;g23d4c3f9bc3_0_0"/>
          <p:cNvSpPr txBox="1"/>
          <p:nvPr/>
        </p:nvSpPr>
        <p:spPr>
          <a:xfrm>
            <a:off x="1244975" y="2373838"/>
            <a:ext cx="2173500" cy="22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600" b="1" dirty="0">
                <a:solidFill>
                  <a:schemeClr val="dk1"/>
                </a:solidFill>
                <a:latin typeface="Satoshi" pitchFamily="2" charset="77"/>
              </a:rPr>
              <a:t>Including:</a:t>
            </a:r>
            <a:endParaRPr sz="1600" b="1" dirty="0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br>
              <a:rPr lang="en-GB" sz="1600" b="1" dirty="0">
                <a:solidFill>
                  <a:schemeClr val="dk1"/>
                </a:solidFill>
                <a:latin typeface="Satoshi" pitchFamily="2" charset="77"/>
              </a:rPr>
            </a:br>
            <a:r>
              <a:rPr lang="en-GB" sz="1600" b="1" dirty="0">
                <a:solidFill>
                  <a:schemeClr val="dk1"/>
                </a:solidFill>
                <a:latin typeface="Satoshi" pitchFamily="2" charset="77"/>
              </a:rPr>
              <a:t>150+</a:t>
            </a:r>
            <a:r>
              <a:rPr lang="en-GB" sz="1600" dirty="0">
                <a:solidFill>
                  <a:schemeClr val="dk1"/>
                </a:solidFill>
                <a:latin typeface="Satoshi" pitchFamily="2" charset="77"/>
              </a:rPr>
              <a:t> students, postdocs, trainees</a:t>
            </a:r>
            <a:endParaRPr sz="1600" dirty="0">
              <a:solidFill>
                <a:schemeClr val="dk1"/>
              </a:solidFill>
              <a:latin typeface="Satoshi" pitchFamily="2" charset="77"/>
            </a:endParaRPr>
          </a:p>
          <a:p>
            <a:pPr marL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600" b="1" dirty="0">
                <a:solidFill>
                  <a:schemeClr val="dk1"/>
                </a:solidFill>
                <a:latin typeface="Satoshi" pitchFamily="2" charset="77"/>
              </a:rPr>
              <a:t>125+ </a:t>
            </a:r>
            <a:r>
              <a:rPr lang="en-GB" sz="1600" dirty="0">
                <a:solidFill>
                  <a:schemeClr val="dk1"/>
                </a:solidFill>
                <a:latin typeface="Satoshi" pitchFamily="2" charset="77"/>
              </a:rPr>
              <a:t>academia/govt</a:t>
            </a:r>
            <a:endParaRPr sz="1600" dirty="0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600" b="1" dirty="0">
                <a:solidFill>
                  <a:schemeClr val="dk1"/>
                </a:solidFill>
                <a:latin typeface="Satoshi" pitchFamily="2" charset="77"/>
              </a:rPr>
              <a:t>20+ </a:t>
            </a:r>
            <a:r>
              <a:rPr lang="en-GB" sz="1600" dirty="0">
                <a:solidFill>
                  <a:schemeClr val="dk1"/>
                </a:solidFill>
                <a:latin typeface="Satoshi" pitchFamily="2" charset="77"/>
              </a:rPr>
              <a:t>startups</a:t>
            </a:r>
            <a:endParaRPr lang="en-US" sz="1600" dirty="0">
              <a:solidFill>
                <a:schemeClr val="dk1"/>
              </a:solidFill>
              <a:latin typeface="Satoshi" pitchFamily="2" charset="77"/>
            </a:endParaRPr>
          </a:p>
          <a:p>
            <a:pPr lvl="1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ts val="1600"/>
            </a:pPr>
            <a:r>
              <a:rPr lang="en-US" sz="1600" b="1" dirty="0">
                <a:solidFill>
                  <a:schemeClr val="dk1"/>
                </a:solidFill>
                <a:latin typeface="Satoshi" pitchFamily="2" charset="77"/>
              </a:rPr>
              <a:t>60+ </a:t>
            </a: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talks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ts val="1600"/>
            </a:pPr>
            <a:r>
              <a:rPr lang="en-US" sz="1600" b="1" dirty="0">
                <a:solidFill>
                  <a:schemeClr val="dk1"/>
                </a:solidFill>
                <a:latin typeface="Satoshi" pitchFamily="2" charset="77"/>
              </a:rPr>
              <a:t>90+ </a:t>
            </a: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posters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ts val="1600"/>
            </a:pPr>
            <a:r>
              <a:rPr lang="en-US" sz="1600" b="1" dirty="0">
                <a:solidFill>
                  <a:schemeClr val="dk1"/>
                </a:solidFill>
                <a:latin typeface="Satoshi" pitchFamily="2" charset="77"/>
              </a:rPr>
              <a:t>9</a:t>
            </a: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 workshops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dirty="0">
              <a:solidFill>
                <a:schemeClr val="dk1"/>
              </a:solidFill>
              <a:latin typeface="Satoshi" pitchFamily="2" charset="77"/>
            </a:endParaRPr>
          </a:p>
        </p:txBody>
      </p:sp>
      <p:sp>
        <p:nvSpPr>
          <p:cNvPr id="152" name="Google Shape;152;g23d4c3f9bc3_0_0"/>
          <p:cNvSpPr txBox="1"/>
          <p:nvPr/>
        </p:nvSpPr>
        <p:spPr>
          <a:xfrm>
            <a:off x="3749994" y="2373838"/>
            <a:ext cx="4615200" cy="22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600" b="1" dirty="0">
                <a:solidFill>
                  <a:schemeClr val="dk1"/>
                </a:solidFill>
                <a:latin typeface="Satoshi" pitchFamily="2" charset="77"/>
              </a:rPr>
              <a:t>Including:</a:t>
            </a:r>
            <a:endParaRPr sz="1600" b="1" dirty="0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br>
              <a:rPr lang="en-GB" sz="1600" dirty="0">
                <a:solidFill>
                  <a:schemeClr val="dk1"/>
                </a:solidFill>
                <a:latin typeface="Satoshi" pitchFamily="2" charset="77"/>
              </a:rPr>
            </a:br>
            <a:r>
              <a:rPr lang="en-GB" sz="1600" dirty="0">
                <a:solidFill>
                  <a:schemeClr val="dk1"/>
                </a:solidFill>
                <a:latin typeface="Satoshi" pitchFamily="2" charset="77"/>
              </a:rPr>
              <a:t>Apple,  BASF, </a:t>
            </a:r>
            <a:r>
              <a:rPr lang="en-GB" sz="1600" dirty="0" err="1">
                <a:solidFill>
                  <a:schemeClr val="dk1"/>
                </a:solidFill>
                <a:latin typeface="Satoshi" pitchFamily="2" charset="77"/>
              </a:rPr>
              <a:t>Chemix</a:t>
            </a:r>
            <a:r>
              <a:rPr lang="en-GB" sz="1600" dirty="0">
                <a:solidFill>
                  <a:schemeClr val="dk1"/>
                </a:solidFill>
                <a:latin typeface="Satoshi" pitchFamily="2" charset="77"/>
              </a:rPr>
              <a:t>, Covestro, Dow, Estee Lauder, EMD, Meta, IBM, Microsoft, Intel, </a:t>
            </a:r>
            <a:r>
              <a:rPr lang="en-GB" sz="1600" dirty="0" err="1">
                <a:solidFill>
                  <a:schemeClr val="dk1"/>
                </a:solidFill>
                <a:latin typeface="Satoshi" pitchFamily="2" charset="77"/>
              </a:rPr>
              <a:t>Thermofisher</a:t>
            </a:r>
            <a:r>
              <a:rPr lang="en-GB" sz="1600" dirty="0">
                <a:solidFill>
                  <a:schemeClr val="dk1"/>
                </a:solidFill>
                <a:latin typeface="Satoshi" pitchFamily="2" charset="77"/>
              </a:rPr>
              <a:t>, </a:t>
            </a:r>
            <a:r>
              <a:rPr lang="en-GB" sz="1600" dirty="0" err="1">
                <a:solidFill>
                  <a:schemeClr val="dk1"/>
                </a:solidFill>
                <a:latin typeface="Satoshi" pitchFamily="2" charset="77"/>
              </a:rPr>
              <a:t>L’Oreal</a:t>
            </a:r>
            <a:r>
              <a:rPr lang="en-GB" sz="1600" dirty="0">
                <a:solidFill>
                  <a:schemeClr val="dk1"/>
                </a:solidFill>
                <a:latin typeface="Satoshi" pitchFamily="2" charset="77"/>
              </a:rPr>
              <a:t>, Lewis and Clark, Lubrizol,  </a:t>
            </a:r>
            <a:r>
              <a:rPr lang="en-GB" sz="1600" dirty="0" err="1">
                <a:solidFill>
                  <a:schemeClr val="dk1"/>
                </a:solidFill>
                <a:latin typeface="Satoshi" pitchFamily="2" charset="77"/>
              </a:rPr>
              <a:t>Mesosil</a:t>
            </a:r>
            <a:r>
              <a:rPr lang="en-GB" sz="1600" dirty="0">
                <a:solidFill>
                  <a:schemeClr val="dk1"/>
                </a:solidFill>
                <a:latin typeface="Satoshi" pitchFamily="2" charset="77"/>
              </a:rPr>
              <a:t>, Micron, Nokia, Genentech, Roche, P&amp;G, PVD Products, Solvay, Svante, Heritage Group, TRI, Unchained labs, Unilever, Sekisui, </a:t>
            </a:r>
            <a:r>
              <a:rPr lang="en-GB" sz="1600" dirty="0" err="1">
                <a:solidFill>
                  <a:schemeClr val="dk1"/>
                </a:solidFill>
                <a:latin typeface="Satoshi" pitchFamily="2" charset="77"/>
              </a:rPr>
              <a:t>vsparticle</a:t>
            </a:r>
            <a:endParaRPr sz="1600" dirty="0">
              <a:solidFill>
                <a:schemeClr val="dk1"/>
              </a:solidFill>
              <a:latin typeface="Satoshi" pitchFamily="2" charset="77"/>
            </a:endParaRPr>
          </a:p>
        </p:txBody>
      </p:sp>
      <p:sp>
        <p:nvSpPr>
          <p:cNvPr id="153" name="Google Shape;153;g23d4c3f9bc3_0_0"/>
          <p:cNvSpPr txBox="1"/>
          <p:nvPr/>
        </p:nvSpPr>
        <p:spPr>
          <a:xfrm>
            <a:off x="8686510" y="2373838"/>
            <a:ext cx="2173500" cy="22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600" b="1">
                <a:solidFill>
                  <a:schemeClr val="dk1"/>
                </a:solidFill>
                <a:latin typeface="Satoshi" pitchFamily="2" charset="77"/>
              </a:rPr>
              <a:t>Including:</a:t>
            </a:r>
            <a:endParaRPr sz="1600" b="1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br>
              <a:rPr lang="en-GB" sz="1600">
                <a:solidFill>
                  <a:schemeClr val="dk1"/>
                </a:solidFill>
                <a:latin typeface="Satoshi" pitchFamily="2" charset="77"/>
              </a:rPr>
            </a:br>
            <a:r>
              <a:rPr lang="en-GB" sz="1600">
                <a:solidFill>
                  <a:schemeClr val="dk1"/>
                </a:solidFill>
                <a:latin typeface="Satoshi" pitchFamily="2" charset="77"/>
              </a:rPr>
              <a:t>Canada, USA, Switzerland, Denmark, Australia, Germany, Singapore, UK, Spain, Mexico, India, Sweden, Israel, Finland, South Korea, Austria</a:t>
            </a:r>
            <a:endParaRPr sz="1600">
              <a:solidFill>
                <a:schemeClr val="dk1"/>
              </a:solidFill>
              <a:latin typeface="Satoshi" pitchFamily="2" charset="77"/>
            </a:endParaRPr>
          </a:p>
        </p:txBody>
      </p:sp>
      <p:pic>
        <p:nvPicPr>
          <p:cNvPr id="154" name="Google Shape;154;g23d4c3f9bc3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57023" y="5157447"/>
            <a:ext cx="6858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23d4c3f9bc3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705561" y="5157447"/>
            <a:ext cx="6858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g23d4c3f9bc3_0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62048" y="5157447"/>
            <a:ext cx="685800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5754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"/>
          <p:cNvSpPr txBox="1">
            <a:spLocks noGrp="1"/>
          </p:cNvSpPr>
          <p:nvPr>
            <p:ph type="ctrTitle"/>
          </p:nvPr>
        </p:nvSpPr>
        <p:spPr>
          <a:xfrm>
            <a:off x="830580" y="1519237"/>
            <a:ext cx="10516616" cy="190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GB" sz="5800" dirty="0">
                <a:latin typeface="Satoshi" pitchFamily="2" charset="77"/>
                <a:sym typeface="Arial"/>
              </a:rPr>
              <a:t>Thank you</a:t>
            </a:r>
            <a:endParaRPr dirty="0">
              <a:latin typeface="Satoshi" pitchFamily="2" charset="77"/>
            </a:endParaRPr>
          </a:p>
        </p:txBody>
      </p:sp>
      <p:pic>
        <p:nvPicPr>
          <p:cNvPr id="133" name="Google Shape;133;p1" descr="A black and white image of a black and white image of a black and white image of a black and white image of a black and white image of a black and white image of a black a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13988" y="3774186"/>
            <a:ext cx="4749800" cy="87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91282" y="5573696"/>
            <a:ext cx="6395212" cy="10458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554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7"/>
          <p:cNvSpPr txBox="1">
            <a:spLocks noGrp="1"/>
          </p:cNvSpPr>
          <p:nvPr>
            <p:ph type="title"/>
          </p:nvPr>
        </p:nvSpPr>
        <p:spPr>
          <a:xfrm>
            <a:off x="1081336" y="341888"/>
            <a:ext cx="9916549" cy="547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GB" sz="2800" dirty="0">
                <a:solidFill>
                  <a:schemeClr val="dk2"/>
                </a:solidFill>
                <a:latin typeface="Satoshi" pitchFamily="2" charset="77"/>
              </a:rPr>
              <a:t>About the Acceleration Consortium</a:t>
            </a:r>
            <a:endParaRPr dirty="0">
              <a:latin typeface="Satoshi" pitchFamily="2" charset="77"/>
            </a:endParaRPr>
          </a:p>
        </p:txBody>
      </p:sp>
      <p:pic>
        <p:nvPicPr>
          <p:cNvPr id="240" name="Google Shape;240;p7" descr="A black and white image of a black and white image of a black and white image of a black and white image of a black and white image of a black and white image of a black a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5651" y="6216654"/>
            <a:ext cx="2864636" cy="528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7"/>
          <p:cNvPicPr preferRelativeResize="0"/>
          <p:nvPr/>
        </p:nvPicPr>
        <p:blipFill rotWithShape="1">
          <a:blip r:embed="rId4">
            <a:alphaModFix/>
          </a:blip>
          <a:srcRect t="1" r="28825" b="59405"/>
          <a:stretch/>
        </p:blipFill>
        <p:spPr>
          <a:xfrm>
            <a:off x="6749511" y="6300038"/>
            <a:ext cx="3909529" cy="36464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7"/>
          <p:cNvSpPr txBox="1"/>
          <p:nvPr/>
        </p:nvSpPr>
        <p:spPr>
          <a:xfrm>
            <a:off x="2274337" y="1407677"/>
            <a:ext cx="3711880" cy="3093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</a:pPr>
            <a:r>
              <a:rPr lang="en-GB" sz="2400" b="0" i="0" dirty="0">
                <a:solidFill>
                  <a:schemeClr val="lt1"/>
                </a:solidFill>
                <a:latin typeface="Satoshi" pitchFamily="2" charset="77"/>
                <a:sym typeface="Arial"/>
              </a:rPr>
              <a:t>Based at the University of Toronto, the Acceleration Consortium (AC) is a global community of academia, non-profit, industry, and government accelerating discovery</a:t>
            </a:r>
            <a:endParaRPr sz="2400" b="0" i="0" dirty="0">
              <a:solidFill>
                <a:schemeClr val="lt1"/>
              </a:solidFill>
              <a:latin typeface="Satoshi" pitchFamily="2" charset="77"/>
              <a:sym typeface="Arial"/>
            </a:endParaRPr>
          </a:p>
        </p:txBody>
      </p:sp>
      <p:sp>
        <p:nvSpPr>
          <p:cNvPr id="243" name="Google Shape;243;p7"/>
          <p:cNvSpPr txBox="1"/>
          <p:nvPr/>
        </p:nvSpPr>
        <p:spPr>
          <a:xfrm>
            <a:off x="6253441" y="1407677"/>
            <a:ext cx="3615845" cy="3093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lang="en-GB" sz="2400" b="0" i="0" dirty="0">
                <a:solidFill>
                  <a:schemeClr val="lt1"/>
                </a:solidFill>
                <a:latin typeface="Satoshi" pitchFamily="2" charset="77"/>
                <a:sym typeface="Arial"/>
              </a:rPr>
              <a:t>We design and build self-driving labs—which combine AI, automation, and advanced computing</a:t>
            </a:r>
            <a:r>
              <a:rPr lang="en-GB" sz="2400" dirty="0">
                <a:solidFill>
                  <a:schemeClr val="lt1"/>
                </a:solidFill>
                <a:latin typeface="Satoshi" pitchFamily="2" charset="77"/>
              </a:rPr>
              <a:t>—</a:t>
            </a:r>
            <a:r>
              <a:rPr lang="en-GB" sz="2400" b="0" i="0" dirty="0">
                <a:solidFill>
                  <a:schemeClr val="lt1"/>
                </a:solidFill>
                <a:latin typeface="Satoshi" pitchFamily="2" charset="77"/>
                <a:sym typeface="Arial"/>
              </a:rPr>
              <a:t>to accelerate the discovery of new materials and molecules</a:t>
            </a:r>
            <a:endParaRPr sz="2400" dirty="0">
              <a:latin typeface="Satoshi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9"/>
          <p:cNvSpPr txBox="1">
            <a:spLocks noGrp="1"/>
          </p:cNvSpPr>
          <p:nvPr>
            <p:ph type="title"/>
          </p:nvPr>
        </p:nvSpPr>
        <p:spPr>
          <a:xfrm>
            <a:off x="1375651" y="341888"/>
            <a:ext cx="9283389" cy="547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GB" sz="2800">
                <a:solidFill>
                  <a:schemeClr val="dk2"/>
                </a:solidFill>
                <a:latin typeface="Satoshi" pitchFamily="2" charset="77"/>
              </a:rPr>
              <a:t>$200-million news</a:t>
            </a:r>
            <a:endParaRPr>
              <a:latin typeface="Satoshi" pitchFamily="2" charset="77"/>
            </a:endParaRPr>
          </a:p>
        </p:txBody>
      </p:sp>
      <p:pic>
        <p:nvPicPr>
          <p:cNvPr id="267" name="Google Shape;267;p9" descr="A black and white image of a black and white image of a black and white image of a black and white image of a black and white image of a black and white image of a black a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5651" y="6216654"/>
            <a:ext cx="2864636" cy="528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9"/>
          <p:cNvPicPr preferRelativeResize="0"/>
          <p:nvPr/>
        </p:nvPicPr>
        <p:blipFill rotWithShape="1">
          <a:blip r:embed="rId4">
            <a:alphaModFix/>
          </a:blip>
          <a:srcRect t="1" r="28825" b="59405"/>
          <a:stretch/>
        </p:blipFill>
        <p:spPr>
          <a:xfrm>
            <a:off x="6749511" y="6300038"/>
            <a:ext cx="3909529" cy="364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9" descr="About VISTA | Vision: Science to Application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77915" y="4277727"/>
            <a:ext cx="3678857" cy="1174552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9"/>
          <p:cNvSpPr txBox="1"/>
          <p:nvPr/>
        </p:nvSpPr>
        <p:spPr>
          <a:xfrm>
            <a:off x="1375651" y="1871451"/>
            <a:ext cx="9283388" cy="1723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u="none" strike="noStrike" dirty="0">
                <a:solidFill>
                  <a:schemeClr val="lt1"/>
                </a:solidFill>
                <a:latin typeface="Satoshi" pitchFamily="2" charset="77"/>
                <a:sym typeface="Arial"/>
              </a:rPr>
              <a:t>In March 2023, the AC was awarded $200 million</a:t>
            </a:r>
            <a:br>
              <a:rPr lang="en-GB" sz="2400" u="none" strike="noStrike" dirty="0">
                <a:solidFill>
                  <a:schemeClr val="lt1"/>
                </a:solidFill>
                <a:latin typeface="Satoshi" pitchFamily="2" charset="77"/>
                <a:sym typeface="Arial"/>
              </a:rPr>
            </a:br>
            <a:r>
              <a:rPr lang="en-GB" sz="2400" u="none" strike="noStrike" dirty="0">
                <a:solidFill>
                  <a:schemeClr val="lt1"/>
                </a:solidFill>
                <a:latin typeface="Satoshi" pitchFamily="2" charset="77"/>
                <a:sym typeface="Arial"/>
              </a:rPr>
              <a:t>from the Canada First Research Excellence Fund (CFREF)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Satoshi" pitchFamily="2" charset="77"/>
            </a:endParaRPr>
          </a:p>
          <a:p>
            <a:pPr marL="0" marR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2400" u="none" strike="noStrike" dirty="0">
                <a:solidFill>
                  <a:schemeClr val="lt1"/>
                </a:solidFill>
                <a:latin typeface="Satoshi" pitchFamily="2" charset="77"/>
                <a:sym typeface="Arial"/>
              </a:rPr>
              <a:t>It is the largest research grant ever awarded to a Canadian university!</a:t>
            </a:r>
            <a:endParaRPr sz="2400" dirty="0">
              <a:solidFill>
                <a:schemeClr val="lt1"/>
              </a:solidFill>
              <a:latin typeface="Satoshi" pitchFamily="2" charset="77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665D">
            <a:alpha val="0"/>
          </a:srgbClr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3" name="Google Shape;203;p6"/>
          <p:cNvCxnSpPr/>
          <p:nvPr/>
        </p:nvCxnSpPr>
        <p:spPr>
          <a:xfrm>
            <a:off x="628389" y="0"/>
            <a:ext cx="0" cy="68580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4" name="Google Shape;204;p6"/>
          <p:cNvCxnSpPr/>
          <p:nvPr/>
        </p:nvCxnSpPr>
        <p:spPr>
          <a:xfrm rot="10800000">
            <a:off x="0" y="1015828"/>
            <a:ext cx="121920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5" name="Google Shape;205;p6"/>
          <p:cNvCxnSpPr/>
          <p:nvPr/>
        </p:nvCxnSpPr>
        <p:spPr>
          <a:xfrm>
            <a:off x="11563611" y="0"/>
            <a:ext cx="0" cy="68580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6" name="Google Shape;206;p6"/>
          <p:cNvCxnSpPr/>
          <p:nvPr/>
        </p:nvCxnSpPr>
        <p:spPr>
          <a:xfrm rot="10800000">
            <a:off x="0" y="6102176"/>
            <a:ext cx="121920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7" name="Google Shape;207;p6"/>
          <p:cNvSpPr txBox="1"/>
          <p:nvPr/>
        </p:nvSpPr>
        <p:spPr>
          <a:xfrm>
            <a:off x="1137726" y="260005"/>
            <a:ext cx="9916549" cy="547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 sz="2800" b="1" i="0" dirty="0">
                <a:solidFill>
                  <a:schemeClr val="dk1"/>
                </a:solidFill>
                <a:latin typeface="Satoshi"/>
                <a:sym typeface="Arial"/>
              </a:rPr>
              <a:t>AC’s self-driving labs (SDL1 – SDL7)</a:t>
            </a:r>
            <a:endParaRPr dirty="0">
              <a:latin typeface="Satosh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43F8F2-804A-7861-1EBD-45174ED3C302}"/>
              </a:ext>
            </a:extLst>
          </p:cNvPr>
          <p:cNvSpPr/>
          <p:nvPr/>
        </p:nvSpPr>
        <p:spPr>
          <a:xfrm>
            <a:off x="1271642" y="4655270"/>
            <a:ext cx="9351977" cy="582907"/>
          </a:xfrm>
          <a:prstGeom prst="rect">
            <a:avLst/>
          </a:prstGeom>
          <a:solidFill>
            <a:srgbClr val="F5F7F8"/>
          </a:solidFill>
          <a:ln>
            <a:solidFill>
              <a:srgbClr val="A9A8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en-US" sz="1867" kern="0">
                <a:solidFill>
                  <a:srgbClr val="000000"/>
                </a:solidFill>
                <a:latin typeface="Arial"/>
                <a:sym typeface="Arial"/>
              </a:rPr>
              <a:t>AI &amp; Automation Lab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6150F5B-F643-8780-4C4B-BAEE675F6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726" y="1223649"/>
            <a:ext cx="9573145" cy="341484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BF51079-59C7-3BA1-AE6E-E4061A48E994}"/>
              </a:ext>
            </a:extLst>
          </p:cNvPr>
          <p:cNvSpPr/>
          <p:nvPr/>
        </p:nvSpPr>
        <p:spPr>
          <a:xfrm>
            <a:off x="1271642" y="5298798"/>
            <a:ext cx="9351977" cy="582907"/>
          </a:xfrm>
          <a:prstGeom prst="rect">
            <a:avLst/>
          </a:prstGeom>
          <a:solidFill>
            <a:srgbClr val="F5F7F8"/>
          </a:solidFill>
          <a:ln>
            <a:solidFill>
              <a:srgbClr val="A9A8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en-US" sz="1867" kern="0">
                <a:solidFill>
                  <a:srgbClr val="000000"/>
                </a:solidFill>
                <a:latin typeface="Arial"/>
                <a:sym typeface="Arial"/>
              </a:rPr>
              <a:t>Social Sciences Lab</a:t>
            </a:r>
          </a:p>
        </p:txBody>
      </p:sp>
    </p:spTree>
    <p:extLst>
      <p:ext uri="{BB962C8B-B14F-4D97-AF65-F5344CB8AC3E}">
        <p14:creationId xmlns:p14="http://schemas.microsoft.com/office/powerpoint/2010/main" val="312246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665D">
            <a:alpha val="0"/>
          </a:srgbClr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3" name="Google Shape;203;p6"/>
          <p:cNvCxnSpPr/>
          <p:nvPr/>
        </p:nvCxnSpPr>
        <p:spPr>
          <a:xfrm>
            <a:off x="628389" y="0"/>
            <a:ext cx="0" cy="68580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4" name="Google Shape;204;p6"/>
          <p:cNvCxnSpPr/>
          <p:nvPr/>
        </p:nvCxnSpPr>
        <p:spPr>
          <a:xfrm rot="10800000">
            <a:off x="0" y="1015828"/>
            <a:ext cx="121920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5" name="Google Shape;205;p6"/>
          <p:cNvCxnSpPr/>
          <p:nvPr/>
        </p:nvCxnSpPr>
        <p:spPr>
          <a:xfrm>
            <a:off x="11563611" y="0"/>
            <a:ext cx="0" cy="68580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6" name="Google Shape;206;p6"/>
          <p:cNvCxnSpPr/>
          <p:nvPr/>
        </p:nvCxnSpPr>
        <p:spPr>
          <a:xfrm rot="10800000">
            <a:off x="0" y="6102176"/>
            <a:ext cx="121920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7" name="Google Shape;207;p6"/>
          <p:cNvSpPr txBox="1"/>
          <p:nvPr/>
        </p:nvSpPr>
        <p:spPr>
          <a:xfrm>
            <a:off x="1137726" y="260005"/>
            <a:ext cx="9916549" cy="547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 sz="2800" b="1" i="0" dirty="0">
                <a:solidFill>
                  <a:schemeClr val="dk1"/>
                </a:solidFill>
                <a:latin typeface="Satoshi"/>
                <a:sym typeface="Arial"/>
              </a:rPr>
              <a:t>Innovation strategy</a:t>
            </a:r>
            <a:endParaRPr dirty="0">
              <a:latin typeface="Satoshi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A5595A4-FB9D-284D-3255-DC474E95D47E}"/>
              </a:ext>
            </a:extLst>
          </p:cNvPr>
          <p:cNvGrpSpPr/>
          <p:nvPr/>
        </p:nvGrpSpPr>
        <p:grpSpPr>
          <a:xfrm>
            <a:off x="775060" y="1015827"/>
            <a:ext cx="10641880" cy="4612766"/>
            <a:chOff x="728568" y="901135"/>
            <a:chExt cx="11164477" cy="4839288"/>
          </a:xfrm>
        </p:grpSpPr>
        <p:pic>
          <p:nvPicPr>
            <p:cNvPr id="5" name="Object 1" descr="preencoded.png">
              <a:extLst>
                <a:ext uri="{FF2B5EF4-FFF2-40B4-BE49-F238E27FC236}">
                  <a16:creationId xmlns:a16="http://schemas.microsoft.com/office/drawing/2014/main" id="{8B521129-7F27-AD0C-E108-BF42D0F3F8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1" t="-15045" r="-75" b="-15045"/>
            <a:stretch/>
          </p:blipFill>
          <p:spPr>
            <a:xfrm>
              <a:off x="728568" y="901135"/>
              <a:ext cx="11164477" cy="3317847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A3F7B17-0732-4223-AAA4-7EA1EA14150C}"/>
                </a:ext>
              </a:extLst>
            </p:cNvPr>
            <p:cNvGrpSpPr/>
            <p:nvPr/>
          </p:nvGrpSpPr>
          <p:grpSpPr>
            <a:xfrm>
              <a:off x="735887" y="4877774"/>
              <a:ext cx="1683065" cy="857397"/>
              <a:chOff x="386910" y="4127562"/>
              <a:chExt cx="1262299" cy="643048"/>
            </a:xfrm>
          </p:grpSpPr>
          <p:sp>
            <p:nvSpPr>
              <p:cNvPr id="7" name="Object 5">
                <a:extLst>
                  <a:ext uri="{FF2B5EF4-FFF2-40B4-BE49-F238E27FC236}">
                    <a16:creationId xmlns:a16="http://schemas.microsoft.com/office/drawing/2014/main" id="{0EC38D95-C346-42D9-1563-A57BF965985B}"/>
                  </a:ext>
                </a:extLst>
              </p:cNvPr>
              <p:cNvSpPr/>
              <p:nvPr/>
            </p:nvSpPr>
            <p:spPr>
              <a:xfrm>
                <a:off x="386910" y="4127562"/>
                <a:ext cx="1262299" cy="643048"/>
              </a:xfrm>
              <a:prstGeom prst="rect">
                <a:avLst/>
              </a:prstGeom>
              <a:solidFill>
                <a:srgbClr val="ABABAB"/>
              </a:solidFill>
            </p:spPr>
            <p:txBody>
              <a:bodyPr/>
              <a:lstStyle/>
              <a:p>
                <a:pPr defTabSz="1219170">
                  <a:buClr>
                    <a:srgbClr val="000000"/>
                  </a:buClr>
                </a:pPr>
                <a:endParaRPr lang="en-US"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" name="Object 7">
                <a:extLst>
                  <a:ext uri="{FF2B5EF4-FFF2-40B4-BE49-F238E27FC236}">
                    <a16:creationId xmlns:a16="http://schemas.microsoft.com/office/drawing/2014/main" id="{6E745C6D-6422-87E5-A576-CE4264E6039D}"/>
                  </a:ext>
                </a:extLst>
              </p:cNvPr>
              <p:cNvSpPr/>
              <p:nvPr/>
            </p:nvSpPr>
            <p:spPr>
              <a:xfrm>
                <a:off x="498692" y="4283091"/>
                <a:ext cx="918426" cy="3300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/>
              <a:lstStyle/>
              <a:p>
                <a:pPr algn="ctr" defTabSz="1219170">
                  <a:lnSpc>
                    <a:spcPts val="1785"/>
                  </a:lnSpc>
                  <a:buClr>
                    <a:srgbClr val="000000"/>
                  </a:buClr>
                </a:pPr>
                <a:r>
                  <a:rPr lang="en-US" sz="1700" kern="0" spc="32">
                    <a:solidFill>
                      <a:srgbClr val="000000">
                        <a:alpha val="80000"/>
                      </a:srgbClr>
                    </a:solidFill>
                    <a:latin typeface="Bebas Neue" pitchFamily="34" charset="0"/>
                    <a:ea typeface="Bebas Neue" pitchFamily="34" charset="-122"/>
                    <a:cs typeface="Bebas Neue" pitchFamily="34" charset="-120"/>
                    <a:sym typeface="Arial"/>
                  </a:rPr>
                  <a:t>Staff</a:t>
                </a:r>
                <a:br>
                  <a:rPr lang="en-US" sz="1700" kern="0" spc="32">
                    <a:solidFill>
                      <a:srgbClr val="000000"/>
                    </a:solidFill>
                    <a:latin typeface="Bebas Neue" pitchFamily="34" charset="0"/>
                    <a:ea typeface="Bebas Neue" pitchFamily="34" charset="-122"/>
                    <a:cs typeface="Bebas Neue" pitchFamily="34" charset="-120"/>
                    <a:sym typeface="Arial"/>
                  </a:rPr>
                </a:br>
                <a:r>
                  <a:rPr lang="en-US" sz="1700" kern="0" spc="32">
                    <a:solidFill>
                      <a:srgbClr val="000000">
                        <a:alpha val="80000"/>
                      </a:srgbClr>
                    </a:solidFill>
                    <a:latin typeface="Bebas Neue" pitchFamily="34" charset="0"/>
                    <a:ea typeface="Bebas Neue" pitchFamily="34" charset="-122"/>
                    <a:cs typeface="Bebas Neue" pitchFamily="34" charset="-120"/>
                    <a:sym typeface="Arial"/>
                  </a:rPr>
                  <a:t> Scientists</a:t>
                </a:r>
              </a:p>
              <a:p>
                <a:pPr algn="ctr" defTabSz="1219170">
                  <a:lnSpc>
                    <a:spcPts val="1785"/>
                  </a:lnSpc>
                  <a:buClr>
                    <a:srgbClr val="000000"/>
                  </a:buClr>
                </a:pPr>
                <a:r>
                  <a:rPr lang="en-US" sz="1700" kern="0" spc="32">
                    <a:solidFill>
                      <a:srgbClr val="C74935"/>
                    </a:solidFill>
                    <a:latin typeface="Bebas Neue" pitchFamily="34" charset="0"/>
                    <a:cs typeface="Arial"/>
                    <a:sym typeface="Arial"/>
                  </a:rPr>
                  <a:t>30</a:t>
                </a:r>
                <a:endParaRPr lang="en-US" sz="1400" kern="0">
                  <a:solidFill>
                    <a:srgbClr val="C74935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379F735-FF68-1E81-D620-13A5CB99AC88}"/>
                </a:ext>
              </a:extLst>
            </p:cNvPr>
            <p:cNvGrpSpPr/>
            <p:nvPr/>
          </p:nvGrpSpPr>
          <p:grpSpPr>
            <a:xfrm>
              <a:off x="2597107" y="4877775"/>
              <a:ext cx="1686275" cy="860023"/>
              <a:chOff x="1760894" y="4127562"/>
              <a:chExt cx="1264706" cy="645017"/>
            </a:xfrm>
          </p:grpSpPr>
          <p:sp>
            <p:nvSpPr>
              <p:cNvPr id="10" name="Object 8">
                <a:extLst>
                  <a:ext uri="{FF2B5EF4-FFF2-40B4-BE49-F238E27FC236}">
                    <a16:creationId xmlns:a16="http://schemas.microsoft.com/office/drawing/2014/main" id="{2DC80822-87BA-C424-2367-6C83DBB0012D}"/>
                  </a:ext>
                </a:extLst>
              </p:cNvPr>
              <p:cNvSpPr/>
              <p:nvPr/>
            </p:nvSpPr>
            <p:spPr>
              <a:xfrm>
                <a:off x="1760894" y="4127562"/>
                <a:ext cx="1264706" cy="645017"/>
              </a:xfrm>
              <a:prstGeom prst="rect">
                <a:avLst/>
              </a:prstGeom>
              <a:solidFill>
                <a:srgbClr val="ABABAB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Object 10">
                <a:extLst>
                  <a:ext uri="{FF2B5EF4-FFF2-40B4-BE49-F238E27FC236}">
                    <a16:creationId xmlns:a16="http://schemas.microsoft.com/office/drawing/2014/main" id="{CA6FDD3B-A197-C28A-6543-432FC9B5AF21}"/>
                  </a:ext>
                </a:extLst>
              </p:cNvPr>
              <p:cNvSpPr/>
              <p:nvPr/>
            </p:nvSpPr>
            <p:spPr>
              <a:xfrm>
                <a:off x="1915053" y="4283091"/>
                <a:ext cx="950837" cy="3300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/>
              <a:lstStyle/>
              <a:p>
                <a:pPr algn="ctr" defTabSz="1219170">
                  <a:lnSpc>
                    <a:spcPts val="1785"/>
                  </a:lnSpc>
                  <a:buClr>
                    <a:srgbClr val="000000"/>
                  </a:buClr>
                </a:pPr>
                <a:r>
                  <a:rPr lang="en-US" sz="1700" kern="0" spc="32">
                    <a:solidFill>
                      <a:srgbClr val="000000">
                        <a:alpha val="80000"/>
                      </a:srgbClr>
                    </a:solidFill>
                    <a:latin typeface="Bebas Neue" pitchFamily="34" charset="0"/>
                    <a:ea typeface="Bebas Neue" pitchFamily="34" charset="-122"/>
                    <a:cs typeface="Bebas Neue" pitchFamily="34" charset="-120"/>
                    <a:sym typeface="Arial"/>
                  </a:rPr>
                  <a:t>Software</a:t>
                </a:r>
                <a:br>
                  <a:rPr lang="en-US" sz="1700" kern="0" spc="32">
                    <a:solidFill>
                      <a:srgbClr val="000000"/>
                    </a:solidFill>
                    <a:latin typeface="Bebas Neue" pitchFamily="34" charset="0"/>
                    <a:ea typeface="Bebas Neue" pitchFamily="34" charset="-122"/>
                    <a:cs typeface="Bebas Neue" pitchFamily="34" charset="-120"/>
                    <a:sym typeface="Arial"/>
                  </a:rPr>
                </a:br>
                <a:r>
                  <a:rPr lang="en-US" sz="1700" kern="0" spc="32">
                    <a:solidFill>
                      <a:srgbClr val="000000">
                        <a:alpha val="80000"/>
                      </a:srgbClr>
                    </a:solidFill>
                    <a:latin typeface="Bebas Neue" pitchFamily="34" charset="0"/>
                    <a:ea typeface="Bebas Neue" pitchFamily="34" charset="-122"/>
                    <a:cs typeface="Bebas Neue" pitchFamily="34" charset="-120"/>
                    <a:sym typeface="Arial"/>
                  </a:rPr>
                  <a:t> Engineers</a:t>
                </a:r>
              </a:p>
              <a:p>
                <a:pPr algn="ctr" defTabSz="1219170">
                  <a:lnSpc>
                    <a:spcPts val="1785"/>
                  </a:lnSpc>
                  <a:buClr>
                    <a:srgbClr val="000000"/>
                  </a:buClr>
                </a:pPr>
                <a:r>
                  <a:rPr lang="en-US" sz="1700" kern="0" spc="32">
                    <a:solidFill>
                      <a:srgbClr val="C74935"/>
                    </a:solidFill>
                    <a:latin typeface="Bebas Neue" pitchFamily="34" charset="0"/>
                    <a:cs typeface="Arial"/>
                    <a:sym typeface="Arial"/>
                  </a:rPr>
                  <a:t>5</a:t>
                </a:r>
                <a:endParaRPr lang="en-US" sz="1400" kern="0">
                  <a:solidFill>
                    <a:srgbClr val="C74935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DF8E605-C0BF-E8F1-7C64-7BAF6C78446A}"/>
                </a:ext>
              </a:extLst>
            </p:cNvPr>
            <p:cNvGrpSpPr/>
            <p:nvPr/>
          </p:nvGrpSpPr>
          <p:grpSpPr>
            <a:xfrm>
              <a:off x="4461538" y="4880398"/>
              <a:ext cx="1686275" cy="858875"/>
              <a:chOff x="3079650" y="4129530"/>
              <a:chExt cx="1264706" cy="644156"/>
            </a:xfrm>
          </p:grpSpPr>
          <p:sp>
            <p:nvSpPr>
              <p:cNvPr id="13" name="Object 11">
                <a:extLst>
                  <a:ext uri="{FF2B5EF4-FFF2-40B4-BE49-F238E27FC236}">
                    <a16:creationId xmlns:a16="http://schemas.microsoft.com/office/drawing/2014/main" id="{36760380-BB40-510D-1AEF-5C5FE5D0D954}"/>
                  </a:ext>
                </a:extLst>
              </p:cNvPr>
              <p:cNvSpPr/>
              <p:nvPr/>
            </p:nvSpPr>
            <p:spPr>
              <a:xfrm>
                <a:off x="3079650" y="4129530"/>
                <a:ext cx="1264706" cy="644156"/>
              </a:xfrm>
              <a:prstGeom prst="rect">
                <a:avLst/>
              </a:prstGeom>
              <a:solidFill>
                <a:srgbClr val="ABABAB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Object 13">
                <a:extLst>
                  <a:ext uri="{FF2B5EF4-FFF2-40B4-BE49-F238E27FC236}">
                    <a16:creationId xmlns:a16="http://schemas.microsoft.com/office/drawing/2014/main" id="{4BAC54F1-499D-192B-0CD9-2CDA02403FB2}"/>
                  </a:ext>
                </a:extLst>
              </p:cNvPr>
              <p:cNvSpPr/>
              <p:nvPr/>
            </p:nvSpPr>
            <p:spPr>
              <a:xfrm>
                <a:off x="3227244" y="4285060"/>
                <a:ext cx="949977" cy="3300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/>
              <a:lstStyle/>
              <a:p>
                <a:pPr algn="ctr" defTabSz="1219170">
                  <a:lnSpc>
                    <a:spcPts val="1785"/>
                  </a:lnSpc>
                  <a:buClr>
                    <a:srgbClr val="000000"/>
                  </a:buClr>
                </a:pPr>
                <a:r>
                  <a:rPr lang="en-US" sz="1700" kern="0" spc="32">
                    <a:solidFill>
                      <a:srgbClr val="000000">
                        <a:alpha val="80000"/>
                      </a:srgbClr>
                    </a:solidFill>
                    <a:latin typeface="Bebas Neue" pitchFamily="34" charset="0"/>
                    <a:ea typeface="Bebas Neue" pitchFamily="34" charset="-122"/>
                    <a:cs typeface="Bebas Neue" pitchFamily="34" charset="-120"/>
                    <a:sym typeface="Arial"/>
                  </a:rPr>
                  <a:t>Product</a:t>
                </a:r>
                <a:br>
                  <a:rPr lang="en-US" sz="1700" kern="0" spc="32">
                    <a:solidFill>
                      <a:srgbClr val="000000"/>
                    </a:solidFill>
                    <a:latin typeface="Bebas Neue" pitchFamily="34" charset="0"/>
                    <a:ea typeface="Bebas Neue" pitchFamily="34" charset="-122"/>
                    <a:cs typeface="Bebas Neue" pitchFamily="34" charset="-120"/>
                    <a:sym typeface="Arial"/>
                  </a:rPr>
                </a:br>
                <a:r>
                  <a:rPr lang="en-US" sz="1700" kern="0" spc="32">
                    <a:solidFill>
                      <a:srgbClr val="000000">
                        <a:alpha val="80000"/>
                      </a:srgbClr>
                    </a:solidFill>
                    <a:latin typeface="Bebas Neue" pitchFamily="34" charset="0"/>
                    <a:ea typeface="Bebas Neue" pitchFamily="34" charset="-122"/>
                    <a:cs typeface="Bebas Neue" pitchFamily="34" charset="-120"/>
                    <a:sym typeface="Arial"/>
                  </a:rPr>
                  <a:t> Managers</a:t>
                </a:r>
              </a:p>
              <a:p>
                <a:pPr algn="ctr" defTabSz="1219170">
                  <a:lnSpc>
                    <a:spcPts val="1785"/>
                  </a:lnSpc>
                  <a:buClr>
                    <a:srgbClr val="000000"/>
                  </a:buClr>
                </a:pPr>
                <a:r>
                  <a:rPr lang="en-US" sz="1700" kern="0" spc="32">
                    <a:solidFill>
                      <a:srgbClr val="C74935"/>
                    </a:solidFill>
                    <a:latin typeface="Bebas Neue" pitchFamily="34" charset="0"/>
                    <a:cs typeface="Arial"/>
                    <a:sym typeface="Arial"/>
                  </a:rPr>
                  <a:t>3</a:t>
                </a:r>
                <a:endParaRPr lang="en-US" sz="1400" kern="0">
                  <a:solidFill>
                    <a:srgbClr val="C74935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7BFE6B3-B2AB-E0D1-B1E0-54841F3BEDB1}"/>
                </a:ext>
              </a:extLst>
            </p:cNvPr>
            <p:cNvGrpSpPr/>
            <p:nvPr/>
          </p:nvGrpSpPr>
          <p:grpSpPr>
            <a:xfrm>
              <a:off x="6325969" y="4880400"/>
              <a:ext cx="1694296" cy="860023"/>
              <a:chOff x="4403089" y="4129531"/>
              <a:chExt cx="1270722" cy="645017"/>
            </a:xfrm>
          </p:grpSpPr>
          <p:sp>
            <p:nvSpPr>
              <p:cNvPr id="16" name="Object 14">
                <a:extLst>
                  <a:ext uri="{FF2B5EF4-FFF2-40B4-BE49-F238E27FC236}">
                    <a16:creationId xmlns:a16="http://schemas.microsoft.com/office/drawing/2014/main" id="{2AA8A527-E259-2C80-1A31-E18853F9063C}"/>
                  </a:ext>
                </a:extLst>
              </p:cNvPr>
              <p:cNvSpPr/>
              <p:nvPr/>
            </p:nvSpPr>
            <p:spPr>
              <a:xfrm>
                <a:off x="4403089" y="4129531"/>
                <a:ext cx="1270722" cy="645017"/>
              </a:xfrm>
              <a:prstGeom prst="rect">
                <a:avLst/>
              </a:prstGeom>
              <a:solidFill>
                <a:srgbClr val="ABABAB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Object 16">
                <a:extLst>
                  <a:ext uri="{FF2B5EF4-FFF2-40B4-BE49-F238E27FC236}">
                    <a16:creationId xmlns:a16="http://schemas.microsoft.com/office/drawing/2014/main" id="{6BF367BE-72D5-EC36-B332-000591360C73}"/>
                  </a:ext>
                </a:extLst>
              </p:cNvPr>
              <p:cNvSpPr/>
              <p:nvPr/>
            </p:nvSpPr>
            <p:spPr>
              <a:xfrm>
                <a:off x="4478038" y="4285060"/>
                <a:ext cx="1128850" cy="3300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/>
              <a:lstStyle/>
              <a:p>
                <a:pPr algn="ctr" defTabSz="1219170">
                  <a:lnSpc>
                    <a:spcPts val="1785"/>
                  </a:lnSpc>
                  <a:buClr>
                    <a:srgbClr val="000000"/>
                  </a:buClr>
                </a:pPr>
                <a:r>
                  <a:rPr lang="en-US" sz="1700" kern="0" spc="32">
                    <a:solidFill>
                      <a:srgbClr val="000000">
                        <a:alpha val="80000"/>
                      </a:srgbClr>
                    </a:solidFill>
                    <a:latin typeface="Bebas Neue" pitchFamily="34" charset="0"/>
                    <a:ea typeface="Bebas Neue" pitchFamily="34" charset="-122"/>
                    <a:cs typeface="Bebas Neue" pitchFamily="34" charset="-120"/>
                    <a:sym typeface="Arial"/>
                  </a:rPr>
                  <a:t>Business Development Team</a:t>
                </a:r>
              </a:p>
              <a:p>
                <a:pPr algn="ctr" defTabSz="1219170">
                  <a:lnSpc>
                    <a:spcPts val="1785"/>
                  </a:lnSpc>
                  <a:buClr>
                    <a:srgbClr val="000000"/>
                  </a:buClr>
                </a:pPr>
                <a:r>
                  <a:rPr lang="en-US" sz="1700" kern="0" spc="32">
                    <a:solidFill>
                      <a:srgbClr val="C74935"/>
                    </a:solidFill>
                    <a:latin typeface="Bebas Neue" pitchFamily="34" charset="0"/>
                    <a:cs typeface="Arial"/>
                    <a:sym typeface="Arial"/>
                  </a:rPr>
                  <a:t>3</a:t>
                </a:r>
                <a:endParaRPr lang="en-US" sz="1400" kern="0">
                  <a:solidFill>
                    <a:srgbClr val="C74935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8" name="Object 23">
              <a:extLst>
                <a:ext uri="{FF2B5EF4-FFF2-40B4-BE49-F238E27FC236}">
                  <a16:creationId xmlns:a16="http://schemas.microsoft.com/office/drawing/2014/main" id="{D90049F2-DB55-1062-04FF-A20EC58A86FA}"/>
                </a:ext>
              </a:extLst>
            </p:cNvPr>
            <p:cNvSpPr/>
            <p:nvPr/>
          </p:nvSpPr>
          <p:spPr>
            <a:xfrm rot="10740000">
              <a:off x="1612555" y="4644277"/>
              <a:ext cx="2486369" cy="434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miter lim="800000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Object 23">
              <a:extLst>
                <a:ext uri="{FF2B5EF4-FFF2-40B4-BE49-F238E27FC236}">
                  <a16:creationId xmlns:a16="http://schemas.microsoft.com/office/drawing/2014/main" id="{6CF2FA9C-59EF-45C0-C74F-E923E67A7E56}"/>
                </a:ext>
              </a:extLst>
            </p:cNvPr>
            <p:cNvSpPr/>
            <p:nvPr/>
          </p:nvSpPr>
          <p:spPr>
            <a:xfrm rot="10740000">
              <a:off x="8893323" y="4644277"/>
              <a:ext cx="2486369" cy="434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miter lim="800000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Object 17">
              <a:extLst>
                <a:ext uri="{FF2B5EF4-FFF2-40B4-BE49-F238E27FC236}">
                  <a16:creationId xmlns:a16="http://schemas.microsoft.com/office/drawing/2014/main" id="{DD94D779-8FEF-A5A4-D031-DE37ED0F8E88}"/>
                </a:ext>
              </a:extLst>
            </p:cNvPr>
            <p:cNvSpPr/>
            <p:nvPr/>
          </p:nvSpPr>
          <p:spPr>
            <a:xfrm>
              <a:off x="3192687" y="4387385"/>
              <a:ext cx="6547772" cy="426509"/>
            </a:xfrm>
            <a:prstGeom prst="rect">
              <a:avLst/>
            </a:prstGeom>
            <a:noFill/>
          </p:spPr>
          <p:txBody>
            <a:bodyPr wrap="square" lIns="0" tIns="0" rIns="0" bIns="0" rtlCol="0" anchor="ctr"/>
            <a:lstStyle/>
            <a:p>
              <a:pPr algn="ctr" defTabSz="1219170">
                <a:lnSpc>
                  <a:spcPts val="3360"/>
                </a:lnSpc>
                <a:buClr>
                  <a:srgbClr val="000000"/>
                </a:buClr>
              </a:pPr>
              <a:r>
                <a:rPr lang="en-US" sz="2133" b="1" kern="0" dirty="0">
                  <a:solidFill>
                    <a:srgbClr val="000000">
                      <a:alpha val="80000"/>
                    </a:srgbClr>
                  </a:solidFill>
                  <a:latin typeface="Bebas Neue" pitchFamily="34" charset="0"/>
                  <a:ea typeface="Bebas Neue" pitchFamily="34" charset="-122"/>
                  <a:cs typeface="Bebas Neue" pitchFamily="34" charset="-120"/>
                  <a:sym typeface="Arial"/>
                </a:rPr>
                <a:t>Professionals AND TRAINEES</a:t>
              </a:r>
              <a:endParaRPr lang="en-US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6E1AE02-BB6B-5A31-07BA-EA21A7122FBE}"/>
                </a:ext>
              </a:extLst>
            </p:cNvPr>
            <p:cNvGrpSpPr/>
            <p:nvPr/>
          </p:nvGrpSpPr>
          <p:grpSpPr>
            <a:xfrm>
              <a:off x="10060456" y="4877775"/>
              <a:ext cx="1686628" cy="860023"/>
              <a:chOff x="7380337" y="4127562"/>
              <a:chExt cx="1264971" cy="645017"/>
            </a:xfrm>
          </p:grpSpPr>
          <p:sp>
            <p:nvSpPr>
              <p:cNvPr id="22" name="Object 19">
                <a:extLst>
                  <a:ext uri="{FF2B5EF4-FFF2-40B4-BE49-F238E27FC236}">
                    <a16:creationId xmlns:a16="http://schemas.microsoft.com/office/drawing/2014/main" id="{02C42FF6-88CE-E679-EB47-110CDFE4ADB1}"/>
                  </a:ext>
                </a:extLst>
              </p:cNvPr>
              <p:cNvSpPr/>
              <p:nvPr/>
            </p:nvSpPr>
            <p:spPr>
              <a:xfrm>
                <a:off x="7380337" y="4127562"/>
                <a:ext cx="1264971" cy="645017"/>
              </a:xfrm>
              <a:prstGeom prst="rect">
                <a:avLst/>
              </a:prstGeom>
              <a:solidFill>
                <a:srgbClr val="D7D7D7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Object 21">
                <a:extLst>
                  <a:ext uri="{FF2B5EF4-FFF2-40B4-BE49-F238E27FC236}">
                    <a16:creationId xmlns:a16="http://schemas.microsoft.com/office/drawing/2014/main" id="{4C92FFE2-2C5D-D5C9-6328-48C9EB5B32ED}"/>
                  </a:ext>
                </a:extLst>
              </p:cNvPr>
              <p:cNvSpPr/>
              <p:nvPr/>
            </p:nvSpPr>
            <p:spPr>
              <a:xfrm>
                <a:off x="7389480" y="4323116"/>
                <a:ext cx="1236244" cy="24996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/>
              <a:lstStyle/>
              <a:p>
                <a:pPr algn="ctr" defTabSz="1219170">
                  <a:lnSpc>
                    <a:spcPts val="2660"/>
                  </a:lnSpc>
                  <a:buClr>
                    <a:srgbClr val="000000"/>
                  </a:buClr>
                </a:pPr>
                <a:r>
                  <a:rPr lang="en-US" sz="1707" kern="0" spc="43">
                    <a:solidFill>
                      <a:srgbClr val="000000">
                        <a:alpha val="80000"/>
                      </a:srgbClr>
                    </a:solidFill>
                    <a:latin typeface="Bebas Neue" pitchFamily="34" charset="0"/>
                    <a:ea typeface="Bebas Neue" pitchFamily="34" charset="-122"/>
                    <a:cs typeface="Bebas Neue" pitchFamily="34" charset="-120"/>
                    <a:sym typeface="Arial"/>
                  </a:rPr>
                  <a:t>TRAINEES</a:t>
                </a:r>
                <a:endParaRPr lang="en-US" sz="170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8C33A13-F838-435B-991B-620AAEF2E794}"/>
                </a:ext>
              </a:extLst>
            </p:cNvPr>
            <p:cNvGrpSpPr/>
            <p:nvPr/>
          </p:nvGrpSpPr>
          <p:grpSpPr>
            <a:xfrm>
              <a:off x="8198422" y="4877775"/>
              <a:ext cx="1683881" cy="860023"/>
              <a:chOff x="5899679" y="4127562"/>
              <a:chExt cx="1262911" cy="645017"/>
            </a:xfrm>
          </p:grpSpPr>
          <p:sp>
            <p:nvSpPr>
              <p:cNvPr id="25" name="Object 14">
                <a:extLst>
                  <a:ext uri="{FF2B5EF4-FFF2-40B4-BE49-F238E27FC236}">
                    <a16:creationId xmlns:a16="http://schemas.microsoft.com/office/drawing/2014/main" id="{AA8D58FF-CB0A-0816-BAE6-0E68BA479779}"/>
                  </a:ext>
                </a:extLst>
              </p:cNvPr>
              <p:cNvSpPr/>
              <p:nvPr/>
            </p:nvSpPr>
            <p:spPr>
              <a:xfrm>
                <a:off x="5899679" y="4127562"/>
                <a:ext cx="1262911" cy="645017"/>
              </a:xfrm>
              <a:prstGeom prst="rect">
                <a:avLst/>
              </a:prstGeom>
              <a:solidFill>
                <a:srgbClr val="ABABAB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Object 16">
                <a:extLst>
                  <a:ext uri="{FF2B5EF4-FFF2-40B4-BE49-F238E27FC236}">
                    <a16:creationId xmlns:a16="http://schemas.microsoft.com/office/drawing/2014/main" id="{2A608AD5-3CCC-1D48-6AA8-C566C3250951}"/>
                  </a:ext>
                </a:extLst>
              </p:cNvPr>
              <p:cNvSpPr/>
              <p:nvPr/>
            </p:nvSpPr>
            <p:spPr>
              <a:xfrm>
                <a:off x="5944241" y="4285060"/>
                <a:ext cx="1128850" cy="3300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/>
              <a:lstStyle/>
              <a:p>
                <a:pPr algn="ctr" defTabSz="1219170">
                  <a:lnSpc>
                    <a:spcPts val="1785"/>
                  </a:lnSpc>
                  <a:buClr>
                    <a:srgbClr val="000000"/>
                  </a:buClr>
                </a:pPr>
                <a:r>
                  <a:rPr lang="en-US" sz="1700" kern="0" spc="32">
                    <a:solidFill>
                      <a:srgbClr val="000000">
                        <a:alpha val="80000"/>
                      </a:srgbClr>
                    </a:solidFill>
                    <a:latin typeface="Bebas Neue" pitchFamily="34" charset="0"/>
                    <a:ea typeface="Bebas Neue" pitchFamily="34" charset="-122"/>
                    <a:cs typeface="Bebas Neue" pitchFamily="34" charset="-120"/>
                    <a:sym typeface="Arial"/>
                  </a:rPr>
                  <a:t>Staff Scholars</a:t>
                </a:r>
              </a:p>
              <a:p>
                <a:pPr algn="ctr" defTabSz="1219170">
                  <a:lnSpc>
                    <a:spcPts val="1785"/>
                  </a:lnSpc>
                  <a:buClr>
                    <a:srgbClr val="000000"/>
                  </a:buClr>
                </a:pPr>
                <a:r>
                  <a:rPr lang="en-US" sz="1700" kern="0" spc="32">
                    <a:solidFill>
                      <a:srgbClr val="C74935"/>
                    </a:solidFill>
                    <a:latin typeface="Bebas Neue" pitchFamily="34" charset="0"/>
                    <a:cs typeface="Arial"/>
                    <a:sym typeface="Arial"/>
                  </a:rPr>
                  <a:t>4</a:t>
                </a:r>
                <a:endParaRPr lang="en-US" sz="1400" kern="0">
                  <a:solidFill>
                    <a:srgbClr val="C74935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0372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3d4c3f9bc3_0_0"/>
          <p:cNvSpPr txBox="1">
            <a:spLocks noGrp="1"/>
          </p:cNvSpPr>
          <p:nvPr>
            <p:ph type="title"/>
          </p:nvPr>
        </p:nvSpPr>
        <p:spPr>
          <a:xfrm>
            <a:off x="1102518" y="311315"/>
            <a:ext cx="9916500" cy="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 sz="3600" dirty="0">
                <a:solidFill>
                  <a:schemeClr val="dk1"/>
                </a:solidFill>
                <a:latin typeface="Satoshi" pitchFamily="2" charset="77"/>
              </a:rPr>
              <a:t>Accelerate conference</a:t>
            </a:r>
            <a:endParaRPr sz="7200" dirty="0">
              <a:latin typeface="Satoshi" pitchFamily="2" charset="77"/>
            </a:endParaRPr>
          </a:p>
        </p:txBody>
      </p:sp>
      <p:pic>
        <p:nvPicPr>
          <p:cNvPr id="140" name="Google Shape;140;g23d4c3f9bc3_0_0" descr="A black and white image of a black and white image of a black and white image of a black and white image of a black and white image of a black and white image of a black a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5651" y="6216654"/>
            <a:ext cx="2864638" cy="528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1" name="Google Shape;141;g23d4c3f9bc3_0_0"/>
          <p:cNvCxnSpPr/>
          <p:nvPr/>
        </p:nvCxnSpPr>
        <p:spPr>
          <a:xfrm rot="10800000">
            <a:off x="3573809" y="1105818"/>
            <a:ext cx="0" cy="49872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2" name="Google Shape;142;g23d4c3f9bc3_0_0"/>
          <p:cNvCxnSpPr/>
          <p:nvPr/>
        </p:nvCxnSpPr>
        <p:spPr>
          <a:xfrm rot="10800000">
            <a:off x="8541402" y="1105818"/>
            <a:ext cx="0" cy="49872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3" name="Google Shape;143;g23d4c3f9bc3_0_0"/>
          <p:cNvSpPr txBox="1"/>
          <p:nvPr/>
        </p:nvSpPr>
        <p:spPr>
          <a:xfrm>
            <a:off x="1245200" y="1268550"/>
            <a:ext cx="2173500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3000" b="1" dirty="0">
                <a:solidFill>
                  <a:schemeClr val="dk1"/>
                </a:solidFill>
                <a:latin typeface="Satoshi" pitchFamily="2" charset="77"/>
              </a:rPr>
              <a:t>History</a:t>
            </a:r>
            <a:endParaRPr sz="1600" dirty="0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dirty="0">
              <a:solidFill>
                <a:schemeClr val="dk1"/>
              </a:solidFill>
              <a:latin typeface="Satoshi" pitchFamily="2" charset="77"/>
            </a:endParaRPr>
          </a:p>
        </p:txBody>
      </p:sp>
      <p:sp>
        <p:nvSpPr>
          <p:cNvPr id="144" name="Google Shape;144;g23d4c3f9bc3_0_0"/>
          <p:cNvSpPr txBox="1"/>
          <p:nvPr/>
        </p:nvSpPr>
        <p:spPr>
          <a:xfrm>
            <a:off x="3725925" y="1268550"/>
            <a:ext cx="4615200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3000" b="1" dirty="0">
                <a:solidFill>
                  <a:schemeClr val="dk1"/>
                </a:solidFill>
                <a:latin typeface="Satoshi" pitchFamily="2" charset="77"/>
              </a:rPr>
              <a:t>Format</a:t>
            </a:r>
            <a:endParaRPr sz="1600" dirty="0">
              <a:solidFill>
                <a:schemeClr val="dk1"/>
              </a:solidFill>
              <a:latin typeface="Satoshi" pitchFamily="2" charset="77"/>
            </a:endParaRPr>
          </a:p>
        </p:txBody>
      </p:sp>
      <p:sp>
        <p:nvSpPr>
          <p:cNvPr id="145" name="Google Shape;145;g23d4c3f9bc3_0_0"/>
          <p:cNvSpPr txBox="1"/>
          <p:nvPr/>
        </p:nvSpPr>
        <p:spPr>
          <a:xfrm>
            <a:off x="8693525" y="1268550"/>
            <a:ext cx="2173500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3000" b="1" dirty="0">
                <a:solidFill>
                  <a:schemeClr val="dk1"/>
                </a:solidFill>
                <a:latin typeface="Satoshi" pitchFamily="2" charset="77"/>
              </a:rPr>
              <a:t>Future</a:t>
            </a:r>
            <a:endParaRPr sz="1600" b="0" i="0" u="none" strike="noStrike" cap="none" dirty="0">
              <a:solidFill>
                <a:schemeClr val="dk1"/>
              </a:solidFill>
              <a:latin typeface="Satoshi" pitchFamily="2" charset="77"/>
              <a:sym typeface="Arial"/>
            </a:endParaRPr>
          </a:p>
        </p:txBody>
      </p:sp>
      <p:pic>
        <p:nvPicPr>
          <p:cNvPr id="146" name="Google Shape;146;g23d4c3f9bc3_0_0"/>
          <p:cNvPicPr preferRelativeResize="0"/>
          <p:nvPr/>
        </p:nvPicPr>
        <p:blipFill rotWithShape="1">
          <a:blip r:embed="rId4">
            <a:alphaModFix/>
          </a:blip>
          <a:srcRect r="28825" b="59405"/>
          <a:stretch/>
        </p:blipFill>
        <p:spPr>
          <a:xfrm>
            <a:off x="6749511" y="6300038"/>
            <a:ext cx="3909529" cy="3646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7" name="Google Shape;147;g23d4c3f9bc3_0_0"/>
          <p:cNvCxnSpPr/>
          <p:nvPr/>
        </p:nvCxnSpPr>
        <p:spPr>
          <a:xfrm>
            <a:off x="1089660" y="0"/>
            <a:ext cx="0" cy="68580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8" name="Google Shape;148;g23d4c3f9bc3_0_0"/>
          <p:cNvCxnSpPr/>
          <p:nvPr/>
        </p:nvCxnSpPr>
        <p:spPr>
          <a:xfrm rot="10800000">
            <a:off x="0" y="1101511"/>
            <a:ext cx="121920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9" name="Google Shape;149;g23d4c3f9bc3_0_0"/>
          <p:cNvCxnSpPr/>
          <p:nvPr/>
        </p:nvCxnSpPr>
        <p:spPr>
          <a:xfrm>
            <a:off x="11005115" y="0"/>
            <a:ext cx="0" cy="68580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0" name="Google Shape;150;g23d4c3f9bc3_0_0"/>
          <p:cNvCxnSpPr/>
          <p:nvPr/>
        </p:nvCxnSpPr>
        <p:spPr>
          <a:xfrm rot="10800000">
            <a:off x="0" y="6089650"/>
            <a:ext cx="12192000" cy="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51" name="Google Shape;151;g23d4c3f9bc3_0_0"/>
          <p:cNvSpPr txBox="1"/>
          <p:nvPr/>
        </p:nvSpPr>
        <p:spPr>
          <a:xfrm>
            <a:off x="1244975" y="2373838"/>
            <a:ext cx="2173500" cy="22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1" dirty="0">
                <a:solidFill>
                  <a:schemeClr val="dk1"/>
                </a:solidFill>
                <a:latin typeface="Satoshi" pitchFamily="2" charset="77"/>
              </a:rPr>
              <a:t>Inaugural conference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Toronto, Aug 2022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lang="en-US" sz="1600" b="1" dirty="0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1" dirty="0">
                <a:solidFill>
                  <a:schemeClr val="dk1"/>
                </a:solidFill>
                <a:latin typeface="Satoshi" pitchFamily="2" charset="77"/>
              </a:rPr>
              <a:t>Most recent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Toronto, Aug 2023</a:t>
            </a:r>
            <a:endParaRPr sz="1600" dirty="0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dirty="0">
              <a:solidFill>
                <a:schemeClr val="dk1"/>
              </a:solidFill>
              <a:latin typeface="Satoshi" pitchFamily="2" charset="77"/>
            </a:endParaRPr>
          </a:p>
        </p:txBody>
      </p:sp>
      <p:sp>
        <p:nvSpPr>
          <p:cNvPr id="152" name="Google Shape;152;g23d4c3f9bc3_0_0"/>
          <p:cNvSpPr txBox="1"/>
          <p:nvPr/>
        </p:nvSpPr>
        <p:spPr>
          <a:xfrm>
            <a:off x="3749994" y="2373838"/>
            <a:ext cx="4615200" cy="22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1" dirty="0">
                <a:solidFill>
                  <a:schemeClr val="dk1"/>
                </a:solidFill>
                <a:latin typeface="Satoshi" pitchFamily="2" charset="77"/>
              </a:rPr>
              <a:t>Talks, Posters, Industry workshops, Training workshops, Panels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lang="en-US" sz="1600" b="1" dirty="0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1" dirty="0">
                <a:solidFill>
                  <a:schemeClr val="dk1"/>
                </a:solidFill>
                <a:latin typeface="Satoshi" pitchFamily="2" charset="77"/>
              </a:rPr>
              <a:t>3 tracks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Tools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Materials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Ecosystem</a:t>
            </a:r>
            <a:endParaRPr sz="1600" dirty="0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br>
              <a:rPr lang="en-GB" sz="1600" dirty="0">
                <a:solidFill>
                  <a:schemeClr val="dk1"/>
                </a:solidFill>
                <a:latin typeface="Satoshi" pitchFamily="2" charset="77"/>
              </a:rPr>
            </a:br>
            <a:endParaRPr sz="1600" dirty="0">
              <a:solidFill>
                <a:schemeClr val="dk1"/>
              </a:solidFill>
              <a:latin typeface="Satoshi" pitchFamily="2" charset="77"/>
            </a:endParaRPr>
          </a:p>
        </p:txBody>
      </p:sp>
      <p:sp>
        <p:nvSpPr>
          <p:cNvPr id="2" name="Google Shape;151;g23d4c3f9bc3_0_0">
            <a:extLst>
              <a:ext uri="{FF2B5EF4-FFF2-40B4-BE49-F238E27FC236}">
                <a16:creationId xmlns:a16="http://schemas.microsoft.com/office/drawing/2014/main" id="{EA9902F0-3889-1200-666F-D3DD082AA10C}"/>
              </a:ext>
            </a:extLst>
          </p:cNvPr>
          <p:cNvSpPr txBox="1"/>
          <p:nvPr/>
        </p:nvSpPr>
        <p:spPr>
          <a:xfrm>
            <a:off x="8697765" y="2374954"/>
            <a:ext cx="2173500" cy="265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1" dirty="0">
                <a:solidFill>
                  <a:schemeClr val="dk1"/>
                </a:solidFill>
                <a:latin typeface="Satoshi" pitchFamily="2" charset="77"/>
              </a:rPr>
              <a:t>Going global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Vancouver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Boston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Madrid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Liverpool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…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lang="en-US" sz="1600" b="1" dirty="0">
              <a:solidFill>
                <a:schemeClr val="dk1"/>
              </a:solidFill>
              <a:latin typeface="Satoshi" pitchFamily="2" charset="77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1" dirty="0">
                <a:solidFill>
                  <a:schemeClr val="dk1"/>
                </a:solidFill>
                <a:latin typeface="Satoshi" pitchFamily="2" charset="77"/>
              </a:rPr>
              <a:t>and back to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dirty="0">
                <a:solidFill>
                  <a:schemeClr val="dk1"/>
                </a:solidFill>
                <a:latin typeface="Satoshi" pitchFamily="2" charset="77"/>
              </a:rPr>
              <a:t>Toronto</a:t>
            </a:r>
            <a:endParaRPr sz="1600" dirty="0">
              <a:solidFill>
                <a:schemeClr val="dk1"/>
              </a:solidFill>
              <a:latin typeface="Satoshi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08152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1818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1"/>
          <p:cNvSpPr txBox="1">
            <a:spLocks noGrp="1"/>
          </p:cNvSpPr>
          <p:nvPr>
            <p:ph type="title"/>
          </p:nvPr>
        </p:nvSpPr>
        <p:spPr>
          <a:xfrm>
            <a:off x="1559846" y="346271"/>
            <a:ext cx="9099194" cy="547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GB" sz="2800" dirty="0">
                <a:solidFill>
                  <a:schemeClr val="dk2"/>
                </a:solidFill>
              </a:rPr>
              <a:t>Three conference tracks: Track 1</a:t>
            </a:r>
            <a:endParaRPr dirty="0"/>
          </a:p>
        </p:txBody>
      </p:sp>
      <p:pic>
        <p:nvPicPr>
          <p:cNvPr id="285" name="Google Shape;285;p11" descr="A black and white image of a black and white image of a black and white image of a black and white image of a black and white image of a black and white image of a black a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5651" y="6216654"/>
            <a:ext cx="2864636" cy="528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11"/>
          <p:cNvPicPr preferRelativeResize="0"/>
          <p:nvPr/>
        </p:nvPicPr>
        <p:blipFill rotWithShape="1">
          <a:blip r:embed="rId4">
            <a:alphaModFix/>
          </a:blip>
          <a:srcRect t="1" r="28825" b="59405"/>
          <a:stretch/>
        </p:blipFill>
        <p:spPr>
          <a:xfrm>
            <a:off x="6749511" y="6300038"/>
            <a:ext cx="3909529" cy="364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9286B2-47DC-4864-AF33-72A7604808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9634" y="1223804"/>
            <a:ext cx="9724416" cy="466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229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1818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1"/>
          <p:cNvSpPr txBox="1">
            <a:spLocks noGrp="1"/>
          </p:cNvSpPr>
          <p:nvPr>
            <p:ph type="title"/>
          </p:nvPr>
        </p:nvSpPr>
        <p:spPr>
          <a:xfrm>
            <a:off x="1559846" y="346271"/>
            <a:ext cx="9099194" cy="547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GB" sz="2800" dirty="0">
                <a:solidFill>
                  <a:schemeClr val="dk2"/>
                </a:solidFill>
              </a:rPr>
              <a:t>Three conference tracks: Track 2</a:t>
            </a:r>
            <a:endParaRPr dirty="0"/>
          </a:p>
        </p:txBody>
      </p:sp>
      <p:pic>
        <p:nvPicPr>
          <p:cNvPr id="285" name="Google Shape;285;p11" descr="A black and white image of a black and white image of a black and white image of a black and white image of a black and white image of a black and white image of a black a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5651" y="6216654"/>
            <a:ext cx="2864636" cy="528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11"/>
          <p:cNvPicPr preferRelativeResize="0"/>
          <p:nvPr/>
        </p:nvPicPr>
        <p:blipFill rotWithShape="1">
          <a:blip r:embed="rId4">
            <a:alphaModFix/>
          </a:blip>
          <a:srcRect t="1" r="28825" b="59405"/>
          <a:stretch/>
        </p:blipFill>
        <p:spPr>
          <a:xfrm>
            <a:off x="6749511" y="6300038"/>
            <a:ext cx="3909529" cy="364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844E12-91D5-9CEC-0D9C-483E84491D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3784" y="1358297"/>
            <a:ext cx="9618622" cy="434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595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1818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1"/>
          <p:cNvSpPr txBox="1">
            <a:spLocks noGrp="1"/>
          </p:cNvSpPr>
          <p:nvPr>
            <p:ph type="title"/>
          </p:nvPr>
        </p:nvSpPr>
        <p:spPr>
          <a:xfrm>
            <a:off x="1559846" y="346271"/>
            <a:ext cx="9099194" cy="547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GB" sz="2800" dirty="0">
                <a:solidFill>
                  <a:schemeClr val="dk2"/>
                </a:solidFill>
              </a:rPr>
              <a:t>Three conference tracks: Track 3</a:t>
            </a:r>
            <a:endParaRPr dirty="0"/>
          </a:p>
        </p:txBody>
      </p:sp>
      <p:pic>
        <p:nvPicPr>
          <p:cNvPr id="285" name="Google Shape;285;p11" descr="A black and white image of a black and white image of a black and white image of a black and white image of a black and white image of a black and white image of a black a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5651" y="6216654"/>
            <a:ext cx="2864636" cy="528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11"/>
          <p:cNvPicPr preferRelativeResize="0"/>
          <p:nvPr/>
        </p:nvPicPr>
        <p:blipFill rotWithShape="1">
          <a:blip r:embed="rId4">
            <a:alphaModFix/>
          </a:blip>
          <a:srcRect t="1" r="28825" b="59405"/>
          <a:stretch/>
        </p:blipFill>
        <p:spPr>
          <a:xfrm>
            <a:off x="6749511" y="6300038"/>
            <a:ext cx="3909529" cy="364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D88C1A-78DD-1E2B-6A3E-56F2C62337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1563" y="1395785"/>
            <a:ext cx="9548874" cy="386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674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C23">
      <a:dk1>
        <a:srgbClr val="111111"/>
      </a:dk1>
      <a:lt1>
        <a:srgbClr val="FFFFFF"/>
      </a:lt1>
      <a:dk2>
        <a:srgbClr val="F5665D"/>
      </a:dk2>
      <a:lt2>
        <a:srgbClr val="EDECEA"/>
      </a:lt2>
      <a:accent1>
        <a:srgbClr val="0066FF"/>
      </a:accent1>
      <a:accent2>
        <a:srgbClr val="DE1010"/>
      </a:accent2>
      <a:accent3>
        <a:srgbClr val="8311DF"/>
      </a:accent3>
      <a:accent4>
        <a:srgbClr val="FFC700"/>
      </a:accent4>
      <a:accent5>
        <a:srgbClr val="F506C1"/>
      </a:accent5>
      <a:accent6>
        <a:srgbClr val="0BE5D8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65628ea-c8b2-4e20-830f-d6ae18756890">
      <Terms xmlns="http://schemas.microsoft.com/office/infopath/2007/PartnerControls"/>
    </lcf76f155ced4ddcb4097134ff3c332f>
    <TaxCatchAll xmlns="507eaa0c-a89b-4e8a-9684-fac28db180d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A566EF1FF7694AB666A5C3CEFCEE23" ma:contentTypeVersion="14" ma:contentTypeDescription="Create a new document." ma:contentTypeScope="" ma:versionID="2527bb839f64df9ca2ffebc3894dcdd1">
  <xsd:schema xmlns:xsd="http://www.w3.org/2001/XMLSchema" xmlns:xs="http://www.w3.org/2001/XMLSchema" xmlns:p="http://schemas.microsoft.com/office/2006/metadata/properties" xmlns:ns2="a65628ea-c8b2-4e20-830f-d6ae18756890" xmlns:ns3="507eaa0c-a89b-4e8a-9684-fac28db180d8" targetNamespace="http://schemas.microsoft.com/office/2006/metadata/properties" ma:root="true" ma:fieldsID="1a5d8d28e536c3d6c24e2531fcec810b" ns2:_="" ns3:_="">
    <xsd:import namespace="a65628ea-c8b2-4e20-830f-d6ae18756890"/>
    <xsd:import namespace="507eaa0c-a89b-4e8a-9684-fac28db180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5628ea-c8b2-4e20-830f-d6ae187568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fe164b29-4069-4387-b6aa-f01f2a1f47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7eaa0c-a89b-4e8a-9684-fac28db180d8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1d813222-4394-4abb-a10c-2076b56d4069}" ma:internalName="TaxCatchAll" ma:showField="CatchAllData" ma:web="507eaa0c-a89b-4e8a-9684-fac28db180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97D65B-1EDC-46CB-91BF-5B1007DD29E3}">
  <ds:schemaRefs>
    <ds:schemaRef ds:uri="http://schemas.microsoft.com/office/2006/metadata/properties"/>
    <ds:schemaRef ds:uri="http://schemas.microsoft.com/office/infopath/2007/PartnerControls"/>
    <ds:schemaRef ds:uri="a65628ea-c8b2-4e20-830f-d6ae18756890"/>
    <ds:schemaRef ds:uri="507eaa0c-a89b-4e8a-9684-fac28db180d8"/>
  </ds:schemaRefs>
</ds:datastoreItem>
</file>

<file path=customXml/itemProps2.xml><?xml version="1.0" encoding="utf-8"?>
<ds:datastoreItem xmlns:ds="http://schemas.openxmlformats.org/officeDocument/2006/customXml" ds:itemID="{79968A3B-EB18-42EE-AB94-83389B4F7A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5628ea-c8b2-4e20-830f-d6ae18756890"/>
    <ds:schemaRef ds:uri="507eaa0c-a89b-4e8a-9684-fac28db180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3C37DA6-FB78-4776-A201-852FBFA086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357</Words>
  <Application>Microsoft Office PowerPoint</Application>
  <PresentationFormat>Widescreen</PresentationFormat>
  <Paragraphs>71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Satoshi</vt:lpstr>
      <vt:lpstr>Arial</vt:lpstr>
      <vt:lpstr>Bebas Neue</vt:lpstr>
      <vt:lpstr>Calibri</vt:lpstr>
      <vt:lpstr>Office Theme</vt:lpstr>
      <vt:lpstr>Accelerate Conference 2023 </vt:lpstr>
      <vt:lpstr>About the Acceleration Consortium</vt:lpstr>
      <vt:lpstr>$200-million news</vt:lpstr>
      <vt:lpstr>PowerPoint Presentation</vt:lpstr>
      <vt:lpstr>PowerPoint Presentation</vt:lpstr>
      <vt:lpstr>Accelerate conference</vt:lpstr>
      <vt:lpstr>Three conference tracks: Track 1</vt:lpstr>
      <vt:lpstr>Three conference tracks: Track 2</vt:lpstr>
      <vt:lpstr>Three conference tracks: Track 3</vt:lpstr>
      <vt:lpstr>In 2023 the conference welcomed: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Accelerate Conference 2023</dc:title>
  <dc:creator>Jessica Thomson</dc:creator>
  <cp:lastModifiedBy>Brandon Sutherland</cp:lastModifiedBy>
  <cp:revision>4</cp:revision>
  <dcterms:created xsi:type="dcterms:W3CDTF">2023-08-15T15:43:55Z</dcterms:created>
  <dcterms:modified xsi:type="dcterms:W3CDTF">2023-10-03T04:53:14Z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0x01010089A566EF1FF7694AB666A5C3CEFCEE23</vt:lpwstr>
  </property>
  <property fmtid="{D5CDD505-2E9C-101B-9397-08002B2CF9AE}" pid="3" name="MediaServiceImageTags">
    <vt:lpwstr/>
  </property>
</Properties>
</file>