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4" r:id="rId2"/>
  </p:sldMasterIdLst>
  <p:notesMasterIdLst>
    <p:notesMasterId r:id="rId13"/>
  </p:notesMasterIdLst>
  <p:sldIdLst>
    <p:sldId id="256" r:id="rId3"/>
    <p:sldId id="694" r:id="rId4"/>
    <p:sldId id="699" r:id="rId5"/>
    <p:sldId id="715" r:id="rId6"/>
    <p:sldId id="726" r:id="rId7"/>
    <p:sldId id="727" r:id="rId8"/>
    <p:sldId id="728" r:id="rId9"/>
    <p:sldId id="729" r:id="rId10"/>
    <p:sldId id="737" r:id="rId11"/>
    <p:sldId id="73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umar" initials="k" lastIdx="1" clrIdx="0">
    <p:extLst>
      <p:ext uri="{19B8F6BF-5375-455C-9EA6-DF929625EA0E}">
        <p15:presenceInfo xmlns:p15="http://schemas.microsoft.com/office/powerpoint/2012/main" userId="kumar" providerId="None"/>
      </p:ext>
    </p:extLst>
  </p:cmAuthor>
  <p:cmAuthor id="2" name="Michael Steinbach" initials="MS" lastIdx="1" clrIdx="1">
    <p:extLst>
      <p:ext uri="{19B8F6BF-5375-455C-9EA6-DF929625EA0E}">
        <p15:presenceInfo xmlns:p15="http://schemas.microsoft.com/office/powerpoint/2012/main" userId="24cbab22f0882d8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931" autoAdjust="0"/>
  </p:normalViewPr>
  <p:slideViewPr>
    <p:cSldViewPr snapToGrid="0" snapToObjects="1">
      <p:cViewPr varScale="1">
        <p:scale>
          <a:sx n="64" d="100"/>
          <a:sy n="64" d="100"/>
        </p:scale>
        <p:origin x="6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A3865-94A2-BC42-92A3-48FEFDE46250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13BBF-763D-824D-BE5B-AAA6366A4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167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While ML is Increasingly being considered as an alternative to the traditional scientific discovery paradigm based on domain theories, black box methods have shown </a:t>
            </a:r>
            <a:r>
              <a:rPr lang="en-US" sz="1200" kern="0" dirty="0">
                <a:solidFill>
                  <a:prstClr val="black"/>
                </a:solidFill>
              </a:rPr>
              <a:t>disappointing results in scientific domains!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13BBF-763D-824D-BE5B-AAA6366A47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94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While ML is Increasingly being considered as an alternative to the traditional scientific discovery paradigm based on domain theories, black box methods have shown </a:t>
            </a:r>
            <a:r>
              <a:rPr lang="en-US" sz="1200" kern="0" dirty="0">
                <a:solidFill>
                  <a:prstClr val="black"/>
                </a:solidFill>
              </a:rPr>
              <a:t>disappointing results in scientific domains!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13BBF-763D-824D-BE5B-AAA6366A47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853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While ML is Increasingly being considered as an alternative to the traditional scientific discovery paradigm based on domain theories, black box methods have shown </a:t>
            </a:r>
            <a:r>
              <a:rPr lang="en-US" sz="1200" kern="0" dirty="0">
                <a:solidFill>
                  <a:prstClr val="black"/>
                </a:solidFill>
              </a:rPr>
              <a:t>disappointing results in scientific domains!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13BBF-763D-824D-BE5B-AAA6366A478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82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While ML is Increasingly being considered as an alternative to the traditional scientific discovery paradigm based on domain theories, black box methods have shown </a:t>
            </a:r>
            <a:r>
              <a:rPr lang="en-US" sz="1200" kern="0" dirty="0">
                <a:solidFill>
                  <a:prstClr val="black"/>
                </a:solidFill>
              </a:rPr>
              <a:t>disappointing results in scientific domains!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13BBF-763D-824D-BE5B-AAA6366A478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727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While ML is Increasingly being considered as an alternative to the traditional scientific discovery paradigm based on domain theories, black box methods have shown </a:t>
            </a:r>
            <a:r>
              <a:rPr lang="en-US" sz="1200" kern="0" dirty="0">
                <a:solidFill>
                  <a:prstClr val="black"/>
                </a:solidFill>
              </a:rPr>
              <a:t>disappointing results in scientific domains!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13BBF-763D-824D-BE5B-AAA6366A478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160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537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04800" y="1219200"/>
            <a:ext cx="11582400" cy="0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304800" y="1273098"/>
            <a:ext cx="11582400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45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666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8544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97977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8006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19770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40651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87099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709267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51440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7"/>
            <a:ext cx="4673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1219200"/>
            <a:ext cx="11582400" cy="0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304800" y="1273098"/>
            <a:ext cx="11582400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578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727256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10188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434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3234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349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4800" y="1219200"/>
            <a:ext cx="11582400" cy="0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04800" y="1273098"/>
            <a:ext cx="11582400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4071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04800" y="1219200"/>
            <a:ext cx="11582400" cy="0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304800" y="1273098"/>
            <a:ext cx="11582400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735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04800" y="1219200"/>
            <a:ext cx="11582400" cy="0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304800" y="1273098"/>
            <a:ext cx="11582400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44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38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91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858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56357"/>
            <a:ext cx="314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7"/>
            <a:ext cx="314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600206"/>
            <a:ext cx="1158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950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6" r:id="rId12"/>
    <p:sldLayoutId id="2147483697" r:id="rId13"/>
  </p:sldLayoutIdLst>
  <p:hf hdr="0" dt="0"/>
  <p:txStyles>
    <p:titleStyle>
      <a:lvl1pPr algn="ctr" defTabSz="914354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5360524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umn.edu/kgmlworksho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umn.edu/nsfaiworkshop2023/home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54;p13">
            <a:extLst>
              <a:ext uri="{FF2B5EF4-FFF2-40B4-BE49-F238E27FC236}">
                <a16:creationId xmlns:a16="http://schemas.microsoft.com/office/drawing/2014/main" id="{FC1DFDBF-B922-4A49-8718-07A88154ABBE}"/>
              </a:ext>
            </a:extLst>
          </p:cNvPr>
          <p:cNvSpPr/>
          <p:nvPr/>
        </p:nvSpPr>
        <p:spPr>
          <a:xfrm>
            <a:off x="3180146" y="5137931"/>
            <a:ext cx="6184448" cy="716217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831481" y="5129050"/>
            <a:ext cx="5949072" cy="1436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" sz="1867" kern="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Visit the workshop page for </a:t>
            </a:r>
            <a:r>
              <a:rPr lang="en" sz="1867" kern="0" dirty="0" smtClean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details and report:</a:t>
            </a:r>
            <a:endParaRPr sz="1867" kern="0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defTabSz="1219170">
              <a:buClr>
                <a:srgbClr val="000000"/>
              </a:buClr>
            </a:pPr>
            <a:r>
              <a:rPr lang="en-US" sz="1467" kern="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https://sites.google.com/umn.edu/nsfaiworkshop2023/home</a:t>
            </a:r>
            <a:endParaRPr lang="en" sz="1467" kern="0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defTabSz="1219170">
              <a:buClr>
                <a:srgbClr val="000000"/>
              </a:buClr>
            </a:pPr>
            <a:endParaRPr lang="en" sz="1467" kern="0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defTabSz="1219170">
              <a:buClr>
                <a:srgbClr val="000000"/>
              </a:buClr>
            </a:pPr>
            <a:endParaRPr lang="en" sz="1467" kern="0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defTabSz="1219170">
              <a:buClr>
                <a:srgbClr val="000000"/>
              </a:buClr>
            </a:pPr>
            <a:endParaRPr sz="1467" kern="0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" y="1"/>
            <a:ext cx="12191866" cy="4606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 defTabSz="1219170">
              <a:spcBef>
                <a:spcPts val="1200"/>
              </a:spcBef>
              <a:buClr>
                <a:srgbClr val="000000"/>
              </a:buClr>
            </a:pPr>
            <a:r>
              <a:rPr lang="en-US" sz="3200" b="1" kern="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NSF </a:t>
            </a:r>
            <a:r>
              <a:rPr lang="en-US" sz="3200" b="1" kern="0" dirty="0" smtClean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Funded </a:t>
            </a:r>
            <a:r>
              <a:rPr lang="en-US" sz="3200" b="1" kern="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Workshop on AI-Enabled Scientific Revolution</a:t>
            </a:r>
          </a:p>
          <a:p>
            <a:pPr algn="ctr" defTabSz="1219170">
              <a:spcBef>
                <a:spcPts val="1200"/>
              </a:spcBef>
              <a:buClr>
                <a:srgbClr val="000000"/>
              </a:buClr>
            </a:pPr>
            <a:endParaRPr lang="en" sz="1467" i="1" kern="0" dirty="0" smtClean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algn="ctr" defTabSz="1219170">
              <a:spcBef>
                <a:spcPts val="1200"/>
              </a:spcBef>
              <a:buClr>
                <a:srgbClr val="000000"/>
              </a:buClr>
            </a:pPr>
            <a:r>
              <a:rPr lang="en" sz="1467" i="1" kern="0" dirty="0" smtClean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Supported </a:t>
            </a:r>
            <a:r>
              <a:rPr lang="en" sz="1467" i="1" kern="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by NSF Award #2309660</a:t>
            </a:r>
            <a:endParaRPr lang="en" sz="1467" i="1" kern="0" dirty="0">
              <a:solidFill>
                <a:srgbClr val="000000"/>
              </a:solidFill>
              <a:latin typeface="Lato"/>
              <a:cs typeface="Lato"/>
              <a:sym typeface="Lato"/>
            </a:endParaRPr>
          </a:p>
          <a:p>
            <a:pPr algn="ctr" defTabSz="1219170">
              <a:spcBef>
                <a:spcPts val="1200"/>
              </a:spcBef>
              <a:buClr>
                <a:srgbClr val="000000"/>
              </a:buClr>
            </a:pPr>
            <a:r>
              <a:rPr lang="en-US" altLang="zh-CN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March 8 and </a:t>
            </a:r>
            <a:r>
              <a:rPr lang="en-US" altLang="zh-CN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9, </a:t>
            </a:r>
            <a:r>
              <a:rPr lang="en-US" altLang="zh-CN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2023 </a:t>
            </a:r>
          </a:p>
          <a:p>
            <a:pPr algn="ctr" defTabSz="1219170">
              <a:spcBef>
                <a:spcPts val="120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</a:rPr>
              <a:t>Location</a:t>
            </a:r>
            <a:r>
              <a:rPr lang="en-US" sz="1400" b="1" dirty="0">
                <a:solidFill>
                  <a:srgbClr val="212121"/>
                </a:solidFill>
                <a:latin typeface="Lato" panose="020F0502020204030203" pitchFamily="34" charset="0"/>
              </a:rPr>
              <a:t>: </a:t>
            </a:r>
            <a:r>
              <a:rPr lang="en-US" sz="1400" b="0" i="0" dirty="0">
                <a:solidFill>
                  <a:srgbClr val="212121"/>
                </a:solidFill>
                <a:effectLst/>
                <a:latin typeface="Lato" panose="020F0502020204030203" pitchFamily="34" charset="0"/>
              </a:rPr>
              <a:t>NSF Headquarters</a:t>
            </a:r>
            <a:br>
              <a:rPr lang="en-US" sz="1400" b="0" i="0" dirty="0">
                <a:solidFill>
                  <a:srgbClr val="212121"/>
                </a:solidFill>
                <a:effectLst/>
                <a:latin typeface="Lato" panose="020F0502020204030203" pitchFamily="34" charset="0"/>
              </a:rPr>
            </a:br>
            <a:r>
              <a:rPr lang="en-US" sz="1400" b="0" i="0" dirty="0">
                <a:solidFill>
                  <a:srgbClr val="212121"/>
                </a:solidFill>
                <a:effectLst/>
                <a:latin typeface="Lato" panose="020F0502020204030203" pitchFamily="34" charset="0"/>
              </a:rPr>
              <a:t>2415 Eisenhower Avenue</a:t>
            </a:r>
            <a:br>
              <a:rPr lang="en-US" sz="1400" b="0" i="0" dirty="0">
                <a:solidFill>
                  <a:srgbClr val="212121"/>
                </a:solidFill>
                <a:effectLst/>
                <a:latin typeface="Lato" panose="020F0502020204030203" pitchFamily="34" charset="0"/>
              </a:rPr>
            </a:br>
            <a:r>
              <a:rPr lang="en-US" sz="1400" b="0" i="0" dirty="0">
                <a:solidFill>
                  <a:srgbClr val="212121"/>
                </a:solidFill>
                <a:effectLst/>
                <a:latin typeface="Lato" panose="020F0502020204030203" pitchFamily="34" charset="0"/>
              </a:rPr>
              <a:t>Alexandria, Virginia 22314</a:t>
            </a:r>
          </a:p>
          <a:p>
            <a:pPr algn="ctr"/>
            <a:r>
              <a:rPr lang="en-US" altLang="zh-CN" sz="1400" b="1" dirty="0"/>
              <a:t/>
            </a:r>
            <a:br>
              <a:rPr lang="en-US" altLang="zh-CN" sz="1400" b="1" dirty="0"/>
            </a:br>
            <a:r>
              <a:rPr lang="en-US" sz="2800" b="1" dirty="0"/>
              <a:t>Introduction and Overview</a:t>
            </a:r>
            <a:endParaRPr lang="en-US" sz="2400" b="1" dirty="0"/>
          </a:p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Vipin Kumar (UMN) and </a:t>
            </a:r>
            <a:r>
              <a:rPr lang="en-US" sz="2400" b="1" dirty="0" err="1"/>
              <a:t>Aidong</a:t>
            </a:r>
            <a:r>
              <a:rPr lang="en-US" sz="2400" b="1" dirty="0"/>
              <a:t> Zhang (UVA) </a:t>
            </a:r>
          </a:p>
          <a:p>
            <a:pPr algn="ctr"/>
            <a:r>
              <a:rPr lang="en-US" sz="2400" b="1" dirty="0"/>
              <a:t>Workshop Organizers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570804-2BD0-AF81-0E2C-2EA7E0F747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958" y="884584"/>
            <a:ext cx="1371600" cy="1371600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7DA950-69B8-A724-FA91-6644B24089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74" y="3549966"/>
            <a:ext cx="1828800" cy="1190413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8F0C73-E007-A8EA-DFF7-2E299687B2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084" y="3192781"/>
            <a:ext cx="1730449" cy="13716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74" y="259626"/>
            <a:ext cx="12283289" cy="52508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6103" y="5456578"/>
            <a:ext cx="97801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Report available at </a:t>
            </a:r>
            <a:r>
              <a:rPr lang="en-US" sz="2400" b="1" dirty="0"/>
              <a:t>workshop webpage</a:t>
            </a:r>
            <a:r>
              <a:rPr lang="en-US" dirty="0" smtClean="0"/>
              <a:t>:</a:t>
            </a:r>
          </a:p>
          <a:p>
            <a:r>
              <a:rPr lang="en-US" dirty="0" smtClean="0"/>
              <a:t>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sites.google.com/umn.edu/nsfaiworkshop2023/home</a:t>
            </a: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54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442599" y="359165"/>
            <a:ext cx="11488668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dirty="0" smtClean="0"/>
              <a:t>AI</a:t>
            </a:r>
            <a:r>
              <a:rPr lang="en-US" b="1" dirty="0" smtClean="0"/>
              <a:t> </a:t>
            </a:r>
            <a:r>
              <a:rPr lang="en-US" b="1" dirty="0"/>
              <a:t>for Scientific Discovery </a:t>
            </a:r>
            <a:r>
              <a:rPr lang="en-US" sz="4400" b="1" dirty="0"/>
              <a:t/>
            </a:r>
            <a:br>
              <a:rPr lang="en-US" sz="4400" b="1" dirty="0"/>
            </a:br>
            <a:r>
              <a:rPr lang="en-US" dirty="0"/>
              <a:t/>
            </a:r>
            <a:br>
              <a:rPr lang="en-US" dirty="0"/>
            </a:br>
            <a:r>
              <a:rPr lang="en-US" sz="600" dirty="0"/>
              <a:t/>
            </a:r>
            <a:br>
              <a:rPr lang="en-US" sz="600" dirty="0"/>
            </a:b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4" t="69515" r="30826" b="2652"/>
          <a:stretch/>
        </p:blipFill>
        <p:spPr>
          <a:xfrm>
            <a:off x="5648138" y="2891048"/>
            <a:ext cx="1727530" cy="973628"/>
          </a:xfrm>
          <a:prstGeom prst="rect">
            <a:avLst/>
          </a:prstGeom>
          <a:ln w="12700">
            <a:noFill/>
          </a:ln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599F49A-D80F-4FD7-8363-290E088C5113}"/>
              </a:ext>
            </a:extLst>
          </p:cNvPr>
          <p:cNvSpPr/>
          <p:nvPr/>
        </p:nvSpPr>
        <p:spPr>
          <a:xfrm>
            <a:off x="6571498" y="1381126"/>
            <a:ext cx="1532610" cy="142773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2271602-0C4F-4730-A4F1-1FA26CE56D90}"/>
              </a:ext>
            </a:extLst>
          </p:cNvPr>
          <p:cNvSpPr/>
          <p:nvPr/>
        </p:nvSpPr>
        <p:spPr>
          <a:xfrm>
            <a:off x="7822123" y="1342857"/>
            <a:ext cx="1532609" cy="14280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EC3F1CA-8011-4CF7-BA90-925FAFBC7E5E}"/>
              </a:ext>
            </a:extLst>
          </p:cNvPr>
          <p:cNvSpPr/>
          <p:nvPr/>
        </p:nvSpPr>
        <p:spPr>
          <a:xfrm>
            <a:off x="7247534" y="2224651"/>
            <a:ext cx="1532609" cy="142773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electronics, circuit, computer&#10;&#10;Description automatically generated">
            <a:extLst>
              <a:ext uri="{FF2B5EF4-FFF2-40B4-BE49-F238E27FC236}">
                <a16:creationId xmlns:a16="http://schemas.microsoft.com/office/drawing/2014/main" id="{C7370433-9A4D-4463-8871-711063D6C2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592"/>
          <a:stretch/>
        </p:blipFill>
        <p:spPr>
          <a:xfrm>
            <a:off x="9425903" y="1473983"/>
            <a:ext cx="1920732" cy="1075991"/>
          </a:xfrm>
          <a:prstGeom prst="rect">
            <a:avLst/>
          </a:prstGeom>
        </p:spPr>
      </p:pic>
      <p:pic>
        <p:nvPicPr>
          <p:cNvPr id="10" name="Picture 9" descr="A picture containing star&#10;&#10;Description automatically generated">
            <a:extLst>
              <a:ext uri="{FF2B5EF4-FFF2-40B4-BE49-F238E27FC236}">
                <a16:creationId xmlns:a16="http://schemas.microsoft.com/office/drawing/2014/main" id="{821CC3D1-AAFF-40AF-8239-81B4E3271C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123"/>
          <a:stretch/>
        </p:blipFill>
        <p:spPr>
          <a:xfrm>
            <a:off x="4975427" y="1485314"/>
            <a:ext cx="1410228" cy="1143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FFE4DE5-1B6D-4F4F-84BA-B7A01548A16C}"/>
              </a:ext>
            </a:extLst>
          </p:cNvPr>
          <p:cNvSpPr/>
          <p:nvPr/>
        </p:nvSpPr>
        <p:spPr>
          <a:xfrm>
            <a:off x="6893994" y="1918400"/>
            <a:ext cx="7899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Big Data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4F6A2CF-0358-41DA-9625-073AD5A4C139}"/>
              </a:ext>
            </a:extLst>
          </p:cNvPr>
          <p:cNvSpPr/>
          <p:nvPr/>
        </p:nvSpPr>
        <p:spPr>
          <a:xfrm>
            <a:off x="7925096" y="1539681"/>
            <a:ext cx="1300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High Performance Computing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DB77A6F-AC9F-4953-8E4F-0CAD71509923}"/>
              </a:ext>
            </a:extLst>
          </p:cNvPr>
          <p:cNvSpPr/>
          <p:nvPr/>
        </p:nvSpPr>
        <p:spPr>
          <a:xfrm>
            <a:off x="7363622" y="2900092"/>
            <a:ext cx="1300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Machine Learning</a:t>
            </a:r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EF96547A-CF62-4B33-9D08-FAD7A3DF0A39}"/>
              </a:ext>
            </a:extLst>
          </p:cNvPr>
          <p:cNvSpPr/>
          <p:nvPr/>
        </p:nvSpPr>
        <p:spPr>
          <a:xfrm>
            <a:off x="7893556" y="2226188"/>
            <a:ext cx="161553" cy="20070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7155B88B-C243-46D0-AF43-1F2BE7165CD2}"/>
              </a:ext>
            </a:extLst>
          </p:cNvPr>
          <p:cNvSpPr txBox="1">
            <a:spLocks/>
          </p:cNvSpPr>
          <p:nvPr/>
        </p:nvSpPr>
        <p:spPr>
          <a:xfrm>
            <a:off x="442599" y="1514767"/>
            <a:ext cx="4165551" cy="1717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prstClr val="black"/>
                </a:solidFill>
              </a:rPr>
              <a:t>Advances in ML and high-end computing fed by big data have revolutionized all aspects of our lives 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F5F43402-DA20-4D42-91A1-47F07DEB07D1}"/>
              </a:ext>
            </a:extLst>
          </p:cNvPr>
          <p:cNvSpPr txBox="1">
            <a:spLocks/>
          </p:cNvSpPr>
          <p:nvPr/>
        </p:nvSpPr>
        <p:spPr>
          <a:xfrm>
            <a:off x="304060" y="4449836"/>
            <a:ext cx="4526564" cy="20504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Big data and ML are Increasingly being considered as an alternative to the traditional scientific discovery paradigm based on domain theories</a:t>
            </a:r>
            <a:br>
              <a:rPr lang="en-US" sz="2400" dirty="0"/>
            </a:b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28" name="Picture 27" descr="A picture containing text, newspaper, green, sign&#10;&#10;Description automatically generated">
            <a:extLst>
              <a:ext uri="{FF2B5EF4-FFF2-40B4-BE49-F238E27FC236}">
                <a16:creationId xmlns:a16="http://schemas.microsoft.com/office/drawing/2014/main" id="{42BC24F4-2F64-4FC8-8EC4-59EFE81EFD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0909" y="4160589"/>
            <a:ext cx="1740634" cy="2126746"/>
          </a:xfrm>
          <a:prstGeom prst="rect">
            <a:avLst/>
          </a:prstGeom>
        </p:spPr>
      </p:pic>
      <p:pic>
        <p:nvPicPr>
          <p:cNvPr id="29" name="Picture 28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7EC59D1-6A5D-4F97-96D9-FCE0979302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5830" y="4164497"/>
            <a:ext cx="1683774" cy="2102962"/>
          </a:xfrm>
          <a:prstGeom prst="rect">
            <a:avLst/>
          </a:prstGeom>
        </p:spPr>
      </p:pic>
      <p:pic>
        <p:nvPicPr>
          <p:cNvPr id="30" name="Picture 4" descr="https://www.nsf.gov/news/special_reports/big_ideas/images/header.jpg">
            <a:extLst>
              <a:ext uri="{FF2B5EF4-FFF2-40B4-BE49-F238E27FC236}">
                <a16:creationId xmlns:a16="http://schemas.microsoft.com/office/drawing/2014/main" id="{0B9711EA-D8CE-418D-8178-CFF2931EE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8097" y="5973418"/>
            <a:ext cx="3657600" cy="39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Typographic Image">
            <a:extLst>
              <a:ext uri="{FF2B5EF4-FFF2-40B4-BE49-F238E27FC236}">
                <a16:creationId xmlns:a16="http://schemas.microsoft.com/office/drawing/2014/main" id="{B1B2EBDD-C581-4E21-95E8-B32A238C00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99" b="11728"/>
          <a:stretch/>
        </p:blipFill>
        <p:spPr bwMode="auto">
          <a:xfrm>
            <a:off x="8717701" y="3889516"/>
            <a:ext cx="2857500" cy="217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A4D5-01A2-4BB7-8815-C17993985E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0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14300" y="170019"/>
            <a:ext cx="1198245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Workshop Motivation</a:t>
            </a:r>
            <a:endParaRPr lang="en-US" sz="32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8543B5B-E2E4-4CB0-A8C1-A4B61CA2256E}"/>
              </a:ext>
            </a:extLst>
          </p:cNvPr>
          <p:cNvSpPr txBox="1">
            <a:spLocks/>
          </p:cNvSpPr>
          <p:nvPr/>
        </p:nvSpPr>
        <p:spPr>
          <a:xfrm>
            <a:off x="304058" y="1363660"/>
            <a:ext cx="11792691" cy="50355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AI </a:t>
            </a:r>
            <a:r>
              <a:rPr lang="en-US" sz="2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is poised to disrupt science </a:t>
            </a:r>
            <a:endParaRPr lang="en-US" sz="2800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lvl="1"/>
            <a:r>
              <a:rPr lang="en-US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It can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unlock 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new approaches that enable scientific advances with far-reaching societal consequences</a:t>
            </a:r>
            <a:r>
              <a:rPr lang="en-US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en-US" sz="2800" dirty="0" smtClean="0">
                <a:solidFill>
                  <a:srgbClr val="333333"/>
                </a:solidFill>
                <a:latin typeface="Arial" panose="020B0604020202020204" pitchFamily="34" charset="0"/>
              </a:rPr>
              <a:t>Current AI methods are not suited for many science applications </a:t>
            </a:r>
          </a:p>
          <a:p>
            <a:pPr lvl="1"/>
            <a:r>
              <a:rPr lang="en-US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Many of the most successful AI methodologies have been driven by 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big, labeled data </a:t>
            </a:r>
            <a:r>
              <a:rPr lang="en-US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sets in the context of vision and language translations, whose nature is quite different than many 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areas of science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</a:rPr>
              <a:t>. </a:t>
            </a:r>
            <a:endParaRPr lang="en-US" sz="2400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T</a:t>
            </a:r>
            <a:r>
              <a:rPr lang="en-US" sz="2800" dirty="0" smtClean="0">
                <a:solidFill>
                  <a:srgbClr val="333333"/>
                </a:solidFill>
                <a:latin typeface="Arial" panose="020B0604020202020204" pitchFamily="34" charset="0"/>
              </a:rPr>
              <a:t>here </a:t>
            </a: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is a tremendous opportunity for </a:t>
            </a:r>
          </a:p>
          <a:p>
            <a:pPr lvl="1"/>
            <a:r>
              <a:rPr lang="en-US" sz="24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A</a:t>
            </a:r>
            <a:r>
              <a:rPr lang="en-US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dvancing 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frontiers of AI that are driven by the unique needs of scientific problems, and </a:t>
            </a:r>
          </a:p>
          <a:p>
            <a:pPr lvl="1"/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T</a:t>
            </a:r>
            <a:r>
              <a:rPr lang="en-US" sz="2000" dirty="0" smtClean="0">
                <a:solidFill>
                  <a:srgbClr val="333333"/>
                </a:solidFill>
                <a:latin typeface="Arial" panose="020B0604020202020204" pitchFamily="34" charset="0"/>
              </a:rPr>
              <a:t>aking </a:t>
            </a:r>
            <a:r>
              <a:rPr lang="en-US" sz="2000" dirty="0">
                <a:solidFill>
                  <a:srgbClr val="333333"/>
                </a:solidFill>
                <a:latin typeface="Arial" panose="020B0604020202020204" pitchFamily="34" charset="0"/>
              </a:rPr>
              <a:t>advances made in the context of specific scientific domains to many other domains. </a:t>
            </a:r>
            <a:endParaRPr lang="en-US" sz="2000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rgbClr val="333333"/>
                </a:solidFill>
                <a:latin typeface="Arial" panose="020B0604020202020204" pitchFamily="34" charset="0"/>
              </a:rPr>
              <a:t>. </a:t>
            </a:r>
            <a:endParaRPr lang="en-US" sz="22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en-US" sz="2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/>
              <a:t/>
            </a:r>
            <a:br>
              <a:rPr lang="en-US" sz="2000" dirty="0"/>
            </a:b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FC425585-F18C-477E-9BC0-2FD8CB1C3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3ED9922-88E3-2C46-B405-5A5D0756B878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10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14300" y="170019"/>
            <a:ext cx="1198245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Workshop Objective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8543B5B-E2E4-4CB0-A8C1-A4B61CA2256E}"/>
              </a:ext>
            </a:extLst>
          </p:cNvPr>
          <p:cNvSpPr txBox="1">
            <a:spLocks/>
          </p:cNvSpPr>
          <p:nvPr/>
        </p:nvSpPr>
        <p:spPr>
          <a:xfrm>
            <a:off x="616226" y="1063487"/>
            <a:ext cx="10495722" cy="50490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200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/>
            <a:r>
              <a:rPr lang="en-US" sz="2800" dirty="0" smtClean="0">
                <a:solidFill>
                  <a:srgbClr val="333333"/>
                </a:solidFill>
                <a:latin typeface="Arial" panose="020B0604020202020204" pitchFamily="34" charset="0"/>
              </a:rPr>
              <a:t>Develop </a:t>
            </a: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a vision and strategy for catalyzing next-generation AI-enabled </a:t>
            </a:r>
            <a:r>
              <a:rPr lang="en-US" sz="2800" dirty="0" smtClean="0">
                <a:solidFill>
                  <a:srgbClr val="333333"/>
                </a:solidFill>
                <a:latin typeface="Arial" panose="020B0604020202020204" pitchFamily="34" charset="0"/>
              </a:rPr>
              <a:t>science that will</a:t>
            </a:r>
          </a:p>
          <a:p>
            <a:pPr marL="685800" lvl="1"/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</a:rPr>
              <a:t>drive scientific inquiry, </a:t>
            </a:r>
          </a:p>
          <a:p>
            <a:pPr marL="685800" lvl="1"/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</a:rPr>
              <a:t>suggest novel experiments, </a:t>
            </a:r>
          </a:p>
          <a:p>
            <a:pPr marL="685800" lvl="1"/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</a:rPr>
              <a:t>elucidate new theories,  </a:t>
            </a:r>
          </a:p>
          <a:p>
            <a:pPr marL="685800" lvl="1"/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</a:rPr>
              <a:t>revolutionize the traditional discovery process across multiple scientific disciplines. </a:t>
            </a:r>
          </a:p>
          <a:p>
            <a:pPr marL="285750"/>
            <a:endParaRPr lang="en-US" sz="2800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/>
            <a:endParaRPr lang="en-US" sz="22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FC425585-F18C-477E-9BC0-2FD8CB1C3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3ED9922-88E3-2C46-B405-5A5D0756B878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2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14300" y="170019"/>
            <a:ext cx="1198245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Workshop </a:t>
            </a:r>
            <a:r>
              <a:rPr lang="en-US" sz="3200" dirty="0" smtClean="0"/>
              <a:t>Participants</a:t>
            </a:r>
            <a:endParaRPr lang="en-US" sz="32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8543B5B-E2E4-4CB0-A8C1-A4B61CA2256E}"/>
              </a:ext>
            </a:extLst>
          </p:cNvPr>
          <p:cNvSpPr txBox="1">
            <a:spLocks/>
          </p:cNvSpPr>
          <p:nvPr/>
        </p:nvSpPr>
        <p:spPr>
          <a:xfrm>
            <a:off x="304058" y="1363660"/>
            <a:ext cx="11792691" cy="50355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333333"/>
                </a:solidFill>
                <a:latin typeface="Arial" panose="020B0604020202020204" pitchFamily="34" charset="0"/>
              </a:rPr>
              <a:t>Twenty eight participants are leading researchers who </a:t>
            </a:r>
          </a:p>
          <a:p>
            <a:pPr lvl="1"/>
            <a:r>
              <a:rPr lang="en-US" sz="2400" dirty="0" smtClean="0">
                <a:solidFill>
                  <a:srgbClr val="333333"/>
                </a:solidFill>
                <a:latin typeface="Arial" panose="020B0604020202020204" pitchFamily="34" charset="0"/>
              </a:rPr>
              <a:t>Cover all aspects of AI (e.g., ML, planning, decision making, optimization, knowledge-representation, computer vision, language translation) </a:t>
            </a:r>
          </a:p>
          <a:p>
            <a:pPr lvl="1"/>
            <a:endParaRPr lang="en-US" sz="2400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333333"/>
                </a:solidFill>
                <a:latin typeface="Arial" panose="020B0604020202020204" pitchFamily="34" charset="0"/>
              </a:rPr>
              <a:t>Cover numerous scientific disciplines (e.g., health care/medicine, genomics, material science,  ecology, hydrology, high-energy physics, climate, remote sensing)</a:t>
            </a:r>
          </a:p>
          <a:p>
            <a:pPr lvl="1"/>
            <a:endParaRPr lang="en-US" sz="24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333333"/>
                </a:solidFill>
                <a:latin typeface="Arial" panose="020B0604020202020204" pitchFamily="34" charset="0"/>
              </a:rPr>
              <a:t>Have extensive track record of interdisciplinary collaborations.</a:t>
            </a:r>
          </a:p>
          <a:p>
            <a:pPr lvl="1"/>
            <a:endParaRPr lang="en-US" sz="2400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333333"/>
                </a:solidFill>
                <a:latin typeface="Arial" panose="020B0604020202020204" pitchFamily="34" charset="0"/>
              </a:rPr>
              <a:t>C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ome from academia, industry, research labs, NGOs</a:t>
            </a:r>
          </a:p>
          <a:p>
            <a:pPr marL="457200" lvl="1" indent="0">
              <a:buNone/>
            </a:pPr>
            <a:endParaRPr 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FC425585-F18C-477E-9BC0-2FD8CB1C3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3ED9922-88E3-2C46-B405-5A5D0756B878}" type="slidenum">
              <a:rPr lang="en-US" smtClean="0"/>
              <a:t>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42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14300" y="170019"/>
            <a:ext cx="1198245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Highlights from Position Papers</a:t>
            </a:r>
            <a:endParaRPr lang="en-US" sz="32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8543B5B-E2E4-4CB0-A8C1-A4B61CA2256E}"/>
              </a:ext>
            </a:extLst>
          </p:cNvPr>
          <p:cNvSpPr txBox="1">
            <a:spLocks/>
          </p:cNvSpPr>
          <p:nvPr/>
        </p:nvSpPr>
        <p:spPr>
          <a:xfrm>
            <a:off x="304058" y="1272210"/>
            <a:ext cx="11792691" cy="5466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AI is poised to disrupt Science</a:t>
            </a:r>
            <a:endParaRPr lang="en-US" sz="2400" dirty="0"/>
          </a:p>
          <a:p>
            <a:pPr lvl="1"/>
            <a:r>
              <a:rPr lang="en-US" sz="2000" b="1" dirty="0"/>
              <a:t>	</a:t>
            </a:r>
            <a:r>
              <a:rPr lang="en-US" sz="2000" dirty="0"/>
              <a:t>Unique capabilities to learn from large observational data </a:t>
            </a:r>
            <a:r>
              <a:rPr lang="en-US" sz="2000" dirty="0" smtClean="0"/>
              <a:t>sets</a:t>
            </a:r>
            <a:r>
              <a:rPr lang="en-US" sz="2000" dirty="0"/>
              <a:t> </a:t>
            </a:r>
          </a:p>
          <a:p>
            <a:pPr lvl="1"/>
            <a:r>
              <a:rPr lang="en-US" sz="2000" dirty="0"/>
              <a:t>	</a:t>
            </a:r>
            <a:r>
              <a:rPr lang="en-US" sz="2000" dirty="0" smtClean="0"/>
              <a:t>Not </a:t>
            </a:r>
            <a:r>
              <a:rPr lang="en-US" sz="2000" dirty="0"/>
              <a:t>hindered by incomplete scientific understanding  </a:t>
            </a:r>
          </a:p>
          <a:p>
            <a:r>
              <a:rPr lang="en-US" sz="2400" b="1" dirty="0"/>
              <a:t>Many areas of Science can be transformed by AI</a:t>
            </a:r>
            <a:endParaRPr lang="en-US" sz="2400" dirty="0"/>
          </a:p>
          <a:p>
            <a:pPr lvl="1"/>
            <a:r>
              <a:rPr lang="en-US" sz="2000" dirty="0" smtClean="0"/>
              <a:t>Substantially improved </a:t>
            </a:r>
            <a:r>
              <a:rPr lang="en-US" sz="2000" dirty="0"/>
              <a:t>predictive modeling of complex bio-physical/social systems</a:t>
            </a:r>
          </a:p>
          <a:p>
            <a:pPr lvl="1"/>
            <a:r>
              <a:rPr lang="en-US" sz="2000" dirty="0"/>
              <a:t>Hypothesis generation </a:t>
            </a:r>
          </a:p>
          <a:p>
            <a:pPr lvl="1"/>
            <a:r>
              <a:rPr lang="en-US" sz="2000" dirty="0" smtClean="0"/>
              <a:t>Scientific </a:t>
            </a:r>
            <a:r>
              <a:rPr lang="en-US" sz="2000" dirty="0"/>
              <a:t>workflows - operationalizing science</a:t>
            </a:r>
          </a:p>
          <a:p>
            <a:pPr lvl="1"/>
            <a:r>
              <a:rPr lang="en-US" sz="2000" dirty="0" smtClean="0"/>
              <a:t>Data </a:t>
            </a:r>
            <a:r>
              <a:rPr lang="en-US" sz="2000" dirty="0"/>
              <a:t>collection (what to collect</a:t>
            </a:r>
            <a:r>
              <a:rPr lang="en-US" sz="2000" dirty="0" smtClean="0"/>
              <a:t>)</a:t>
            </a:r>
            <a:endParaRPr lang="en-US" sz="2400" dirty="0"/>
          </a:p>
          <a:p>
            <a:r>
              <a:rPr lang="en-US" sz="2400" b="1" dirty="0"/>
              <a:t>Barriers faced by existing AI in the context of scientific problems:</a:t>
            </a:r>
            <a:endParaRPr lang="en-US" sz="2400" dirty="0"/>
          </a:p>
          <a:p>
            <a:pPr lvl="1"/>
            <a:r>
              <a:rPr lang="en-US" sz="2000" dirty="0"/>
              <a:t>Lack of large-scale labeled data sets  </a:t>
            </a:r>
          </a:p>
          <a:p>
            <a:pPr lvl="1"/>
            <a:r>
              <a:rPr lang="en-US" sz="2000" dirty="0"/>
              <a:t>Generalizability to unseen scenarios</a:t>
            </a:r>
          </a:p>
          <a:p>
            <a:pPr lvl="1"/>
            <a:r>
              <a:rPr lang="en-US" sz="2000" dirty="0"/>
              <a:t>Inability to model multi-scale </a:t>
            </a:r>
            <a:r>
              <a:rPr lang="en-US" sz="2000" dirty="0" smtClean="0"/>
              <a:t>phenomena, and handle data at multiple resolution/modality</a:t>
            </a:r>
            <a:endParaRPr lang="en-US" sz="2000" dirty="0"/>
          </a:p>
          <a:p>
            <a:pPr lvl="1"/>
            <a:r>
              <a:rPr lang="en-US" sz="2000" dirty="0" smtClean="0"/>
              <a:t>Inability </a:t>
            </a:r>
            <a:r>
              <a:rPr lang="en-US" sz="2000" dirty="0"/>
              <a:t>to </a:t>
            </a:r>
            <a:r>
              <a:rPr lang="en-US" sz="2000" dirty="0" smtClean="0"/>
              <a:t>reason and quantify uncertainty</a:t>
            </a:r>
            <a:endParaRPr lang="en-US" sz="2000" dirty="0"/>
          </a:p>
          <a:p>
            <a:pPr lvl="1"/>
            <a:r>
              <a:rPr lang="en-US" sz="2000" dirty="0"/>
              <a:t>Lack of </a:t>
            </a:r>
            <a:r>
              <a:rPr lang="en-US" sz="2000" dirty="0" smtClean="0"/>
              <a:t>trust</a:t>
            </a:r>
            <a:endParaRPr lang="en-US" sz="2000" dirty="0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FC425585-F18C-477E-9BC0-2FD8CB1C3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3ED9922-88E3-2C46-B405-5A5D0756B878}" type="slidenum">
              <a:rPr lang="en-US" smtClean="0"/>
              <a:t>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90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14300" y="70629"/>
            <a:ext cx="11982450" cy="113200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Highlights from Position Papers (cont.)</a:t>
            </a:r>
            <a:endParaRPr lang="en-US" sz="32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8543B5B-E2E4-4CB0-A8C1-A4B61CA2256E}"/>
              </a:ext>
            </a:extLst>
          </p:cNvPr>
          <p:cNvSpPr txBox="1">
            <a:spLocks/>
          </p:cNvSpPr>
          <p:nvPr/>
        </p:nvSpPr>
        <p:spPr>
          <a:xfrm>
            <a:off x="304058" y="1341783"/>
            <a:ext cx="11792691" cy="5128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What </a:t>
            </a:r>
            <a:r>
              <a:rPr lang="en-US" sz="2400" b="1" dirty="0"/>
              <a:t>topics in AI can have the most impact on science?</a:t>
            </a:r>
            <a:endParaRPr lang="en-US" sz="2400" dirty="0"/>
          </a:p>
          <a:p>
            <a:pPr lvl="1"/>
            <a:r>
              <a:rPr lang="en-US" sz="2000" dirty="0" smtClean="0"/>
              <a:t>Incorporating </a:t>
            </a:r>
            <a:r>
              <a:rPr lang="en-US" sz="2000" dirty="0"/>
              <a:t>scientific knowledge and reasoning in all aspects of AI</a:t>
            </a:r>
          </a:p>
          <a:p>
            <a:pPr lvl="2"/>
            <a:r>
              <a:rPr lang="en-US" sz="1600" dirty="0" smtClean="0"/>
              <a:t>Predictive </a:t>
            </a:r>
            <a:r>
              <a:rPr lang="en-US" sz="1600" dirty="0"/>
              <a:t>Modeling</a:t>
            </a:r>
          </a:p>
          <a:p>
            <a:pPr lvl="2"/>
            <a:r>
              <a:rPr lang="en-US" sz="1600" dirty="0"/>
              <a:t>Generative Modeling</a:t>
            </a:r>
          </a:p>
          <a:p>
            <a:pPr lvl="2"/>
            <a:r>
              <a:rPr lang="en-US" sz="1600" dirty="0" smtClean="0"/>
              <a:t>Self-supervision </a:t>
            </a:r>
            <a:r>
              <a:rPr lang="en-US" sz="1600" dirty="0"/>
              <a:t>framework</a:t>
            </a:r>
          </a:p>
          <a:p>
            <a:pPr lvl="2"/>
            <a:r>
              <a:rPr lang="en-US" sz="1600" dirty="0"/>
              <a:t>Uncertainty quantification  </a:t>
            </a:r>
          </a:p>
          <a:p>
            <a:pPr lvl="1"/>
            <a:r>
              <a:rPr lang="en-US" sz="2000" dirty="0" smtClean="0"/>
              <a:t>Interpretable/explainable </a:t>
            </a:r>
            <a:r>
              <a:rPr lang="en-US" sz="2000" dirty="0"/>
              <a:t>models </a:t>
            </a:r>
          </a:p>
          <a:p>
            <a:pPr lvl="1"/>
            <a:r>
              <a:rPr lang="en-US" sz="2000" dirty="0" smtClean="0"/>
              <a:t>Extract/utilize </a:t>
            </a:r>
            <a:r>
              <a:rPr lang="en-US" sz="2000" dirty="0"/>
              <a:t>structured knowledge from unstructured data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b="1" dirty="0"/>
              <a:t>What AI methods are relatively unexplored in scientific disciplines?</a:t>
            </a:r>
            <a:endParaRPr lang="en-US" sz="2400" dirty="0"/>
          </a:p>
          <a:p>
            <a:pPr lvl="1"/>
            <a:r>
              <a:rPr lang="en-US" sz="2000" b="1" dirty="0"/>
              <a:t>	</a:t>
            </a:r>
            <a:r>
              <a:rPr lang="en-US" sz="2000" dirty="0"/>
              <a:t>Reinforcement learning</a:t>
            </a:r>
          </a:p>
          <a:p>
            <a:pPr lvl="1"/>
            <a:r>
              <a:rPr lang="en-US" sz="2000" dirty="0"/>
              <a:t>	Symbolic AI (may help with reasoning about scientific processes) </a:t>
            </a:r>
          </a:p>
          <a:p>
            <a:pPr lvl="1"/>
            <a:r>
              <a:rPr lang="en-US" sz="2000" dirty="0"/>
              <a:t>	Large foundation </a:t>
            </a:r>
            <a:r>
              <a:rPr lang="en-US" sz="2000" dirty="0" smtClean="0"/>
              <a:t>models</a:t>
            </a: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FC425585-F18C-477E-9BC0-2FD8CB1C3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3ED9922-88E3-2C46-B405-5A5D0756B878}" type="slidenum">
              <a:rPr lang="en-US" smtClean="0"/>
              <a:t>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NSF Workshop on AI Enabled Scientific Revolution, March 8-9, 2023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82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722" y="544152"/>
            <a:ext cx="11360800" cy="1122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14" y="587030"/>
            <a:ext cx="11148391" cy="62510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97363" y="-39753"/>
            <a:ext cx="4460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Workshop Structure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88063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2693</TotalTime>
  <Words>619</Words>
  <Application>Microsoft Office PowerPoint</Application>
  <PresentationFormat>Widescreen</PresentationFormat>
  <Paragraphs>101</Paragraphs>
  <Slides>10</Slides>
  <Notes>6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宋体</vt:lpstr>
      <vt:lpstr>Arial</vt:lpstr>
      <vt:lpstr>Calibri</vt:lpstr>
      <vt:lpstr>Lato</vt:lpstr>
      <vt:lpstr>Tahoma</vt:lpstr>
      <vt:lpstr>1_Office Theme</vt:lpstr>
      <vt:lpstr>Simple Light</vt:lpstr>
      <vt:lpstr>PowerPoint Presentation</vt:lpstr>
      <vt:lpstr> AI for Scientific Discovery    </vt:lpstr>
      <vt:lpstr>Workshop Motivation</vt:lpstr>
      <vt:lpstr>Workshop Objective </vt:lpstr>
      <vt:lpstr>Workshop Participants</vt:lpstr>
      <vt:lpstr>Highlights from Position Papers</vt:lpstr>
      <vt:lpstr>Highlights from Position Papers (cont.)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Guided Machine Learning Workshop Opening Session</dc:title>
  <dc:creator>Microsoft Office User</dc:creator>
  <cp:lastModifiedBy>Vipin Kumar</cp:lastModifiedBy>
  <cp:revision>294</cp:revision>
  <dcterms:created xsi:type="dcterms:W3CDTF">2020-08-15T17:06:19Z</dcterms:created>
  <dcterms:modified xsi:type="dcterms:W3CDTF">2023-10-02T04:41:17Z</dcterms:modified>
</cp:coreProperties>
</file>