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2" r:id="rId2"/>
  </p:sldMasterIdLst>
  <p:notesMasterIdLst>
    <p:notesMasterId r:id="rId20"/>
  </p:notesMasterIdLst>
  <p:sldIdLst>
    <p:sldId id="256" r:id="rId3"/>
    <p:sldId id="397" r:id="rId4"/>
    <p:sldId id="695" r:id="rId5"/>
    <p:sldId id="545" r:id="rId6"/>
    <p:sldId id="546" r:id="rId7"/>
    <p:sldId id="543" r:id="rId8"/>
    <p:sldId id="544" r:id="rId9"/>
    <p:sldId id="532" r:id="rId10"/>
    <p:sldId id="694" r:id="rId11"/>
    <p:sldId id="342" r:id="rId12"/>
    <p:sldId id="457" r:id="rId13"/>
    <p:sldId id="547" r:id="rId14"/>
    <p:sldId id="304" r:id="rId15"/>
    <p:sldId id="303" r:id="rId16"/>
    <p:sldId id="693" r:id="rId17"/>
    <p:sldId id="548" r:id="rId18"/>
    <p:sldId id="696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Cambria Math" panose="02040503050406030204" pitchFamily="18" charset="0"/>
      <p:regular r:id="rId27"/>
    </p:embeddedFont>
    <p:embeddedFont>
      <p:font typeface="Helvetica Neue" panose="02000503000000020004" pitchFamily="2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66"/>
    <p:restoredTop sz="88022"/>
  </p:normalViewPr>
  <p:slideViewPr>
    <p:cSldViewPr snapToGrid="0" snapToObjects="1">
      <p:cViewPr varScale="1">
        <p:scale>
          <a:sx n="145" d="100"/>
          <a:sy n="145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4c0f9649e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4c0f9649e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B94B-ACE4-4F6C-A397-9D450F30EAA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36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C1DD-8BCB-4190-9C53-D2F50D8452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4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Updates are performed </a:t>
            </a:r>
            <a:r>
              <a:rPr lang="en-US" err="1"/>
              <a:t>s.t.</a:t>
            </a:r>
            <a:r>
              <a:rPr lang="en-US"/>
              <a:t> there is bi-directional influence from the bridge nodes to other entities and concepts</a:t>
            </a:r>
          </a:p>
          <a:p>
            <a:pPr marL="0" indent="0">
              <a:buFontTx/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B32163-710A-4E01-97B7-CBCD70A73C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5223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566795d26_2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566795d26_2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Here's</a:t>
            </a:r>
            <a:r>
              <a:rPr lang="zh-CN" altLang="en-US"/>
              <a:t> </a:t>
            </a: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overall</a:t>
            </a:r>
            <a:r>
              <a:rPr lang="zh-CN" altLang="en-US"/>
              <a:t> </a:t>
            </a:r>
            <a:r>
              <a:rPr lang="en-US" altLang="zh-CN"/>
              <a:t>framework</a:t>
            </a:r>
            <a:r>
              <a:rPr lang="zh-CN" altLang="en-US"/>
              <a:t> </a:t>
            </a:r>
            <a:r>
              <a:rPr lang="en-US" altLang="zh-CN"/>
              <a:t>of</a:t>
            </a:r>
            <a:r>
              <a:rPr lang="zh-CN" altLang="en-US"/>
              <a:t> </a:t>
            </a:r>
            <a:r>
              <a:rPr lang="en-US" altLang="zh-CN"/>
              <a:t>concept2box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In</a:t>
            </a:r>
            <a:r>
              <a:rPr lang="zh-CN" altLang="en-US"/>
              <a:t> </a:t>
            </a:r>
            <a:r>
              <a:rPr lang="en-US" altLang="zh-CN"/>
              <a:t>total</a:t>
            </a:r>
            <a:r>
              <a:rPr lang="zh-CN" altLang="en-US"/>
              <a:t> </a:t>
            </a:r>
            <a:r>
              <a:rPr lang="en-US" altLang="zh-CN"/>
              <a:t>we</a:t>
            </a:r>
            <a:r>
              <a:rPr lang="zh-CN" altLang="en-US"/>
              <a:t> </a:t>
            </a:r>
            <a:r>
              <a:rPr lang="en-US" altLang="zh-CN"/>
              <a:t>have</a:t>
            </a:r>
            <a:r>
              <a:rPr lang="zh-CN" altLang="en-US"/>
              <a:t> </a:t>
            </a:r>
            <a:r>
              <a:rPr lang="en-US" altLang="zh-CN"/>
              <a:t>three</a:t>
            </a:r>
            <a:r>
              <a:rPr lang="zh-CN" altLang="en-US"/>
              <a:t> </a:t>
            </a:r>
            <a:r>
              <a:rPr lang="en-US" altLang="zh-CN"/>
              <a:t>loss</a:t>
            </a:r>
            <a:r>
              <a:rPr lang="zh-CN" altLang="en-US"/>
              <a:t> </a:t>
            </a:r>
            <a:r>
              <a:rPr lang="en-US" altLang="zh-CN"/>
              <a:t>that</a:t>
            </a:r>
            <a:r>
              <a:rPr lang="zh-CN" altLang="en-US"/>
              <a:t> </a:t>
            </a:r>
            <a:r>
              <a:rPr lang="en-US" altLang="zh-CN"/>
              <a:t>are</a:t>
            </a:r>
            <a:r>
              <a:rPr lang="zh-CN" altLang="en-US"/>
              <a:t> </a:t>
            </a:r>
            <a:r>
              <a:rPr lang="en-US" altLang="zh-CN"/>
              <a:t>trained</a:t>
            </a:r>
            <a:r>
              <a:rPr lang="zh-CN" altLang="en-US"/>
              <a:t> </a:t>
            </a:r>
            <a:r>
              <a:rPr lang="en-US" altLang="zh-CN"/>
              <a:t>jointly.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KG</a:t>
            </a:r>
            <a:r>
              <a:rPr lang="zh-CN" altLang="en-US"/>
              <a:t> </a:t>
            </a:r>
            <a:r>
              <a:rPr lang="en-US" altLang="zh-CN"/>
              <a:t>completion</a:t>
            </a:r>
            <a:r>
              <a:rPr lang="zh-CN" altLang="en-US"/>
              <a:t> </a:t>
            </a:r>
            <a:r>
              <a:rPr lang="en-US" altLang="zh-CN"/>
              <a:t>loss</a:t>
            </a:r>
            <a:r>
              <a:rPr lang="zh-CN" altLang="en-US"/>
              <a:t> </a:t>
            </a:r>
            <a:r>
              <a:rPr lang="en-US" altLang="zh-CN"/>
              <a:t>for</a:t>
            </a:r>
            <a:r>
              <a:rPr lang="zh-CN" altLang="en-US"/>
              <a:t> </a:t>
            </a:r>
            <a:r>
              <a:rPr lang="en-US" altLang="zh-CN"/>
              <a:t>concept</a:t>
            </a:r>
            <a:r>
              <a:rPr lang="zh-CN" altLang="en-US"/>
              <a:t> </a:t>
            </a:r>
            <a:r>
              <a:rPr lang="en-US" altLang="zh-CN"/>
              <a:t>KG,</a:t>
            </a:r>
            <a:r>
              <a:rPr lang="zh-CN" altLang="en-US"/>
              <a:t> </a:t>
            </a:r>
            <a:r>
              <a:rPr lang="en-US" altLang="zh-CN"/>
              <a:t>which</a:t>
            </a:r>
            <a:r>
              <a:rPr lang="zh-CN" altLang="en-US"/>
              <a:t> </a:t>
            </a:r>
            <a:r>
              <a:rPr lang="en-US" altLang="zh-CN"/>
              <a:t>is</a:t>
            </a:r>
            <a:r>
              <a:rPr lang="zh-CN" altLang="en-US"/>
              <a:t> </a:t>
            </a:r>
            <a:r>
              <a:rPr lang="en-US" altLang="zh-CN"/>
              <a:t>modeled</a:t>
            </a:r>
            <a:r>
              <a:rPr lang="zh-CN" altLang="en-US"/>
              <a:t> </a:t>
            </a:r>
            <a:r>
              <a:rPr lang="en-US" altLang="zh-CN"/>
              <a:t>using</a:t>
            </a:r>
            <a:r>
              <a:rPr lang="zh-CN" altLang="en-US"/>
              <a:t> </a:t>
            </a:r>
            <a:r>
              <a:rPr lang="en-US" altLang="zh-CN"/>
              <a:t>box</a:t>
            </a:r>
            <a:r>
              <a:rPr lang="zh-CN" altLang="en-US"/>
              <a:t> </a:t>
            </a:r>
            <a:r>
              <a:rPr lang="en-US" altLang="zh-CN"/>
              <a:t>embedding.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KG</a:t>
            </a:r>
            <a:r>
              <a:rPr lang="zh-CN" altLang="en-US"/>
              <a:t> </a:t>
            </a:r>
            <a:r>
              <a:rPr lang="en-US" altLang="zh-CN"/>
              <a:t>completion</a:t>
            </a:r>
            <a:r>
              <a:rPr lang="zh-CN" altLang="en-US"/>
              <a:t> </a:t>
            </a:r>
            <a:r>
              <a:rPr lang="en-US" altLang="zh-CN"/>
              <a:t>loss</a:t>
            </a:r>
            <a:r>
              <a:rPr lang="zh-CN" altLang="en-US"/>
              <a:t> </a:t>
            </a:r>
            <a:r>
              <a:rPr lang="en-US" altLang="zh-CN"/>
              <a:t>for</a:t>
            </a:r>
            <a:r>
              <a:rPr lang="zh-CN" altLang="en-US"/>
              <a:t> </a:t>
            </a:r>
            <a:r>
              <a:rPr lang="en-US" altLang="zh-CN"/>
              <a:t>product</a:t>
            </a:r>
            <a:r>
              <a:rPr lang="zh-CN" altLang="en-US"/>
              <a:t> </a:t>
            </a:r>
            <a:r>
              <a:rPr lang="en-US" altLang="zh-CN"/>
              <a:t>KG,</a:t>
            </a:r>
            <a:r>
              <a:rPr lang="zh-CN" altLang="en-US"/>
              <a:t> </a:t>
            </a:r>
            <a:r>
              <a:rPr lang="en-US" altLang="zh-CN"/>
              <a:t>which</a:t>
            </a:r>
            <a:r>
              <a:rPr lang="zh-CN" altLang="en-US"/>
              <a:t> </a:t>
            </a:r>
            <a:r>
              <a:rPr lang="en-US" altLang="zh-CN"/>
              <a:t>is</a:t>
            </a:r>
            <a:r>
              <a:rPr lang="zh-CN" altLang="en-US"/>
              <a:t> </a:t>
            </a:r>
            <a:r>
              <a:rPr lang="en-US" altLang="zh-CN"/>
              <a:t>modeled</a:t>
            </a:r>
            <a:r>
              <a:rPr lang="zh-CN" altLang="en-US"/>
              <a:t> </a:t>
            </a:r>
            <a:r>
              <a:rPr lang="en-US" altLang="zh-CN"/>
              <a:t>using</a:t>
            </a:r>
            <a:r>
              <a:rPr lang="zh-CN" altLang="en-US"/>
              <a:t> </a:t>
            </a:r>
            <a:r>
              <a:rPr lang="en-US" altLang="zh-CN"/>
              <a:t>existing</a:t>
            </a:r>
            <a:r>
              <a:rPr lang="zh-CN" altLang="en-US"/>
              <a:t> </a:t>
            </a:r>
            <a:r>
              <a:rPr lang="en-US" altLang="zh-CN"/>
              <a:t>vector</a:t>
            </a:r>
            <a:r>
              <a:rPr lang="zh-CN" altLang="en-US"/>
              <a:t> </a:t>
            </a:r>
            <a:r>
              <a:rPr lang="en-US" altLang="zh-CN"/>
              <a:t>KG</a:t>
            </a:r>
            <a:r>
              <a:rPr lang="zh-CN" altLang="en-US"/>
              <a:t> </a:t>
            </a:r>
            <a:r>
              <a:rPr lang="en-US" altLang="zh-CN"/>
              <a:t>embedding</a:t>
            </a:r>
            <a:r>
              <a:rPr lang="zh-CN" altLang="en-US"/>
              <a:t> </a:t>
            </a:r>
            <a:r>
              <a:rPr lang="en-US" altLang="zh-CN"/>
              <a:t>method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cross</a:t>
            </a:r>
            <a:r>
              <a:rPr lang="zh-CN" altLang="en-US"/>
              <a:t> </a:t>
            </a:r>
            <a:r>
              <a:rPr lang="en-US" altLang="zh-CN"/>
              <a:t>KG</a:t>
            </a:r>
            <a:r>
              <a:rPr lang="zh-CN" altLang="en-US"/>
              <a:t> </a:t>
            </a:r>
            <a:r>
              <a:rPr lang="en-US" altLang="zh-CN"/>
              <a:t>loss</a:t>
            </a:r>
            <a:r>
              <a:rPr lang="zh-CN" altLang="en-US"/>
              <a:t> </a:t>
            </a:r>
            <a:r>
              <a:rPr lang="en-US" altLang="zh-CN"/>
              <a:t>,</a:t>
            </a:r>
            <a:r>
              <a:rPr lang="zh-CN" altLang="en-US"/>
              <a:t> </a:t>
            </a:r>
            <a:r>
              <a:rPr lang="en-US" altLang="zh-CN"/>
              <a:t>or</a:t>
            </a:r>
            <a:r>
              <a:rPr lang="zh-CN" altLang="en-US"/>
              <a:t> </a:t>
            </a: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concept</a:t>
            </a:r>
            <a:r>
              <a:rPr lang="zh-CN" altLang="en-US"/>
              <a:t> </a:t>
            </a:r>
            <a:r>
              <a:rPr lang="en-US" altLang="zh-CN"/>
              <a:t>linking</a:t>
            </a:r>
            <a:r>
              <a:rPr lang="zh-CN" altLang="en-US"/>
              <a:t> </a:t>
            </a:r>
            <a:r>
              <a:rPr lang="en-US" altLang="zh-CN"/>
              <a:t>loss,</a:t>
            </a:r>
            <a:r>
              <a:rPr lang="zh-CN" altLang="en-US"/>
              <a:t> </a:t>
            </a:r>
            <a:r>
              <a:rPr lang="en-US" altLang="zh-CN"/>
              <a:t>which</a:t>
            </a:r>
            <a:r>
              <a:rPr lang="zh-CN" altLang="en-US"/>
              <a:t> </a:t>
            </a:r>
            <a:r>
              <a:rPr lang="en-US" altLang="zh-CN"/>
              <a:t>is</a:t>
            </a:r>
            <a:r>
              <a:rPr lang="zh-CN" altLang="en-US"/>
              <a:t> </a:t>
            </a:r>
            <a:r>
              <a:rPr lang="en-US" altLang="zh-CN"/>
              <a:t>based</a:t>
            </a:r>
            <a:r>
              <a:rPr lang="zh-CN" altLang="en-US"/>
              <a:t> </a:t>
            </a:r>
            <a:r>
              <a:rPr lang="en-US" altLang="zh-CN"/>
              <a:t>on</a:t>
            </a:r>
            <a:r>
              <a:rPr lang="zh-CN" altLang="en-US"/>
              <a:t> </a:t>
            </a: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distance</a:t>
            </a:r>
            <a:r>
              <a:rPr lang="zh-CN" altLang="en-US"/>
              <a:t> </a:t>
            </a:r>
            <a:r>
              <a:rPr lang="en-US" altLang="zh-CN"/>
              <a:t>from</a:t>
            </a:r>
            <a:r>
              <a:rPr lang="zh-CN" altLang="en-US"/>
              <a:t> </a:t>
            </a:r>
            <a:r>
              <a:rPr lang="en-US" altLang="zh-CN"/>
              <a:t>a</a:t>
            </a:r>
            <a:r>
              <a:rPr lang="zh-CN" altLang="en-US"/>
              <a:t> </a:t>
            </a:r>
            <a:r>
              <a:rPr lang="en-US" altLang="zh-CN"/>
              <a:t>vector</a:t>
            </a:r>
            <a:r>
              <a:rPr lang="zh-CN" altLang="en-US"/>
              <a:t> </a:t>
            </a:r>
            <a:r>
              <a:rPr lang="en-US" altLang="zh-CN"/>
              <a:t>to</a:t>
            </a:r>
            <a:r>
              <a:rPr lang="zh-CN" altLang="en-US"/>
              <a:t> </a:t>
            </a:r>
            <a:r>
              <a:rPr lang="en-US" altLang="zh-CN"/>
              <a:t>a</a:t>
            </a:r>
            <a:r>
              <a:rPr lang="zh-CN" altLang="en-US"/>
              <a:t> </a:t>
            </a:r>
            <a:r>
              <a:rPr lang="en-US" altLang="zh-CN"/>
              <a:t>box.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75389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1517d3eb500_1_6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1517d3eb500_1_6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g1517d3eb500_1_6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1" name="Google Shape;751;g1517d3eb500_1_6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ftr" idx="11"/>
          </p:nvPr>
        </p:nvSpPr>
        <p:spPr>
          <a:xfrm>
            <a:off x="3108960" y="4783454"/>
            <a:ext cx="2926080" cy="257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dt" idx="10"/>
          </p:nvPr>
        </p:nvSpPr>
        <p:spPr>
          <a:xfrm>
            <a:off x="457200" y="4783454"/>
            <a:ext cx="2103120" cy="257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l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583680" y="4783454"/>
            <a:ext cx="2103120" cy="257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25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6673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EE317-6A95-8BA6-2544-BEE6F5A7A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C452E-5FED-2011-1845-A0B2A5AD2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537C8-8F26-9C86-7417-3747608AD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3789-B0CA-40C3-AA46-7EDC6091F91C}" type="datetime1">
              <a:rPr lang="en-US" smtClean="0"/>
              <a:t>9/30/23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42B3D-EA93-E990-E2D3-5C0FDBFB0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5FDD9-D8E9-1C6A-56D7-C3F3E131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37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EDEB0-9D1F-F3B3-B00E-50F8E601A3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50F3A2-4F05-954E-29B0-3C1601FB6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B27C6-4066-392B-0E25-FE926093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FAD0-1249-4A2C-87E8-B2D3B0C52F5C}" type="datetime1">
              <a:rPr lang="en-US" smtClean="0"/>
              <a:t>9/30/23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B874A-97F6-FA3E-872B-7963EE68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E5E26-39F3-1E9E-3343-0F8FC34E8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71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EE317-6A95-8BA6-2544-BEE6F5A7A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C452E-5FED-2011-1845-A0B2A5AD2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537C8-8F26-9C86-7417-3747608AD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3789-B0CA-40C3-AA46-7EDC6091F91C}" type="datetime1">
              <a:rPr lang="en-US" smtClean="0"/>
              <a:t>9/30/23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42B3D-EA93-E990-E2D3-5C0FDBFB0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5FDD9-D8E9-1C6A-56D7-C3F3E131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03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C965E-3E02-A87A-E46B-DCF7C688C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2498F-A924-F8F8-18AA-B39D0EF7D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06914-A2D7-18B1-B02A-2F97D8DA4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E918-19D7-4C06-9DEC-F166D648BB7F}" type="datetime1">
              <a:rPr lang="en-US" smtClean="0"/>
              <a:t>9/30/23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11DEB-B854-9057-F89C-601935D42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7FD66-5811-C8D8-09E3-CF6FFD1E9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72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12939-77B5-1280-2D25-1A8BB1459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12E9E-48DF-AC6D-1215-2764AB5999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2D116-0B34-0C90-91CD-241794455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C2831B-C401-9F0D-6C34-27194AFC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9219-0517-4014-849D-F91782E82A01}" type="datetime1">
              <a:rPr lang="en-US" smtClean="0"/>
              <a:t>9/30/23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D6DE22-EF60-F5AE-0882-34790C0F1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C908C-61B9-C5A5-D80A-486CDF817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56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C0F5-87A9-94C5-F8A1-7E0CD1401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9BE2B-29F3-432D-3335-E901F2B64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CBB61F-110E-3855-9FF1-56D241018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92E08A-B2E8-13AC-6990-0554222E9C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14C6FA-32A7-23DA-8061-9A665E0FD1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5A7A50-38F7-9D1A-E052-B672B08DB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E7F8-93F9-44C1-BA71-66AEF15AB70B}" type="datetime1">
              <a:rPr lang="en-US" smtClean="0"/>
              <a:t>9/30/23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D197F3-403B-2DB1-EECC-E7126F9A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0BCBB8-CBC2-552F-1F8A-BA61DF2EB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05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579F4-E4F6-C67C-0B5A-28C49AC4C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E4198F-BC86-0409-98E8-6DFF646B6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63E-0D32-4E36-AFDB-69B735F6AC30}" type="datetime1">
              <a:rPr lang="en-US" smtClean="0"/>
              <a:t>9/30/23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65EF3-9EF7-5918-D69E-808EEF210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A41664-3624-478B-0382-B932FD508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292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163547-0F28-4C7A-819C-1E0225DE0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821C9-F07D-46B2-89EB-2A88F8C602BC}" type="datetime1">
              <a:rPr lang="en-US" smtClean="0"/>
              <a:t>9/30/23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D10250-DB35-B5C6-F88D-2526BBC40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DC30DE-B579-4BC6-A1B6-02991BBCA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65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DD069-E7E3-C37A-F0A8-F784DF3FF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0AA53-F74A-C6BA-56B7-AF6FEF19B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7C7317-2918-5936-B02D-2C0BA6A0A0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0F7026-A9F3-C6C8-A28A-6F2293086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27E5-D365-4579-A716-920BC7C24EA6}" type="datetime1">
              <a:rPr lang="en-US" smtClean="0"/>
              <a:t>9/30/23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85762E-0605-602E-7500-D0F065B1D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5B45C7-7F78-4F8F-25C2-9478B63E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999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D446C-A316-48CB-1CE2-227E2BBD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B9E09D-75D3-50FC-50C7-3DA886AD89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FD550A-731E-8BAC-7901-233557AE27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B81E2-3C9C-940D-7B78-D6DC6E0AF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0E823-5D1E-44C4-AB00-13F07C14AC2B}" type="datetime1">
              <a:rPr lang="en-US" smtClean="0"/>
              <a:t>9/30/23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3797E6-A8B3-745B-26AE-3B3703AD9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CF538-4B97-327F-57AF-6ED5FEE26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501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67690-CF19-6D57-F7BB-00430E2CA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9A6D79-E528-C8F9-5C9D-48E69161A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C4743-52D9-A3EB-6189-3A201CD97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E557-B6DE-461C-BB2A-856EA03C186D}" type="datetime1">
              <a:rPr lang="en-US" smtClean="0"/>
              <a:t>9/30/23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FEBEA-25E4-9C40-F4D4-9A9C207C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8AFAA-2EBC-0E90-0462-BF958B746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58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95940-2BCF-FAED-2C75-BAA7EA133F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6E6A87-CDDF-B81C-8E8E-23B21AB83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C1FFA-C3EA-E630-5596-68017D1E8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734A-18DB-4137-95FE-5DF910D513B9}" type="datetime1">
              <a:rPr lang="en-US" smtClean="0"/>
              <a:t>9/30/23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FE836-8700-AE72-0067-569731DF7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69765-2CE5-9DE7-BFF0-038A440CE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951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189" lvl="0" indent="-342892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8" lvl="1" indent="-317492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132" lvl="5" indent="-31749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331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8" r:id="rId10"/>
    <p:sldLayoutId id="2147483659" r:id="rId11"/>
    <p:sldLayoutId id="2147483661" r:id="rId12"/>
    <p:sldLayoutId id="2147483675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6188A4-B418-2397-B8CC-EC4DACCCA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6747A-530D-B712-5EFC-FDBD62E67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3CBDB-5685-8533-DAD9-03C6D2FAD2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B9884-854F-4138-BD46-B89075E634F8}" type="datetime1">
              <a:rPr lang="en-US" smtClean="0"/>
              <a:t>9/30/23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BC8D4-9B41-79EF-C13E-9752D3D9DD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EF612-7421-72FA-4D22-A2AC4BE1A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42BF7-08A5-4AB0-9E34-BF4214C18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3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9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8.pn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5" Type="http://schemas.openxmlformats.org/officeDocument/2006/relationships/image" Target="../media/image96.png"/><Relationship Id="rId10" Type="http://schemas.openxmlformats.org/officeDocument/2006/relationships/image" Target="../media/image91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jpeg"/><Relationship Id="rId9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32.png"/><Relationship Id="rId10" Type="http://schemas.openxmlformats.org/officeDocument/2006/relationships/image" Target="../media/image35.png"/><Relationship Id="rId4" Type="http://schemas.openxmlformats.org/officeDocument/2006/relationships/image" Target="../media/image31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ctrTitle"/>
          </p:nvPr>
        </p:nvSpPr>
        <p:spPr>
          <a:xfrm>
            <a:off x="311700" y="1089513"/>
            <a:ext cx="8520600" cy="240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latin typeface="Helvetica Neue"/>
                <a:ea typeface="Helvetica Neue"/>
                <a:cs typeface="Helvetica Neue"/>
                <a:sym typeface="Helvetica Neue"/>
              </a:rPr>
              <a:t>Unified Knowledge Representation </a:t>
            </a:r>
            <a:br>
              <a:rPr lang="en-US" sz="3000" b="1" dirty="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latin typeface="Helvetica Neue"/>
                <a:ea typeface="Helvetica Neue"/>
                <a:cs typeface="Helvetica Neue"/>
                <a:sym typeface="Helvetica Neue"/>
              </a:rPr>
              <a:t>for Science </a:t>
            </a:r>
            <a:br>
              <a:rPr lang="en-US" sz="3000" b="1" dirty="0">
                <a:latin typeface="Helvetica Neue"/>
                <a:ea typeface="Helvetica Neue"/>
                <a:cs typeface="Helvetica Neue"/>
                <a:sym typeface="Helvetica Neue"/>
              </a:rPr>
            </a:br>
            <a:endParaRPr sz="24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950" y="433324"/>
            <a:ext cx="2573899" cy="53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 rotWithShape="1">
          <a:blip r:embed="rId4">
            <a:alphaModFix/>
          </a:blip>
          <a:srcRect l="4125" r="5213" b="29765"/>
          <a:stretch/>
        </p:blipFill>
        <p:spPr>
          <a:xfrm>
            <a:off x="7454544" y="433325"/>
            <a:ext cx="1337256" cy="5393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0A78CBE8-3B0E-FA4E-9F1B-01928FBB4CAF}"/>
              </a:ext>
            </a:extLst>
          </p:cNvPr>
          <p:cNvSpPr txBox="1">
            <a:spLocks/>
          </p:cNvSpPr>
          <p:nvPr/>
        </p:nvSpPr>
        <p:spPr>
          <a:xfrm>
            <a:off x="224183" y="3226106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zh-CN" sz="2400" dirty="0"/>
              <a:t>Wei</a:t>
            </a:r>
            <a:r>
              <a:rPr lang="zh-CN" altLang="en-US" sz="2400" dirty="0"/>
              <a:t> </a:t>
            </a:r>
            <a:r>
              <a:rPr lang="en-US" altLang="zh-CN" sz="2400" dirty="0"/>
              <a:t>Wang</a:t>
            </a:r>
            <a:endParaRPr lang="en-US" sz="2400" baseline="30000" dirty="0"/>
          </a:p>
          <a:p>
            <a:endParaRPr lang="en-US" sz="2400" baseline="30000" dirty="0"/>
          </a:p>
          <a:p>
            <a:r>
              <a:rPr lang="en-US" sz="2400" dirty="0"/>
              <a:t>University of California, Los Angeles</a:t>
            </a:r>
          </a:p>
          <a:p>
            <a:r>
              <a:rPr lang="en-US" sz="2400" dirty="0" err="1"/>
              <a:t>weiwang@cs.ucla.edu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Rectangle 422">
            <a:extLst>
              <a:ext uri="{FF2B5EF4-FFF2-40B4-BE49-F238E27FC236}">
                <a16:creationId xmlns:a16="http://schemas.microsoft.com/office/drawing/2014/main" id="{D4EF90A3-ED1F-1688-708A-A71F9CCD2FC1}"/>
              </a:ext>
            </a:extLst>
          </p:cNvPr>
          <p:cNvSpPr>
            <a:spLocks noChangeAspect="1"/>
          </p:cNvSpPr>
          <p:nvPr/>
        </p:nvSpPr>
        <p:spPr>
          <a:xfrm>
            <a:off x="1498601" y="2153572"/>
            <a:ext cx="6191250" cy="3719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grpSp>
        <p:nvGrpSpPr>
          <p:cNvPr id="521" name="Group 520">
            <a:extLst>
              <a:ext uri="{FF2B5EF4-FFF2-40B4-BE49-F238E27FC236}">
                <a16:creationId xmlns:a16="http://schemas.microsoft.com/office/drawing/2014/main" id="{DC584715-2D8C-856B-98B2-AA1D2E27415C}"/>
              </a:ext>
            </a:extLst>
          </p:cNvPr>
          <p:cNvGrpSpPr>
            <a:grpSpLocks noChangeAspect="1"/>
          </p:cNvGrpSpPr>
          <p:nvPr/>
        </p:nvGrpSpPr>
        <p:grpSpPr>
          <a:xfrm>
            <a:off x="2585950" y="2544092"/>
            <a:ext cx="1052586" cy="1058447"/>
            <a:chOff x="13568834" y="18595142"/>
            <a:chExt cx="4678159" cy="4704209"/>
          </a:xfrm>
        </p:grpSpPr>
        <p:grpSp>
          <p:nvGrpSpPr>
            <p:cNvPr id="522" name="Group 521">
              <a:extLst>
                <a:ext uri="{FF2B5EF4-FFF2-40B4-BE49-F238E27FC236}">
                  <a16:creationId xmlns:a16="http://schemas.microsoft.com/office/drawing/2014/main" id="{0E6617B7-620E-15A1-025E-9B4EFAE6FC14}"/>
                </a:ext>
              </a:extLst>
            </p:cNvPr>
            <p:cNvGrpSpPr/>
            <p:nvPr/>
          </p:nvGrpSpPr>
          <p:grpSpPr>
            <a:xfrm>
              <a:off x="13568834" y="18595142"/>
              <a:ext cx="4678159" cy="4704209"/>
              <a:chOff x="19760545" y="16202770"/>
              <a:chExt cx="4678159" cy="4704209"/>
            </a:xfrm>
          </p:grpSpPr>
          <p:sp>
            <p:nvSpPr>
              <p:cNvPr id="534" name="Oval 533">
                <a:extLst>
                  <a:ext uri="{FF2B5EF4-FFF2-40B4-BE49-F238E27FC236}">
                    <a16:creationId xmlns:a16="http://schemas.microsoft.com/office/drawing/2014/main" id="{313F1DB3-1F0B-2C89-BE72-AEC625202889}"/>
                  </a:ext>
                </a:extLst>
              </p:cNvPr>
              <p:cNvSpPr/>
              <p:nvPr/>
            </p:nvSpPr>
            <p:spPr>
              <a:xfrm>
                <a:off x="19760545" y="16232307"/>
                <a:ext cx="4678159" cy="4674672"/>
              </a:xfrm>
              <a:prstGeom prst="ellips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4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535" name="Oval 534">
                <a:extLst>
                  <a:ext uri="{FF2B5EF4-FFF2-40B4-BE49-F238E27FC236}">
                    <a16:creationId xmlns:a16="http://schemas.microsoft.com/office/drawing/2014/main" id="{0D62A9F3-26A0-CCA8-FF30-0266E12751A3}"/>
                  </a:ext>
                </a:extLst>
              </p:cNvPr>
              <p:cNvSpPr/>
              <p:nvPr/>
            </p:nvSpPr>
            <p:spPr>
              <a:xfrm>
                <a:off x="19833850" y="16297961"/>
                <a:ext cx="4538214" cy="4510534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4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536" name="Oval 535">
                <a:extLst>
                  <a:ext uri="{FF2B5EF4-FFF2-40B4-BE49-F238E27FC236}">
                    <a16:creationId xmlns:a16="http://schemas.microsoft.com/office/drawing/2014/main" id="{CC37EB08-EA58-9F9A-1E8D-81D17A946A47}"/>
                  </a:ext>
                </a:extLst>
              </p:cNvPr>
              <p:cNvSpPr/>
              <p:nvPr/>
            </p:nvSpPr>
            <p:spPr>
              <a:xfrm>
                <a:off x="19760545" y="16202770"/>
                <a:ext cx="4678159" cy="4674672"/>
              </a:xfrm>
              <a:prstGeom prst="ellips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4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</p:grpSp>
        <p:sp>
          <p:nvSpPr>
            <p:cNvPr id="523" name="Oval 522">
              <a:extLst>
                <a:ext uri="{FF2B5EF4-FFF2-40B4-BE49-F238E27FC236}">
                  <a16:creationId xmlns:a16="http://schemas.microsoft.com/office/drawing/2014/main" id="{46D52EF6-A251-BDAC-CACC-ECA0BBBD648E}"/>
                </a:ext>
              </a:extLst>
            </p:cNvPr>
            <p:cNvSpPr/>
            <p:nvPr/>
          </p:nvSpPr>
          <p:spPr>
            <a:xfrm>
              <a:off x="15454475" y="19323958"/>
              <a:ext cx="617985" cy="2594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7</a:t>
              </a:r>
            </a:p>
          </p:txBody>
        </p:sp>
        <p:sp>
          <p:nvSpPr>
            <p:cNvPr id="524" name="Oval 523">
              <a:extLst>
                <a:ext uri="{FF2B5EF4-FFF2-40B4-BE49-F238E27FC236}">
                  <a16:creationId xmlns:a16="http://schemas.microsoft.com/office/drawing/2014/main" id="{629AA2F6-D002-53AA-702B-21D6FE5AC2E2}"/>
                </a:ext>
              </a:extLst>
            </p:cNvPr>
            <p:cNvSpPr/>
            <p:nvPr/>
          </p:nvSpPr>
          <p:spPr>
            <a:xfrm rot="21418788">
              <a:off x="14773199" y="20080907"/>
              <a:ext cx="617985" cy="25941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6</a:t>
              </a:r>
            </a:p>
          </p:txBody>
        </p:sp>
        <p:cxnSp>
          <p:nvCxnSpPr>
            <p:cNvPr id="525" name="Straight Connector 524">
              <a:extLst>
                <a:ext uri="{FF2B5EF4-FFF2-40B4-BE49-F238E27FC236}">
                  <a16:creationId xmlns:a16="http://schemas.microsoft.com/office/drawing/2014/main" id="{BAC9B051-2FBE-F310-4545-43B0E805F6B7}"/>
                </a:ext>
              </a:extLst>
            </p:cNvPr>
            <p:cNvCxnSpPr>
              <a:cxnSpLocks/>
              <a:stCxn id="523" idx="4"/>
              <a:endCxn id="524" idx="7"/>
            </p:cNvCxnSpPr>
            <p:nvPr/>
          </p:nvCxnSpPr>
          <p:spPr>
            <a:xfrm flipH="1">
              <a:off x="15295542" y="19583376"/>
              <a:ext cx="467922" cy="52413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6" name="Oval 525">
              <a:extLst>
                <a:ext uri="{FF2B5EF4-FFF2-40B4-BE49-F238E27FC236}">
                  <a16:creationId xmlns:a16="http://schemas.microsoft.com/office/drawing/2014/main" id="{8DFA6420-9C67-481F-6524-9621173585AB}"/>
                </a:ext>
              </a:extLst>
            </p:cNvPr>
            <p:cNvSpPr/>
            <p:nvPr/>
          </p:nvSpPr>
          <p:spPr>
            <a:xfrm>
              <a:off x="15694933" y="21494594"/>
              <a:ext cx="617985" cy="25941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5</a:t>
              </a:r>
            </a:p>
          </p:txBody>
        </p:sp>
        <p:sp>
          <p:nvSpPr>
            <p:cNvPr id="527" name="Oval 526">
              <a:extLst>
                <a:ext uri="{FF2B5EF4-FFF2-40B4-BE49-F238E27FC236}">
                  <a16:creationId xmlns:a16="http://schemas.microsoft.com/office/drawing/2014/main" id="{54E3B38C-23B6-DC01-64F8-FD2428030F1A}"/>
                </a:ext>
              </a:extLst>
            </p:cNvPr>
            <p:cNvSpPr/>
            <p:nvPr/>
          </p:nvSpPr>
          <p:spPr>
            <a:xfrm>
              <a:off x="15055986" y="22456003"/>
              <a:ext cx="617985" cy="2594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8</a:t>
              </a:r>
            </a:p>
          </p:txBody>
        </p:sp>
        <p:sp>
          <p:nvSpPr>
            <p:cNvPr id="528" name="Oval 527">
              <a:extLst>
                <a:ext uri="{FF2B5EF4-FFF2-40B4-BE49-F238E27FC236}">
                  <a16:creationId xmlns:a16="http://schemas.microsoft.com/office/drawing/2014/main" id="{A061EE4C-0835-7B8D-E1AE-AA5BB007ED25}"/>
                </a:ext>
              </a:extLst>
            </p:cNvPr>
            <p:cNvSpPr/>
            <p:nvPr/>
          </p:nvSpPr>
          <p:spPr>
            <a:xfrm>
              <a:off x="16126580" y="22365266"/>
              <a:ext cx="752696" cy="2594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9</a:t>
              </a:r>
            </a:p>
          </p:txBody>
        </p:sp>
        <p:cxnSp>
          <p:nvCxnSpPr>
            <p:cNvPr id="529" name="Straight Connector 528">
              <a:extLst>
                <a:ext uri="{FF2B5EF4-FFF2-40B4-BE49-F238E27FC236}">
                  <a16:creationId xmlns:a16="http://schemas.microsoft.com/office/drawing/2014/main" id="{03E6AF8B-4A0B-40DF-0526-45EAF5D86B45}"/>
                </a:ext>
              </a:extLst>
            </p:cNvPr>
            <p:cNvCxnSpPr>
              <a:cxnSpLocks/>
              <a:stCxn id="527" idx="0"/>
              <a:endCxn id="526" idx="3"/>
            </p:cNvCxnSpPr>
            <p:nvPr/>
          </p:nvCxnSpPr>
          <p:spPr>
            <a:xfrm flipV="1">
              <a:off x="15364979" y="21716021"/>
              <a:ext cx="420456" cy="7399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0" name="Straight Connector 529">
              <a:extLst>
                <a:ext uri="{FF2B5EF4-FFF2-40B4-BE49-F238E27FC236}">
                  <a16:creationId xmlns:a16="http://schemas.microsoft.com/office/drawing/2014/main" id="{EE32F2FB-F125-F2DD-6756-159690DADAEF}"/>
                </a:ext>
              </a:extLst>
            </p:cNvPr>
            <p:cNvCxnSpPr>
              <a:cxnSpLocks/>
              <a:stCxn id="527" idx="6"/>
              <a:endCxn id="528" idx="2"/>
            </p:cNvCxnSpPr>
            <p:nvPr/>
          </p:nvCxnSpPr>
          <p:spPr>
            <a:xfrm flipV="1">
              <a:off x="15673971" y="22494979"/>
              <a:ext cx="452613" cy="907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1" name="Oval 530">
              <a:extLst>
                <a:ext uri="{FF2B5EF4-FFF2-40B4-BE49-F238E27FC236}">
                  <a16:creationId xmlns:a16="http://schemas.microsoft.com/office/drawing/2014/main" id="{47DFF052-9D32-D6A1-0686-A45913B8BBFE}"/>
                </a:ext>
              </a:extLst>
            </p:cNvPr>
            <p:cNvSpPr/>
            <p:nvPr/>
          </p:nvSpPr>
          <p:spPr>
            <a:xfrm>
              <a:off x="15785432" y="22753523"/>
              <a:ext cx="824484" cy="2514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31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cxnSp>
          <p:nvCxnSpPr>
            <p:cNvPr id="532" name="Straight Connector 531">
              <a:extLst>
                <a:ext uri="{FF2B5EF4-FFF2-40B4-BE49-F238E27FC236}">
                  <a16:creationId xmlns:a16="http://schemas.microsoft.com/office/drawing/2014/main" id="{3DA76E8E-0514-5CB0-3EA4-BCAEC066D4BB}"/>
                </a:ext>
              </a:extLst>
            </p:cNvPr>
            <p:cNvCxnSpPr>
              <a:cxnSpLocks/>
              <a:stCxn id="527" idx="5"/>
              <a:endCxn id="531" idx="2"/>
            </p:cNvCxnSpPr>
            <p:nvPr/>
          </p:nvCxnSpPr>
          <p:spPr>
            <a:xfrm>
              <a:off x="15583470" y="22677431"/>
              <a:ext cx="201962" cy="20180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3" name="Straight Connector 532">
              <a:extLst>
                <a:ext uri="{FF2B5EF4-FFF2-40B4-BE49-F238E27FC236}">
                  <a16:creationId xmlns:a16="http://schemas.microsoft.com/office/drawing/2014/main" id="{C22C48ED-798B-5943-4FB9-4E3FFCDF36B7}"/>
                </a:ext>
              </a:extLst>
            </p:cNvPr>
            <p:cNvCxnSpPr>
              <a:cxnSpLocks/>
              <a:stCxn id="528" idx="4"/>
              <a:endCxn id="531" idx="7"/>
            </p:cNvCxnSpPr>
            <p:nvPr/>
          </p:nvCxnSpPr>
          <p:spPr>
            <a:xfrm flipH="1">
              <a:off x="16489173" y="22624683"/>
              <a:ext cx="13754" cy="1656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38" name="Group 537">
            <a:extLst>
              <a:ext uri="{FF2B5EF4-FFF2-40B4-BE49-F238E27FC236}">
                <a16:creationId xmlns:a16="http://schemas.microsoft.com/office/drawing/2014/main" id="{BDA6939C-49B6-784C-80DD-665CCEE27BD7}"/>
              </a:ext>
            </a:extLst>
          </p:cNvPr>
          <p:cNvGrpSpPr>
            <a:grpSpLocks noChangeAspect="1"/>
          </p:cNvGrpSpPr>
          <p:nvPr/>
        </p:nvGrpSpPr>
        <p:grpSpPr>
          <a:xfrm>
            <a:off x="4277812" y="2876788"/>
            <a:ext cx="1069980" cy="691551"/>
            <a:chOff x="19691173" y="20073821"/>
            <a:chExt cx="4755462" cy="3073561"/>
          </a:xfrm>
        </p:grpSpPr>
        <p:sp>
          <p:nvSpPr>
            <p:cNvPr id="539" name="Oval 538">
              <a:extLst>
                <a:ext uri="{FF2B5EF4-FFF2-40B4-BE49-F238E27FC236}">
                  <a16:creationId xmlns:a16="http://schemas.microsoft.com/office/drawing/2014/main" id="{DF8F8E6D-BC99-321B-EBEF-C8501938B531}"/>
                </a:ext>
              </a:extLst>
            </p:cNvPr>
            <p:cNvSpPr/>
            <p:nvPr/>
          </p:nvSpPr>
          <p:spPr>
            <a:xfrm>
              <a:off x="19691173" y="20835481"/>
              <a:ext cx="4755462" cy="153485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/>
              </a:solidFill>
              <a:prstDash val="lgDash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40" name="Freeform 402">
              <a:extLst>
                <a:ext uri="{FF2B5EF4-FFF2-40B4-BE49-F238E27FC236}">
                  <a16:creationId xmlns:a16="http://schemas.microsoft.com/office/drawing/2014/main" id="{D74CF35D-6177-0CB8-4C3B-3F2982B768C0}"/>
                </a:ext>
              </a:extLst>
            </p:cNvPr>
            <p:cNvSpPr/>
            <p:nvPr/>
          </p:nvSpPr>
          <p:spPr>
            <a:xfrm>
              <a:off x="19948750" y="21950609"/>
              <a:ext cx="236225" cy="124436"/>
            </a:xfrm>
            <a:custGeom>
              <a:avLst/>
              <a:gdLst>
                <a:gd name="connsiteX0" fmla="*/ 0 w 236225"/>
                <a:gd name="connsiteY0" fmla="*/ 0 h 124436"/>
                <a:gd name="connsiteX1" fmla="*/ 220493 w 236225"/>
                <a:gd name="connsiteY1" fmla="*/ 116732 h 124436"/>
                <a:gd name="connsiteX2" fmla="*/ 201038 w 236225"/>
                <a:gd name="connsiteY2" fmla="*/ 103762 h 12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5" h="124436">
                  <a:moveTo>
                    <a:pt x="0" y="0"/>
                  </a:moveTo>
                  <a:lnTo>
                    <a:pt x="220493" y="116732"/>
                  </a:lnTo>
                  <a:cubicBezTo>
                    <a:pt x="253999" y="134026"/>
                    <a:pt x="227518" y="118894"/>
                    <a:pt x="201038" y="103762"/>
                  </a:cubicBezTo>
                </a:path>
              </a:pathLst>
            </a:cu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41" name="Freeform 403">
              <a:extLst>
                <a:ext uri="{FF2B5EF4-FFF2-40B4-BE49-F238E27FC236}">
                  <a16:creationId xmlns:a16="http://schemas.microsoft.com/office/drawing/2014/main" id="{03D4B039-D751-878F-316F-BF88FD29A7D1}"/>
                </a:ext>
              </a:extLst>
            </p:cNvPr>
            <p:cNvSpPr/>
            <p:nvPr/>
          </p:nvSpPr>
          <p:spPr>
            <a:xfrm>
              <a:off x="20744099" y="22240444"/>
              <a:ext cx="240460" cy="45718"/>
            </a:xfrm>
            <a:custGeom>
              <a:avLst/>
              <a:gdLst>
                <a:gd name="connsiteX0" fmla="*/ 0 w 236225"/>
                <a:gd name="connsiteY0" fmla="*/ 0 h 124436"/>
                <a:gd name="connsiteX1" fmla="*/ 220493 w 236225"/>
                <a:gd name="connsiteY1" fmla="*/ 116732 h 124436"/>
                <a:gd name="connsiteX2" fmla="*/ 201038 w 236225"/>
                <a:gd name="connsiteY2" fmla="*/ 103762 h 12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5" h="124436">
                  <a:moveTo>
                    <a:pt x="0" y="0"/>
                  </a:moveTo>
                  <a:lnTo>
                    <a:pt x="220493" y="116732"/>
                  </a:lnTo>
                  <a:cubicBezTo>
                    <a:pt x="253999" y="134026"/>
                    <a:pt x="227518" y="118894"/>
                    <a:pt x="201038" y="103762"/>
                  </a:cubicBezTo>
                </a:path>
              </a:pathLst>
            </a:cu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42" name="Freeform 404">
              <a:extLst>
                <a:ext uri="{FF2B5EF4-FFF2-40B4-BE49-F238E27FC236}">
                  <a16:creationId xmlns:a16="http://schemas.microsoft.com/office/drawing/2014/main" id="{94865446-2B7E-F3C5-94A7-0B25DEC9E181}"/>
                </a:ext>
              </a:extLst>
            </p:cNvPr>
            <p:cNvSpPr/>
            <p:nvPr/>
          </p:nvSpPr>
          <p:spPr>
            <a:xfrm rot="440619" flipV="1">
              <a:off x="22413379" y="22327825"/>
              <a:ext cx="216049" cy="45719"/>
            </a:xfrm>
            <a:custGeom>
              <a:avLst/>
              <a:gdLst>
                <a:gd name="connsiteX0" fmla="*/ 0 w 236225"/>
                <a:gd name="connsiteY0" fmla="*/ 0 h 124436"/>
                <a:gd name="connsiteX1" fmla="*/ 220493 w 236225"/>
                <a:gd name="connsiteY1" fmla="*/ 116732 h 124436"/>
                <a:gd name="connsiteX2" fmla="*/ 201038 w 236225"/>
                <a:gd name="connsiteY2" fmla="*/ 103762 h 12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5" h="124436">
                  <a:moveTo>
                    <a:pt x="0" y="0"/>
                  </a:moveTo>
                  <a:lnTo>
                    <a:pt x="220493" y="116732"/>
                  </a:lnTo>
                  <a:cubicBezTo>
                    <a:pt x="253999" y="134026"/>
                    <a:pt x="227518" y="118894"/>
                    <a:pt x="201038" y="103762"/>
                  </a:cubicBezTo>
                </a:path>
              </a:pathLst>
            </a:cu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43" name="Freeform 405">
              <a:extLst>
                <a:ext uri="{FF2B5EF4-FFF2-40B4-BE49-F238E27FC236}">
                  <a16:creationId xmlns:a16="http://schemas.microsoft.com/office/drawing/2014/main" id="{1EA446DC-45B8-1DB6-E5E1-A95D1AEED7A8}"/>
                </a:ext>
              </a:extLst>
            </p:cNvPr>
            <p:cNvSpPr/>
            <p:nvPr/>
          </p:nvSpPr>
          <p:spPr>
            <a:xfrm flipV="1">
              <a:off x="23244812" y="22225922"/>
              <a:ext cx="216050" cy="45718"/>
            </a:xfrm>
            <a:custGeom>
              <a:avLst/>
              <a:gdLst>
                <a:gd name="connsiteX0" fmla="*/ 0 w 236225"/>
                <a:gd name="connsiteY0" fmla="*/ 0 h 124436"/>
                <a:gd name="connsiteX1" fmla="*/ 220493 w 236225"/>
                <a:gd name="connsiteY1" fmla="*/ 116732 h 124436"/>
                <a:gd name="connsiteX2" fmla="*/ 201038 w 236225"/>
                <a:gd name="connsiteY2" fmla="*/ 103762 h 12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5" h="124436">
                  <a:moveTo>
                    <a:pt x="0" y="0"/>
                  </a:moveTo>
                  <a:lnTo>
                    <a:pt x="220493" y="116732"/>
                  </a:lnTo>
                  <a:cubicBezTo>
                    <a:pt x="253999" y="134026"/>
                    <a:pt x="227518" y="118894"/>
                    <a:pt x="201038" y="103762"/>
                  </a:cubicBezTo>
                </a:path>
              </a:pathLst>
            </a:cu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45" name="Freeform 407">
              <a:extLst>
                <a:ext uri="{FF2B5EF4-FFF2-40B4-BE49-F238E27FC236}">
                  <a16:creationId xmlns:a16="http://schemas.microsoft.com/office/drawing/2014/main" id="{E92B4939-9142-5A48-05CF-96BEA551F0C1}"/>
                </a:ext>
              </a:extLst>
            </p:cNvPr>
            <p:cNvSpPr/>
            <p:nvPr/>
          </p:nvSpPr>
          <p:spPr>
            <a:xfrm rot="20069390">
              <a:off x="21555119" y="22275785"/>
              <a:ext cx="291628" cy="163115"/>
            </a:xfrm>
            <a:custGeom>
              <a:avLst/>
              <a:gdLst>
                <a:gd name="connsiteX0" fmla="*/ 0 w 236225"/>
                <a:gd name="connsiteY0" fmla="*/ 0 h 124436"/>
                <a:gd name="connsiteX1" fmla="*/ 220493 w 236225"/>
                <a:gd name="connsiteY1" fmla="*/ 116732 h 124436"/>
                <a:gd name="connsiteX2" fmla="*/ 201038 w 236225"/>
                <a:gd name="connsiteY2" fmla="*/ 103762 h 12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5" h="124436">
                  <a:moveTo>
                    <a:pt x="0" y="0"/>
                  </a:moveTo>
                  <a:lnTo>
                    <a:pt x="220493" y="116732"/>
                  </a:lnTo>
                  <a:cubicBezTo>
                    <a:pt x="253999" y="134026"/>
                    <a:pt x="227518" y="118894"/>
                    <a:pt x="201038" y="103762"/>
                  </a:cubicBezTo>
                </a:path>
              </a:pathLst>
            </a:cu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46" name="Oval 545">
              <a:extLst>
                <a:ext uri="{FF2B5EF4-FFF2-40B4-BE49-F238E27FC236}">
                  <a16:creationId xmlns:a16="http://schemas.microsoft.com/office/drawing/2014/main" id="{4C22F9DC-C8BE-2A6F-F45A-D3454DB77447}"/>
                </a:ext>
              </a:extLst>
            </p:cNvPr>
            <p:cNvSpPr/>
            <p:nvPr/>
          </p:nvSpPr>
          <p:spPr>
            <a:xfrm>
              <a:off x="23286126" y="21687958"/>
              <a:ext cx="617986" cy="259417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3</a:t>
              </a:r>
            </a:p>
          </p:txBody>
        </p:sp>
        <p:sp>
          <p:nvSpPr>
            <p:cNvPr id="547" name="Oval 546">
              <a:extLst>
                <a:ext uri="{FF2B5EF4-FFF2-40B4-BE49-F238E27FC236}">
                  <a16:creationId xmlns:a16="http://schemas.microsoft.com/office/drawing/2014/main" id="{6F6DE927-3E23-5C3C-B919-17A75D879977}"/>
                </a:ext>
              </a:extLst>
            </p:cNvPr>
            <p:cNvSpPr/>
            <p:nvPr/>
          </p:nvSpPr>
          <p:spPr>
            <a:xfrm>
              <a:off x="21343796" y="20073821"/>
              <a:ext cx="617985" cy="2594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7</a:t>
              </a:r>
            </a:p>
          </p:txBody>
        </p:sp>
        <p:cxnSp>
          <p:nvCxnSpPr>
            <p:cNvPr id="548" name="Straight Connector 547">
              <a:extLst>
                <a:ext uri="{FF2B5EF4-FFF2-40B4-BE49-F238E27FC236}">
                  <a16:creationId xmlns:a16="http://schemas.microsoft.com/office/drawing/2014/main" id="{4861B500-FDF2-DE6E-C298-304611400FCA}"/>
                </a:ext>
              </a:extLst>
            </p:cNvPr>
            <p:cNvCxnSpPr>
              <a:cxnSpLocks/>
              <a:stCxn id="547" idx="4"/>
              <a:endCxn id="553" idx="7"/>
            </p:cNvCxnSpPr>
            <p:nvPr/>
          </p:nvCxnSpPr>
          <p:spPr>
            <a:xfrm flipH="1">
              <a:off x="21233138" y="20333239"/>
              <a:ext cx="419651" cy="49665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9" name="Oval 548">
              <a:extLst>
                <a:ext uri="{FF2B5EF4-FFF2-40B4-BE49-F238E27FC236}">
                  <a16:creationId xmlns:a16="http://schemas.microsoft.com/office/drawing/2014/main" id="{A6DE7F8F-9A75-E566-0A10-5B7707C5732B}"/>
                </a:ext>
              </a:extLst>
            </p:cNvPr>
            <p:cNvSpPr/>
            <p:nvPr/>
          </p:nvSpPr>
          <p:spPr>
            <a:xfrm>
              <a:off x="21584254" y="22244457"/>
              <a:ext cx="617985" cy="25941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5</a:t>
              </a:r>
            </a:p>
          </p:txBody>
        </p:sp>
        <p:sp>
          <p:nvSpPr>
            <p:cNvPr id="550" name="Oval 549">
              <a:extLst>
                <a:ext uri="{FF2B5EF4-FFF2-40B4-BE49-F238E27FC236}">
                  <a16:creationId xmlns:a16="http://schemas.microsoft.com/office/drawing/2014/main" id="{1496E2CD-D380-184F-0BDE-E2B7211B415F}"/>
                </a:ext>
              </a:extLst>
            </p:cNvPr>
            <p:cNvSpPr/>
            <p:nvPr/>
          </p:nvSpPr>
          <p:spPr>
            <a:xfrm>
              <a:off x="20945814" y="22887964"/>
              <a:ext cx="617985" cy="2594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8</a:t>
              </a:r>
            </a:p>
          </p:txBody>
        </p:sp>
        <p:cxnSp>
          <p:nvCxnSpPr>
            <p:cNvPr id="551" name="Straight Connector 550">
              <a:extLst>
                <a:ext uri="{FF2B5EF4-FFF2-40B4-BE49-F238E27FC236}">
                  <a16:creationId xmlns:a16="http://schemas.microsoft.com/office/drawing/2014/main" id="{92F950FC-E6E8-3E96-3401-D73DBEE81A1B}"/>
                </a:ext>
              </a:extLst>
            </p:cNvPr>
            <p:cNvCxnSpPr>
              <a:cxnSpLocks/>
              <a:stCxn id="550" idx="0"/>
              <a:endCxn id="549" idx="3"/>
            </p:cNvCxnSpPr>
            <p:nvPr/>
          </p:nvCxnSpPr>
          <p:spPr>
            <a:xfrm flipV="1">
              <a:off x="21254807" y="22465884"/>
              <a:ext cx="419949" cy="4220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2" name="Straight Connector 551">
              <a:extLst>
                <a:ext uri="{FF2B5EF4-FFF2-40B4-BE49-F238E27FC236}">
                  <a16:creationId xmlns:a16="http://schemas.microsoft.com/office/drawing/2014/main" id="{A20098A8-9B20-81D4-977B-7BE91F74F000}"/>
                </a:ext>
              </a:extLst>
            </p:cNvPr>
            <p:cNvCxnSpPr>
              <a:cxnSpLocks/>
              <a:stCxn id="546" idx="2"/>
              <a:endCxn id="549" idx="6"/>
            </p:cNvCxnSpPr>
            <p:nvPr/>
          </p:nvCxnSpPr>
          <p:spPr>
            <a:xfrm flipH="1">
              <a:off x="22202241" y="21817668"/>
              <a:ext cx="1083886" cy="55650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3" name="Oval 552">
              <a:extLst>
                <a:ext uri="{FF2B5EF4-FFF2-40B4-BE49-F238E27FC236}">
                  <a16:creationId xmlns:a16="http://schemas.microsoft.com/office/drawing/2014/main" id="{A6E7039D-D71A-B751-0090-D445EB780798}"/>
                </a:ext>
              </a:extLst>
            </p:cNvPr>
            <p:cNvSpPr/>
            <p:nvPr/>
          </p:nvSpPr>
          <p:spPr>
            <a:xfrm rot="21418788">
              <a:off x="20710791" y="20803286"/>
              <a:ext cx="617985" cy="25941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6</a:t>
              </a:r>
            </a:p>
          </p:txBody>
        </p:sp>
        <p:cxnSp>
          <p:nvCxnSpPr>
            <p:cNvPr id="554" name="Straight Connector 553">
              <a:extLst>
                <a:ext uri="{FF2B5EF4-FFF2-40B4-BE49-F238E27FC236}">
                  <a16:creationId xmlns:a16="http://schemas.microsoft.com/office/drawing/2014/main" id="{2233D03D-BBE6-68EE-A6F3-F276DB0FE10D}"/>
                </a:ext>
              </a:extLst>
            </p:cNvPr>
            <p:cNvCxnSpPr>
              <a:cxnSpLocks/>
              <a:stCxn id="553" idx="4"/>
              <a:endCxn id="555" idx="7"/>
            </p:cNvCxnSpPr>
            <p:nvPr/>
          </p:nvCxnSpPr>
          <p:spPr>
            <a:xfrm flipH="1">
              <a:off x="20515997" y="21062527"/>
              <a:ext cx="510618" cy="37598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5" name="Oval 554">
              <a:extLst>
                <a:ext uri="{FF2B5EF4-FFF2-40B4-BE49-F238E27FC236}">
                  <a16:creationId xmlns:a16="http://schemas.microsoft.com/office/drawing/2014/main" id="{00783332-C134-B569-DC83-58F2B4642524}"/>
                </a:ext>
              </a:extLst>
            </p:cNvPr>
            <p:cNvSpPr/>
            <p:nvPr/>
          </p:nvSpPr>
          <p:spPr>
            <a:xfrm>
              <a:off x="19988517" y="21400516"/>
              <a:ext cx="617985" cy="25941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45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rPr>
                <a:t>4</a:t>
              </a:r>
            </a:p>
          </p:txBody>
        </p:sp>
      </p:grpSp>
      <p:grpSp>
        <p:nvGrpSpPr>
          <p:cNvPr id="556" name="Group 555">
            <a:extLst>
              <a:ext uri="{FF2B5EF4-FFF2-40B4-BE49-F238E27FC236}">
                <a16:creationId xmlns:a16="http://schemas.microsoft.com/office/drawing/2014/main" id="{0C9BB759-A2E1-DB09-1EDB-FDF192A07EBF}"/>
              </a:ext>
            </a:extLst>
          </p:cNvPr>
          <p:cNvGrpSpPr>
            <a:grpSpLocks noChangeAspect="1"/>
          </p:cNvGrpSpPr>
          <p:nvPr/>
        </p:nvGrpSpPr>
        <p:grpSpPr>
          <a:xfrm>
            <a:off x="5886084" y="2868364"/>
            <a:ext cx="1441754" cy="622691"/>
            <a:chOff x="25667874" y="19830453"/>
            <a:chExt cx="6407794" cy="2767518"/>
          </a:xfrm>
        </p:grpSpPr>
        <p:sp>
          <p:nvSpPr>
            <p:cNvPr id="557" name="Oval 556">
              <a:extLst>
                <a:ext uri="{FF2B5EF4-FFF2-40B4-BE49-F238E27FC236}">
                  <a16:creationId xmlns:a16="http://schemas.microsoft.com/office/drawing/2014/main" id="{4AF01804-1F06-91D0-E0C6-7F2F785B3EF3}"/>
                </a:ext>
              </a:extLst>
            </p:cNvPr>
            <p:cNvSpPr/>
            <p:nvPr/>
          </p:nvSpPr>
          <p:spPr>
            <a:xfrm>
              <a:off x="26100136" y="20092431"/>
              <a:ext cx="5684778" cy="2205208"/>
            </a:xfrm>
            <a:prstGeom prst="ellipse">
              <a:avLst/>
            </a:prstGeom>
            <a:solidFill>
              <a:srgbClr val="FFCEB7"/>
            </a:solidFill>
            <a:ln w="76200">
              <a:solidFill>
                <a:srgbClr val="FF7F27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58" name="Oval 557">
              <a:extLst>
                <a:ext uri="{FF2B5EF4-FFF2-40B4-BE49-F238E27FC236}">
                  <a16:creationId xmlns:a16="http://schemas.microsoft.com/office/drawing/2014/main" id="{3F76AD4E-8AE4-564C-2144-59329B21966E}"/>
                </a:ext>
              </a:extLst>
            </p:cNvPr>
            <p:cNvSpPr/>
            <p:nvPr/>
          </p:nvSpPr>
          <p:spPr>
            <a:xfrm>
              <a:off x="25667874" y="19830453"/>
              <a:ext cx="6407794" cy="2767518"/>
            </a:xfrm>
            <a:prstGeom prst="ellipse">
              <a:avLst/>
            </a:prstGeom>
            <a:solidFill>
              <a:srgbClr val="FFCEB7"/>
            </a:solidFill>
            <a:ln w="76200">
              <a:solidFill>
                <a:srgbClr val="FF7F27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4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559" name="Right Arrow 618">
            <a:extLst>
              <a:ext uri="{FF2B5EF4-FFF2-40B4-BE49-F238E27FC236}">
                <a16:creationId xmlns:a16="http://schemas.microsoft.com/office/drawing/2014/main" id="{EB265AB0-1071-D535-9834-34B72C67B999}"/>
              </a:ext>
            </a:extLst>
          </p:cNvPr>
          <p:cNvSpPr>
            <a:spLocks noChangeAspect="1"/>
          </p:cNvSpPr>
          <p:nvPr/>
        </p:nvSpPr>
        <p:spPr>
          <a:xfrm rot="3181615">
            <a:off x="5926083" y="2202357"/>
            <a:ext cx="311003" cy="246561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62" name="Right Arrow 623">
            <a:extLst>
              <a:ext uri="{FF2B5EF4-FFF2-40B4-BE49-F238E27FC236}">
                <a16:creationId xmlns:a16="http://schemas.microsoft.com/office/drawing/2014/main" id="{3B5301C7-12C2-E368-6374-DB2B9763D306}"/>
              </a:ext>
            </a:extLst>
          </p:cNvPr>
          <p:cNvSpPr>
            <a:spLocks noChangeAspect="1"/>
          </p:cNvSpPr>
          <p:nvPr/>
        </p:nvSpPr>
        <p:spPr>
          <a:xfrm rot="5400000">
            <a:off x="4539037" y="2222625"/>
            <a:ext cx="311003" cy="246561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63" name="Right Arrow 624">
            <a:extLst>
              <a:ext uri="{FF2B5EF4-FFF2-40B4-BE49-F238E27FC236}">
                <a16:creationId xmlns:a16="http://schemas.microsoft.com/office/drawing/2014/main" id="{A51213BA-3A0A-DD89-2251-67A763F4FD2F}"/>
              </a:ext>
            </a:extLst>
          </p:cNvPr>
          <p:cNvSpPr>
            <a:spLocks noChangeAspect="1"/>
          </p:cNvSpPr>
          <p:nvPr/>
        </p:nvSpPr>
        <p:spPr>
          <a:xfrm rot="7744473">
            <a:off x="3174607" y="2202405"/>
            <a:ext cx="311003" cy="246561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75" name="Oval 574">
            <a:extLst>
              <a:ext uri="{FF2B5EF4-FFF2-40B4-BE49-F238E27FC236}">
                <a16:creationId xmlns:a16="http://schemas.microsoft.com/office/drawing/2014/main" id="{26AFAD2E-D28F-2907-5096-D64AAF62C3B2}"/>
              </a:ext>
            </a:extLst>
          </p:cNvPr>
          <p:cNvSpPr>
            <a:spLocks noChangeAspect="1"/>
          </p:cNvSpPr>
          <p:nvPr/>
        </p:nvSpPr>
        <p:spPr>
          <a:xfrm>
            <a:off x="6590126" y="3153478"/>
            <a:ext cx="139047" cy="583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1</a:t>
            </a:r>
          </a:p>
        </p:txBody>
      </p:sp>
      <p:sp>
        <p:nvSpPr>
          <p:cNvPr id="576" name="Oval 575">
            <a:extLst>
              <a:ext uri="{FF2B5EF4-FFF2-40B4-BE49-F238E27FC236}">
                <a16:creationId xmlns:a16="http://schemas.microsoft.com/office/drawing/2014/main" id="{4620F053-6B26-85F0-F313-23F5FA450305}"/>
              </a:ext>
            </a:extLst>
          </p:cNvPr>
          <p:cNvSpPr>
            <a:spLocks noChangeAspect="1"/>
          </p:cNvSpPr>
          <p:nvPr/>
        </p:nvSpPr>
        <p:spPr>
          <a:xfrm>
            <a:off x="6379040" y="3169322"/>
            <a:ext cx="139047" cy="583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2</a:t>
            </a:r>
          </a:p>
        </p:txBody>
      </p:sp>
      <p:sp>
        <p:nvSpPr>
          <p:cNvPr id="577" name="Oval 576">
            <a:extLst>
              <a:ext uri="{FF2B5EF4-FFF2-40B4-BE49-F238E27FC236}">
                <a16:creationId xmlns:a16="http://schemas.microsoft.com/office/drawing/2014/main" id="{CDC4585A-B8F3-3EE8-6A40-68AE248C3AD9}"/>
              </a:ext>
            </a:extLst>
          </p:cNvPr>
          <p:cNvSpPr>
            <a:spLocks noChangeAspect="1"/>
          </p:cNvSpPr>
          <p:nvPr/>
        </p:nvSpPr>
        <p:spPr>
          <a:xfrm>
            <a:off x="6955112" y="3199549"/>
            <a:ext cx="139047" cy="583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3</a:t>
            </a:r>
          </a:p>
        </p:txBody>
      </p:sp>
      <p:cxnSp>
        <p:nvCxnSpPr>
          <p:cNvPr id="578" name="Straight Connector 577">
            <a:extLst>
              <a:ext uri="{FF2B5EF4-FFF2-40B4-BE49-F238E27FC236}">
                <a16:creationId xmlns:a16="http://schemas.microsoft.com/office/drawing/2014/main" id="{8B1F016C-380C-52C8-B62D-2594D0680788}"/>
              </a:ext>
            </a:extLst>
          </p:cNvPr>
          <p:cNvCxnSpPr>
            <a:cxnSpLocks noChangeAspect="1"/>
            <a:stCxn id="575" idx="6"/>
            <a:endCxn id="577" idx="2"/>
          </p:cNvCxnSpPr>
          <p:nvPr/>
        </p:nvCxnSpPr>
        <p:spPr>
          <a:xfrm>
            <a:off x="6729171" y="3182662"/>
            <a:ext cx="225940" cy="4607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9" name="Oval 578">
            <a:extLst>
              <a:ext uri="{FF2B5EF4-FFF2-40B4-BE49-F238E27FC236}">
                <a16:creationId xmlns:a16="http://schemas.microsoft.com/office/drawing/2014/main" id="{78E08DD8-6870-A734-59AE-D477CB123157}"/>
              </a:ext>
            </a:extLst>
          </p:cNvPr>
          <p:cNvSpPr>
            <a:spLocks noChangeAspect="1"/>
          </p:cNvSpPr>
          <p:nvPr/>
        </p:nvSpPr>
        <p:spPr>
          <a:xfrm rot="21418788">
            <a:off x="6364799" y="2989644"/>
            <a:ext cx="139047" cy="5836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6</a:t>
            </a:r>
          </a:p>
        </p:txBody>
      </p:sp>
      <p:cxnSp>
        <p:nvCxnSpPr>
          <p:cNvPr id="580" name="Straight Connector 579">
            <a:extLst>
              <a:ext uri="{FF2B5EF4-FFF2-40B4-BE49-F238E27FC236}">
                <a16:creationId xmlns:a16="http://schemas.microsoft.com/office/drawing/2014/main" id="{19168523-C333-BB94-D791-CA03974F9E36}"/>
              </a:ext>
            </a:extLst>
          </p:cNvPr>
          <p:cNvCxnSpPr>
            <a:cxnSpLocks noChangeAspect="1"/>
            <a:stCxn id="579" idx="4"/>
            <a:endCxn id="582" idx="7"/>
          </p:cNvCxnSpPr>
          <p:nvPr/>
        </p:nvCxnSpPr>
        <p:spPr>
          <a:xfrm flipH="1">
            <a:off x="6320976" y="3047974"/>
            <a:ext cx="114890" cy="84597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1" name="Oval 580">
            <a:extLst>
              <a:ext uri="{FF2B5EF4-FFF2-40B4-BE49-F238E27FC236}">
                <a16:creationId xmlns:a16="http://schemas.microsoft.com/office/drawing/2014/main" id="{0D383FF2-3B85-24BB-3BD9-9726D1B0521B}"/>
              </a:ext>
            </a:extLst>
          </p:cNvPr>
          <p:cNvSpPr>
            <a:spLocks noChangeAspect="1"/>
          </p:cNvSpPr>
          <p:nvPr/>
        </p:nvSpPr>
        <p:spPr>
          <a:xfrm>
            <a:off x="6572190" y="3307724"/>
            <a:ext cx="139047" cy="5836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5</a:t>
            </a:r>
          </a:p>
        </p:txBody>
      </p:sp>
      <p:sp>
        <p:nvSpPr>
          <p:cNvPr id="582" name="Oval 581">
            <a:extLst>
              <a:ext uri="{FF2B5EF4-FFF2-40B4-BE49-F238E27FC236}">
                <a16:creationId xmlns:a16="http://schemas.microsoft.com/office/drawing/2014/main" id="{DB48CA0C-D641-511B-5BE9-F99C32F72237}"/>
              </a:ext>
            </a:extLst>
          </p:cNvPr>
          <p:cNvSpPr>
            <a:spLocks noChangeAspect="1"/>
          </p:cNvSpPr>
          <p:nvPr/>
        </p:nvSpPr>
        <p:spPr>
          <a:xfrm>
            <a:off x="6202289" y="3124021"/>
            <a:ext cx="139047" cy="583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4</a:t>
            </a:r>
          </a:p>
        </p:txBody>
      </p:sp>
      <p:cxnSp>
        <p:nvCxnSpPr>
          <p:cNvPr id="583" name="Straight Connector 582">
            <a:extLst>
              <a:ext uri="{FF2B5EF4-FFF2-40B4-BE49-F238E27FC236}">
                <a16:creationId xmlns:a16="http://schemas.microsoft.com/office/drawing/2014/main" id="{7BD73B34-95D8-7BDD-C040-38FCDEA35FC1}"/>
              </a:ext>
            </a:extLst>
          </p:cNvPr>
          <p:cNvCxnSpPr>
            <a:cxnSpLocks noChangeAspect="1"/>
            <a:stCxn id="577" idx="2"/>
            <a:endCxn id="581" idx="6"/>
          </p:cNvCxnSpPr>
          <p:nvPr/>
        </p:nvCxnSpPr>
        <p:spPr>
          <a:xfrm flipH="1">
            <a:off x="6711236" y="3228737"/>
            <a:ext cx="243875" cy="108177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4" name="Straight Connector 583">
            <a:extLst>
              <a:ext uri="{FF2B5EF4-FFF2-40B4-BE49-F238E27FC236}">
                <a16:creationId xmlns:a16="http://schemas.microsoft.com/office/drawing/2014/main" id="{9BD4C8D5-F760-3F99-F104-9D6A2AA1959A}"/>
              </a:ext>
            </a:extLst>
          </p:cNvPr>
          <p:cNvCxnSpPr>
            <a:cxnSpLocks noChangeAspect="1"/>
            <a:stCxn id="576" idx="1"/>
            <a:endCxn id="582" idx="6"/>
          </p:cNvCxnSpPr>
          <p:nvPr/>
        </p:nvCxnSpPr>
        <p:spPr>
          <a:xfrm flipH="1" flipV="1">
            <a:off x="6341334" y="3153210"/>
            <a:ext cx="58068" cy="2466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5" name="Straight Connector 584">
            <a:extLst>
              <a:ext uri="{FF2B5EF4-FFF2-40B4-BE49-F238E27FC236}">
                <a16:creationId xmlns:a16="http://schemas.microsoft.com/office/drawing/2014/main" id="{DE1BCE24-BF03-CA58-F781-00AB8C672864}"/>
              </a:ext>
            </a:extLst>
          </p:cNvPr>
          <p:cNvCxnSpPr>
            <a:cxnSpLocks noChangeAspect="1"/>
            <a:stCxn id="576" idx="6"/>
            <a:endCxn id="575" idx="2"/>
          </p:cNvCxnSpPr>
          <p:nvPr/>
        </p:nvCxnSpPr>
        <p:spPr>
          <a:xfrm flipV="1">
            <a:off x="6518092" y="3182667"/>
            <a:ext cx="72038" cy="1584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6" name="TextBox 585">
            <a:extLst>
              <a:ext uri="{FF2B5EF4-FFF2-40B4-BE49-F238E27FC236}">
                <a16:creationId xmlns:a16="http://schemas.microsoft.com/office/drawing/2014/main" id="{CCA20EAF-86A8-49B7-AD7F-78CBF453684D}"/>
              </a:ext>
            </a:extLst>
          </p:cNvPr>
          <p:cNvSpPr txBox="1">
            <a:spLocks noChangeAspect="1"/>
          </p:cNvSpPr>
          <p:nvPr/>
        </p:nvSpPr>
        <p:spPr>
          <a:xfrm>
            <a:off x="1663535" y="2180000"/>
            <a:ext cx="998281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Sub-sampling</a:t>
            </a:r>
            <a:endParaRPr kumimoji="0" lang="en-US" sz="112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7" name="TextBox 586">
                <a:extLst>
                  <a:ext uri="{FF2B5EF4-FFF2-40B4-BE49-F238E27FC236}">
                    <a16:creationId xmlns:a16="http://schemas.microsoft.com/office/drawing/2014/main" id="{4AD9689C-3B93-BCDC-DBE7-8FBD8ED8C3A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822745" y="3005153"/>
                <a:ext cx="691792" cy="1762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</m:ctrlPr>
                        </m:sSupPr>
                        <m:e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𝕊</m:t>
                          </m:r>
                        </m:e>
                        <m:sup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𝑑</m:t>
                          </m:r>
                        </m:sup>
                      </m:sSup>
                      <m:r>
                        <a:rPr kumimoji="0" lang="en-US" sz="1125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  <a:sym typeface="Arial"/>
                        </a:rPr>
                        <m:t>,</m:t>
                      </m:r>
                      <m:sSup>
                        <m:sSupPr>
                          <m:ctrlP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</m:ctrlPr>
                        </m:sSupPr>
                        <m:e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𝐾</m:t>
                          </m:r>
                        </m:e>
                        <m:sup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𝑆</m:t>
                          </m:r>
                        </m:sup>
                      </m:sSup>
                      <m:r>
                        <a:rPr kumimoji="0" lang="en-US" sz="1125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  <a:sym typeface="Arial"/>
                        </a:rPr>
                        <m:t>&gt;0</m:t>
                      </m:r>
                    </m:oMath>
                  </m:oMathPara>
                </a14:m>
                <a:endParaRPr kumimoji="0" lang="en-US" sz="11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87" name="TextBox 586">
                <a:extLst>
                  <a:ext uri="{FF2B5EF4-FFF2-40B4-BE49-F238E27FC236}">
                    <a16:creationId xmlns:a16="http://schemas.microsoft.com/office/drawing/2014/main" id="{4AD9689C-3B93-BCDC-DBE7-8FBD8ED8C3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2745" y="3005153"/>
                <a:ext cx="691792" cy="176267"/>
              </a:xfrm>
              <a:prstGeom prst="rect">
                <a:avLst/>
              </a:prstGeom>
              <a:blipFill>
                <a:blip r:embed="rId3"/>
                <a:stretch>
                  <a:fillRect l="-5455" r="-5455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8" name="TextBox 587">
                <a:extLst>
                  <a:ext uri="{FF2B5EF4-FFF2-40B4-BE49-F238E27FC236}">
                    <a16:creationId xmlns:a16="http://schemas.microsoft.com/office/drawing/2014/main" id="{C5E1A613-94AE-2298-BE92-728935F7057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4378297" y="2672378"/>
                <a:ext cx="724494" cy="1762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</m:ctrlPr>
                        </m:sSupPr>
                        <m:e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𝔹</m:t>
                          </m:r>
                        </m:e>
                        <m:sup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𝑑</m:t>
                          </m:r>
                        </m:sup>
                      </m:sSup>
                      <m:r>
                        <a:rPr kumimoji="0" lang="en-US" sz="1125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  <a:sym typeface="Arial"/>
                        </a:rPr>
                        <m:t>, </m:t>
                      </m:r>
                      <m:sSup>
                        <m:sSupPr>
                          <m:ctrlP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</m:ctrlPr>
                        </m:sSupPr>
                        <m:e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𝐾</m:t>
                          </m:r>
                        </m:e>
                        <m:sup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𝐵</m:t>
                          </m:r>
                        </m:sup>
                      </m:sSup>
                      <m:r>
                        <a:rPr kumimoji="0" lang="en-US" sz="1125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  <a:sym typeface="Arial"/>
                        </a:rPr>
                        <m:t>&gt;0</m:t>
                      </m:r>
                    </m:oMath>
                  </m:oMathPara>
                </a14:m>
                <a:endParaRPr kumimoji="0" lang="en-US" sz="11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88" name="TextBox 587">
                <a:extLst>
                  <a:ext uri="{FF2B5EF4-FFF2-40B4-BE49-F238E27FC236}">
                    <a16:creationId xmlns:a16="http://schemas.microsoft.com/office/drawing/2014/main" id="{C5E1A613-94AE-2298-BE92-728935F705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8297" y="2672378"/>
                <a:ext cx="724494" cy="176267"/>
              </a:xfrm>
              <a:prstGeom prst="rect">
                <a:avLst/>
              </a:prstGeom>
              <a:blipFill>
                <a:blip r:embed="rId4"/>
                <a:stretch>
                  <a:fillRect l="-3448" r="-517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9" name="TextBox 588">
                <a:extLst>
                  <a:ext uri="{FF2B5EF4-FFF2-40B4-BE49-F238E27FC236}">
                    <a16:creationId xmlns:a16="http://schemas.microsoft.com/office/drawing/2014/main" id="{4BF16249-EF78-7C70-A09D-287920B3C86F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69828" y="2649668"/>
                <a:ext cx="740524" cy="1762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</m:ctrlPr>
                        </m:sSupPr>
                        <m:e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ℍ</m:t>
                          </m:r>
                        </m:e>
                        <m:sup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𝑑</m:t>
                          </m:r>
                        </m:sup>
                      </m:sSup>
                      <m:r>
                        <a:rPr kumimoji="0" lang="en-US" sz="1125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  <a:sym typeface="Arial"/>
                        </a:rPr>
                        <m:t>, </m:t>
                      </m:r>
                      <m:sSup>
                        <m:sSupPr>
                          <m:ctrlP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</m:ctrlPr>
                        </m:sSupPr>
                        <m:e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𝐾</m:t>
                          </m:r>
                        </m:e>
                        <m:sup>
                          <m:r>
                            <a:rPr kumimoji="0" lang="en-US" sz="1125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/>
                            </a:rPr>
                            <m:t>𝐻</m:t>
                          </m:r>
                        </m:sup>
                      </m:sSup>
                      <m:r>
                        <a:rPr kumimoji="0" lang="en-US" sz="1125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  <a:sym typeface="Arial"/>
                        </a:rPr>
                        <m:t>&lt;0</m:t>
                      </m:r>
                    </m:oMath>
                  </m:oMathPara>
                </a14:m>
                <a:endParaRPr kumimoji="0" lang="en-US" sz="11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89" name="TextBox 588">
                <a:extLst>
                  <a:ext uri="{FF2B5EF4-FFF2-40B4-BE49-F238E27FC236}">
                    <a16:creationId xmlns:a16="http://schemas.microsoft.com/office/drawing/2014/main" id="{4BF16249-EF78-7C70-A09D-287920B3C8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9828" y="2649668"/>
                <a:ext cx="740524" cy="176267"/>
              </a:xfrm>
              <a:prstGeom prst="rect">
                <a:avLst/>
              </a:prstGeom>
              <a:blipFill>
                <a:blip r:embed="rId5"/>
                <a:stretch>
                  <a:fillRect l="-3390" r="-5085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7" name="Freeform 403">
            <a:extLst>
              <a:ext uri="{FF2B5EF4-FFF2-40B4-BE49-F238E27FC236}">
                <a16:creationId xmlns:a16="http://schemas.microsoft.com/office/drawing/2014/main" id="{211603C2-A3EF-1A7B-7CE8-97DCC9470937}"/>
              </a:ext>
            </a:extLst>
          </p:cNvPr>
          <p:cNvSpPr/>
          <p:nvPr/>
        </p:nvSpPr>
        <p:spPr>
          <a:xfrm rot="584111">
            <a:off x="4388967" y="3331393"/>
            <a:ext cx="54104" cy="10287"/>
          </a:xfrm>
          <a:custGeom>
            <a:avLst/>
            <a:gdLst>
              <a:gd name="connsiteX0" fmla="*/ 0 w 236225"/>
              <a:gd name="connsiteY0" fmla="*/ 0 h 124436"/>
              <a:gd name="connsiteX1" fmla="*/ 220493 w 236225"/>
              <a:gd name="connsiteY1" fmla="*/ 116732 h 124436"/>
              <a:gd name="connsiteX2" fmla="*/ 201038 w 236225"/>
              <a:gd name="connsiteY2" fmla="*/ 103762 h 12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225" h="124436">
                <a:moveTo>
                  <a:pt x="0" y="0"/>
                </a:moveTo>
                <a:lnTo>
                  <a:pt x="220493" y="116732"/>
                </a:lnTo>
                <a:cubicBezTo>
                  <a:pt x="253999" y="134026"/>
                  <a:pt x="227518" y="118894"/>
                  <a:pt x="201038" y="103762"/>
                </a:cubicBezTo>
              </a:path>
            </a:pathLst>
          </a:cu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18" name="Freeform 403">
            <a:extLst>
              <a:ext uri="{FF2B5EF4-FFF2-40B4-BE49-F238E27FC236}">
                <a16:creationId xmlns:a16="http://schemas.microsoft.com/office/drawing/2014/main" id="{B786316A-A9CE-F6C3-FDC3-622E0B7FBC3D}"/>
              </a:ext>
            </a:extLst>
          </p:cNvPr>
          <p:cNvSpPr/>
          <p:nvPr/>
        </p:nvSpPr>
        <p:spPr>
          <a:xfrm rot="20039846">
            <a:off x="5121031" y="3350690"/>
            <a:ext cx="54104" cy="10287"/>
          </a:xfrm>
          <a:custGeom>
            <a:avLst/>
            <a:gdLst>
              <a:gd name="connsiteX0" fmla="*/ 0 w 236225"/>
              <a:gd name="connsiteY0" fmla="*/ 0 h 124436"/>
              <a:gd name="connsiteX1" fmla="*/ 220493 w 236225"/>
              <a:gd name="connsiteY1" fmla="*/ 116732 h 124436"/>
              <a:gd name="connsiteX2" fmla="*/ 201038 w 236225"/>
              <a:gd name="connsiteY2" fmla="*/ 103762 h 12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225" h="124436">
                <a:moveTo>
                  <a:pt x="0" y="0"/>
                </a:moveTo>
                <a:lnTo>
                  <a:pt x="220493" y="116732"/>
                </a:lnTo>
                <a:cubicBezTo>
                  <a:pt x="253999" y="134026"/>
                  <a:pt x="227518" y="118894"/>
                  <a:pt x="201038" y="103762"/>
                </a:cubicBezTo>
              </a:path>
            </a:pathLst>
          </a:cu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21" name="TextBox 620">
            <a:extLst>
              <a:ext uri="{FF2B5EF4-FFF2-40B4-BE49-F238E27FC236}">
                <a16:creationId xmlns:a16="http://schemas.microsoft.com/office/drawing/2014/main" id="{9677296F-1DA8-DF6B-A6E7-D8619D81D2D6}"/>
              </a:ext>
            </a:extLst>
          </p:cNvPr>
          <p:cNvSpPr txBox="1">
            <a:spLocks noChangeAspect="1"/>
          </p:cNvSpPr>
          <p:nvPr/>
        </p:nvSpPr>
        <p:spPr>
          <a:xfrm>
            <a:off x="1937125" y="2813222"/>
            <a:ext cx="1109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9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entities</a:t>
            </a:r>
          </a:p>
        </p:txBody>
      </p:sp>
      <p:sp>
        <p:nvSpPr>
          <p:cNvPr id="622" name="TextBox 621">
            <a:extLst>
              <a:ext uri="{FF2B5EF4-FFF2-40B4-BE49-F238E27FC236}">
                <a16:creationId xmlns:a16="http://schemas.microsoft.com/office/drawing/2014/main" id="{D1E7D10C-36F4-722B-9DA2-3792A74554CD}"/>
              </a:ext>
            </a:extLst>
          </p:cNvPr>
          <p:cNvSpPr txBox="1">
            <a:spLocks noChangeAspect="1"/>
          </p:cNvSpPr>
          <p:nvPr/>
        </p:nvSpPr>
        <p:spPr>
          <a:xfrm>
            <a:off x="4354992" y="2490067"/>
            <a:ext cx="1109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9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bridge entities</a:t>
            </a:r>
          </a:p>
        </p:txBody>
      </p:sp>
      <p:sp>
        <p:nvSpPr>
          <p:cNvPr id="623" name="TextBox 622">
            <a:extLst>
              <a:ext uri="{FF2B5EF4-FFF2-40B4-BE49-F238E27FC236}">
                <a16:creationId xmlns:a16="http://schemas.microsoft.com/office/drawing/2014/main" id="{93F991CD-D08C-9DCC-821A-9C84C0EECFDD}"/>
              </a:ext>
            </a:extLst>
          </p:cNvPr>
          <p:cNvSpPr txBox="1">
            <a:spLocks noChangeAspect="1"/>
          </p:cNvSpPr>
          <p:nvPr/>
        </p:nvSpPr>
        <p:spPr>
          <a:xfrm>
            <a:off x="6393443" y="2474501"/>
            <a:ext cx="1109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9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concepts</a:t>
            </a:r>
          </a:p>
        </p:txBody>
      </p:sp>
      <p:sp>
        <p:nvSpPr>
          <p:cNvPr id="639" name="TextBox 638">
            <a:extLst>
              <a:ext uri="{FF2B5EF4-FFF2-40B4-BE49-F238E27FC236}">
                <a16:creationId xmlns:a16="http://schemas.microsoft.com/office/drawing/2014/main" id="{FF227C15-024C-FE51-C0C7-B33580737D02}"/>
              </a:ext>
            </a:extLst>
          </p:cNvPr>
          <p:cNvSpPr txBox="1"/>
          <p:nvPr/>
        </p:nvSpPr>
        <p:spPr>
          <a:xfrm>
            <a:off x="3083326" y="3446055"/>
            <a:ext cx="201689" cy="196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38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10</a:t>
            </a:r>
          </a:p>
        </p:txBody>
      </p:sp>
      <p:sp>
        <p:nvSpPr>
          <p:cNvPr id="640" name="Rectangle: Rounded Corners 639">
            <a:extLst>
              <a:ext uri="{FF2B5EF4-FFF2-40B4-BE49-F238E27FC236}">
                <a16:creationId xmlns:a16="http://schemas.microsoft.com/office/drawing/2014/main" id="{EC54A88D-23C6-8D29-B0ED-B1AB588453C4}"/>
              </a:ext>
            </a:extLst>
          </p:cNvPr>
          <p:cNvSpPr/>
          <p:nvPr/>
        </p:nvSpPr>
        <p:spPr>
          <a:xfrm rot="4514908">
            <a:off x="4257368" y="3212355"/>
            <a:ext cx="47853" cy="47189"/>
          </a:xfrm>
          <a:prstGeom prst="roundRect">
            <a:avLst/>
          </a:prstGeom>
          <a:solidFill>
            <a:srgbClr val="ED7D31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E8FBDF6-A9F7-AAF7-48E6-8FCE04422B2E}"/>
              </a:ext>
            </a:extLst>
          </p:cNvPr>
          <p:cNvGrpSpPr/>
          <p:nvPr/>
        </p:nvGrpSpPr>
        <p:grpSpPr>
          <a:xfrm>
            <a:off x="3694594" y="768074"/>
            <a:ext cx="2025608" cy="1367843"/>
            <a:chOff x="4926126" y="1392819"/>
            <a:chExt cx="2700810" cy="182379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49958FC-8A14-0123-C231-34B80E422E8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26126" y="1392819"/>
              <a:ext cx="2700810" cy="1823791"/>
              <a:chOff x="17898872" y="9868479"/>
              <a:chExt cx="7875442" cy="531810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A9D5DC22-EE66-BE6A-F260-1BCF30099B41}"/>
                  </a:ext>
                </a:extLst>
              </p:cNvPr>
              <p:cNvGrpSpPr/>
              <p:nvPr/>
            </p:nvGrpSpPr>
            <p:grpSpPr>
              <a:xfrm>
                <a:off x="17966770" y="9980147"/>
                <a:ext cx="6976294" cy="5042811"/>
                <a:chOff x="7459134" y="3197195"/>
                <a:chExt cx="4011988" cy="2858861"/>
              </a:xfrm>
            </p:grpSpPr>
            <p:pic>
              <p:nvPicPr>
                <p:cNvPr id="594" name="Picture 593">
                  <a:extLst>
                    <a:ext uri="{FF2B5EF4-FFF2-40B4-BE49-F238E27FC236}">
                      <a16:creationId xmlns:a16="http://schemas.microsoft.com/office/drawing/2014/main" id="{07BD5C98-58B2-B310-C9A7-7FEDDF6AC3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459134" y="3197195"/>
                  <a:ext cx="4011988" cy="2749842"/>
                </a:xfrm>
                <a:prstGeom prst="rect">
                  <a:avLst/>
                </a:prstGeom>
              </p:spPr>
            </p:pic>
            <p:sp>
              <p:nvSpPr>
                <p:cNvPr id="595" name="Oval 594">
                  <a:extLst>
                    <a:ext uri="{FF2B5EF4-FFF2-40B4-BE49-F238E27FC236}">
                      <a16:creationId xmlns:a16="http://schemas.microsoft.com/office/drawing/2014/main" id="{259838AC-8EBB-B418-80F1-8F442D863BCB}"/>
                    </a:ext>
                  </a:extLst>
                </p:cNvPr>
                <p:cNvSpPr/>
                <p:nvPr/>
              </p:nvSpPr>
              <p:spPr>
                <a:xfrm>
                  <a:off x="9268713" y="4498581"/>
                  <a:ext cx="355396" cy="14706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1</a:t>
                  </a:r>
                </a:p>
              </p:txBody>
            </p:sp>
            <p:sp>
              <p:nvSpPr>
                <p:cNvPr id="596" name="Oval 595">
                  <a:extLst>
                    <a:ext uri="{FF2B5EF4-FFF2-40B4-BE49-F238E27FC236}">
                      <a16:creationId xmlns:a16="http://schemas.microsoft.com/office/drawing/2014/main" id="{7104B894-0C25-6791-F8E0-931D88BF5937}"/>
                    </a:ext>
                  </a:extLst>
                </p:cNvPr>
                <p:cNvSpPr/>
                <p:nvPr/>
              </p:nvSpPr>
              <p:spPr>
                <a:xfrm>
                  <a:off x="8735619" y="4516522"/>
                  <a:ext cx="355396" cy="14706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2</a:t>
                  </a:r>
                </a:p>
              </p:txBody>
            </p:sp>
            <p:sp>
              <p:nvSpPr>
                <p:cNvPr id="597" name="Oval 596">
                  <a:extLst>
                    <a:ext uri="{FF2B5EF4-FFF2-40B4-BE49-F238E27FC236}">
                      <a16:creationId xmlns:a16="http://schemas.microsoft.com/office/drawing/2014/main" id="{E1757995-D810-5AC3-9178-3A6299B2FE74}"/>
                    </a:ext>
                  </a:extLst>
                </p:cNvPr>
                <p:cNvSpPr/>
                <p:nvPr/>
              </p:nvSpPr>
              <p:spPr>
                <a:xfrm>
                  <a:off x="10050849" y="4511502"/>
                  <a:ext cx="355396" cy="14706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3</a:t>
                  </a:r>
                </a:p>
              </p:txBody>
            </p:sp>
            <p:cxnSp>
              <p:nvCxnSpPr>
                <p:cNvPr id="598" name="Straight Connector 597">
                  <a:extLst>
                    <a:ext uri="{FF2B5EF4-FFF2-40B4-BE49-F238E27FC236}">
                      <a16:creationId xmlns:a16="http://schemas.microsoft.com/office/drawing/2014/main" id="{6BC9C04E-9FF0-C96F-683C-2EA1385814D1}"/>
                    </a:ext>
                  </a:extLst>
                </p:cNvPr>
                <p:cNvCxnSpPr>
                  <a:cxnSpLocks/>
                  <a:stCxn id="595" idx="2"/>
                  <a:endCxn id="596" idx="6"/>
                </p:cNvCxnSpPr>
                <p:nvPr/>
              </p:nvCxnSpPr>
              <p:spPr>
                <a:xfrm flipH="1">
                  <a:off x="9091015" y="4572116"/>
                  <a:ext cx="177698" cy="17941"/>
                </a:xfrm>
                <a:prstGeom prst="line">
                  <a:avLst/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9" name="Straight Connector 598">
                  <a:extLst>
                    <a:ext uri="{FF2B5EF4-FFF2-40B4-BE49-F238E27FC236}">
                      <a16:creationId xmlns:a16="http://schemas.microsoft.com/office/drawing/2014/main" id="{C31AEBDE-6D14-4882-117D-9360B3637C9B}"/>
                    </a:ext>
                  </a:extLst>
                </p:cNvPr>
                <p:cNvCxnSpPr>
                  <a:cxnSpLocks/>
                  <a:stCxn id="595" idx="6"/>
                  <a:endCxn id="597" idx="2"/>
                </p:cNvCxnSpPr>
                <p:nvPr/>
              </p:nvCxnSpPr>
              <p:spPr>
                <a:xfrm>
                  <a:off x="9624109" y="4572116"/>
                  <a:ext cx="426740" cy="12921"/>
                </a:xfrm>
                <a:prstGeom prst="line">
                  <a:avLst/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00" name="Oval 599">
                  <a:extLst>
                    <a:ext uri="{FF2B5EF4-FFF2-40B4-BE49-F238E27FC236}">
                      <a16:creationId xmlns:a16="http://schemas.microsoft.com/office/drawing/2014/main" id="{E418D2A6-8719-0DB7-9A95-78DD9BC857BB}"/>
                    </a:ext>
                  </a:extLst>
                </p:cNvPr>
                <p:cNvSpPr/>
                <p:nvPr/>
              </p:nvSpPr>
              <p:spPr>
                <a:xfrm>
                  <a:off x="9703342" y="4683110"/>
                  <a:ext cx="355396" cy="14706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4</a:t>
                  </a:r>
                </a:p>
              </p:txBody>
            </p:sp>
            <p:cxnSp>
              <p:nvCxnSpPr>
                <p:cNvPr id="601" name="Straight Connector 600">
                  <a:extLst>
                    <a:ext uri="{FF2B5EF4-FFF2-40B4-BE49-F238E27FC236}">
                      <a16:creationId xmlns:a16="http://schemas.microsoft.com/office/drawing/2014/main" id="{FE27E8D8-634C-4BBC-8BC4-9DF67FD7ED44}"/>
                    </a:ext>
                  </a:extLst>
                </p:cNvPr>
                <p:cNvCxnSpPr>
                  <a:cxnSpLocks/>
                  <a:stCxn id="600" idx="6"/>
                  <a:endCxn id="597" idx="4"/>
                </p:cNvCxnSpPr>
                <p:nvPr/>
              </p:nvCxnSpPr>
              <p:spPr>
                <a:xfrm flipV="1">
                  <a:off x="10058738" y="4658571"/>
                  <a:ext cx="169809" cy="98074"/>
                </a:xfrm>
                <a:prstGeom prst="line">
                  <a:avLst/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02" name="Oval 601">
                  <a:extLst>
                    <a:ext uri="{FF2B5EF4-FFF2-40B4-BE49-F238E27FC236}">
                      <a16:creationId xmlns:a16="http://schemas.microsoft.com/office/drawing/2014/main" id="{F715CE57-CF25-7911-EBC8-A2E7DA2B4DEA}"/>
                    </a:ext>
                  </a:extLst>
                </p:cNvPr>
                <p:cNvSpPr/>
                <p:nvPr/>
              </p:nvSpPr>
              <p:spPr>
                <a:xfrm>
                  <a:off x="9015555" y="3583471"/>
                  <a:ext cx="355396" cy="14706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5</a:t>
                  </a:r>
                </a:p>
              </p:txBody>
            </p:sp>
            <p:sp>
              <p:nvSpPr>
                <p:cNvPr id="603" name="Oval 602">
                  <a:extLst>
                    <a:ext uri="{FF2B5EF4-FFF2-40B4-BE49-F238E27FC236}">
                      <a16:creationId xmlns:a16="http://schemas.microsoft.com/office/drawing/2014/main" id="{6A44AE37-DA89-3D43-04F0-43B79C9ED621}"/>
                    </a:ext>
                  </a:extLst>
                </p:cNvPr>
                <p:cNvSpPr/>
                <p:nvPr/>
              </p:nvSpPr>
              <p:spPr>
                <a:xfrm rot="21418788">
                  <a:off x="8892249" y="4204684"/>
                  <a:ext cx="355396" cy="14706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6</a:t>
                  </a:r>
                </a:p>
              </p:txBody>
            </p:sp>
            <p:sp>
              <p:nvSpPr>
                <p:cNvPr id="604" name="Oval 603">
                  <a:extLst>
                    <a:ext uri="{FF2B5EF4-FFF2-40B4-BE49-F238E27FC236}">
                      <a16:creationId xmlns:a16="http://schemas.microsoft.com/office/drawing/2014/main" id="{517EAAAC-07EB-EF4B-1596-6CEA9BA93A9D}"/>
                    </a:ext>
                  </a:extLst>
                </p:cNvPr>
                <p:cNvSpPr/>
                <p:nvPr/>
              </p:nvSpPr>
              <p:spPr>
                <a:xfrm rot="20421804">
                  <a:off x="8359155" y="4345739"/>
                  <a:ext cx="355396" cy="14706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7</a:t>
                  </a:r>
                </a:p>
              </p:txBody>
            </p:sp>
            <p:cxnSp>
              <p:nvCxnSpPr>
                <p:cNvPr id="605" name="Straight Connector 604">
                  <a:extLst>
                    <a:ext uri="{FF2B5EF4-FFF2-40B4-BE49-F238E27FC236}">
                      <a16:creationId xmlns:a16="http://schemas.microsoft.com/office/drawing/2014/main" id="{4F0E8E59-3D33-383B-F394-916DB8D77751}"/>
                    </a:ext>
                  </a:extLst>
                </p:cNvPr>
                <p:cNvCxnSpPr>
                  <a:cxnSpLocks/>
                  <a:stCxn id="596" idx="1"/>
                  <a:endCxn id="604" idx="4"/>
                </p:cNvCxnSpPr>
                <p:nvPr/>
              </p:nvCxnSpPr>
              <p:spPr>
                <a:xfrm flipH="1" flipV="1">
                  <a:off x="8561564" y="4488532"/>
                  <a:ext cx="226101" cy="49527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6" name="Straight Connector 605">
                  <a:extLst>
                    <a:ext uri="{FF2B5EF4-FFF2-40B4-BE49-F238E27FC236}">
                      <a16:creationId xmlns:a16="http://schemas.microsoft.com/office/drawing/2014/main" id="{366F7A66-DCC4-8C80-4BEF-2F1689716AFC}"/>
                    </a:ext>
                  </a:extLst>
                </p:cNvPr>
                <p:cNvCxnSpPr>
                  <a:cxnSpLocks/>
                  <a:stCxn id="603" idx="4"/>
                  <a:endCxn id="596" idx="0"/>
                </p:cNvCxnSpPr>
                <p:nvPr/>
              </p:nvCxnSpPr>
              <p:spPr>
                <a:xfrm flipH="1">
                  <a:off x="8913317" y="4351651"/>
                  <a:ext cx="160504" cy="164871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7" name="Straight Connector 606">
                  <a:extLst>
                    <a:ext uri="{FF2B5EF4-FFF2-40B4-BE49-F238E27FC236}">
                      <a16:creationId xmlns:a16="http://schemas.microsoft.com/office/drawing/2014/main" id="{E9C9BA78-D7D2-0CB3-6A79-9DEECA6DF497}"/>
                    </a:ext>
                  </a:extLst>
                </p:cNvPr>
                <p:cNvCxnSpPr>
                  <a:cxnSpLocks/>
                  <a:stCxn id="602" idx="4"/>
                  <a:endCxn id="603" idx="0"/>
                </p:cNvCxnSpPr>
                <p:nvPr/>
              </p:nvCxnSpPr>
              <p:spPr>
                <a:xfrm flipH="1">
                  <a:off x="9066072" y="3730540"/>
                  <a:ext cx="127181" cy="474246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08" name="Oval 607">
                  <a:extLst>
                    <a:ext uri="{FF2B5EF4-FFF2-40B4-BE49-F238E27FC236}">
                      <a16:creationId xmlns:a16="http://schemas.microsoft.com/office/drawing/2014/main" id="{6DC6C3E4-6285-540B-5B95-4A296DE60F7F}"/>
                    </a:ext>
                  </a:extLst>
                </p:cNvPr>
                <p:cNvSpPr/>
                <p:nvPr/>
              </p:nvSpPr>
              <p:spPr>
                <a:xfrm>
                  <a:off x="9446411" y="4876876"/>
                  <a:ext cx="355396" cy="14706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8</a:t>
                  </a:r>
                </a:p>
              </p:txBody>
            </p:sp>
            <p:sp>
              <p:nvSpPr>
                <p:cNvPr id="609" name="Oval 608">
                  <a:extLst>
                    <a:ext uri="{FF2B5EF4-FFF2-40B4-BE49-F238E27FC236}">
                      <a16:creationId xmlns:a16="http://schemas.microsoft.com/office/drawing/2014/main" id="{D4D91234-8741-3864-5D34-1022FFB5C09C}"/>
                    </a:ext>
                  </a:extLst>
                </p:cNvPr>
                <p:cNvSpPr/>
                <p:nvPr/>
              </p:nvSpPr>
              <p:spPr>
                <a:xfrm>
                  <a:off x="9067930" y="5425930"/>
                  <a:ext cx="355396" cy="14706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9</a:t>
                  </a:r>
                </a:p>
              </p:txBody>
            </p:sp>
            <p:sp>
              <p:nvSpPr>
                <p:cNvPr id="610" name="Oval 609">
                  <a:extLst>
                    <a:ext uri="{FF2B5EF4-FFF2-40B4-BE49-F238E27FC236}">
                      <a16:creationId xmlns:a16="http://schemas.microsoft.com/office/drawing/2014/main" id="{551B6C5F-7367-8246-ED50-D2023C083FE9}"/>
                    </a:ext>
                  </a:extLst>
                </p:cNvPr>
                <p:cNvSpPr/>
                <p:nvPr/>
              </p:nvSpPr>
              <p:spPr>
                <a:xfrm>
                  <a:off x="9617981" y="5529301"/>
                  <a:ext cx="432867" cy="14706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75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rPr>
                    <a:t>10</a:t>
                  </a:r>
                </a:p>
              </p:txBody>
            </p:sp>
            <p:cxnSp>
              <p:nvCxnSpPr>
                <p:cNvPr id="611" name="Straight Connector 610">
                  <a:extLst>
                    <a:ext uri="{FF2B5EF4-FFF2-40B4-BE49-F238E27FC236}">
                      <a16:creationId xmlns:a16="http://schemas.microsoft.com/office/drawing/2014/main" id="{BE13EED2-2274-055F-DBEB-1EC8C6649CB7}"/>
                    </a:ext>
                  </a:extLst>
                </p:cNvPr>
                <p:cNvCxnSpPr>
                  <a:cxnSpLocks/>
                  <a:stCxn id="608" idx="0"/>
                  <a:endCxn id="600" idx="3"/>
                </p:cNvCxnSpPr>
                <p:nvPr/>
              </p:nvCxnSpPr>
              <p:spPr>
                <a:xfrm flipV="1">
                  <a:off x="9624109" y="4808642"/>
                  <a:ext cx="131280" cy="68234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2" name="Straight Connector 611">
                  <a:extLst>
                    <a:ext uri="{FF2B5EF4-FFF2-40B4-BE49-F238E27FC236}">
                      <a16:creationId xmlns:a16="http://schemas.microsoft.com/office/drawing/2014/main" id="{0468053A-2FDD-F679-6924-30AC9C569425}"/>
                    </a:ext>
                  </a:extLst>
                </p:cNvPr>
                <p:cNvCxnSpPr>
                  <a:cxnSpLocks/>
                  <a:endCxn id="608" idx="3"/>
                </p:cNvCxnSpPr>
                <p:nvPr/>
              </p:nvCxnSpPr>
              <p:spPr>
                <a:xfrm flipV="1">
                  <a:off x="9370951" y="5002408"/>
                  <a:ext cx="127506" cy="179738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3" name="Straight Connector 612">
                  <a:extLst>
                    <a:ext uri="{FF2B5EF4-FFF2-40B4-BE49-F238E27FC236}">
                      <a16:creationId xmlns:a16="http://schemas.microsoft.com/office/drawing/2014/main" id="{8B8715D7-C434-E86C-F8C7-B00C33E0C118}"/>
                    </a:ext>
                  </a:extLst>
                </p:cNvPr>
                <p:cNvCxnSpPr>
                  <a:cxnSpLocks/>
                  <a:stCxn id="609" idx="6"/>
                  <a:endCxn id="610" idx="1"/>
                </p:cNvCxnSpPr>
                <p:nvPr/>
              </p:nvCxnSpPr>
              <p:spPr>
                <a:xfrm>
                  <a:off x="9423326" y="5499465"/>
                  <a:ext cx="258047" cy="51374"/>
                </a:xfrm>
                <a:prstGeom prst="line">
                  <a:avLst/>
                </a:prstGeom>
                <a:ln w="28575">
                  <a:solidFill>
                    <a:srgbClr val="73492E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Straight Connector 613">
                  <a:extLst>
                    <a:ext uri="{FF2B5EF4-FFF2-40B4-BE49-F238E27FC236}">
                      <a16:creationId xmlns:a16="http://schemas.microsoft.com/office/drawing/2014/main" id="{1CE97D2E-9F46-F4A0-EDBC-6978DD719946}"/>
                    </a:ext>
                  </a:extLst>
                </p:cNvPr>
                <p:cNvCxnSpPr>
                  <a:cxnSpLocks/>
                  <a:stCxn id="609" idx="0"/>
                </p:cNvCxnSpPr>
                <p:nvPr/>
              </p:nvCxnSpPr>
              <p:spPr>
                <a:xfrm flipV="1">
                  <a:off x="9245628" y="5334641"/>
                  <a:ext cx="59925" cy="91289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15" name="TextBox 614">
                      <a:extLst>
                        <a:ext uri="{FF2B5EF4-FFF2-40B4-BE49-F238E27FC236}">
                          <a16:creationId xmlns:a16="http://schemas.microsoft.com/office/drawing/2014/main" id="{FD45C717-5FEB-FA79-B302-FD27844D48E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115367" y="3833830"/>
                      <a:ext cx="1027226" cy="7415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Instance </a:t>
                      </a:r>
                      <a14:m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sz="7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</m:ctrlPr>
                            </m:sSubSupPr>
                            <m:e>
                              <m:r>
                                <a:rPr kumimoji="0" lang="en-US" sz="75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  <a:sym typeface="Arial"/>
                                </a:rPr>
                                <m:t>𝜽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B0F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B0F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B0F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  <m:sup>
                              <m:r>
                                <a:rPr kumimoji="0" lang="en-US" sz="7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  <a:sym typeface="Arial"/>
                                </a:rPr>
                                <m:t>𝐵</m:t>
                              </m:r>
                            </m:sup>
                          </m:sSubSup>
                        </m:oMath>
                      </a14:m>
                      <a:r>
                        <a:rPr kumimoji="0" lang="en-US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615" name="TextBox 614">
                      <a:extLst>
                        <a:ext uri="{FF2B5EF4-FFF2-40B4-BE49-F238E27FC236}">
                          <a16:creationId xmlns:a16="http://schemas.microsoft.com/office/drawing/2014/main" id="{FD45C717-5FEB-FA79-B302-FD27844D48E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115367" y="3833830"/>
                      <a:ext cx="1027226" cy="741561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16" name="TextBox 615">
                      <a:extLst>
                        <a:ext uri="{FF2B5EF4-FFF2-40B4-BE49-F238E27FC236}">
                          <a16:creationId xmlns:a16="http://schemas.microsoft.com/office/drawing/2014/main" id="{63F71829-185B-A93D-94A8-34B87EB004F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88028" y="4293170"/>
                      <a:ext cx="1072166" cy="7415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Ontology </a:t>
                      </a:r>
                      <a14:m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sz="7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</m:ctrlPr>
                            </m:sSubSupPr>
                            <m:e>
                              <m:r>
                                <a:rPr kumimoji="0" lang="en-US" sz="75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  <a:sym typeface="Arial"/>
                                </a:rPr>
                                <m:t>𝜽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0AD47">
                                          <a:lumMod val="50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0AD47">
                                          <a:lumMod val="50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0AD47">
                                          <a:lumMod val="50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  <m:sup>
                              <m:r>
                                <a:rPr kumimoji="0" lang="en-US" sz="7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  <a:sym typeface="Arial"/>
                                </a:rPr>
                                <m:t>𝐵</m:t>
                              </m:r>
                            </m:sup>
                          </m:sSubSup>
                        </m:oMath>
                      </a14:m>
                      <a:r>
                        <a:rPr kumimoji="0" lang="en-US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616" name="TextBox 615">
                      <a:extLst>
                        <a:ext uri="{FF2B5EF4-FFF2-40B4-BE49-F238E27FC236}">
                          <a16:creationId xmlns:a16="http://schemas.microsoft.com/office/drawing/2014/main" id="{63F71829-185B-A93D-94A8-34B87EB004F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88028" y="4293170"/>
                      <a:ext cx="1072166" cy="741561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25" name="TextBox 624">
                      <a:extLst>
                        <a:ext uri="{FF2B5EF4-FFF2-40B4-BE49-F238E27FC236}">
                          <a16:creationId xmlns:a16="http://schemas.microsoft.com/office/drawing/2014/main" id="{A8F0A728-A96E-B9B1-1F28-384F52B723B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371392" y="4455362"/>
                      <a:ext cx="342834" cy="48716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14:m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sz="7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</m:ctrlPr>
                            </m:sSubSupPr>
                            <m:e>
                              <m:r>
                                <a:rPr kumimoji="0" lang="en-US" sz="75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  <a:sym typeface="Arial"/>
                                </a:rPr>
                                <m:t>𝜽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030A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030A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030A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  <m:sup>
                              <m:r>
                                <a:rPr kumimoji="0" lang="en-US" sz="7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  <a:sym typeface="Arial"/>
                                </a:rPr>
                                <m:t>𝐻</m:t>
                              </m:r>
                            </m:sup>
                          </m:sSubSup>
                        </m:oMath>
                      </a14:m>
                      <a:r>
                        <a:rPr kumimoji="0" lang="en-US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625" name="TextBox 624">
                      <a:extLst>
                        <a:ext uri="{FF2B5EF4-FFF2-40B4-BE49-F238E27FC236}">
                          <a16:creationId xmlns:a16="http://schemas.microsoft.com/office/drawing/2014/main" id="{A8F0A728-A96E-B9B1-1F28-384F52B723B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371392" y="4455362"/>
                      <a:ext cx="342834" cy="487167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r="-3846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26" name="TextBox 625">
                      <a:extLst>
                        <a:ext uri="{FF2B5EF4-FFF2-40B4-BE49-F238E27FC236}">
                          <a16:creationId xmlns:a16="http://schemas.microsoft.com/office/drawing/2014/main" id="{8458AF85-A9EA-60FF-7B6E-F6502FFBA8D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320757" y="5567337"/>
                      <a:ext cx="342834" cy="48871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14:m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sz="7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3492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</m:ctrlPr>
                            </m:sSubSupPr>
                            <m:e>
                              <m:r>
                                <a:rPr kumimoji="0" lang="en-US" sz="75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3492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  <a:sym typeface="Arial"/>
                                </a:rPr>
                                <m:t>𝜽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3492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3492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kumimoji="0" lang="en-US" sz="7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73492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  <a:sym typeface="Arial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  <m:sup>
                              <m:r>
                                <a:rPr kumimoji="0" lang="en-US" sz="7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73492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  <a:sym typeface="Arial"/>
                                </a:rPr>
                                <m:t>𝑆</m:t>
                              </m:r>
                            </m:sup>
                          </m:sSubSup>
                        </m:oMath>
                      </a14:m>
                      <a:r>
                        <a:rPr kumimoji="0" lang="en-US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626" name="TextBox 625">
                      <a:extLst>
                        <a:ext uri="{FF2B5EF4-FFF2-40B4-BE49-F238E27FC236}">
                          <a16:creationId xmlns:a16="http://schemas.microsoft.com/office/drawing/2014/main" id="{8458AF85-A9EA-60FF-7B6E-F6502FFBA8D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320757" y="5567337"/>
                      <a:ext cx="342834" cy="48871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r="-3846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BDD8FB40-5698-52DE-986B-A306F6231A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221748" y="13300139"/>
                <a:ext cx="8524" cy="29668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4A0231F-D5CE-B953-C0E6-60B5AB68BF46}"/>
                  </a:ext>
                </a:extLst>
              </p:cNvPr>
              <p:cNvCxnSpPr>
                <a:cxnSpLocks/>
                <a:stCxn id="610" idx="7"/>
              </p:cNvCxnSpPr>
              <p:nvPr/>
            </p:nvCxnSpPr>
            <p:spPr>
              <a:xfrm flipV="1">
                <a:off x="22363172" y="13857667"/>
                <a:ext cx="45566" cy="274128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BB88C2D6-9975-E174-048F-CA95076A4F73}"/>
                  </a:ext>
                </a:extLst>
              </p:cNvPr>
              <p:cNvGrpSpPr/>
              <p:nvPr/>
            </p:nvGrpSpPr>
            <p:grpSpPr>
              <a:xfrm>
                <a:off x="17898872" y="9868479"/>
                <a:ext cx="7875442" cy="5318100"/>
                <a:chOff x="1093121" y="-22873"/>
                <a:chExt cx="10005746" cy="6858003"/>
              </a:xfrm>
            </p:grpSpPr>
            <p:pic>
              <p:nvPicPr>
                <p:cNvPr id="48" name="Picture 47">
                  <a:extLst>
                    <a:ext uri="{FF2B5EF4-FFF2-40B4-BE49-F238E27FC236}">
                      <a16:creationId xmlns:a16="http://schemas.microsoft.com/office/drawing/2014/main" id="{4547225A-9679-F40A-A611-C80C325977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93121" y="-22873"/>
                  <a:ext cx="10005746" cy="6858003"/>
                </a:xfrm>
                <a:prstGeom prst="rect">
                  <a:avLst/>
                </a:prstGeom>
              </p:spPr>
            </p:pic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12E073F3-C0F9-32DE-E434-57EFFA9266CE}"/>
                    </a:ext>
                  </a:extLst>
                </p:cNvPr>
                <p:cNvSpPr/>
                <p:nvPr/>
              </p:nvSpPr>
              <p:spPr>
                <a:xfrm rot="20124390">
                  <a:off x="3498992" y="4560214"/>
                  <a:ext cx="82265" cy="6289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4C7847E3-E923-7D81-AA98-E9AE3E69E67D}"/>
                    </a:ext>
                  </a:extLst>
                </p:cNvPr>
                <p:cNvSpPr/>
                <p:nvPr/>
              </p:nvSpPr>
              <p:spPr>
                <a:xfrm rot="1810854">
                  <a:off x="3403599" y="2063750"/>
                  <a:ext cx="69851" cy="228600"/>
                </a:xfrm>
                <a:prstGeom prst="rect">
                  <a:avLst/>
                </a:prstGeom>
                <a:solidFill>
                  <a:srgbClr val="FF7F27"/>
                </a:solidFill>
                <a:ln w="28575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A4AB9335-2CBE-2676-75E5-22CD975D17CB}"/>
                    </a:ext>
                  </a:extLst>
                </p:cNvPr>
                <p:cNvSpPr/>
                <p:nvPr/>
              </p:nvSpPr>
              <p:spPr>
                <a:xfrm rot="1470476" flipH="1">
                  <a:off x="3556042" y="2324424"/>
                  <a:ext cx="52079" cy="308375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AE4CF066-8740-E766-E597-363EF7B96671}"/>
                    </a:ext>
                  </a:extLst>
                </p:cNvPr>
                <p:cNvSpPr/>
                <p:nvPr/>
              </p:nvSpPr>
              <p:spPr>
                <a:xfrm rot="2037549" flipH="1">
                  <a:off x="3589345" y="1753367"/>
                  <a:ext cx="52079" cy="308375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CA148783-CB43-A282-EC36-D7209290C98F}"/>
                    </a:ext>
                  </a:extLst>
                </p:cNvPr>
                <p:cNvSpPr/>
                <p:nvPr/>
              </p:nvSpPr>
              <p:spPr>
                <a:xfrm rot="1569440">
                  <a:off x="8763637" y="4550996"/>
                  <a:ext cx="82265" cy="62893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32A80BA4-FE1D-ED74-A6EB-60270A328C79}"/>
                    </a:ext>
                  </a:extLst>
                </p:cNvPr>
                <p:cNvSpPr/>
                <p:nvPr/>
              </p:nvSpPr>
              <p:spPr>
                <a:xfrm>
                  <a:off x="1899138" y="2109252"/>
                  <a:ext cx="8607995" cy="2843747"/>
                </a:xfrm>
                <a:prstGeom prst="ellipse">
                  <a:avLst/>
                </a:prstGeom>
                <a:noFill/>
                <a:ln w="76200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58682754-3881-905E-1304-F8E4BD67C6DB}"/>
                    </a:ext>
                  </a:extLst>
                </p:cNvPr>
                <p:cNvSpPr/>
                <p:nvPr/>
              </p:nvSpPr>
              <p:spPr>
                <a:xfrm>
                  <a:off x="1261533" y="1798988"/>
                  <a:ext cx="9685867" cy="3568879"/>
                </a:xfrm>
                <a:prstGeom prst="ellipse">
                  <a:avLst/>
                </a:prstGeom>
                <a:noFill/>
                <a:ln w="76200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165E0B73-559A-3B29-7FB1-F35AF9084BF2}"/>
                    </a:ext>
                  </a:extLst>
                </p:cNvPr>
                <p:cNvSpPr/>
                <p:nvPr/>
              </p:nvSpPr>
              <p:spPr>
                <a:xfrm rot="1359604">
                  <a:off x="3713551" y="2129565"/>
                  <a:ext cx="185079" cy="45719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31323A15-36FA-29C6-4F4C-762046F5BBA5}"/>
                    </a:ext>
                  </a:extLst>
                </p:cNvPr>
                <p:cNvSpPr/>
                <p:nvPr/>
              </p:nvSpPr>
              <p:spPr>
                <a:xfrm>
                  <a:off x="3669735" y="2539390"/>
                  <a:ext cx="4548529" cy="866737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419E7E9B-CFF1-5607-DC4E-AE7360E181F6}"/>
                    </a:ext>
                  </a:extLst>
                </p:cNvPr>
                <p:cNvSpPr/>
                <p:nvPr/>
              </p:nvSpPr>
              <p:spPr>
                <a:xfrm rot="21134353">
                  <a:off x="3430069" y="2974733"/>
                  <a:ext cx="562825" cy="423746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DAD70139-1518-D513-10FE-001F07740015}"/>
                    </a:ext>
                  </a:extLst>
                </p:cNvPr>
                <p:cNvSpPr/>
                <p:nvPr/>
              </p:nvSpPr>
              <p:spPr>
                <a:xfrm rot="1523045">
                  <a:off x="8143856" y="2881946"/>
                  <a:ext cx="750290" cy="388400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73CC72A8-E95E-CF3D-B058-F69B9E4D0C7B}"/>
                    </a:ext>
                  </a:extLst>
                </p:cNvPr>
                <p:cNvSpPr/>
                <p:nvPr/>
              </p:nvSpPr>
              <p:spPr>
                <a:xfrm>
                  <a:off x="3572257" y="3728772"/>
                  <a:ext cx="4548530" cy="744769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2369EBA3-9C76-778A-6447-291A35CC8781}"/>
                    </a:ext>
                  </a:extLst>
                </p:cNvPr>
                <p:cNvSpPr/>
                <p:nvPr/>
              </p:nvSpPr>
              <p:spPr>
                <a:xfrm>
                  <a:off x="2989126" y="3382941"/>
                  <a:ext cx="142866" cy="345831"/>
                </a:xfrm>
                <a:prstGeom prst="rect">
                  <a:avLst/>
                </a:prstGeom>
                <a:solidFill>
                  <a:srgbClr val="FFCEB7"/>
                </a:solidFill>
                <a:ln w="28575">
                  <a:solidFill>
                    <a:srgbClr val="FFCEB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66EC8647-E2DC-7891-08FE-39AC1E2D3CB9}"/>
                    </a:ext>
                  </a:extLst>
                </p:cNvPr>
                <p:cNvSpPr/>
                <p:nvPr/>
              </p:nvSpPr>
              <p:spPr>
                <a:xfrm rot="1790091">
                  <a:off x="3689165" y="2027116"/>
                  <a:ext cx="369134" cy="427883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C7C8EF47-B178-99DE-8D3F-646C60B88EE5}"/>
                    </a:ext>
                  </a:extLst>
                </p:cNvPr>
                <p:cNvSpPr/>
                <p:nvPr/>
              </p:nvSpPr>
              <p:spPr>
                <a:xfrm rot="1596306" flipH="1">
                  <a:off x="3531188" y="1940263"/>
                  <a:ext cx="81312" cy="603755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451" name="Rectangle 450">
                  <a:extLst>
                    <a:ext uri="{FF2B5EF4-FFF2-40B4-BE49-F238E27FC236}">
                      <a16:creationId xmlns:a16="http://schemas.microsoft.com/office/drawing/2014/main" id="{02E77DA7-ECC0-7B94-8CCE-7D3FFC0BC88A}"/>
                    </a:ext>
                  </a:extLst>
                </p:cNvPr>
                <p:cNvSpPr/>
                <p:nvPr/>
              </p:nvSpPr>
              <p:spPr>
                <a:xfrm rot="9164615" flipH="1">
                  <a:off x="8766838" y="1953864"/>
                  <a:ext cx="45719" cy="600235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455" name="Rectangle 454">
                  <a:extLst>
                    <a:ext uri="{FF2B5EF4-FFF2-40B4-BE49-F238E27FC236}">
                      <a16:creationId xmlns:a16="http://schemas.microsoft.com/office/drawing/2014/main" id="{9E1CDF31-2457-BC63-ADDD-FB24E48F8B09}"/>
                    </a:ext>
                  </a:extLst>
                </p:cNvPr>
                <p:cNvSpPr/>
                <p:nvPr/>
              </p:nvSpPr>
              <p:spPr>
                <a:xfrm rot="9275567" flipH="1">
                  <a:off x="3511034" y="4541941"/>
                  <a:ext cx="93514" cy="65187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37" name="Rectangle 536">
                  <a:extLst>
                    <a:ext uri="{FF2B5EF4-FFF2-40B4-BE49-F238E27FC236}">
                      <a16:creationId xmlns:a16="http://schemas.microsoft.com/office/drawing/2014/main" id="{07101856-8377-0447-2D0D-61FF4133EDE2}"/>
                    </a:ext>
                  </a:extLst>
                </p:cNvPr>
                <p:cNvSpPr/>
                <p:nvPr/>
              </p:nvSpPr>
              <p:spPr>
                <a:xfrm rot="1638240" flipH="1">
                  <a:off x="8751992" y="4528454"/>
                  <a:ext cx="93514" cy="65187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44" name="Rectangle 543">
                  <a:extLst>
                    <a:ext uri="{FF2B5EF4-FFF2-40B4-BE49-F238E27FC236}">
                      <a16:creationId xmlns:a16="http://schemas.microsoft.com/office/drawing/2014/main" id="{64B6D4A3-B0FD-E247-65DB-ADCDBF9104A7}"/>
                    </a:ext>
                  </a:extLst>
                </p:cNvPr>
                <p:cNvSpPr/>
                <p:nvPr/>
              </p:nvSpPr>
              <p:spPr>
                <a:xfrm rot="1917982" flipH="1">
                  <a:off x="3663156" y="1731647"/>
                  <a:ext cx="61277" cy="636412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0" name="Rectangle 559">
                  <a:extLst>
                    <a:ext uri="{FF2B5EF4-FFF2-40B4-BE49-F238E27FC236}">
                      <a16:creationId xmlns:a16="http://schemas.microsoft.com/office/drawing/2014/main" id="{BDEA7821-CC47-423B-F288-33F42C1D0A0D}"/>
                    </a:ext>
                  </a:extLst>
                </p:cNvPr>
                <p:cNvSpPr/>
                <p:nvPr/>
              </p:nvSpPr>
              <p:spPr>
                <a:xfrm rot="20057810">
                  <a:off x="8912191" y="2176331"/>
                  <a:ext cx="213341" cy="232505"/>
                </a:xfrm>
                <a:prstGeom prst="rect">
                  <a:avLst/>
                </a:prstGeom>
                <a:solidFill>
                  <a:srgbClr val="FF7F27"/>
                </a:solidFill>
                <a:ln w="28575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1" name="Oval 560">
                  <a:extLst>
                    <a:ext uri="{FF2B5EF4-FFF2-40B4-BE49-F238E27FC236}">
                      <a16:creationId xmlns:a16="http://schemas.microsoft.com/office/drawing/2014/main" id="{BA8F95B9-575E-C181-7E58-956AB67CE273}"/>
                    </a:ext>
                  </a:extLst>
                </p:cNvPr>
                <p:cNvSpPr/>
                <p:nvPr/>
              </p:nvSpPr>
              <p:spPr>
                <a:xfrm>
                  <a:off x="1244600" y="1771416"/>
                  <a:ext cx="9702800" cy="3568879"/>
                </a:xfrm>
                <a:prstGeom prst="ellipse">
                  <a:avLst/>
                </a:prstGeom>
                <a:noFill/>
                <a:ln w="76200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4" name="Rectangle 563">
                  <a:extLst>
                    <a:ext uri="{FF2B5EF4-FFF2-40B4-BE49-F238E27FC236}">
                      <a16:creationId xmlns:a16="http://schemas.microsoft.com/office/drawing/2014/main" id="{F4FE43DD-7E8D-6D3E-4B13-AB471FD94C65}"/>
                    </a:ext>
                  </a:extLst>
                </p:cNvPr>
                <p:cNvSpPr/>
                <p:nvPr/>
              </p:nvSpPr>
              <p:spPr>
                <a:xfrm>
                  <a:off x="3993430" y="1644418"/>
                  <a:ext cx="4363833" cy="746722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5" name="Rectangle 564">
                  <a:extLst>
                    <a:ext uri="{FF2B5EF4-FFF2-40B4-BE49-F238E27FC236}">
                      <a16:creationId xmlns:a16="http://schemas.microsoft.com/office/drawing/2014/main" id="{9D0670A3-0ADE-1C9F-0A1E-CBE4076AE593}"/>
                    </a:ext>
                  </a:extLst>
                </p:cNvPr>
                <p:cNvSpPr/>
                <p:nvPr/>
              </p:nvSpPr>
              <p:spPr>
                <a:xfrm rot="1988813">
                  <a:off x="3753040" y="1921503"/>
                  <a:ext cx="395017" cy="427883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6" name="Rectangle 565">
                  <a:extLst>
                    <a:ext uri="{FF2B5EF4-FFF2-40B4-BE49-F238E27FC236}">
                      <a16:creationId xmlns:a16="http://schemas.microsoft.com/office/drawing/2014/main" id="{7F464BAD-9F6D-9D7C-7015-988B48942E0A}"/>
                    </a:ext>
                  </a:extLst>
                </p:cNvPr>
                <p:cNvSpPr/>
                <p:nvPr/>
              </p:nvSpPr>
              <p:spPr>
                <a:xfrm rot="1464926">
                  <a:off x="3551224" y="2277088"/>
                  <a:ext cx="344603" cy="431308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7" name="Rectangle 566">
                  <a:extLst>
                    <a:ext uri="{FF2B5EF4-FFF2-40B4-BE49-F238E27FC236}">
                      <a16:creationId xmlns:a16="http://schemas.microsoft.com/office/drawing/2014/main" id="{D94ED12D-D180-D12A-5ED3-A0BF9BCD61BD}"/>
                    </a:ext>
                  </a:extLst>
                </p:cNvPr>
                <p:cNvSpPr/>
                <p:nvPr/>
              </p:nvSpPr>
              <p:spPr>
                <a:xfrm rot="19913636">
                  <a:off x="8253496" y="1919038"/>
                  <a:ext cx="382988" cy="654101"/>
                </a:xfrm>
                <a:prstGeom prst="rect">
                  <a:avLst/>
                </a:prstGeom>
                <a:solidFill>
                  <a:srgbClr val="C3C3C3"/>
                </a:solidFill>
                <a:ln w="28575">
                  <a:solidFill>
                    <a:srgbClr val="C3C3C3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8" name="Oval 567">
                  <a:extLst>
                    <a:ext uri="{FF2B5EF4-FFF2-40B4-BE49-F238E27FC236}">
                      <a16:creationId xmlns:a16="http://schemas.microsoft.com/office/drawing/2014/main" id="{ECD247D3-FC7C-0AAD-FFC3-3DD76B3F75C4}"/>
                    </a:ext>
                  </a:extLst>
                </p:cNvPr>
                <p:cNvSpPr/>
                <p:nvPr/>
              </p:nvSpPr>
              <p:spPr>
                <a:xfrm>
                  <a:off x="3276601" y="660398"/>
                  <a:ext cx="5765800" cy="5816601"/>
                </a:xfrm>
                <a:prstGeom prst="ellipse">
                  <a:avLst/>
                </a:prstGeom>
                <a:no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69" name="Oval 568">
                  <a:extLst>
                    <a:ext uri="{FF2B5EF4-FFF2-40B4-BE49-F238E27FC236}">
                      <a16:creationId xmlns:a16="http://schemas.microsoft.com/office/drawing/2014/main" id="{C8C1D7F2-7CB4-7432-1B03-FD79B7BE5675}"/>
                    </a:ext>
                  </a:extLst>
                </p:cNvPr>
                <p:cNvSpPr/>
                <p:nvPr/>
              </p:nvSpPr>
              <p:spPr>
                <a:xfrm>
                  <a:off x="3183466" y="575733"/>
                  <a:ext cx="5943600" cy="6028267"/>
                </a:xfrm>
                <a:prstGeom prst="ellipse">
                  <a:avLst/>
                </a:prstGeom>
                <a:no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70" name="Oval 569">
                  <a:extLst>
                    <a:ext uri="{FF2B5EF4-FFF2-40B4-BE49-F238E27FC236}">
                      <a16:creationId xmlns:a16="http://schemas.microsoft.com/office/drawing/2014/main" id="{A824B1BB-044A-5D43-7BB2-9F162BE217EE}"/>
                    </a:ext>
                  </a:extLst>
                </p:cNvPr>
                <p:cNvSpPr/>
                <p:nvPr/>
              </p:nvSpPr>
              <p:spPr>
                <a:xfrm>
                  <a:off x="3134359" y="2541485"/>
                  <a:ext cx="6041813" cy="1979279"/>
                </a:xfrm>
                <a:prstGeom prst="ellipse">
                  <a:avLst/>
                </a:prstGeom>
                <a:solidFill>
                  <a:srgbClr val="CA9982"/>
                </a:solidFill>
                <a:ln w="76200">
                  <a:solidFill>
                    <a:schemeClr val="accent2"/>
                  </a:solidFill>
                  <a:prstDash val="lgDash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71" name="Rectangle 570">
                  <a:extLst>
                    <a:ext uri="{FF2B5EF4-FFF2-40B4-BE49-F238E27FC236}">
                      <a16:creationId xmlns:a16="http://schemas.microsoft.com/office/drawing/2014/main" id="{BF6318D3-756C-E783-B177-6BF1208721B7}"/>
                    </a:ext>
                  </a:extLst>
                </p:cNvPr>
                <p:cNvSpPr/>
                <p:nvPr/>
              </p:nvSpPr>
              <p:spPr>
                <a:xfrm rot="3734018">
                  <a:off x="3171405" y="4848501"/>
                  <a:ext cx="767167" cy="6271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72" name="Rectangle 571">
                  <a:extLst>
                    <a:ext uri="{FF2B5EF4-FFF2-40B4-BE49-F238E27FC236}">
                      <a16:creationId xmlns:a16="http://schemas.microsoft.com/office/drawing/2014/main" id="{9A36FF4F-4D98-506F-9AB2-7553B8975B05}"/>
                    </a:ext>
                  </a:extLst>
                </p:cNvPr>
                <p:cNvSpPr/>
                <p:nvPr/>
              </p:nvSpPr>
              <p:spPr>
                <a:xfrm rot="7158819" flipV="1">
                  <a:off x="8333867" y="4905834"/>
                  <a:ext cx="783542" cy="8449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73" name="Rectangle 572">
                  <a:extLst>
                    <a:ext uri="{FF2B5EF4-FFF2-40B4-BE49-F238E27FC236}">
                      <a16:creationId xmlns:a16="http://schemas.microsoft.com/office/drawing/2014/main" id="{8CB4597C-E19F-ABE3-239B-117A35C7BD8F}"/>
                    </a:ext>
                  </a:extLst>
                </p:cNvPr>
                <p:cNvSpPr/>
                <p:nvPr/>
              </p:nvSpPr>
              <p:spPr>
                <a:xfrm rot="7158819" flipV="1">
                  <a:off x="3263650" y="2050024"/>
                  <a:ext cx="783542" cy="8449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74" name="Rectangle 573">
                  <a:extLst>
                    <a:ext uri="{FF2B5EF4-FFF2-40B4-BE49-F238E27FC236}">
                      <a16:creationId xmlns:a16="http://schemas.microsoft.com/office/drawing/2014/main" id="{C63285CA-3DA5-DBD9-025E-4ABF03BFB49E}"/>
                    </a:ext>
                  </a:extLst>
                </p:cNvPr>
                <p:cNvSpPr/>
                <p:nvPr/>
              </p:nvSpPr>
              <p:spPr>
                <a:xfrm rot="13917042" flipV="1">
                  <a:off x="8567833" y="2008228"/>
                  <a:ext cx="210481" cy="69514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90" name="Rectangle 589">
                  <a:extLst>
                    <a:ext uri="{FF2B5EF4-FFF2-40B4-BE49-F238E27FC236}">
                      <a16:creationId xmlns:a16="http://schemas.microsoft.com/office/drawing/2014/main" id="{5987EE5E-70A2-D9BC-4354-8F5111357C9F}"/>
                    </a:ext>
                  </a:extLst>
                </p:cNvPr>
                <p:cNvSpPr/>
                <p:nvPr/>
              </p:nvSpPr>
              <p:spPr>
                <a:xfrm rot="716151">
                  <a:off x="3411328" y="4660052"/>
                  <a:ext cx="730830" cy="554765"/>
                </a:xfrm>
                <a:prstGeom prst="rect">
                  <a:avLst/>
                </a:prstGeom>
                <a:solidFill>
                  <a:srgbClr val="FF7F27"/>
                </a:solidFill>
                <a:ln w="28575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91" name="Rectangle 590">
                  <a:extLst>
                    <a:ext uri="{FF2B5EF4-FFF2-40B4-BE49-F238E27FC236}">
                      <a16:creationId xmlns:a16="http://schemas.microsoft.com/office/drawing/2014/main" id="{7F91A3BC-2470-5B8D-22D0-13DC4C052ABF}"/>
                    </a:ext>
                  </a:extLst>
                </p:cNvPr>
                <p:cNvSpPr/>
                <p:nvPr/>
              </p:nvSpPr>
              <p:spPr>
                <a:xfrm rot="895848" flipV="1">
                  <a:off x="3117354" y="4541617"/>
                  <a:ext cx="638549" cy="422278"/>
                </a:xfrm>
                <a:prstGeom prst="rect">
                  <a:avLst/>
                </a:prstGeom>
                <a:solidFill>
                  <a:srgbClr val="FF7F27"/>
                </a:solidFill>
                <a:ln w="28575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92" name="Rectangle 591">
                  <a:extLst>
                    <a:ext uri="{FF2B5EF4-FFF2-40B4-BE49-F238E27FC236}">
                      <a16:creationId xmlns:a16="http://schemas.microsoft.com/office/drawing/2014/main" id="{F0482C5E-2805-0D39-ACC5-94494C302D20}"/>
                    </a:ext>
                  </a:extLst>
                </p:cNvPr>
                <p:cNvSpPr/>
                <p:nvPr/>
              </p:nvSpPr>
              <p:spPr>
                <a:xfrm rot="20729331" flipV="1">
                  <a:off x="8521941" y="4544904"/>
                  <a:ext cx="754629" cy="287588"/>
                </a:xfrm>
                <a:prstGeom prst="rect">
                  <a:avLst/>
                </a:prstGeom>
                <a:solidFill>
                  <a:srgbClr val="FF7F27"/>
                </a:solidFill>
                <a:ln w="28575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  <p:sp>
              <p:nvSpPr>
                <p:cNvPr id="593" name="Rectangle 592">
                  <a:extLst>
                    <a:ext uri="{FF2B5EF4-FFF2-40B4-BE49-F238E27FC236}">
                      <a16:creationId xmlns:a16="http://schemas.microsoft.com/office/drawing/2014/main" id="{7A786F62-FCDD-4B67-7A99-A4AD83C9484E}"/>
                    </a:ext>
                  </a:extLst>
                </p:cNvPr>
                <p:cNvSpPr/>
                <p:nvPr/>
              </p:nvSpPr>
              <p:spPr>
                <a:xfrm rot="20793101">
                  <a:off x="8140707" y="4696339"/>
                  <a:ext cx="930622" cy="475475"/>
                </a:xfrm>
                <a:prstGeom prst="rect">
                  <a:avLst/>
                </a:prstGeom>
                <a:solidFill>
                  <a:srgbClr val="FF7F27"/>
                </a:solidFill>
                <a:ln w="28575">
                  <a:solidFill>
                    <a:srgbClr val="FF7F27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None/>
                    <a:tabLst/>
                    <a:defRPr/>
                  </a:pPr>
                  <a:endParaRPr kumimoji="0" lang="en-US" sz="7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endParaRPr>
                </a:p>
              </p:txBody>
            </p:sp>
          </p:grp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DEE7B85-5565-1C28-B81B-88E87BA0A3E9}"/>
                  </a:ext>
                </a:extLst>
              </p:cNvPr>
              <p:cNvSpPr/>
              <p:nvPr/>
            </p:nvSpPr>
            <p:spPr>
              <a:xfrm>
                <a:off x="21495936" y="12575577"/>
                <a:ext cx="617986" cy="259418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1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7058357-801B-44E3-7282-8378A1D8E0A9}"/>
                  </a:ext>
                </a:extLst>
              </p:cNvPr>
              <p:cNvSpPr/>
              <p:nvPr/>
            </p:nvSpPr>
            <p:spPr>
              <a:xfrm>
                <a:off x="23118096" y="12780333"/>
                <a:ext cx="617986" cy="259418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3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F420F3F-9F59-BF06-5CEC-8849A3BF3235}"/>
                  </a:ext>
                </a:extLst>
              </p:cNvPr>
              <p:cNvCxnSpPr>
                <a:cxnSpLocks/>
                <a:stCxn id="18" idx="2"/>
                <a:endCxn id="41" idx="6"/>
              </p:cNvCxnSpPr>
              <p:nvPr/>
            </p:nvCxnSpPr>
            <p:spPr>
              <a:xfrm flipH="1">
                <a:off x="21175766" y="12705289"/>
                <a:ext cx="320172" cy="70424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4038614D-17E7-BD9C-2A6B-11E211957642}"/>
                  </a:ext>
                </a:extLst>
              </p:cNvPr>
              <p:cNvCxnSpPr>
                <a:cxnSpLocks/>
                <a:stCxn id="18" idx="6"/>
                <a:endCxn id="19" idx="2"/>
              </p:cNvCxnSpPr>
              <p:nvPr/>
            </p:nvCxnSpPr>
            <p:spPr>
              <a:xfrm>
                <a:off x="22113918" y="12705287"/>
                <a:ext cx="1004174" cy="204756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E61171A-DEC7-B171-44EF-173793C9FAEB}"/>
                  </a:ext>
                </a:extLst>
              </p:cNvPr>
              <p:cNvCxnSpPr>
                <a:cxnSpLocks/>
                <a:stCxn id="40" idx="4"/>
                <a:endCxn id="45" idx="7"/>
              </p:cNvCxnSpPr>
              <p:nvPr/>
            </p:nvCxnSpPr>
            <p:spPr>
              <a:xfrm flipH="1">
                <a:off x="20299701" y="12106667"/>
                <a:ext cx="510619" cy="375984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084990D-D2BF-B67C-047B-8F48D1C25CFF}"/>
                  </a:ext>
                </a:extLst>
              </p:cNvPr>
              <p:cNvCxnSpPr>
                <a:cxnSpLocks/>
                <a:stCxn id="44" idx="4"/>
                <a:endCxn id="40" idx="7"/>
              </p:cNvCxnSpPr>
              <p:nvPr/>
            </p:nvCxnSpPr>
            <p:spPr>
              <a:xfrm flipH="1">
                <a:off x="21016834" y="11349899"/>
                <a:ext cx="467922" cy="52413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52B9E28-E177-1837-0A13-189AA52EE564}"/>
                  </a:ext>
                </a:extLst>
              </p:cNvPr>
              <p:cNvCxnSpPr>
                <a:cxnSpLocks/>
                <a:endCxn id="47" idx="3"/>
              </p:cNvCxnSpPr>
              <p:nvPr/>
            </p:nvCxnSpPr>
            <p:spPr>
              <a:xfrm flipV="1">
                <a:off x="21390921" y="13482542"/>
                <a:ext cx="115804" cy="20109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EB94B2A1-149A-31C9-3273-4B6C0196B71C}"/>
                  </a:ext>
                </a:extLst>
              </p:cNvPr>
              <p:cNvCxnSpPr>
                <a:cxnSpLocks/>
                <a:stCxn id="42" idx="0"/>
              </p:cNvCxnSpPr>
              <p:nvPr/>
            </p:nvCxnSpPr>
            <p:spPr>
              <a:xfrm flipV="1">
                <a:off x="21086266" y="14096953"/>
                <a:ext cx="89496" cy="12557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0374D78-6655-F096-94F2-5168B21ED8EB}"/>
                  </a:ext>
                </a:extLst>
              </p:cNvPr>
              <p:cNvSpPr txBox="1"/>
              <p:nvPr/>
            </p:nvSpPr>
            <p:spPr>
              <a:xfrm>
                <a:off x="21757975" y="10808530"/>
                <a:ext cx="2046647" cy="1076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600" b="0" i="0" u="none" strike="noStrike" kern="1200" cap="none" spc="0" normalizeH="0" baseline="0" noProof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Spherical Space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127F1A5-F5C7-1C18-0B60-1BD010AD26A6}"/>
                  </a:ext>
                </a:extLst>
              </p:cNvPr>
              <p:cNvSpPr txBox="1"/>
              <p:nvPr/>
            </p:nvSpPr>
            <p:spPr>
              <a:xfrm>
                <a:off x="21174936" y="12038194"/>
                <a:ext cx="3228141" cy="717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600" b="0" i="0" u="none" strike="noStrike" kern="1200" cap="none" spc="0" normalizeH="0" baseline="0" noProof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Hyperbolic Space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2E24CF2-6AFD-6C0A-FC80-7DADA48FD3DB}"/>
                  </a:ext>
                </a:extLst>
              </p:cNvPr>
              <p:cNvCxnSpPr>
                <a:cxnSpLocks/>
                <a:stCxn id="42" idx="6"/>
                <a:endCxn id="43" idx="2"/>
              </p:cNvCxnSpPr>
              <p:nvPr/>
            </p:nvCxnSpPr>
            <p:spPr>
              <a:xfrm flipV="1">
                <a:off x="21395262" y="14261503"/>
                <a:ext cx="452614" cy="9073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B8BFE98-0562-F332-23B8-7221870F1061}"/>
                  </a:ext>
                </a:extLst>
              </p:cNvPr>
              <p:cNvSpPr/>
              <p:nvPr/>
            </p:nvSpPr>
            <p:spPr>
              <a:xfrm>
                <a:off x="21506720" y="14520046"/>
                <a:ext cx="856451" cy="25427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F1BAC14-01B0-0CCE-5968-116A1E45496B}"/>
                  </a:ext>
                </a:extLst>
              </p:cNvPr>
              <p:cNvCxnSpPr>
                <a:cxnSpLocks/>
                <a:stCxn id="42" idx="5"/>
                <a:endCxn id="29" idx="2"/>
              </p:cNvCxnSpPr>
              <p:nvPr/>
            </p:nvCxnSpPr>
            <p:spPr>
              <a:xfrm>
                <a:off x="21304762" y="14443955"/>
                <a:ext cx="201958" cy="20323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CAF53F08-F475-DA06-A641-7AB2703D63E4}"/>
                  </a:ext>
                </a:extLst>
              </p:cNvPr>
              <p:cNvCxnSpPr>
                <a:cxnSpLocks/>
                <a:stCxn id="43" idx="4"/>
                <a:endCxn id="29" idx="7"/>
              </p:cNvCxnSpPr>
              <p:nvPr/>
            </p:nvCxnSpPr>
            <p:spPr>
              <a:xfrm>
                <a:off x="22224220" y="14391207"/>
                <a:ext cx="13526" cy="16607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CD82756-1811-61E0-C590-053451ADF0DF}"/>
                  </a:ext>
                </a:extLst>
              </p:cNvPr>
              <p:cNvCxnSpPr>
                <a:cxnSpLocks/>
                <a:stCxn id="41" idx="1"/>
                <a:endCxn id="45" idx="6"/>
              </p:cNvCxnSpPr>
              <p:nvPr/>
            </p:nvCxnSpPr>
            <p:spPr>
              <a:xfrm flipH="1" flipV="1">
                <a:off x="20390202" y="12574369"/>
                <a:ext cx="258082" cy="109622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Freeform 229">
                <a:extLst>
                  <a:ext uri="{FF2B5EF4-FFF2-40B4-BE49-F238E27FC236}">
                    <a16:creationId xmlns:a16="http://schemas.microsoft.com/office/drawing/2014/main" id="{5C4EB909-2FC2-93C4-41FB-61B90B7EC2EE}"/>
                  </a:ext>
                </a:extLst>
              </p:cNvPr>
              <p:cNvSpPr/>
              <p:nvPr/>
            </p:nvSpPr>
            <p:spPr>
              <a:xfrm>
                <a:off x="19772216" y="12977533"/>
                <a:ext cx="236226" cy="124436"/>
              </a:xfrm>
              <a:custGeom>
                <a:avLst/>
                <a:gdLst>
                  <a:gd name="connsiteX0" fmla="*/ 0 w 236225"/>
                  <a:gd name="connsiteY0" fmla="*/ 0 h 124436"/>
                  <a:gd name="connsiteX1" fmla="*/ 220493 w 236225"/>
                  <a:gd name="connsiteY1" fmla="*/ 116732 h 124436"/>
                  <a:gd name="connsiteX2" fmla="*/ 201038 w 236225"/>
                  <a:gd name="connsiteY2" fmla="*/ 103762 h 12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6225" h="124436">
                    <a:moveTo>
                      <a:pt x="0" y="0"/>
                    </a:moveTo>
                    <a:lnTo>
                      <a:pt x="220493" y="116732"/>
                    </a:lnTo>
                    <a:cubicBezTo>
                      <a:pt x="253999" y="134026"/>
                      <a:pt x="227518" y="118894"/>
                      <a:pt x="201038" y="103762"/>
                    </a:cubicBezTo>
                  </a:path>
                </a:pathLst>
              </a:custGeom>
              <a:ln w="762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7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34" name="Freeform 230">
                <a:extLst>
                  <a:ext uri="{FF2B5EF4-FFF2-40B4-BE49-F238E27FC236}">
                    <a16:creationId xmlns:a16="http://schemas.microsoft.com/office/drawing/2014/main" id="{06E844F5-0237-BEF6-0CA7-2C39B5FB8D3E}"/>
                  </a:ext>
                </a:extLst>
              </p:cNvPr>
              <p:cNvSpPr/>
              <p:nvPr/>
            </p:nvSpPr>
            <p:spPr>
              <a:xfrm>
                <a:off x="20567564" y="13267367"/>
                <a:ext cx="240460" cy="45720"/>
              </a:xfrm>
              <a:custGeom>
                <a:avLst/>
                <a:gdLst>
                  <a:gd name="connsiteX0" fmla="*/ 0 w 236225"/>
                  <a:gd name="connsiteY0" fmla="*/ 0 h 124436"/>
                  <a:gd name="connsiteX1" fmla="*/ 220493 w 236225"/>
                  <a:gd name="connsiteY1" fmla="*/ 116732 h 124436"/>
                  <a:gd name="connsiteX2" fmla="*/ 201038 w 236225"/>
                  <a:gd name="connsiteY2" fmla="*/ 103762 h 12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6225" h="124436">
                    <a:moveTo>
                      <a:pt x="0" y="0"/>
                    </a:moveTo>
                    <a:lnTo>
                      <a:pt x="220493" y="116732"/>
                    </a:lnTo>
                    <a:cubicBezTo>
                      <a:pt x="253999" y="134026"/>
                      <a:pt x="227518" y="118894"/>
                      <a:pt x="201038" y="103762"/>
                    </a:cubicBezTo>
                  </a:path>
                </a:pathLst>
              </a:custGeom>
              <a:ln w="762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7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35" name="Freeform 231">
                <a:extLst>
                  <a:ext uri="{FF2B5EF4-FFF2-40B4-BE49-F238E27FC236}">
                    <a16:creationId xmlns:a16="http://schemas.microsoft.com/office/drawing/2014/main" id="{88D327EA-7F3C-3980-DBA8-314CA5F5A17C}"/>
                  </a:ext>
                </a:extLst>
              </p:cNvPr>
              <p:cNvSpPr/>
              <p:nvPr/>
            </p:nvSpPr>
            <p:spPr>
              <a:xfrm rot="440619" flipV="1">
                <a:off x="22236846" y="13354749"/>
                <a:ext cx="216050" cy="45720"/>
              </a:xfrm>
              <a:custGeom>
                <a:avLst/>
                <a:gdLst>
                  <a:gd name="connsiteX0" fmla="*/ 0 w 236225"/>
                  <a:gd name="connsiteY0" fmla="*/ 0 h 124436"/>
                  <a:gd name="connsiteX1" fmla="*/ 220493 w 236225"/>
                  <a:gd name="connsiteY1" fmla="*/ 116732 h 124436"/>
                  <a:gd name="connsiteX2" fmla="*/ 201038 w 236225"/>
                  <a:gd name="connsiteY2" fmla="*/ 103762 h 12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6225" h="124436">
                    <a:moveTo>
                      <a:pt x="0" y="0"/>
                    </a:moveTo>
                    <a:lnTo>
                      <a:pt x="220493" y="116732"/>
                    </a:lnTo>
                    <a:cubicBezTo>
                      <a:pt x="253999" y="134026"/>
                      <a:pt x="227518" y="118894"/>
                      <a:pt x="201038" y="103762"/>
                    </a:cubicBezTo>
                  </a:path>
                </a:pathLst>
              </a:custGeom>
              <a:ln w="762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7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36" name="Freeform 232">
                <a:extLst>
                  <a:ext uri="{FF2B5EF4-FFF2-40B4-BE49-F238E27FC236}">
                    <a16:creationId xmlns:a16="http://schemas.microsoft.com/office/drawing/2014/main" id="{B356276D-34E5-79F0-71FC-C5AC2F2314D9}"/>
                  </a:ext>
                </a:extLst>
              </p:cNvPr>
              <p:cNvSpPr/>
              <p:nvPr/>
            </p:nvSpPr>
            <p:spPr>
              <a:xfrm flipV="1">
                <a:off x="23068280" y="13247861"/>
                <a:ext cx="216050" cy="45720"/>
              </a:xfrm>
              <a:custGeom>
                <a:avLst/>
                <a:gdLst>
                  <a:gd name="connsiteX0" fmla="*/ 0 w 236225"/>
                  <a:gd name="connsiteY0" fmla="*/ 0 h 124436"/>
                  <a:gd name="connsiteX1" fmla="*/ 220493 w 236225"/>
                  <a:gd name="connsiteY1" fmla="*/ 116732 h 124436"/>
                  <a:gd name="connsiteX2" fmla="*/ 201038 w 236225"/>
                  <a:gd name="connsiteY2" fmla="*/ 103762 h 12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6225" h="124436">
                    <a:moveTo>
                      <a:pt x="0" y="0"/>
                    </a:moveTo>
                    <a:lnTo>
                      <a:pt x="220493" y="116732"/>
                    </a:lnTo>
                    <a:cubicBezTo>
                      <a:pt x="253999" y="134026"/>
                      <a:pt x="227518" y="118894"/>
                      <a:pt x="201038" y="103762"/>
                    </a:cubicBezTo>
                  </a:path>
                </a:pathLst>
              </a:custGeom>
              <a:ln w="762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7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37" name="Freeform 233">
                <a:extLst>
                  <a:ext uri="{FF2B5EF4-FFF2-40B4-BE49-F238E27FC236}">
                    <a16:creationId xmlns:a16="http://schemas.microsoft.com/office/drawing/2014/main" id="{3DC856E3-34DD-20C4-9956-79AD4591A67A}"/>
                  </a:ext>
                </a:extLst>
              </p:cNvPr>
              <p:cNvSpPr/>
              <p:nvPr/>
            </p:nvSpPr>
            <p:spPr>
              <a:xfrm rot="20533499" flipV="1">
                <a:off x="23857418" y="12967593"/>
                <a:ext cx="216050" cy="45720"/>
              </a:xfrm>
              <a:custGeom>
                <a:avLst/>
                <a:gdLst>
                  <a:gd name="connsiteX0" fmla="*/ 0 w 236225"/>
                  <a:gd name="connsiteY0" fmla="*/ 0 h 124436"/>
                  <a:gd name="connsiteX1" fmla="*/ 220493 w 236225"/>
                  <a:gd name="connsiteY1" fmla="*/ 116732 h 124436"/>
                  <a:gd name="connsiteX2" fmla="*/ 201038 w 236225"/>
                  <a:gd name="connsiteY2" fmla="*/ 103762 h 12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6225" h="124436">
                    <a:moveTo>
                      <a:pt x="0" y="0"/>
                    </a:moveTo>
                    <a:lnTo>
                      <a:pt x="220493" y="116732"/>
                    </a:lnTo>
                    <a:cubicBezTo>
                      <a:pt x="253999" y="134026"/>
                      <a:pt x="227518" y="118894"/>
                      <a:pt x="201038" y="103762"/>
                    </a:cubicBezTo>
                  </a:path>
                </a:pathLst>
              </a:custGeom>
              <a:ln w="762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endParaRPr kumimoji="0" lang="en-US" sz="7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DF07360-7516-AA92-30E6-9715F3AF4B55}"/>
                  </a:ext>
                </a:extLst>
              </p:cNvPr>
              <p:cNvSpPr txBox="1"/>
              <p:nvPr/>
            </p:nvSpPr>
            <p:spPr>
              <a:xfrm>
                <a:off x="17906294" y="10358710"/>
                <a:ext cx="2612948" cy="717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600" b="0" i="0" u="none" strike="noStrike" kern="1200" cap="none" spc="0" normalizeH="0" baseline="0" noProof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Bridge Space</a:t>
                </a: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EF680DBB-9230-487C-D50D-16AE5B2A259C}"/>
                  </a:ext>
                </a:extLst>
              </p:cNvPr>
              <p:cNvCxnSpPr>
                <a:cxnSpLocks/>
                <a:endCxn id="570" idx="1"/>
              </p:cNvCxnSpPr>
              <p:nvPr/>
            </p:nvCxnSpPr>
            <p:spPr>
              <a:xfrm>
                <a:off x="18774732" y="10968759"/>
                <a:ext cx="1427198" cy="1113048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9B3F1A65-6D2C-BB4B-489E-D42C67620485}"/>
                  </a:ext>
                </a:extLst>
              </p:cNvPr>
              <p:cNvSpPr/>
              <p:nvPr/>
            </p:nvSpPr>
            <p:spPr>
              <a:xfrm rot="21418788">
                <a:off x="20494490" y="11847429"/>
                <a:ext cx="617986" cy="259418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6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E91ECFA-21EB-CCFA-D255-DC75A41108E3}"/>
                  </a:ext>
                </a:extLst>
              </p:cNvPr>
              <p:cNvSpPr/>
              <p:nvPr/>
            </p:nvSpPr>
            <p:spPr>
              <a:xfrm>
                <a:off x="20557780" y="12646001"/>
                <a:ext cx="617986" cy="259418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2</a:t>
                </a: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8701E2A-F63D-B38A-6B3F-AC823E78EF83}"/>
                  </a:ext>
                </a:extLst>
              </p:cNvPr>
              <p:cNvSpPr/>
              <p:nvPr/>
            </p:nvSpPr>
            <p:spPr>
              <a:xfrm>
                <a:off x="20777278" y="14222527"/>
                <a:ext cx="617986" cy="25941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8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7C6780E0-7EFB-76C7-2456-923B09509245}"/>
                  </a:ext>
                </a:extLst>
              </p:cNvPr>
              <p:cNvSpPr/>
              <p:nvPr/>
            </p:nvSpPr>
            <p:spPr>
              <a:xfrm>
                <a:off x="21847872" y="14131789"/>
                <a:ext cx="752696" cy="25941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9</a:t>
                </a: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099F60CC-8103-906A-81CB-CC735ED138AF}"/>
                  </a:ext>
                </a:extLst>
              </p:cNvPr>
              <p:cNvSpPr/>
              <p:nvPr/>
            </p:nvSpPr>
            <p:spPr>
              <a:xfrm>
                <a:off x="21175766" y="11090481"/>
                <a:ext cx="617986" cy="25941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7</a:t>
                </a: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A1400A0-DB39-81EF-7123-5D77DF71838E}"/>
                  </a:ext>
                </a:extLst>
              </p:cNvPr>
              <p:cNvSpPr/>
              <p:nvPr/>
            </p:nvSpPr>
            <p:spPr>
              <a:xfrm>
                <a:off x="19772216" y="12444659"/>
                <a:ext cx="617986" cy="259418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4</a:t>
                </a:r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8638D693-04E1-78A8-A675-2B01E5B86DDA}"/>
                  </a:ext>
                </a:extLst>
              </p:cNvPr>
              <p:cNvCxnSpPr>
                <a:cxnSpLocks/>
                <a:stCxn id="19" idx="2"/>
                <a:endCxn id="47" idx="6"/>
              </p:cNvCxnSpPr>
              <p:nvPr/>
            </p:nvCxnSpPr>
            <p:spPr>
              <a:xfrm flipH="1">
                <a:off x="22034206" y="12910043"/>
                <a:ext cx="1083886" cy="480784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D51BA3CF-87BD-DB48-3655-4172B28E9612}"/>
                  </a:ext>
                </a:extLst>
              </p:cNvPr>
              <p:cNvSpPr/>
              <p:nvPr/>
            </p:nvSpPr>
            <p:spPr>
              <a:xfrm>
                <a:off x="21416224" y="13261117"/>
                <a:ext cx="617986" cy="259418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75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Arial"/>
                  </a:rPr>
                  <a:t>5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D4EB7A-9C28-FB1C-CB9F-D2F11F174B55}"/>
                </a:ext>
              </a:extLst>
            </p:cNvPr>
            <p:cNvSpPr txBox="1"/>
            <p:nvPr/>
          </p:nvSpPr>
          <p:spPr>
            <a:xfrm>
              <a:off x="6167748" y="2910611"/>
              <a:ext cx="467663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67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rPr>
                <a:t>10</a:t>
              </a:r>
            </a:p>
          </p:txBody>
        </p:sp>
        <p:sp>
          <p:nvSpPr>
            <p:cNvPr id="8" name="Freeform 230">
              <a:extLst>
                <a:ext uri="{FF2B5EF4-FFF2-40B4-BE49-F238E27FC236}">
                  <a16:creationId xmlns:a16="http://schemas.microsoft.com/office/drawing/2014/main" id="{D2761E78-4A80-524E-9DF7-B1C6B53162CF}"/>
                </a:ext>
              </a:extLst>
            </p:cNvPr>
            <p:cNvSpPr/>
            <p:nvPr/>
          </p:nvSpPr>
          <p:spPr>
            <a:xfrm>
              <a:off x="5703971" y="2522314"/>
              <a:ext cx="179630" cy="45719"/>
            </a:xfrm>
            <a:custGeom>
              <a:avLst/>
              <a:gdLst>
                <a:gd name="connsiteX0" fmla="*/ 0 w 236225"/>
                <a:gd name="connsiteY0" fmla="*/ 0 h 124436"/>
                <a:gd name="connsiteX1" fmla="*/ 220493 w 236225"/>
                <a:gd name="connsiteY1" fmla="*/ 116732 h 124436"/>
                <a:gd name="connsiteX2" fmla="*/ 201038 w 236225"/>
                <a:gd name="connsiteY2" fmla="*/ 103762 h 12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5" h="124436">
                  <a:moveTo>
                    <a:pt x="0" y="0"/>
                  </a:moveTo>
                  <a:lnTo>
                    <a:pt x="220493" y="116732"/>
                  </a:lnTo>
                  <a:cubicBezTo>
                    <a:pt x="253999" y="134026"/>
                    <a:pt x="227518" y="118894"/>
                    <a:pt x="201038" y="103762"/>
                  </a:cubicBezTo>
                </a:path>
              </a:pathLst>
            </a:cu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98F0208-7B23-CDB8-0D69-D0B7DE579E73}"/>
                </a:ext>
              </a:extLst>
            </p:cNvPr>
            <p:cNvSpPr/>
            <p:nvPr/>
          </p:nvSpPr>
          <p:spPr>
            <a:xfrm rot="1132636">
              <a:off x="5656984" y="2482113"/>
              <a:ext cx="48888" cy="63007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33B761-6C4B-34FE-197F-7EA8AC92D391}"/>
                </a:ext>
              </a:extLst>
            </p:cNvPr>
            <p:cNvSpPr/>
            <p:nvPr/>
          </p:nvSpPr>
          <p:spPr>
            <a:xfrm rot="20860210">
              <a:off x="6617246" y="2542635"/>
              <a:ext cx="105043" cy="6240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/>
              </a:endParaRPr>
            </a:p>
          </p:txBody>
        </p:sp>
        <p:sp>
          <p:nvSpPr>
            <p:cNvPr id="12" name="Freeform 230">
              <a:extLst>
                <a:ext uri="{FF2B5EF4-FFF2-40B4-BE49-F238E27FC236}">
                  <a16:creationId xmlns:a16="http://schemas.microsoft.com/office/drawing/2014/main" id="{750EAEB8-71B6-68B0-ED27-C9652EC01173}"/>
                </a:ext>
              </a:extLst>
            </p:cNvPr>
            <p:cNvSpPr/>
            <p:nvPr/>
          </p:nvSpPr>
          <p:spPr>
            <a:xfrm rot="8045213">
              <a:off x="6512995" y="2563196"/>
              <a:ext cx="63751" cy="50661"/>
            </a:xfrm>
            <a:custGeom>
              <a:avLst/>
              <a:gdLst>
                <a:gd name="connsiteX0" fmla="*/ 0 w 236225"/>
                <a:gd name="connsiteY0" fmla="*/ 0 h 124436"/>
                <a:gd name="connsiteX1" fmla="*/ 220493 w 236225"/>
                <a:gd name="connsiteY1" fmla="*/ 116732 h 124436"/>
                <a:gd name="connsiteX2" fmla="*/ 201038 w 236225"/>
                <a:gd name="connsiteY2" fmla="*/ 103762 h 12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5" h="124436">
                  <a:moveTo>
                    <a:pt x="0" y="0"/>
                  </a:moveTo>
                  <a:lnTo>
                    <a:pt x="220493" y="116732"/>
                  </a:lnTo>
                  <a:cubicBezTo>
                    <a:pt x="253999" y="134026"/>
                    <a:pt x="227518" y="118894"/>
                    <a:pt x="201038" y="103762"/>
                  </a:cubicBezTo>
                </a:path>
              </a:pathLst>
            </a:cu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7B11CBC-D12C-F321-D064-9EEDD5A1B709}"/>
                </a:ext>
              </a:extLst>
            </p:cNvPr>
            <p:cNvSpPr/>
            <p:nvPr/>
          </p:nvSpPr>
          <p:spPr>
            <a:xfrm rot="21305653">
              <a:off x="6508600" y="2554109"/>
              <a:ext cx="113905" cy="66035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627" name="Snip Single Corner Rectangle 742">
            <a:extLst>
              <a:ext uri="{FF2B5EF4-FFF2-40B4-BE49-F238E27FC236}">
                <a16:creationId xmlns:a16="http://schemas.microsoft.com/office/drawing/2014/main" id="{1FC8B39B-2D22-7C8A-74CD-8BCEE02512E4}"/>
              </a:ext>
            </a:extLst>
          </p:cNvPr>
          <p:cNvSpPr>
            <a:spLocks noChangeAspect="1"/>
          </p:cNvSpPr>
          <p:nvPr/>
        </p:nvSpPr>
        <p:spPr>
          <a:xfrm>
            <a:off x="2661817" y="4515331"/>
            <a:ext cx="925830" cy="395759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4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28" name="Rectangle 627">
            <a:extLst>
              <a:ext uri="{FF2B5EF4-FFF2-40B4-BE49-F238E27FC236}">
                <a16:creationId xmlns:a16="http://schemas.microsoft.com/office/drawing/2014/main" id="{BF0C2029-E298-8696-171B-EFCA65FB71D3}"/>
              </a:ext>
            </a:extLst>
          </p:cNvPr>
          <p:cNvSpPr>
            <a:spLocks noChangeAspect="1"/>
          </p:cNvSpPr>
          <p:nvPr/>
        </p:nvSpPr>
        <p:spPr>
          <a:xfrm>
            <a:off x="1509892" y="3646635"/>
            <a:ext cx="6191250" cy="8166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29" name="TextBox 628">
            <a:extLst>
              <a:ext uri="{FF2B5EF4-FFF2-40B4-BE49-F238E27FC236}">
                <a16:creationId xmlns:a16="http://schemas.microsoft.com/office/drawing/2014/main" id="{0D2DD533-7140-233F-5719-39B7A408A51E}"/>
              </a:ext>
            </a:extLst>
          </p:cNvPr>
          <p:cNvSpPr txBox="1">
            <a:spLocks noChangeAspect="1"/>
          </p:cNvSpPr>
          <p:nvPr/>
        </p:nvSpPr>
        <p:spPr>
          <a:xfrm>
            <a:off x="1609815" y="3905598"/>
            <a:ext cx="916118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Updates</a:t>
            </a:r>
            <a:endParaRPr kumimoji="0" lang="en-US" sz="112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  <p:sp>
        <p:nvSpPr>
          <p:cNvPr id="630" name="Right Arrow 482">
            <a:extLst>
              <a:ext uri="{FF2B5EF4-FFF2-40B4-BE49-F238E27FC236}">
                <a16:creationId xmlns:a16="http://schemas.microsoft.com/office/drawing/2014/main" id="{F62B9AAB-D5C6-5152-546A-6BBDD2E564CE}"/>
              </a:ext>
            </a:extLst>
          </p:cNvPr>
          <p:cNvSpPr>
            <a:spLocks noChangeAspect="1"/>
          </p:cNvSpPr>
          <p:nvPr/>
        </p:nvSpPr>
        <p:spPr>
          <a:xfrm rot="5400000">
            <a:off x="4664432" y="4173370"/>
            <a:ext cx="311003" cy="246561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1" name="TextBox 630">
                <a:extLst>
                  <a:ext uri="{FF2B5EF4-FFF2-40B4-BE49-F238E27FC236}">
                    <a16:creationId xmlns:a16="http://schemas.microsoft.com/office/drawing/2014/main" id="{A9DE1BEE-EECE-174F-6FC3-B067B83BFF57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2594779" y="3680536"/>
                <a:ext cx="11916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/>
                    <a:sym typeface="Arial"/>
                  </a:rPr>
                  <a:t>Perform spherical update of entities: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4472C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</m:ctrlPr>
                      </m:sSubPr>
                      <m:e>
                        <m: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4472C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  <m:t>𝑹</m:t>
                        </m:r>
                      </m:e>
                      <m:sub>
                        <m: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4472C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  <m:t>𝑰</m:t>
                        </m:r>
                      </m:sub>
                    </m:sSub>
                  </m:oMath>
                </a14:m>
                <a:endParaRPr kumimoji="0" lang="en-US" sz="800" b="1" i="0" u="none" strike="noStrike" kern="1200" cap="none" spc="0" normalizeH="0" baseline="0" noProof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631" name="TextBox 630">
                <a:extLst>
                  <a:ext uri="{FF2B5EF4-FFF2-40B4-BE49-F238E27FC236}">
                    <a16:creationId xmlns:a16="http://schemas.microsoft.com/office/drawing/2014/main" id="{A9DE1BEE-EECE-174F-6FC3-B067B83BF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4779" y="3680536"/>
                <a:ext cx="1191659" cy="338554"/>
              </a:xfrm>
              <a:prstGeom prst="rect">
                <a:avLst/>
              </a:prstGeom>
              <a:blipFill>
                <a:blip r:embed="rId11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2" name="TextBox 631">
                <a:extLst>
                  <a:ext uri="{FF2B5EF4-FFF2-40B4-BE49-F238E27FC236}">
                    <a16:creationId xmlns:a16="http://schemas.microsoft.com/office/drawing/2014/main" id="{7D232E1A-6672-4FA0-BEF3-36F53A737BB7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4103447" y="3636703"/>
                <a:ext cx="16526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/>
                    <a:sym typeface="Arial"/>
                  </a:rPr>
                  <a:t>Alternatively perform spherical and hyperbolic updates of bridge nodes: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</m:ctrlPr>
                      </m:sSubPr>
                      <m:e>
                        <m: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  <m:t>𝑹</m:t>
                        </m:r>
                      </m:e>
                      <m:sub>
                        <m: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  <m:t>𝑰</m:t>
                        </m:r>
                      </m:sub>
                    </m:sSub>
                    <m:r>
                      <a:rPr kumimoji="0" lang="en-US" sz="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Arial"/>
                      </a:rPr>
                      <m:t>∪</m:t>
                    </m:r>
                    <m:sSub>
                      <m:sSubPr>
                        <m:ctrlP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Arial"/>
                          </a:rPr>
                        </m:ctrlPr>
                      </m:sSubPr>
                      <m:e>
                        <m: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Arial"/>
                          </a:rPr>
                          <m:t>𝑹</m:t>
                        </m:r>
                      </m:e>
                      <m:sub>
                        <m:r>
                          <a:rPr kumimoji="0" lang="en-US" sz="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Arial"/>
                          </a:rPr>
                          <m:t>𝑰𝑶</m:t>
                        </m:r>
                      </m:sub>
                    </m:sSub>
                  </m:oMath>
                </a14:m>
                <a:endParaRPr kumimoji="0" lang="en-US" sz="800" b="1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632" name="TextBox 631">
                <a:extLst>
                  <a:ext uri="{FF2B5EF4-FFF2-40B4-BE49-F238E27FC236}">
                    <a16:creationId xmlns:a16="http://schemas.microsoft.com/office/drawing/2014/main" id="{7D232E1A-6672-4FA0-BEF3-36F53A737B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447" y="3636703"/>
                <a:ext cx="1652628" cy="461665"/>
              </a:xfrm>
              <a:prstGeom prst="rect">
                <a:avLst/>
              </a:prstGeom>
              <a:blipFill>
                <a:blip r:embed="rId12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3" name="TextBox 632">
                <a:extLst>
                  <a:ext uri="{FF2B5EF4-FFF2-40B4-BE49-F238E27FC236}">
                    <a16:creationId xmlns:a16="http://schemas.microsoft.com/office/drawing/2014/main" id="{DFB185B2-A1FB-B973-9F93-67FFF0FC3927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958695" y="3716864"/>
                <a:ext cx="141984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/>
                    <a:sym typeface="Arial"/>
                  </a:rPr>
                  <a:t>Perform hyperbolic update of concepts: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9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7D3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</m:ctrlPr>
                      </m:sSubPr>
                      <m:e>
                        <m:r>
                          <a:rPr kumimoji="0" lang="en-US" sz="9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7D3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  <m:t>𝑹</m:t>
                        </m:r>
                      </m:e>
                      <m:sub>
                        <m:r>
                          <a:rPr kumimoji="0" lang="en-US" sz="9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7D3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  <m:t>𝑶</m:t>
                        </m:r>
                      </m:sub>
                    </m:sSub>
                    <m:r>
                      <a:rPr kumimoji="0" lang="en-US" sz="9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ED7D3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Arial"/>
                      </a:rPr>
                      <m:t>∪</m:t>
                    </m:r>
                    <m:sSub>
                      <m:sSubPr>
                        <m:ctrlPr>
                          <a:rPr kumimoji="0" lang="en-US" sz="9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7D3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Arial"/>
                          </a:rPr>
                        </m:ctrlPr>
                      </m:sSubPr>
                      <m:e>
                        <m:r>
                          <a:rPr kumimoji="0" lang="en-US" sz="9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7D3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Arial"/>
                          </a:rPr>
                          <m:t>𝑹</m:t>
                        </m:r>
                      </m:e>
                      <m:sub>
                        <m:r>
                          <a:rPr kumimoji="0" lang="en-US" sz="9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7D3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Arial"/>
                          </a:rPr>
                          <m:t>𝑰𝑶</m:t>
                        </m:r>
                      </m:sub>
                    </m:sSub>
                  </m:oMath>
                </a14:m>
                <a:endPara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633" name="TextBox 632">
                <a:extLst>
                  <a:ext uri="{FF2B5EF4-FFF2-40B4-BE49-F238E27FC236}">
                    <a16:creationId xmlns:a16="http://schemas.microsoft.com/office/drawing/2014/main" id="{DFB185B2-A1FB-B973-9F93-67FFF0FC3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8695" y="3716864"/>
                <a:ext cx="1419843" cy="50783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5" name="Right Arrow 628">
            <a:extLst>
              <a:ext uri="{FF2B5EF4-FFF2-40B4-BE49-F238E27FC236}">
                <a16:creationId xmlns:a16="http://schemas.microsoft.com/office/drawing/2014/main" id="{20FED225-CAEC-3E8D-0C4F-96AC538C2026}"/>
              </a:ext>
            </a:extLst>
          </p:cNvPr>
          <p:cNvSpPr>
            <a:spLocks noChangeAspect="1"/>
          </p:cNvSpPr>
          <p:nvPr/>
        </p:nvSpPr>
        <p:spPr>
          <a:xfrm rot="5400000">
            <a:off x="2967791" y="4174015"/>
            <a:ext cx="311003" cy="246561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36" name="Right Arrow 629">
            <a:extLst>
              <a:ext uri="{FF2B5EF4-FFF2-40B4-BE49-F238E27FC236}">
                <a16:creationId xmlns:a16="http://schemas.microsoft.com/office/drawing/2014/main" id="{F4A249E5-BF4A-3794-2840-63189DE3CAC2}"/>
              </a:ext>
            </a:extLst>
          </p:cNvPr>
          <p:cNvSpPr>
            <a:spLocks noChangeAspect="1"/>
          </p:cNvSpPr>
          <p:nvPr/>
        </p:nvSpPr>
        <p:spPr>
          <a:xfrm rot="5400000">
            <a:off x="6409786" y="4172371"/>
            <a:ext cx="311003" cy="246561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graphicFrame>
        <p:nvGraphicFramePr>
          <p:cNvPr id="637" name="Table 631">
            <a:extLst>
              <a:ext uri="{FF2B5EF4-FFF2-40B4-BE49-F238E27FC236}">
                <a16:creationId xmlns:a16="http://schemas.microsoft.com/office/drawing/2014/main" id="{D66A8251-05D5-DBCB-1F42-60435053D704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3075458" y="4560013"/>
          <a:ext cx="419668" cy="91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17">
                  <a:extLst>
                    <a:ext uri="{9D8B030D-6E8A-4147-A177-3AD203B41FA5}">
                      <a16:colId xmlns:a16="http://schemas.microsoft.com/office/drawing/2014/main" val="189755421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98383953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06954626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909930687"/>
                    </a:ext>
                  </a:extLst>
                </a:gridCol>
              </a:tblGrid>
              <a:tr h="91265"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/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/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/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/>
                </a:tc>
                <a:extLst>
                  <a:ext uri="{0D108BD9-81ED-4DB2-BD59-A6C34878D82A}">
                    <a16:rowId xmlns:a16="http://schemas.microsoft.com/office/drawing/2014/main" val="444800331"/>
                  </a:ext>
                </a:extLst>
              </a:tr>
            </a:tbl>
          </a:graphicData>
        </a:graphic>
      </p:graphicFrame>
      <p:graphicFrame>
        <p:nvGraphicFramePr>
          <p:cNvPr id="638" name="Table 637">
            <a:extLst>
              <a:ext uri="{FF2B5EF4-FFF2-40B4-BE49-F238E27FC236}">
                <a16:creationId xmlns:a16="http://schemas.microsoft.com/office/drawing/2014/main" id="{687012B1-4A83-6FD0-D8E0-DF49DAB0EAC8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3075458" y="4771383"/>
          <a:ext cx="419668" cy="91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17">
                  <a:extLst>
                    <a:ext uri="{9D8B030D-6E8A-4147-A177-3AD203B41FA5}">
                      <a16:colId xmlns:a16="http://schemas.microsoft.com/office/drawing/2014/main" val="189755421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98383953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06954626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909930687"/>
                    </a:ext>
                  </a:extLst>
                </a:gridCol>
              </a:tblGrid>
              <a:tr h="91265"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/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/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/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/>
                </a:tc>
                <a:extLst>
                  <a:ext uri="{0D108BD9-81ED-4DB2-BD59-A6C34878D82A}">
                    <a16:rowId xmlns:a16="http://schemas.microsoft.com/office/drawing/2014/main" val="444800331"/>
                  </a:ext>
                </a:extLst>
              </a:tr>
            </a:tbl>
          </a:graphicData>
        </a:graphic>
      </p:graphicFrame>
      <p:sp>
        <p:nvSpPr>
          <p:cNvPr id="641" name="Oval 640">
            <a:extLst>
              <a:ext uri="{FF2B5EF4-FFF2-40B4-BE49-F238E27FC236}">
                <a16:creationId xmlns:a16="http://schemas.microsoft.com/office/drawing/2014/main" id="{882070C8-C7BB-178E-C57A-BBB546D1C06F}"/>
              </a:ext>
            </a:extLst>
          </p:cNvPr>
          <p:cNvSpPr>
            <a:spLocks noChangeAspect="1"/>
          </p:cNvSpPr>
          <p:nvPr/>
        </p:nvSpPr>
        <p:spPr>
          <a:xfrm>
            <a:off x="2709807" y="4575963"/>
            <a:ext cx="139047" cy="583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7</a:t>
            </a:r>
          </a:p>
        </p:txBody>
      </p:sp>
      <p:sp>
        <p:nvSpPr>
          <p:cNvPr id="642" name="Oval 641">
            <a:extLst>
              <a:ext uri="{FF2B5EF4-FFF2-40B4-BE49-F238E27FC236}">
                <a16:creationId xmlns:a16="http://schemas.microsoft.com/office/drawing/2014/main" id="{B25BC223-63F6-0575-A169-70932770BA4F}"/>
              </a:ext>
            </a:extLst>
          </p:cNvPr>
          <p:cNvSpPr>
            <a:spLocks noChangeAspect="1"/>
          </p:cNvSpPr>
          <p:nvPr/>
        </p:nvSpPr>
        <p:spPr>
          <a:xfrm rot="21418788">
            <a:off x="2892632" y="4572341"/>
            <a:ext cx="139047" cy="5836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6</a:t>
            </a:r>
          </a:p>
        </p:txBody>
      </p:sp>
      <p:cxnSp>
        <p:nvCxnSpPr>
          <p:cNvPr id="643" name="Straight Connector 642">
            <a:extLst>
              <a:ext uri="{FF2B5EF4-FFF2-40B4-BE49-F238E27FC236}">
                <a16:creationId xmlns:a16="http://schemas.microsoft.com/office/drawing/2014/main" id="{753F3165-4FB8-E722-627A-EE1F930EF790}"/>
              </a:ext>
            </a:extLst>
          </p:cNvPr>
          <p:cNvCxnSpPr>
            <a:cxnSpLocks noChangeAspect="1"/>
            <a:stCxn id="642" idx="2"/>
            <a:endCxn id="641" idx="6"/>
          </p:cNvCxnSpPr>
          <p:nvPr/>
        </p:nvCxnSpPr>
        <p:spPr>
          <a:xfrm flipH="1" flipV="1">
            <a:off x="2848858" y="4605145"/>
            <a:ext cx="43877" cy="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4" name="Oval 643">
            <a:extLst>
              <a:ext uri="{FF2B5EF4-FFF2-40B4-BE49-F238E27FC236}">
                <a16:creationId xmlns:a16="http://schemas.microsoft.com/office/drawing/2014/main" id="{8CBFC655-2148-3CE3-218B-974D72B5AA88}"/>
              </a:ext>
            </a:extLst>
          </p:cNvPr>
          <p:cNvSpPr>
            <a:spLocks noChangeAspect="1"/>
          </p:cNvSpPr>
          <p:nvPr/>
        </p:nvSpPr>
        <p:spPr>
          <a:xfrm>
            <a:off x="2721236" y="4787418"/>
            <a:ext cx="139047" cy="583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8</a:t>
            </a:r>
          </a:p>
        </p:txBody>
      </p:sp>
      <p:cxnSp>
        <p:nvCxnSpPr>
          <p:cNvPr id="645" name="Straight Connector 644">
            <a:extLst>
              <a:ext uri="{FF2B5EF4-FFF2-40B4-BE49-F238E27FC236}">
                <a16:creationId xmlns:a16="http://schemas.microsoft.com/office/drawing/2014/main" id="{DEE62155-7CB5-E8DA-9412-7F0FCC86E6FD}"/>
              </a:ext>
            </a:extLst>
          </p:cNvPr>
          <p:cNvCxnSpPr>
            <a:cxnSpLocks noChangeAspect="1"/>
            <a:endCxn id="644" idx="6"/>
          </p:cNvCxnSpPr>
          <p:nvPr/>
        </p:nvCxnSpPr>
        <p:spPr>
          <a:xfrm flipH="1" flipV="1">
            <a:off x="2860288" y="4816600"/>
            <a:ext cx="43877" cy="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6" name="Oval 645">
            <a:extLst>
              <a:ext uri="{FF2B5EF4-FFF2-40B4-BE49-F238E27FC236}">
                <a16:creationId xmlns:a16="http://schemas.microsoft.com/office/drawing/2014/main" id="{ABCE4B3C-5480-28B5-0A7B-72EBCC237A53}"/>
              </a:ext>
            </a:extLst>
          </p:cNvPr>
          <p:cNvSpPr>
            <a:spLocks noChangeAspect="1"/>
          </p:cNvSpPr>
          <p:nvPr/>
        </p:nvSpPr>
        <p:spPr>
          <a:xfrm>
            <a:off x="2904159" y="4788759"/>
            <a:ext cx="139047" cy="583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9</a:t>
            </a:r>
          </a:p>
        </p:txBody>
      </p:sp>
      <p:grpSp>
        <p:nvGrpSpPr>
          <p:cNvPr id="647" name="Group 646">
            <a:extLst>
              <a:ext uri="{FF2B5EF4-FFF2-40B4-BE49-F238E27FC236}">
                <a16:creationId xmlns:a16="http://schemas.microsoft.com/office/drawing/2014/main" id="{4E08DC1A-26D9-EA08-CBA1-F00BD39E2A4F}"/>
              </a:ext>
            </a:extLst>
          </p:cNvPr>
          <p:cNvGrpSpPr>
            <a:grpSpLocks noChangeAspect="1"/>
          </p:cNvGrpSpPr>
          <p:nvPr/>
        </p:nvGrpSpPr>
        <p:grpSpPr>
          <a:xfrm>
            <a:off x="3611987" y="4056764"/>
            <a:ext cx="495620" cy="372604"/>
            <a:chOff x="17508949" y="25504764"/>
            <a:chExt cx="2399415" cy="1803867"/>
          </a:xfrm>
        </p:grpSpPr>
        <p:sp>
          <p:nvSpPr>
            <p:cNvPr id="648" name="Arrow: Curved Down 647">
              <a:extLst>
                <a:ext uri="{FF2B5EF4-FFF2-40B4-BE49-F238E27FC236}">
                  <a16:creationId xmlns:a16="http://schemas.microsoft.com/office/drawing/2014/main" id="{A5BC4CBA-5896-6E8B-A45A-A62529C89B44}"/>
                </a:ext>
              </a:extLst>
            </p:cNvPr>
            <p:cNvSpPr/>
            <p:nvPr/>
          </p:nvSpPr>
          <p:spPr>
            <a:xfrm>
              <a:off x="17622364" y="25504764"/>
              <a:ext cx="2286000" cy="751958"/>
            </a:xfrm>
            <a:prstGeom prst="curvedDownArrow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8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/>
              </a:endParaRPr>
            </a:p>
          </p:txBody>
        </p:sp>
        <p:sp>
          <p:nvSpPr>
            <p:cNvPr id="649" name="Arrow: Curved Down 648">
              <a:extLst>
                <a:ext uri="{FF2B5EF4-FFF2-40B4-BE49-F238E27FC236}">
                  <a16:creationId xmlns:a16="http://schemas.microsoft.com/office/drawing/2014/main" id="{2B3B29B0-0FD1-8B6F-4E62-CC2CE4EADD7A}"/>
                </a:ext>
              </a:extLst>
            </p:cNvPr>
            <p:cNvSpPr/>
            <p:nvPr/>
          </p:nvSpPr>
          <p:spPr>
            <a:xfrm rot="10800000">
              <a:off x="17508949" y="26556673"/>
              <a:ext cx="2286000" cy="751958"/>
            </a:xfrm>
            <a:prstGeom prst="curvedDownArrow">
              <a:avLst/>
            </a:prstGeom>
            <a:solidFill>
              <a:srgbClr val="C0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8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650" name="Group 649">
            <a:extLst>
              <a:ext uri="{FF2B5EF4-FFF2-40B4-BE49-F238E27FC236}">
                <a16:creationId xmlns:a16="http://schemas.microsoft.com/office/drawing/2014/main" id="{93F8AE9F-6570-AA1C-5F39-EE26326D4699}"/>
              </a:ext>
            </a:extLst>
          </p:cNvPr>
          <p:cNvGrpSpPr>
            <a:grpSpLocks noChangeAspect="1"/>
          </p:cNvGrpSpPr>
          <p:nvPr/>
        </p:nvGrpSpPr>
        <p:grpSpPr>
          <a:xfrm>
            <a:off x="5439392" y="4050355"/>
            <a:ext cx="485310" cy="364853"/>
            <a:chOff x="25028881" y="25504764"/>
            <a:chExt cx="2399415" cy="1803867"/>
          </a:xfrm>
        </p:grpSpPr>
        <p:sp>
          <p:nvSpPr>
            <p:cNvPr id="651" name="Arrow: Curved Down 650">
              <a:extLst>
                <a:ext uri="{FF2B5EF4-FFF2-40B4-BE49-F238E27FC236}">
                  <a16:creationId xmlns:a16="http://schemas.microsoft.com/office/drawing/2014/main" id="{502040A3-9B2F-5F73-2F0F-27F277492E0D}"/>
                </a:ext>
              </a:extLst>
            </p:cNvPr>
            <p:cNvSpPr/>
            <p:nvPr/>
          </p:nvSpPr>
          <p:spPr>
            <a:xfrm>
              <a:off x="25142296" y="25504764"/>
              <a:ext cx="2286000" cy="751958"/>
            </a:xfrm>
            <a:prstGeom prst="curvedDownArrow">
              <a:avLst/>
            </a:prstGeom>
            <a:solidFill>
              <a:srgbClr val="C0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8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/>
              </a:endParaRPr>
            </a:p>
          </p:txBody>
        </p:sp>
        <p:sp>
          <p:nvSpPr>
            <p:cNvPr id="652" name="Arrow: Curved Down 651">
              <a:extLst>
                <a:ext uri="{FF2B5EF4-FFF2-40B4-BE49-F238E27FC236}">
                  <a16:creationId xmlns:a16="http://schemas.microsoft.com/office/drawing/2014/main" id="{532158BA-6B80-0374-B181-9BE9D2DA89C3}"/>
                </a:ext>
              </a:extLst>
            </p:cNvPr>
            <p:cNvSpPr/>
            <p:nvPr/>
          </p:nvSpPr>
          <p:spPr>
            <a:xfrm rot="10800000">
              <a:off x="25028881" y="26556673"/>
              <a:ext cx="2286000" cy="751958"/>
            </a:xfrm>
            <a:prstGeom prst="curvedDownArrow">
              <a:avLst/>
            </a:prstGeom>
            <a:solidFill>
              <a:schemeClr val="accent2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8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53" name="TextBox 652">
                <a:extLst>
                  <a:ext uri="{FF2B5EF4-FFF2-40B4-BE49-F238E27FC236}">
                    <a16:creationId xmlns:a16="http://schemas.microsoft.com/office/drawing/2014/main" id="{3893F7BE-BEBC-A249-36A5-2F5E54C33176}"/>
                  </a:ext>
                </a:extLst>
              </p:cNvPr>
              <p:cNvSpPr txBox="1"/>
              <p:nvPr/>
            </p:nvSpPr>
            <p:spPr>
              <a:xfrm rot="5400000">
                <a:off x="2834897" y="4596210"/>
                <a:ext cx="168316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35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Arial"/>
                        </a:rPr>
                        <m:t>…</m:t>
                      </m:r>
                    </m:oMath>
                  </m:oMathPara>
                </a14:m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653" name="TextBox 652">
                <a:extLst>
                  <a:ext uri="{FF2B5EF4-FFF2-40B4-BE49-F238E27FC236}">
                    <a16:creationId xmlns:a16="http://schemas.microsoft.com/office/drawing/2014/main" id="{3893F7BE-BEBC-A249-36A5-2F5E54C331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2834897" y="4596210"/>
                <a:ext cx="168316" cy="20774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4" name="Snip Single Corner Rectangle 742">
            <a:extLst>
              <a:ext uri="{FF2B5EF4-FFF2-40B4-BE49-F238E27FC236}">
                <a16:creationId xmlns:a16="http://schemas.microsoft.com/office/drawing/2014/main" id="{41FADCCB-0332-1E15-44F4-4B045481E74F}"/>
              </a:ext>
            </a:extLst>
          </p:cNvPr>
          <p:cNvSpPr>
            <a:spLocks noChangeAspect="1"/>
          </p:cNvSpPr>
          <p:nvPr/>
        </p:nvSpPr>
        <p:spPr>
          <a:xfrm>
            <a:off x="4342895" y="4515859"/>
            <a:ext cx="925830" cy="395759"/>
          </a:xfrm>
          <a:prstGeom prst="snip1Rect">
            <a:avLst/>
          </a:prstGeom>
          <a:solidFill>
            <a:srgbClr val="F7D7D7"/>
          </a:solidFill>
          <a:ln>
            <a:solidFill>
              <a:srgbClr val="F7D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4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graphicFrame>
        <p:nvGraphicFramePr>
          <p:cNvPr id="655" name="Table 631">
            <a:extLst>
              <a:ext uri="{FF2B5EF4-FFF2-40B4-BE49-F238E27FC236}">
                <a16:creationId xmlns:a16="http://schemas.microsoft.com/office/drawing/2014/main" id="{31692482-97E3-F617-89A2-40BC3996A20F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4756536" y="4560541"/>
          <a:ext cx="419668" cy="91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17">
                  <a:extLst>
                    <a:ext uri="{9D8B030D-6E8A-4147-A177-3AD203B41FA5}">
                      <a16:colId xmlns:a16="http://schemas.microsoft.com/office/drawing/2014/main" val="189755421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98383953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06954626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909930687"/>
                    </a:ext>
                  </a:extLst>
                </a:gridCol>
              </a:tblGrid>
              <a:tr h="91265"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800331"/>
                  </a:ext>
                </a:extLst>
              </a:tr>
            </a:tbl>
          </a:graphicData>
        </a:graphic>
      </p:graphicFrame>
      <p:graphicFrame>
        <p:nvGraphicFramePr>
          <p:cNvPr id="656" name="Table 655">
            <a:extLst>
              <a:ext uri="{FF2B5EF4-FFF2-40B4-BE49-F238E27FC236}">
                <a16:creationId xmlns:a16="http://schemas.microsoft.com/office/drawing/2014/main" id="{6C920E8B-DFB6-E386-80EC-C94C189AA3A0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4756536" y="4762829"/>
          <a:ext cx="419668" cy="91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17">
                  <a:extLst>
                    <a:ext uri="{9D8B030D-6E8A-4147-A177-3AD203B41FA5}">
                      <a16:colId xmlns:a16="http://schemas.microsoft.com/office/drawing/2014/main" val="189755421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98383953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06954626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909930687"/>
                    </a:ext>
                  </a:extLst>
                </a:gridCol>
              </a:tblGrid>
              <a:tr h="91265"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800331"/>
                  </a:ext>
                </a:extLst>
              </a:tr>
            </a:tbl>
          </a:graphicData>
        </a:graphic>
      </p:graphicFrame>
      <p:sp>
        <p:nvSpPr>
          <p:cNvPr id="657" name="Oval 656">
            <a:extLst>
              <a:ext uri="{FF2B5EF4-FFF2-40B4-BE49-F238E27FC236}">
                <a16:creationId xmlns:a16="http://schemas.microsoft.com/office/drawing/2014/main" id="{77F471E1-9AC0-0FC8-3578-D47570207FBA}"/>
              </a:ext>
            </a:extLst>
          </p:cNvPr>
          <p:cNvSpPr>
            <a:spLocks noChangeAspect="1"/>
          </p:cNvSpPr>
          <p:nvPr/>
        </p:nvSpPr>
        <p:spPr>
          <a:xfrm>
            <a:off x="4390885" y="4567410"/>
            <a:ext cx="139047" cy="583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4</a:t>
            </a:r>
          </a:p>
        </p:txBody>
      </p:sp>
      <p:sp>
        <p:nvSpPr>
          <p:cNvPr id="658" name="Oval 657">
            <a:extLst>
              <a:ext uri="{FF2B5EF4-FFF2-40B4-BE49-F238E27FC236}">
                <a16:creationId xmlns:a16="http://schemas.microsoft.com/office/drawing/2014/main" id="{1A9712A2-5A5B-E871-9208-EB78624B686B}"/>
              </a:ext>
            </a:extLst>
          </p:cNvPr>
          <p:cNvSpPr>
            <a:spLocks noChangeAspect="1"/>
          </p:cNvSpPr>
          <p:nvPr/>
        </p:nvSpPr>
        <p:spPr>
          <a:xfrm rot="21418788">
            <a:off x="4573711" y="4563787"/>
            <a:ext cx="139047" cy="5836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6</a:t>
            </a:r>
          </a:p>
        </p:txBody>
      </p:sp>
      <p:cxnSp>
        <p:nvCxnSpPr>
          <p:cNvPr id="659" name="Straight Connector 658">
            <a:extLst>
              <a:ext uri="{FF2B5EF4-FFF2-40B4-BE49-F238E27FC236}">
                <a16:creationId xmlns:a16="http://schemas.microsoft.com/office/drawing/2014/main" id="{76ED9697-C728-029B-5D83-D0C8A4374E3B}"/>
              </a:ext>
            </a:extLst>
          </p:cNvPr>
          <p:cNvCxnSpPr>
            <a:cxnSpLocks noChangeAspect="1"/>
            <a:stCxn id="658" idx="2"/>
            <a:endCxn id="657" idx="6"/>
          </p:cNvCxnSpPr>
          <p:nvPr/>
        </p:nvCxnSpPr>
        <p:spPr>
          <a:xfrm flipH="1" flipV="1">
            <a:off x="4529935" y="4596592"/>
            <a:ext cx="43877" cy="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0" name="Oval 659">
            <a:extLst>
              <a:ext uri="{FF2B5EF4-FFF2-40B4-BE49-F238E27FC236}">
                <a16:creationId xmlns:a16="http://schemas.microsoft.com/office/drawing/2014/main" id="{5A1E35E5-9C0F-F20A-09BD-C4F2A20C57AC}"/>
              </a:ext>
            </a:extLst>
          </p:cNvPr>
          <p:cNvSpPr>
            <a:spLocks noChangeAspect="1"/>
          </p:cNvSpPr>
          <p:nvPr/>
        </p:nvSpPr>
        <p:spPr>
          <a:xfrm>
            <a:off x="4402315" y="4778865"/>
            <a:ext cx="139047" cy="583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8</a:t>
            </a:r>
          </a:p>
        </p:txBody>
      </p:sp>
      <p:cxnSp>
        <p:nvCxnSpPr>
          <p:cNvPr id="661" name="Straight Connector 660">
            <a:extLst>
              <a:ext uri="{FF2B5EF4-FFF2-40B4-BE49-F238E27FC236}">
                <a16:creationId xmlns:a16="http://schemas.microsoft.com/office/drawing/2014/main" id="{676CF0CD-3C68-AC24-33DF-BA21CA5AD27F}"/>
              </a:ext>
            </a:extLst>
          </p:cNvPr>
          <p:cNvCxnSpPr>
            <a:cxnSpLocks noChangeAspect="1"/>
            <a:endCxn id="660" idx="6"/>
          </p:cNvCxnSpPr>
          <p:nvPr/>
        </p:nvCxnSpPr>
        <p:spPr>
          <a:xfrm flipH="1" flipV="1">
            <a:off x="4541366" y="4808047"/>
            <a:ext cx="43877" cy="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2" name="Oval 661">
            <a:extLst>
              <a:ext uri="{FF2B5EF4-FFF2-40B4-BE49-F238E27FC236}">
                <a16:creationId xmlns:a16="http://schemas.microsoft.com/office/drawing/2014/main" id="{7FB5D648-FA9A-CD93-9B85-844F845BC297}"/>
              </a:ext>
            </a:extLst>
          </p:cNvPr>
          <p:cNvSpPr>
            <a:spLocks noChangeAspect="1"/>
          </p:cNvSpPr>
          <p:nvPr/>
        </p:nvSpPr>
        <p:spPr>
          <a:xfrm>
            <a:off x="4585238" y="4780206"/>
            <a:ext cx="139047" cy="5836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3" name="TextBox 662">
                <a:extLst>
                  <a:ext uri="{FF2B5EF4-FFF2-40B4-BE49-F238E27FC236}">
                    <a16:creationId xmlns:a16="http://schemas.microsoft.com/office/drawing/2014/main" id="{89D376AF-2D02-DA43-4777-CD9F5924DE6B}"/>
                  </a:ext>
                </a:extLst>
              </p:cNvPr>
              <p:cNvSpPr txBox="1"/>
              <p:nvPr/>
            </p:nvSpPr>
            <p:spPr>
              <a:xfrm rot="5400000">
                <a:off x="4515974" y="4587657"/>
                <a:ext cx="168316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35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Arial"/>
                        </a:rPr>
                        <m:t>…</m:t>
                      </m:r>
                    </m:oMath>
                  </m:oMathPara>
                </a14:m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663" name="TextBox 662">
                <a:extLst>
                  <a:ext uri="{FF2B5EF4-FFF2-40B4-BE49-F238E27FC236}">
                    <a16:creationId xmlns:a16="http://schemas.microsoft.com/office/drawing/2014/main" id="{89D376AF-2D02-DA43-4777-CD9F5924D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515974" y="4587657"/>
                <a:ext cx="168316" cy="20774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4" name="Snip Single Corner Rectangle 742">
            <a:extLst>
              <a:ext uri="{FF2B5EF4-FFF2-40B4-BE49-F238E27FC236}">
                <a16:creationId xmlns:a16="http://schemas.microsoft.com/office/drawing/2014/main" id="{0484A5E8-BDFF-18F2-02A2-ED8005A442C9}"/>
              </a:ext>
            </a:extLst>
          </p:cNvPr>
          <p:cNvSpPr>
            <a:spLocks noChangeAspect="1"/>
          </p:cNvSpPr>
          <p:nvPr/>
        </p:nvSpPr>
        <p:spPr>
          <a:xfrm>
            <a:off x="6092951" y="4517764"/>
            <a:ext cx="925830" cy="395759"/>
          </a:xfrm>
          <a:prstGeom prst="snip1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4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graphicFrame>
        <p:nvGraphicFramePr>
          <p:cNvPr id="665" name="Table 631">
            <a:extLst>
              <a:ext uri="{FF2B5EF4-FFF2-40B4-BE49-F238E27FC236}">
                <a16:creationId xmlns:a16="http://schemas.microsoft.com/office/drawing/2014/main" id="{7793D768-CEB2-0928-3892-16B63C80F216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6506592" y="4562444"/>
          <a:ext cx="419668" cy="91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17">
                  <a:extLst>
                    <a:ext uri="{9D8B030D-6E8A-4147-A177-3AD203B41FA5}">
                      <a16:colId xmlns:a16="http://schemas.microsoft.com/office/drawing/2014/main" val="189755421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98383953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06954626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909930687"/>
                    </a:ext>
                  </a:extLst>
                </a:gridCol>
              </a:tblGrid>
              <a:tr h="91265"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800331"/>
                  </a:ext>
                </a:extLst>
              </a:tr>
            </a:tbl>
          </a:graphicData>
        </a:graphic>
      </p:graphicFrame>
      <p:graphicFrame>
        <p:nvGraphicFramePr>
          <p:cNvPr id="666" name="Table 665">
            <a:extLst>
              <a:ext uri="{FF2B5EF4-FFF2-40B4-BE49-F238E27FC236}">
                <a16:creationId xmlns:a16="http://schemas.microsoft.com/office/drawing/2014/main" id="{6F37D96F-B45D-99AF-1153-827B64B58747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6506593" y="4771544"/>
          <a:ext cx="419668" cy="91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17">
                  <a:extLst>
                    <a:ext uri="{9D8B030D-6E8A-4147-A177-3AD203B41FA5}">
                      <a16:colId xmlns:a16="http://schemas.microsoft.com/office/drawing/2014/main" val="189755421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98383953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069546266"/>
                    </a:ext>
                  </a:extLst>
                </a:gridCol>
                <a:gridCol w="104917">
                  <a:extLst>
                    <a:ext uri="{9D8B030D-6E8A-4147-A177-3AD203B41FA5}">
                      <a16:colId xmlns:a16="http://schemas.microsoft.com/office/drawing/2014/main" val="3909930687"/>
                    </a:ext>
                  </a:extLst>
                </a:gridCol>
              </a:tblGrid>
              <a:tr h="91265"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20574" marR="20574" marT="10287" marB="10287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800331"/>
                  </a:ext>
                </a:extLst>
              </a:tr>
            </a:tbl>
          </a:graphicData>
        </a:graphic>
      </p:graphicFrame>
      <p:sp>
        <p:nvSpPr>
          <p:cNvPr id="667" name="Oval 666">
            <a:extLst>
              <a:ext uri="{FF2B5EF4-FFF2-40B4-BE49-F238E27FC236}">
                <a16:creationId xmlns:a16="http://schemas.microsoft.com/office/drawing/2014/main" id="{99472E72-7E3E-0324-47B1-21CDB93511EB}"/>
              </a:ext>
            </a:extLst>
          </p:cNvPr>
          <p:cNvSpPr>
            <a:spLocks noChangeAspect="1"/>
          </p:cNvSpPr>
          <p:nvPr/>
        </p:nvSpPr>
        <p:spPr>
          <a:xfrm>
            <a:off x="6140942" y="4576125"/>
            <a:ext cx="139047" cy="583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4</a:t>
            </a:r>
          </a:p>
        </p:txBody>
      </p:sp>
      <p:sp>
        <p:nvSpPr>
          <p:cNvPr id="668" name="Oval 667">
            <a:extLst>
              <a:ext uri="{FF2B5EF4-FFF2-40B4-BE49-F238E27FC236}">
                <a16:creationId xmlns:a16="http://schemas.microsoft.com/office/drawing/2014/main" id="{6E4BD6BE-ACB5-5DE7-60DD-334362436F9D}"/>
              </a:ext>
            </a:extLst>
          </p:cNvPr>
          <p:cNvSpPr>
            <a:spLocks noChangeAspect="1"/>
          </p:cNvSpPr>
          <p:nvPr/>
        </p:nvSpPr>
        <p:spPr>
          <a:xfrm rot="21418788">
            <a:off x="6323767" y="4572503"/>
            <a:ext cx="139047" cy="5836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6</a:t>
            </a:r>
          </a:p>
        </p:txBody>
      </p:sp>
      <p:cxnSp>
        <p:nvCxnSpPr>
          <p:cNvPr id="669" name="Straight Connector 668">
            <a:extLst>
              <a:ext uri="{FF2B5EF4-FFF2-40B4-BE49-F238E27FC236}">
                <a16:creationId xmlns:a16="http://schemas.microsoft.com/office/drawing/2014/main" id="{6C619811-9208-B950-4FD5-AAC3256ECF25}"/>
              </a:ext>
            </a:extLst>
          </p:cNvPr>
          <p:cNvCxnSpPr>
            <a:cxnSpLocks noChangeAspect="1"/>
            <a:stCxn id="668" idx="2"/>
            <a:endCxn id="667" idx="6"/>
          </p:cNvCxnSpPr>
          <p:nvPr/>
        </p:nvCxnSpPr>
        <p:spPr>
          <a:xfrm flipH="1" flipV="1">
            <a:off x="6279992" y="4605307"/>
            <a:ext cx="43877" cy="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0" name="Oval 669">
            <a:extLst>
              <a:ext uri="{FF2B5EF4-FFF2-40B4-BE49-F238E27FC236}">
                <a16:creationId xmlns:a16="http://schemas.microsoft.com/office/drawing/2014/main" id="{27418E28-0889-63A2-D146-52839E91A6EC}"/>
              </a:ext>
            </a:extLst>
          </p:cNvPr>
          <p:cNvSpPr>
            <a:spLocks noChangeAspect="1"/>
          </p:cNvSpPr>
          <p:nvPr/>
        </p:nvSpPr>
        <p:spPr>
          <a:xfrm>
            <a:off x="6152371" y="4787580"/>
            <a:ext cx="139047" cy="583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1</a:t>
            </a:r>
          </a:p>
        </p:txBody>
      </p:sp>
      <p:cxnSp>
        <p:nvCxnSpPr>
          <p:cNvPr id="671" name="Straight Connector 670">
            <a:extLst>
              <a:ext uri="{FF2B5EF4-FFF2-40B4-BE49-F238E27FC236}">
                <a16:creationId xmlns:a16="http://schemas.microsoft.com/office/drawing/2014/main" id="{58752D27-80E8-5AC0-73D0-6F4180C1E0C7}"/>
              </a:ext>
            </a:extLst>
          </p:cNvPr>
          <p:cNvCxnSpPr>
            <a:cxnSpLocks noChangeAspect="1"/>
            <a:endCxn id="670" idx="6"/>
          </p:cNvCxnSpPr>
          <p:nvPr/>
        </p:nvCxnSpPr>
        <p:spPr>
          <a:xfrm flipH="1" flipV="1">
            <a:off x="6291422" y="4816763"/>
            <a:ext cx="43877" cy="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2" name="Oval 671">
            <a:extLst>
              <a:ext uri="{FF2B5EF4-FFF2-40B4-BE49-F238E27FC236}">
                <a16:creationId xmlns:a16="http://schemas.microsoft.com/office/drawing/2014/main" id="{A05557B1-B472-DF92-AC3D-C4816D385AA7}"/>
              </a:ext>
            </a:extLst>
          </p:cNvPr>
          <p:cNvSpPr>
            <a:spLocks noChangeAspect="1"/>
          </p:cNvSpPr>
          <p:nvPr/>
        </p:nvSpPr>
        <p:spPr>
          <a:xfrm>
            <a:off x="6335294" y="4788921"/>
            <a:ext cx="139047" cy="583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3" name="TextBox 672">
                <a:extLst>
                  <a:ext uri="{FF2B5EF4-FFF2-40B4-BE49-F238E27FC236}">
                    <a16:creationId xmlns:a16="http://schemas.microsoft.com/office/drawing/2014/main" id="{AE534CA8-6DAD-679B-1D02-9A1B70E3166B}"/>
                  </a:ext>
                </a:extLst>
              </p:cNvPr>
              <p:cNvSpPr txBox="1"/>
              <p:nvPr/>
            </p:nvSpPr>
            <p:spPr>
              <a:xfrm rot="5400000">
                <a:off x="6266030" y="4596372"/>
                <a:ext cx="168316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35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Arial"/>
                        </a:rPr>
                        <m:t>…</m:t>
                      </m:r>
                    </m:oMath>
                  </m:oMathPara>
                </a14:m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673" name="TextBox 672">
                <a:extLst>
                  <a:ext uri="{FF2B5EF4-FFF2-40B4-BE49-F238E27FC236}">
                    <a16:creationId xmlns:a16="http://schemas.microsoft.com/office/drawing/2014/main" id="{AE534CA8-6DAD-679B-1D02-9A1B70E31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6266030" y="4596372"/>
                <a:ext cx="168316" cy="20774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" name="Google Shape;433;p37">
            <a:extLst>
              <a:ext uri="{FF2B5EF4-FFF2-40B4-BE49-F238E27FC236}">
                <a16:creationId xmlns:a16="http://schemas.microsoft.com/office/drawing/2014/main" id="{7A69C0BF-C170-ABF5-329F-7AF6E4B815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218275"/>
            <a:ext cx="7713900" cy="5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Multi-view Representation Learning - DGS</a:t>
            </a:r>
            <a:endParaRPr sz="2400" dirty="0"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42693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DC3BFB-BDAD-2743-B332-AB697B050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97" y="882096"/>
            <a:ext cx="7220607" cy="3867642"/>
          </a:xfrm>
          <a:prstGeom prst="rect">
            <a:avLst/>
          </a:prstGeom>
        </p:spPr>
      </p:pic>
      <p:sp>
        <p:nvSpPr>
          <p:cNvPr id="7" name="Google Shape;433;p37">
            <a:extLst>
              <a:ext uri="{FF2B5EF4-FFF2-40B4-BE49-F238E27FC236}">
                <a16:creationId xmlns:a16="http://schemas.microsoft.com/office/drawing/2014/main" id="{5A1005D3-A0B3-4D5E-EDCE-37EAB55073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218275"/>
            <a:ext cx="7713900" cy="5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Multi-view Representation Learning – Concept2Box</a:t>
            </a:r>
            <a:endParaRPr sz="2400" dirty="0"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84175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2767C-E367-9130-1534-A2DFA8C8D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Molecular conformer ensembles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B58956-C2FD-7DC9-5D8D-69CDA7896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00" y="3043967"/>
            <a:ext cx="6219453" cy="1811159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F625812E-ECEB-DDCD-90FA-EC0D9BE22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941" y="3235969"/>
            <a:ext cx="1960105" cy="12521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216AB1-17BD-8BB5-4A49-D52904AF2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336" y="288374"/>
            <a:ext cx="4019964" cy="2735664"/>
          </a:xfrm>
          <a:prstGeom prst="rect">
            <a:avLst/>
          </a:prstGeom>
        </p:spPr>
      </p:pic>
      <p:pic>
        <p:nvPicPr>
          <p:cNvPr id="1030" name="Picture 6" descr="Bayesian Optimization for Conformer Generation">
            <a:extLst>
              <a:ext uri="{FF2B5EF4-FFF2-40B4-BE49-F238E27FC236}">
                <a16:creationId xmlns:a16="http://schemas.microsoft.com/office/drawing/2014/main" id="{20AC1F46-01EB-EAB2-FBD5-5FE86E2111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7"/>
          <a:stretch/>
        </p:blipFill>
        <p:spPr bwMode="auto">
          <a:xfrm>
            <a:off x="1283188" y="1235180"/>
            <a:ext cx="2154604" cy="152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674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7" name="Google Shape;767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87461" y="1193401"/>
            <a:ext cx="4115344" cy="3446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68" name="Google Shape;768;p66" descr="Graphical user interface, text, applicati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3415" y="2143473"/>
            <a:ext cx="4160329" cy="16400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753;p65">
            <a:extLst>
              <a:ext uri="{FF2B5EF4-FFF2-40B4-BE49-F238E27FC236}">
                <a16:creationId xmlns:a16="http://schemas.microsoft.com/office/drawing/2014/main" id="{B8A82CD5-468C-6786-1546-27C439E7573D}"/>
              </a:ext>
            </a:extLst>
          </p:cNvPr>
          <p:cNvSpPr txBox="1">
            <a:spLocks/>
          </p:cNvSpPr>
          <p:nvPr/>
        </p:nvSpPr>
        <p:spPr>
          <a:xfrm>
            <a:off x="311700" y="350155"/>
            <a:ext cx="7749300" cy="5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MEDTO: Hybrid-GNN Data-Ontology Matching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65"/>
          <p:cNvSpPr txBox="1">
            <a:spLocks noGrp="1"/>
          </p:cNvSpPr>
          <p:nvPr>
            <p:ph type="title"/>
          </p:nvPr>
        </p:nvSpPr>
        <p:spPr>
          <a:xfrm>
            <a:off x="311700" y="350155"/>
            <a:ext cx="7749300" cy="5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MEDTO: Hybrid-GNN Data-Ontology Matching</a:t>
            </a:r>
            <a:endParaRPr sz="2400" dirty="0">
              <a:solidFill>
                <a:schemeClr val="tx1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  <p:pic>
        <p:nvPicPr>
          <p:cNvPr id="756" name="Google Shape;756;p65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3950" y="985900"/>
            <a:ext cx="3145212" cy="182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418;p44">
            <a:extLst>
              <a:ext uri="{FF2B5EF4-FFF2-40B4-BE49-F238E27FC236}">
                <a16:creationId xmlns:a16="http://schemas.microsoft.com/office/drawing/2014/main" id="{2FE53970-5F6A-5962-5A8E-D90490CB553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44" y="2851433"/>
            <a:ext cx="4250324" cy="2176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7" name="Google Shape;757;p65"/>
          <p:cNvPicPr preferRelativeResize="0"/>
          <p:nvPr/>
        </p:nvPicPr>
        <p:blipFill rotWithShape="1">
          <a:blip r:embed="rId5">
            <a:alphaModFix/>
          </a:blip>
          <a:srcRect r="46013"/>
          <a:stretch/>
        </p:blipFill>
        <p:spPr>
          <a:xfrm>
            <a:off x="4306968" y="1682890"/>
            <a:ext cx="4623708" cy="2563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132EC-19B3-7B41-8B9B-C56F7B467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666" y="273844"/>
            <a:ext cx="8195861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Pandemic monitoring and forecast</a:t>
            </a:r>
          </a:p>
        </p:txBody>
      </p:sp>
      <p:pic>
        <p:nvPicPr>
          <p:cNvPr id="4" name="Google Shape;179;p20">
            <a:extLst>
              <a:ext uri="{FF2B5EF4-FFF2-40B4-BE49-F238E27FC236}">
                <a16:creationId xmlns:a16="http://schemas.microsoft.com/office/drawing/2014/main" id="{CBF52D69-72F3-6D48-8CBD-DD33AFC226F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47351" y="971551"/>
            <a:ext cx="7249299" cy="353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4165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26F44-99CF-21D9-C52E-FA306F42E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remarks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ED1EF6-9A5C-6BCD-BD9F-C9932CB8C3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374151"/>
                </a:solidFill>
                <a:effectLst/>
                <a:latin typeface="Söhne"/>
              </a:rPr>
              <a:t>Enabling Scientific Breakthroughs</a:t>
            </a:r>
            <a:r>
              <a:rPr lang="en-US" b="0" i="0" u="none" strike="noStrike" dirty="0">
                <a:solidFill>
                  <a:srgbClr val="374151"/>
                </a:solidFill>
                <a:effectLst/>
                <a:latin typeface="Söhne"/>
              </a:rPr>
              <a:t>: Knowledge representation plays a pivotal role in accelerating scientific breakthroughs by organizing, integrating, and making sense of vast and complex scientific data.</a:t>
            </a:r>
          </a:p>
          <a:p>
            <a:r>
              <a:rPr lang="en-US" b="1" i="0" u="none" strike="noStrike" dirty="0">
                <a:solidFill>
                  <a:srgbClr val="374151"/>
                </a:solidFill>
                <a:effectLst/>
                <a:latin typeface="Söhne"/>
              </a:rPr>
              <a:t>Dynamic and Adaptive</a:t>
            </a:r>
            <a:r>
              <a:rPr lang="en-US" b="0" i="0" u="none" strike="noStrike" dirty="0">
                <a:solidFill>
                  <a:srgbClr val="374151"/>
                </a:solidFill>
                <a:effectLst/>
                <a:latin typeface="Söhne"/>
              </a:rPr>
              <a:t>: In the ever-evolving landscape of science, adaptable knowledge representation systems facilitate the seamless integration of new discoveries and revisions to existing knowledge.</a:t>
            </a:r>
          </a:p>
          <a:p>
            <a:r>
              <a:rPr lang="en-US" b="1" i="0" u="none" strike="noStrike" dirty="0">
                <a:solidFill>
                  <a:srgbClr val="374151"/>
                </a:solidFill>
                <a:effectLst/>
                <a:latin typeface="Söhne"/>
              </a:rPr>
              <a:t>Human-centered AI</a:t>
            </a:r>
            <a:r>
              <a:rPr lang="en-US" b="0" i="0" u="none" strike="noStrike" dirty="0">
                <a:solidFill>
                  <a:srgbClr val="374151"/>
                </a:solidFill>
                <a:effectLst/>
                <a:latin typeface="Söhne"/>
              </a:rPr>
              <a:t>: Engaging domain experts remains crucial in the development and refinement of knowledge representation systems, ensuring their relevance and accuracy.</a:t>
            </a:r>
          </a:p>
          <a:p>
            <a:r>
              <a:rPr lang="en-US" b="1" i="0" u="none" strike="noStrike" dirty="0">
                <a:solidFill>
                  <a:srgbClr val="374151"/>
                </a:solidFill>
                <a:effectLst/>
                <a:latin typeface="Söhne"/>
              </a:rPr>
              <a:t>Ethical and Responsible Research</a:t>
            </a:r>
            <a:r>
              <a:rPr lang="en-US" b="0" i="0" u="none" strike="noStrike" dirty="0">
                <a:solidFill>
                  <a:srgbClr val="374151"/>
                </a:solidFill>
                <a:effectLst/>
                <a:latin typeface="Söhne"/>
              </a:rPr>
              <a:t>: They incorporate ethical considerations into the scientific process, ensuring responsible research conduct, data privacy, and transparency.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563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F4E3FB-FF16-2122-FD2C-626B381E40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947" b="12834"/>
          <a:stretch>
            <a:fillRect/>
          </a:stretch>
        </p:blipFill>
        <p:spPr>
          <a:xfrm>
            <a:off x="7225528" y="1097469"/>
            <a:ext cx="1210890" cy="10083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84A610-1FCF-63AB-E68A-3C0B55278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057" y="2329696"/>
            <a:ext cx="978611" cy="1061720"/>
          </a:xfrm>
          <a:prstGeom prst="rect">
            <a:avLst/>
          </a:prstGeom>
        </p:spPr>
      </p:pic>
      <p:pic>
        <p:nvPicPr>
          <p:cNvPr id="6" name="Picture 2" descr="NEC Corporation (Global) (@NEC_corp) / Twitter">
            <a:extLst>
              <a:ext uri="{FF2B5EF4-FFF2-40B4-BE49-F238E27FC236}">
                <a16:creationId xmlns:a16="http://schemas.microsoft.com/office/drawing/2014/main" id="{84DB2A75-ED8A-8E58-CDCC-4E8158917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07" y="4213147"/>
            <a:ext cx="752309" cy="75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7DD09D48-01F5-582B-5A22-F115D470F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357" y="3855129"/>
            <a:ext cx="826766" cy="24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loud Data Traffic to Grow 3.7 Fold by 2020: Cisco | Cisco systems, Cisco,  Company logo design">
            <a:extLst>
              <a:ext uri="{FF2B5EF4-FFF2-40B4-BE49-F238E27FC236}">
                <a16:creationId xmlns:a16="http://schemas.microsoft.com/office/drawing/2014/main" id="{23D2E961-27AE-D3BF-8CF3-7CC8478C8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456" y="3750814"/>
            <a:ext cx="737034" cy="31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6ADF49BF-CAB1-1C15-F4A6-A9DE6EB65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812" y="1305928"/>
            <a:ext cx="931856" cy="47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USDA - YouTube">
            <a:extLst>
              <a:ext uri="{FF2B5EF4-FFF2-40B4-BE49-F238E27FC236}">
                <a16:creationId xmlns:a16="http://schemas.microsoft.com/office/drawing/2014/main" id="{0E7E2686-3DBF-C004-F7AB-D4B6D0742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98" y="2374915"/>
            <a:ext cx="1031350" cy="103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Partnering with AI: Optum Labs' Efforts to Improve U.S. Health Care -  Technology and Operations Management">
            <a:extLst>
              <a:ext uri="{FF2B5EF4-FFF2-40B4-BE49-F238E27FC236}">
                <a16:creationId xmlns:a16="http://schemas.microsoft.com/office/drawing/2014/main" id="{5233043A-8736-F294-17B5-3C9A2EB46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070" y="4326298"/>
            <a:ext cx="1371348" cy="43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939;p83">
            <a:extLst>
              <a:ext uri="{FF2B5EF4-FFF2-40B4-BE49-F238E27FC236}">
                <a16:creationId xmlns:a16="http://schemas.microsoft.com/office/drawing/2014/main" id="{90D26821-547B-F4D2-527B-F81D6DF459BF}"/>
              </a:ext>
            </a:extLst>
          </p:cNvPr>
          <p:cNvSpPr txBox="1">
            <a:spLocks/>
          </p:cNvSpPr>
          <p:nvPr/>
        </p:nvSpPr>
        <p:spPr>
          <a:xfrm>
            <a:off x="319375" y="1172975"/>
            <a:ext cx="5050577" cy="18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5400" b="1" dirty="0">
                <a:solidFill>
                  <a:srgbClr val="3676B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 you! </a:t>
            </a:r>
            <a:endParaRPr lang="en-US" sz="28700" b="1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1A7AFA-170A-F49F-C75D-FC2D0B954517}"/>
              </a:ext>
            </a:extLst>
          </p:cNvPr>
          <p:cNvSpPr txBox="1"/>
          <p:nvPr/>
        </p:nvSpPr>
        <p:spPr>
          <a:xfrm>
            <a:off x="1567779" y="3318752"/>
            <a:ext cx="2627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/>
              <a:t>weiwang@cs.ucla.edu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951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8636C-84AE-D82E-F61D-8DB0FE16E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 Model </a:t>
            </a:r>
          </a:p>
        </p:txBody>
      </p:sp>
      <p:grpSp>
        <p:nvGrpSpPr>
          <p:cNvPr id="5" name="Google Shape;103;p21">
            <a:extLst>
              <a:ext uri="{FF2B5EF4-FFF2-40B4-BE49-F238E27FC236}">
                <a16:creationId xmlns:a16="http://schemas.microsoft.com/office/drawing/2014/main" id="{DFABD8C0-B50D-2B37-F1B4-69F18FBC0FD5}"/>
              </a:ext>
            </a:extLst>
          </p:cNvPr>
          <p:cNvGrpSpPr/>
          <p:nvPr/>
        </p:nvGrpSpPr>
        <p:grpSpPr>
          <a:xfrm>
            <a:off x="815781" y="1184400"/>
            <a:ext cx="7512438" cy="3621380"/>
            <a:chOff x="1904522" y="1665581"/>
            <a:chExt cx="8471400" cy="4083649"/>
          </a:xfrm>
        </p:grpSpPr>
        <p:sp>
          <p:nvSpPr>
            <p:cNvPr id="6" name="Google Shape;104;p21">
              <a:extLst>
                <a:ext uri="{FF2B5EF4-FFF2-40B4-BE49-F238E27FC236}">
                  <a16:creationId xmlns:a16="http://schemas.microsoft.com/office/drawing/2014/main" id="{2C6B0BCA-04A1-71E8-79EB-38C422FD7525}"/>
                </a:ext>
              </a:extLst>
            </p:cNvPr>
            <p:cNvSpPr/>
            <p:nvPr/>
          </p:nvSpPr>
          <p:spPr>
            <a:xfrm>
              <a:off x="1904522" y="4400606"/>
              <a:ext cx="5127300" cy="1308000"/>
            </a:xfrm>
            <a:prstGeom prst="roundRect">
              <a:avLst>
                <a:gd name="adj" fmla="val 7087"/>
              </a:avLst>
            </a:prstGeom>
            <a:noFill/>
            <a:ln w="19050" cap="flat" cmpd="sng">
              <a:solidFill>
                <a:srgbClr val="B7B7B7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" name="Google Shape;105;p21">
              <a:extLst>
                <a:ext uri="{FF2B5EF4-FFF2-40B4-BE49-F238E27FC236}">
                  <a16:creationId xmlns:a16="http://schemas.microsoft.com/office/drawing/2014/main" id="{EACFD90F-F8F1-C783-A632-B3AC482EBFD1}"/>
                </a:ext>
              </a:extLst>
            </p:cNvPr>
            <p:cNvSpPr/>
            <p:nvPr/>
          </p:nvSpPr>
          <p:spPr>
            <a:xfrm>
              <a:off x="6578222" y="1665581"/>
              <a:ext cx="3797700" cy="2519400"/>
            </a:xfrm>
            <a:prstGeom prst="roundRect">
              <a:avLst>
                <a:gd name="adj" fmla="val 7087"/>
              </a:avLst>
            </a:prstGeom>
            <a:noFill/>
            <a:ln w="28575" cap="flat" cmpd="sng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106;p21">
              <a:extLst>
                <a:ext uri="{FF2B5EF4-FFF2-40B4-BE49-F238E27FC236}">
                  <a16:creationId xmlns:a16="http://schemas.microsoft.com/office/drawing/2014/main" id="{45089E93-0DD7-790F-002C-338931C2DA11}"/>
                </a:ext>
              </a:extLst>
            </p:cNvPr>
            <p:cNvSpPr/>
            <p:nvPr/>
          </p:nvSpPr>
          <p:spPr>
            <a:xfrm>
              <a:off x="7185722" y="4327231"/>
              <a:ext cx="3190200" cy="1381200"/>
            </a:xfrm>
            <a:prstGeom prst="roundRect">
              <a:avLst>
                <a:gd name="adj" fmla="val 7087"/>
              </a:avLst>
            </a:prstGeom>
            <a:noFill/>
            <a:ln w="19050" cap="flat" cmpd="sng">
              <a:solidFill>
                <a:srgbClr val="B7B7B7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107;p21">
              <a:extLst>
                <a:ext uri="{FF2B5EF4-FFF2-40B4-BE49-F238E27FC236}">
                  <a16:creationId xmlns:a16="http://schemas.microsoft.com/office/drawing/2014/main" id="{6D96431D-CC25-791F-4F9E-3CE42F333732}"/>
                </a:ext>
              </a:extLst>
            </p:cNvPr>
            <p:cNvSpPr/>
            <p:nvPr/>
          </p:nvSpPr>
          <p:spPr>
            <a:xfrm>
              <a:off x="1904522" y="1691931"/>
              <a:ext cx="4491900" cy="2570700"/>
            </a:xfrm>
            <a:prstGeom prst="roundRect">
              <a:avLst>
                <a:gd name="adj" fmla="val 7087"/>
              </a:avLst>
            </a:prstGeom>
            <a:noFill/>
            <a:ln w="19050" cap="flat" cmpd="sng">
              <a:solidFill>
                <a:srgbClr val="B7B7B7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108;p21">
              <a:extLst>
                <a:ext uri="{FF2B5EF4-FFF2-40B4-BE49-F238E27FC236}">
                  <a16:creationId xmlns:a16="http://schemas.microsoft.com/office/drawing/2014/main" id="{F38180FC-DB87-6FF7-3BCE-40D4F4280102}"/>
                </a:ext>
              </a:extLst>
            </p:cNvPr>
            <p:cNvSpPr txBox="1"/>
            <p:nvPr/>
          </p:nvSpPr>
          <p:spPr>
            <a:xfrm>
              <a:off x="2015172" y="1746581"/>
              <a:ext cx="2666400" cy="51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" sz="12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General-purpose KGs</a:t>
              </a:r>
              <a:endPara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endParaRPr sz="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" name="Google Shape;109;p21">
              <a:extLst>
                <a:ext uri="{FF2B5EF4-FFF2-40B4-BE49-F238E27FC236}">
                  <a16:creationId xmlns:a16="http://schemas.microsoft.com/office/drawing/2014/main" id="{67B3038D-A99C-A098-ECB3-A0C9A2784453}"/>
                </a:ext>
              </a:extLst>
            </p:cNvPr>
            <p:cNvSpPr txBox="1"/>
            <p:nvPr/>
          </p:nvSpPr>
          <p:spPr>
            <a:xfrm>
              <a:off x="7234472" y="4327231"/>
              <a:ext cx="3092700" cy="39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" sz="12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Common-sense KGs &amp; NLP</a:t>
              </a:r>
              <a:endPara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endParaRPr sz="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" name="Google Shape;110;p21">
              <a:extLst>
                <a:ext uri="{FF2B5EF4-FFF2-40B4-BE49-F238E27FC236}">
                  <a16:creationId xmlns:a16="http://schemas.microsoft.com/office/drawing/2014/main" id="{2C481DD8-A93F-4D94-A5DE-D4F10A3ECBDA}"/>
                </a:ext>
              </a:extLst>
            </p:cNvPr>
            <p:cNvSpPr txBox="1"/>
            <p:nvPr/>
          </p:nvSpPr>
          <p:spPr>
            <a:xfrm>
              <a:off x="6736772" y="1741156"/>
              <a:ext cx="2666400" cy="51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" sz="12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Bio &amp; Medical KGs</a:t>
              </a:r>
              <a:endPara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3" name="Google Shape;111;p21">
              <a:extLst>
                <a:ext uri="{FF2B5EF4-FFF2-40B4-BE49-F238E27FC236}">
                  <a16:creationId xmlns:a16="http://schemas.microsoft.com/office/drawing/2014/main" id="{0B008AD0-B376-886B-C30B-9A544DC1326C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054297" y="2834303"/>
              <a:ext cx="1102776" cy="679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2;p21">
              <a:extLst>
                <a:ext uri="{FF2B5EF4-FFF2-40B4-BE49-F238E27FC236}">
                  <a16:creationId xmlns:a16="http://schemas.microsoft.com/office/drawing/2014/main" id="{0AFC7F32-F5B6-BC8E-26CF-C541439228D3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049558" y="3006769"/>
              <a:ext cx="1102776" cy="5688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13;p21">
              <a:extLst>
                <a:ext uri="{FF2B5EF4-FFF2-40B4-BE49-F238E27FC236}">
                  <a16:creationId xmlns:a16="http://schemas.microsoft.com/office/drawing/2014/main" id="{05286801-6C52-6F97-6F20-0762DA3BD9EF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32172" y="2929805"/>
              <a:ext cx="1022300" cy="7227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114;p21">
              <a:extLst>
                <a:ext uri="{FF2B5EF4-FFF2-40B4-BE49-F238E27FC236}">
                  <a16:creationId xmlns:a16="http://schemas.microsoft.com/office/drawing/2014/main" id="{2A1CA129-677B-9511-AC94-DE124AC2AF36}"/>
                </a:ext>
              </a:extLst>
            </p:cNvPr>
            <p:cNvSpPr txBox="1"/>
            <p:nvPr/>
          </p:nvSpPr>
          <p:spPr>
            <a:xfrm>
              <a:off x="2051372" y="4400606"/>
              <a:ext cx="3797700" cy="51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" sz="12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Product Graphs &amp; E-commerce</a:t>
              </a:r>
              <a:endPara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" name="Google Shape;115;p21">
              <a:extLst>
                <a:ext uri="{FF2B5EF4-FFF2-40B4-BE49-F238E27FC236}">
                  <a16:creationId xmlns:a16="http://schemas.microsoft.com/office/drawing/2014/main" id="{F3515072-4212-CC37-93C6-48372F294562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030434" y="4959382"/>
              <a:ext cx="1150495" cy="451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16;p21">
              <a:extLst>
                <a:ext uri="{FF2B5EF4-FFF2-40B4-BE49-F238E27FC236}">
                  <a16:creationId xmlns:a16="http://schemas.microsoft.com/office/drawing/2014/main" id="{1FC47CD2-F45D-F4B6-05C6-94BCB0FF2827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r="52787"/>
            <a:stretch/>
          </p:blipFill>
          <p:spPr>
            <a:xfrm>
              <a:off x="2944122" y="2381794"/>
              <a:ext cx="1060250" cy="240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17;p21">
              <a:extLst>
                <a:ext uri="{FF2B5EF4-FFF2-40B4-BE49-F238E27FC236}">
                  <a16:creationId xmlns:a16="http://schemas.microsoft.com/office/drawing/2014/main" id="{E0DE6C77-7C09-E999-DF3E-9E14AA71375C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245728" y="4845494"/>
              <a:ext cx="844204" cy="6791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18;p21">
              <a:extLst>
                <a:ext uri="{FF2B5EF4-FFF2-40B4-BE49-F238E27FC236}">
                  <a16:creationId xmlns:a16="http://schemas.microsoft.com/office/drawing/2014/main" id="{D800C822-AB8A-D712-7E82-D5EFC272B649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869861" y="4620875"/>
              <a:ext cx="1870178" cy="11283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19;p21">
              <a:extLst>
                <a:ext uri="{FF2B5EF4-FFF2-40B4-BE49-F238E27FC236}">
                  <a16:creationId xmlns:a16="http://schemas.microsoft.com/office/drawing/2014/main" id="{B999A032-089E-4939-B144-028BDBE4C716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55597" y="3837344"/>
              <a:ext cx="1634075" cy="297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120;p21">
              <a:extLst>
                <a:ext uri="{FF2B5EF4-FFF2-40B4-BE49-F238E27FC236}">
                  <a16:creationId xmlns:a16="http://schemas.microsoft.com/office/drawing/2014/main" id="{4355C89D-3ED2-263A-68C7-501171BBC146}"/>
                </a:ext>
              </a:extLst>
            </p:cNvPr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7413622" y="4903969"/>
              <a:ext cx="1060250" cy="568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121;p21">
              <a:extLst>
                <a:ext uri="{FF2B5EF4-FFF2-40B4-BE49-F238E27FC236}">
                  <a16:creationId xmlns:a16="http://schemas.microsoft.com/office/drawing/2014/main" id="{D3B1FCED-2FA3-B5CB-A0F9-D605D4F392D4}"/>
                </a:ext>
              </a:extLst>
            </p:cNvPr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653072" y="4962708"/>
              <a:ext cx="1665674" cy="44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122;p21">
              <a:extLst>
                <a:ext uri="{FF2B5EF4-FFF2-40B4-BE49-F238E27FC236}">
                  <a16:creationId xmlns:a16="http://schemas.microsoft.com/office/drawing/2014/main" id="{9CACB373-9735-88FB-2804-A31F79B6E618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4638268" y="1996081"/>
              <a:ext cx="1189424" cy="806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123;p21">
              <a:extLst>
                <a:ext uri="{FF2B5EF4-FFF2-40B4-BE49-F238E27FC236}">
                  <a16:creationId xmlns:a16="http://schemas.microsoft.com/office/drawing/2014/main" id="{5590F971-066C-99F2-A97B-62B832172317}"/>
                </a:ext>
              </a:extLst>
            </p:cNvPr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6854185" y="2446201"/>
              <a:ext cx="1504475" cy="4513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124;p21">
              <a:extLst>
                <a:ext uri="{FF2B5EF4-FFF2-40B4-BE49-F238E27FC236}">
                  <a16:creationId xmlns:a16="http://schemas.microsoft.com/office/drawing/2014/main" id="{708F9C00-2B32-DC4A-A122-B2BAD4024F59}"/>
                </a:ext>
              </a:extLst>
            </p:cNvPr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8718797" y="2592731"/>
              <a:ext cx="1369364" cy="451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125;p21">
              <a:extLst>
                <a:ext uri="{FF2B5EF4-FFF2-40B4-BE49-F238E27FC236}">
                  <a16:creationId xmlns:a16="http://schemas.microsoft.com/office/drawing/2014/main" id="{661CA67F-D7A6-A492-3FF3-38FBB1634131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 l="12876" t="19730" b="32884"/>
            <a:stretch/>
          </p:blipFill>
          <p:spPr>
            <a:xfrm>
              <a:off x="2535722" y="3729120"/>
              <a:ext cx="1507200" cy="455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126;p21">
              <a:extLst>
                <a:ext uri="{FF2B5EF4-FFF2-40B4-BE49-F238E27FC236}">
                  <a16:creationId xmlns:a16="http://schemas.microsoft.com/office/drawing/2014/main" id="{98276A71-E221-5AB4-9D47-A5485C5CFBB5}"/>
                </a:ext>
              </a:extLst>
            </p:cNvPr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6804877" y="3175068"/>
              <a:ext cx="1726169" cy="4447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127;p21">
              <a:extLst>
                <a:ext uri="{FF2B5EF4-FFF2-40B4-BE49-F238E27FC236}">
                  <a16:creationId xmlns:a16="http://schemas.microsoft.com/office/drawing/2014/main" id="{CC8A3D51-5520-1B8D-3FCA-7D5EE7F6AE44}"/>
                </a:ext>
              </a:extLst>
            </p:cNvPr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6441" y="3142269"/>
              <a:ext cx="1434081" cy="510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128;p21">
              <a:extLst>
                <a:ext uri="{FF2B5EF4-FFF2-40B4-BE49-F238E27FC236}">
                  <a16:creationId xmlns:a16="http://schemas.microsoft.com/office/drawing/2014/main" id="{0D6FF437-CB35-69FE-1386-A7C1814C413D}"/>
                </a:ext>
              </a:extLst>
            </p:cNvPr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204999" y="1764881"/>
              <a:ext cx="561825" cy="6169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129;p21">
              <a:extLst>
                <a:ext uri="{FF2B5EF4-FFF2-40B4-BE49-F238E27FC236}">
                  <a16:creationId xmlns:a16="http://schemas.microsoft.com/office/drawing/2014/main" id="{9594D0B9-FF6C-0F3C-38DB-2CAB665B8F20}"/>
                </a:ext>
              </a:extLst>
            </p:cNvPr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7588847" y="3789806"/>
              <a:ext cx="2137100" cy="240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130;p21">
              <a:extLst>
                <a:ext uri="{FF2B5EF4-FFF2-40B4-BE49-F238E27FC236}">
                  <a16:creationId xmlns:a16="http://schemas.microsoft.com/office/drawing/2014/main" id="{22AB0045-1EBD-8D49-B9D2-6A923176DC17}"/>
                </a:ext>
              </a:extLst>
            </p:cNvPr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5454447" y="4975450"/>
              <a:ext cx="1504474" cy="3761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55457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7C792-B51B-D383-68D4-B74CACD9F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28502"/>
            <a:ext cx="8520600" cy="572700"/>
          </a:xfrm>
        </p:spPr>
        <p:txBody>
          <a:bodyPr/>
          <a:lstStyle/>
          <a:p>
            <a:r>
              <a:rPr lang="en-US" dirty="0"/>
              <a:t>Large Language Models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5FBB3C-9F9E-98E1-4257-33E4C208F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55" y="714329"/>
            <a:ext cx="5003686" cy="43234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DD0657-6E94-D974-4FBB-980D0EF31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741" y="714329"/>
            <a:ext cx="3949700" cy="1536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ADFE51-3586-EE99-F50F-838626E15B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5741" y="2892472"/>
            <a:ext cx="3949700" cy="191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096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641AF-12EE-FAB3-ABA0-264F69CD7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Challenges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CAF53-14E5-1889-B576-D5EF7E9880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941462"/>
            <a:ext cx="8520600" cy="3416400"/>
          </a:xfrm>
        </p:spPr>
        <p:txBody>
          <a:bodyPr/>
          <a:lstStyle/>
          <a:p>
            <a:r>
              <a:rPr lang="en-US" sz="1500" b="1" i="0" u="none" strike="noStrike" dirty="0">
                <a:solidFill>
                  <a:srgbClr val="374151"/>
                </a:solidFill>
                <a:effectLst/>
                <a:latin typeface="Söhne"/>
              </a:rPr>
              <a:t>Complexity and Multimodal Data</a:t>
            </a:r>
            <a:r>
              <a:rPr lang="en-US" sz="1500" b="0" i="0" u="none" strike="noStrike" dirty="0">
                <a:solidFill>
                  <a:srgbClr val="374151"/>
                </a:solidFill>
                <a:effectLst/>
                <a:latin typeface="Söhne"/>
              </a:rPr>
              <a:t>: Scientific knowledge often involves complex, multimodal data, including textual publications, structured databases, experimental results, images, and more. Integrating and representing this diverse data effectively is a challenge.</a:t>
            </a:r>
          </a:p>
          <a:p>
            <a:r>
              <a:rPr lang="en-US" sz="1500" b="1" i="0" u="none" strike="noStrike" dirty="0">
                <a:solidFill>
                  <a:srgbClr val="374151"/>
                </a:solidFill>
                <a:effectLst/>
                <a:latin typeface="Söhne"/>
              </a:rPr>
              <a:t>Dynamic Nature</a:t>
            </a:r>
            <a:r>
              <a:rPr lang="en-US" sz="1500" b="0" i="0" u="none" strike="noStrike" dirty="0">
                <a:solidFill>
                  <a:srgbClr val="374151"/>
                </a:solidFill>
                <a:effectLst/>
                <a:latin typeface="Söhne"/>
              </a:rPr>
              <a:t>: Scientific knowledge is constantly evolving. New discoveries, revisions of existing theories, and updates to databases are frequent. Representations must be adaptable and capable of handling dynamic changes.</a:t>
            </a:r>
          </a:p>
          <a:p>
            <a:r>
              <a:rPr lang="en-US" sz="1500" b="1" i="0" u="none" strike="noStrike" dirty="0">
                <a:solidFill>
                  <a:srgbClr val="374151"/>
                </a:solidFill>
                <a:effectLst/>
                <a:latin typeface="Söhne"/>
              </a:rPr>
              <a:t>Interdisciplinary Nature</a:t>
            </a:r>
            <a:r>
              <a:rPr lang="en-US" sz="1500" b="0" i="0" u="none" strike="noStrike" dirty="0">
                <a:solidFill>
                  <a:srgbClr val="374151"/>
                </a:solidFill>
                <a:effectLst/>
                <a:latin typeface="Söhne"/>
              </a:rPr>
              <a:t>: Many scientific problems are inherently interdisciplinary. Knowledge representation systems must bridge gaps between different scientific disciplines and capture the relationships between them.</a:t>
            </a:r>
          </a:p>
          <a:p>
            <a:r>
              <a:rPr lang="en-US" sz="1500" b="1" i="0" u="none" strike="noStrike" dirty="0">
                <a:solidFill>
                  <a:srgbClr val="374151"/>
                </a:solidFill>
                <a:effectLst/>
                <a:latin typeface="Söhne"/>
              </a:rPr>
              <a:t>Uncertainty and Variability</a:t>
            </a:r>
            <a:r>
              <a:rPr lang="en-US" sz="1500" b="0" i="0" u="none" strike="noStrike" dirty="0">
                <a:solidFill>
                  <a:srgbClr val="374151"/>
                </a:solidFill>
                <a:effectLst/>
                <a:latin typeface="Söhne"/>
              </a:rPr>
              <a:t>: Scientific data often contains inherent uncertainty and variability. Representations must be able to handle probabilistic and fuzzy information to reflect the uncertainty in scientific findings.</a:t>
            </a:r>
          </a:p>
          <a:p>
            <a:r>
              <a:rPr lang="en-US" sz="1600" b="1" i="0" u="none" strike="noStrike" dirty="0">
                <a:solidFill>
                  <a:srgbClr val="374151"/>
                </a:solidFill>
                <a:effectLst/>
                <a:latin typeface="Söhne"/>
              </a:rPr>
              <a:t>Semantic Heterogeneity</a:t>
            </a:r>
            <a:r>
              <a:rPr lang="en-US" sz="1600" b="0" i="0" u="none" strike="noStrike" dirty="0">
                <a:solidFill>
                  <a:srgbClr val="374151"/>
                </a:solidFill>
                <a:effectLst/>
                <a:latin typeface="Söhne"/>
              </a:rPr>
              <a:t>: Different scientific communities may use different terminologies or taxonomies to describe similar concepts. Effective knowledge representation must address semantic heterogeneity and provide means for cross-disciplinary mapping.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765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41AC3-7E7A-8740-5045-9E5A20897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Challenges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A39AE-1A47-EC03-2F3D-E8EF7A3E1D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500" b="1" i="0" u="none" strike="noStrike" dirty="0">
                <a:solidFill>
                  <a:srgbClr val="374151"/>
                </a:solidFill>
                <a:effectLst/>
                <a:latin typeface="Söhne"/>
              </a:rPr>
              <a:t>Incorporating Expert Knowledge</a:t>
            </a:r>
            <a:r>
              <a:rPr lang="en-US" sz="1500" b="0" i="0" u="none" strike="noStrike" dirty="0">
                <a:solidFill>
                  <a:srgbClr val="374151"/>
                </a:solidFill>
                <a:effectLst/>
                <a:latin typeface="Söhne"/>
              </a:rPr>
              <a:t>: Scientific expertise is crucial. Knowledge representation systems should facilitate the incorporation of domain-specific expert knowledge to enhance their accuracy and utility.</a:t>
            </a:r>
          </a:p>
          <a:p>
            <a:r>
              <a:rPr lang="en-US" sz="1500" b="1" dirty="0">
                <a:solidFill>
                  <a:srgbClr val="374151"/>
                </a:solidFill>
                <a:latin typeface="Söhne"/>
              </a:rPr>
              <a:t>Interoperability</a:t>
            </a:r>
            <a:r>
              <a:rPr lang="en-US" sz="1500" dirty="0">
                <a:solidFill>
                  <a:srgbClr val="374151"/>
                </a:solidFill>
                <a:latin typeface="Söhne"/>
              </a:rPr>
              <a:t>: Scientific knowledge representation systems must be interoperable with existing databases, ontologies, and standards to ensure compatibility and facilitate data sharing and integration.</a:t>
            </a:r>
          </a:p>
          <a:p>
            <a:r>
              <a:rPr lang="en-US" sz="1500" b="1" i="0" u="none" strike="noStrike" dirty="0">
                <a:solidFill>
                  <a:srgbClr val="374151"/>
                </a:solidFill>
                <a:effectLst/>
                <a:latin typeface="Söhne"/>
              </a:rPr>
              <a:t>Validation and Reproducibility</a:t>
            </a:r>
            <a:r>
              <a:rPr lang="en-US" sz="1500" b="0" i="0" u="none" strike="noStrike" dirty="0">
                <a:solidFill>
                  <a:srgbClr val="374151"/>
                </a:solidFill>
                <a:effectLst/>
                <a:latin typeface="Söhne"/>
              </a:rPr>
              <a:t>: In scientific research, the validity and reproducibility of knowledge are paramount. Representations should support the validation of results and enable reproducible experiments.</a:t>
            </a:r>
          </a:p>
          <a:p>
            <a:r>
              <a:rPr lang="en-US" sz="1500" b="1" i="0" u="none" strike="noStrike" dirty="0">
                <a:solidFill>
                  <a:srgbClr val="374151"/>
                </a:solidFill>
                <a:effectLst/>
                <a:latin typeface="Söhne"/>
              </a:rPr>
              <a:t>Interpretability</a:t>
            </a:r>
            <a:r>
              <a:rPr lang="en-US" sz="1500" b="0" i="0" u="none" strike="noStrike" dirty="0">
                <a:solidFill>
                  <a:srgbClr val="374151"/>
                </a:solidFill>
                <a:effectLst/>
                <a:latin typeface="Söhne"/>
              </a:rPr>
              <a:t>: Representations should facilitate the interpretability of complex scientific knowledge to aid researchers in understanding and making informed decisions.</a:t>
            </a:r>
          </a:p>
          <a:p>
            <a:r>
              <a:rPr lang="en-US" sz="1400" b="1" i="0" u="none" strike="noStrike" dirty="0">
                <a:solidFill>
                  <a:srgbClr val="374151"/>
                </a:solidFill>
                <a:effectLst/>
                <a:latin typeface="Söhne"/>
              </a:rPr>
              <a:t>Ethical Considerations</a:t>
            </a:r>
            <a:r>
              <a:rPr lang="en-US" sz="1400" b="0" i="0" u="none" strike="noStrike" dirty="0">
                <a:solidFill>
                  <a:srgbClr val="374151"/>
                </a:solidFill>
                <a:effectLst/>
                <a:latin typeface="Söhne"/>
              </a:rPr>
              <a:t>: Ethical considerations such as data privacy, responsible AI, and ethical research conduct are increasingly important in scientific knowledge representation.</a:t>
            </a:r>
          </a:p>
          <a:p>
            <a:endParaRPr lang="en-US" sz="1500" b="0" i="0" u="none" strike="noStrike" dirty="0">
              <a:solidFill>
                <a:srgbClr val="374151"/>
              </a:solidFill>
              <a:effectLst/>
              <a:latin typeface="Söhne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428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Group 243"/>
          <p:cNvGrpSpPr/>
          <p:nvPr/>
        </p:nvGrpSpPr>
        <p:grpSpPr>
          <a:xfrm>
            <a:off x="1883694" y="1041169"/>
            <a:ext cx="1681249" cy="1607474"/>
            <a:chOff x="987590" y="1388224"/>
            <a:chExt cx="2241665" cy="2143299"/>
          </a:xfrm>
        </p:grpSpPr>
        <p:sp>
          <p:nvSpPr>
            <p:cNvPr id="2" name="Oval 1"/>
            <p:cNvSpPr/>
            <p:nvPr/>
          </p:nvSpPr>
          <p:spPr>
            <a:xfrm>
              <a:off x="1669233" y="2704407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3129502" y="1792777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1824404" y="1978428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2569779" y="1388224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987590" y="2382981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1411540" y="3333403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1234893" y="1945177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883122" y="1869670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2748964" y="2360121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411540" y="2032461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563940" y="3485803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6" idx="0"/>
              <a:endCxn id="20" idx="4"/>
            </p:cNvCxnSpPr>
            <p:nvPr/>
          </p:nvCxnSpPr>
          <p:spPr>
            <a:xfrm flipV="1">
              <a:off x="1037467" y="1990897"/>
              <a:ext cx="220286" cy="39208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23" idx="2"/>
              <a:endCxn id="20" idx="5"/>
            </p:cNvCxnSpPr>
            <p:nvPr/>
          </p:nvCxnSpPr>
          <p:spPr>
            <a:xfrm flipH="1" flipV="1">
              <a:off x="1273917" y="1984201"/>
              <a:ext cx="137623" cy="7112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2" idx="2"/>
              <a:endCxn id="6" idx="6"/>
            </p:cNvCxnSpPr>
            <p:nvPr/>
          </p:nvCxnSpPr>
          <p:spPr>
            <a:xfrm flipH="1" flipV="1">
              <a:off x="1087343" y="2432858"/>
              <a:ext cx="581890" cy="32142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4" idx="4"/>
              <a:endCxn id="2" idx="0"/>
            </p:cNvCxnSpPr>
            <p:nvPr/>
          </p:nvCxnSpPr>
          <p:spPr>
            <a:xfrm flipH="1">
              <a:off x="1719110" y="2078181"/>
              <a:ext cx="155171" cy="62622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5" idx="2"/>
              <a:endCxn id="23" idx="6"/>
            </p:cNvCxnSpPr>
            <p:nvPr/>
          </p:nvCxnSpPr>
          <p:spPr>
            <a:xfrm flipH="1">
              <a:off x="1457260" y="1438101"/>
              <a:ext cx="1112519" cy="61722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4" idx="2"/>
              <a:endCxn id="23" idx="5"/>
            </p:cNvCxnSpPr>
            <p:nvPr/>
          </p:nvCxnSpPr>
          <p:spPr>
            <a:xfrm flipH="1">
              <a:off x="1450564" y="2028305"/>
              <a:ext cx="373840" cy="4318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2" idx="1"/>
              <a:endCxn id="23" idx="4"/>
            </p:cNvCxnSpPr>
            <p:nvPr/>
          </p:nvCxnSpPr>
          <p:spPr>
            <a:xfrm flipH="1" flipV="1">
              <a:off x="1434400" y="2078181"/>
              <a:ext cx="249441" cy="64083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7" idx="0"/>
              <a:endCxn id="2" idx="3"/>
            </p:cNvCxnSpPr>
            <p:nvPr/>
          </p:nvCxnSpPr>
          <p:spPr>
            <a:xfrm flipV="1">
              <a:off x="1461417" y="2789552"/>
              <a:ext cx="222424" cy="5438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7" idx="5"/>
              <a:endCxn id="24" idx="1"/>
            </p:cNvCxnSpPr>
            <p:nvPr/>
          </p:nvCxnSpPr>
          <p:spPr>
            <a:xfrm>
              <a:off x="1496685" y="3418548"/>
              <a:ext cx="73951" cy="739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22" idx="2"/>
              <a:endCxn id="6" idx="6"/>
            </p:cNvCxnSpPr>
            <p:nvPr/>
          </p:nvCxnSpPr>
          <p:spPr>
            <a:xfrm flipH="1">
              <a:off x="1087343" y="2382981"/>
              <a:ext cx="1661621" cy="4987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22" idx="1"/>
              <a:endCxn id="4" idx="6"/>
            </p:cNvCxnSpPr>
            <p:nvPr/>
          </p:nvCxnSpPr>
          <p:spPr>
            <a:xfrm flipH="1" flipV="1">
              <a:off x="1924157" y="2028305"/>
              <a:ext cx="831503" cy="33851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stCxn id="5" idx="3"/>
              <a:endCxn id="4" idx="7"/>
            </p:cNvCxnSpPr>
            <p:nvPr/>
          </p:nvCxnSpPr>
          <p:spPr>
            <a:xfrm flipH="1">
              <a:off x="1909549" y="1473369"/>
              <a:ext cx="674838" cy="51966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5" idx="5"/>
              <a:endCxn id="3" idx="1"/>
            </p:cNvCxnSpPr>
            <p:nvPr/>
          </p:nvCxnSpPr>
          <p:spPr>
            <a:xfrm>
              <a:off x="2654924" y="1473369"/>
              <a:ext cx="489186" cy="33401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stCxn id="21" idx="7"/>
              <a:endCxn id="3" idx="2"/>
            </p:cNvCxnSpPr>
            <p:nvPr/>
          </p:nvCxnSpPr>
          <p:spPr>
            <a:xfrm flipV="1">
              <a:off x="2922146" y="1842654"/>
              <a:ext cx="207356" cy="3371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21" idx="4"/>
              <a:endCxn id="22" idx="0"/>
            </p:cNvCxnSpPr>
            <p:nvPr/>
          </p:nvCxnSpPr>
          <p:spPr>
            <a:xfrm flipH="1">
              <a:off x="2771824" y="1915390"/>
              <a:ext cx="134158" cy="44473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/>
          <p:cNvGrpSpPr/>
          <p:nvPr/>
        </p:nvGrpSpPr>
        <p:grpSpPr>
          <a:xfrm>
            <a:off x="4855459" y="932711"/>
            <a:ext cx="2324498" cy="1578380"/>
            <a:chOff x="4949944" y="1243613"/>
            <a:chExt cx="3099331" cy="2104507"/>
          </a:xfrm>
        </p:grpSpPr>
        <p:sp>
          <p:nvSpPr>
            <p:cNvPr id="25" name="Oval 24"/>
            <p:cNvSpPr/>
            <p:nvPr/>
          </p:nvSpPr>
          <p:spPr>
            <a:xfrm>
              <a:off x="6480846" y="3069297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7731282" y="1670680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562589" y="1908633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159012" y="1243613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912579" y="2304525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608955" y="2626644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219159" y="2005612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8003555" y="1825332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7060342" y="1512046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849080" y="3302400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4949944" y="2805019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104" name="Straight Connector 103"/>
            <p:cNvCxnSpPr>
              <a:stCxn id="31" idx="3"/>
              <a:endCxn id="35" idx="0"/>
            </p:cNvCxnSpPr>
            <p:nvPr/>
          </p:nvCxnSpPr>
          <p:spPr>
            <a:xfrm flipH="1">
              <a:off x="4972804" y="2044636"/>
              <a:ext cx="253051" cy="76038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stCxn id="34" idx="2"/>
              <a:endCxn id="35" idx="3"/>
            </p:cNvCxnSpPr>
            <p:nvPr/>
          </p:nvCxnSpPr>
          <p:spPr>
            <a:xfrm flipH="1" flipV="1">
              <a:off x="4956640" y="2844043"/>
              <a:ext cx="892440" cy="48121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stCxn id="34" idx="5"/>
              <a:endCxn id="29" idx="4"/>
            </p:cNvCxnSpPr>
            <p:nvPr/>
          </p:nvCxnSpPr>
          <p:spPr>
            <a:xfrm flipV="1">
              <a:off x="5888104" y="2404278"/>
              <a:ext cx="74352" cy="9371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25" idx="1"/>
              <a:endCxn id="29" idx="5"/>
            </p:cNvCxnSpPr>
            <p:nvPr/>
          </p:nvCxnSpPr>
          <p:spPr>
            <a:xfrm flipH="1" flipV="1">
              <a:off x="5997724" y="2389670"/>
              <a:ext cx="497730" cy="69423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25" idx="6"/>
              <a:endCxn id="30" idx="3"/>
            </p:cNvCxnSpPr>
            <p:nvPr/>
          </p:nvCxnSpPr>
          <p:spPr>
            <a:xfrm flipV="1">
              <a:off x="6580599" y="2711789"/>
              <a:ext cx="1042964" cy="40738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stCxn id="27" idx="2"/>
              <a:endCxn id="29" idx="7"/>
            </p:cNvCxnSpPr>
            <p:nvPr/>
          </p:nvCxnSpPr>
          <p:spPr>
            <a:xfrm flipH="1">
              <a:off x="5997724" y="1958510"/>
              <a:ext cx="564865" cy="36062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>
              <a:stCxn id="25" idx="0"/>
              <a:endCxn id="27" idx="4"/>
            </p:cNvCxnSpPr>
            <p:nvPr/>
          </p:nvCxnSpPr>
          <p:spPr>
            <a:xfrm flipV="1">
              <a:off x="6530723" y="2008386"/>
              <a:ext cx="81743" cy="106091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>
              <a:stCxn id="28" idx="5"/>
              <a:endCxn id="27" idx="1"/>
            </p:cNvCxnSpPr>
            <p:nvPr/>
          </p:nvCxnSpPr>
          <p:spPr>
            <a:xfrm>
              <a:off x="6244157" y="1328758"/>
              <a:ext cx="333040" cy="59448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>
              <a:stCxn id="27" idx="7"/>
              <a:endCxn id="33" idx="3"/>
            </p:cNvCxnSpPr>
            <p:nvPr/>
          </p:nvCxnSpPr>
          <p:spPr>
            <a:xfrm flipV="1">
              <a:off x="6647734" y="1551070"/>
              <a:ext cx="419304" cy="37217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stCxn id="27" idx="2"/>
              <a:endCxn id="31" idx="7"/>
            </p:cNvCxnSpPr>
            <p:nvPr/>
          </p:nvCxnSpPr>
          <p:spPr>
            <a:xfrm flipH="1">
              <a:off x="5258183" y="1958510"/>
              <a:ext cx="1304406" cy="5379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>
              <a:stCxn id="33" idx="6"/>
              <a:endCxn id="26" idx="2"/>
            </p:cNvCxnSpPr>
            <p:nvPr/>
          </p:nvCxnSpPr>
          <p:spPr>
            <a:xfrm>
              <a:off x="7106062" y="1534906"/>
              <a:ext cx="625220" cy="1856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stCxn id="29" idx="6"/>
              <a:endCxn id="26" idx="3"/>
            </p:cNvCxnSpPr>
            <p:nvPr/>
          </p:nvCxnSpPr>
          <p:spPr>
            <a:xfrm flipV="1">
              <a:off x="6012332" y="1755825"/>
              <a:ext cx="1733558" cy="59857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>
              <a:stCxn id="30" idx="1"/>
              <a:endCxn id="28" idx="6"/>
            </p:cNvCxnSpPr>
            <p:nvPr/>
          </p:nvCxnSpPr>
          <p:spPr>
            <a:xfrm flipH="1" flipV="1">
              <a:off x="6258765" y="1293490"/>
              <a:ext cx="1364798" cy="134776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>
              <a:stCxn id="32" idx="1"/>
              <a:endCxn id="26" idx="5"/>
            </p:cNvCxnSpPr>
            <p:nvPr/>
          </p:nvCxnSpPr>
          <p:spPr>
            <a:xfrm flipH="1" flipV="1">
              <a:off x="7816427" y="1755825"/>
              <a:ext cx="193824" cy="7620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>
              <a:stCxn id="29" idx="6"/>
              <a:endCxn id="30" idx="2"/>
            </p:cNvCxnSpPr>
            <p:nvPr/>
          </p:nvCxnSpPr>
          <p:spPr>
            <a:xfrm>
              <a:off x="6012332" y="2354402"/>
              <a:ext cx="1596623" cy="32211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6" name="Group 245"/>
          <p:cNvGrpSpPr/>
          <p:nvPr/>
        </p:nvGrpSpPr>
        <p:grpSpPr>
          <a:xfrm>
            <a:off x="2697820" y="2946860"/>
            <a:ext cx="1676919" cy="1699176"/>
            <a:chOff x="2073093" y="3929146"/>
            <a:chExt cx="2235892" cy="2265568"/>
          </a:xfrm>
        </p:grpSpPr>
        <p:sp>
          <p:nvSpPr>
            <p:cNvPr id="36" name="Oval 35"/>
            <p:cNvSpPr/>
            <p:nvPr/>
          </p:nvSpPr>
          <p:spPr>
            <a:xfrm>
              <a:off x="2754736" y="5465965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3035060" y="3929146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909907" y="4739986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470026" y="3982488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073093" y="5144539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2497043" y="6094961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2320396" y="4706735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755265" y="4082241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4263265" y="5051021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2497043" y="4794019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3039216" y="6081679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153" name="Straight Connector 152"/>
            <p:cNvCxnSpPr>
              <a:stCxn id="38" idx="1"/>
              <a:endCxn id="39" idx="5"/>
            </p:cNvCxnSpPr>
            <p:nvPr/>
          </p:nvCxnSpPr>
          <p:spPr>
            <a:xfrm flipH="1" flipV="1">
              <a:off x="2555171" y="4067633"/>
              <a:ext cx="369344" cy="68696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>
              <a:stCxn id="38" idx="0"/>
              <a:endCxn id="37" idx="4"/>
            </p:cNvCxnSpPr>
            <p:nvPr/>
          </p:nvCxnSpPr>
          <p:spPr>
            <a:xfrm flipV="1">
              <a:off x="2959784" y="4028899"/>
              <a:ext cx="125153" cy="71108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>
              <a:stCxn id="43" idx="2"/>
              <a:endCxn id="37" idx="6"/>
            </p:cNvCxnSpPr>
            <p:nvPr/>
          </p:nvCxnSpPr>
          <p:spPr>
            <a:xfrm flipH="1" flipV="1">
              <a:off x="3134813" y="3979023"/>
              <a:ext cx="620452" cy="12607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>
              <a:stCxn id="43" idx="4"/>
              <a:endCxn id="38" idx="6"/>
            </p:cNvCxnSpPr>
            <p:nvPr/>
          </p:nvCxnSpPr>
          <p:spPr>
            <a:xfrm flipH="1">
              <a:off x="3009660" y="4127961"/>
              <a:ext cx="768465" cy="66190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>
              <a:stCxn id="43" idx="4"/>
              <a:endCxn id="44" idx="0"/>
            </p:cNvCxnSpPr>
            <p:nvPr/>
          </p:nvCxnSpPr>
          <p:spPr>
            <a:xfrm>
              <a:off x="3778125" y="4127961"/>
              <a:ext cx="508000" cy="92306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>
              <a:stCxn id="38" idx="4"/>
              <a:endCxn id="36" idx="0"/>
            </p:cNvCxnSpPr>
            <p:nvPr/>
          </p:nvCxnSpPr>
          <p:spPr>
            <a:xfrm flipH="1">
              <a:off x="2804613" y="4839739"/>
              <a:ext cx="155171" cy="62622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>
              <a:stCxn id="43" idx="4"/>
              <a:endCxn id="36" idx="7"/>
            </p:cNvCxnSpPr>
            <p:nvPr/>
          </p:nvCxnSpPr>
          <p:spPr>
            <a:xfrm flipH="1">
              <a:off x="2839881" y="4127961"/>
              <a:ext cx="938244" cy="135261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>
              <a:stCxn id="45" idx="6"/>
              <a:endCxn id="38" idx="2"/>
            </p:cNvCxnSpPr>
            <p:nvPr/>
          </p:nvCxnSpPr>
          <p:spPr>
            <a:xfrm flipV="1">
              <a:off x="2542763" y="4789863"/>
              <a:ext cx="367144" cy="2701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>
              <a:stCxn id="42" idx="5"/>
              <a:endCxn id="45" idx="1"/>
            </p:cNvCxnSpPr>
            <p:nvPr/>
          </p:nvCxnSpPr>
          <p:spPr>
            <a:xfrm>
              <a:off x="2359420" y="4745759"/>
              <a:ext cx="144319" cy="5495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>
              <a:stCxn id="45" idx="3"/>
              <a:endCxn id="40" idx="7"/>
            </p:cNvCxnSpPr>
            <p:nvPr/>
          </p:nvCxnSpPr>
          <p:spPr>
            <a:xfrm flipH="1">
              <a:off x="2158238" y="4833043"/>
              <a:ext cx="345501" cy="32610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>
              <a:stCxn id="36" idx="3"/>
              <a:endCxn id="41" idx="0"/>
            </p:cNvCxnSpPr>
            <p:nvPr/>
          </p:nvCxnSpPr>
          <p:spPr>
            <a:xfrm flipH="1">
              <a:off x="2546920" y="5551110"/>
              <a:ext cx="222424" cy="5438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>
              <a:stCxn id="41" idx="6"/>
              <a:endCxn id="46" idx="2"/>
            </p:cNvCxnSpPr>
            <p:nvPr/>
          </p:nvCxnSpPr>
          <p:spPr>
            <a:xfrm flipV="1">
              <a:off x="2596796" y="6104539"/>
              <a:ext cx="442420" cy="4029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46" idx="0"/>
              <a:endCxn id="36" idx="5"/>
            </p:cNvCxnSpPr>
            <p:nvPr/>
          </p:nvCxnSpPr>
          <p:spPr>
            <a:xfrm flipH="1" flipV="1">
              <a:off x="2839881" y="5551110"/>
              <a:ext cx="222195" cy="53056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7" name="Group 246"/>
          <p:cNvGrpSpPr/>
          <p:nvPr/>
        </p:nvGrpSpPr>
        <p:grpSpPr>
          <a:xfrm>
            <a:off x="4801794" y="2869792"/>
            <a:ext cx="2407643" cy="1540370"/>
            <a:chOff x="4878392" y="3826389"/>
            <a:chExt cx="3210190" cy="2053826"/>
          </a:xfrm>
        </p:grpSpPr>
        <p:sp>
          <p:nvSpPr>
            <p:cNvPr id="47" name="Oval 46"/>
            <p:cNvSpPr/>
            <p:nvPr/>
          </p:nvSpPr>
          <p:spPr>
            <a:xfrm>
              <a:off x="6394077" y="5628579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7594549" y="3920313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78392" y="5071279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7079460" y="3826389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464618" y="4956633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7418672" y="5780462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7170162" y="4919224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8042862" y="4127438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7583717" y="4588152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701649" y="5252428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3301" y="4597107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195" name="Straight Connector 194"/>
            <p:cNvCxnSpPr>
              <a:stCxn id="49" idx="6"/>
              <a:endCxn id="51" idx="2"/>
            </p:cNvCxnSpPr>
            <p:nvPr/>
          </p:nvCxnSpPr>
          <p:spPr>
            <a:xfrm flipV="1">
              <a:off x="4978145" y="5006510"/>
              <a:ext cx="1486473" cy="1146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>
              <a:stCxn id="47" idx="0"/>
              <a:endCxn id="51" idx="4"/>
            </p:cNvCxnSpPr>
            <p:nvPr/>
          </p:nvCxnSpPr>
          <p:spPr>
            <a:xfrm flipV="1">
              <a:off x="6443954" y="5056386"/>
              <a:ext cx="70541" cy="57219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>
              <a:stCxn id="52" idx="2"/>
              <a:endCxn id="47" idx="6"/>
            </p:cNvCxnSpPr>
            <p:nvPr/>
          </p:nvCxnSpPr>
          <p:spPr>
            <a:xfrm flipH="1" flipV="1">
              <a:off x="6493830" y="5678456"/>
              <a:ext cx="924842" cy="15188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>
              <a:stCxn id="51" idx="7"/>
              <a:endCxn id="48" idx="3"/>
            </p:cNvCxnSpPr>
            <p:nvPr/>
          </p:nvCxnSpPr>
          <p:spPr>
            <a:xfrm flipV="1">
              <a:off x="6549763" y="4005458"/>
              <a:ext cx="1059394" cy="96578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>
              <a:stCxn id="51" idx="0"/>
              <a:endCxn id="50" idx="4"/>
            </p:cNvCxnSpPr>
            <p:nvPr/>
          </p:nvCxnSpPr>
          <p:spPr>
            <a:xfrm flipV="1">
              <a:off x="6514495" y="3926142"/>
              <a:ext cx="614842" cy="103049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>
              <a:stCxn id="56" idx="1"/>
              <a:endCxn id="51" idx="5"/>
            </p:cNvCxnSpPr>
            <p:nvPr/>
          </p:nvCxnSpPr>
          <p:spPr>
            <a:xfrm flipH="1" flipV="1">
              <a:off x="6549763" y="5041778"/>
              <a:ext cx="158582" cy="2173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>
              <a:stCxn id="56" idx="4"/>
              <a:endCxn id="47" idx="7"/>
            </p:cNvCxnSpPr>
            <p:nvPr/>
          </p:nvCxnSpPr>
          <p:spPr>
            <a:xfrm flipH="1">
              <a:off x="6479222" y="5298148"/>
              <a:ext cx="245287" cy="34503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>
              <a:stCxn id="57" idx="5"/>
              <a:endCxn id="51" idx="1"/>
            </p:cNvCxnSpPr>
            <p:nvPr/>
          </p:nvCxnSpPr>
          <p:spPr>
            <a:xfrm>
              <a:off x="6232325" y="4636131"/>
              <a:ext cx="246901" cy="33511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>
              <a:stCxn id="56" idx="7"/>
              <a:endCxn id="53" idx="3"/>
            </p:cNvCxnSpPr>
            <p:nvPr/>
          </p:nvCxnSpPr>
          <p:spPr>
            <a:xfrm flipV="1">
              <a:off x="6740673" y="4958248"/>
              <a:ext cx="436185" cy="30087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>
              <a:stCxn id="48" idx="4"/>
              <a:endCxn id="53" idx="7"/>
            </p:cNvCxnSpPr>
            <p:nvPr/>
          </p:nvCxnSpPr>
          <p:spPr>
            <a:xfrm flipH="1">
              <a:off x="7209186" y="4020066"/>
              <a:ext cx="435240" cy="90585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>
              <a:stCxn id="53" idx="7"/>
              <a:endCxn id="55" idx="3"/>
            </p:cNvCxnSpPr>
            <p:nvPr/>
          </p:nvCxnSpPr>
          <p:spPr>
            <a:xfrm flipV="1">
              <a:off x="7209186" y="4627176"/>
              <a:ext cx="381227" cy="2987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>
              <a:stCxn id="50" idx="4"/>
              <a:endCxn id="53" idx="1"/>
            </p:cNvCxnSpPr>
            <p:nvPr/>
          </p:nvCxnSpPr>
          <p:spPr>
            <a:xfrm>
              <a:off x="7129337" y="3926142"/>
              <a:ext cx="47521" cy="99977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>
              <a:stCxn id="55" idx="0"/>
              <a:endCxn id="48" idx="4"/>
            </p:cNvCxnSpPr>
            <p:nvPr/>
          </p:nvCxnSpPr>
          <p:spPr>
            <a:xfrm flipV="1">
              <a:off x="7606577" y="4020066"/>
              <a:ext cx="37849" cy="56808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>
              <a:stCxn id="48" idx="5"/>
              <a:endCxn id="54" idx="2"/>
            </p:cNvCxnSpPr>
            <p:nvPr/>
          </p:nvCxnSpPr>
          <p:spPr>
            <a:xfrm>
              <a:off x="7679694" y="4005458"/>
              <a:ext cx="363168" cy="14484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TextBox 108"/>
          <p:cNvSpPr txBox="1"/>
          <p:nvPr/>
        </p:nvSpPr>
        <p:spPr>
          <a:xfrm>
            <a:off x="1600638" y="937046"/>
            <a:ext cx="1014182" cy="322505"/>
          </a:xfrm>
          <a:prstGeom prst="rect">
            <a:avLst/>
          </a:prstGeom>
        </p:spPr>
        <p:txBody>
          <a:bodyPr vert="horz" wrap="square" lIns="0" tIns="34290" rIns="68580" bIns="34290" rtlCol="0" anchor="ctr">
            <a:noAutofit/>
          </a:bodyPr>
          <a:lstStyle/>
          <a:p>
            <a:pPr algn="r"/>
            <a:r>
              <a:rPr lang="en-US" sz="900" dirty="0"/>
              <a:t>signs &amp; symptoms from the EHR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721788" y="1448836"/>
            <a:ext cx="1014182" cy="322505"/>
          </a:xfrm>
          <a:prstGeom prst="rect">
            <a:avLst/>
          </a:prstGeom>
        </p:spPr>
        <p:txBody>
          <a:bodyPr vert="horz" wrap="square" lIns="0" tIns="34290" rIns="68580" bIns="34290" rtlCol="0" anchor="ctr">
            <a:noAutofit/>
          </a:bodyPr>
          <a:lstStyle/>
          <a:p>
            <a:r>
              <a:rPr lang="en-US" sz="900" dirty="0"/>
              <a:t>quantitative imaging features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779580" y="3353752"/>
            <a:ext cx="1014182" cy="322505"/>
          </a:xfrm>
          <a:prstGeom prst="rect">
            <a:avLst/>
          </a:prstGeom>
        </p:spPr>
        <p:txBody>
          <a:bodyPr vert="horz" wrap="square" lIns="0" tIns="34290" rIns="68580" bIns="34290" rtlCol="0" anchor="ctr">
            <a:noAutofit/>
          </a:bodyPr>
          <a:lstStyle/>
          <a:p>
            <a:pPr algn="r"/>
            <a:r>
              <a:rPr lang="en-US" sz="900" dirty="0"/>
              <a:t>proteins and transcriptomic biomarkers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444819" y="3850303"/>
            <a:ext cx="1014182" cy="322505"/>
          </a:xfrm>
          <a:prstGeom prst="rect">
            <a:avLst/>
          </a:prstGeom>
        </p:spPr>
        <p:txBody>
          <a:bodyPr vert="horz" wrap="square" lIns="0" tIns="34290" rIns="68580" bIns="34290" rtlCol="0" anchor="ctr">
            <a:noAutofit/>
          </a:bodyPr>
          <a:lstStyle/>
          <a:p>
            <a:r>
              <a:rPr lang="en-US" sz="900" dirty="0"/>
              <a:t>genomic biomarkers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28650" y="125930"/>
            <a:ext cx="7886700" cy="994172"/>
          </a:xfrm>
        </p:spPr>
        <p:txBody>
          <a:bodyPr/>
          <a:lstStyle/>
          <a:p>
            <a:r>
              <a:rPr lang="en-US" dirty="0"/>
              <a:t>Graphs as a unified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89513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6 0.00325 L 0.12018 0.04792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5" y="222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2.96296E-6 L 0.04687 -0.06088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-305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95 -0.00324 L -0.11328 0.0342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18" y="187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-0.18984 -0.01528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92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10" grpId="0"/>
      <p:bldP spid="112" grpId="0"/>
      <p:bldP spid="1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3054543" y="1190440"/>
            <a:ext cx="2805016" cy="3028352"/>
            <a:chOff x="2548722" y="1587253"/>
            <a:chExt cx="3740021" cy="4037802"/>
          </a:xfrm>
          <a:effectLst>
            <a:glow rad="25400">
              <a:schemeClr val="bg1">
                <a:alpha val="40000"/>
              </a:schemeClr>
            </a:glow>
          </a:effectLst>
        </p:grpSpPr>
        <p:cxnSp>
          <p:nvCxnSpPr>
            <p:cNvPr id="196" name="Straight Connector 195"/>
            <p:cNvCxnSpPr/>
            <p:nvPr/>
          </p:nvCxnSpPr>
          <p:spPr>
            <a:xfrm flipH="1">
              <a:off x="3007940" y="3547850"/>
              <a:ext cx="85632" cy="8504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flipH="1" flipV="1">
              <a:off x="3280241" y="3039163"/>
              <a:ext cx="334883" cy="4721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flipH="1" flipV="1">
              <a:off x="3420804" y="2348452"/>
              <a:ext cx="217180" cy="71506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flipH="1">
              <a:off x="3729143" y="2648165"/>
              <a:ext cx="863224" cy="775806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flipH="1">
              <a:off x="4809111" y="3412937"/>
              <a:ext cx="351523" cy="28779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4627636" y="2662773"/>
              <a:ext cx="146207" cy="1023346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V="1">
              <a:off x="3618598" y="3735996"/>
              <a:ext cx="1105368" cy="53408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H="1" flipV="1">
              <a:off x="2548722" y="2767613"/>
              <a:ext cx="387308" cy="142603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 flipV="1">
              <a:off x="3448819" y="4495861"/>
              <a:ext cx="395684" cy="46492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 flipH="1" flipV="1">
              <a:off x="3265633" y="3074431"/>
              <a:ext cx="595034" cy="1382406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flipV="1">
              <a:off x="4208877" y="4570262"/>
              <a:ext cx="670022" cy="29597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flipV="1">
              <a:off x="4911227" y="3871284"/>
              <a:ext cx="342436" cy="66665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H="1">
              <a:off x="5324200" y="2970284"/>
              <a:ext cx="964543" cy="83046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flipH="1" flipV="1">
              <a:off x="2608043" y="5016154"/>
              <a:ext cx="497938" cy="60890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flipH="1">
              <a:off x="4166179" y="1587253"/>
              <a:ext cx="672621" cy="10045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flipV="1">
              <a:off x="4627636" y="2177409"/>
              <a:ext cx="62998" cy="38561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flipH="1" flipV="1">
              <a:off x="3098055" y="3816402"/>
              <a:ext cx="30786" cy="45783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>
            <a:off x="3017135" y="1254829"/>
            <a:ext cx="1681249" cy="1607474"/>
            <a:chOff x="987590" y="1388224"/>
            <a:chExt cx="2241665" cy="2143299"/>
          </a:xfrm>
        </p:grpSpPr>
        <p:sp>
          <p:nvSpPr>
            <p:cNvPr id="148" name="Oval 147"/>
            <p:cNvSpPr/>
            <p:nvPr/>
          </p:nvSpPr>
          <p:spPr>
            <a:xfrm>
              <a:off x="1669233" y="2704407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49" name="Oval 148"/>
            <p:cNvSpPr/>
            <p:nvPr/>
          </p:nvSpPr>
          <p:spPr>
            <a:xfrm>
              <a:off x="3129502" y="1792777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1824404" y="1978428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2569779" y="1388224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987590" y="2382981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411540" y="3333403"/>
              <a:ext cx="99753" cy="997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1234893" y="1945177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2883122" y="1869670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748964" y="2360121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1411540" y="2032461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1563940" y="3485803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164" name="Straight Connector 163"/>
            <p:cNvCxnSpPr>
              <a:stCxn id="154" idx="0"/>
              <a:endCxn id="157" idx="4"/>
            </p:cNvCxnSpPr>
            <p:nvPr/>
          </p:nvCxnSpPr>
          <p:spPr>
            <a:xfrm flipV="1">
              <a:off x="1037467" y="1990897"/>
              <a:ext cx="220286" cy="39208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>
              <a:stCxn id="161" idx="2"/>
              <a:endCxn id="157" idx="5"/>
            </p:cNvCxnSpPr>
            <p:nvPr/>
          </p:nvCxnSpPr>
          <p:spPr>
            <a:xfrm flipH="1" flipV="1">
              <a:off x="1273917" y="1984201"/>
              <a:ext cx="137623" cy="7112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>
              <a:stCxn id="148" idx="2"/>
              <a:endCxn id="154" idx="6"/>
            </p:cNvCxnSpPr>
            <p:nvPr/>
          </p:nvCxnSpPr>
          <p:spPr>
            <a:xfrm flipH="1" flipV="1">
              <a:off x="1087343" y="2432858"/>
              <a:ext cx="581890" cy="32142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>
              <a:stCxn id="151" idx="4"/>
              <a:endCxn id="148" idx="0"/>
            </p:cNvCxnSpPr>
            <p:nvPr/>
          </p:nvCxnSpPr>
          <p:spPr>
            <a:xfrm flipH="1">
              <a:off x="1719110" y="2078181"/>
              <a:ext cx="155171" cy="62622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>
              <a:stCxn id="152" idx="2"/>
              <a:endCxn id="161" idx="6"/>
            </p:cNvCxnSpPr>
            <p:nvPr/>
          </p:nvCxnSpPr>
          <p:spPr>
            <a:xfrm flipH="1">
              <a:off x="1457260" y="1438101"/>
              <a:ext cx="1112519" cy="61722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>
              <a:stCxn id="151" idx="2"/>
              <a:endCxn id="161" idx="5"/>
            </p:cNvCxnSpPr>
            <p:nvPr/>
          </p:nvCxnSpPr>
          <p:spPr>
            <a:xfrm flipH="1">
              <a:off x="1450564" y="2028305"/>
              <a:ext cx="373840" cy="4318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>
              <a:stCxn id="148" idx="1"/>
              <a:endCxn id="161" idx="4"/>
            </p:cNvCxnSpPr>
            <p:nvPr/>
          </p:nvCxnSpPr>
          <p:spPr>
            <a:xfrm flipH="1" flipV="1">
              <a:off x="1434400" y="2078181"/>
              <a:ext cx="249441" cy="64083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>
              <a:stCxn id="155" idx="0"/>
              <a:endCxn id="148" idx="3"/>
            </p:cNvCxnSpPr>
            <p:nvPr/>
          </p:nvCxnSpPr>
          <p:spPr>
            <a:xfrm flipV="1">
              <a:off x="1461417" y="2789552"/>
              <a:ext cx="222424" cy="5438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>
              <a:stCxn id="155" idx="5"/>
              <a:endCxn id="163" idx="1"/>
            </p:cNvCxnSpPr>
            <p:nvPr/>
          </p:nvCxnSpPr>
          <p:spPr>
            <a:xfrm>
              <a:off x="1496685" y="3418548"/>
              <a:ext cx="73951" cy="739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>
              <a:stCxn id="160" idx="2"/>
              <a:endCxn id="154" idx="6"/>
            </p:cNvCxnSpPr>
            <p:nvPr/>
          </p:nvCxnSpPr>
          <p:spPr>
            <a:xfrm flipH="1">
              <a:off x="1087343" y="2382981"/>
              <a:ext cx="1661621" cy="4987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>
              <a:stCxn id="160" idx="1"/>
              <a:endCxn id="151" idx="6"/>
            </p:cNvCxnSpPr>
            <p:nvPr/>
          </p:nvCxnSpPr>
          <p:spPr>
            <a:xfrm flipH="1" flipV="1">
              <a:off x="1924157" y="2028305"/>
              <a:ext cx="831503" cy="33851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>
              <a:stCxn id="152" idx="3"/>
              <a:endCxn id="151" idx="7"/>
            </p:cNvCxnSpPr>
            <p:nvPr/>
          </p:nvCxnSpPr>
          <p:spPr>
            <a:xfrm flipH="1">
              <a:off x="1909549" y="1473369"/>
              <a:ext cx="674838" cy="51966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>
              <a:stCxn id="152" idx="5"/>
              <a:endCxn id="149" idx="1"/>
            </p:cNvCxnSpPr>
            <p:nvPr/>
          </p:nvCxnSpPr>
          <p:spPr>
            <a:xfrm>
              <a:off x="2654924" y="1473369"/>
              <a:ext cx="489186" cy="33401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>
              <a:stCxn id="158" idx="7"/>
              <a:endCxn id="149" idx="2"/>
            </p:cNvCxnSpPr>
            <p:nvPr/>
          </p:nvCxnSpPr>
          <p:spPr>
            <a:xfrm flipV="1">
              <a:off x="2922146" y="1842654"/>
              <a:ext cx="207356" cy="3371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>
              <a:stCxn id="158" idx="4"/>
              <a:endCxn id="160" idx="0"/>
            </p:cNvCxnSpPr>
            <p:nvPr/>
          </p:nvCxnSpPr>
          <p:spPr>
            <a:xfrm flipH="1">
              <a:off x="2771824" y="1915390"/>
              <a:ext cx="134158" cy="44473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Group 224"/>
          <p:cNvGrpSpPr/>
          <p:nvPr/>
        </p:nvGrpSpPr>
        <p:grpSpPr>
          <a:xfrm>
            <a:off x="3854344" y="1126582"/>
            <a:ext cx="2324498" cy="1578380"/>
            <a:chOff x="4949944" y="1243613"/>
            <a:chExt cx="3099331" cy="2104507"/>
          </a:xfrm>
        </p:grpSpPr>
        <p:sp>
          <p:nvSpPr>
            <p:cNvPr id="226" name="Oval 225"/>
            <p:cNvSpPr/>
            <p:nvPr/>
          </p:nvSpPr>
          <p:spPr>
            <a:xfrm>
              <a:off x="6480846" y="3069297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27" name="Oval 226"/>
            <p:cNvSpPr/>
            <p:nvPr/>
          </p:nvSpPr>
          <p:spPr>
            <a:xfrm>
              <a:off x="7731282" y="1670680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29" name="Oval 228"/>
            <p:cNvSpPr/>
            <p:nvPr/>
          </p:nvSpPr>
          <p:spPr>
            <a:xfrm>
              <a:off x="6562589" y="1908633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0" name="Oval 229"/>
            <p:cNvSpPr/>
            <p:nvPr/>
          </p:nvSpPr>
          <p:spPr>
            <a:xfrm>
              <a:off x="6159012" y="1243613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2" name="Oval 231"/>
            <p:cNvSpPr/>
            <p:nvPr/>
          </p:nvSpPr>
          <p:spPr>
            <a:xfrm>
              <a:off x="5912579" y="2304525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3" name="Oval 232"/>
            <p:cNvSpPr/>
            <p:nvPr/>
          </p:nvSpPr>
          <p:spPr>
            <a:xfrm>
              <a:off x="7608955" y="2626644"/>
              <a:ext cx="99753" cy="997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4" name="Oval 233"/>
            <p:cNvSpPr/>
            <p:nvPr/>
          </p:nvSpPr>
          <p:spPr>
            <a:xfrm>
              <a:off x="5219159" y="2005612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5" name="Oval 234"/>
            <p:cNvSpPr/>
            <p:nvPr/>
          </p:nvSpPr>
          <p:spPr>
            <a:xfrm>
              <a:off x="8003555" y="1825332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7" name="Oval 236"/>
            <p:cNvSpPr/>
            <p:nvPr/>
          </p:nvSpPr>
          <p:spPr>
            <a:xfrm>
              <a:off x="7060342" y="1512046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5849080" y="3302400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>
              <a:off x="4949944" y="2805019"/>
              <a:ext cx="45720" cy="457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241" name="Straight Connector 240"/>
            <p:cNvCxnSpPr>
              <a:stCxn id="234" idx="3"/>
              <a:endCxn id="239" idx="0"/>
            </p:cNvCxnSpPr>
            <p:nvPr/>
          </p:nvCxnSpPr>
          <p:spPr>
            <a:xfrm flipH="1">
              <a:off x="4972804" y="2044636"/>
              <a:ext cx="253051" cy="76038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>
              <a:stCxn id="238" idx="2"/>
              <a:endCxn id="239" idx="3"/>
            </p:cNvCxnSpPr>
            <p:nvPr/>
          </p:nvCxnSpPr>
          <p:spPr>
            <a:xfrm flipH="1" flipV="1">
              <a:off x="4956640" y="2844043"/>
              <a:ext cx="892440" cy="48121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>
              <a:stCxn id="238" idx="5"/>
              <a:endCxn id="232" idx="4"/>
            </p:cNvCxnSpPr>
            <p:nvPr/>
          </p:nvCxnSpPr>
          <p:spPr>
            <a:xfrm flipV="1">
              <a:off x="5888104" y="2404278"/>
              <a:ext cx="74352" cy="9371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>
              <a:stCxn id="226" idx="1"/>
              <a:endCxn id="232" idx="5"/>
            </p:cNvCxnSpPr>
            <p:nvPr/>
          </p:nvCxnSpPr>
          <p:spPr>
            <a:xfrm flipH="1" flipV="1">
              <a:off x="5997724" y="2389670"/>
              <a:ext cx="497730" cy="69423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>
              <a:stCxn id="226" idx="6"/>
              <a:endCxn id="233" idx="3"/>
            </p:cNvCxnSpPr>
            <p:nvPr/>
          </p:nvCxnSpPr>
          <p:spPr>
            <a:xfrm flipV="1">
              <a:off x="6580599" y="2711789"/>
              <a:ext cx="1042964" cy="40738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>
              <a:stCxn id="229" idx="2"/>
              <a:endCxn id="232" idx="7"/>
            </p:cNvCxnSpPr>
            <p:nvPr/>
          </p:nvCxnSpPr>
          <p:spPr>
            <a:xfrm flipH="1">
              <a:off x="5997724" y="1958510"/>
              <a:ext cx="564865" cy="36062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>
              <a:stCxn id="226" idx="0"/>
              <a:endCxn id="229" idx="4"/>
            </p:cNvCxnSpPr>
            <p:nvPr/>
          </p:nvCxnSpPr>
          <p:spPr>
            <a:xfrm flipV="1">
              <a:off x="6530723" y="2008386"/>
              <a:ext cx="81743" cy="106091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>
              <a:stCxn id="230" idx="5"/>
              <a:endCxn id="229" idx="1"/>
            </p:cNvCxnSpPr>
            <p:nvPr/>
          </p:nvCxnSpPr>
          <p:spPr>
            <a:xfrm>
              <a:off x="6244157" y="1328758"/>
              <a:ext cx="333040" cy="59448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>
              <a:stCxn id="229" idx="7"/>
              <a:endCxn id="237" idx="3"/>
            </p:cNvCxnSpPr>
            <p:nvPr/>
          </p:nvCxnSpPr>
          <p:spPr>
            <a:xfrm flipV="1">
              <a:off x="6647734" y="1551070"/>
              <a:ext cx="419304" cy="37217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>
              <a:stCxn id="229" idx="2"/>
              <a:endCxn id="234" idx="7"/>
            </p:cNvCxnSpPr>
            <p:nvPr/>
          </p:nvCxnSpPr>
          <p:spPr>
            <a:xfrm flipH="1">
              <a:off x="5258183" y="1958510"/>
              <a:ext cx="1304406" cy="5379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>
              <a:stCxn id="237" idx="6"/>
              <a:endCxn id="227" idx="2"/>
            </p:cNvCxnSpPr>
            <p:nvPr/>
          </p:nvCxnSpPr>
          <p:spPr>
            <a:xfrm>
              <a:off x="7106062" y="1534906"/>
              <a:ext cx="625220" cy="1856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>
              <a:stCxn id="232" idx="6"/>
              <a:endCxn id="227" idx="3"/>
            </p:cNvCxnSpPr>
            <p:nvPr/>
          </p:nvCxnSpPr>
          <p:spPr>
            <a:xfrm flipV="1">
              <a:off x="6012332" y="1755825"/>
              <a:ext cx="1733558" cy="59857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>
              <a:stCxn id="233" idx="1"/>
              <a:endCxn id="230" idx="6"/>
            </p:cNvCxnSpPr>
            <p:nvPr/>
          </p:nvCxnSpPr>
          <p:spPr>
            <a:xfrm flipH="1" flipV="1">
              <a:off x="6258765" y="1293490"/>
              <a:ext cx="1364798" cy="134776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>
              <a:stCxn id="235" idx="1"/>
              <a:endCxn id="227" idx="5"/>
            </p:cNvCxnSpPr>
            <p:nvPr/>
          </p:nvCxnSpPr>
          <p:spPr>
            <a:xfrm flipH="1" flipV="1">
              <a:off x="7816427" y="1755825"/>
              <a:ext cx="193824" cy="7620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>
              <a:stCxn id="232" idx="6"/>
              <a:endCxn id="233" idx="2"/>
            </p:cNvCxnSpPr>
            <p:nvPr/>
          </p:nvCxnSpPr>
          <p:spPr>
            <a:xfrm>
              <a:off x="6012332" y="2354402"/>
              <a:ext cx="1596623" cy="32211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/>
          <p:cNvGrpSpPr/>
          <p:nvPr/>
        </p:nvGrpSpPr>
        <p:grpSpPr>
          <a:xfrm>
            <a:off x="3154523" y="2557022"/>
            <a:ext cx="1676919" cy="1699176"/>
            <a:chOff x="2073093" y="3929146"/>
            <a:chExt cx="2235892" cy="2265568"/>
          </a:xfrm>
        </p:grpSpPr>
        <p:sp>
          <p:nvSpPr>
            <p:cNvPr id="261" name="Oval 260"/>
            <p:cNvSpPr/>
            <p:nvPr/>
          </p:nvSpPr>
          <p:spPr>
            <a:xfrm>
              <a:off x="2754736" y="5465965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2" name="Oval 261"/>
            <p:cNvSpPr/>
            <p:nvPr/>
          </p:nvSpPr>
          <p:spPr>
            <a:xfrm>
              <a:off x="3035060" y="3929146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3" name="Oval 262"/>
            <p:cNvSpPr/>
            <p:nvPr/>
          </p:nvSpPr>
          <p:spPr>
            <a:xfrm>
              <a:off x="2909907" y="4739986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4" name="Oval 263"/>
            <p:cNvSpPr/>
            <p:nvPr/>
          </p:nvSpPr>
          <p:spPr>
            <a:xfrm>
              <a:off x="2470026" y="3982488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5" name="Oval 264"/>
            <p:cNvSpPr/>
            <p:nvPr/>
          </p:nvSpPr>
          <p:spPr>
            <a:xfrm>
              <a:off x="2073093" y="5144539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6" name="Oval 265"/>
            <p:cNvSpPr/>
            <p:nvPr/>
          </p:nvSpPr>
          <p:spPr>
            <a:xfrm>
              <a:off x="2497043" y="6094961"/>
              <a:ext cx="99753" cy="99753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7" name="Oval 266"/>
            <p:cNvSpPr/>
            <p:nvPr/>
          </p:nvSpPr>
          <p:spPr>
            <a:xfrm>
              <a:off x="2320396" y="4706735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8" name="Oval 267"/>
            <p:cNvSpPr/>
            <p:nvPr/>
          </p:nvSpPr>
          <p:spPr>
            <a:xfrm>
              <a:off x="3755265" y="4082241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69" name="Oval 268"/>
            <p:cNvSpPr/>
            <p:nvPr/>
          </p:nvSpPr>
          <p:spPr>
            <a:xfrm>
              <a:off x="4263265" y="5051021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70" name="Oval 269"/>
            <p:cNvSpPr/>
            <p:nvPr/>
          </p:nvSpPr>
          <p:spPr>
            <a:xfrm>
              <a:off x="2497043" y="4794019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71" name="Oval 270"/>
            <p:cNvSpPr/>
            <p:nvPr/>
          </p:nvSpPr>
          <p:spPr>
            <a:xfrm>
              <a:off x="3039216" y="6081679"/>
              <a:ext cx="45720" cy="457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272" name="Straight Connector 271"/>
            <p:cNvCxnSpPr>
              <a:stCxn id="263" idx="1"/>
              <a:endCxn id="264" idx="5"/>
            </p:cNvCxnSpPr>
            <p:nvPr/>
          </p:nvCxnSpPr>
          <p:spPr>
            <a:xfrm flipH="1" flipV="1">
              <a:off x="2555171" y="4067633"/>
              <a:ext cx="369344" cy="68696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>
              <a:stCxn id="263" idx="0"/>
              <a:endCxn id="262" idx="4"/>
            </p:cNvCxnSpPr>
            <p:nvPr/>
          </p:nvCxnSpPr>
          <p:spPr>
            <a:xfrm flipV="1">
              <a:off x="2959784" y="4028899"/>
              <a:ext cx="125153" cy="71108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>
              <a:stCxn id="268" idx="2"/>
              <a:endCxn id="262" idx="6"/>
            </p:cNvCxnSpPr>
            <p:nvPr/>
          </p:nvCxnSpPr>
          <p:spPr>
            <a:xfrm flipH="1" flipV="1">
              <a:off x="3134813" y="3979023"/>
              <a:ext cx="620452" cy="12607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>
              <a:stCxn id="268" idx="4"/>
              <a:endCxn id="263" idx="6"/>
            </p:cNvCxnSpPr>
            <p:nvPr/>
          </p:nvCxnSpPr>
          <p:spPr>
            <a:xfrm flipH="1">
              <a:off x="3009660" y="4127961"/>
              <a:ext cx="768465" cy="66190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>
              <a:stCxn id="268" idx="4"/>
              <a:endCxn id="269" idx="0"/>
            </p:cNvCxnSpPr>
            <p:nvPr/>
          </p:nvCxnSpPr>
          <p:spPr>
            <a:xfrm>
              <a:off x="3778125" y="4127961"/>
              <a:ext cx="508000" cy="92306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>
              <a:stCxn id="263" idx="4"/>
              <a:endCxn id="261" idx="0"/>
            </p:cNvCxnSpPr>
            <p:nvPr/>
          </p:nvCxnSpPr>
          <p:spPr>
            <a:xfrm flipH="1">
              <a:off x="2804613" y="4839739"/>
              <a:ext cx="155171" cy="62622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>
              <a:stCxn id="268" idx="4"/>
              <a:endCxn id="261" idx="7"/>
            </p:cNvCxnSpPr>
            <p:nvPr/>
          </p:nvCxnSpPr>
          <p:spPr>
            <a:xfrm flipH="1">
              <a:off x="2839881" y="4127961"/>
              <a:ext cx="938244" cy="135261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>
              <a:stCxn id="270" idx="6"/>
              <a:endCxn id="263" idx="2"/>
            </p:cNvCxnSpPr>
            <p:nvPr/>
          </p:nvCxnSpPr>
          <p:spPr>
            <a:xfrm flipV="1">
              <a:off x="2542763" y="4789863"/>
              <a:ext cx="367144" cy="2701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>
              <a:stCxn id="267" idx="5"/>
              <a:endCxn id="270" idx="1"/>
            </p:cNvCxnSpPr>
            <p:nvPr/>
          </p:nvCxnSpPr>
          <p:spPr>
            <a:xfrm>
              <a:off x="2359420" y="4745759"/>
              <a:ext cx="144319" cy="5495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>
              <a:stCxn id="270" idx="3"/>
              <a:endCxn id="265" idx="7"/>
            </p:cNvCxnSpPr>
            <p:nvPr/>
          </p:nvCxnSpPr>
          <p:spPr>
            <a:xfrm flipH="1">
              <a:off x="2158238" y="4833043"/>
              <a:ext cx="345501" cy="32610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>
              <a:stCxn id="261" idx="3"/>
              <a:endCxn id="266" idx="0"/>
            </p:cNvCxnSpPr>
            <p:nvPr/>
          </p:nvCxnSpPr>
          <p:spPr>
            <a:xfrm flipH="1">
              <a:off x="2546920" y="5551110"/>
              <a:ext cx="222424" cy="5438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>
              <a:stCxn id="266" idx="6"/>
              <a:endCxn id="271" idx="2"/>
            </p:cNvCxnSpPr>
            <p:nvPr/>
          </p:nvCxnSpPr>
          <p:spPr>
            <a:xfrm flipV="1">
              <a:off x="2596796" y="6104539"/>
              <a:ext cx="442420" cy="4029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>
              <a:stCxn id="271" idx="0"/>
              <a:endCxn id="261" idx="5"/>
            </p:cNvCxnSpPr>
            <p:nvPr/>
          </p:nvCxnSpPr>
          <p:spPr>
            <a:xfrm flipH="1" flipV="1">
              <a:off x="2839881" y="5551110"/>
              <a:ext cx="222195" cy="53056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5" name="Group 284"/>
          <p:cNvGrpSpPr/>
          <p:nvPr/>
        </p:nvGrpSpPr>
        <p:grpSpPr>
          <a:xfrm>
            <a:off x="3035173" y="2764589"/>
            <a:ext cx="2407643" cy="1540370"/>
            <a:chOff x="4878392" y="3826389"/>
            <a:chExt cx="3210190" cy="2053826"/>
          </a:xfrm>
        </p:grpSpPr>
        <p:sp>
          <p:nvSpPr>
            <p:cNvPr id="286" name="Oval 285"/>
            <p:cNvSpPr/>
            <p:nvPr/>
          </p:nvSpPr>
          <p:spPr>
            <a:xfrm>
              <a:off x="6394077" y="5628579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87" name="Oval 286"/>
            <p:cNvSpPr/>
            <p:nvPr/>
          </p:nvSpPr>
          <p:spPr>
            <a:xfrm>
              <a:off x="7594549" y="3926409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88" name="Oval 287"/>
            <p:cNvSpPr/>
            <p:nvPr/>
          </p:nvSpPr>
          <p:spPr>
            <a:xfrm>
              <a:off x="4878392" y="5071279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89" name="Oval 288"/>
            <p:cNvSpPr/>
            <p:nvPr/>
          </p:nvSpPr>
          <p:spPr>
            <a:xfrm>
              <a:off x="7079460" y="3826389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90" name="Oval 289"/>
            <p:cNvSpPr/>
            <p:nvPr/>
          </p:nvSpPr>
          <p:spPr>
            <a:xfrm>
              <a:off x="6464618" y="4956633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91" name="Oval 290"/>
            <p:cNvSpPr/>
            <p:nvPr/>
          </p:nvSpPr>
          <p:spPr>
            <a:xfrm>
              <a:off x="7418672" y="5780462"/>
              <a:ext cx="99753" cy="99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92" name="Oval 291"/>
            <p:cNvSpPr/>
            <p:nvPr/>
          </p:nvSpPr>
          <p:spPr>
            <a:xfrm>
              <a:off x="7170162" y="4919224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93" name="Oval 292"/>
            <p:cNvSpPr/>
            <p:nvPr/>
          </p:nvSpPr>
          <p:spPr>
            <a:xfrm>
              <a:off x="8042862" y="4127438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>
              <a:off x="7583717" y="4588152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6701649" y="5252428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296" name="Oval 295"/>
            <p:cNvSpPr/>
            <p:nvPr/>
          </p:nvSpPr>
          <p:spPr>
            <a:xfrm>
              <a:off x="6193301" y="4597107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297" name="Straight Connector 296"/>
            <p:cNvCxnSpPr>
              <a:stCxn id="288" idx="6"/>
              <a:endCxn id="290" idx="2"/>
            </p:cNvCxnSpPr>
            <p:nvPr/>
          </p:nvCxnSpPr>
          <p:spPr>
            <a:xfrm flipV="1">
              <a:off x="4978145" y="5006510"/>
              <a:ext cx="1486473" cy="1146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>
              <a:stCxn id="286" idx="0"/>
              <a:endCxn id="290" idx="4"/>
            </p:cNvCxnSpPr>
            <p:nvPr/>
          </p:nvCxnSpPr>
          <p:spPr>
            <a:xfrm flipV="1">
              <a:off x="6443954" y="5056386"/>
              <a:ext cx="70541" cy="57219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>
              <a:stCxn id="291" idx="2"/>
              <a:endCxn id="286" idx="6"/>
            </p:cNvCxnSpPr>
            <p:nvPr/>
          </p:nvCxnSpPr>
          <p:spPr>
            <a:xfrm flipH="1" flipV="1">
              <a:off x="6493830" y="5678456"/>
              <a:ext cx="924842" cy="15188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>
              <a:stCxn id="290" idx="7"/>
              <a:endCxn id="287" idx="3"/>
            </p:cNvCxnSpPr>
            <p:nvPr/>
          </p:nvCxnSpPr>
          <p:spPr>
            <a:xfrm flipV="1">
              <a:off x="6549763" y="4011554"/>
              <a:ext cx="1059394" cy="95968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>
              <a:stCxn id="290" idx="0"/>
              <a:endCxn id="289" idx="4"/>
            </p:cNvCxnSpPr>
            <p:nvPr/>
          </p:nvCxnSpPr>
          <p:spPr>
            <a:xfrm flipV="1">
              <a:off x="6514495" y="3926142"/>
              <a:ext cx="614842" cy="103049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>
              <a:stCxn id="295" idx="1"/>
              <a:endCxn id="290" idx="5"/>
            </p:cNvCxnSpPr>
            <p:nvPr/>
          </p:nvCxnSpPr>
          <p:spPr>
            <a:xfrm flipH="1" flipV="1">
              <a:off x="6549763" y="5041778"/>
              <a:ext cx="158582" cy="2173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>
              <a:stCxn id="295" idx="4"/>
              <a:endCxn id="286" idx="7"/>
            </p:cNvCxnSpPr>
            <p:nvPr/>
          </p:nvCxnSpPr>
          <p:spPr>
            <a:xfrm flipH="1">
              <a:off x="6479222" y="5298148"/>
              <a:ext cx="245287" cy="34503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>
              <a:stCxn id="296" idx="5"/>
              <a:endCxn id="290" idx="1"/>
            </p:cNvCxnSpPr>
            <p:nvPr/>
          </p:nvCxnSpPr>
          <p:spPr>
            <a:xfrm>
              <a:off x="6232325" y="4636131"/>
              <a:ext cx="246901" cy="33511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>
              <a:stCxn id="295" idx="7"/>
              <a:endCxn id="292" idx="3"/>
            </p:cNvCxnSpPr>
            <p:nvPr/>
          </p:nvCxnSpPr>
          <p:spPr>
            <a:xfrm flipV="1">
              <a:off x="6740673" y="4958248"/>
              <a:ext cx="436185" cy="30087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>
              <a:stCxn id="287" idx="4"/>
              <a:endCxn id="292" idx="7"/>
            </p:cNvCxnSpPr>
            <p:nvPr/>
          </p:nvCxnSpPr>
          <p:spPr>
            <a:xfrm flipH="1">
              <a:off x="7209186" y="4026162"/>
              <a:ext cx="435240" cy="8997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>
              <a:stCxn id="292" idx="7"/>
              <a:endCxn id="294" idx="3"/>
            </p:cNvCxnSpPr>
            <p:nvPr/>
          </p:nvCxnSpPr>
          <p:spPr>
            <a:xfrm flipV="1">
              <a:off x="7209186" y="4627176"/>
              <a:ext cx="381227" cy="2987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>
              <a:stCxn id="289" idx="4"/>
              <a:endCxn id="292" idx="1"/>
            </p:cNvCxnSpPr>
            <p:nvPr/>
          </p:nvCxnSpPr>
          <p:spPr>
            <a:xfrm>
              <a:off x="7129337" y="3926142"/>
              <a:ext cx="47521" cy="99977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>
              <a:stCxn id="294" idx="0"/>
              <a:endCxn id="287" idx="4"/>
            </p:cNvCxnSpPr>
            <p:nvPr/>
          </p:nvCxnSpPr>
          <p:spPr>
            <a:xfrm flipV="1">
              <a:off x="7606577" y="4026162"/>
              <a:ext cx="37849" cy="56199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>
              <a:stCxn id="287" idx="5"/>
              <a:endCxn id="293" idx="2"/>
            </p:cNvCxnSpPr>
            <p:nvPr/>
          </p:nvCxnSpPr>
          <p:spPr>
            <a:xfrm>
              <a:off x="7679694" y="4011554"/>
              <a:ext cx="363168" cy="1387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3" name="Group 212"/>
          <p:cNvGrpSpPr/>
          <p:nvPr/>
        </p:nvGrpSpPr>
        <p:grpSpPr>
          <a:xfrm>
            <a:off x="3054543" y="1190440"/>
            <a:ext cx="2805016" cy="3028352"/>
            <a:chOff x="2548722" y="1587253"/>
            <a:chExt cx="3740021" cy="4037802"/>
          </a:xfrm>
        </p:grpSpPr>
        <p:cxnSp>
          <p:nvCxnSpPr>
            <p:cNvPr id="214" name="Straight Connector 213"/>
            <p:cNvCxnSpPr/>
            <p:nvPr/>
          </p:nvCxnSpPr>
          <p:spPr>
            <a:xfrm flipH="1">
              <a:off x="3007940" y="3547850"/>
              <a:ext cx="85632" cy="8504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H="1" flipV="1">
              <a:off x="3280241" y="3039163"/>
              <a:ext cx="334883" cy="4721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flipH="1" flipV="1">
              <a:off x="3420804" y="2348452"/>
              <a:ext cx="217180" cy="71506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flipH="1">
              <a:off x="3729143" y="2648165"/>
              <a:ext cx="863224" cy="77580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H="1">
              <a:off x="4809111" y="3412937"/>
              <a:ext cx="351523" cy="28779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4627636" y="2662773"/>
              <a:ext cx="146207" cy="10233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flipV="1">
              <a:off x="3618598" y="3735996"/>
              <a:ext cx="1105368" cy="53408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flipH="1" flipV="1">
              <a:off x="2548722" y="2767613"/>
              <a:ext cx="387308" cy="142603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flipV="1">
              <a:off x="3448819" y="4495861"/>
              <a:ext cx="395684" cy="46492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flipH="1" flipV="1">
              <a:off x="3265633" y="3074431"/>
              <a:ext cx="595034" cy="138240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4208877" y="4570262"/>
              <a:ext cx="670022" cy="29597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flipV="1">
              <a:off x="4911227" y="3871284"/>
              <a:ext cx="342436" cy="66665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H="1">
              <a:off x="5324200" y="2970284"/>
              <a:ext cx="964543" cy="83046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 flipV="1">
              <a:off x="2608043" y="5016154"/>
              <a:ext cx="497938" cy="60890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flipH="1">
              <a:off x="4166179" y="1587253"/>
              <a:ext cx="672621" cy="1004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flipV="1">
              <a:off x="4627636" y="2177409"/>
              <a:ext cx="62998" cy="38561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flipH="1" flipV="1">
              <a:off x="3098055" y="3816402"/>
              <a:ext cx="30786" cy="45783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6" name="Group 245"/>
          <p:cNvGrpSpPr/>
          <p:nvPr/>
        </p:nvGrpSpPr>
        <p:grpSpPr>
          <a:xfrm>
            <a:off x="3035173" y="2764589"/>
            <a:ext cx="2407643" cy="1540370"/>
            <a:chOff x="4878392" y="3826389"/>
            <a:chExt cx="3210190" cy="205382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47" name="Oval 246"/>
            <p:cNvSpPr/>
            <p:nvPr/>
          </p:nvSpPr>
          <p:spPr>
            <a:xfrm>
              <a:off x="6394077" y="5628579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1" name="Oval 310"/>
            <p:cNvSpPr/>
            <p:nvPr/>
          </p:nvSpPr>
          <p:spPr>
            <a:xfrm>
              <a:off x="7594549" y="3926409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2" name="Oval 311"/>
            <p:cNvSpPr/>
            <p:nvPr/>
          </p:nvSpPr>
          <p:spPr>
            <a:xfrm>
              <a:off x="4878392" y="5071279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3" name="Oval 312"/>
            <p:cNvSpPr/>
            <p:nvPr/>
          </p:nvSpPr>
          <p:spPr>
            <a:xfrm>
              <a:off x="7079460" y="3826389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4" name="Oval 313"/>
            <p:cNvSpPr/>
            <p:nvPr/>
          </p:nvSpPr>
          <p:spPr>
            <a:xfrm>
              <a:off x="6464618" y="4956633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5" name="Oval 314"/>
            <p:cNvSpPr/>
            <p:nvPr/>
          </p:nvSpPr>
          <p:spPr>
            <a:xfrm>
              <a:off x="7418672" y="5780462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6" name="Oval 315"/>
            <p:cNvSpPr/>
            <p:nvPr/>
          </p:nvSpPr>
          <p:spPr>
            <a:xfrm>
              <a:off x="7170162" y="4919224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7" name="Oval 316"/>
            <p:cNvSpPr/>
            <p:nvPr/>
          </p:nvSpPr>
          <p:spPr>
            <a:xfrm>
              <a:off x="8042862" y="4127438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8" name="Oval 317"/>
            <p:cNvSpPr/>
            <p:nvPr/>
          </p:nvSpPr>
          <p:spPr>
            <a:xfrm>
              <a:off x="7583717" y="4588152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19" name="Oval 318"/>
            <p:cNvSpPr/>
            <p:nvPr/>
          </p:nvSpPr>
          <p:spPr>
            <a:xfrm>
              <a:off x="6701649" y="5252428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20" name="Oval 319"/>
            <p:cNvSpPr/>
            <p:nvPr/>
          </p:nvSpPr>
          <p:spPr>
            <a:xfrm>
              <a:off x="6193301" y="4597107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321" name="Straight Connector 320"/>
            <p:cNvCxnSpPr>
              <a:stCxn id="312" idx="6"/>
              <a:endCxn id="314" idx="2"/>
            </p:cNvCxnSpPr>
            <p:nvPr/>
          </p:nvCxnSpPr>
          <p:spPr>
            <a:xfrm flipV="1">
              <a:off x="4978145" y="5006510"/>
              <a:ext cx="1486473" cy="11464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>
              <a:stCxn id="247" idx="0"/>
              <a:endCxn id="314" idx="4"/>
            </p:cNvCxnSpPr>
            <p:nvPr/>
          </p:nvCxnSpPr>
          <p:spPr>
            <a:xfrm flipV="1">
              <a:off x="6443954" y="5056386"/>
              <a:ext cx="70541" cy="572193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>
              <a:stCxn id="315" idx="2"/>
              <a:endCxn id="247" idx="6"/>
            </p:cNvCxnSpPr>
            <p:nvPr/>
          </p:nvCxnSpPr>
          <p:spPr>
            <a:xfrm flipH="1" flipV="1">
              <a:off x="6493830" y="5678456"/>
              <a:ext cx="924842" cy="151883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>
              <a:stCxn id="314" idx="7"/>
              <a:endCxn id="311" idx="3"/>
            </p:cNvCxnSpPr>
            <p:nvPr/>
          </p:nvCxnSpPr>
          <p:spPr>
            <a:xfrm flipV="1">
              <a:off x="6549763" y="4011554"/>
              <a:ext cx="1059394" cy="959687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>
              <a:stCxn id="314" idx="0"/>
              <a:endCxn id="313" idx="4"/>
            </p:cNvCxnSpPr>
            <p:nvPr/>
          </p:nvCxnSpPr>
          <p:spPr>
            <a:xfrm flipV="1">
              <a:off x="6514495" y="3926142"/>
              <a:ext cx="614842" cy="103049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>
              <a:stCxn id="319" idx="1"/>
              <a:endCxn id="314" idx="5"/>
            </p:cNvCxnSpPr>
            <p:nvPr/>
          </p:nvCxnSpPr>
          <p:spPr>
            <a:xfrm flipH="1" flipV="1">
              <a:off x="6549763" y="5041778"/>
              <a:ext cx="158582" cy="21734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>
              <a:stCxn id="319" idx="4"/>
              <a:endCxn id="247" idx="7"/>
            </p:cNvCxnSpPr>
            <p:nvPr/>
          </p:nvCxnSpPr>
          <p:spPr>
            <a:xfrm flipH="1">
              <a:off x="6479222" y="5298148"/>
              <a:ext cx="245287" cy="345039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>
              <a:stCxn id="320" idx="5"/>
              <a:endCxn id="314" idx="1"/>
            </p:cNvCxnSpPr>
            <p:nvPr/>
          </p:nvCxnSpPr>
          <p:spPr>
            <a:xfrm>
              <a:off x="6232325" y="4636131"/>
              <a:ext cx="246901" cy="33511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>
              <a:stCxn id="319" idx="7"/>
              <a:endCxn id="316" idx="3"/>
            </p:cNvCxnSpPr>
            <p:nvPr/>
          </p:nvCxnSpPr>
          <p:spPr>
            <a:xfrm flipV="1">
              <a:off x="6740673" y="4958248"/>
              <a:ext cx="436185" cy="30087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>
              <a:stCxn id="311" idx="4"/>
              <a:endCxn id="316" idx="7"/>
            </p:cNvCxnSpPr>
            <p:nvPr/>
          </p:nvCxnSpPr>
          <p:spPr>
            <a:xfrm flipH="1">
              <a:off x="7209186" y="4026162"/>
              <a:ext cx="435240" cy="899758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>
              <a:stCxn id="316" idx="7"/>
              <a:endCxn id="318" idx="3"/>
            </p:cNvCxnSpPr>
            <p:nvPr/>
          </p:nvCxnSpPr>
          <p:spPr>
            <a:xfrm flipV="1">
              <a:off x="7209186" y="4627176"/>
              <a:ext cx="381227" cy="298744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>
              <a:stCxn id="313" idx="4"/>
              <a:endCxn id="316" idx="1"/>
            </p:cNvCxnSpPr>
            <p:nvPr/>
          </p:nvCxnSpPr>
          <p:spPr>
            <a:xfrm>
              <a:off x="7129337" y="3926142"/>
              <a:ext cx="47521" cy="999778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>
              <a:stCxn id="318" idx="0"/>
              <a:endCxn id="311" idx="4"/>
            </p:cNvCxnSpPr>
            <p:nvPr/>
          </p:nvCxnSpPr>
          <p:spPr>
            <a:xfrm flipV="1">
              <a:off x="7606577" y="4026162"/>
              <a:ext cx="37849" cy="56199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>
              <a:stCxn id="311" idx="5"/>
              <a:endCxn id="317" idx="2"/>
            </p:cNvCxnSpPr>
            <p:nvPr/>
          </p:nvCxnSpPr>
          <p:spPr>
            <a:xfrm>
              <a:off x="7679694" y="4011554"/>
              <a:ext cx="363168" cy="138744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5" name="Group 334"/>
          <p:cNvGrpSpPr/>
          <p:nvPr/>
        </p:nvGrpSpPr>
        <p:grpSpPr>
          <a:xfrm>
            <a:off x="3854344" y="1126582"/>
            <a:ext cx="2324498" cy="1578380"/>
            <a:chOff x="4949944" y="1243613"/>
            <a:chExt cx="3099331" cy="210450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36" name="Oval 335"/>
            <p:cNvSpPr/>
            <p:nvPr/>
          </p:nvSpPr>
          <p:spPr>
            <a:xfrm>
              <a:off x="6480846" y="3069297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37" name="Oval 336"/>
            <p:cNvSpPr/>
            <p:nvPr/>
          </p:nvSpPr>
          <p:spPr>
            <a:xfrm>
              <a:off x="7731282" y="1670680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38" name="Oval 337"/>
            <p:cNvSpPr/>
            <p:nvPr/>
          </p:nvSpPr>
          <p:spPr>
            <a:xfrm>
              <a:off x="6562589" y="1908633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39" name="Oval 338"/>
            <p:cNvSpPr/>
            <p:nvPr/>
          </p:nvSpPr>
          <p:spPr>
            <a:xfrm>
              <a:off x="6159012" y="1243613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40" name="Oval 339"/>
            <p:cNvSpPr/>
            <p:nvPr/>
          </p:nvSpPr>
          <p:spPr>
            <a:xfrm>
              <a:off x="5912579" y="2304525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41" name="Oval 340"/>
            <p:cNvSpPr/>
            <p:nvPr/>
          </p:nvSpPr>
          <p:spPr>
            <a:xfrm>
              <a:off x="7608955" y="2626644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42" name="Oval 341"/>
            <p:cNvSpPr/>
            <p:nvPr/>
          </p:nvSpPr>
          <p:spPr>
            <a:xfrm>
              <a:off x="5219159" y="2005612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43" name="Oval 342"/>
            <p:cNvSpPr/>
            <p:nvPr/>
          </p:nvSpPr>
          <p:spPr>
            <a:xfrm>
              <a:off x="8003555" y="1825332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44" name="Oval 343"/>
            <p:cNvSpPr/>
            <p:nvPr/>
          </p:nvSpPr>
          <p:spPr>
            <a:xfrm>
              <a:off x="7060342" y="1512046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45" name="Oval 344"/>
            <p:cNvSpPr/>
            <p:nvPr/>
          </p:nvSpPr>
          <p:spPr>
            <a:xfrm>
              <a:off x="5849080" y="3302400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46" name="Oval 345"/>
            <p:cNvSpPr/>
            <p:nvPr/>
          </p:nvSpPr>
          <p:spPr>
            <a:xfrm>
              <a:off x="4949944" y="2805019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347" name="Straight Connector 346"/>
            <p:cNvCxnSpPr>
              <a:stCxn id="342" idx="3"/>
              <a:endCxn id="346" idx="0"/>
            </p:cNvCxnSpPr>
            <p:nvPr/>
          </p:nvCxnSpPr>
          <p:spPr>
            <a:xfrm flipH="1">
              <a:off x="4972804" y="2044636"/>
              <a:ext cx="253051" cy="760383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>
              <a:stCxn id="345" idx="2"/>
              <a:endCxn id="346" idx="3"/>
            </p:cNvCxnSpPr>
            <p:nvPr/>
          </p:nvCxnSpPr>
          <p:spPr>
            <a:xfrm flipH="1" flipV="1">
              <a:off x="4956640" y="2844043"/>
              <a:ext cx="892440" cy="481217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>
              <a:stCxn id="345" idx="5"/>
              <a:endCxn id="340" idx="4"/>
            </p:cNvCxnSpPr>
            <p:nvPr/>
          </p:nvCxnSpPr>
          <p:spPr>
            <a:xfrm flipV="1">
              <a:off x="5888104" y="2404278"/>
              <a:ext cx="74352" cy="93714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>
              <a:stCxn id="336" idx="1"/>
              <a:endCxn id="340" idx="5"/>
            </p:cNvCxnSpPr>
            <p:nvPr/>
          </p:nvCxnSpPr>
          <p:spPr>
            <a:xfrm flipH="1" flipV="1">
              <a:off x="5997724" y="2389670"/>
              <a:ext cx="497730" cy="694235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>
              <a:stCxn id="336" idx="6"/>
              <a:endCxn id="341" idx="3"/>
            </p:cNvCxnSpPr>
            <p:nvPr/>
          </p:nvCxnSpPr>
          <p:spPr>
            <a:xfrm flipV="1">
              <a:off x="6580599" y="2711789"/>
              <a:ext cx="1042964" cy="407385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>
              <a:stCxn id="338" idx="2"/>
              <a:endCxn id="340" idx="7"/>
            </p:cNvCxnSpPr>
            <p:nvPr/>
          </p:nvCxnSpPr>
          <p:spPr>
            <a:xfrm flipH="1">
              <a:off x="5997724" y="1958510"/>
              <a:ext cx="564865" cy="360623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>
              <a:stCxn id="336" idx="0"/>
              <a:endCxn id="338" idx="4"/>
            </p:cNvCxnSpPr>
            <p:nvPr/>
          </p:nvCxnSpPr>
          <p:spPr>
            <a:xfrm flipV="1">
              <a:off x="6530723" y="2008386"/>
              <a:ext cx="81743" cy="106091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>
              <a:stCxn id="339" idx="5"/>
              <a:endCxn id="338" idx="1"/>
            </p:cNvCxnSpPr>
            <p:nvPr/>
          </p:nvCxnSpPr>
          <p:spPr>
            <a:xfrm>
              <a:off x="6244157" y="1328758"/>
              <a:ext cx="333040" cy="594483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>
              <a:stCxn id="338" idx="7"/>
              <a:endCxn id="344" idx="3"/>
            </p:cNvCxnSpPr>
            <p:nvPr/>
          </p:nvCxnSpPr>
          <p:spPr>
            <a:xfrm flipV="1">
              <a:off x="6647734" y="1551070"/>
              <a:ext cx="419304" cy="37217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>
              <a:stCxn id="338" idx="2"/>
              <a:endCxn id="342" idx="7"/>
            </p:cNvCxnSpPr>
            <p:nvPr/>
          </p:nvCxnSpPr>
          <p:spPr>
            <a:xfrm flipH="1">
              <a:off x="5258183" y="1958510"/>
              <a:ext cx="1304406" cy="53798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>
              <a:stCxn id="344" idx="6"/>
              <a:endCxn id="337" idx="2"/>
            </p:cNvCxnSpPr>
            <p:nvPr/>
          </p:nvCxnSpPr>
          <p:spPr>
            <a:xfrm>
              <a:off x="7106062" y="1534906"/>
              <a:ext cx="625220" cy="18565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>
              <a:stCxn id="340" idx="6"/>
              <a:endCxn id="337" idx="3"/>
            </p:cNvCxnSpPr>
            <p:nvPr/>
          </p:nvCxnSpPr>
          <p:spPr>
            <a:xfrm flipV="1">
              <a:off x="6012332" y="1755825"/>
              <a:ext cx="1733558" cy="598577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>
              <a:stCxn id="341" idx="1"/>
              <a:endCxn id="339" idx="6"/>
            </p:cNvCxnSpPr>
            <p:nvPr/>
          </p:nvCxnSpPr>
          <p:spPr>
            <a:xfrm flipH="1" flipV="1">
              <a:off x="6258765" y="1293490"/>
              <a:ext cx="1364798" cy="1347762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>
              <a:stCxn id="343" idx="1"/>
              <a:endCxn id="337" idx="5"/>
            </p:cNvCxnSpPr>
            <p:nvPr/>
          </p:nvCxnSpPr>
          <p:spPr>
            <a:xfrm flipH="1" flipV="1">
              <a:off x="7816427" y="1755825"/>
              <a:ext cx="193824" cy="76203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>
              <a:stCxn id="340" idx="6"/>
              <a:endCxn id="341" idx="2"/>
            </p:cNvCxnSpPr>
            <p:nvPr/>
          </p:nvCxnSpPr>
          <p:spPr>
            <a:xfrm>
              <a:off x="6012332" y="2354402"/>
              <a:ext cx="1596623" cy="322119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" name="Group 361"/>
          <p:cNvGrpSpPr/>
          <p:nvPr/>
        </p:nvGrpSpPr>
        <p:grpSpPr>
          <a:xfrm>
            <a:off x="3154523" y="2557022"/>
            <a:ext cx="1676919" cy="1699176"/>
            <a:chOff x="2073093" y="3929146"/>
            <a:chExt cx="2235892" cy="226556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63" name="Oval 362"/>
            <p:cNvSpPr/>
            <p:nvPr/>
          </p:nvSpPr>
          <p:spPr>
            <a:xfrm>
              <a:off x="2754736" y="5465965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64" name="Oval 363"/>
            <p:cNvSpPr/>
            <p:nvPr/>
          </p:nvSpPr>
          <p:spPr>
            <a:xfrm>
              <a:off x="3035060" y="3929146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65" name="Oval 364"/>
            <p:cNvSpPr/>
            <p:nvPr/>
          </p:nvSpPr>
          <p:spPr>
            <a:xfrm>
              <a:off x="2909907" y="4739986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66" name="Oval 365"/>
            <p:cNvSpPr/>
            <p:nvPr/>
          </p:nvSpPr>
          <p:spPr>
            <a:xfrm>
              <a:off x="2470026" y="3982488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67" name="Oval 366"/>
            <p:cNvSpPr/>
            <p:nvPr/>
          </p:nvSpPr>
          <p:spPr>
            <a:xfrm>
              <a:off x="2073093" y="5144539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68" name="Oval 367"/>
            <p:cNvSpPr/>
            <p:nvPr/>
          </p:nvSpPr>
          <p:spPr>
            <a:xfrm>
              <a:off x="2497043" y="6094961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69" name="Oval 368"/>
            <p:cNvSpPr/>
            <p:nvPr/>
          </p:nvSpPr>
          <p:spPr>
            <a:xfrm>
              <a:off x="2320396" y="4706735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70" name="Oval 369"/>
            <p:cNvSpPr/>
            <p:nvPr/>
          </p:nvSpPr>
          <p:spPr>
            <a:xfrm>
              <a:off x="3755265" y="4082241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71" name="Oval 370"/>
            <p:cNvSpPr/>
            <p:nvPr/>
          </p:nvSpPr>
          <p:spPr>
            <a:xfrm>
              <a:off x="4263265" y="5051021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72" name="Oval 371"/>
            <p:cNvSpPr/>
            <p:nvPr/>
          </p:nvSpPr>
          <p:spPr>
            <a:xfrm>
              <a:off x="2497043" y="4794019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73" name="Oval 372"/>
            <p:cNvSpPr/>
            <p:nvPr/>
          </p:nvSpPr>
          <p:spPr>
            <a:xfrm>
              <a:off x="3039216" y="6081679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374" name="Straight Connector 373"/>
            <p:cNvCxnSpPr>
              <a:stCxn id="365" idx="1"/>
              <a:endCxn id="366" idx="5"/>
            </p:cNvCxnSpPr>
            <p:nvPr/>
          </p:nvCxnSpPr>
          <p:spPr>
            <a:xfrm flipH="1" flipV="1">
              <a:off x="2555171" y="4067633"/>
              <a:ext cx="369344" cy="68696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>
              <a:stCxn id="365" idx="0"/>
              <a:endCxn id="364" idx="4"/>
            </p:cNvCxnSpPr>
            <p:nvPr/>
          </p:nvCxnSpPr>
          <p:spPr>
            <a:xfrm flipV="1">
              <a:off x="2959784" y="4028899"/>
              <a:ext cx="125153" cy="711087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>
              <a:stCxn id="370" idx="2"/>
              <a:endCxn id="364" idx="6"/>
            </p:cNvCxnSpPr>
            <p:nvPr/>
          </p:nvCxnSpPr>
          <p:spPr>
            <a:xfrm flipH="1" flipV="1">
              <a:off x="3134813" y="3979023"/>
              <a:ext cx="620452" cy="126078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>
              <a:stCxn id="370" idx="4"/>
              <a:endCxn id="365" idx="6"/>
            </p:cNvCxnSpPr>
            <p:nvPr/>
          </p:nvCxnSpPr>
          <p:spPr>
            <a:xfrm flipH="1">
              <a:off x="3009660" y="4127961"/>
              <a:ext cx="768465" cy="661902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>
              <a:stCxn id="370" idx="4"/>
              <a:endCxn id="371" idx="0"/>
            </p:cNvCxnSpPr>
            <p:nvPr/>
          </p:nvCxnSpPr>
          <p:spPr>
            <a:xfrm>
              <a:off x="3778125" y="4127961"/>
              <a:ext cx="508000" cy="92306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>
              <a:stCxn id="365" idx="4"/>
              <a:endCxn id="363" idx="0"/>
            </p:cNvCxnSpPr>
            <p:nvPr/>
          </p:nvCxnSpPr>
          <p:spPr>
            <a:xfrm flipH="1">
              <a:off x="2804613" y="4839739"/>
              <a:ext cx="155171" cy="62622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>
              <a:stCxn id="370" idx="4"/>
              <a:endCxn id="363" idx="7"/>
            </p:cNvCxnSpPr>
            <p:nvPr/>
          </p:nvCxnSpPr>
          <p:spPr>
            <a:xfrm flipH="1">
              <a:off x="2839881" y="4127961"/>
              <a:ext cx="938244" cy="1352612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>
              <a:stCxn id="372" idx="6"/>
              <a:endCxn id="365" idx="2"/>
            </p:cNvCxnSpPr>
            <p:nvPr/>
          </p:nvCxnSpPr>
          <p:spPr>
            <a:xfrm flipV="1">
              <a:off x="2542763" y="4789863"/>
              <a:ext cx="367144" cy="2701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>
              <a:stCxn id="369" idx="5"/>
              <a:endCxn id="372" idx="1"/>
            </p:cNvCxnSpPr>
            <p:nvPr/>
          </p:nvCxnSpPr>
          <p:spPr>
            <a:xfrm>
              <a:off x="2359420" y="4745759"/>
              <a:ext cx="144319" cy="5495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>
              <a:stCxn id="372" idx="3"/>
              <a:endCxn id="367" idx="7"/>
            </p:cNvCxnSpPr>
            <p:nvPr/>
          </p:nvCxnSpPr>
          <p:spPr>
            <a:xfrm flipH="1">
              <a:off x="2158238" y="4833043"/>
              <a:ext cx="345501" cy="326104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>
              <a:stCxn id="363" idx="3"/>
              <a:endCxn id="368" idx="0"/>
            </p:cNvCxnSpPr>
            <p:nvPr/>
          </p:nvCxnSpPr>
          <p:spPr>
            <a:xfrm flipH="1">
              <a:off x="2546920" y="5551110"/>
              <a:ext cx="222424" cy="54385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>
              <a:stCxn id="368" idx="6"/>
              <a:endCxn id="373" idx="2"/>
            </p:cNvCxnSpPr>
            <p:nvPr/>
          </p:nvCxnSpPr>
          <p:spPr>
            <a:xfrm flipV="1">
              <a:off x="2596796" y="6104539"/>
              <a:ext cx="442420" cy="40299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>
              <a:stCxn id="373" idx="0"/>
              <a:endCxn id="363" idx="5"/>
            </p:cNvCxnSpPr>
            <p:nvPr/>
          </p:nvCxnSpPr>
          <p:spPr>
            <a:xfrm flipH="1" flipV="1">
              <a:off x="2839881" y="5551110"/>
              <a:ext cx="222195" cy="530569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7" name="Group 386"/>
          <p:cNvGrpSpPr/>
          <p:nvPr/>
        </p:nvGrpSpPr>
        <p:grpSpPr>
          <a:xfrm>
            <a:off x="3017135" y="1254829"/>
            <a:ext cx="1681249" cy="1607474"/>
            <a:chOff x="987590" y="1388224"/>
            <a:chExt cx="2241665" cy="214329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88" name="Oval 387"/>
            <p:cNvSpPr/>
            <p:nvPr/>
          </p:nvSpPr>
          <p:spPr>
            <a:xfrm>
              <a:off x="1669233" y="2704407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89" name="Oval 388"/>
            <p:cNvSpPr/>
            <p:nvPr/>
          </p:nvSpPr>
          <p:spPr>
            <a:xfrm>
              <a:off x="3129502" y="1792777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0" name="Oval 389"/>
            <p:cNvSpPr/>
            <p:nvPr/>
          </p:nvSpPr>
          <p:spPr>
            <a:xfrm>
              <a:off x="1824404" y="1978428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1" name="Oval 390"/>
            <p:cNvSpPr/>
            <p:nvPr/>
          </p:nvSpPr>
          <p:spPr>
            <a:xfrm>
              <a:off x="2569779" y="1388224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2" name="Oval 391"/>
            <p:cNvSpPr/>
            <p:nvPr/>
          </p:nvSpPr>
          <p:spPr>
            <a:xfrm>
              <a:off x="987590" y="2382981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3" name="Oval 392"/>
            <p:cNvSpPr/>
            <p:nvPr/>
          </p:nvSpPr>
          <p:spPr>
            <a:xfrm>
              <a:off x="1411540" y="3333403"/>
              <a:ext cx="99753" cy="997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4" name="Oval 393"/>
            <p:cNvSpPr/>
            <p:nvPr/>
          </p:nvSpPr>
          <p:spPr>
            <a:xfrm>
              <a:off x="1234893" y="1945177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5" name="Oval 394"/>
            <p:cNvSpPr/>
            <p:nvPr/>
          </p:nvSpPr>
          <p:spPr>
            <a:xfrm>
              <a:off x="2883122" y="1869670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6" name="Oval 395"/>
            <p:cNvSpPr/>
            <p:nvPr/>
          </p:nvSpPr>
          <p:spPr>
            <a:xfrm>
              <a:off x="2748964" y="2360121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7" name="Oval 396"/>
            <p:cNvSpPr/>
            <p:nvPr/>
          </p:nvSpPr>
          <p:spPr>
            <a:xfrm>
              <a:off x="1411540" y="2032461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sp>
          <p:nvSpPr>
            <p:cNvPr id="398" name="Oval 397"/>
            <p:cNvSpPr/>
            <p:nvPr/>
          </p:nvSpPr>
          <p:spPr>
            <a:xfrm>
              <a:off x="1563940" y="3485803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tx1"/>
                </a:solidFill>
              </a:endParaRPr>
            </a:p>
          </p:txBody>
        </p:sp>
        <p:cxnSp>
          <p:nvCxnSpPr>
            <p:cNvPr id="399" name="Straight Connector 398"/>
            <p:cNvCxnSpPr>
              <a:stCxn id="392" idx="0"/>
              <a:endCxn id="394" idx="4"/>
            </p:cNvCxnSpPr>
            <p:nvPr/>
          </p:nvCxnSpPr>
          <p:spPr>
            <a:xfrm flipV="1">
              <a:off x="1037467" y="1990897"/>
              <a:ext cx="220286" cy="392084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>
              <a:stCxn id="397" idx="2"/>
              <a:endCxn id="394" idx="5"/>
            </p:cNvCxnSpPr>
            <p:nvPr/>
          </p:nvCxnSpPr>
          <p:spPr>
            <a:xfrm flipH="1" flipV="1">
              <a:off x="1273917" y="1984201"/>
              <a:ext cx="137623" cy="7112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>
              <a:stCxn id="388" idx="2"/>
              <a:endCxn id="392" idx="6"/>
            </p:cNvCxnSpPr>
            <p:nvPr/>
          </p:nvCxnSpPr>
          <p:spPr>
            <a:xfrm flipH="1" flipV="1">
              <a:off x="1087343" y="2432858"/>
              <a:ext cx="581890" cy="32142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Connector 401"/>
            <p:cNvCxnSpPr>
              <a:stCxn id="390" idx="4"/>
              <a:endCxn id="388" idx="0"/>
            </p:cNvCxnSpPr>
            <p:nvPr/>
          </p:nvCxnSpPr>
          <p:spPr>
            <a:xfrm flipH="1">
              <a:off x="1719110" y="2078181"/>
              <a:ext cx="155171" cy="62622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>
              <a:stCxn id="391" idx="2"/>
              <a:endCxn id="397" idx="6"/>
            </p:cNvCxnSpPr>
            <p:nvPr/>
          </p:nvCxnSpPr>
          <p:spPr>
            <a:xfrm flipH="1">
              <a:off x="1457260" y="1438101"/>
              <a:ext cx="1112519" cy="61722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Straight Connector 403"/>
            <p:cNvCxnSpPr>
              <a:stCxn id="390" idx="2"/>
              <a:endCxn id="397" idx="5"/>
            </p:cNvCxnSpPr>
            <p:nvPr/>
          </p:nvCxnSpPr>
          <p:spPr>
            <a:xfrm flipH="1">
              <a:off x="1450564" y="2028305"/>
              <a:ext cx="373840" cy="4318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Straight Connector 404"/>
            <p:cNvCxnSpPr>
              <a:stCxn id="388" idx="1"/>
              <a:endCxn id="397" idx="4"/>
            </p:cNvCxnSpPr>
            <p:nvPr/>
          </p:nvCxnSpPr>
          <p:spPr>
            <a:xfrm flipH="1" flipV="1">
              <a:off x="1434400" y="2078181"/>
              <a:ext cx="249441" cy="640834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/>
            <p:cNvCxnSpPr>
              <a:stCxn id="393" idx="0"/>
              <a:endCxn id="388" idx="3"/>
            </p:cNvCxnSpPr>
            <p:nvPr/>
          </p:nvCxnSpPr>
          <p:spPr>
            <a:xfrm flipV="1">
              <a:off x="1461417" y="2789552"/>
              <a:ext cx="222424" cy="54385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Straight Connector 406"/>
            <p:cNvCxnSpPr>
              <a:stCxn id="393" idx="5"/>
              <a:endCxn id="398" idx="1"/>
            </p:cNvCxnSpPr>
            <p:nvPr/>
          </p:nvCxnSpPr>
          <p:spPr>
            <a:xfrm>
              <a:off x="1496685" y="3418548"/>
              <a:ext cx="73951" cy="7395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Connector 407"/>
            <p:cNvCxnSpPr>
              <a:stCxn id="396" idx="2"/>
              <a:endCxn id="392" idx="6"/>
            </p:cNvCxnSpPr>
            <p:nvPr/>
          </p:nvCxnSpPr>
          <p:spPr>
            <a:xfrm flipH="1">
              <a:off x="1087343" y="2382981"/>
              <a:ext cx="1661621" cy="49877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>
              <a:stCxn id="396" idx="1"/>
              <a:endCxn id="390" idx="6"/>
            </p:cNvCxnSpPr>
            <p:nvPr/>
          </p:nvCxnSpPr>
          <p:spPr>
            <a:xfrm flipH="1" flipV="1">
              <a:off x="1924157" y="2028305"/>
              <a:ext cx="831503" cy="338512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Connector 409"/>
            <p:cNvCxnSpPr>
              <a:stCxn id="391" idx="3"/>
              <a:endCxn id="390" idx="7"/>
            </p:cNvCxnSpPr>
            <p:nvPr/>
          </p:nvCxnSpPr>
          <p:spPr>
            <a:xfrm flipH="1">
              <a:off x="1909549" y="1473369"/>
              <a:ext cx="674838" cy="519667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>
              <a:stCxn id="391" idx="5"/>
              <a:endCxn id="389" idx="1"/>
            </p:cNvCxnSpPr>
            <p:nvPr/>
          </p:nvCxnSpPr>
          <p:spPr>
            <a:xfrm>
              <a:off x="2654924" y="1473369"/>
              <a:ext cx="489186" cy="334016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>
              <a:stCxn id="395" idx="7"/>
              <a:endCxn id="389" idx="2"/>
            </p:cNvCxnSpPr>
            <p:nvPr/>
          </p:nvCxnSpPr>
          <p:spPr>
            <a:xfrm flipV="1">
              <a:off x="2922146" y="1842654"/>
              <a:ext cx="207356" cy="33712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>
              <a:stCxn id="395" idx="4"/>
              <a:endCxn id="396" idx="0"/>
            </p:cNvCxnSpPr>
            <p:nvPr/>
          </p:nvCxnSpPr>
          <p:spPr>
            <a:xfrm flipH="1">
              <a:off x="2771824" y="1915390"/>
              <a:ext cx="134158" cy="444731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2184212" y="1534700"/>
            <a:ext cx="3637138" cy="2381510"/>
            <a:chOff x="1388281" y="2044362"/>
            <a:chExt cx="4849517" cy="3175346"/>
          </a:xfrm>
        </p:grpSpPr>
        <p:sp>
          <p:nvSpPr>
            <p:cNvPr id="414" name="TextBox 413"/>
            <p:cNvSpPr txBox="1"/>
            <p:nvPr/>
          </p:nvSpPr>
          <p:spPr>
            <a:xfrm>
              <a:off x="1388281" y="2947481"/>
              <a:ext cx="988910" cy="430006"/>
            </a:xfrm>
            <a:prstGeom prst="rect">
              <a:avLst/>
            </a:prstGeom>
          </p:spPr>
          <p:txBody>
            <a:bodyPr vert="horz" wrap="square" lIns="0" tIns="34290" rIns="68580" bIns="34290" rtlCol="0" anchor="ctr">
              <a:noAutofit/>
            </a:bodyPr>
            <a:lstStyle/>
            <a:p>
              <a:pPr algn="r"/>
              <a:r>
                <a:rPr lang="en-US" sz="900" dirty="0"/>
                <a:t>signs &amp; symptoms</a:t>
              </a:r>
            </a:p>
          </p:txBody>
        </p:sp>
        <p:grpSp>
          <p:nvGrpSpPr>
            <p:cNvPr id="415" name="Group 414"/>
            <p:cNvGrpSpPr/>
            <p:nvPr/>
          </p:nvGrpSpPr>
          <p:grpSpPr>
            <a:xfrm>
              <a:off x="2139744" y="2321582"/>
              <a:ext cx="795096" cy="795096"/>
              <a:chOff x="7441474" y="2966923"/>
              <a:chExt cx="601937" cy="601937"/>
            </a:xfrm>
          </p:grpSpPr>
          <p:grpSp>
            <p:nvGrpSpPr>
              <p:cNvPr id="416" name="Group 415"/>
              <p:cNvGrpSpPr/>
              <p:nvPr/>
            </p:nvGrpSpPr>
            <p:grpSpPr>
              <a:xfrm>
                <a:off x="7441474" y="2966923"/>
                <a:ext cx="601937" cy="601937"/>
                <a:chOff x="8081291" y="3742856"/>
                <a:chExt cx="333777" cy="333777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18" name="Oval 417"/>
                <p:cNvSpPr/>
                <p:nvPr/>
              </p:nvSpPr>
              <p:spPr>
                <a:xfrm>
                  <a:off x="8117970" y="3779534"/>
                  <a:ext cx="260420" cy="260420"/>
                </a:xfrm>
                <a:prstGeom prst="ellipse">
                  <a:avLst/>
                </a:prstGeom>
                <a:solidFill>
                  <a:srgbClr val="C00000"/>
                </a:solidFill>
                <a:ln w="508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endParaRPr lang="en-US" sz="7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9" name="Oval 418"/>
                <p:cNvSpPr/>
                <p:nvPr/>
              </p:nvSpPr>
              <p:spPr>
                <a:xfrm>
                  <a:off x="8081291" y="3742856"/>
                  <a:ext cx="333777" cy="333777"/>
                </a:xfrm>
                <a:prstGeom prst="ellipse">
                  <a:avLst/>
                </a:prstGeom>
                <a:noFill/>
                <a:ln w="31750">
                  <a:solidFill>
                    <a:srgbClr val="C00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17" name="Rectangle 416"/>
              <p:cNvSpPr/>
              <p:nvPr/>
            </p:nvSpPr>
            <p:spPr>
              <a:xfrm rot="120000">
                <a:off x="7575169" y="3100616"/>
                <a:ext cx="334550" cy="334550"/>
              </a:xfrm>
              <a:prstGeom prst="rect">
                <a:avLst/>
              </a:prstGeom>
              <a:blipFill dpi="0" rotWithShape="1">
                <a:blip r:embed="rId2">
                  <a:alphaModFix amt="5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20" name="Oval 419"/>
            <p:cNvSpPr/>
            <p:nvPr/>
          </p:nvSpPr>
          <p:spPr>
            <a:xfrm>
              <a:off x="3148517" y="2952764"/>
              <a:ext cx="168026" cy="168026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21" name="Oval 420"/>
            <p:cNvSpPr/>
            <p:nvPr/>
          </p:nvSpPr>
          <p:spPr>
            <a:xfrm>
              <a:off x="3553163" y="3001033"/>
              <a:ext cx="168026" cy="168026"/>
            </a:xfrm>
            <a:prstGeom prst="ellipse">
              <a:avLst/>
            </a:prstGeom>
            <a:solidFill>
              <a:srgbClr val="FFC00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22" name="Oval 421"/>
            <p:cNvSpPr/>
            <p:nvPr/>
          </p:nvSpPr>
          <p:spPr>
            <a:xfrm>
              <a:off x="4083263" y="4777150"/>
              <a:ext cx="168026" cy="16802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23" name="Oval 422"/>
            <p:cNvSpPr/>
            <p:nvPr/>
          </p:nvSpPr>
          <p:spPr>
            <a:xfrm>
              <a:off x="3481434" y="4184663"/>
              <a:ext cx="168026" cy="168026"/>
            </a:xfrm>
            <a:prstGeom prst="ellipse">
              <a:avLst/>
            </a:prstGeom>
            <a:solidFill>
              <a:srgbClr val="00B05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pic>
          <p:nvPicPr>
            <p:cNvPr id="424" name="Picture 423"/>
            <p:cNvPicPr>
              <a:picLocks noChangeAspect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0702" y="2200269"/>
              <a:ext cx="797743" cy="79774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5" name="Oval 424"/>
            <p:cNvSpPr/>
            <p:nvPr/>
          </p:nvSpPr>
          <p:spPr>
            <a:xfrm>
              <a:off x="3304373" y="2230677"/>
              <a:ext cx="168026" cy="168026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26" name="Oval 425"/>
            <p:cNvSpPr/>
            <p:nvPr/>
          </p:nvSpPr>
          <p:spPr>
            <a:xfrm>
              <a:off x="4453123" y="3499459"/>
              <a:ext cx="168026" cy="168026"/>
            </a:xfrm>
            <a:prstGeom prst="ellipse">
              <a:avLst/>
            </a:prstGeom>
            <a:solidFill>
              <a:srgbClr val="FFC00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27" name="Oval 426"/>
            <p:cNvSpPr/>
            <p:nvPr/>
          </p:nvSpPr>
          <p:spPr>
            <a:xfrm>
              <a:off x="4543479" y="2528565"/>
              <a:ext cx="168026" cy="168026"/>
            </a:xfrm>
            <a:prstGeom prst="ellipse">
              <a:avLst/>
            </a:prstGeom>
            <a:solidFill>
              <a:srgbClr val="FFC00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33" name="TextBox 432"/>
            <p:cNvSpPr txBox="1"/>
            <p:nvPr/>
          </p:nvSpPr>
          <p:spPr>
            <a:xfrm>
              <a:off x="5388973" y="2829055"/>
              <a:ext cx="848825" cy="430006"/>
            </a:xfrm>
            <a:prstGeom prst="rect">
              <a:avLst/>
            </a:prstGeom>
          </p:spPr>
          <p:txBody>
            <a:bodyPr vert="horz" wrap="square" lIns="0" tIns="34290" rIns="68580" bIns="34290" rtlCol="0" anchor="ctr">
              <a:noAutofit/>
            </a:bodyPr>
            <a:lstStyle/>
            <a:p>
              <a:r>
                <a:rPr lang="en-US" sz="600" dirty="0"/>
                <a:t>imaging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4976529" y="3115080"/>
              <a:ext cx="483131" cy="483131"/>
              <a:chOff x="6626879" y="3510491"/>
              <a:chExt cx="483131" cy="483131"/>
            </a:xfrm>
          </p:grpSpPr>
          <p:grpSp>
            <p:nvGrpSpPr>
              <p:cNvPr id="430" name="Group 429"/>
              <p:cNvGrpSpPr/>
              <p:nvPr/>
            </p:nvGrpSpPr>
            <p:grpSpPr>
              <a:xfrm>
                <a:off x="6626879" y="3510491"/>
                <a:ext cx="483131" cy="483131"/>
                <a:chOff x="8081292" y="3742856"/>
                <a:chExt cx="333777" cy="333777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31" name="Oval 430"/>
                <p:cNvSpPr/>
                <p:nvPr/>
              </p:nvSpPr>
              <p:spPr>
                <a:xfrm>
                  <a:off x="8117970" y="3779534"/>
                  <a:ext cx="260420" cy="260420"/>
                </a:xfrm>
                <a:prstGeom prst="ellipse">
                  <a:avLst/>
                </a:prstGeom>
                <a:solidFill>
                  <a:srgbClr val="FFC000"/>
                </a:solidFill>
                <a:ln w="508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endParaRPr lang="en-US" sz="7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2" name="Oval 431"/>
                <p:cNvSpPr/>
                <p:nvPr/>
              </p:nvSpPr>
              <p:spPr>
                <a:xfrm>
                  <a:off x="8081292" y="3742856"/>
                  <a:ext cx="333777" cy="333777"/>
                </a:xfrm>
                <a:prstGeom prst="ellipse">
                  <a:avLst/>
                </a:prstGeom>
                <a:noFill/>
                <a:ln w="3175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34" name="Rectangle 433"/>
              <p:cNvSpPr/>
              <p:nvPr/>
            </p:nvSpPr>
            <p:spPr>
              <a:xfrm>
                <a:off x="6714176" y="3636651"/>
                <a:ext cx="301450" cy="255246"/>
              </a:xfrm>
              <a:prstGeom prst="rect">
                <a:avLst/>
              </a:prstGeom>
              <a:blipFill dpi="0" rotWithShape="1">
                <a:blip r:embed="rId4">
                  <a:alphaModFix amt="75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8" name="TextBox 437"/>
            <p:cNvSpPr txBox="1"/>
            <p:nvPr/>
          </p:nvSpPr>
          <p:spPr>
            <a:xfrm>
              <a:off x="3022233" y="4437362"/>
              <a:ext cx="848825" cy="430006"/>
            </a:xfrm>
            <a:prstGeom prst="rect">
              <a:avLst/>
            </a:prstGeom>
          </p:spPr>
          <p:txBody>
            <a:bodyPr vert="horz" wrap="square" lIns="0" tIns="34290" rIns="68580" bIns="34290" rtlCol="0" anchor="ctr">
              <a:noAutofit/>
            </a:bodyPr>
            <a:lstStyle/>
            <a:p>
              <a:r>
                <a:rPr lang="en-US" sz="600" dirty="0"/>
                <a:t>protein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210131" y="4736577"/>
              <a:ext cx="483131" cy="483131"/>
              <a:chOff x="6689690" y="3892462"/>
              <a:chExt cx="483131" cy="483131"/>
            </a:xfrm>
          </p:grpSpPr>
          <p:grpSp>
            <p:nvGrpSpPr>
              <p:cNvPr id="435" name="Group 434"/>
              <p:cNvGrpSpPr/>
              <p:nvPr/>
            </p:nvGrpSpPr>
            <p:grpSpPr>
              <a:xfrm>
                <a:off x="6689690" y="3892462"/>
                <a:ext cx="483131" cy="483131"/>
                <a:chOff x="8095768" y="3742856"/>
                <a:chExt cx="333777" cy="333777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36" name="Oval 435"/>
                <p:cNvSpPr/>
                <p:nvPr/>
              </p:nvSpPr>
              <p:spPr>
                <a:xfrm>
                  <a:off x="8132446" y="3779534"/>
                  <a:ext cx="260420" cy="260420"/>
                </a:xfrm>
                <a:prstGeom prst="ellipse">
                  <a:avLst/>
                </a:prstGeom>
                <a:solidFill>
                  <a:srgbClr val="00B050"/>
                </a:solidFill>
                <a:ln w="508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endParaRPr lang="en-US" sz="7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7" name="Oval 436"/>
                <p:cNvSpPr/>
                <p:nvPr/>
              </p:nvSpPr>
              <p:spPr>
                <a:xfrm>
                  <a:off x="8095768" y="3742856"/>
                  <a:ext cx="333777" cy="333777"/>
                </a:xfrm>
                <a:prstGeom prst="ellipse">
                  <a:avLst/>
                </a:prstGeom>
                <a:noFill/>
                <a:ln w="31750">
                  <a:solidFill>
                    <a:srgbClr val="00B05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39" name="Rectangle 438"/>
              <p:cNvSpPr/>
              <p:nvPr/>
            </p:nvSpPr>
            <p:spPr>
              <a:xfrm>
                <a:off x="6764568" y="3991747"/>
                <a:ext cx="262971" cy="304184"/>
              </a:xfrm>
              <a:prstGeom prst="rect">
                <a:avLst/>
              </a:prstGeom>
              <a:blipFill dpi="0" rotWithShape="1">
                <a:blip r:embed="rId5">
                  <a:alphaModFix amt="75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3" name="TextBox 442"/>
            <p:cNvSpPr txBox="1"/>
            <p:nvPr/>
          </p:nvSpPr>
          <p:spPr>
            <a:xfrm>
              <a:off x="5134409" y="4630470"/>
              <a:ext cx="665301" cy="430006"/>
            </a:xfrm>
            <a:prstGeom prst="rect">
              <a:avLst/>
            </a:prstGeom>
          </p:spPr>
          <p:txBody>
            <a:bodyPr vert="horz" wrap="square" lIns="0" tIns="34290" rIns="68580" bIns="34290" rtlCol="0" anchor="ctr">
              <a:noAutofit/>
            </a:bodyPr>
            <a:lstStyle/>
            <a:p>
              <a:r>
                <a:rPr lang="en-US" sz="600" dirty="0"/>
                <a:t>gene</a:t>
              </a: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4603757" y="4537591"/>
              <a:ext cx="483131" cy="483131"/>
              <a:chOff x="6219521" y="5018076"/>
              <a:chExt cx="483131" cy="483131"/>
            </a:xfrm>
          </p:grpSpPr>
          <p:grpSp>
            <p:nvGrpSpPr>
              <p:cNvPr id="440" name="Group 439"/>
              <p:cNvGrpSpPr/>
              <p:nvPr/>
            </p:nvGrpSpPr>
            <p:grpSpPr>
              <a:xfrm>
                <a:off x="6219521" y="5018076"/>
                <a:ext cx="483131" cy="483131"/>
                <a:chOff x="8026201" y="3873638"/>
                <a:chExt cx="333777" cy="333777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41" name="Oval 440"/>
                <p:cNvSpPr/>
                <p:nvPr/>
              </p:nvSpPr>
              <p:spPr>
                <a:xfrm>
                  <a:off x="8062878" y="3910317"/>
                  <a:ext cx="260421" cy="260420"/>
                </a:xfrm>
                <a:prstGeom prst="ellipse">
                  <a:avLst/>
                </a:prstGeom>
                <a:solidFill>
                  <a:schemeClr val="accent1"/>
                </a:solidFill>
                <a:ln w="508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endParaRPr lang="en-US" sz="7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2" name="Oval 441"/>
                <p:cNvSpPr/>
                <p:nvPr/>
              </p:nvSpPr>
              <p:spPr>
                <a:xfrm>
                  <a:off x="8026201" y="3873638"/>
                  <a:ext cx="333777" cy="333777"/>
                </a:xfrm>
                <a:prstGeom prst="ellipse">
                  <a:avLst/>
                </a:prstGeom>
                <a:noFill/>
                <a:ln w="31750">
                  <a:solidFill>
                    <a:schemeClr val="accent1">
                      <a:alpha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44" name="Rectangle 443"/>
              <p:cNvSpPr/>
              <p:nvPr/>
            </p:nvSpPr>
            <p:spPr>
              <a:xfrm rot="16200000">
                <a:off x="6330722" y="5124444"/>
                <a:ext cx="272101" cy="272101"/>
              </a:xfrm>
              <a:prstGeom prst="rect">
                <a:avLst/>
              </a:prstGeom>
              <a:blipFill dpi="0" rotWithShape="1">
                <a:blip r:embed="rId6"/>
                <a:srcRect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5" name="Oval 444"/>
            <p:cNvSpPr/>
            <p:nvPr/>
          </p:nvSpPr>
          <p:spPr>
            <a:xfrm>
              <a:off x="2486856" y="4898005"/>
              <a:ext cx="168026" cy="168026"/>
            </a:xfrm>
            <a:prstGeom prst="ellipse">
              <a:avLst/>
            </a:prstGeom>
            <a:solidFill>
              <a:srgbClr val="00B05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46" name="Oval 445"/>
            <p:cNvSpPr/>
            <p:nvPr/>
          </p:nvSpPr>
          <p:spPr>
            <a:xfrm>
              <a:off x="3603490" y="3372667"/>
              <a:ext cx="168026" cy="168026"/>
            </a:xfrm>
            <a:prstGeom prst="ellipse">
              <a:avLst/>
            </a:prstGeom>
            <a:solidFill>
              <a:srgbClr val="00B05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47" name="Oval 446"/>
            <p:cNvSpPr/>
            <p:nvPr/>
          </p:nvSpPr>
          <p:spPr>
            <a:xfrm>
              <a:off x="4690962" y="3647854"/>
              <a:ext cx="168026" cy="16802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448" name="Oval 447"/>
            <p:cNvSpPr/>
            <p:nvPr/>
          </p:nvSpPr>
          <p:spPr>
            <a:xfrm>
              <a:off x="4604423" y="2044362"/>
              <a:ext cx="168026" cy="168026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86" name="Group 485"/>
          <p:cNvGrpSpPr/>
          <p:nvPr/>
        </p:nvGrpSpPr>
        <p:grpSpPr>
          <a:xfrm>
            <a:off x="3134161" y="1660720"/>
            <a:ext cx="1786886" cy="2077223"/>
            <a:chOff x="2654882" y="2214293"/>
            <a:chExt cx="2382514" cy="2769630"/>
          </a:xfrm>
        </p:grpSpPr>
        <p:cxnSp>
          <p:nvCxnSpPr>
            <p:cNvPr id="54" name="Straight Connector 53"/>
            <p:cNvCxnSpPr>
              <a:stCxn id="446" idx="4"/>
              <a:endCxn id="423" idx="0"/>
            </p:cNvCxnSpPr>
            <p:nvPr/>
          </p:nvCxnSpPr>
          <p:spPr>
            <a:xfrm flipH="1">
              <a:off x="3565447" y="3542598"/>
              <a:ext cx="122056" cy="64397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/>
            <p:cNvCxnSpPr>
              <a:stCxn id="437" idx="0"/>
              <a:endCxn id="423" idx="4"/>
            </p:cNvCxnSpPr>
            <p:nvPr/>
          </p:nvCxnSpPr>
          <p:spPr>
            <a:xfrm flipV="1">
              <a:off x="3451697" y="4354594"/>
              <a:ext cx="113750" cy="38388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/>
            <p:cNvCxnSpPr>
              <a:endCxn id="423" idx="6"/>
            </p:cNvCxnSpPr>
            <p:nvPr/>
          </p:nvCxnSpPr>
          <p:spPr>
            <a:xfrm flipH="1">
              <a:off x="3649460" y="3756660"/>
              <a:ext cx="1041174" cy="51392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/>
            <p:cNvCxnSpPr>
              <a:endCxn id="445" idx="6"/>
            </p:cNvCxnSpPr>
            <p:nvPr/>
          </p:nvCxnSpPr>
          <p:spPr>
            <a:xfrm flipH="1">
              <a:off x="2654882" y="4931357"/>
              <a:ext cx="537730" cy="52566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/>
            <p:cNvCxnSpPr>
              <a:stCxn id="427" idx="4"/>
              <a:endCxn id="447" idx="0"/>
            </p:cNvCxnSpPr>
            <p:nvPr/>
          </p:nvCxnSpPr>
          <p:spPr>
            <a:xfrm>
              <a:off x="4627492" y="2698496"/>
              <a:ext cx="147483" cy="95126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/>
            <p:cNvCxnSpPr>
              <a:endCxn id="421" idx="5"/>
            </p:cNvCxnSpPr>
            <p:nvPr/>
          </p:nvCxnSpPr>
          <p:spPr>
            <a:xfrm flipH="1" flipV="1">
              <a:off x="3696582" y="3146357"/>
              <a:ext cx="760133" cy="40502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Straight Connector 463"/>
            <p:cNvCxnSpPr>
              <a:stCxn id="448" idx="4"/>
              <a:endCxn id="427" idx="0"/>
            </p:cNvCxnSpPr>
            <p:nvPr/>
          </p:nvCxnSpPr>
          <p:spPr>
            <a:xfrm flipH="1">
              <a:off x="4627492" y="2214293"/>
              <a:ext cx="60944" cy="316177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Straight Connector 469"/>
            <p:cNvCxnSpPr/>
            <p:nvPr/>
          </p:nvCxnSpPr>
          <p:spPr>
            <a:xfrm>
              <a:off x="2907821" y="2896403"/>
              <a:ext cx="245928" cy="13853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Straight Connector 472"/>
            <p:cNvCxnSpPr>
              <a:endCxn id="420" idx="0"/>
            </p:cNvCxnSpPr>
            <p:nvPr/>
          </p:nvCxnSpPr>
          <p:spPr>
            <a:xfrm flipH="1">
              <a:off x="3232530" y="2399138"/>
              <a:ext cx="138360" cy="55553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Straight Connector 474"/>
            <p:cNvCxnSpPr>
              <a:stCxn id="427" idx="5"/>
            </p:cNvCxnSpPr>
            <p:nvPr/>
          </p:nvCxnSpPr>
          <p:spPr>
            <a:xfrm>
              <a:off x="4686898" y="2673889"/>
              <a:ext cx="350498" cy="503816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Straight Connector 476"/>
            <p:cNvCxnSpPr>
              <a:stCxn id="447" idx="4"/>
            </p:cNvCxnSpPr>
            <p:nvPr/>
          </p:nvCxnSpPr>
          <p:spPr>
            <a:xfrm>
              <a:off x="4774975" y="3817785"/>
              <a:ext cx="34744" cy="708257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Straight Connector 478"/>
            <p:cNvCxnSpPr>
              <a:endCxn id="422" idx="0"/>
            </p:cNvCxnSpPr>
            <p:nvPr/>
          </p:nvCxnSpPr>
          <p:spPr>
            <a:xfrm flipH="1">
              <a:off x="4167276" y="3807481"/>
              <a:ext cx="590993" cy="97157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Straight Connector 481"/>
            <p:cNvCxnSpPr/>
            <p:nvPr/>
          </p:nvCxnSpPr>
          <p:spPr>
            <a:xfrm>
              <a:off x="3313533" y="3038848"/>
              <a:ext cx="235680" cy="3108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Straight Connector 483"/>
            <p:cNvCxnSpPr>
              <a:endCxn id="427" idx="3"/>
            </p:cNvCxnSpPr>
            <p:nvPr/>
          </p:nvCxnSpPr>
          <p:spPr>
            <a:xfrm flipV="1">
              <a:off x="3748155" y="2673889"/>
              <a:ext cx="819931" cy="73093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9" name="Rectangle 428"/>
          <p:cNvSpPr/>
          <p:nvPr/>
        </p:nvSpPr>
        <p:spPr>
          <a:xfrm>
            <a:off x="5318396" y="2758949"/>
            <a:ext cx="286765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New scalable methods for knowledge integration </a:t>
            </a:r>
          </a:p>
          <a:p>
            <a:pPr marL="214313" indent="-214313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Many knowledgebases in some domain</a:t>
            </a:r>
          </a:p>
          <a:p>
            <a:pPr marL="214313" indent="-214313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Multi-modality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49" name="Rectangle 448"/>
          <p:cNvSpPr/>
          <p:nvPr/>
        </p:nvSpPr>
        <p:spPr>
          <a:xfrm>
            <a:off x="5283567" y="915758"/>
            <a:ext cx="2937323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Current methods on knowledge graphs</a:t>
            </a:r>
            <a:endParaRPr lang="en-US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Representation learning on a single knowledgebase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Focusing on entities and binary relations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Not easily updatable</a:t>
            </a:r>
          </a:p>
          <a:p>
            <a:pPr marL="214313" indent="-214313">
              <a:spcBef>
                <a:spcPts val="900"/>
              </a:spcBef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53" name="Rectangle 452"/>
          <p:cNvSpPr/>
          <p:nvPr/>
        </p:nvSpPr>
        <p:spPr>
          <a:xfrm>
            <a:off x="5305909" y="1846014"/>
            <a:ext cx="250031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Computational challenges</a:t>
            </a:r>
          </a:p>
          <a:p>
            <a:pPr marL="214313" indent="-214313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Deep but fragmented</a:t>
            </a:r>
          </a:p>
          <a:p>
            <a:pPr marL="214313" indent="-214313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Different knowledge bases are designed and maintained separately, lacking  interoperability</a:t>
            </a:r>
          </a:p>
        </p:txBody>
      </p:sp>
      <p:sp>
        <p:nvSpPr>
          <p:cNvPr id="455" name="Title 7"/>
          <p:cNvSpPr>
            <a:spLocks noGrp="1"/>
          </p:cNvSpPr>
          <p:nvPr>
            <p:ph type="title"/>
          </p:nvPr>
        </p:nvSpPr>
        <p:spPr>
          <a:xfrm>
            <a:off x="628650" y="99037"/>
            <a:ext cx="7886700" cy="994172"/>
          </a:xfrm>
        </p:spPr>
        <p:txBody>
          <a:bodyPr/>
          <a:lstStyle/>
          <a:p>
            <a:r>
              <a:rPr lang="en-US" dirty="0"/>
              <a:t>Graphs as a unified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337142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1493 -1.11111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1493 -1.11111E-6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1493 -1.11111E-6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1493 -1.11111E-6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1493 -1.11111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1493 -1.11111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1493 -1.11111E-6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8" dur="indefinite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" grpId="0"/>
      <p:bldP spid="449" grpId="0"/>
      <p:bldP spid="449" grpId="1"/>
      <p:bldP spid="453" grpId="0"/>
      <p:bldP spid="45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011133" y="969418"/>
            <a:ext cx="1121735" cy="1121735"/>
            <a:chOff x="5668443" y="3472230"/>
            <a:chExt cx="1495646" cy="1495646"/>
          </a:xfrm>
        </p:grpSpPr>
        <p:sp>
          <p:nvSpPr>
            <p:cNvPr id="13" name="Oval 12"/>
            <p:cNvSpPr/>
            <p:nvPr/>
          </p:nvSpPr>
          <p:spPr>
            <a:xfrm>
              <a:off x="5668443" y="3472230"/>
              <a:ext cx="1495646" cy="149564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61416" y="3896888"/>
              <a:ext cx="1109706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knowledge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1050" dirty="0">
                  <a:solidFill>
                    <a:schemeClr val="bg1"/>
                  </a:solidFill>
                </a:rPr>
                <a:t>bases</a:t>
              </a: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023" y="1773870"/>
            <a:ext cx="542926" cy="6081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5" name="TextBox 44"/>
          <p:cNvSpPr txBox="1"/>
          <p:nvPr/>
        </p:nvSpPr>
        <p:spPr>
          <a:xfrm>
            <a:off x="5050620" y="2824600"/>
            <a:ext cx="1577336" cy="567863"/>
          </a:xfrm>
          <a:prstGeom prst="rect">
            <a:avLst/>
          </a:prstGeom>
        </p:spPr>
        <p:txBody>
          <a:bodyPr vert="horz" wrap="square" lIns="0" tIns="34290" rIns="68580" bIns="34290" rtlCol="0" anchor="ctr">
            <a:normAutofit fontScale="92500" lnSpcReduction="20000"/>
          </a:bodyPr>
          <a:lstStyle/>
          <a:p>
            <a:r>
              <a:rPr lang="en-US" sz="1050" i="1" dirty="0"/>
              <a:t>adding constraints to </a:t>
            </a:r>
            <a:br>
              <a:rPr lang="en-US" sz="1050" i="1" dirty="0"/>
            </a:br>
            <a:r>
              <a:rPr lang="en-US" sz="1050" i="1" dirty="0"/>
              <a:t>limit search space and ensure consistency with prior knowledge …</a:t>
            </a:r>
          </a:p>
        </p:txBody>
      </p:sp>
      <p:cxnSp>
        <p:nvCxnSpPr>
          <p:cNvPr id="48" name="Straight Arrow Connector 47"/>
          <p:cNvCxnSpPr>
            <a:stCxn id="13" idx="4"/>
          </p:cNvCxnSpPr>
          <p:nvPr/>
        </p:nvCxnSpPr>
        <p:spPr>
          <a:xfrm>
            <a:off x="4572001" y="2091154"/>
            <a:ext cx="6518" cy="1120352"/>
          </a:xfrm>
          <a:prstGeom prst="straightConnector1">
            <a:avLst/>
          </a:prstGeom>
          <a:ln w="127000">
            <a:gradFill>
              <a:gsLst>
                <a:gs pos="0">
                  <a:srgbClr val="00B050"/>
                </a:gs>
                <a:gs pos="100000">
                  <a:srgbClr val="FFC000"/>
                </a:gs>
              </a:gsLst>
              <a:lin ang="540000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1486286" y="1926680"/>
            <a:ext cx="6288626" cy="1518741"/>
            <a:chOff x="457715" y="2416506"/>
            <a:chExt cx="8384834" cy="2024988"/>
          </a:xfrm>
        </p:grpSpPr>
        <p:sp>
          <p:nvSpPr>
            <p:cNvPr id="17" name="TextBox 16"/>
            <p:cNvSpPr txBox="1"/>
            <p:nvPr/>
          </p:nvSpPr>
          <p:spPr>
            <a:xfrm>
              <a:off x="2647507" y="4129606"/>
              <a:ext cx="3848986" cy="311888"/>
            </a:xfrm>
            <a:prstGeom prst="rect">
              <a:avLst/>
            </a:prstGeom>
          </p:spPr>
          <p:txBody>
            <a:bodyPr vert="horz" wrap="none" lIns="0" tIns="34290" rIns="0" bIns="34290" rtlCol="0" anchor="ctr">
              <a:normAutofit/>
            </a:bodyPr>
            <a:lstStyle/>
            <a:p>
              <a:pPr algn="ctr"/>
              <a:r>
                <a:rPr lang="en-US" sz="1050" dirty="0">
                  <a:solidFill>
                    <a:srgbClr val="FFC000"/>
                  </a:solidFill>
                </a:rPr>
                <a:t>Neural networks | Reinforcement learning | Generative models | …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7014666" y="2416506"/>
              <a:ext cx="1495646" cy="149564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/>
                <a:t>outcome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33688" y="2449048"/>
              <a:ext cx="1495646" cy="1495646"/>
              <a:chOff x="1135913" y="4485166"/>
              <a:chExt cx="1495646" cy="1495646"/>
            </a:xfrm>
            <a:effectLst>
              <a:reflection blurRad="6350" stA="50000" endA="300" endPos="38500" dist="50800" dir="5400000" sy="-100000" algn="bl" rotWithShape="0"/>
            </a:effectLst>
          </p:grpSpPr>
          <p:sp>
            <p:nvSpPr>
              <p:cNvPr id="6" name="Oval 5"/>
              <p:cNvSpPr/>
              <p:nvPr/>
            </p:nvSpPr>
            <p:spPr>
              <a:xfrm>
                <a:off x="1135913" y="4485166"/>
                <a:ext cx="1495646" cy="1495646"/>
              </a:xfrm>
              <a:prstGeom prst="ellipse">
                <a:avLst/>
              </a:prstGeom>
              <a:solidFill>
                <a:srgbClr val="AC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561853" y="4934027"/>
                <a:ext cx="6437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data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824177" y="2416506"/>
              <a:ext cx="1495646" cy="1495646"/>
              <a:chOff x="1580552" y="4057021"/>
              <a:chExt cx="1495646" cy="1495646"/>
            </a:xfrm>
            <a:effectLst>
              <a:reflection blurRad="6350" stA="50000" endA="300" endPos="38500" dist="50800" dir="5400000" sy="-100000" algn="bl" rotWithShape="0"/>
            </a:effectLst>
          </p:grpSpPr>
          <p:sp>
            <p:nvSpPr>
              <p:cNvPr id="9" name="Oval 8"/>
              <p:cNvSpPr/>
              <p:nvPr/>
            </p:nvSpPr>
            <p:spPr>
              <a:xfrm>
                <a:off x="1580552" y="4057021"/>
                <a:ext cx="1495646" cy="149564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899628" y="4481679"/>
                <a:ext cx="857500" cy="553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050" dirty="0"/>
                  <a:t>analytic</a:t>
                </a:r>
                <a:br>
                  <a:rPr lang="en-US" sz="1050" dirty="0"/>
                </a:br>
                <a:r>
                  <a:rPr lang="en-US" sz="1050" dirty="0"/>
                  <a:t>models</a:t>
                </a:r>
              </a:p>
            </p:txBody>
          </p:sp>
        </p:grpSp>
        <p:cxnSp>
          <p:nvCxnSpPr>
            <p:cNvPr id="18" name="Straight Arrow Connector 17"/>
            <p:cNvCxnSpPr>
              <a:stCxn id="6" idx="6"/>
              <a:endCxn id="9" idx="2"/>
            </p:cNvCxnSpPr>
            <p:nvPr/>
          </p:nvCxnSpPr>
          <p:spPr>
            <a:xfrm flipV="1">
              <a:off x="2129334" y="3164329"/>
              <a:ext cx="1694843" cy="32542"/>
            </a:xfrm>
            <a:prstGeom prst="straightConnector1">
              <a:avLst/>
            </a:prstGeom>
            <a:ln w="127000">
              <a:gradFill>
                <a:gsLst>
                  <a:gs pos="0">
                    <a:srgbClr val="C00000"/>
                  </a:gs>
                  <a:gs pos="100000">
                    <a:srgbClr val="FFC000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9" idx="6"/>
              <a:endCxn id="4" idx="2"/>
            </p:cNvCxnSpPr>
            <p:nvPr/>
          </p:nvCxnSpPr>
          <p:spPr>
            <a:xfrm>
              <a:off x="5319823" y="3164329"/>
              <a:ext cx="1694843" cy="0"/>
            </a:xfrm>
            <a:prstGeom prst="straightConnector1">
              <a:avLst/>
            </a:prstGeom>
            <a:ln w="127000">
              <a:gradFill>
                <a:gsLst>
                  <a:gs pos="100000">
                    <a:schemeClr val="accent2"/>
                  </a:gs>
                  <a:gs pos="0">
                    <a:srgbClr val="FFC000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5502">
              <a:off x="457715" y="3230464"/>
              <a:ext cx="702296" cy="526722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7684" y="3317153"/>
              <a:ext cx="906394" cy="90639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6155" y="3351523"/>
              <a:ext cx="906394" cy="90639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8291" y="3525243"/>
              <a:ext cx="604363" cy="60436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043" y="3591301"/>
              <a:ext cx="281262" cy="49844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767" y="3668314"/>
              <a:ext cx="653257" cy="65325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2BCCE63-4300-73DC-9736-589382E337E0}"/>
              </a:ext>
            </a:extLst>
          </p:cNvPr>
          <p:cNvSpPr txBox="1">
            <a:spLocks/>
          </p:cNvSpPr>
          <p:nvPr/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/>
              <a:t>Optimizing AI Performance through Knowledge Integration </a:t>
            </a:r>
          </a:p>
        </p:txBody>
      </p:sp>
    </p:spTree>
    <p:extLst>
      <p:ext uri="{BB962C8B-B14F-4D97-AF65-F5344CB8AC3E}">
        <p14:creationId xmlns:p14="http://schemas.microsoft.com/office/powerpoint/2010/main" val="9801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00139 L 3.05556E-6 0.2486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E2F04427-C553-797D-8A47-6D00F4804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513" y="1772775"/>
            <a:ext cx="2913251" cy="20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D98F49-82CC-0ECC-EAE3-E093F5FF6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59" y="1772776"/>
            <a:ext cx="3659579" cy="20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Google Shape;433;p37">
            <a:extLst>
              <a:ext uri="{FF2B5EF4-FFF2-40B4-BE49-F238E27FC236}">
                <a16:creationId xmlns:a16="http://schemas.microsoft.com/office/drawing/2014/main" id="{22B59330-31F6-02F4-36F7-BCA3E168D7A1}"/>
              </a:ext>
            </a:extLst>
          </p:cNvPr>
          <p:cNvSpPr txBox="1">
            <a:spLocks/>
          </p:cNvSpPr>
          <p:nvPr/>
        </p:nvSpPr>
        <p:spPr>
          <a:xfrm>
            <a:off x="311700" y="218275"/>
            <a:ext cx="7713900" cy="5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Multi-view Representation Learning - DGS</a:t>
            </a:r>
            <a:endParaRPr lang="en-US" sz="2400" dirty="0"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61E297B4-C496-A905-E975-2EACB5BE24FE}"/>
              </a:ext>
            </a:extLst>
          </p:cNvPr>
          <p:cNvSpPr/>
          <p:nvPr/>
        </p:nvSpPr>
        <p:spPr>
          <a:xfrm>
            <a:off x="4572000" y="2517754"/>
            <a:ext cx="712177" cy="558312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39951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45835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11116</TotalTime>
  <Words>816</Words>
  <Application>Microsoft Macintosh PowerPoint</Application>
  <PresentationFormat>On-screen Show (16:9)</PresentationFormat>
  <Paragraphs>144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Helvetica Neue</vt:lpstr>
      <vt:lpstr>Calibri</vt:lpstr>
      <vt:lpstr>Cambria Math</vt:lpstr>
      <vt:lpstr>Söhne</vt:lpstr>
      <vt:lpstr>Calibri Light</vt:lpstr>
      <vt:lpstr>Arial</vt:lpstr>
      <vt:lpstr>Simple Light</vt:lpstr>
      <vt:lpstr>Office Theme</vt:lpstr>
      <vt:lpstr>Unified Knowledge Representation  for Science  </vt:lpstr>
      <vt:lpstr>Knowledge Model </vt:lpstr>
      <vt:lpstr>Large Language Models</vt:lpstr>
      <vt:lpstr>Unique Challenges</vt:lpstr>
      <vt:lpstr>Unique Challenges</vt:lpstr>
      <vt:lpstr>Graphs as a unified representation</vt:lpstr>
      <vt:lpstr>Graphs as a unified representation</vt:lpstr>
      <vt:lpstr>PowerPoint Presentation</vt:lpstr>
      <vt:lpstr>PowerPoint Presentation</vt:lpstr>
      <vt:lpstr>Multi-view Representation Learning - DGS</vt:lpstr>
      <vt:lpstr>Multi-view Representation Learning – Concept2Box</vt:lpstr>
      <vt:lpstr>Molecular conformer ensembles</vt:lpstr>
      <vt:lpstr>PowerPoint Presentation</vt:lpstr>
      <vt:lpstr>MEDTO: Hybrid-GNN Data-Ontology Matching</vt:lpstr>
      <vt:lpstr>Pandemic monitoring and forecast</vt:lpstr>
      <vt:lpstr>Conclusion remarks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Learning Continuous System Dynamics from Irregularly-Sampled Partial Observations </dc:title>
  <cp:lastModifiedBy>Wei Wang</cp:lastModifiedBy>
  <cp:revision>78</cp:revision>
  <cp:lastPrinted>2020-10-22T19:39:03Z</cp:lastPrinted>
  <dcterms:modified xsi:type="dcterms:W3CDTF">2023-10-02T16:22:47Z</dcterms:modified>
</cp:coreProperties>
</file>