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3"/>
  </p:notesMasterIdLst>
  <p:sldIdLst>
    <p:sldId id="270" r:id="rId3"/>
    <p:sldId id="262" r:id="rId4"/>
    <p:sldId id="259" r:id="rId5"/>
    <p:sldId id="271" r:id="rId6"/>
    <p:sldId id="272" r:id="rId7"/>
    <p:sldId id="273" r:id="rId8"/>
    <p:sldId id="274" r:id="rId9"/>
    <p:sldId id="275" r:id="rId10"/>
    <p:sldId id="276" r:id="rId11"/>
    <p:sldId id="26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0A25054-59CA-AB43-A62F-134B5564DB15}" v="28" dt="2023-10-02T02:10:01.11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618" autoAdjust="0"/>
    <p:restoredTop sz="96327" autoAdjust="0"/>
  </p:normalViewPr>
  <p:slideViewPr>
    <p:cSldViewPr snapToGrid="0">
      <p:cViewPr varScale="1">
        <p:scale>
          <a:sx n="123" d="100"/>
          <a:sy n="123" d="100"/>
        </p:scale>
        <p:origin x="568" y="192"/>
      </p:cViewPr>
      <p:guideLst/>
    </p:cSldViewPr>
  </p:slideViewPr>
  <p:notesTextViewPr>
    <p:cViewPr>
      <p:scale>
        <a:sx n="1" d="1"/>
        <a:sy n="1" d="1"/>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74919EF-C793-42C4-A6A9-20BF56D0DBD5}" type="datetimeFigureOut">
              <a:rPr lang="en-US" smtClean="0"/>
              <a:t>10/1/23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F7D818-985A-4377-A883-BF4AB0557C69}" type="slidenum">
              <a:rPr lang="en-US" smtClean="0"/>
              <a:t>‹#›</a:t>
            </a:fld>
            <a:endParaRPr lang="en-US"/>
          </a:p>
        </p:txBody>
      </p:sp>
    </p:spTree>
    <p:extLst>
      <p:ext uri="{BB962C8B-B14F-4D97-AF65-F5344CB8AC3E}">
        <p14:creationId xmlns:p14="http://schemas.microsoft.com/office/powerpoint/2010/main" val="1193421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105B9-2002-4C88-B4D0-6FE29591EF8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47886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105B9-2002-4C88-B4D0-6FE29591EF8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25209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Will</a:t>
            </a:r>
            <a:r>
              <a:rPr lang="en-US" baseline="0" dirty="0"/>
              <a:t> highlight for each day </a:t>
            </a:r>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3F105B9-2002-4C88-B4D0-6FE29591EF8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519068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00FE5C5F-F68D-4D31-BEE7-AC4D44FBFC25}" type="datetimeFigureOut">
              <a:rPr lang="en-US" smtClean="0"/>
              <a:t>10/1/23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F91A8-93C9-4F45-B848-214C3AED1DA3}" type="slidenum">
              <a:rPr lang="en-US" smtClean="0"/>
              <a:t>‹#›</a:t>
            </a:fld>
            <a:endParaRPr lang="en-US"/>
          </a:p>
        </p:txBody>
      </p:sp>
    </p:spTree>
    <p:extLst>
      <p:ext uri="{BB962C8B-B14F-4D97-AF65-F5344CB8AC3E}">
        <p14:creationId xmlns:p14="http://schemas.microsoft.com/office/powerpoint/2010/main" val="9296841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FE5C5F-F68D-4D31-BEE7-AC4D44FBFC25}" type="datetimeFigureOut">
              <a:rPr lang="en-US" smtClean="0"/>
              <a:t>10/1/23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F91A8-93C9-4F45-B848-214C3AED1DA3}" type="slidenum">
              <a:rPr lang="en-US" smtClean="0"/>
              <a:t>‹#›</a:t>
            </a:fld>
            <a:endParaRPr lang="en-US"/>
          </a:p>
        </p:txBody>
      </p:sp>
    </p:spTree>
    <p:extLst>
      <p:ext uri="{BB962C8B-B14F-4D97-AF65-F5344CB8AC3E}">
        <p14:creationId xmlns:p14="http://schemas.microsoft.com/office/powerpoint/2010/main" val="1920131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FE5C5F-F68D-4D31-BEE7-AC4D44FBFC25}" type="datetimeFigureOut">
              <a:rPr lang="en-US" smtClean="0"/>
              <a:t>10/1/23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F91A8-93C9-4F45-B848-214C3AED1DA3}" type="slidenum">
              <a:rPr lang="en-US" smtClean="0"/>
              <a:t>‹#›</a:t>
            </a:fld>
            <a:endParaRPr lang="en-US"/>
          </a:p>
        </p:txBody>
      </p:sp>
    </p:spTree>
    <p:extLst>
      <p:ext uri="{BB962C8B-B14F-4D97-AF65-F5344CB8AC3E}">
        <p14:creationId xmlns:p14="http://schemas.microsoft.com/office/powerpoint/2010/main" val="41420497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with Division">
    <p:spTree>
      <p:nvGrpSpPr>
        <p:cNvPr id="1" name=""/>
        <p:cNvGrpSpPr/>
        <p:nvPr/>
      </p:nvGrpSpPr>
      <p:grpSpPr>
        <a:xfrm>
          <a:off x="0" y="0"/>
          <a:ext cx="0" cy="0"/>
          <a:chOff x="0" y="0"/>
          <a:chExt cx="0" cy="0"/>
        </a:xfrm>
      </p:grpSpPr>
      <p:pic>
        <p:nvPicPr>
          <p:cNvPr id="3" name="Picture 2" descr="030767 PPT 2017_16x9_horiz block_title_3840px.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1355725"/>
          </a:xfrm>
          <a:prstGeom prst="rect">
            <a:avLst/>
          </a:prstGeom>
        </p:spPr>
      </p:pic>
      <p:sp>
        <p:nvSpPr>
          <p:cNvPr id="4" name="Text Placeholder 3"/>
          <p:cNvSpPr>
            <a:spLocks noGrp="1"/>
          </p:cNvSpPr>
          <p:nvPr>
            <p:ph type="body" sz="quarter" idx="11"/>
          </p:nvPr>
        </p:nvSpPr>
        <p:spPr>
          <a:xfrm>
            <a:off x="0" y="1290480"/>
            <a:ext cx="12192000" cy="580957"/>
          </a:xfrm>
          <a:prstGeom prst="rect">
            <a:avLst/>
          </a:prstGeom>
        </p:spPr>
        <p:txBody>
          <a:bodyPr vert="horz"/>
          <a:lstStyle>
            <a:lvl1pPr marL="0" indent="0" algn="ctr">
              <a:buFontTx/>
              <a:buNone/>
              <a:defRPr sz="2933" cap="all">
                <a:solidFill>
                  <a:srgbClr val="3A85B3"/>
                </a:solidFill>
                <a:latin typeface="Tw Cen MT"/>
              </a:defRPr>
            </a:lvl1pPr>
            <a:lvl2pPr marL="609585" indent="0" algn="ctr">
              <a:buFontTx/>
              <a:buNone/>
              <a:defRPr sz="2933" cap="all">
                <a:solidFill>
                  <a:srgbClr val="3A85B3"/>
                </a:solidFill>
                <a:latin typeface="Tw Cen MT"/>
              </a:defRPr>
            </a:lvl2pPr>
            <a:lvl3pPr marL="1219170" indent="0" algn="ctr">
              <a:buFontTx/>
              <a:buNone/>
              <a:defRPr sz="2933" cap="all">
                <a:solidFill>
                  <a:srgbClr val="3A85B3"/>
                </a:solidFill>
                <a:latin typeface="Tw Cen MT"/>
              </a:defRPr>
            </a:lvl3pPr>
            <a:lvl4pPr marL="1828754" indent="0" algn="ctr">
              <a:buFontTx/>
              <a:buNone/>
              <a:defRPr sz="2933" cap="all">
                <a:solidFill>
                  <a:srgbClr val="3A85B3"/>
                </a:solidFill>
                <a:latin typeface="Tw Cen MT"/>
              </a:defRPr>
            </a:lvl4pPr>
            <a:lvl5pPr marL="2438339" indent="0" algn="ctr">
              <a:buFontTx/>
              <a:buNone/>
              <a:defRPr sz="2933" cap="all">
                <a:solidFill>
                  <a:srgbClr val="3A85B3"/>
                </a:solidFill>
                <a:latin typeface="Tw Cen MT"/>
              </a:defRPr>
            </a:lvl5pPr>
          </a:lstStyle>
          <a:p>
            <a:pPr lvl="0"/>
            <a:r>
              <a:rPr lang="en-US"/>
              <a:t>Edit Master text styles</a:t>
            </a:r>
          </a:p>
        </p:txBody>
      </p:sp>
      <p:sp>
        <p:nvSpPr>
          <p:cNvPr id="5" name="Title 4"/>
          <p:cNvSpPr>
            <a:spLocks noGrp="1"/>
          </p:cNvSpPr>
          <p:nvPr>
            <p:ph type="title"/>
          </p:nvPr>
        </p:nvSpPr>
        <p:spPr>
          <a:xfrm>
            <a:off x="609600" y="2102723"/>
            <a:ext cx="10972800" cy="3491015"/>
          </a:xfrm>
          <a:prstGeom prst="rect">
            <a:avLst/>
          </a:prstGeom>
        </p:spPr>
        <p:txBody>
          <a:bodyPr vert="horz"/>
          <a:lstStyle/>
          <a:p>
            <a:r>
              <a:rPr lang="en-US"/>
              <a:t>Click to edit Master title style</a:t>
            </a:r>
            <a:endParaRPr lang="en-US" dirty="0"/>
          </a:p>
        </p:txBody>
      </p:sp>
    </p:spTree>
    <p:extLst>
      <p:ext uri="{BB962C8B-B14F-4D97-AF65-F5344CB8AC3E}">
        <p14:creationId xmlns:p14="http://schemas.microsoft.com/office/powerpoint/2010/main" val="5678115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5167"/>
            <a:ext cx="10972800" cy="1143000"/>
          </a:xfrm>
          <a:prstGeom prst="rect">
            <a:avLst/>
          </a:prstGeom>
        </p:spPr>
        <p:txBody>
          <a:bodyPr/>
          <a:lstStyle/>
          <a:p>
            <a:r>
              <a:rPr lang="en-US"/>
              <a:t>Click to edit Master title style</a:t>
            </a:r>
          </a:p>
        </p:txBody>
      </p:sp>
      <p:sp>
        <p:nvSpPr>
          <p:cNvPr id="3" name="Content Placeholder 5"/>
          <p:cNvSpPr>
            <a:spLocks noGrp="1"/>
          </p:cNvSpPr>
          <p:nvPr>
            <p:ph sz="quarter" idx="10"/>
          </p:nvPr>
        </p:nvSpPr>
        <p:spPr>
          <a:xfrm>
            <a:off x="377988" y="1497875"/>
            <a:ext cx="11437915" cy="4292400"/>
          </a:xfrm>
          <a:prstGeom prst="rect">
            <a:avLst/>
          </a:prstGeom>
        </p:spPr>
        <p:txBody>
          <a:bodyPr vert="horz"/>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117512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5167"/>
            <a:ext cx="10972800" cy="1143000"/>
          </a:xfrm>
          <a:prstGeom prst="rect">
            <a:avLst/>
          </a:prstGeom>
        </p:spPr>
        <p:txBody>
          <a:bodyPr/>
          <a:lstStyle/>
          <a:p>
            <a:r>
              <a:rPr lang="en-US"/>
              <a:t>Click to edit Master title style</a:t>
            </a:r>
          </a:p>
        </p:txBody>
      </p:sp>
      <p:sp>
        <p:nvSpPr>
          <p:cNvPr id="3" name="Content Placeholder 5"/>
          <p:cNvSpPr>
            <a:spLocks noGrp="1"/>
          </p:cNvSpPr>
          <p:nvPr>
            <p:ph sz="quarter" idx="10"/>
          </p:nvPr>
        </p:nvSpPr>
        <p:spPr>
          <a:xfrm>
            <a:off x="377988" y="1497875"/>
            <a:ext cx="5578675" cy="4292400"/>
          </a:xfrm>
          <a:prstGeom prst="rect">
            <a:avLst/>
          </a:prstGeom>
        </p:spPr>
        <p:txBody>
          <a:bodyPr vert="horz"/>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Content Placeholder 5"/>
          <p:cNvSpPr>
            <a:spLocks noGrp="1"/>
          </p:cNvSpPr>
          <p:nvPr>
            <p:ph sz="quarter" idx="11"/>
          </p:nvPr>
        </p:nvSpPr>
        <p:spPr>
          <a:xfrm>
            <a:off x="6258559" y="1497875"/>
            <a:ext cx="5557343" cy="4292400"/>
          </a:xfrm>
          <a:prstGeom prst="rect">
            <a:avLst/>
          </a:prstGeom>
        </p:spPr>
        <p:txBody>
          <a:bodyPr vert="horz"/>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8093775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ontent no title">
    <p:spTree>
      <p:nvGrpSpPr>
        <p:cNvPr id="1" name=""/>
        <p:cNvGrpSpPr/>
        <p:nvPr/>
      </p:nvGrpSpPr>
      <p:grpSpPr>
        <a:xfrm>
          <a:off x="0" y="0"/>
          <a:ext cx="0" cy="0"/>
          <a:chOff x="0" y="0"/>
          <a:chExt cx="0" cy="0"/>
        </a:xfrm>
      </p:grpSpPr>
      <p:pic>
        <p:nvPicPr>
          <p:cNvPr id="4" name="Picture 3" descr="030767 PPT 2017_16x9_horiz block_secondary_3840px.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5306291"/>
            <a:ext cx="12192000" cy="1551709"/>
          </a:xfrm>
          <a:prstGeom prst="rect">
            <a:avLst/>
          </a:prstGeom>
        </p:spPr>
      </p:pic>
      <p:sp>
        <p:nvSpPr>
          <p:cNvPr id="6" name="Content Placeholder 5"/>
          <p:cNvSpPr>
            <a:spLocks noGrp="1"/>
          </p:cNvSpPr>
          <p:nvPr>
            <p:ph sz="quarter" idx="10"/>
          </p:nvPr>
        </p:nvSpPr>
        <p:spPr>
          <a:xfrm>
            <a:off x="377988" y="440106"/>
            <a:ext cx="11437915" cy="5350169"/>
          </a:xfrm>
          <a:prstGeom prst="rect">
            <a:avLst/>
          </a:prstGeom>
        </p:spPr>
        <p:txBody>
          <a:bodyPr vert="horz"/>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0709428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01211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00FE5C5F-F68D-4D31-BEE7-AC4D44FBFC25}" type="datetimeFigureOut">
              <a:rPr lang="en-US" smtClean="0"/>
              <a:t>10/1/23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F91A8-93C9-4F45-B848-214C3AED1DA3}" type="slidenum">
              <a:rPr lang="en-US" smtClean="0"/>
              <a:t>‹#›</a:t>
            </a:fld>
            <a:endParaRPr lang="en-US"/>
          </a:p>
        </p:txBody>
      </p:sp>
    </p:spTree>
    <p:extLst>
      <p:ext uri="{BB962C8B-B14F-4D97-AF65-F5344CB8AC3E}">
        <p14:creationId xmlns:p14="http://schemas.microsoft.com/office/powerpoint/2010/main" val="3498751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0FE5C5F-F68D-4D31-BEE7-AC4D44FBFC25}" type="datetimeFigureOut">
              <a:rPr lang="en-US" smtClean="0"/>
              <a:t>10/1/23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3F91A8-93C9-4F45-B848-214C3AED1DA3}" type="slidenum">
              <a:rPr lang="en-US" smtClean="0"/>
              <a:t>‹#›</a:t>
            </a:fld>
            <a:endParaRPr lang="en-US"/>
          </a:p>
        </p:txBody>
      </p:sp>
    </p:spTree>
    <p:extLst>
      <p:ext uri="{BB962C8B-B14F-4D97-AF65-F5344CB8AC3E}">
        <p14:creationId xmlns:p14="http://schemas.microsoft.com/office/powerpoint/2010/main" val="11738134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00FE5C5F-F68D-4D31-BEE7-AC4D44FBFC25}" type="datetimeFigureOut">
              <a:rPr lang="en-US" smtClean="0"/>
              <a:t>10/1/23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3F91A8-93C9-4F45-B848-214C3AED1DA3}" type="slidenum">
              <a:rPr lang="en-US" smtClean="0"/>
              <a:t>‹#›</a:t>
            </a:fld>
            <a:endParaRPr lang="en-US"/>
          </a:p>
        </p:txBody>
      </p:sp>
    </p:spTree>
    <p:extLst>
      <p:ext uri="{BB962C8B-B14F-4D97-AF65-F5344CB8AC3E}">
        <p14:creationId xmlns:p14="http://schemas.microsoft.com/office/powerpoint/2010/main" val="4277638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00FE5C5F-F68D-4D31-BEE7-AC4D44FBFC25}" type="datetimeFigureOut">
              <a:rPr lang="en-US" smtClean="0"/>
              <a:t>10/1/23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3F91A8-93C9-4F45-B848-214C3AED1DA3}" type="slidenum">
              <a:rPr lang="en-US" smtClean="0"/>
              <a:t>‹#›</a:t>
            </a:fld>
            <a:endParaRPr lang="en-US"/>
          </a:p>
        </p:txBody>
      </p:sp>
    </p:spTree>
    <p:extLst>
      <p:ext uri="{BB962C8B-B14F-4D97-AF65-F5344CB8AC3E}">
        <p14:creationId xmlns:p14="http://schemas.microsoft.com/office/powerpoint/2010/main" val="724962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00FE5C5F-F68D-4D31-BEE7-AC4D44FBFC25}" type="datetimeFigureOut">
              <a:rPr lang="en-US" smtClean="0"/>
              <a:t>10/1/23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3F91A8-93C9-4F45-B848-214C3AED1DA3}" type="slidenum">
              <a:rPr lang="en-US" smtClean="0"/>
              <a:t>‹#›</a:t>
            </a:fld>
            <a:endParaRPr lang="en-US"/>
          </a:p>
        </p:txBody>
      </p:sp>
    </p:spTree>
    <p:extLst>
      <p:ext uri="{BB962C8B-B14F-4D97-AF65-F5344CB8AC3E}">
        <p14:creationId xmlns:p14="http://schemas.microsoft.com/office/powerpoint/2010/main" val="9156613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0FE5C5F-F68D-4D31-BEE7-AC4D44FBFC25}" type="datetimeFigureOut">
              <a:rPr lang="en-US" smtClean="0"/>
              <a:t>10/1/23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3F91A8-93C9-4F45-B848-214C3AED1DA3}" type="slidenum">
              <a:rPr lang="en-US" smtClean="0"/>
              <a:t>‹#›</a:t>
            </a:fld>
            <a:endParaRPr lang="en-US"/>
          </a:p>
        </p:txBody>
      </p:sp>
    </p:spTree>
    <p:extLst>
      <p:ext uri="{BB962C8B-B14F-4D97-AF65-F5344CB8AC3E}">
        <p14:creationId xmlns:p14="http://schemas.microsoft.com/office/powerpoint/2010/main" val="1434452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0FE5C5F-F68D-4D31-BEE7-AC4D44FBFC25}" type="datetimeFigureOut">
              <a:rPr lang="en-US" smtClean="0"/>
              <a:t>10/1/23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3F91A8-93C9-4F45-B848-214C3AED1DA3}" type="slidenum">
              <a:rPr lang="en-US" smtClean="0"/>
              <a:t>‹#›</a:t>
            </a:fld>
            <a:endParaRPr lang="en-US"/>
          </a:p>
        </p:txBody>
      </p:sp>
    </p:spTree>
    <p:extLst>
      <p:ext uri="{BB962C8B-B14F-4D97-AF65-F5344CB8AC3E}">
        <p14:creationId xmlns:p14="http://schemas.microsoft.com/office/powerpoint/2010/main" val="3197534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00FE5C5F-F68D-4D31-BEE7-AC4D44FBFC25}" type="datetimeFigureOut">
              <a:rPr lang="en-US" smtClean="0"/>
              <a:t>10/1/23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3F91A8-93C9-4F45-B848-214C3AED1DA3}" type="slidenum">
              <a:rPr lang="en-US" smtClean="0"/>
              <a:t>‹#›</a:t>
            </a:fld>
            <a:endParaRPr lang="en-US"/>
          </a:p>
        </p:txBody>
      </p:sp>
    </p:spTree>
    <p:extLst>
      <p:ext uri="{BB962C8B-B14F-4D97-AF65-F5344CB8AC3E}">
        <p14:creationId xmlns:p14="http://schemas.microsoft.com/office/powerpoint/2010/main" val="3031178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FE5C5F-F68D-4D31-BEE7-AC4D44FBFC25}" type="datetimeFigureOut">
              <a:rPr lang="en-US" smtClean="0"/>
              <a:t>10/1/23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3F91A8-93C9-4F45-B848-214C3AED1DA3}" type="slidenum">
              <a:rPr lang="en-US" smtClean="0"/>
              <a:t>‹#›</a:t>
            </a:fld>
            <a:endParaRPr lang="en-US"/>
          </a:p>
        </p:txBody>
      </p:sp>
    </p:spTree>
    <p:extLst>
      <p:ext uri="{BB962C8B-B14F-4D97-AF65-F5344CB8AC3E}">
        <p14:creationId xmlns:p14="http://schemas.microsoft.com/office/powerpoint/2010/main" val="41986098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descr="030767 PPT 2017_16x9_horiz block_secondary_3840px.png"/>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0" y="5306291"/>
            <a:ext cx="12192000" cy="1551709"/>
          </a:xfrm>
          <a:prstGeom prst="rect">
            <a:avLst/>
          </a:prstGeom>
        </p:spPr>
      </p:pic>
    </p:spTree>
    <p:extLst>
      <p:ext uri="{BB962C8B-B14F-4D97-AF65-F5344CB8AC3E}">
        <p14:creationId xmlns:p14="http://schemas.microsoft.com/office/powerpoint/2010/main" val="341031604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txStyles>
    <p:titleStyle>
      <a:lvl1pPr algn="ctr" rtl="0" eaLnBrk="1" fontAlgn="base" hangingPunct="1">
        <a:spcBef>
          <a:spcPct val="0"/>
        </a:spcBef>
        <a:spcAft>
          <a:spcPct val="0"/>
        </a:spcAft>
        <a:defRPr sz="5867" kern="1200">
          <a:solidFill>
            <a:schemeClr val="tx1"/>
          </a:solidFill>
          <a:latin typeface="Trebuchet MS"/>
          <a:ea typeface="Geneva" charset="0"/>
          <a:cs typeface="Trebuchet MS"/>
        </a:defRPr>
      </a:lvl1pPr>
      <a:lvl2pPr algn="ctr" rtl="0" eaLnBrk="1" fontAlgn="base" hangingPunct="1">
        <a:spcBef>
          <a:spcPct val="0"/>
        </a:spcBef>
        <a:spcAft>
          <a:spcPct val="0"/>
        </a:spcAft>
        <a:defRPr sz="5867">
          <a:solidFill>
            <a:schemeClr val="tx1"/>
          </a:solidFill>
          <a:latin typeface="Trebuchet MS" charset="0"/>
          <a:ea typeface="Geneva" charset="0"/>
          <a:cs typeface="Geneva" charset="0"/>
        </a:defRPr>
      </a:lvl2pPr>
      <a:lvl3pPr algn="ctr" rtl="0" eaLnBrk="1" fontAlgn="base" hangingPunct="1">
        <a:spcBef>
          <a:spcPct val="0"/>
        </a:spcBef>
        <a:spcAft>
          <a:spcPct val="0"/>
        </a:spcAft>
        <a:defRPr sz="5867">
          <a:solidFill>
            <a:schemeClr val="tx1"/>
          </a:solidFill>
          <a:latin typeface="Trebuchet MS" charset="0"/>
          <a:ea typeface="Geneva" charset="0"/>
          <a:cs typeface="Geneva" charset="0"/>
        </a:defRPr>
      </a:lvl3pPr>
      <a:lvl4pPr algn="ctr" rtl="0" eaLnBrk="1" fontAlgn="base" hangingPunct="1">
        <a:spcBef>
          <a:spcPct val="0"/>
        </a:spcBef>
        <a:spcAft>
          <a:spcPct val="0"/>
        </a:spcAft>
        <a:defRPr sz="5867">
          <a:solidFill>
            <a:schemeClr val="tx1"/>
          </a:solidFill>
          <a:latin typeface="Trebuchet MS" charset="0"/>
          <a:ea typeface="Geneva" charset="0"/>
          <a:cs typeface="Geneva" charset="0"/>
        </a:defRPr>
      </a:lvl4pPr>
      <a:lvl5pPr algn="ctr" rtl="0" eaLnBrk="1" fontAlgn="base" hangingPunct="1">
        <a:spcBef>
          <a:spcPct val="0"/>
        </a:spcBef>
        <a:spcAft>
          <a:spcPct val="0"/>
        </a:spcAft>
        <a:defRPr sz="5867">
          <a:solidFill>
            <a:schemeClr val="tx1"/>
          </a:solidFill>
          <a:latin typeface="Trebuchet MS" charset="0"/>
          <a:ea typeface="Geneva" charset="0"/>
          <a:cs typeface="Geneva" charset="0"/>
        </a:defRPr>
      </a:lvl5pPr>
      <a:lvl6pPr marL="609585" algn="ctr" rtl="0" eaLnBrk="1" fontAlgn="base" hangingPunct="1">
        <a:spcBef>
          <a:spcPct val="0"/>
        </a:spcBef>
        <a:spcAft>
          <a:spcPct val="0"/>
        </a:spcAft>
        <a:defRPr sz="5867">
          <a:solidFill>
            <a:schemeClr val="tx1"/>
          </a:solidFill>
          <a:latin typeface="Calibri" charset="0"/>
          <a:ea typeface="Geneva" charset="0"/>
          <a:cs typeface="Geneva" charset="0"/>
        </a:defRPr>
      </a:lvl6pPr>
      <a:lvl7pPr marL="1219170" algn="ctr" rtl="0" eaLnBrk="1" fontAlgn="base" hangingPunct="1">
        <a:spcBef>
          <a:spcPct val="0"/>
        </a:spcBef>
        <a:spcAft>
          <a:spcPct val="0"/>
        </a:spcAft>
        <a:defRPr sz="5867">
          <a:solidFill>
            <a:schemeClr val="tx1"/>
          </a:solidFill>
          <a:latin typeface="Calibri" charset="0"/>
          <a:ea typeface="Geneva" charset="0"/>
          <a:cs typeface="Geneva" charset="0"/>
        </a:defRPr>
      </a:lvl7pPr>
      <a:lvl8pPr marL="1828754" algn="ctr" rtl="0" eaLnBrk="1" fontAlgn="base" hangingPunct="1">
        <a:spcBef>
          <a:spcPct val="0"/>
        </a:spcBef>
        <a:spcAft>
          <a:spcPct val="0"/>
        </a:spcAft>
        <a:defRPr sz="5867">
          <a:solidFill>
            <a:schemeClr val="tx1"/>
          </a:solidFill>
          <a:latin typeface="Calibri" charset="0"/>
          <a:ea typeface="Geneva" charset="0"/>
          <a:cs typeface="Geneva" charset="0"/>
        </a:defRPr>
      </a:lvl8pPr>
      <a:lvl9pPr marL="2438339" algn="ctr" rtl="0" eaLnBrk="1" fontAlgn="base" hangingPunct="1">
        <a:spcBef>
          <a:spcPct val="0"/>
        </a:spcBef>
        <a:spcAft>
          <a:spcPct val="0"/>
        </a:spcAft>
        <a:defRPr sz="5867">
          <a:solidFill>
            <a:schemeClr val="tx1"/>
          </a:solidFill>
          <a:latin typeface="Calibri" charset="0"/>
          <a:ea typeface="Geneva" charset="0"/>
          <a:cs typeface="Geneva" charset="0"/>
        </a:defRPr>
      </a:lvl9pPr>
    </p:titleStyle>
    <p:bodyStyle>
      <a:lvl1pPr marL="457189" indent="-457189" algn="l" rtl="0" eaLnBrk="1" fontAlgn="base" hangingPunct="1">
        <a:spcBef>
          <a:spcPct val="20000"/>
        </a:spcBef>
        <a:spcAft>
          <a:spcPct val="0"/>
        </a:spcAft>
        <a:buFont typeface="Arial" charset="0"/>
        <a:buChar char="•"/>
        <a:defRPr sz="4267" kern="1200">
          <a:solidFill>
            <a:schemeClr val="tx1"/>
          </a:solidFill>
          <a:latin typeface="+mn-lt"/>
          <a:ea typeface="Geneva" charset="0"/>
          <a:cs typeface="Geneva" charset="0"/>
        </a:defRPr>
      </a:lvl1pPr>
      <a:lvl2pPr marL="990575" indent="-380990" algn="l" rtl="0" eaLnBrk="1" fontAlgn="base" hangingPunct="1">
        <a:spcBef>
          <a:spcPct val="20000"/>
        </a:spcBef>
        <a:spcAft>
          <a:spcPct val="0"/>
        </a:spcAft>
        <a:buFont typeface="Arial" charset="0"/>
        <a:buChar char="–"/>
        <a:defRPr sz="3733" kern="1200">
          <a:solidFill>
            <a:schemeClr val="tx1"/>
          </a:solidFill>
          <a:latin typeface="+mn-lt"/>
          <a:ea typeface="Geneva" charset="0"/>
          <a:cs typeface="+mn-cs"/>
        </a:defRPr>
      </a:lvl2pPr>
      <a:lvl3pPr marL="1523962" indent="-304792" algn="l" rtl="0" eaLnBrk="1" fontAlgn="base" hangingPunct="1">
        <a:spcBef>
          <a:spcPct val="20000"/>
        </a:spcBef>
        <a:spcAft>
          <a:spcPct val="0"/>
        </a:spcAft>
        <a:buFont typeface="Arial" charset="0"/>
        <a:buChar char="•"/>
        <a:defRPr sz="3200" kern="1200">
          <a:solidFill>
            <a:schemeClr val="tx1"/>
          </a:solidFill>
          <a:latin typeface="+mn-lt"/>
          <a:ea typeface="Geneva" charset="0"/>
          <a:cs typeface="+mn-cs"/>
        </a:defRPr>
      </a:lvl3pPr>
      <a:lvl4pPr marL="2133547" indent="-304792" algn="l" rtl="0" eaLnBrk="1" fontAlgn="base" hangingPunct="1">
        <a:spcBef>
          <a:spcPct val="20000"/>
        </a:spcBef>
        <a:spcAft>
          <a:spcPct val="0"/>
        </a:spcAft>
        <a:buFont typeface="Arial" charset="0"/>
        <a:buChar char="–"/>
        <a:defRPr sz="2667" kern="1200">
          <a:solidFill>
            <a:schemeClr val="tx1"/>
          </a:solidFill>
          <a:latin typeface="+mn-lt"/>
          <a:ea typeface="Geneva" charset="0"/>
          <a:cs typeface="+mn-cs"/>
        </a:defRPr>
      </a:lvl4pPr>
      <a:lvl5pPr marL="2743131" indent="-304792" algn="l" rtl="0" eaLnBrk="1" fontAlgn="base" hangingPunct="1">
        <a:spcBef>
          <a:spcPct val="20000"/>
        </a:spcBef>
        <a:spcAft>
          <a:spcPct val="0"/>
        </a:spcAft>
        <a:buFont typeface="Arial" charset="0"/>
        <a:buChar char="»"/>
        <a:defRPr sz="2667" kern="1200">
          <a:solidFill>
            <a:schemeClr val="tx1"/>
          </a:solidFill>
          <a:latin typeface="+mn-lt"/>
          <a:ea typeface="Geneva" charset="0"/>
          <a:cs typeface="+mn-cs"/>
        </a:defRPr>
      </a:lvl5pPr>
      <a:lvl6pPr marL="335271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3.xml"/><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238991"/>
            <a:ext cx="12196795" cy="6382526"/>
          </a:xfrm>
          <a:prstGeom prst="rect">
            <a:avLst/>
          </a:prstGeom>
        </p:spPr>
      </p:pic>
    </p:spTree>
    <p:extLst>
      <p:ext uri="{BB962C8B-B14F-4D97-AF65-F5344CB8AC3E}">
        <p14:creationId xmlns:p14="http://schemas.microsoft.com/office/powerpoint/2010/main" val="23076050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63FC05F-B5B9-433A-9A5B-E9C6B4BF03D0}"/>
              </a:ext>
            </a:extLst>
          </p:cNvPr>
          <p:cNvSpPr>
            <a:spLocks noGrp="1"/>
          </p:cNvSpPr>
          <p:nvPr>
            <p:ph type="title"/>
          </p:nvPr>
        </p:nvSpPr>
        <p:spPr bwMode="auto">
          <a:xfrm>
            <a:off x="0" y="6227617"/>
            <a:ext cx="12192000" cy="515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21920" tIns="60960" rIns="121920" bIns="60960" numCol="1" anchor="t" anchorCtr="0" compatLnSpc="1">
            <a:prstTxWarp prst="textNoShape">
              <a:avLst/>
            </a:prstTxWarp>
          </a:bodyPr>
          <a:lstStyle/>
          <a:p>
            <a:r>
              <a:rPr lang="en-US" sz="1300" dirty="0">
                <a:solidFill>
                  <a:schemeClr val="bg1">
                    <a:lumMod val="50000"/>
                  </a:schemeClr>
                </a:solidFill>
                <a:latin typeface="Century Gothic" panose="020B0502020202020204" pitchFamily="34" charset="0"/>
              </a:rPr>
              <a:t>Machine Learning and Artificial Intelligence to Advance Earth System Science: </a:t>
            </a:r>
            <a:br>
              <a:rPr lang="en-US" sz="1300" dirty="0">
                <a:solidFill>
                  <a:schemeClr val="bg1">
                    <a:lumMod val="50000"/>
                  </a:schemeClr>
                </a:solidFill>
                <a:latin typeface="Century Gothic" panose="020B0502020202020204" pitchFamily="34" charset="0"/>
              </a:rPr>
            </a:br>
            <a:r>
              <a:rPr lang="en-US" sz="1300" dirty="0">
                <a:solidFill>
                  <a:schemeClr val="bg1">
                    <a:lumMod val="50000"/>
                  </a:schemeClr>
                </a:solidFill>
                <a:latin typeface="Century Gothic" panose="020B0502020202020204" pitchFamily="34" charset="0"/>
              </a:rPr>
              <a:t>Opportunities and Challenges - A Workshop</a:t>
            </a:r>
            <a:endParaRPr lang="en-US" sz="1300" i="1" dirty="0">
              <a:solidFill>
                <a:schemeClr val="bg1">
                  <a:lumMod val="50000"/>
                </a:schemeClr>
              </a:solidFill>
              <a:latin typeface="Palatino Linotype" panose="02040502050505030304" pitchFamily="18" charset="0"/>
            </a:endParaRPr>
          </a:p>
        </p:txBody>
      </p:sp>
      <p:sp>
        <p:nvSpPr>
          <p:cNvPr id="5" name="Title 1">
            <a:extLst>
              <a:ext uri="{FF2B5EF4-FFF2-40B4-BE49-F238E27FC236}">
                <a16:creationId xmlns:a16="http://schemas.microsoft.com/office/drawing/2014/main" id="{E63FC05F-B5B9-433A-9A5B-E9C6B4BF03D0}"/>
              </a:ext>
            </a:extLst>
          </p:cNvPr>
          <p:cNvSpPr txBox="1">
            <a:spLocks/>
          </p:cNvSpPr>
          <p:nvPr/>
        </p:nvSpPr>
        <p:spPr bwMode="auto">
          <a:xfrm>
            <a:off x="2" y="124403"/>
            <a:ext cx="12191999" cy="5150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21920" tIns="60960" rIns="121920" bIns="60960" numCol="1" anchor="t" anchorCtr="0" compatLnSpc="1">
            <a:prstTxWarp prst="textNoShape">
              <a:avLst/>
            </a:prstTxWarp>
          </a:bodyPr>
          <a:lstStyle>
            <a:lvl1pPr algn="ctr" rtl="0" eaLnBrk="1" fontAlgn="base" hangingPunct="1">
              <a:spcBef>
                <a:spcPct val="0"/>
              </a:spcBef>
              <a:spcAft>
                <a:spcPct val="0"/>
              </a:spcAft>
              <a:defRPr sz="5867" kern="1200">
                <a:solidFill>
                  <a:schemeClr val="tx1"/>
                </a:solidFill>
                <a:latin typeface="Trebuchet MS"/>
                <a:ea typeface="Geneva" charset="0"/>
                <a:cs typeface="Trebuchet MS"/>
              </a:defRPr>
            </a:lvl1pPr>
            <a:lvl2pPr algn="ctr" rtl="0" eaLnBrk="1" fontAlgn="base" hangingPunct="1">
              <a:spcBef>
                <a:spcPct val="0"/>
              </a:spcBef>
              <a:spcAft>
                <a:spcPct val="0"/>
              </a:spcAft>
              <a:defRPr sz="5867">
                <a:solidFill>
                  <a:schemeClr val="tx1"/>
                </a:solidFill>
                <a:latin typeface="Trebuchet MS" charset="0"/>
                <a:ea typeface="Geneva" charset="0"/>
                <a:cs typeface="Geneva" charset="0"/>
              </a:defRPr>
            </a:lvl2pPr>
            <a:lvl3pPr algn="ctr" rtl="0" eaLnBrk="1" fontAlgn="base" hangingPunct="1">
              <a:spcBef>
                <a:spcPct val="0"/>
              </a:spcBef>
              <a:spcAft>
                <a:spcPct val="0"/>
              </a:spcAft>
              <a:defRPr sz="5867">
                <a:solidFill>
                  <a:schemeClr val="tx1"/>
                </a:solidFill>
                <a:latin typeface="Trebuchet MS" charset="0"/>
                <a:ea typeface="Geneva" charset="0"/>
                <a:cs typeface="Geneva" charset="0"/>
              </a:defRPr>
            </a:lvl3pPr>
            <a:lvl4pPr algn="ctr" rtl="0" eaLnBrk="1" fontAlgn="base" hangingPunct="1">
              <a:spcBef>
                <a:spcPct val="0"/>
              </a:spcBef>
              <a:spcAft>
                <a:spcPct val="0"/>
              </a:spcAft>
              <a:defRPr sz="5867">
                <a:solidFill>
                  <a:schemeClr val="tx1"/>
                </a:solidFill>
                <a:latin typeface="Trebuchet MS" charset="0"/>
                <a:ea typeface="Geneva" charset="0"/>
                <a:cs typeface="Geneva" charset="0"/>
              </a:defRPr>
            </a:lvl4pPr>
            <a:lvl5pPr algn="ctr" rtl="0" eaLnBrk="1" fontAlgn="base" hangingPunct="1">
              <a:spcBef>
                <a:spcPct val="0"/>
              </a:spcBef>
              <a:spcAft>
                <a:spcPct val="0"/>
              </a:spcAft>
              <a:defRPr sz="5867">
                <a:solidFill>
                  <a:schemeClr val="tx1"/>
                </a:solidFill>
                <a:latin typeface="Trebuchet MS" charset="0"/>
                <a:ea typeface="Geneva" charset="0"/>
                <a:cs typeface="Geneva" charset="0"/>
              </a:defRPr>
            </a:lvl5pPr>
            <a:lvl6pPr marL="609585" algn="ctr" rtl="0" eaLnBrk="1" fontAlgn="base" hangingPunct="1">
              <a:spcBef>
                <a:spcPct val="0"/>
              </a:spcBef>
              <a:spcAft>
                <a:spcPct val="0"/>
              </a:spcAft>
              <a:defRPr sz="5867">
                <a:solidFill>
                  <a:schemeClr val="tx1"/>
                </a:solidFill>
                <a:latin typeface="Calibri" charset="0"/>
                <a:ea typeface="Geneva" charset="0"/>
                <a:cs typeface="Geneva" charset="0"/>
              </a:defRPr>
            </a:lvl6pPr>
            <a:lvl7pPr marL="1219170" algn="ctr" rtl="0" eaLnBrk="1" fontAlgn="base" hangingPunct="1">
              <a:spcBef>
                <a:spcPct val="0"/>
              </a:spcBef>
              <a:spcAft>
                <a:spcPct val="0"/>
              </a:spcAft>
              <a:defRPr sz="5867">
                <a:solidFill>
                  <a:schemeClr val="tx1"/>
                </a:solidFill>
                <a:latin typeface="Calibri" charset="0"/>
                <a:ea typeface="Geneva" charset="0"/>
                <a:cs typeface="Geneva" charset="0"/>
              </a:defRPr>
            </a:lvl7pPr>
            <a:lvl8pPr marL="1828754" algn="ctr" rtl="0" eaLnBrk="1" fontAlgn="base" hangingPunct="1">
              <a:spcBef>
                <a:spcPct val="0"/>
              </a:spcBef>
              <a:spcAft>
                <a:spcPct val="0"/>
              </a:spcAft>
              <a:defRPr sz="5867">
                <a:solidFill>
                  <a:schemeClr val="tx1"/>
                </a:solidFill>
                <a:latin typeface="Calibri" charset="0"/>
                <a:ea typeface="Geneva" charset="0"/>
                <a:cs typeface="Geneva" charset="0"/>
              </a:defRPr>
            </a:lvl8pPr>
            <a:lvl9pPr marL="2438339" algn="ctr" rtl="0" eaLnBrk="1" fontAlgn="base" hangingPunct="1">
              <a:spcBef>
                <a:spcPct val="0"/>
              </a:spcBef>
              <a:spcAft>
                <a:spcPct val="0"/>
              </a:spcAft>
              <a:defRPr sz="5867">
                <a:solidFill>
                  <a:schemeClr val="tx1"/>
                </a:solidFill>
                <a:latin typeface="Calibri" charset="0"/>
                <a:ea typeface="Geneva" charset="0"/>
                <a:cs typeface="Geneva" charset="0"/>
              </a:defRPr>
            </a:lvl9pPr>
          </a:lstStyle>
          <a:p>
            <a:r>
              <a:rPr lang="en-US" sz="3200" b="1" dirty="0">
                <a:latin typeface="Century Gothic" panose="020B0502020202020204" pitchFamily="34" charset="0"/>
              </a:rPr>
              <a:t>Agenda</a:t>
            </a:r>
            <a:endParaRPr lang="en-US" sz="3200" b="1" i="1" dirty="0">
              <a:latin typeface="Palatino Linotype" panose="02040502050505030304" pitchFamily="18" charset="0"/>
            </a:endParaRPr>
          </a:p>
        </p:txBody>
      </p:sp>
      <p:sp>
        <p:nvSpPr>
          <p:cNvPr id="4" name="TextBox 3"/>
          <p:cNvSpPr txBox="1"/>
          <p:nvPr/>
        </p:nvSpPr>
        <p:spPr>
          <a:xfrm>
            <a:off x="517227" y="1079038"/>
            <a:ext cx="3551853" cy="4708981"/>
          </a:xfrm>
          <a:prstGeom prst="rect">
            <a:avLst/>
          </a:prstGeom>
          <a:noFill/>
          <a:ln w="38100">
            <a:solidFill>
              <a:schemeClr val="accent1"/>
            </a:solidFill>
          </a:ln>
        </p:spPr>
        <p:txBody>
          <a:bodyPr wrap="square" rtlCol="0">
            <a:spAutoFit/>
          </a:bodyPr>
          <a:lstStyle/>
          <a:p>
            <a:pPr algn="ctr"/>
            <a:r>
              <a:rPr lang="en-US" sz="2000" b="1" dirty="0"/>
              <a:t>DAY 1 (February 7)</a:t>
            </a:r>
          </a:p>
          <a:p>
            <a:endParaRPr lang="en-US" sz="2000" b="1" dirty="0"/>
          </a:p>
          <a:p>
            <a:pPr marL="285750" indent="-285750" fontAlgn="base">
              <a:buFont typeface="Arial" panose="020B0604020202020204" pitchFamily="34" charset="0"/>
              <a:buChar char="•"/>
            </a:pPr>
            <a:r>
              <a:rPr lang="en-US" sz="2000" dirty="0"/>
              <a:t>Welcome</a:t>
            </a:r>
          </a:p>
          <a:p>
            <a:pPr marL="285750" indent="-285750" fontAlgn="base">
              <a:buFont typeface="Arial" panose="020B0604020202020204" pitchFamily="34" charset="0"/>
              <a:buChar char="•"/>
            </a:pPr>
            <a:r>
              <a:rPr lang="en-US" sz="2000" dirty="0"/>
              <a:t>Session 1: Overview of State of the Art Use of ML/AI for Earth System Science</a:t>
            </a:r>
          </a:p>
          <a:p>
            <a:pPr marL="285750" indent="-285750" fontAlgn="base">
              <a:buFont typeface="Arial" panose="020B0604020202020204" pitchFamily="34" charset="0"/>
              <a:buChar char="•"/>
            </a:pPr>
            <a:r>
              <a:rPr lang="en-US" sz="2000" dirty="0"/>
              <a:t>Session 2: Emerging Approaches for Using and Interpreting ML/AI</a:t>
            </a:r>
          </a:p>
          <a:p>
            <a:pPr marL="285750" indent="-285750" fontAlgn="base">
              <a:buFont typeface="Arial" panose="020B0604020202020204" pitchFamily="34" charset="0"/>
              <a:buChar char="•"/>
            </a:pPr>
            <a:r>
              <a:rPr lang="en-US" sz="2000" dirty="0"/>
              <a:t>Session 3: Emerging Opportunities from Social and Human Engineered Systems</a:t>
            </a:r>
          </a:p>
          <a:p>
            <a:pPr marL="285750" indent="-285750" fontAlgn="base">
              <a:buFont typeface="Arial" panose="020B0604020202020204" pitchFamily="34" charset="0"/>
              <a:buChar char="•"/>
            </a:pPr>
            <a:r>
              <a:rPr lang="en-US" sz="2000" dirty="0"/>
              <a:t>Wrap-up</a:t>
            </a:r>
          </a:p>
        </p:txBody>
      </p:sp>
      <p:sp>
        <p:nvSpPr>
          <p:cNvPr id="7" name="TextBox 6"/>
          <p:cNvSpPr txBox="1"/>
          <p:nvPr/>
        </p:nvSpPr>
        <p:spPr>
          <a:xfrm>
            <a:off x="4361689" y="1079038"/>
            <a:ext cx="3502152" cy="4708981"/>
          </a:xfrm>
          <a:prstGeom prst="rect">
            <a:avLst/>
          </a:prstGeom>
          <a:noFill/>
          <a:ln w="28575">
            <a:solidFill>
              <a:schemeClr val="accent1"/>
            </a:solidFill>
          </a:ln>
        </p:spPr>
        <p:txBody>
          <a:bodyPr wrap="square" rtlCol="0">
            <a:spAutoFit/>
          </a:bodyPr>
          <a:lstStyle/>
          <a:p>
            <a:pPr algn="ctr"/>
            <a:r>
              <a:rPr lang="en-US" sz="2000" b="1" dirty="0"/>
              <a:t>DAY 2 (February 10)</a:t>
            </a:r>
          </a:p>
          <a:p>
            <a:endParaRPr lang="en-US" sz="2000" b="1" dirty="0"/>
          </a:p>
          <a:p>
            <a:pPr marL="285750" indent="-285750" fontAlgn="base">
              <a:buFont typeface="Arial" panose="020B0604020202020204" pitchFamily="34" charset="0"/>
              <a:buChar char="•"/>
            </a:pPr>
            <a:r>
              <a:rPr lang="en-US" sz="2000" dirty="0"/>
              <a:t>Welcome</a:t>
            </a:r>
          </a:p>
          <a:p>
            <a:pPr marL="285750" indent="-285750" fontAlgn="base">
              <a:buFont typeface="Arial" panose="020B0604020202020204" pitchFamily="34" charset="0"/>
              <a:buChar char="•"/>
            </a:pPr>
            <a:r>
              <a:rPr lang="en-US" sz="2000" dirty="0"/>
              <a:t>Recap of Day 1</a:t>
            </a:r>
          </a:p>
          <a:p>
            <a:pPr marL="285750" indent="-285750" fontAlgn="base">
              <a:buFont typeface="Arial" panose="020B0604020202020204" pitchFamily="34" charset="0"/>
              <a:buChar char="•"/>
            </a:pPr>
            <a:r>
              <a:rPr lang="en-US" sz="2000" dirty="0"/>
              <a:t>Session 1: Responsible and Ethical Use and JEDI Issues</a:t>
            </a:r>
          </a:p>
          <a:p>
            <a:pPr marL="285750" indent="-285750" fontAlgn="base">
              <a:buFont typeface="Arial" panose="020B0604020202020204" pitchFamily="34" charset="0"/>
              <a:buChar char="•"/>
            </a:pPr>
            <a:r>
              <a:rPr lang="en-US" sz="2000" dirty="0"/>
              <a:t>Session 2: Workforce Development Capacity and Skill Sets</a:t>
            </a:r>
          </a:p>
          <a:p>
            <a:pPr marL="285750" indent="-285750" fontAlgn="base">
              <a:buFont typeface="Arial" panose="020B0604020202020204" pitchFamily="34" charset="0"/>
              <a:buChar char="•"/>
            </a:pPr>
            <a:r>
              <a:rPr lang="en-US" sz="2000" dirty="0"/>
              <a:t>Session 3: Challenges and Opportunities for Earth Science Technology and Data </a:t>
            </a:r>
          </a:p>
          <a:p>
            <a:pPr marL="285750" indent="-285750" fontAlgn="base">
              <a:buFont typeface="Arial" panose="020B0604020202020204" pitchFamily="34" charset="0"/>
              <a:buChar char="•"/>
            </a:pPr>
            <a:r>
              <a:rPr lang="en-US" sz="2000" dirty="0"/>
              <a:t>Wrap-up</a:t>
            </a:r>
          </a:p>
        </p:txBody>
      </p:sp>
      <p:sp>
        <p:nvSpPr>
          <p:cNvPr id="8" name="TextBox 7"/>
          <p:cNvSpPr txBox="1"/>
          <p:nvPr/>
        </p:nvSpPr>
        <p:spPr>
          <a:xfrm>
            <a:off x="8119872" y="1079038"/>
            <a:ext cx="3564126" cy="4708981"/>
          </a:xfrm>
          <a:prstGeom prst="rect">
            <a:avLst/>
          </a:prstGeom>
          <a:noFill/>
          <a:ln w="28575">
            <a:solidFill>
              <a:schemeClr val="accent1"/>
            </a:solidFill>
          </a:ln>
        </p:spPr>
        <p:txBody>
          <a:bodyPr wrap="square" rtlCol="0">
            <a:spAutoFit/>
          </a:bodyPr>
          <a:lstStyle/>
          <a:p>
            <a:pPr algn="ctr"/>
            <a:r>
              <a:rPr lang="en-US" sz="2000" b="1" dirty="0"/>
              <a:t>DAY 3 (February 11)</a:t>
            </a:r>
          </a:p>
          <a:p>
            <a:endParaRPr lang="en-US" sz="2000" b="1" dirty="0"/>
          </a:p>
          <a:p>
            <a:pPr marL="285750" indent="-285750" fontAlgn="base">
              <a:buFont typeface="Arial" panose="020B0604020202020204" pitchFamily="34" charset="0"/>
              <a:buChar char="•"/>
            </a:pPr>
            <a:r>
              <a:rPr lang="en-US" sz="2000" dirty="0"/>
              <a:t>Welcome</a:t>
            </a:r>
          </a:p>
          <a:p>
            <a:pPr marL="285750" indent="-285750" fontAlgn="base">
              <a:buFont typeface="Arial" panose="020B0604020202020204" pitchFamily="34" charset="0"/>
              <a:buChar char="•"/>
            </a:pPr>
            <a:r>
              <a:rPr lang="en-US" sz="2000" dirty="0"/>
              <a:t>Recap of Day 2</a:t>
            </a:r>
          </a:p>
          <a:p>
            <a:pPr marL="285750" indent="-285750" fontAlgn="base">
              <a:buFont typeface="Arial" panose="020B0604020202020204" pitchFamily="34" charset="0"/>
              <a:buChar char="•"/>
            </a:pPr>
            <a:r>
              <a:rPr lang="en-US" sz="2000" dirty="0"/>
              <a:t>Session 1: Using ML/AI for Data-Driven Decision Making </a:t>
            </a:r>
          </a:p>
          <a:p>
            <a:pPr marL="285750" indent="-285750" fontAlgn="base">
              <a:buFont typeface="Arial" panose="020B0604020202020204" pitchFamily="34" charset="0"/>
              <a:buChar char="•"/>
            </a:pPr>
            <a:r>
              <a:rPr lang="en-US" sz="2000" dirty="0"/>
              <a:t>Session 2: Novel Funding Mechanisms, Partnerships, and Knowledge Transfer Between Academies, Industry, Nonprofits and Government</a:t>
            </a:r>
          </a:p>
          <a:p>
            <a:pPr marL="285750" indent="-285750" fontAlgn="base">
              <a:buFont typeface="Arial" panose="020B0604020202020204" pitchFamily="34" charset="0"/>
              <a:buChar char="•"/>
            </a:pPr>
            <a:r>
              <a:rPr lang="en-US" sz="2000" dirty="0"/>
              <a:t>Summary of Day 3</a:t>
            </a:r>
          </a:p>
          <a:p>
            <a:pPr marL="285750" indent="-285750" fontAlgn="base">
              <a:buFont typeface="Arial" panose="020B0604020202020204" pitchFamily="34" charset="0"/>
              <a:buChar char="•"/>
            </a:pPr>
            <a:r>
              <a:rPr lang="en-US" sz="2000" dirty="0"/>
              <a:t>Closing Remarks</a:t>
            </a:r>
          </a:p>
        </p:txBody>
      </p:sp>
    </p:spTree>
    <p:extLst>
      <p:ext uri="{BB962C8B-B14F-4D97-AF65-F5344CB8AC3E}">
        <p14:creationId xmlns:p14="http://schemas.microsoft.com/office/powerpoint/2010/main" val="2543397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63FC05F-B5B9-433A-9A5B-E9C6B4BF03D0}"/>
              </a:ext>
            </a:extLst>
          </p:cNvPr>
          <p:cNvSpPr>
            <a:spLocks noGrp="1"/>
          </p:cNvSpPr>
          <p:nvPr>
            <p:ph type="title"/>
          </p:nvPr>
        </p:nvSpPr>
        <p:spPr bwMode="auto">
          <a:xfrm>
            <a:off x="0" y="6227617"/>
            <a:ext cx="12192000" cy="515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21920" tIns="60960" rIns="121920" bIns="60960" numCol="1" anchor="t" anchorCtr="0" compatLnSpc="1">
            <a:prstTxWarp prst="textNoShape">
              <a:avLst/>
            </a:prstTxWarp>
          </a:bodyPr>
          <a:lstStyle/>
          <a:p>
            <a:r>
              <a:rPr lang="en-US" sz="1400" dirty="0">
                <a:solidFill>
                  <a:schemeClr val="bg1">
                    <a:lumMod val="50000"/>
                  </a:schemeClr>
                </a:solidFill>
                <a:latin typeface="Century Gothic" panose="020B0502020202020204" pitchFamily="34" charset="0"/>
              </a:rPr>
              <a:t> </a:t>
            </a:r>
            <a:r>
              <a:rPr lang="en-US" sz="1300" dirty="0">
                <a:solidFill>
                  <a:schemeClr val="bg1">
                    <a:lumMod val="50000"/>
                  </a:schemeClr>
                </a:solidFill>
                <a:latin typeface="Century Gothic" panose="020B0502020202020204" pitchFamily="34" charset="0"/>
              </a:rPr>
              <a:t>Machine Learning and Artificial Intelligence to Advance Earth System Science: </a:t>
            </a:r>
            <a:br>
              <a:rPr lang="en-US" sz="1300" dirty="0">
                <a:solidFill>
                  <a:schemeClr val="bg1">
                    <a:lumMod val="50000"/>
                  </a:schemeClr>
                </a:solidFill>
                <a:latin typeface="Century Gothic" panose="020B0502020202020204" pitchFamily="34" charset="0"/>
              </a:rPr>
            </a:br>
            <a:r>
              <a:rPr lang="en-US" sz="1300" dirty="0">
                <a:solidFill>
                  <a:schemeClr val="bg1">
                    <a:lumMod val="50000"/>
                  </a:schemeClr>
                </a:solidFill>
                <a:latin typeface="Century Gothic" panose="020B0502020202020204" pitchFamily="34" charset="0"/>
              </a:rPr>
              <a:t>Opportunities and Challenges - A Workshop</a:t>
            </a:r>
            <a:endParaRPr lang="en-US" sz="1300" i="1" dirty="0">
              <a:solidFill>
                <a:schemeClr val="bg1">
                  <a:lumMod val="50000"/>
                </a:schemeClr>
              </a:solidFill>
              <a:latin typeface="Palatino Linotype" panose="02040502050505030304" pitchFamily="18" charset="0"/>
            </a:endParaRPr>
          </a:p>
        </p:txBody>
      </p:sp>
      <p:sp>
        <p:nvSpPr>
          <p:cNvPr id="5" name="Title 1">
            <a:extLst>
              <a:ext uri="{FF2B5EF4-FFF2-40B4-BE49-F238E27FC236}">
                <a16:creationId xmlns:a16="http://schemas.microsoft.com/office/drawing/2014/main" id="{E63FC05F-B5B9-433A-9A5B-E9C6B4BF03D0}"/>
              </a:ext>
            </a:extLst>
          </p:cNvPr>
          <p:cNvSpPr txBox="1">
            <a:spLocks/>
          </p:cNvSpPr>
          <p:nvPr/>
        </p:nvSpPr>
        <p:spPr bwMode="auto">
          <a:xfrm>
            <a:off x="2" y="124403"/>
            <a:ext cx="12191999" cy="5150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21920" tIns="60960" rIns="121920" bIns="60960" numCol="1" anchor="t" anchorCtr="0" compatLnSpc="1">
            <a:prstTxWarp prst="textNoShape">
              <a:avLst/>
            </a:prstTxWarp>
          </a:bodyPr>
          <a:lstStyle>
            <a:lvl1pPr algn="ctr" rtl="0" eaLnBrk="1" fontAlgn="base" hangingPunct="1">
              <a:spcBef>
                <a:spcPct val="0"/>
              </a:spcBef>
              <a:spcAft>
                <a:spcPct val="0"/>
              </a:spcAft>
              <a:defRPr sz="5867" kern="1200">
                <a:solidFill>
                  <a:schemeClr val="tx1"/>
                </a:solidFill>
                <a:latin typeface="Trebuchet MS"/>
                <a:ea typeface="Geneva" charset="0"/>
                <a:cs typeface="Trebuchet MS"/>
              </a:defRPr>
            </a:lvl1pPr>
            <a:lvl2pPr algn="ctr" rtl="0" eaLnBrk="1" fontAlgn="base" hangingPunct="1">
              <a:spcBef>
                <a:spcPct val="0"/>
              </a:spcBef>
              <a:spcAft>
                <a:spcPct val="0"/>
              </a:spcAft>
              <a:defRPr sz="5867">
                <a:solidFill>
                  <a:schemeClr val="tx1"/>
                </a:solidFill>
                <a:latin typeface="Trebuchet MS" charset="0"/>
                <a:ea typeface="Geneva" charset="0"/>
                <a:cs typeface="Geneva" charset="0"/>
              </a:defRPr>
            </a:lvl2pPr>
            <a:lvl3pPr algn="ctr" rtl="0" eaLnBrk="1" fontAlgn="base" hangingPunct="1">
              <a:spcBef>
                <a:spcPct val="0"/>
              </a:spcBef>
              <a:spcAft>
                <a:spcPct val="0"/>
              </a:spcAft>
              <a:defRPr sz="5867">
                <a:solidFill>
                  <a:schemeClr val="tx1"/>
                </a:solidFill>
                <a:latin typeface="Trebuchet MS" charset="0"/>
                <a:ea typeface="Geneva" charset="0"/>
                <a:cs typeface="Geneva" charset="0"/>
              </a:defRPr>
            </a:lvl3pPr>
            <a:lvl4pPr algn="ctr" rtl="0" eaLnBrk="1" fontAlgn="base" hangingPunct="1">
              <a:spcBef>
                <a:spcPct val="0"/>
              </a:spcBef>
              <a:spcAft>
                <a:spcPct val="0"/>
              </a:spcAft>
              <a:defRPr sz="5867">
                <a:solidFill>
                  <a:schemeClr val="tx1"/>
                </a:solidFill>
                <a:latin typeface="Trebuchet MS" charset="0"/>
                <a:ea typeface="Geneva" charset="0"/>
                <a:cs typeface="Geneva" charset="0"/>
              </a:defRPr>
            </a:lvl4pPr>
            <a:lvl5pPr algn="ctr" rtl="0" eaLnBrk="1" fontAlgn="base" hangingPunct="1">
              <a:spcBef>
                <a:spcPct val="0"/>
              </a:spcBef>
              <a:spcAft>
                <a:spcPct val="0"/>
              </a:spcAft>
              <a:defRPr sz="5867">
                <a:solidFill>
                  <a:schemeClr val="tx1"/>
                </a:solidFill>
                <a:latin typeface="Trebuchet MS" charset="0"/>
                <a:ea typeface="Geneva" charset="0"/>
                <a:cs typeface="Geneva" charset="0"/>
              </a:defRPr>
            </a:lvl5pPr>
            <a:lvl6pPr marL="609585" algn="ctr" rtl="0" eaLnBrk="1" fontAlgn="base" hangingPunct="1">
              <a:spcBef>
                <a:spcPct val="0"/>
              </a:spcBef>
              <a:spcAft>
                <a:spcPct val="0"/>
              </a:spcAft>
              <a:defRPr sz="5867">
                <a:solidFill>
                  <a:schemeClr val="tx1"/>
                </a:solidFill>
                <a:latin typeface="Calibri" charset="0"/>
                <a:ea typeface="Geneva" charset="0"/>
                <a:cs typeface="Geneva" charset="0"/>
              </a:defRPr>
            </a:lvl6pPr>
            <a:lvl7pPr marL="1219170" algn="ctr" rtl="0" eaLnBrk="1" fontAlgn="base" hangingPunct="1">
              <a:spcBef>
                <a:spcPct val="0"/>
              </a:spcBef>
              <a:spcAft>
                <a:spcPct val="0"/>
              </a:spcAft>
              <a:defRPr sz="5867">
                <a:solidFill>
                  <a:schemeClr val="tx1"/>
                </a:solidFill>
                <a:latin typeface="Calibri" charset="0"/>
                <a:ea typeface="Geneva" charset="0"/>
                <a:cs typeface="Geneva" charset="0"/>
              </a:defRPr>
            </a:lvl7pPr>
            <a:lvl8pPr marL="1828754" algn="ctr" rtl="0" eaLnBrk="1" fontAlgn="base" hangingPunct="1">
              <a:spcBef>
                <a:spcPct val="0"/>
              </a:spcBef>
              <a:spcAft>
                <a:spcPct val="0"/>
              </a:spcAft>
              <a:defRPr sz="5867">
                <a:solidFill>
                  <a:schemeClr val="tx1"/>
                </a:solidFill>
                <a:latin typeface="Calibri" charset="0"/>
                <a:ea typeface="Geneva" charset="0"/>
                <a:cs typeface="Geneva" charset="0"/>
              </a:defRPr>
            </a:lvl8pPr>
            <a:lvl9pPr marL="2438339" algn="ctr" rtl="0" eaLnBrk="1" fontAlgn="base" hangingPunct="1">
              <a:spcBef>
                <a:spcPct val="0"/>
              </a:spcBef>
              <a:spcAft>
                <a:spcPct val="0"/>
              </a:spcAft>
              <a:defRPr sz="5867">
                <a:solidFill>
                  <a:schemeClr val="tx1"/>
                </a:solidFill>
                <a:latin typeface="Calibri" charset="0"/>
                <a:ea typeface="Geneva" charset="0"/>
                <a:cs typeface="Geneva" charset="0"/>
              </a:defRPr>
            </a:lvl9pPr>
          </a:lstStyle>
          <a:p>
            <a:r>
              <a:rPr lang="en-US" sz="3200" b="1" dirty="0">
                <a:latin typeface="Century Gothic" panose="020B0502020202020204" pitchFamily="34" charset="0"/>
              </a:rPr>
              <a:t>Workshop Background</a:t>
            </a:r>
            <a:endParaRPr lang="en-US" sz="3200" b="1" i="1" dirty="0">
              <a:latin typeface="Palatino Linotype" panose="02040502050505030304" pitchFamily="18" charset="0"/>
            </a:endParaRPr>
          </a:p>
        </p:txBody>
      </p:sp>
      <p:sp>
        <p:nvSpPr>
          <p:cNvPr id="2" name="TextBox 1"/>
          <p:cNvSpPr txBox="1"/>
          <p:nvPr/>
        </p:nvSpPr>
        <p:spPr>
          <a:xfrm>
            <a:off x="209212" y="1078493"/>
            <a:ext cx="11272743" cy="4785926"/>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en-US" sz="2000" dirty="0"/>
              <a:t>Every few years the Board on Atmospheric Sciences and Climate (BASC) organizes a </a:t>
            </a:r>
            <a:r>
              <a:rPr lang="en-US" sz="2000" b="1" dirty="0"/>
              <a:t>workshop on a self-selected topic </a:t>
            </a:r>
            <a:r>
              <a:rPr lang="en-US" sz="2000" dirty="0"/>
              <a:t>to </a:t>
            </a:r>
            <a:r>
              <a:rPr lang="en-US" sz="2000" b="1" dirty="0"/>
              <a:t>explore an issue in some depth and leave a record of those discussions</a:t>
            </a:r>
            <a:r>
              <a:rPr lang="en-US" sz="2000" dirty="0"/>
              <a:t>.</a:t>
            </a:r>
          </a:p>
          <a:p>
            <a:pPr marL="285750" indent="-285750">
              <a:spcAft>
                <a:spcPts val="1200"/>
              </a:spcAft>
              <a:buFont typeface="Arial" panose="020B0604020202020204" pitchFamily="34" charset="0"/>
              <a:buChar char="•"/>
            </a:pPr>
            <a:r>
              <a:rPr lang="en-US" sz="2000" dirty="0"/>
              <a:t>This workshop is a collaboration between </a:t>
            </a:r>
            <a:r>
              <a:rPr lang="en-US" sz="2000" b="1" dirty="0"/>
              <a:t>BASC and the Board on Mathematical Sciences and Analytics, Computer Science and Telecommunications Board, Board on Earth Sciences and Resources, and Ocean Studies Board</a:t>
            </a:r>
            <a:r>
              <a:rPr lang="en-US" sz="2000" dirty="0"/>
              <a:t>. </a:t>
            </a:r>
          </a:p>
          <a:p>
            <a:pPr marL="285750" indent="-285750">
              <a:spcAft>
                <a:spcPts val="1200"/>
              </a:spcAft>
              <a:buFont typeface="Arial" panose="020B0604020202020204" pitchFamily="34" charset="0"/>
              <a:buChar char="•"/>
            </a:pPr>
            <a:r>
              <a:rPr lang="en-US" sz="2000" dirty="0"/>
              <a:t>Workshop funded under </a:t>
            </a:r>
            <a:r>
              <a:rPr lang="en-US" sz="2000" b="1" dirty="0"/>
              <a:t>Board core support from NASA, NOAA, and NSF</a:t>
            </a:r>
            <a:r>
              <a:rPr lang="en-US" sz="2000" dirty="0"/>
              <a:t>. </a:t>
            </a:r>
          </a:p>
          <a:p>
            <a:pPr marL="285750" indent="-285750">
              <a:spcAft>
                <a:spcPts val="1200"/>
              </a:spcAft>
              <a:buFont typeface="Arial" panose="020B0604020202020204" pitchFamily="34" charset="0"/>
              <a:buChar char="•"/>
            </a:pPr>
            <a:r>
              <a:rPr lang="en-US" sz="2000" dirty="0"/>
              <a:t>Specific topics addressed include:</a:t>
            </a:r>
          </a:p>
          <a:p>
            <a:pPr marL="742950" lvl="1" indent="-285750">
              <a:spcAft>
                <a:spcPts val="600"/>
              </a:spcAft>
              <a:buFont typeface="Arial" panose="020B0604020202020204" pitchFamily="34" charset="0"/>
              <a:buChar char="•"/>
            </a:pPr>
            <a:r>
              <a:rPr lang="en-US" dirty="0"/>
              <a:t>Review </a:t>
            </a:r>
            <a:r>
              <a:rPr lang="en-US" b="1" dirty="0"/>
              <a:t>current</a:t>
            </a:r>
            <a:r>
              <a:rPr lang="en-US" dirty="0"/>
              <a:t> applications of ML/AI to Earth system science. </a:t>
            </a:r>
          </a:p>
          <a:p>
            <a:pPr marL="742950" lvl="1" indent="-285750">
              <a:spcAft>
                <a:spcPts val="600"/>
              </a:spcAft>
              <a:buFont typeface="Arial" panose="020B0604020202020204" pitchFamily="34" charset="0"/>
              <a:buChar char="•"/>
            </a:pPr>
            <a:r>
              <a:rPr lang="en-US" dirty="0"/>
              <a:t>Survey </a:t>
            </a:r>
            <a:r>
              <a:rPr lang="en-US" b="1" dirty="0"/>
              <a:t>emerging</a:t>
            </a:r>
            <a:r>
              <a:rPr lang="en-US" dirty="0"/>
              <a:t> ML/AI technologies and approaches that could be useful for Earth system science.</a:t>
            </a:r>
          </a:p>
          <a:p>
            <a:pPr marL="742950" lvl="1" indent="-285750">
              <a:spcAft>
                <a:spcPts val="600"/>
              </a:spcAft>
              <a:buFont typeface="Arial" panose="020B0604020202020204" pitchFamily="34" charset="0"/>
              <a:buChar char="•"/>
            </a:pPr>
            <a:r>
              <a:rPr lang="en-US" dirty="0"/>
              <a:t>Consider </a:t>
            </a:r>
            <a:r>
              <a:rPr lang="en-US" b="1" dirty="0"/>
              <a:t>challenges and risks </a:t>
            </a:r>
            <a:r>
              <a:rPr lang="en-US" dirty="0"/>
              <a:t>of using ML/AI for Earth system science and discuss ways to mitigate these risks. </a:t>
            </a:r>
          </a:p>
          <a:p>
            <a:pPr marL="742950" lvl="1" indent="-285750">
              <a:spcAft>
                <a:spcPts val="600"/>
              </a:spcAft>
              <a:buFont typeface="Arial" panose="020B0604020202020204" pitchFamily="34" charset="0"/>
              <a:buChar char="•"/>
            </a:pPr>
            <a:r>
              <a:rPr lang="en-US" dirty="0"/>
              <a:t>Identify </a:t>
            </a:r>
            <a:r>
              <a:rPr lang="en-US" b="1" dirty="0"/>
              <a:t>future opportunities </a:t>
            </a:r>
            <a:r>
              <a:rPr lang="en-US" dirty="0"/>
              <a:t>to accelerate progress.</a:t>
            </a:r>
            <a:endParaRPr lang="en-US" sz="2400" dirty="0"/>
          </a:p>
        </p:txBody>
      </p:sp>
    </p:spTree>
    <p:extLst>
      <p:ext uri="{BB962C8B-B14F-4D97-AF65-F5344CB8AC3E}">
        <p14:creationId xmlns:p14="http://schemas.microsoft.com/office/powerpoint/2010/main" val="1243865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63FC05F-B5B9-433A-9A5B-E9C6B4BF03D0}"/>
              </a:ext>
            </a:extLst>
          </p:cNvPr>
          <p:cNvSpPr>
            <a:spLocks noGrp="1"/>
          </p:cNvSpPr>
          <p:nvPr>
            <p:ph type="title"/>
          </p:nvPr>
        </p:nvSpPr>
        <p:spPr bwMode="auto">
          <a:xfrm>
            <a:off x="0" y="6227617"/>
            <a:ext cx="12192000" cy="515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21920" tIns="60960" rIns="121920" bIns="60960" numCol="1" anchor="t" anchorCtr="0" compatLnSpc="1">
            <a:prstTxWarp prst="textNoShape">
              <a:avLst/>
            </a:prstTxWarp>
          </a:bodyPr>
          <a:lstStyle/>
          <a:p>
            <a:r>
              <a:rPr lang="en-US" sz="1300" dirty="0">
                <a:solidFill>
                  <a:schemeClr val="bg1">
                    <a:lumMod val="50000"/>
                  </a:schemeClr>
                </a:solidFill>
                <a:latin typeface="Century Gothic" panose="020B0502020202020204" pitchFamily="34" charset="0"/>
              </a:rPr>
              <a:t>Machine Learning and Artificial Intelligence to Advance Earth System Science: </a:t>
            </a:r>
            <a:br>
              <a:rPr lang="en-US" sz="1300" dirty="0">
                <a:solidFill>
                  <a:schemeClr val="bg1">
                    <a:lumMod val="50000"/>
                  </a:schemeClr>
                </a:solidFill>
                <a:latin typeface="Century Gothic" panose="020B0502020202020204" pitchFamily="34" charset="0"/>
              </a:rPr>
            </a:br>
            <a:r>
              <a:rPr lang="en-US" sz="1300" dirty="0">
                <a:solidFill>
                  <a:schemeClr val="bg1">
                    <a:lumMod val="50000"/>
                  </a:schemeClr>
                </a:solidFill>
                <a:latin typeface="Century Gothic" panose="020B0502020202020204" pitchFamily="34" charset="0"/>
              </a:rPr>
              <a:t>Opportunities and Challenges - A Workshop</a:t>
            </a:r>
            <a:endParaRPr lang="en-US" sz="1300" i="1" dirty="0">
              <a:solidFill>
                <a:schemeClr val="bg1">
                  <a:lumMod val="50000"/>
                </a:schemeClr>
              </a:solidFill>
              <a:latin typeface="Palatino Linotype" panose="02040502050505030304" pitchFamily="18" charset="0"/>
            </a:endParaRPr>
          </a:p>
        </p:txBody>
      </p:sp>
      <p:sp>
        <p:nvSpPr>
          <p:cNvPr id="5" name="Title 1">
            <a:extLst>
              <a:ext uri="{FF2B5EF4-FFF2-40B4-BE49-F238E27FC236}">
                <a16:creationId xmlns:a16="http://schemas.microsoft.com/office/drawing/2014/main" id="{E63FC05F-B5B9-433A-9A5B-E9C6B4BF03D0}"/>
              </a:ext>
            </a:extLst>
          </p:cNvPr>
          <p:cNvSpPr txBox="1">
            <a:spLocks/>
          </p:cNvSpPr>
          <p:nvPr/>
        </p:nvSpPr>
        <p:spPr bwMode="auto">
          <a:xfrm>
            <a:off x="2" y="124403"/>
            <a:ext cx="12191999" cy="51503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121920" tIns="60960" rIns="121920" bIns="60960" numCol="1" anchor="t" anchorCtr="0" compatLnSpc="1">
            <a:prstTxWarp prst="textNoShape">
              <a:avLst/>
            </a:prstTxWarp>
          </a:bodyPr>
          <a:lstStyle>
            <a:lvl1pPr algn="ctr" rtl="0" eaLnBrk="1" fontAlgn="base" hangingPunct="1">
              <a:spcBef>
                <a:spcPct val="0"/>
              </a:spcBef>
              <a:spcAft>
                <a:spcPct val="0"/>
              </a:spcAft>
              <a:defRPr sz="5867" kern="1200">
                <a:solidFill>
                  <a:schemeClr val="tx1"/>
                </a:solidFill>
                <a:latin typeface="Trebuchet MS"/>
                <a:ea typeface="Geneva" charset="0"/>
                <a:cs typeface="Trebuchet MS"/>
              </a:defRPr>
            </a:lvl1pPr>
            <a:lvl2pPr algn="ctr" rtl="0" eaLnBrk="1" fontAlgn="base" hangingPunct="1">
              <a:spcBef>
                <a:spcPct val="0"/>
              </a:spcBef>
              <a:spcAft>
                <a:spcPct val="0"/>
              </a:spcAft>
              <a:defRPr sz="5867">
                <a:solidFill>
                  <a:schemeClr val="tx1"/>
                </a:solidFill>
                <a:latin typeface="Trebuchet MS" charset="0"/>
                <a:ea typeface="Geneva" charset="0"/>
                <a:cs typeface="Geneva" charset="0"/>
              </a:defRPr>
            </a:lvl2pPr>
            <a:lvl3pPr algn="ctr" rtl="0" eaLnBrk="1" fontAlgn="base" hangingPunct="1">
              <a:spcBef>
                <a:spcPct val="0"/>
              </a:spcBef>
              <a:spcAft>
                <a:spcPct val="0"/>
              </a:spcAft>
              <a:defRPr sz="5867">
                <a:solidFill>
                  <a:schemeClr val="tx1"/>
                </a:solidFill>
                <a:latin typeface="Trebuchet MS" charset="0"/>
                <a:ea typeface="Geneva" charset="0"/>
                <a:cs typeface="Geneva" charset="0"/>
              </a:defRPr>
            </a:lvl3pPr>
            <a:lvl4pPr algn="ctr" rtl="0" eaLnBrk="1" fontAlgn="base" hangingPunct="1">
              <a:spcBef>
                <a:spcPct val="0"/>
              </a:spcBef>
              <a:spcAft>
                <a:spcPct val="0"/>
              </a:spcAft>
              <a:defRPr sz="5867">
                <a:solidFill>
                  <a:schemeClr val="tx1"/>
                </a:solidFill>
                <a:latin typeface="Trebuchet MS" charset="0"/>
                <a:ea typeface="Geneva" charset="0"/>
                <a:cs typeface="Geneva" charset="0"/>
              </a:defRPr>
            </a:lvl4pPr>
            <a:lvl5pPr algn="ctr" rtl="0" eaLnBrk="1" fontAlgn="base" hangingPunct="1">
              <a:spcBef>
                <a:spcPct val="0"/>
              </a:spcBef>
              <a:spcAft>
                <a:spcPct val="0"/>
              </a:spcAft>
              <a:defRPr sz="5867">
                <a:solidFill>
                  <a:schemeClr val="tx1"/>
                </a:solidFill>
                <a:latin typeface="Trebuchet MS" charset="0"/>
                <a:ea typeface="Geneva" charset="0"/>
                <a:cs typeface="Geneva" charset="0"/>
              </a:defRPr>
            </a:lvl5pPr>
            <a:lvl6pPr marL="609585" algn="ctr" rtl="0" eaLnBrk="1" fontAlgn="base" hangingPunct="1">
              <a:spcBef>
                <a:spcPct val="0"/>
              </a:spcBef>
              <a:spcAft>
                <a:spcPct val="0"/>
              </a:spcAft>
              <a:defRPr sz="5867">
                <a:solidFill>
                  <a:schemeClr val="tx1"/>
                </a:solidFill>
                <a:latin typeface="Calibri" charset="0"/>
                <a:ea typeface="Geneva" charset="0"/>
                <a:cs typeface="Geneva" charset="0"/>
              </a:defRPr>
            </a:lvl6pPr>
            <a:lvl7pPr marL="1219170" algn="ctr" rtl="0" eaLnBrk="1" fontAlgn="base" hangingPunct="1">
              <a:spcBef>
                <a:spcPct val="0"/>
              </a:spcBef>
              <a:spcAft>
                <a:spcPct val="0"/>
              </a:spcAft>
              <a:defRPr sz="5867">
                <a:solidFill>
                  <a:schemeClr val="tx1"/>
                </a:solidFill>
                <a:latin typeface="Calibri" charset="0"/>
                <a:ea typeface="Geneva" charset="0"/>
                <a:cs typeface="Geneva" charset="0"/>
              </a:defRPr>
            </a:lvl7pPr>
            <a:lvl8pPr marL="1828754" algn="ctr" rtl="0" eaLnBrk="1" fontAlgn="base" hangingPunct="1">
              <a:spcBef>
                <a:spcPct val="0"/>
              </a:spcBef>
              <a:spcAft>
                <a:spcPct val="0"/>
              </a:spcAft>
              <a:defRPr sz="5867">
                <a:solidFill>
                  <a:schemeClr val="tx1"/>
                </a:solidFill>
                <a:latin typeface="Calibri" charset="0"/>
                <a:ea typeface="Geneva" charset="0"/>
                <a:cs typeface="Geneva" charset="0"/>
              </a:defRPr>
            </a:lvl8pPr>
            <a:lvl9pPr marL="2438339" algn="ctr" rtl="0" eaLnBrk="1" fontAlgn="base" hangingPunct="1">
              <a:spcBef>
                <a:spcPct val="0"/>
              </a:spcBef>
              <a:spcAft>
                <a:spcPct val="0"/>
              </a:spcAft>
              <a:defRPr sz="5867">
                <a:solidFill>
                  <a:schemeClr val="tx1"/>
                </a:solidFill>
                <a:latin typeface="Calibri" charset="0"/>
                <a:ea typeface="Geneva" charset="0"/>
                <a:cs typeface="Geneva" charset="0"/>
              </a:defRPr>
            </a:lvl9pPr>
          </a:lstStyle>
          <a:p>
            <a:r>
              <a:rPr lang="en-US" sz="3200" b="1" dirty="0">
                <a:latin typeface="Century Gothic" panose="020B0502020202020204" pitchFamily="34" charset="0"/>
              </a:rPr>
              <a:t>Workshop Planning Committee</a:t>
            </a:r>
            <a:endParaRPr lang="en-US" sz="3200" b="1" i="1" dirty="0">
              <a:latin typeface="Palatino Linotype" panose="02040502050505030304" pitchFamily="18" charset="0"/>
            </a:endParaRPr>
          </a:p>
        </p:txBody>
      </p:sp>
      <p:sp>
        <p:nvSpPr>
          <p:cNvPr id="2" name="TextBox 1"/>
          <p:cNvSpPr txBox="1"/>
          <p:nvPr/>
        </p:nvSpPr>
        <p:spPr>
          <a:xfrm>
            <a:off x="221837" y="995559"/>
            <a:ext cx="11773576" cy="3631763"/>
          </a:xfrm>
          <a:prstGeom prst="rect">
            <a:avLst/>
          </a:prstGeom>
          <a:noFill/>
        </p:spPr>
        <p:txBody>
          <a:bodyPr wrap="square" rtlCol="0">
            <a:spAutoFit/>
          </a:bodyPr>
          <a:lstStyle/>
          <a:p>
            <a:pPr>
              <a:spcAft>
                <a:spcPts val="1800"/>
              </a:spcAft>
            </a:pPr>
            <a:r>
              <a:rPr lang="en-US" sz="2000" b="1" dirty="0"/>
              <a:t>Dr. L. Ruby Leung </a:t>
            </a:r>
            <a:r>
              <a:rPr lang="en-US" sz="2000" dirty="0"/>
              <a:t>(NAE), </a:t>
            </a:r>
            <a:r>
              <a:rPr lang="en-US" sz="2000" i="1" dirty="0"/>
              <a:t>Chair</a:t>
            </a:r>
            <a:r>
              <a:rPr lang="en-US" sz="2000" dirty="0"/>
              <a:t>, Pacific Northwest National Laboratory</a:t>
            </a:r>
          </a:p>
          <a:p>
            <a:pPr>
              <a:spcAft>
                <a:spcPts val="1800"/>
              </a:spcAft>
            </a:pPr>
            <a:r>
              <a:rPr lang="en-US" sz="2000" b="1" dirty="0"/>
              <a:t>Dr. Ann Bostrom</a:t>
            </a:r>
            <a:r>
              <a:rPr lang="en-US" sz="2000" dirty="0"/>
              <a:t>, University of Washington</a:t>
            </a:r>
          </a:p>
          <a:p>
            <a:pPr>
              <a:spcAft>
                <a:spcPts val="1800"/>
              </a:spcAft>
            </a:pPr>
            <a:r>
              <a:rPr lang="en-US" sz="2000" b="1" dirty="0"/>
              <a:t>Dr. Patrick Heimbach</a:t>
            </a:r>
            <a:r>
              <a:rPr lang="en-US" sz="2000" dirty="0"/>
              <a:t>, University of Texas at Austin</a:t>
            </a:r>
          </a:p>
          <a:p>
            <a:pPr>
              <a:spcAft>
                <a:spcPts val="1800"/>
              </a:spcAft>
            </a:pPr>
            <a:r>
              <a:rPr lang="en-US" sz="2000" b="1" dirty="0"/>
              <a:t>Dr. Amy McGovern</a:t>
            </a:r>
            <a:r>
              <a:rPr lang="en-US" sz="2000" dirty="0"/>
              <a:t>, University of Oklahoma</a:t>
            </a:r>
          </a:p>
          <a:p>
            <a:pPr>
              <a:spcAft>
                <a:spcPts val="1800"/>
              </a:spcAft>
            </a:pPr>
            <a:r>
              <a:rPr lang="en-US" sz="2000" b="1" dirty="0"/>
              <a:t>Dr. Diego Melgar</a:t>
            </a:r>
            <a:r>
              <a:rPr lang="en-US" sz="2000" dirty="0"/>
              <a:t>, University of Oregon</a:t>
            </a:r>
          </a:p>
          <a:p>
            <a:pPr>
              <a:spcAft>
                <a:spcPts val="1800"/>
              </a:spcAft>
            </a:pPr>
            <a:r>
              <a:rPr lang="en-US" sz="2000" b="1" dirty="0"/>
              <a:t>Dr. Aarti Singh</a:t>
            </a:r>
            <a:r>
              <a:rPr lang="en-US" sz="2000" dirty="0"/>
              <a:t>, Carnegie Mellon University</a:t>
            </a:r>
          </a:p>
          <a:p>
            <a:pPr>
              <a:spcAft>
                <a:spcPts val="1800"/>
              </a:spcAft>
            </a:pPr>
            <a:r>
              <a:rPr lang="en-US" sz="2000" b="1" dirty="0"/>
              <a:t>Dr. Laure Zanna</a:t>
            </a:r>
            <a:r>
              <a:rPr lang="en-US" sz="2000" dirty="0"/>
              <a:t>, New York University</a:t>
            </a:r>
          </a:p>
        </p:txBody>
      </p:sp>
    </p:spTree>
    <p:extLst>
      <p:ext uri="{BB962C8B-B14F-4D97-AF65-F5344CB8AC3E}">
        <p14:creationId xmlns:p14="http://schemas.microsoft.com/office/powerpoint/2010/main" val="3666101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80BFC50-19E1-5B01-AB20-6A3FED1D5CA0}"/>
              </a:ext>
            </a:extLst>
          </p:cNvPr>
          <p:cNvPicPr>
            <a:picLocks noChangeAspect="1"/>
          </p:cNvPicPr>
          <p:nvPr/>
        </p:nvPicPr>
        <p:blipFill rotWithShape="1">
          <a:blip r:embed="rId2"/>
          <a:srcRect r="9081" b="11642"/>
          <a:stretch/>
        </p:blipFill>
        <p:spPr>
          <a:xfrm>
            <a:off x="734291" y="126529"/>
            <a:ext cx="10838212" cy="5993715"/>
          </a:xfrm>
          <a:prstGeom prst="rect">
            <a:avLst/>
          </a:prstGeom>
        </p:spPr>
      </p:pic>
      <p:sp>
        <p:nvSpPr>
          <p:cNvPr id="5" name="TextBox 4">
            <a:extLst>
              <a:ext uri="{FF2B5EF4-FFF2-40B4-BE49-F238E27FC236}">
                <a16:creationId xmlns:a16="http://schemas.microsoft.com/office/drawing/2014/main" id="{4F276777-BB8F-0069-2592-15D1477A643B}"/>
              </a:ext>
            </a:extLst>
          </p:cNvPr>
          <p:cNvSpPr txBox="1"/>
          <p:nvPr/>
        </p:nvSpPr>
        <p:spPr>
          <a:xfrm>
            <a:off x="4800601" y="6192981"/>
            <a:ext cx="2648867" cy="369332"/>
          </a:xfrm>
          <a:prstGeom prst="rect">
            <a:avLst/>
          </a:prstGeom>
          <a:noFill/>
        </p:spPr>
        <p:txBody>
          <a:bodyPr wrap="none" rtlCol="0">
            <a:spAutoFit/>
          </a:bodyPr>
          <a:lstStyle/>
          <a:p>
            <a:r>
              <a:rPr lang="en-US" dirty="0"/>
              <a:t>(Peter </a:t>
            </a:r>
            <a:r>
              <a:rPr lang="en-US" dirty="0" err="1"/>
              <a:t>Dueben</a:t>
            </a:r>
            <a:r>
              <a:rPr lang="en-US" dirty="0"/>
              <a:t>, ECMWF)</a:t>
            </a:r>
          </a:p>
        </p:txBody>
      </p:sp>
    </p:spTree>
    <p:extLst>
      <p:ext uri="{BB962C8B-B14F-4D97-AF65-F5344CB8AC3E}">
        <p14:creationId xmlns:p14="http://schemas.microsoft.com/office/powerpoint/2010/main" val="30493867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9896204F-214C-5D3A-F14D-B19D229BEAC8}"/>
              </a:ext>
            </a:extLst>
          </p:cNvPr>
          <p:cNvPicPr>
            <a:picLocks noChangeAspect="1"/>
          </p:cNvPicPr>
          <p:nvPr/>
        </p:nvPicPr>
        <p:blipFill>
          <a:blip r:embed="rId2"/>
          <a:stretch>
            <a:fillRect/>
          </a:stretch>
        </p:blipFill>
        <p:spPr>
          <a:xfrm>
            <a:off x="1503218" y="980780"/>
            <a:ext cx="7772400" cy="1155714"/>
          </a:xfrm>
          <a:prstGeom prst="rect">
            <a:avLst/>
          </a:prstGeom>
        </p:spPr>
      </p:pic>
      <p:pic>
        <p:nvPicPr>
          <p:cNvPr id="9" name="Picture 8">
            <a:extLst>
              <a:ext uri="{FF2B5EF4-FFF2-40B4-BE49-F238E27FC236}">
                <a16:creationId xmlns:a16="http://schemas.microsoft.com/office/drawing/2014/main" id="{AA801E96-9940-96E4-3041-99BD3B18F8AB}"/>
              </a:ext>
            </a:extLst>
          </p:cNvPr>
          <p:cNvPicPr>
            <a:picLocks noChangeAspect="1"/>
          </p:cNvPicPr>
          <p:nvPr/>
        </p:nvPicPr>
        <p:blipFill>
          <a:blip r:embed="rId3"/>
          <a:stretch>
            <a:fillRect/>
          </a:stretch>
        </p:blipFill>
        <p:spPr>
          <a:xfrm>
            <a:off x="1492828" y="2383552"/>
            <a:ext cx="7772400" cy="1155714"/>
          </a:xfrm>
          <a:prstGeom prst="rect">
            <a:avLst/>
          </a:prstGeom>
        </p:spPr>
      </p:pic>
      <p:grpSp>
        <p:nvGrpSpPr>
          <p:cNvPr id="13" name="Group 12">
            <a:extLst>
              <a:ext uri="{FF2B5EF4-FFF2-40B4-BE49-F238E27FC236}">
                <a16:creationId xmlns:a16="http://schemas.microsoft.com/office/drawing/2014/main" id="{082D36B6-F1ED-F683-488A-3A9C3DB7F38B}"/>
              </a:ext>
            </a:extLst>
          </p:cNvPr>
          <p:cNvGrpSpPr/>
          <p:nvPr/>
        </p:nvGrpSpPr>
        <p:grpSpPr>
          <a:xfrm>
            <a:off x="1482437" y="261164"/>
            <a:ext cx="7772400" cy="5736366"/>
            <a:chOff x="1482437" y="261164"/>
            <a:chExt cx="7772400" cy="5736366"/>
          </a:xfrm>
        </p:grpSpPr>
        <p:pic>
          <p:nvPicPr>
            <p:cNvPr id="4" name="Picture 3">
              <a:extLst>
                <a:ext uri="{FF2B5EF4-FFF2-40B4-BE49-F238E27FC236}">
                  <a16:creationId xmlns:a16="http://schemas.microsoft.com/office/drawing/2014/main" id="{A5B829A3-788A-93F9-5671-92A64743AF4C}"/>
                </a:ext>
              </a:extLst>
            </p:cNvPr>
            <p:cNvPicPr>
              <a:picLocks noChangeAspect="1"/>
            </p:cNvPicPr>
            <p:nvPr/>
          </p:nvPicPr>
          <p:blipFill>
            <a:blip r:embed="rId4"/>
            <a:stretch>
              <a:fillRect/>
            </a:stretch>
          </p:blipFill>
          <p:spPr>
            <a:xfrm>
              <a:off x="1482437" y="261164"/>
              <a:ext cx="7772400" cy="1535071"/>
            </a:xfrm>
            <a:prstGeom prst="rect">
              <a:avLst/>
            </a:prstGeom>
          </p:spPr>
        </p:pic>
        <p:pic>
          <p:nvPicPr>
            <p:cNvPr id="8" name="Picture 7">
              <a:extLst>
                <a:ext uri="{FF2B5EF4-FFF2-40B4-BE49-F238E27FC236}">
                  <a16:creationId xmlns:a16="http://schemas.microsoft.com/office/drawing/2014/main" id="{16556C61-693C-9617-7592-6A1B090ABC98}"/>
                </a:ext>
              </a:extLst>
            </p:cNvPr>
            <p:cNvPicPr>
              <a:picLocks noChangeAspect="1"/>
            </p:cNvPicPr>
            <p:nvPr/>
          </p:nvPicPr>
          <p:blipFill>
            <a:blip r:embed="rId5"/>
            <a:stretch>
              <a:fillRect/>
            </a:stretch>
          </p:blipFill>
          <p:spPr>
            <a:xfrm>
              <a:off x="1482437" y="1611982"/>
              <a:ext cx="7772400" cy="1535071"/>
            </a:xfrm>
            <a:prstGeom prst="rect">
              <a:avLst/>
            </a:prstGeom>
          </p:spPr>
        </p:pic>
        <p:pic>
          <p:nvPicPr>
            <p:cNvPr id="10" name="Picture 9">
              <a:extLst>
                <a:ext uri="{FF2B5EF4-FFF2-40B4-BE49-F238E27FC236}">
                  <a16:creationId xmlns:a16="http://schemas.microsoft.com/office/drawing/2014/main" id="{B8110B31-7DA6-2D2E-4A40-853BC0818C13}"/>
                </a:ext>
              </a:extLst>
            </p:cNvPr>
            <p:cNvPicPr>
              <a:picLocks noChangeAspect="1"/>
            </p:cNvPicPr>
            <p:nvPr/>
          </p:nvPicPr>
          <p:blipFill>
            <a:blip r:embed="rId6"/>
            <a:stretch>
              <a:fillRect/>
            </a:stretch>
          </p:blipFill>
          <p:spPr>
            <a:xfrm>
              <a:off x="1482437" y="3070531"/>
              <a:ext cx="7772400" cy="1402737"/>
            </a:xfrm>
            <a:prstGeom prst="rect">
              <a:avLst/>
            </a:prstGeom>
          </p:spPr>
        </p:pic>
        <p:pic>
          <p:nvPicPr>
            <p:cNvPr id="11" name="Picture 10">
              <a:extLst>
                <a:ext uri="{FF2B5EF4-FFF2-40B4-BE49-F238E27FC236}">
                  <a16:creationId xmlns:a16="http://schemas.microsoft.com/office/drawing/2014/main" id="{E847D76D-77F1-7A3A-14CD-3786AA9D2963}"/>
                </a:ext>
              </a:extLst>
            </p:cNvPr>
            <p:cNvPicPr>
              <a:picLocks noChangeAspect="1"/>
            </p:cNvPicPr>
            <p:nvPr/>
          </p:nvPicPr>
          <p:blipFill>
            <a:blip r:embed="rId7"/>
            <a:stretch>
              <a:fillRect/>
            </a:stretch>
          </p:blipFill>
          <p:spPr>
            <a:xfrm>
              <a:off x="1482437" y="4580415"/>
              <a:ext cx="7772400" cy="1417115"/>
            </a:xfrm>
            <a:prstGeom prst="rect">
              <a:avLst/>
            </a:prstGeom>
          </p:spPr>
        </p:pic>
      </p:grpSp>
      <p:sp>
        <p:nvSpPr>
          <p:cNvPr id="12" name="TextBox 11">
            <a:extLst>
              <a:ext uri="{FF2B5EF4-FFF2-40B4-BE49-F238E27FC236}">
                <a16:creationId xmlns:a16="http://schemas.microsoft.com/office/drawing/2014/main" id="{7510E339-D19D-AA79-A6AD-2416470104D0}"/>
              </a:ext>
            </a:extLst>
          </p:cNvPr>
          <p:cNvSpPr txBox="1"/>
          <p:nvPr/>
        </p:nvSpPr>
        <p:spPr>
          <a:xfrm>
            <a:off x="4073236" y="6182590"/>
            <a:ext cx="4190955" cy="369332"/>
          </a:xfrm>
          <a:prstGeom prst="rect">
            <a:avLst/>
          </a:prstGeom>
          <a:noFill/>
        </p:spPr>
        <p:txBody>
          <a:bodyPr wrap="none" rtlCol="0">
            <a:spAutoFit/>
          </a:bodyPr>
          <a:lstStyle/>
          <a:p>
            <a:r>
              <a:rPr lang="en-US" dirty="0"/>
              <a:t>(Pierre </a:t>
            </a:r>
            <a:r>
              <a:rPr lang="en-US" dirty="0" err="1"/>
              <a:t>Gentine</a:t>
            </a:r>
            <a:r>
              <a:rPr lang="en-US" dirty="0"/>
              <a:t>, Columbia University)</a:t>
            </a:r>
          </a:p>
        </p:txBody>
      </p:sp>
    </p:spTree>
    <p:extLst>
      <p:ext uri="{BB962C8B-B14F-4D97-AF65-F5344CB8AC3E}">
        <p14:creationId xmlns:p14="http://schemas.microsoft.com/office/powerpoint/2010/main" val="23984140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FC4630F-C659-DF37-E542-67B3D5F8DFCA}"/>
              </a:ext>
            </a:extLst>
          </p:cNvPr>
          <p:cNvPicPr>
            <a:picLocks noChangeAspect="1"/>
          </p:cNvPicPr>
          <p:nvPr/>
        </p:nvPicPr>
        <p:blipFill>
          <a:blip r:embed="rId2"/>
          <a:stretch>
            <a:fillRect/>
          </a:stretch>
        </p:blipFill>
        <p:spPr>
          <a:xfrm>
            <a:off x="6146222" y="269586"/>
            <a:ext cx="2772879" cy="3180195"/>
          </a:xfrm>
          <a:prstGeom prst="rect">
            <a:avLst/>
          </a:prstGeom>
        </p:spPr>
      </p:pic>
      <p:pic>
        <p:nvPicPr>
          <p:cNvPr id="6" name="Picture 5">
            <a:extLst>
              <a:ext uri="{FF2B5EF4-FFF2-40B4-BE49-F238E27FC236}">
                <a16:creationId xmlns:a16="http://schemas.microsoft.com/office/drawing/2014/main" id="{154B0B7B-9038-76CF-D8A4-3610A8B0E031}"/>
              </a:ext>
            </a:extLst>
          </p:cNvPr>
          <p:cNvPicPr>
            <a:picLocks noChangeAspect="1"/>
          </p:cNvPicPr>
          <p:nvPr/>
        </p:nvPicPr>
        <p:blipFill>
          <a:blip r:embed="rId3"/>
          <a:stretch>
            <a:fillRect/>
          </a:stretch>
        </p:blipFill>
        <p:spPr>
          <a:xfrm>
            <a:off x="2021860" y="3617768"/>
            <a:ext cx="7157929" cy="2647950"/>
          </a:xfrm>
          <a:prstGeom prst="rect">
            <a:avLst/>
          </a:prstGeom>
          <a:ln>
            <a:solidFill>
              <a:schemeClr val="accent1">
                <a:shade val="15000"/>
              </a:schemeClr>
            </a:solidFill>
          </a:ln>
        </p:spPr>
      </p:pic>
      <p:pic>
        <p:nvPicPr>
          <p:cNvPr id="7" name="Picture 6">
            <a:extLst>
              <a:ext uri="{FF2B5EF4-FFF2-40B4-BE49-F238E27FC236}">
                <a16:creationId xmlns:a16="http://schemas.microsoft.com/office/drawing/2014/main" id="{56493B5D-5DC4-5D2E-190C-9ABCD3245510}"/>
              </a:ext>
            </a:extLst>
          </p:cNvPr>
          <p:cNvPicPr>
            <a:picLocks noChangeAspect="1"/>
          </p:cNvPicPr>
          <p:nvPr/>
        </p:nvPicPr>
        <p:blipFill>
          <a:blip r:embed="rId4"/>
          <a:stretch>
            <a:fillRect/>
          </a:stretch>
        </p:blipFill>
        <p:spPr>
          <a:xfrm>
            <a:off x="9299286" y="222827"/>
            <a:ext cx="2321214" cy="3293790"/>
          </a:xfrm>
          <a:prstGeom prst="rect">
            <a:avLst/>
          </a:prstGeom>
        </p:spPr>
      </p:pic>
      <p:sp>
        <p:nvSpPr>
          <p:cNvPr id="8" name="TextBox 7">
            <a:extLst>
              <a:ext uri="{FF2B5EF4-FFF2-40B4-BE49-F238E27FC236}">
                <a16:creationId xmlns:a16="http://schemas.microsoft.com/office/drawing/2014/main" id="{11FFEAC9-03DD-A34D-5CC7-F90BDBEACA52}"/>
              </a:ext>
            </a:extLst>
          </p:cNvPr>
          <p:cNvSpPr txBox="1"/>
          <p:nvPr/>
        </p:nvSpPr>
        <p:spPr>
          <a:xfrm>
            <a:off x="2909456" y="6488668"/>
            <a:ext cx="4855816" cy="369332"/>
          </a:xfrm>
          <a:prstGeom prst="rect">
            <a:avLst/>
          </a:prstGeom>
          <a:noFill/>
        </p:spPr>
        <p:txBody>
          <a:bodyPr wrap="none" rtlCol="0">
            <a:spAutoFit/>
          </a:bodyPr>
          <a:lstStyle/>
          <a:p>
            <a:r>
              <a:rPr lang="en-US" dirty="0"/>
              <a:t>(Elizabeth Barnes, Colorado State University)</a:t>
            </a:r>
          </a:p>
        </p:txBody>
      </p:sp>
      <p:grpSp>
        <p:nvGrpSpPr>
          <p:cNvPr id="10" name="Group 9">
            <a:extLst>
              <a:ext uri="{FF2B5EF4-FFF2-40B4-BE49-F238E27FC236}">
                <a16:creationId xmlns:a16="http://schemas.microsoft.com/office/drawing/2014/main" id="{D4375E4D-399C-6B7F-1BE8-00F1910598BD}"/>
              </a:ext>
            </a:extLst>
          </p:cNvPr>
          <p:cNvGrpSpPr/>
          <p:nvPr/>
        </p:nvGrpSpPr>
        <p:grpSpPr>
          <a:xfrm>
            <a:off x="374073" y="171450"/>
            <a:ext cx="5604740" cy="3371850"/>
            <a:chOff x="374073" y="171450"/>
            <a:chExt cx="5604740" cy="3371850"/>
          </a:xfrm>
        </p:grpSpPr>
        <p:pic>
          <p:nvPicPr>
            <p:cNvPr id="4" name="Picture 3">
              <a:extLst>
                <a:ext uri="{FF2B5EF4-FFF2-40B4-BE49-F238E27FC236}">
                  <a16:creationId xmlns:a16="http://schemas.microsoft.com/office/drawing/2014/main" id="{70A60C9A-B98D-22F7-C58B-A91E91085FD9}"/>
                </a:ext>
              </a:extLst>
            </p:cNvPr>
            <p:cNvPicPr>
              <a:picLocks noChangeAspect="1"/>
            </p:cNvPicPr>
            <p:nvPr/>
          </p:nvPicPr>
          <p:blipFill rotWithShape="1">
            <a:blip r:embed="rId5"/>
            <a:srcRect l="24958" b="10606"/>
            <a:stretch/>
          </p:blipFill>
          <p:spPr>
            <a:xfrm>
              <a:off x="384463" y="171450"/>
              <a:ext cx="5594350" cy="3371850"/>
            </a:xfrm>
            <a:prstGeom prst="rect">
              <a:avLst/>
            </a:prstGeom>
          </p:spPr>
        </p:pic>
        <p:sp>
          <p:nvSpPr>
            <p:cNvPr id="9" name="Rectangle 8">
              <a:extLst>
                <a:ext uri="{FF2B5EF4-FFF2-40B4-BE49-F238E27FC236}">
                  <a16:creationId xmlns:a16="http://schemas.microsoft.com/office/drawing/2014/main" id="{C3CDA094-6FDE-FBF2-1D7D-EE5344E0131F}"/>
                </a:ext>
              </a:extLst>
            </p:cNvPr>
            <p:cNvSpPr/>
            <p:nvPr/>
          </p:nvSpPr>
          <p:spPr>
            <a:xfrm>
              <a:off x="374073" y="3013364"/>
              <a:ext cx="166254" cy="17664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8573920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C4DED4D-BBB7-FC8B-C88F-25AE25E20568}"/>
              </a:ext>
            </a:extLst>
          </p:cNvPr>
          <p:cNvPicPr>
            <a:picLocks noChangeAspect="1"/>
          </p:cNvPicPr>
          <p:nvPr/>
        </p:nvPicPr>
        <p:blipFill>
          <a:blip r:embed="rId2"/>
          <a:stretch>
            <a:fillRect/>
          </a:stretch>
        </p:blipFill>
        <p:spPr>
          <a:xfrm>
            <a:off x="145474" y="710046"/>
            <a:ext cx="3252354" cy="4651034"/>
          </a:xfrm>
          <a:prstGeom prst="rect">
            <a:avLst/>
          </a:prstGeom>
        </p:spPr>
      </p:pic>
      <p:pic>
        <p:nvPicPr>
          <p:cNvPr id="9" name="Picture 8">
            <a:extLst>
              <a:ext uri="{FF2B5EF4-FFF2-40B4-BE49-F238E27FC236}">
                <a16:creationId xmlns:a16="http://schemas.microsoft.com/office/drawing/2014/main" id="{9E23A51B-6EDC-7F6B-D991-6411F785AEB0}"/>
              </a:ext>
            </a:extLst>
          </p:cNvPr>
          <p:cNvPicPr>
            <a:picLocks noChangeAspect="1"/>
          </p:cNvPicPr>
          <p:nvPr/>
        </p:nvPicPr>
        <p:blipFill>
          <a:blip r:embed="rId3"/>
          <a:stretch>
            <a:fillRect/>
          </a:stretch>
        </p:blipFill>
        <p:spPr>
          <a:xfrm>
            <a:off x="3523674" y="652051"/>
            <a:ext cx="8384324" cy="4782394"/>
          </a:xfrm>
          <a:prstGeom prst="rect">
            <a:avLst/>
          </a:prstGeom>
          <a:ln>
            <a:solidFill>
              <a:schemeClr val="accent1">
                <a:shade val="15000"/>
              </a:schemeClr>
            </a:solidFill>
          </a:ln>
        </p:spPr>
      </p:pic>
      <p:sp>
        <p:nvSpPr>
          <p:cNvPr id="10" name="TextBox 9">
            <a:extLst>
              <a:ext uri="{FF2B5EF4-FFF2-40B4-BE49-F238E27FC236}">
                <a16:creationId xmlns:a16="http://schemas.microsoft.com/office/drawing/2014/main" id="{16CD7A43-3436-ACD3-BDAE-ECC767DD42AD}"/>
              </a:ext>
            </a:extLst>
          </p:cNvPr>
          <p:cNvSpPr txBox="1"/>
          <p:nvPr/>
        </p:nvSpPr>
        <p:spPr>
          <a:xfrm>
            <a:off x="4466858" y="6093814"/>
            <a:ext cx="3083986" cy="369332"/>
          </a:xfrm>
          <a:prstGeom prst="rect">
            <a:avLst/>
          </a:prstGeom>
          <a:noFill/>
        </p:spPr>
        <p:txBody>
          <a:bodyPr wrap="none" rtlCol="0">
            <a:spAutoFit/>
          </a:bodyPr>
          <a:lstStyle/>
          <a:p>
            <a:r>
              <a:rPr lang="en-US" dirty="0"/>
              <a:t>(Steve Penny, </a:t>
            </a:r>
            <a:r>
              <a:rPr lang="en-US" dirty="0" err="1"/>
              <a:t>Sofar</a:t>
            </a:r>
            <a:r>
              <a:rPr lang="en-US" dirty="0"/>
              <a:t> Ocean)</a:t>
            </a:r>
          </a:p>
        </p:txBody>
      </p:sp>
    </p:spTree>
    <p:extLst>
      <p:ext uri="{BB962C8B-B14F-4D97-AF65-F5344CB8AC3E}">
        <p14:creationId xmlns:p14="http://schemas.microsoft.com/office/powerpoint/2010/main" val="18506777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07207-1061-AFEC-B2CF-5A3991F340AA}"/>
              </a:ext>
            </a:extLst>
          </p:cNvPr>
          <p:cNvSpPr>
            <a:spLocks noGrp="1"/>
          </p:cNvSpPr>
          <p:nvPr>
            <p:ph type="title"/>
          </p:nvPr>
        </p:nvSpPr>
        <p:spPr>
          <a:xfrm>
            <a:off x="619991" y="202430"/>
            <a:ext cx="10972800" cy="1143000"/>
          </a:xfrm>
        </p:spPr>
        <p:txBody>
          <a:bodyPr/>
          <a:lstStyle/>
          <a:p>
            <a:r>
              <a:rPr lang="en-US" sz="3200" dirty="0"/>
              <a:t>Emerging Opportunities from Social and Human Engineered Systems</a:t>
            </a:r>
          </a:p>
        </p:txBody>
      </p:sp>
      <p:sp>
        <p:nvSpPr>
          <p:cNvPr id="3" name="Content Placeholder 2">
            <a:extLst>
              <a:ext uri="{FF2B5EF4-FFF2-40B4-BE49-F238E27FC236}">
                <a16:creationId xmlns:a16="http://schemas.microsoft.com/office/drawing/2014/main" id="{3B518F43-0F9F-8E3A-BF56-3ACBB0002FD0}"/>
              </a:ext>
            </a:extLst>
          </p:cNvPr>
          <p:cNvSpPr>
            <a:spLocks noGrp="1"/>
          </p:cNvSpPr>
          <p:nvPr>
            <p:ph sz="quarter" idx="10"/>
          </p:nvPr>
        </p:nvSpPr>
        <p:spPr>
          <a:xfrm>
            <a:off x="398770" y="1497875"/>
            <a:ext cx="11437915" cy="4518462"/>
          </a:xfrm>
        </p:spPr>
        <p:txBody>
          <a:bodyPr/>
          <a:lstStyle/>
          <a:p>
            <a:r>
              <a:rPr lang="en-US" sz="2000" b="1" dirty="0" err="1">
                <a:effectLst/>
              </a:rPr>
              <a:t>Auroop</a:t>
            </a:r>
            <a:r>
              <a:rPr lang="en-US" sz="2000" b="1" dirty="0">
                <a:effectLst/>
              </a:rPr>
              <a:t> </a:t>
            </a:r>
            <a:r>
              <a:rPr lang="en-US" sz="2000" b="1" dirty="0" err="1">
                <a:effectLst/>
              </a:rPr>
              <a:t>Ganguly</a:t>
            </a:r>
            <a:r>
              <a:rPr lang="en-US" sz="2000" b="1" dirty="0"/>
              <a:t> (</a:t>
            </a:r>
            <a:r>
              <a:rPr lang="en-US" sz="2000" b="1" dirty="0">
                <a:effectLst/>
              </a:rPr>
              <a:t>Northeastern University and PNNL): </a:t>
            </a:r>
            <a:r>
              <a:rPr lang="en-US" sz="2000" dirty="0">
                <a:effectLst/>
              </a:rPr>
              <a:t>ML/AI in combination with science, engineering, social science theory, and policy frameworks can tackle the challenging complexities at the intersection of coupled natural, human-engineered, and social systems.</a:t>
            </a:r>
          </a:p>
          <a:p>
            <a:r>
              <a:rPr lang="en-US" sz="2000" b="1" dirty="0">
                <a:effectLst/>
              </a:rPr>
              <a:t>Abigail Snyder (PNNL): </a:t>
            </a:r>
            <a:r>
              <a:rPr lang="en-US" sz="2000" dirty="0">
                <a:effectLst/>
              </a:rPr>
              <a:t>use of ML/AI tools for computationally efficient coupling of human and Earth systems, representing systems for which researchers lack hypotheses in the structure of input-output relationships, and using unsupervised learning on large ensembles of model results for knowledge discovery.</a:t>
            </a:r>
          </a:p>
          <a:p>
            <a:r>
              <a:rPr lang="en-US" sz="2000" b="1" dirty="0"/>
              <a:t>David </a:t>
            </a:r>
            <a:r>
              <a:rPr lang="en-US" sz="2000" b="1" dirty="0" err="1"/>
              <a:t>Rolnick</a:t>
            </a:r>
            <a:r>
              <a:rPr lang="en-US" sz="2000" b="1" dirty="0"/>
              <a:t> (McGill University):</a:t>
            </a:r>
            <a:r>
              <a:rPr lang="en-US" sz="2000" dirty="0"/>
              <a:t> </a:t>
            </a:r>
            <a:r>
              <a:rPr lang="en-US" sz="2000" dirty="0">
                <a:effectLst/>
              </a:rPr>
              <a:t>AI tools can be valuable in motivating fundamental innovations in AI, creating valuable use cases for hybrid physical models, transfer learning, interpretable and causal ML, and uncertainty quantification. However, AI may provide incorrect information if the question has not been framed properly.</a:t>
            </a:r>
          </a:p>
          <a:p>
            <a:r>
              <a:rPr lang="en-US" sz="2000" b="1" dirty="0"/>
              <a:t>Jennifer Hayes (UC Berkeley): </a:t>
            </a:r>
            <a:r>
              <a:rPr lang="en-US" sz="2000" dirty="0"/>
              <a:t>described </a:t>
            </a:r>
            <a:r>
              <a:rPr lang="en-US" sz="2000" dirty="0">
                <a:effectLst/>
              </a:rPr>
              <a:t>a vision for creating an integrated ML climate platform that includes not only physical laws and technical solutions but also behavioral changes, economic constraints, and geopolitical factors.</a:t>
            </a:r>
          </a:p>
          <a:p>
            <a:endParaRPr lang="en-US" sz="2000" dirty="0">
              <a:effectLst/>
              <a:latin typeface="Helvetica" pitchFamily="2" charset="0"/>
            </a:endParaRPr>
          </a:p>
          <a:p>
            <a:endParaRPr lang="en-US" sz="2000" dirty="0">
              <a:effectLst/>
              <a:latin typeface="Helvetica" pitchFamily="2" charset="0"/>
            </a:endParaRPr>
          </a:p>
          <a:p>
            <a:endParaRPr lang="en-US" sz="2000" dirty="0">
              <a:effectLst/>
              <a:latin typeface="Helvetica" pitchFamily="2" charset="0"/>
            </a:endParaRPr>
          </a:p>
          <a:p>
            <a:endParaRPr lang="en-US" sz="2000" dirty="0"/>
          </a:p>
        </p:txBody>
      </p:sp>
    </p:spTree>
    <p:extLst>
      <p:ext uri="{BB962C8B-B14F-4D97-AF65-F5344CB8AC3E}">
        <p14:creationId xmlns:p14="http://schemas.microsoft.com/office/powerpoint/2010/main" val="17980835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B3E1212-DED2-45EF-9989-5BA61EF66228}"/>
              </a:ext>
            </a:extLst>
          </p:cNvPr>
          <p:cNvPicPr>
            <a:picLocks noChangeAspect="1"/>
          </p:cNvPicPr>
          <p:nvPr/>
        </p:nvPicPr>
        <p:blipFill>
          <a:blip r:embed="rId2"/>
          <a:stretch>
            <a:fillRect/>
          </a:stretch>
        </p:blipFill>
        <p:spPr>
          <a:xfrm>
            <a:off x="116608" y="844551"/>
            <a:ext cx="9266383" cy="4633192"/>
          </a:xfrm>
          <a:prstGeom prst="rect">
            <a:avLst/>
          </a:prstGeom>
        </p:spPr>
      </p:pic>
      <p:sp>
        <p:nvSpPr>
          <p:cNvPr id="5" name="TextBox 4">
            <a:extLst>
              <a:ext uri="{FF2B5EF4-FFF2-40B4-BE49-F238E27FC236}">
                <a16:creationId xmlns:a16="http://schemas.microsoft.com/office/drawing/2014/main" id="{2DF0104C-2653-82B8-0034-BE8079190991}"/>
              </a:ext>
            </a:extLst>
          </p:cNvPr>
          <p:cNvSpPr txBox="1"/>
          <p:nvPr/>
        </p:nvSpPr>
        <p:spPr>
          <a:xfrm>
            <a:off x="2556162" y="5808518"/>
            <a:ext cx="6013826" cy="369332"/>
          </a:xfrm>
          <a:prstGeom prst="rect">
            <a:avLst/>
          </a:prstGeom>
          <a:noFill/>
        </p:spPr>
        <p:txBody>
          <a:bodyPr wrap="none" rtlCol="0">
            <a:spAutoFit/>
          </a:bodyPr>
          <a:lstStyle/>
          <a:p>
            <a:r>
              <a:rPr lang="en-US" dirty="0">
                <a:effectLst/>
              </a:rPr>
              <a:t>Workshop proceedings: https://</a:t>
            </a:r>
            <a:r>
              <a:rPr lang="en-US" dirty="0" err="1">
                <a:effectLst/>
              </a:rPr>
              <a:t>doi.org</a:t>
            </a:r>
            <a:r>
              <a:rPr lang="en-US" dirty="0">
                <a:effectLst/>
              </a:rPr>
              <a:t>/10.17226/26566</a:t>
            </a:r>
          </a:p>
        </p:txBody>
      </p:sp>
      <p:pic>
        <p:nvPicPr>
          <p:cNvPr id="6" name="Picture 5">
            <a:extLst>
              <a:ext uri="{FF2B5EF4-FFF2-40B4-BE49-F238E27FC236}">
                <a16:creationId xmlns:a16="http://schemas.microsoft.com/office/drawing/2014/main" id="{B3812988-A3CD-5A64-7C89-DDD86761A99B}"/>
              </a:ext>
            </a:extLst>
          </p:cNvPr>
          <p:cNvPicPr>
            <a:picLocks noChangeAspect="1"/>
          </p:cNvPicPr>
          <p:nvPr/>
        </p:nvPicPr>
        <p:blipFill>
          <a:blip r:embed="rId3"/>
          <a:stretch>
            <a:fillRect/>
          </a:stretch>
        </p:blipFill>
        <p:spPr>
          <a:xfrm>
            <a:off x="9545204" y="1488208"/>
            <a:ext cx="2456295" cy="3337561"/>
          </a:xfrm>
          <a:prstGeom prst="rect">
            <a:avLst/>
          </a:prstGeom>
        </p:spPr>
      </p:pic>
    </p:spTree>
    <p:extLst>
      <p:ext uri="{BB962C8B-B14F-4D97-AF65-F5344CB8AC3E}">
        <p14:creationId xmlns:p14="http://schemas.microsoft.com/office/powerpoint/2010/main" val="33466293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030767 PPT May2017_16x9_horiz block">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4185</TotalTime>
  <Words>649</Words>
  <Application>Microsoft Macintosh PowerPoint</Application>
  <PresentationFormat>Widescreen</PresentationFormat>
  <Paragraphs>60</Paragraphs>
  <Slides>10</Slides>
  <Notes>3</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10</vt:i4>
      </vt:variant>
    </vt:vector>
  </HeadingPairs>
  <TitlesOfParts>
    <vt:vector size="20" baseType="lpstr">
      <vt:lpstr>Arial</vt:lpstr>
      <vt:lpstr>Calibri</vt:lpstr>
      <vt:lpstr>Calibri Light</vt:lpstr>
      <vt:lpstr>Century Gothic</vt:lpstr>
      <vt:lpstr>Helvetica</vt:lpstr>
      <vt:lpstr>Palatino Linotype</vt:lpstr>
      <vt:lpstr>Trebuchet MS</vt:lpstr>
      <vt:lpstr>Tw Cen MT</vt:lpstr>
      <vt:lpstr>Office Theme</vt:lpstr>
      <vt:lpstr>030767 PPT May2017_16x9_horiz block</vt:lpstr>
      <vt:lpstr>PowerPoint Presentation</vt:lpstr>
      <vt:lpstr> Machine Learning and Artificial Intelligence to Advance Earth System Science:  Opportunities and Challenges - A Workshop</vt:lpstr>
      <vt:lpstr>Machine Learning and Artificial Intelligence to Advance Earth System Science:  Opportunities and Challenges - A Workshop</vt:lpstr>
      <vt:lpstr>PowerPoint Presentation</vt:lpstr>
      <vt:lpstr>PowerPoint Presentation</vt:lpstr>
      <vt:lpstr>PowerPoint Presentation</vt:lpstr>
      <vt:lpstr>PowerPoint Presentation</vt:lpstr>
      <vt:lpstr>Emerging Opportunities from Social and Human Engineered Systems</vt:lpstr>
      <vt:lpstr>PowerPoint Presentation</vt:lpstr>
      <vt:lpstr>Machine Learning and Artificial Intelligence to Advance Earth System Science:  Opportunities and Challenges - A Workshop</vt:lpstr>
    </vt:vector>
  </TitlesOfParts>
  <Company>The National Academies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Silvern, Rachel</dc:creator>
  <cp:lastModifiedBy>Leung, Lai-Yung (Ruby)</cp:lastModifiedBy>
  <cp:revision>36</cp:revision>
  <dcterms:created xsi:type="dcterms:W3CDTF">2021-06-11T13:33:28Z</dcterms:created>
  <dcterms:modified xsi:type="dcterms:W3CDTF">2023-10-02T02:19:20Z</dcterms:modified>
</cp:coreProperties>
</file>