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4"/>
  </p:notesMasterIdLst>
  <p:sldIdLst>
    <p:sldId id="264" r:id="rId2"/>
    <p:sldId id="265" r:id="rId3"/>
  </p:sldIdLst>
  <p:sldSz cx="12192000" cy="6858000"/>
  <p:notesSz cx="6858000" cy="9144000"/>
  <p:embeddedFontLst>
    <p:embeddedFont>
      <p:font typeface="Calibri" panose="020F0502020204030204" pitchFamily="34" charset="0"/>
      <p:regular r:id="rId5"/>
      <p:bold r:id="rId6"/>
      <p:italic r:id="rId7"/>
      <p:boldItalic r:id="rId8"/>
    </p:embeddedFont>
    <p:embeddedFont>
      <p:font typeface="Open Sans" panose="020B0606030504020204" pitchFamily="34" charset="0"/>
      <p:regular r:id="rId9"/>
      <p:bold r:id="rId10"/>
      <p:italic r:id="rId11"/>
      <p:boldItalic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0" roundtripDataSignature="AMtx7mg6eD6mVfzAODQrR/dE0pEMQylf3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autoAdjust="0"/>
    <p:restoredTop sz="86395" autoAdjust="0"/>
  </p:normalViewPr>
  <p:slideViewPr>
    <p:cSldViewPr snapToGrid="0">
      <p:cViewPr varScale="1">
        <p:scale>
          <a:sx n="109" d="100"/>
          <a:sy n="109" d="100"/>
        </p:scale>
        <p:origin x="216" y="20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3" Type="http://schemas.openxmlformats.org/officeDocument/2006/relationships/slide" Target="slides/slide2.xml"/><Relationship Id="rId34" Type="http://schemas.openxmlformats.org/officeDocument/2006/relationships/tableStyles" Target="tableStyles.xml"/><Relationship Id="rId7" Type="http://schemas.openxmlformats.org/officeDocument/2006/relationships/font" Target="fonts/font3.fntdata"/><Relationship Id="rId12" Type="http://schemas.openxmlformats.org/officeDocument/2006/relationships/font" Target="fonts/font8.fntdata"/><Relationship Id="rId33"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32" Type="http://schemas.openxmlformats.org/officeDocument/2006/relationships/viewProps" Target="viewProps.xml"/><Relationship Id="rId5" Type="http://schemas.openxmlformats.org/officeDocument/2006/relationships/font" Target="fonts/font1.fntdata"/><Relationship Id="rId10" Type="http://schemas.openxmlformats.org/officeDocument/2006/relationships/font" Target="fonts/font6.fntdata"/><Relationship Id="rId31" Type="http://schemas.openxmlformats.org/officeDocument/2006/relationships/presProps" Target="presProps.xml"/><Relationship Id="rId4" Type="http://schemas.openxmlformats.org/officeDocument/2006/relationships/notesMaster" Target="notesMasters/notesMaster1.xml"/><Relationship Id="rId9" Type="http://schemas.openxmlformats.org/officeDocument/2006/relationships/font" Target="fonts/font5.fntdata"/><Relationship Id="rId3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 we harness the </a:t>
            </a:r>
            <a:r>
              <a:rPr lang="en-US" b="1" dirty="0"/>
              <a:t>full power of computing </a:t>
            </a:r>
            <a:r>
              <a:rPr lang="en-US" dirty="0"/>
              <a:t>to fundamentally revolutionize the scientific method, across all fields of science and engineering?</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BACDD8-89FB-574A-8A87-6A752B0B1C9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3369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cap="none" dirty="0">
                <a:solidFill>
                  <a:schemeClr val="dk1"/>
                </a:solidFill>
                <a:effectLst/>
                <a:latin typeface="Calibri"/>
                <a:ea typeface="Calibri"/>
                <a:cs typeface="Calibri"/>
                <a:sym typeface="Calibri"/>
              </a:rPr>
              <a:t>Digital Twins – Oct 11 and 12</a:t>
            </a:r>
          </a:p>
          <a:p>
            <a:r>
              <a:rPr lang="en-US" sz="1200" b="0" i="0" u="none" strike="noStrike" cap="none" dirty="0">
                <a:solidFill>
                  <a:schemeClr val="dk1"/>
                </a:solidFill>
                <a:effectLst/>
                <a:latin typeface="Calibri"/>
                <a:ea typeface="Calibri"/>
                <a:cs typeface="Calibri"/>
                <a:sym typeface="Calibri"/>
              </a:rPr>
              <a:t>Smart Sensing - Dec 7 and 8</a:t>
            </a:r>
          </a:p>
          <a:p>
            <a:r>
              <a:rPr lang="en-US" sz="1200" b="0" i="0" u="none" strike="noStrike" cap="none" dirty="0">
                <a:solidFill>
                  <a:schemeClr val="dk1"/>
                </a:solidFill>
                <a:effectLst/>
                <a:latin typeface="Calibri"/>
                <a:ea typeface="Calibri"/>
                <a:cs typeface="Calibri"/>
                <a:sym typeface="Calibri"/>
              </a:rPr>
              <a:t>Self-Driving - Nov 14 and 15</a:t>
            </a:r>
          </a:p>
          <a:p>
            <a:r>
              <a:rPr lang="en-US" sz="1200" b="0" i="0" u="none" strike="noStrike" cap="none" dirty="0">
                <a:solidFill>
                  <a:schemeClr val="dk1"/>
                </a:solidFill>
                <a:effectLst/>
                <a:latin typeface="Calibri"/>
                <a:ea typeface="Calibri"/>
                <a:cs typeface="Calibri"/>
                <a:sym typeface="Calibri"/>
              </a:rPr>
              <a:t>Scientific Reasoning - Nov 13 and 14</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BACDD8-89FB-574A-8A87-6A752B0B1C9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874396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6DC762A-3715-AD42-A438-13D89BDE7AA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F28260E-CF65-2A4C-829A-3A95926B4A00}"/>
              </a:ext>
            </a:extLst>
          </p:cNvPr>
          <p:cNvSpPr>
            <a:spLocks noGrp="1"/>
          </p:cNvSpPr>
          <p:nvPr>
            <p:ph type="ctrTitle"/>
          </p:nvPr>
        </p:nvSpPr>
        <p:spPr>
          <a:xfrm>
            <a:off x="457200" y="2653546"/>
            <a:ext cx="11277600" cy="1306614"/>
          </a:xfrm>
        </p:spPr>
        <p:txBody>
          <a:bodyPr anchor="t">
            <a:normAutofit/>
          </a:bodyPr>
          <a:lstStyle>
            <a:lvl1pPr algn="l">
              <a:defRPr sz="4000" b="1" i="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54D3C716-4338-E441-A791-F65B2ADA8FF3}"/>
              </a:ext>
            </a:extLst>
          </p:cNvPr>
          <p:cNvSpPr>
            <a:spLocks noGrp="1"/>
          </p:cNvSpPr>
          <p:nvPr>
            <p:ph type="subTitle" idx="1"/>
          </p:nvPr>
        </p:nvSpPr>
        <p:spPr>
          <a:xfrm>
            <a:off x="457200" y="4125779"/>
            <a:ext cx="11277600" cy="2120380"/>
          </a:xfrm>
        </p:spPr>
        <p:txBody>
          <a:bodyPr/>
          <a:lstStyle>
            <a:lvl1pPr marL="0" indent="0" algn="l">
              <a:buNone/>
              <a:defRPr sz="2400" i="1">
                <a:solidFill>
                  <a:schemeClr val="bg1"/>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8C2CF9DB-31ED-3443-BA80-3E04C43A4421}"/>
              </a:ext>
            </a:extLst>
          </p:cNvPr>
          <p:cNvSpPr>
            <a:spLocks noGrp="1"/>
          </p:cNvSpPr>
          <p:nvPr>
            <p:ph type="sldNum" sz="quarter" idx="12"/>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4710E8EA-57F6-764C-8914-AEEABF058192}" type="slidenum">
              <a:rPr lang="en-US" smtClean="0"/>
              <a:pPr/>
              <a:t>‹#›</a:t>
            </a:fld>
            <a:endParaRPr lang="en-US"/>
          </a:p>
        </p:txBody>
      </p:sp>
      <p:sp>
        <p:nvSpPr>
          <p:cNvPr id="4" name="hcSlideMaster.Title SlideHeader">
            <a:extLst>
              <a:ext uri="{FF2B5EF4-FFF2-40B4-BE49-F238E27FC236}">
                <a16:creationId xmlns:a16="http://schemas.microsoft.com/office/drawing/2014/main" id="{BE839119-B6BA-8864-06FE-E8A92F563FA4}"/>
              </a:ext>
            </a:extLst>
          </p:cNvPr>
          <p:cNvSpPr txBox="1"/>
          <p:nvPr userDrawn="1"/>
        </p:nvSpPr>
        <p:spPr>
          <a:xfrm>
            <a:off x="0" y="0"/>
            <a:ext cx="12192000" cy="369332"/>
          </a:xfrm>
          <a:prstGeom prst="rect">
            <a:avLst/>
          </a:prstGeom>
          <a:noFill/>
        </p:spPr>
        <p:txBody>
          <a:bodyPr vert="horz" rtlCol="0">
            <a:spAutoFit/>
          </a:bodyPr>
          <a:lstStyle/>
          <a:p>
            <a:endParaRPr lang="en-US"/>
          </a:p>
        </p:txBody>
      </p:sp>
      <p:sp>
        <p:nvSpPr>
          <p:cNvPr id="5" name="hcTitle SlideHeader">
            <a:extLst>
              <a:ext uri="{FF2B5EF4-FFF2-40B4-BE49-F238E27FC236}">
                <a16:creationId xmlns:a16="http://schemas.microsoft.com/office/drawing/2014/main" id="{699E22E1-92B6-231F-F17D-8CB635372A8D}"/>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3063302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656FA-A4A8-C84A-A06E-BD15679744BF}"/>
              </a:ext>
            </a:extLst>
          </p:cNvPr>
          <p:cNvSpPr>
            <a:spLocks noGrp="1"/>
          </p:cNvSpPr>
          <p:nvPr>
            <p:ph type="title"/>
          </p:nvPr>
        </p:nvSpPr>
        <p:spPr>
          <a:xfrm>
            <a:off x="457200" y="457200"/>
            <a:ext cx="3932237" cy="1600200"/>
          </a:xfrm>
        </p:spPr>
        <p:txBody>
          <a:bodyPr anchor="t"/>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4BD0047-96EF-7346-A824-B13C35452C08}"/>
              </a:ext>
            </a:extLst>
          </p:cNvPr>
          <p:cNvSpPr>
            <a:spLocks noGrp="1"/>
          </p:cNvSpPr>
          <p:nvPr>
            <p:ph type="pic" idx="1"/>
          </p:nvPr>
        </p:nvSpPr>
        <p:spPr>
          <a:xfrm>
            <a:off x="5183188" y="457201"/>
            <a:ext cx="65516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1D92FC-53B8-FB48-81FE-97CA786F64F4}"/>
              </a:ext>
            </a:extLst>
          </p:cNvPr>
          <p:cNvSpPr>
            <a:spLocks noGrp="1"/>
          </p:cNvSpPr>
          <p:nvPr>
            <p:ph type="body" sz="half" idx="2"/>
          </p:nvPr>
        </p:nvSpPr>
        <p:spPr>
          <a:xfrm>
            <a:off x="45720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2B6E6704-F0BE-D248-A670-E507CAC86B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F9643F-79ED-F44F-A841-9987ECE4A2D6}"/>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5" name="hcSlideMaster.Picture with CaptionHeader">
            <a:extLst>
              <a:ext uri="{FF2B5EF4-FFF2-40B4-BE49-F238E27FC236}">
                <a16:creationId xmlns:a16="http://schemas.microsoft.com/office/drawing/2014/main" id="{943E5018-DB9F-B3E5-EDF9-3A341D91BD82}"/>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3436536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TITUS">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6DC762A-3715-AD42-A438-13D89BDE7AA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F28260E-CF65-2A4C-829A-3A95926B4A00}"/>
              </a:ext>
            </a:extLst>
          </p:cNvPr>
          <p:cNvSpPr>
            <a:spLocks noGrp="1"/>
          </p:cNvSpPr>
          <p:nvPr>
            <p:ph type="ctrTitle"/>
          </p:nvPr>
        </p:nvSpPr>
        <p:spPr>
          <a:xfrm>
            <a:off x="457200" y="2653546"/>
            <a:ext cx="11277600" cy="1306614"/>
          </a:xfrm>
        </p:spPr>
        <p:txBody>
          <a:bodyPr anchor="t">
            <a:normAutofit/>
          </a:bodyPr>
          <a:lstStyle>
            <a:lvl1pPr algn="l">
              <a:defRPr sz="4000" b="1" i="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54D3C716-4338-E441-A791-F65B2ADA8FF3}"/>
              </a:ext>
            </a:extLst>
          </p:cNvPr>
          <p:cNvSpPr>
            <a:spLocks noGrp="1"/>
          </p:cNvSpPr>
          <p:nvPr>
            <p:ph type="subTitle" idx="1"/>
          </p:nvPr>
        </p:nvSpPr>
        <p:spPr>
          <a:xfrm>
            <a:off x="457200" y="4125779"/>
            <a:ext cx="11277600" cy="2120380"/>
          </a:xfrm>
        </p:spPr>
        <p:txBody>
          <a:bodyPr/>
          <a:lstStyle>
            <a:lvl1pPr marL="0" indent="0" algn="l">
              <a:buNone/>
              <a:defRPr sz="2400" i="1">
                <a:solidFill>
                  <a:schemeClr val="bg1"/>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8C2CF9DB-31ED-3443-BA80-3E04C43A4421}"/>
              </a:ext>
            </a:extLst>
          </p:cNvPr>
          <p:cNvSpPr>
            <a:spLocks noGrp="1"/>
          </p:cNvSpPr>
          <p:nvPr>
            <p:ph type="sldNum" sz="quarter" idx="12"/>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4710E8EA-57F6-764C-8914-AEEABF058192}" type="slidenum">
              <a:rPr lang="en-US" smtClean="0"/>
              <a:pPr/>
              <a:t>‹#›</a:t>
            </a:fld>
            <a:endParaRPr lang="en-US"/>
          </a:p>
        </p:txBody>
      </p:sp>
    </p:spTree>
    <p:extLst>
      <p:ext uri="{BB962C8B-B14F-4D97-AF65-F5344CB8AC3E}">
        <p14:creationId xmlns:p14="http://schemas.microsoft.com/office/powerpoint/2010/main" val="1332645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7AE7-AD32-914A-B8BF-9F5F84D34E66}"/>
              </a:ext>
            </a:extLst>
          </p:cNvPr>
          <p:cNvSpPr>
            <a:spLocks noGrp="1"/>
          </p:cNvSpPr>
          <p:nvPr>
            <p:ph type="title"/>
          </p:nvPr>
        </p:nvSpPr>
        <p:spPr>
          <a:xfrm>
            <a:off x="457200" y="467359"/>
            <a:ext cx="11277600" cy="128016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2E90B45-9271-8A42-B3AA-FCFDA2ED0CF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E2DFA39-9DF7-924C-A73A-FBED4BF9CE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54FEB6-34C3-4946-8CFB-A4866D664359}"/>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4" name="hcSlideMaster.Title and ContentHeader">
            <a:extLst>
              <a:ext uri="{FF2B5EF4-FFF2-40B4-BE49-F238E27FC236}">
                <a16:creationId xmlns:a16="http://schemas.microsoft.com/office/drawing/2014/main" id="{8F0CC2EF-27C5-5F94-8E1C-4B5F7ACA3AA5}"/>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6923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5229A-19F4-1341-B25A-0EB0211C6455}"/>
              </a:ext>
            </a:extLst>
          </p:cNvPr>
          <p:cNvSpPr>
            <a:spLocks noGrp="1"/>
          </p:cNvSpPr>
          <p:nvPr>
            <p:ph type="title"/>
          </p:nvPr>
        </p:nvSpPr>
        <p:spPr>
          <a:xfrm>
            <a:off x="831850" y="1269471"/>
            <a:ext cx="10515600" cy="2852737"/>
          </a:xfrm>
        </p:spPr>
        <p:txBody>
          <a:bodyPr anchor="t"/>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92A438B-709E-6F41-A4A2-5BB95FB768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75C56257-900A-3047-9080-FED5B14C40C0}"/>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4" name="hcSlideMaster.Section HeaderHeader">
            <a:extLst>
              <a:ext uri="{FF2B5EF4-FFF2-40B4-BE49-F238E27FC236}">
                <a16:creationId xmlns:a16="http://schemas.microsoft.com/office/drawing/2014/main" id="{4A21F102-93EC-2B5F-C71A-6EA8B3ADBAB1}"/>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371169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B2262-7C24-5546-AD4A-F418FD79E5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00785B-98F4-6C44-871A-A2FE78EAE382}"/>
              </a:ext>
            </a:extLst>
          </p:cNvPr>
          <p:cNvSpPr>
            <a:spLocks noGrp="1"/>
          </p:cNvSpPr>
          <p:nvPr>
            <p:ph sz="half" idx="1"/>
          </p:nvPr>
        </p:nvSpPr>
        <p:spPr>
          <a:xfrm>
            <a:off x="457200" y="1825625"/>
            <a:ext cx="5562600" cy="35388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0E1DBBC-8A2A-E44C-9D5B-61BF1C41B98E}"/>
              </a:ext>
            </a:extLst>
          </p:cNvPr>
          <p:cNvSpPr>
            <a:spLocks noGrp="1"/>
          </p:cNvSpPr>
          <p:nvPr>
            <p:ph sz="half" idx="2"/>
          </p:nvPr>
        </p:nvSpPr>
        <p:spPr>
          <a:xfrm>
            <a:off x="6172200" y="1825625"/>
            <a:ext cx="5181600" cy="35388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5A0D4A07-67EC-9447-984E-30696DCB07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770C5F-E6CE-FF42-85F4-757526B1A5F7}"/>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5" name="hcSlideMaster.Two ContentHeader">
            <a:extLst>
              <a:ext uri="{FF2B5EF4-FFF2-40B4-BE49-F238E27FC236}">
                <a16:creationId xmlns:a16="http://schemas.microsoft.com/office/drawing/2014/main" id="{5730A3D5-6CCF-E5E0-A309-D2A60A55FDF8}"/>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232204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F2EAB-CFDE-AD42-BA85-680643C6FA99}"/>
              </a:ext>
            </a:extLst>
          </p:cNvPr>
          <p:cNvSpPr>
            <a:spLocks noGrp="1"/>
          </p:cNvSpPr>
          <p:nvPr>
            <p:ph type="title"/>
          </p:nvPr>
        </p:nvSpPr>
        <p:spPr>
          <a:xfrm>
            <a:off x="457200" y="457200"/>
            <a:ext cx="11277600" cy="9144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DBA954DC-5409-4844-AA1B-A6F40A3A159E}"/>
              </a:ext>
            </a:extLst>
          </p:cNvPr>
          <p:cNvSpPr>
            <a:spLocks noGrp="1"/>
          </p:cNvSpPr>
          <p:nvPr>
            <p:ph type="body" idx="1"/>
          </p:nvPr>
        </p:nvSpPr>
        <p:spPr>
          <a:xfrm>
            <a:off x="457200" y="1681163"/>
            <a:ext cx="5540375" cy="823912"/>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A9B08F-9101-384C-B266-06133617DB97}"/>
              </a:ext>
            </a:extLst>
          </p:cNvPr>
          <p:cNvSpPr>
            <a:spLocks noGrp="1"/>
          </p:cNvSpPr>
          <p:nvPr>
            <p:ph sz="half" idx="2"/>
          </p:nvPr>
        </p:nvSpPr>
        <p:spPr>
          <a:xfrm>
            <a:off x="457200" y="2505075"/>
            <a:ext cx="554037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A9E07D-FAAB-1149-A16F-C766077D49B0}"/>
              </a:ext>
            </a:extLst>
          </p:cNvPr>
          <p:cNvSpPr>
            <a:spLocks noGrp="1"/>
          </p:cNvSpPr>
          <p:nvPr>
            <p:ph type="body" sz="quarter" idx="3"/>
          </p:nvPr>
        </p:nvSpPr>
        <p:spPr>
          <a:xfrm>
            <a:off x="6172200" y="1681163"/>
            <a:ext cx="5562600" cy="823912"/>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00AC0CD-F259-4546-9F8C-448EF73148CA}"/>
              </a:ext>
            </a:extLst>
          </p:cNvPr>
          <p:cNvSpPr>
            <a:spLocks noGrp="1"/>
          </p:cNvSpPr>
          <p:nvPr>
            <p:ph sz="quarter" idx="4"/>
          </p:nvPr>
        </p:nvSpPr>
        <p:spPr>
          <a:xfrm>
            <a:off x="6172200" y="2505075"/>
            <a:ext cx="556260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D96E872F-27FB-BD41-920F-B75BC29BB9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11C492-60A3-5B4C-8851-46B55B805DFD}"/>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7" name="hcSlideMaster.ComparisonHeader">
            <a:extLst>
              <a:ext uri="{FF2B5EF4-FFF2-40B4-BE49-F238E27FC236}">
                <a16:creationId xmlns:a16="http://schemas.microsoft.com/office/drawing/2014/main" id="{67253E1A-C77D-418E-EA2F-40F18485C552}"/>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2489723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88A47-7ABF-A14F-AAA2-8CCA841F177A}"/>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7B2241A9-DB61-BF48-BD28-0A23D29E0F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88BCD5F-BC28-C444-9DF3-428D81AA1DB3}"/>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3" name="hcSlideMaster.Title OnlyHeader">
            <a:extLst>
              <a:ext uri="{FF2B5EF4-FFF2-40B4-BE49-F238E27FC236}">
                <a16:creationId xmlns:a16="http://schemas.microsoft.com/office/drawing/2014/main" id="{D6EBBC69-31DF-5876-158B-38E748504E07}"/>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499339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A3385B3-53D8-6843-AFB2-C6EE0E11211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F5D051-85A9-5C4B-8A96-8E4FC4C5DECA}"/>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2" name="hcSlideMaster.BlankHeader">
            <a:extLst>
              <a:ext uri="{FF2B5EF4-FFF2-40B4-BE49-F238E27FC236}">
                <a16:creationId xmlns:a16="http://schemas.microsoft.com/office/drawing/2014/main" id="{1CAC76A1-93D6-1735-C211-A7E1A501DDF7}"/>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2282510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F2EB3-3DC5-A748-97FE-37F218EE0619}"/>
              </a:ext>
            </a:extLst>
          </p:cNvPr>
          <p:cNvSpPr>
            <a:spLocks noGrp="1"/>
          </p:cNvSpPr>
          <p:nvPr>
            <p:ph type="title"/>
          </p:nvPr>
        </p:nvSpPr>
        <p:spPr>
          <a:xfrm>
            <a:off x="464079" y="449262"/>
            <a:ext cx="3932237" cy="1600200"/>
          </a:xfrm>
        </p:spPr>
        <p:txBody>
          <a:bodyPr anchor="t"/>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568E70D-0C53-2246-B034-ED0E9C67FD62}"/>
              </a:ext>
            </a:extLst>
          </p:cNvPr>
          <p:cNvSpPr>
            <a:spLocks noGrp="1"/>
          </p:cNvSpPr>
          <p:nvPr>
            <p:ph idx="1"/>
          </p:nvPr>
        </p:nvSpPr>
        <p:spPr>
          <a:xfrm>
            <a:off x="5183188" y="457201"/>
            <a:ext cx="65516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17E4FE-1E33-9D4D-8412-2878B7245032}"/>
              </a:ext>
            </a:extLst>
          </p:cNvPr>
          <p:cNvSpPr>
            <a:spLocks noGrp="1"/>
          </p:cNvSpPr>
          <p:nvPr>
            <p:ph type="body" sz="half" idx="2"/>
          </p:nvPr>
        </p:nvSpPr>
        <p:spPr>
          <a:xfrm>
            <a:off x="464079" y="204946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54F2508D-EC7B-044E-A138-A7A7DF9EC9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2DB622-E37D-644A-8A0A-872C60C43821}"/>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5" name="hcSlideMaster.Content with CaptionHeader">
            <a:extLst>
              <a:ext uri="{FF2B5EF4-FFF2-40B4-BE49-F238E27FC236}">
                <a16:creationId xmlns:a16="http://schemas.microsoft.com/office/drawing/2014/main" id="{D44671D7-0672-9553-A116-3600E4C268A0}"/>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191530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descr="A picture containing text&#10;&#10;Description automatically generated">
            <a:extLst>
              <a:ext uri="{FF2B5EF4-FFF2-40B4-BE49-F238E27FC236}">
                <a16:creationId xmlns:a16="http://schemas.microsoft.com/office/drawing/2014/main" id="{00EB2FA9-3334-354C-8D6E-E7E74B2B6BB6}"/>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0" y="5270500"/>
            <a:ext cx="12192000" cy="1587500"/>
          </a:xfrm>
          <a:prstGeom prst="rect">
            <a:avLst/>
          </a:prstGeom>
        </p:spPr>
      </p:pic>
      <p:sp>
        <p:nvSpPr>
          <p:cNvPr id="2" name="Title Placeholder 1">
            <a:extLst>
              <a:ext uri="{FF2B5EF4-FFF2-40B4-BE49-F238E27FC236}">
                <a16:creationId xmlns:a16="http://schemas.microsoft.com/office/drawing/2014/main" id="{A474A9EE-05B6-8E4F-BE00-83C5151C9DCA}"/>
              </a:ext>
            </a:extLst>
          </p:cNvPr>
          <p:cNvSpPr>
            <a:spLocks noGrp="1"/>
          </p:cNvSpPr>
          <p:nvPr>
            <p:ph type="title"/>
          </p:nvPr>
        </p:nvSpPr>
        <p:spPr>
          <a:xfrm>
            <a:off x="457201" y="457200"/>
            <a:ext cx="11277599" cy="128016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F6BD6282-5692-254D-A43F-6FC6AE4ADDAD}"/>
              </a:ext>
            </a:extLst>
          </p:cNvPr>
          <p:cNvSpPr>
            <a:spLocks noGrp="1"/>
          </p:cNvSpPr>
          <p:nvPr>
            <p:ph type="body" idx="1"/>
          </p:nvPr>
        </p:nvSpPr>
        <p:spPr>
          <a:xfrm>
            <a:off x="457200" y="1825625"/>
            <a:ext cx="11277600" cy="36294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299BFA10-0911-3E45-B261-9D0A641E6910}"/>
              </a:ext>
            </a:extLst>
          </p:cNvPr>
          <p:cNvSpPr>
            <a:spLocks noGrp="1"/>
          </p:cNvSpPr>
          <p:nvPr>
            <p:ph type="ftr" sz="quarter" idx="3"/>
          </p:nvPr>
        </p:nvSpPr>
        <p:spPr>
          <a:xfrm>
            <a:off x="457200" y="5480705"/>
            <a:ext cx="4114800" cy="365125"/>
          </a:xfrm>
          <a:prstGeom prst="rect">
            <a:avLst/>
          </a:prstGeom>
        </p:spPr>
        <p:txBody>
          <a:bodyPr vert="horz" lIns="91440" tIns="45720" rIns="91440" bIns="45720" rtlCol="0" anchor="ctr"/>
          <a:lstStyle>
            <a:lvl1pPr algn="l">
              <a:defRPr sz="8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a:p>
        </p:txBody>
      </p:sp>
      <p:sp>
        <p:nvSpPr>
          <p:cNvPr id="6" name="Slide Number Placeholder 5">
            <a:extLst>
              <a:ext uri="{FF2B5EF4-FFF2-40B4-BE49-F238E27FC236}">
                <a16:creationId xmlns:a16="http://schemas.microsoft.com/office/drawing/2014/main" id="{54929D61-5A32-F34C-BA2F-40B6A6E0FDFF}"/>
              </a:ext>
            </a:extLst>
          </p:cNvPr>
          <p:cNvSpPr>
            <a:spLocks noGrp="1"/>
          </p:cNvSpPr>
          <p:nvPr>
            <p:ph type="sldNum" sz="quarter" idx="4"/>
          </p:nvPr>
        </p:nvSpPr>
        <p:spPr>
          <a:xfrm>
            <a:off x="8991600" y="6356350"/>
            <a:ext cx="2743200" cy="365125"/>
          </a:xfrm>
          <a:prstGeom prst="rect">
            <a:avLst/>
          </a:prstGeom>
        </p:spPr>
        <p:txBody>
          <a:bodyPr vert="horz" lIns="91440" tIns="45720" rIns="91440" bIns="45720" rtlCol="0" anchor="ctr"/>
          <a:lstStyle>
            <a:lvl1pPr algn="r">
              <a:defRPr sz="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fld id="{4710E8EA-57F6-764C-8914-AEEABF058192}" type="slidenum">
              <a:rPr lang="en-US" smtClean="0"/>
              <a:pPr/>
              <a:t>‹#›</a:t>
            </a:fld>
            <a:endParaRPr lang="en-US"/>
          </a:p>
        </p:txBody>
      </p:sp>
      <p:pic>
        <p:nvPicPr>
          <p:cNvPr id="10" name="Picture 9">
            <a:extLst>
              <a:ext uri="{FF2B5EF4-FFF2-40B4-BE49-F238E27FC236}">
                <a16:creationId xmlns:a16="http://schemas.microsoft.com/office/drawing/2014/main" id="{4B87410F-4A9C-E848-8B13-D6AA39996642}"/>
              </a:ext>
            </a:extLst>
          </p:cNvPr>
          <p:cNvPicPr>
            <a:picLocks noChangeAspect="1"/>
          </p:cNvPicPr>
          <p:nvPr userDrawn="1"/>
        </p:nvPicPr>
        <p:blipFill>
          <a:blip r:embed="rId13">
            <a:extLst>
              <a:ext uri="{28A0092B-C50C-407E-A947-70E740481C1C}">
                <a14:useLocalDpi xmlns:a14="http://schemas.microsoft.com/office/drawing/2010/main"/>
              </a:ext>
            </a:extLst>
          </a:blip>
          <a:srcRect/>
          <a:stretch/>
        </p:blipFill>
        <p:spPr>
          <a:xfrm>
            <a:off x="102146" y="5756355"/>
            <a:ext cx="1019095" cy="1019095"/>
          </a:xfrm>
          <a:prstGeom prst="rect">
            <a:avLst/>
          </a:prstGeom>
        </p:spPr>
      </p:pic>
    </p:spTree>
    <p:extLst>
      <p:ext uri="{BB962C8B-B14F-4D97-AF65-F5344CB8AC3E}">
        <p14:creationId xmlns:p14="http://schemas.microsoft.com/office/powerpoint/2010/main" val="175946374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600" kern="1200">
          <a:solidFill>
            <a:srgbClr val="005699"/>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88">
          <p15:clr>
            <a:srgbClr val="F26B43"/>
          </p15:clr>
        </p15:guide>
        <p15:guide id="4" pos="7392">
          <p15:clr>
            <a:srgbClr val="F26B43"/>
          </p15:clr>
        </p15:guide>
        <p15:guide id="5" orient="horz" pos="288">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image" Target="../media/image4.png"/><Relationship Id="rId7" Type="http://schemas.openxmlformats.org/officeDocument/2006/relationships/image" Target="../media/image8.svg"/><Relationship Id="rId12"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image" Target="../media/image4.png"/><Relationship Id="rId7" Type="http://schemas.openxmlformats.org/officeDocument/2006/relationships/image" Target="../media/image8.svg"/><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hyperlink" Target="https://santafe.edu/events/crosscutting-research-needs-digital-twi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1AC1A-A165-E797-75DF-C8E6A96F8951}"/>
              </a:ext>
            </a:extLst>
          </p:cNvPr>
          <p:cNvSpPr>
            <a:spLocks noGrp="1"/>
          </p:cNvSpPr>
          <p:nvPr>
            <p:ph type="ctrTitle"/>
          </p:nvPr>
        </p:nvSpPr>
        <p:spPr>
          <a:xfrm>
            <a:off x="1531089" y="446348"/>
            <a:ext cx="10203711" cy="365125"/>
          </a:xfrm>
        </p:spPr>
        <p:txBody>
          <a:bodyPr>
            <a:noAutofit/>
          </a:bodyPr>
          <a:lstStyle/>
          <a:p>
            <a:pPr algn="ctr"/>
            <a:r>
              <a:rPr lang="en-US" sz="3200" dirty="0"/>
              <a:t>Accelerating Computer-Enabled Discovery (ACED)</a:t>
            </a:r>
          </a:p>
        </p:txBody>
      </p:sp>
      <p:pic>
        <p:nvPicPr>
          <p:cNvPr id="4" name="Picture 3" descr="NSF Logo">
            <a:extLst>
              <a:ext uri="{FF2B5EF4-FFF2-40B4-BE49-F238E27FC236}">
                <a16:creationId xmlns:a16="http://schemas.microsoft.com/office/drawing/2014/main" id="{443EF857-EA7E-F196-A028-BF225831F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8861" y="146148"/>
            <a:ext cx="960041" cy="965527"/>
          </a:xfrm>
          <a:prstGeom prst="rect">
            <a:avLst/>
          </a:prstGeom>
        </p:spPr>
      </p:pic>
      <p:sp>
        <p:nvSpPr>
          <p:cNvPr id="5" name="Slide Number Placeholder 5">
            <a:extLst>
              <a:ext uri="{FF2B5EF4-FFF2-40B4-BE49-F238E27FC236}">
                <a16:creationId xmlns:a16="http://schemas.microsoft.com/office/drawing/2014/main" id="{AEEF850D-8B16-8FCF-47C0-6964018305D3}"/>
              </a:ext>
            </a:extLst>
          </p:cNvPr>
          <p:cNvSpPr txBox="1">
            <a:spLocks/>
          </p:cNvSpPr>
          <p:nvPr/>
        </p:nvSpPr>
        <p:spPr>
          <a:xfrm>
            <a:off x="8991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710E8EA-57F6-764C-8914-AEEABF058192}" type="slidenum">
              <a:rPr kumimoji="0" lang="en-US" sz="1200" b="0" i="0" u="none" strike="noStrike" kern="1200" cap="none" spc="0" normalizeH="0" baseline="0" noProof="0" smtClean="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 name="Title 1">
            <a:extLst>
              <a:ext uri="{FF2B5EF4-FFF2-40B4-BE49-F238E27FC236}">
                <a16:creationId xmlns:a16="http://schemas.microsoft.com/office/drawing/2014/main" id="{DF1ACFB5-97BF-E037-0A94-E84C4EFB1404}"/>
              </a:ext>
            </a:extLst>
          </p:cNvPr>
          <p:cNvSpPr txBox="1">
            <a:spLocks/>
          </p:cNvSpPr>
          <p:nvPr/>
        </p:nvSpPr>
        <p:spPr>
          <a:xfrm>
            <a:off x="1098902" y="1292312"/>
            <a:ext cx="10317559" cy="128016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000" b="1" i="0" kern="120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D3B34E"/>
                </a:solidFill>
                <a:effectLst/>
                <a:uLnTx/>
                <a:uFillTx/>
                <a:latin typeface="Open Sans" panose="020B0606030504020204" pitchFamily="34" charset="0"/>
                <a:ea typeface="Open Sans" panose="020B0606030504020204" pitchFamily="34" charset="0"/>
                <a:cs typeface="Open Sans" panose="020B0606030504020204" pitchFamily="34" charset="0"/>
              </a:rPr>
              <a:t>Engaging the Community through 5 Workshops:</a:t>
            </a:r>
          </a:p>
        </p:txBody>
      </p:sp>
      <p:sp>
        <p:nvSpPr>
          <p:cNvPr id="7" name="Freeform 9">
            <a:extLst>
              <a:ext uri="{FF2B5EF4-FFF2-40B4-BE49-F238E27FC236}">
                <a16:creationId xmlns:a16="http://schemas.microsoft.com/office/drawing/2014/main" id="{4A4D4EE8-72A4-B70E-6CFA-7A308D3653B4}"/>
              </a:ext>
            </a:extLst>
          </p:cNvPr>
          <p:cNvSpPr/>
          <p:nvPr/>
        </p:nvSpPr>
        <p:spPr>
          <a:xfrm>
            <a:off x="1493127" y="1917531"/>
            <a:ext cx="9906904"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Calibri"/>
                <a:ea typeface="+mn-ea"/>
                <a:cs typeface="+mn-cs"/>
              </a:rPr>
              <a:t>Data, AI and Machine Learning</a:t>
            </a:r>
          </a:p>
        </p:txBody>
      </p:sp>
      <p:sp>
        <p:nvSpPr>
          <p:cNvPr id="8" name="Freeform 11">
            <a:extLst>
              <a:ext uri="{FF2B5EF4-FFF2-40B4-BE49-F238E27FC236}">
                <a16:creationId xmlns:a16="http://schemas.microsoft.com/office/drawing/2014/main" id="{C0998BD6-6BE3-3D4E-3565-54F60F058208}"/>
              </a:ext>
            </a:extLst>
          </p:cNvPr>
          <p:cNvSpPr/>
          <p:nvPr/>
        </p:nvSpPr>
        <p:spPr>
          <a:xfrm>
            <a:off x="1493127" y="2878585"/>
            <a:ext cx="9923334"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0" numCol="1" spcCol="1270" anchor="ctr" anchorCtr="0">
            <a:no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Calibri"/>
                <a:ea typeface="+mn-ea"/>
                <a:cs typeface="+mn-cs"/>
              </a:rPr>
              <a:t>Digital Twins</a:t>
            </a:r>
          </a:p>
        </p:txBody>
      </p:sp>
      <p:sp>
        <p:nvSpPr>
          <p:cNvPr id="9" name="Freeform 13">
            <a:extLst>
              <a:ext uri="{FF2B5EF4-FFF2-40B4-BE49-F238E27FC236}">
                <a16:creationId xmlns:a16="http://schemas.microsoft.com/office/drawing/2014/main" id="{FB605E72-26B2-CEEF-30F8-9475467C9C77}"/>
              </a:ext>
            </a:extLst>
          </p:cNvPr>
          <p:cNvSpPr/>
          <p:nvPr/>
        </p:nvSpPr>
        <p:spPr>
          <a:xfrm>
            <a:off x="1493126" y="3839639"/>
            <a:ext cx="9923333"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Calibri"/>
                <a:ea typeface="+mn-ea"/>
                <a:cs typeface="+mn-cs"/>
              </a:rPr>
              <a:t>Smart Sensing and Analytics</a:t>
            </a:r>
          </a:p>
        </p:txBody>
      </p:sp>
      <p:sp>
        <p:nvSpPr>
          <p:cNvPr id="10" name="Freeform 15">
            <a:extLst>
              <a:ext uri="{FF2B5EF4-FFF2-40B4-BE49-F238E27FC236}">
                <a16:creationId xmlns:a16="http://schemas.microsoft.com/office/drawing/2014/main" id="{8A2993C0-3BF3-CAAC-20B1-6C1CEF02E8E3}"/>
              </a:ext>
            </a:extLst>
          </p:cNvPr>
          <p:cNvSpPr/>
          <p:nvPr/>
        </p:nvSpPr>
        <p:spPr>
          <a:xfrm>
            <a:off x="1493127" y="4800693"/>
            <a:ext cx="9923332"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Calibri"/>
                <a:ea typeface="+mn-ea"/>
                <a:cs typeface="+mn-cs"/>
              </a:rPr>
              <a:t>Rigorous &amp; Reproducible Reasoning</a:t>
            </a:r>
          </a:p>
        </p:txBody>
      </p:sp>
      <p:grpSp>
        <p:nvGrpSpPr>
          <p:cNvPr id="33" name="Group 32">
            <a:extLst>
              <a:ext uri="{FF2B5EF4-FFF2-40B4-BE49-F238E27FC236}">
                <a16:creationId xmlns:a16="http://schemas.microsoft.com/office/drawing/2014/main" id="{6761129E-2D7F-2869-8949-27488EF17BBE}"/>
              </a:ext>
            </a:extLst>
          </p:cNvPr>
          <p:cNvGrpSpPr/>
          <p:nvPr/>
        </p:nvGrpSpPr>
        <p:grpSpPr>
          <a:xfrm>
            <a:off x="1134794" y="2878586"/>
            <a:ext cx="729944" cy="777162"/>
            <a:chOff x="1128154" y="2888986"/>
            <a:chExt cx="729944" cy="777162"/>
          </a:xfrm>
        </p:grpSpPr>
        <p:sp>
          <p:nvSpPr>
            <p:cNvPr id="12" name="Oval 11">
              <a:extLst>
                <a:ext uri="{FF2B5EF4-FFF2-40B4-BE49-F238E27FC236}">
                  <a16:creationId xmlns:a16="http://schemas.microsoft.com/office/drawing/2014/main" id="{3CB906CC-1B12-3C62-095A-8E6BC861EE92}"/>
                </a:ext>
              </a:extLst>
            </p:cNvPr>
            <p:cNvSpPr/>
            <p:nvPr/>
          </p:nvSpPr>
          <p:spPr>
            <a:xfrm>
              <a:off x="1128154" y="2888986"/>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5" name="Graphic 14" descr="Two women outline">
              <a:extLst>
                <a:ext uri="{FF2B5EF4-FFF2-40B4-BE49-F238E27FC236}">
                  <a16:creationId xmlns:a16="http://schemas.microsoft.com/office/drawing/2014/main" id="{36900D82-5BBC-C2EC-02A1-D8C6074262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52432" y="3021303"/>
              <a:ext cx="481388" cy="512528"/>
            </a:xfrm>
            <a:prstGeom prst="rect">
              <a:avLst/>
            </a:prstGeom>
          </p:spPr>
        </p:pic>
      </p:grpSp>
      <p:grpSp>
        <p:nvGrpSpPr>
          <p:cNvPr id="34" name="Group 33">
            <a:extLst>
              <a:ext uri="{FF2B5EF4-FFF2-40B4-BE49-F238E27FC236}">
                <a16:creationId xmlns:a16="http://schemas.microsoft.com/office/drawing/2014/main" id="{6F3B2B8A-59B1-9758-9DFA-2120A4CE4DD4}"/>
              </a:ext>
            </a:extLst>
          </p:cNvPr>
          <p:cNvGrpSpPr/>
          <p:nvPr/>
        </p:nvGrpSpPr>
        <p:grpSpPr>
          <a:xfrm>
            <a:off x="1134794" y="1917532"/>
            <a:ext cx="729944" cy="777162"/>
            <a:chOff x="1128154" y="1917532"/>
            <a:chExt cx="729944" cy="777162"/>
          </a:xfrm>
        </p:grpSpPr>
        <p:sp>
          <p:nvSpPr>
            <p:cNvPr id="11" name="Oval 10">
              <a:extLst>
                <a:ext uri="{FF2B5EF4-FFF2-40B4-BE49-F238E27FC236}">
                  <a16:creationId xmlns:a16="http://schemas.microsoft.com/office/drawing/2014/main" id="{5868FA0A-4E86-F948-18C0-4CB84D13FC9B}"/>
                </a:ext>
              </a:extLst>
            </p:cNvPr>
            <p:cNvSpPr/>
            <p:nvPr/>
          </p:nvSpPr>
          <p:spPr>
            <a:xfrm>
              <a:off x="1128154" y="1917532"/>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6" name="Graphic 15" descr="Artificial Intelligence outline">
              <a:extLst>
                <a:ext uri="{FF2B5EF4-FFF2-40B4-BE49-F238E27FC236}">
                  <a16:creationId xmlns:a16="http://schemas.microsoft.com/office/drawing/2014/main" id="{637442BA-F396-2077-D459-632563A31B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52432" y="2049849"/>
              <a:ext cx="481388" cy="512528"/>
            </a:xfrm>
            <a:prstGeom prst="rect">
              <a:avLst/>
            </a:prstGeom>
          </p:spPr>
        </p:pic>
      </p:grpSp>
      <p:grpSp>
        <p:nvGrpSpPr>
          <p:cNvPr id="32" name="Group 31">
            <a:extLst>
              <a:ext uri="{FF2B5EF4-FFF2-40B4-BE49-F238E27FC236}">
                <a16:creationId xmlns:a16="http://schemas.microsoft.com/office/drawing/2014/main" id="{A09D6004-5FBE-C4DD-81EF-8D2A0F74BD78}"/>
              </a:ext>
            </a:extLst>
          </p:cNvPr>
          <p:cNvGrpSpPr/>
          <p:nvPr/>
        </p:nvGrpSpPr>
        <p:grpSpPr>
          <a:xfrm>
            <a:off x="1134794" y="3839640"/>
            <a:ext cx="729944" cy="777162"/>
            <a:chOff x="1128154" y="3860440"/>
            <a:chExt cx="729944" cy="777162"/>
          </a:xfrm>
        </p:grpSpPr>
        <p:sp>
          <p:nvSpPr>
            <p:cNvPr id="13" name="Oval 12">
              <a:extLst>
                <a:ext uri="{FF2B5EF4-FFF2-40B4-BE49-F238E27FC236}">
                  <a16:creationId xmlns:a16="http://schemas.microsoft.com/office/drawing/2014/main" id="{9ED4FBE7-F244-BEC0-235A-5934F809EA8A}"/>
                </a:ext>
              </a:extLst>
            </p:cNvPr>
            <p:cNvSpPr/>
            <p:nvPr/>
          </p:nvSpPr>
          <p:spPr>
            <a:xfrm>
              <a:off x="1128154" y="3860440"/>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7" name="Graphic 16" descr="Speedometer Middle outline">
              <a:extLst>
                <a:ext uri="{FF2B5EF4-FFF2-40B4-BE49-F238E27FC236}">
                  <a16:creationId xmlns:a16="http://schemas.microsoft.com/office/drawing/2014/main" id="{61F653C5-8F07-667D-1611-59EBC7EEF4C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252432" y="3992757"/>
              <a:ext cx="481388" cy="512528"/>
            </a:xfrm>
            <a:prstGeom prst="rect">
              <a:avLst/>
            </a:prstGeom>
          </p:spPr>
        </p:pic>
      </p:grpSp>
      <p:grpSp>
        <p:nvGrpSpPr>
          <p:cNvPr id="31" name="Group 30">
            <a:extLst>
              <a:ext uri="{FF2B5EF4-FFF2-40B4-BE49-F238E27FC236}">
                <a16:creationId xmlns:a16="http://schemas.microsoft.com/office/drawing/2014/main" id="{A11DCA07-FECC-37B6-ABE8-B3046D18F983}"/>
              </a:ext>
            </a:extLst>
          </p:cNvPr>
          <p:cNvGrpSpPr/>
          <p:nvPr/>
        </p:nvGrpSpPr>
        <p:grpSpPr>
          <a:xfrm>
            <a:off x="1134794" y="4800694"/>
            <a:ext cx="729944" cy="777162"/>
            <a:chOff x="1128154" y="4831894"/>
            <a:chExt cx="729944" cy="777162"/>
          </a:xfrm>
        </p:grpSpPr>
        <p:sp>
          <p:nvSpPr>
            <p:cNvPr id="14" name="Oval 13">
              <a:extLst>
                <a:ext uri="{FF2B5EF4-FFF2-40B4-BE49-F238E27FC236}">
                  <a16:creationId xmlns:a16="http://schemas.microsoft.com/office/drawing/2014/main" id="{B973A134-A6C7-1DC7-037A-B0C05ED96130}"/>
                </a:ext>
              </a:extLst>
            </p:cNvPr>
            <p:cNvSpPr/>
            <p:nvPr/>
          </p:nvSpPr>
          <p:spPr>
            <a:xfrm>
              <a:off x="1128154" y="4831894"/>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8" name="Graphic 17" descr="Mathematics with solid fill">
              <a:extLst>
                <a:ext uri="{FF2B5EF4-FFF2-40B4-BE49-F238E27FC236}">
                  <a16:creationId xmlns:a16="http://schemas.microsoft.com/office/drawing/2014/main" id="{67A9485C-37FD-3232-569B-1F331BFBA93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252432" y="4964211"/>
              <a:ext cx="481388" cy="512528"/>
            </a:xfrm>
            <a:prstGeom prst="rect">
              <a:avLst/>
            </a:prstGeom>
          </p:spPr>
        </p:pic>
      </p:grpSp>
      <p:sp>
        <p:nvSpPr>
          <p:cNvPr id="19" name="Freeform 30">
            <a:extLst>
              <a:ext uri="{FF2B5EF4-FFF2-40B4-BE49-F238E27FC236}">
                <a16:creationId xmlns:a16="http://schemas.microsoft.com/office/drawing/2014/main" id="{27BF0FCF-34CB-8B26-D72E-0FCD49E3D516}"/>
              </a:ext>
            </a:extLst>
          </p:cNvPr>
          <p:cNvSpPr/>
          <p:nvPr/>
        </p:nvSpPr>
        <p:spPr>
          <a:xfrm>
            <a:off x="1463875" y="5761748"/>
            <a:ext cx="9952584"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Calibri"/>
                <a:ea typeface="+mn-ea"/>
                <a:cs typeface="+mn-cs"/>
              </a:rPr>
              <a:t>Programmable/Self-Driving Labs</a:t>
            </a:r>
          </a:p>
        </p:txBody>
      </p:sp>
      <p:sp>
        <p:nvSpPr>
          <p:cNvPr id="20" name="Rectangle 19">
            <a:extLst>
              <a:ext uri="{FF2B5EF4-FFF2-40B4-BE49-F238E27FC236}">
                <a16:creationId xmlns:a16="http://schemas.microsoft.com/office/drawing/2014/main" id="{BFAA1570-C13A-4764-3A25-6BB2E068C312}"/>
              </a:ext>
            </a:extLst>
          </p:cNvPr>
          <p:cNvSpPr/>
          <p:nvPr/>
        </p:nvSpPr>
        <p:spPr>
          <a:xfrm>
            <a:off x="7409062" y="2045358"/>
            <a:ext cx="351012" cy="429776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Open Sans"/>
                <a:ea typeface="+mn-ea"/>
                <a:cs typeface="+mn-cs"/>
              </a:rPr>
              <a:t>Chemistry</a:t>
            </a:r>
          </a:p>
        </p:txBody>
      </p:sp>
      <p:sp>
        <p:nvSpPr>
          <p:cNvPr id="21" name="Rectangle 20">
            <a:extLst>
              <a:ext uri="{FF2B5EF4-FFF2-40B4-BE49-F238E27FC236}">
                <a16:creationId xmlns:a16="http://schemas.microsoft.com/office/drawing/2014/main" id="{02C50DEF-F0D0-1511-176D-F67096A093E7}"/>
              </a:ext>
            </a:extLst>
          </p:cNvPr>
          <p:cNvSpPr/>
          <p:nvPr/>
        </p:nvSpPr>
        <p:spPr>
          <a:xfrm>
            <a:off x="7876867" y="2045358"/>
            <a:ext cx="351012" cy="429776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Open Sans"/>
                <a:ea typeface="+mn-ea"/>
                <a:cs typeface="+mn-cs"/>
              </a:rPr>
              <a:t>Environmental Science</a:t>
            </a:r>
          </a:p>
        </p:txBody>
      </p:sp>
      <p:sp>
        <p:nvSpPr>
          <p:cNvPr id="22" name="Rectangle 21">
            <a:extLst>
              <a:ext uri="{FF2B5EF4-FFF2-40B4-BE49-F238E27FC236}">
                <a16:creationId xmlns:a16="http://schemas.microsoft.com/office/drawing/2014/main" id="{4426F5A3-FAA9-C590-32FC-D6C8222C7BC4}"/>
              </a:ext>
            </a:extLst>
          </p:cNvPr>
          <p:cNvSpPr/>
          <p:nvPr/>
        </p:nvSpPr>
        <p:spPr>
          <a:xfrm>
            <a:off x="8344672" y="2045358"/>
            <a:ext cx="351012" cy="429776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Open Sans"/>
                <a:ea typeface="+mn-ea"/>
                <a:cs typeface="+mn-cs"/>
              </a:rPr>
              <a:t>Materials Science</a:t>
            </a:r>
          </a:p>
        </p:txBody>
      </p:sp>
      <p:sp>
        <p:nvSpPr>
          <p:cNvPr id="23" name="Rectangle 22">
            <a:extLst>
              <a:ext uri="{FF2B5EF4-FFF2-40B4-BE49-F238E27FC236}">
                <a16:creationId xmlns:a16="http://schemas.microsoft.com/office/drawing/2014/main" id="{689C0F19-45C3-490F-884A-E6B42EE3AAAA}"/>
              </a:ext>
            </a:extLst>
          </p:cNvPr>
          <p:cNvSpPr/>
          <p:nvPr/>
        </p:nvSpPr>
        <p:spPr>
          <a:xfrm>
            <a:off x="8812477" y="2045357"/>
            <a:ext cx="351012" cy="429776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Open Sans"/>
                <a:ea typeface="+mn-ea"/>
                <a:cs typeface="+mn-cs"/>
              </a:rPr>
              <a:t>Genomics</a:t>
            </a:r>
          </a:p>
        </p:txBody>
      </p:sp>
      <p:sp>
        <p:nvSpPr>
          <p:cNvPr id="24" name="Rectangle 23">
            <a:extLst>
              <a:ext uri="{FF2B5EF4-FFF2-40B4-BE49-F238E27FC236}">
                <a16:creationId xmlns:a16="http://schemas.microsoft.com/office/drawing/2014/main" id="{CFCDF4AB-8A4F-4DC5-576C-E63A7F347104}"/>
              </a:ext>
            </a:extLst>
          </p:cNvPr>
          <p:cNvSpPr/>
          <p:nvPr/>
        </p:nvSpPr>
        <p:spPr>
          <a:xfrm>
            <a:off x="10856605" y="2045356"/>
            <a:ext cx="351012" cy="429776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Open Sans"/>
                <a:ea typeface="+mn-ea"/>
                <a:cs typeface="+mn-cs"/>
              </a:rPr>
              <a:t>Your Science Here!</a:t>
            </a:r>
          </a:p>
        </p:txBody>
      </p:sp>
      <p:grpSp>
        <p:nvGrpSpPr>
          <p:cNvPr id="30" name="Group 29">
            <a:extLst>
              <a:ext uri="{FF2B5EF4-FFF2-40B4-BE49-F238E27FC236}">
                <a16:creationId xmlns:a16="http://schemas.microsoft.com/office/drawing/2014/main" id="{CABD18E0-946C-5FF7-4EF8-EE5F51A1E577}"/>
              </a:ext>
            </a:extLst>
          </p:cNvPr>
          <p:cNvGrpSpPr/>
          <p:nvPr/>
        </p:nvGrpSpPr>
        <p:grpSpPr>
          <a:xfrm>
            <a:off x="1134794" y="5761749"/>
            <a:ext cx="729944" cy="777162"/>
            <a:chOff x="1098902" y="5761749"/>
            <a:chExt cx="729944" cy="777162"/>
          </a:xfrm>
        </p:grpSpPr>
        <p:sp>
          <p:nvSpPr>
            <p:cNvPr id="25" name="Oval 24">
              <a:extLst>
                <a:ext uri="{FF2B5EF4-FFF2-40B4-BE49-F238E27FC236}">
                  <a16:creationId xmlns:a16="http://schemas.microsoft.com/office/drawing/2014/main" id="{1CD83394-91DF-E12F-8FCD-DF6B8308E04E}"/>
                </a:ext>
              </a:extLst>
            </p:cNvPr>
            <p:cNvSpPr/>
            <p:nvPr/>
          </p:nvSpPr>
          <p:spPr>
            <a:xfrm>
              <a:off x="1098902" y="5761749"/>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26" name="Graphic 25" descr="Robot Hand outline">
              <a:extLst>
                <a:ext uri="{FF2B5EF4-FFF2-40B4-BE49-F238E27FC236}">
                  <a16:creationId xmlns:a16="http://schemas.microsoft.com/office/drawing/2014/main" id="{27F838B8-C589-535F-BF11-1792F23F279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223180" y="5894066"/>
              <a:ext cx="481388" cy="512528"/>
            </a:xfrm>
            <a:prstGeom prst="rect">
              <a:avLst/>
            </a:prstGeom>
          </p:spPr>
        </p:pic>
      </p:grpSp>
      <p:sp>
        <p:nvSpPr>
          <p:cNvPr id="27" name="Rectangle 26">
            <a:extLst>
              <a:ext uri="{FF2B5EF4-FFF2-40B4-BE49-F238E27FC236}">
                <a16:creationId xmlns:a16="http://schemas.microsoft.com/office/drawing/2014/main" id="{DAA74F33-17FA-D749-4AB2-F54ACB1C8451}"/>
              </a:ext>
            </a:extLst>
          </p:cNvPr>
          <p:cNvSpPr/>
          <p:nvPr/>
        </p:nvSpPr>
        <p:spPr>
          <a:xfrm>
            <a:off x="9280282" y="2045355"/>
            <a:ext cx="351012" cy="429776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Open Sans"/>
                <a:ea typeface="+mn-ea"/>
                <a:cs typeface="+mn-cs"/>
              </a:rPr>
              <a:t>Computer Systems</a:t>
            </a:r>
          </a:p>
        </p:txBody>
      </p:sp>
      <p:sp>
        <p:nvSpPr>
          <p:cNvPr id="28" name="Rectangle 27">
            <a:extLst>
              <a:ext uri="{FF2B5EF4-FFF2-40B4-BE49-F238E27FC236}">
                <a16:creationId xmlns:a16="http://schemas.microsoft.com/office/drawing/2014/main" id="{92A1C615-CA6E-7B28-305A-414DD6EEF47A}"/>
              </a:ext>
            </a:extLst>
          </p:cNvPr>
          <p:cNvSpPr/>
          <p:nvPr/>
        </p:nvSpPr>
        <p:spPr>
          <a:xfrm>
            <a:off x="10195045" y="4054757"/>
            <a:ext cx="565613" cy="388528"/>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FFFF"/>
                </a:solidFill>
                <a:effectLst/>
                <a:uLnTx/>
                <a:uFillTx/>
                <a:latin typeface="Open Sans"/>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Open Sans"/>
              <a:ea typeface="+mn-ea"/>
              <a:cs typeface="+mn-cs"/>
            </a:endParaRPr>
          </a:p>
        </p:txBody>
      </p:sp>
      <p:sp>
        <p:nvSpPr>
          <p:cNvPr id="29" name="Rectangle 28">
            <a:extLst>
              <a:ext uri="{FF2B5EF4-FFF2-40B4-BE49-F238E27FC236}">
                <a16:creationId xmlns:a16="http://schemas.microsoft.com/office/drawing/2014/main" id="{97276DA8-73B4-8E19-9881-65CE24D19E7E}"/>
              </a:ext>
            </a:extLst>
          </p:cNvPr>
          <p:cNvSpPr/>
          <p:nvPr/>
        </p:nvSpPr>
        <p:spPr>
          <a:xfrm>
            <a:off x="9748086" y="2045354"/>
            <a:ext cx="351012" cy="429776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Open Sans"/>
                <a:ea typeface="+mn-ea"/>
                <a:cs typeface="+mn-cs"/>
              </a:rPr>
              <a:t>Mathematics</a:t>
            </a:r>
          </a:p>
        </p:txBody>
      </p:sp>
    </p:spTree>
    <p:extLst>
      <p:ext uri="{BB962C8B-B14F-4D97-AF65-F5344CB8AC3E}">
        <p14:creationId xmlns:p14="http://schemas.microsoft.com/office/powerpoint/2010/main" val="379390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66EC2993-1D11-E216-85E9-765305570F00}"/>
              </a:ext>
            </a:extLst>
          </p:cNvPr>
          <p:cNvGrpSpPr/>
          <p:nvPr/>
        </p:nvGrpSpPr>
        <p:grpSpPr>
          <a:xfrm>
            <a:off x="336428" y="2692775"/>
            <a:ext cx="2326290" cy="3890478"/>
            <a:chOff x="336428" y="2692775"/>
            <a:chExt cx="2326290" cy="3890478"/>
          </a:xfrm>
        </p:grpSpPr>
        <p:sp>
          <p:nvSpPr>
            <p:cNvPr id="44" name="TextBox 43">
              <a:extLst>
                <a:ext uri="{FF2B5EF4-FFF2-40B4-BE49-F238E27FC236}">
                  <a16:creationId xmlns:a16="http://schemas.microsoft.com/office/drawing/2014/main" id="{6C6CCC19-3CE1-FE25-24A8-DD08AC1F1641}"/>
                </a:ext>
              </a:extLst>
            </p:cNvPr>
            <p:cNvSpPr txBox="1"/>
            <p:nvPr/>
          </p:nvSpPr>
          <p:spPr>
            <a:xfrm>
              <a:off x="361198" y="6218127"/>
              <a:ext cx="2301520" cy="365126"/>
            </a:xfrm>
            <a:prstGeom prst="rect">
              <a:avLst/>
            </a:prstGeom>
            <a:solidFill>
              <a:srgbClr val="005699"/>
            </a:solidFill>
            <a:ln>
              <a:solidFill>
                <a:schemeClr val="bg1"/>
              </a:solidFill>
            </a:ln>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rPr>
                <a:t>TBD</a:t>
              </a:r>
            </a:p>
          </p:txBody>
        </p:sp>
        <p:sp>
          <p:nvSpPr>
            <p:cNvPr id="35" name="TextBox 34">
              <a:extLst>
                <a:ext uri="{FF2B5EF4-FFF2-40B4-BE49-F238E27FC236}">
                  <a16:creationId xmlns:a16="http://schemas.microsoft.com/office/drawing/2014/main" id="{E88718DF-0F30-644C-746B-F1987D4F8FC6}"/>
                </a:ext>
              </a:extLst>
            </p:cNvPr>
            <p:cNvSpPr txBox="1"/>
            <p:nvPr/>
          </p:nvSpPr>
          <p:spPr>
            <a:xfrm>
              <a:off x="336428" y="2692775"/>
              <a:ext cx="2307265"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Organizers: </a:t>
              </a:r>
              <a:r>
                <a:rPr kumimoji="0" lang="en-US" sz="1200" b="1" i="0" u="none" strike="noStrike" kern="1200" cap="none" spc="0" normalizeH="0" baseline="0" noProof="0" dirty="0">
                  <a:ln>
                    <a:noFill/>
                  </a:ln>
                  <a:solidFill>
                    <a:srgbClr val="005699"/>
                  </a:solidFill>
                  <a:effectLst/>
                  <a:uLnTx/>
                  <a:uFillTx/>
                  <a:latin typeface="Open Sans"/>
                  <a:ea typeface="+mn-ea"/>
                  <a:cs typeface="+mn-cs"/>
                </a:rPr>
                <a:t>Shih-</a:t>
              </a:r>
              <a:r>
                <a:rPr kumimoji="0" lang="en-US" sz="1200" b="1" i="0" u="none" strike="noStrike" kern="1200" cap="none" spc="0" normalizeH="0" baseline="0" noProof="0" dirty="0" err="1">
                  <a:ln>
                    <a:noFill/>
                  </a:ln>
                  <a:solidFill>
                    <a:srgbClr val="005699"/>
                  </a:solidFill>
                  <a:effectLst/>
                  <a:uLnTx/>
                  <a:uFillTx/>
                  <a:latin typeface="Open Sans"/>
                  <a:ea typeface="+mn-ea"/>
                  <a:cs typeface="+mn-cs"/>
                </a:rPr>
                <a:t>Chieh</a:t>
              </a:r>
              <a:r>
                <a:rPr kumimoji="0" lang="en-US" sz="1200" b="1" i="0" u="none" strike="noStrike" kern="1200" cap="none" spc="0" normalizeH="0" baseline="0" noProof="0" dirty="0">
                  <a:ln>
                    <a:noFill/>
                  </a:ln>
                  <a:solidFill>
                    <a:srgbClr val="005699"/>
                  </a:solidFill>
                  <a:effectLst/>
                  <a:uLnTx/>
                  <a:uFillTx/>
                  <a:latin typeface="Open Sans"/>
                  <a:ea typeface="+mn-ea"/>
                  <a:cs typeface="+mn-cs"/>
                </a:rPr>
                <a:t> Hsu, </a:t>
              </a:r>
              <a:r>
                <a:rPr kumimoji="0" lang="en-US" sz="1200" b="1" i="0" u="none" strike="noStrike" kern="1200" cap="none" spc="0" normalizeH="0" baseline="0" noProof="0" dirty="0" err="1">
                  <a:ln>
                    <a:noFill/>
                  </a:ln>
                  <a:solidFill>
                    <a:srgbClr val="005699"/>
                  </a:solidFill>
                  <a:effectLst/>
                  <a:uLnTx/>
                  <a:uFillTx/>
                  <a:latin typeface="Open Sans"/>
                  <a:ea typeface="+mn-ea"/>
                  <a:cs typeface="+mn-cs"/>
                </a:rPr>
                <a:t>Aidong</a:t>
              </a:r>
              <a:r>
                <a:rPr kumimoji="0" lang="en-US" sz="1200" b="1" i="0" u="none" strike="noStrike" kern="1200" cap="none" spc="0" normalizeH="0" baseline="0" noProof="0" dirty="0">
                  <a:ln>
                    <a:noFill/>
                  </a:ln>
                  <a:solidFill>
                    <a:srgbClr val="005699"/>
                  </a:solidFill>
                  <a:effectLst/>
                  <a:uLnTx/>
                  <a:uFillTx/>
                  <a:latin typeface="Open Sans"/>
                  <a:ea typeface="+mn-ea"/>
                  <a:cs typeface="+mn-cs"/>
                </a:rPr>
                <a:t> Zhang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Virtual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Tentative: October 2-3, 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Meta-workshop bringing together leaders of specific domains in data science, AI and ML. Majority of attendees will be core organizers from recent workshops and meetings around the heart of data-intensive discoveries. They will include the most important findings from their events, bring them to this meta-workshop, and collaborate with other participants to generate new insights.</a:t>
              </a:r>
            </a:p>
          </p:txBody>
        </p:sp>
      </p:grpSp>
      <p:sp>
        <p:nvSpPr>
          <p:cNvPr id="2" name="Title 1">
            <a:extLst>
              <a:ext uri="{FF2B5EF4-FFF2-40B4-BE49-F238E27FC236}">
                <a16:creationId xmlns:a16="http://schemas.microsoft.com/office/drawing/2014/main" id="{BE41AC1A-A165-E797-75DF-C8E6A96F8951}"/>
              </a:ext>
            </a:extLst>
          </p:cNvPr>
          <p:cNvSpPr>
            <a:spLocks noGrp="1"/>
          </p:cNvSpPr>
          <p:nvPr>
            <p:ph type="ctrTitle"/>
          </p:nvPr>
        </p:nvSpPr>
        <p:spPr>
          <a:xfrm>
            <a:off x="1531089" y="446348"/>
            <a:ext cx="10203711" cy="365125"/>
          </a:xfrm>
        </p:spPr>
        <p:txBody>
          <a:bodyPr>
            <a:noAutofit/>
          </a:bodyPr>
          <a:lstStyle/>
          <a:p>
            <a:pPr algn="ctr"/>
            <a:r>
              <a:rPr lang="en-US" sz="3200" dirty="0"/>
              <a:t>Accelerating Computer-Enabled Discovery (ACED)</a:t>
            </a:r>
          </a:p>
        </p:txBody>
      </p:sp>
      <p:pic>
        <p:nvPicPr>
          <p:cNvPr id="4" name="Picture 3" descr="NSF Logo">
            <a:extLst>
              <a:ext uri="{FF2B5EF4-FFF2-40B4-BE49-F238E27FC236}">
                <a16:creationId xmlns:a16="http://schemas.microsoft.com/office/drawing/2014/main" id="{443EF857-EA7E-F196-A028-BF225831F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8861" y="146148"/>
            <a:ext cx="960041" cy="965527"/>
          </a:xfrm>
          <a:prstGeom prst="rect">
            <a:avLst/>
          </a:prstGeom>
        </p:spPr>
      </p:pic>
      <p:sp>
        <p:nvSpPr>
          <p:cNvPr id="7" name="Freeform 9">
            <a:extLst>
              <a:ext uri="{FF2B5EF4-FFF2-40B4-BE49-F238E27FC236}">
                <a16:creationId xmlns:a16="http://schemas.microsoft.com/office/drawing/2014/main" id="{4A4D4EE8-72A4-B70E-6CFA-7A308D3653B4}"/>
              </a:ext>
            </a:extLst>
          </p:cNvPr>
          <p:cNvSpPr/>
          <p:nvPr/>
        </p:nvSpPr>
        <p:spPr>
          <a:xfrm>
            <a:off x="247714" y="1917531"/>
            <a:ext cx="2514600"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rm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Data, AI and Machine Learning</a:t>
            </a:r>
          </a:p>
        </p:txBody>
      </p:sp>
      <p:sp>
        <p:nvSpPr>
          <p:cNvPr id="8" name="Freeform 11">
            <a:extLst>
              <a:ext uri="{FF2B5EF4-FFF2-40B4-BE49-F238E27FC236}">
                <a16:creationId xmlns:a16="http://schemas.microsoft.com/office/drawing/2014/main" id="{C0998BD6-6BE3-3D4E-3565-54F60F058208}"/>
              </a:ext>
            </a:extLst>
          </p:cNvPr>
          <p:cNvSpPr/>
          <p:nvPr/>
        </p:nvSpPr>
        <p:spPr>
          <a:xfrm>
            <a:off x="2553504" y="1917531"/>
            <a:ext cx="2514600"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a:solidFill>
            <a:schemeClr val="bg1">
              <a:lumMod val="6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0" numCol="1" spcCol="1270" anchor="ctr" anchorCtr="0">
            <a:norm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Digital Twins</a:t>
            </a:r>
          </a:p>
        </p:txBody>
      </p:sp>
      <p:sp>
        <p:nvSpPr>
          <p:cNvPr id="9" name="Freeform 13">
            <a:extLst>
              <a:ext uri="{FF2B5EF4-FFF2-40B4-BE49-F238E27FC236}">
                <a16:creationId xmlns:a16="http://schemas.microsoft.com/office/drawing/2014/main" id="{FB605E72-26B2-CEEF-30F8-9475467C9C77}"/>
              </a:ext>
            </a:extLst>
          </p:cNvPr>
          <p:cNvSpPr/>
          <p:nvPr/>
        </p:nvSpPr>
        <p:spPr>
          <a:xfrm>
            <a:off x="4859293" y="1917531"/>
            <a:ext cx="2514600"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rm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Smart Sensing and Analytics</a:t>
            </a:r>
          </a:p>
        </p:txBody>
      </p:sp>
      <p:sp>
        <p:nvSpPr>
          <p:cNvPr id="10" name="Freeform 15">
            <a:extLst>
              <a:ext uri="{FF2B5EF4-FFF2-40B4-BE49-F238E27FC236}">
                <a16:creationId xmlns:a16="http://schemas.microsoft.com/office/drawing/2014/main" id="{8A2993C0-3BF3-CAAC-20B1-6C1CEF02E8E3}"/>
              </a:ext>
            </a:extLst>
          </p:cNvPr>
          <p:cNvSpPr/>
          <p:nvPr/>
        </p:nvSpPr>
        <p:spPr>
          <a:xfrm>
            <a:off x="7165082" y="1917531"/>
            <a:ext cx="2514600"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a:solidFill>
            <a:schemeClr val="bg1">
              <a:lumMod val="6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Rigorous &amp; Reproducible Reasoning</a:t>
            </a:r>
          </a:p>
        </p:txBody>
      </p:sp>
      <p:grpSp>
        <p:nvGrpSpPr>
          <p:cNvPr id="33" name="Group 32">
            <a:extLst>
              <a:ext uri="{FF2B5EF4-FFF2-40B4-BE49-F238E27FC236}">
                <a16:creationId xmlns:a16="http://schemas.microsoft.com/office/drawing/2014/main" id="{6761129E-2D7F-2869-8949-27488EF17BBE}"/>
              </a:ext>
            </a:extLst>
          </p:cNvPr>
          <p:cNvGrpSpPr/>
          <p:nvPr/>
        </p:nvGrpSpPr>
        <p:grpSpPr>
          <a:xfrm>
            <a:off x="3443558" y="1031248"/>
            <a:ext cx="729944" cy="777162"/>
            <a:chOff x="1128154" y="2888986"/>
            <a:chExt cx="729944" cy="777162"/>
          </a:xfrm>
        </p:grpSpPr>
        <p:sp>
          <p:nvSpPr>
            <p:cNvPr id="12" name="Oval 11">
              <a:extLst>
                <a:ext uri="{FF2B5EF4-FFF2-40B4-BE49-F238E27FC236}">
                  <a16:creationId xmlns:a16="http://schemas.microsoft.com/office/drawing/2014/main" id="{3CB906CC-1B12-3C62-095A-8E6BC861EE92}"/>
                </a:ext>
              </a:extLst>
            </p:cNvPr>
            <p:cNvSpPr/>
            <p:nvPr/>
          </p:nvSpPr>
          <p:spPr>
            <a:xfrm>
              <a:off x="1128154" y="2888986"/>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5" name="Graphic 14" descr="Two women outline">
              <a:extLst>
                <a:ext uri="{FF2B5EF4-FFF2-40B4-BE49-F238E27FC236}">
                  <a16:creationId xmlns:a16="http://schemas.microsoft.com/office/drawing/2014/main" id="{36900D82-5BBC-C2EC-02A1-D8C6074262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52432" y="3021303"/>
              <a:ext cx="481388" cy="512528"/>
            </a:xfrm>
            <a:prstGeom prst="rect">
              <a:avLst/>
            </a:prstGeom>
          </p:spPr>
        </p:pic>
      </p:grpSp>
      <p:grpSp>
        <p:nvGrpSpPr>
          <p:cNvPr id="34" name="Group 33">
            <a:extLst>
              <a:ext uri="{FF2B5EF4-FFF2-40B4-BE49-F238E27FC236}">
                <a16:creationId xmlns:a16="http://schemas.microsoft.com/office/drawing/2014/main" id="{6F3B2B8A-59B1-9758-9DFA-2120A4CE4DD4}"/>
              </a:ext>
            </a:extLst>
          </p:cNvPr>
          <p:cNvGrpSpPr/>
          <p:nvPr/>
        </p:nvGrpSpPr>
        <p:grpSpPr>
          <a:xfrm>
            <a:off x="1137011" y="1031248"/>
            <a:ext cx="729944" cy="777162"/>
            <a:chOff x="1128154" y="1917532"/>
            <a:chExt cx="729944" cy="777162"/>
          </a:xfrm>
        </p:grpSpPr>
        <p:sp>
          <p:nvSpPr>
            <p:cNvPr id="11" name="Oval 10">
              <a:extLst>
                <a:ext uri="{FF2B5EF4-FFF2-40B4-BE49-F238E27FC236}">
                  <a16:creationId xmlns:a16="http://schemas.microsoft.com/office/drawing/2014/main" id="{5868FA0A-4E86-F948-18C0-4CB84D13FC9B}"/>
                </a:ext>
              </a:extLst>
            </p:cNvPr>
            <p:cNvSpPr/>
            <p:nvPr/>
          </p:nvSpPr>
          <p:spPr>
            <a:xfrm>
              <a:off x="1128154" y="1917532"/>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6" name="Graphic 15" descr="Artificial Intelligence outline">
              <a:extLst>
                <a:ext uri="{FF2B5EF4-FFF2-40B4-BE49-F238E27FC236}">
                  <a16:creationId xmlns:a16="http://schemas.microsoft.com/office/drawing/2014/main" id="{637442BA-F396-2077-D459-632563A31B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52432" y="2049849"/>
              <a:ext cx="481388" cy="512528"/>
            </a:xfrm>
            <a:prstGeom prst="rect">
              <a:avLst/>
            </a:prstGeom>
          </p:spPr>
        </p:pic>
      </p:grpSp>
      <p:grpSp>
        <p:nvGrpSpPr>
          <p:cNvPr id="32" name="Group 31">
            <a:extLst>
              <a:ext uri="{FF2B5EF4-FFF2-40B4-BE49-F238E27FC236}">
                <a16:creationId xmlns:a16="http://schemas.microsoft.com/office/drawing/2014/main" id="{A09D6004-5FBE-C4DD-81EF-8D2A0F74BD78}"/>
              </a:ext>
            </a:extLst>
          </p:cNvPr>
          <p:cNvGrpSpPr/>
          <p:nvPr/>
        </p:nvGrpSpPr>
        <p:grpSpPr>
          <a:xfrm>
            <a:off x="5750105" y="1031248"/>
            <a:ext cx="729944" cy="777162"/>
            <a:chOff x="1128154" y="3860440"/>
            <a:chExt cx="729944" cy="777162"/>
          </a:xfrm>
        </p:grpSpPr>
        <p:sp>
          <p:nvSpPr>
            <p:cNvPr id="13" name="Oval 12">
              <a:extLst>
                <a:ext uri="{FF2B5EF4-FFF2-40B4-BE49-F238E27FC236}">
                  <a16:creationId xmlns:a16="http://schemas.microsoft.com/office/drawing/2014/main" id="{9ED4FBE7-F244-BEC0-235A-5934F809EA8A}"/>
                </a:ext>
              </a:extLst>
            </p:cNvPr>
            <p:cNvSpPr/>
            <p:nvPr/>
          </p:nvSpPr>
          <p:spPr>
            <a:xfrm>
              <a:off x="1128154" y="3860440"/>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7" name="Graphic 16" descr="Speedometer Middle outline">
              <a:extLst>
                <a:ext uri="{FF2B5EF4-FFF2-40B4-BE49-F238E27FC236}">
                  <a16:creationId xmlns:a16="http://schemas.microsoft.com/office/drawing/2014/main" id="{61F653C5-8F07-667D-1611-59EBC7EEF4C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252432" y="3992757"/>
              <a:ext cx="481388" cy="512528"/>
            </a:xfrm>
            <a:prstGeom prst="rect">
              <a:avLst/>
            </a:prstGeom>
          </p:spPr>
        </p:pic>
      </p:grpSp>
      <p:grpSp>
        <p:nvGrpSpPr>
          <p:cNvPr id="31" name="Group 30">
            <a:extLst>
              <a:ext uri="{FF2B5EF4-FFF2-40B4-BE49-F238E27FC236}">
                <a16:creationId xmlns:a16="http://schemas.microsoft.com/office/drawing/2014/main" id="{A11DCA07-FECC-37B6-ABE8-B3046D18F983}"/>
              </a:ext>
            </a:extLst>
          </p:cNvPr>
          <p:cNvGrpSpPr/>
          <p:nvPr/>
        </p:nvGrpSpPr>
        <p:grpSpPr>
          <a:xfrm>
            <a:off x="8056652" y="1031248"/>
            <a:ext cx="729944" cy="777162"/>
            <a:chOff x="1128154" y="4831894"/>
            <a:chExt cx="729944" cy="777162"/>
          </a:xfrm>
        </p:grpSpPr>
        <p:sp>
          <p:nvSpPr>
            <p:cNvPr id="14" name="Oval 13">
              <a:extLst>
                <a:ext uri="{FF2B5EF4-FFF2-40B4-BE49-F238E27FC236}">
                  <a16:creationId xmlns:a16="http://schemas.microsoft.com/office/drawing/2014/main" id="{B973A134-A6C7-1DC7-037A-B0C05ED96130}"/>
                </a:ext>
              </a:extLst>
            </p:cNvPr>
            <p:cNvSpPr/>
            <p:nvPr/>
          </p:nvSpPr>
          <p:spPr>
            <a:xfrm>
              <a:off x="1128154" y="4831894"/>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18" name="Graphic 17" descr="Mathematics with solid fill">
              <a:extLst>
                <a:ext uri="{FF2B5EF4-FFF2-40B4-BE49-F238E27FC236}">
                  <a16:creationId xmlns:a16="http://schemas.microsoft.com/office/drawing/2014/main" id="{67A9485C-37FD-3232-569B-1F331BFBA93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252432" y="4964211"/>
              <a:ext cx="481388" cy="512528"/>
            </a:xfrm>
            <a:prstGeom prst="rect">
              <a:avLst/>
            </a:prstGeom>
          </p:spPr>
        </p:pic>
      </p:grpSp>
      <p:sp>
        <p:nvSpPr>
          <p:cNvPr id="19" name="Freeform 30">
            <a:extLst>
              <a:ext uri="{FF2B5EF4-FFF2-40B4-BE49-F238E27FC236}">
                <a16:creationId xmlns:a16="http://schemas.microsoft.com/office/drawing/2014/main" id="{27BF0FCF-34CB-8B26-D72E-0FCD49E3D516}"/>
              </a:ext>
            </a:extLst>
          </p:cNvPr>
          <p:cNvSpPr/>
          <p:nvPr/>
        </p:nvSpPr>
        <p:spPr>
          <a:xfrm>
            <a:off x="9470872" y="1917531"/>
            <a:ext cx="2512021" cy="777164"/>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rmAutofit/>
          </a:bodyPr>
          <a:lstStyle/>
          <a:p>
            <a:pPr marL="0" marR="0" lvl="0" indent="0" algn="l" defTabSz="1244600" rtl="0" eaLnBrk="1" fontAlgn="auto" latinLnBrk="0" hangingPunct="1">
              <a:lnSpc>
                <a:spcPct val="90000"/>
              </a:lnSpc>
              <a:spcBef>
                <a:spcPct val="0"/>
              </a:spcBef>
              <a:spcAft>
                <a:spcPct val="35000"/>
              </a:spcAft>
              <a:buClrTx/>
              <a:buSzTx/>
              <a:buFontTx/>
              <a:buNone/>
              <a:tabLst/>
              <a:defRPr/>
            </a:pPr>
            <a:r>
              <a:rPr kumimoji="0" lang="en-US" sz="1500" b="0" i="0" u="none" strike="noStrike" kern="1200" cap="none" spc="0" normalizeH="0" baseline="0" noProof="0" dirty="0">
                <a:ln>
                  <a:noFill/>
                </a:ln>
                <a:solidFill>
                  <a:srgbClr val="FFFFFF"/>
                </a:solidFill>
                <a:effectLst/>
                <a:uLnTx/>
                <a:uFillTx/>
                <a:latin typeface="Calibri"/>
                <a:ea typeface="+mn-ea"/>
                <a:cs typeface="+mn-cs"/>
              </a:rPr>
              <a:t>Programmable/Self-Driving Labs</a:t>
            </a:r>
          </a:p>
        </p:txBody>
      </p:sp>
      <p:grpSp>
        <p:nvGrpSpPr>
          <p:cNvPr id="30" name="Group 29">
            <a:extLst>
              <a:ext uri="{FF2B5EF4-FFF2-40B4-BE49-F238E27FC236}">
                <a16:creationId xmlns:a16="http://schemas.microsoft.com/office/drawing/2014/main" id="{CABD18E0-946C-5FF7-4EF8-EE5F51A1E577}"/>
              </a:ext>
            </a:extLst>
          </p:cNvPr>
          <p:cNvGrpSpPr/>
          <p:nvPr/>
        </p:nvGrpSpPr>
        <p:grpSpPr>
          <a:xfrm>
            <a:off x="10363200" y="1031248"/>
            <a:ext cx="729944" cy="777162"/>
            <a:chOff x="1098902" y="5761749"/>
            <a:chExt cx="729944" cy="777162"/>
          </a:xfrm>
        </p:grpSpPr>
        <p:sp>
          <p:nvSpPr>
            <p:cNvPr id="25" name="Oval 24">
              <a:extLst>
                <a:ext uri="{FF2B5EF4-FFF2-40B4-BE49-F238E27FC236}">
                  <a16:creationId xmlns:a16="http://schemas.microsoft.com/office/drawing/2014/main" id="{1CD83394-91DF-E12F-8FCD-DF6B8308E04E}"/>
                </a:ext>
              </a:extLst>
            </p:cNvPr>
            <p:cNvSpPr/>
            <p:nvPr/>
          </p:nvSpPr>
          <p:spPr>
            <a:xfrm>
              <a:off x="1098902" y="5761749"/>
              <a:ext cx="729944" cy="777162"/>
            </a:xfrm>
            <a:prstGeom prst="ellipse">
              <a:avLst/>
            </a:prstGeom>
            <a:solidFill>
              <a:srgbClr val="D3B34E"/>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hueOff val="0"/>
                    <a:satOff val="0"/>
                    <a:lumOff val="0"/>
                    <a:alphaOff val="0"/>
                  </a:srgbClr>
                </a:solidFill>
                <a:effectLst/>
                <a:uLnTx/>
                <a:uFillTx/>
                <a:latin typeface="Open Sans"/>
                <a:ea typeface="+mn-ea"/>
                <a:cs typeface="+mn-cs"/>
              </a:endParaRPr>
            </a:p>
          </p:txBody>
        </p:sp>
        <p:pic>
          <p:nvPicPr>
            <p:cNvPr id="26" name="Graphic 25" descr="Robot Hand outline">
              <a:extLst>
                <a:ext uri="{FF2B5EF4-FFF2-40B4-BE49-F238E27FC236}">
                  <a16:creationId xmlns:a16="http://schemas.microsoft.com/office/drawing/2014/main" id="{27F838B8-C589-535F-BF11-1792F23F279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223180" y="5894066"/>
              <a:ext cx="481388" cy="512528"/>
            </a:xfrm>
            <a:prstGeom prst="rect">
              <a:avLst/>
            </a:prstGeom>
          </p:spPr>
        </p:pic>
      </p:grpSp>
      <p:grpSp>
        <p:nvGrpSpPr>
          <p:cNvPr id="48" name="Group 47">
            <a:extLst>
              <a:ext uri="{FF2B5EF4-FFF2-40B4-BE49-F238E27FC236}">
                <a16:creationId xmlns:a16="http://schemas.microsoft.com/office/drawing/2014/main" id="{8D5BDCFD-03D5-72F4-987B-E391857DCFE3}"/>
              </a:ext>
            </a:extLst>
          </p:cNvPr>
          <p:cNvGrpSpPr/>
          <p:nvPr/>
        </p:nvGrpSpPr>
        <p:grpSpPr>
          <a:xfrm>
            <a:off x="2663455" y="2694695"/>
            <a:ext cx="2316423" cy="3888558"/>
            <a:chOff x="2663455" y="2694695"/>
            <a:chExt cx="2316423" cy="3888558"/>
          </a:xfrm>
        </p:grpSpPr>
        <p:sp>
          <p:nvSpPr>
            <p:cNvPr id="42" name="TextBox 41">
              <a:extLst>
                <a:ext uri="{FF2B5EF4-FFF2-40B4-BE49-F238E27FC236}">
                  <a16:creationId xmlns:a16="http://schemas.microsoft.com/office/drawing/2014/main" id="{1B2211F7-727B-4AAB-C186-A6413002FDD3}"/>
                </a:ext>
              </a:extLst>
            </p:cNvPr>
            <p:cNvSpPr txBox="1"/>
            <p:nvPr/>
          </p:nvSpPr>
          <p:spPr>
            <a:xfrm>
              <a:off x="2663455" y="6218127"/>
              <a:ext cx="2301520" cy="365126"/>
            </a:xfrm>
            <a:prstGeom prst="rect">
              <a:avLst/>
            </a:prstGeom>
            <a:solidFill>
              <a:srgbClr val="A6A6A6"/>
            </a:solidFill>
            <a:ln>
              <a:solidFill>
                <a:schemeClr val="bg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hlinkClick r:id="rId14">
                    <a:extLst>
                      <a:ext uri="{A12FA001-AC4F-418D-AE19-62706E023703}">
                        <ahyp:hlinkClr xmlns:ahyp="http://schemas.microsoft.com/office/drawing/2018/hyperlinkcolor" val="tx"/>
                      </a:ext>
                    </a:extLst>
                  </a:hlinkClick>
                </a:rPr>
                <a:t>https://santafe.edu/events/crosscutting-research-needs-digital-twins</a:t>
              </a:r>
              <a:r>
                <a:rPr kumimoji="0" lang="en-US" sz="1000" b="0" i="0" u="none" strike="noStrike" kern="1200" cap="none" spc="0" normalizeH="0" baseline="0" noProof="0" dirty="0">
                  <a:ln>
                    <a:noFill/>
                  </a:ln>
                  <a:solidFill>
                    <a:srgbClr val="FFFFFF"/>
                  </a:solidFill>
                  <a:effectLst/>
                  <a:uLnTx/>
                  <a:uFillTx/>
                  <a:latin typeface="Open Sans"/>
                  <a:ea typeface="+mn-ea"/>
                  <a:cs typeface="+mn-cs"/>
                </a:rPr>
                <a:t> </a:t>
              </a:r>
            </a:p>
          </p:txBody>
        </p:sp>
        <p:sp>
          <p:nvSpPr>
            <p:cNvPr id="38" name="TextBox 37">
              <a:extLst>
                <a:ext uri="{FF2B5EF4-FFF2-40B4-BE49-F238E27FC236}">
                  <a16:creationId xmlns:a16="http://schemas.microsoft.com/office/drawing/2014/main" id="{13A6E95E-456F-341C-C64F-82D3B9F7D5D3}"/>
                </a:ext>
              </a:extLst>
            </p:cNvPr>
            <p:cNvSpPr txBox="1"/>
            <p:nvPr/>
          </p:nvSpPr>
          <p:spPr>
            <a:xfrm>
              <a:off x="2672613" y="2694695"/>
              <a:ext cx="2307265"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Organizers: </a:t>
              </a:r>
              <a:r>
                <a:rPr kumimoji="0" lang="en-US" sz="1200" b="1" i="0" u="none" strike="noStrike" kern="1200" cap="none" spc="0" normalizeH="0" baseline="0" noProof="0" dirty="0">
                  <a:ln>
                    <a:noFill/>
                  </a:ln>
                  <a:solidFill>
                    <a:srgbClr val="000000">
                      <a:lumMod val="75000"/>
                      <a:lumOff val="25000"/>
                    </a:srgbClr>
                  </a:solidFill>
                  <a:effectLst/>
                  <a:uLnTx/>
                  <a:uFillTx/>
                  <a:latin typeface="Open Sans"/>
                  <a:ea typeface="+mn-ea"/>
                  <a:cs typeface="+mn-cs"/>
                </a:rPr>
                <a:t>Karen Willcox, Omar Ghattas, Kenichi Soga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In person: Santa Fe Institute’s Cowan campus, Santa Fe, NM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Oct 11-12, 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The workshop aims to identify research gaps in digital twin technologies that are common across application domains and that may benefit from crosscutting interdisciplinary research efforts. The workshop will focus on four methodological themes: models; data; decisions; and verification, validation, and uncertainty quantification, </a:t>
              </a:r>
              <a:r>
                <a:rPr kumimoji="0" lang="en-US" sz="1200" b="0" i="0" u="none" strike="noStrike" kern="1200" cap="none" spc="0" normalizeH="0" baseline="0" noProof="0">
                  <a:ln>
                    <a:noFill/>
                  </a:ln>
                  <a:solidFill>
                    <a:srgbClr val="000000">
                      <a:lumMod val="75000"/>
                      <a:lumOff val="25000"/>
                    </a:srgbClr>
                  </a:solidFill>
                  <a:effectLst/>
                  <a:uLnTx/>
                  <a:uFillTx/>
                  <a:latin typeface="Open Sans"/>
                  <a:ea typeface="+mn-ea"/>
                  <a:cs typeface="+mn-cs"/>
                </a:rPr>
                <a:t>across diverse </a:t>
              </a: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application domains. </a:t>
              </a:r>
            </a:p>
          </p:txBody>
        </p:sp>
      </p:grpSp>
      <p:grpSp>
        <p:nvGrpSpPr>
          <p:cNvPr id="49" name="Group 48">
            <a:extLst>
              <a:ext uri="{FF2B5EF4-FFF2-40B4-BE49-F238E27FC236}">
                <a16:creationId xmlns:a16="http://schemas.microsoft.com/office/drawing/2014/main" id="{2E9CEAF0-D5B7-7400-6BA9-9AF4A76C23B0}"/>
              </a:ext>
            </a:extLst>
          </p:cNvPr>
          <p:cNvGrpSpPr/>
          <p:nvPr/>
        </p:nvGrpSpPr>
        <p:grpSpPr>
          <a:xfrm>
            <a:off x="4968784" y="2694695"/>
            <a:ext cx="2313166" cy="3888558"/>
            <a:chOff x="4968784" y="2694695"/>
            <a:chExt cx="2313166" cy="3888558"/>
          </a:xfrm>
        </p:grpSpPr>
        <p:sp>
          <p:nvSpPr>
            <p:cNvPr id="45" name="TextBox 44">
              <a:extLst>
                <a:ext uri="{FF2B5EF4-FFF2-40B4-BE49-F238E27FC236}">
                  <a16:creationId xmlns:a16="http://schemas.microsoft.com/office/drawing/2014/main" id="{61E53D6D-7A14-435E-DDDD-E96820658305}"/>
                </a:ext>
              </a:extLst>
            </p:cNvPr>
            <p:cNvSpPr txBox="1"/>
            <p:nvPr/>
          </p:nvSpPr>
          <p:spPr>
            <a:xfrm>
              <a:off x="4968784" y="6218127"/>
              <a:ext cx="2301520" cy="365126"/>
            </a:xfrm>
            <a:prstGeom prst="rect">
              <a:avLst/>
            </a:prstGeom>
            <a:solidFill>
              <a:srgbClr val="005699"/>
            </a:solidFill>
            <a:ln>
              <a:solidFill>
                <a:schemeClr val="bg1"/>
              </a:solidFill>
            </a:ln>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rPr>
                <a:t>TBD</a:t>
              </a:r>
            </a:p>
          </p:txBody>
        </p:sp>
        <p:sp>
          <p:nvSpPr>
            <p:cNvPr id="39" name="TextBox 38">
              <a:extLst>
                <a:ext uri="{FF2B5EF4-FFF2-40B4-BE49-F238E27FC236}">
                  <a16:creationId xmlns:a16="http://schemas.microsoft.com/office/drawing/2014/main" id="{47AC84A5-1C35-0A3A-E9E4-176CCB7A1E38}"/>
                </a:ext>
              </a:extLst>
            </p:cNvPr>
            <p:cNvSpPr txBox="1"/>
            <p:nvPr/>
          </p:nvSpPr>
          <p:spPr>
            <a:xfrm>
              <a:off x="4974685" y="2694695"/>
              <a:ext cx="2307265"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699"/>
                  </a:solidFill>
                  <a:effectLst/>
                  <a:uLnTx/>
                  <a:uFillTx/>
                  <a:latin typeface="Open Sans"/>
                  <a:ea typeface="+mn-ea"/>
                  <a:cs typeface="+mn-cs"/>
                </a:rPr>
                <a:t>Organizers: </a:t>
              </a:r>
              <a:r>
                <a:rPr kumimoji="0" lang="en-US" sz="1100" b="1" i="0" u="none" strike="noStrike" kern="1200" cap="none" spc="0" normalizeH="0" baseline="0" noProof="0" dirty="0" err="1">
                  <a:ln>
                    <a:noFill/>
                  </a:ln>
                  <a:solidFill>
                    <a:srgbClr val="005699"/>
                  </a:solidFill>
                  <a:effectLst/>
                  <a:uLnTx/>
                  <a:uFillTx/>
                  <a:latin typeface="Open Sans"/>
                  <a:ea typeface="+mn-ea"/>
                  <a:cs typeface="+mn-cs"/>
                </a:rPr>
                <a:t>Mingyi</a:t>
              </a:r>
              <a:r>
                <a:rPr kumimoji="0" lang="en-US" sz="1100" b="1" i="0" u="none" strike="noStrike" kern="1200" cap="none" spc="0" normalizeH="0" baseline="0" noProof="0" dirty="0">
                  <a:ln>
                    <a:noFill/>
                  </a:ln>
                  <a:solidFill>
                    <a:srgbClr val="005699"/>
                  </a:solidFill>
                  <a:effectLst/>
                  <a:uLnTx/>
                  <a:uFillTx/>
                  <a:latin typeface="Open Sans"/>
                  <a:ea typeface="+mn-ea"/>
                  <a:cs typeface="+mn-cs"/>
                </a:rPr>
                <a:t> Hong, Alison Gray, Cherie Kagan, Qi Li, Joshua Smith, Peng Wei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699"/>
                  </a:solidFill>
                  <a:effectLst/>
                  <a:uLnTx/>
                  <a:uFillTx/>
                  <a:latin typeface="Open Sans"/>
                  <a:ea typeface="+mn-ea"/>
                  <a:cs typeface="+mn-cs"/>
                </a:rPr>
                <a:t>In person: NSF in Alexandria, VA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699"/>
                  </a:solidFill>
                  <a:effectLst/>
                  <a:uLnTx/>
                  <a:uFillTx/>
                  <a:latin typeface="Open Sans"/>
                  <a:ea typeface="+mn-ea"/>
                  <a:cs typeface="+mn-cs"/>
                </a:rPr>
                <a:t>Dec 7-8, 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699"/>
                  </a:solidFill>
                  <a:effectLst/>
                  <a:uLnTx/>
                  <a:uFillTx/>
                  <a:latin typeface="Open Sans"/>
                  <a:ea typeface="+mn-ea"/>
                  <a:cs typeface="+mn-cs"/>
                </a:rPr>
                <a:t>This workshop will bring together stakeholders with domain expertise in sensing systems together with experts on signal processing, optimization, machine learning, and control theory to address a number of present and future challenges in smart sensing and analytics. </a:t>
              </a:r>
            </a:p>
          </p:txBody>
        </p:sp>
      </p:grpSp>
      <p:grpSp>
        <p:nvGrpSpPr>
          <p:cNvPr id="50" name="Group 49">
            <a:extLst>
              <a:ext uri="{FF2B5EF4-FFF2-40B4-BE49-F238E27FC236}">
                <a16:creationId xmlns:a16="http://schemas.microsoft.com/office/drawing/2014/main" id="{33E9252D-30EA-CF04-832E-A22A209D2596}"/>
              </a:ext>
            </a:extLst>
          </p:cNvPr>
          <p:cNvGrpSpPr/>
          <p:nvPr/>
        </p:nvGrpSpPr>
        <p:grpSpPr>
          <a:xfrm>
            <a:off x="7269842" y="2694695"/>
            <a:ext cx="2317346" cy="3888558"/>
            <a:chOff x="7269842" y="2694695"/>
            <a:chExt cx="2317346" cy="3888558"/>
          </a:xfrm>
        </p:grpSpPr>
        <p:sp>
          <p:nvSpPr>
            <p:cNvPr id="43" name="TextBox 42">
              <a:extLst>
                <a:ext uri="{FF2B5EF4-FFF2-40B4-BE49-F238E27FC236}">
                  <a16:creationId xmlns:a16="http://schemas.microsoft.com/office/drawing/2014/main" id="{01EB3D76-E1E0-F724-0ADE-2BE96B81B4D3}"/>
                </a:ext>
              </a:extLst>
            </p:cNvPr>
            <p:cNvSpPr txBox="1"/>
            <p:nvPr/>
          </p:nvSpPr>
          <p:spPr>
            <a:xfrm>
              <a:off x="7269842" y="6218127"/>
              <a:ext cx="2301520" cy="365126"/>
            </a:xfrm>
            <a:prstGeom prst="rect">
              <a:avLst/>
            </a:prstGeom>
            <a:solidFill>
              <a:srgbClr val="A6A6A6"/>
            </a:solidFill>
            <a:ln>
              <a:solidFill>
                <a:schemeClr val="bg1"/>
              </a:solidFill>
            </a:ln>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rPr>
                <a:t>TBD</a:t>
              </a:r>
            </a:p>
          </p:txBody>
        </p:sp>
        <p:sp>
          <p:nvSpPr>
            <p:cNvPr id="40" name="TextBox 39">
              <a:extLst>
                <a:ext uri="{FF2B5EF4-FFF2-40B4-BE49-F238E27FC236}">
                  <a16:creationId xmlns:a16="http://schemas.microsoft.com/office/drawing/2014/main" id="{A246094C-8C33-D0E8-1C4A-0DAED2ACEB40}"/>
                </a:ext>
              </a:extLst>
            </p:cNvPr>
            <p:cNvSpPr txBox="1"/>
            <p:nvPr/>
          </p:nvSpPr>
          <p:spPr>
            <a:xfrm>
              <a:off x="7279923" y="2694695"/>
              <a:ext cx="2307265"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Organizers: </a:t>
              </a:r>
              <a:r>
                <a:rPr kumimoji="0" lang="en-US" sz="1200" b="1" i="0" u="none" strike="noStrike" kern="1200" cap="none" spc="0" normalizeH="0" baseline="0" noProof="0" dirty="0">
                  <a:ln>
                    <a:noFill/>
                  </a:ln>
                  <a:solidFill>
                    <a:srgbClr val="000000">
                      <a:lumMod val="75000"/>
                      <a:lumOff val="25000"/>
                    </a:srgbClr>
                  </a:solidFill>
                  <a:effectLst/>
                  <a:uLnTx/>
                  <a:uFillTx/>
                  <a:latin typeface="Open Sans"/>
                  <a:ea typeface="+mn-ea"/>
                  <a:cs typeface="+mn-cs"/>
                </a:rPr>
                <a:t>Sriram </a:t>
              </a:r>
              <a:r>
                <a:rPr kumimoji="0" lang="en-US" sz="1200" b="1" i="0" u="none" strike="noStrike" kern="1200" cap="none" spc="0" normalizeH="0" baseline="0" noProof="0" dirty="0" err="1">
                  <a:ln>
                    <a:noFill/>
                  </a:ln>
                  <a:solidFill>
                    <a:srgbClr val="000000">
                      <a:lumMod val="75000"/>
                      <a:lumOff val="25000"/>
                    </a:srgbClr>
                  </a:solidFill>
                  <a:effectLst/>
                  <a:uLnTx/>
                  <a:uFillTx/>
                  <a:latin typeface="Open Sans"/>
                  <a:ea typeface="+mn-ea"/>
                  <a:cs typeface="+mn-cs"/>
                </a:rPr>
                <a:t>Sankaranarayanan</a:t>
              </a:r>
              <a:r>
                <a:rPr kumimoji="0" lang="en-US" sz="1200" b="1" i="0" u="none" strike="noStrike" kern="1200" cap="none" spc="0" normalizeH="0" baseline="0" noProof="0" dirty="0">
                  <a:ln>
                    <a:noFill/>
                  </a:ln>
                  <a:solidFill>
                    <a:srgbClr val="000000">
                      <a:lumMod val="75000"/>
                      <a:lumOff val="25000"/>
                    </a:srgbClr>
                  </a:solidFill>
                  <a:effectLst/>
                  <a:uLnTx/>
                  <a:uFillTx/>
                  <a:latin typeface="Open Sans"/>
                  <a:ea typeface="+mn-ea"/>
                  <a:cs typeface="+mn-cs"/>
                </a:rPr>
                <a:t>, Chris Myers, Rajagopalan Balaji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In person: University of Colorado, Boulder, Colorado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rgbClr val="000000">
                      <a:lumMod val="75000"/>
                      <a:lumOff val="25000"/>
                    </a:srgbClr>
                  </a:solidFill>
                  <a:latin typeface="Open Sans"/>
                  <a:ea typeface="+mn-ea"/>
                  <a:cs typeface="+mn-cs"/>
                </a:rPr>
                <a:t>Nov 13-14</a:t>
              </a:r>
              <a:endPar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75000"/>
                      <a:lumOff val="25000"/>
                    </a:srgbClr>
                  </a:solidFill>
                  <a:effectLst/>
                  <a:uLnTx/>
                  <a:uFillTx/>
                  <a:latin typeface="Open Sans"/>
                  <a:ea typeface="+mn-ea"/>
                  <a:cs typeface="+mn-cs"/>
                </a:rPr>
                <a:t>This  workshop will explore rigorous and reproducible approaches to increase confidence in the outcomes of data driven scientific workflows/processes. The focus will be on development and use of rigorous methods to ensure correctness, reliability, robustness, reproducibility, safety, security, and efficient resource usage.</a:t>
              </a:r>
            </a:p>
          </p:txBody>
        </p:sp>
      </p:grpSp>
      <p:grpSp>
        <p:nvGrpSpPr>
          <p:cNvPr id="51" name="Group 50">
            <a:extLst>
              <a:ext uri="{FF2B5EF4-FFF2-40B4-BE49-F238E27FC236}">
                <a16:creationId xmlns:a16="http://schemas.microsoft.com/office/drawing/2014/main" id="{BE02419F-5277-22F6-1219-2DCF8E120ED6}"/>
              </a:ext>
            </a:extLst>
          </p:cNvPr>
          <p:cNvGrpSpPr/>
          <p:nvPr/>
        </p:nvGrpSpPr>
        <p:grpSpPr>
          <a:xfrm>
            <a:off x="9569302" y="2694695"/>
            <a:ext cx="2413591" cy="3888558"/>
            <a:chOff x="9569302" y="2694695"/>
            <a:chExt cx="2413591" cy="3888558"/>
          </a:xfrm>
        </p:grpSpPr>
        <p:sp>
          <p:nvSpPr>
            <p:cNvPr id="46" name="TextBox 45">
              <a:extLst>
                <a:ext uri="{FF2B5EF4-FFF2-40B4-BE49-F238E27FC236}">
                  <a16:creationId xmlns:a16="http://schemas.microsoft.com/office/drawing/2014/main" id="{5E735BA9-B341-47CC-42E8-8685C0EB5F97}"/>
                </a:ext>
              </a:extLst>
            </p:cNvPr>
            <p:cNvSpPr txBox="1"/>
            <p:nvPr/>
          </p:nvSpPr>
          <p:spPr>
            <a:xfrm>
              <a:off x="9569302" y="6218127"/>
              <a:ext cx="2413591" cy="365126"/>
            </a:xfrm>
            <a:prstGeom prst="rect">
              <a:avLst/>
            </a:prstGeom>
            <a:solidFill>
              <a:srgbClr val="005699"/>
            </a:solidFill>
            <a:ln>
              <a:solidFill>
                <a:schemeClr val="bg1"/>
              </a:solidFill>
            </a:ln>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Open Sans"/>
                  <a:ea typeface="+mn-ea"/>
                  <a:cs typeface="+mn-cs"/>
                </a:rPr>
                <a:t>TBD</a:t>
              </a:r>
            </a:p>
          </p:txBody>
        </p:sp>
        <p:sp>
          <p:nvSpPr>
            <p:cNvPr id="41" name="TextBox 40">
              <a:extLst>
                <a:ext uri="{FF2B5EF4-FFF2-40B4-BE49-F238E27FC236}">
                  <a16:creationId xmlns:a16="http://schemas.microsoft.com/office/drawing/2014/main" id="{A6C18B8C-36A7-7D30-C6E2-BA6DA548A508}"/>
                </a:ext>
              </a:extLst>
            </p:cNvPr>
            <p:cNvSpPr txBox="1"/>
            <p:nvPr/>
          </p:nvSpPr>
          <p:spPr>
            <a:xfrm>
              <a:off x="9581995" y="2694695"/>
              <a:ext cx="2400898" cy="352535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Organizers: </a:t>
              </a:r>
              <a:r>
                <a:rPr kumimoji="0" lang="en-US" sz="1200" b="1" i="0" u="none" strike="noStrike" kern="1200" cap="none" spc="0" normalizeH="0" baseline="0" noProof="0" dirty="0">
                  <a:ln>
                    <a:noFill/>
                  </a:ln>
                  <a:solidFill>
                    <a:srgbClr val="005699"/>
                  </a:solidFill>
                  <a:effectLst/>
                  <a:uLnTx/>
                  <a:uFillTx/>
                  <a:latin typeface="Open Sans"/>
                  <a:ea typeface="+mn-ea"/>
                  <a:cs typeface="+mn-cs"/>
                </a:rPr>
                <a:t>Nadya Peek, Thomas Kurfess, and Ian Foster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In person: East coast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Nov 14-15,2023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5699"/>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5699"/>
                  </a:solidFill>
                  <a:effectLst/>
                  <a:uLnTx/>
                  <a:uFillTx/>
                  <a:latin typeface="Open Sans"/>
                  <a:ea typeface="+mn-ea"/>
                  <a:cs typeface="+mn-cs"/>
                </a:rPr>
                <a:t>This workshop will convene experts in laboratory automation, data-driven methods, robotics, manufacturing, and human-machine interaction to identify the major challenges facing self-driving and automated experimental laboratories that can dramatically shorten the time between iterations of experiments or make it possible to conduct experiments that would be too dangerous for human technicians. </a:t>
              </a:r>
            </a:p>
          </p:txBody>
        </p:sp>
      </p:grpSp>
    </p:spTree>
    <p:extLst>
      <p:ext uri="{BB962C8B-B14F-4D97-AF65-F5344CB8AC3E}">
        <p14:creationId xmlns:p14="http://schemas.microsoft.com/office/powerpoint/2010/main" val="22784749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500"/>
                                        <p:tgtEl>
                                          <p:spTgt spid="47"/>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1500"/>
                                        <p:tgtEl>
                                          <p:spTgt spid="48"/>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1500"/>
                                        <p:tgtEl>
                                          <p:spTgt spid="49"/>
                                        </p:tgtEl>
                                      </p:cBhvr>
                                    </p:animEffect>
                                  </p:childTnLst>
                                </p:cTn>
                              </p:par>
                            </p:childTnLst>
                          </p:cTn>
                        </p:par>
                        <p:par>
                          <p:cTn id="16" fill="hold">
                            <p:stCondLst>
                              <p:cond delay="4500"/>
                            </p:stCondLst>
                            <p:childTnLst>
                              <p:par>
                                <p:cTn id="17" presetID="10" presetClass="entr" presetSubtype="0"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500"/>
                                        <p:tgtEl>
                                          <p:spTgt spid="50"/>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1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NSF New Palette">
      <a:dk1>
        <a:srgbClr val="000000"/>
      </a:dk1>
      <a:lt1>
        <a:srgbClr val="FFFFFF"/>
      </a:lt1>
      <a:dk2>
        <a:srgbClr val="002454"/>
      </a:dk2>
      <a:lt2>
        <a:srgbClr val="A6C3DA"/>
      </a:lt2>
      <a:accent1>
        <a:srgbClr val="005699"/>
      </a:accent1>
      <a:accent2>
        <a:srgbClr val="D3B34E"/>
      </a:accent2>
      <a:accent3>
        <a:srgbClr val="00C37E"/>
      </a:accent3>
      <a:accent4>
        <a:srgbClr val="4EC3E0"/>
      </a:accent4>
      <a:accent5>
        <a:srgbClr val="00758D"/>
      </a:accent5>
      <a:accent6>
        <a:srgbClr val="473B70"/>
      </a:accent6>
      <a:hlink>
        <a:srgbClr val="000000"/>
      </a:hlink>
      <a:folHlink>
        <a:srgbClr val="000000"/>
      </a:folHlink>
    </a:clrScheme>
    <a:fontScheme name="Custom 1">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510</TotalTime>
  <Words>519</Words>
  <Application>Microsoft Macintosh PowerPoint</Application>
  <PresentationFormat>Widescreen</PresentationFormat>
  <Paragraphs>64</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Calibri</vt:lpstr>
      <vt:lpstr>Open Sans</vt:lpstr>
      <vt:lpstr>Arial</vt:lpstr>
      <vt:lpstr>Office Theme</vt:lpstr>
      <vt:lpstr>Accelerating Computer-Enabled Discovery (ACED)</vt:lpstr>
      <vt:lpstr>Accelerating Computer-Enabled Discovery (ACED)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Shih-Chieh Hsu</cp:lastModifiedBy>
  <cp:revision>11</cp:revision>
  <dcterms:created xsi:type="dcterms:W3CDTF">2020-08-15T17:06:19Z</dcterms:created>
  <dcterms:modified xsi:type="dcterms:W3CDTF">2023-10-03T11:27:49Z</dcterms:modified>
</cp:coreProperties>
</file>