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163" r:id="rId2"/>
    <p:sldId id="4166" r:id="rId3"/>
    <p:sldId id="2147196817" r:id="rId4"/>
    <p:sldId id="2147196818" r:id="rId5"/>
    <p:sldId id="2147196815" r:id="rId6"/>
    <p:sldId id="2147196814" r:id="rId7"/>
    <p:sldId id="4155" r:id="rId8"/>
    <p:sldId id="1952" r:id="rId9"/>
    <p:sldId id="3060" r:id="rId10"/>
    <p:sldId id="3288" r:id="rId11"/>
    <p:sldId id="2147196811" r:id="rId12"/>
    <p:sldId id="4327" r:id="rId13"/>
    <p:sldId id="2147196654" r:id="rId14"/>
    <p:sldId id="2147196819" r:id="rId15"/>
    <p:sldId id="2147196629" r:id="rId16"/>
    <p:sldId id="2147196687" r:id="rId17"/>
    <p:sldId id="4564" r:id="rId18"/>
    <p:sldId id="5124" r:id="rId19"/>
    <p:sldId id="4435" r:id="rId20"/>
    <p:sldId id="278" r:id="rId21"/>
    <p:sldId id="4587" r:id="rId22"/>
    <p:sldId id="2147196685" r:id="rId23"/>
    <p:sldId id="2147196820" r:id="rId24"/>
    <p:sldId id="443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E938F2-E417-AE4F-A29A-29A60B44F803}">
          <p14:sldIdLst>
            <p14:sldId id="4163"/>
          </p14:sldIdLst>
        </p14:section>
        <p14:section name="Welcome" id="{085F95EB-A2E4-8141-A77F-25BF783186DC}">
          <p14:sldIdLst>
            <p14:sldId id="4166"/>
            <p14:sldId id="2147196817"/>
            <p14:sldId id="2147196818"/>
          </p14:sldIdLst>
        </p14:section>
        <p14:section name="US" id="{54F6FBF4-4910-8440-BD5E-A3A85810C95A}">
          <p14:sldIdLst>
            <p14:sldId id="2147196815"/>
            <p14:sldId id="2147196814"/>
            <p14:sldId id="4155"/>
          </p14:sldIdLst>
        </p14:section>
        <p14:section name="Plans - overview" id="{AB175BB9-97D3-DF4C-9186-981DD4074DA1}">
          <p14:sldIdLst>
            <p14:sldId id="1952"/>
            <p14:sldId id="3060"/>
          </p14:sldIdLst>
        </p14:section>
        <p14:section name="Injectors" id="{09412DC0-D990-D44C-9C29-70ADDC3FBA7A}">
          <p14:sldIdLst>
            <p14:sldId id="3288"/>
            <p14:sldId id="2147196811"/>
            <p14:sldId id="4327"/>
          </p14:sldIdLst>
        </p14:section>
        <p14:section name="HL-LHC" id="{31986BC9-1846-1E44-861E-0B5936DB69E9}">
          <p14:sldIdLst>
            <p14:sldId id="2147196654"/>
            <p14:sldId id="2147196819"/>
            <p14:sldId id="2147196629"/>
            <p14:sldId id="2147196687"/>
          </p14:sldIdLst>
        </p14:section>
        <p14:section name="Future Colliders" id="{16EB50C3-8CB7-8541-97B7-73ED87C34CAA}">
          <p14:sldIdLst>
            <p14:sldId id="4564"/>
            <p14:sldId id="5124"/>
            <p14:sldId id="4435"/>
            <p14:sldId id="278"/>
            <p14:sldId id="4587"/>
          </p14:sldIdLst>
        </p14:section>
        <p14:section name="R&amp;D" id="{56AC7DED-D165-E345-B45B-C38864E8F0B2}">
          <p14:sldIdLst>
            <p14:sldId id="2147196685"/>
            <p14:sldId id="2147196820"/>
          </p14:sldIdLst>
        </p14:section>
        <p14:section name="Summary" id="{974A7865-E567-7B40-8FEA-0A4DB1B1A00D}">
          <p14:sldIdLst>
            <p14:sldId id="443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73FDD6"/>
    <a:srgbClr val="FF9300"/>
    <a:srgbClr val="FF2600"/>
    <a:srgbClr val="76D6FF"/>
    <a:srgbClr val="0432FF"/>
    <a:srgbClr val="303030"/>
    <a:srgbClr val="9452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676"/>
    <p:restoredTop sz="94686"/>
  </p:normalViewPr>
  <p:slideViewPr>
    <p:cSldViewPr snapToGrid="0" snapToObjects="1">
      <p:cViewPr varScale="1">
        <p:scale>
          <a:sx n="141" d="100"/>
          <a:sy n="141" d="100"/>
        </p:scale>
        <p:origin x="106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D6657-29CA-664A-A3B6-E879858F5E7B}" type="doc">
      <dgm:prSet loTypeId="urn:microsoft.com/office/officeart/2005/8/layout/default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F23CD73A-3E7C-F84B-985B-61FAC508C2B3}">
      <dgm:prSet phldrT="[Text]"/>
      <dgm:spPr/>
      <dgm:t>
        <a:bodyPr/>
        <a:lstStyle/>
        <a:p>
          <a:r>
            <a:rPr lang="en-GB"/>
            <a:t>Ring Placement</a:t>
          </a:r>
        </a:p>
      </dgm:t>
    </dgm:pt>
    <dgm:pt modelId="{1B568042-D6F4-2249-8E53-C851F81ED3DA}" type="parTrans" cxnId="{82AE23AA-2D1C-F543-B8D1-FB81FB52707E}">
      <dgm:prSet/>
      <dgm:spPr/>
      <dgm:t>
        <a:bodyPr/>
        <a:lstStyle/>
        <a:p>
          <a:endParaRPr lang="en-GB"/>
        </a:p>
      </dgm:t>
    </dgm:pt>
    <dgm:pt modelId="{C4085052-5883-A940-9738-FCDE399994E4}" type="sibTrans" cxnId="{82AE23AA-2D1C-F543-B8D1-FB81FB52707E}">
      <dgm:prSet/>
      <dgm:spPr/>
      <dgm:t>
        <a:bodyPr/>
        <a:lstStyle/>
        <a:p>
          <a:endParaRPr lang="en-GB"/>
        </a:p>
      </dgm:t>
    </dgm:pt>
    <dgm:pt modelId="{465E4D33-925F-A84B-9F85-94B6E112167D}">
      <dgm:prSet phldrT="[Text]"/>
      <dgm:spPr/>
      <dgm:t>
        <a:bodyPr/>
        <a:lstStyle/>
        <a:p>
          <a:r>
            <a:rPr lang="en-GB"/>
            <a:t>Host States engagement &amp; processes</a:t>
          </a:r>
        </a:p>
      </dgm:t>
    </dgm:pt>
    <dgm:pt modelId="{14241068-91F4-7E40-A197-A6ED3FAF183D}" type="parTrans" cxnId="{8B70A674-B474-964D-B247-50BC2A095CFE}">
      <dgm:prSet/>
      <dgm:spPr/>
      <dgm:t>
        <a:bodyPr/>
        <a:lstStyle/>
        <a:p>
          <a:endParaRPr lang="en-GB"/>
        </a:p>
      </dgm:t>
    </dgm:pt>
    <dgm:pt modelId="{72C1F476-75FD-C644-B8AC-0FA22A50FF32}" type="sibTrans" cxnId="{8B70A674-B474-964D-B247-50BC2A095CFE}">
      <dgm:prSet/>
      <dgm:spPr/>
      <dgm:t>
        <a:bodyPr/>
        <a:lstStyle/>
        <a:p>
          <a:endParaRPr lang="en-GB"/>
        </a:p>
      </dgm:t>
    </dgm:pt>
    <dgm:pt modelId="{B44B00E5-6ECA-5644-A6CE-C38BE16C387D}">
      <dgm:prSet phldrT="[Text]"/>
      <dgm:spPr/>
      <dgm:t>
        <a:bodyPr/>
        <a:lstStyle/>
        <a:p>
          <a:r>
            <a:rPr lang="en-GB"/>
            <a:t>Collider(s) Design</a:t>
          </a:r>
        </a:p>
      </dgm:t>
    </dgm:pt>
    <dgm:pt modelId="{2D48B000-A9AF-7648-997E-FF9446ED7990}" type="parTrans" cxnId="{83BBC6A2-E021-9047-B941-25B615A5EE92}">
      <dgm:prSet/>
      <dgm:spPr/>
      <dgm:t>
        <a:bodyPr/>
        <a:lstStyle/>
        <a:p>
          <a:endParaRPr lang="en-GB"/>
        </a:p>
      </dgm:t>
    </dgm:pt>
    <dgm:pt modelId="{B6730710-8CFE-4141-B0D9-55E33A90C9A8}" type="sibTrans" cxnId="{83BBC6A2-E021-9047-B941-25B615A5EE92}">
      <dgm:prSet/>
      <dgm:spPr/>
      <dgm:t>
        <a:bodyPr/>
        <a:lstStyle/>
        <a:p>
          <a:endParaRPr lang="en-GB"/>
        </a:p>
      </dgm:t>
    </dgm:pt>
    <dgm:pt modelId="{31B2AB88-9680-0D4F-A3A9-1A66EB90B3A9}">
      <dgm:prSet phldrT="[Text]"/>
      <dgm:spPr/>
      <dgm:t>
        <a:bodyPr/>
        <a:lstStyle/>
        <a:p>
          <a:r>
            <a:rPr lang="en-GB"/>
            <a:t>Operation Model</a:t>
          </a:r>
        </a:p>
      </dgm:t>
    </dgm:pt>
    <dgm:pt modelId="{E64DA42C-C93F-B448-9079-2C0C16D3F949}" type="parTrans" cxnId="{5895788E-87F1-F343-8614-03AE7F45EA6E}">
      <dgm:prSet/>
      <dgm:spPr/>
      <dgm:t>
        <a:bodyPr/>
        <a:lstStyle/>
        <a:p>
          <a:endParaRPr lang="en-GB"/>
        </a:p>
      </dgm:t>
    </dgm:pt>
    <dgm:pt modelId="{1A61E8F2-F633-EB48-8689-430461A52BD6}" type="sibTrans" cxnId="{5895788E-87F1-F343-8614-03AE7F45EA6E}">
      <dgm:prSet/>
      <dgm:spPr/>
      <dgm:t>
        <a:bodyPr/>
        <a:lstStyle/>
        <a:p>
          <a:endParaRPr lang="en-GB"/>
        </a:p>
      </dgm:t>
    </dgm:pt>
    <dgm:pt modelId="{E0EB4DA6-E53E-A84C-BEE3-144B8BC8CE02}">
      <dgm:prSet phldrT="[Text]"/>
      <dgm:spPr/>
      <dgm:t>
        <a:bodyPr/>
        <a:lstStyle/>
        <a:p>
          <a:r>
            <a:rPr lang="en-GB"/>
            <a:t>Cost Estimate</a:t>
          </a:r>
        </a:p>
      </dgm:t>
    </dgm:pt>
    <dgm:pt modelId="{D8E56634-03E4-A34D-ABCA-BECD77905E2F}" type="parTrans" cxnId="{3B26515E-6781-4C40-89E7-C36E6FA484AD}">
      <dgm:prSet/>
      <dgm:spPr/>
      <dgm:t>
        <a:bodyPr/>
        <a:lstStyle/>
        <a:p>
          <a:endParaRPr lang="en-GB"/>
        </a:p>
      </dgm:t>
    </dgm:pt>
    <dgm:pt modelId="{B9F927A1-DD6B-C34E-96F7-A97236105F9F}" type="sibTrans" cxnId="{3B26515E-6781-4C40-89E7-C36E6FA484AD}">
      <dgm:prSet/>
      <dgm:spPr/>
      <dgm:t>
        <a:bodyPr/>
        <a:lstStyle/>
        <a:p>
          <a:endParaRPr lang="en-GB"/>
        </a:p>
      </dgm:t>
    </dgm:pt>
    <dgm:pt modelId="{4C9974B0-5CEF-7A44-8FE9-27376C951DE0}">
      <dgm:prSet/>
      <dgm:spPr/>
      <dgm:t>
        <a:bodyPr/>
        <a:lstStyle/>
        <a:p>
          <a:r>
            <a:rPr lang="en-GB"/>
            <a:t>Funding Model</a:t>
          </a:r>
        </a:p>
      </dgm:t>
    </dgm:pt>
    <dgm:pt modelId="{CE2EC556-742A-B149-9C13-834E1A9AFE79}" type="parTrans" cxnId="{1DA5C597-5059-554E-8598-4360B5F0C2CC}">
      <dgm:prSet/>
      <dgm:spPr/>
      <dgm:t>
        <a:bodyPr/>
        <a:lstStyle/>
        <a:p>
          <a:endParaRPr lang="en-GB"/>
        </a:p>
      </dgm:t>
    </dgm:pt>
    <dgm:pt modelId="{03BA597F-2925-8247-B21B-D67BF9007141}" type="sibTrans" cxnId="{1DA5C597-5059-554E-8598-4360B5F0C2CC}">
      <dgm:prSet/>
      <dgm:spPr/>
      <dgm:t>
        <a:bodyPr/>
        <a:lstStyle/>
        <a:p>
          <a:endParaRPr lang="en-GB"/>
        </a:p>
      </dgm:t>
    </dgm:pt>
    <dgm:pt modelId="{A90CBF81-4C7B-3342-8BFC-838DC62F7461}">
      <dgm:prSet/>
      <dgm:spPr/>
      <dgm:t>
        <a:bodyPr/>
        <a:lstStyle/>
        <a:p>
          <a:r>
            <a:rPr lang="en-GB"/>
            <a:t>Physics Case</a:t>
          </a:r>
        </a:p>
      </dgm:t>
    </dgm:pt>
    <dgm:pt modelId="{DABD6A63-4103-2341-8240-D489C9B22DDE}" type="parTrans" cxnId="{4A4D14FD-2B57-FE4A-8B0A-31CDB37B148E}">
      <dgm:prSet/>
      <dgm:spPr/>
      <dgm:t>
        <a:bodyPr/>
        <a:lstStyle/>
        <a:p>
          <a:endParaRPr lang="en-GB"/>
        </a:p>
      </dgm:t>
    </dgm:pt>
    <dgm:pt modelId="{DB5100D6-6325-9241-8978-093C8979B1D3}" type="sibTrans" cxnId="{4A4D14FD-2B57-FE4A-8B0A-31CDB37B148E}">
      <dgm:prSet/>
      <dgm:spPr/>
      <dgm:t>
        <a:bodyPr/>
        <a:lstStyle/>
        <a:p>
          <a:endParaRPr lang="en-GB"/>
        </a:p>
      </dgm:t>
    </dgm:pt>
    <dgm:pt modelId="{72D68BAE-B1AB-0149-8B0D-0C1C4721B77F}" type="pres">
      <dgm:prSet presAssocID="{4EAD6657-29CA-664A-A3B6-E879858F5E7B}" presName="diagram" presStyleCnt="0">
        <dgm:presLayoutVars>
          <dgm:dir/>
          <dgm:resizeHandles val="exact"/>
        </dgm:presLayoutVars>
      </dgm:prSet>
      <dgm:spPr/>
    </dgm:pt>
    <dgm:pt modelId="{7154A3C1-4C77-604B-8BDE-BD5D2820AAA0}" type="pres">
      <dgm:prSet presAssocID="{F23CD73A-3E7C-F84B-985B-61FAC508C2B3}" presName="node" presStyleLbl="node1" presStyleIdx="0" presStyleCnt="7">
        <dgm:presLayoutVars>
          <dgm:bulletEnabled val="1"/>
        </dgm:presLayoutVars>
      </dgm:prSet>
      <dgm:spPr/>
    </dgm:pt>
    <dgm:pt modelId="{492BAFF9-43C2-0640-8155-EC49DC6F08B4}" type="pres">
      <dgm:prSet presAssocID="{C4085052-5883-A940-9738-FCDE399994E4}" presName="sibTrans" presStyleCnt="0"/>
      <dgm:spPr/>
    </dgm:pt>
    <dgm:pt modelId="{1570F1CD-A603-1743-9F9C-8F983B63F565}" type="pres">
      <dgm:prSet presAssocID="{465E4D33-925F-A84B-9F85-94B6E112167D}" presName="node" presStyleLbl="node1" presStyleIdx="1" presStyleCnt="7">
        <dgm:presLayoutVars>
          <dgm:bulletEnabled val="1"/>
        </dgm:presLayoutVars>
      </dgm:prSet>
      <dgm:spPr/>
    </dgm:pt>
    <dgm:pt modelId="{1801E8EE-A451-794B-A5F6-AD861A7DE43A}" type="pres">
      <dgm:prSet presAssocID="{72C1F476-75FD-C644-B8AC-0FA22A50FF32}" presName="sibTrans" presStyleCnt="0"/>
      <dgm:spPr/>
    </dgm:pt>
    <dgm:pt modelId="{4CCDCE8D-4B4A-2F4B-95EC-A8B267A64EF1}" type="pres">
      <dgm:prSet presAssocID="{B44B00E5-6ECA-5644-A6CE-C38BE16C387D}" presName="node" presStyleLbl="node1" presStyleIdx="2" presStyleCnt="7">
        <dgm:presLayoutVars>
          <dgm:bulletEnabled val="1"/>
        </dgm:presLayoutVars>
      </dgm:prSet>
      <dgm:spPr/>
    </dgm:pt>
    <dgm:pt modelId="{6E2BA895-C423-4D41-8FFF-D60137FAE96F}" type="pres">
      <dgm:prSet presAssocID="{B6730710-8CFE-4141-B0D9-55E33A90C9A8}" presName="sibTrans" presStyleCnt="0"/>
      <dgm:spPr/>
    </dgm:pt>
    <dgm:pt modelId="{89E06EEF-A289-4147-B5E5-6D12B8BC8D5B}" type="pres">
      <dgm:prSet presAssocID="{31B2AB88-9680-0D4F-A3A9-1A66EB90B3A9}" presName="node" presStyleLbl="node1" presStyleIdx="3" presStyleCnt="7">
        <dgm:presLayoutVars>
          <dgm:bulletEnabled val="1"/>
        </dgm:presLayoutVars>
      </dgm:prSet>
      <dgm:spPr/>
    </dgm:pt>
    <dgm:pt modelId="{29EEADF0-0D1D-DD4C-89D7-C38DF5EC8F8A}" type="pres">
      <dgm:prSet presAssocID="{1A61E8F2-F633-EB48-8689-430461A52BD6}" presName="sibTrans" presStyleCnt="0"/>
      <dgm:spPr/>
    </dgm:pt>
    <dgm:pt modelId="{71A67504-CA62-5B46-AC21-57E07A72E0AD}" type="pres">
      <dgm:prSet presAssocID="{E0EB4DA6-E53E-A84C-BEE3-144B8BC8CE02}" presName="node" presStyleLbl="node1" presStyleIdx="4" presStyleCnt="7">
        <dgm:presLayoutVars>
          <dgm:bulletEnabled val="1"/>
        </dgm:presLayoutVars>
      </dgm:prSet>
      <dgm:spPr/>
    </dgm:pt>
    <dgm:pt modelId="{E5C89911-EA8E-4A42-A3E3-9017E7DAE0DF}" type="pres">
      <dgm:prSet presAssocID="{B9F927A1-DD6B-C34E-96F7-A97236105F9F}" presName="sibTrans" presStyleCnt="0"/>
      <dgm:spPr/>
    </dgm:pt>
    <dgm:pt modelId="{C91FB190-F704-B242-8DDB-FEF5F6205D43}" type="pres">
      <dgm:prSet presAssocID="{4C9974B0-5CEF-7A44-8FE9-27376C951DE0}" presName="node" presStyleLbl="node1" presStyleIdx="5" presStyleCnt="7">
        <dgm:presLayoutVars>
          <dgm:bulletEnabled val="1"/>
        </dgm:presLayoutVars>
      </dgm:prSet>
      <dgm:spPr/>
    </dgm:pt>
    <dgm:pt modelId="{CAA8D738-7113-9647-94BB-C1D07DF40EBB}" type="pres">
      <dgm:prSet presAssocID="{03BA597F-2925-8247-B21B-D67BF9007141}" presName="sibTrans" presStyleCnt="0"/>
      <dgm:spPr/>
    </dgm:pt>
    <dgm:pt modelId="{A7432632-D552-6541-BF1F-98B32E8399ED}" type="pres">
      <dgm:prSet presAssocID="{A90CBF81-4C7B-3342-8BFC-838DC62F7461}" presName="node" presStyleLbl="node1" presStyleIdx="6" presStyleCnt="7">
        <dgm:presLayoutVars>
          <dgm:bulletEnabled val="1"/>
        </dgm:presLayoutVars>
      </dgm:prSet>
      <dgm:spPr/>
    </dgm:pt>
  </dgm:ptLst>
  <dgm:cxnLst>
    <dgm:cxn modelId="{341DD70C-5590-7548-BB25-5D710D95942F}" type="presOf" srcId="{465E4D33-925F-A84B-9F85-94B6E112167D}" destId="{1570F1CD-A603-1743-9F9C-8F983B63F565}" srcOrd="0" destOrd="0" presId="urn:microsoft.com/office/officeart/2005/8/layout/default"/>
    <dgm:cxn modelId="{084A2F24-43B9-164C-A397-76FD69CC76E0}" type="presOf" srcId="{E0EB4DA6-E53E-A84C-BEE3-144B8BC8CE02}" destId="{71A67504-CA62-5B46-AC21-57E07A72E0AD}" srcOrd="0" destOrd="0" presId="urn:microsoft.com/office/officeart/2005/8/layout/default"/>
    <dgm:cxn modelId="{BF9ADC3A-9D3C-1549-AA8A-A921E58B1F4E}" type="presOf" srcId="{A90CBF81-4C7B-3342-8BFC-838DC62F7461}" destId="{A7432632-D552-6541-BF1F-98B32E8399ED}" srcOrd="0" destOrd="0" presId="urn:microsoft.com/office/officeart/2005/8/layout/default"/>
    <dgm:cxn modelId="{3B26515E-6781-4C40-89E7-C36E6FA484AD}" srcId="{4EAD6657-29CA-664A-A3B6-E879858F5E7B}" destId="{E0EB4DA6-E53E-A84C-BEE3-144B8BC8CE02}" srcOrd="4" destOrd="0" parTransId="{D8E56634-03E4-A34D-ABCA-BECD77905E2F}" sibTransId="{B9F927A1-DD6B-C34E-96F7-A97236105F9F}"/>
    <dgm:cxn modelId="{8B70A674-B474-964D-B247-50BC2A095CFE}" srcId="{4EAD6657-29CA-664A-A3B6-E879858F5E7B}" destId="{465E4D33-925F-A84B-9F85-94B6E112167D}" srcOrd="1" destOrd="0" parTransId="{14241068-91F4-7E40-A197-A6ED3FAF183D}" sibTransId="{72C1F476-75FD-C644-B8AC-0FA22A50FF32}"/>
    <dgm:cxn modelId="{E1AAC47C-2493-B24D-8436-0E47524E9470}" type="presOf" srcId="{4C9974B0-5CEF-7A44-8FE9-27376C951DE0}" destId="{C91FB190-F704-B242-8DDB-FEF5F6205D43}" srcOrd="0" destOrd="0" presId="urn:microsoft.com/office/officeart/2005/8/layout/default"/>
    <dgm:cxn modelId="{5895788E-87F1-F343-8614-03AE7F45EA6E}" srcId="{4EAD6657-29CA-664A-A3B6-E879858F5E7B}" destId="{31B2AB88-9680-0D4F-A3A9-1A66EB90B3A9}" srcOrd="3" destOrd="0" parTransId="{E64DA42C-C93F-B448-9079-2C0C16D3F949}" sibTransId="{1A61E8F2-F633-EB48-8689-430461A52BD6}"/>
    <dgm:cxn modelId="{1DA5C597-5059-554E-8598-4360B5F0C2CC}" srcId="{4EAD6657-29CA-664A-A3B6-E879858F5E7B}" destId="{4C9974B0-5CEF-7A44-8FE9-27376C951DE0}" srcOrd="5" destOrd="0" parTransId="{CE2EC556-742A-B149-9C13-834E1A9AFE79}" sibTransId="{03BA597F-2925-8247-B21B-D67BF9007141}"/>
    <dgm:cxn modelId="{83BBC6A2-E021-9047-B941-25B615A5EE92}" srcId="{4EAD6657-29CA-664A-A3B6-E879858F5E7B}" destId="{B44B00E5-6ECA-5644-A6CE-C38BE16C387D}" srcOrd="2" destOrd="0" parTransId="{2D48B000-A9AF-7648-997E-FF9446ED7990}" sibTransId="{B6730710-8CFE-4141-B0D9-55E33A90C9A8}"/>
    <dgm:cxn modelId="{374C70A6-6C44-6440-8231-EEA68ECE5A64}" type="presOf" srcId="{B44B00E5-6ECA-5644-A6CE-C38BE16C387D}" destId="{4CCDCE8D-4B4A-2F4B-95EC-A8B267A64EF1}" srcOrd="0" destOrd="0" presId="urn:microsoft.com/office/officeart/2005/8/layout/default"/>
    <dgm:cxn modelId="{074D15A8-BFEB-D74C-8B7B-01F1E0611BD3}" type="presOf" srcId="{F23CD73A-3E7C-F84B-985B-61FAC508C2B3}" destId="{7154A3C1-4C77-604B-8BDE-BD5D2820AAA0}" srcOrd="0" destOrd="0" presId="urn:microsoft.com/office/officeart/2005/8/layout/default"/>
    <dgm:cxn modelId="{83E612A9-C3F7-C244-8D94-3D4FFD7F6DDE}" type="presOf" srcId="{31B2AB88-9680-0D4F-A3A9-1A66EB90B3A9}" destId="{89E06EEF-A289-4147-B5E5-6D12B8BC8D5B}" srcOrd="0" destOrd="0" presId="urn:microsoft.com/office/officeart/2005/8/layout/default"/>
    <dgm:cxn modelId="{82AE23AA-2D1C-F543-B8D1-FB81FB52707E}" srcId="{4EAD6657-29CA-664A-A3B6-E879858F5E7B}" destId="{F23CD73A-3E7C-F84B-985B-61FAC508C2B3}" srcOrd="0" destOrd="0" parTransId="{1B568042-D6F4-2249-8E53-C851F81ED3DA}" sibTransId="{C4085052-5883-A940-9738-FCDE399994E4}"/>
    <dgm:cxn modelId="{405CF4F0-643C-8B4E-93C4-A3D157824E4D}" type="presOf" srcId="{4EAD6657-29CA-664A-A3B6-E879858F5E7B}" destId="{72D68BAE-B1AB-0149-8B0D-0C1C4721B77F}" srcOrd="0" destOrd="0" presId="urn:microsoft.com/office/officeart/2005/8/layout/default"/>
    <dgm:cxn modelId="{4A4D14FD-2B57-FE4A-8B0A-31CDB37B148E}" srcId="{4EAD6657-29CA-664A-A3B6-E879858F5E7B}" destId="{A90CBF81-4C7B-3342-8BFC-838DC62F7461}" srcOrd="6" destOrd="0" parTransId="{DABD6A63-4103-2341-8240-D489C9B22DDE}" sibTransId="{DB5100D6-6325-9241-8978-093C8979B1D3}"/>
    <dgm:cxn modelId="{8257F8BA-1BC8-3D4E-8EDB-993FC1E3192A}" type="presParOf" srcId="{72D68BAE-B1AB-0149-8B0D-0C1C4721B77F}" destId="{7154A3C1-4C77-604B-8BDE-BD5D2820AAA0}" srcOrd="0" destOrd="0" presId="urn:microsoft.com/office/officeart/2005/8/layout/default"/>
    <dgm:cxn modelId="{4490C4F1-BC46-E84B-8377-C670C4B97FF5}" type="presParOf" srcId="{72D68BAE-B1AB-0149-8B0D-0C1C4721B77F}" destId="{492BAFF9-43C2-0640-8155-EC49DC6F08B4}" srcOrd="1" destOrd="0" presId="urn:microsoft.com/office/officeart/2005/8/layout/default"/>
    <dgm:cxn modelId="{7A17CFEF-2DC4-514B-8C64-2407717C706F}" type="presParOf" srcId="{72D68BAE-B1AB-0149-8B0D-0C1C4721B77F}" destId="{1570F1CD-A603-1743-9F9C-8F983B63F565}" srcOrd="2" destOrd="0" presId="urn:microsoft.com/office/officeart/2005/8/layout/default"/>
    <dgm:cxn modelId="{20E19E9E-0A9F-7042-A69A-94A0970DCCD8}" type="presParOf" srcId="{72D68BAE-B1AB-0149-8B0D-0C1C4721B77F}" destId="{1801E8EE-A451-794B-A5F6-AD861A7DE43A}" srcOrd="3" destOrd="0" presId="urn:microsoft.com/office/officeart/2005/8/layout/default"/>
    <dgm:cxn modelId="{66CD837B-3F51-9B49-9E2F-F1E99F153AD4}" type="presParOf" srcId="{72D68BAE-B1AB-0149-8B0D-0C1C4721B77F}" destId="{4CCDCE8D-4B4A-2F4B-95EC-A8B267A64EF1}" srcOrd="4" destOrd="0" presId="urn:microsoft.com/office/officeart/2005/8/layout/default"/>
    <dgm:cxn modelId="{DC2817D2-EEF9-064C-9A55-DAC87C96812C}" type="presParOf" srcId="{72D68BAE-B1AB-0149-8B0D-0C1C4721B77F}" destId="{6E2BA895-C423-4D41-8FFF-D60137FAE96F}" srcOrd="5" destOrd="0" presId="urn:microsoft.com/office/officeart/2005/8/layout/default"/>
    <dgm:cxn modelId="{5F86EA6E-3A7A-3042-B8AB-F5FB8F432A5D}" type="presParOf" srcId="{72D68BAE-B1AB-0149-8B0D-0C1C4721B77F}" destId="{89E06EEF-A289-4147-B5E5-6D12B8BC8D5B}" srcOrd="6" destOrd="0" presId="urn:microsoft.com/office/officeart/2005/8/layout/default"/>
    <dgm:cxn modelId="{57A092AD-ADAC-B043-938F-756FC47967B7}" type="presParOf" srcId="{72D68BAE-B1AB-0149-8B0D-0C1C4721B77F}" destId="{29EEADF0-0D1D-DD4C-89D7-C38DF5EC8F8A}" srcOrd="7" destOrd="0" presId="urn:microsoft.com/office/officeart/2005/8/layout/default"/>
    <dgm:cxn modelId="{D46BF7B6-2C66-9E41-B9CC-0B79E9762CCB}" type="presParOf" srcId="{72D68BAE-B1AB-0149-8B0D-0C1C4721B77F}" destId="{71A67504-CA62-5B46-AC21-57E07A72E0AD}" srcOrd="8" destOrd="0" presId="urn:microsoft.com/office/officeart/2005/8/layout/default"/>
    <dgm:cxn modelId="{6EB66DC6-F893-664B-AECD-69CA576DFBA5}" type="presParOf" srcId="{72D68BAE-B1AB-0149-8B0D-0C1C4721B77F}" destId="{E5C89911-EA8E-4A42-A3E3-9017E7DAE0DF}" srcOrd="9" destOrd="0" presId="urn:microsoft.com/office/officeart/2005/8/layout/default"/>
    <dgm:cxn modelId="{D4A538A6-0543-F548-9B6A-350E1A76FE93}" type="presParOf" srcId="{72D68BAE-B1AB-0149-8B0D-0C1C4721B77F}" destId="{C91FB190-F704-B242-8DDB-FEF5F6205D43}" srcOrd="10" destOrd="0" presId="urn:microsoft.com/office/officeart/2005/8/layout/default"/>
    <dgm:cxn modelId="{FFD8308A-10FF-AC46-9F53-6FB956353D1D}" type="presParOf" srcId="{72D68BAE-B1AB-0149-8B0D-0C1C4721B77F}" destId="{CAA8D738-7113-9647-94BB-C1D07DF40EBB}" srcOrd="11" destOrd="0" presId="urn:microsoft.com/office/officeart/2005/8/layout/default"/>
    <dgm:cxn modelId="{9344A56E-83FD-4F45-967C-C73D0D3E2179}" type="presParOf" srcId="{72D68BAE-B1AB-0149-8B0D-0C1C4721B77F}" destId="{A7432632-D552-6541-BF1F-98B32E8399E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4A3C1-4C77-604B-8BDE-BD5D2820AAA0}">
      <dsp:nvSpPr>
        <dsp:cNvPr id="0" name=""/>
        <dsp:cNvSpPr/>
      </dsp:nvSpPr>
      <dsp:spPr>
        <a:xfrm>
          <a:off x="0" y="634531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Ring Placement</a:t>
          </a:r>
        </a:p>
      </dsp:txBody>
      <dsp:txXfrm>
        <a:off x="0" y="634531"/>
        <a:ext cx="2158278" cy="1294967"/>
      </dsp:txXfrm>
    </dsp:sp>
    <dsp:sp modelId="{1570F1CD-A603-1743-9F9C-8F983B63F565}">
      <dsp:nvSpPr>
        <dsp:cNvPr id="0" name=""/>
        <dsp:cNvSpPr/>
      </dsp:nvSpPr>
      <dsp:spPr>
        <a:xfrm>
          <a:off x="2374106" y="634531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Host States engagement &amp; processes</a:t>
          </a:r>
        </a:p>
      </dsp:txBody>
      <dsp:txXfrm>
        <a:off x="2374106" y="634531"/>
        <a:ext cx="2158278" cy="1294967"/>
      </dsp:txXfrm>
    </dsp:sp>
    <dsp:sp modelId="{4CCDCE8D-4B4A-2F4B-95EC-A8B267A64EF1}">
      <dsp:nvSpPr>
        <dsp:cNvPr id="0" name=""/>
        <dsp:cNvSpPr/>
      </dsp:nvSpPr>
      <dsp:spPr>
        <a:xfrm>
          <a:off x="4748212" y="634531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Collider(s) Design</a:t>
          </a:r>
        </a:p>
      </dsp:txBody>
      <dsp:txXfrm>
        <a:off x="4748212" y="634531"/>
        <a:ext cx="2158278" cy="1294967"/>
      </dsp:txXfrm>
    </dsp:sp>
    <dsp:sp modelId="{89E06EEF-A289-4147-B5E5-6D12B8BC8D5B}">
      <dsp:nvSpPr>
        <dsp:cNvPr id="0" name=""/>
        <dsp:cNvSpPr/>
      </dsp:nvSpPr>
      <dsp:spPr>
        <a:xfrm>
          <a:off x="0" y="2145325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Operation Model</a:t>
          </a:r>
        </a:p>
      </dsp:txBody>
      <dsp:txXfrm>
        <a:off x="0" y="2145325"/>
        <a:ext cx="2158278" cy="1294967"/>
      </dsp:txXfrm>
    </dsp:sp>
    <dsp:sp modelId="{71A67504-CA62-5B46-AC21-57E07A72E0AD}">
      <dsp:nvSpPr>
        <dsp:cNvPr id="0" name=""/>
        <dsp:cNvSpPr/>
      </dsp:nvSpPr>
      <dsp:spPr>
        <a:xfrm>
          <a:off x="2374106" y="2145325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Cost Estimate</a:t>
          </a:r>
        </a:p>
      </dsp:txBody>
      <dsp:txXfrm>
        <a:off x="2374106" y="2145325"/>
        <a:ext cx="2158278" cy="1294967"/>
      </dsp:txXfrm>
    </dsp:sp>
    <dsp:sp modelId="{C91FB190-F704-B242-8DDB-FEF5F6205D43}">
      <dsp:nvSpPr>
        <dsp:cNvPr id="0" name=""/>
        <dsp:cNvSpPr/>
      </dsp:nvSpPr>
      <dsp:spPr>
        <a:xfrm>
          <a:off x="4748212" y="2145325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Funding Model</a:t>
          </a:r>
        </a:p>
      </dsp:txBody>
      <dsp:txXfrm>
        <a:off x="4748212" y="2145325"/>
        <a:ext cx="2158278" cy="1294967"/>
      </dsp:txXfrm>
    </dsp:sp>
    <dsp:sp modelId="{A7432632-D552-6541-BF1F-98B32E8399ED}">
      <dsp:nvSpPr>
        <dsp:cNvPr id="0" name=""/>
        <dsp:cNvSpPr/>
      </dsp:nvSpPr>
      <dsp:spPr>
        <a:xfrm>
          <a:off x="2374106" y="3656120"/>
          <a:ext cx="2158278" cy="12949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Physics Case</a:t>
          </a:r>
        </a:p>
      </dsp:txBody>
      <dsp:txXfrm>
        <a:off x="2374106" y="3656120"/>
        <a:ext cx="2158278" cy="1294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Diverse Physics programme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40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Some other informations: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- Today, well physics community is well set for next 10 years. Modification for following 10 years will likely require some discovery/new ideas coming up in the next 10 years.</a:t>
            </a:r>
          </a:p>
          <a:p>
            <a:r>
              <a:rPr lang="en-CH" dirty="0"/>
              <a:t>- Cost of building the facility in ~2000 was estimated to be about 8 MCHF according to </a:t>
            </a:r>
            <a:r>
              <a:rPr lang="en-US" dirty="0"/>
              <a:t>https://cds.cern.ch/record/507788. Back then, the cost of building AD from scratch (at CERN) was considered to be 100 MCHF.</a:t>
            </a:r>
          </a:p>
          <a:p>
            <a:r>
              <a:rPr lang="en-US" dirty="0"/>
              <a:t>- The cost of building AD facility on a green field is estimated to be of the order of 1BCHF, dominated by the cost of building the proton facility.</a:t>
            </a:r>
          </a:p>
          <a:p>
            <a:r>
              <a:rPr lang="en-US" dirty="0"/>
              <a:t>- The average running cost of the AD facility are estimated to be: </a:t>
            </a:r>
          </a:p>
          <a:p>
            <a:r>
              <a:rPr lang="en-US" dirty="0"/>
              <a:t>- - Operational Staff Workforce: ~16 FTE/year mainly coming from BE &amp; SY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 - Additional AD Consolidation Staff Resources: ~3 FTE/year</a:t>
            </a:r>
          </a:p>
          <a:p>
            <a:r>
              <a:rPr lang="en-US" dirty="0"/>
              <a:t>- - Operational Graduate Workforce: ~2 FTE/year</a:t>
            </a:r>
          </a:p>
          <a:p>
            <a:r>
              <a:rPr lang="en-US" dirty="0"/>
              <a:t>- - Operational budget: ~0.5 MCHF/year, ~2 MCHF/year for </a:t>
            </a:r>
            <a:r>
              <a:rPr lang="en-US" dirty="0" err="1"/>
              <a:t>LHe</a:t>
            </a:r>
            <a:r>
              <a:rPr lang="en-US" dirty="0"/>
              <a:t>, ~1 MCHF/year for electricity</a:t>
            </a:r>
          </a:p>
          <a:p>
            <a:r>
              <a:rPr lang="en-US" dirty="0"/>
              <a:t>- - Building ELENA costed about 25 MCHF in material budget</a:t>
            </a:r>
          </a:p>
          <a:p>
            <a:r>
              <a:rPr lang="en-US" dirty="0"/>
              <a:t>- - Typical AD consolidation budget can be estimated in ~2 MCHF/year (25 MCHF AD-CONS budget spread in about 15 years)</a:t>
            </a:r>
          </a:p>
          <a:p>
            <a:endParaRPr lang="en-US" dirty="0"/>
          </a:p>
          <a:p>
            <a:r>
              <a:rPr lang="en-US" dirty="0"/>
              <a:t>- Some experiments have some specific needs:</a:t>
            </a:r>
          </a:p>
          <a:p>
            <a:r>
              <a:rPr lang="en-US" dirty="0"/>
              <a:t>- - BASE is limited by </a:t>
            </a:r>
            <a:r>
              <a:rPr lang="en-CH" dirty="0"/>
              <a:t>electromagnetic noise of the AD-HALL (hence STEP…)</a:t>
            </a:r>
          </a:p>
          <a:p>
            <a:r>
              <a:rPr lang="en-CH" dirty="0"/>
              <a:t>- - Some (most) experiments run also during YETS and Shutdowns! </a:t>
            </a:r>
            <a:r>
              <a:rPr lang="en-US" dirty="0"/>
              <a:t>T</a:t>
            </a:r>
            <a:r>
              <a:rPr lang="en-CH" dirty="0"/>
              <a:t>hey don’t necessarily need pbars all the time…</a:t>
            </a:r>
          </a:p>
          <a:p>
            <a:r>
              <a:rPr lang="en-CH" dirty="0"/>
              <a:t>- - Funding from european institues to run mid-size experiments with long time is typically very small (succsefull experiments manage to get US fundings, which can be more generous for covering infrastructure expenses)</a:t>
            </a:r>
          </a:p>
          <a:p>
            <a:r>
              <a:rPr lang="en-CH" dirty="0"/>
              <a:t>- - Some experiments would benefit from having a local staff/fellow/… and to have easier access to CERN funding for infrastructure and space.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27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666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/>
            </a:pPr>
            <a:fld id="{66D6A5A0-806E-4E21-A59A-4D6E0AB8A473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966612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83306" algn="l"/>
                  <a:tab pos="966612" algn="l"/>
                  <a:tab pos="1449918" algn="l"/>
                  <a:tab pos="1933224" algn="l"/>
                  <a:tab pos="2416531" algn="l"/>
                  <a:tab pos="2899837" algn="l"/>
                </a:tabLst>
                <a:defRPr/>
              </a:pPr>
              <a:t>21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54075"/>
            <a:ext cx="7505700" cy="4222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85" y="5346520"/>
            <a:ext cx="6441346" cy="506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61" tIns="48331" rIns="96661" bIns="48331" anchor="ctr"/>
          <a:lstStyle/>
          <a:p>
            <a:pPr marL="0" marR="0" lvl="0" indent="0" algn="l" defTabSz="966612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096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994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24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711" r:id="rId22"/>
    <p:sldLayoutId id="2147483712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ucologo">
            <a:extLst>
              <a:ext uri="{FF2B5EF4-FFF2-40B4-BE49-F238E27FC236}">
                <a16:creationId xmlns:a16="http://schemas.microsoft.com/office/drawing/2014/main" id="{24556724-BE38-E292-0D2E-8A5D69577B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7" r="3" b="24520"/>
          <a:stretch/>
        </p:blipFill>
        <p:spPr bwMode="auto">
          <a:xfrm>
            <a:off x="7794519" y="3506112"/>
            <a:ext cx="4397481" cy="3351888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5573B68-C8B4-D9DD-1F35-08DB75C9BD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" r="1" b="1"/>
          <a:stretch/>
        </p:blipFill>
        <p:spPr bwMode="auto">
          <a:xfrm>
            <a:off x="20" y="10"/>
            <a:ext cx="9154673" cy="6863475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85" descr="MCC-inernational-finalV01.png">
            <a:extLst>
              <a:ext uri="{FF2B5EF4-FFF2-40B4-BE49-F238E27FC236}">
                <a16:creationId xmlns:a16="http://schemas.microsoft.com/office/drawing/2014/main" id="{98E5D5FB-97DA-72BC-19EA-57D464E6A5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782" r="3" b="37667"/>
          <a:stretch/>
        </p:blipFill>
        <p:spPr>
          <a:xfrm>
            <a:off x="6168189" y="10"/>
            <a:ext cx="6023811" cy="3346394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B9AF5F-5F71-5C60-1295-30B4A61B9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80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CERN East Area Renovation - ScienceDirect">
            <a:extLst>
              <a:ext uri="{FF2B5EF4-FFF2-40B4-BE49-F238E27FC236}">
                <a16:creationId xmlns:a16="http://schemas.microsoft.com/office/drawing/2014/main" id="{3B81B504-305A-DD57-D9F0-585AFDAAA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2772" y="3574838"/>
            <a:ext cx="5429193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_TOF EAR2">
            <a:extLst>
              <a:ext uri="{FF2B5EF4-FFF2-40B4-BE49-F238E27FC236}">
                <a16:creationId xmlns:a16="http://schemas.microsoft.com/office/drawing/2014/main" id="{98AE8ED4-E4BA-202D-1B71-3139C91C1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00" y="3617083"/>
            <a:ext cx="4603750" cy="307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A587E54-FC69-414B-AB7E-94E9117A3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00" y="0"/>
            <a:ext cx="5324168" cy="354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8D43B3-A5E8-F548-85AC-02DF03BF0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268" y="0"/>
            <a:ext cx="4916129" cy="350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189ABC-6135-D04F-BDF6-1B252B8F7D68}"/>
              </a:ext>
            </a:extLst>
          </p:cNvPr>
          <p:cNvSpPr txBox="1"/>
          <p:nvPr/>
        </p:nvSpPr>
        <p:spPr>
          <a:xfrm>
            <a:off x="1046644" y="48312"/>
            <a:ext cx="1405358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AD-ELENA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7F132F-2AB4-E144-BC57-7EC81ABC8B4D}"/>
              </a:ext>
            </a:extLst>
          </p:cNvPr>
          <p:cNvSpPr txBox="1"/>
          <p:nvPr/>
        </p:nvSpPr>
        <p:spPr>
          <a:xfrm>
            <a:off x="6392771" y="48312"/>
            <a:ext cx="1600609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ISOLDE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DE4213-E125-934D-88EE-6983A4EF84BB}"/>
              </a:ext>
            </a:extLst>
          </p:cNvPr>
          <p:cNvSpPr txBox="1"/>
          <p:nvPr/>
        </p:nvSpPr>
        <p:spPr>
          <a:xfrm>
            <a:off x="1046644" y="3617083"/>
            <a:ext cx="1152011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 err="1">
                <a:solidFill>
                  <a:schemeClr val="bg1"/>
                </a:solidFill>
              </a:rPr>
              <a:t>n_TOF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C877DD-20F3-CE42-ABC7-F094C511C0B6}"/>
              </a:ext>
            </a:extLst>
          </p:cNvPr>
          <p:cNvSpPr txBox="1"/>
          <p:nvPr/>
        </p:nvSpPr>
        <p:spPr>
          <a:xfrm>
            <a:off x="6483604" y="3696591"/>
            <a:ext cx="1175726" cy="276999"/>
          </a:xfrm>
          <a:prstGeom prst="rect">
            <a:avLst/>
          </a:prstGeom>
          <a:solidFill>
            <a:srgbClr val="30303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East Area</a:t>
            </a:r>
          </a:p>
        </p:txBody>
      </p:sp>
    </p:spTree>
    <p:extLst>
      <p:ext uri="{BB962C8B-B14F-4D97-AF65-F5344CB8AC3E}">
        <p14:creationId xmlns:p14="http://schemas.microsoft.com/office/powerpoint/2010/main" val="96222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A22014-8D86-FCB5-C1C3-5A09822D2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3"/>
            <a:ext cx="11376024" cy="5163634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Unique facilities worldwide</a:t>
            </a:r>
          </a:p>
          <a:p>
            <a:pPr marL="6669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High satisfaction </a:t>
            </a:r>
            <a:r>
              <a:rPr lang="en-US" dirty="0"/>
              <a:t>across the </a:t>
            </a:r>
            <a:r>
              <a:rPr lang="en-US" b="1" dirty="0"/>
              <a:t>physics user community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Significant physics return from previous consolidation and improvement investments  </a:t>
            </a:r>
          </a:p>
          <a:p>
            <a:pPr marL="6669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Machine understanding, control and automation </a:t>
            </a:r>
            <a:r>
              <a:rPr lang="en-US" b="1" dirty="0"/>
              <a:t>efforts must persist to safeguard the investment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Anticipate further investment </a:t>
            </a:r>
            <a:r>
              <a:rPr lang="en-US" sz="2000" b="0" dirty="0"/>
              <a:t>aimed at bolstering the facility’s long-term sustainability with a target </a:t>
            </a:r>
            <a:r>
              <a:rPr lang="en-US" sz="2000" dirty="0"/>
              <a:t>operational horizon extending to 2042 (and possibly beyond)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H" sz="2000" dirty="0"/>
              <a:t>Extending the facility physics reach is possible, depending on the physics cases that will emerge in the </a:t>
            </a:r>
            <a:r>
              <a:rPr lang="en-US" sz="2000" dirty="0"/>
              <a:t>forthcoming years</a:t>
            </a:r>
            <a:endParaRPr lang="en-US" sz="1700" dirty="0"/>
          </a:p>
          <a:p>
            <a:pPr marL="6669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C5F27B-2E69-8491-F501-A46E6DA5D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AD, n_TOF, ISOLDE, North Area, East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5F650-39E2-DCD1-DE42-E04BB945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0C0C7F-5C5C-3D7C-C291-ABD69D6567EC}"/>
              </a:ext>
            </a:extLst>
          </p:cNvPr>
          <p:cNvSpPr txBox="1"/>
          <p:nvPr/>
        </p:nvSpPr>
        <p:spPr bwMode="auto">
          <a:xfrm>
            <a:off x="1206036" y="5423500"/>
            <a:ext cx="95020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400" b="1" dirty="0">
                <a:solidFill>
                  <a:srgbClr val="C00000"/>
                </a:solidFill>
              </a:rPr>
              <a:t>Facilities still have a bright future and their place in the future of the CERN accelerator complex (i.e. FCC era) </a:t>
            </a:r>
          </a:p>
        </p:txBody>
      </p:sp>
    </p:spTree>
    <p:extLst>
      <p:ext uri="{BB962C8B-B14F-4D97-AF65-F5344CB8AC3E}">
        <p14:creationId xmlns:p14="http://schemas.microsoft.com/office/powerpoint/2010/main" val="343996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6B6FAF-AD89-1B9D-4B4F-F7859E614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Complex out to 2036</a:t>
            </a:r>
          </a:p>
        </p:txBody>
      </p:sp>
      <p:pic>
        <p:nvPicPr>
          <p:cNvPr id="5" name="Picture 4" descr="A close-up of a chart&#10;&#10;Description automatically generated">
            <a:extLst>
              <a:ext uri="{FF2B5EF4-FFF2-40B4-BE49-F238E27FC236}">
                <a16:creationId xmlns:a16="http://schemas.microsoft.com/office/drawing/2014/main" id="{3A138462-44A7-8BED-9F0E-9C6292517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53" y="1995540"/>
            <a:ext cx="10512547" cy="34691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AD25BA-4376-4B89-9610-7AAB99203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80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 descr="A diagram of a factory&#10;&#10;Description automatically generated">
            <a:extLst>
              <a:ext uri="{FF2B5EF4-FFF2-40B4-BE49-F238E27FC236}">
                <a16:creationId xmlns:a16="http://schemas.microsoft.com/office/drawing/2014/main" id="{F9F6B496-E7C2-80F8-3935-B78EA9EFF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396512"/>
            <a:ext cx="11950700" cy="6064977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E268CF64-4AD5-CFF6-9B47-EC8927266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B7EC52-5FAD-DF22-C302-C9AF56459DAB}"/>
              </a:ext>
            </a:extLst>
          </p:cNvPr>
          <p:cNvSpPr txBox="1"/>
          <p:nvPr/>
        </p:nvSpPr>
        <p:spPr>
          <a:xfrm>
            <a:off x="9393837" y="5867802"/>
            <a:ext cx="255673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400" b="1" dirty="0"/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3115856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3BEF1E-94FF-5752-4FE4-732306C72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anchor="ctr">
            <a:normAutofit/>
          </a:bodyPr>
          <a:lstStyle/>
          <a:p>
            <a:r>
              <a:rPr lang="en-GB" sz="5200"/>
              <a:t>HL-LHC timeline</a:t>
            </a:r>
            <a:endParaRPr lang="en-GB" sz="5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3896E-B539-A6DE-37CD-B262593C7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00403"/>
            <a:ext cx="10512547" cy="365310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074614-6E07-AE76-F02B-9CA911307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C099A2-7F37-3C80-672D-26F4996A4D39}"/>
              </a:ext>
            </a:extLst>
          </p:cNvPr>
          <p:cNvSpPr txBox="1"/>
          <p:nvPr/>
        </p:nvSpPr>
        <p:spPr>
          <a:xfrm>
            <a:off x="8335223" y="5766431"/>
            <a:ext cx="3856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Foreseen end of operations - 2041</a:t>
            </a:r>
          </a:p>
        </p:txBody>
      </p:sp>
    </p:spTree>
    <p:extLst>
      <p:ext uri="{BB962C8B-B14F-4D97-AF65-F5344CB8AC3E}">
        <p14:creationId xmlns:p14="http://schemas.microsoft.com/office/powerpoint/2010/main" val="419835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F3B45E5D-EE67-13E5-6010-673AC4CD3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62" y="863288"/>
            <a:ext cx="11079345" cy="5858187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EC868F05-9A29-41A7-46FE-800F1E530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7059"/>
            <a:ext cx="11376025" cy="531663"/>
          </a:xfrm>
        </p:spPr>
        <p:txBody>
          <a:bodyPr/>
          <a:lstStyle/>
          <a:p>
            <a:r>
              <a:rPr lang="en-US" sz="2800" dirty="0"/>
              <a:t>HL-LHC era - indicative timeline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B7CCB3-1AC7-48EF-1807-1C345475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381F8-908C-52CB-CF02-898A8A622952}"/>
              </a:ext>
            </a:extLst>
          </p:cNvPr>
          <p:cNvSpPr/>
          <p:nvPr/>
        </p:nvSpPr>
        <p:spPr>
          <a:xfrm>
            <a:off x="7004356" y="1536798"/>
            <a:ext cx="3049365" cy="347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LS3: HL-LHC installation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01BEF6-3928-730D-3B64-39496028713A}"/>
              </a:ext>
            </a:extLst>
          </p:cNvPr>
          <p:cNvSpPr/>
          <p:nvPr/>
        </p:nvSpPr>
        <p:spPr>
          <a:xfrm>
            <a:off x="4734249" y="3741182"/>
            <a:ext cx="2027733" cy="206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LHCb-II, ALICE3 upgrades (tbc)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9E803DE-A51B-AF75-D3CA-AF5F74F04C9A}"/>
              </a:ext>
            </a:extLst>
          </p:cNvPr>
          <p:cNvSpPr/>
          <p:nvPr/>
        </p:nvSpPr>
        <p:spPr>
          <a:xfrm>
            <a:off x="4659225" y="6356350"/>
            <a:ext cx="877230" cy="282497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83622C-51D1-6AE5-4699-EF904E11C93B}"/>
              </a:ext>
            </a:extLst>
          </p:cNvPr>
          <p:cNvCxnSpPr/>
          <p:nvPr/>
        </p:nvCxnSpPr>
        <p:spPr>
          <a:xfrm>
            <a:off x="4827945" y="748722"/>
            <a:ext cx="0" cy="2028825"/>
          </a:xfrm>
          <a:prstGeom prst="line">
            <a:avLst/>
          </a:prstGeom>
          <a:ln w="317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682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032F6FE2-7528-4146-A8D4-AE29948FD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- rich and diverse physics programme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3F96B8-9FC6-2D4F-8EAD-0C08DA6F4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FC6C3F-FCE1-274B-A07A-0EA6AC306744}"/>
              </a:ext>
            </a:extLst>
          </p:cNvPr>
          <p:cNvSpPr txBox="1"/>
          <p:nvPr/>
        </p:nvSpPr>
        <p:spPr>
          <a:xfrm>
            <a:off x="533400" y="4837532"/>
            <a:ext cx="10574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Ions (ALICE 3 proposed for LS4)</a:t>
            </a:r>
          </a:p>
          <a:p>
            <a:r>
              <a:rPr lang="en-GB" dirty="0"/>
              <a:t>b-physics (LHCb upgrade proposed for LS4)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Forward physics (Precision Proton Spectrometer II (PPS II) recently approved for HL-LHC era)</a:t>
            </a:r>
          </a:p>
          <a:p>
            <a:r>
              <a:rPr lang="en-GB" dirty="0"/>
              <a:t>Neutrinos (</a:t>
            </a:r>
            <a:r>
              <a:rPr lang="en-GB" dirty="0" err="1"/>
              <a:t>SND</a:t>
            </a:r>
            <a:r>
              <a:rPr lang="en-GB" dirty="0"/>
              <a:t>, </a:t>
            </a:r>
            <a:r>
              <a:rPr lang="en-GB" dirty="0" err="1"/>
              <a:t>FASERnu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Forward Physics Facility (</a:t>
            </a:r>
            <a:r>
              <a:rPr lang="en-GB" dirty="0" err="1">
                <a:solidFill>
                  <a:srgbClr val="00B050"/>
                </a:solidFill>
              </a:rPr>
              <a:t>FPF</a:t>
            </a:r>
            <a:r>
              <a:rPr lang="en-GB" dirty="0">
                <a:solidFill>
                  <a:srgbClr val="00B050"/>
                </a:solidFill>
              </a:rPr>
              <a:t>)</a:t>
            </a:r>
            <a:r>
              <a:rPr lang="en-GB" dirty="0"/>
              <a:t>)</a:t>
            </a:r>
          </a:p>
          <a:p>
            <a:r>
              <a:rPr lang="en-GB" dirty="0"/>
              <a:t>Long Lived Particles (GPDs, FASER, </a:t>
            </a:r>
            <a:r>
              <a:rPr lang="en-GB" dirty="0" err="1"/>
              <a:t>MoEDAL</a:t>
            </a:r>
            <a:r>
              <a:rPr lang="en-GB" dirty="0"/>
              <a:t>,</a:t>
            </a:r>
            <a:r>
              <a:rPr lang="en-GB" i="1" dirty="0"/>
              <a:t> </a:t>
            </a:r>
            <a:r>
              <a:rPr lang="en-GB" dirty="0" err="1"/>
              <a:t>milliQan</a:t>
            </a:r>
            <a:r>
              <a:rPr lang="en-GB" dirty="0"/>
              <a:t>,</a:t>
            </a:r>
            <a:r>
              <a:rPr lang="en-GB" i="1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FPF</a:t>
            </a:r>
            <a:r>
              <a:rPr lang="en-GB" dirty="0">
                <a:solidFill>
                  <a:srgbClr val="00B050"/>
                </a:solidFill>
              </a:rPr>
              <a:t>, CODEX-b, </a:t>
            </a:r>
            <a:r>
              <a:rPr lang="en-GB" dirty="0" err="1">
                <a:solidFill>
                  <a:srgbClr val="00B050"/>
                </a:solidFill>
              </a:rPr>
              <a:t>MATHUSLA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ANIBUS</a:t>
            </a:r>
            <a:r>
              <a:rPr lang="en-GB" dirty="0">
                <a:solidFill>
                  <a:srgbClr val="00B050"/>
                </a:solidFill>
              </a:rPr>
              <a:t>,</a:t>
            </a:r>
            <a:r>
              <a:rPr lang="en-GB" i="1" dirty="0"/>
              <a:t>)</a:t>
            </a:r>
          </a:p>
          <a:p>
            <a:r>
              <a:rPr lang="en-GB" dirty="0"/>
              <a:t>Fixed target (SMOG-2, </a:t>
            </a:r>
            <a:r>
              <a:rPr lang="en-GB" dirty="0">
                <a:solidFill>
                  <a:srgbClr val="FF9300"/>
                </a:solidFill>
              </a:rPr>
              <a:t>Crystal Fixed Target</a:t>
            </a:r>
            <a:r>
              <a:rPr lang="en-GB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284EC7-D2B0-2541-BD78-A75F7F25A944}"/>
              </a:ext>
            </a:extLst>
          </p:cNvPr>
          <p:cNvSpPr txBox="1"/>
          <p:nvPr/>
        </p:nvSpPr>
        <p:spPr>
          <a:xfrm>
            <a:off x="533400" y="4432735"/>
            <a:ext cx="1036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Headline deliverable is 3 ab</a:t>
            </a:r>
            <a:r>
              <a:rPr lang="en-GB" baseline="30000" dirty="0"/>
              <a:t>-1</a:t>
            </a:r>
            <a:r>
              <a:rPr lang="en-GB" dirty="0"/>
              <a:t> p-p but the physics programme promises to be impressively diverse…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31F61C2-657D-6B44-A133-7D9E40D770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030301"/>
            <a:ext cx="5397263" cy="32087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4A0B18-64E4-F76E-A9CD-03E8D4DC5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7988" y="1101510"/>
            <a:ext cx="5401069" cy="303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04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FB5E0-A87F-ED36-62EE-1134CA3B7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174" y="306039"/>
            <a:ext cx="5482827" cy="514774"/>
          </a:xfrm>
        </p:spPr>
        <p:txBody>
          <a:bodyPr/>
          <a:lstStyle/>
          <a:p>
            <a:r>
              <a:rPr lang="en-GB" dirty="0"/>
              <a:t>Future Collider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E20FA-D3D0-9067-708F-759938EE5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1180282"/>
            <a:ext cx="5793238" cy="514774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Within specified timeframe - start ops. ~2045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A23C6-72F8-42FD-B053-DEDF64249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994" y="1659713"/>
            <a:ext cx="3919804" cy="1526607"/>
          </a:xfrm>
        </p:spPr>
        <p:txBody>
          <a:bodyPr/>
          <a:lstStyle/>
          <a:p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endParaRPr lang="en-GB" sz="1800" b="1" dirty="0"/>
          </a:p>
          <a:p>
            <a:r>
              <a:rPr lang="en-GB" sz="1800" b="1" dirty="0"/>
              <a:t>CLIC-380</a:t>
            </a:r>
          </a:p>
          <a:p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(ILC-250, LEP3, </a:t>
            </a:r>
            <a:r>
              <a:rPr lang="en-GB" sz="18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LHeC</a:t>
            </a:r>
            <a:r>
              <a:rPr lang="en-GB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, HE-LHC) </a:t>
            </a:r>
            <a:endParaRPr lang="en-GB" sz="18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BFC3F-64D3-0595-815E-C8BB8A937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3200" y="3706511"/>
            <a:ext cx="5616600" cy="655634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Outside specified timeframe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A27A0E-8336-69EF-E87C-E6A441FE53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95994" y="4362145"/>
            <a:ext cx="5199980" cy="914928"/>
          </a:xfrm>
        </p:spPr>
        <p:txBody>
          <a:bodyPr/>
          <a:lstStyle/>
          <a:p>
            <a:r>
              <a:rPr lang="en-GB" sz="1800" b="1" dirty="0"/>
              <a:t>FCC-</a:t>
            </a:r>
            <a:r>
              <a:rPr lang="en-GB" sz="1800" b="1" dirty="0" err="1"/>
              <a:t>hh</a:t>
            </a:r>
            <a:r>
              <a:rPr lang="en-GB" sz="1800" b="1" dirty="0"/>
              <a:t> (natural follow-on to FCC-</a:t>
            </a:r>
            <a:r>
              <a:rPr lang="en-GB" sz="1800" b="1" dirty="0" err="1"/>
              <a:t>ee</a:t>
            </a:r>
            <a:r>
              <a:rPr lang="en-GB" sz="1800" b="1" dirty="0"/>
              <a:t>)</a:t>
            </a:r>
          </a:p>
          <a:p>
            <a:r>
              <a:rPr lang="en-GB" sz="1800" b="1" dirty="0"/>
              <a:t>Muon Collider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B38D6-6961-7D3E-4D78-0AAD9EF3B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68A6B8-7836-CC9D-DDF4-B91CF0A2E05D}"/>
              </a:ext>
            </a:extLst>
          </p:cNvPr>
          <p:cNvGrpSpPr/>
          <p:nvPr/>
        </p:nvGrpSpPr>
        <p:grpSpPr>
          <a:xfrm>
            <a:off x="6477001" y="0"/>
            <a:ext cx="5707380" cy="6858000"/>
            <a:chOff x="6477000" y="-7833"/>
            <a:chExt cx="5707380" cy="6858000"/>
          </a:xfrm>
        </p:grpSpPr>
        <p:pic>
          <p:nvPicPr>
            <p:cNvPr id="10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E96BA3BB-CFC5-BA6B-E945-D47985AA9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92044" y="7407"/>
              <a:ext cx="5592336" cy="683535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Rectangle">
              <a:extLst>
                <a:ext uri="{FF2B5EF4-FFF2-40B4-BE49-F238E27FC236}">
                  <a16:creationId xmlns:a16="http://schemas.microsoft.com/office/drawing/2014/main" id="{6BCAD495-52F3-D3C3-915E-31275220652E}"/>
                </a:ext>
              </a:extLst>
            </p:cNvPr>
            <p:cNvSpPr/>
            <p:nvPr/>
          </p:nvSpPr>
          <p:spPr>
            <a:xfrm>
              <a:off x="6477000" y="-7833"/>
              <a:ext cx="4419600" cy="68580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193D06B-1704-47A0-4415-CAFD4AEF31C1}"/>
              </a:ext>
            </a:extLst>
          </p:cNvPr>
          <p:cNvSpPr txBox="1"/>
          <p:nvPr/>
        </p:nvSpPr>
        <p:spPr>
          <a:xfrm>
            <a:off x="403200" y="6272174"/>
            <a:ext cx="86592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Options possibly in timeframe, not at CERN: ILC, CEPC, C</a:t>
            </a:r>
            <a:r>
              <a:rPr lang="en-GB" sz="1600" b="1" baseline="30000" dirty="0">
                <a:solidFill>
                  <a:srgbClr val="00B050"/>
                </a:solidFill>
              </a:rPr>
              <a:t>3</a:t>
            </a:r>
            <a:r>
              <a:rPr lang="en-GB" sz="1600" b="1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8019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3425"/>
          </a:xfrm>
          <a:prstGeom prst="rect">
            <a:avLst/>
          </a:prstGeom>
          <a:noFill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5968" y="1079962"/>
            <a:ext cx="341739" cy="422068"/>
          </a:xfrm>
          <a:prstGeom prst="rect">
            <a:avLst/>
          </a:prstGeom>
          <a:noFill/>
        </p:spPr>
      </p:pic>
      <p:pic>
        <p:nvPicPr>
          <p:cNvPr id="103" name="Picture 1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5550" y="492481"/>
            <a:ext cx="432055" cy="580923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2626" y="2892317"/>
            <a:ext cx="678703" cy="236963"/>
          </a:xfrm>
          <a:prstGeom prst="rect">
            <a:avLst/>
          </a:prstGeom>
          <a:noFill/>
        </p:spPr>
      </p:pic>
      <p:sp>
        <p:nvSpPr>
          <p:cNvPr id="105" name="Freeform 105"/>
          <p:cNvSpPr/>
          <p:nvPr/>
        </p:nvSpPr>
        <p:spPr>
          <a:xfrm>
            <a:off x="4303778" y="1872997"/>
            <a:ext cx="4828031" cy="4713731"/>
          </a:xfrm>
          <a:custGeom>
            <a:avLst/>
            <a:gdLst/>
            <a:ahLst/>
            <a:cxnLst/>
            <a:rect l="0" t="0" r="0" b="0"/>
            <a:pathLst>
              <a:path w="4828031" h="4713731">
                <a:moveTo>
                  <a:pt x="0" y="2356865"/>
                </a:moveTo>
                <a:cubicBezTo>
                  <a:pt x="0" y="1055243"/>
                  <a:pt x="1080770" y="0"/>
                  <a:pt x="2414016" y="0"/>
                </a:cubicBezTo>
                <a:cubicBezTo>
                  <a:pt x="3747262" y="0"/>
                  <a:pt x="4828031" y="1055243"/>
                  <a:pt x="4828031" y="2356865"/>
                </a:cubicBezTo>
                <a:cubicBezTo>
                  <a:pt x="4828031" y="3658489"/>
                  <a:pt x="3747262" y="4713731"/>
                  <a:pt x="2414016" y="4713731"/>
                </a:cubicBezTo>
                <a:cubicBezTo>
                  <a:pt x="1080770" y="4713731"/>
                  <a:pt x="0" y="3658489"/>
                  <a:pt x="0" y="2356865"/>
                </a:cubicBezTo>
                <a:close/>
                <a:moveTo>
                  <a:pt x="-1675638" y="4985003"/>
                </a:moveTo>
              </a:path>
            </a:pathLst>
          </a:custGeom>
          <a:noFill/>
          <a:ln w="57150" cap="flat" cmpd="sng">
            <a:solidFill>
              <a:srgbClr val="00B0F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6" name="Freeform 106"/>
          <p:cNvSpPr/>
          <p:nvPr/>
        </p:nvSpPr>
        <p:spPr>
          <a:xfrm>
            <a:off x="10076688" y="4574"/>
            <a:ext cx="2023872" cy="1458468"/>
          </a:xfrm>
          <a:custGeom>
            <a:avLst/>
            <a:gdLst/>
            <a:ahLst/>
            <a:cxnLst/>
            <a:rect l="0" t="0" r="0" b="0"/>
            <a:pathLst>
              <a:path w="2023872" h="1458468">
                <a:moveTo>
                  <a:pt x="0" y="1458468"/>
                </a:moveTo>
                <a:lnTo>
                  <a:pt x="2023872" y="1458468"/>
                </a:lnTo>
                <a:lnTo>
                  <a:pt x="2023872" y="0"/>
                </a:lnTo>
                <a:lnTo>
                  <a:pt x="0" y="0"/>
                </a:lnTo>
                <a:lnTo>
                  <a:pt x="0" y="1458468"/>
                </a:lnTo>
                <a:close/>
              </a:path>
            </a:pathLst>
          </a:custGeom>
          <a:solidFill>
            <a:srgbClr val="D0CECE">
              <a:alpha val="7607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7" name="Freeform 107"/>
          <p:cNvSpPr/>
          <p:nvPr/>
        </p:nvSpPr>
        <p:spPr>
          <a:xfrm>
            <a:off x="10170415" y="628651"/>
            <a:ext cx="179831" cy="178309"/>
          </a:xfrm>
          <a:custGeom>
            <a:avLst/>
            <a:gdLst/>
            <a:ahLst/>
            <a:cxnLst/>
            <a:rect l="0" t="0" r="0" b="0"/>
            <a:pathLst>
              <a:path w="179831" h="178309">
                <a:moveTo>
                  <a:pt x="0" y="89154"/>
                </a:moveTo>
                <a:cubicBezTo>
                  <a:pt x="0" y="39879"/>
                  <a:pt x="40258" y="0"/>
                  <a:pt x="89916" y="0"/>
                </a:cubicBezTo>
                <a:cubicBezTo>
                  <a:pt x="139572" y="0"/>
                  <a:pt x="179831" y="39879"/>
                  <a:pt x="179831" y="89154"/>
                </a:cubicBezTo>
                <a:cubicBezTo>
                  <a:pt x="179831" y="138430"/>
                  <a:pt x="139572" y="178309"/>
                  <a:pt x="89916" y="178309"/>
                </a:cubicBezTo>
                <a:cubicBezTo>
                  <a:pt x="40258" y="178309"/>
                  <a:pt x="0" y="138430"/>
                  <a:pt x="0" y="89154"/>
                </a:cubicBezTo>
                <a:close/>
                <a:moveTo>
                  <a:pt x="-4030218" y="6229350"/>
                </a:moveTo>
              </a:path>
            </a:pathLst>
          </a:custGeom>
          <a:noFill/>
          <a:ln w="38100" cap="flat" cmpd="sng">
            <a:solidFill>
              <a:srgbClr val="00B0F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Freeform 108"/>
          <p:cNvSpPr/>
          <p:nvPr/>
        </p:nvSpPr>
        <p:spPr>
          <a:xfrm>
            <a:off x="4578097" y="2510029"/>
            <a:ext cx="1836419" cy="1821179"/>
          </a:xfrm>
          <a:custGeom>
            <a:avLst/>
            <a:gdLst/>
            <a:ahLst/>
            <a:cxnLst/>
            <a:rect l="0" t="0" r="0" b="0"/>
            <a:pathLst>
              <a:path w="1836419" h="1821179">
                <a:moveTo>
                  <a:pt x="0" y="910589"/>
                </a:moveTo>
                <a:cubicBezTo>
                  <a:pt x="0" y="407669"/>
                  <a:pt x="411099" y="0"/>
                  <a:pt x="918209" y="0"/>
                </a:cubicBezTo>
                <a:cubicBezTo>
                  <a:pt x="1425320" y="0"/>
                  <a:pt x="1836419" y="407669"/>
                  <a:pt x="1836419" y="910589"/>
                </a:cubicBezTo>
                <a:cubicBezTo>
                  <a:pt x="1836419" y="1413510"/>
                  <a:pt x="1425320" y="1821179"/>
                  <a:pt x="918209" y="1821179"/>
                </a:cubicBezTo>
                <a:cubicBezTo>
                  <a:pt x="411099" y="1821179"/>
                  <a:pt x="0" y="1413510"/>
                  <a:pt x="0" y="910589"/>
                </a:cubicBezTo>
                <a:close/>
                <a:moveTo>
                  <a:pt x="-1140714" y="4347971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9" name="Freeform 109"/>
          <p:cNvSpPr/>
          <p:nvPr/>
        </p:nvSpPr>
        <p:spPr>
          <a:xfrm>
            <a:off x="4800600" y="2543556"/>
            <a:ext cx="1341120" cy="1165861"/>
          </a:xfrm>
          <a:custGeom>
            <a:avLst/>
            <a:gdLst/>
            <a:ahLst/>
            <a:cxnLst/>
            <a:rect l="0" t="0" r="0" b="0"/>
            <a:pathLst>
              <a:path w="1341120" h="1165861">
                <a:moveTo>
                  <a:pt x="0" y="582930"/>
                </a:moveTo>
                <a:cubicBezTo>
                  <a:pt x="0" y="260985"/>
                  <a:pt x="300228" y="0"/>
                  <a:pt x="670559" y="0"/>
                </a:cubicBezTo>
                <a:cubicBezTo>
                  <a:pt x="1040891" y="0"/>
                  <a:pt x="1341120" y="260985"/>
                  <a:pt x="1341120" y="582930"/>
                </a:cubicBezTo>
                <a:cubicBezTo>
                  <a:pt x="1341120" y="904875"/>
                  <a:pt x="1040891" y="1165861"/>
                  <a:pt x="670559" y="1165861"/>
                </a:cubicBezTo>
                <a:cubicBezTo>
                  <a:pt x="300228" y="1165861"/>
                  <a:pt x="0" y="904875"/>
                  <a:pt x="0" y="582930"/>
                </a:cubicBezTo>
                <a:close/>
                <a:moveTo>
                  <a:pt x="-1069086" y="4314444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0" name="Freeform 110"/>
          <p:cNvSpPr/>
          <p:nvPr/>
        </p:nvSpPr>
        <p:spPr>
          <a:xfrm>
            <a:off x="5935979" y="3564636"/>
            <a:ext cx="1647444" cy="307848"/>
          </a:xfrm>
          <a:custGeom>
            <a:avLst/>
            <a:gdLst/>
            <a:ahLst/>
            <a:cxnLst/>
            <a:rect l="0" t="0" r="0" b="0"/>
            <a:pathLst>
              <a:path w="1647444" h="307848">
                <a:moveTo>
                  <a:pt x="0" y="307848"/>
                </a:moveTo>
                <a:lnTo>
                  <a:pt x="1647444" y="307848"/>
                </a:lnTo>
                <a:lnTo>
                  <a:pt x="1647444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1" name="Freeform 111"/>
          <p:cNvSpPr/>
          <p:nvPr/>
        </p:nvSpPr>
        <p:spPr>
          <a:xfrm>
            <a:off x="10170415" y="906019"/>
            <a:ext cx="173736" cy="190500"/>
          </a:xfrm>
          <a:custGeom>
            <a:avLst/>
            <a:gdLst/>
            <a:ahLst/>
            <a:cxnLst/>
            <a:rect l="0" t="0" r="0" b="0"/>
            <a:pathLst>
              <a:path w="173736" h="190500">
                <a:moveTo>
                  <a:pt x="0" y="95250"/>
                </a:moveTo>
                <a:cubicBezTo>
                  <a:pt x="0" y="42673"/>
                  <a:pt x="38862" y="0"/>
                  <a:pt x="86867" y="0"/>
                </a:cubicBezTo>
                <a:cubicBezTo>
                  <a:pt x="134874" y="0"/>
                  <a:pt x="173736" y="42673"/>
                  <a:pt x="173736" y="95250"/>
                </a:cubicBezTo>
                <a:cubicBezTo>
                  <a:pt x="173736" y="147829"/>
                  <a:pt x="134874" y="190500"/>
                  <a:pt x="86867" y="190500"/>
                </a:cubicBezTo>
                <a:cubicBezTo>
                  <a:pt x="38862" y="190500"/>
                  <a:pt x="0" y="147829"/>
                  <a:pt x="0" y="95250"/>
                </a:cubicBezTo>
                <a:close/>
                <a:moveTo>
                  <a:pt x="-4313682" y="5951982"/>
                </a:moveTo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2" name="Freeform 112"/>
          <p:cNvSpPr/>
          <p:nvPr/>
        </p:nvSpPr>
        <p:spPr>
          <a:xfrm>
            <a:off x="4937760" y="733046"/>
            <a:ext cx="1537717" cy="1517903"/>
          </a:xfrm>
          <a:custGeom>
            <a:avLst/>
            <a:gdLst/>
            <a:ahLst/>
            <a:cxnLst/>
            <a:rect l="0" t="0" r="0" b="0"/>
            <a:pathLst>
              <a:path w="1537717" h="1517903">
                <a:moveTo>
                  <a:pt x="0" y="758952"/>
                </a:moveTo>
                <a:cubicBezTo>
                  <a:pt x="0" y="339852"/>
                  <a:pt x="344170" y="0"/>
                  <a:pt x="768858" y="0"/>
                </a:cubicBezTo>
                <a:cubicBezTo>
                  <a:pt x="1193546" y="0"/>
                  <a:pt x="1537717" y="339852"/>
                  <a:pt x="1537717" y="758952"/>
                </a:cubicBezTo>
                <a:cubicBezTo>
                  <a:pt x="1537717" y="1178052"/>
                  <a:pt x="1193546" y="1517903"/>
                  <a:pt x="768858" y="1517903"/>
                </a:cubicBezTo>
                <a:cubicBezTo>
                  <a:pt x="344170" y="1517903"/>
                  <a:pt x="0" y="1178052"/>
                  <a:pt x="0" y="758952"/>
                </a:cubicBezTo>
                <a:close/>
                <a:moveTo>
                  <a:pt x="428244" y="6124955"/>
                </a:moveTo>
              </a:path>
            </a:pathLst>
          </a:custGeom>
          <a:noFill/>
          <a:ln w="76200" cap="flat" cmpd="sng">
            <a:solidFill>
              <a:srgbClr val="00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3" name="Freeform 113"/>
          <p:cNvSpPr/>
          <p:nvPr/>
        </p:nvSpPr>
        <p:spPr>
          <a:xfrm>
            <a:off x="4698491" y="437389"/>
            <a:ext cx="577596" cy="368808"/>
          </a:xfrm>
          <a:custGeom>
            <a:avLst/>
            <a:gdLst/>
            <a:ahLst/>
            <a:cxnLst/>
            <a:rect l="0" t="0" r="0" b="0"/>
            <a:pathLst>
              <a:path w="577596" h="368808">
                <a:moveTo>
                  <a:pt x="0" y="368808"/>
                </a:moveTo>
                <a:lnTo>
                  <a:pt x="577596" y="368808"/>
                </a:lnTo>
                <a:lnTo>
                  <a:pt x="577596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4" name="Freeform 114"/>
          <p:cNvSpPr/>
          <p:nvPr/>
        </p:nvSpPr>
        <p:spPr>
          <a:xfrm>
            <a:off x="10176510" y="305563"/>
            <a:ext cx="179833" cy="192024"/>
          </a:xfrm>
          <a:custGeom>
            <a:avLst/>
            <a:gdLst/>
            <a:ahLst/>
            <a:cxnLst/>
            <a:rect l="0" t="0" r="0" b="0"/>
            <a:pathLst>
              <a:path w="179833" h="192024">
                <a:moveTo>
                  <a:pt x="0" y="96012"/>
                </a:moveTo>
                <a:cubicBezTo>
                  <a:pt x="0" y="42927"/>
                  <a:pt x="40259" y="0"/>
                  <a:pt x="89917" y="0"/>
                </a:cubicBezTo>
                <a:cubicBezTo>
                  <a:pt x="139573" y="0"/>
                  <a:pt x="179833" y="42927"/>
                  <a:pt x="179833" y="96012"/>
                </a:cubicBezTo>
                <a:cubicBezTo>
                  <a:pt x="179833" y="149098"/>
                  <a:pt x="139573" y="192024"/>
                  <a:pt x="89917" y="192024"/>
                </a:cubicBezTo>
                <a:cubicBezTo>
                  <a:pt x="40259" y="192024"/>
                  <a:pt x="0" y="149098"/>
                  <a:pt x="0" y="96012"/>
                </a:cubicBezTo>
                <a:close/>
                <a:moveTo>
                  <a:pt x="-3720083" y="6552438"/>
                </a:moveTo>
              </a:path>
            </a:pathLst>
          </a:custGeom>
          <a:noFill/>
          <a:ln w="38100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5" name="Picture 11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6831" y="0"/>
            <a:ext cx="4281655" cy="4370848"/>
          </a:xfrm>
          <a:prstGeom prst="rect">
            <a:avLst/>
          </a:prstGeom>
          <a:noFill/>
        </p:spPr>
      </p:pic>
      <p:sp>
        <p:nvSpPr>
          <p:cNvPr id="116" name="Freeform 116"/>
          <p:cNvSpPr/>
          <p:nvPr/>
        </p:nvSpPr>
        <p:spPr>
          <a:xfrm>
            <a:off x="10140695" y="1272541"/>
            <a:ext cx="190500" cy="0"/>
          </a:xfrm>
          <a:custGeom>
            <a:avLst/>
            <a:gdLst/>
            <a:ahLst/>
            <a:cxnLst/>
            <a:rect l="0" t="0" r="0" b="0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noFill/>
          <a:ln w="57150" cap="flat" cmpd="sng">
            <a:solidFill>
              <a:srgbClr val="00FF00">
                <a:alpha val="100000"/>
              </a:srgbClr>
            </a:solidFill>
            <a:custDash>
              <a:ds d="1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7" name="Freeform 117"/>
          <p:cNvSpPr/>
          <p:nvPr/>
        </p:nvSpPr>
        <p:spPr>
          <a:xfrm>
            <a:off x="2500883" y="3534157"/>
            <a:ext cx="780288" cy="368808"/>
          </a:xfrm>
          <a:custGeom>
            <a:avLst/>
            <a:gdLst/>
            <a:ahLst/>
            <a:cxnLst/>
            <a:rect l="0" t="0" r="0" b="0"/>
            <a:pathLst>
              <a:path w="780288" h="368808">
                <a:moveTo>
                  <a:pt x="0" y="368808"/>
                </a:moveTo>
                <a:lnTo>
                  <a:pt x="780288" y="368808"/>
                </a:lnTo>
                <a:lnTo>
                  <a:pt x="78028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8" name="Freeform 118"/>
          <p:cNvSpPr/>
          <p:nvPr/>
        </p:nvSpPr>
        <p:spPr>
          <a:xfrm>
            <a:off x="7781543" y="2071116"/>
            <a:ext cx="597408" cy="368808"/>
          </a:xfrm>
          <a:custGeom>
            <a:avLst/>
            <a:gdLst/>
            <a:ahLst/>
            <a:cxnLst/>
            <a:rect l="0" t="0" r="0" b="0"/>
            <a:pathLst>
              <a:path w="597408" h="368808">
                <a:moveTo>
                  <a:pt x="0" y="368808"/>
                </a:moveTo>
                <a:lnTo>
                  <a:pt x="597408" y="368808"/>
                </a:lnTo>
                <a:lnTo>
                  <a:pt x="5974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9" name="Freeform 119"/>
          <p:cNvSpPr/>
          <p:nvPr/>
        </p:nvSpPr>
        <p:spPr>
          <a:xfrm>
            <a:off x="5230367" y="4366260"/>
            <a:ext cx="1994916" cy="307848"/>
          </a:xfrm>
          <a:custGeom>
            <a:avLst/>
            <a:gdLst/>
            <a:ahLst/>
            <a:cxnLst/>
            <a:rect l="0" t="0" r="0" b="0"/>
            <a:pathLst>
              <a:path w="1994916" h="307848">
                <a:moveTo>
                  <a:pt x="0" y="307848"/>
                </a:moveTo>
                <a:lnTo>
                  <a:pt x="1994916" y="307848"/>
                </a:lnTo>
                <a:lnTo>
                  <a:pt x="1994916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0" name="Rectangle 120"/>
          <p:cNvSpPr/>
          <p:nvPr/>
        </p:nvSpPr>
        <p:spPr>
          <a:xfrm>
            <a:off x="10130664" y="-19049"/>
            <a:ext cx="760849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L</a:t>
            </a:r>
            <a:r>
              <a:rPr kumimoji="0" lang="en-US" sz="1800" b="1" i="0" u="none" strike="noStrike" kern="1200" cap="none" spc="-28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GEND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10434194" y="574422"/>
            <a:ext cx="3491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1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CC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6027674" y="3608060"/>
            <a:ext cx="1391663" cy="2165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Muon</a:t>
            </a:r>
            <a:r>
              <a:rPr kumimoji="0" lang="en-US" sz="1407" b="1" i="0" u="none" strike="noStrike" kern="1200" cap="none" spc="-1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Collider</a:t>
            </a:r>
            <a:r>
              <a:rPr kumimoji="0" lang="en-US" sz="1407" b="1" i="0" u="none" strike="noStrike" kern="1200" cap="none" spc="-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ring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0423525" y="855093"/>
            <a:ext cx="133690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 Collider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4791204" y="479046"/>
            <a:ext cx="365485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LHC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10418319" y="264161"/>
            <a:ext cx="1637949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 Exi</a:t>
            </a: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tingLHC</a:t>
            </a:r>
          </a:p>
        </p:txBody>
      </p:sp>
      <p:sp>
        <p:nvSpPr>
          <p:cNvPr id="128" name="Rectangle 128"/>
          <p:cNvSpPr/>
          <p:nvPr/>
        </p:nvSpPr>
        <p:spPr>
          <a:xfrm>
            <a:off x="10434193" y="1143473"/>
            <a:ext cx="402354" cy="2774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2592959" y="3576665"/>
            <a:ext cx="402354" cy="2774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CLIC</a:t>
            </a:r>
          </a:p>
        </p:txBody>
      </p:sp>
      <p:sp>
        <p:nvSpPr>
          <p:cNvPr id="130" name="Rectangle 130"/>
          <p:cNvSpPr/>
          <p:nvPr/>
        </p:nvSpPr>
        <p:spPr>
          <a:xfrm>
            <a:off x="7874509" y="2113662"/>
            <a:ext cx="346377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1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F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CC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5323079" y="4409594"/>
            <a:ext cx="1738361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Muon</a:t>
            </a:r>
            <a:r>
              <a:rPr kumimoji="0" lang="en-US" sz="1403" b="1" i="0" u="none" strike="noStrike" kern="1200" cap="none" spc="-16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Accele</a:t>
            </a:r>
            <a:r>
              <a:rPr kumimoji="0" lang="en-US" sz="1403" b="1" i="0" u="none" strike="noStrike" kern="1200" cap="none" spc="-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ation</a:t>
            </a:r>
            <a:r>
              <a:rPr kumimoji="0" lang="en-US" sz="1403" b="1" i="0" u="none" strike="noStrike" kern="1200" cap="none" spc="-4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 </a:t>
            </a:r>
            <a:r>
              <a:rPr kumimoji="0" lang="en-US" sz="140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-Bold"/>
                <a:ea typeface="+mn-ea"/>
                <a:cs typeface="+mn-cs"/>
              </a:rPr>
              <a:t>ring</a:t>
            </a:r>
          </a:p>
        </p:txBody>
      </p:sp>
    </p:spTree>
    <p:extLst>
      <p:ext uri="{BB962C8B-B14F-4D97-AF65-F5344CB8AC3E}">
        <p14:creationId xmlns:p14="http://schemas.microsoft.com/office/powerpoint/2010/main" val="3166347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3">
            <a:extLst>
              <a:ext uri="{FF2B5EF4-FFF2-40B4-BE49-F238E27FC236}">
                <a16:creationId xmlns:a16="http://schemas.microsoft.com/office/drawing/2014/main" id="{47673324-FEB8-D506-7C27-D4B36A216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846836"/>
              </p:ext>
            </p:extLst>
          </p:nvPr>
        </p:nvGraphicFramePr>
        <p:xfrm>
          <a:off x="568569" y="2037870"/>
          <a:ext cx="10491865" cy="3017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083">
                  <a:extLst>
                    <a:ext uri="{9D8B030D-6E8A-4147-A177-3AD203B41FA5}">
                      <a16:colId xmlns:a16="http://schemas.microsoft.com/office/drawing/2014/main" val="2153298135"/>
                    </a:ext>
                  </a:extLst>
                </a:gridCol>
                <a:gridCol w="7599782">
                  <a:extLst>
                    <a:ext uri="{9D8B030D-6E8A-4147-A177-3AD203B41FA5}">
                      <a16:colId xmlns:a16="http://schemas.microsoft.com/office/drawing/2014/main" val="768378660"/>
                    </a:ext>
                  </a:extLst>
                </a:gridCol>
              </a:tblGrid>
              <a:tr h="456906">
                <a:tc>
                  <a:txBody>
                    <a:bodyPr/>
                    <a:lstStyle/>
                    <a:p>
                      <a:r>
                        <a:rPr lang="en-GB" dirty="0"/>
                        <a:t>Future collider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080338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FCC feasibility study (FS)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Excellent progress – FS delivery foreseen March 2025</a:t>
                      </a:r>
                    </a:p>
                    <a:p>
                      <a:pPr algn="l"/>
                      <a:r>
                        <a:rPr lang="en-GB" dirty="0"/>
                        <a:t>Serious mid–term review completed, closeout Feb.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9621218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Linear collider - ILC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Mature design, slow progress in moving to pre-lab phase in Japan</a:t>
                      </a:r>
                    </a:p>
                    <a:p>
                      <a:pPr algn="l"/>
                      <a:r>
                        <a:rPr lang="en-GB" dirty="0"/>
                        <a:t>Targeted R&amp;D phase as a bridge - ILC Technology Network launched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989108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Linear collider - CLIC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Mature design, X-band, luminosity optimization,  sustainability</a:t>
                      </a:r>
                    </a:p>
                    <a:p>
                      <a:pPr algn="l"/>
                      <a:r>
                        <a:rPr lang="en-GB" dirty="0"/>
                        <a:t>Project Readiness Report as a step toward a TDR for next </a:t>
                      </a:r>
                      <a:r>
                        <a:rPr lang="en-GB" dirty="0" err="1"/>
                        <a:t>ESPPU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938312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Muon collider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International Study established, collaboration up and running,</a:t>
                      </a:r>
                    </a:p>
                    <a:p>
                      <a:pPr algn="l"/>
                      <a:r>
                        <a:rPr lang="en-GB" dirty="0"/>
                        <a:t>successful INFRA-DEV bid, lots of interest…!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8742589"/>
                  </a:ext>
                </a:extLst>
              </a:tr>
            </a:tbl>
          </a:graphicData>
        </a:graphic>
      </p:graphicFrame>
      <p:sp>
        <p:nvSpPr>
          <p:cNvPr id="21" name="Title 20">
            <a:extLst>
              <a:ext uri="{FF2B5EF4-FFF2-40B4-BE49-F238E27FC236}">
                <a16:creationId xmlns:a16="http://schemas.microsoft.com/office/drawing/2014/main" id="{9BCB3C0A-CB93-0F4D-7EA8-B45DCE836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Colliders - in brief…</a:t>
            </a:r>
          </a:p>
        </p:txBody>
      </p:sp>
    </p:spTree>
    <p:extLst>
      <p:ext uri="{BB962C8B-B14F-4D97-AF65-F5344CB8AC3E}">
        <p14:creationId xmlns:p14="http://schemas.microsoft.com/office/powerpoint/2010/main" val="386597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7A453D2-15D8-4403-815F-291FA163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61EA6B-09CA-445B-AB0D-8DF76FA92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3B067F-3154-4968-A886-DF93A787E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7583D6C-C05B-47AB-8540-B2700B82A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501AD91-D973-4968-95E4-4C26CFDF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C165989-F5FE-4BB6-9817-E7828CB1D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B0649CC-B912-4E82-BEA0-DA75ECB19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BA08C17-C9A5-4FA8-ABC4-44FB3B869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0DEAC6C-553C-437E-BC17-D449523375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8114C98-A349-4111-A123-E8EAB86AB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70FB431-AE18-414D-92F4-1D12D199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4467063-D74E-4D42-8790-B9F6D6958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1D19BAC-1681-47BC-AAF5-92FAFFF6F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4347C2B-E846-452C-97AA-7E254FC1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0EA2B35-7959-4C2A-84AA-FF5D94FED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2D3D3F2-ABBB-4453-B1C5-1BEBF7E4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214E4A5-A0D2-42C4-8D14-D2A7E495F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494D7A0-6B21-41E8-A7D3-0033BBB7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141D7D-32B0-448E-A666-EA8703AFC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D87E268-6345-420F-8B97-B37ED0410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5E1622E-7FA6-4760-A2BF-A8105EBF7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7FC433E-6078-5C60-16FE-3733935CA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4018137"/>
            <a:ext cx="5071221" cy="2129586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Impressive progress</a:t>
            </a:r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EA17C3D-6F82-1EC8-1B17-18664A5F5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43" y="511220"/>
            <a:ext cx="10843065" cy="2385473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F4E1649-4D1F-4A91-AF97-A254BFDD52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776904"/>
            <a:ext cx="304800" cy="429768"/>
            <a:chOff x="215328" y="-46937"/>
            <a:chExt cx="304800" cy="277384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E483602-62F9-474D-9C9B-5EE4CD76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D7D1AC0-A6C7-40E3-9841-F34AC831A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951C4DD-7427-497D-9DE3-9D731D3F4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EE18298-0BF5-4D7A-921A-2F4186E8D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5B9FF-170F-4324-F2A5-0030C0E47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09360"/>
            <a:ext cx="640080" cy="5486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>
                <a:solidFill>
                  <a:schemeClr val="bg1"/>
                </a:solidFill>
              </a:rPr>
              <a:pPr algn="ctr">
                <a:spcAft>
                  <a:spcPts val="600"/>
                </a:spcAft>
              </a:pPr>
              <a:t>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3AEA78-C03B-40B7-9D11-DC022119D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600000">
            <a:off x="10150845" y="4270841"/>
            <a:ext cx="1897885" cy="189788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920E4E-80FC-BCD2-FE28-E1D1BC0B0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6937" y="3499514"/>
            <a:ext cx="7993908" cy="3040908"/>
          </a:xfrm>
          <a:noFill/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ESPP</a:t>
            </a:r>
            <a:r>
              <a:rPr lang="en-US" sz="1600" dirty="0">
                <a:solidFill>
                  <a:schemeClr val="bg1"/>
                </a:solidFill>
              </a:rPr>
              <a:t>: “an international design study for a muon collider - to determine whether investment in a demonstrator and a conceptual design report is justified from the scientific perspective”</a:t>
            </a:r>
          </a:p>
          <a:p>
            <a:r>
              <a:rPr lang="en-US" sz="1600" dirty="0">
                <a:solidFill>
                  <a:schemeClr val="bg1"/>
                </a:solidFill>
              </a:rPr>
              <a:t>CERN’s 2020 MTP – resources allocated to host an International Muon Collider study at CERN – an opportunity well exploited by Daniel et al leading to a thriving </a:t>
            </a:r>
            <a:r>
              <a:rPr lang="en-US" sz="1600" dirty="0" err="1">
                <a:solidFill>
                  <a:schemeClr val="bg1"/>
                </a:solidFill>
              </a:rPr>
              <a:t>IMCC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Accelerator R&amp;D Roadmap document delivered to Council at end of 2021 - included an international effort by representatives of the Muon community  “Bright muons beams and Muon Colliders” </a:t>
            </a:r>
          </a:p>
          <a:p>
            <a:r>
              <a:rPr lang="en-US" sz="1600" dirty="0">
                <a:solidFill>
                  <a:schemeClr val="bg1"/>
                </a:solidFill>
              </a:rPr>
              <a:t>MuCol successful application to Horizon </a:t>
            </a:r>
            <a:r>
              <a:rPr lang="en-US" sz="1600" dirty="0" err="1">
                <a:solidFill>
                  <a:schemeClr val="bg1"/>
                </a:solidFill>
              </a:rPr>
              <a:t>INFRADEV</a:t>
            </a:r>
            <a:r>
              <a:rPr lang="en-US" sz="1600" dirty="0">
                <a:solidFill>
                  <a:schemeClr val="bg1"/>
                </a:solidFill>
              </a:rPr>
              <a:t> last year  - Development of novel technologies for the Muon Collider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06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!!Rectangle">
            <a:extLst>
              <a:ext uri="{FF2B5EF4-FFF2-40B4-BE49-F238E27FC236}">
                <a16:creationId xmlns:a16="http://schemas.microsoft.com/office/drawing/2014/main" id="{362810D9-2C5A-477D-949C-C19189547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467"/>
            <a:ext cx="12191999" cy="686646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F21218-FF03-F4D2-2378-669827E40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1431" b="14299"/>
          <a:stretch/>
        </p:blipFill>
        <p:spPr>
          <a:xfrm>
            <a:off x="20" y="-9107"/>
            <a:ext cx="1219198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744D863-CB8B-FC06-B75C-8E90B2938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FCC Feasibility Study 2021-2025: main objectives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4D049D-407B-6A7F-A349-CFEA28462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19860" y="6356350"/>
            <a:ext cx="15339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F105132-8925-21E3-7803-1D8ED6C52329}"/>
              </a:ext>
            </a:extLst>
          </p:cNvPr>
          <p:cNvGraphicFramePr/>
          <p:nvPr/>
        </p:nvGraphicFramePr>
        <p:xfrm>
          <a:off x="4447308" y="591344"/>
          <a:ext cx="6906491" cy="5585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5DD47BD-9F49-6AD5-76EA-E042BF7AF455}"/>
              </a:ext>
            </a:extLst>
          </p:cNvPr>
          <p:cNvSpPr txBox="1"/>
          <p:nvPr/>
        </p:nvSpPr>
        <p:spPr>
          <a:xfrm>
            <a:off x="838201" y="6266656"/>
            <a:ext cx="44668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Medium Term Review well received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87515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FCC integrated program - timeline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3" name="Picture 5" descr="Diagram, timeline&#10;&#10;Description automatically generated">
            <a:extLst>
              <a:ext uri="{FF2B5EF4-FFF2-40B4-BE49-F238E27FC236}">
                <a16:creationId xmlns:a16="http://schemas.microsoft.com/office/drawing/2014/main" id="{61B935A7-96DA-A5FC-CDC4-00D93A6195F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" y="797536"/>
            <a:ext cx="8637776" cy="3203744"/>
          </a:xfrm>
          <a:prstGeom prst="rect">
            <a:avLst/>
          </a:prstGeom>
          <a:noFill/>
          <a:ln w="9525">
            <a:solidFill>
              <a:srgbClr val="2F2F2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AF7F17-4558-2F7F-1F17-84DBD2D599F1}"/>
              </a:ext>
            </a:extLst>
          </p:cNvPr>
          <p:cNvCxnSpPr/>
          <p:nvPr/>
        </p:nvCxnSpPr>
        <p:spPr>
          <a:xfrm flipH="1">
            <a:off x="7248128" y="4653136"/>
            <a:ext cx="1152128" cy="0"/>
          </a:xfrm>
          <a:prstGeom prst="straightConnector1">
            <a:avLst/>
          </a:prstGeom>
          <a:noFill/>
          <a:ln w="38100" cap="flat" cmpd="sng" algn="ctr">
            <a:solidFill>
              <a:srgbClr val="2F2F2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74E5E68-D17E-8595-0638-C47224974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835" y="4273770"/>
            <a:ext cx="4565673" cy="1723549"/>
          </a:xfrm>
          <a:prstGeom prst="rect">
            <a:avLst/>
          </a:prstGeom>
          <a:solidFill>
            <a:srgbClr val="1C446A">
              <a:lumMod val="20000"/>
              <a:lumOff val="80000"/>
            </a:srgbClr>
          </a:solidFill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altLang="en-CH" sz="16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Realistic schedule </a:t>
            </a:r>
            <a:r>
              <a:rPr kumimoji="0" lang="en-CH" altLang="en-CH" sz="16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takes into account: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CH" alt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CERN Council approval timeline 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alt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en-CH" alt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ast experience in building colliders at CERN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alt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</a:t>
            </a:r>
            <a:r>
              <a:rPr kumimoji="0" lang="en-CH" alt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hat HL-LHC will run until ~ 2041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CH" sz="1500" kern="0" dirty="0">
              <a:solidFill>
                <a:srgbClr val="2F2F2F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5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Wingdings" pitchFamily="2" charset="2"/>
              </a:rPr>
              <a:t>Presently investigating possibilities to</a:t>
            </a:r>
            <a:r>
              <a:rPr lang="en-US" altLang="en-CH" sz="1500" b="1" kern="0" dirty="0">
                <a:solidFill>
                  <a:srgbClr val="FF0000"/>
                </a:solidFill>
                <a:latin typeface="Arial" panose="020B0604020202020204" pitchFamily="34" charset="0"/>
                <a:sym typeface="Wingdings" pitchFamily="2" charset="2"/>
              </a:rPr>
              <a:t> shorten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CH" sz="1500" b="1" kern="0" dirty="0">
                <a:solidFill>
                  <a:srgbClr val="FF0000"/>
                </a:solidFill>
                <a:latin typeface="Arial" panose="020B0604020202020204" pitchFamily="34" charset="0"/>
                <a:sym typeface="Wingdings" pitchFamily="2" charset="2"/>
              </a:rPr>
              <a:t>project duration and advance FCC-</a:t>
            </a:r>
            <a:r>
              <a:rPr lang="en-US" altLang="en-CH" sz="1500" b="1" kern="0" dirty="0" err="1">
                <a:solidFill>
                  <a:srgbClr val="FF0000"/>
                </a:solidFill>
                <a:latin typeface="Arial" panose="020B0604020202020204" pitchFamily="34" charset="0"/>
                <a:sym typeface="Wingdings" pitchFamily="2" charset="2"/>
              </a:rPr>
              <a:t>ee</a:t>
            </a:r>
            <a:r>
              <a:rPr lang="en-US" altLang="en-CH" sz="1500" b="1" kern="0" dirty="0">
                <a:solidFill>
                  <a:srgbClr val="FF0000"/>
                </a:solidFill>
                <a:latin typeface="Arial" panose="020B0604020202020204" pitchFamily="34" charset="0"/>
                <a:sym typeface="Wingdings" pitchFamily="2" charset="2"/>
              </a:rPr>
              <a:t> start date</a:t>
            </a:r>
            <a:endParaRPr kumimoji="0" lang="en-US" altLang="en-CH" sz="15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763F4-76AC-B679-C831-E47CBB9401B7}"/>
              </a:ext>
            </a:extLst>
          </p:cNvPr>
          <p:cNvSpPr txBox="1"/>
          <p:nvPr/>
        </p:nvSpPr>
        <p:spPr>
          <a:xfrm>
            <a:off x="8889724" y="830789"/>
            <a:ext cx="3230234" cy="1292662"/>
          </a:xfrm>
          <a:prstGeom prst="rect">
            <a:avLst/>
          </a:prstGeom>
          <a:solidFill>
            <a:srgbClr val="E15E32">
              <a:lumMod val="20000"/>
              <a:lumOff val="80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Note: FCC Conceptual Design Study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started in 2014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eading to CDR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</a:t>
            </a:r>
            <a:r>
              <a:rPr lang="en-US" sz="1400" kern="0" dirty="0">
                <a:solidFill>
                  <a:srgbClr val="2F2F2F"/>
                </a:solidFill>
                <a:latin typeface="Arial"/>
              </a:rPr>
              <a:t>end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2018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kern="0" dirty="0">
              <a:solidFill>
                <a:srgbClr val="2F2F2F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2F2F2F"/>
                </a:solidFill>
                <a:latin typeface="Arial"/>
              </a:rPr>
              <a:t>           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Feasibility 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started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2F2F2F"/>
                </a:solidFill>
                <a:latin typeface="Arial"/>
              </a:rPr>
              <a:t>           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20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21,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be completed</a:t>
            </a:r>
            <a:r>
              <a: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400" kern="0" dirty="0">
                <a:solidFill>
                  <a:srgbClr val="2F2F2F"/>
                </a:solidFill>
                <a:latin typeface="Arial"/>
              </a:rPr>
              <a:t>in 2025.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75ABC00-F25C-6C4B-431E-4B814B2ADA72}"/>
              </a:ext>
            </a:extLst>
          </p:cNvPr>
          <p:cNvGrpSpPr/>
          <p:nvPr/>
        </p:nvGrpSpPr>
        <p:grpSpPr>
          <a:xfrm>
            <a:off x="7687" y="4059488"/>
            <a:ext cx="7389474" cy="2808000"/>
            <a:chOff x="49252" y="3926480"/>
            <a:chExt cx="7389474" cy="2808000"/>
          </a:xfrm>
        </p:grpSpPr>
        <p:pic>
          <p:nvPicPr>
            <p:cNvPr id="2" name="Picture 1" descr="Timeline&#10;&#10;Description automatically generated">
              <a:extLst>
                <a:ext uri="{FF2B5EF4-FFF2-40B4-BE49-F238E27FC236}">
                  <a16:creationId xmlns:a16="http://schemas.microsoft.com/office/drawing/2014/main" id="{32EC8111-16CB-932E-218D-CFF7C62D016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52" y="3926480"/>
              <a:ext cx="7389474" cy="2808000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3D8736A-8870-5A80-4DA8-02CA3EF46BBF}"/>
                </a:ext>
              </a:extLst>
            </p:cNvPr>
            <p:cNvSpPr txBox="1"/>
            <p:nvPr/>
          </p:nvSpPr>
          <p:spPr>
            <a:xfrm>
              <a:off x="3275045" y="4338734"/>
              <a:ext cx="4851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6">
                      <a:lumMod val="50000"/>
                    </a:schemeClr>
                  </a:solidFill>
                </a:rPr>
                <a:t>2033</a:t>
              </a:r>
              <a:endParaRPr lang="en-GB" sz="105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22F381-1216-0B97-FDEA-91B85FCE75B6}"/>
                </a:ext>
              </a:extLst>
            </p:cNvPr>
            <p:cNvSpPr txBox="1"/>
            <p:nvPr/>
          </p:nvSpPr>
          <p:spPr>
            <a:xfrm>
              <a:off x="5067300" y="4348895"/>
              <a:ext cx="64770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6">
                      <a:lumMod val="50000"/>
                    </a:schemeClr>
                  </a:solidFill>
                </a:rPr>
                <a:t>   2048</a:t>
              </a:r>
              <a:endParaRPr lang="en-GB" sz="105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E4F410F-288D-3240-9A38-9750C2FB98EA}"/>
                </a:ext>
              </a:extLst>
            </p:cNvPr>
            <p:cNvSpPr txBox="1"/>
            <p:nvPr/>
          </p:nvSpPr>
          <p:spPr>
            <a:xfrm>
              <a:off x="6370079" y="4328990"/>
              <a:ext cx="55777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6">
                      <a:lumMod val="50000"/>
                    </a:schemeClr>
                  </a:solidFill>
                </a:rPr>
                <a:t>2073</a:t>
              </a:r>
              <a:endParaRPr lang="en-GB" sz="105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730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72C0AD-5111-0B9E-E29F-065C62E9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R&amp;D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E9BDA7A-59F5-3012-3A22-DE2D0D2871EF}"/>
              </a:ext>
            </a:extLst>
          </p:cNvPr>
          <p:cNvGraphicFramePr>
            <a:graphicFrameLocks noGrp="1"/>
          </p:cNvGraphicFramePr>
          <p:nvPr/>
        </p:nvGraphicFramePr>
        <p:xfrm>
          <a:off x="5064382" y="1542578"/>
          <a:ext cx="6204626" cy="2895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204626">
                  <a:extLst>
                    <a:ext uri="{9D8B030D-6E8A-4147-A177-3AD203B41FA5}">
                      <a16:colId xmlns:a16="http://schemas.microsoft.com/office/drawing/2014/main" val="2153298135"/>
                    </a:ext>
                  </a:extLst>
                </a:gridCol>
              </a:tblGrid>
              <a:tr h="546100">
                <a:tc>
                  <a:txBody>
                    <a:bodyPr/>
                    <a:lstStyle/>
                    <a:p>
                      <a:r>
                        <a:rPr lang="en-GB" dirty="0"/>
                        <a:t>Accelerator Technologies and R&amp;D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080338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RF technologies R&amp;D (SRF, X-band)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989108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High-field superconducting accelerator magnets R&amp;D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938312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Proton-driven plasma </a:t>
                      </a:r>
                      <a:r>
                        <a:rPr lang="en-GB" dirty="0" err="1"/>
                        <a:t>wakefield</a:t>
                      </a:r>
                      <a:r>
                        <a:rPr lang="en-GB" dirty="0"/>
                        <a:t> acceleration (AWAKE)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8742589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CERN Linear Electron Accelerator for Research (CLEAR)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687679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r>
                        <a:rPr lang="en-GB" dirty="0"/>
                        <a:t>Other targeted accelerator R&amp;D (Vacuum, Materials…)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31437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0F777DE-5056-AB7D-91E1-B1164D38780D}"/>
              </a:ext>
            </a:extLst>
          </p:cNvPr>
          <p:cNvGrpSpPr/>
          <p:nvPr/>
        </p:nvGrpSpPr>
        <p:grpSpPr>
          <a:xfrm>
            <a:off x="298493" y="2010554"/>
            <a:ext cx="4461176" cy="1652393"/>
            <a:chOff x="6895476" y="211711"/>
            <a:chExt cx="3698091" cy="13697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4AE2C6-485C-E803-161B-812024FEE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5476" y="211711"/>
              <a:ext cx="3693826" cy="55863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A647B1D-34D2-033C-FA71-C78D36B3F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5476" y="773897"/>
              <a:ext cx="3698091" cy="807565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9EE758F-BBA9-2B69-3C6C-F7FFD36266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915" y="4612508"/>
            <a:ext cx="3400483" cy="1861936"/>
          </a:xfrm>
          <a:prstGeom prst="rect">
            <a:avLst/>
          </a:prstGeom>
          <a:effectLst>
            <a:softEdge rad="127000"/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7A6F97A-283B-F5E1-3793-B0982EC6B4EF}"/>
              </a:ext>
            </a:extLst>
          </p:cNvPr>
          <p:cNvGrpSpPr/>
          <p:nvPr/>
        </p:nvGrpSpPr>
        <p:grpSpPr>
          <a:xfrm>
            <a:off x="7652386" y="4806083"/>
            <a:ext cx="4393004" cy="1471476"/>
            <a:chOff x="5943600" y="1066800"/>
            <a:chExt cx="5807075" cy="189167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329A239-19FE-F5FF-72CB-851DF8605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3600" y="1066800"/>
              <a:ext cx="5635625" cy="189167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28ADA04-EAAA-2A26-2CCE-8542E96EF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79225" y="1168089"/>
              <a:ext cx="171450" cy="1689100"/>
            </a:xfrm>
            <a:prstGeom prst="rect">
              <a:avLst/>
            </a:prstGeom>
          </p:spPr>
        </p:pic>
      </p:grpSp>
      <p:pic>
        <p:nvPicPr>
          <p:cNvPr id="4098" name="Picture 2" descr="SRF cavity ">
            <a:extLst>
              <a:ext uri="{FF2B5EF4-FFF2-40B4-BE49-F238E27FC236}">
                <a16:creationId xmlns:a16="http://schemas.microsoft.com/office/drawing/2014/main" id="{54339FB0-AA2C-315C-CBBF-704A5FD5E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863" y="4625166"/>
            <a:ext cx="3164156" cy="165239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9FC9D7-F124-A929-24D6-05A6BC33CB63}"/>
              </a:ext>
            </a:extLst>
          </p:cNvPr>
          <p:cNvSpPr txBox="1"/>
          <p:nvPr/>
        </p:nvSpPr>
        <p:spPr>
          <a:xfrm>
            <a:off x="7806294" y="6474444"/>
            <a:ext cx="397771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Detector R&amp;D Roadmap also in place</a:t>
            </a:r>
          </a:p>
        </p:txBody>
      </p:sp>
    </p:spTree>
    <p:extLst>
      <p:ext uri="{BB962C8B-B14F-4D97-AF65-F5344CB8AC3E}">
        <p14:creationId xmlns:p14="http://schemas.microsoft.com/office/powerpoint/2010/main" val="3259431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75D6C10-B5A7-4715-803E-0501C9C2C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3EAB14-D77E-3CEC-0961-F4CD69CB842C}"/>
              </a:ext>
            </a:extLst>
          </p:cNvPr>
          <p:cNvSpPr txBox="1"/>
          <p:nvPr/>
        </p:nvSpPr>
        <p:spPr>
          <a:xfrm>
            <a:off x="841247" y="552289"/>
            <a:ext cx="4298643" cy="39003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International Collaboration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29A1C3-10F7-16FB-6FFC-D86665834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060" y="53778"/>
            <a:ext cx="6106789" cy="680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391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44FF1F-7016-798B-AE9A-BAA61BDED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1028283"/>
            <a:ext cx="11376024" cy="562285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Full, safe, exploitation of the remarkable potential of the </a:t>
            </a:r>
            <a:r>
              <a:rPr lang="en-GB" dirty="0">
                <a:solidFill>
                  <a:srgbClr val="FF0000"/>
                </a:solidFill>
              </a:rPr>
              <a:t>complex</a:t>
            </a:r>
            <a:r>
              <a:rPr lang="en-GB" dirty="0"/>
              <a:t> – longevity &amp; possible facility upgrades. Backed by our technology and engineering base and support facilities.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HL-</a:t>
            </a:r>
            <a:r>
              <a:rPr lang="en-GB" dirty="0" err="1">
                <a:solidFill>
                  <a:srgbClr val="FF0000"/>
                </a:solidFill>
              </a:rPr>
              <a:t>LHC</a:t>
            </a:r>
            <a:r>
              <a:rPr lang="en-GB" dirty="0"/>
              <a:t> as our flagship out to end 2041</a:t>
            </a:r>
          </a:p>
          <a:p>
            <a:pPr>
              <a:lnSpc>
                <a:spcPct val="100000"/>
              </a:lnSpc>
            </a:pPr>
            <a:r>
              <a:rPr lang="en-GB" dirty="0"/>
              <a:t>Complementary scientific </a:t>
            </a:r>
            <a:r>
              <a:rPr lang="en-GB" dirty="0">
                <a:solidFill>
                  <a:srgbClr val="FF0000"/>
                </a:solidFill>
              </a:rPr>
              <a:t>diversity programme </a:t>
            </a:r>
            <a:r>
              <a:rPr lang="en-GB" dirty="0"/>
              <a:t>exploiting complex and facilities</a:t>
            </a:r>
          </a:p>
          <a:p>
            <a:pPr>
              <a:lnSpc>
                <a:spcPct val="100000"/>
              </a:lnSpc>
            </a:pPr>
            <a:r>
              <a:rPr lang="en-GB" dirty="0"/>
              <a:t>In the longer term, the preferred direction for a future collider at CERN is the </a:t>
            </a:r>
            <a:r>
              <a:rPr lang="en-GB" dirty="0">
                <a:solidFill>
                  <a:srgbClr val="FF0000"/>
                </a:solidFill>
              </a:rPr>
              <a:t>FCC</a:t>
            </a:r>
            <a:r>
              <a:rPr lang="en-GB" dirty="0"/>
              <a:t>: feasibility study to be delivered end 2025. Alternatives pursued as </a:t>
            </a:r>
            <a:r>
              <a:rPr lang="en-GB" dirty="0">
                <a:solidFill>
                  <a:srgbClr val="FF0000"/>
                </a:solidFill>
              </a:rPr>
              <a:t>plan B</a:t>
            </a:r>
            <a:r>
              <a:rPr lang="en-GB" dirty="0"/>
              <a:t> (CLIC, Muon Collider) plus agreed support to ILC</a:t>
            </a:r>
          </a:p>
          <a:p>
            <a:pPr>
              <a:lnSpc>
                <a:spcPct val="100000"/>
              </a:lnSpc>
            </a:pPr>
            <a:r>
              <a:rPr lang="en-GB" dirty="0"/>
              <a:t>Execution of a </a:t>
            </a:r>
            <a:r>
              <a:rPr lang="en-GB" dirty="0">
                <a:solidFill>
                  <a:srgbClr val="FF0000"/>
                </a:solidFill>
              </a:rPr>
              <a:t>European Accelerator R&amp;D Roadmap </a:t>
            </a:r>
            <a:r>
              <a:rPr lang="en-GB" dirty="0"/>
              <a:t>(</a:t>
            </a:r>
            <a:r>
              <a:rPr lang="en-GB" dirty="0" err="1"/>
              <a:t>HFM</a:t>
            </a:r>
            <a:r>
              <a:rPr lang="en-GB" dirty="0"/>
              <a:t>, RF, MC, </a:t>
            </a:r>
            <a:r>
              <a:rPr lang="en-GB" dirty="0" err="1"/>
              <a:t>PWA</a:t>
            </a:r>
            <a:r>
              <a:rPr lang="en-GB" dirty="0"/>
              <a:t>, (</a:t>
            </a:r>
            <a:r>
              <a:rPr lang="en-GB" dirty="0" err="1"/>
              <a:t>ERL</a:t>
            </a:r>
            <a:r>
              <a:rPr lang="en-GB" dirty="0"/>
              <a:t>))</a:t>
            </a:r>
          </a:p>
          <a:p>
            <a:pPr>
              <a:lnSpc>
                <a:spcPct val="100000"/>
              </a:lnSpc>
            </a:pPr>
            <a:r>
              <a:rPr lang="en-GB" dirty="0"/>
              <a:t>CERN as a Research Infrastructure. European integration via diverse Horizon projects. Leverage position as nexus of an impressive collaborative ecosystem. 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FF0000"/>
                </a:solidFill>
              </a:rPr>
              <a:t>Sustainability</a:t>
            </a:r>
            <a:r>
              <a:rPr lang="en-GB" dirty="0"/>
              <a:t> and Societal impact, Outreach and Education as part of our mission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8D6D21-C0E4-D9AD-7E97-CA2B22A5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199" y="206864"/>
            <a:ext cx="11376025" cy="531663"/>
          </a:xfrm>
        </p:spPr>
        <p:txBody>
          <a:bodyPr/>
          <a:lstStyle/>
          <a:p>
            <a:r>
              <a:rPr lang="en-GB" dirty="0"/>
              <a:t>CERN Plans -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B2297-C88F-473A-BCCB-C0DF6DFA4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5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CE68D-2D9F-5DDF-2B78-97AF132C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 descr="A collage of several posters&#10;&#10;Description automatically generated">
            <a:extLst>
              <a:ext uri="{FF2B5EF4-FFF2-40B4-BE49-F238E27FC236}">
                <a16:creationId xmlns:a16="http://schemas.microsoft.com/office/drawing/2014/main" id="{8E9E18CF-BA78-4DB6-680C-A3C898020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899" y="160695"/>
            <a:ext cx="7772400" cy="637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255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ED276-A4F6-A71C-88FC-6A1ED2395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 descr="Organigramme-muonCollider">
            <a:extLst>
              <a:ext uri="{FF2B5EF4-FFF2-40B4-BE49-F238E27FC236}">
                <a16:creationId xmlns:a16="http://schemas.microsoft.com/office/drawing/2014/main" id="{F3B9699E-036D-ABE9-4DA9-1F2BE1186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2" y="0"/>
            <a:ext cx="6743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2F4E402-2B74-64E1-0C61-485462337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162" y="3902699"/>
            <a:ext cx="4718956" cy="2811756"/>
          </a:xfrm>
          <a:prstGeom prst="rect">
            <a:avLst/>
          </a:prstGeom>
        </p:spPr>
      </p:pic>
      <p:pic>
        <p:nvPicPr>
          <p:cNvPr id="8" name="Picture 7" descr="A group of black text&#10;&#10;Description automatically generated">
            <a:extLst>
              <a:ext uri="{FF2B5EF4-FFF2-40B4-BE49-F238E27FC236}">
                <a16:creationId xmlns:a16="http://schemas.microsoft.com/office/drawing/2014/main" id="{190E9D91-12A2-5FA1-6319-8E9941CFF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5162" y="2262432"/>
            <a:ext cx="1658442" cy="154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1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CBE83F-B978-F2A5-1890-E0E8C2DF4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B7225453-A32D-A278-F4E0-C54C5491C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56926"/>
            <a:ext cx="10905066" cy="3544147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5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close up of a text&#10;&#10;Description automatically generated">
            <a:extLst>
              <a:ext uri="{FF2B5EF4-FFF2-40B4-BE49-F238E27FC236}">
                <a16:creationId xmlns:a16="http://schemas.microsoft.com/office/drawing/2014/main" id="{BBC15F08-01E9-D03F-3ADB-D77A600CA5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38" r="1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C544F6-0141-8A75-1450-A26CDE789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442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shirt&#10;&#10;Description automatically generated">
            <a:extLst>
              <a:ext uri="{FF2B5EF4-FFF2-40B4-BE49-F238E27FC236}">
                <a16:creationId xmlns:a16="http://schemas.microsoft.com/office/drawing/2014/main" id="{12564144-9A0B-CBD7-2607-0300D79D9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89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568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he unseen progress of the LHC | symmetry magazine">
            <a:extLst>
              <a:ext uri="{FF2B5EF4-FFF2-40B4-BE49-F238E27FC236}">
                <a16:creationId xmlns:a16="http://schemas.microsoft.com/office/drawing/2014/main" id="{7C861573-1D1B-6B8C-B780-614DF2FA1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8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6966-CDB7-BE4E-90FA-338EA838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F2511F-3680-F340-81D8-6551AB02B632}"/>
              </a:ext>
            </a:extLst>
          </p:cNvPr>
          <p:cNvSpPr txBox="1"/>
          <p:nvPr/>
        </p:nvSpPr>
        <p:spPr>
          <a:xfrm>
            <a:off x="172016" y="175338"/>
            <a:ext cx="2833735" cy="52322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CERN Plans</a:t>
            </a:r>
          </a:p>
        </p:txBody>
      </p:sp>
    </p:spTree>
    <p:extLst>
      <p:ext uri="{BB962C8B-B14F-4D97-AF65-F5344CB8AC3E}">
        <p14:creationId xmlns:p14="http://schemas.microsoft.com/office/powerpoint/2010/main" val="374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36D9C4-F6BF-BBCA-400B-012FE8E706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975" y="3862238"/>
            <a:ext cx="5495243" cy="2735622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88C96A52-4692-7FC6-808E-313BD850E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1" y="47409"/>
            <a:ext cx="6062440" cy="359208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F68F9-04CE-A346-B9ED-DAFB6184A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F19AA2-5759-1341-920F-208AEC0D1F76}"/>
              </a:ext>
            </a:extLst>
          </p:cNvPr>
          <p:cNvSpPr/>
          <p:nvPr/>
        </p:nvSpPr>
        <p:spPr>
          <a:xfrm>
            <a:off x="158457" y="3783531"/>
            <a:ext cx="2819400" cy="408959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Future Options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E3625B-483A-8349-A738-CD945CBCE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330" y="47409"/>
            <a:ext cx="4034225" cy="362773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6D55FC-B301-244A-A6EB-76674550970C}"/>
              </a:ext>
            </a:extLst>
          </p:cNvPr>
          <p:cNvSpPr/>
          <p:nvPr/>
        </p:nvSpPr>
        <p:spPr>
          <a:xfrm>
            <a:off x="6798859" y="86516"/>
            <a:ext cx="1408439" cy="36632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HL-LHC</a:t>
            </a:r>
          </a:p>
        </p:txBody>
      </p:sp>
      <p:pic>
        <p:nvPicPr>
          <p:cNvPr id="14" name="Picture 2" descr="Linac 4 : Un nouvel injecteur pour le Cern">
            <a:extLst>
              <a:ext uri="{FF2B5EF4-FFF2-40B4-BE49-F238E27FC236}">
                <a16:creationId xmlns:a16="http://schemas.microsoft.com/office/drawing/2014/main" id="{FA29FBC3-8D7B-3EC2-545E-3CE12070F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076" y="4025076"/>
            <a:ext cx="2015848" cy="1511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8D2595-7CF6-1FD9-45BA-5311852448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9442" y="3970104"/>
            <a:ext cx="1898102" cy="1511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 descr="https://mediastream.cern.ch/MediaArchive/Photo/Public/2009/0904207/0904207_04/0904207_04-A4-at-144-dpi.jpg">
            <a:extLst>
              <a:ext uri="{FF2B5EF4-FFF2-40B4-BE49-F238E27FC236}">
                <a16:creationId xmlns:a16="http://schemas.microsoft.com/office/drawing/2014/main" id="{42E95E43-7D17-A0C8-8F80-69606785A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9443" y="5547148"/>
            <a:ext cx="1898103" cy="126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138E04-EC7B-2241-BDCA-881F3411C11E}"/>
              </a:ext>
            </a:extLst>
          </p:cNvPr>
          <p:cNvSpPr/>
          <p:nvPr/>
        </p:nvSpPr>
        <p:spPr>
          <a:xfrm>
            <a:off x="6678382" y="3783261"/>
            <a:ext cx="4119327" cy="408959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Technology/Engineering/R&amp;D</a:t>
            </a:r>
          </a:p>
        </p:txBody>
      </p:sp>
      <p:pic>
        <p:nvPicPr>
          <p:cNvPr id="18" name="Picture 17" descr="A large yellow container on pallets&#10;&#10;Description automatically generated">
            <a:extLst>
              <a:ext uri="{FF2B5EF4-FFF2-40B4-BE49-F238E27FC236}">
                <a16:creationId xmlns:a16="http://schemas.microsoft.com/office/drawing/2014/main" id="{1D872A3F-0E42-2303-74E0-7A9E622B06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3077" y="5567691"/>
            <a:ext cx="2015848" cy="126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10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53789</TotalTime>
  <Words>1244</Words>
  <Application>Microsoft Macintosh PowerPoint</Application>
  <PresentationFormat>Widescreen</PresentationFormat>
  <Paragraphs>152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Calibri-Bold</vt:lpstr>
      <vt:lpstr>Times New Roman</vt:lpstr>
      <vt:lpstr>Wingdings</vt:lpstr>
      <vt:lpstr>Office Theme</vt:lpstr>
      <vt:lpstr>PowerPoint Presentation</vt:lpstr>
      <vt:lpstr>Impressive 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AD, n_TOF, ISOLDE, North Area, East Area</vt:lpstr>
      <vt:lpstr>Complex out to 2036</vt:lpstr>
      <vt:lpstr>PowerPoint Presentation</vt:lpstr>
      <vt:lpstr>HL-LHC timeline</vt:lpstr>
      <vt:lpstr>HL-LHC era - indicative timeline</vt:lpstr>
      <vt:lpstr>HL-LHC - rich and diverse physics programme</vt:lpstr>
      <vt:lpstr>Future Collider Options</vt:lpstr>
      <vt:lpstr>PowerPoint Presentation</vt:lpstr>
      <vt:lpstr>Future Colliders - in brief…</vt:lpstr>
      <vt:lpstr>FCC Feasibility Study 2021-2025: main objectives</vt:lpstr>
      <vt:lpstr>PowerPoint Presentation</vt:lpstr>
      <vt:lpstr>Accelerator R&amp;D</vt:lpstr>
      <vt:lpstr>PowerPoint Presentation</vt:lpstr>
      <vt:lpstr>CERN Plans - 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complex</dc:title>
  <dc:subject/>
  <dc:creator>Mike Lamont</dc:creator>
  <cp:keywords/>
  <dc:description/>
  <cp:lastModifiedBy>Mike Lamont</cp:lastModifiedBy>
  <cp:revision>983</cp:revision>
  <dcterms:created xsi:type="dcterms:W3CDTF">2021-03-16T12:17:23Z</dcterms:created>
  <dcterms:modified xsi:type="dcterms:W3CDTF">2024-03-12T12:06:43Z</dcterms:modified>
  <cp:category/>
</cp:coreProperties>
</file>