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4"/>
  </p:notesMasterIdLst>
  <p:handoutMasterIdLst>
    <p:handoutMasterId r:id="rId35"/>
  </p:handoutMasterIdLst>
  <p:sldIdLst>
    <p:sldId id="264" r:id="rId2"/>
    <p:sldId id="675" r:id="rId3"/>
    <p:sldId id="21088" r:id="rId4"/>
    <p:sldId id="21089" r:id="rId5"/>
    <p:sldId id="21131" r:id="rId6"/>
    <p:sldId id="21145" r:id="rId7"/>
    <p:sldId id="21147" r:id="rId8"/>
    <p:sldId id="1507" r:id="rId9"/>
    <p:sldId id="21091" r:id="rId10"/>
    <p:sldId id="21144" r:id="rId11"/>
    <p:sldId id="21146" r:id="rId12"/>
    <p:sldId id="21114" r:id="rId13"/>
    <p:sldId id="21115" r:id="rId14"/>
    <p:sldId id="21148" r:id="rId15"/>
    <p:sldId id="21103" r:id="rId16"/>
    <p:sldId id="21104" r:id="rId17"/>
    <p:sldId id="21101" r:id="rId18"/>
    <p:sldId id="701" r:id="rId19"/>
    <p:sldId id="21138" r:id="rId20"/>
    <p:sldId id="21087" r:id="rId21"/>
    <p:sldId id="21134" r:id="rId22"/>
    <p:sldId id="21135" r:id="rId23"/>
    <p:sldId id="21136" r:id="rId24"/>
    <p:sldId id="21137" r:id="rId25"/>
    <p:sldId id="21142" r:id="rId26"/>
    <p:sldId id="21132" r:id="rId27"/>
    <p:sldId id="21139" r:id="rId28"/>
    <p:sldId id="1506" r:id="rId29"/>
    <p:sldId id="21120" r:id="rId30"/>
    <p:sldId id="21105" r:id="rId31"/>
    <p:sldId id="1485" r:id="rId32"/>
    <p:sldId id="21116" r:id="rId33"/>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9FFBD"/>
    <a:srgbClr val="FFE221"/>
    <a:srgbClr val="FFDB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461" autoAdjust="0"/>
    <p:restoredTop sz="96281" autoAdjust="0"/>
  </p:normalViewPr>
  <p:slideViewPr>
    <p:cSldViewPr snapToObjects="1" showGuides="1">
      <p:cViewPr varScale="1">
        <p:scale>
          <a:sx n="120" d="100"/>
          <a:sy n="120" d="100"/>
        </p:scale>
        <p:origin x="200" y="100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BF78DC-893B-3240-8646-29CE9678F606}" type="doc">
      <dgm:prSet loTypeId="urn:microsoft.com/office/officeart/2009/3/layout/HorizontalOrganizationChart" loCatId="" qsTypeId="urn:microsoft.com/office/officeart/2005/8/quickstyle/simple1" qsCatId="simple" csTypeId="urn:microsoft.com/office/officeart/2005/8/colors/accent1_2" csCatId="accent1" phldr="1"/>
      <dgm:spPr/>
      <dgm:t>
        <a:bodyPr/>
        <a:lstStyle/>
        <a:p>
          <a:endParaRPr lang="en-US"/>
        </a:p>
      </dgm:t>
    </dgm:pt>
    <dgm:pt modelId="{9E80963D-EF6E-9D48-B664-4A649FAFBC46}">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vert="horz"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WP9 – Test Infrastructures </a:t>
          </a:r>
        </a:p>
        <a:p>
          <a:pPr marL="0" algn="ctr"/>
          <a:r>
            <a:rPr lang="en-US" sz="1200" dirty="0">
              <a:solidFill>
                <a:schemeClr val="tx1"/>
              </a:solidFill>
              <a:latin typeface="Calibri" panose="020F0502020204030204" pitchFamily="34" charset="0"/>
              <a:cs typeface="Calibri" panose="020F0502020204030204" pitchFamily="34" charset="0"/>
            </a:rPr>
            <a:t>(G. </a:t>
          </a:r>
          <a:r>
            <a:rPr lang="en-US" sz="1200" dirty="0" err="1">
              <a:solidFill>
                <a:schemeClr val="tx1"/>
              </a:solidFill>
              <a:latin typeface="Calibri" panose="020F0502020204030204" pitchFamily="34" charset="0"/>
              <a:cs typeface="Calibri" panose="020F0502020204030204" pitchFamily="34" charset="0"/>
            </a:rPr>
            <a:t>Willering</a:t>
          </a:r>
          <a:r>
            <a:rPr lang="en-US" sz="1200" dirty="0">
              <a:solidFill>
                <a:schemeClr val="tx1"/>
              </a:solidFill>
              <a:latin typeface="Calibri" panose="020F0502020204030204" pitchFamily="34" charset="0"/>
              <a:cs typeface="Calibri" panose="020F0502020204030204" pitchFamily="34" charset="0"/>
            </a:rPr>
            <a:t>, E. </a:t>
          </a:r>
          <a:r>
            <a:rPr lang="en-US" sz="1200" dirty="0" err="1">
              <a:solidFill>
                <a:schemeClr val="tx1"/>
              </a:solidFill>
              <a:latin typeface="Calibri" panose="020F0502020204030204" pitchFamily="34" charset="0"/>
              <a:cs typeface="Calibri" panose="020F0502020204030204" pitchFamily="34" charset="0"/>
            </a:rPr>
            <a:t>Beneduce</a:t>
          </a:r>
          <a:r>
            <a:rPr lang="en-US" sz="1200" dirty="0">
              <a:solidFill>
                <a:schemeClr val="tx1"/>
              </a:solidFill>
              <a:latin typeface="Calibri" panose="020F0502020204030204" pitchFamily="34" charset="0"/>
              <a:cs typeface="Calibri" panose="020F0502020204030204" pitchFamily="34" charset="0"/>
            </a:rPr>
            <a:t>)</a:t>
          </a:r>
        </a:p>
      </dgm:t>
    </dgm:pt>
    <dgm:pt modelId="{E5FB3C1D-5F55-FD4A-A8C7-2BAE6AC0E2D3}" type="parTrans" cxnId="{CD3DB482-8F74-654D-BA70-3C1766925660}">
      <dgm:prSet/>
      <dgm:spPr/>
      <dgm:t>
        <a:bodyPr/>
        <a:lstStyle/>
        <a:p>
          <a:endParaRPr lang="en-US" sz="2400">
            <a:solidFill>
              <a:schemeClr val="tx1"/>
            </a:solidFill>
          </a:endParaRPr>
        </a:p>
      </dgm:t>
    </dgm:pt>
    <dgm:pt modelId="{35C6AD1B-1238-314D-AEA5-8B53D8B2E64F}" type="sibTrans" cxnId="{CD3DB482-8F74-654D-BA70-3C1766925660}">
      <dgm:prSet/>
      <dgm:spPr/>
      <dgm:t>
        <a:bodyPr/>
        <a:lstStyle/>
        <a:p>
          <a:endParaRPr lang="en-US" sz="2400">
            <a:solidFill>
              <a:schemeClr val="tx1"/>
            </a:solidFill>
          </a:endParaRPr>
        </a:p>
      </dgm:t>
    </dgm:pt>
    <dgm:pt modelId="{41177EDE-B70A-3547-BDAB-2E738C7EC8EF}">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WP6 – 40T-class all-HTS solenoid </a:t>
          </a:r>
        </a:p>
        <a:p>
          <a:pPr marL="0" algn="ctr"/>
          <a:r>
            <a:rPr lang="en-US" sz="1200" dirty="0">
              <a:solidFill>
                <a:schemeClr val="tx1"/>
              </a:solidFill>
              <a:latin typeface="Calibri" panose="020F0502020204030204" pitchFamily="34" charset="0"/>
              <a:cs typeface="Calibri" panose="020F0502020204030204" pitchFamily="34" charset="0"/>
            </a:rPr>
            <a:t>(B. </a:t>
          </a:r>
          <a:r>
            <a:rPr lang="en-US" sz="1200" dirty="0" err="1">
              <a:solidFill>
                <a:schemeClr val="tx1"/>
              </a:solidFill>
              <a:latin typeface="Calibri" panose="020F0502020204030204" pitchFamily="34" charset="0"/>
              <a:cs typeface="Calibri" panose="020F0502020204030204" pitchFamily="34" charset="0"/>
            </a:rPr>
            <a:t>Bordini</a:t>
          </a:r>
          <a:r>
            <a:rPr lang="en-US" sz="1200" dirty="0">
              <a:solidFill>
                <a:schemeClr val="tx1"/>
              </a:solidFill>
              <a:latin typeface="Calibri" panose="020F0502020204030204" pitchFamily="34" charset="0"/>
              <a:cs typeface="Calibri" panose="020F0502020204030204" pitchFamily="34" charset="0"/>
            </a:rPr>
            <a:t>, P. Vedrine)</a:t>
          </a:r>
        </a:p>
      </dgm:t>
    </dgm:pt>
    <dgm:pt modelId="{4EA4BE35-27FD-B448-83AC-92ABAB4420B6}" type="parTrans" cxnId="{B0C12963-79DA-8F42-BA01-54E519EFCE0C}">
      <dgm:prSet/>
      <dgm:spPr/>
      <dgm:t>
        <a:bodyPr/>
        <a:lstStyle/>
        <a:p>
          <a:endParaRPr lang="en-US" sz="2400">
            <a:solidFill>
              <a:schemeClr val="tx1"/>
            </a:solidFill>
          </a:endParaRPr>
        </a:p>
      </dgm:t>
    </dgm:pt>
    <dgm:pt modelId="{C1ED6A1B-B869-2642-B7C3-3CF3E76A6534}" type="sibTrans" cxnId="{B0C12963-79DA-8F42-BA01-54E519EFCE0C}">
      <dgm:prSet/>
      <dgm:spPr/>
      <dgm:t>
        <a:bodyPr/>
        <a:lstStyle/>
        <a:p>
          <a:endParaRPr lang="en-US" sz="2400">
            <a:solidFill>
              <a:schemeClr val="tx1"/>
            </a:solidFill>
          </a:endParaRPr>
        </a:p>
      </dgm:t>
    </dgm:pt>
    <dgm:pt modelId="{8786A9E9-5B1F-654B-B6D0-13D4DD7754EF}">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WP5 – Materials and Technologies </a:t>
          </a:r>
        </a:p>
        <a:p>
          <a:pPr marL="0" algn="ctr"/>
          <a:r>
            <a:rPr lang="en-US" sz="1200" dirty="0">
              <a:solidFill>
                <a:schemeClr val="tx1"/>
              </a:solidFill>
              <a:latin typeface="Calibri" panose="020F0502020204030204" pitchFamily="34" charset="0"/>
              <a:cs typeface="Calibri" panose="020F0502020204030204" pitchFamily="34" charset="0"/>
            </a:rPr>
            <a:t>(D. </a:t>
          </a:r>
          <a:r>
            <a:rPr lang="en-US" sz="1200" dirty="0" err="1">
              <a:solidFill>
                <a:schemeClr val="tx1"/>
              </a:solidFill>
              <a:latin typeface="Calibri" panose="020F0502020204030204" pitchFamily="34" charset="0"/>
              <a:cs typeface="Calibri" panose="020F0502020204030204" pitchFamily="34" charset="0"/>
            </a:rPr>
            <a:t>Bocjan</a:t>
          </a:r>
          <a:r>
            <a:rPr lang="en-US" sz="1200" dirty="0">
              <a:solidFill>
                <a:schemeClr val="tx1"/>
              </a:solidFill>
              <a:latin typeface="Calibri" panose="020F0502020204030204" pitchFamily="34" charset="0"/>
              <a:cs typeface="Calibri" panose="020F0502020204030204" pitchFamily="34" charset="0"/>
            </a:rPr>
            <a:t>, A. </a:t>
          </a:r>
          <a:r>
            <a:rPr lang="en-US" sz="1200" dirty="0" err="1">
              <a:solidFill>
                <a:schemeClr val="tx1"/>
              </a:solidFill>
              <a:latin typeface="Calibri" panose="020F0502020204030204" pitchFamily="34" charset="0"/>
              <a:cs typeface="Calibri" panose="020F0502020204030204" pitchFamily="34" charset="0"/>
            </a:rPr>
            <a:t>Bersani</a:t>
          </a:r>
          <a:r>
            <a:rPr lang="en-US" sz="1200" dirty="0">
              <a:solidFill>
                <a:schemeClr val="tx1"/>
              </a:solidFill>
              <a:latin typeface="Calibri" panose="020F0502020204030204" pitchFamily="34" charset="0"/>
              <a:cs typeface="Calibri" panose="020F0502020204030204" pitchFamily="34" charset="0"/>
            </a:rPr>
            <a:t>)</a:t>
          </a:r>
        </a:p>
      </dgm:t>
    </dgm:pt>
    <dgm:pt modelId="{39C71533-582D-6A4F-8CE6-A3F03C7C1E0B}" type="parTrans" cxnId="{41F00510-113C-2C41-87FE-F928364F8B20}">
      <dgm:prSet/>
      <dgm:spPr/>
      <dgm:t>
        <a:bodyPr/>
        <a:lstStyle/>
        <a:p>
          <a:endParaRPr lang="en-US" sz="2400">
            <a:solidFill>
              <a:schemeClr val="tx1"/>
            </a:solidFill>
          </a:endParaRPr>
        </a:p>
      </dgm:t>
    </dgm:pt>
    <dgm:pt modelId="{2638C799-3B6A-4C41-AB23-33A4784BA66E}" type="sibTrans" cxnId="{41F00510-113C-2C41-87FE-F928364F8B20}">
      <dgm:prSet/>
      <dgm:spPr/>
      <dgm:t>
        <a:bodyPr/>
        <a:lstStyle/>
        <a:p>
          <a:endParaRPr lang="en-US" sz="2400">
            <a:solidFill>
              <a:schemeClr val="tx1"/>
            </a:solidFill>
          </a:endParaRPr>
        </a:p>
      </dgm:t>
    </dgm:pt>
    <dgm:pt modelId="{8C37442B-7BFE-A145-B243-2D2B0878EED6}">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WP2 – Strategic Roadmap </a:t>
          </a:r>
        </a:p>
        <a:p>
          <a:pPr marL="0" algn="ctr"/>
          <a:r>
            <a:rPr lang="en-US" sz="1200" dirty="0">
              <a:solidFill>
                <a:schemeClr val="tx1"/>
              </a:solidFill>
              <a:latin typeface="Calibri" panose="020F0502020204030204" pitchFamily="34" charset="0"/>
              <a:cs typeface="Calibri" panose="020F0502020204030204" pitchFamily="34" charset="0"/>
            </a:rPr>
            <a:t>(A. Ballarino, L. Rossi)</a:t>
          </a:r>
        </a:p>
      </dgm:t>
    </dgm:pt>
    <dgm:pt modelId="{7196D1CD-C458-BA47-9DD4-1B728F23AE25}" type="sibTrans" cxnId="{C81FCF46-B1D0-C141-A0D5-B0270E79B0AF}">
      <dgm:prSet/>
      <dgm:spPr/>
      <dgm:t>
        <a:bodyPr/>
        <a:lstStyle/>
        <a:p>
          <a:endParaRPr lang="en-US" sz="4000">
            <a:solidFill>
              <a:schemeClr val="tx1"/>
            </a:solidFill>
          </a:endParaRPr>
        </a:p>
      </dgm:t>
    </dgm:pt>
    <dgm:pt modelId="{D7E9D169-7C80-B44B-B07E-0B255517F9CB}" type="parTrans" cxnId="{C81FCF46-B1D0-C141-A0D5-B0270E79B0AF}">
      <dgm:prSet/>
      <dgm:spPr/>
      <dgm:t>
        <a:bodyPr/>
        <a:lstStyle/>
        <a:p>
          <a:endParaRPr lang="en-US" sz="4000">
            <a:solidFill>
              <a:schemeClr val="tx1"/>
            </a:solidFill>
          </a:endParaRPr>
        </a:p>
      </dgm:t>
    </dgm:pt>
    <dgm:pt modelId="{73E94A31-6829-854A-ABE9-C2461D973E9F}">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WP1 - Coordination and Communication </a:t>
          </a:r>
        </a:p>
        <a:p>
          <a:pPr marL="0" algn="ctr"/>
          <a:r>
            <a:rPr lang="en-US" sz="1200" dirty="0">
              <a:solidFill>
                <a:schemeClr val="tx1"/>
              </a:solidFill>
              <a:latin typeface="Calibri" panose="020F0502020204030204" pitchFamily="34" charset="0"/>
              <a:cs typeface="Calibri" panose="020F0502020204030204" pitchFamily="34" charset="0"/>
            </a:rPr>
            <a:t>(L. </a:t>
          </a:r>
          <a:r>
            <a:rPr lang="en-US" sz="1200" dirty="0" err="1">
              <a:solidFill>
                <a:schemeClr val="tx1"/>
              </a:solidFill>
              <a:latin typeface="Calibri" panose="020F0502020204030204" pitchFamily="34" charset="0"/>
              <a:cs typeface="Calibri" panose="020F0502020204030204" pitchFamily="34" charset="0"/>
            </a:rPr>
            <a:t>Bottura</a:t>
          </a:r>
          <a:r>
            <a:rPr lang="en-US" sz="1200" dirty="0">
              <a:solidFill>
                <a:schemeClr val="tx1"/>
              </a:solidFill>
              <a:latin typeface="Calibri" panose="020F0502020204030204" pitchFamily="34" charset="0"/>
              <a:cs typeface="Calibri" panose="020F0502020204030204" pitchFamily="34" charset="0"/>
            </a:rPr>
            <a:t>, P. Vedrine)</a:t>
          </a:r>
        </a:p>
      </dgm:t>
    </dgm:pt>
    <dgm:pt modelId="{18950926-282A-C845-8898-1CF4A54C6E53}" type="parTrans" cxnId="{47183A62-3EAE-7F49-8E2D-446551208F86}">
      <dgm:prSet/>
      <dgm:spPr/>
      <dgm:t>
        <a:bodyPr/>
        <a:lstStyle/>
        <a:p>
          <a:endParaRPr lang="en-US"/>
        </a:p>
      </dgm:t>
    </dgm:pt>
    <dgm:pt modelId="{1CFB04D0-928D-D647-B5DE-A9A822C38D57}" type="sibTrans" cxnId="{47183A62-3EAE-7F49-8E2D-446551208F86}">
      <dgm:prSet/>
      <dgm:spPr/>
      <dgm:t>
        <a:bodyPr/>
        <a:lstStyle/>
        <a:p>
          <a:endParaRPr lang="en-US"/>
        </a:p>
      </dgm:t>
    </dgm:pt>
    <dgm:pt modelId="{CE99073B-80B2-3F42-B239-9E077FC4F2D6}">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tabLst/>
          </a:pPr>
          <a:r>
            <a:rPr lang="en-US" sz="1200" dirty="0">
              <a:solidFill>
                <a:schemeClr val="tx1"/>
              </a:solidFill>
              <a:latin typeface="Calibri" panose="020F0502020204030204" pitchFamily="34" charset="0"/>
              <a:cs typeface="Calibri" panose="020F0502020204030204" pitchFamily="34" charset="0"/>
            </a:rPr>
            <a:t>WP4 – HTS Magnets Applications Studies </a:t>
          </a:r>
        </a:p>
        <a:p>
          <a:pPr marL="0" algn="ctr">
            <a:tabLst/>
          </a:pPr>
          <a:r>
            <a:rPr lang="en-US" sz="1200" dirty="0">
              <a:solidFill>
                <a:schemeClr val="tx1"/>
              </a:solidFill>
              <a:latin typeface="Calibri" panose="020F0502020204030204" pitchFamily="34" charset="0"/>
              <a:cs typeface="Calibri" panose="020F0502020204030204" pitchFamily="34" charset="0"/>
            </a:rPr>
            <a:t>(P. Vedrine, M. </a:t>
          </a:r>
          <a:r>
            <a:rPr lang="en-US" sz="1200" dirty="0" err="1">
              <a:solidFill>
                <a:schemeClr val="tx1"/>
              </a:solidFill>
              <a:latin typeface="Calibri" panose="020F0502020204030204" pitchFamily="34" charset="0"/>
              <a:cs typeface="Calibri" panose="020F0502020204030204" pitchFamily="34" charset="0"/>
            </a:rPr>
            <a:t>Statera</a:t>
          </a:r>
          <a:r>
            <a:rPr lang="en-US" sz="1200" dirty="0">
              <a:solidFill>
                <a:schemeClr val="tx1"/>
              </a:solidFill>
              <a:latin typeface="Calibri" panose="020F0502020204030204" pitchFamily="34" charset="0"/>
              <a:cs typeface="Calibri" panose="020F0502020204030204" pitchFamily="34" charset="0"/>
            </a:rPr>
            <a:t>)</a:t>
          </a:r>
        </a:p>
      </dgm:t>
    </dgm:pt>
    <dgm:pt modelId="{DB32D0F1-A4B8-CF4A-B96F-62F459B36785}" type="parTrans" cxnId="{959A95B1-1386-0E45-B0DC-17BFFC7FA53C}">
      <dgm:prSet/>
      <dgm:spPr/>
      <dgm:t>
        <a:bodyPr/>
        <a:lstStyle/>
        <a:p>
          <a:endParaRPr lang="en-US"/>
        </a:p>
      </dgm:t>
    </dgm:pt>
    <dgm:pt modelId="{A5D4109D-4261-4347-914A-BB52813AA188}" type="sibTrans" cxnId="{959A95B1-1386-0E45-B0DC-17BFFC7FA53C}">
      <dgm:prSet/>
      <dgm:spPr/>
      <dgm:t>
        <a:bodyPr/>
        <a:lstStyle/>
        <a:p>
          <a:endParaRPr lang="en-US"/>
        </a:p>
      </dgm:t>
    </dgm:pt>
    <dgm:pt modelId="{D6310317-8EE3-4246-AEC4-AAABBF5D66A9}">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WP3 – Industry Co-innovation </a:t>
          </a:r>
        </a:p>
        <a:p>
          <a:pPr marL="0" algn="ctr"/>
          <a:r>
            <a:rPr lang="en-US" sz="1200" dirty="0">
              <a:solidFill>
                <a:schemeClr val="tx1"/>
              </a:solidFill>
              <a:latin typeface="Calibri" panose="020F0502020204030204" pitchFamily="34" charset="0"/>
              <a:cs typeface="Calibri" panose="020F0502020204030204" pitchFamily="34" charset="0"/>
            </a:rPr>
            <a:t>(J.M. Perez, S. </a:t>
          </a:r>
          <a:r>
            <a:rPr lang="en-US" sz="1200" dirty="0" err="1">
              <a:solidFill>
                <a:schemeClr val="tx1"/>
              </a:solidFill>
              <a:latin typeface="Calibri" panose="020F0502020204030204" pitchFamily="34" charset="0"/>
              <a:cs typeface="Calibri" panose="020F0502020204030204" pitchFamily="34" charset="0"/>
            </a:rPr>
            <a:t>Leray</a:t>
          </a:r>
          <a:r>
            <a:rPr lang="en-US" sz="1200" dirty="0">
              <a:solidFill>
                <a:schemeClr val="tx1"/>
              </a:solidFill>
              <a:latin typeface="Calibri" panose="020F0502020204030204" pitchFamily="34" charset="0"/>
              <a:cs typeface="Calibri" panose="020F0502020204030204" pitchFamily="34" charset="0"/>
            </a:rPr>
            <a:t>)</a:t>
          </a:r>
        </a:p>
      </dgm:t>
    </dgm:pt>
    <dgm:pt modelId="{E13C01F1-E346-D040-83FD-80FB82DBD358}" type="parTrans" cxnId="{D7F41A31-1FEE-9C4E-A157-5C2693B9D462}">
      <dgm:prSet/>
      <dgm:spPr/>
      <dgm:t>
        <a:bodyPr/>
        <a:lstStyle/>
        <a:p>
          <a:endParaRPr lang="en-US"/>
        </a:p>
      </dgm:t>
    </dgm:pt>
    <dgm:pt modelId="{45EB9897-9649-1B43-ACAC-FE89BD71E8FB}" type="sibTrans" cxnId="{D7F41A31-1FEE-9C4E-A157-5C2693B9D462}">
      <dgm:prSet/>
      <dgm:spPr/>
      <dgm:t>
        <a:bodyPr/>
        <a:lstStyle/>
        <a:p>
          <a:endParaRPr lang="en-US"/>
        </a:p>
      </dgm:t>
    </dgm:pt>
    <dgm:pt modelId="{6F863D50-03C3-B744-BC46-1D0F2729A4D1}">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WP7 – 10T/10MJ-class all-HTS solenoid </a:t>
          </a:r>
        </a:p>
        <a:p>
          <a:pPr marL="0" algn="ctr"/>
          <a:r>
            <a:rPr lang="en-US" sz="1200" dirty="0">
              <a:solidFill>
                <a:schemeClr val="tx1"/>
              </a:solidFill>
              <a:latin typeface="Calibri" panose="020F0502020204030204" pitchFamily="34" charset="0"/>
              <a:cs typeface="Calibri" panose="020F0502020204030204" pitchFamily="34" charset="0"/>
            </a:rPr>
            <a:t>(S. </a:t>
          </a:r>
          <a:r>
            <a:rPr lang="en-US" sz="1200" dirty="0" err="1">
              <a:solidFill>
                <a:schemeClr val="tx1"/>
              </a:solidFill>
              <a:latin typeface="Calibri" panose="020F0502020204030204" pitchFamily="34" charset="0"/>
              <a:cs typeface="Calibri" panose="020F0502020204030204" pitchFamily="34" charset="0"/>
            </a:rPr>
            <a:t>Sorti</a:t>
          </a:r>
          <a:r>
            <a:rPr lang="en-US" sz="1200" dirty="0">
              <a:solidFill>
                <a:schemeClr val="tx1"/>
              </a:solidFill>
              <a:latin typeface="Calibri" panose="020F0502020204030204" pitchFamily="34" charset="0"/>
              <a:cs typeface="Calibri" panose="020F0502020204030204" pitchFamily="34" charset="0"/>
            </a:rPr>
            <a:t>, C. Santini)</a:t>
          </a:r>
        </a:p>
      </dgm:t>
    </dgm:pt>
    <dgm:pt modelId="{5340D1D8-A6E0-4A45-A487-CF42FE123D39}" type="parTrans" cxnId="{00265312-33B2-BA45-8C04-0B77B45F3F97}">
      <dgm:prSet/>
      <dgm:spPr/>
      <dgm:t>
        <a:bodyPr/>
        <a:lstStyle/>
        <a:p>
          <a:endParaRPr lang="en-US"/>
        </a:p>
      </dgm:t>
    </dgm:pt>
    <dgm:pt modelId="{D7116565-501D-A544-8D22-D2C10C366757}" type="sibTrans" cxnId="{00265312-33B2-BA45-8C04-0B77B45F3F97}">
      <dgm:prSet/>
      <dgm:spPr/>
      <dgm:t>
        <a:bodyPr/>
        <a:lstStyle/>
        <a:p>
          <a:endParaRPr lang="en-US"/>
        </a:p>
      </dgm:t>
    </dgm:pt>
    <dgm:pt modelId="{F02038F1-C9D1-F74C-AC61-2F8F9ABF5E1C}">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WP8 – K=2 all-HTS undulator </a:t>
          </a:r>
        </a:p>
        <a:p>
          <a:pPr marL="0" algn="ctr"/>
          <a:r>
            <a:rPr lang="en-US" sz="1200" dirty="0">
              <a:solidFill>
                <a:schemeClr val="tx1"/>
              </a:solidFill>
              <a:latin typeface="Calibri" panose="020F0502020204030204" pitchFamily="34" charset="0"/>
              <a:cs typeface="Calibri" panose="020F0502020204030204" pitchFamily="34" charset="0"/>
            </a:rPr>
            <a:t>(S. </a:t>
          </a:r>
          <a:r>
            <a:rPr lang="en-US" sz="1200" dirty="0" err="1">
              <a:solidFill>
                <a:schemeClr val="tx1"/>
              </a:solidFill>
              <a:latin typeface="Calibri" panose="020F0502020204030204" pitchFamily="34" charset="0"/>
              <a:cs typeface="Calibri" panose="020F0502020204030204" pitchFamily="34" charset="0"/>
            </a:rPr>
            <a:t>Casalbuoni</a:t>
          </a:r>
          <a:r>
            <a:rPr lang="en-US" sz="1200" dirty="0">
              <a:solidFill>
                <a:schemeClr val="tx1"/>
              </a:solidFill>
              <a:latin typeface="Calibri" panose="020F0502020204030204" pitchFamily="34" charset="0"/>
              <a:cs typeface="Calibri" panose="020F0502020204030204" pitchFamily="34" charset="0"/>
            </a:rPr>
            <a:t>, M. </a:t>
          </a:r>
          <a:r>
            <a:rPr lang="en-US" sz="1200" dirty="0" err="1">
              <a:solidFill>
                <a:schemeClr val="tx1"/>
              </a:solidFill>
              <a:latin typeface="Calibri" panose="020F0502020204030204" pitchFamily="34" charset="0"/>
              <a:cs typeface="Calibri" panose="020F0502020204030204" pitchFamily="34" charset="0"/>
            </a:rPr>
            <a:t>Calvi</a:t>
          </a:r>
          <a:r>
            <a:rPr lang="en-US" sz="1200" dirty="0">
              <a:solidFill>
                <a:schemeClr val="tx1"/>
              </a:solidFill>
              <a:latin typeface="Calibri" panose="020F0502020204030204" pitchFamily="34" charset="0"/>
              <a:cs typeface="Calibri" panose="020F0502020204030204" pitchFamily="34" charset="0"/>
            </a:rPr>
            <a:t>)</a:t>
          </a:r>
        </a:p>
      </dgm:t>
    </dgm:pt>
    <dgm:pt modelId="{A0EFE1DD-30B2-284B-A029-6F4594CF1756}" type="parTrans" cxnId="{3D7B6F40-3306-E841-875C-0F09D59C59F3}">
      <dgm:prSet/>
      <dgm:spPr/>
      <dgm:t>
        <a:bodyPr/>
        <a:lstStyle/>
        <a:p>
          <a:endParaRPr lang="en-US"/>
        </a:p>
      </dgm:t>
    </dgm:pt>
    <dgm:pt modelId="{D80D1FC5-0AB5-C14B-8883-E70573B2FA3D}" type="sibTrans" cxnId="{3D7B6F40-3306-E841-875C-0F09D59C59F3}">
      <dgm:prSet/>
      <dgm:spPr/>
      <dgm:t>
        <a:bodyPr/>
        <a:lstStyle/>
        <a:p>
          <a:endParaRPr lang="en-US"/>
        </a:p>
      </dgm:t>
    </dgm:pt>
    <dgm:pt modelId="{ABED2745-FE35-0F42-8DA3-624F818B75E0}" type="pres">
      <dgm:prSet presAssocID="{8BBF78DC-893B-3240-8646-29CE9678F606}" presName="hierChild1" presStyleCnt="0">
        <dgm:presLayoutVars>
          <dgm:orgChart val="1"/>
          <dgm:chPref val="1"/>
          <dgm:dir/>
          <dgm:animOne val="branch"/>
          <dgm:animLvl val="lvl"/>
          <dgm:resizeHandles/>
        </dgm:presLayoutVars>
      </dgm:prSet>
      <dgm:spPr/>
    </dgm:pt>
    <dgm:pt modelId="{E6292A8F-FA43-4749-AC53-FE80133167F3}" type="pres">
      <dgm:prSet presAssocID="{73E94A31-6829-854A-ABE9-C2461D973E9F}" presName="hierRoot1" presStyleCnt="0">
        <dgm:presLayoutVars>
          <dgm:hierBranch val="init"/>
        </dgm:presLayoutVars>
      </dgm:prSet>
      <dgm:spPr/>
    </dgm:pt>
    <dgm:pt modelId="{09801A09-194A-C745-BA9B-0D931FF9A0D4}" type="pres">
      <dgm:prSet presAssocID="{73E94A31-6829-854A-ABE9-C2461D973E9F}" presName="rootComposite1" presStyleCnt="0"/>
      <dgm:spPr/>
    </dgm:pt>
    <dgm:pt modelId="{FBA68A1E-EA65-B340-80A7-6A68618BC83F}" type="pres">
      <dgm:prSet presAssocID="{73E94A31-6829-854A-ABE9-C2461D973E9F}" presName="rootText1" presStyleLbl="node0" presStyleIdx="0" presStyleCnt="1" custScaleX="2000000" custScaleY="902933" custLinFactX="1000000" custLinFactY="-2105533" custLinFactNeighborX="1020307" custLinFactNeighborY="-2200000">
        <dgm:presLayoutVars>
          <dgm:chPref val="3"/>
        </dgm:presLayoutVars>
      </dgm:prSet>
      <dgm:spPr/>
    </dgm:pt>
    <dgm:pt modelId="{9C0D5AEF-E237-9946-B01A-A1E9244394B1}" type="pres">
      <dgm:prSet presAssocID="{73E94A31-6829-854A-ABE9-C2461D973E9F}" presName="rootConnector1" presStyleLbl="node1" presStyleIdx="0" presStyleCnt="0"/>
      <dgm:spPr/>
    </dgm:pt>
    <dgm:pt modelId="{2C83A04F-F801-FF41-A0A6-6D8AE9058F04}" type="pres">
      <dgm:prSet presAssocID="{73E94A31-6829-854A-ABE9-C2461D973E9F}" presName="hierChild2" presStyleCnt="0"/>
      <dgm:spPr/>
    </dgm:pt>
    <dgm:pt modelId="{6F6DD85E-34F1-DA42-A992-06FF91DA5567}" type="pres">
      <dgm:prSet presAssocID="{D7E9D169-7C80-B44B-B07E-0B255517F9CB}" presName="Name64" presStyleLbl="parChTrans1D2" presStyleIdx="0" presStyleCnt="8"/>
      <dgm:spPr/>
    </dgm:pt>
    <dgm:pt modelId="{3572340C-151D-3A41-8496-6EE349DC5E56}" type="pres">
      <dgm:prSet presAssocID="{8C37442B-7BFE-A145-B243-2D2B0878EED6}" presName="hierRoot2" presStyleCnt="0">
        <dgm:presLayoutVars>
          <dgm:hierBranch val="init"/>
        </dgm:presLayoutVars>
      </dgm:prSet>
      <dgm:spPr/>
    </dgm:pt>
    <dgm:pt modelId="{CC5887DF-2102-1541-9668-E7CBDB3C37E8}" type="pres">
      <dgm:prSet presAssocID="{8C37442B-7BFE-A145-B243-2D2B0878EED6}" presName="rootComposite" presStyleCnt="0"/>
      <dgm:spPr/>
    </dgm:pt>
    <dgm:pt modelId="{03CC4C40-4F9A-8B4C-BA22-7E33B94D2CC6}" type="pres">
      <dgm:prSet presAssocID="{8C37442B-7BFE-A145-B243-2D2B0878EED6}" presName="rootText" presStyleLbl="node2" presStyleIdx="0" presStyleCnt="8" custScaleX="2000000" custScaleY="918614" custLinFactNeighborX="0">
        <dgm:presLayoutVars>
          <dgm:chPref val="3"/>
        </dgm:presLayoutVars>
      </dgm:prSet>
      <dgm:spPr/>
    </dgm:pt>
    <dgm:pt modelId="{A453102A-3912-DB4A-BAA4-2E8937CDD7B6}" type="pres">
      <dgm:prSet presAssocID="{8C37442B-7BFE-A145-B243-2D2B0878EED6}" presName="rootConnector" presStyleLbl="node2" presStyleIdx="0" presStyleCnt="8"/>
      <dgm:spPr/>
    </dgm:pt>
    <dgm:pt modelId="{2D72323A-0AB3-D749-A9BE-0FC5FB50F04A}" type="pres">
      <dgm:prSet presAssocID="{8C37442B-7BFE-A145-B243-2D2B0878EED6}" presName="hierChild4" presStyleCnt="0"/>
      <dgm:spPr/>
    </dgm:pt>
    <dgm:pt modelId="{27506BA9-C00D-844E-99EB-EDCF59AA1975}" type="pres">
      <dgm:prSet presAssocID="{8C37442B-7BFE-A145-B243-2D2B0878EED6}" presName="hierChild5" presStyleCnt="0"/>
      <dgm:spPr/>
    </dgm:pt>
    <dgm:pt modelId="{D93762E7-70D0-8047-B542-83B0BBAF0924}" type="pres">
      <dgm:prSet presAssocID="{E13C01F1-E346-D040-83FD-80FB82DBD358}" presName="Name64" presStyleLbl="parChTrans1D2" presStyleIdx="1" presStyleCnt="8"/>
      <dgm:spPr/>
    </dgm:pt>
    <dgm:pt modelId="{380D9271-AF3E-ED45-91CD-E5F3844071E6}" type="pres">
      <dgm:prSet presAssocID="{D6310317-8EE3-4246-AEC4-AAABBF5D66A9}" presName="hierRoot2" presStyleCnt="0">
        <dgm:presLayoutVars>
          <dgm:hierBranch val="init"/>
        </dgm:presLayoutVars>
      </dgm:prSet>
      <dgm:spPr/>
    </dgm:pt>
    <dgm:pt modelId="{373B4E94-3F18-AB44-ACD2-C8158C8E2713}" type="pres">
      <dgm:prSet presAssocID="{D6310317-8EE3-4246-AEC4-AAABBF5D66A9}" presName="rootComposite" presStyleCnt="0"/>
      <dgm:spPr/>
    </dgm:pt>
    <dgm:pt modelId="{73E5BD1D-1E62-EC44-B00F-0E6C1976C6B9}" type="pres">
      <dgm:prSet presAssocID="{D6310317-8EE3-4246-AEC4-AAABBF5D66A9}" presName="rootText" presStyleLbl="node2" presStyleIdx="1" presStyleCnt="8" custScaleX="2000000" custScaleY="917286">
        <dgm:presLayoutVars>
          <dgm:chPref val="3"/>
        </dgm:presLayoutVars>
      </dgm:prSet>
      <dgm:spPr/>
    </dgm:pt>
    <dgm:pt modelId="{B6D9E2D9-657F-CB4A-8F52-C464E1559B7C}" type="pres">
      <dgm:prSet presAssocID="{D6310317-8EE3-4246-AEC4-AAABBF5D66A9}" presName="rootConnector" presStyleLbl="node2" presStyleIdx="1" presStyleCnt="8"/>
      <dgm:spPr/>
    </dgm:pt>
    <dgm:pt modelId="{CDE5E9D5-0F94-7D45-9D6A-B519DDDE1515}" type="pres">
      <dgm:prSet presAssocID="{D6310317-8EE3-4246-AEC4-AAABBF5D66A9}" presName="hierChild4" presStyleCnt="0"/>
      <dgm:spPr/>
    </dgm:pt>
    <dgm:pt modelId="{7D69E817-7C51-C648-94BF-081313B2ECA6}" type="pres">
      <dgm:prSet presAssocID="{D6310317-8EE3-4246-AEC4-AAABBF5D66A9}" presName="hierChild5" presStyleCnt="0"/>
      <dgm:spPr/>
    </dgm:pt>
    <dgm:pt modelId="{92A2A79E-4781-1447-AD74-FED5A81AACCD}" type="pres">
      <dgm:prSet presAssocID="{DB32D0F1-A4B8-CF4A-B96F-62F459B36785}" presName="Name64" presStyleLbl="parChTrans1D2" presStyleIdx="2" presStyleCnt="8"/>
      <dgm:spPr/>
    </dgm:pt>
    <dgm:pt modelId="{6BF74A63-E101-E042-81DA-1A71B927C0B4}" type="pres">
      <dgm:prSet presAssocID="{CE99073B-80B2-3F42-B239-9E077FC4F2D6}" presName="hierRoot2" presStyleCnt="0">
        <dgm:presLayoutVars>
          <dgm:hierBranch val="init"/>
        </dgm:presLayoutVars>
      </dgm:prSet>
      <dgm:spPr/>
    </dgm:pt>
    <dgm:pt modelId="{FBC2CE46-A3F8-604D-B11A-E6FC41C075B0}" type="pres">
      <dgm:prSet presAssocID="{CE99073B-80B2-3F42-B239-9E077FC4F2D6}" presName="rootComposite" presStyleCnt="0"/>
      <dgm:spPr/>
    </dgm:pt>
    <dgm:pt modelId="{4A346B2F-F27A-A740-8998-8B95A3FF0A2C}" type="pres">
      <dgm:prSet presAssocID="{CE99073B-80B2-3F42-B239-9E077FC4F2D6}" presName="rootText" presStyleLbl="node2" presStyleIdx="2" presStyleCnt="8" custScaleX="2000000" custScaleY="915963">
        <dgm:presLayoutVars>
          <dgm:chPref val="3"/>
        </dgm:presLayoutVars>
      </dgm:prSet>
      <dgm:spPr/>
    </dgm:pt>
    <dgm:pt modelId="{858B2988-4373-374C-9D16-38469A5415DC}" type="pres">
      <dgm:prSet presAssocID="{CE99073B-80B2-3F42-B239-9E077FC4F2D6}" presName="rootConnector" presStyleLbl="node2" presStyleIdx="2" presStyleCnt="8"/>
      <dgm:spPr/>
    </dgm:pt>
    <dgm:pt modelId="{3B9A8E18-0CE3-0644-9E9B-A307F75F7B07}" type="pres">
      <dgm:prSet presAssocID="{CE99073B-80B2-3F42-B239-9E077FC4F2D6}" presName="hierChild4" presStyleCnt="0"/>
      <dgm:spPr/>
    </dgm:pt>
    <dgm:pt modelId="{116FF127-176C-3340-80FC-77D351FBC22C}" type="pres">
      <dgm:prSet presAssocID="{CE99073B-80B2-3F42-B239-9E077FC4F2D6}" presName="hierChild5" presStyleCnt="0"/>
      <dgm:spPr/>
    </dgm:pt>
    <dgm:pt modelId="{0E20FA6A-B3A4-134C-BCDC-614CF0636798}" type="pres">
      <dgm:prSet presAssocID="{39C71533-582D-6A4F-8CE6-A3F03C7C1E0B}" presName="Name64" presStyleLbl="parChTrans1D2" presStyleIdx="3" presStyleCnt="8"/>
      <dgm:spPr/>
    </dgm:pt>
    <dgm:pt modelId="{DF75ECFF-E39E-6140-A387-4431A309EDD3}" type="pres">
      <dgm:prSet presAssocID="{8786A9E9-5B1F-654B-B6D0-13D4DD7754EF}" presName="hierRoot2" presStyleCnt="0">
        <dgm:presLayoutVars>
          <dgm:hierBranch val="init"/>
        </dgm:presLayoutVars>
      </dgm:prSet>
      <dgm:spPr/>
    </dgm:pt>
    <dgm:pt modelId="{C270CEE9-927A-8B40-99AF-F17982199616}" type="pres">
      <dgm:prSet presAssocID="{8786A9E9-5B1F-654B-B6D0-13D4DD7754EF}" presName="rootComposite" presStyleCnt="0"/>
      <dgm:spPr/>
    </dgm:pt>
    <dgm:pt modelId="{9A44EDF1-BFF3-3F4D-83DC-A1D1F0F9EE59}" type="pres">
      <dgm:prSet presAssocID="{8786A9E9-5B1F-654B-B6D0-13D4DD7754EF}" presName="rootText" presStyleLbl="node2" presStyleIdx="3" presStyleCnt="8" custScaleX="2000000" custScaleY="918401">
        <dgm:presLayoutVars>
          <dgm:chPref val="3"/>
        </dgm:presLayoutVars>
      </dgm:prSet>
      <dgm:spPr/>
    </dgm:pt>
    <dgm:pt modelId="{C085B827-80A5-2642-A335-6F498BA79C93}" type="pres">
      <dgm:prSet presAssocID="{8786A9E9-5B1F-654B-B6D0-13D4DD7754EF}" presName="rootConnector" presStyleLbl="node2" presStyleIdx="3" presStyleCnt="8"/>
      <dgm:spPr/>
    </dgm:pt>
    <dgm:pt modelId="{2527BC6D-DBA2-9542-A83D-39C98946436A}" type="pres">
      <dgm:prSet presAssocID="{8786A9E9-5B1F-654B-B6D0-13D4DD7754EF}" presName="hierChild4" presStyleCnt="0"/>
      <dgm:spPr/>
    </dgm:pt>
    <dgm:pt modelId="{98C5C6E1-8A18-3840-B75F-A6334AEF35C5}" type="pres">
      <dgm:prSet presAssocID="{8786A9E9-5B1F-654B-B6D0-13D4DD7754EF}" presName="hierChild5" presStyleCnt="0"/>
      <dgm:spPr/>
    </dgm:pt>
    <dgm:pt modelId="{45BFDA53-6EB8-F146-8D80-91E75A3F8EF5}" type="pres">
      <dgm:prSet presAssocID="{4EA4BE35-27FD-B448-83AC-92ABAB4420B6}" presName="Name64" presStyleLbl="parChTrans1D2" presStyleIdx="4" presStyleCnt="8"/>
      <dgm:spPr/>
    </dgm:pt>
    <dgm:pt modelId="{8BD40CD2-0CF1-1E4F-92DC-2F0363C5195C}" type="pres">
      <dgm:prSet presAssocID="{41177EDE-B70A-3547-BDAB-2E738C7EC8EF}" presName="hierRoot2" presStyleCnt="0">
        <dgm:presLayoutVars>
          <dgm:hierBranch val="init"/>
        </dgm:presLayoutVars>
      </dgm:prSet>
      <dgm:spPr/>
    </dgm:pt>
    <dgm:pt modelId="{574E5013-6520-424B-B147-EFE91E13DF77}" type="pres">
      <dgm:prSet presAssocID="{41177EDE-B70A-3547-BDAB-2E738C7EC8EF}" presName="rootComposite" presStyleCnt="0"/>
      <dgm:spPr/>
    </dgm:pt>
    <dgm:pt modelId="{E30CD277-695A-8D49-884C-028BA76BDF38}" type="pres">
      <dgm:prSet presAssocID="{41177EDE-B70A-3547-BDAB-2E738C7EC8EF}" presName="rootText" presStyleLbl="node2" presStyleIdx="4" presStyleCnt="8" custScaleX="2000000" custScaleY="914453">
        <dgm:presLayoutVars>
          <dgm:chPref val="3"/>
        </dgm:presLayoutVars>
      </dgm:prSet>
      <dgm:spPr/>
    </dgm:pt>
    <dgm:pt modelId="{214B6B1C-2A4F-1846-A6C4-39919A9838FA}" type="pres">
      <dgm:prSet presAssocID="{41177EDE-B70A-3547-BDAB-2E738C7EC8EF}" presName="rootConnector" presStyleLbl="node2" presStyleIdx="4" presStyleCnt="8"/>
      <dgm:spPr/>
    </dgm:pt>
    <dgm:pt modelId="{9D0601EE-E6B0-6446-879D-27E15754ECFC}" type="pres">
      <dgm:prSet presAssocID="{41177EDE-B70A-3547-BDAB-2E738C7EC8EF}" presName="hierChild4" presStyleCnt="0"/>
      <dgm:spPr/>
    </dgm:pt>
    <dgm:pt modelId="{DDDF38EF-28E4-E947-8B2A-19F0395F95B1}" type="pres">
      <dgm:prSet presAssocID="{41177EDE-B70A-3547-BDAB-2E738C7EC8EF}" presName="hierChild5" presStyleCnt="0"/>
      <dgm:spPr/>
    </dgm:pt>
    <dgm:pt modelId="{0EDEE68C-135F-EF48-96BD-500025E41C71}" type="pres">
      <dgm:prSet presAssocID="{5340D1D8-A6E0-4A45-A487-CF42FE123D39}" presName="Name64" presStyleLbl="parChTrans1D2" presStyleIdx="5" presStyleCnt="8"/>
      <dgm:spPr/>
    </dgm:pt>
    <dgm:pt modelId="{6F673DA1-2225-2A41-A65F-626C5E86E4A8}" type="pres">
      <dgm:prSet presAssocID="{6F863D50-03C3-B744-BC46-1D0F2729A4D1}" presName="hierRoot2" presStyleCnt="0">
        <dgm:presLayoutVars>
          <dgm:hierBranch val="init"/>
        </dgm:presLayoutVars>
      </dgm:prSet>
      <dgm:spPr/>
    </dgm:pt>
    <dgm:pt modelId="{7C52F864-4633-4243-80A2-4BC08AAB6A66}" type="pres">
      <dgm:prSet presAssocID="{6F863D50-03C3-B744-BC46-1D0F2729A4D1}" presName="rootComposite" presStyleCnt="0"/>
      <dgm:spPr/>
    </dgm:pt>
    <dgm:pt modelId="{DD0E924A-DEF9-8646-8365-D18632AFDC39}" type="pres">
      <dgm:prSet presAssocID="{6F863D50-03C3-B744-BC46-1D0F2729A4D1}" presName="rootText" presStyleLbl="node2" presStyleIdx="5" presStyleCnt="8" custScaleX="2000000" custScaleY="910540">
        <dgm:presLayoutVars>
          <dgm:chPref val="3"/>
        </dgm:presLayoutVars>
      </dgm:prSet>
      <dgm:spPr/>
    </dgm:pt>
    <dgm:pt modelId="{7E2E197D-2C2D-134D-9FDC-0E3E342822DE}" type="pres">
      <dgm:prSet presAssocID="{6F863D50-03C3-B744-BC46-1D0F2729A4D1}" presName="rootConnector" presStyleLbl="node2" presStyleIdx="5" presStyleCnt="8"/>
      <dgm:spPr/>
    </dgm:pt>
    <dgm:pt modelId="{56FABEC3-DF8E-3E4D-9E1F-B34749EE208F}" type="pres">
      <dgm:prSet presAssocID="{6F863D50-03C3-B744-BC46-1D0F2729A4D1}" presName="hierChild4" presStyleCnt="0"/>
      <dgm:spPr/>
    </dgm:pt>
    <dgm:pt modelId="{9F291A69-059C-5E40-8DA1-E016EA536850}" type="pres">
      <dgm:prSet presAssocID="{6F863D50-03C3-B744-BC46-1D0F2729A4D1}" presName="hierChild5" presStyleCnt="0"/>
      <dgm:spPr/>
    </dgm:pt>
    <dgm:pt modelId="{B5D56CBB-0307-444D-9B4A-39AC327C16D9}" type="pres">
      <dgm:prSet presAssocID="{A0EFE1DD-30B2-284B-A029-6F4594CF1756}" presName="Name64" presStyleLbl="parChTrans1D2" presStyleIdx="6" presStyleCnt="8"/>
      <dgm:spPr/>
    </dgm:pt>
    <dgm:pt modelId="{127FD65B-86CB-BB44-9321-F27DB85EFB4A}" type="pres">
      <dgm:prSet presAssocID="{F02038F1-C9D1-F74C-AC61-2F8F9ABF5E1C}" presName="hierRoot2" presStyleCnt="0">
        <dgm:presLayoutVars>
          <dgm:hierBranch val="init"/>
        </dgm:presLayoutVars>
      </dgm:prSet>
      <dgm:spPr/>
    </dgm:pt>
    <dgm:pt modelId="{53DEB77D-8107-7D46-BBF5-0680957EA165}" type="pres">
      <dgm:prSet presAssocID="{F02038F1-C9D1-F74C-AC61-2F8F9ABF5E1C}" presName="rootComposite" presStyleCnt="0"/>
      <dgm:spPr/>
    </dgm:pt>
    <dgm:pt modelId="{A8A8B4D5-2393-564F-9CA0-CCB58633423C}" type="pres">
      <dgm:prSet presAssocID="{F02038F1-C9D1-F74C-AC61-2F8F9ABF5E1C}" presName="rootText" presStyleLbl="node2" presStyleIdx="6" presStyleCnt="8" custScaleX="2000000" custScaleY="906660">
        <dgm:presLayoutVars>
          <dgm:chPref val="3"/>
        </dgm:presLayoutVars>
      </dgm:prSet>
      <dgm:spPr/>
    </dgm:pt>
    <dgm:pt modelId="{93E2014F-678F-474E-B925-1D2FA17ABB7C}" type="pres">
      <dgm:prSet presAssocID="{F02038F1-C9D1-F74C-AC61-2F8F9ABF5E1C}" presName="rootConnector" presStyleLbl="node2" presStyleIdx="6" presStyleCnt="8"/>
      <dgm:spPr/>
    </dgm:pt>
    <dgm:pt modelId="{DEB9B8ED-8DAC-994E-AAC3-1DC6AEE7800B}" type="pres">
      <dgm:prSet presAssocID="{F02038F1-C9D1-F74C-AC61-2F8F9ABF5E1C}" presName="hierChild4" presStyleCnt="0"/>
      <dgm:spPr/>
    </dgm:pt>
    <dgm:pt modelId="{38B88899-5294-4844-B9D9-DC33C3C94199}" type="pres">
      <dgm:prSet presAssocID="{F02038F1-C9D1-F74C-AC61-2F8F9ABF5E1C}" presName="hierChild5" presStyleCnt="0"/>
      <dgm:spPr/>
    </dgm:pt>
    <dgm:pt modelId="{6211684C-56E9-5442-90B5-5757616AC0E4}" type="pres">
      <dgm:prSet presAssocID="{E5FB3C1D-5F55-FD4A-A8C7-2BAE6AC0E2D3}" presName="Name64" presStyleLbl="parChTrans1D2" presStyleIdx="7" presStyleCnt="8"/>
      <dgm:spPr/>
    </dgm:pt>
    <dgm:pt modelId="{248D0D08-7D7B-9445-BE6D-08836EEE4CFE}" type="pres">
      <dgm:prSet presAssocID="{9E80963D-EF6E-9D48-B664-4A649FAFBC46}" presName="hierRoot2" presStyleCnt="0">
        <dgm:presLayoutVars>
          <dgm:hierBranch val="init"/>
        </dgm:presLayoutVars>
      </dgm:prSet>
      <dgm:spPr/>
    </dgm:pt>
    <dgm:pt modelId="{35563D2A-5514-E648-8449-5B7461AF2D62}" type="pres">
      <dgm:prSet presAssocID="{9E80963D-EF6E-9D48-B664-4A649FAFBC46}" presName="rootComposite" presStyleCnt="0"/>
      <dgm:spPr/>
    </dgm:pt>
    <dgm:pt modelId="{FCF41883-CD67-474E-AB2C-ACE1FF56E440}" type="pres">
      <dgm:prSet presAssocID="{9E80963D-EF6E-9D48-B664-4A649FAFBC46}" presName="rootText" presStyleLbl="node2" presStyleIdx="7" presStyleCnt="8" custScaleX="2000000" custScaleY="900266">
        <dgm:presLayoutVars>
          <dgm:chPref val="3"/>
        </dgm:presLayoutVars>
      </dgm:prSet>
      <dgm:spPr/>
    </dgm:pt>
    <dgm:pt modelId="{4BE942C5-4D27-6A44-8CF8-E3F0781B4F6E}" type="pres">
      <dgm:prSet presAssocID="{9E80963D-EF6E-9D48-B664-4A649FAFBC46}" presName="rootConnector" presStyleLbl="node2" presStyleIdx="7" presStyleCnt="8"/>
      <dgm:spPr/>
    </dgm:pt>
    <dgm:pt modelId="{66D0D332-A6A8-5D4B-B672-8F5B91893838}" type="pres">
      <dgm:prSet presAssocID="{9E80963D-EF6E-9D48-B664-4A649FAFBC46}" presName="hierChild4" presStyleCnt="0"/>
      <dgm:spPr/>
    </dgm:pt>
    <dgm:pt modelId="{C2A75369-5A40-914A-9098-D902DCEA97AB}" type="pres">
      <dgm:prSet presAssocID="{9E80963D-EF6E-9D48-B664-4A649FAFBC46}" presName="hierChild5" presStyleCnt="0"/>
      <dgm:spPr/>
    </dgm:pt>
    <dgm:pt modelId="{82E3E19D-2991-D642-8F0F-9F3AE28402BA}" type="pres">
      <dgm:prSet presAssocID="{73E94A31-6829-854A-ABE9-C2461D973E9F}" presName="hierChild3" presStyleCnt="0"/>
      <dgm:spPr/>
    </dgm:pt>
  </dgm:ptLst>
  <dgm:cxnLst>
    <dgm:cxn modelId="{49C5B300-3C91-624F-BAD7-ADAA3B79A157}" type="presOf" srcId="{E13C01F1-E346-D040-83FD-80FB82DBD358}" destId="{D93762E7-70D0-8047-B542-83B0BBAF0924}" srcOrd="0" destOrd="0" presId="urn:microsoft.com/office/officeart/2009/3/layout/HorizontalOrganizationChart"/>
    <dgm:cxn modelId="{3519920C-81AE-C346-AE9B-B09844F27346}" type="presOf" srcId="{CE99073B-80B2-3F42-B239-9E077FC4F2D6}" destId="{4A346B2F-F27A-A740-8998-8B95A3FF0A2C}" srcOrd="0" destOrd="0" presId="urn:microsoft.com/office/officeart/2009/3/layout/HorizontalOrganizationChart"/>
    <dgm:cxn modelId="{57660A0D-1261-9D4C-8E82-F28105053518}" type="presOf" srcId="{DB32D0F1-A4B8-CF4A-B96F-62F459B36785}" destId="{92A2A79E-4781-1447-AD74-FED5A81AACCD}" srcOrd="0" destOrd="0" presId="urn:microsoft.com/office/officeart/2009/3/layout/HorizontalOrganizationChart"/>
    <dgm:cxn modelId="{41F00510-113C-2C41-87FE-F928364F8B20}" srcId="{73E94A31-6829-854A-ABE9-C2461D973E9F}" destId="{8786A9E9-5B1F-654B-B6D0-13D4DD7754EF}" srcOrd="3" destOrd="0" parTransId="{39C71533-582D-6A4F-8CE6-A3F03C7C1E0B}" sibTransId="{2638C799-3B6A-4C41-AB23-33A4784BA66E}"/>
    <dgm:cxn modelId="{8816A911-F80A-5B42-B7E5-6C10B03AF540}" type="presOf" srcId="{6F863D50-03C3-B744-BC46-1D0F2729A4D1}" destId="{7E2E197D-2C2D-134D-9FDC-0E3E342822DE}" srcOrd="1" destOrd="0" presId="urn:microsoft.com/office/officeart/2009/3/layout/HorizontalOrganizationChart"/>
    <dgm:cxn modelId="{00265312-33B2-BA45-8C04-0B77B45F3F97}" srcId="{73E94A31-6829-854A-ABE9-C2461D973E9F}" destId="{6F863D50-03C3-B744-BC46-1D0F2729A4D1}" srcOrd="5" destOrd="0" parTransId="{5340D1D8-A6E0-4A45-A487-CF42FE123D39}" sibTransId="{D7116565-501D-A544-8D22-D2C10C366757}"/>
    <dgm:cxn modelId="{D7F41A31-1FEE-9C4E-A157-5C2693B9D462}" srcId="{73E94A31-6829-854A-ABE9-C2461D973E9F}" destId="{D6310317-8EE3-4246-AEC4-AAABBF5D66A9}" srcOrd="1" destOrd="0" parTransId="{E13C01F1-E346-D040-83FD-80FB82DBD358}" sibTransId="{45EB9897-9649-1B43-ACAC-FE89BD71E8FB}"/>
    <dgm:cxn modelId="{CFC7C733-1109-7E4D-B669-F025AB212962}" type="presOf" srcId="{8786A9E9-5B1F-654B-B6D0-13D4DD7754EF}" destId="{9A44EDF1-BFF3-3F4D-83DC-A1D1F0F9EE59}" srcOrd="0" destOrd="0" presId="urn:microsoft.com/office/officeart/2009/3/layout/HorizontalOrganizationChart"/>
    <dgm:cxn modelId="{9443DB35-52C2-9243-AC28-4A4118A18E43}" type="presOf" srcId="{6F863D50-03C3-B744-BC46-1D0F2729A4D1}" destId="{DD0E924A-DEF9-8646-8365-D18632AFDC39}" srcOrd="0" destOrd="0" presId="urn:microsoft.com/office/officeart/2009/3/layout/HorizontalOrganizationChart"/>
    <dgm:cxn modelId="{3D7B6F40-3306-E841-875C-0F09D59C59F3}" srcId="{73E94A31-6829-854A-ABE9-C2461D973E9F}" destId="{F02038F1-C9D1-F74C-AC61-2F8F9ABF5E1C}" srcOrd="6" destOrd="0" parTransId="{A0EFE1DD-30B2-284B-A029-6F4594CF1756}" sibTransId="{D80D1FC5-0AB5-C14B-8883-E70573B2FA3D}"/>
    <dgm:cxn modelId="{819B5C43-CDDA-5841-85EA-53C949066130}" type="presOf" srcId="{8C37442B-7BFE-A145-B243-2D2B0878EED6}" destId="{A453102A-3912-DB4A-BAA4-2E8937CDD7B6}" srcOrd="1" destOrd="0" presId="urn:microsoft.com/office/officeart/2009/3/layout/HorizontalOrganizationChart"/>
    <dgm:cxn modelId="{C81FCF46-B1D0-C141-A0D5-B0270E79B0AF}" srcId="{73E94A31-6829-854A-ABE9-C2461D973E9F}" destId="{8C37442B-7BFE-A145-B243-2D2B0878EED6}" srcOrd="0" destOrd="0" parTransId="{D7E9D169-7C80-B44B-B07E-0B255517F9CB}" sibTransId="{7196D1CD-C458-BA47-9DD4-1B728F23AE25}"/>
    <dgm:cxn modelId="{0456A548-8531-724F-BBB1-F7583E01547B}" type="presOf" srcId="{73E94A31-6829-854A-ABE9-C2461D973E9F}" destId="{9C0D5AEF-E237-9946-B01A-A1E9244394B1}" srcOrd="1" destOrd="0" presId="urn:microsoft.com/office/officeart/2009/3/layout/HorizontalOrganizationChart"/>
    <dgm:cxn modelId="{4D33A54A-A539-9847-B9A9-1B298DAA4BAF}" type="presOf" srcId="{A0EFE1DD-30B2-284B-A029-6F4594CF1756}" destId="{B5D56CBB-0307-444D-9B4A-39AC327C16D9}" srcOrd="0" destOrd="0" presId="urn:microsoft.com/office/officeart/2009/3/layout/HorizontalOrganizationChart"/>
    <dgm:cxn modelId="{412B8C4C-7996-CE40-A067-41B369CC987B}" type="presOf" srcId="{41177EDE-B70A-3547-BDAB-2E738C7EC8EF}" destId="{E30CD277-695A-8D49-884C-028BA76BDF38}" srcOrd="0" destOrd="0" presId="urn:microsoft.com/office/officeart/2009/3/layout/HorizontalOrganizationChart"/>
    <dgm:cxn modelId="{6A1FAA4F-2A60-234D-AD44-E8950A580178}" type="presOf" srcId="{CE99073B-80B2-3F42-B239-9E077FC4F2D6}" destId="{858B2988-4373-374C-9D16-38469A5415DC}" srcOrd="1" destOrd="0" presId="urn:microsoft.com/office/officeart/2009/3/layout/HorizontalOrganizationChart"/>
    <dgm:cxn modelId="{ED377558-0D14-4D4B-973B-CB4E777CBE9D}" type="presOf" srcId="{39C71533-582D-6A4F-8CE6-A3F03C7C1E0B}" destId="{0E20FA6A-B3A4-134C-BCDC-614CF0636798}" srcOrd="0" destOrd="0" presId="urn:microsoft.com/office/officeart/2009/3/layout/HorizontalOrganizationChart"/>
    <dgm:cxn modelId="{78CE8C5A-F595-B046-A1BB-DAC0328CB233}" type="presOf" srcId="{D6310317-8EE3-4246-AEC4-AAABBF5D66A9}" destId="{73E5BD1D-1E62-EC44-B00F-0E6C1976C6B9}" srcOrd="0" destOrd="0" presId="urn:microsoft.com/office/officeart/2009/3/layout/HorizontalOrganizationChart"/>
    <dgm:cxn modelId="{47183A62-3EAE-7F49-8E2D-446551208F86}" srcId="{8BBF78DC-893B-3240-8646-29CE9678F606}" destId="{73E94A31-6829-854A-ABE9-C2461D973E9F}" srcOrd="0" destOrd="0" parTransId="{18950926-282A-C845-8898-1CF4A54C6E53}" sibTransId="{1CFB04D0-928D-D647-B5DE-A9A822C38D57}"/>
    <dgm:cxn modelId="{B0C12963-79DA-8F42-BA01-54E519EFCE0C}" srcId="{73E94A31-6829-854A-ABE9-C2461D973E9F}" destId="{41177EDE-B70A-3547-BDAB-2E738C7EC8EF}" srcOrd="4" destOrd="0" parTransId="{4EA4BE35-27FD-B448-83AC-92ABAB4420B6}" sibTransId="{C1ED6A1B-B869-2642-B7C3-3CF3E76A6534}"/>
    <dgm:cxn modelId="{1A52866C-D1D0-044F-A55A-2390D62FBE04}" type="presOf" srcId="{9E80963D-EF6E-9D48-B664-4A649FAFBC46}" destId="{FCF41883-CD67-474E-AB2C-ACE1FF56E440}" srcOrd="0" destOrd="0" presId="urn:microsoft.com/office/officeart/2009/3/layout/HorizontalOrganizationChart"/>
    <dgm:cxn modelId="{C8AD0875-9EE1-9645-967C-E6CD9ACE899C}" type="presOf" srcId="{D7E9D169-7C80-B44B-B07E-0B255517F9CB}" destId="{6F6DD85E-34F1-DA42-A992-06FF91DA5567}" srcOrd="0" destOrd="0" presId="urn:microsoft.com/office/officeart/2009/3/layout/HorizontalOrganizationChart"/>
    <dgm:cxn modelId="{CD3DB482-8F74-654D-BA70-3C1766925660}" srcId="{73E94A31-6829-854A-ABE9-C2461D973E9F}" destId="{9E80963D-EF6E-9D48-B664-4A649FAFBC46}" srcOrd="7" destOrd="0" parTransId="{E5FB3C1D-5F55-FD4A-A8C7-2BAE6AC0E2D3}" sibTransId="{35C6AD1B-1238-314D-AEA5-8B53D8B2E64F}"/>
    <dgm:cxn modelId="{2E5E4F85-BCBA-F24C-95A0-CDDA6B696A8C}" type="presOf" srcId="{F02038F1-C9D1-F74C-AC61-2F8F9ABF5E1C}" destId="{A8A8B4D5-2393-564F-9CA0-CCB58633423C}" srcOrd="0" destOrd="0" presId="urn:microsoft.com/office/officeart/2009/3/layout/HorizontalOrganizationChart"/>
    <dgm:cxn modelId="{68FE9185-5A09-6549-B846-319E74F43139}" type="presOf" srcId="{D6310317-8EE3-4246-AEC4-AAABBF5D66A9}" destId="{B6D9E2D9-657F-CB4A-8F52-C464E1559B7C}" srcOrd="1" destOrd="0" presId="urn:microsoft.com/office/officeart/2009/3/layout/HorizontalOrganizationChart"/>
    <dgm:cxn modelId="{A77466A2-1393-0C4E-8984-1A9D9A81601C}" type="presOf" srcId="{41177EDE-B70A-3547-BDAB-2E738C7EC8EF}" destId="{214B6B1C-2A4F-1846-A6C4-39919A9838FA}" srcOrd="1" destOrd="0" presId="urn:microsoft.com/office/officeart/2009/3/layout/HorizontalOrganizationChart"/>
    <dgm:cxn modelId="{D00D5EA5-906A-694F-AA1F-1E8FC7E5F16F}" type="presOf" srcId="{73E94A31-6829-854A-ABE9-C2461D973E9F}" destId="{FBA68A1E-EA65-B340-80A7-6A68618BC83F}" srcOrd="0" destOrd="0" presId="urn:microsoft.com/office/officeart/2009/3/layout/HorizontalOrganizationChart"/>
    <dgm:cxn modelId="{7A2515B0-646D-8349-BA00-66DCB51C47B9}" type="presOf" srcId="{9E80963D-EF6E-9D48-B664-4A649FAFBC46}" destId="{4BE942C5-4D27-6A44-8CF8-E3F0781B4F6E}" srcOrd="1" destOrd="0" presId="urn:microsoft.com/office/officeart/2009/3/layout/HorizontalOrganizationChart"/>
    <dgm:cxn modelId="{58A02DB0-F668-0845-AB43-6E3E5C23F393}" type="presOf" srcId="{F02038F1-C9D1-F74C-AC61-2F8F9ABF5E1C}" destId="{93E2014F-678F-474E-B925-1D2FA17ABB7C}" srcOrd="1" destOrd="0" presId="urn:microsoft.com/office/officeart/2009/3/layout/HorizontalOrganizationChart"/>
    <dgm:cxn modelId="{959A95B1-1386-0E45-B0DC-17BFFC7FA53C}" srcId="{73E94A31-6829-854A-ABE9-C2461D973E9F}" destId="{CE99073B-80B2-3F42-B239-9E077FC4F2D6}" srcOrd="2" destOrd="0" parTransId="{DB32D0F1-A4B8-CF4A-B96F-62F459B36785}" sibTransId="{A5D4109D-4261-4347-914A-BB52813AA188}"/>
    <dgm:cxn modelId="{8D755ACE-91E1-4E41-99B5-A306785C4859}" type="presOf" srcId="{8786A9E9-5B1F-654B-B6D0-13D4DD7754EF}" destId="{C085B827-80A5-2642-A335-6F498BA79C93}" srcOrd="1" destOrd="0" presId="urn:microsoft.com/office/officeart/2009/3/layout/HorizontalOrganizationChart"/>
    <dgm:cxn modelId="{CF4A47D0-D893-DC4E-9C30-B4A25E138DA8}" type="presOf" srcId="{4EA4BE35-27FD-B448-83AC-92ABAB4420B6}" destId="{45BFDA53-6EB8-F146-8D80-91E75A3F8EF5}" srcOrd="0" destOrd="0" presId="urn:microsoft.com/office/officeart/2009/3/layout/HorizontalOrganizationChart"/>
    <dgm:cxn modelId="{8B0F7BDA-3EF7-FA45-84B6-0C3E856A1A61}" type="presOf" srcId="{E5FB3C1D-5F55-FD4A-A8C7-2BAE6AC0E2D3}" destId="{6211684C-56E9-5442-90B5-5757616AC0E4}" srcOrd="0" destOrd="0" presId="urn:microsoft.com/office/officeart/2009/3/layout/HorizontalOrganizationChart"/>
    <dgm:cxn modelId="{719BCFEC-54D4-A040-B7D8-6592C68BCB0F}" type="presOf" srcId="{5340D1D8-A6E0-4A45-A487-CF42FE123D39}" destId="{0EDEE68C-135F-EF48-96BD-500025E41C71}" srcOrd="0" destOrd="0" presId="urn:microsoft.com/office/officeart/2009/3/layout/HorizontalOrganizationChart"/>
    <dgm:cxn modelId="{5D073AF0-1C6E-3B4D-B7AE-D923E842E0D7}" type="presOf" srcId="{8BBF78DC-893B-3240-8646-29CE9678F606}" destId="{ABED2745-FE35-0F42-8DA3-624F818B75E0}" srcOrd="0" destOrd="0" presId="urn:microsoft.com/office/officeart/2009/3/layout/HorizontalOrganizationChart"/>
    <dgm:cxn modelId="{36F575F2-147E-DC40-AEAC-B02EDAFB2A13}" type="presOf" srcId="{8C37442B-7BFE-A145-B243-2D2B0878EED6}" destId="{03CC4C40-4F9A-8B4C-BA22-7E33B94D2CC6}" srcOrd="0" destOrd="0" presId="urn:microsoft.com/office/officeart/2009/3/layout/HorizontalOrganizationChart"/>
    <dgm:cxn modelId="{C5C63C22-0F75-3549-801A-5378D24833C0}" type="presParOf" srcId="{ABED2745-FE35-0F42-8DA3-624F818B75E0}" destId="{E6292A8F-FA43-4749-AC53-FE80133167F3}" srcOrd="0" destOrd="0" presId="urn:microsoft.com/office/officeart/2009/3/layout/HorizontalOrganizationChart"/>
    <dgm:cxn modelId="{DC2C059D-404C-3E4D-A386-A64A41239A90}" type="presParOf" srcId="{E6292A8F-FA43-4749-AC53-FE80133167F3}" destId="{09801A09-194A-C745-BA9B-0D931FF9A0D4}" srcOrd="0" destOrd="0" presId="urn:microsoft.com/office/officeart/2009/3/layout/HorizontalOrganizationChart"/>
    <dgm:cxn modelId="{7641B207-87E4-CF40-A032-C10A3F284C48}" type="presParOf" srcId="{09801A09-194A-C745-BA9B-0D931FF9A0D4}" destId="{FBA68A1E-EA65-B340-80A7-6A68618BC83F}" srcOrd="0" destOrd="0" presId="urn:microsoft.com/office/officeart/2009/3/layout/HorizontalOrganizationChart"/>
    <dgm:cxn modelId="{F0F79044-6803-5E43-A77E-46AA36B7A4E7}" type="presParOf" srcId="{09801A09-194A-C745-BA9B-0D931FF9A0D4}" destId="{9C0D5AEF-E237-9946-B01A-A1E9244394B1}" srcOrd="1" destOrd="0" presId="urn:microsoft.com/office/officeart/2009/3/layout/HorizontalOrganizationChart"/>
    <dgm:cxn modelId="{16FBFF22-5C2F-4748-AC69-79B270CCBFD3}" type="presParOf" srcId="{E6292A8F-FA43-4749-AC53-FE80133167F3}" destId="{2C83A04F-F801-FF41-A0A6-6D8AE9058F04}" srcOrd="1" destOrd="0" presId="urn:microsoft.com/office/officeart/2009/3/layout/HorizontalOrganizationChart"/>
    <dgm:cxn modelId="{02E5BDF8-290F-E648-A651-E9F323C71BFE}" type="presParOf" srcId="{2C83A04F-F801-FF41-A0A6-6D8AE9058F04}" destId="{6F6DD85E-34F1-DA42-A992-06FF91DA5567}" srcOrd="0" destOrd="0" presId="urn:microsoft.com/office/officeart/2009/3/layout/HorizontalOrganizationChart"/>
    <dgm:cxn modelId="{7CECF43C-A042-DE4D-898B-48F8CEDEB910}" type="presParOf" srcId="{2C83A04F-F801-FF41-A0A6-6D8AE9058F04}" destId="{3572340C-151D-3A41-8496-6EE349DC5E56}" srcOrd="1" destOrd="0" presId="urn:microsoft.com/office/officeart/2009/3/layout/HorizontalOrganizationChart"/>
    <dgm:cxn modelId="{3F1EB6C1-6CCE-8844-9120-84F625A799E6}" type="presParOf" srcId="{3572340C-151D-3A41-8496-6EE349DC5E56}" destId="{CC5887DF-2102-1541-9668-E7CBDB3C37E8}" srcOrd="0" destOrd="0" presId="urn:microsoft.com/office/officeart/2009/3/layout/HorizontalOrganizationChart"/>
    <dgm:cxn modelId="{2B08BBF8-BD6B-AA4B-92E1-BE8B2D4C8B02}" type="presParOf" srcId="{CC5887DF-2102-1541-9668-E7CBDB3C37E8}" destId="{03CC4C40-4F9A-8B4C-BA22-7E33B94D2CC6}" srcOrd="0" destOrd="0" presId="urn:microsoft.com/office/officeart/2009/3/layout/HorizontalOrganizationChart"/>
    <dgm:cxn modelId="{7E12BA07-8593-B940-BE8A-9E3597C38D6D}" type="presParOf" srcId="{CC5887DF-2102-1541-9668-E7CBDB3C37E8}" destId="{A453102A-3912-DB4A-BAA4-2E8937CDD7B6}" srcOrd="1" destOrd="0" presId="urn:microsoft.com/office/officeart/2009/3/layout/HorizontalOrganizationChart"/>
    <dgm:cxn modelId="{CC505E1C-0F42-DD48-B1F6-3916D5E856B9}" type="presParOf" srcId="{3572340C-151D-3A41-8496-6EE349DC5E56}" destId="{2D72323A-0AB3-D749-A9BE-0FC5FB50F04A}" srcOrd="1" destOrd="0" presId="urn:microsoft.com/office/officeart/2009/3/layout/HorizontalOrganizationChart"/>
    <dgm:cxn modelId="{6AF4587B-435B-D44E-89C5-9AFF933923E1}" type="presParOf" srcId="{3572340C-151D-3A41-8496-6EE349DC5E56}" destId="{27506BA9-C00D-844E-99EB-EDCF59AA1975}" srcOrd="2" destOrd="0" presId="urn:microsoft.com/office/officeart/2009/3/layout/HorizontalOrganizationChart"/>
    <dgm:cxn modelId="{653BCAC4-ECD5-E745-AF73-3A0D171ECC90}" type="presParOf" srcId="{2C83A04F-F801-FF41-A0A6-6D8AE9058F04}" destId="{D93762E7-70D0-8047-B542-83B0BBAF0924}" srcOrd="2" destOrd="0" presId="urn:microsoft.com/office/officeart/2009/3/layout/HorizontalOrganizationChart"/>
    <dgm:cxn modelId="{B5717361-E5AE-074A-8354-B6EA81AB8FAC}" type="presParOf" srcId="{2C83A04F-F801-FF41-A0A6-6D8AE9058F04}" destId="{380D9271-AF3E-ED45-91CD-E5F3844071E6}" srcOrd="3" destOrd="0" presId="urn:microsoft.com/office/officeart/2009/3/layout/HorizontalOrganizationChart"/>
    <dgm:cxn modelId="{D3B3CBA7-36D1-1147-847D-1D327926AB0D}" type="presParOf" srcId="{380D9271-AF3E-ED45-91CD-E5F3844071E6}" destId="{373B4E94-3F18-AB44-ACD2-C8158C8E2713}" srcOrd="0" destOrd="0" presId="urn:microsoft.com/office/officeart/2009/3/layout/HorizontalOrganizationChart"/>
    <dgm:cxn modelId="{117D3C55-9B39-1144-878B-B097FE06FB27}" type="presParOf" srcId="{373B4E94-3F18-AB44-ACD2-C8158C8E2713}" destId="{73E5BD1D-1E62-EC44-B00F-0E6C1976C6B9}" srcOrd="0" destOrd="0" presId="urn:microsoft.com/office/officeart/2009/3/layout/HorizontalOrganizationChart"/>
    <dgm:cxn modelId="{251B4D92-338A-BD49-B009-285BBBB694A7}" type="presParOf" srcId="{373B4E94-3F18-AB44-ACD2-C8158C8E2713}" destId="{B6D9E2D9-657F-CB4A-8F52-C464E1559B7C}" srcOrd="1" destOrd="0" presId="urn:microsoft.com/office/officeart/2009/3/layout/HorizontalOrganizationChart"/>
    <dgm:cxn modelId="{6E24E615-6F86-5A4A-88B1-9DC8D576932E}" type="presParOf" srcId="{380D9271-AF3E-ED45-91CD-E5F3844071E6}" destId="{CDE5E9D5-0F94-7D45-9D6A-B519DDDE1515}" srcOrd="1" destOrd="0" presId="urn:microsoft.com/office/officeart/2009/3/layout/HorizontalOrganizationChart"/>
    <dgm:cxn modelId="{9BAC7F18-275D-0143-AE14-52EAB402A7E7}" type="presParOf" srcId="{380D9271-AF3E-ED45-91CD-E5F3844071E6}" destId="{7D69E817-7C51-C648-94BF-081313B2ECA6}" srcOrd="2" destOrd="0" presId="urn:microsoft.com/office/officeart/2009/3/layout/HorizontalOrganizationChart"/>
    <dgm:cxn modelId="{A594C107-5A3E-8F48-B0BE-BEA97DFFA786}" type="presParOf" srcId="{2C83A04F-F801-FF41-A0A6-6D8AE9058F04}" destId="{92A2A79E-4781-1447-AD74-FED5A81AACCD}" srcOrd="4" destOrd="0" presId="urn:microsoft.com/office/officeart/2009/3/layout/HorizontalOrganizationChart"/>
    <dgm:cxn modelId="{D19931BC-C99F-8841-B9A3-15666C940274}" type="presParOf" srcId="{2C83A04F-F801-FF41-A0A6-6D8AE9058F04}" destId="{6BF74A63-E101-E042-81DA-1A71B927C0B4}" srcOrd="5" destOrd="0" presId="urn:microsoft.com/office/officeart/2009/3/layout/HorizontalOrganizationChart"/>
    <dgm:cxn modelId="{DC789438-6F27-2149-8E31-AEF987CCE00B}" type="presParOf" srcId="{6BF74A63-E101-E042-81DA-1A71B927C0B4}" destId="{FBC2CE46-A3F8-604D-B11A-E6FC41C075B0}" srcOrd="0" destOrd="0" presId="urn:microsoft.com/office/officeart/2009/3/layout/HorizontalOrganizationChart"/>
    <dgm:cxn modelId="{C1781463-B1E9-834F-872D-E17D469F55E6}" type="presParOf" srcId="{FBC2CE46-A3F8-604D-B11A-E6FC41C075B0}" destId="{4A346B2F-F27A-A740-8998-8B95A3FF0A2C}" srcOrd="0" destOrd="0" presId="urn:microsoft.com/office/officeart/2009/3/layout/HorizontalOrganizationChart"/>
    <dgm:cxn modelId="{6F977117-C3AF-954A-BDFB-832E7CB86C89}" type="presParOf" srcId="{FBC2CE46-A3F8-604D-B11A-E6FC41C075B0}" destId="{858B2988-4373-374C-9D16-38469A5415DC}" srcOrd="1" destOrd="0" presId="urn:microsoft.com/office/officeart/2009/3/layout/HorizontalOrganizationChart"/>
    <dgm:cxn modelId="{BD34BBFB-0226-4843-803D-DC7CE843B74E}" type="presParOf" srcId="{6BF74A63-E101-E042-81DA-1A71B927C0B4}" destId="{3B9A8E18-0CE3-0644-9E9B-A307F75F7B07}" srcOrd="1" destOrd="0" presId="urn:microsoft.com/office/officeart/2009/3/layout/HorizontalOrganizationChart"/>
    <dgm:cxn modelId="{9EDECF1A-E6F3-C449-8D34-F4ED3641144C}" type="presParOf" srcId="{6BF74A63-E101-E042-81DA-1A71B927C0B4}" destId="{116FF127-176C-3340-80FC-77D351FBC22C}" srcOrd="2" destOrd="0" presId="urn:microsoft.com/office/officeart/2009/3/layout/HorizontalOrganizationChart"/>
    <dgm:cxn modelId="{0ED4ADD4-15FD-D145-AFCC-66C3FDEAC864}" type="presParOf" srcId="{2C83A04F-F801-FF41-A0A6-6D8AE9058F04}" destId="{0E20FA6A-B3A4-134C-BCDC-614CF0636798}" srcOrd="6" destOrd="0" presId="urn:microsoft.com/office/officeart/2009/3/layout/HorizontalOrganizationChart"/>
    <dgm:cxn modelId="{CD16DA94-34EE-414A-81CA-A7A0013870C4}" type="presParOf" srcId="{2C83A04F-F801-FF41-A0A6-6D8AE9058F04}" destId="{DF75ECFF-E39E-6140-A387-4431A309EDD3}" srcOrd="7" destOrd="0" presId="urn:microsoft.com/office/officeart/2009/3/layout/HorizontalOrganizationChart"/>
    <dgm:cxn modelId="{BD1BE026-42F6-9843-A7B3-BB603EE27314}" type="presParOf" srcId="{DF75ECFF-E39E-6140-A387-4431A309EDD3}" destId="{C270CEE9-927A-8B40-99AF-F17982199616}" srcOrd="0" destOrd="0" presId="urn:microsoft.com/office/officeart/2009/3/layout/HorizontalOrganizationChart"/>
    <dgm:cxn modelId="{8387AA93-68C6-FB48-9171-FFDC443FB308}" type="presParOf" srcId="{C270CEE9-927A-8B40-99AF-F17982199616}" destId="{9A44EDF1-BFF3-3F4D-83DC-A1D1F0F9EE59}" srcOrd="0" destOrd="0" presId="urn:microsoft.com/office/officeart/2009/3/layout/HorizontalOrganizationChart"/>
    <dgm:cxn modelId="{288D59D4-5000-E942-BF44-750E4F5DB587}" type="presParOf" srcId="{C270CEE9-927A-8B40-99AF-F17982199616}" destId="{C085B827-80A5-2642-A335-6F498BA79C93}" srcOrd="1" destOrd="0" presId="urn:microsoft.com/office/officeart/2009/3/layout/HorizontalOrganizationChart"/>
    <dgm:cxn modelId="{2C737165-34C2-FB41-85DA-8CDB48C2342E}" type="presParOf" srcId="{DF75ECFF-E39E-6140-A387-4431A309EDD3}" destId="{2527BC6D-DBA2-9542-A83D-39C98946436A}" srcOrd="1" destOrd="0" presId="urn:microsoft.com/office/officeart/2009/3/layout/HorizontalOrganizationChart"/>
    <dgm:cxn modelId="{AE457AA2-BCA5-A54A-A857-CE4CF7C9AE99}" type="presParOf" srcId="{DF75ECFF-E39E-6140-A387-4431A309EDD3}" destId="{98C5C6E1-8A18-3840-B75F-A6334AEF35C5}" srcOrd="2" destOrd="0" presId="urn:microsoft.com/office/officeart/2009/3/layout/HorizontalOrganizationChart"/>
    <dgm:cxn modelId="{63E9C97A-2C33-6241-A346-17A44888ADDC}" type="presParOf" srcId="{2C83A04F-F801-FF41-A0A6-6D8AE9058F04}" destId="{45BFDA53-6EB8-F146-8D80-91E75A3F8EF5}" srcOrd="8" destOrd="0" presId="urn:microsoft.com/office/officeart/2009/3/layout/HorizontalOrganizationChart"/>
    <dgm:cxn modelId="{726F42EF-B99D-A24D-AEC8-C14102F9C947}" type="presParOf" srcId="{2C83A04F-F801-FF41-A0A6-6D8AE9058F04}" destId="{8BD40CD2-0CF1-1E4F-92DC-2F0363C5195C}" srcOrd="9" destOrd="0" presId="urn:microsoft.com/office/officeart/2009/3/layout/HorizontalOrganizationChart"/>
    <dgm:cxn modelId="{898AD4A8-10B6-3345-82AC-5E0FCA70366C}" type="presParOf" srcId="{8BD40CD2-0CF1-1E4F-92DC-2F0363C5195C}" destId="{574E5013-6520-424B-B147-EFE91E13DF77}" srcOrd="0" destOrd="0" presId="urn:microsoft.com/office/officeart/2009/3/layout/HorizontalOrganizationChart"/>
    <dgm:cxn modelId="{6920694A-A2D6-4240-B1F1-6FAD9793F8C8}" type="presParOf" srcId="{574E5013-6520-424B-B147-EFE91E13DF77}" destId="{E30CD277-695A-8D49-884C-028BA76BDF38}" srcOrd="0" destOrd="0" presId="urn:microsoft.com/office/officeart/2009/3/layout/HorizontalOrganizationChart"/>
    <dgm:cxn modelId="{5200CF3A-E07B-154B-AB18-E5FD04FB9804}" type="presParOf" srcId="{574E5013-6520-424B-B147-EFE91E13DF77}" destId="{214B6B1C-2A4F-1846-A6C4-39919A9838FA}" srcOrd="1" destOrd="0" presId="urn:microsoft.com/office/officeart/2009/3/layout/HorizontalOrganizationChart"/>
    <dgm:cxn modelId="{D6711535-51A8-8949-87A3-6CDA310E76FA}" type="presParOf" srcId="{8BD40CD2-0CF1-1E4F-92DC-2F0363C5195C}" destId="{9D0601EE-E6B0-6446-879D-27E15754ECFC}" srcOrd="1" destOrd="0" presId="urn:microsoft.com/office/officeart/2009/3/layout/HorizontalOrganizationChart"/>
    <dgm:cxn modelId="{924584F2-83BB-7F40-9E87-03785F23416B}" type="presParOf" srcId="{8BD40CD2-0CF1-1E4F-92DC-2F0363C5195C}" destId="{DDDF38EF-28E4-E947-8B2A-19F0395F95B1}" srcOrd="2" destOrd="0" presId="urn:microsoft.com/office/officeart/2009/3/layout/HorizontalOrganizationChart"/>
    <dgm:cxn modelId="{BFF94C1E-C49F-3043-9C00-105A78B7B6F6}" type="presParOf" srcId="{2C83A04F-F801-FF41-A0A6-6D8AE9058F04}" destId="{0EDEE68C-135F-EF48-96BD-500025E41C71}" srcOrd="10" destOrd="0" presId="urn:microsoft.com/office/officeart/2009/3/layout/HorizontalOrganizationChart"/>
    <dgm:cxn modelId="{823C54E3-AB5B-BA49-8666-22EDFC3D7527}" type="presParOf" srcId="{2C83A04F-F801-FF41-A0A6-6D8AE9058F04}" destId="{6F673DA1-2225-2A41-A65F-626C5E86E4A8}" srcOrd="11" destOrd="0" presId="urn:microsoft.com/office/officeart/2009/3/layout/HorizontalOrganizationChart"/>
    <dgm:cxn modelId="{0EB0FB19-87C8-5E45-80E3-803B231D1FF4}" type="presParOf" srcId="{6F673DA1-2225-2A41-A65F-626C5E86E4A8}" destId="{7C52F864-4633-4243-80A2-4BC08AAB6A66}" srcOrd="0" destOrd="0" presId="urn:microsoft.com/office/officeart/2009/3/layout/HorizontalOrganizationChart"/>
    <dgm:cxn modelId="{DCB9AC1C-A964-A047-A82D-5C872DF516A9}" type="presParOf" srcId="{7C52F864-4633-4243-80A2-4BC08AAB6A66}" destId="{DD0E924A-DEF9-8646-8365-D18632AFDC39}" srcOrd="0" destOrd="0" presId="urn:microsoft.com/office/officeart/2009/3/layout/HorizontalOrganizationChart"/>
    <dgm:cxn modelId="{6F0EA1CA-9E14-694B-9D5C-6F84923C412C}" type="presParOf" srcId="{7C52F864-4633-4243-80A2-4BC08AAB6A66}" destId="{7E2E197D-2C2D-134D-9FDC-0E3E342822DE}" srcOrd="1" destOrd="0" presId="urn:microsoft.com/office/officeart/2009/3/layout/HorizontalOrganizationChart"/>
    <dgm:cxn modelId="{A977F293-BF11-F54F-8ABB-F3DF98CE3450}" type="presParOf" srcId="{6F673DA1-2225-2A41-A65F-626C5E86E4A8}" destId="{56FABEC3-DF8E-3E4D-9E1F-B34749EE208F}" srcOrd="1" destOrd="0" presId="urn:microsoft.com/office/officeart/2009/3/layout/HorizontalOrganizationChart"/>
    <dgm:cxn modelId="{69B7F79A-9444-D041-8DA3-8F2C2C559545}" type="presParOf" srcId="{6F673DA1-2225-2A41-A65F-626C5E86E4A8}" destId="{9F291A69-059C-5E40-8DA1-E016EA536850}" srcOrd="2" destOrd="0" presId="urn:microsoft.com/office/officeart/2009/3/layout/HorizontalOrganizationChart"/>
    <dgm:cxn modelId="{63413F5A-571C-6C49-81D1-7695060A69D2}" type="presParOf" srcId="{2C83A04F-F801-FF41-A0A6-6D8AE9058F04}" destId="{B5D56CBB-0307-444D-9B4A-39AC327C16D9}" srcOrd="12" destOrd="0" presId="urn:microsoft.com/office/officeart/2009/3/layout/HorizontalOrganizationChart"/>
    <dgm:cxn modelId="{3403FD25-69EB-9A44-898F-4BF4CA93E906}" type="presParOf" srcId="{2C83A04F-F801-FF41-A0A6-6D8AE9058F04}" destId="{127FD65B-86CB-BB44-9321-F27DB85EFB4A}" srcOrd="13" destOrd="0" presId="urn:microsoft.com/office/officeart/2009/3/layout/HorizontalOrganizationChart"/>
    <dgm:cxn modelId="{30E57C6B-3315-074F-A125-9F64162FB6E9}" type="presParOf" srcId="{127FD65B-86CB-BB44-9321-F27DB85EFB4A}" destId="{53DEB77D-8107-7D46-BBF5-0680957EA165}" srcOrd="0" destOrd="0" presId="urn:microsoft.com/office/officeart/2009/3/layout/HorizontalOrganizationChart"/>
    <dgm:cxn modelId="{117448AD-894D-0E46-9E67-F8569F0C7BCA}" type="presParOf" srcId="{53DEB77D-8107-7D46-BBF5-0680957EA165}" destId="{A8A8B4D5-2393-564F-9CA0-CCB58633423C}" srcOrd="0" destOrd="0" presId="urn:microsoft.com/office/officeart/2009/3/layout/HorizontalOrganizationChart"/>
    <dgm:cxn modelId="{1037C271-7D0F-FD48-AF02-3160DAB916EC}" type="presParOf" srcId="{53DEB77D-8107-7D46-BBF5-0680957EA165}" destId="{93E2014F-678F-474E-B925-1D2FA17ABB7C}" srcOrd="1" destOrd="0" presId="urn:microsoft.com/office/officeart/2009/3/layout/HorizontalOrganizationChart"/>
    <dgm:cxn modelId="{330BD0E1-6FEC-0843-99AA-07C6196257C8}" type="presParOf" srcId="{127FD65B-86CB-BB44-9321-F27DB85EFB4A}" destId="{DEB9B8ED-8DAC-994E-AAC3-1DC6AEE7800B}" srcOrd="1" destOrd="0" presId="urn:microsoft.com/office/officeart/2009/3/layout/HorizontalOrganizationChart"/>
    <dgm:cxn modelId="{33C603D0-0981-7A44-8FAE-37E36BCE1D9B}" type="presParOf" srcId="{127FD65B-86CB-BB44-9321-F27DB85EFB4A}" destId="{38B88899-5294-4844-B9D9-DC33C3C94199}" srcOrd="2" destOrd="0" presId="urn:microsoft.com/office/officeart/2009/3/layout/HorizontalOrganizationChart"/>
    <dgm:cxn modelId="{DA9ED77D-716F-FE49-893E-6E2A977BA060}" type="presParOf" srcId="{2C83A04F-F801-FF41-A0A6-6D8AE9058F04}" destId="{6211684C-56E9-5442-90B5-5757616AC0E4}" srcOrd="14" destOrd="0" presId="urn:microsoft.com/office/officeart/2009/3/layout/HorizontalOrganizationChart"/>
    <dgm:cxn modelId="{4D085A53-32FB-7249-9F74-DF64A21F4AC3}" type="presParOf" srcId="{2C83A04F-F801-FF41-A0A6-6D8AE9058F04}" destId="{248D0D08-7D7B-9445-BE6D-08836EEE4CFE}" srcOrd="15" destOrd="0" presId="urn:microsoft.com/office/officeart/2009/3/layout/HorizontalOrganizationChart"/>
    <dgm:cxn modelId="{E25383EF-E894-114C-B743-DB4A2FA1E88A}" type="presParOf" srcId="{248D0D08-7D7B-9445-BE6D-08836EEE4CFE}" destId="{35563D2A-5514-E648-8449-5B7461AF2D62}" srcOrd="0" destOrd="0" presId="urn:microsoft.com/office/officeart/2009/3/layout/HorizontalOrganizationChart"/>
    <dgm:cxn modelId="{3198AAAC-8323-9A47-BF64-6E27130A5E69}" type="presParOf" srcId="{35563D2A-5514-E648-8449-5B7461AF2D62}" destId="{FCF41883-CD67-474E-AB2C-ACE1FF56E440}" srcOrd="0" destOrd="0" presId="urn:microsoft.com/office/officeart/2009/3/layout/HorizontalOrganizationChart"/>
    <dgm:cxn modelId="{3866596C-B19C-4F49-8849-0D7C5F644EE6}" type="presParOf" srcId="{35563D2A-5514-E648-8449-5B7461AF2D62}" destId="{4BE942C5-4D27-6A44-8CF8-E3F0781B4F6E}" srcOrd="1" destOrd="0" presId="urn:microsoft.com/office/officeart/2009/3/layout/HorizontalOrganizationChart"/>
    <dgm:cxn modelId="{EAF367BE-74D8-4342-B2DA-B3549ACE0D89}" type="presParOf" srcId="{248D0D08-7D7B-9445-BE6D-08836EEE4CFE}" destId="{66D0D332-A6A8-5D4B-B672-8F5B91893838}" srcOrd="1" destOrd="0" presId="urn:microsoft.com/office/officeart/2009/3/layout/HorizontalOrganizationChart"/>
    <dgm:cxn modelId="{4D7CA3D7-EBE7-B24E-B9E6-5B0ACCCCD550}" type="presParOf" srcId="{248D0D08-7D7B-9445-BE6D-08836EEE4CFE}" destId="{C2A75369-5A40-914A-9098-D902DCEA97AB}" srcOrd="2" destOrd="0" presId="urn:microsoft.com/office/officeart/2009/3/layout/HorizontalOrganizationChart"/>
    <dgm:cxn modelId="{FCBE8B29-5EC7-9B41-93D4-E4AC20CF31E6}" type="presParOf" srcId="{E6292A8F-FA43-4749-AC53-FE80133167F3}" destId="{82E3E19D-2991-D642-8F0F-9F3AE28402BA}"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11684C-56E9-5442-90B5-5757616AC0E4}">
      <dsp:nvSpPr>
        <dsp:cNvPr id="0" name=""/>
        <dsp:cNvSpPr/>
      </dsp:nvSpPr>
      <dsp:spPr>
        <a:xfrm>
          <a:off x="2883924" y="394606"/>
          <a:ext cx="2855375" cy="3330612"/>
        </a:xfrm>
        <a:custGeom>
          <a:avLst/>
          <a:gdLst/>
          <a:ahLst/>
          <a:cxnLst/>
          <a:rect l="0" t="0" r="0" b="0"/>
          <a:pathLst>
            <a:path>
              <a:moveTo>
                <a:pt x="2855375" y="0"/>
              </a:moveTo>
              <a:lnTo>
                <a:pt x="0" y="33306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D56CBB-0307-444D-9B4A-39AC327C16D9}">
      <dsp:nvSpPr>
        <dsp:cNvPr id="0" name=""/>
        <dsp:cNvSpPr/>
      </dsp:nvSpPr>
      <dsp:spPr>
        <a:xfrm>
          <a:off x="2883924" y="394606"/>
          <a:ext cx="2855375" cy="2919421"/>
        </a:xfrm>
        <a:custGeom>
          <a:avLst/>
          <a:gdLst/>
          <a:ahLst/>
          <a:cxnLst/>
          <a:rect l="0" t="0" r="0" b="0"/>
          <a:pathLst>
            <a:path>
              <a:moveTo>
                <a:pt x="2855375" y="0"/>
              </a:moveTo>
              <a:lnTo>
                <a:pt x="0" y="29194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DEE68C-135F-EF48-96BD-500025E41C71}">
      <dsp:nvSpPr>
        <dsp:cNvPr id="0" name=""/>
        <dsp:cNvSpPr/>
      </dsp:nvSpPr>
      <dsp:spPr>
        <a:xfrm>
          <a:off x="2883924" y="394606"/>
          <a:ext cx="2855375" cy="2505993"/>
        </a:xfrm>
        <a:custGeom>
          <a:avLst/>
          <a:gdLst/>
          <a:ahLst/>
          <a:cxnLst/>
          <a:rect l="0" t="0" r="0" b="0"/>
          <a:pathLst>
            <a:path>
              <a:moveTo>
                <a:pt x="2855375" y="0"/>
              </a:moveTo>
              <a:lnTo>
                <a:pt x="0" y="25059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BFDA53-6EB8-F146-8D80-91E75A3F8EF5}">
      <dsp:nvSpPr>
        <dsp:cNvPr id="0" name=""/>
        <dsp:cNvSpPr/>
      </dsp:nvSpPr>
      <dsp:spPr>
        <a:xfrm>
          <a:off x="2883924" y="394606"/>
          <a:ext cx="2855375" cy="2090869"/>
        </a:xfrm>
        <a:custGeom>
          <a:avLst/>
          <a:gdLst/>
          <a:ahLst/>
          <a:cxnLst/>
          <a:rect l="0" t="0" r="0" b="0"/>
          <a:pathLst>
            <a:path>
              <a:moveTo>
                <a:pt x="2855375" y="0"/>
              </a:moveTo>
              <a:lnTo>
                <a:pt x="0" y="20908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20FA6A-B3A4-134C-BCDC-614CF0636798}">
      <dsp:nvSpPr>
        <dsp:cNvPr id="0" name=""/>
        <dsp:cNvSpPr/>
      </dsp:nvSpPr>
      <dsp:spPr>
        <a:xfrm>
          <a:off x="2883924" y="394606"/>
          <a:ext cx="2855375" cy="1674033"/>
        </a:xfrm>
        <a:custGeom>
          <a:avLst/>
          <a:gdLst/>
          <a:ahLst/>
          <a:cxnLst/>
          <a:rect l="0" t="0" r="0" b="0"/>
          <a:pathLst>
            <a:path>
              <a:moveTo>
                <a:pt x="2855375" y="0"/>
              </a:moveTo>
              <a:lnTo>
                <a:pt x="0" y="16740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A2A79E-4781-1447-AD74-FED5A81AACCD}">
      <dsp:nvSpPr>
        <dsp:cNvPr id="0" name=""/>
        <dsp:cNvSpPr/>
      </dsp:nvSpPr>
      <dsp:spPr>
        <a:xfrm>
          <a:off x="2883924" y="394606"/>
          <a:ext cx="2855375" cy="1256869"/>
        </a:xfrm>
        <a:custGeom>
          <a:avLst/>
          <a:gdLst/>
          <a:ahLst/>
          <a:cxnLst/>
          <a:rect l="0" t="0" r="0" b="0"/>
          <a:pathLst>
            <a:path>
              <a:moveTo>
                <a:pt x="2855375" y="0"/>
              </a:moveTo>
              <a:lnTo>
                <a:pt x="0" y="12568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3762E7-70D0-8047-B542-83B0BBAF0924}">
      <dsp:nvSpPr>
        <dsp:cNvPr id="0" name=""/>
        <dsp:cNvSpPr/>
      </dsp:nvSpPr>
      <dsp:spPr>
        <a:xfrm>
          <a:off x="2883924" y="394606"/>
          <a:ext cx="2855375" cy="839948"/>
        </a:xfrm>
        <a:custGeom>
          <a:avLst/>
          <a:gdLst/>
          <a:ahLst/>
          <a:cxnLst/>
          <a:rect l="0" t="0" r="0" b="0"/>
          <a:pathLst>
            <a:path>
              <a:moveTo>
                <a:pt x="2855375" y="0"/>
              </a:moveTo>
              <a:lnTo>
                <a:pt x="0" y="8399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6DD85E-34F1-DA42-A992-06FF91DA5567}">
      <dsp:nvSpPr>
        <dsp:cNvPr id="0" name=""/>
        <dsp:cNvSpPr/>
      </dsp:nvSpPr>
      <dsp:spPr>
        <a:xfrm>
          <a:off x="2883924" y="394606"/>
          <a:ext cx="2855375" cy="422449"/>
        </a:xfrm>
        <a:custGeom>
          <a:avLst/>
          <a:gdLst/>
          <a:ahLst/>
          <a:cxnLst/>
          <a:rect l="0" t="0" r="0" b="0"/>
          <a:pathLst>
            <a:path>
              <a:moveTo>
                <a:pt x="2855375" y="0"/>
              </a:moveTo>
              <a:lnTo>
                <a:pt x="0" y="4224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A68A1E-EA65-B340-80A7-6A68618BC83F}">
      <dsp:nvSpPr>
        <dsp:cNvPr id="0" name=""/>
        <dsp:cNvSpPr/>
      </dsp:nvSpPr>
      <dsp:spPr>
        <a:xfrm>
          <a:off x="2884362" y="198047"/>
          <a:ext cx="2854937" cy="393117"/>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WP1 - Coordination and Communication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(L. </a:t>
          </a:r>
          <a:r>
            <a:rPr lang="en-US" sz="1200" kern="1200" dirty="0" err="1">
              <a:solidFill>
                <a:schemeClr val="tx1"/>
              </a:solidFill>
              <a:latin typeface="Calibri" panose="020F0502020204030204" pitchFamily="34" charset="0"/>
              <a:cs typeface="Calibri" panose="020F0502020204030204" pitchFamily="34" charset="0"/>
            </a:rPr>
            <a:t>Bottura</a:t>
          </a:r>
          <a:r>
            <a:rPr lang="en-US" sz="1200" kern="1200" dirty="0">
              <a:solidFill>
                <a:schemeClr val="tx1"/>
              </a:solidFill>
              <a:latin typeface="Calibri" panose="020F0502020204030204" pitchFamily="34" charset="0"/>
              <a:cs typeface="Calibri" panose="020F0502020204030204" pitchFamily="34" charset="0"/>
            </a:rPr>
            <a:t>, P. Vedrine)</a:t>
          </a:r>
        </a:p>
      </dsp:txBody>
      <dsp:txXfrm>
        <a:off x="2884362" y="198047"/>
        <a:ext cx="2854937" cy="393117"/>
      </dsp:txXfrm>
    </dsp:sp>
    <dsp:sp modelId="{03CC4C40-4F9A-8B4C-BA22-7E33B94D2CC6}">
      <dsp:nvSpPr>
        <dsp:cNvPr id="0" name=""/>
        <dsp:cNvSpPr/>
      </dsp:nvSpPr>
      <dsp:spPr>
        <a:xfrm>
          <a:off x="2883924" y="617083"/>
          <a:ext cx="2854937" cy="399944"/>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WP2 – Strategic Roadmap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(A. Ballarino, L. Rossi)</a:t>
          </a:r>
        </a:p>
      </dsp:txBody>
      <dsp:txXfrm>
        <a:off x="2883924" y="617083"/>
        <a:ext cx="2854937" cy="399944"/>
      </dsp:txXfrm>
    </dsp:sp>
    <dsp:sp modelId="{73E5BD1D-1E62-EC44-B00F-0E6C1976C6B9}">
      <dsp:nvSpPr>
        <dsp:cNvPr id="0" name=""/>
        <dsp:cNvSpPr/>
      </dsp:nvSpPr>
      <dsp:spPr>
        <a:xfrm>
          <a:off x="2883924" y="1034871"/>
          <a:ext cx="2854937" cy="399366"/>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WP3 – Industry Co-innovation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(J.M. Perez, S. </a:t>
          </a:r>
          <a:r>
            <a:rPr lang="en-US" sz="1200" kern="1200" dirty="0" err="1">
              <a:solidFill>
                <a:schemeClr val="tx1"/>
              </a:solidFill>
              <a:latin typeface="Calibri" panose="020F0502020204030204" pitchFamily="34" charset="0"/>
              <a:cs typeface="Calibri" panose="020F0502020204030204" pitchFamily="34" charset="0"/>
            </a:rPr>
            <a:t>Leray</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1034871"/>
        <a:ext cx="2854937" cy="399366"/>
      </dsp:txXfrm>
    </dsp:sp>
    <dsp:sp modelId="{4A346B2F-F27A-A740-8998-8B95A3FF0A2C}">
      <dsp:nvSpPr>
        <dsp:cNvPr id="0" name=""/>
        <dsp:cNvSpPr/>
      </dsp:nvSpPr>
      <dsp:spPr>
        <a:xfrm>
          <a:off x="2883924" y="1452081"/>
          <a:ext cx="2854937" cy="398790"/>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tabLst/>
          </a:pPr>
          <a:r>
            <a:rPr lang="en-US" sz="1200" kern="1200" dirty="0">
              <a:solidFill>
                <a:schemeClr val="tx1"/>
              </a:solidFill>
              <a:latin typeface="Calibri" panose="020F0502020204030204" pitchFamily="34" charset="0"/>
              <a:cs typeface="Calibri" panose="020F0502020204030204" pitchFamily="34" charset="0"/>
            </a:rPr>
            <a:t>WP4 – HTS Magnets Applications Studies </a:t>
          </a:r>
        </a:p>
        <a:p>
          <a:pPr marL="0" lvl="0" indent="0" algn="ctr" defTabSz="533400">
            <a:lnSpc>
              <a:spcPct val="90000"/>
            </a:lnSpc>
            <a:spcBef>
              <a:spcPct val="0"/>
            </a:spcBef>
            <a:spcAft>
              <a:spcPct val="35000"/>
            </a:spcAft>
            <a:buNone/>
            <a:tabLst/>
          </a:pPr>
          <a:r>
            <a:rPr lang="en-US" sz="1200" kern="1200" dirty="0">
              <a:solidFill>
                <a:schemeClr val="tx1"/>
              </a:solidFill>
              <a:latin typeface="Calibri" panose="020F0502020204030204" pitchFamily="34" charset="0"/>
              <a:cs typeface="Calibri" panose="020F0502020204030204" pitchFamily="34" charset="0"/>
            </a:rPr>
            <a:t>(P. Vedrine, M. </a:t>
          </a:r>
          <a:r>
            <a:rPr lang="en-US" sz="1200" kern="1200" dirty="0" err="1">
              <a:solidFill>
                <a:schemeClr val="tx1"/>
              </a:solidFill>
              <a:latin typeface="Calibri" panose="020F0502020204030204" pitchFamily="34" charset="0"/>
              <a:cs typeface="Calibri" panose="020F0502020204030204" pitchFamily="34" charset="0"/>
            </a:rPr>
            <a:t>Statera</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1452081"/>
        <a:ext cx="2854937" cy="398790"/>
      </dsp:txXfrm>
    </dsp:sp>
    <dsp:sp modelId="{9A44EDF1-BFF3-3F4D-83DC-A1D1F0F9EE59}">
      <dsp:nvSpPr>
        <dsp:cNvPr id="0" name=""/>
        <dsp:cNvSpPr/>
      </dsp:nvSpPr>
      <dsp:spPr>
        <a:xfrm>
          <a:off x="2883924" y="1868714"/>
          <a:ext cx="2854937" cy="399851"/>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WP5 – Materials and Technologies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(D. </a:t>
          </a:r>
          <a:r>
            <a:rPr lang="en-US" sz="1200" kern="1200" dirty="0" err="1">
              <a:solidFill>
                <a:schemeClr val="tx1"/>
              </a:solidFill>
              <a:latin typeface="Calibri" panose="020F0502020204030204" pitchFamily="34" charset="0"/>
              <a:cs typeface="Calibri" panose="020F0502020204030204" pitchFamily="34" charset="0"/>
            </a:rPr>
            <a:t>Bocjan</a:t>
          </a:r>
          <a:r>
            <a:rPr lang="en-US" sz="1200" kern="1200" dirty="0">
              <a:solidFill>
                <a:schemeClr val="tx1"/>
              </a:solidFill>
              <a:latin typeface="Calibri" panose="020F0502020204030204" pitchFamily="34" charset="0"/>
              <a:cs typeface="Calibri" panose="020F0502020204030204" pitchFamily="34" charset="0"/>
            </a:rPr>
            <a:t>, A. </a:t>
          </a:r>
          <a:r>
            <a:rPr lang="en-US" sz="1200" kern="1200" dirty="0" err="1">
              <a:solidFill>
                <a:schemeClr val="tx1"/>
              </a:solidFill>
              <a:latin typeface="Calibri" panose="020F0502020204030204" pitchFamily="34" charset="0"/>
              <a:cs typeface="Calibri" panose="020F0502020204030204" pitchFamily="34" charset="0"/>
            </a:rPr>
            <a:t>Bersani</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1868714"/>
        <a:ext cx="2854937" cy="399851"/>
      </dsp:txXfrm>
    </dsp:sp>
    <dsp:sp modelId="{E30CD277-695A-8D49-884C-028BA76BDF38}">
      <dsp:nvSpPr>
        <dsp:cNvPr id="0" name=""/>
        <dsp:cNvSpPr/>
      </dsp:nvSpPr>
      <dsp:spPr>
        <a:xfrm>
          <a:off x="2883924" y="2286409"/>
          <a:ext cx="2854937" cy="398132"/>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WP6 – 40T-class all-HTS solenoid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(B. </a:t>
          </a:r>
          <a:r>
            <a:rPr lang="en-US" sz="1200" kern="1200" dirty="0" err="1">
              <a:solidFill>
                <a:schemeClr val="tx1"/>
              </a:solidFill>
              <a:latin typeface="Calibri" panose="020F0502020204030204" pitchFamily="34" charset="0"/>
              <a:cs typeface="Calibri" panose="020F0502020204030204" pitchFamily="34" charset="0"/>
            </a:rPr>
            <a:t>Bordini</a:t>
          </a:r>
          <a:r>
            <a:rPr lang="en-US" sz="1200" kern="1200" dirty="0">
              <a:solidFill>
                <a:schemeClr val="tx1"/>
              </a:solidFill>
              <a:latin typeface="Calibri" panose="020F0502020204030204" pitchFamily="34" charset="0"/>
              <a:cs typeface="Calibri" panose="020F0502020204030204" pitchFamily="34" charset="0"/>
            </a:rPr>
            <a:t>, P. Vedrine)</a:t>
          </a:r>
        </a:p>
      </dsp:txBody>
      <dsp:txXfrm>
        <a:off x="2883924" y="2286409"/>
        <a:ext cx="2854937" cy="398132"/>
      </dsp:txXfrm>
    </dsp:sp>
    <dsp:sp modelId="{DD0E924A-DEF9-8646-8365-D18632AFDC39}">
      <dsp:nvSpPr>
        <dsp:cNvPr id="0" name=""/>
        <dsp:cNvSpPr/>
      </dsp:nvSpPr>
      <dsp:spPr>
        <a:xfrm>
          <a:off x="2883924" y="2702385"/>
          <a:ext cx="2854937" cy="396429"/>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WP7 – 10T/10MJ-class all-HTS solenoid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(S. </a:t>
          </a:r>
          <a:r>
            <a:rPr lang="en-US" sz="1200" kern="1200" dirty="0" err="1">
              <a:solidFill>
                <a:schemeClr val="tx1"/>
              </a:solidFill>
              <a:latin typeface="Calibri" panose="020F0502020204030204" pitchFamily="34" charset="0"/>
              <a:cs typeface="Calibri" panose="020F0502020204030204" pitchFamily="34" charset="0"/>
            </a:rPr>
            <a:t>Sorti</a:t>
          </a:r>
          <a:r>
            <a:rPr lang="en-US" sz="1200" kern="1200" dirty="0">
              <a:solidFill>
                <a:schemeClr val="tx1"/>
              </a:solidFill>
              <a:latin typeface="Calibri" panose="020F0502020204030204" pitchFamily="34" charset="0"/>
              <a:cs typeface="Calibri" panose="020F0502020204030204" pitchFamily="34" charset="0"/>
            </a:rPr>
            <a:t>, C. Santini)</a:t>
          </a:r>
        </a:p>
      </dsp:txBody>
      <dsp:txXfrm>
        <a:off x="2883924" y="2702385"/>
        <a:ext cx="2854937" cy="396429"/>
      </dsp:txXfrm>
    </dsp:sp>
    <dsp:sp modelId="{A8A8B4D5-2393-564F-9CA0-CCB58633423C}">
      <dsp:nvSpPr>
        <dsp:cNvPr id="0" name=""/>
        <dsp:cNvSpPr/>
      </dsp:nvSpPr>
      <dsp:spPr>
        <a:xfrm>
          <a:off x="2883924" y="3116657"/>
          <a:ext cx="2854937" cy="394739"/>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WP8 – K=2 all-HTS undulator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(S. </a:t>
          </a:r>
          <a:r>
            <a:rPr lang="en-US" sz="1200" kern="1200" dirty="0" err="1">
              <a:solidFill>
                <a:schemeClr val="tx1"/>
              </a:solidFill>
              <a:latin typeface="Calibri" panose="020F0502020204030204" pitchFamily="34" charset="0"/>
              <a:cs typeface="Calibri" panose="020F0502020204030204" pitchFamily="34" charset="0"/>
            </a:rPr>
            <a:t>Casalbuoni</a:t>
          </a:r>
          <a:r>
            <a:rPr lang="en-US" sz="1200" kern="1200" dirty="0">
              <a:solidFill>
                <a:schemeClr val="tx1"/>
              </a:solidFill>
              <a:latin typeface="Calibri" panose="020F0502020204030204" pitchFamily="34" charset="0"/>
              <a:cs typeface="Calibri" panose="020F0502020204030204" pitchFamily="34" charset="0"/>
            </a:rPr>
            <a:t>, M. </a:t>
          </a:r>
          <a:r>
            <a:rPr lang="en-US" sz="1200" kern="1200" dirty="0" err="1">
              <a:solidFill>
                <a:schemeClr val="tx1"/>
              </a:solidFill>
              <a:latin typeface="Calibri" panose="020F0502020204030204" pitchFamily="34" charset="0"/>
              <a:cs typeface="Calibri" panose="020F0502020204030204" pitchFamily="34" charset="0"/>
            </a:rPr>
            <a:t>Calvi</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3116657"/>
        <a:ext cx="2854937" cy="394739"/>
      </dsp:txXfrm>
    </dsp:sp>
    <dsp:sp modelId="{FCF41883-CD67-474E-AB2C-ACE1FF56E440}">
      <dsp:nvSpPr>
        <dsp:cNvPr id="0" name=""/>
        <dsp:cNvSpPr/>
      </dsp:nvSpPr>
      <dsp:spPr>
        <a:xfrm>
          <a:off x="2883924" y="3529241"/>
          <a:ext cx="2854937" cy="391955"/>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WP9 – Test Infrastructures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(G. </a:t>
          </a:r>
          <a:r>
            <a:rPr lang="en-US" sz="1200" kern="1200" dirty="0" err="1">
              <a:solidFill>
                <a:schemeClr val="tx1"/>
              </a:solidFill>
              <a:latin typeface="Calibri" panose="020F0502020204030204" pitchFamily="34" charset="0"/>
              <a:cs typeface="Calibri" panose="020F0502020204030204" pitchFamily="34" charset="0"/>
            </a:rPr>
            <a:t>Willering</a:t>
          </a:r>
          <a:r>
            <a:rPr lang="en-US" sz="1200" kern="1200" dirty="0">
              <a:solidFill>
                <a:schemeClr val="tx1"/>
              </a:solidFill>
              <a:latin typeface="Calibri" panose="020F0502020204030204" pitchFamily="34" charset="0"/>
              <a:cs typeface="Calibri" panose="020F0502020204030204" pitchFamily="34" charset="0"/>
            </a:rPr>
            <a:t>, E. </a:t>
          </a:r>
          <a:r>
            <a:rPr lang="en-US" sz="1200" kern="1200" dirty="0" err="1">
              <a:solidFill>
                <a:schemeClr val="tx1"/>
              </a:solidFill>
              <a:latin typeface="Calibri" panose="020F0502020204030204" pitchFamily="34" charset="0"/>
              <a:cs typeface="Calibri" panose="020F0502020204030204" pitchFamily="34" charset="0"/>
            </a:rPr>
            <a:t>Beneduce</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3529241"/>
        <a:ext cx="2854937" cy="391955"/>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21/02/2024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21/02/2024</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pPr>
              <a:defRPr/>
            </a:pPr>
            <a:fld id="{6A12A38D-8EC9-4302-BD09-EB2DA5085CAF}" type="slidenum">
              <a:rPr lang="en-US" altLang="en-US" smtClean="0"/>
              <a:pPr>
                <a:defRPr/>
              </a:pPr>
              <a:t>9</a:t>
            </a:fld>
            <a:endParaRPr lang="en-US" altLang="en-US"/>
          </a:p>
        </p:txBody>
      </p:sp>
    </p:spTree>
    <p:extLst>
      <p:ext uri="{BB962C8B-B14F-4D97-AF65-F5344CB8AC3E}">
        <p14:creationId xmlns:p14="http://schemas.microsoft.com/office/powerpoint/2010/main" val="3285469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79512" y="4918374"/>
            <a:ext cx="7237312" cy="245664"/>
          </a:xfrm>
          <a:prstGeom prst="rect">
            <a:avLst/>
          </a:prstGeom>
        </p:spPr>
        <p:txBody>
          <a:bodyPr lIns="0" tIns="0" rIns="0" bIns="0"/>
          <a:lstStyle>
            <a:lvl1pPr algn="ctr">
              <a:defRPr sz="1200">
                <a:latin typeface="Calibri"/>
                <a:cs typeface="Calibri"/>
              </a:defRPr>
            </a:lvl1pPr>
          </a:lstStyle>
          <a:p>
            <a:pPr algn="l"/>
            <a:r>
              <a:rPr lang="en-US"/>
              <a:t>D. Schulte      Muon Collider, CERN, March 2024 </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lvl1pPr marL="342900" indent="-3429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1pPr>
            <a:lvl2pPr marL="742950" indent="-28575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2pPr>
            <a:lvl3pPr marL="11430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3pPr>
            <a:lvl4pPr marL="16002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4pPr>
            <a:lvl5pPr marL="20574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CERN, March 2024 </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181100" y="1"/>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dirty="0"/>
          </a:p>
        </p:txBody>
      </p:sp>
      <p:sp>
        <p:nvSpPr>
          <p:cNvPr id="5" name="Espace réservé du pied de page 4"/>
          <p:cNvSpPr>
            <a:spLocks noGrp="1"/>
          </p:cNvSpPr>
          <p:nvPr>
            <p:ph type="ftr" sz="quarter" idx="3"/>
          </p:nvPr>
        </p:nvSpPr>
        <p:spPr>
          <a:xfrm>
            <a:off x="251520" y="4948014"/>
            <a:ext cx="6324600" cy="273844"/>
          </a:xfrm>
          <a:prstGeom prst="rect">
            <a:avLst/>
          </a:prstGeom>
        </p:spPr>
        <p:txBody>
          <a:bodyPr lIns="0" tIns="0" rIns="0" bIns="0"/>
          <a:lstStyle>
            <a:lvl1pPr>
              <a:defRPr sz="1200">
                <a:latin typeface="Calibri"/>
                <a:cs typeface="Calibri"/>
              </a:defRPr>
            </a:lvl1pPr>
          </a:lstStyle>
          <a:p>
            <a:r>
              <a:rPr lang="en-US"/>
              <a:t>D. Schulte      Muon Collider, CERN, March 2024 </a:t>
            </a:r>
            <a:endParaRPr lang="en-GB" dirty="0"/>
          </a:p>
        </p:txBody>
      </p:sp>
      <p:sp>
        <p:nvSpPr>
          <p:cNvPr id="6" name="Espace réservé du numéro de diapositive 5"/>
          <p:cNvSpPr>
            <a:spLocks noGrp="1"/>
          </p:cNvSpPr>
          <p:nvPr>
            <p:ph type="sldNum" sz="quarter" idx="4"/>
          </p:nvPr>
        </p:nvSpPr>
        <p:spPr>
          <a:xfrm>
            <a:off x="7848600" y="4948014"/>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538"/>
            <a:ext cx="6781800" cy="504056"/>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305339" y="0"/>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lvl1pPr marL="342900" indent="-342900">
              <a:buClr>
                <a:schemeClr val="tx1"/>
              </a:buClr>
              <a:buFont typeface="Arial" panose="020B0604020202020204" pitchFamily="34" charset="0"/>
              <a:buChar char="•"/>
              <a:defRPr sz="2000">
                <a:latin typeface="Calibri" panose="020F0502020204030204" pitchFamily="34" charset="0"/>
                <a:cs typeface="Calibri" panose="020F0502020204030204" pitchFamily="34" charset="0"/>
              </a:defRPr>
            </a:lvl1pPr>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lvl1pPr marL="457200" indent="-4572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1pPr>
            <a:lvl2pPr marL="8001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2pPr>
            <a:lvl3pPr marL="12573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3pPr>
            <a:lvl4pPr marL="17145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4pPr>
            <a:lvl5pPr marL="21717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07504" y="4948015"/>
            <a:ext cx="6324600" cy="216023"/>
          </a:xfrm>
          <a:prstGeom prst="rect">
            <a:avLst/>
          </a:prstGeom>
        </p:spPr>
        <p:txBody>
          <a:bodyPr lIns="0" tIns="0" rIns="0" bIns="0"/>
          <a:lstStyle>
            <a:lvl1pPr>
              <a:defRPr sz="1200">
                <a:latin typeface="Calibri" panose="020F0502020204030204" pitchFamily="34" charset="0"/>
                <a:cs typeface="Calibri" panose="020F0502020204030204" pitchFamily="34" charset="0"/>
              </a:defRPr>
            </a:lvl1pPr>
          </a:lstStyle>
          <a:p>
            <a:r>
              <a:rPr lang="en-US"/>
              <a:t>D. Schulte      Muon Collider, CERN, March 2024 </a:t>
            </a:r>
            <a:endParaRPr lang="en-GB" dirty="0"/>
          </a:p>
        </p:txBody>
      </p:sp>
      <p:sp>
        <p:nvSpPr>
          <p:cNvPr id="7" name="Espace réservé du numéro de diapositive 5"/>
          <p:cNvSpPr>
            <a:spLocks noGrp="1"/>
          </p:cNvSpPr>
          <p:nvPr>
            <p:ph type="sldNum" sz="quarter" idx="4"/>
          </p:nvPr>
        </p:nvSpPr>
        <p:spPr>
          <a:xfrm>
            <a:off x="7848600" y="4948013"/>
            <a:ext cx="457200" cy="230015"/>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876007"/>
            <a:ext cx="9144000" cy="337344"/>
          </a:xfrm>
          <a:prstGeom prst="rect">
            <a:avLst/>
          </a:prstGeom>
        </p:spPr>
      </p:pic>
      <p:sp>
        <p:nvSpPr>
          <p:cNvPr id="2" name="Title 1"/>
          <p:cNvSpPr>
            <a:spLocks noGrp="1"/>
          </p:cNvSpPr>
          <p:nvPr>
            <p:ph type="title"/>
          </p:nvPr>
        </p:nvSpPr>
        <p:spPr>
          <a:xfrm>
            <a:off x="457201" y="-20538"/>
            <a:ext cx="8229600" cy="432048"/>
          </a:xfrm>
          <a:prstGeom prst="rect">
            <a:avLst/>
          </a:prstGeom>
        </p:spPr>
        <p:txBody>
          <a:bodyPr lIns="74258" tIns="37129" rIns="74258" bIns="37129"/>
          <a:lstStyle>
            <a:lvl1pPr>
              <a:defRPr sz="3200" b="0">
                <a:latin typeface="Calibri" panose="020F0502020204030204" pitchFamily="34" charset="0"/>
                <a:cs typeface="Calibri" panose="020F0502020204030204" pitchFamily="34" charset="0"/>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3" name="Content Placeholder 2"/>
          <p:cNvSpPr>
            <a:spLocks noGrp="1"/>
          </p:cNvSpPr>
          <p:nvPr>
            <p:ph idx="1"/>
          </p:nvPr>
        </p:nvSpPr>
        <p:spPr>
          <a:xfrm>
            <a:off x="457201" y="1200154"/>
            <a:ext cx="8229600" cy="3394472"/>
          </a:xfrm>
          <a:prstGeom prst="rect">
            <a:avLst/>
          </a:prstGeom>
        </p:spPr>
        <p:txBody>
          <a:bodyPr lIns="74258" tIns="37129" rIns="74258" bIns="37129"/>
          <a:lstStyle>
            <a:lvl1pPr>
              <a:defRPr sz="2000">
                <a:latin typeface="Calibri" panose="020F0502020204030204" pitchFamily="34" charset="0"/>
                <a:cs typeface="Calibri" panose="020F0502020204030204" pitchFamily="34" charset="0"/>
              </a:defRPr>
            </a:lvl1pPr>
            <a:lvl2pPr>
              <a:defRPr sz="2000">
                <a:latin typeface="Calibri" panose="020F0502020204030204" pitchFamily="34" charset="0"/>
                <a:cs typeface="Calibri" panose="020F0502020204030204" pitchFamily="34" charset="0"/>
              </a:defRPr>
            </a:lvl2pPr>
            <a:lvl3pPr>
              <a:defRPr sz="20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a:defRPr sz="2000">
                <a:latin typeface="Calibri" panose="020F0502020204030204" pitchFamily="34" charset="0"/>
                <a:cs typeface="Calibri" panose="020F0502020204030204" pitchFamily="34" charset="0"/>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en-US" dirty="0"/>
          </a:p>
        </p:txBody>
      </p:sp>
      <p:sp>
        <p:nvSpPr>
          <p:cNvPr id="5" name="Footer Placeholder 4"/>
          <p:cNvSpPr>
            <a:spLocks noGrp="1"/>
          </p:cNvSpPr>
          <p:nvPr>
            <p:ph type="ftr" sz="quarter" idx="11"/>
          </p:nvPr>
        </p:nvSpPr>
        <p:spPr>
          <a:xfrm>
            <a:off x="35496" y="4948013"/>
            <a:ext cx="5616624" cy="265337"/>
          </a:xfrm>
          <a:prstGeom prst="rect">
            <a:avLst/>
          </a:prstGeom>
        </p:spPr>
        <p:txBody>
          <a:bodyPr lIns="74258" tIns="37129" rIns="74258" bIns="37129"/>
          <a:lstStyle>
            <a:lvl1pPr algn="l">
              <a:defRPr sz="1200">
                <a:latin typeface="Calibri"/>
                <a:cs typeface="Calibri"/>
              </a:defRPr>
            </a:lvl1pPr>
          </a:lstStyle>
          <a:p>
            <a:r>
              <a:rPr lang="en-US"/>
              <a:t>D. Schulte      Muon Collider, CERN, March 2024 </a:t>
            </a:r>
            <a:endParaRPr lang="en-US" dirty="0"/>
          </a:p>
        </p:txBody>
      </p:sp>
      <p:sp>
        <p:nvSpPr>
          <p:cNvPr id="6" name="Slide Number Placeholder 5"/>
          <p:cNvSpPr>
            <a:spLocks noGrp="1"/>
          </p:cNvSpPr>
          <p:nvPr>
            <p:ph type="sldNum" sz="quarter" idx="12"/>
          </p:nvPr>
        </p:nvSpPr>
        <p:spPr>
          <a:xfrm>
            <a:off x="7956376" y="4948014"/>
            <a:ext cx="406399" cy="192882"/>
          </a:xfrm>
          <a:prstGeom prst="rect">
            <a:avLst/>
          </a:prstGeom>
        </p:spPr>
        <p:txBody>
          <a:bodyPr lIns="74258" tIns="37129" rIns="74258" bIns="37129"/>
          <a:lstStyle/>
          <a:p>
            <a:fld id="{3478A56A-6164-B14D-A8F7-980D09C4DD92}" type="slidenum">
              <a:rPr lang="en-US" smtClean="0"/>
              <a:pPr/>
              <a:t>‹#›</a:t>
            </a:fld>
            <a:endParaRPr lang="en-US" dirty="0"/>
          </a:p>
        </p:txBody>
      </p:sp>
    </p:spTree>
    <p:extLst>
      <p:ext uri="{BB962C8B-B14F-4D97-AF65-F5344CB8AC3E}">
        <p14:creationId xmlns:p14="http://schemas.microsoft.com/office/powerpoint/2010/main" val="3742201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876006"/>
            <a:ext cx="9144000" cy="337345"/>
          </a:xfrm>
          <a:prstGeom prst="rect">
            <a:avLst/>
          </a:prstGeom>
        </p:spPr>
      </p:pic>
      <p:sp>
        <p:nvSpPr>
          <p:cNvPr id="2" name="Title 1"/>
          <p:cNvSpPr>
            <a:spLocks noGrp="1"/>
          </p:cNvSpPr>
          <p:nvPr>
            <p:ph type="title"/>
          </p:nvPr>
        </p:nvSpPr>
        <p:spPr>
          <a:xfrm>
            <a:off x="457201" y="-20538"/>
            <a:ext cx="8229600" cy="432048"/>
          </a:xfrm>
          <a:prstGeom prst="rect">
            <a:avLst/>
          </a:prstGeom>
        </p:spPr>
        <p:txBody>
          <a:bodyPr lIns="74258" tIns="37129" rIns="74258" bIns="37129"/>
          <a:lstStyle>
            <a:lvl1pPr>
              <a:defRPr sz="3200" b="0">
                <a:latin typeface="Calibri" panose="020F0502020204030204" pitchFamily="34" charset="0"/>
                <a:cs typeface="Calibri" panose="020F0502020204030204" pitchFamily="34" charset="0"/>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5" name="Footer Placeholder 4"/>
          <p:cNvSpPr>
            <a:spLocks noGrp="1"/>
          </p:cNvSpPr>
          <p:nvPr>
            <p:ph type="ftr" sz="quarter" idx="11"/>
          </p:nvPr>
        </p:nvSpPr>
        <p:spPr>
          <a:xfrm>
            <a:off x="35496" y="4948013"/>
            <a:ext cx="5616624" cy="265337"/>
          </a:xfrm>
          <a:prstGeom prst="rect">
            <a:avLst/>
          </a:prstGeom>
        </p:spPr>
        <p:txBody>
          <a:bodyPr lIns="74258" tIns="37129" rIns="74258" bIns="37129"/>
          <a:lstStyle>
            <a:lvl1pPr algn="l">
              <a:defRPr sz="1200">
                <a:latin typeface="Calibri"/>
                <a:cs typeface="Calibri"/>
              </a:defRPr>
            </a:lvl1pPr>
          </a:lstStyle>
          <a:p>
            <a:r>
              <a:rPr lang="en-US"/>
              <a:t>D. Schulte      Muon Collider, CERN, March 2024 </a:t>
            </a:r>
            <a:endParaRPr lang="en-US" dirty="0"/>
          </a:p>
        </p:txBody>
      </p:sp>
      <p:sp>
        <p:nvSpPr>
          <p:cNvPr id="6" name="Slide Number Placeholder 5"/>
          <p:cNvSpPr>
            <a:spLocks noGrp="1"/>
          </p:cNvSpPr>
          <p:nvPr>
            <p:ph type="sldNum" sz="quarter" idx="12"/>
          </p:nvPr>
        </p:nvSpPr>
        <p:spPr>
          <a:xfrm>
            <a:off x="7956376" y="4948014"/>
            <a:ext cx="406399" cy="192882"/>
          </a:xfrm>
          <a:prstGeom prst="rect">
            <a:avLst/>
          </a:prstGeom>
        </p:spPr>
        <p:txBody>
          <a:bodyPr lIns="74258" tIns="37129" rIns="74258" bIns="37129"/>
          <a:lstStyle/>
          <a:p>
            <a:fld id="{3478A56A-6164-B14D-A8F7-980D09C4DD92}" type="slidenum">
              <a:rPr lang="en-US" smtClean="0"/>
              <a:pPr/>
              <a:t>‹#›</a:t>
            </a:fld>
            <a:endParaRPr lang="en-US" dirty="0"/>
          </a:p>
        </p:txBody>
      </p:sp>
    </p:spTree>
    <p:extLst>
      <p:ext uri="{BB962C8B-B14F-4D97-AF65-F5344CB8AC3E}">
        <p14:creationId xmlns:p14="http://schemas.microsoft.com/office/powerpoint/2010/main" val="2583726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y empty">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876007"/>
            <a:ext cx="9144000" cy="337344"/>
          </a:xfrm>
          <a:prstGeom prst="rect">
            <a:avLst/>
          </a:prstGeom>
        </p:spPr>
      </p:pic>
      <p:sp>
        <p:nvSpPr>
          <p:cNvPr id="5" name="Footer Placeholder 4"/>
          <p:cNvSpPr>
            <a:spLocks noGrp="1"/>
          </p:cNvSpPr>
          <p:nvPr>
            <p:ph type="ftr" sz="quarter" idx="11"/>
          </p:nvPr>
        </p:nvSpPr>
        <p:spPr>
          <a:xfrm>
            <a:off x="35496" y="4948013"/>
            <a:ext cx="5616624" cy="265337"/>
          </a:xfrm>
          <a:prstGeom prst="rect">
            <a:avLst/>
          </a:prstGeom>
        </p:spPr>
        <p:txBody>
          <a:bodyPr lIns="74258" tIns="37129" rIns="74258" bIns="37129"/>
          <a:lstStyle>
            <a:lvl1pPr algn="l">
              <a:defRPr sz="1200">
                <a:latin typeface="Calibri"/>
                <a:cs typeface="Calibri"/>
              </a:defRPr>
            </a:lvl1pPr>
          </a:lstStyle>
          <a:p>
            <a:r>
              <a:rPr lang="en-US"/>
              <a:t>D. Schulte      Muon Collider, CERN, March 2024 </a:t>
            </a:r>
            <a:endParaRPr lang="en-US" dirty="0"/>
          </a:p>
        </p:txBody>
      </p:sp>
      <p:sp>
        <p:nvSpPr>
          <p:cNvPr id="6" name="Slide Number Placeholder 5"/>
          <p:cNvSpPr>
            <a:spLocks noGrp="1"/>
          </p:cNvSpPr>
          <p:nvPr>
            <p:ph type="sldNum" sz="quarter" idx="12"/>
          </p:nvPr>
        </p:nvSpPr>
        <p:spPr>
          <a:xfrm>
            <a:off x="7956376" y="4948014"/>
            <a:ext cx="406399" cy="192882"/>
          </a:xfrm>
          <a:prstGeom prst="rect">
            <a:avLst/>
          </a:prstGeom>
        </p:spPr>
        <p:txBody>
          <a:bodyPr lIns="74258" tIns="37129" rIns="74258" bIns="37129"/>
          <a:lstStyle/>
          <a:p>
            <a:fld id="{3478A56A-6164-B14D-A8F7-980D09C4DD92}" type="slidenum">
              <a:rPr lang="en-US" smtClean="0"/>
              <a:pPr/>
              <a:t>‹#›</a:t>
            </a:fld>
            <a:endParaRPr lang="en-US" dirty="0"/>
          </a:p>
        </p:txBody>
      </p:sp>
    </p:spTree>
    <p:extLst>
      <p:ext uri="{BB962C8B-B14F-4D97-AF65-F5344CB8AC3E}">
        <p14:creationId xmlns:p14="http://schemas.microsoft.com/office/powerpoint/2010/main" val="3780586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9"/>
          <a:stretch>
            <a:fillRect/>
          </a:stretch>
        </p:blipFill>
        <p:spPr>
          <a:xfrm>
            <a:off x="0" y="4803998"/>
            <a:ext cx="9144000" cy="409352"/>
          </a:xfrm>
          <a:prstGeom prst="rect">
            <a:avLst/>
          </a:prstGeom>
        </p:spPr>
      </p:pic>
      <p:pic>
        <p:nvPicPr>
          <p:cNvPr id="7" name="Image 6" descr="MCC-inernational-finalV01.png"/>
          <p:cNvPicPr>
            <a:picLocks noChangeAspect="1"/>
          </p:cNvPicPr>
          <p:nvPr userDrawn="1"/>
        </p:nvPicPr>
        <p:blipFill>
          <a:blip r:embed="rId10"/>
          <a:stretch>
            <a:fillRect/>
          </a:stretch>
        </p:blipFill>
        <p:spPr>
          <a:xfrm>
            <a:off x="8245033" y="36001"/>
            <a:ext cx="879566" cy="879566"/>
          </a:xfrm>
          <a:prstGeom prst="rect">
            <a:avLst/>
          </a:prstGeom>
        </p:spPr>
      </p:pic>
      <p:sp>
        <p:nvSpPr>
          <p:cNvPr id="4"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pic>
        <p:nvPicPr>
          <p:cNvPr id="2" name="Picture 1" descr="A picture containing text, font, graphics, design&#10;&#10;Description automatically generated">
            <a:extLst>
              <a:ext uri="{FF2B5EF4-FFF2-40B4-BE49-F238E27FC236}">
                <a16:creationId xmlns:a16="http://schemas.microsoft.com/office/drawing/2014/main" id="{2D90069C-07BF-F22E-2883-85650F37071F}"/>
              </a:ext>
            </a:extLst>
          </p:cNvPr>
          <p:cNvPicPr>
            <a:picLocks noChangeAspect="1"/>
          </p:cNvPicPr>
          <p:nvPr userDrawn="1"/>
        </p:nvPicPr>
        <p:blipFill>
          <a:blip r:embed="rId11"/>
          <a:stretch>
            <a:fillRect/>
          </a:stretch>
        </p:blipFill>
        <p:spPr>
          <a:xfrm>
            <a:off x="35497" y="36001"/>
            <a:ext cx="792088" cy="90999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 id="2147483671" r:id="rId5"/>
    <p:sldLayoutId id="2147483677" r:id="rId6"/>
    <p:sldLayoutId id="2147483678" r:id="rId7"/>
  </p:sldLayoutIdLst>
  <p:hf sldNum="0"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3.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8.xml.rels><?xml version="1.0" encoding="UTF-8" standalone="yes"?>
<Relationships xmlns="http://schemas.openxmlformats.org/package/2006/relationships"><Relationship Id="rId2" Type="http://schemas.openxmlformats.org/officeDocument/2006/relationships/hyperlink" Target="https://cds.cern.ch/collection/Muon%20Collider%20study?ln=en"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muoncollider.web.cern.ch/"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a:stretch>
            <a:fillRect/>
          </a:stretch>
        </p:blipFill>
        <p:spPr>
          <a:xfrm>
            <a:off x="132503" y="57150"/>
            <a:ext cx="1391497" cy="1391497"/>
          </a:xfrm>
          <a:prstGeom prst="rect">
            <a:avLst/>
          </a:prstGeom>
        </p:spPr>
      </p:pic>
      <p:sp>
        <p:nvSpPr>
          <p:cNvPr id="87" name="ZoneTexte 86"/>
          <p:cNvSpPr txBox="1"/>
          <p:nvPr/>
        </p:nvSpPr>
        <p:spPr>
          <a:xfrm>
            <a:off x="4860032" y="415592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CERN, March 2024    </a:t>
            </a:r>
            <a:endParaRPr lang="en-GB" dirty="0">
              <a:latin typeface="Calibri"/>
              <a:cs typeface="Calibri"/>
            </a:endParaRPr>
          </a:p>
        </p:txBody>
      </p:sp>
      <p:sp>
        <p:nvSpPr>
          <p:cNvPr id="11" name="ZoneTexte 10"/>
          <p:cNvSpPr txBox="1"/>
          <p:nvPr/>
        </p:nvSpPr>
        <p:spPr>
          <a:xfrm>
            <a:off x="2123728" y="1779662"/>
            <a:ext cx="4666978" cy="584775"/>
          </a:xfrm>
          <a:prstGeom prst="rect">
            <a:avLst/>
          </a:prstGeom>
          <a:noFill/>
        </p:spPr>
        <p:txBody>
          <a:bodyPr wrap="square" rtlCol="0">
            <a:spAutoFit/>
          </a:bodyPr>
          <a:lstStyle/>
          <a:p>
            <a:pPr algn="ctr"/>
            <a:r>
              <a:rPr lang="en-GB" sz="3200" dirty="0">
                <a:latin typeface="Calibri"/>
                <a:cs typeface="Calibri"/>
              </a:rPr>
              <a:t>Muon Collider</a:t>
            </a:r>
          </a:p>
        </p:txBody>
      </p:sp>
      <p:sp>
        <p:nvSpPr>
          <p:cNvPr id="9" name="ZoneTexte 86"/>
          <p:cNvSpPr txBox="1"/>
          <p:nvPr/>
        </p:nvSpPr>
        <p:spPr>
          <a:xfrm>
            <a:off x="1691680" y="2715766"/>
            <a:ext cx="5472608" cy="584776"/>
          </a:xfrm>
          <a:prstGeom prst="rect">
            <a:avLst/>
          </a:prstGeom>
          <a:noFill/>
        </p:spPr>
        <p:txBody>
          <a:bodyPr wrap="square" rtlCol="0">
            <a:spAutoFit/>
          </a:bodyPr>
          <a:lstStyle/>
          <a:p>
            <a:pPr algn="ctr"/>
            <a:r>
              <a:rPr lang="en-US" sz="1600" dirty="0">
                <a:latin typeface="Calibri"/>
                <a:cs typeface="Calibri"/>
              </a:rPr>
              <a:t>D. Schulte</a:t>
            </a:r>
          </a:p>
          <a:p>
            <a:pPr algn="ctr"/>
            <a:r>
              <a:rPr lang="en-US" sz="16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7812360" y="94453"/>
            <a:ext cx="1278826" cy="1469185"/>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CERN, March 2024 </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dirty="0">
                <a:latin typeface="Calibri"/>
                <a:cs typeface="Calibri"/>
              </a:rPr>
              <a:t>International Advisory Committee</a:t>
            </a:r>
          </a:p>
        </p:txBody>
      </p:sp>
      <p:sp>
        <p:nvSpPr>
          <p:cNvPr id="8" name="TextBox 4">
            <a:extLst>
              <a:ext uri="{FF2B5EF4-FFF2-40B4-BE49-F238E27FC236}">
                <a16:creationId xmlns:a16="http://schemas.microsoft.com/office/drawing/2014/main" id="{4C4AB211-B1A5-2674-E6AB-9A3AA64AC1E0}"/>
              </a:ext>
            </a:extLst>
          </p:cNvPr>
          <p:cNvSpPr/>
          <p:nvPr/>
        </p:nvSpPr>
        <p:spPr>
          <a:xfrm>
            <a:off x="107504" y="994565"/>
            <a:ext cx="3456384" cy="373742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dirty="0">
                <a:effectLst/>
                <a:latin typeface="Calibri" panose="020F0502020204030204" pitchFamily="34" charset="0"/>
                <a:cs typeface="Calibri" panose="020F0502020204030204" pitchFamily="34" charset="0"/>
              </a:rPr>
              <a:t>IAC regular members:</a:t>
            </a:r>
          </a:p>
          <a:p>
            <a:r>
              <a:rPr lang="en-US" sz="1400" dirty="0">
                <a:effectLst/>
                <a:latin typeface="Calibri" panose="020F0502020204030204" pitchFamily="34" charset="0"/>
                <a:cs typeface="Calibri" panose="020F0502020204030204" pitchFamily="34" charset="0"/>
              </a:rPr>
              <a:t>Ursula </a:t>
            </a:r>
            <a:r>
              <a:rPr lang="en-US" sz="1400" dirty="0" err="1">
                <a:effectLst/>
                <a:latin typeface="Calibri" panose="020F0502020204030204" pitchFamily="34" charset="0"/>
                <a:cs typeface="Calibri" panose="020F0502020204030204" pitchFamily="34" charset="0"/>
              </a:rPr>
              <a:t>Bassler</a:t>
            </a:r>
            <a:r>
              <a:rPr lang="en-US" sz="1400" dirty="0">
                <a:effectLst/>
                <a:latin typeface="Calibri" panose="020F0502020204030204" pitchFamily="34" charset="0"/>
                <a:cs typeface="Calibri" panose="020F0502020204030204" pitchFamily="34" charset="0"/>
              </a:rPr>
              <a:t> (IN2P3, interim Chair)</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Mauro </a:t>
            </a:r>
            <a:r>
              <a:rPr lang="en-US" sz="1400" dirty="0" err="1">
                <a:effectLst/>
                <a:latin typeface="Calibri" panose="020F0502020204030204" pitchFamily="34" charset="0"/>
                <a:cs typeface="Calibri" panose="020F0502020204030204" pitchFamily="34" charset="0"/>
              </a:rPr>
              <a:t>Mezzetto</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Hongwei Zhao (Inst. of Modern Physics, IMP)</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Akira Yamamoto (KEK)</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Maurizio </a:t>
            </a:r>
            <a:r>
              <a:rPr lang="en-US" sz="1400" dirty="0" err="1">
                <a:effectLst/>
                <a:latin typeface="Calibri" panose="020F0502020204030204" pitchFamily="34" charset="0"/>
                <a:cs typeface="Calibri" panose="020F0502020204030204" pitchFamily="34" charset="0"/>
              </a:rPr>
              <a:t>Vretenar</a:t>
            </a:r>
            <a:r>
              <a:rPr lang="en-US" sz="1400" dirty="0">
                <a:effectLst/>
                <a:latin typeface="Calibri" panose="020F0502020204030204" pitchFamily="34" charset="0"/>
                <a:cs typeface="Calibri" panose="020F0502020204030204" pitchFamily="34" charset="0"/>
              </a:rPr>
              <a:t> (CERN)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Stewart </a:t>
            </a:r>
            <a:r>
              <a:rPr lang="en-US" sz="1400" dirty="0" err="1">
                <a:effectLst/>
                <a:latin typeface="Calibri" panose="020F0502020204030204" pitchFamily="34" charset="0"/>
                <a:cs typeface="Calibri" panose="020F0502020204030204" pitchFamily="34" charset="0"/>
              </a:rPr>
              <a:t>Boogert</a:t>
            </a:r>
            <a:r>
              <a:rPr lang="en-US" sz="1400" dirty="0">
                <a:effectLst/>
                <a:latin typeface="Calibri" panose="020F0502020204030204" pitchFamily="34" charset="0"/>
                <a:cs typeface="Calibri" panose="020F0502020204030204" pitchFamily="34" charset="0"/>
              </a:rPr>
              <a:t> (Cockcroft)</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Sarah Demers (Yale)</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Giorgio </a:t>
            </a:r>
            <a:r>
              <a:rPr lang="en-US" sz="1400" dirty="0" err="1">
                <a:effectLst/>
                <a:latin typeface="Calibri" panose="020F0502020204030204" pitchFamily="34" charset="0"/>
                <a:cs typeface="Calibri" panose="020F0502020204030204" pitchFamily="34" charset="0"/>
              </a:rPr>
              <a:t>Apollinari</a:t>
            </a:r>
            <a:r>
              <a:rPr lang="en-US" sz="1400" dirty="0">
                <a:effectLst/>
                <a:latin typeface="Calibri" panose="020F0502020204030204" pitchFamily="34" charset="0"/>
                <a:cs typeface="Calibri" panose="020F0502020204030204" pitchFamily="34" charset="0"/>
              </a:rPr>
              <a:t> (FNAL)</a:t>
            </a:r>
          </a:p>
          <a:p>
            <a:endParaRPr lang="en-US" sz="1400" dirty="0">
              <a:latin typeface="Calibri" panose="020F0502020204030204" pitchFamily="34" charset="0"/>
              <a:cs typeface="Calibri" panose="020F0502020204030204" pitchFamily="34" charset="0"/>
            </a:endParaRPr>
          </a:p>
          <a:p>
            <a:r>
              <a:rPr lang="en-US" sz="1400" b="1" dirty="0">
                <a:effectLst/>
                <a:latin typeface="Calibri" panose="020F0502020204030204" pitchFamily="34" charset="0"/>
                <a:cs typeface="Calibri" panose="020F0502020204030204" pitchFamily="34" charset="0"/>
              </a:rPr>
              <a:t>Experts for this review</a:t>
            </a:r>
          </a:p>
          <a:p>
            <a:r>
              <a:rPr lang="en-US" sz="1400" dirty="0">
                <a:effectLst/>
                <a:latin typeface="Calibri" panose="020F0502020204030204" pitchFamily="34" charset="0"/>
                <a:cs typeface="Calibri" panose="020F0502020204030204" pitchFamily="34" charset="0"/>
              </a:rPr>
              <a:t>Marica </a:t>
            </a:r>
            <a:r>
              <a:rPr lang="en-US" sz="1400" dirty="0" err="1">
                <a:effectLst/>
                <a:latin typeface="Calibri" panose="020F0502020204030204" pitchFamily="34" charset="0"/>
                <a:cs typeface="Calibri" panose="020F0502020204030204" pitchFamily="34" charset="0"/>
              </a:rPr>
              <a:t>Biagini</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Luis </a:t>
            </a:r>
            <a:r>
              <a:rPr lang="en-US" sz="1400" dirty="0" err="1">
                <a:effectLst/>
                <a:latin typeface="Calibri" panose="020F0502020204030204" pitchFamily="34" charset="0"/>
                <a:cs typeface="Calibri" panose="020F0502020204030204" pitchFamily="34" charset="0"/>
              </a:rPr>
              <a:t>Tabarez</a:t>
            </a:r>
            <a:r>
              <a:rPr lang="en-US" sz="1400" dirty="0">
                <a:effectLst/>
                <a:latin typeface="Calibri" panose="020F0502020204030204" pitchFamily="34" charset="0"/>
                <a:cs typeface="Calibri" panose="020F0502020204030204" pitchFamily="34" charset="0"/>
              </a:rPr>
              <a:t> (CIEMAT)</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Giovanni </a:t>
            </a:r>
            <a:r>
              <a:rPr lang="en-US" sz="1400" dirty="0" err="1">
                <a:effectLst/>
                <a:latin typeface="Calibri" panose="020F0502020204030204" pitchFamily="34" charset="0"/>
                <a:cs typeface="Calibri" panose="020F0502020204030204" pitchFamily="34" charset="0"/>
              </a:rPr>
              <a:t>Bisoffi</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Jenny List (DESY)</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Halina </a:t>
            </a:r>
            <a:r>
              <a:rPr lang="en-US" sz="1400" dirty="0" err="1">
                <a:effectLst/>
                <a:latin typeface="Calibri" panose="020F0502020204030204" pitchFamily="34" charset="0"/>
                <a:cs typeface="Calibri" panose="020F0502020204030204" pitchFamily="34" charset="0"/>
              </a:rPr>
              <a:t>Abramowicz</a:t>
            </a:r>
            <a:r>
              <a:rPr lang="en-US" sz="1400" dirty="0">
                <a:effectLst/>
                <a:latin typeface="Calibri" panose="020F0502020204030204" pitchFamily="34" charset="0"/>
                <a:cs typeface="Calibri" panose="020F0502020204030204" pitchFamily="34" charset="0"/>
              </a:rPr>
              <a:t> (Tel Aviv)</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Lyn Evans (CERN)</a:t>
            </a:r>
            <a:endParaRPr lang="en-US" sz="1400" spc="-1" dirty="0">
              <a:solidFill>
                <a:srgbClr val="000000"/>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148FF281-0427-9D81-3C20-47C6B59AD601}"/>
              </a:ext>
            </a:extLst>
          </p:cNvPr>
          <p:cNvSpPr txBox="1"/>
          <p:nvPr/>
        </p:nvSpPr>
        <p:spPr>
          <a:xfrm>
            <a:off x="3528392" y="1038671"/>
            <a:ext cx="5508104" cy="3693319"/>
          </a:xfrm>
          <a:prstGeom prst="rect">
            <a:avLst/>
          </a:prstGeom>
          <a:noFill/>
        </p:spPr>
        <p:txBody>
          <a:bodyPr wrap="square" rtlCol="0">
            <a:spAutoFit/>
          </a:bodyPr>
          <a:lstStyle/>
          <a:p>
            <a:r>
              <a:rPr lang="en-CH" dirty="0">
                <a:latin typeface="Calibri" panose="020F0502020204030204" pitchFamily="34" charset="0"/>
                <a:cs typeface="Calibri" panose="020F0502020204030204" pitchFamily="34" charset="0"/>
              </a:rPr>
              <a:t>T</a:t>
            </a:r>
            <a:r>
              <a:rPr lang="en-US" dirty="0">
                <a:latin typeface="Calibri" panose="020F0502020204030204" pitchFamily="34" charset="0"/>
                <a:cs typeface="Calibri" panose="020F0502020204030204" pitchFamily="34" charset="0"/>
              </a:rPr>
              <a:t>h</a:t>
            </a:r>
            <a:r>
              <a:rPr lang="en-CH" dirty="0">
                <a:latin typeface="Calibri" panose="020F0502020204030204" pitchFamily="34" charset="0"/>
                <a:cs typeface="Calibri" panose="020F0502020204030204" pitchFamily="34" charset="0"/>
              </a:rPr>
              <a:t>e IAC reviewed the Interim Report and prepared an excellent report on their findings</a:t>
            </a:r>
          </a:p>
          <a:p>
            <a:pPr marL="285750" indent="-285750">
              <a:buFont typeface="Arial" panose="020B0604020202020204" pitchFamily="34" charset="0"/>
              <a:buChar char="•"/>
            </a:pPr>
            <a:r>
              <a:rPr lang="en-CH" dirty="0">
                <a:latin typeface="Calibri" panose="020F0502020204030204" pitchFamily="34" charset="0"/>
                <a:cs typeface="Calibri" panose="020F0502020204030204" pitchFamily="34" charset="0"/>
              </a:rPr>
              <a:t>Many than</a:t>
            </a:r>
            <a:r>
              <a:rPr lang="en-US" dirty="0" err="1">
                <a:latin typeface="Calibri" panose="020F0502020204030204" pitchFamily="34" charset="0"/>
                <a:cs typeface="Calibri" panose="020F0502020204030204" pitchFamily="34" charset="0"/>
              </a:rPr>
              <a:t>ks</a:t>
            </a:r>
            <a:r>
              <a:rPr lang="en-CH" dirty="0">
                <a:latin typeface="Calibri" panose="020F0502020204030204" pitchFamily="34" charset="0"/>
                <a:cs typeface="Calibri" panose="020F0502020204030204" pitchFamily="34" charset="0"/>
              </a:rPr>
              <a:t> for this important effort</a:t>
            </a:r>
          </a:p>
          <a:p>
            <a:pPr marL="285750" indent="-285750">
              <a:buFont typeface="Arial" panose="020B0604020202020204" pitchFamily="34" charset="0"/>
              <a:buChar char="•"/>
            </a:pPr>
            <a:r>
              <a:rPr lang="en-CH" dirty="0">
                <a:latin typeface="Calibri" panose="020F0502020204030204" pitchFamily="34" charset="0"/>
                <a:cs typeface="Calibri" panose="020F0502020204030204" pitchFamily="34" charset="0"/>
              </a:rPr>
              <a:t>Report will not be public to get best feedback</a:t>
            </a:r>
          </a:p>
          <a:p>
            <a:pPr marL="285750" indent="-285750">
              <a:buFont typeface="Arial" panose="020B0604020202020204" pitchFamily="34" charset="0"/>
              <a:buChar char="•"/>
            </a:pPr>
            <a:endParaRPr lang="en-CH" dirty="0">
              <a:latin typeface="Calibri" panose="020F0502020204030204" pitchFamily="34" charset="0"/>
              <a:cs typeface="Calibri" panose="020F0502020204030204" pitchFamily="34" charset="0"/>
            </a:endParaRPr>
          </a:p>
          <a:p>
            <a:r>
              <a:rPr lang="en-CH" dirty="0">
                <a:latin typeface="Calibri" panose="020F0502020204030204" pitchFamily="34" charset="0"/>
                <a:cs typeface="Calibri" panose="020F0502020204030204" pitchFamily="34" charset="0"/>
              </a:rPr>
              <a:t>The report contains</a:t>
            </a:r>
          </a:p>
          <a:p>
            <a:pPr marL="285750" indent="-285750">
              <a:buFont typeface="Arial" panose="020B0604020202020204" pitchFamily="34" charset="0"/>
              <a:buChar char="•"/>
            </a:pPr>
            <a:r>
              <a:rPr lang="en-CH" dirty="0">
                <a:latin typeface="Calibri" panose="020F0502020204030204" pitchFamily="34" charset="0"/>
                <a:cs typeface="Calibri" panose="020F0502020204030204" pitchFamily="34" charset="0"/>
              </a:rPr>
              <a:t>High-level comments</a:t>
            </a:r>
          </a:p>
          <a:p>
            <a:pPr marL="285750" indent="-285750">
              <a:buFont typeface="Arial" panose="020B0604020202020204" pitchFamily="34" charset="0"/>
              <a:buChar char="•"/>
            </a:pPr>
            <a:r>
              <a:rPr lang="en-CH" dirty="0">
                <a:latin typeface="Calibri" panose="020F0502020204030204" pitchFamily="34" charset="0"/>
                <a:cs typeface="Calibri" panose="020F0502020204030204" pitchFamily="34" charset="0"/>
              </a:rPr>
              <a:t>Detailed comments on actual text</a:t>
            </a:r>
          </a:p>
          <a:p>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N</a:t>
            </a:r>
            <a:r>
              <a:rPr lang="en-CH" dirty="0">
                <a:latin typeface="Calibri" panose="020F0502020204030204" pitchFamily="34" charset="0"/>
                <a:cs typeface="Calibri" panose="020F0502020204030204" pitchFamily="34" charset="0"/>
              </a:rPr>
              <a:t>eed to go through it and</a:t>
            </a:r>
          </a:p>
          <a:p>
            <a:pPr marL="285750" indent="-285750">
              <a:buFont typeface="Arial" panose="020B0604020202020204" pitchFamily="34" charset="0"/>
              <a:buChar char="•"/>
            </a:pPr>
            <a:r>
              <a:rPr lang="en-CH" dirty="0">
                <a:latin typeface="Calibri" panose="020F0502020204030204" pitchFamily="34" charset="0"/>
                <a:cs typeface="Calibri" panose="020F0502020204030204" pitchFamily="34" charset="0"/>
              </a:rPr>
              <a:t>implement now what we can be implemented now</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I</a:t>
            </a:r>
            <a:r>
              <a:rPr lang="en-CH" dirty="0">
                <a:latin typeface="Calibri" panose="020F0502020204030204" pitchFamily="34" charset="0"/>
                <a:cs typeface="Calibri" panose="020F0502020204030204" pitchFamily="34" charset="0"/>
              </a:rPr>
              <a:t>mplement in the next report what requires more work</a:t>
            </a:r>
          </a:p>
        </p:txBody>
      </p:sp>
    </p:spTree>
    <p:extLst>
      <p:ext uri="{BB962C8B-B14F-4D97-AF65-F5344CB8AC3E}">
        <p14:creationId xmlns:p14="http://schemas.microsoft.com/office/powerpoint/2010/main" val="1727405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CERN, March 2024 </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dirty="0">
                <a:latin typeface="Calibri"/>
                <a:cs typeface="Calibri"/>
              </a:rPr>
              <a:t>IAC General Comments</a:t>
            </a:r>
          </a:p>
        </p:txBody>
      </p:sp>
      <p:sp>
        <p:nvSpPr>
          <p:cNvPr id="2" name="TextBox 1">
            <a:extLst>
              <a:ext uri="{FF2B5EF4-FFF2-40B4-BE49-F238E27FC236}">
                <a16:creationId xmlns:a16="http://schemas.microsoft.com/office/drawing/2014/main" id="{148FF281-0427-9D81-3C20-47C6B59AD601}"/>
              </a:ext>
            </a:extLst>
          </p:cNvPr>
          <p:cNvSpPr txBox="1"/>
          <p:nvPr/>
        </p:nvSpPr>
        <p:spPr>
          <a:xfrm>
            <a:off x="251520" y="915566"/>
            <a:ext cx="8376170" cy="3816429"/>
          </a:xfrm>
          <a:prstGeom prst="rect">
            <a:avLst/>
          </a:prstGeom>
          <a:noFill/>
        </p:spPr>
        <p:txBody>
          <a:bodyPr wrap="square" rtlCol="0">
            <a:spAutoFit/>
          </a:bodyPr>
          <a:lstStyle/>
          <a:p>
            <a:r>
              <a:rPr lang="en-US" sz="1400" dirty="0">
                <a:effectLst/>
                <a:latin typeface="Calibri" panose="020F0502020204030204" pitchFamily="34" charset="0"/>
                <a:cs typeface="Calibri" panose="020F0502020204030204" pitchFamily="34" charset="0"/>
              </a:rPr>
              <a:t>“[..]</a:t>
            </a:r>
          </a:p>
          <a:p>
            <a:r>
              <a:rPr lang="en-US" sz="1400" dirty="0">
                <a:effectLst/>
                <a:latin typeface="Calibri" panose="020F0502020204030204" pitchFamily="34" charset="0"/>
                <a:cs typeface="Calibri" panose="020F0502020204030204" pitchFamily="34" charset="0"/>
              </a:rPr>
              <a:t>The IAC would like to commend the collaboration for the tremendous conceptual progress made, in particular in the area of accelerator design and technology development. </a:t>
            </a:r>
            <a:r>
              <a:rPr lang="en-US" sz="1400" b="1" dirty="0">
                <a:effectLst/>
                <a:latin typeface="Calibri" panose="020F0502020204030204" pitchFamily="34" charset="0"/>
                <a:cs typeface="Calibri" panose="020F0502020204030204" pitchFamily="34" charset="0"/>
              </a:rPr>
              <a:t>The committee encourages the collaboration strongly to complete the lattice design, to work out a resource loaded roadmap for the necessary demonstrators and to define more clearly the possible staging strategies and their implications. </a:t>
            </a:r>
          </a:p>
          <a:p>
            <a:r>
              <a:rPr lang="en-US" sz="1400" dirty="0">
                <a:latin typeface="Calibri" panose="020F0502020204030204" pitchFamily="34" charset="0"/>
                <a:cs typeface="Calibri" panose="020F0502020204030204" pitchFamily="34" charset="0"/>
              </a:rPr>
              <a:t>[..]</a:t>
            </a:r>
            <a:r>
              <a:rPr lang="en-US" sz="1400" b="1" dirty="0">
                <a:effectLst/>
                <a:latin typeface="Calibri" panose="020F0502020204030204" pitchFamily="34" charset="0"/>
                <a:cs typeface="Calibri" panose="020F0502020204030204" pitchFamily="34" charset="0"/>
              </a:rPr>
              <a:t>“</a:t>
            </a:r>
            <a:endParaRPr lang="en-US" sz="1400" dirty="0">
              <a:latin typeface="Calibri" panose="020F0502020204030204" pitchFamily="34" charset="0"/>
              <a:cs typeface="Calibri" panose="020F0502020204030204" pitchFamily="34" charset="0"/>
            </a:endParaRPr>
          </a:p>
          <a:p>
            <a:endParaRPr lang="en-CH"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IAC agrees that resources are lacking, suggest to add some more quantitative statements</a:t>
            </a:r>
            <a:r>
              <a:rPr lang="en-US" sz="1400" dirty="0">
                <a:latin typeface="Calibri" panose="020F0502020204030204" pitchFamily="34" charset="0"/>
                <a:cs typeface="Calibri" panose="020F0502020204030204" pitchFamily="34" charset="0"/>
              </a:rPr>
              <a:t> and emphasize as opportunities for new collaborators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Maybe we will turn “missing resources” with “research opportunities”</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IAC encourages to further strengthen use of synergy.</a:t>
            </a:r>
          </a:p>
          <a:p>
            <a:r>
              <a:rPr lang="en-CH" sz="1400" dirty="0">
                <a:effectLst/>
                <a:latin typeface="Calibri" panose="020F0502020204030204" pitchFamily="34" charset="0"/>
                <a:cs typeface="Calibri" panose="020F0502020204030204" pitchFamily="34" charset="0"/>
              </a:rPr>
              <a:t>“</a:t>
            </a:r>
            <a:r>
              <a:rPr lang="en-US" sz="1400" dirty="0">
                <a:effectLst/>
                <a:latin typeface="Calibri" panose="020F0502020204030204" pitchFamily="34" charset="0"/>
                <a:cs typeface="Calibri" panose="020F0502020204030204" pitchFamily="34" charset="0"/>
              </a:rPr>
              <a:t>The IAC encourages in particular </a:t>
            </a:r>
            <a:r>
              <a:rPr lang="en-US" sz="1400" b="1" dirty="0">
                <a:effectLst/>
                <a:latin typeface="Calibri" panose="020F0502020204030204" pitchFamily="34" charset="0"/>
                <a:cs typeface="Calibri" panose="020F0502020204030204" pitchFamily="34" charset="0"/>
              </a:rPr>
              <a:t>stronger use of the synergies and complementarities with </a:t>
            </a:r>
            <a:r>
              <a:rPr lang="en-US" sz="1400" b="1" dirty="0" err="1">
                <a:effectLst/>
                <a:latin typeface="Calibri" panose="020F0502020204030204" pitchFamily="34" charset="0"/>
                <a:cs typeface="Calibri" panose="020F0502020204030204" pitchFamily="34" charset="0"/>
              </a:rPr>
              <a:t>ee</a:t>
            </a:r>
            <a:r>
              <a:rPr lang="en-US" sz="1400" b="1" dirty="0">
                <a:effectLst/>
                <a:latin typeface="Calibri" panose="020F0502020204030204" pitchFamily="34" charset="0"/>
                <a:cs typeface="Calibri" panose="020F0502020204030204" pitchFamily="34" charset="0"/>
              </a:rPr>
              <a:t>- and </a:t>
            </a:r>
            <a:r>
              <a:rPr lang="en-US" sz="1400" b="1" dirty="0" err="1">
                <a:effectLst/>
                <a:latin typeface="Calibri" panose="020F0502020204030204" pitchFamily="34" charset="0"/>
                <a:cs typeface="Calibri" panose="020F0502020204030204" pitchFamily="34" charset="0"/>
              </a:rPr>
              <a:t>hh</a:t>
            </a:r>
            <a:r>
              <a:rPr lang="en-US" sz="1400" b="1" dirty="0">
                <a:effectLst/>
                <a:latin typeface="Calibri" panose="020F0502020204030204" pitchFamily="34" charset="0"/>
                <a:cs typeface="Calibri" panose="020F0502020204030204" pitchFamily="34" charset="0"/>
              </a:rPr>
              <a:t>-collider studies in the domain of the physics preparation and detector design.”</a:t>
            </a:r>
          </a:p>
          <a:p>
            <a:endParaRPr lang="en-US"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Some further improvement of the report is possible</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Overview of the collider, some more quantitative statements, details on physics simulations</a:t>
            </a:r>
          </a:p>
        </p:txBody>
      </p:sp>
    </p:spTree>
    <p:extLst>
      <p:ext uri="{BB962C8B-B14F-4D97-AF65-F5344CB8AC3E}">
        <p14:creationId xmlns:p14="http://schemas.microsoft.com/office/powerpoint/2010/main" val="3004327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Physics and Detector Questions</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CERN, March 2024 </a:t>
            </a:r>
            <a:endParaRPr lang="en-US" dirty="0"/>
          </a:p>
        </p:txBody>
      </p:sp>
      <p:sp>
        <p:nvSpPr>
          <p:cNvPr id="6" name="TextBox 1">
            <a:extLst>
              <a:ext uri="{FF2B5EF4-FFF2-40B4-BE49-F238E27FC236}">
                <a16:creationId xmlns:a16="http://schemas.microsoft.com/office/drawing/2014/main" id="{655F0C1E-81AF-6B4F-D317-20E88A82F1A6}"/>
              </a:ext>
            </a:extLst>
          </p:cNvPr>
          <p:cNvSpPr/>
          <p:nvPr/>
        </p:nvSpPr>
        <p:spPr>
          <a:xfrm>
            <a:off x="1067760" y="687369"/>
            <a:ext cx="7896728" cy="426064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Further development of physics case</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Quantitative statements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Clear split of results into classes of detail, e.g. maybe the following</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DELPHES or equivalent</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With full detector simulation including background</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Benchmark points are critical to link the different levels</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Really important to </a:t>
            </a:r>
            <a:r>
              <a:rPr lang="en-US" sz="1600" spc="-1" dirty="0" err="1">
                <a:solidFill>
                  <a:srgbClr val="000000"/>
                </a:solidFill>
                <a:latin typeface="Calibri" panose="020F0502020204030204" pitchFamily="34" charset="0"/>
                <a:ea typeface="DejaVu Sans"/>
                <a:cs typeface="Calibri" panose="020F0502020204030204" pitchFamily="34" charset="0"/>
              </a:rPr>
              <a:t>maximise</a:t>
            </a:r>
            <a:r>
              <a:rPr lang="en-US" sz="1600" spc="-1" dirty="0">
                <a:solidFill>
                  <a:srgbClr val="000000"/>
                </a:solidFill>
                <a:latin typeface="Calibri" panose="020F0502020204030204" pitchFamily="34" charset="0"/>
                <a:ea typeface="DejaVu Sans"/>
                <a:cs typeface="Calibri" panose="020F0502020204030204" pitchFamily="34" charset="0"/>
              </a:rPr>
              <a:t> our effectiveness</a:t>
            </a:r>
          </a:p>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Exploration of complementarity</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Higgs factory and muon collider</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High-energy hadron collider and muon collider</a:t>
            </a: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We need to understand this to judge different scenarios</a:t>
            </a:r>
          </a:p>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Further development of detector design</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Quantitative assessment of the performance, including background</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e.g. jet resolutions, tagging efficiencies</a:t>
            </a:r>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Tree>
    <p:extLst>
      <p:ext uri="{BB962C8B-B14F-4D97-AF65-F5344CB8AC3E}">
        <p14:creationId xmlns:p14="http://schemas.microsoft.com/office/powerpoint/2010/main" val="388676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Physics and Detector Questions</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CERN, March 2024 </a:t>
            </a:r>
            <a:endParaRPr lang="en-US" dirty="0"/>
          </a:p>
        </p:txBody>
      </p:sp>
      <p:sp>
        <p:nvSpPr>
          <p:cNvPr id="6" name="TextBox 1">
            <a:extLst>
              <a:ext uri="{FF2B5EF4-FFF2-40B4-BE49-F238E27FC236}">
                <a16:creationId xmlns:a16="http://schemas.microsoft.com/office/drawing/2014/main" id="{655F0C1E-81AF-6B4F-D317-20E88A82F1A6}"/>
              </a:ext>
            </a:extLst>
          </p:cNvPr>
          <p:cNvSpPr/>
          <p:nvPr/>
        </p:nvSpPr>
        <p:spPr>
          <a:xfrm>
            <a:off x="899592" y="1041881"/>
            <a:ext cx="7896728" cy="3275760"/>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Development of synergy case</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For the demonstrator (e.g. </a:t>
            </a:r>
            <a:r>
              <a:rPr lang="en-US" sz="1600" spc="-1" dirty="0" err="1">
                <a:solidFill>
                  <a:srgbClr val="000000"/>
                </a:solidFill>
                <a:latin typeface="Calibri" panose="020F0502020204030204" pitchFamily="34" charset="0"/>
                <a:ea typeface="DejaVu Sans"/>
                <a:cs typeface="Calibri" panose="020F0502020204030204" pitchFamily="34" charset="0"/>
              </a:rPr>
              <a:t>NuStorm</a:t>
            </a:r>
            <a:r>
              <a:rPr lang="en-US" sz="1600" spc="-1" dirty="0">
                <a:solidFill>
                  <a:srgbClr val="000000"/>
                </a:solidFill>
                <a:latin typeface="Calibri" panose="020F0502020204030204" pitchFamily="34" charset="0"/>
                <a:ea typeface="DejaVu Sans"/>
                <a:cs typeface="Calibri" panose="020F0502020204030204" pitchFamily="34" charset="0"/>
              </a:rPr>
              <a:t>, Mu2e, …)</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And the actual collider (e.g. neutrinos from the experimental insertions, …)</a:t>
            </a:r>
          </a:p>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Different detector concepts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We can have two different detectors at the collider</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Important to explore different approaches in some detail</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Include future technologies, including software, e.g. machine learning</a:t>
            </a:r>
          </a:p>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Link to the technology development</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What is in the currently funded detector R&amp;D technology?</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Is in time for our detector?</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Do we need further performance improvements?</a:t>
            </a:r>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Tree>
    <p:extLst>
      <p:ext uri="{BB962C8B-B14F-4D97-AF65-F5344CB8AC3E}">
        <p14:creationId xmlns:p14="http://schemas.microsoft.com/office/powerpoint/2010/main" val="4069634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trike="noStrike" spc="-1" dirty="0">
                <a:solidFill>
                  <a:srgbClr val="000000"/>
                </a:solidFill>
              </a:rPr>
              <a:t>Accelerator Questions</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CERN, March 2024 </a:t>
            </a:r>
            <a:endParaRPr lang="en-US" dirty="0"/>
          </a:p>
        </p:txBody>
      </p:sp>
      <p:sp>
        <p:nvSpPr>
          <p:cNvPr id="6" name="TextBox 1">
            <a:extLst>
              <a:ext uri="{FF2B5EF4-FFF2-40B4-BE49-F238E27FC236}">
                <a16:creationId xmlns:a16="http://schemas.microsoft.com/office/drawing/2014/main" id="{655F0C1E-81AF-6B4F-D317-20E88A82F1A6}"/>
              </a:ext>
            </a:extLst>
          </p:cNvPr>
          <p:cNvSpPr/>
          <p:nvPr/>
        </p:nvSpPr>
        <p:spPr>
          <a:xfrm>
            <a:off x="851736" y="959144"/>
            <a:ext cx="7896728" cy="3521982"/>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Continue to develop the machine design and the technologies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Continue and further improve existing studies</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Still much work left</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Increase level of integration (e.g. parameters)</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Trade-off collider ring magnet field vs aperture vs cost vs luminosity</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Define sequence of pulsed synchrotrons</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Common optimization of RF and fast-ramping magnet in pulsed synchrotrons</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Try to find resources to complete the lattice sequence</a:t>
            </a:r>
          </a:p>
          <a:p>
            <a:pPr marL="742950" lvl="1"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a:t>
            </a:r>
          </a:p>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Include development of</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R&amp;D plan</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Implementation scenarios, staging and timelines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Site choices</a:t>
            </a:r>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Tree>
    <p:extLst>
      <p:ext uri="{BB962C8B-B14F-4D97-AF65-F5344CB8AC3E}">
        <p14:creationId xmlns:p14="http://schemas.microsoft.com/office/powerpoint/2010/main" val="1160789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Box 1"/>
          <p:cNvSpPr/>
          <p:nvPr/>
        </p:nvSpPr>
        <p:spPr>
          <a:xfrm>
            <a:off x="251520" y="915592"/>
            <a:ext cx="5400600" cy="309109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Reviewing timeline (still evolving)</a:t>
            </a:r>
          </a:p>
          <a:p>
            <a:pPr marL="171450" indent="-171450">
              <a:lnSpc>
                <a:spcPct val="100000"/>
              </a:lnSpc>
              <a:buFont typeface="Arial" panose="020B0604020202020204" pitchFamily="34" charset="0"/>
              <a:buChar char="•"/>
            </a:pPr>
            <a:r>
              <a:rPr lang="en-US" sz="1400" strike="noStrike" spc="-1" dirty="0">
                <a:solidFill>
                  <a:srgbClr val="000000"/>
                </a:solidFill>
                <a:latin typeface="Calibri" panose="020F0502020204030204" pitchFamily="34" charset="0"/>
                <a:ea typeface="DejaVu Sans"/>
                <a:cs typeface="Calibri" panose="020F0502020204030204" pitchFamily="34" charset="0"/>
              </a:rPr>
              <a:t>Uncertainties from p</a:t>
            </a:r>
            <a:r>
              <a:rPr lang="en-US" sz="1400" spc="-1" dirty="0">
                <a:solidFill>
                  <a:srgbClr val="000000"/>
                </a:solidFill>
                <a:latin typeface="Calibri" panose="020F0502020204030204" pitchFamily="34" charset="0"/>
                <a:ea typeface="DejaVu Sans"/>
                <a:cs typeface="Calibri" panose="020F0502020204030204" pitchFamily="34" charset="0"/>
              </a:rPr>
              <a:t>hysics case (e.g. HL-LHC), society development, budget profile etc.</a:t>
            </a:r>
          </a:p>
          <a:p>
            <a:pPr>
              <a:lnSpc>
                <a:spcPct val="100000"/>
              </a:lnSpc>
            </a:pPr>
            <a:endParaRPr lang="en-US" sz="14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Can concept be mature for decision before 2040 and start operation before 2050?</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Identifying shortest possible “technically limited” timeline</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Accept performance compromises that are required on this timescale</a:t>
            </a:r>
          </a:p>
          <a:p>
            <a:pPr>
              <a:lnSpc>
                <a:spcPct val="100000"/>
              </a:lnSpc>
            </a:pPr>
            <a:endParaRPr lang="en-US" sz="14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Tentatively identified main technologies that might limit the timeline</a:t>
            </a:r>
          </a:p>
          <a:p>
            <a:pPr marL="171450" indent="-171450">
              <a:buFont typeface="Arial" panose="020B0604020202020204" pitchFamily="34" charset="0"/>
              <a:buChar char="•"/>
            </a:pPr>
            <a:r>
              <a:rPr lang="en-US" sz="1400" b="1" spc="-1" dirty="0">
                <a:latin typeface="Calibri" panose="020F0502020204030204" pitchFamily="34" charset="0"/>
                <a:ea typeface="DejaVu Sans"/>
                <a:cs typeface="Calibri" panose="020F0502020204030204" pitchFamily="34" charset="0"/>
              </a:rPr>
              <a:t>Muon cooling technologies and integration</a:t>
            </a:r>
          </a:p>
          <a:p>
            <a:pPr marL="171450" indent="-171450">
              <a:buFont typeface="Arial" panose="020B0604020202020204" pitchFamily="34" charset="0"/>
              <a:buChar char="•"/>
            </a:pPr>
            <a:r>
              <a:rPr lang="en-US" sz="1400" b="1" spc="-1" dirty="0">
                <a:latin typeface="Calibri" panose="020F0502020204030204" pitchFamily="34" charset="0"/>
                <a:ea typeface="DejaVu Sans"/>
                <a:cs typeface="Calibri" panose="020F0502020204030204" pitchFamily="34" charset="0"/>
              </a:rPr>
              <a:t>Magnet technology</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ea typeface="DejaVu Sans"/>
                <a:cs typeface="Calibri" panose="020F0502020204030204" pitchFamily="34" charset="0"/>
              </a:rPr>
              <a:t>Detector technologies</a:t>
            </a:r>
          </a:p>
          <a:p>
            <a:r>
              <a:rPr lang="en-US" sz="1400" spc="-1" dirty="0">
                <a:solidFill>
                  <a:srgbClr val="000000"/>
                </a:solidFill>
                <a:latin typeface="Calibri" panose="020F0502020204030204" pitchFamily="34" charset="0"/>
                <a:ea typeface="DejaVu Sans"/>
                <a:cs typeface="Calibri" panose="020F0502020204030204" pitchFamily="34" charset="0"/>
              </a:rPr>
              <a:t>Needs to be reviewed</a:t>
            </a:r>
          </a:p>
        </p:txBody>
      </p:sp>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Implementation Considerations</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CERN, March 2024 </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pic>
        <p:nvPicPr>
          <p:cNvPr id="8" name="Picture 7" descr="p0.pdf">
            <a:extLst>
              <a:ext uri="{FF2B5EF4-FFF2-40B4-BE49-F238E27FC236}">
                <a16:creationId xmlns:a16="http://schemas.microsoft.com/office/drawing/2014/main" id="{AC10D010-E30F-E725-4FF5-1E9BC8AF63E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5067" t="8738" r="4729" b="3773"/>
          <a:stretch/>
        </p:blipFill>
        <p:spPr>
          <a:xfrm>
            <a:off x="5638680" y="1131590"/>
            <a:ext cx="3253800" cy="2232248"/>
          </a:xfrm>
          <a:prstGeom prst="rect">
            <a:avLst/>
          </a:prstGeom>
        </p:spPr>
      </p:pic>
      <p:sp>
        <p:nvSpPr>
          <p:cNvPr id="3" name="TextBox 2">
            <a:extLst>
              <a:ext uri="{FF2B5EF4-FFF2-40B4-BE49-F238E27FC236}">
                <a16:creationId xmlns:a16="http://schemas.microsoft.com/office/drawing/2014/main" id="{668EDF66-7B0A-4A35-D915-2B498A6130B4}"/>
              </a:ext>
            </a:extLst>
          </p:cNvPr>
          <p:cNvSpPr txBox="1"/>
          <p:nvPr/>
        </p:nvSpPr>
        <p:spPr>
          <a:xfrm rot="1468634">
            <a:off x="5652120" y="1995686"/>
            <a:ext cx="2640144" cy="369332"/>
          </a:xfrm>
          <a:prstGeom prst="rect">
            <a:avLst/>
          </a:prstGeom>
          <a:noFill/>
        </p:spPr>
        <p:txBody>
          <a:bodyPr wrap="square" rtlCol="0">
            <a:spAutoFit/>
          </a:bodyPr>
          <a:lstStyle/>
          <a:p>
            <a:r>
              <a:rPr lang="en-CH" dirty="0">
                <a:solidFill>
                  <a:schemeClr val="accent1">
                    <a:lumMod val="40000"/>
                    <a:lumOff val="60000"/>
                  </a:schemeClr>
                </a:solidFill>
              </a:rPr>
              <a:t>To be reviewed by 2026 </a:t>
            </a:r>
          </a:p>
        </p:txBody>
      </p:sp>
      <p:sp>
        <p:nvSpPr>
          <p:cNvPr id="2" name="TextBox 1">
            <a:extLst>
              <a:ext uri="{FF2B5EF4-FFF2-40B4-BE49-F238E27FC236}">
                <a16:creationId xmlns:a16="http://schemas.microsoft.com/office/drawing/2014/main" id="{9E36A229-197C-3923-01C1-58147C6880F2}"/>
              </a:ext>
            </a:extLst>
          </p:cNvPr>
          <p:cNvSpPr txBox="1"/>
          <p:nvPr/>
        </p:nvSpPr>
        <p:spPr>
          <a:xfrm>
            <a:off x="558465" y="4155926"/>
            <a:ext cx="8108695" cy="523220"/>
          </a:xfrm>
          <a:prstGeom prst="rect">
            <a:avLst/>
          </a:prstGeom>
          <a:solidFill>
            <a:schemeClr val="accent1">
              <a:lumMod val="20000"/>
              <a:lumOff val="80000"/>
            </a:schemeClr>
          </a:solidFill>
        </p:spPr>
        <p:txBody>
          <a:bodyPr wrap="none" rtlCol="0">
            <a:spAutoFit/>
          </a:bodyPr>
          <a:lstStyle/>
          <a:p>
            <a:r>
              <a:rPr lang="en-US" sz="1400" spc="-1" dirty="0">
                <a:solidFill>
                  <a:srgbClr val="000000"/>
                </a:solidFill>
                <a:latin typeface="Calibri" panose="020F0502020204030204" pitchFamily="34" charset="0"/>
                <a:ea typeface="DejaVu Sans"/>
                <a:cs typeface="Calibri" panose="020F0502020204030204" pitchFamily="34" charset="0"/>
              </a:rPr>
              <a:t>Expect that other technologies can be accelerated if funding is increased appropriately</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But </a:t>
            </a:r>
            <a:r>
              <a:rPr lang="en-US" sz="1400" b="1" spc="-1" dirty="0">
                <a:solidFill>
                  <a:srgbClr val="000000"/>
                </a:solidFill>
                <a:latin typeface="Calibri" panose="020F0502020204030204" pitchFamily="34" charset="0"/>
                <a:ea typeface="DejaVu Sans"/>
                <a:cs typeface="Calibri" panose="020F0502020204030204" pitchFamily="34" charset="0"/>
              </a:rPr>
              <a:t>they are equally important </a:t>
            </a:r>
            <a:r>
              <a:rPr lang="en-US" sz="1400" spc="-1" dirty="0">
                <a:solidFill>
                  <a:srgbClr val="000000"/>
                </a:solidFill>
                <a:latin typeface="Calibri" panose="020F0502020204030204" pitchFamily="34" charset="0"/>
                <a:ea typeface="DejaVu Sans"/>
                <a:cs typeface="Calibri" panose="020F0502020204030204" pitchFamily="34" charset="0"/>
              </a:rPr>
              <a:t>now to support that the muon collider can be done and can perform</a:t>
            </a:r>
          </a:p>
        </p:txBody>
      </p:sp>
    </p:spTree>
    <p:extLst>
      <p:ext uri="{BB962C8B-B14F-4D97-AF65-F5344CB8AC3E}">
        <p14:creationId xmlns:p14="http://schemas.microsoft.com/office/powerpoint/2010/main" val="3161761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Roadmap</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CERN, March 2024 </a:t>
            </a:r>
            <a:endParaRPr lang="en-US" dirty="0"/>
          </a:p>
        </p:txBody>
      </p:sp>
      <p:sp>
        <p:nvSpPr>
          <p:cNvPr id="6" name="TextBox 1">
            <a:extLst>
              <a:ext uri="{FF2B5EF4-FFF2-40B4-BE49-F238E27FC236}">
                <a16:creationId xmlns:a16="http://schemas.microsoft.com/office/drawing/2014/main" id="{655F0C1E-81AF-6B4F-D317-20E88A82F1A6}"/>
              </a:ext>
            </a:extLst>
          </p:cNvPr>
          <p:cNvSpPr/>
          <p:nvPr/>
        </p:nvSpPr>
        <p:spPr>
          <a:xfrm>
            <a:off x="454276" y="1002534"/>
            <a:ext cx="7896728" cy="3275760"/>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Initial tentative findings (to be reviewed now):</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Expect detector and muon production and cooling can meet the required timeline</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Magnets are main limitation:</a:t>
            </a:r>
          </a:p>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Consensus of magnet experts (review panel):</a:t>
            </a:r>
          </a:p>
          <a:p>
            <a:pPr marL="171450" indent="-1714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Anticipated </a:t>
            </a:r>
            <a:r>
              <a:rPr lang="en-US" sz="1600" b="1" spc="-1" dirty="0">
                <a:solidFill>
                  <a:srgbClr val="000000"/>
                </a:solidFill>
                <a:latin typeface="Calibri" panose="020F0502020204030204" pitchFamily="34" charset="0"/>
                <a:ea typeface="DejaVu Sans"/>
                <a:cs typeface="Calibri" panose="020F0502020204030204" pitchFamily="34" charset="0"/>
              </a:rPr>
              <a:t>mature magnet technology in O(15 years):</a:t>
            </a:r>
          </a:p>
          <a:p>
            <a:pPr marL="628650" lvl="1" indent="-171450">
              <a:buFont typeface="Arial" panose="020B0604020202020204" pitchFamily="34" charset="0"/>
              <a:buChar char="•"/>
            </a:pPr>
            <a:r>
              <a:rPr lang="en-US" sz="1600" b="1" spc="-1" dirty="0">
                <a:solidFill>
                  <a:srgbClr val="000000"/>
                </a:solidFill>
                <a:latin typeface="Calibri" panose="020F0502020204030204" pitchFamily="34" charset="0"/>
                <a:ea typeface="DejaVu Sans"/>
                <a:cs typeface="Calibri" panose="020F0502020204030204" pitchFamily="34" charset="0"/>
              </a:rPr>
              <a:t>HTS solenoids </a:t>
            </a:r>
            <a:r>
              <a:rPr lang="en-US" sz="1600" spc="-1" dirty="0">
                <a:solidFill>
                  <a:srgbClr val="000000"/>
                </a:solidFill>
                <a:latin typeface="Calibri" panose="020F0502020204030204" pitchFamily="34" charset="0"/>
                <a:ea typeface="DejaVu Sans"/>
                <a:cs typeface="Calibri" panose="020F0502020204030204" pitchFamily="34" charset="0"/>
              </a:rPr>
              <a:t>in muon production target, 6D cooling and final cooling</a:t>
            </a:r>
          </a:p>
          <a:p>
            <a:pPr marL="1085850" lvl="2" indent="-1714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HTS tape can be applied more easily in solenoids</a:t>
            </a:r>
          </a:p>
          <a:p>
            <a:pPr marL="1085850" lvl="2" indent="-1714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Strong synergy with society, e.g. fusion reactors</a:t>
            </a:r>
          </a:p>
          <a:p>
            <a:pPr marL="628650" lvl="1" indent="-171450">
              <a:buFont typeface="Arial" panose="020B0604020202020204" pitchFamily="34" charset="0"/>
              <a:buChar char="•"/>
            </a:pPr>
            <a:r>
              <a:rPr lang="en-US" sz="1600" b="1" spc="-1" dirty="0">
                <a:solidFill>
                  <a:srgbClr val="000000"/>
                </a:solidFill>
                <a:latin typeface="Calibri" panose="020F0502020204030204" pitchFamily="34" charset="0"/>
                <a:ea typeface="DejaVu Sans"/>
                <a:cs typeface="Calibri" panose="020F0502020204030204" pitchFamily="34" charset="0"/>
              </a:rPr>
              <a:t>Nb</a:t>
            </a:r>
            <a:r>
              <a:rPr lang="en-US" sz="1600" b="1" spc="-1" baseline="-25000" dirty="0">
                <a:solidFill>
                  <a:srgbClr val="000000"/>
                </a:solidFill>
                <a:latin typeface="Calibri" panose="020F0502020204030204" pitchFamily="34" charset="0"/>
                <a:ea typeface="DejaVu Sans"/>
                <a:cs typeface="Calibri" panose="020F0502020204030204" pitchFamily="34" charset="0"/>
              </a:rPr>
              <a:t>3</a:t>
            </a:r>
            <a:r>
              <a:rPr lang="en-US" sz="1600" b="1" spc="-1" dirty="0">
                <a:solidFill>
                  <a:srgbClr val="000000"/>
                </a:solidFill>
                <a:latin typeface="Calibri" panose="020F0502020204030204" pitchFamily="34" charset="0"/>
                <a:ea typeface="DejaVu Sans"/>
                <a:cs typeface="Calibri" panose="020F0502020204030204" pitchFamily="34" charset="0"/>
              </a:rPr>
              <a:t>Sn 11 T magnets </a:t>
            </a:r>
            <a:r>
              <a:rPr lang="en-US" sz="1600" spc="-1" dirty="0">
                <a:solidFill>
                  <a:srgbClr val="000000"/>
                </a:solidFill>
                <a:latin typeface="Calibri" panose="020F0502020204030204" pitchFamily="34" charset="0"/>
                <a:ea typeface="DejaVu Sans"/>
                <a:cs typeface="Calibri" panose="020F0502020204030204" pitchFamily="34" charset="0"/>
              </a:rPr>
              <a:t>for collider ring (or HTS if available): 150mm aperture, 4K</a:t>
            </a:r>
          </a:p>
          <a:p>
            <a:pPr marL="628650" lvl="1" indent="-1714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This corresponds to 3 </a:t>
            </a:r>
            <a:r>
              <a:rPr lang="en-US" sz="1600" spc="-1" dirty="0" err="1">
                <a:solidFill>
                  <a:srgbClr val="000000"/>
                </a:solidFill>
                <a:latin typeface="Calibri" panose="020F0502020204030204" pitchFamily="34" charset="0"/>
                <a:ea typeface="DejaVu Sans"/>
                <a:cs typeface="Calibri" panose="020F0502020204030204" pitchFamily="34" charset="0"/>
              </a:rPr>
              <a:t>TeV</a:t>
            </a:r>
            <a:r>
              <a:rPr lang="en-US" sz="1600" spc="-1" dirty="0">
                <a:solidFill>
                  <a:srgbClr val="000000"/>
                </a:solidFill>
                <a:latin typeface="Calibri" panose="020F0502020204030204" pitchFamily="34" charset="0"/>
                <a:ea typeface="DejaVu Sans"/>
                <a:cs typeface="Calibri" panose="020F0502020204030204" pitchFamily="34" charset="0"/>
              </a:rPr>
              <a:t> design</a:t>
            </a:r>
          </a:p>
          <a:p>
            <a:pPr marL="171450" indent="-1714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Still under discussion:</a:t>
            </a:r>
          </a:p>
          <a:p>
            <a:pPr marL="628650" lvl="1" indent="-1714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Timescale for HTS/hybrid collider ring magnets</a:t>
            </a:r>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Tree>
    <p:extLst>
      <p:ext uri="{BB962C8B-B14F-4D97-AF65-F5344CB8AC3E}">
        <p14:creationId xmlns:p14="http://schemas.microsoft.com/office/powerpoint/2010/main" val="3395626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Staging Approaches</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CERN, March 2024 </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pic>
        <p:nvPicPr>
          <p:cNvPr id="3" name="Picture 2">
            <a:extLst>
              <a:ext uri="{FF2B5EF4-FFF2-40B4-BE49-F238E27FC236}">
                <a16:creationId xmlns:a16="http://schemas.microsoft.com/office/drawing/2014/main" id="{8E42D949-B901-E469-ACBA-08BFF54E5F1A}"/>
              </a:ext>
            </a:extLst>
          </p:cNvPr>
          <p:cNvPicPr>
            <a:picLocks noChangeAspect="1"/>
          </p:cNvPicPr>
          <p:nvPr/>
        </p:nvPicPr>
        <p:blipFill>
          <a:blip r:embed="rId3"/>
          <a:stretch>
            <a:fillRect/>
          </a:stretch>
        </p:blipFill>
        <p:spPr>
          <a:xfrm>
            <a:off x="3707904" y="915566"/>
            <a:ext cx="5400600" cy="3600400"/>
          </a:xfrm>
          <a:prstGeom prst="rect">
            <a:avLst/>
          </a:prstGeom>
        </p:spPr>
      </p:pic>
      <p:sp>
        <p:nvSpPr>
          <p:cNvPr id="9" name="TextBox 1">
            <a:extLst>
              <a:ext uri="{FF2B5EF4-FFF2-40B4-BE49-F238E27FC236}">
                <a16:creationId xmlns:a16="http://schemas.microsoft.com/office/drawing/2014/main" id="{65E241F0-5453-590D-8466-A5193971E9F7}"/>
              </a:ext>
            </a:extLst>
          </p:cNvPr>
          <p:cNvSpPr/>
          <p:nvPr/>
        </p:nvSpPr>
        <p:spPr>
          <a:xfrm>
            <a:off x="179512" y="843558"/>
            <a:ext cx="4896544" cy="395286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200" b="1" spc="-1" dirty="0">
                <a:solidFill>
                  <a:srgbClr val="000000"/>
                </a:solidFill>
                <a:latin typeface="Calibri" panose="020F0502020204030204" pitchFamily="34" charset="0"/>
                <a:ea typeface="DejaVu Sans"/>
                <a:cs typeface="Calibri" panose="020F0502020204030204" pitchFamily="34" charset="0"/>
              </a:rPr>
              <a:t>Assumptions:</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In O(15 years):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HTS technology available for solenoids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Nb</a:t>
            </a:r>
            <a:r>
              <a:rPr lang="en-US" sz="1200" spc="-1" baseline="-25000" dirty="0">
                <a:solidFill>
                  <a:srgbClr val="000000"/>
                </a:solidFill>
                <a:latin typeface="Calibri" panose="020F0502020204030204" pitchFamily="34" charset="0"/>
                <a:ea typeface="DejaVu Sans"/>
                <a:cs typeface="Calibri" panose="020F0502020204030204" pitchFamily="34" charset="0"/>
              </a:rPr>
              <a:t>3</a:t>
            </a:r>
            <a:r>
              <a:rPr lang="en-US" sz="1200" spc="-1" dirty="0">
                <a:solidFill>
                  <a:srgbClr val="000000"/>
                </a:solidFill>
                <a:latin typeface="Calibri" panose="020F0502020204030204" pitchFamily="34" charset="0"/>
                <a:ea typeface="DejaVu Sans"/>
                <a:cs typeface="Calibri" panose="020F0502020204030204" pitchFamily="34" charset="0"/>
              </a:rPr>
              <a:t>Sn available for collider ring</a:t>
            </a:r>
          </a:p>
          <a:p>
            <a:pPr marL="171450" indent="-171450">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In O(25 years):</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HTS available for collider ring</a:t>
            </a:r>
          </a:p>
          <a:p>
            <a:pPr>
              <a:lnSpc>
                <a:spcPct val="100000"/>
              </a:lnSpc>
            </a:pPr>
            <a:endParaRPr lang="en-US" sz="12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200" b="1" spc="-1" dirty="0">
                <a:solidFill>
                  <a:srgbClr val="000000"/>
                </a:solidFill>
                <a:latin typeface="Calibri" panose="020F0502020204030204" pitchFamily="34" charset="0"/>
                <a:ea typeface="DejaVu Sans"/>
                <a:cs typeface="Calibri" panose="020F0502020204030204" pitchFamily="34" charset="0"/>
              </a:rPr>
              <a:t>Scenario 1: Energy staging</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Start at lower energy (e.g. 3 </a:t>
            </a:r>
            <a:r>
              <a:rPr lang="en-US" sz="1200" spc="-1" dirty="0" err="1">
                <a:solidFill>
                  <a:srgbClr val="000000"/>
                </a:solidFill>
                <a:latin typeface="Calibri" panose="020F0502020204030204" pitchFamily="34" charset="0"/>
                <a:ea typeface="DejaVu Sans"/>
                <a:cs typeface="Calibri" panose="020F0502020204030204" pitchFamily="34" charset="0"/>
              </a:rPr>
              <a:t>TeV</a:t>
            </a:r>
            <a:r>
              <a:rPr lang="en-US" sz="1200" spc="-1" dirty="0">
                <a:solidFill>
                  <a:srgbClr val="000000"/>
                </a:solidFill>
                <a:latin typeface="Calibri" panose="020F0502020204030204" pitchFamily="34" charset="0"/>
                <a:ea typeface="DejaVu Sans"/>
                <a:cs typeface="Calibri" panose="020F0502020204030204" pitchFamily="34" charset="0"/>
              </a:rPr>
              <a:t>)</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Build additional accelerator and collider ring later</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Requires less budget for first stage</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3 </a:t>
            </a:r>
            <a:r>
              <a:rPr lang="en-US" sz="1200" spc="-1" dirty="0" err="1">
                <a:solidFill>
                  <a:srgbClr val="000000"/>
                </a:solidFill>
                <a:latin typeface="Calibri" panose="020F0502020204030204" pitchFamily="34" charset="0"/>
                <a:ea typeface="DejaVu Sans"/>
                <a:cs typeface="Calibri" panose="020F0502020204030204" pitchFamily="34" charset="0"/>
              </a:rPr>
              <a:t>TeV</a:t>
            </a:r>
            <a:r>
              <a:rPr lang="en-US" sz="1200" spc="-1" dirty="0">
                <a:solidFill>
                  <a:srgbClr val="000000"/>
                </a:solidFill>
                <a:latin typeface="Calibri" panose="020F0502020204030204" pitchFamily="34" charset="0"/>
                <a:ea typeface="DejaVu Sans"/>
                <a:cs typeface="Calibri" panose="020F0502020204030204" pitchFamily="34" charset="0"/>
              </a:rPr>
              <a:t> design takes lower performance into account</a:t>
            </a:r>
          </a:p>
          <a:p>
            <a:pPr>
              <a:lnSpc>
                <a:spcPct val="100000"/>
              </a:lnSpc>
            </a:pPr>
            <a:endParaRPr lang="en-US" sz="12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200" b="1" spc="-1" dirty="0">
                <a:solidFill>
                  <a:srgbClr val="000000"/>
                </a:solidFill>
                <a:latin typeface="Calibri" panose="020F0502020204030204" pitchFamily="34" charset="0"/>
                <a:ea typeface="DejaVu Sans"/>
                <a:cs typeface="Calibri" panose="020F0502020204030204" pitchFamily="34" charset="0"/>
              </a:rPr>
              <a:t>Scenario 2: Luminosity staging</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Start at with full energy, but less performant collider ring magnets</a:t>
            </a:r>
          </a:p>
          <a:p>
            <a:pPr marL="171450" indent="-171450">
              <a:lnSpc>
                <a:spcPct val="100000"/>
              </a:lnSpc>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Main sources of luminosity loss are collider arcs and interaction region</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Can recover interaction region later (as in HL-LHC)</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But need full budget right away</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Some luminosity loss remains (O(1.5))</a:t>
            </a:r>
          </a:p>
          <a:p>
            <a:pPr marL="628650" lvl="1" indent="-171450">
              <a:buFont typeface="Arial" panose="020B0604020202020204" pitchFamily="34" charset="0"/>
              <a:buChar char="•"/>
            </a:pPr>
            <a:r>
              <a:rPr lang="en-US" sz="1200" spc="-1" dirty="0">
                <a:solidFill>
                  <a:srgbClr val="000000"/>
                </a:solidFill>
                <a:latin typeface="Calibri" panose="020F0502020204030204" pitchFamily="34" charset="0"/>
                <a:ea typeface="DejaVu Sans"/>
                <a:cs typeface="Calibri" panose="020F0502020204030204" pitchFamily="34" charset="0"/>
              </a:rPr>
              <a:t>More power for the collider ring required (lower magnet temperature)</a:t>
            </a:r>
          </a:p>
        </p:txBody>
      </p:sp>
    </p:spTree>
    <p:extLst>
      <p:ext uri="{BB962C8B-B14F-4D97-AF65-F5344CB8AC3E}">
        <p14:creationId xmlns:p14="http://schemas.microsoft.com/office/powerpoint/2010/main" val="3671500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Initial Staged Target Parameters</a:t>
            </a:r>
          </a:p>
        </p:txBody>
      </p:sp>
      <p:sp>
        <p:nvSpPr>
          <p:cNvPr id="5" name="Espace réservé du numéro de diapositive 3"/>
          <p:cNvSpPr txBox="1">
            <a:spLocks/>
          </p:cNvSpPr>
          <p:nvPr/>
        </p:nvSpPr>
        <p:spPr>
          <a:xfrm>
            <a:off x="7632576" y="4627315"/>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18</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CERN, March 2024 </a:t>
            </a:r>
            <a:endParaRPr lang="en-GB" dirty="0">
              <a:latin typeface="Calibri"/>
              <a:cs typeface="Calibri"/>
            </a:endParaRPr>
          </a:p>
        </p:txBody>
      </p:sp>
      <p:graphicFrame>
        <p:nvGraphicFramePr>
          <p:cNvPr id="6" name="Table 5"/>
          <p:cNvGraphicFramePr>
            <a:graphicFrameLocks noGrp="1"/>
          </p:cNvGraphicFramePr>
          <p:nvPr>
            <p:extLst>
              <p:ext uri="{D42A27DB-BD31-4B8C-83A1-F6EECF244321}">
                <p14:modId xmlns:p14="http://schemas.microsoft.com/office/powerpoint/2010/main" val="2416740872"/>
              </p:ext>
            </p:extLst>
          </p:nvPr>
        </p:nvGraphicFramePr>
        <p:xfrm>
          <a:off x="3143563" y="771550"/>
          <a:ext cx="5760641" cy="4081272"/>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864096">
                  <a:extLst>
                    <a:ext uri="{9D8B030D-6E8A-4147-A177-3AD203B41FA5}">
                      <a16:colId xmlns:a16="http://schemas.microsoft.com/office/drawing/2014/main" val="20002"/>
                    </a:ext>
                  </a:extLst>
                </a:gridCol>
                <a:gridCol w="877057">
                  <a:extLst>
                    <a:ext uri="{9D8B030D-6E8A-4147-A177-3AD203B41FA5}">
                      <a16:colId xmlns:a16="http://schemas.microsoft.com/office/drawing/2014/main" val="20003"/>
                    </a:ext>
                  </a:extLst>
                </a:gridCol>
                <a:gridCol w="241470">
                  <a:extLst>
                    <a:ext uri="{9D8B030D-6E8A-4147-A177-3AD203B41FA5}">
                      <a16:colId xmlns:a16="http://schemas.microsoft.com/office/drawing/2014/main" val="2236530127"/>
                    </a:ext>
                  </a:extLst>
                </a:gridCol>
                <a:gridCol w="887671">
                  <a:extLst>
                    <a:ext uri="{9D8B030D-6E8A-4147-A177-3AD203B41FA5}">
                      <a16:colId xmlns:a16="http://schemas.microsoft.com/office/drawing/2014/main" val="20004"/>
                    </a:ext>
                  </a:extLst>
                </a:gridCol>
                <a:gridCol w="802115">
                  <a:extLst>
                    <a:ext uri="{9D8B030D-6E8A-4147-A177-3AD203B41FA5}">
                      <a16:colId xmlns:a16="http://schemas.microsoft.com/office/drawing/2014/main" val="2833354472"/>
                    </a:ext>
                  </a:extLst>
                </a:gridCol>
              </a:tblGrid>
              <a:tr h="288032">
                <a:tc>
                  <a:txBody>
                    <a:bodyPr/>
                    <a:lstStyle/>
                    <a:p>
                      <a:pPr algn="ctr"/>
                      <a:r>
                        <a:rPr lang="en-US" sz="1400" dirty="0">
                          <a:latin typeface="Calibri"/>
                          <a:cs typeface="Calibri"/>
                        </a:rPr>
                        <a:t>Parameter</a:t>
                      </a:r>
                    </a:p>
                  </a:txBody>
                  <a:tcPr marL="100489" marR="100489" marT="50292" marB="50292"/>
                </a:tc>
                <a:tc>
                  <a:txBody>
                    <a:bodyPr/>
                    <a:lstStyle/>
                    <a:p>
                      <a:pPr algn="ctr"/>
                      <a:r>
                        <a:rPr lang="en-US" sz="1400" dirty="0">
                          <a:latin typeface="Calibri"/>
                          <a:cs typeface="Calibri"/>
                        </a:rPr>
                        <a:t>Unit</a:t>
                      </a:r>
                    </a:p>
                  </a:txBody>
                  <a:tcPr marL="100489" marR="100489" marT="50292" marB="50292"/>
                </a:tc>
                <a:tc>
                  <a:txBody>
                    <a:bodyPr/>
                    <a:lstStyle/>
                    <a:p>
                      <a:pPr algn="ctr"/>
                      <a:r>
                        <a:rPr lang="en-US" sz="1400" dirty="0">
                          <a:solidFill>
                            <a:srgbClr val="000000"/>
                          </a:solidFill>
                          <a:latin typeface="Calibri"/>
                          <a:cs typeface="Calibri"/>
                        </a:rPr>
                        <a:t>3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extLst>
                  <a:ext uri="{0D108BD9-81ED-4DB2-BD59-A6C34878D82A}">
                    <a16:rowId xmlns:a16="http://schemas.microsoft.com/office/drawing/2014/main" val="10000"/>
                  </a:ext>
                </a:extLst>
              </a:tr>
              <a:tr h="288032">
                <a:tc>
                  <a:txBody>
                    <a:bodyPr/>
                    <a:lstStyle/>
                    <a:p>
                      <a:pPr algn="ctr"/>
                      <a:r>
                        <a:rPr lang="en-US" sz="1400" b="1" dirty="0">
                          <a:latin typeface="Calibri"/>
                          <a:cs typeface="Calibri"/>
                        </a:rPr>
                        <a:t>L</a:t>
                      </a:r>
                    </a:p>
                  </a:txBody>
                  <a:tcPr marL="100489" marR="100489" marT="50292" marB="50292"/>
                </a:tc>
                <a:tc>
                  <a:txBody>
                    <a:bodyPr/>
                    <a:lstStyle/>
                    <a:p>
                      <a:pPr algn="ctr"/>
                      <a:r>
                        <a:rPr lang="en-US" sz="1400" b="1" dirty="0">
                          <a:latin typeface="Calibri"/>
                          <a:cs typeface="Calibri"/>
                        </a:rPr>
                        <a:t>10</a:t>
                      </a:r>
                      <a:r>
                        <a:rPr lang="en-US" sz="1400" b="1" baseline="30000" dirty="0">
                          <a:latin typeface="Calibri"/>
                          <a:cs typeface="Calibri"/>
                        </a:rPr>
                        <a:t>34</a:t>
                      </a:r>
                      <a:r>
                        <a:rPr lang="en-US" sz="1400" b="1" baseline="0" dirty="0">
                          <a:latin typeface="Calibri"/>
                          <a:cs typeface="Calibri"/>
                        </a:rPr>
                        <a:t> cm</a:t>
                      </a:r>
                      <a:r>
                        <a:rPr lang="en-US" sz="1400" b="1" baseline="30000" dirty="0">
                          <a:latin typeface="Calibri"/>
                          <a:cs typeface="Calibri"/>
                        </a:rPr>
                        <a:t>-2</a:t>
                      </a:r>
                      <a:r>
                        <a:rPr lang="en-US" sz="1400" b="1" baseline="0" dirty="0">
                          <a:latin typeface="Calibri"/>
                          <a:cs typeface="Calibri"/>
                        </a:rPr>
                        <a:t>s</a:t>
                      </a:r>
                      <a:r>
                        <a:rPr lang="en-US" sz="1400" b="1" baseline="30000" dirty="0">
                          <a:latin typeface="Calibri"/>
                          <a:cs typeface="Calibri"/>
                        </a:rPr>
                        <a:t>-1</a:t>
                      </a:r>
                      <a:endParaRPr lang="en-US" sz="1400" b="1" dirty="0">
                        <a:latin typeface="Calibri"/>
                        <a:cs typeface="Calibri"/>
                      </a:endParaRPr>
                    </a:p>
                  </a:txBody>
                  <a:tcPr marL="100489" marR="100489" marT="50292" marB="50292"/>
                </a:tc>
                <a:tc>
                  <a:txBody>
                    <a:bodyPr/>
                    <a:lstStyle/>
                    <a:p>
                      <a:pPr algn="ctr"/>
                      <a:r>
                        <a:rPr lang="en-US" sz="1400" b="1" dirty="0">
                          <a:latin typeface="Calibri"/>
                          <a:cs typeface="Calibri"/>
                        </a:rPr>
                        <a:t>1.8</a:t>
                      </a:r>
                    </a:p>
                  </a:txBody>
                  <a:tcPr marL="100489" marR="100489" marT="50292" marB="50292">
                    <a:solidFill>
                      <a:srgbClr val="FDEADA"/>
                    </a:solidFill>
                  </a:tcPr>
                </a:tc>
                <a:tc>
                  <a:txBody>
                    <a:bodyPr/>
                    <a:lstStyle/>
                    <a:p>
                      <a:pPr algn="ctr"/>
                      <a:r>
                        <a:rPr lang="en-US" sz="1400" b="1" dirty="0">
                          <a:latin typeface="Calibri"/>
                          <a:cs typeface="Calibri"/>
                        </a:rPr>
                        <a:t>20</a:t>
                      </a:r>
                    </a:p>
                  </a:txBody>
                  <a:tcPr marL="100489" marR="100489" marT="50292" marB="50292">
                    <a:solidFill>
                      <a:srgbClr val="FDEADA"/>
                    </a:solidFill>
                  </a:tcPr>
                </a:tc>
                <a:tc>
                  <a:txBody>
                    <a:bodyPr/>
                    <a:lstStyle/>
                    <a:p>
                      <a:pPr algn="ctr"/>
                      <a:endParaRPr lang="en-US" sz="1400" b="1" dirty="0">
                        <a:latin typeface="Calibri"/>
                        <a:cs typeface="Calibri"/>
                      </a:endParaRPr>
                    </a:p>
                  </a:txBody>
                  <a:tcPr marL="100489" marR="100489" marT="50292" marB="50292">
                    <a:solidFill>
                      <a:srgbClr val="FDEADA"/>
                    </a:solidFill>
                  </a:tcPr>
                </a:tc>
                <a:tc>
                  <a:txBody>
                    <a:bodyPr/>
                    <a:lstStyle/>
                    <a:p>
                      <a:pPr algn="ctr"/>
                      <a:r>
                        <a:rPr lang="en-US" sz="1400" b="1" dirty="0">
                          <a:latin typeface="Calibri"/>
                          <a:cs typeface="Calibri"/>
                        </a:rPr>
                        <a:t>6?</a:t>
                      </a:r>
                    </a:p>
                  </a:txBody>
                  <a:tcPr marL="100489" marR="100489" marT="50292" marB="50292">
                    <a:solidFill>
                      <a:srgbClr val="FDEADA"/>
                    </a:solidFill>
                  </a:tcPr>
                </a:tc>
                <a:tc>
                  <a:txBody>
                    <a:bodyPr/>
                    <a:lstStyle/>
                    <a:p>
                      <a:pPr algn="ctr"/>
                      <a:r>
                        <a:rPr lang="en-US" sz="1400" b="1" dirty="0">
                          <a:latin typeface="Calibri"/>
                          <a:cs typeface="Calibri"/>
                        </a:rPr>
                        <a:t>13</a:t>
                      </a:r>
                    </a:p>
                  </a:txBody>
                  <a:tcPr marL="100489" marR="100489" marT="50292" marB="50292">
                    <a:solidFill>
                      <a:srgbClr val="FDEADA"/>
                    </a:solidFill>
                  </a:tcPr>
                </a:tc>
                <a:extLst>
                  <a:ext uri="{0D108BD9-81ED-4DB2-BD59-A6C34878D82A}">
                    <a16:rowId xmlns:a16="http://schemas.microsoft.com/office/drawing/2014/main" val="10001"/>
                  </a:ext>
                </a:extLst>
              </a:tr>
              <a:tr h="288032">
                <a:tc>
                  <a:txBody>
                    <a:bodyPr/>
                    <a:lstStyle/>
                    <a:p>
                      <a:pPr algn="ctr"/>
                      <a:r>
                        <a:rPr lang="en-US" sz="1400" dirty="0">
                          <a:solidFill>
                            <a:srgbClr val="0000FF"/>
                          </a:solidFill>
                          <a:latin typeface="Calibri"/>
                          <a:cs typeface="Calibri"/>
                        </a:rPr>
                        <a:t>N</a:t>
                      </a:r>
                    </a:p>
                  </a:txBody>
                  <a:tcPr marL="100489" marR="100489" marT="50292" marB="50292"/>
                </a:tc>
                <a:tc>
                  <a:txBody>
                    <a:bodyPr/>
                    <a:lstStyle/>
                    <a:p>
                      <a:pPr algn="ctr"/>
                      <a:r>
                        <a:rPr lang="en-US" sz="1400" dirty="0">
                          <a:solidFill>
                            <a:srgbClr val="0000FF"/>
                          </a:solidFill>
                          <a:latin typeface="Calibri"/>
                          <a:cs typeface="Calibri"/>
                        </a:rPr>
                        <a:t>10</a:t>
                      </a:r>
                      <a:r>
                        <a:rPr lang="en-US" sz="1400" baseline="30000" dirty="0">
                          <a:solidFill>
                            <a:srgbClr val="0000FF"/>
                          </a:solidFill>
                          <a:latin typeface="Calibri"/>
                          <a:cs typeface="Calibri"/>
                        </a:rPr>
                        <a:t>12</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FDEADA"/>
                    </a:solidFill>
                  </a:tcPr>
                </a:tc>
                <a:tc>
                  <a:txBody>
                    <a:bodyPr/>
                    <a:lstStyle/>
                    <a:p>
                      <a:pPr algn="ctr"/>
                      <a:endParaRPr lang="en-US" sz="1400"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FDEADA"/>
                    </a:solidFill>
                  </a:tcPr>
                </a:tc>
                <a:extLst>
                  <a:ext uri="{0D108BD9-81ED-4DB2-BD59-A6C34878D82A}">
                    <a16:rowId xmlns:a16="http://schemas.microsoft.com/office/drawing/2014/main" val="10002"/>
                  </a:ext>
                </a:extLst>
              </a:tr>
              <a:tr h="288032">
                <a:tc>
                  <a:txBody>
                    <a:bodyPr/>
                    <a:lstStyle/>
                    <a:p>
                      <a:pPr algn="ctr"/>
                      <a:r>
                        <a:rPr lang="en-US" sz="1400" dirty="0" err="1">
                          <a:solidFill>
                            <a:srgbClr val="0000FF"/>
                          </a:solidFill>
                          <a:latin typeface="Calibri"/>
                          <a:cs typeface="Calibri"/>
                        </a:rPr>
                        <a:t>f</a:t>
                      </a:r>
                      <a:r>
                        <a:rPr lang="en-US" sz="1400" baseline="-25000" dirty="0" err="1">
                          <a:solidFill>
                            <a:srgbClr val="0000FF"/>
                          </a:solidFill>
                          <a:latin typeface="Calibri"/>
                          <a:cs typeface="Calibri"/>
                        </a:rPr>
                        <a:t>r</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Hz</a:t>
                      </a:r>
                    </a:p>
                  </a:txBody>
                  <a:tcPr marL="100489" marR="100489" marT="50292" marB="50292"/>
                </a:tc>
                <a:tc>
                  <a:txBody>
                    <a:bodyPr/>
                    <a:lstStyle/>
                    <a:p>
                      <a:pPr algn="ctr"/>
                      <a:r>
                        <a:rPr lang="en-US" sz="1400" strike="noStrike" baseline="0" dirty="0">
                          <a:solidFill>
                            <a:srgbClr val="0000FF"/>
                          </a:solidFill>
                          <a:latin typeface="Calibri"/>
                          <a:cs typeface="Calibri"/>
                        </a:rPr>
                        <a:t>5</a:t>
                      </a:r>
                      <a:endParaRPr lang="en-US" sz="14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FDEADA"/>
                    </a:solidFill>
                  </a:tcPr>
                </a:tc>
                <a:tc>
                  <a:txBody>
                    <a:bodyPr/>
                    <a:lstStyle/>
                    <a:p>
                      <a:pPr algn="ctr"/>
                      <a:endParaRPr lang="en-US" sz="1400"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FDEADA"/>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err="1">
                          <a:solidFill>
                            <a:srgbClr val="0000FF"/>
                          </a:solidFill>
                          <a:latin typeface="Calibri"/>
                          <a:cs typeface="Calibri"/>
                        </a:rPr>
                        <a:t>P</a:t>
                      </a:r>
                      <a:r>
                        <a:rPr lang="en-US" sz="1400" b="1" baseline="-25000" dirty="0" err="1">
                          <a:solidFill>
                            <a:srgbClr val="0000FF"/>
                          </a:solidFill>
                          <a:latin typeface="Calibri"/>
                          <a:cs typeface="Calibri"/>
                        </a:rPr>
                        <a:t>beam</a:t>
                      </a:r>
                      <a:endParaRPr lang="en-US" sz="1400" b="1" dirty="0">
                        <a:solidFill>
                          <a:srgbClr val="0000FF"/>
                        </a:solidFill>
                        <a:latin typeface="Calibri"/>
                        <a:cs typeface="Calibri"/>
                      </a:endParaRPr>
                    </a:p>
                  </a:txBody>
                  <a:tcPr marL="100489" marR="100489" marT="50292" marB="50292"/>
                </a:tc>
                <a:tc>
                  <a:txBody>
                    <a:bodyPr/>
                    <a:lstStyle/>
                    <a:p>
                      <a:pPr algn="ctr"/>
                      <a:r>
                        <a:rPr lang="en-US" sz="1400" b="1" dirty="0">
                          <a:solidFill>
                            <a:srgbClr val="0000FF"/>
                          </a:solidFill>
                          <a:latin typeface="Calibri"/>
                          <a:cs typeface="Calibri"/>
                        </a:rPr>
                        <a:t>MW</a:t>
                      </a:r>
                    </a:p>
                  </a:txBody>
                  <a:tcPr marL="100489" marR="100489" marT="50292" marB="50292"/>
                </a:tc>
                <a:tc>
                  <a:txBody>
                    <a:bodyPr/>
                    <a:lstStyle/>
                    <a:p>
                      <a:pPr algn="ctr"/>
                      <a:r>
                        <a:rPr lang="en-US" sz="1400" b="1" dirty="0">
                          <a:solidFill>
                            <a:srgbClr val="0000FF"/>
                          </a:solidFill>
                          <a:latin typeface="Calibri"/>
                          <a:cs typeface="Calibri"/>
                        </a:rPr>
                        <a:t>5.3</a:t>
                      </a: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endParaRPr lang="en-US" sz="1400" b="1" strike="sngStrike" dirty="0">
                        <a:solidFill>
                          <a:srgbClr val="0000FF"/>
                        </a:solidFill>
                        <a:latin typeface="Calibri"/>
                        <a:cs typeface="Calibri"/>
                      </a:endParaRPr>
                    </a:p>
                  </a:txBody>
                  <a:tcPr marL="100489" marR="100489" marT="50292" marB="50292">
                    <a:solidFill>
                      <a:srgbClr val="FDEADA"/>
                    </a:solidFill>
                  </a:tcPr>
                </a:tc>
                <a:tc>
                  <a:txBody>
                    <a:bodyPr/>
                    <a:lstStyle/>
                    <a:p>
                      <a:pPr algn="ctr"/>
                      <a:endParaRPr lang="en-US" sz="1400" b="1"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endParaRPr lang="en-US" sz="1400" b="1"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p>
                  </a:txBody>
                  <a:tcPr marL="100489" marR="100489" marT="50292" marB="50292">
                    <a:solidFill>
                      <a:srgbClr val="FDEADA"/>
                    </a:solidFill>
                  </a:tcPr>
                </a:tc>
                <a:extLst>
                  <a:ext uri="{0D108BD9-81ED-4DB2-BD59-A6C34878D82A}">
                    <a16:rowId xmlns:a16="http://schemas.microsoft.com/office/drawing/2014/main" val="10004"/>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C</a:t>
                      </a:r>
                    </a:p>
                  </a:txBody>
                  <a:tcPr marL="100489" marR="100489" marT="50292" marB="50292"/>
                </a:tc>
                <a:tc>
                  <a:txBody>
                    <a:bodyPr/>
                    <a:lstStyle/>
                    <a:p>
                      <a:pPr algn="ctr"/>
                      <a:r>
                        <a:rPr lang="en-US" sz="1400" dirty="0">
                          <a:solidFill>
                            <a:srgbClr val="000000"/>
                          </a:solidFill>
                          <a:latin typeface="Calibri"/>
                          <a:cs typeface="Calibri"/>
                        </a:rPr>
                        <a:t>km</a:t>
                      </a:r>
                    </a:p>
                  </a:txBody>
                  <a:tcPr marL="100489" marR="100489" marT="50292" marB="50292"/>
                </a:tc>
                <a:tc>
                  <a:txBody>
                    <a:bodyPr/>
                    <a:lstStyle/>
                    <a:p>
                      <a:pPr algn="ctr"/>
                      <a:r>
                        <a:rPr lang="en-US" sz="140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a:t>
                      </a:r>
                    </a:p>
                  </a:txBody>
                  <a:tcPr marL="100489" marR="100489" marT="50292" marB="50292">
                    <a:solidFill>
                      <a:srgbClr val="FDEADA"/>
                    </a:solidFill>
                  </a:tcPr>
                </a:tc>
                <a:tc>
                  <a:txBody>
                    <a:bodyPr/>
                    <a:lstStyle/>
                    <a:p>
                      <a:pPr algn="ct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15</a:t>
                      </a:r>
                    </a:p>
                  </a:txBody>
                  <a:tcPr marL="100489" marR="100489" marT="50292" marB="50292">
                    <a:solidFill>
                      <a:srgbClr val="FDEADA"/>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&lt;B&gt;</a:t>
                      </a:r>
                    </a:p>
                  </a:txBody>
                  <a:tcPr marL="100489" marR="100489" marT="50292" marB="50292"/>
                </a:tc>
                <a:tc>
                  <a:txBody>
                    <a:bodyPr/>
                    <a:lstStyle/>
                    <a:p>
                      <a:pPr algn="ctr"/>
                      <a:r>
                        <a:rPr lang="en-US" sz="1400" dirty="0">
                          <a:solidFill>
                            <a:srgbClr val="000000"/>
                          </a:solidFill>
                          <a:latin typeface="Calibri"/>
                          <a:cs typeface="Calibri"/>
                        </a:rPr>
                        <a:t>T</a:t>
                      </a:r>
                    </a:p>
                  </a:txBody>
                  <a:tcPr marL="100489" marR="100489" marT="50292" marB="50292"/>
                </a:tc>
                <a:tc>
                  <a:txBody>
                    <a:bodyPr/>
                    <a:lstStyle/>
                    <a:p>
                      <a:pPr algn="ctr"/>
                      <a:r>
                        <a:rPr lang="en-US" sz="1400" dirty="0">
                          <a:solidFill>
                            <a:srgbClr val="000000"/>
                          </a:solidFill>
                          <a:latin typeface="Calibri"/>
                          <a:cs typeface="Calibri"/>
                        </a:rPr>
                        <a:t>7</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10.5</a:t>
                      </a:r>
                    </a:p>
                  </a:txBody>
                  <a:tcPr marL="100489" marR="100489" marT="50292" marB="50292">
                    <a:solidFill>
                      <a:srgbClr val="FDEADA"/>
                    </a:solidFill>
                  </a:tcPr>
                </a:tc>
                <a:tc>
                  <a:txBody>
                    <a:bodyPr/>
                    <a:lstStyle/>
                    <a:p>
                      <a:pPr algn="ct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7</a:t>
                      </a:r>
                    </a:p>
                  </a:txBody>
                  <a:tcPr marL="100489" marR="100489" marT="50292" marB="50292">
                    <a:solidFill>
                      <a:srgbClr val="FDEADA"/>
                    </a:solidFill>
                  </a:tcPr>
                </a:tc>
                <a:extLst>
                  <a:ext uri="{0D108BD9-81ED-4DB2-BD59-A6C34878D82A}">
                    <a16:rowId xmlns:a16="http://schemas.microsoft.com/office/drawing/2014/main" val="10006"/>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a:solidFill>
                            <a:srgbClr val="FF0000"/>
                          </a:solidFill>
                          <a:latin typeface="Calibri"/>
                          <a:cs typeface="Calibri"/>
                        </a:rPr>
                        <a:t>ε</a:t>
                      </a:r>
                      <a:r>
                        <a:rPr lang="en-US" sz="1400" baseline="-25000" dirty="0" err="1">
                          <a:solidFill>
                            <a:srgbClr val="FF0000"/>
                          </a:solidFill>
                          <a:latin typeface="Calibri"/>
                          <a:cs typeface="Calibri"/>
                        </a:rPr>
                        <a:t>L</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MeV m</a:t>
                      </a:r>
                    </a:p>
                  </a:txBody>
                  <a:tcPr marL="100489" marR="100489" marT="50292" marB="50292"/>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endParaRPr lang="en-US" sz="1400" dirty="0">
                        <a:solidFill>
                          <a:srgbClr val="FF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extLst>
                  <a:ext uri="{0D108BD9-81ED-4DB2-BD59-A6C34878D82A}">
                    <a16:rowId xmlns:a16="http://schemas.microsoft.com/office/drawing/2014/main" val="10007"/>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E</a:t>
                      </a:r>
                      <a:r>
                        <a:rPr lang="en-US" sz="1400" baseline="0" dirty="0">
                          <a:solidFill>
                            <a:srgbClr val="FF0000"/>
                          </a:solidFill>
                          <a:latin typeface="Calibri"/>
                          <a:cs typeface="Calibri"/>
                        </a:rPr>
                        <a:t> / E</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a:t>
                      </a:r>
                    </a:p>
                  </a:txBody>
                  <a:tcPr marL="100489" marR="100489" marT="50292" marB="50292"/>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tc>
                  <a:txBody>
                    <a:bodyPr/>
                    <a:lstStyle/>
                    <a:p>
                      <a:pPr algn="ctr"/>
                      <a:endParaRPr lang="en-US" sz="1400" dirty="0">
                        <a:solidFill>
                          <a:srgbClr val="FF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0.05?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extLst>
                  <a:ext uri="{0D108BD9-81ED-4DB2-BD59-A6C34878D82A}">
                    <a16:rowId xmlns:a16="http://schemas.microsoft.com/office/drawing/2014/main" val="10008"/>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z</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tc>
                  <a:txBody>
                    <a:bodyPr/>
                    <a:lstStyle/>
                    <a:p>
                      <a:pPr algn="ctr"/>
                      <a:endParaRPr lang="en-US" sz="1400" dirty="0">
                        <a:solidFill>
                          <a:srgbClr val="FF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3?</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extLst>
                  <a:ext uri="{0D108BD9-81ED-4DB2-BD59-A6C34878D82A}">
                    <a16:rowId xmlns:a16="http://schemas.microsoft.com/office/drawing/2014/main" val="10009"/>
                  </a:ext>
                </a:extLst>
              </a:tr>
              <a:tr h="288032">
                <a:tc>
                  <a:txBody>
                    <a:bodyPr/>
                    <a:lstStyle/>
                    <a:p>
                      <a:pPr algn="ctr"/>
                      <a:r>
                        <a:rPr lang="en-US" sz="1400" dirty="0">
                          <a:solidFill>
                            <a:srgbClr val="FF0000"/>
                          </a:solidFill>
                          <a:latin typeface="Calibri"/>
                          <a:cs typeface="Calibri"/>
                        </a:rPr>
                        <a:t>β</a:t>
                      </a: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tc>
                  <a:txBody>
                    <a:bodyPr/>
                    <a:lstStyle/>
                    <a:p>
                      <a:pPr algn="ctr"/>
                      <a:endParaRPr lang="en-US" sz="1400" dirty="0">
                        <a:solidFill>
                          <a:srgbClr val="FF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3?</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extLst>
                  <a:ext uri="{0D108BD9-81ED-4DB2-BD59-A6C34878D82A}">
                    <a16:rowId xmlns:a16="http://schemas.microsoft.com/office/drawing/2014/main" val="10010"/>
                  </a:ext>
                </a:extLst>
              </a:tr>
              <a:tr h="288032">
                <a:tc>
                  <a:txBody>
                    <a:bodyPr/>
                    <a:lstStyle/>
                    <a:p>
                      <a:pPr algn="ctr"/>
                      <a:r>
                        <a:rPr lang="en-US" sz="1400" dirty="0" err="1">
                          <a:solidFill>
                            <a:srgbClr val="FF0000"/>
                          </a:solidFill>
                          <a:latin typeface="Calibri"/>
                          <a:cs typeface="Calibri"/>
                        </a:rPr>
                        <a:t>ε</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endParaRPr lang="en-US" sz="1400" dirty="0">
                        <a:solidFill>
                          <a:srgbClr val="FF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extLst>
                  <a:ext uri="{0D108BD9-81ED-4DB2-BD59-A6C34878D82A}">
                    <a16:rowId xmlns:a16="http://schemas.microsoft.com/office/drawing/2014/main" val="10011"/>
                  </a:ext>
                </a:extLst>
              </a:tr>
              <a:tr h="288032">
                <a:tc>
                  <a:txBody>
                    <a:bodyPr/>
                    <a:lstStyle/>
                    <a:p>
                      <a:pPr algn="ctr"/>
                      <a:r>
                        <a:rPr lang="en-US" sz="1400" baseline="0" dirty="0" err="1">
                          <a:solidFill>
                            <a:srgbClr val="FF0000"/>
                          </a:solidFill>
                          <a:latin typeface="Calibri"/>
                          <a:cs typeface="Calibri"/>
                        </a:rPr>
                        <a:t>σ</a:t>
                      </a:r>
                      <a:r>
                        <a:rPr lang="en-US" sz="1400" baseline="-25000" dirty="0" err="1">
                          <a:solidFill>
                            <a:srgbClr val="FF0000"/>
                          </a:solidFill>
                          <a:latin typeface="Calibri"/>
                          <a:cs typeface="Calibri"/>
                        </a:rPr>
                        <a:t>x,y</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3.0</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0.9</a:t>
                      </a:r>
                    </a:p>
                  </a:txBody>
                  <a:tcPr marL="100489" marR="100489" marT="50292" marB="50292">
                    <a:solidFill>
                      <a:srgbClr val="FDEADA"/>
                    </a:solidFill>
                  </a:tcPr>
                </a:tc>
                <a:tc>
                  <a:txBody>
                    <a:bodyPr/>
                    <a:lstStyle/>
                    <a:p>
                      <a:pPr algn="ctr"/>
                      <a:endParaRPr lang="en-US" sz="1400" dirty="0">
                        <a:solidFill>
                          <a:srgbClr val="FF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1.3</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0.9</a:t>
                      </a:r>
                    </a:p>
                  </a:txBody>
                  <a:tcPr marL="100489" marR="100489" marT="50292" marB="50292">
                    <a:solidFill>
                      <a:srgbClr val="FDEADA"/>
                    </a:solidFill>
                  </a:tcPr>
                </a:tc>
                <a:extLst>
                  <a:ext uri="{0D108BD9-81ED-4DB2-BD59-A6C34878D82A}">
                    <a16:rowId xmlns:a16="http://schemas.microsoft.com/office/drawing/2014/main" val="10012"/>
                  </a:ext>
                </a:extLst>
              </a:tr>
            </a:tbl>
          </a:graphicData>
        </a:graphic>
      </p:graphicFrame>
      <p:sp>
        <p:nvSpPr>
          <p:cNvPr id="7" name="TextBox 6"/>
          <p:cNvSpPr txBox="1"/>
          <p:nvPr/>
        </p:nvSpPr>
        <p:spPr>
          <a:xfrm>
            <a:off x="167789" y="1182871"/>
            <a:ext cx="2820035" cy="3117651"/>
          </a:xfrm>
          <a:prstGeom prst="rect">
            <a:avLst/>
          </a:prstGeom>
          <a:solidFill>
            <a:schemeClr val="accent5">
              <a:lumMod val="20000"/>
              <a:lumOff val="80000"/>
            </a:schemeClr>
          </a:solidFill>
        </p:spPr>
        <p:txBody>
          <a:bodyPr wrap="square" lIns="100459" tIns="50230" rIns="100459" bIns="50230" rtlCol="0">
            <a:spAutoFit/>
          </a:bodyPr>
          <a:lstStyle/>
          <a:p>
            <a:pPr algn="ctr"/>
            <a:r>
              <a:rPr lang="en-US" sz="1400" b="1" dirty="0">
                <a:latin typeface="Calibri"/>
                <a:cs typeface="Calibri"/>
              </a:rPr>
              <a:t>Target integrated luminosities</a:t>
            </a: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b="1" dirty="0">
              <a:latin typeface="Calibri"/>
              <a:cs typeface="Calibri"/>
            </a:endParaRPr>
          </a:p>
          <a:p>
            <a:r>
              <a:rPr lang="en-US" sz="1400" b="1" dirty="0">
                <a:latin typeface="Calibri"/>
                <a:cs typeface="Calibri"/>
              </a:rPr>
              <a:t>Need to spell out scenarios</a:t>
            </a:r>
          </a:p>
          <a:p>
            <a:endParaRPr lang="en-US" sz="1400" b="1" dirty="0">
              <a:latin typeface="Calibri"/>
              <a:cs typeface="Calibri"/>
            </a:endParaRPr>
          </a:p>
          <a:p>
            <a:r>
              <a:rPr lang="en-US" sz="1400" b="1" dirty="0">
                <a:latin typeface="Calibri"/>
                <a:cs typeface="Calibri"/>
              </a:rPr>
              <a:t>Need to integrate potential performance limitations for technical risk, cost, power, …</a:t>
            </a:r>
            <a:endParaRPr lang="en-US" sz="1400" dirty="0">
              <a:latin typeface="Calibri"/>
              <a:cs typeface="Calibri"/>
            </a:endParaRPr>
          </a:p>
        </p:txBody>
      </p:sp>
      <p:pic>
        <p:nvPicPr>
          <p:cNvPr id="8" name="Picture 7" descr="p0.tif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23528" y="1540414"/>
            <a:ext cx="2454495" cy="1370649"/>
          </a:xfrm>
          <a:prstGeom prst="rect">
            <a:avLst/>
          </a:prstGeom>
        </p:spPr>
      </p:pic>
      <p:sp>
        <p:nvSpPr>
          <p:cNvPr id="3" name="TextBox 2">
            <a:extLst>
              <a:ext uri="{FF2B5EF4-FFF2-40B4-BE49-F238E27FC236}">
                <a16:creationId xmlns:a16="http://schemas.microsoft.com/office/drawing/2014/main" id="{1DB7D35E-96EC-F47A-DAC3-F6C602157919}"/>
              </a:ext>
            </a:extLst>
          </p:cNvPr>
          <p:cNvSpPr txBox="1"/>
          <p:nvPr/>
        </p:nvSpPr>
        <p:spPr>
          <a:xfrm rot="2700000">
            <a:off x="4489757" y="2372455"/>
            <a:ext cx="4769832" cy="1077218"/>
          </a:xfrm>
          <a:prstGeom prst="rect">
            <a:avLst/>
          </a:prstGeom>
          <a:noFill/>
        </p:spPr>
        <p:txBody>
          <a:bodyPr wrap="none" rtlCol="0">
            <a:spAutoFit/>
          </a:bodyPr>
          <a:lstStyle/>
          <a:p>
            <a:pPr algn="ctr"/>
            <a:r>
              <a:rPr lang="en-CH" sz="3200" dirty="0">
                <a:solidFill>
                  <a:schemeClr val="accent2">
                    <a:lumMod val="40000"/>
                    <a:lumOff val="60000"/>
                  </a:schemeClr>
                </a:solidFill>
                <a:latin typeface="Calibri" panose="020F0502020204030204" pitchFamily="34" charset="0"/>
                <a:cs typeface="Calibri" panose="020F0502020204030204" pitchFamily="34" charset="0"/>
              </a:rPr>
              <a:t>Example as discussion basis</a:t>
            </a:r>
          </a:p>
          <a:p>
            <a:pPr algn="ctr"/>
            <a:r>
              <a:rPr lang="en-US" sz="3200" dirty="0">
                <a:solidFill>
                  <a:schemeClr val="accent2">
                    <a:lumMod val="40000"/>
                    <a:lumOff val="60000"/>
                  </a:schemeClr>
                </a:solidFill>
                <a:latin typeface="Calibri" panose="020F0502020204030204" pitchFamily="34" charset="0"/>
                <a:cs typeface="Calibri" panose="020F0502020204030204" pitchFamily="34" charset="0"/>
              </a:rPr>
              <a:t>n</a:t>
            </a:r>
            <a:r>
              <a:rPr lang="en-CH" sz="3200" dirty="0">
                <a:solidFill>
                  <a:schemeClr val="accent2">
                    <a:lumMod val="40000"/>
                    <a:lumOff val="60000"/>
                  </a:schemeClr>
                </a:solidFill>
                <a:latin typeface="Calibri" panose="020F0502020204030204" pitchFamily="34" charset="0"/>
                <a:cs typeface="Calibri" panose="020F0502020204030204" pitchFamily="34" charset="0"/>
              </a:rPr>
              <a:t>umbers will change</a:t>
            </a:r>
          </a:p>
        </p:txBody>
      </p:sp>
    </p:spTree>
    <p:extLst>
      <p:ext uri="{BB962C8B-B14F-4D97-AF65-F5344CB8AC3E}">
        <p14:creationId xmlns:p14="http://schemas.microsoft.com/office/powerpoint/2010/main" val="1261795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trike="noStrike" spc="-1" dirty="0">
                <a:solidFill>
                  <a:srgbClr val="000000"/>
                </a:solidFill>
              </a:rPr>
              <a:t>Other Parameter Considerations</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CERN, March 2024 </a:t>
            </a:r>
            <a:endParaRPr lang="en-US" dirty="0"/>
          </a:p>
        </p:txBody>
      </p:sp>
      <p:sp>
        <p:nvSpPr>
          <p:cNvPr id="6" name="TextBox 1">
            <a:extLst>
              <a:ext uri="{FF2B5EF4-FFF2-40B4-BE49-F238E27FC236}">
                <a16:creationId xmlns:a16="http://schemas.microsoft.com/office/drawing/2014/main" id="{655F0C1E-81AF-6B4F-D317-20E88A82F1A6}"/>
              </a:ext>
            </a:extLst>
          </p:cNvPr>
          <p:cNvSpPr/>
          <p:nvPr/>
        </p:nvSpPr>
        <p:spPr>
          <a:xfrm>
            <a:off x="457201" y="914528"/>
            <a:ext cx="7896728" cy="3521982"/>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The tentative target parameters are at this moment not yet fully supported by beam physics and technology studies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This is normal, this is why they are target parameters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Ongoing work is providing progress on the performances</a:t>
            </a:r>
          </a:p>
          <a:p>
            <a:pPr marL="285750" indent="-285750">
              <a:lnSpc>
                <a:spcPct val="100000"/>
              </a:lnSpc>
              <a:buFont typeface="Arial" panose="020B0604020202020204" pitchFamily="34" charset="0"/>
              <a:buChar char="•"/>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Trade-offs for cost and power need to be considered</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E.g. cost of collider ring magnets and field level are linked</a:t>
            </a:r>
          </a:p>
          <a:p>
            <a:pPr marL="285750" indent="-285750">
              <a:lnSpc>
                <a:spcPct val="100000"/>
              </a:lnSpc>
              <a:buFont typeface="Arial" panose="020B0604020202020204" pitchFamily="34" charset="0"/>
              <a:buChar char="•"/>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Have to find a way to refine the targets when required and to present a current status view where the targets are maintained but have not yet been fully reached</a:t>
            </a:r>
          </a:p>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Need to consider more time development in our design</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E.g. assume the same muon production and cooling complex in the stages, but could upgrade the final cooling and maybe other parts</a:t>
            </a:r>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Tree>
    <p:extLst>
      <p:ext uri="{BB962C8B-B14F-4D97-AF65-F5344CB8AC3E}">
        <p14:creationId xmlns:p14="http://schemas.microsoft.com/office/powerpoint/2010/main" val="3189940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107504" y="4948014"/>
            <a:ext cx="6768752" cy="195485"/>
          </a:xfrm>
        </p:spPr>
        <p:txBody>
          <a:bodyPr/>
          <a:lstStyle/>
          <a:p>
            <a:pPr algn="l"/>
            <a:r>
              <a:rPr lang="en-US"/>
              <a:t>D. Schulte      Muon Collider, CERN, March 2024 </a:t>
            </a:r>
            <a:endParaRPr lang="en-GB" dirty="0"/>
          </a:p>
        </p:txBody>
      </p:sp>
      <p:sp>
        <p:nvSpPr>
          <p:cNvPr id="4" name="Title 3"/>
          <p:cNvSpPr>
            <a:spLocks noGrp="1"/>
          </p:cNvSpPr>
          <p:nvPr>
            <p:ph type="title"/>
          </p:nvPr>
        </p:nvSpPr>
        <p:spPr>
          <a:xfrm>
            <a:off x="1295400" y="-20538"/>
            <a:ext cx="6781800" cy="565175"/>
          </a:xfrm>
        </p:spPr>
        <p:txBody>
          <a:bodyPr/>
          <a:lstStyle/>
          <a:p>
            <a:r>
              <a:rPr lang="en-US" sz="3200" dirty="0" err="1">
                <a:latin typeface="Calibri"/>
                <a:cs typeface="Calibri"/>
              </a:rPr>
              <a:t>Muon</a:t>
            </a:r>
            <a:r>
              <a:rPr lang="en-US" sz="3200" dirty="0">
                <a:latin typeface="Calibri"/>
                <a:cs typeface="Calibri"/>
              </a:rPr>
              <a:t> Collider Community</a:t>
            </a:r>
          </a:p>
        </p:txBody>
      </p:sp>
      <p:sp>
        <p:nvSpPr>
          <p:cNvPr id="2" name="TextBox 1"/>
          <p:cNvSpPr txBox="1"/>
          <p:nvPr/>
        </p:nvSpPr>
        <p:spPr>
          <a:xfrm>
            <a:off x="182929" y="3921318"/>
            <a:ext cx="3570508" cy="738664"/>
          </a:xfrm>
          <a:prstGeom prst="rect">
            <a:avLst/>
          </a:prstGeom>
          <a:solidFill>
            <a:srgbClr val="E9D4EC"/>
          </a:solidFill>
        </p:spPr>
        <p:txBody>
          <a:bodyPr wrap="square" rtlCol="0">
            <a:spAutoFit/>
          </a:bodyPr>
          <a:lstStyle/>
          <a:p>
            <a:r>
              <a:rPr lang="en-US" sz="1400" dirty="0">
                <a:latin typeface="Calibri"/>
                <a:cs typeface="Calibri"/>
              </a:rPr>
              <a:t>Looking for </a:t>
            </a:r>
            <a:r>
              <a:rPr lang="en-US" sz="1400" b="1" dirty="0">
                <a:latin typeface="Calibri"/>
                <a:cs typeface="Calibri"/>
              </a:rPr>
              <a:t>new partners</a:t>
            </a:r>
          </a:p>
          <a:p>
            <a:pPr marL="285750" indent="-285750">
              <a:buFont typeface="Arial" panose="020B0604020202020204" pitchFamily="34" charset="0"/>
              <a:buChar char="•"/>
            </a:pPr>
            <a:r>
              <a:rPr lang="en-US" sz="1400" dirty="0">
                <a:latin typeface="Calibri"/>
                <a:cs typeface="Calibri"/>
              </a:rPr>
              <a:t>In particular US</a:t>
            </a:r>
          </a:p>
          <a:p>
            <a:pPr marL="285750" indent="-285750">
              <a:buFont typeface="Arial" panose="020B0604020202020204" pitchFamily="34" charset="0"/>
              <a:buChar char="•"/>
            </a:pPr>
            <a:r>
              <a:rPr lang="en-US" sz="1400" dirty="0">
                <a:latin typeface="Calibri"/>
                <a:cs typeface="Calibri"/>
              </a:rPr>
              <a:t>But also other regions</a:t>
            </a:r>
          </a:p>
        </p:txBody>
      </p:sp>
      <p:sp>
        <p:nvSpPr>
          <p:cNvPr id="14" name="Content Placeholder 1"/>
          <p:cNvSpPr txBox="1">
            <a:spLocks/>
          </p:cNvSpPr>
          <p:nvPr/>
        </p:nvSpPr>
        <p:spPr>
          <a:xfrm>
            <a:off x="4036848" y="3565335"/>
            <a:ext cx="4793968" cy="1097423"/>
          </a:xfrm>
          <a:prstGeom prst="rect">
            <a:avLst/>
          </a:prstGeom>
          <a:solidFill>
            <a:schemeClr val="accent2">
              <a:lumMod val="20000"/>
              <a:lumOff val="80000"/>
            </a:schemeClr>
          </a:solidFill>
        </p:spPr>
        <p:txBody>
          <a:bodyPr/>
          <a:lstStyle>
            <a:lvl1pPr marL="342900" indent="-3429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1pPr>
            <a:lvl2pPr marL="742950" indent="-28575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2pPr>
            <a:lvl3pPr marL="1143000" indent="-2286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3pPr>
            <a:lvl4pPr marL="1600200" indent="-2286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4pPr>
            <a:lvl5pPr marL="2057400" indent="-2286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400" dirty="0">
                <a:latin typeface="Calibri"/>
                <a:cs typeface="Calibri"/>
              </a:rPr>
              <a:t>Increase resources of partners with other </a:t>
            </a:r>
            <a:r>
              <a:rPr lang="en-US" sz="1400" b="1" dirty="0">
                <a:latin typeface="Calibri"/>
                <a:cs typeface="Calibri"/>
              </a:rPr>
              <a:t>funding requests</a:t>
            </a:r>
            <a:r>
              <a:rPr lang="en-US" sz="1400" dirty="0">
                <a:latin typeface="Calibri"/>
                <a:cs typeface="Calibri"/>
              </a:rPr>
              <a:t>:</a:t>
            </a:r>
          </a:p>
          <a:p>
            <a:r>
              <a:rPr lang="en-US" sz="1400" dirty="0">
                <a:latin typeface="Calibri"/>
                <a:cs typeface="Calibri"/>
              </a:rPr>
              <a:t>Submit to </a:t>
            </a:r>
            <a:r>
              <a:rPr lang="en-US" sz="1400" b="1" dirty="0">
                <a:latin typeface="Calibri"/>
                <a:cs typeface="Calibri"/>
              </a:rPr>
              <a:t>HORIZON-INFRA-2024-TECH</a:t>
            </a:r>
          </a:p>
          <a:p>
            <a:pPr lvl="1"/>
            <a:r>
              <a:rPr lang="en-US" sz="1400" dirty="0">
                <a:latin typeface="Calibri"/>
                <a:cs typeface="Calibri"/>
              </a:rPr>
              <a:t>Focus on magnet technologies</a:t>
            </a:r>
          </a:p>
          <a:p>
            <a:r>
              <a:rPr lang="en-US" sz="1400" b="1" dirty="0">
                <a:latin typeface="Calibri"/>
                <a:cs typeface="Calibri"/>
              </a:rPr>
              <a:t>National funding agencies</a:t>
            </a:r>
          </a:p>
        </p:txBody>
      </p:sp>
      <p:sp>
        <p:nvSpPr>
          <p:cNvPr id="5" name="Content Placeholder 6">
            <a:extLst>
              <a:ext uri="{FF2B5EF4-FFF2-40B4-BE49-F238E27FC236}">
                <a16:creationId xmlns:a16="http://schemas.microsoft.com/office/drawing/2014/main" id="{79BAD83A-6419-6498-D07B-FB5E03EF9CAD}"/>
              </a:ext>
            </a:extLst>
          </p:cNvPr>
          <p:cNvSpPr txBox="1">
            <a:spLocks/>
          </p:cNvSpPr>
          <p:nvPr/>
        </p:nvSpPr>
        <p:spPr>
          <a:xfrm>
            <a:off x="4036848" y="1131589"/>
            <a:ext cx="4793968" cy="2246769"/>
          </a:xfrm>
          <a:prstGeom prst="rect">
            <a:avLst/>
          </a:prstGeom>
          <a:solidFill>
            <a:schemeClr val="accent6">
              <a:lumMod val="20000"/>
              <a:lumOff val="80000"/>
            </a:schemeClr>
          </a:solidFill>
        </p:spPr>
        <p:txBody>
          <a:bodyPr/>
          <a:lstStyle>
            <a:lvl1pPr marL="342900" indent="-3429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1pPr>
            <a:lvl2pPr marL="742950" indent="-28575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2pPr>
            <a:lvl3pPr marL="1143000" indent="-2286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3pPr>
            <a:lvl4pPr marL="1600200" indent="-2286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4pPr>
            <a:lvl5pPr marL="2057400" indent="-2286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sz="1400" dirty="0"/>
          </a:p>
        </p:txBody>
      </p:sp>
      <p:sp>
        <p:nvSpPr>
          <p:cNvPr id="6" name="Content Placeholder 6">
            <a:extLst>
              <a:ext uri="{FF2B5EF4-FFF2-40B4-BE49-F238E27FC236}">
                <a16:creationId xmlns:a16="http://schemas.microsoft.com/office/drawing/2014/main" id="{343177F4-FB13-F568-B4CE-E27E6A24C98E}"/>
              </a:ext>
            </a:extLst>
          </p:cNvPr>
          <p:cNvSpPr txBox="1">
            <a:spLocks/>
          </p:cNvSpPr>
          <p:nvPr/>
        </p:nvSpPr>
        <p:spPr>
          <a:xfrm>
            <a:off x="4036848" y="771550"/>
            <a:ext cx="4207560" cy="2088232"/>
          </a:xfrm>
          <a:prstGeom prst="rect">
            <a:avLst/>
          </a:prstGeom>
          <a:solidFill>
            <a:schemeClr val="accent6">
              <a:lumMod val="20000"/>
              <a:lumOff val="80000"/>
            </a:schemeClr>
          </a:solidFill>
        </p:spPr>
        <p:txBody>
          <a:bodyPr/>
          <a:lstStyle>
            <a:lvl1pPr marL="342900" indent="-3429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1pPr>
            <a:lvl2pPr marL="742950" indent="-28575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2pPr>
            <a:lvl3pPr marL="1143000" indent="-2286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3pPr>
            <a:lvl4pPr marL="1600200" indent="-2286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4pPr>
            <a:lvl5pPr marL="2057400" indent="-228600" algn="l" defTabSz="457200"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400" b="1" dirty="0">
                <a:latin typeface="Calibri"/>
                <a:cs typeface="Calibri"/>
              </a:rPr>
              <a:t>EU Design Study </a:t>
            </a:r>
            <a:r>
              <a:rPr lang="en-US" sz="1400" dirty="0">
                <a:latin typeface="Calibri"/>
                <a:cs typeface="Calibri"/>
              </a:rPr>
              <a:t>helped to kick-start collaboration</a:t>
            </a:r>
          </a:p>
          <a:p>
            <a:pPr marL="0" indent="0">
              <a:buFont typeface="Arial"/>
              <a:buNone/>
            </a:pPr>
            <a:r>
              <a:rPr lang="en-US" sz="1400" dirty="0">
                <a:latin typeface="Calibri"/>
                <a:cs typeface="Calibri"/>
              </a:rPr>
              <a:t>(since March 2023, </a:t>
            </a:r>
            <a:r>
              <a:rPr lang="en-US" sz="1400" dirty="0" err="1">
                <a:latin typeface="Calibri"/>
                <a:cs typeface="Calibri"/>
              </a:rPr>
              <a:t>EU+Switzerland+UK</a:t>
            </a:r>
            <a:r>
              <a:rPr lang="en-US" sz="1400" dirty="0">
                <a:latin typeface="Calibri"/>
                <a:cs typeface="Calibri"/>
              </a:rPr>
              <a:t> and partners)</a:t>
            </a:r>
          </a:p>
          <a:p>
            <a:pPr marL="0" indent="0">
              <a:buFont typeface="Arial"/>
              <a:buNone/>
            </a:pPr>
            <a:r>
              <a:rPr lang="en-US" sz="1400" dirty="0">
                <a:latin typeface="Calibri"/>
                <a:cs typeface="Calibri"/>
              </a:rPr>
              <a:t>EU support also helps with funding in institutes</a:t>
            </a:r>
          </a:p>
        </p:txBody>
      </p:sp>
      <p:pic>
        <p:nvPicPr>
          <p:cNvPr id="7" name="Picture 6" descr="Untitled3.tiff">
            <a:extLst>
              <a:ext uri="{FF2B5EF4-FFF2-40B4-BE49-F238E27FC236}">
                <a16:creationId xmlns:a16="http://schemas.microsoft.com/office/drawing/2014/main" id="{B58BF3EA-ABF1-0B9E-961F-BA0B7A83CB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1208" y="1707654"/>
            <a:ext cx="4485248" cy="1512168"/>
          </a:xfrm>
          <a:prstGeom prst="rect">
            <a:avLst/>
          </a:prstGeom>
        </p:spPr>
      </p:pic>
      <p:sp>
        <p:nvSpPr>
          <p:cNvPr id="20" name="TextBox 19">
            <a:extLst>
              <a:ext uri="{FF2B5EF4-FFF2-40B4-BE49-F238E27FC236}">
                <a16:creationId xmlns:a16="http://schemas.microsoft.com/office/drawing/2014/main" id="{5F55F235-8F42-7C86-BC66-18789D143450}"/>
              </a:ext>
            </a:extLst>
          </p:cNvPr>
          <p:cNvSpPr txBox="1"/>
          <p:nvPr/>
        </p:nvSpPr>
        <p:spPr>
          <a:xfrm>
            <a:off x="182929" y="1189077"/>
            <a:ext cx="3591744" cy="2246769"/>
          </a:xfrm>
          <a:prstGeom prst="rect">
            <a:avLst/>
          </a:prstGeom>
          <a:solidFill>
            <a:schemeClr val="accent1">
              <a:lumMod val="20000"/>
              <a:lumOff val="80000"/>
            </a:schemeClr>
          </a:solidFill>
        </p:spPr>
        <p:txBody>
          <a:bodyPr wrap="square" rtlCol="0">
            <a:spAutoFit/>
          </a:bodyPr>
          <a:lstStyle/>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p>
        </p:txBody>
      </p:sp>
      <p:sp>
        <p:nvSpPr>
          <p:cNvPr id="25" name="TextBox 24">
            <a:extLst>
              <a:ext uri="{FF2B5EF4-FFF2-40B4-BE49-F238E27FC236}">
                <a16:creationId xmlns:a16="http://schemas.microsoft.com/office/drawing/2014/main" id="{C04272FF-58CE-9DEC-660B-8E0549C7DB8E}"/>
              </a:ext>
            </a:extLst>
          </p:cNvPr>
          <p:cNvSpPr txBox="1"/>
          <p:nvPr/>
        </p:nvSpPr>
        <p:spPr>
          <a:xfrm>
            <a:off x="971600" y="771550"/>
            <a:ext cx="2781837" cy="2031325"/>
          </a:xfrm>
          <a:prstGeom prst="rect">
            <a:avLst/>
          </a:prstGeom>
          <a:solidFill>
            <a:schemeClr val="accent1">
              <a:lumMod val="20000"/>
              <a:lumOff val="80000"/>
            </a:schemeClr>
          </a:solidFill>
        </p:spPr>
        <p:txBody>
          <a:bodyPr wrap="square" rtlCol="0">
            <a:spAutoFit/>
          </a:bodyPr>
          <a:lstStyle/>
          <a:p>
            <a:r>
              <a:rPr lang="en-US" sz="1400" dirty="0">
                <a:latin typeface="Calibri"/>
                <a:cs typeface="Calibri"/>
              </a:rPr>
              <a:t>                 </a:t>
            </a: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p>
          <a:p>
            <a:endParaRPr lang="en-US" sz="1400" dirty="0"/>
          </a:p>
          <a:p>
            <a:endParaRPr lang="en-US" sz="1400" dirty="0"/>
          </a:p>
        </p:txBody>
      </p:sp>
      <p:sp>
        <p:nvSpPr>
          <p:cNvPr id="26" name="TextBox 25">
            <a:extLst>
              <a:ext uri="{FF2B5EF4-FFF2-40B4-BE49-F238E27FC236}">
                <a16:creationId xmlns:a16="http://schemas.microsoft.com/office/drawing/2014/main" id="{36BE989F-4776-EF6A-124E-B232983C6F29}"/>
              </a:ext>
            </a:extLst>
          </p:cNvPr>
          <p:cNvSpPr txBox="1"/>
          <p:nvPr/>
        </p:nvSpPr>
        <p:spPr>
          <a:xfrm>
            <a:off x="251520" y="771550"/>
            <a:ext cx="3561456" cy="2246769"/>
          </a:xfrm>
          <a:prstGeom prst="rect">
            <a:avLst/>
          </a:prstGeom>
          <a:noFill/>
        </p:spPr>
        <p:txBody>
          <a:bodyPr wrap="square" rtlCol="0">
            <a:spAutoFit/>
          </a:bodyPr>
          <a:lstStyle/>
          <a:p>
            <a:r>
              <a:rPr lang="en-US" sz="1400" dirty="0">
                <a:latin typeface="Calibri"/>
                <a:cs typeface="Calibri"/>
              </a:rPr>
              <a:t>                 CERN-hosted </a:t>
            </a:r>
            <a:r>
              <a:rPr lang="en-US" sz="1400" b="1" dirty="0">
                <a:latin typeface="Calibri"/>
                <a:cs typeface="Calibri"/>
              </a:rPr>
              <a:t>collaboration</a:t>
            </a:r>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p>
          <a:p>
            <a:endParaRPr lang="en-US" sz="1400" dirty="0"/>
          </a:p>
          <a:p>
            <a:endParaRPr lang="en-US" sz="1400" dirty="0"/>
          </a:p>
        </p:txBody>
      </p:sp>
      <p:sp>
        <p:nvSpPr>
          <p:cNvPr id="27" name="TextBox 26">
            <a:extLst>
              <a:ext uri="{FF2B5EF4-FFF2-40B4-BE49-F238E27FC236}">
                <a16:creationId xmlns:a16="http://schemas.microsoft.com/office/drawing/2014/main" id="{823FF0E1-B672-C32B-8EFE-7818568A6361}"/>
              </a:ext>
            </a:extLst>
          </p:cNvPr>
          <p:cNvSpPr txBox="1"/>
          <p:nvPr/>
        </p:nvSpPr>
        <p:spPr>
          <a:xfrm>
            <a:off x="251520" y="1183853"/>
            <a:ext cx="3501917" cy="307777"/>
          </a:xfrm>
          <a:prstGeom prst="rect">
            <a:avLst/>
          </a:prstGeom>
          <a:noFill/>
        </p:spPr>
        <p:txBody>
          <a:bodyPr wrap="square" rtlCol="0">
            <a:spAutoFit/>
          </a:bodyPr>
          <a:lstStyle/>
          <a:p>
            <a:r>
              <a:rPr lang="en-US" sz="1400" dirty="0">
                <a:latin typeface="Calibri" panose="020F0502020204030204" pitchFamily="34" charset="0"/>
                <a:cs typeface="Calibri" panose="020F0502020204030204" pitchFamily="34" charset="0"/>
              </a:rPr>
              <a:t>O(70) partners, 60+ already signed </a:t>
            </a:r>
            <a:r>
              <a:rPr lang="en-US" sz="1400" dirty="0" err="1">
                <a:latin typeface="Calibri" panose="020F0502020204030204" pitchFamily="34" charset="0"/>
                <a:cs typeface="Calibri" panose="020F0502020204030204" pitchFamily="34" charset="0"/>
              </a:rPr>
              <a:t>MoC</a:t>
            </a:r>
            <a:endParaRPr lang="en-US" sz="1400" dirty="0">
              <a:latin typeface="Calibri" panose="020F0502020204030204" pitchFamily="34" charset="0"/>
              <a:cs typeface="Calibri" panose="020F0502020204030204" pitchFamily="34" charset="0"/>
            </a:endParaRPr>
          </a:p>
        </p:txBody>
      </p:sp>
      <p:pic>
        <p:nvPicPr>
          <p:cNvPr id="28" name="Picture 27" descr="governance_final_new.pdf">
            <a:extLst>
              <a:ext uri="{FF2B5EF4-FFF2-40B4-BE49-F238E27FC236}">
                <a16:creationId xmlns:a16="http://schemas.microsoft.com/office/drawing/2014/main" id="{F3A7FA35-8602-C6DF-1359-CC55DB763E3C}"/>
              </a:ext>
            </a:extLst>
          </p:cNvPr>
          <p:cNvPicPr>
            <a:picLocks noChangeAspect="1"/>
          </p:cNvPicPr>
          <p:nvPr/>
        </p:nvPicPr>
        <p:blipFill rotWithShape="1">
          <a:blip r:embed="rId3">
            <a:extLst>
              <a:ext uri="{28A0092B-C50C-407E-A947-70E740481C1C}">
                <a14:useLocalDpi xmlns:a14="http://schemas.microsoft.com/office/drawing/2010/main" val="0"/>
              </a:ext>
            </a:extLst>
          </a:blip>
          <a:srcRect t="5726" r="9722" b="6871"/>
          <a:stretch/>
        </p:blipFill>
        <p:spPr>
          <a:xfrm rot="16200000">
            <a:off x="997858" y="1157849"/>
            <a:ext cx="1953363" cy="2746647"/>
          </a:xfrm>
          <a:prstGeom prst="rect">
            <a:avLst/>
          </a:prstGeom>
        </p:spPr>
      </p:pic>
    </p:spTree>
    <p:extLst>
      <p:ext uri="{BB962C8B-B14F-4D97-AF65-F5344CB8AC3E}">
        <p14:creationId xmlns:p14="http://schemas.microsoft.com/office/powerpoint/2010/main" val="29033746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pPr algn="l"/>
            <a:r>
              <a:rPr lang="en-US"/>
              <a:t>D. Schulte      Muon Collider, CERN, March 2024 </a:t>
            </a:r>
            <a:endParaRPr lang="en-GB" dirty="0"/>
          </a:p>
        </p:txBody>
      </p:sp>
      <p:sp>
        <p:nvSpPr>
          <p:cNvPr id="4" name="Title 3"/>
          <p:cNvSpPr>
            <a:spLocks noGrp="1"/>
          </p:cNvSpPr>
          <p:nvPr>
            <p:ph type="title"/>
          </p:nvPr>
        </p:nvSpPr>
        <p:spPr>
          <a:xfrm>
            <a:off x="755576" y="-20538"/>
            <a:ext cx="7321624" cy="565175"/>
          </a:xfrm>
        </p:spPr>
        <p:txBody>
          <a:bodyPr/>
          <a:lstStyle/>
          <a:p>
            <a:r>
              <a:rPr lang="en-US" sz="3200" dirty="0">
                <a:latin typeface="Calibri"/>
                <a:cs typeface="Calibri"/>
              </a:rPr>
              <a:t>CDR Phase, R&amp;D and Demonstrator Facility</a:t>
            </a:r>
          </a:p>
        </p:txBody>
      </p:sp>
      <p:sp>
        <p:nvSpPr>
          <p:cNvPr id="23" name="TextBox 22"/>
          <p:cNvSpPr txBox="1"/>
          <p:nvPr/>
        </p:nvSpPr>
        <p:spPr>
          <a:xfrm>
            <a:off x="143322" y="826715"/>
            <a:ext cx="4498042" cy="1815882"/>
          </a:xfrm>
          <a:prstGeom prst="rect">
            <a:avLst/>
          </a:prstGeom>
          <a:noFill/>
        </p:spPr>
        <p:txBody>
          <a:bodyPr wrap="square" rtlCol="0">
            <a:spAutoFit/>
          </a:bodyPr>
          <a:lstStyle/>
          <a:p>
            <a:r>
              <a:rPr lang="en-US" sz="1400" b="1" dirty="0">
                <a:latin typeface="Calibri"/>
                <a:cs typeface="Calibri"/>
              </a:rPr>
              <a:t>Broad R&amp;D </a:t>
            </a:r>
            <a:r>
              <a:rPr lang="en-US" sz="1400" b="1" dirty="0" err="1">
                <a:latin typeface="Calibri"/>
                <a:cs typeface="Calibri"/>
              </a:rPr>
              <a:t>programme</a:t>
            </a:r>
            <a:r>
              <a:rPr lang="en-US" sz="1400" b="1" dirty="0">
                <a:latin typeface="Calibri"/>
                <a:cs typeface="Calibri"/>
              </a:rPr>
              <a:t> </a:t>
            </a:r>
            <a:r>
              <a:rPr lang="en-US" sz="1400" dirty="0">
                <a:latin typeface="Calibri"/>
                <a:cs typeface="Calibri"/>
              </a:rPr>
              <a:t>can be distributed world-wide</a:t>
            </a:r>
          </a:p>
          <a:p>
            <a:pPr marL="285750" indent="-285750">
              <a:buFont typeface="Arial" panose="020B0604020202020204" pitchFamily="34" charset="0"/>
              <a:buChar char="•"/>
            </a:pPr>
            <a:endParaRPr lang="en-US" sz="1400" b="1" dirty="0">
              <a:latin typeface="Calibri"/>
              <a:cs typeface="Calibri"/>
            </a:endParaRPr>
          </a:p>
          <a:p>
            <a:pPr marL="285750" indent="-285750">
              <a:buFont typeface="Arial" panose="020B0604020202020204" pitchFamily="34" charset="0"/>
              <a:buChar char="•"/>
            </a:pPr>
            <a:r>
              <a:rPr lang="en-US" sz="1400" b="1" dirty="0">
                <a:latin typeface="Calibri"/>
                <a:cs typeface="Calibri"/>
              </a:rPr>
              <a:t>Models</a:t>
            </a:r>
            <a:r>
              <a:rPr lang="en-US" sz="1400" dirty="0">
                <a:latin typeface="Calibri"/>
                <a:cs typeface="Calibri"/>
              </a:rPr>
              <a:t> and </a:t>
            </a:r>
            <a:r>
              <a:rPr lang="en-US" sz="1400" b="1" dirty="0">
                <a:latin typeface="Calibri"/>
                <a:cs typeface="Calibri"/>
              </a:rPr>
              <a:t>prototypes</a:t>
            </a:r>
          </a:p>
          <a:p>
            <a:pPr marL="742950" lvl="1" indent="-285750">
              <a:buFont typeface="Arial" panose="020B0604020202020204" pitchFamily="34" charset="0"/>
              <a:buChar char="•"/>
            </a:pPr>
            <a:r>
              <a:rPr lang="en-US" sz="1400" dirty="0">
                <a:latin typeface="Calibri"/>
                <a:cs typeface="Calibri"/>
              </a:rPr>
              <a:t>Magnets, Target, RF systems, Absorbers, …</a:t>
            </a:r>
          </a:p>
          <a:p>
            <a:pPr marL="285750" indent="-285750">
              <a:buFont typeface="Arial" panose="020B0604020202020204" pitchFamily="34" charset="0"/>
              <a:buChar char="•"/>
            </a:pPr>
            <a:endParaRPr lang="en-US" sz="1400" b="1" dirty="0">
              <a:latin typeface="Calibri"/>
              <a:cs typeface="Calibri"/>
            </a:endParaRPr>
          </a:p>
          <a:p>
            <a:pPr marL="285750" indent="-285750">
              <a:buFont typeface="Arial" panose="020B0604020202020204" pitchFamily="34" charset="0"/>
              <a:buChar char="•"/>
            </a:pPr>
            <a:r>
              <a:rPr lang="en-US" sz="1400" b="1" dirty="0">
                <a:latin typeface="Calibri"/>
                <a:cs typeface="Calibri"/>
              </a:rPr>
              <a:t>CDR</a:t>
            </a:r>
            <a:r>
              <a:rPr lang="en-US" sz="1400" dirty="0">
                <a:latin typeface="Calibri"/>
                <a:cs typeface="Calibri"/>
              </a:rPr>
              <a:t> development</a:t>
            </a:r>
          </a:p>
          <a:p>
            <a:pPr marL="285750" indent="-285750">
              <a:buFont typeface="Arial" panose="020B0604020202020204" pitchFamily="34" charset="0"/>
              <a:buChar char="•"/>
            </a:pPr>
            <a:endParaRPr lang="en-US" sz="1400" b="1" dirty="0">
              <a:latin typeface="Calibri"/>
              <a:cs typeface="Calibri"/>
            </a:endParaRPr>
          </a:p>
          <a:p>
            <a:pPr marL="285750" indent="-285750">
              <a:buFont typeface="Arial" panose="020B0604020202020204" pitchFamily="34" charset="0"/>
              <a:buChar char="•"/>
            </a:pPr>
            <a:r>
              <a:rPr lang="en-US" sz="1400" b="1" dirty="0">
                <a:latin typeface="Calibri"/>
                <a:cs typeface="Calibri"/>
              </a:rPr>
              <a:t>Integrated tests</a:t>
            </a:r>
            <a:r>
              <a:rPr lang="en-US" sz="1400" dirty="0">
                <a:latin typeface="Calibri"/>
                <a:cs typeface="Calibri"/>
              </a:rPr>
              <a:t>, also with beam</a:t>
            </a:r>
          </a:p>
        </p:txBody>
      </p:sp>
      <p:sp>
        <p:nvSpPr>
          <p:cNvPr id="27" name="TextBox 26">
            <a:extLst>
              <a:ext uri="{FF2B5EF4-FFF2-40B4-BE49-F238E27FC236}">
                <a16:creationId xmlns:a16="http://schemas.microsoft.com/office/drawing/2014/main" id="{2ABF533A-59DF-283A-CE08-B21494D00DFD}"/>
              </a:ext>
            </a:extLst>
          </p:cNvPr>
          <p:cNvSpPr txBox="1"/>
          <p:nvPr/>
        </p:nvSpPr>
        <p:spPr>
          <a:xfrm>
            <a:off x="160337" y="3075806"/>
            <a:ext cx="3016305" cy="954107"/>
          </a:xfrm>
          <a:prstGeom prst="rect">
            <a:avLst/>
          </a:prstGeom>
          <a:noFill/>
        </p:spPr>
        <p:txBody>
          <a:bodyPr wrap="square" rtlCol="0">
            <a:spAutoFit/>
          </a:bodyPr>
          <a:lstStyle/>
          <a:p>
            <a:r>
              <a:rPr lang="en-US" sz="1400" b="1" dirty="0">
                <a:latin typeface="Calibri"/>
                <a:cs typeface="Calibri"/>
              </a:rPr>
              <a:t>Cooling demonstrator </a:t>
            </a:r>
            <a:r>
              <a:rPr lang="en-US" sz="1400" dirty="0">
                <a:latin typeface="Calibri"/>
                <a:cs typeface="Calibri"/>
              </a:rPr>
              <a:t>is a key facility</a:t>
            </a:r>
          </a:p>
          <a:p>
            <a:pPr marL="285750" indent="-285750">
              <a:buFont typeface="Arial" panose="020B0604020202020204" pitchFamily="34" charset="0"/>
              <a:buChar char="•"/>
            </a:pPr>
            <a:r>
              <a:rPr lang="en-US" sz="1400" dirty="0">
                <a:latin typeface="Calibri"/>
                <a:cs typeface="Calibri"/>
              </a:rPr>
              <a:t>Important timeline limitation</a:t>
            </a:r>
          </a:p>
          <a:p>
            <a:endParaRPr lang="en-US" sz="1400" dirty="0">
              <a:latin typeface="Calibri"/>
              <a:cs typeface="Calibri"/>
            </a:endParaRPr>
          </a:p>
          <a:p>
            <a:r>
              <a:rPr lang="en-US" sz="1400" dirty="0">
                <a:latin typeface="Calibri"/>
                <a:cs typeface="Calibri"/>
              </a:rPr>
              <a:t>Could be used to house physics facility</a:t>
            </a:r>
          </a:p>
        </p:txBody>
      </p:sp>
      <p:pic>
        <p:nvPicPr>
          <p:cNvPr id="28" name="Picture 27" descr="p0.pdf">
            <a:extLst>
              <a:ext uri="{FF2B5EF4-FFF2-40B4-BE49-F238E27FC236}">
                <a16:creationId xmlns:a16="http://schemas.microsoft.com/office/drawing/2014/main" id="{EAFA21A0-44F8-CA62-3D7D-4136962AD63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5067" t="8738" r="4729" b="3773"/>
          <a:stretch/>
        </p:blipFill>
        <p:spPr>
          <a:xfrm>
            <a:off x="4932040" y="577916"/>
            <a:ext cx="3116204" cy="2137850"/>
          </a:xfrm>
          <a:prstGeom prst="rect">
            <a:avLst/>
          </a:prstGeom>
        </p:spPr>
      </p:pic>
      <p:sp>
        <p:nvSpPr>
          <p:cNvPr id="30" name="Frame 29">
            <a:extLst>
              <a:ext uri="{FF2B5EF4-FFF2-40B4-BE49-F238E27FC236}">
                <a16:creationId xmlns:a16="http://schemas.microsoft.com/office/drawing/2014/main" id="{71919F90-1F1D-1177-C5F6-72B7332FDA16}"/>
              </a:ext>
            </a:extLst>
          </p:cNvPr>
          <p:cNvSpPr/>
          <p:nvPr/>
        </p:nvSpPr>
        <p:spPr>
          <a:xfrm>
            <a:off x="5508104" y="577916"/>
            <a:ext cx="1080121" cy="1963907"/>
          </a:xfrm>
          <a:prstGeom prst="frame">
            <a:avLst>
              <a:gd name="adj1" fmla="val 212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2" name="Picture 1" descr="p0.tiff">
            <a:extLst>
              <a:ext uri="{FF2B5EF4-FFF2-40B4-BE49-F238E27FC236}">
                <a16:creationId xmlns:a16="http://schemas.microsoft.com/office/drawing/2014/main" id="{3372A85C-40C4-2FBD-3734-353A6EFD3D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8055" y="2828533"/>
            <a:ext cx="5510449" cy="1831449"/>
          </a:xfrm>
          <a:prstGeom prst="rect">
            <a:avLst/>
          </a:prstGeom>
        </p:spPr>
      </p:pic>
    </p:spTree>
    <p:extLst>
      <p:ext uri="{BB962C8B-B14F-4D97-AF65-F5344CB8AC3E}">
        <p14:creationId xmlns:p14="http://schemas.microsoft.com/office/powerpoint/2010/main" val="1834605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000FB-9513-096D-4338-D0461DF12F59}"/>
              </a:ext>
            </a:extLst>
          </p:cNvPr>
          <p:cNvSpPr>
            <a:spLocks noGrp="1"/>
          </p:cNvSpPr>
          <p:nvPr>
            <p:ph type="title"/>
          </p:nvPr>
        </p:nvSpPr>
        <p:spPr/>
        <p:txBody>
          <a:bodyPr/>
          <a:lstStyle/>
          <a:p>
            <a:r>
              <a:rPr lang="en-CH" dirty="0"/>
              <a:t>Demonstrator Considerations</a:t>
            </a:r>
          </a:p>
        </p:txBody>
      </p:sp>
      <p:sp>
        <p:nvSpPr>
          <p:cNvPr id="3" name="Footer Placeholder 2">
            <a:extLst>
              <a:ext uri="{FF2B5EF4-FFF2-40B4-BE49-F238E27FC236}">
                <a16:creationId xmlns:a16="http://schemas.microsoft.com/office/drawing/2014/main" id="{D5A813F0-3D8B-2188-AB30-E6FCC00E96EF}"/>
              </a:ext>
            </a:extLst>
          </p:cNvPr>
          <p:cNvSpPr>
            <a:spLocks noGrp="1"/>
          </p:cNvSpPr>
          <p:nvPr>
            <p:ph type="ftr" sz="quarter" idx="11"/>
          </p:nvPr>
        </p:nvSpPr>
        <p:spPr/>
        <p:txBody>
          <a:bodyPr/>
          <a:lstStyle/>
          <a:p>
            <a:r>
              <a:rPr lang="en-US"/>
              <a:t>D. Schulte      Muon Collider, CERN, March 2024 </a:t>
            </a:r>
            <a:endParaRPr lang="en-US" dirty="0"/>
          </a:p>
        </p:txBody>
      </p:sp>
      <p:sp>
        <p:nvSpPr>
          <p:cNvPr id="5" name="TextBox 1">
            <a:extLst>
              <a:ext uri="{FF2B5EF4-FFF2-40B4-BE49-F238E27FC236}">
                <a16:creationId xmlns:a16="http://schemas.microsoft.com/office/drawing/2014/main" id="{CF3D13F9-715A-D0B7-3899-BEAFDD6571FA}"/>
              </a:ext>
            </a:extLst>
          </p:cNvPr>
          <p:cNvSpPr/>
          <p:nvPr/>
        </p:nvSpPr>
        <p:spPr>
          <a:xfrm>
            <a:off x="426770" y="843558"/>
            <a:ext cx="8424936" cy="401442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000000"/>
                </a:solidFill>
                <a:latin typeface="Calibri" panose="020F0502020204030204" pitchFamily="34" charset="0"/>
                <a:ea typeface="DejaVu Sans"/>
                <a:cs typeface="Calibri" panose="020F0502020204030204" pitchFamily="34" charset="0"/>
              </a:rPr>
              <a:t>It is good to have more than one site option</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At least one is required</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For cost reasons try to find existing proton facility</a:t>
            </a:r>
          </a:p>
          <a:p>
            <a:pPr marL="285750" indent="-285750">
              <a:buFont typeface="Arial" panose="020B0604020202020204" pitchFamily="34" charset="0"/>
              <a:buChar char="•"/>
            </a:pPr>
            <a:endParaRPr lang="en-US" sz="1600" spc="-1" dirty="0">
              <a:solidFill>
                <a:srgbClr val="000000"/>
              </a:solidFill>
              <a:latin typeface="Calibri" panose="020F0502020204030204" pitchFamily="34" charset="0"/>
              <a:ea typeface="DejaVu Sans"/>
              <a:cs typeface="Calibri" panose="020F0502020204030204" pitchFamily="34" charset="0"/>
            </a:endParaRPr>
          </a:p>
          <a:p>
            <a:r>
              <a:rPr lang="en-US" sz="1600" spc="-1" dirty="0">
                <a:solidFill>
                  <a:srgbClr val="000000"/>
                </a:solidFill>
                <a:latin typeface="Calibri" panose="020F0502020204030204" pitchFamily="34" charset="0"/>
                <a:ea typeface="DejaVu Sans"/>
                <a:cs typeface="Calibri" panose="020F0502020204030204" pitchFamily="34" charset="0"/>
              </a:rPr>
              <a:t>Candidate sites </a:t>
            </a:r>
            <a:r>
              <a:rPr lang="en-US" sz="1600" b="1" spc="-1" dirty="0">
                <a:solidFill>
                  <a:srgbClr val="000000"/>
                </a:solidFill>
                <a:latin typeface="Calibri" panose="020F0502020204030204" pitchFamily="34" charset="0"/>
                <a:ea typeface="DejaVu Sans"/>
                <a:cs typeface="Calibri" panose="020F0502020204030204" pitchFamily="34" charset="0"/>
              </a:rPr>
              <a:t>CERN, FNAL, </a:t>
            </a:r>
            <a:r>
              <a:rPr lang="en-US" sz="1600" spc="-1" dirty="0">
                <a:solidFill>
                  <a:srgbClr val="000000"/>
                </a:solidFill>
                <a:latin typeface="Calibri" panose="020F0502020204030204" pitchFamily="34" charset="0"/>
                <a:ea typeface="DejaVu Sans"/>
                <a:cs typeface="Calibri" panose="020F0502020204030204" pitchFamily="34" charset="0"/>
              </a:rPr>
              <a:t>potentially others</a:t>
            </a:r>
            <a:r>
              <a:rPr lang="en-US" sz="1600" b="1" spc="-1" dirty="0">
                <a:solidFill>
                  <a:srgbClr val="000000"/>
                </a:solidFill>
                <a:latin typeface="Calibri" panose="020F0502020204030204" pitchFamily="34" charset="0"/>
                <a:ea typeface="DejaVu Sans"/>
                <a:cs typeface="Calibri" panose="020F0502020204030204" pitchFamily="34" charset="0"/>
              </a:rPr>
              <a:t> (</a:t>
            </a:r>
            <a:r>
              <a:rPr lang="en-US" sz="1600" spc="-1" dirty="0">
                <a:solidFill>
                  <a:srgbClr val="000000"/>
                </a:solidFill>
                <a:latin typeface="Calibri" panose="020F0502020204030204" pitchFamily="34" charset="0"/>
                <a:ea typeface="DejaVu Sans"/>
                <a:cs typeface="Calibri" panose="020F0502020204030204" pitchFamily="34" charset="0"/>
              </a:rPr>
              <a:t>ESS, JPARC, … )</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Will have a workshop at FNAL to discuss demonstrator and potential sites</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Date to be defined</a:t>
            </a:r>
          </a:p>
          <a:p>
            <a:endParaRPr lang="en-US" sz="1600" spc="-1" dirty="0">
              <a:solidFill>
                <a:srgbClr val="000000"/>
              </a:solidFill>
              <a:latin typeface="Calibri" panose="020F0502020204030204" pitchFamily="34" charset="0"/>
              <a:ea typeface="DejaVu Sans"/>
              <a:cs typeface="Calibri" panose="020F0502020204030204" pitchFamily="34" charset="0"/>
            </a:endParaRPr>
          </a:p>
          <a:p>
            <a:r>
              <a:rPr lang="en-US" sz="1600" spc="-1" dirty="0">
                <a:solidFill>
                  <a:srgbClr val="000000"/>
                </a:solidFill>
                <a:latin typeface="Calibri" panose="020F0502020204030204" pitchFamily="34" charset="0"/>
                <a:ea typeface="DejaVu Sans"/>
                <a:cs typeface="Calibri" panose="020F0502020204030204" pitchFamily="34" charset="0"/>
              </a:rPr>
              <a:t>Will try to develop a common, global demonstrator design</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With variations only where required because of site limitations</a:t>
            </a:r>
          </a:p>
          <a:p>
            <a:endParaRPr lang="en-US" sz="1600" spc="-1" dirty="0">
              <a:solidFill>
                <a:srgbClr val="000000"/>
              </a:solidFill>
              <a:latin typeface="Calibri" panose="020F0502020204030204" pitchFamily="34" charset="0"/>
              <a:ea typeface="DejaVu Sans"/>
              <a:cs typeface="Calibri" panose="020F0502020204030204" pitchFamily="34" charset="0"/>
            </a:endParaRPr>
          </a:p>
          <a:p>
            <a:r>
              <a:rPr lang="en-US" sz="1600" spc="-1" dirty="0">
                <a:solidFill>
                  <a:srgbClr val="000000"/>
                </a:solidFill>
                <a:latin typeface="Calibri" panose="020F0502020204030204" pitchFamily="34" charset="0"/>
                <a:ea typeface="DejaVu Sans"/>
                <a:cs typeface="Calibri" panose="020F0502020204030204" pitchFamily="34" charset="0"/>
              </a:rPr>
              <a:t>Prototype development before the demonstrator can be distributed globally</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E.g. RF test stand</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Muon cooling module</a:t>
            </a:r>
          </a:p>
          <a:p>
            <a:pPr marL="285750" indent="-285750">
              <a:buFont typeface="Arial" panose="020B0604020202020204" pitchFamily="34" charset="0"/>
              <a:buChar char="•"/>
            </a:pPr>
            <a:endParaRPr lang="en-US" sz="1600" spc="-1" dirty="0">
              <a:solidFill>
                <a:srgbClr val="000000"/>
              </a:solidFill>
              <a:latin typeface="Calibri" panose="020F0502020204030204" pitchFamily="34" charset="0"/>
              <a:ea typeface="DejaVu Sans"/>
              <a:cs typeface="Calibri" panose="020F0502020204030204" pitchFamily="34" charset="0"/>
            </a:endParaRPr>
          </a:p>
          <a:p>
            <a:r>
              <a:rPr lang="en-US" sz="1600" spc="-1" dirty="0">
                <a:solidFill>
                  <a:srgbClr val="000000"/>
                </a:solidFill>
                <a:latin typeface="Calibri" panose="020F0502020204030204" pitchFamily="34" charset="0"/>
                <a:ea typeface="DejaVu Sans"/>
                <a:cs typeface="Calibri" panose="020F0502020204030204" pitchFamily="34" charset="0"/>
              </a:rPr>
              <a:t>Production of components can be distributed globally</a:t>
            </a:r>
          </a:p>
        </p:txBody>
      </p:sp>
    </p:spTree>
    <p:extLst>
      <p:ext uri="{BB962C8B-B14F-4D97-AF65-F5344CB8AC3E}">
        <p14:creationId xmlns:p14="http://schemas.microsoft.com/office/powerpoint/2010/main" val="3166242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000FB-9513-096D-4338-D0461DF12F59}"/>
              </a:ext>
            </a:extLst>
          </p:cNvPr>
          <p:cNvSpPr>
            <a:spLocks noGrp="1"/>
          </p:cNvSpPr>
          <p:nvPr>
            <p:ph type="title"/>
          </p:nvPr>
        </p:nvSpPr>
        <p:spPr/>
        <p:txBody>
          <a:bodyPr/>
          <a:lstStyle/>
          <a:p>
            <a:r>
              <a:rPr lang="en-CH" dirty="0"/>
              <a:t>Collider Site Studies</a:t>
            </a:r>
          </a:p>
        </p:txBody>
      </p:sp>
      <p:sp>
        <p:nvSpPr>
          <p:cNvPr id="3" name="Footer Placeholder 2">
            <a:extLst>
              <a:ext uri="{FF2B5EF4-FFF2-40B4-BE49-F238E27FC236}">
                <a16:creationId xmlns:a16="http://schemas.microsoft.com/office/drawing/2014/main" id="{D5A813F0-3D8B-2188-AB30-E6FCC00E96EF}"/>
              </a:ext>
            </a:extLst>
          </p:cNvPr>
          <p:cNvSpPr>
            <a:spLocks noGrp="1"/>
          </p:cNvSpPr>
          <p:nvPr>
            <p:ph type="ftr" sz="quarter" idx="11"/>
          </p:nvPr>
        </p:nvSpPr>
        <p:spPr/>
        <p:txBody>
          <a:bodyPr/>
          <a:lstStyle/>
          <a:p>
            <a:r>
              <a:rPr lang="en-US"/>
              <a:t>D. Schulte      Muon Collider, CERN, March 2024 </a:t>
            </a:r>
            <a:endParaRPr lang="en-US" dirty="0"/>
          </a:p>
        </p:txBody>
      </p:sp>
      <p:sp>
        <p:nvSpPr>
          <p:cNvPr id="5" name="TextBox 1">
            <a:extLst>
              <a:ext uri="{FF2B5EF4-FFF2-40B4-BE49-F238E27FC236}">
                <a16:creationId xmlns:a16="http://schemas.microsoft.com/office/drawing/2014/main" id="{CF3D13F9-715A-D0B7-3899-BEAFDD6571FA}"/>
              </a:ext>
            </a:extLst>
          </p:cNvPr>
          <p:cNvSpPr/>
          <p:nvPr/>
        </p:nvSpPr>
        <p:spPr>
          <a:xfrm>
            <a:off x="323528" y="843558"/>
            <a:ext cx="8424936" cy="395286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ea typeface="DejaVu Sans"/>
                <a:cs typeface="Calibri" panose="020F0502020204030204" pitchFamily="34" charset="0"/>
              </a:rPr>
              <a:t>Candidate sites </a:t>
            </a:r>
            <a:r>
              <a:rPr lang="en-US" sz="1400" b="1" spc="-1" dirty="0">
                <a:solidFill>
                  <a:srgbClr val="000000"/>
                </a:solidFill>
                <a:latin typeface="Calibri" panose="020F0502020204030204" pitchFamily="34" charset="0"/>
                <a:ea typeface="DejaVu Sans"/>
                <a:cs typeface="Calibri" panose="020F0502020204030204" pitchFamily="34" charset="0"/>
              </a:rPr>
              <a:t>CERN, FNAL, would like to encourage other proposals (</a:t>
            </a:r>
            <a:r>
              <a:rPr lang="en-US" sz="1400" spc="-1" dirty="0">
                <a:solidFill>
                  <a:srgbClr val="000000"/>
                </a:solidFill>
                <a:latin typeface="Calibri" panose="020F0502020204030204" pitchFamily="34" charset="0"/>
                <a:ea typeface="DejaVu Sans"/>
                <a:cs typeface="Calibri" panose="020F0502020204030204" pitchFamily="34" charset="0"/>
              </a:rPr>
              <a:t>ESS, JPARC, … )</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It is good to have more than one site option</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At least one is required</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Converging to one site too early is bad for the field</a:t>
            </a:r>
          </a:p>
          <a:p>
            <a:endParaRPr lang="en-US" sz="1400" b="1" spc="-1" dirty="0">
              <a:solidFill>
                <a:srgbClr val="000000"/>
              </a:solidFill>
              <a:latin typeface="Calibri" panose="020F0502020204030204" pitchFamily="34" charset="0"/>
              <a:ea typeface="DejaVu Sans"/>
              <a:cs typeface="Calibri" panose="020F0502020204030204" pitchFamily="34" charset="0"/>
            </a:endParaRPr>
          </a:p>
          <a:p>
            <a:r>
              <a:rPr lang="en-US" sz="1400" b="1" spc="-1" dirty="0">
                <a:solidFill>
                  <a:srgbClr val="000000"/>
                </a:solidFill>
                <a:latin typeface="Calibri" panose="020F0502020204030204" pitchFamily="34" charset="0"/>
                <a:ea typeface="DejaVu Sans"/>
                <a:cs typeface="Calibri" panose="020F0502020204030204" pitchFamily="34" charset="0"/>
              </a:rPr>
              <a:t>Some site considerations are important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Neutrino flux mitigation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Specific site requirements</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E.g. FNAL wants the largest accelerator ring to fit on the FNAL site</a:t>
            </a:r>
          </a:p>
          <a:p>
            <a:endParaRPr lang="en-US" sz="1400" b="1" spc="-1" dirty="0">
              <a:solidFill>
                <a:srgbClr val="000000"/>
              </a:solidFill>
              <a:latin typeface="Calibri" panose="020F0502020204030204" pitchFamily="34" charset="0"/>
              <a:ea typeface="DejaVu Sans"/>
              <a:cs typeface="Calibri" panose="020F0502020204030204" pitchFamily="34" charset="0"/>
            </a:endParaRPr>
          </a:p>
          <a:p>
            <a:r>
              <a:rPr lang="en-US" sz="1400" b="1" spc="-1" dirty="0">
                <a:solidFill>
                  <a:srgbClr val="000000"/>
                </a:solidFill>
                <a:latin typeface="Calibri" panose="020F0502020204030204" pitchFamily="34" charset="0"/>
                <a:ea typeface="DejaVu Sans"/>
                <a:cs typeface="Calibri" panose="020F0502020204030204" pitchFamily="34" charset="0"/>
              </a:rPr>
              <a:t>Other site considerations can be beneficial</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Existing infrastructure</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However, can demand time consuming detailed studies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Help to guide site development, e.g. future proton complex</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ea typeface="DejaVu Sans"/>
              <a:cs typeface="Calibri" panose="020F0502020204030204" pitchFamily="34" charset="0"/>
            </a:endParaRPr>
          </a:p>
          <a:p>
            <a:r>
              <a:rPr lang="en-US" sz="1400" b="1" spc="-1" dirty="0">
                <a:solidFill>
                  <a:srgbClr val="000000"/>
                </a:solidFill>
                <a:latin typeface="Calibri" panose="020F0502020204030204" pitchFamily="34" charset="0"/>
                <a:ea typeface="DejaVu Sans"/>
                <a:cs typeface="Calibri" panose="020F0502020204030204" pitchFamily="34" charset="0"/>
              </a:rPr>
              <a:t>Aim to keep study as common as possible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Commonly work on collider configurations that suit different requirements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Focus only on high-level considerations on infrastructure reuse</a:t>
            </a:r>
          </a:p>
        </p:txBody>
      </p:sp>
    </p:spTree>
    <p:extLst>
      <p:ext uri="{BB962C8B-B14F-4D97-AF65-F5344CB8AC3E}">
        <p14:creationId xmlns:p14="http://schemas.microsoft.com/office/powerpoint/2010/main" val="3530784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5A813F0-3D8B-2188-AB30-E6FCC00E96EF}"/>
              </a:ext>
            </a:extLst>
          </p:cNvPr>
          <p:cNvSpPr>
            <a:spLocks noGrp="1"/>
          </p:cNvSpPr>
          <p:nvPr>
            <p:ph type="ftr" sz="quarter" idx="11"/>
          </p:nvPr>
        </p:nvSpPr>
        <p:spPr/>
        <p:txBody>
          <a:bodyPr/>
          <a:lstStyle/>
          <a:p>
            <a:r>
              <a:rPr lang="en-US"/>
              <a:t>D. Schulte      Muon Collider, CERN, March 2024 </a:t>
            </a:r>
            <a:endParaRPr lang="en-US" dirty="0"/>
          </a:p>
        </p:txBody>
      </p:sp>
      <p:pic>
        <p:nvPicPr>
          <p:cNvPr id="6" name="Picture 5" descr="Graphical user interface, diagram, application&#10;&#10;Description automatically generated">
            <a:extLst>
              <a:ext uri="{FF2B5EF4-FFF2-40B4-BE49-F238E27FC236}">
                <a16:creationId xmlns:a16="http://schemas.microsoft.com/office/drawing/2014/main" id="{437F63ED-CB2C-E82D-59B7-D2E85DB285D0}"/>
              </a:ext>
            </a:extLst>
          </p:cNvPr>
          <p:cNvPicPr>
            <a:picLocks noChangeAspect="1"/>
          </p:cNvPicPr>
          <p:nvPr/>
        </p:nvPicPr>
        <p:blipFill>
          <a:blip r:embed="rId2"/>
          <a:stretch>
            <a:fillRect/>
          </a:stretch>
        </p:blipFill>
        <p:spPr>
          <a:xfrm>
            <a:off x="300208" y="3019353"/>
            <a:ext cx="5616624" cy="1898794"/>
          </a:xfrm>
          <a:prstGeom prst="rect">
            <a:avLst/>
          </a:prstGeom>
        </p:spPr>
      </p:pic>
      <p:sp>
        <p:nvSpPr>
          <p:cNvPr id="10" name="Title 9">
            <a:extLst>
              <a:ext uri="{FF2B5EF4-FFF2-40B4-BE49-F238E27FC236}">
                <a16:creationId xmlns:a16="http://schemas.microsoft.com/office/drawing/2014/main" id="{C31B77CC-219D-53A7-AFB9-A089EB3A7B0C}"/>
              </a:ext>
            </a:extLst>
          </p:cNvPr>
          <p:cNvSpPr>
            <a:spLocks noGrp="1"/>
          </p:cNvSpPr>
          <p:nvPr>
            <p:ph type="title"/>
          </p:nvPr>
        </p:nvSpPr>
        <p:spPr/>
        <p:txBody>
          <a:bodyPr/>
          <a:lstStyle/>
          <a:p>
            <a:r>
              <a:rPr lang="en-CH" dirty="0"/>
              <a:t>CERN Site Studies</a:t>
            </a:r>
          </a:p>
        </p:txBody>
      </p:sp>
      <p:sp>
        <p:nvSpPr>
          <p:cNvPr id="11" name="TextBox 1">
            <a:extLst>
              <a:ext uri="{FF2B5EF4-FFF2-40B4-BE49-F238E27FC236}">
                <a16:creationId xmlns:a16="http://schemas.microsoft.com/office/drawing/2014/main" id="{9BDA3701-66B0-5042-371C-A55AC70C0D86}"/>
              </a:ext>
            </a:extLst>
          </p:cNvPr>
          <p:cNvSpPr/>
          <p:nvPr/>
        </p:nvSpPr>
        <p:spPr>
          <a:xfrm>
            <a:off x="988428" y="868191"/>
            <a:ext cx="4240184" cy="567327"/>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600" b="1" spc="-1" dirty="0">
                <a:solidFill>
                  <a:srgbClr val="000000"/>
                </a:solidFill>
                <a:latin typeface="Calibri" panose="020F0502020204030204" pitchFamily="34" charset="0"/>
                <a:ea typeface="DejaVu Sans"/>
                <a:cs typeface="Calibri" panose="020F0502020204030204" pitchFamily="34" charset="0"/>
              </a:rPr>
              <a:t>Neutrino flux from experimental insertions </a:t>
            </a:r>
            <a:r>
              <a:rPr lang="en-US" sz="1600" spc="-1" dirty="0">
                <a:solidFill>
                  <a:srgbClr val="000000"/>
                </a:solidFill>
                <a:latin typeface="Calibri" panose="020F0502020204030204" pitchFamily="34" charset="0"/>
                <a:ea typeface="DejaVu Sans"/>
                <a:cs typeface="Calibri" panose="020F0502020204030204" pitchFamily="34" charset="0"/>
              </a:rPr>
              <a:t>is most important concern</a:t>
            </a:r>
          </a:p>
        </p:txBody>
      </p:sp>
      <p:sp>
        <p:nvSpPr>
          <p:cNvPr id="12" name="TextBox 1">
            <a:extLst>
              <a:ext uri="{FF2B5EF4-FFF2-40B4-BE49-F238E27FC236}">
                <a16:creationId xmlns:a16="http://schemas.microsoft.com/office/drawing/2014/main" id="{87BB31F7-DBBB-8CE1-87F3-963BCD7D072F}"/>
              </a:ext>
            </a:extLst>
          </p:cNvPr>
          <p:cNvSpPr/>
          <p:nvPr/>
        </p:nvSpPr>
        <p:spPr>
          <a:xfrm>
            <a:off x="449502" y="1758789"/>
            <a:ext cx="4009352" cy="105976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600" b="1" spc="-1" dirty="0">
                <a:solidFill>
                  <a:srgbClr val="000000"/>
                </a:solidFill>
                <a:latin typeface="Calibri" panose="020F0502020204030204" pitchFamily="34" charset="0"/>
                <a:ea typeface="DejaVu Sans"/>
                <a:cs typeface="Calibri" panose="020F0502020204030204" pitchFamily="34" charset="0"/>
              </a:rPr>
              <a:t>Potential site next to CERN identified</a:t>
            </a:r>
          </a:p>
          <a:p>
            <a:pPr marL="171450" indent="-1714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Mitigates neutrino flux</a:t>
            </a:r>
            <a:endParaRPr lang="en-US" sz="1600" b="1" spc="-1" dirty="0">
              <a:solidFill>
                <a:srgbClr val="000000"/>
              </a:solidFill>
              <a:latin typeface="Calibri" panose="020F0502020204030204" pitchFamily="34" charset="0"/>
              <a:ea typeface="DejaVu Sans"/>
              <a:cs typeface="Calibri" panose="020F0502020204030204" pitchFamily="34" charset="0"/>
            </a:endParaRPr>
          </a:p>
          <a:p>
            <a:pPr marL="628650" lvl="1" indent="-1714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Points toward </a:t>
            </a:r>
            <a:r>
              <a:rPr lang="en-US" sz="1600" spc="-1" dirty="0" err="1">
                <a:solidFill>
                  <a:srgbClr val="000000"/>
                </a:solidFill>
                <a:latin typeface="Calibri" panose="020F0502020204030204" pitchFamily="34" charset="0"/>
                <a:ea typeface="DejaVu Sans"/>
                <a:cs typeface="Calibri" panose="020F0502020204030204" pitchFamily="34" charset="0"/>
              </a:rPr>
              <a:t>mediterranean</a:t>
            </a:r>
            <a:r>
              <a:rPr lang="en-US" sz="1600" spc="-1" dirty="0">
                <a:solidFill>
                  <a:srgbClr val="000000"/>
                </a:solidFill>
                <a:latin typeface="Calibri" panose="020F0502020204030204" pitchFamily="34" charset="0"/>
                <a:ea typeface="DejaVu Sans"/>
                <a:cs typeface="Calibri" panose="020F0502020204030204" pitchFamily="34" charset="0"/>
              </a:rPr>
              <a:t> and uninhabited area in Jura</a:t>
            </a:r>
          </a:p>
        </p:txBody>
      </p:sp>
      <p:pic>
        <p:nvPicPr>
          <p:cNvPr id="13" name="Picture 12">
            <a:extLst>
              <a:ext uri="{FF2B5EF4-FFF2-40B4-BE49-F238E27FC236}">
                <a16:creationId xmlns:a16="http://schemas.microsoft.com/office/drawing/2014/main" id="{146B838E-85A5-AEE2-8537-620D13E6CBC3}"/>
              </a:ext>
            </a:extLst>
          </p:cNvPr>
          <p:cNvPicPr>
            <a:picLocks noChangeAspect="1"/>
          </p:cNvPicPr>
          <p:nvPr/>
        </p:nvPicPr>
        <p:blipFill rotWithShape="1">
          <a:blip r:embed="rId3"/>
          <a:srcRect l="2968" t="29000" r="72303" b="13600"/>
          <a:stretch/>
        </p:blipFill>
        <p:spPr>
          <a:xfrm rot="5400000">
            <a:off x="5724263" y="123948"/>
            <a:ext cx="1799930" cy="2952328"/>
          </a:xfrm>
          <a:prstGeom prst="rect">
            <a:avLst/>
          </a:prstGeom>
        </p:spPr>
      </p:pic>
      <p:sp>
        <p:nvSpPr>
          <p:cNvPr id="14" name="TextBox 1">
            <a:extLst>
              <a:ext uri="{FF2B5EF4-FFF2-40B4-BE49-F238E27FC236}">
                <a16:creationId xmlns:a16="http://schemas.microsoft.com/office/drawing/2014/main" id="{F7A1237D-3836-ED51-CFFF-5D86A6A4DD4A}"/>
              </a:ext>
            </a:extLst>
          </p:cNvPr>
          <p:cNvSpPr/>
          <p:nvPr/>
        </p:nvSpPr>
        <p:spPr>
          <a:xfrm>
            <a:off x="6084168" y="3019353"/>
            <a:ext cx="2838967" cy="1798433"/>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FF0000"/>
                </a:solidFill>
                <a:latin typeface="Calibri" panose="020F0502020204030204" pitchFamily="34" charset="0"/>
                <a:ea typeface="DejaVu Sans"/>
                <a:cs typeface="Calibri" panose="020F0502020204030204" pitchFamily="34" charset="0"/>
              </a:rPr>
              <a:t>Detailed studies required</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280 m deep</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Slope but seems acceptable</a:t>
            </a:r>
          </a:p>
          <a:p>
            <a:r>
              <a:rPr lang="en-US" sz="1600" spc="-1" dirty="0">
                <a:solidFill>
                  <a:srgbClr val="000000"/>
                </a:solidFill>
                <a:latin typeface="Calibri" panose="020F0502020204030204" pitchFamily="34" charset="0"/>
                <a:ea typeface="DejaVu Sans"/>
                <a:cs typeface="Calibri" panose="020F0502020204030204" pitchFamily="34" charset="0"/>
              </a:rPr>
              <a:t>Other options to be explored</a:t>
            </a:r>
          </a:p>
          <a:p>
            <a:endParaRPr lang="en-US" sz="1600" spc="-1" dirty="0">
              <a:solidFill>
                <a:srgbClr val="000000"/>
              </a:solidFill>
              <a:latin typeface="Calibri" panose="020F0502020204030204" pitchFamily="34" charset="0"/>
              <a:ea typeface="DejaVu Sans"/>
              <a:cs typeface="Calibri" panose="020F0502020204030204" pitchFamily="34" charset="0"/>
            </a:endParaRPr>
          </a:p>
          <a:p>
            <a:r>
              <a:rPr lang="en-US" sz="1600" spc="-1" dirty="0">
                <a:solidFill>
                  <a:srgbClr val="000000"/>
                </a:solidFill>
                <a:latin typeface="Calibri" panose="020F0502020204030204" pitchFamily="34" charset="0"/>
                <a:ea typeface="DejaVu Sans"/>
                <a:cs typeface="Calibri" panose="020F0502020204030204" pitchFamily="34" charset="0"/>
              </a:rPr>
              <a:t>Other neutrino flux sources need some study</a:t>
            </a:r>
          </a:p>
        </p:txBody>
      </p:sp>
    </p:spTree>
    <p:extLst>
      <p:ext uri="{BB962C8B-B14F-4D97-AF65-F5344CB8AC3E}">
        <p14:creationId xmlns:p14="http://schemas.microsoft.com/office/powerpoint/2010/main" val="16284543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000FB-9513-096D-4338-D0461DF12F59}"/>
              </a:ext>
            </a:extLst>
          </p:cNvPr>
          <p:cNvSpPr>
            <a:spLocks noGrp="1"/>
          </p:cNvSpPr>
          <p:nvPr>
            <p:ph type="title"/>
          </p:nvPr>
        </p:nvSpPr>
        <p:spPr/>
        <p:txBody>
          <a:bodyPr/>
          <a:lstStyle/>
          <a:p>
            <a:r>
              <a:rPr lang="en-CH" dirty="0"/>
              <a:t>FNAL Collider Site Status</a:t>
            </a:r>
          </a:p>
        </p:txBody>
      </p:sp>
      <p:sp>
        <p:nvSpPr>
          <p:cNvPr id="3" name="Footer Placeholder 2">
            <a:extLst>
              <a:ext uri="{FF2B5EF4-FFF2-40B4-BE49-F238E27FC236}">
                <a16:creationId xmlns:a16="http://schemas.microsoft.com/office/drawing/2014/main" id="{D5A813F0-3D8B-2188-AB30-E6FCC00E96EF}"/>
              </a:ext>
            </a:extLst>
          </p:cNvPr>
          <p:cNvSpPr>
            <a:spLocks noGrp="1"/>
          </p:cNvSpPr>
          <p:nvPr>
            <p:ph type="ftr" sz="quarter" idx="11"/>
          </p:nvPr>
        </p:nvSpPr>
        <p:spPr/>
        <p:txBody>
          <a:bodyPr/>
          <a:lstStyle/>
          <a:p>
            <a:r>
              <a:rPr lang="en-US"/>
              <a:t>D. Schulte      Muon Collider, CERN, March 2024 </a:t>
            </a:r>
            <a:endParaRPr lang="en-US" dirty="0"/>
          </a:p>
        </p:txBody>
      </p:sp>
      <p:sp>
        <p:nvSpPr>
          <p:cNvPr id="5" name="TextBox 1">
            <a:extLst>
              <a:ext uri="{FF2B5EF4-FFF2-40B4-BE49-F238E27FC236}">
                <a16:creationId xmlns:a16="http://schemas.microsoft.com/office/drawing/2014/main" id="{CF3D13F9-715A-D0B7-3899-BEAFDD6571FA}"/>
              </a:ext>
            </a:extLst>
          </p:cNvPr>
          <p:cNvSpPr/>
          <p:nvPr/>
        </p:nvSpPr>
        <p:spPr>
          <a:xfrm>
            <a:off x="484738" y="843558"/>
            <a:ext cx="4910315" cy="2875651"/>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ea typeface="DejaVu Sans"/>
                <a:cs typeface="Calibri" panose="020F0502020204030204" pitchFamily="34" charset="0"/>
              </a:rPr>
              <a:t>Requirement that accelerator rings fit on FNAL site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Last accelerator ring needs to be smaller than in current baseline</a:t>
            </a:r>
          </a:p>
          <a:p>
            <a:endParaRPr lang="en-US" sz="1400" spc="-1" dirty="0">
              <a:solidFill>
                <a:srgbClr val="000000"/>
              </a:solidFill>
              <a:latin typeface="Calibri" panose="020F0502020204030204" pitchFamily="34" charset="0"/>
              <a:ea typeface="DejaVu Sans"/>
              <a:cs typeface="Calibri" panose="020F0502020204030204" pitchFamily="34" charset="0"/>
            </a:endParaRPr>
          </a:p>
          <a:p>
            <a:r>
              <a:rPr lang="en-US" sz="1400" spc="-1" dirty="0">
                <a:solidFill>
                  <a:srgbClr val="000000"/>
                </a:solidFill>
                <a:latin typeface="Calibri" panose="020F0502020204030204" pitchFamily="34" charset="0"/>
                <a:ea typeface="DejaVu Sans"/>
                <a:cs typeface="Calibri" panose="020F0502020204030204" pitchFamily="34" charset="0"/>
              </a:rPr>
              <a:t>Solution is to have two accelerator stages in the last tunnel</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Reminder: mix superconducting and fast-ramping normal-conducting magnets in the accelerator ring</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Adding more superconducting magnets in the second ring in the same tunnel increases injection and extraction energy</a:t>
            </a:r>
          </a:p>
          <a:p>
            <a:endParaRPr lang="en-US" sz="1400" spc="-1" dirty="0">
              <a:solidFill>
                <a:srgbClr val="000000"/>
              </a:solidFill>
              <a:latin typeface="Calibri" panose="020F0502020204030204" pitchFamily="34" charset="0"/>
              <a:ea typeface="DejaVu Sans"/>
              <a:cs typeface="Calibri" panose="020F0502020204030204" pitchFamily="34" charset="0"/>
            </a:endParaRPr>
          </a:p>
          <a:p>
            <a:endParaRPr lang="en-US" sz="1400" spc="-1" dirty="0">
              <a:solidFill>
                <a:srgbClr val="000000"/>
              </a:solidFill>
              <a:latin typeface="Calibri" panose="020F0502020204030204" pitchFamily="34" charset="0"/>
              <a:ea typeface="DejaVu Sans"/>
              <a:cs typeface="Calibri" panose="020F0502020204030204" pitchFamily="34" charset="0"/>
            </a:endParaRPr>
          </a:p>
          <a:p>
            <a:r>
              <a:rPr lang="en-US" sz="1400" spc="-1" dirty="0">
                <a:solidFill>
                  <a:srgbClr val="000000"/>
                </a:solidFill>
                <a:latin typeface="Calibri" panose="020F0502020204030204" pitchFamily="34" charset="0"/>
                <a:ea typeface="DejaVu Sans"/>
                <a:cs typeface="Calibri" panose="020F0502020204030204" pitchFamily="34" charset="0"/>
              </a:rPr>
              <a:t>Potentially can use the CERN geo-profiling tool also for the US if database can be secured</a:t>
            </a:r>
          </a:p>
        </p:txBody>
      </p:sp>
      <p:pic>
        <p:nvPicPr>
          <p:cNvPr id="8" name="Picture 7" descr="A map of a city&#10;&#10;Description automatically generated">
            <a:extLst>
              <a:ext uri="{FF2B5EF4-FFF2-40B4-BE49-F238E27FC236}">
                <a16:creationId xmlns:a16="http://schemas.microsoft.com/office/drawing/2014/main" id="{01B579D9-ADDE-7F02-D4C0-11AD9A012435}"/>
              </a:ext>
            </a:extLst>
          </p:cNvPr>
          <p:cNvPicPr>
            <a:picLocks noChangeAspect="1"/>
          </p:cNvPicPr>
          <p:nvPr/>
        </p:nvPicPr>
        <p:blipFill>
          <a:blip r:embed="rId2"/>
          <a:stretch>
            <a:fillRect/>
          </a:stretch>
        </p:blipFill>
        <p:spPr>
          <a:xfrm>
            <a:off x="5508104" y="729916"/>
            <a:ext cx="2794539" cy="2777938"/>
          </a:xfrm>
          <a:prstGeom prst="rect">
            <a:avLst/>
          </a:prstGeom>
        </p:spPr>
      </p:pic>
    </p:spTree>
    <p:extLst>
      <p:ext uri="{BB962C8B-B14F-4D97-AF65-F5344CB8AC3E}">
        <p14:creationId xmlns:p14="http://schemas.microsoft.com/office/powerpoint/2010/main" val="255437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000FB-9513-096D-4338-D0461DF12F59}"/>
              </a:ext>
            </a:extLst>
          </p:cNvPr>
          <p:cNvSpPr>
            <a:spLocks noGrp="1"/>
          </p:cNvSpPr>
          <p:nvPr>
            <p:ph type="title"/>
          </p:nvPr>
        </p:nvSpPr>
        <p:spPr/>
        <p:txBody>
          <a:bodyPr/>
          <a:lstStyle/>
          <a:p>
            <a:r>
              <a:rPr lang="en-CH" dirty="0"/>
              <a:t>Costing Effort</a:t>
            </a:r>
          </a:p>
        </p:txBody>
      </p:sp>
      <p:sp>
        <p:nvSpPr>
          <p:cNvPr id="3" name="Footer Placeholder 2">
            <a:extLst>
              <a:ext uri="{FF2B5EF4-FFF2-40B4-BE49-F238E27FC236}">
                <a16:creationId xmlns:a16="http://schemas.microsoft.com/office/drawing/2014/main" id="{D5A813F0-3D8B-2188-AB30-E6FCC00E96EF}"/>
              </a:ext>
            </a:extLst>
          </p:cNvPr>
          <p:cNvSpPr>
            <a:spLocks noGrp="1"/>
          </p:cNvSpPr>
          <p:nvPr>
            <p:ph type="ftr" sz="quarter" idx="11"/>
          </p:nvPr>
        </p:nvSpPr>
        <p:spPr/>
        <p:txBody>
          <a:bodyPr/>
          <a:lstStyle/>
          <a:p>
            <a:r>
              <a:rPr lang="en-US"/>
              <a:t>D. Schulte      Muon Collider, CERN, March 2024 </a:t>
            </a:r>
            <a:endParaRPr lang="en-US" dirty="0"/>
          </a:p>
        </p:txBody>
      </p:sp>
      <p:sp>
        <p:nvSpPr>
          <p:cNvPr id="6" name="TextBox 5">
            <a:extLst>
              <a:ext uri="{FF2B5EF4-FFF2-40B4-BE49-F238E27FC236}">
                <a16:creationId xmlns:a16="http://schemas.microsoft.com/office/drawing/2014/main" id="{3714C315-912F-53B5-B5C7-DC62AF625028}"/>
              </a:ext>
            </a:extLst>
          </p:cNvPr>
          <p:cNvSpPr txBox="1"/>
          <p:nvPr/>
        </p:nvSpPr>
        <p:spPr>
          <a:xfrm>
            <a:off x="484334" y="905378"/>
            <a:ext cx="8316184" cy="4247317"/>
          </a:xfrm>
          <a:prstGeom prst="rect">
            <a:avLst/>
          </a:prstGeom>
          <a:noFill/>
        </p:spPr>
        <p:txBody>
          <a:bodyPr wrap="square" rtlCol="0">
            <a:spAutoFit/>
          </a:bodyPr>
          <a:lstStyle/>
          <a:p>
            <a:r>
              <a:rPr lang="en-CH" dirty="0">
                <a:latin typeface="Calibri" panose="020F0502020204030204" pitchFamily="34" charset="0"/>
                <a:cs typeface="Calibri" panose="020F0502020204030204" pitchFamily="34" charset="0"/>
              </a:rPr>
              <a:t>Starting cost estimate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D</a:t>
            </a:r>
            <a:r>
              <a:rPr lang="en-CH" dirty="0">
                <a:latin typeface="Calibri" panose="020F0502020204030204" pitchFamily="34" charset="0"/>
                <a:cs typeface="Calibri" panose="020F0502020204030204" pitchFamily="34" charset="0"/>
              </a:rPr>
              <a:t>evelop PBS for the whole project, considering PBS for FCC and CLIC</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B</a:t>
            </a:r>
            <a:r>
              <a:rPr lang="en-CH" dirty="0">
                <a:latin typeface="Calibri" panose="020F0502020204030204" pitchFamily="34" charset="0"/>
                <a:cs typeface="Calibri" panose="020F0502020204030204" pitchFamily="34" charset="0"/>
              </a:rPr>
              <a:t>ut are very limited in resources, compared to other efforts</a:t>
            </a:r>
          </a:p>
          <a:p>
            <a:endParaRPr lang="en-CH" dirty="0">
              <a:latin typeface="Calibri" panose="020F0502020204030204" pitchFamily="34" charset="0"/>
              <a:cs typeface="Calibri" panose="020F0502020204030204" pitchFamily="34" charset="0"/>
            </a:endParaRPr>
          </a:p>
          <a:p>
            <a:r>
              <a:rPr lang="en-CH" dirty="0">
                <a:latin typeface="Calibri" panose="020F0502020204030204" pitchFamily="34" charset="0"/>
                <a:cs typeface="Calibri" panose="020F0502020204030204" pitchFamily="34" charset="0"/>
              </a:rPr>
              <a:t>PBS will allow to</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Identify where information is available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Understand</a:t>
            </a:r>
            <a:r>
              <a:rPr lang="en-CH" dirty="0">
                <a:latin typeface="Calibri" panose="020F0502020204030204" pitchFamily="34" charset="0"/>
                <a:cs typeface="Calibri" panose="020F0502020204030204" pitchFamily="34" charset="0"/>
              </a:rPr>
              <a:t> uncertainty of estimate</a:t>
            </a:r>
          </a:p>
          <a:p>
            <a:pPr marL="285750" indent="-285750">
              <a:buFont typeface="Arial" panose="020B0604020202020204" pitchFamily="34" charset="0"/>
              <a:buChar char="•"/>
            </a:pPr>
            <a:endParaRPr lang="en-CH" dirty="0">
              <a:latin typeface="Calibri" panose="020F0502020204030204" pitchFamily="34" charset="0"/>
              <a:cs typeface="Calibri" panose="020F0502020204030204" pitchFamily="34" charset="0"/>
            </a:endParaRPr>
          </a:p>
          <a:p>
            <a:r>
              <a:rPr lang="en-CH" dirty="0">
                <a:latin typeface="Calibri" panose="020F0502020204030204" pitchFamily="34" charset="0"/>
                <a:cs typeface="Calibri" panose="020F0502020204030204" pitchFamily="34" charset="0"/>
              </a:rPr>
              <a:t>Planned work</a:t>
            </a:r>
          </a:p>
          <a:p>
            <a:pPr marL="285750" indent="-285750">
              <a:buFont typeface="Arial" panose="020B0604020202020204" pitchFamily="34" charset="0"/>
              <a:buChar char="•"/>
            </a:pPr>
            <a:r>
              <a:rPr lang="en-CH" dirty="0">
                <a:latin typeface="Calibri" panose="020F0502020204030204" pitchFamily="34" charset="0"/>
                <a:cs typeface="Calibri" panose="020F0502020204030204" pitchFamily="34" charset="0"/>
              </a:rPr>
              <a:t>Some bottom-up estimates for key unique components</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E</a:t>
            </a:r>
            <a:r>
              <a:rPr lang="en-CH" dirty="0">
                <a:latin typeface="Calibri" panose="020F0502020204030204" pitchFamily="34" charset="0"/>
                <a:cs typeface="Calibri" panose="020F0502020204030204" pitchFamily="34" charset="0"/>
              </a:rPr>
              <a:t>.g. fast-ramping magnets and power converter</a:t>
            </a:r>
          </a:p>
          <a:p>
            <a:pPr marL="285750" indent="-285750">
              <a:buFont typeface="Arial" panose="020B0604020202020204" pitchFamily="34" charset="0"/>
              <a:buChar char="•"/>
            </a:pPr>
            <a:r>
              <a:rPr lang="en-CH" dirty="0">
                <a:latin typeface="Calibri" panose="020F0502020204030204" pitchFamily="34" charset="0"/>
                <a:cs typeface="Calibri" panose="020F0502020204030204" pitchFamily="34" charset="0"/>
              </a:rPr>
              <a:t>Generic and scaled estimates for other components</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Where</a:t>
            </a:r>
            <a:r>
              <a:rPr lang="en-CH" dirty="0">
                <a:latin typeface="Calibri" panose="020F0502020204030204" pitchFamily="34" charset="0"/>
                <a:cs typeface="Calibri" panose="020F0502020204030204" pitchFamily="34" charset="0"/>
              </a:rPr>
              <a:t> possible with the relevant groups but do not have a dedicated budget for the group personnel</a:t>
            </a:r>
          </a:p>
          <a:p>
            <a:pPr marL="285750" indent="-285750">
              <a:buFont typeface="Arial" panose="020B0604020202020204" pitchFamily="34" charset="0"/>
              <a:buChar char="•"/>
            </a:pPr>
            <a:endParaRPr lang="en-CH"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56BCDA80-E5F3-67D0-B8AF-F179C6865EFB}"/>
              </a:ext>
            </a:extLst>
          </p:cNvPr>
          <p:cNvSpPr txBox="1"/>
          <p:nvPr/>
        </p:nvSpPr>
        <p:spPr>
          <a:xfrm>
            <a:off x="6751696" y="2139702"/>
            <a:ext cx="1935105" cy="657364"/>
          </a:xfrm>
          <a:prstGeom prst="rect">
            <a:avLst/>
          </a:prstGeom>
          <a:solidFill>
            <a:schemeClr val="accent5">
              <a:lumMod val="20000"/>
              <a:lumOff val="80000"/>
            </a:schemeClr>
          </a:solidFill>
        </p:spPr>
        <p:txBody>
          <a:bodyPr wrap="square" rtlCol="0">
            <a:spAutoFit/>
          </a:bodyPr>
          <a:lstStyle/>
          <a:p>
            <a:r>
              <a:rPr lang="en-CH" dirty="0">
                <a:latin typeface="Calibri" panose="020F0502020204030204" pitchFamily="34" charset="0"/>
                <a:cs typeface="Calibri" panose="020F0502020204030204" pitchFamily="34" charset="0"/>
              </a:rPr>
              <a:t>Carlo Rossi (CERN) will lead the effort</a:t>
            </a:r>
          </a:p>
        </p:txBody>
      </p:sp>
    </p:spTree>
    <p:extLst>
      <p:ext uri="{BB962C8B-B14F-4D97-AF65-F5344CB8AC3E}">
        <p14:creationId xmlns:p14="http://schemas.microsoft.com/office/powerpoint/2010/main" val="10637878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trike="noStrike" spc="-1" dirty="0" err="1">
                <a:solidFill>
                  <a:srgbClr val="000000"/>
                </a:solidFill>
              </a:rPr>
              <a:t>MuCol</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CERN, March 2024 </a:t>
            </a:r>
            <a:endParaRPr lang="en-US" dirty="0"/>
          </a:p>
        </p:txBody>
      </p:sp>
      <p:sp>
        <p:nvSpPr>
          <p:cNvPr id="6" name="TextBox 1">
            <a:extLst>
              <a:ext uri="{FF2B5EF4-FFF2-40B4-BE49-F238E27FC236}">
                <a16:creationId xmlns:a16="http://schemas.microsoft.com/office/drawing/2014/main" id="{655F0C1E-81AF-6B4F-D317-20E88A82F1A6}"/>
              </a:ext>
            </a:extLst>
          </p:cNvPr>
          <p:cNvSpPr/>
          <p:nvPr/>
        </p:nvSpPr>
        <p:spPr>
          <a:xfrm>
            <a:off x="563704" y="914528"/>
            <a:ext cx="7896728" cy="3768203"/>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The </a:t>
            </a:r>
            <a:r>
              <a:rPr lang="en-US" sz="1600" spc="-1" dirty="0" err="1">
                <a:solidFill>
                  <a:srgbClr val="000000"/>
                </a:solidFill>
                <a:latin typeface="Calibri" panose="020F0502020204030204" pitchFamily="34" charset="0"/>
                <a:ea typeface="DejaVu Sans"/>
                <a:cs typeface="Calibri" panose="020F0502020204030204" pitchFamily="34" charset="0"/>
              </a:rPr>
              <a:t>MuCol</a:t>
            </a:r>
            <a:r>
              <a:rPr lang="en-US" sz="1600" spc="-1" dirty="0">
                <a:solidFill>
                  <a:srgbClr val="000000"/>
                </a:solidFill>
                <a:latin typeface="Calibri" panose="020F0502020204030204" pitchFamily="34" charset="0"/>
                <a:ea typeface="DejaVu Sans"/>
                <a:cs typeface="Calibri" panose="020F0502020204030204" pitchFamily="34" charset="0"/>
              </a:rPr>
              <a:t> effort is fully integrated in IMCC</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Will not report much, since we need to focus on the next steps</a:t>
            </a:r>
          </a:p>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err="1">
                <a:solidFill>
                  <a:srgbClr val="000000"/>
                </a:solidFill>
                <a:latin typeface="Calibri" panose="020F0502020204030204" pitchFamily="34" charset="0"/>
                <a:ea typeface="DejaVu Sans"/>
                <a:cs typeface="Calibri" panose="020F0502020204030204" pitchFamily="34" charset="0"/>
              </a:rPr>
              <a:t>MuCol</a:t>
            </a:r>
            <a:r>
              <a:rPr lang="en-US" sz="1600" spc="-1" dirty="0">
                <a:solidFill>
                  <a:srgbClr val="000000"/>
                </a:solidFill>
                <a:latin typeface="Calibri" panose="020F0502020204030204" pitchFamily="34" charset="0"/>
                <a:ea typeface="DejaVu Sans"/>
                <a:cs typeface="Calibri" panose="020F0502020204030204" pitchFamily="34" charset="0"/>
              </a:rPr>
              <a:t> has really enabled many European partners to contribute</a:t>
            </a:r>
          </a:p>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Provided our deliverables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Data management plan</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Preliminary ESPPU Report 1</a:t>
            </a:r>
          </a:p>
          <a:p>
            <a:pPr>
              <a:lnSpc>
                <a:spcPct val="100000"/>
              </a:lnSpc>
            </a:pPr>
            <a:r>
              <a:rPr lang="en-US" sz="1600" spc="-1" dirty="0">
                <a:solidFill>
                  <a:srgbClr val="000000"/>
                </a:solidFill>
                <a:latin typeface="Calibri" panose="020F0502020204030204" pitchFamily="34" charset="0"/>
                <a:ea typeface="DejaVu Sans"/>
                <a:cs typeface="Calibri" panose="020F0502020204030204" pitchFamily="34" charset="0"/>
              </a:rPr>
              <a:t>And milestones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Web site available</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Kick-off meeting</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Tentative parameters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First annual meeting</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Training on detector design and physics performance tools</a:t>
            </a:r>
          </a:p>
          <a:p>
            <a:pPr marL="285750" indent="-285750">
              <a:lnSpc>
                <a:spcPct val="100000"/>
              </a:lnSpc>
              <a:buFont typeface="Arial" panose="020B0604020202020204" pitchFamily="34" charset="0"/>
              <a:buChar char="•"/>
            </a:pPr>
            <a:r>
              <a:rPr lang="en-US" sz="1600" spc="-1" dirty="0">
                <a:solidFill>
                  <a:srgbClr val="000000"/>
                </a:solidFill>
                <a:latin typeface="Calibri" panose="020F0502020204030204" pitchFamily="34" charset="0"/>
                <a:ea typeface="DejaVu Sans"/>
                <a:cs typeface="Calibri" panose="020F0502020204030204" pitchFamily="34" charset="0"/>
              </a:rPr>
              <a:t>Workshop on MDI and IR design</a:t>
            </a:r>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Tree>
    <p:extLst>
      <p:ext uri="{BB962C8B-B14F-4D97-AF65-F5344CB8AC3E}">
        <p14:creationId xmlns:p14="http://schemas.microsoft.com/office/powerpoint/2010/main" val="11206086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GB" sz="3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Proposal: </a:t>
            </a:r>
            <a:r>
              <a:rPr lang="en-GB" sz="32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EuMAHTS</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CERN, March 2024 </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
        <p:nvSpPr>
          <p:cNvPr id="2" name="TextBox 1">
            <a:extLst>
              <a:ext uri="{FF2B5EF4-FFF2-40B4-BE49-F238E27FC236}">
                <a16:creationId xmlns:a16="http://schemas.microsoft.com/office/drawing/2014/main" id="{72381068-02AB-0016-E932-147975A3FEC0}"/>
              </a:ext>
            </a:extLst>
          </p:cNvPr>
          <p:cNvSpPr/>
          <p:nvPr/>
        </p:nvSpPr>
        <p:spPr>
          <a:xfrm>
            <a:off x="2944736" y="699542"/>
            <a:ext cx="2923408" cy="290328"/>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CH" sz="1400" dirty="0">
                <a:latin typeface="Calibri" panose="020F0502020204030204" pitchFamily="34" charset="0"/>
                <a:cs typeface="Calibri" panose="020F0502020204030204" pitchFamily="34" charset="0"/>
              </a:rPr>
              <a:t>Submitted to INFRA-2024-TECH-01-01</a:t>
            </a:r>
          </a:p>
        </p:txBody>
      </p:sp>
      <p:pic>
        <p:nvPicPr>
          <p:cNvPr id="6" name="Picture 5" descr="A blue circle with a circle and lines&#10;&#10;Description automatically generated">
            <a:extLst>
              <a:ext uri="{FF2B5EF4-FFF2-40B4-BE49-F238E27FC236}">
                <a16:creationId xmlns:a16="http://schemas.microsoft.com/office/drawing/2014/main" id="{66C4A925-C97D-62DE-AAE6-5151F63F17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0929" y="-3160"/>
            <a:ext cx="792088" cy="726815"/>
          </a:xfrm>
          <a:prstGeom prst="rect">
            <a:avLst/>
          </a:prstGeom>
        </p:spPr>
      </p:pic>
      <p:graphicFrame>
        <p:nvGraphicFramePr>
          <p:cNvPr id="11" name="Table 10">
            <a:extLst>
              <a:ext uri="{FF2B5EF4-FFF2-40B4-BE49-F238E27FC236}">
                <a16:creationId xmlns:a16="http://schemas.microsoft.com/office/drawing/2014/main" id="{B7F27579-4083-2B70-E29E-97D731A2D9ED}"/>
              </a:ext>
            </a:extLst>
          </p:cNvPr>
          <p:cNvGraphicFramePr>
            <a:graphicFrameLocks noGrp="1"/>
          </p:cNvGraphicFramePr>
          <p:nvPr>
            <p:extLst>
              <p:ext uri="{D42A27DB-BD31-4B8C-83A1-F6EECF244321}">
                <p14:modId xmlns:p14="http://schemas.microsoft.com/office/powerpoint/2010/main" val="1076821610"/>
              </p:ext>
            </p:extLst>
          </p:nvPr>
        </p:nvGraphicFramePr>
        <p:xfrm>
          <a:off x="6373879" y="869533"/>
          <a:ext cx="2734625" cy="4294505"/>
        </p:xfrm>
        <a:graphic>
          <a:graphicData uri="http://schemas.openxmlformats.org/drawingml/2006/table">
            <a:tbl>
              <a:tblPr firstRow="1">
                <a:tableStyleId>{073A0DAA-6AF3-43AB-8588-CEC1D06C72B9}</a:tableStyleId>
              </a:tblPr>
              <a:tblGrid>
                <a:gridCol w="925392">
                  <a:extLst>
                    <a:ext uri="{9D8B030D-6E8A-4147-A177-3AD203B41FA5}">
                      <a16:colId xmlns:a16="http://schemas.microsoft.com/office/drawing/2014/main" val="76734762"/>
                    </a:ext>
                  </a:extLst>
                </a:gridCol>
                <a:gridCol w="1266931">
                  <a:extLst>
                    <a:ext uri="{9D8B030D-6E8A-4147-A177-3AD203B41FA5}">
                      <a16:colId xmlns:a16="http://schemas.microsoft.com/office/drawing/2014/main" val="2273697862"/>
                    </a:ext>
                  </a:extLst>
                </a:gridCol>
                <a:gridCol w="542302">
                  <a:extLst>
                    <a:ext uri="{9D8B030D-6E8A-4147-A177-3AD203B41FA5}">
                      <a16:colId xmlns:a16="http://schemas.microsoft.com/office/drawing/2014/main" val="4211255257"/>
                    </a:ext>
                  </a:extLst>
                </a:gridCol>
              </a:tblGrid>
              <a:tr h="124395">
                <a:tc>
                  <a:txBody>
                    <a:bodyPr/>
                    <a:lstStyle/>
                    <a:p>
                      <a:pPr algn="ctr"/>
                      <a:r>
                        <a:rPr lang="en-GB" sz="1200" dirty="0">
                          <a:effectLst/>
                          <a:latin typeface="Calibri" panose="020F0502020204030204" pitchFamily="34" charset="0"/>
                          <a:cs typeface="Calibri" panose="020F0502020204030204" pitchFamily="34" charset="0"/>
                        </a:rPr>
                        <a:t>Short name</a:t>
                      </a:r>
                      <a:endParaRPr lang="en-CH"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dirty="0">
                          <a:effectLst/>
                          <a:latin typeface="Calibri" panose="020F0502020204030204" pitchFamily="34" charset="0"/>
                          <a:cs typeface="Calibri" panose="020F0502020204030204" pitchFamily="34" charset="0"/>
                        </a:rPr>
                        <a:t>Country</a:t>
                      </a:r>
                      <a:endParaRPr lang="en-CH"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dirty="0">
                          <a:effectLst/>
                          <a:latin typeface="Calibri" panose="020F0502020204030204" pitchFamily="34" charset="0"/>
                          <a:cs typeface="Calibri" panose="020F0502020204030204" pitchFamily="34" charset="0"/>
                        </a:rPr>
                        <a:t>Status</a:t>
                      </a:r>
                      <a:endParaRPr lang="en-CH"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734747398"/>
                  </a:ext>
                </a:extLst>
              </a:tr>
              <a:tr h="43815">
                <a:tc>
                  <a:txBody>
                    <a:bodyPr/>
                    <a:lstStyle/>
                    <a:p>
                      <a:pPr algn="ctr"/>
                      <a:r>
                        <a:rPr lang="en-GB" sz="1200" b="1" u="none" dirty="0">
                          <a:effectLst/>
                          <a:latin typeface="Calibri" panose="020F0502020204030204" pitchFamily="34" charset="0"/>
                          <a:cs typeface="Calibri" panose="020F0502020204030204" pitchFamily="34" charset="0"/>
                        </a:rPr>
                        <a:t>CERN</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IERO</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538902123"/>
                  </a:ext>
                </a:extLst>
              </a:tr>
              <a:tr h="43815">
                <a:tc>
                  <a:txBody>
                    <a:bodyPr/>
                    <a:lstStyle/>
                    <a:p>
                      <a:pPr algn="ctr"/>
                      <a:r>
                        <a:rPr lang="en-GB" sz="1200" b="1" u="none" dirty="0">
                          <a:effectLst/>
                          <a:latin typeface="Calibri" panose="020F0502020204030204" pitchFamily="34" charset="0"/>
                          <a:cs typeface="Calibri" panose="020F0502020204030204" pitchFamily="34" charset="0"/>
                        </a:rPr>
                        <a:t>EMFL</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Belgium</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897609053"/>
                  </a:ext>
                </a:extLst>
              </a:tr>
              <a:tr h="43815">
                <a:tc>
                  <a:txBody>
                    <a:bodyPr/>
                    <a:lstStyle/>
                    <a:p>
                      <a:pPr algn="ctr"/>
                      <a:r>
                        <a:rPr lang="en-GB" sz="1200" u="none">
                          <a:effectLst/>
                          <a:latin typeface="Calibri" panose="020F0502020204030204" pitchFamily="34" charset="0"/>
                          <a:cs typeface="Calibri" panose="020F0502020204030204" pitchFamily="34" charset="0"/>
                        </a:rPr>
                        <a:t>TAU</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Finland</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851210996"/>
                  </a:ext>
                </a:extLst>
              </a:tr>
              <a:tr h="168910">
                <a:tc>
                  <a:txBody>
                    <a:bodyPr/>
                    <a:lstStyle/>
                    <a:p>
                      <a:pPr algn="ctr"/>
                      <a:r>
                        <a:rPr lang="en-GB" sz="1200" u="none" dirty="0">
                          <a:effectLst/>
                          <a:latin typeface="Calibri" panose="020F0502020204030204" pitchFamily="34" charset="0"/>
                          <a:cs typeface="Calibri" panose="020F0502020204030204" pitchFamily="34" charset="0"/>
                        </a:rPr>
                        <a:t>CEA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France</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64973449"/>
                  </a:ext>
                </a:extLst>
              </a:tr>
              <a:tr h="168910">
                <a:tc>
                  <a:txBody>
                    <a:bodyPr/>
                    <a:lstStyle/>
                    <a:p>
                      <a:pPr algn="ctr"/>
                      <a:r>
                        <a:rPr lang="en-GB" sz="1200" b="1" u="none" dirty="0">
                          <a:effectLst/>
                          <a:latin typeface="Calibri" panose="020F0502020204030204" pitchFamily="34" charset="0"/>
                          <a:cs typeface="Calibri" panose="020F0502020204030204" pitchFamily="34" charset="0"/>
                        </a:rPr>
                        <a:t>ESRF</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France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794631420"/>
                  </a:ext>
                </a:extLst>
              </a:tr>
              <a:tr h="168910">
                <a:tc>
                  <a:txBody>
                    <a:bodyPr/>
                    <a:lstStyle/>
                    <a:p>
                      <a:pPr algn="ctr"/>
                      <a:r>
                        <a:rPr lang="en-GB" sz="1200" b="1" u="none" dirty="0">
                          <a:effectLst/>
                          <a:latin typeface="Calibri" panose="020F0502020204030204" pitchFamily="34" charset="0"/>
                          <a:cs typeface="Calibri" panose="020F0502020204030204" pitchFamily="34" charset="0"/>
                        </a:rPr>
                        <a:t>EUXFEL</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Germany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675064120"/>
                  </a:ext>
                </a:extLst>
              </a:tr>
              <a:tr h="221615">
                <a:tc>
                  <a:txBody>
                    <a:bodyPr/>
                    <a:lstStyle/>
                    <a:p>
                      <a:pPr algn="ctr"/>
                      <a:r>
                        <a:rPr lang="en-GB" sz="1200" b="1" u="none" dirty="0">
                          <a:effectLst/>
                          <a:latin typeface="Calibri" panose="020F0502020204030204" pitchFamily="34" charset="0"/>
                          <a:cs typeface="Calibri" panose="020F0502020204030204" pitchFamily="34" charset="0"/>
                        </a:rPr>
                        <a:t>GSI</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Germany</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042767826"/>
                  </a:ext>
                </a:extLst>
              </a:tr>
              <a:tr h="221615">
                <a:tc>
                  <a:txBody>
                    <a:bodyPr/>
                    <a:lstStyle/>
                    <a:p>
                      <a:pPr algn="ctr"/>
                      <a:r>
                        <a:rPr lang="en-GB" sz="1200" u="none" dirty="0">
                          <a:effectLst/>
                          <a:latin typeface="Calibri" panose="020F0502020204030204" pitchFamily="34" charset="0"/>
                          <a:cs typeface="Calibri" panose="020F0502020204030204" pitchFamily="34" charset="0"/>
                        </a:rPr>
                        <a:t>KIT</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Germany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469805931"/>
                  </a:ext>
                </a:extLst>
              </a:tr>
              <a:tr h="221615">
                <a:tc>
                  <a:txBody>
                    <a:bodyPr/>
                    <a:lstStyle/>
                    <a:p>
                      <a:pPr algn="ctr"/>
                      <a:r>
                        <a:rPr lang="en-GB" sz="1200" u="none" dirty="0">
                          <a:effectLst/>
                          <a:latin typeface="Calibri" panose="020F0502020204030204" pitchFamily="34" charset="0"/>
                          <a:cs typeface="Calibri" panose="020F0502020204030204" pitchFamily="34" charset="0"/>
                        </a:rPr>
                        <a:t>INFN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Italy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280817656"/>
                  </a:ext>
                </a:extLst>
              </a:tr>
              <a:tr h="221615">
                <a:tc>
                  <a:txBody>
                    <a:bodyPr/>
                    <a:lstStyle/>
                    <a:p>
                      <a:pPr algn="ctr"/>
                      <a:r>
                        <a:rPr lang="en-GB" sz="1200" u="none" dirty="0">
                          <a:effectLst/>
                          <a:latin typeface="Calibri" panose="020F0502020204030204" pitchFamily="34" charset="0"/>
                          <a:cs typeface="Calibri" panose="020F0502020204030204" pitchFamily="34" charset="0"/>
                        </a:rPr>
                        <a:t>UMIL</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Italy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879142"/>
                  </a:ext>
                </a:extLst>
              </a:tr>
              <a:tr h="221615">
                <a:tc>
                  <a:txBody>
                    <a:bodyPr/>
                    <a:lstStyle/>
                    <a:p>
                      <a:pPr algn="ctr"/>
                      <a:r>
                        <a:rPr lang="en-GB" sz="1200" u="none" dirty="0">
                          <a:effectLst/>
                          <a:latin typeface="Calibri" panose="020F0502020204030204" pitchFamily="34" charset="0"/>
                          <a:cs typeface="Calibri" panose="020F0502020204030204" pitchFamily="34" charset="0"/>
                        </a:rPr>
                        <a:t>UTWENTE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Netherlands</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689941165"/>
                  </a:ext>
                </a:extLst>
              </a:tr>
              <a:tr h="221615">
                <a:tc>
                  <a:txBody>
                    <a:bodyPr/>
                    <a:lstStyle/>
                    <a:p>
                      <a:pPr algn="ctr"/>
                      <a:r>
                        <a:rPr lang="en-GB" sz="1200" u="none" dirty="0">
                          <a:effectLst/>
                          <a:latin typeface="Calibri" panose="020F0502020204030204" pitchFamily="34" charset="0"/>
                          <a:cs typeface="Calibri" panose="020F0502020204030204" pitchFamily="34" charset="0"/>
                        </a:rPr>
                        <a:t>IFJ-PAN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Poland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547702324"/>
                  </a:ext>
                </a:extLst>
              </a:tr>
              <a:tr h="221615">
                <a:tc>
                  <a:txBody>
                    <a:bodyPr/>
                    <a:lstStyle/>
                    <a:p>
                      <a:pPr algn="ctr"/>
                      <a:r>
                        <a:rPr lang="en-GB" sz="1200" u="none" dirty="0">
                          <a:effectLst/>
                          <a:latin typeface="Calibri" panose="020F0502020204030204" pitchFamily="34" charset="0"/>
                          <a:cs typeface="Calibri" panose="020F0502020204030204" pitchFamily="34" charset="0"/>
                        </a:rPr>
                        <a:t>PK</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Poland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231276887"/>
                  </a:ext>
                </a:extLst>
              </a:tr>
              <a:tr h="168910">
                <a:tc>
                  <a:txBody>
                    <a:bodyPr/>
                    <a:lstStyle/>
                    <a:p>
                      <a:pPr algn="ctr"/>
                      <a:r>
                        <a:rPr lang="en-GB" sz="1200" u="none" dirty="0">
                          <a:effectLst/>
                          <a:latin typeface="Calibri" panose="020F0502020204030204" pitchFamily="34" charset="0"/>
                          <a:cs typeface="Calibri" panose="020F0502020204030204" pitchFamily="34" charset="0"/>
                        </a:rPr>
                        <a:t>CIEMAT</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Spain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522506951"/>
                  </a:ext>
                </a:extLst>
              </a:tr>
              <a:tr h="168910">
                <a:tc>
                  <a:txBody>
                    <a:bodyPr/>
                    <a:lstStyle/>
                    <a:p>
                      <a:pPr algn="ctr"/>
                      <a:r>
                        <a:rPr lang="en-GB" sz="1200" u="none">
                          <a:effectLst/>
                          <a:latin typeface="Calibri" panose="020F0502020204030204" pitchFamily="34" charset="0"/>
                          <a:cs typeface="Calibri" panose="020F0502020204030204" pitchFamily="34" charset="0"/>
                        </a:rPr>
                        <a:t>CSIC</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Spain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709016120"/>
                  </a:ext>
                </a:extLst>
              </a:tr>
              <a:tr h="168910">
                <a:tc>
                  <a:txBody>
                    <a:bodyPr/>
                    <a:lstStyle/>
                    <a:p>
                      <a:pPr algn="ctr"/>
                      <a:r>
                        <a:rPr lang="en-GB" sz="1200" u="none" dirty="0">
                          <a:effectLst/>
                          <a:latin typeface="Calibri" panose="020F0502020204030204" pitchFamily="34" charset="0"/>
                          <a:cs typeface="Calibri" panose="020F0502020204030204" pitchFamily="34" charset="0"/>
                        </a:rPr>
                        <a:t>PSI</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Switzerland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441275153"/>
                  </a:ext>
                </a:extLst>
              </a:tr>
              <a:tr h="168910">
                <a:tc>
                  <a:txBody>
                    <a:bodyPr/>
                    <a:lstStyle/>
                    <a:p>
                      <a:pPr algn="ctr"/>
                      <a:r>
                        <a:rPr lang="en-GB" sz="1200" u="none">
                          <a:effectLst/>
                          <a:latin typeface="Calibri" panose="020F0502020204030204" pitchFamily="34" charset="0"/>
                          <a:cs typeface="Calibri" panose="020F0502020204030204" pitchFamily="34" charset="0"/>
                        </a:rPr>
                        <a:t>TERA-CARE</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Switzerland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142923962"/>
                  </a:ext>
                </a:extLst>
              </a:tr>
              <a:tr h="168910">
                <a:tc>
                  <a:txBody>
                    <a:bodyPr/>
                    <a:lstStyle/>
                    <a:p>
                      <a:pPr algn="ctr"/>
                      <a:r>
                        <a:rPr lang="en-GB" sz="1200" u="none" dirty="0">
                          <a:effectLst/>
                          <a:latin typeface="Calibri" panose="020F0502020204030204" pitchFamily="34" charset="0"/>
                          <a:cs typeface="Calibri" panose="020F0502020204030204" pitchFamily="34" charset="0"/>
                        </a:rPr>
                        <a:t>UNIGE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Switzerland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960854829"/>
                  </a:ext>
                </a:extLst>
              </a:tr>
              <a:tr h="178435">
                <a:tc>
                  <a:txBody>
                    <a:bodyPr/>
                    <a:lstStyle/>
                    <a:p>
                      <a:pPr algn="ctr"/>
                      <a:r>
                        <a:rPr lang="en-GB" sz="1200" u="none" dirty="0">
                          <a:effectLst/>
                          <a:latin typeface="Calibri" panose="020F0502020204030204" pitchFamily="34" charset="0"/>
                          <a:cs typeface="Calibri" panose="020F0502020204030204" pitchFamily="34" charset="0"/>
                        </a:rPr>
                        <a:t>CNRS</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France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120644468"/>
                  </a:ext>
                </a:extLst>
              </a:tr>
              <a:tr h="178435">
                <a:tc>
                  <a:txBody>
                    <a:bodyPr/>
                    <a:lstStyle/>
                    <a:p>
                      <a:pPr algn="ctr"/>
                      <a:r>
                        <a:rPr lang="en-GB" sz="1200" u="none" dirty="0">
                          <a:effectLst/>
                          <a:latin typeface="Calibri" panose="020F0502020204030204" pitchFamily="34" charset="0"/>
                          <a:cs typeface="Calibri" panose="020F0502020204030204" pitchFamily="34" charset="0"/>
                        </a:rPr>
                        <a:t>HZDR</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Germany</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550701229"/>
                  </a:ext>
                </a:extLst>
              </a:tr>
              <a:tr h="178435">
                <a:tc>
                  <a:txBody>
                    <a:bodyPr/>
                    <a:lstStyle/>
                    <a:p>
                      <a:pPr algn="ctr"/>
                      <a:r>
                        <a:rPr lang="en-GB" sz="1200" u="none" dirty="0">
                          <a:effectLst/>
                          <a:latin typeface="Calibri" panose="020F0502020204030204" pitchFamily="34" charset="0"/>
                          <a:cs typeface="Calibri" panose="020F0502020204030204" pitchFamily="34" charset="0"/>
                        </a:rPr>
                        <a:t>RU-NWO</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Netherlands</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783370613"/>
                  </a:ext>
                </a:extLst>
              </a:tr>
            </a:tbl>
          </a:graphicData>
        </a:graphic>
      </p:graphicFrame>
      <p:graphicFrame>
        <p:nvGraphicFramePr>
          <p:cNvPr id="12" name="Diagram 11">
            <a:extLst>
              <a:ext uri="{FF2B5EF4-FFF2-40B4-BE49-F238E27FC236}">
                <a16:creationId xmlns:a16="http://schemas.microsoft.com/office/drawing/2014/main" id="{F7D40845-4751-C423-B5B8-A83BAA11392E}"/>
              </a:ext>
            </a:extLst>
          </p:cNvPr>
          <p:cNvGraphicFramePr/>
          <p:nvPr>
            <p:extLst>
              <p:ext uri="{D42A27DB-BD31-4B8C-83A1-F6EECF244321}">
                <p14:modId xmlns:p14="http://schemas.microsoft.com/office/powerpoint/2010/main" val="2438874983"/>
              </p:ext>
            </p:extLst>
          </p:nvPr>
        </p:nvGraphicFramePr>
        <p:xfrm>
          <a:off x="560892" y="985797"/>
          <a:ext cx="5739300" cy="45382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12">
            <a:extLst>
              <a:ext uri="{FF2B5EF4-FFF2-40B4-BE49-F238E27FC236}">
                <a16:creationId xmlns:a16="http://schemas.microsoft.com/office/drawing/2014/main" id="{3D87AC94-3E78-402F-E17A-4AA84A822B98}"/>
              </a:ext>
            </a:extLst>
          </p:cNvPr>
          <p:cNvSpPr txBox="1"/>
          <p:nvPr/>
        </p:nvSpPr>
        <p:spPr>
          <a:xfrm>
            <a:off x="107504" y="985797"/>
            <a:ext cx="2442528" cy="584775"/>
          </a:xfrm>
          <a:prstGeom prst="rect">
            <a:avLst/>
          </a:prstGeom>
          <a:noFill/>
        </p:spPr>
        <p:txBody>
          <a:bodyPr wrap="none" rtlCol="0">
            <a:spAutoFit/>
          </a:bodyPr>
          <a:lstStyle/>
          <a:p>
            <a:r>
              <a:rPr lang="en-CH" sz="1600" dirty="0">
                <a:latin typeface="Calibri" panose="020F0502020204030204" pitchFamily="34" charset="0"/>
                <a:cs typeface="Calibri" panose="020F0502020204030204" pitchFamily="34" charset="0"/>
              </a:rPr>
              <a:t>Focus on HTS development</a:t>
            </a:r>
          </a:p>
          <a:p>
            <a:r>
              <a:rPr lang="en-CH" sz="1600" dirty="0">
                <a:latin typeface="Calibri" panose="020F0502020204030204" pitchFamily="34" charset="0"/>
                <a:cs typeface="Calibri" panose="020F0502020204030204" pitchFamily="34" charset="0"/>
              </a:rPr>
              <a:t>O(10 M</a:t>
            </a:r>
            <a:r>
              <a:rPr lang="en-US" sz="1600" dirty="0">
                <a:latin typeface="Calibri" panose="020F0502020204030204" pitchFamily="34" charset="0"/>
                <a:cs typeface="Calibri" panose="020F0502020204030204" pitchFamily="34" charset="0"/>
              </a:rPr>
              <a:t>e</a:t>
            </a:r>
            <a:r>
              <a:rPr lang="en-CH" sz="1600" dirty="0">
                <a:latin typeface="Calibri" panose="020F0502020204030204" pitchFamily="34" charset="0"/>
                <a:cs typeface="Calibri" panose="020F0502020204030204" pitchFamily="34" charset="0"/>
              </a:rPr>
              <a:t>ur) request</a:t>
            </a:r>
          </a:p>
        </p:txBody>
      </p:sp>
      <p:sp>
        <p:nvSpPr>
          <p:cNvPr id="14" name="TextBox 13">
            <a:extLst>
              <a:ext uri="{FF2B5EF4-FFF2-40B4-BE49-F238E27FC236}">
                <a16:creationId xmlns:a16="http://schemas.microsoft.com/office/drawing/2014/main" id="{5A6C9052-757F-3DAE-4657-BB4A1576BE82}"/>
              </a:ext>
            </a:extLst>
          </p:cNvPr>
          <p:cNvSpPr txBox="1"/>
          <p:nvPr/>
        </p:nvSpPr>
        <p:spPr>
          <a:xfrm>
            <a:off x="115719" y="3263726"/>
            <a:ext cx="3051285" cy="1077218"/>
          </a:xfrm>
          <a:prstGeom prst="rect">
            <a:avLst/>
          </a:prstGeom>
          <a:noFill/>
        </p:spPr>
        <p:txBody>
          <a:bodyPr wrap="none" rtlCol="0">
            <a:spAutoFit/>
          </a:bodyPr>
          <a:lstStyle/>
          <a:p>
            <a:r>
              <a:rPr lang="en-CH" sz="1600" dirty="0">
                <a:ln>
                  <a:solidFill>
                    <a:srgbClr val="FF0000"/>
                  </a:solidFill>
                </a:ln>
                <a:latin typeface="Calibri" panose="020F0502020204030204" pitchFamily="34" charset="0"/>
                <a:cs typeface="Calibri" panose="020F0502020204030204" pitchFamily="34" charset="0"/>
              </a:rPr>
              <a:t>Three core components (6 MEUR) </a:t>
            </a:r>
          </a:p>
          <a:p>
            <a:pPr marL="285750" indent="-285750">
              <a:buFont typeface="Arial" panose="020B0604020202020204" pitchFamily="34" charset="0"/>
              <a:buChar char="•"/>
            </a:pPr>
            <a:r>
              <a:rPr lang="en-CH" sz="1600" dirty="0">
                <a:ln>
                  <a:solidFill>
                    <a:srgbClr val="FF0000"/>
                  </a:solidFill>
                </a:ln>
                <a:latin typeface="Calibri" panose="020F0502020204030204" pitchFamily="34" charset="0"/>
                <a:cs typeface="Calibri" panose="020F0502020204030204" pitchFamily="34" charset="0"/>
              </a:rPr>
              <a:t>40 T solenoid, 50 mm bore</a:t>
            </a:r>
          </a:p>
          <a:p>
            <a:pPr marL="285750" indent="-285750">
              <a:buFont typeface="Arial" panose="020B0604020202020204" pitchFamily="34" charset="0"/>
              <a:buChar char="•"/>
            </a:pPr>
            <a:r>
              <a:rPr lang="en-CH" sz="1600" dirty="0">
                <a:ln>
                  <a:solidFill>
                    <a:srgbClr val="FF0000"/>
                  </a:solidFill>
                </a:ln>
                <a:latin typeface="Calibri" panose="020F0502020204030204" pitchFamily="34" charset="0"/>
                <a:cs typeface="Calibri" panose="020F0502020204030204" pitchFamily="34" charset="0"/>
              </a:rPr>
              <a:t>10 T/10 MJ/300 mm solenoid</a:t>
            </a:r>
          </a:p>
          <a:p>
            <a:pPr marL="285750" indent="-285750">
              <a:buFont typeface="Arial" panose="020B0604020202020204" pitchFamily="34" charset="0"/>
              <a:buChar char="•"/>
            </a:pPr>
            <a:r>
              <a:rPr lang="en-CH" sz="1600" dirty="0">
                <a:ln>
                  <a:solidFill>
                    <a:srgbClr val="FF0000"/>
                  </a:solidFill>
                </a:ln>
                <a:latin typeface="Calibri" panose="020F0502020204030204" pitchFamily="34" charset="0"/>
                <a:cs typeface="Calibri" panose="020F0502020204030204" pitchFamily="34" charset="0"/>
              </a:rPr>
              <a:t>HTS undulator </a:t>
            </a:r>
          </a:p>
        </p:txBody>
      </p:sp>
      <p:sp>
        <p:nvSpPr>
          <p:cNvPr id="15" name="Frame 14">
            <a:extLst>
              <a:ext uri="{FF2B5EF4-FFF2-40B4-BE49-F238E27FC236}">
                <a16:creationId xmlns:a16="http://schemas.microsoft.com/office/drawing/2014/main" id="{6F133ACF-902E-33FB-90E8-BE6122BAC503}"/>
              </a:ext>
            </a:extLst>
          </p:cNvPr>
          <p:cNvSpPr/>
          <p:nvPr/>
        </p:nvSpPr>
        <p:spPr>
          <a:xfrm>
            <a:off x="3419872" y="3219822"/>
            <a:ext cx="2907269" cy="1296144"/>
          </a:xfrm>
          <a:prstGeom prst="frame">
            <a:avLst>
              <a:gd name="adj1" fmla="val 212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16" name="TextBox 15">
            <a:extLst>
              <a:ext uri="{FF2B5EF4-FFF2-40B4-BE49-F238E27FC236}">
                <a16:creationId xmlns:a16="http://schemas.microsoft.com/office/drawing/2014/main" id="{C879FD0D-B181-7E9C-8DBF-A2E934F09957}"/>
              </a:ext>
            </a:extLst>
          </p:cNvPr>
          <p:cNvSpPr txBox="1"/>
          <p:nvPr/>
        </p:nvSpPr>
        <p:spPr>
          <a:xfrm>
            <a:off x="146300" y="1839087"/>
            <a:ext cx="1899238" cy="338554"/>
          </a:xfrm>
          <a:prstGeom prst="rect">
            <a:avLst/>
          </a:prstGeom>
          <a:noFill/>
        </p:spPr>
        <p:txBody>
          <a:bodyPr wrap="none" rtlCol="0">
            <a:spAutoFit/>
          </a:bodyPr>
          <a:lstStyle/>
          <a:p>
            <a:r>
              <a:rPr lang="en-CH" sz="1600" dirty="0">
                <a:ln>
                  <a:solidFill>
                    <a:srgbClr val="00B050"/>
                  </a:solidFill>
                </a:ln>
                <a:latin typeface="Calibri" panose="020F0502020204030204" pitchFamily="34" charset="0"/>
                <a:cs typeface="Calibri" panose="020F0502020204030204" pitchFamily="34" charset="0"/>
              </a:rPr>
              <a:t>Strategy and context</a:t>
            </a:r>
          </a:p>
        </p:txBody>
      </p:sp>
      <p:sp>
        <p:nvSpPr>
          <p:cNvPr id="17" name="TextBox 16">
            <a:extLst>
              <a:ext uri="{FF2B5EF4-FFF2-40B4-BE49-F238E27FC236}">
                <a16:creationId xmlns:a16="http://schemas.microsoft.com/office/drawing/2014/main" id="{DECFBD46-7578-B932-603A-0188923ADCF1}"/>
              </a:ext>
            </a:extLst>
          </p:cNvPr>
          <p:cNvSpPr txBox="1"/>
          <p:nvPr/>
        </p:nvSpPr>
        <p:spPr>
          <a:xfrm>
            <a:off x="146300" y="2714131"/>
            <a:ext cx="2217402" cy="338554"/>
          </a:xfrm>
          <a:prstGeom prst="rect">
            <a:avLst/>
          </a:prstGeom>
          <a:noFill/>
          <a:ln>
            <a:solidFill>
              <a:schemeClr val="accent2">
                <a:lumMod val="60000"/>
                <a:lumOff val="40000"/>
              </a:schemeClr>
            </a:solidFill>
          </a:ln>
        </p:spPr>
        <p:txBody>
          <a:bodyPr wrap="none" rtlCol="0">
            <a:spAutoFit/>
          </a:bodyPr>
          <a:lstStyle/>
          <a:p>
            <a:r>
              <a:rPr lang="en-CH" sz="1600" dirty="0">
                <a:ln>
                  <a:solidFill>
                    <a:schemeClr val="accent3">
                      <a:lumMod val="60000"/>
                      <a:lumOff val="40000"/>
                    </a:schemeClr>
                  </a:solidFill>
                </a:ln>
                <a:latin typeface="Calibri" panose="020F0502020204030204" pitchFamily="34" charset="0"/>
                <a:cs typeface="Calibri" panose="020F0502020204030204" pitchFamily="34" charset="0"/>
              </a:rPr>
              <a:t>Material and technology</a:t>
            </a:r>
          </a:p>
        </p:txBody>
      </p:sp>
      <p:sp>
        <p:nvSpPr>
          <p:cNvPr id="18" name="TextBox 17">
            <a:extLst>
              <a:ext uri="{FF2B5EF4-FFF2-40B4-BE49-F238E27FC236}">
                <a16:creationId xmlns:a16="http://schemas.microsoft.com/office/drawing/2014/main" id="{D7341A19-0CD4-936E-6DC5-5102B0AE867E}"/>
              </a:ext>
            </a:extLst>
          </p:cNvPr>
          <p:cNvSpPr txBox="1"/>
          <p:nvPr/>
        </p:nvSpPr>
        <p:spPr>
          <a:xfrm>
            <a:off x="146300" y="4515966"/>
            <a:ext cx="1703800" cy="338554"/>
          </a:xfrm>
          <a:prstGeom prst="rect">
            <a:avLst/>
          </a:prstGeom>
          <a:noFill/>
        </p:spPr>
        <p:txBody>
          <a:bodyPr wrap="none" rtlCol="0">
            <a:spAutoFit/>
          </a:bodyPr>
          <a:lstStyle/>
          <a:p>
            <a:r>
              <a:rPr lang="en-CH" sz="1600" dirty="0">
                <a:ln>
                  <a:solidFill>
                    <a:srgbClr val="0070C0"/>
                  </a:solidFill>
                </a:ln>
                <a:latin typeface="Calibri" panose="020F0502020204030204" pitchFamily="34" charset="0"/>
                <a:cs typeface="Calibri" panose="020F0502020204030204" pitchFamily="34" charset="0"/>
              </a:rPr>
              <a:t>Test infrastructure</a:t>
            </a:r>
          </a:p>
        </p:txBody>
      </p:sp>
      <p:sp>
        <p:nvSpPr>
          <p:cNvPr id="19" name="Frame 18">
            <a:extLst>
              <a:ext uri="{FF2B5EF4-FFF2-40B4-BE49-F238E27FC236}">
                <a16:creationId xmlns:a16="http://schemas.microsoft.com/office/drawing/2014/main" id="{13C38A94-6465-AF7E-9A5B-0D36D1A43E84}"/>
              </a:ext>
            </a:extLst>
          </p:cNvPr>
          <p:cNvSpPr/>
          <p:nvPr/>
        </p:nvSpPr>
        <p:spPr>
          <a:xfrm>
            <a:off x="3419872" y="4515966"/>
            <a:ext cx="2907269" cy="432048"/>
          </a:xfrm>
          <a:prstGeom prst="frame">
            <a:avLst>
              <a:gd name="adj1" fmla="val 7047"/>
            </a:avLst>
          </a:prstGeom>
          <a:solidFill>
            <a:schemeClr val="accent5">
              <a:lumMod val="60000"/>
              <a:lumOff val="40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0" name="Frame 19">
            <a:extLst>
              <a:ext uri="{FF2B5EF4-FFF2-40B4-BE49-F238E27FC236}">
                <a16:creationId xmlns:a16="http://schemas.microsoft.com/office/drawing/2014/main" id="{2CE99438-5DB8-9312-6FE5-B5BB6F10538A}"/>
              </a:ext>
            </a:extLst>
          </p:cNvPr>
          <p:cNvSpPr/>
          <p:nvPr/>
        </p:nvSpPr>
        <p:spPr>
          <a:xfrm>
            <a:off x="3406397" y="2811880"/>
            <a:ext cx="2907269" cy="432048"/>
          </a:xfrm>
          <a:prstGeom prst="frame">
            <a:avLst>
              <a:gd name="adj1" fmla="val 7047"/>
            </a:avLst>
          </a:prstGeom>
          <a:solidFill>
            <a:schemeClr val="accent3">
              <a:lumMod val="60000"/>
              <a:lumOff val="4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1" name="Frame 20">
            <a:extLst>
              <a:ext uri="{FF2B5EF4-FFF2-40B4-BE49-F238E27FC236}">
                <a16:creationId xmlns:a16="http://schemas.microsoft.com/office/drawing/2014/main" id="{0A8A424B-DB9A-E50A-5744-DE78323BF587}"/>
              </a:ext>
            </a:extLst>
          </p:cNvPr>
          <p:cNvSpPr/>
          <p:nvPr/>
        </p:nvSpPr>
        <p:spPr>
          <a:xfrm>
            <a:off x="3413134" y="1570572"/>
            <a:ext cx="2907269" cy="1241308"/>
          </a:xfrm>
          <a:prstGeom prst="frame">
            <a:avLst>
              <a:gd name="adj1" fmla="val 2125"/>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2" name="TextBox 21">
            <a:extLst>
              <a:ext uri="{FF2B5EF4-FFF2-40B4-BE49-F238E27FC236}">
                <a16:creationId xmlns:a16="http://schemas.microsoft.com/office/drawing/2014/main" id="{51525604-B439-A3AB-982C-8AAB8E1AC674}"/>
              </a:ext>
            </a:extLst>
          </p:cNvPr>
          <p:cNvSpPr txBox="1"/>
          <p:nvPr/>
        </p:nvSpPr>
        <p:spPr>
          <a:xfrm>
            <a:off x="1015947" y="579135"/>
            <a:ext cx="1514197" cy="307777"/>
          </a:xfrm>
          <a:prstGeom prst="rect">
            <a:avLst/>
          </a:prstGeom>
          <a:solidFill>
            <a:schemeClr val="bg2"/>
          </a:solidFill>
        </p:spPr>
        <p:txBody>
          <a:bodyPr wrap="none" rtlCol="0">
            <a:spAutoFit/>
          </a:bodyPr>
          <a:lstStyle/>
          <a:p>
            <a:r>
              <a:rPr lang="en-CH" sz="1400" dirty="0">
                <a:latin typeface="Calibri" panose="020F0502020204030204" pitchFamily="34" charset="0"/>
                <a:cs typeface="Calibri" panose="020F0502020204030204" pitchFamily="34" charset="0"/>
              </a:rPr>
              <a:t>Luca Botture et al.</a:t>
            </a:r>
          </a:p>
        </p:txBody>
      </p:sp>
    </p:spTree>
    <p:extLst>
      <p:ext uri="{BB962C8B-B14F-4D97-AF65-F5344CB8AC3E}">
        <p14:creationId xmlns:p14="http://schemas.microsoft.com/office/powerpoint/2010/main" val="7871337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CERN, March 2024 </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dirty="0">
                <a:latin typeface="Calibri"/>
                <a:cs typeface="Calibri"/>
              </a:rPr>
              <a:t>Publications</a:t>
            </a:r>
          </a:p>
        </p:txBody>
      </p:sp>
      <p:sp>
        <p:nvSpPr>
          <p:cNvPr id="8" name="TextBox 4">
            <a:extLst>
              <a:ext uri="{FF2B5EF4-FFF2-40B4-BE49-F238E27FC236}">
                <a16:creationId xmlns:a16="http://schemas.microsoft.com/office/drawing/2014/main" id="{4C4AB211-B1A5-2674-E6AB-9A3AA64AC1E0}"/>
              </a:ext>
            </a:extLst>
          </p:cNvPr>
          <p:cNvSpPr/>
          <p:nvPr/>
        </p:nvSpPr>
        <p:spPr>
          <a:xfrm>
            <a:off x="1119703" y="4482893"/>
            <a:ext cx="6548641" cy="32110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FF5A73"/>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https://cds.cern.ch/collection/Muon%20Collider%20study?ln=en</a:t>
            </a:r>
            <a:endParaRPr lang="en-US" sz="1600" spc="-1" dirty="0">
              <a:solidFill>
                <a:srgbClr val="000000"/>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808DC731-C2EF-AC74-D71C-087225C661AB}"/>
              </a:ext>
            </a:extLst>
          </p:cNvPr>
          <p:cNvSpPr txBox="1"/>
          <p:nvPr/>
        </p:nvSpPr>
        <p:spPr>
          <a:xfrm>
            <a:off x="1081330" y="678924"/>
            <a:ext cx="5830635" cy="3785652"/>
          </a:xfrm>
          <a:prstGeom prst="rect">
            <a:avLst/>
          </a:prstGeom>
          <a:noFill/>
        </p:spPr>
        <p:txBody>
          <a:bodyPr wrap="none" rtlCol="0">
            <a:spAutoFit/>
          </a:bodyPr>
          <a:lstStyle/>
          <a:p>
            <a:r>
              <a:rPr lang="en-CH" sz="1600" dirty="0">
                <a:latin typeface="Calibri" panose="020F0502020204030204" pitchFamily="34" charset="0"/>
                <a:cs typeface="Calibri" panose="020F0502020204030204" pitchFamily="34" charset="0"/>
              </a:rPr>
              <a:t>Defined the rules for the publications</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a:t>
            </a:r>
            <a:r>
              <a:rPr lang="en-CH" sz="1600" dirty="0">
                <a:latin typeface="Calibri" panose="020F0502020204030204" pitchFamily="34" charset="0"/>
                <a:cs typeface="Calibri" panose="020F0502020204030204" pitchFamily="34" charset="0"/>
              </a:rPr>
              <a:t>ccepted by the ICB and GB</a:t>
            </a:r>
          </a:p>
          <a:p>
            <a:pPr marL="285750" indent="-285750">
              <a:buFont typeface="Arial" panose="020B0604020202020204" pitchFamily="34" charset="0"/>
              <a:buChar char="•"/>
            </a:pPr>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The rules are inclusive</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A</a:t>
            </a:r>
            <a:r>
              <a:rPr lang="en-CH" sz="1600" dirty="0">
                <a:latin typeface="Calibri" panose="020F0502020204030204" pitchFamily="34" charset="0"/>
                <a:cs typeface="Calibri" panose="020F0502020204030204" pitchFamily="34" charset="0"/>
              </a:rPr>
              <a:t>nyone who contributed can be author of the IMCC publications</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But you have to register, due to some data protection laws</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Using it for the Interim Report</a:t>
            </a:r>
          </a:p>
          <a:p>
            <a:pPr marL="285750" indent="-285750">
              <a:buFont typeface="Arial" panose="020B0604020202020204" pitchFamily="34" charset="0"/>
              <a:buChar char="•"/>
            </a:pPr>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The newly established PSC started to work</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User friendly publication guidelines should appear online soon</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I</a:t>
            </a:r>
            <a:r>
              <a:rPr lang="en-CH" sz="1600" dirty="0">
                <a:latin typeface="Calibri" panose="020F0502020204030204" pitchFamily="34" charset="0"/>
                <a:cs typeface="Calibri" panose="020F0502020204030204" pitchFamily="34" charset="0"/>
              </a:rPr>
              <a:t>ncluding templates etc.</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Please send talks and papers to them before publications</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Identified past publications that are from the collaboration</a:t>
            </a:r>
          </a:p>
          <a:p>
            <a:pPr marL="285750" indent="-285750">
              <a:buFont typeface="Arial" panose="020B0604020202020204" pitchFamily="34" charset="0"/>
              <a:buChar char="•"/>
            </a:pPr>
            <a:r>
              <a:rPr lang="en-CH" sz="1600" dirty="0">
                <a:latin typeface="Calibri" panose="020F0502020204030204" pitchFamily="34" charset="0"/>
                <a:cs typeface="Calibri" panose="020F0502020204030204" pitchFamily="34" charset="0"/>
              </a:rPr>
              <a:t>Added 68 publications on CDS with the muon collider tag</a:t>
            </a:r>
          </a:p>
        </p:txBody>
      </p:sp>
    </p:spTree>
    <p:extLst>
      <p:ext uri="{BB962C8B-B14F-4D97-AF65-F5344CB8AC3E}">
        <p14:creationId xmlns:p14="http://schemas.microsoft.com/office/powerpoint/2010/main" val="1219739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Synergies and Outreach</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29</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Implementation, IAC, January 2024</a:t>
            </a:r>
            <a:endParaRPr lang="en-GB" dirty="0">
              <a:latin typeface="Calibri"/>
              <a:cs typeface="Calibri"/>
            </a:endParaRPr>
          </a:p>
        </p:txBody>
      </p:sp>
      <p:sp>
        <p:nvSpPr>
          <p:cNvPr id="6" name="Content Placeholder 2"/>
          <p:cNvSpPr>
            <a:spLocks noGrp="1"/>
          </p:cNvSpPr>
          <p:nvPr>
            <p:ph idx="4294967295"/>
          </p:nvPr>
        </p:nvSpPr>
        <p:spPr>
          <a:xfrm>
            <a:off x="146845" y="555526"/>
            <a:ext cx="6153347" cy="2664296"/>
          </a:xfrm>
          <a:prstGeom prst="rect">
            <a:avLst/>
          </a:prstGeom>
        </p:spPr>
        <p:txBody>
          <a:bodyPr>
            <a:noAutofit/>
          </a:bodyPr>
          <a:lstStyle/>
          <a:p>
            <a:pPr marL="0" indent="0">
              <a:buNone/>
            </a:pPr>
            <a:endParaRPr lang="en-US" sz="1400" dirty="0">
              <a:latin typeface="Calibri"/>
              <a:cs typeface="Calibri"/>
            </a:endParaRPr>
          </a:p>
          <a:p>
            <a:pPr marL="0" indent="0">
              <a:buClr>
                <a:schemeClr val="tx1"/>
              </a:buClr>
              <a:buNone/>
            </a:pPr>
            <a:endParaRPr lang="en-US" sz="1400" dirty="0">
              <a:latin typeface="Calibri"/>
              <a:cs typeface="Calibri"/>
            </a:endParaRPr>
          </a:p>
        </p:txBody>
      </p:sp>
      <p:sp>
        <p:nvSpPr>
          <p:cNvPr id="2" name="Slide Number Placeholder 1">
            <a:extLst>
              <a:ext uri="{FF2B5EF4-FFF2-40B4-BE49-F238E27FC236}">
                <a16:creationId xmlns:a16="http://schemas.microsoft.com/office/drawing/2014/main" id="{4E2FBC4E-FA9B-1491-9238-B463DCCDE031}"/>
              </a:ext>
            </a:extLst>
          </p:cNvPr>
          <p:cNvSpPr>
            <a:spLocks noGrp="1"/>
          </p:cNvSpPr>
          <p:nvPr>
            <p:ph type="sldNum" sz="quarter" idx="4"/>
          </p:nvPr>
        </p:nvSpPr>
        <p:spPr/>
        <p:txBody>
          <a:bodyPr/>
          <a:lstStyle/>
          <a:p>
            <a:fld id="{974172A1-1CBF-0B40-9234-7D4D80EC19EA}" type="slidenum">
              <a:rPr lang="en-GB" smtClean="0"/>
              <a:pPr/>
              <a:t>29</a:t>
            </a:fld>
            <a:endParaRPr lang="en-GB" dirty="0"/>
          </a:p>
        </p:txBody>
      </p:sp>
      <p:sp>
        <p:nvSpPr>
          <p:cNvPr id="7" name="Rectangle 1">
            <a:extLst>
              <a:ext uri="{FF2B5EF4-FFF2-40B4-BE49-F238E27FC236}">
                <a16:creationId xmlns:a16="http://schemas.microsoft.com/office/drawing/2014/main" id="{5EB9B3E3-9222-BA50-0E70-E8356704E5E0}"/>
              </a:ext>
            </a:extLst>
          </p:cNvPr>
          <p:cNvSpPr>
            <a:spLocks noChangeArrowheads="1"/>
          </p:cNvSpPr>
          <p:nvPr/>
        </p:nvSpPr>
        <p:spPr bwMode="auto">
          <a:xfrm>
            <a:off x="258194" y="961152"/>
            <a:ext cx="8850310" cy="375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Training of young people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Novel concept is particularly challenging and motivating for them</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1400" dirty="0">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Technologies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effectLst/>
                <a:latin typeface="Calibri" panose="020F0502020204030204" pitchFamily="34" charset="0"/>
                <a:cs typeface="Calibri" panose="020F0502020204030204" pitchFamily="34" charset="0"/>
              </a:rPr>
              <a:t>Need HTS, in particular solenoids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Fusion reactors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Power generators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Nuclear Magnetic Resonance (NMR)</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Magnetic Resonance Imaging (MRI)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Magnets for other uses (neutron spectroscopy, detector solenoids, hadron collider magnets)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Target is synergetic with neutron spallation sources, in particular liquid metal target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High-efficiency power sources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RF in magnetic field can be relevant for some fusion reactors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High-power proton facility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Facilities such as </a:t>
            </a:r>
            <a:r>
              <a:rPr lang="en-US" sz="1400" dirty="0" err="1">
                <a:latin typeface="Calibri" panose="020F0502020204030204" pitchFamily="34" charset="0"/>
                <a:cs typeface="Calibri" panose="020F0502020204030204" pitchFamily="34" charset="0"/>
              </a:rPr>
              <a:t>NuStorm</a:t>
            </a:r>
            <a:r>
              <a:rPr lang="en-US" sz="1400" dirty="0">
                <a:latin typeface="Calibri" panose="020F0502020204030204" pitchFamily="34" charset="0"/>
                <a:cs typeface="Calibri" panose="020F0502020204030204" pitchFamily="34" charset="0"/>
              </a:rPr>
              <a:t>, mu2e, COMET, highly polarized low-energy muon beams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14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400" dirty="0">
                <a:latin typeface="Calibri" panose="020F0502020204030204" pitchFamily="34" charset="0"/>
                <a:cs typeface="Calibri" panose="020F0502020204030204" pitchFamily="34" charset="0"/>
              </a:rPr>
              <a:t>(Need to add: detector technologies, AI, physics)</a:t>
            </a:r>
          </a:p>
        </p:txBody>
      </p:sp>
    </p:spTree>
    <p:extLst>
      <p:ext uri="{BB962C8B-B14F-4D97-AF65-F5344CB8AC3E}">
        <p14:creationId xmlns:p14="http://schemas.microsoft.com/office/powerpoint/2010/main" val="1011026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lstStyle/>
          <a:p>
            <a:r>
              <a:rPr lang="en-GB" sz="3200" dirty="0" err="1">
                <a:latin typeface="Calibri"/>
                <a:cs typeface="Calibri"/>
              </a:rPr>
              <a:t>MoC</a:t>
            </a:r>
            <a:r>
              <a:rPr lang="en-GB" sz="3200" dirty="0">
                <a:latin typeface="Calibri"/>
                <a:cs typeface="Calibri"/>
              </a:rPr>
              <a:t> and Design Study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CERN, March 2024 </a:t>
            </a:r>
            <a:endParaRPr lang="en-GB" dirty="0">
              <a:latin typeface="Calibri"/>
              <a:cs typeface="Calibri"/>
            </a:endParaRPr>
          </a:p>
        </p:txBody>
      </p:sp>
      <p:graphicFrame>
        <p:nvGraphicFramePr>
          <p:cNvPr id="6" name="Table 5"/>
          <p:cNvGraphicFramePr>
            <a:graphicFrameLocks noGrp="1"/>
          </p:cNvGraphicFramePr>
          <p:nvPr>
            <p:extLst>
              <p:ext uri="{D42A27DB-BD31-4B8C-83A1-F6EECF244321}">
                <p14:modId xmlns:p14="http://schemas.microsoft.com/office/powerpoint/2010/main" val="460061210"/>
              </p:ext>
            </p:extLst>
          </p:nvPr>
        </p:nvGraphicFramePr>
        <p:xfrm>
          <a:off x="107504" y="885507"/>
          <a:ext cx="2160240" cy="3849147"/>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3689">
                <a:tc>
                  <a:txBody>
                    <a:bodyPr/>
                    <a:lstStyle/>
                    <a:p>
                      <a:r>
                        <a:rPr lang="en-US" sz="800" dirty="0">
                          <a:latin typeface="Calibri"/>
                          <a:cs typeface="Calibri"/>
                        </a:rPr>
                        <a:t>IEIO</a:t>
                      </a:r>
                    </a:p>
                  </a:txBody>
                  <a:tcPr/>
                </a:tc>
                <a:tc>
                  <a:txBody>
                    <a:bodyPr/>
                    <a:lstStyle/>
                    <a:p>
                      <a:r>
                        <a:rPr lang="en-US" sz="800" b="1" dirty="0">
                          <a:latin typeface="Calibri"/>
                          <a:cs typeface="Calibri"/>
                        </a:rPr>
                        <a:t>CERN</a:t>
                      </a:r>
                    </a:p>
                  </a:txBody>
                  <a:tcPr/>
                </a:tc>
                <a:extLst>
                  <a:ext uri="{0D108BD9-81ED-4DB2-BD59-A6C34878D82A}">
                    <a16:rowId xmlns:a16="http://schemas.microsoft.com/office/drawing/2014/main" val="10000"/>
                  </a:ext>
                </a:extLst>
              </a:tr>
              <a:tr h="203689">
                <a:tc>
                  <a:txBody>
                    <a:bodyPr/>
                    <a:lstStyle/>
                    <a:p>
                      <a:r>
                        <a:rPr lang="en-US" sz="800" dirty="0">
                          <a:latin typeface="Calibri"/>
                          <a:cs typeface="Calibri"/>
                        </a:rPr>
                        <a:t>FR</a:t>
                      </a:r>
                    </a:p>
                  </a:txBody>
                  <a:tcPr/>
                </a:tc>
                <a:tc>
                  <a:txBody>
                    <a:bodyPr/>
                    <a:lstStyle/>
                    <a:p>
                      <a:r>
                        <a:rPr lang="en-US" sz="800" b="1" dirty="0">
                          <a:latin typeface="Calibri"/>
                          <a:cs typeface="Calibri"/>
                        </a:rPr>
                        <a:t>CEA-IRFU</a:t>
                      </a:r>
                    </a:p>
                  </a:txBody>
                  <a:tcPr/>
                </a:tc>
                <a:extLst>
                  <a:ext uri="{0D108BD9-81ED-4DB2-BD59-A6C34878D82A}">
                    <a16:rowId xmlns:a16="http://schemas.microsoft.com/office/drawing/2014/main" val="10001"/>
                  </a:ext>
                </a:extLst>
              </a:tr>
              <a:tr h="203689">
                <a:tc>
                  <a:txBody>
                    <a:bodyPr/>
                    <a:lstStyle/>
                    <a:p>
                      <a:endParaRPr lang="en-US" sz="800" dirty="0">
                        <a:latin typeface="Calibri"/>
                        <a:cs typeface="Calibri"/>
                      </a:endParaRPr>
                    </a:p>
                  </a:txBody>
                  <a:tcPr/>
                </a:tc>
                <a:tc>
                  <a:txBody>
                    <a:bodyPr/>
                    <a:lstStyle/>
                    <a:p>
                      <a:r>
                        <a:rPr lang="en-US" sz="800" dirty="0">
                          <a:latin typeface="Calibri"/>
                          <a:cs typeface="Calibri"/>
                        </a:rPr>
                        <a:t>CNRS-LNCMI</a:t>
                      </a:r>
                    </a:p>
                  </a:txBody>
                  <a:tcPr/>
                </a:tc>
                <a:extLst>
                  <a:ext uri="{0D108BD9-81ED-4DB2-BD59-A6C34878D82A}">
                    <a16:rowId xmlns:a16="http://schemas.microsoft.com/office/drawing/2014/main" val="10002"/>
                  </a:ext>
                </a:extLst>
              </a:tr>
              <a:tr h="203689">
                <a:tc>
                  <a:txBody>
                    <a:bodyPr/>
                    <a:lstStyle/>
                    <a:p>
                      <a:r>
                        <a:rPr lang="en-US" sz="800" dirty="0">
                          <a:latin typeface="Calibri"/>
                          <a:cs typeface="Calibri"/>
                        </a:rPr>
                        <a:t>DE</a:t>
                      </a:r>
                    </a:p>
                  </a:txBody>
                  <a:tcPr/>
                </a:tc>
                <a:tc>
                  <a:txBody>
                    <a:bodyPr/>
                    <a:lstStyle/>
                    <a:p>
                      <a:r>
                        <a:rPr lang="en-US" sz="800" dirty="0">
                          <a:latin typeface="Calibri"/>
                          <a:cs typeface="Calibri"/>
                        </a:rPr>
                        <a:t>DESY</a:t>
                      </a:r>
                    </a:p>
                  </a:txBody>
                  <a:tcPr/>
                </a:tc>
                <a:extLst>
                  <a:ext uri="{0D108BD9-81ED-4DB2-BD59-A6C34878D82A}">
                    <a16:rowId xmlns:a16="http://schemas.microsoft.com/office/drawing/2014/main" val="10003"/>
                  </a:ext>
                </a:extLst>
              </a:tr>
              <a:tr h="222027">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latin typeface="Calibri"/>
                          <a:cs typeface="Calibri"/>
                        </a:rPr>
                        <a:t>Technical University of Darmstadt</a:t>
                      </a:r>
                    </a:p>
                  </a:txBody>
                  <a:tcPr/>
                </a:tc>
                <a:extLst>
                  <a:ext uri="{0D108BD9-81ED-4DB2-BD59-A6C34878D82A}">
                    <a16:rowId xmlns:a16="http://schemas.microsoft.com/office/drawing/2014/main" val="10004"/>
                  </a:ext>
                </a:extLst>
              </a:tr>
              <a:tr h="203689">
                <a:tc>
                  <a:txBody>
                    <a:bodyPr/>
                    <a:lstStyle/>
                    <a:p>
                      <a:endParaRPr lang="en-US" sz="800" dirty="0">
                        <a:latin typeface="Calibri"/>
                        <a:cs typeface="Calibri"/>
                      </a:endParaRPr>
                    </a:p>
                  </a:txBody>
                  <a:tcPr/>
                </a:tc>
                <a:tc>
                  <a:txBody>
                    <a:bodyPr/>
                    <a:lstStyle/>
                    <a:p>
                      <a:r>
                        <a:rPr lang="en-US" sz="800" b="1" dirty="0">
                          <a:latin typeface="Calibri"/>
                          <a:cs typeface="Calibri"/>
                        </a:rPr>
                        <a:t>University</a:t>
                      </a:r>
                      <a:r>
                        <a:rPr lang="en-US" sz="800" b="1" baseline="0" dirty="0">
                          <a:latin typeface="Calibri"/>
                          <a:cs typeface="Calibri"/>
                        </a:rPr>
                        <a:t> of Rostock</a:t>
                      </a:r>
                    </a:p>
                  </a:txBody>
                  <a:tcPr/>
                </a:tc>
                <a:extLst>
                  <a:ext uri="{0D108BD9-81ED-4DB2-BD59-A6C34878D82A}">
                    <a16:rowId xmlns:a16="http://schemas.microsoft.com/office/drawing/2014/main" val="10005"/>
                  </a:ext>
                </a:extLst>
              </a:tr>
              <a:tr h="203689">
                <a:tc>
                  <a:txBody>
                    <a:bodyPr/>
                    <a:lstStyle/>
                    <a:p>
                      <a:endParaRPr lang="en-US" sz="800" dirty="0">
                        <a:latin typeface="Calibri"/>
                        <a:cs typeface="Calibri"/>
                      </a:endParaRPr>
                    </a:p>
                  </a:txBody>
                  <a:tcPr/>
                </a:tc>
                <a:tc>
                  <a:txBody>
                    <a:bodyPr/>
                    <a:lstStyle/>
                    <a:p>
                      <a:r>
                        <a:rPr lang="en-US" sz="800" baseline="0" dirty="0">
                          <a:latin typeface="Calibri"/>
                          <a:cs typeface="Calibri"/>
                        </a:rPr>
                        <a:t>KIT</a:t>
                      </a:r>
                    </a:p>
                  </a:txBody>
                  <a:tcPr/>
                </a:tc>
                <a:extLst>
                  <a:ext uri="{0D108BD9-81ED-4DB2-BD59-A6C34878D82A}">
                    <a16:rowId xmlns:a16="http://schemas.microsoft.com/office/drawing/2014/main" val="10006"/>
                  </a:ext>
                </a:extLst>
              </a:tr>
              <a:tr h="203689">
                <a:tc>
                  <a:txBody>
                    <a:bodyPr/>
                    <a:lstStyle/>
                    <a:p>
                      <a:r>
                        <a:rPr lang="en-US" sz="800" dirty="0">
                          <a:latin typeface="Calibri"/>
                          <a:cs typeface="Calibri"/>
                        </a:rPr>
                        <a:t>SE</a:t>
                      </a:r>
                    </a:p>
                  </a:txBody>
                  <a:tcPr/>
                </a:tc>
                <a:tc>
                  <a:txBody>
                    <a:bodyPr/>
                    <a:lstStyle/>
                    <a:p>
                      <a:r>
                        <a:rPr lang="en-US" sz="800" b="1" i="0" dirty="0">
                          <a:latin typeface="Calibri"/>
                          <a:cs typeface="Calibri"/>
                        </a:rPr>
                        <a:t>ESS</a:t>
                      </a:r>
                    </a:p>
                  </a:txBody>
                  <a:tcPr/>
                </a:tc>
                <a:extLst>
                  <a:ext uri="{0D108BD9-81ED-4DB2-BD59-A6C34878D82A}">
                    <a16:rowId xmlns:a16="http://schemas.microsoft.com/office/drawing/2014/main" val="10007"/>
                  </a:ext>
                </a:extLst>
              </a:tr>
              <a:tr h="203689">
                <a:tc>
                  <a:txBody>
                    <a:bodyPr/>
                    <a:lstStyle/>
                    <a:p>
                      <a:endParaRPr lang="en-US" sz="800" dirty="0">
                        <a:latin typeface="Calibri"/>
                        <a:cs typeface="Calibri"/>
                      </a:endParaRPr>
                    </a:p>
                  </a:txBody>
                  <a:tcPr/>
                </a:tc>
                <a:tc>
                  <a:txBody>
                    <a:bodyPr/>
                    <a:lstStyle/>
                    <a:p>
                      <a:r>
                        <a:rPr lang="en-US" sz="800" b="1" dirty="0">
                          <a:latin typeface="Calibri"/>
                          <a:cs typeface="Calibri"/>
                        </a:rPr>
                        <a:t>University</a:t>
                      </a:r>
                      <a:r>
                        <a:rPr lang="en-US" sz="800" b="1" baseline="0" dirty="0">
                          <a:latin typeface="Calibri"/>
                          <a:cs typeface="Calibri"/>
                        </a:rPr>
                        <a:t> of Uppsala</a:t>
                      </a:r>
                    </a:p>
                  </a:txBody>
                  <a:tcPr/>
                </a:tc>
                <a:extLst>
                  <a:ext uri="{0D108BD9-81ED-4DB2-BD59-A6C34878D82A}">
                    <a16:rowId xmlns:a16="http://schemas.microsoft.com/office/drawing/2014/main" val="10008"/>
                  </a:ext>
                </a:extLst>
              </a:tr>
              <a:tr h="203689">
                <a:tc>
                  <a:txBody>
                    <a:bodyPr/>
                    <a:lstStyle/>
                    <a:p>
                      <a:r>
                        <a:rPr lang="en-US" sz="800" dirty="0">
                          <a:latin typeface="Calibri"/>
                          <a:cs typeface="Calibri"/>
                        </a:rPr>
                        <a:t>PT</a:t>
                      </a:r>
                    </a:p>
                  </a:txBody>
                  <a:tcPr/>
                </a:tc>
                <a:tc>
                  <a:txBody>
                    <a:bodyPr/>
                    <a:lstStyle/>
                    <a:p>
                      <a:r>
                        <a:rPr lang="en-US" sz="800" b="1" i="0" dirty="0">
                          <a:latin typeface="Calibri"/>
                          <a:cs typeface="Calibri"/>
                        </a:rPr>
                        <a:t>LIP</a:t>
                      </a:r>
                    </a:p>
                  </a:txBody>
                  <a:tcPr/>
                </a:tc>
                <a:extLst>
                  <a:ext uri="{0D108BD9-81ED-4DB2-BD59-A6C34878D82A}">
                    <a16:rowId xmlns:a16="http://schemas.microsoft.com/office/drawing/2014/main" val="10009"/>
                  </a:ext>
                </a:extLst>
              </a:tr>
              <a:tr h="203689">
                <a:tc>
                  <a:txBody>
                    <a:bodyPr/>
                    <a:lstStyle/>
                    <a:p>
                      <a:r>
                        <a:rPr lang="en-US" sz="800" dirty="0">
                          <a:latin typeface="Calibri"/>
                          <a:cs typeface="Calibri"/>
                        </a:rPr>
                        <a:t>NL</a:t>
                      </a:r>
                    </a:p>
                  </a:txBody>
                  <a:tcPr/>
                </a:tc>
                <a:tc>
                  <a:txBody>
                    <a:bodyPr/>
                    <a:lstStyle/>
                    <a:p>
                      <a:r>
                        <a:rPr lang="en-US" sz="800" b="1" dirty="0">
                          <a:latin typeface="Calibri"/>
                          <a:cs typeface="Calibri"/>
                        </a:rPr>
                        <a:t>University of Twente</a:t>
                      </a:r>
                    </a:p>
                  </a:txBody>
                  <a:tcPr/>
                </a:tc>
                <a:extLst>
                  <a:ext uri="{0D108BD9-81ED-4DB2-BD59-A6C34878D82A}">
                    <a16:rowId xmlns:a16="http://schemas.microsoft.com/office/drawing/2014/main" val="10010"/>
                  </a:ext>
                </a:extLst>
              </a:tr>
              <a:tr h="203689">
                <a:tc>
                  <a:txBody>
                    <a:bodyPr/>
                    <a:lstStyle/>
                    <a:p>
                      <a:r>
                        <a:rPr lang="en-US" sz="800" dirty="0">
                          <a:latin typeface="Calibri"/>
                          <a:cs typeface="Calibri"/>
                        </a:rPr>
                        <a:t>FI</a:t>
                      </a:r>
                    </a:p>
                  </a:txBody>
                  <a:tcPr/>
                </a:tc>
                <a:tc>
                  <a:txBody>
                    <a:bodyPr/>
                    <a:lstStyle/>
                    <a:p>
                      <a:r>
                        <a:rPr lang="en-US" sz="800" b="1" dirty="0">
                          <a:latin typeface="Calibri"/>
                          <a:cs typeface="Calibri"/>
                        </a:rPr>
                        <a:t>Tampere</a:t>
                      </a:r>
                      <a:r>
                        <a:rPr lang="en-US" sz="800" b="1" baseline="0" dirty="0">
                          <a:latin typeface="Calibri"/>
                          <a:cs typeface="Calibri"/>
                        </a:rPr>
                        <a:t> University</a:t>
                      </a:r>
                      <a:endParaRPr lang="en-US" sz="800" b="1" dirty="0">
                        <a:latin typeface="Calibri"/>
                        <a:cs typeface="Calibri"/>
                      </a:endParaRPr>
                    </a:p>
                  </a:txBody>
                  <a:tcPr/>
                </a:tc>
                <a:extLst>
                  <a:ext uri="{0D108BD9-81ED-4DB2-BD59-A6C34878D82A}">
                    <a16:rowId xmlns:a16="http://schemas.microsoft.com/office/drawing/2014/main" val="10011"/>
                  </a:ext>
                </a:extLst>
              </a:tr>
              <a:tr h="203689">
                <a:tc>
                  <a:txBody>
                    <a:bodyPr/>
                    <a:lstStyle/>
                    <a:p>
                      <a:r>
                        <a:rPr lang="en-US" sz="800" dirty="0">
                          <a:latin typeface="Calibri"/>
                          <a:cs typeface="Calibri"/>
                        </a:rPr>
                        <a:t>LAT</a:t>
                      </a:r>
                    </a:p>
                  </a:txBody>
                  <a:tcPr/>
                </a:tc>
                <a:tc>
                  <a:txBody>
                    <a:bodyPr/>
                    <a:lstStyle/>
                    <a:p>
                      <a:r>
                        <a:rPr lang="en-US" sz="800" b="1" i="0" dirty="0">
                          <a:latin typeface="Calibri"/>
                          <a:cs typeface="Calibri"/>
                        </a:rPr>
                        <a:t>Riga Technical </a:t>
                      </a:r>
                      <a:r>
                        <a:rPr lang="en-US" sz="800" b="1" i="0" dirty="0" err="1">
                          <a:latin typeface="Calibri"/>
                          <a:cs typeface="Calibri"/>
                        </a:rPr>
                        <a:t>Univers</a:t>
                      </a:r>
                      <a:r>
                        <a:rPr lang="en-US" sz="800" b="1" i="0" dirty="0">
                          <a:latin typeface="Calibri"/>
                          <a:cs typeface="Calibri"/>
                        </a:rPr>
                        <a:t>.</a:t>
                      </a:r>
                    </a:p>
                  </a:txBody>
                  <a:tcPr/>
                </a:tc>
                <a:extLst>
                  <a:ext uri="{0D108BD9-81ED-4DB2-BD59-A6C34878D82A}">
                    <a16:rowId xmlns:a16="http://schemas.microsoft.com/office/drawing/2014/main" val="10012"/>
                  </a:ext>
                </a:extLst>
              </a:tr>
              <a:tr h="203689">
                <a:tc>
                  <a:txBody>
                    <a:bodyPr/>
                    <a:lstStyle/>
                    <a:p>
                      <a:r>
                        <a:rPr lang="en-US" sz="800" dirty="0">
                          <a:latin typeface="Calibri"/>
                          <a:cs typeface="Calibri"/>
                        </a:rPr>
                        <a:t>CH</a:t>
                      </a:r>
                    </a:p>
                  </a:txBody>
                  <a:tcPr/>
                </a:tc>
                <a:tc>
                  <a:txBody>
                    <a:bodyPr/>
                    <a:lstStyle/>
                    <a:p>
                      <a:r>
                        <a:rPr lang="en-US" sz="800" b="1" i="0" dirty="0">
                          <a:latin typeface="Calibri"/>
                          <a:cs typeface="Calibri"/>
                        </a:rPr>
                        <a:t>PSI</a:t>
                      </a:r>
                    </a:p>
                  </a:txBody>
                  <a:tcPr/>
                </a:tc>
                <a:extLst>
                  <a:ext uri="{0D108BD9-81ED-4DB2-BD59-A6C34878D82A}">
                    <a16:rowId xmlns:a16="http://schemas.microsoft.com/office/drawing/2014/main" val="10013"/>
                  </a:ext>
                </a:extLst>
              </a:tr>
              <a:tr h="203689">
                <a:tc>
                  <a:txBody>
                    <a:bodyPr/>
                    <a:lstStyle/>
                    <a:p>
                      <a:endParaRPr lang="en-US" sz="800" dirty="0">
                        <a:latin typeface="Calibri"/>
                        <a:cs typeface="Calibri"/>
                      </a:endParaRPr>
                    </a:p>
                  </a:txBody>
                  <a:tcPr/>
                </a:tc>
                <a:tc>
                  <a:txBody>
                    <a:bodyPr/>
                    <a:lstStyle/>
                    <a:p>
                      <a:r>
                        <a:rPr lang="en-US" sz="800" b="1" i="0" dirty="0">
                          <a:latin typeface="Calibri"/>
                          <a:cs typeface="Calibri"/>
                        </a:rPr>
                        <a:t>University of Geneva</a:t>
                      </a:r>
                    </a:p>
                  </a:txBody>
                  <a:tcPr/>
                </a:tc>
                <a:extLst>
                  <a:ext uri="{0D108BD9-81ED-4DB2-BD59-A6C34878D82A}">
                    <a16:rowId xmlns:a16="http://schemas.microsoft.com/office/drawing/2014/main" val="10014"/>
                  </a:ext>
                </a:extLst>
              </a:tr>
              <a:tr h="203689">
                <a:tc>
                  <a:txBody>
                    <a:bodyPr/>
                    <a:lstStyle/>
                    <a:p>
                      <a:endParaRPr lang="en-US" sz="800" dirty="0">
                        <a:latin typeface="Calibri"/>
                        <a:cs typeface="Calibri"/>
                      </a:endParaRPr>
                    </a:p>
                  </a:txBody>
                  <a:tcPr/>
                </a:tc>
                <a:tc>
                  <a:txBody>
                    <a:bodyPr/>
                    <a:lstStyle/>
                    <a:p>
                      <a:r>
                        <a:rPr lang="en-US" sz="800" b="0" i="0" dirty="0">
                          <a:latin typeface="Calibri"/>
                          <a:cs typeface="Calibri"/>
                        </a:rPr>
                        <a:t>EPFL</a:t>
                      </a:r>
                    </a:p>
                  </a:txBody>
                  <a:tcPr/>
                </a:tc>
                <a:extLst>
                  <a:ext uri="{0D108BD9-81ED-4DB2-BD59-A6C34878D82A}">
                    <a16:rowId xmlns:a16="http://schemas.microsoft.com/office/drawing/2014/main" val="10015"/>
                  </a:ext>
                </a:extLst>
              </a:tr>
              <a:tr h="203689">
                <a:tc>
                  <a:txBody>
                    <a:bodyPr/>
                    <a:lstStyle/>
                    <a:p>
                      <a:r>
                        <a:rPr lang="en-US" sz="800" dirty="0">
                          <a:latin typeface="Calibri"/>
                          <a:cs typeface="Calibri"/>
                        </a:rPr>
                        <a:t>EST</a:t>
                      </a:r>
                    </a:p>
                  </a:txBody>
                  <a:tcPr/>
                </a:tc>
                <a:tc>
                  <a:txBody>
                    <a:bodyPr/>
                    <a:lstStyle/>
                    <a:p>
                      <a:r>
                        <a:rPr lang="en-US" sz="800" b="1" i="1" dirty="0">
                          <a:latin typeface="Calibri"/>
                          <a:cs typeface="Calibri"/>
                        </a:rPr>
                        <a:t>Tartu University</a:t>
                      </a:r>
                    </a:p>
                  </a:txBody>
                  <a:tcPr/>
                </a:tc>
                <a:extLst>
                  <a:ext uri="{0D108BD9-81ED-4DB2-BD59-A6C34878D82A}">
                    <a16:rowId xmlns:a16="http://schemas.microsoft.com/office/drawing/2014/main" val="10016"/>
                  </a:ext>
                </a:extLst>
              </a:tr>
              <a:tr h="203689">
                <a:tc>
                  <a:txBody>
                    <a:bodyPr/>
                    <a:lstStyle/>
                    <a:p>
                      <a:r>
                        <a:rPr lang="en-US" sz="800" dirty="0">
                          <a:latin typeface="Calibri"/>
                          <a:cs typeface="Calibri"/>
                        </a:rPr>
                        <a:t>BE</a:t>
                      </a:r>
                    </a:p>
                  </a:txBody>
                  <a:tcPr/>
                </a:tc>
                <a:tc>
                  <a:txBody>
                    <a:bodyPr/>
                    <a:lstStyle/>
                    <a:p>
                      <a:r>
                        <a:rPr lang="en-US" sz="800" b="1" i="0" baseline="0" dirty="0">
                          <a:solidFill>
                            <a:schemeClr val="tx1"/>
                          </a:solidFill>
                          <a:latin typeface="Calibri"/>
                          <a:cs typeface="Calibri"/>
                        </a:rPr>
                        <a:t>Univ. Louvain</a:t>
                      </a:r>
                    </a:p>
                  </a:txBody>
                  <a:tcPr/>
                </a:tc>
                <a:extLst>
                  <a:ext uri="{0D108BD9-81ED-4DB2-BD59-A6C34878D82A}">
                    <a16:rowId xmlns:a16="http://schemas.microsoft.com/office/drawing/2014/main" val="1248444713"/>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76309044"/>
              </p:ext>
            </p:extLst>
          </p:nvPr>
        </p:nvGraphicFramePr>
        <p:xfrm>
          <a:off x="2339752" y="627534"/>
          <a:ext cx="2160240" cy="4339758"/>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191102">
                <a:tc>
                  <a:txBody>
                    <a:bodyPr/>
                    <a:lstStyle/>
                    <a:p>
                      <a:r>
                        <a:rPr lang="en-US" sz="800" dirty="0">
                          <a:latin typeface="Calibri"/>
                          <a:cs typeface="Calibri"/>
                        </a:rPr>
                        <a:t>UK</a:t>
                      </a:r>
                    </a:p>
                  </a:txBody>
                  <a:tcPr/>
                </a:tc>
                <a:tc>
                  <a:txBody>
                    <a:bodyPr/>
                    <a:lstStyle/>
                    <a:p>
                      <a:r>
                        <a:rPr lang="en-US" sz="800" b="1" i="0" dirty="0">
                          <a:latin typeface="Calibri"/>
                          <a:cs typeface="Calibri"/>
                        </a:rPr>
                        <a:t>RAL</a:t>
                      </a:r>
                    </a:p>
                  </a:txBody>
                  <a:tcPr/>
                </a:tc>
                <a:extLst>
                  <a:ext uri="{0D108BD9-81ED-4DB2-BD59-A6C34878D82A}">
                    <a16:rowId xmlns:a16="http://schemas.microsoft.com/office/drawing/2014/main" val="10000"/>
                  </a:ext>
                </a:extLst>
              </a:tr>
              <a:tr h="214535">
                <a:tc>
                  <a:txBody>
                    <a:bodyPr/>
                    <a:lstStyle/>
                    <a:p>
                      <a:endParaRPr lang="en-US" sz="800" dirty="0">
                        <a:latin typeface="Calibri"/>
                        <a:cs typeface="Calibri"/>
                      </a:endParaRPr>
                    </a:p>
                  </a:txBody>
                  <a:tcPr/>
                </a:tc>
                <a:tc>
                  <a:txBody>
                    <a:bodyPr/>
                    <a:lstStyle/>
                    <a:p>
                      <a:r>
                        <a:rPr lang="en-US" sz="800" baseline="0" dirty="0">
                          <a:latin typeface="Calibri"/>
                          <a:cs typeface="Calibri"/>
                        </a:rPr>
                        <a:t>UK Research and Innovation</a:t>
                      </a:r>
                    </a:p>
                  </a:txBody>
                  <a:tcPr/>
                </a:tc>
                <a:extLst>
                  <a:ext uri="{0D108BD9-81ED-4DB2-BD59-A6C34878D82A}">
                    <a16:rowId xmlns:a16="http://schemas.microsoft.com/office/drawing/2014/main" val="10001"/>
                  </a:ext>
                </a:extLst>
              </a:tr>
              <a:tr h="214535">
                <a:tc>
                  <a:txBody>
                    <a:bodyPr/>
                    <a:lstStyle/>
                    <a:p>
                      <a:endParaRPr lang="en-US" sz="800" dirty="0">
                        <a:latin typeface="Calibri"/>
                        <a:cs typeface="Calibri"/>
                      </a:endParaRPr>
                    </a:p>
                  </a:txBody>
                  <a:tcPr/>
                </a:tc>
                <a:tc>
                  <a:txBody>
                    <a:bodyPr/>
                    <a:lstStyle/>
                    <a:p>
                      <a:r>
                        <a:rPr lang="en-US" sz="800" b="1" i="1" baseline="0" dirty="0">
                          <a:latin typeface="Calibri"/>
                          <a:cs typeface="Calibri"/>
                        </a:rPr>
                        <a:t>University of Lancaster</a:t>
                      </a:r>
                    </a:p>
                  </a:txBody>
                  <a:tcPr/>
                </a:tc>
                <a:extLst>
                  <a:ext uri="{0D108BD9-81ED-4DB2-BD59-A6C34878D82A}">
                    <a16:rowId xmlns:a16="http://schemas.microsoft.com/office/drawing/2014/main" val="10002"/>
                  </a:ext>
                </a:extLst>
              </a:tr>
              <a:tr h="264768">
                <a:tc>
                  <a:txBody>
                    <a:bodyPr/>
                    <a:lstStyle/>
                    <a:p>
                      <a:endParaRPr lang="en-US" sz="800" dirty="0">
                        <a:latin typeface="Calibri"/>
                        <a:cs typeface="Calibri"/>
                      </a:endParaRPr>
                    </a:p>
                  </a:txBody>
                  <a:tcPr/>
                </a:tc>
                <a:tc>
                  <a:txBody>
                    <a:bodyPr/>
                    <a:lstStyle/>
                    <a:p>
                      <a:r>
                        <a:rPr lang="en-US" sz="800" b="1" baseline="0" dirty="0">
                          <a:latin typeface="Calibri"/>
                          <a:cs typeface="Calibri"/>
                        </a:rPr>
                        <a:t>University of Southampton</a:t>
                      </a:r>
                    </a:p>
                  </a:txBody>
                  <a:tcPr/>
                </a:tc>
                <a:extLst>
                  <a:ext uri="{0D108BD9-81ED-4DB2-BD59-A6C34878D82A}">
                    <a16:rowId xmlns:a16="http://schemas.microsoft.com/office/drawing/2014/main" val="10003"/>
                  </a:ext>
                </a:extLst>
              </a:tr>
              <a:tr h="214535">
                <a:tc>
                  <a:txBody>
                    <a:bodyPr/>
                    <a:lstStyle/>
                    <a:p>
                      <a:endParaRPr lang="en-US" sz="800" dirty="0">
                        <a:latin typeface="Calibri"/>
                        <a:cs typeface="Calibri"/>
                      </a:endParaRPr>
                    </a:p>
                  </a:txBody>
                  <a:tcPr/>
                </a:tc>
                <a:tc>
                  <a:txBody>
                    <a:bodyPr/>
                    <a:lstStyle/>
                    <a:p>
                      <a:r>
                        <a:rPr lang="en-US" sz="800" b="1" i="0" baseline="0" dirty="0">
                          <a:latin typeface="Calibri"/>
                          <a:cs typeface="Calibri"/>
                        </a:rPr>
                        <a:t>University of </a:t>
                      </a:r>
                      <a:r>
                        <a:rPr lang="en-US" sz="800" b="1" i="0" baseline="0" dirty="0" err="1">
                          <a:latin typeface="Calibri"/>
                          <a:cs typeface="Calibri"/>
                        </a:rPr>
                        <a:t>Strathclyde</a:t>
                      </a:r>
                      <a:endParaRPr lang="en-US" sz="800" b="1" i="0" baseline="0" dirty="0">
                        <a:latin typeface="Calibri"/>
                        <a:cs typeface="Calibri"/>
                      </a:endParaRPr>
                    </a:p>
                  </a:txBody>
                  <a:tcPr/>
                </a:tc>
                <a:extLst>
                  <a:ext uri="{0D108BD9-81ED-4DB2-BD59-A6C34878D82A}">
                    <a16:rowId xmlns:a16="http://schemas.microsoft.com/office/drawing/2014/main" val="10004"/>
                  </a:ext>
                </a:extLst>
              </a:tr>
              <a:tr h="214535">
                <a:tc>
                  <a:txBody>
                    <a:bodyPr/>
                    <a:lstStyle/>
                    <a:p>
                      <a:endParaRPr lang="en-US" sz="800" dirty="0">
                        <a:latin typeface="Calibri"/>
                        <a:cs typeface="Calibri"/>
                      </a:endParaRPr>
                    </a:p>
                  </a:txBody>
                  <a:tcPr/>
                </a:tc>
                <a:tc>
                  <a:txBody>
                    <a:bodyPr/>
                    <a:lstStyle/>
                    <a:p>
                      <a:r>
                        <a:rPr lang="en-US" sz="800" b="1" baseline="0" dirty="0">
                          <a:latin typeface="Calibri"/>
                          <a:cs typeface="Calibri"/>
                        </a:rPr>
                        <a:t>University of Sussex</a:t>
                      </a:r>
                    </a:p>
                  </a:txBody>
                  <a:tcPr/>
                </a:tc>
                <a:extLst>
                  <a:ext uri="{0D108BD9-81ED-4DB2-BD59-A6C34878D82A}">
                    <a16:rowId xmlns:a16="http://schemas.microsoft.com/office/drawing/2014/main" val="10005"/>
                  </a:ext>
                </a:extLst>
              </a:tr>
              <a:tr h="214535">
                <a:tc>
                  <a:txBody>
                    <a:bodyPr/>
                    <a:lstStyle/>
                    <a:p>
                      <a:endParaRPr lang="en-US" sz="800">
                        <a:latin typeface="Calibri"/>
                        <a:cs typeface="Calibri"/>
                      </a:endParaRPr>
                    </a:p>
                  </a:txBody>
                  <a:tcPr/>
                </a:tc>
                <a:tc>
                  <a:txBody>
                    <a:bodyPr/>
                    <a:lstStyle/>
                    <a:p>
                      <a:r>
                        <a:rPr lang="en-US" sz="800" b="1" baseline="0" dirty="0">
                          <a:latin typeface="Calibri"/>
                          <a:cs typeface="Calibri"/>
                        </a:rPr>
                        <a:t>Imperial College London</a:t>
                      </a:r>
                    </a:p>
                  </a:txBody>
                  <a:tcPr/>
                </a:tc>
                <a:extLst>
                  <a:ext uri="{0D108BD9-81ED-4DB2-BD59-A6C34878D82A}">
                    <a16:rowId xmlns:a16="http://schemas.microsoft.com/office/drawing/2014/main" val="10006"/>
                  </a:ext>
                </a:extLst>
              </a:tr>
              <a:tr h="214535">
                <a:tc>
                  <a:txBody>
                    <a:bodyPr/>
                    <a:lstStyle/>
                    <a:p>
                      <a:endParaRPr lang="en-US" sz="800">
                        <a:latin typeface="Calibri"/>
                        <a:cs typeface="Calibri"/>
                      </a:endParaRPr>
                    </a:p>
                  </a:txBody>
                  <a:tcPr/>
                </a:tc>
                <a:tc>
                  <a:txBody>
                    <a:bodyPr/>
                    <a:lstStyle/>
                    <a:p>
                      <a:r>
                        <a:rPr lang="en-US" sz="800" b="1" dirty="0">
                          <a:solidFill>
                            <a:schemeClr val="tx1"/>
                          </a:solidFill>
                          <a:latin typeface="Calibri"/>
                          <a:cs typeface="Calibri"/>
                        </a:rPr>
                        <a:t>Royal Holloway</a:t>
                      </a:r>
                    </a:p>
                  </a:txBody>
                  <a:tcPr/>
                </a:tc>
                <a:extLst>
                  <a:ext uri="{0D108BD9-81ED-4DB2-BD59-A6C34878D82A}">
                    <a16:rowId xmlns:a16="http://schemas.microsoft.com/office/drawing/2014/main" val="10007"/>
                  </a:ext>
                </a:extLst>
              </a:tr>
              <a:tr h="214535">
                <a:tc>
                  <a:txBody>
                    <a:bodyPr/>
                    <a:lstStyle/>
                    <a:p>
                      <a:endParaRPr lang="en-US" sz="800">
                        <a:latin typeface="Calibri"/>
                        <a:cs typeface="Calibri"/>
                      </a:endParaRPr>
                    </a:p>
                  </a:txBody>
                  <a:tcPr/>
                </a:tc>
                <a:tc>
                  <a:txBody>
                    <a:bodyPr/>
                    <a:lstStyle/>
                    <a:p>
                      <a:r>
                        <a:rPr lang="en-US" sz="800" b="1" dirty="0">
                          <a:latin typeface="Calibri"/>
                          <a:cs typeface="Calibri"/>
                        </a:rPr>
                        <a:t>University of </a:t>
                      </a:r>
                      <a:r>
                        <a:rPr lang="en-US" sz="800" b="1" dirty="0" err="1">
                          <a:latin typeface="Calibri"/>
                          <a:cs typeface="Calibri"/>
                        </a:rPr>
                        <a:t>Huddersfield</a:t>
                      </a:r>
                      <a:endParaRPr lang="en-US" sz="800" b="1" dirty="0">
                        <a:latin typeface="Calibri"/>
                        <a:cs typeface="Calibri"/>
                      </a:endParaRPr>
                    </a:p>
                  </a:txBody>
                  <a:tcPr/>
                </a:tc>
                <a:extLst>
                  <a:ext uri="{0D108BD9-81ED-4DB2-BD59-A6C34878D82A}">
                    <a16:rowId xmlns:a16="http://schemas.microsoft.com/office/drawing/2014/main" val="10008"/>
                  </a:ext>
                </a:extLst>
              </a:tr>
              <a:tr h="214535">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latin typeface="Calibri"/>
                          <a:cs typeface="Calibri"/>
                        </a:rPr>
                        <a:t>University of Oxford</a:t>
                      </a:r>
                    </a:p>
                  </a:txBody>
                  <a:tcPr/>
                </a:tc>
                <a:extLst>
                  <a:ext uri="{0D108BD9-81ED-4DB2-BD59-A6C34878D82A}">
                    <a16:rowId xmlns:a16="http://schemas.microsoft.com/office/drawing/2014/main" val="10009"/>
                  </a:ext>
                </a:extLst>
              </a:tr>
              <a:tr h="214535">
                <a:tc>
                  <a:txBody>
                    <a:bodyPr/>
                    <a:lstStyle/>
                    <a:p>
                      <a:endParaRPr lang="en-US" sz="800">
                        <a:latin typeface="Calibri"/>
                        <a:cs typeface="Calibri"/>
                      </a:endParaRPr>
                    </a:p>
                  </a:txBody>
                  <a:tcPr/>
                </a:tc>
                <a:tc>
                  <a:txBody>
                    <a:bodyPr/>
                    <a:lstStyle/>
                    <a:p>
                      <a:r>
                        <a:rPr lang="en-US" sz="800" b="1" dirty="0">
                          <a:latin typeface="Calibri"/>
                          <a:cs typeface="Calibri"/>
                        </a:rPr>
                        <a:t>University of</a:t>
                      </a:r>
                      <a:r>
                        <a:rPr lang="en-US" sz="800" b="1" baseline="0" dirty="0">
                          <a:latin typeface="Calibri"/>
                          <a:cs typeface="Calibri"/>
                        </a:rPr>
                        <a:t> Warwick</a:t>
                      </a:r>
                      <a:endParaRPr lang="en-US" sz="800" b="1" dirty="0">
                        <a:latin typeface="Calibri"/>
                        <a:cs typeface="Calibri"/>
                      </a:endParaRPr>
                    </a:p>
                  </a:txBody>
                  <a:tcPr/>
                </a:tc>
                <a:extLst>
                  <a:ext uri="{0D108BD9-81ED-4DB2-BD59-A6C34878D82A}">
                    <a16:rowId xmlns:a16="http://schemas.microsoft.com/office/drawing/2014/main" val="10010"/>
                  </a:ext>
                </a:extLst>
              </a:tr>
              <a:tr h="214535">
                <a:tc>
                  <a:txBody>
                    <a:bodyPr/>
                    <a:lstStyle/>
                    <a:p>
                      <a:endParaRPr lang="en-US" sz="800">
                        <a:latin typeface="Calibri"/>
                        <a:cs typeface="Calibri"/>
                      </a:endParaRPr>
                    </a:p>
                  </a:txBody>
                  <a:tcPr/>
                </a:tc>
                <a:tc>
                  <a:txBody>
                    <a:bodyPr/>
                    <a:lstStyle/>
                    <a:p>
                      <a:r>
                        <a:rPr lang="en-US" sz="800" b="1" i="0" dirty="0">
                          <a:latin typeface="Calibri"/>
                          <a:cs typeface="Calibri"/>
                        </a:rPr>
                        <a:t>University of Durham</a:t>
                      </a:r>
                    </a:p>
                  </a:txBody>
                  <a:tcPr/>
                </a:tc>
                <a:extLst>
                  <a:ext uri="{0D108BD9-81ED-4DB2-BD59-A6C34878D82A}">
                    <a16:rowId xmlns:a16="http://schemas.microsoft.com/office/drawing/2014/main" val="10011"/>
                  </a:ext>
                </a:extLst>
              </a:tr>
              <a:tr h="214535">
                <a:tc>
                  <a:txBody>
                    <a:bodyPr/>
                    <a:lstStyle/>
                    <a:p>
                      <a:r>
                        <a:rPr lang="en-US" sz="800" dirty="0">
                          <a:latin typeface="Calibri"/>
                          <a:cs typeface="Calibri"/>
                        </a:rPr>
                        <a:t>US</a:t>
                      </a:r>
                    </a:p>
                  </a:txBody>
                  <a:tcPr/>
                </a:tc>
                <a:tc>
                  <a:txBody>
                    <a:bodyPr/>
                    <a:lstStyle/>
                    <a:p>
                      <a:r>
                        <a:rPr lang="en-US" sz="800" b="1" dirty="0">
                          <a:latin typeface="Calibri"/>
                          <a:cs typeface="Calibri"/>
                        </a:rPr>
                        <a:t>Iowa State University</a:t>
                      </a:r>
                    </a:p>
                  </a:txBody>
                  <a:tcPr/>
                </a:tc>
                <a:extLst>
                  <a:ext uri="{0D108BD9-81ED-4DB2-BD59-A6C34878D82A}">
                    <a16:rowId xmlns:a16="http://schemas.microsoft.com/office/drawing/2014/main" val="10012"/>
                  </a:ext>
                </a:extLst>
              </a:tr>
              <a:tr h="214535">
                <a:tc>
                  <a:txBody>
                    <a:bodyPr/>
                    <a:lstStyle/>
                    <a:p>
                      <a:endParaRPr lang="en-US" sz="800" dirty="0">
                        <a:latin typeface="Calibri"/>
                        <a:cs typeface="Calibri"/>
                      </a:endParaRPr>
                    </a:p>
                  </a:txBody>
                  <a:tcPr/>
                </a:tc>
                <a:tc>
                  <a:txBody>
                    <a:bodyPr/>
                    <a:lstStyle/>
                    <a:p>
                      <a:r>
                        <a:rPr lang="en-US" sz="800" b="1" dirty="0">
                          <a:latin typeface="Calibri"/>
                          <a:cs typeface="Calibri"/>
                        </a:rPr>
                        <a:t>Wisconsin-Madison</a:t>
                      </a:r>
                    </a:p>
                  </a:txBody>
                  <a:tcPr/>
                </a:tc>
                <a:extLst>
                  <a:ext uri="{0D108BD9-81ED-4DB2-BD59-A6C34878D82A}">
                    <a16:rowId xmlns:a16="http://schemas.microsoft.com/office/drawing/2014/main" val="3751643874"/>
                  </a:ext>
                </a:extLst>
              </a:tr>
              <a:tr h="214535">
                <a:tc>
                  <a:txBody>
                    <a:bodyPr/>
                    <a:lstStyle/>
                    <a:p>
                      <a:endParaRPr lang="en-US" sz="800" dirty="0">
                        <a:latin typeface="Calibri"/>
                        <a:cs typeface="Calibri"/>
                      </a:endParaRPr>
                    </a:p>
                  </a:txBody>
                  <a:tcPr/>
                </a:tc>
                <a:tc>
                  <a:txBody>
                    <a:bodyPr/>
                    <a:lstStyle/>
                    <a:p>
                      <a:r>
                        <a:rPr lang="en-US" sz="800" b="1" i="1" dirty="0">
                          <a:latin typeface="Calibri"/>
                          <a:cs typeface="Calibri"/>
                        </a:rPr>
                        <a:t>Pittsburg University</a:t>
                      </a:r>
                    </a:p>
                  </a:txBody>
                  <a:tcPr/>
                </a:tc>
                <a:extLst>
                  <a:ext uri="{0D108BD9-81ED-4DB2-BD59-A6C34878D82A}">
                    <a16:rowId xmlns:a16="http://schemas.microsoft.com/office/drawing/2014/main" val="1256246276"/>
                  </a:ext>
                </a:extLst>
              </a:tr>
              <a:tr h="214535">
                <a:tc>
                  <a:txBody>
                    <a:bodyPr/>
                    <a:lstStyle/>
                    <a:p>
                      <a:endParaRPr lang="en-US" sz="800" dirty="0">
                        <a:latin typeface="Calibri"/>
                        <a:cs typeface="Calibri"/>
                      </a:endParaRPr>
                    </a:p>
                  </a:txBody>
                  <a:tcPr/>
                </a:tc>
                <a:tc>
                  <a:txBody>
                    <a:bodyPr/>
                    <a:lstStyle/>
                    <a:p>
                      <a:r>
                        <a:rPr lang="en-US" sz="800" b="1" i="0" dirty="0">
                          <a:latin typeface="Calibri"/>
                          <a:cs typeface="Calibri"/>
                        </a:rPr>
                        <a:t>Old Dominion</a:t>
                      </a:r>
                    </a:p>
                  </a:txBody>
                  <a:tcPr/>
                </a:tc>
                <a:extLst>
                  <a:ext uri="{0D108BD9-81ED-4DB2-BD59-A6C34878D82A}">
                    <a16:rowId xmlns:a16="http://schemas.microsoft.com/office/drawing/2014/main" val="10013"/>
                  </a:ext>
                </a:extLst>
              </a:tr>
              <a:tr h="214535">
                <a:tc>
                  <a:txBody>
                    <a:bodyPr/>
                    <a:lstStyle/>
                    <a:p>
                      <a:endParaRPr lang="en-US" sz="800" dirty="0">
                        <a:latin typeface="Calibri"/>
                        <a:cs typeface="Calibri"/>
                      </a:endParaRPr>
                    </a:p>
                  </a:txBody>
                  <a:tcPr/>
                </a:tc>
                <a:tc>
                  <a:txBody>
                    <a:bodyPr/>
                    <a:lstStyle/>
                    <a:p>
                      <a:r>
                        <a:rPr lang="en-US" sz="800" b="0" dirty="0">
                          <a:latin typeface="Calibri"/>
                          <a:cs typeface="Calibri"/>
                        </a:rPr>
                        <a:t>BNL</a:t>
                      </a:r>
                    </a:p>
                  </a:txBody>
                  <a:tcPr/>
                </a:tc>
                <a:extLst>
                  <a:ext uri="{0D108BD9-81ED-4DB2-BD59-A6C34878D82A}">
                    <a16:rowId xmlns:a16="http://schemas.microsoft.com/office/drawing/2014/main" val="10014"/>
                  </a:ext>
                </a:extLst>
              </a:tr>
              <a:tr h="214535">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Florida State University</a:t>
                      </a:r>
                    </a:p>
                  </a:txBody>
                  <a:tcPr/>
                </a:tc>
                <a:extLst>
                  <a:ext uri="{0D108BD9-81ED-4DB2-BD59-A6C34878D82A}">
                    <a16:rowId xmlns:a16="http://schemas.microsoft.com/office/drawing/2014/main" val="10015"/>
                  </a:ext>
                </a:extLst>
              </a:tr>
              <a:tr h="214535">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RICE University</a:t>
                      </a:r>
                    </a:p>
                  </a:txBody>
                  <a:tcPr/>
                </a:tc>
                <a:extLst>
                  <a:ext uri="{0D108BD9-81ED-4DB2-BD59-A6C34878D82A}">
                    <a16:rowId xmlns:a16="http://schemas.microsoft.com/office/drawing/2014/main" val="2146632228"/>
                  </a:ext>
                </a:extLst>
              </a:tr>
              <a:tr h="214535">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Tennessee University</a:t>
                      </a:r>
                    </a:p>
                  </a:txBody>
                  <a:tcPr/>
                </a:tc>
                <a:extLst>
                  <a:ext uri="{0D108BD9-81ED-4DB2-BD59-A6C34878D82A}">
                    <a16:rowId xmlns:a16="http://schemas.microsoft.com/office/drawing/2014/main" val="2821263420"/>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235287968"/>
              </p:ext>
            </p:extLst>
          </p:nvPr>
        </p:nvGraphicFramePr>
        <p:xfrm>
          <a:off x="6876256" y="1016878"/>
          <a:ext cx="2160240" cy="2346960"/>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11384">
                <a:tc>
                  <a:txBody>
                    <a:bodyPr/>
                    <a:lstStyle/>
                    <a:p>
                      <a:r>
                        <a:rPr lang="en-US" sz="800" dirty="0">
                          <a:latin typeface="Calibri"/>
                          <a:cs typeface="Calibri"/>
                        </a:rPr>
                        <a:t>China</a:t>
                      </a:r>
                    </a:p>
                  </a:txBody>
                  <a:tcPr/>
                </a:tc>
                <a:tc>
                  <a:txBody>
                    <a:bodyPr/>
                    <a:lstStyle/>
                    <a:p>
                      <a:r>
                        <a:rPr lang="en-US" sz="800" b="1" i="1" dirty="0">
                          <a:latin typeface="Calibri"/>
                          <a:cs typeface="Calibri"/>
                        </a:rPr>
                        <a:t>Sun </a:t>
                      </a:r>
                      <a:r>
                        <a:rPr lang="en-US" sz="800" b="1" i="1" dirty="0" err="1">
                          <a:latin typeface="Calibri"/>
                          <a:cs typeface="Calibri"/>
                        </a:rPr>
                        <a:t>Yat-sen</a:t>
                      </a:r>
                      <a:r>
                        <a:rPr lang="en-US" sz="800" b="1" i="1" dirty="0">
                          <a:latin typeface="Calibri"/>
                          <a:cs typeface="Calibri"/>
                        </a:rPr>
                        <a:t> University</a:t>
                      </a:r>
                    </a:p>
                  </a:txBody>
                  <a:tcPr/>
                </a:tc>
                <a:extLst>
                  <a:ext uri="{0D108BD9-81ED-4DB2-BD59-A6C34878D82A}">
                    <a16:rowId xmlns:a16="http://schemas.microsoft.com/office/drawing/2014/main" val="10005"/>
                  </a:ext>
                </a:extLst>
              </a:tr>
              <a:tr h="211384">
                <a:tc>
                  <a:txBody>
                    <a:bodyPr/>
                    <a:lstStyle/>
                    <a:p>
                      <a:endParaRPr lang="en-US" sz="800" dirty="0">
                        <a:latin typeface="Calibri"/>
                        <a:cs typeface="Calibri"/>
                      </a:endParaRPr>
                    </a:p>
                  </a:txBody>
                  <a:tcPr/>
                </a:tc>
                <a:tc>
                  <a:txBody>
                    <a:bodyPr/>
                    <a:lstStyle/>
                    <a:p>
                      <a:r>
                        <a:rPr lang="en-US" sz="800" b="1" dirty="0">
                          <a:latin typeface="Calibri"/>
                          <a:cs typeface="Calibri"/>
                        </a:rPr>
                        <a:t>IHEP</a:t>
                      </a:r>
                    </a:p>
                  </a:txBody>
                  <a:tcPr/>
                </a:tc>
                <a:extLst>
                  <a:ext uri="{0D108BD9-81ED-4DB2-BD59-A6C34878D82A}">
                    <a16:rowId xmlns:a16="http://schemas.microsoft.com/office/drawing/2014/main" val="10006"/>
                  </a:ext>
                </a:extLst>
              </a:tr>
              <a:tr h="211384">
                <a:tc>
                  <a:txBody>
                    <a:bodyPr/>
                    <a:lstStyle/>
                    <a:p>
                      <a:endParaRPr lang="en-US" sz="800" dirty="0">
                        <a:latin typeface="Calibri"/>
                        <a:cs typeface="Calibri"/>
                      </a:endParaRPr>
                    </a:p>
                  </a:txBody>
                  <a:tcPr/>
                </a:tc>
                <a:tc>
                  <a:txBody>
                    <a:bodyPr/>
                    <a:lstStyle/>
                    <a:p>
                      <a:r>
                        <a:rPr lang="en-US" sz="800" b="1" i="0" dirty="0">
                          <a:latin typeface="Calibri"/>
                          <a:cs typeface="Calibri"/>
                        </a:rPr>
                        <a:t>Peking University</a:t>
                      </a:r>
                    </a:p>
                  </a:txBody>
                  <a:tcPr/>
                </a:tc>
                <a:extLst>
                  <a:ext uri="{0D108BD9-81ED-4DB2-BD59-A6C34878D82A}">
                    <a16:rowId xmlns:a16="http://schemas.microsoft.com/office/drawing/2014/main" val="10007"/>
                  </a:ext>
                </a:extLst>
              </a:tr>
              <a:tr h="211384">
                <a:tc>
                  <a:txBody>
                    <a:bodyPr/>
                    <a:lstStyle/>
                    <a:p>
                      <a:r>
                        <a:rPr lang="en-US" sz="800" dirty="0">
                          <a:latin typeface="Calibri"/>
                          <a:cs typeface="Calibri"/>
                        </a:rPr>
                        <a:t>AU</a:t>
                      </a:r>
                    </a:p>
                  </a:txBody>
                  <a:tcPr/>
                </a:tc>
                <a:tc>
                  <a:txBody>
                    <a:bodyPr/>
                    <a:lstStyle/>
                    <a:p>
                      <a:r>
                        <a:rPr lang="en-US" sz="800" b="1" i="0" dirty="0">
                          <a:latin typeface="Calibri"/>
                          <a:cs typeface="Calibri"/>
                        </a:rPr>
                        <a:t>HEPHY</a:t>
                      </a:r>
                    </a:p>
                  </a:txBody>
                  <a:tcPr/>
                </a:tc>
                <a:extLst>
                  <a:ext uri="{0D108BD9-81ED-4DB2-BD59-A6C34878D82A}">
                    <a16:rowId xmlns:a16="http://schemas.microsoft.com/office/drawing/2014/main" val="10010"/>
                  </a:ext>
                </a:extLst>
              </a:tr>
              <a:tr h="211384">
                <a:tc>
                  <a:txBody>
                    <a:bodyPr/>
                    <a:lstStyle/>
                    <a:p>
                      <a:endParaRPr lang="en-US" sz="800" dirty="0">
                        <a:latin typeface="Calibri"/>
                        <a:cs typeface="Calibri"/>
                      </a:endParaRPr>
                    </a:p>
                  </a:txBody>
                  <a:tcPr/>
                </a:tc>
                <a:tc>
                  <a:txBody>
                    <a:bodyPr/>
                    <a:lstStyle/>
                    <a:p>
                      <a:r>
                        <a:rPr lang="en-US" sz="800" b="1" i="1" dirty="0">
                          <a:latin typeface="Calibri"/>
                          <a:cs typeface="Calibri"/>
                        </a:rPr>
                        <a:t>TU Wien</a:t>
                      </a:r>
                    </a:p>
                  </a:txBody>
                  <a:tcPr/>
                </a:tc>
                <a:extLst>
                  <a:ext uri="{0D108BD9-81ED-4DB2-BD59-A6C34878D82A}">
                    <a16:rowId xmlns:a16="http://schemas.microsoft.com/office/drawing/2014/main" val="10011"/>
                  </a:ext>
                </a:extLst>
              </a:tr>
              <a:tr h="211384">
                <a:tc>
                  <a:txBody>
                    <a:bodyPr/>
                    <a:lstStyle/>
                    <a:p>
                      <a:r>
                        <a:rPr lang="en-US" sz="800" dirty="0">
                          <a:latin typeface="Calibri"/>
                          <a:cs typeface="Calibri"/>
                        </a:rPr>
                        <a:t>ES</a:t>
                      </a:r>
                    </a:p>
                  </a:txBody>
                  <a:tcPr/>
                </a:tc>
                <a:tc>
                  <a:txBody>
                    <a:bodyPr/>
                    <a:lstStyle/>
                    <a:p>
                      <a:r>
                        <a:rPr lang="en-US" sz="800" b="1" i="0" dirty="0">
                          <a:latin typeface="Calibri"/>
                          <a:cs typeface="Calibri"/>
                        </a:rPr>
                        <a:t>I3M</a:t>
                      </a:r>
                    </a:p>
                  </a:txBody>
                  <a:tcPr/>
                </a:tc>
                <a:extLst>
                  <a:ext uri="{0D108BD9-81ED-4DB2-BD59-A6C34878D82A}">
                    <a16:rowId xmlns:a16="http://schemas.microsoft.com/office/drawing/2014/main" val="10012"/>
                  </a:ext>
                </a:extLst>
              </a:tr>
              <a:tr h="211384">
                <a:tc>
                  <a:txBody>
                    <a:bodyPr/>
                    <a:lstStyle/>
                    <a:p>
                      <a:endParaRPr lang="en-US" sz="800" dirty="0">
                        <a:latin typeface="Calibri"/>
                        <a:cs typeface="Calibri"/>
                      </a:endParaRPr>
                    </a:p>
                  </a:txBody>
                  <a:tcPr/>
                </a:tc>
                <a:tc>
                  <a:txBody>
                    <a:bodyPr/>
                    <a:lstStyle/>
                    <a:p>
                      <a:r>
                        <a:rPr lang="en-US" sz="800" b="1" i="1" dirty="0">
                          <a:latin typeface="Calibri"/>
                          <a:cs typeface="Calibri"/>
                        </a:rPr>
                        <a:t>CIEMAT</a:t>
                      </a:r>
                    </a:p>
                  </a:txBody>
                  <a:tcPr/>
                </a:tc>
                <a:extLst>
                  <a:ext uri="{0D108BD9-81ED-4DB2-BD59-A6C34878D82A}">
                    <a16:rowId xmlns:a16="http://schemas.microsoft.com/office/drawing/2014/main" val="2550055002"/>
                  </a:ext>
                </a:extLst>
              </a:tr>
              <a:tr h="211384">
                <a:tc>
                  <a:txBody>
                    <a:bodyPr/>
                    <a:lstStyle/>
                    <a:p>
                      <a:endParaRPr lang="en-US" sz="800" dirty="0">
                        <a:latin typeface="Calibri"/>
                        <a:cs typeface="Calibri"/>
                      </a:endParaRPr>
                    </a:p>
                  </a:txBody>
                  <a:tcPr/>
                </a:tc>
                <a:tc>
                  <a:txBody>
                    <a:bodyPr/>
                    <a:lstStyle/>
                    <a:p>
                      <a:r>
                        <a:rPr lang="en-US" sz="800" b="1" i="0" dirty="0">
                          <a:solidFill>
                            <a:schemeClr val="tx1"/>
                          </a:solidFill>
                          <a:latin typeface="Calibri"/>
                          <a:cs typeface="Calibri"/>
                        </a:rPr>
                        <a:t>ICMAB</a:t>
                      </a:r>
                    </a:p>
                  </a:txBody>
                  <a:tcPr/>
                </a:tc>
                <a:extLst>
                  <a:ext uri="{0D108BD9-81ED-4DB2-BD59-A6C34878D82A}">
                    <a16:rowId xmlns:a16="http://schemas.microsoft.com/office/drawing/2014/main" val="1654320342"/>
                  </a:ext>
                </a:extLst>
              </a:tr>
              <a:tr h="211384">
                <a:tc>
                  <a:txBody>
                    <a:bodyPr/>
                    <a:lstStyle/>
                    <a:p>
                      <a:r>
                        <a:rPr lang="en-US" sz="800" dirty="0">
                          <a:latin typeface="Calibri"/>
                          <a:cs typeface="Calibri"/>
                        </a:rPr>
                        <a:t>KO</a:t>
                      </a:r>
                    </a:p>
                  </a:txBody>
                  <a:tcPr/>
                </a:tc>
                <a:tc>
                  <a:txBody>
                    <a:bodyPr/>
                    <a:lstStyle/>
                    <a:p>
                      <a:r>
                        <a:rPr lang="en-US" sz="800" b="1" dirty="0">
                          <a:latin typeface="Calibri"/>
                          <a:cs typeface="Calibri"/>
                        </a:rPr>
                        <a:t>KEU</a:t>
                      </a:r>
                    </a:p>
                  </a:txBody>
                  <a:tcPr/>
                </a:tc>
                <a:extLst>
                  <a:ext uri="{0D108BD9-81ED-4DB2-BD59-A6C34878D82A}">
                    <a16:rowId xmlns:a16="http://schemas.microsoft.com/office/drawing/2014/main" val="3861876254"/>
                  </a:ext>
                </a:extLst>
              </a:tr>
              <a:tr h="211384">
                <a:tc>
                  <a:txBody>
                    <a:bodyPr/>
                    <a:lstStyle/>
                    <a:p>
                      <a:endParaRPr lang="en-US" sz="800" dirty="0">
                        <a:latin typeface="Calibri"/>
                        <a:cs typeface="Calibri"/>
                      </a:endParaRPr>
                    </a:p>
                  </a:txBody>
                  <a:tcPr/>
                </a:tc>
                <a:tc>
                  <a:txBody>
                    <a:bodyPr/>
                    <a:lstStyle/>
                    <a:p>
                      <a:r>
                        <a:rPr lang="en-US" sz="800" b="1" dirty="0">
                          <a:latin typeface="Calibri"/>
                          <a:cs typeface="Calibri"/>
                        </a:rPr>
                        <a:t>Yonsei University</a:t>
                      </a:r>
                    </a:p>
                  </a:txBody>
                  <a:tcPr/>
                </a:tc>
                <a:extLst>
                  <a:ext uri="{0D108BD9-81ED-4DB2-BD59-A6C34878D82A}">
                    <a16:rowId xmlns:a16="http://schemas.microsoft.com/office/drawing/2014/main" val="883181929"/>
                  </a:ext>
                </a:extLst>
              </a:tr>
              <a:tr h="211384">
                <a:tc>
                  <a:txBody>
                    <a:bodyPr/>
                    <a:lstStyle/>
                    <a:p>
                      <a:r>
                        <a:rPr lang="en-US" sz="800" dirty="0">
                          <a:latin typeface="Calibri"/>
                          <a:cs typeface="Calibri"/>
                        </a:rPr>
                        <a:t>India</a:t>
                      </a:r>
                    </a:p>
                  </a:txBody>
                  <a:tcPr/>
                </a:tc>
                <a:tc>
                  <a:txBody>
                    <a:bodyPr/>
                    <a:lstStyle/>
                    <a:p>
                      <a:r>
                        <a:rPr lang="en-US" sz="800" b="1" i="1" dirty="0">
                          <a:latin typeface="Calibri"/>
                          <a:cs typeface="Calibri"/>
                        </a:rPr>
                        <a:t>CHEP</a:t>
                      </a:r>
                    </a:p>
                  </a:txBody>
                  <a:tcPr/>
                </a:tc>
                <a:extLst>
                  <a:ext uri="{0D108BD9-81ED-4DB2-BD59-A6C34878D82A}">
                    <a16:rowId xmlns:a16="http://schemas.microsoft.com/office/drawing/2014/main" val="7766895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839529705"/>
              </p:ext>
            </p:extLst>
          </p:nvPr>
        </p:nvGraphicFramePr>
        <p:xfrm>
          <a:off x="6876256" y="3518510"/>
          <a:ext cx="2160240" cy="853440"/>
        </p:xfrm>
        <a:graphic>
          <a:graphicData uri="http://schemas.openxmlformats.org/drawingml/2006/table">
            <a:tbl>
              <a:tblPr bandRow="1">
                <a:tableStyleId>{7DF18680-E054-41AD-8BC1-D1AEF772440D}</a:tableStyleId>
              </a:tblPr>
              <a:tblGrid>
                <a:gridCol w="576064">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tblGrid>
              <a:tr h="190242">
                <a:tc>
                  <a:txBody>
                    <a:bodyPr/>
                    <a:lstStyle/>
                    <a:p>
                      <a:r>
                        <a:rPr lang="en-US" sz="800" dirty="0">
                          <a:latin typeface="Calibri"/>
                          <a:cs typeface="Calibri"/>
                        </a:rPr>
                        <a:t>US</a:t>
                      </a:r>
                    </a:p>
                  </a:txBody>
                  <a:tcPr/>
                </a:tc>
                <a:tc>
                  <a:txBody>
                    <a:bodyPr/>
                    <a:lstStyle/>
                    <a:p>
                      <a:r>
                        <a:rPr lang="en-US" sz="800" dirty="0">
                          <a:latin typeface="Calibri"/>
                          <a:cs typeface="Calibri"/>
                        </a:rPr>
                        <a:t>FNAL</a:t>
                      </a:r>
                    </a:p>
                  </a:txBody>
                  <a:tcPr/>
                </a:tc>
                <a:extLst>
                  <a:ext uri="{0D108BD9-81ED-4DB2-BD59-A6C34878D82A}">
                    <a16:rowId xmlns:a16="http://schemas.microsoft.com/office/drawing/2014/main" val="10008"/>
                  </a:ext>
                </a:extLst>
              </a:tr>
              <a:tr h="190242">
                <a:tc>
                  <a:txBody>
                    <a:bodyPr/>
                    <a:lstStyle/>
                    <a:p>
                      <a:endParaRPr lang="en-US" sz="800" dirty="0">
                        <a:latin typeface="Calibri"/>
                        <a:cs typeface="Calibri"/>
                      </a:endParaRPr>
                    </a:p>
                  </a:txBody>
                  <a:tcPr/>
                </a:tc>
                <a:tc>
                  <a:txBody>
                    <a:bodyPr/>
                    <a:lstStyle/>
                    <a:p>
                      <a:r>
                        <a:rPr lang="en-US" sz="800" dirty="0">
                          <a:latin typeface="Calibri"/>
                          <a:cs typeface="Calibri"/>
                        </a:rPr>
                        <a:t>LBL</a:t>
                      </a:r>
                    </a:p>
                  </a:txBody>
                  <a:tcPr/>
                </a:tc>
                <a:extLst>
                  <a:ext uri="{0D108BD9-81ED-4DB2-BD59-A6C34878D82A}">
                    <a16:rowId xmlns:a16="http://schemas.microsoft.com/office/drawing/2014/main" val="10009"/>
                  </a:ext>
                </a:extLst>
              </a:tr>
              <a:tr h="190242">
                <a:tc>
                  <a:txBody>
                    <a:bodyPr/>
                    <a:lstStyle/>
                    <a:p>
                      <a:endParaRPr lang="en-US" sz="800" dirty="0">
                        <a:latin typeface="Calibri"/>
                        <a:cs typeface="Calibri"/>
                      </a:endParaRPr>
                    </a:p>
                  </a:txBody>
                  <a:tcPr/>
                </a:tc>
                <a:tc>
                  <a:txBody>
                    <a:bodyPr/>
                    <a:lstStyle/>
                    <a:p>
                      <a:r>
                        <a:rPr lang="en-US" sz="800" dirty="0">
                          <a:latin typeface="Calibri"/>
                          <a:cs typeface="Calibri"/>
                        </a:rPr>
                        <a:t>JLAB</a:t>
                      </a:r>
                    </a:p>
                  </a:txBody>
                  <a:tcPr/>
                </a:tc>
                <a:extLst>
                  <a:ext uri="{0D108BD9-81ED-4DB2-BD59-A6C34878D82A}">
                    <a16:rowId xmlns:a16="http://schemas.microsoft.com/office/drawing/2014/main" val="10010"/>
                  </a:ext>
                </a:extLst>
              </a:tr>
              <a:tr h="190242">
                <a:tc>
                  <a:txBody>
                    <a:bodyPr/>
                    <a:lstStyle/>
                    <a:p>
                      <a:endParaRPr lang="en-US" sz="800" dirty="0">
                        <a:latin typeface="Calibri"/>
                        <a:cs typeface="Calibri"/>
                      </a:endParaRPr>
                    </a:p>
                  </a:txBody>
                  <a:tcPr/>
                </a:tc>
                <a:tc>
                  <a:txBody>
                    <a:bodyPr/>
                    <a:lstStyle/>
                    <a:p>
                      <a:r>
                        <a:rPr lang="en-US" sz="800" b="1" i="1" dirty="0">
                          <a:latin typeface="Calibri"/>
                          <a:cs typeface="Calibri"/>
                        </a:rPr>
                        <a:t>Chicago</a:t>
                      </a:r>
                    </a:p>
                  </a:txBody>
                  <a:tcPr/>
                </a:tc>
                <a:extLst>
                  <a:ext uri="{0D108BD9-81ED-4DB2-BD59-A6C34878D82A}">
                    <a16:rowId xmlns:a16="http://schemas.microsoft.com/office/drawing/2014/main" val="10011"/>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extLst>
              <p:ext uri="{D42A27DB-BD31-4B8C-83A1-F6EECF244321}">
                <p14:modId xmlns:p14="http://schemas.microsoft.com/office/powerpoint/2010/main" val="1450500674"/>
              </p:ext>
            </p:extLst>
          </p:nvPr>
        </p:nvGraphicFramePr>
        <p:xfrm>
          <a:off x="4607564" y="651510"/>
          <a:ext cx="2160240" cy="4053840"/>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156391">
                <a:tc>
                  <a:txBody>
                    <a:bodyPr/>
                    <a:lstStyle/>
                    <a:p>
                      <a:r>
                        <a:rPr lang="en-US" sz="800" dirty="0">
                          <a:latin typeface="Calibri"/>
                          <a:cs typeface="Calibri"/>
                        </a:rPr>
                        <a:t>IT</a:t>
                      </a:r>
                    </a:p>
                  </a:txBody>
                  <a:tcPr/>
                </a:tc>
                <a:tc>
                  <a:txBody>
                    <a:bodyPr/>
                    <a:lstStyle/>
                    <a:p>
                      <a:r>
                        <a:rPr lang="en-US" sz="800" b="1" baseline="0" dirty="0">
                          <a:latin typeface="Calibri"/>
                          <a:cs typeface="Calibri"/>
                        </a:rPr>
                        <a:t>INFN</a:t>
                      </a:r>
                    </a:p>
                  </a:txBody>
                  <a:tcPr/>
                </a:tc>
                <a:extLst>
                  <a:ext uri="{0D108BD9-81ED-4DB2-BD59-A6C34878D82A}">
                    <a16:rowId xmlns:a16="http://schemas.microsoft.com/office/drawing/2014/main" val="10014"/>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Polit. Torino</a:t>
                      </a:r>
                    </a:p>
                  </a:txBody>
                  <a:tcPr/>
                </a:tc>
                <a:extLst>
                  <a:ext uri="{0D108BD9-81ED-4DB2-BD59-A6C34878D82A}">
                    <a16:rowId xmlns:a16="http://schemas.microsoft.com/office/drawing/2014/main" val="1466787135"/>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Milano</a:t>
                      </a:r>
                    </a:p>
                  </a:txBody>
                  <a:tcPr/>
                </a:tc>
                <a:extLst>
                  <a:ext uri="{0D108BD9-81ED-4DB2-BD59-A6C34878D82A}">
                    <a16:rowId xmlns:a16="http://schemas.microsoft.com/office/drawing/2014/main" val="596251503"/>
                  </a:ext>
                </a:extLst>
              </a:tr>
              <a:tr h="156391">
                <a:tc>
                  <a:txBody>
                    <a:bodyPr/>
                    <a:lstStyle/>
                    <a:p>
                      <a:endParaRPr lang="en-US" sz="800" dirty="0">
                        <a:latin typeface="Calibri"/>
                        <a:cs typeface="Calibri"/>
                      </a:endParaRPr>
                    </a:p>
                  </a:txBody>
                  <a:tcPr/>
                </a:tc>
                <a:tc>
                  <a:txBody>
                    <a:bodyPr/>
                    <a:lstStyle/>
                    <a:p>
                      <a:r>
                        <a:rPr lang="en-US" sz="800" b="1" i="0" baseline="0" dirty="0">
                          <a:latin typeface="Calibri"/>
                          <a:cs typeface="Calibri"/>
                        </a:rPr>
                        <a:t>INFN, Univ. </a:t>
                      </a:r>
                      <a:r>
                        <a:rPr lang="en-US" sz="800" b="1" i="0" baseline="0" dirty="0" err="1">
                          <a:latin typeface="Calibri"/>
                          <a:cs typeface="Calibri"/>
                        </a:rPr>
                        <a:t>Padova</a:t>
                      </a:r>
                      <a:endParaRPr lang="en-US" sz="800" b="1" i="0" baseline="0" dirty="0">
                        <a:latin typeface="Calibri"/>
                        <a:cs typeface="Calibri"/>
                      </a:endParaRPr>
                    </a:p>
                  </a:txBody>
                  <a:tcPr/>
                </a:tc>
                <a:extLst>
                  <a:ext uri="{0D108BD9-81ED-4DB2-BD59-A6C34878D82A}">
                    <a16:rowId xmlns:a16="http://schemas.microsoft.com/office/drawing/2014/main" val="2749660043"/>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latin typeface="Calibri"/>
                          <a:cs typeface="Calibri"/>
                        </a:rPr>
                        <a:t>INFN,</a:t>
                      </a:r>
                      <a:r>
                        <a:rPr lang="en-US" sz="800" b="1" baseline="0" dirty="0">
                          <a:latin typeface="Calibri"/>
                          <a:cs typeface="Calibri"/>
                        </a:rPr>
                        <a:t> </a:t>
                      </a:r>
                      <a:r>
                        <a:rPr lang="en-US" sz="800" b="1" dirty="0">
                          <a:latin typeface="Calibri"/>
                          <a:cs typeface="Calibri"/>
                        </a:rPr>
                        <a:t>Univ. Pavia</a:t>
                      </a:r>
                    </a:p>
                  </a:txBody>
                  <a:tcPr/>
                </a:tc>
                <a:extLst>
                  <a:ext uri="{0D108BD9-81ED-4DB2-BD59-A6C34878D82A}">
                    <a16:rowId xmlns:a16="http://schemas.microsoft.com/office/drawing/2014/main" val="2397572815"/>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Bologna</a:t>
                      </a:r>
                    </a:p>
                  </a:txBody>
                  <a:tcPr/>
                </a:tc>
                <a:extLst>
                  <a:ext uri="{0D108BD9-81ED-4DB2-BD59-A6C34878D82A}">
                    <a16:rowId xmlns:a16="http://schemas.microsoft.com/office/drawing/2014/main" val="864121970"/>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Trieste</a:t>
                      </a:r>
                    </a:p>
                  </a:txBody>
                  <a:tcPr/>
                </a:tc>
                <a:extLst>
                  <a:ext uri="{0D108BD9-81ED-4DB2-BD59-A6C34878D82A}">
                    <a16:rowId xmlns:a16="http://schemas.microsoft.com/office/drawing/2014/main" val="1780186167"/>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Bari</a:t>
                      </a:r>
                    </a:p>
                  </a:txBody>
                  <a:tcPr/>
                </a:tc>
                <a:extLst>
                  <a:ext uri="{0D108BD9-81ED-4DB2-BD59-A6C34878D82A}">
                    <a16:rowId xmlns:a16="http://schemas.microsoft.com/office/drawing/2014/main" val="3366357214"/>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Roma 1</a:t>
                      </a:r>
                    </a:p>
                  </a:txBody>
                  <a:tcPr/>
                </a:tc>
                <a:extLst>
                  <a:ext uri="{0D108BD9-81ED-4DB2-BD59-A6C34878D82A}">
                    <a16:rowId xmlns:a16="http://schemas.microsoft.com/office/drawing/2014/main" val="10015"/>
                  </a:ext>
                </a:extLst>
              </a:tr>
              <a:tr h="156391">
                <a:tc>
                  <a:txBody>
                    <a:bodyPr/>
                    <a:lstStyle/>
                    <a:p>
                      <a:endParaRPr lang="en-US" sz="800" dirty="0">
                        <a:latin typeface="Calibri"/>
                        <a:cs typeface="Calibri"/>
                      </a:endParaRPr>
                    </a:p>
                  </a:txBody>
                  <a:tcPr/>
                </a:tc>
                <a:tc>
                  <a:txBody>
                    <a:bodyPr/>
                    <a:lstStyle/>
                    <a:p>
                      <a:r>
                        <a:rPr lang="en-US" sz="800" b="0" baseline="0" dirty="0">
                          <a:latin typeface="Calibri"/>
                          <a:cs typeface="Calibri"/>
                        </a:rPr>
                        <a:t>ENEA</a:t>
                      </a:r>
                    </a:p>
                  </a:txBody>
                  <a:tcPr/>
                </a:tc>
                <a:extLst>
                  <a:ext uri="{0D108BD9-81ED-4DB2-BD59-A6C34878D82A}">
                    <a16:rowId xmlns:a16="http://schemas.microsoft.com/office/drawing/2014/main" val="1371950143"/>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3770034224"/>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Univ. Ferrara</a:t>
                      </a:r>
                    </a:p>
                  </a:txBody>
                  <a:tcPr/>
                </a:tc>
                <a:extLst>
                  <a:ext uri="{0D108BD9-81ED-4DB2-BD59-A6C34878D82A}">
                    <a16:rowId xmlns:a16="http://schemas.microsoft.com/office/drawing/2014/main" val="320798771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a:tc>
                <a:extLst>
                  <a:ext uri="{0D108BD9-81ED-4DB2-BD59-A6C34878D82A}">
                    <a16:rowId xmlns:a16="http://schemas.microsoft.com/office/drawing/2014/main" val="161029400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a:t>
                      </a:r>
                      <a:r>
                        <a:rPr lang="en-US" sz="800" baseline="0" dirty="0" err="1">
                          <a:latin typeface="Calibri"/>
                          <a:cs typeface="Calibri"/>
                        </a:rPr>
                        <a:t>Legnaro</a:t>
                      </a:r>
                      <a:endParaRPr lang="en-US" sz="800" b="0" baseline="0" dirty="0">
                        <a:latin typeface="Calibri"/>
                        <a:cs typeface="Calibri"/>
                      </a:endParaRPr>
                    </a:p>
                  </a:txBody>
                  <a:tcPr/>
                </a:tc>
                <a:extLst>
                  <a:ext uri="{0D108BD9-81ED-4DB2-BD59-A6C34878D82A}">
                    <a16:rowId xmlns:a16="http://schemas.microsoft.com/office/drawing/2014/main" val="2334309705"/>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70602899"/>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208996339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2296806218"/>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Napoli</a:t>
                      </a:r>
                      <a:endParaRPr lang="en-US" sz="800" b="0" baseline="0" dirty="0">
                        <a:latin typeface="Calibri"/>
                        <a:cs typeface="Calibri"/>
                      </a:endParaRPr>
                    </a:p>
                  </a:txBody>
                  <a:tcPr/>
                </a:tc>
                <a:extLst>
                  <a:ext uri="{0D108BD9-81ED-4DB2-BD59-A6C34878D82A}">
                    <a16:rowId xmlns:a16="http://schemas.microsoft.com/office/drawing/2014/main" val="2313380880"/>
                  </a:ext>
                </a:extLst>
              </a:tr>
              <a:tr h="156391">
                <a:tc>
                  <a:txBody>
                    <a:bodyPr/>
                    <a:lstStyle/>
                    <a:p>
                      <a:r>
                        <a:rPr lang="en-US" sz="800" dirty="0">
                          <a:latin typeface="Calibri"/>
                          <a:cs typeface="Calibri"/>
                        </a:rPr>
                        <a:t>Mal</a:t>
                      </a:r>
                    </a:p>
                  </a:txBody>
                  <a:tcPr/>
                </a:tc>
                <a:tc>
                  <a:txBody>
                    <a:bodyPr/>
                    <a:lstStyle/>
                    <a:p>
                      <a:r>
                        <a:rPr lang="en-US" sz="800" b="1" i="0" baseline="0" dirty="0">
                          <a:latin typeface="Calibri"/>
                          <a:cs typeface="Calibri"/>
                        </a:rPr>
                        <a:t>Univ. of Malta</a:t>
                      </a:r>
                    </a:p>
                  </a:txBody>
                  <a:tcPr/>
                </a:tc>
                <a:extLst>
                  <a:ext uri="{0D108BD9-81ED-4DB2-BD59-A6C34878D82A}">
                    <a16:rowId xmlns:a16="http://schemas.microsoft.com/office/drawing/2014/main" val="993831096"/>
                  </a:ext>
                </a:extLst>
              </a:tr>
            </a:tbl>
          </a:graphicData>
        </a:graphic>
      </p:graphicFrame>
    </p:spTree>
    <p:extLst>
      <p:ext uri="{BB962C8B-B14F-4D97-AF65-F5344CB8AC3E}">
        <p14:creationId xmlns:p14="http://schemas.microsoft.com/office/powerpoint/2010/main" val="34845065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Conclusion</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30</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CERN, March 2024 </a:t>
            </a:r>
            <a:endParaRPr lang="en-GB" dirty="0">
              <a:latin typeface="Calibri"/>
              <a:cs typeface="Calibri"/>
            </a:endParaRPr>
          </a:p>
        </p:txBody>
      </p:sp>
      <p:sp>
        <p:nvSpPr>
          <p:cNvPr id="6" name="Content Placeholder 2"/>
          <p:cNvSpPr>
            <a:spLocks noGrp="1"/>
          </p:cNvSpPr>
          <p:nvPr>
            <p:ph idx="4294967295"/>
          </p:nvPr>
        </p:nvSpPr>
        <p:spPr>
          <a:xfrm>
            <a:off x="467544" y="915566"/>
            <a:ext cx="8431912" cy="3777269"/>
          </a:xfrm>
          <a:prstGeom prst="rect">
            <a:avLst/>
          </a:prstGeom>
        </p:spPr>
        <p:txBody>
          <a:bodyPr>
            <a:noAutofit/>
          </a:bodyPr>
          <a:lstStyle/>
          <a:p>
            <a:pPr marL="0" indent="0">
              <a:buClr>
                <a:schemeClr val="tx1"/>
              </a:buClr>
              <a:buNone/>
            </a:pPr>
            <a:r>
              <a:rPr lang="en-US" sz="1600" dirty="0">
                <a:latin typeface="Calibri"/>
                <a:cs typeface="Calibri"/>
              </a:rPr>
              <a:t>Collaboration is increasing</a:t>
            </a:r>
          </a:p>
          <a:p>
            <a:pPr>
              <a:buClr>
                <a:schemeClr val="tx1"/>
              </a:buClr>
              <a:buFont typeface="Arial"/>
              <a:buChar char="•"/>
            </a:pPr>
            <a:r>
              <a:rPr lang="en-US" sz="1600" dirty="0">
                <a:latin typeface="Calibri"/>
                <a:cs typeface="Calibri"/>
              </a:rPr>
              <a:t>More requests to EC and other funding agencies</a:t>
            </a:r>
          </a:p>
          <a:p>
            <a:pPr>
              <a:buClr>
                <a:schemeClr val="tx1"/>
              </a:buClr>
              <a:buFont typeface="Arial"/>
              <a:buChar char="•"/>
            </a:pPr>
            <a:r>
              <a:rPr lang="en-US" sz="1600" dirty="0">
                <a:solidFill>
                  <a:srgbClr val="FF0000"/>
                </a:solidFill>
                <a:latin typeface="Calibri"/>
                <a:cs typeface="Calibri"/>
              </a:rPr>
              <a:t>The US partners will join</a:t>
            </a:r>
          </a:p>
          <a:p>
            <a:pPr>
              <a:buClr>
                <a:schemeClr val="tx1"/>
              </a:buClr>
              <a:buFont typeface="Arial"/>
              <a:buChar char="•"/>
            </a:pPr>
            <a:r>
              <a:rPr lang="en-US" sz="1600" dirty="0">
                <a:solidFill>
                  <a:srgbClr val="FF0000"/>
                </a:solidFill>
                <a:latin typeface="Calibri"/>
                <a:cs typeface="Calibri"/>
              </a:rPr>
              <a:t>Hope to also grow in Asia</a:t>
            </a:r>
          </a:p>
          <a:p>
            <a:pPr>
              <a:buClr>
                <a:schemeClr val="tx1"/>
              </a:buClr>
              <a:buFont typeface="Arial"/>
              <a:buChar char="•"/>
            </a:pPr>
            <a:r>
              <a:rPr lang="en-US" sz="1600" dirty="0">
                <a:latin typeface="Calibri"/>
                <a:cs typeface="Calibri"/>
              </a:rPr>
              <a:t>Feel that there is </a:t>
            </a:r>
            <a:r>
              <a:rPr lang="en-US" sz="1600" b="1" dirty="0">
                <a:latin typeface="Calibri"/>
                <a:cs typeface="Calibri"/>
              </a:rPr>
              <a:t>important synergy with other facilities and technologies</a:t>
            </a:r>
          </a:p>
          <a:p>
            <a:pPr marL="0" indent="0">
              <a:buClr>
                <a:schemeClr val="tx1"/>
              </a:buClr>
              <a:buNone/>
            </a:pPr>
            <a:endParaRPr lang="en-US" sz="1600" b="1" dirty="0">
              <a:latin typeface="Calibri"/>
              <a:cs typeface="Calibri"/>
              <a:hlinkClick r:id="rId2"/>
            </a:endParaRPr>
          </a:p>
          <a:p>
            <a:pPr marL="0" indent="0">
              <a:buClr>
                <a:schemeClr val="tx1"/>
              </a:buClr>
              <a:buNone/>
            </a:pPr>
            <a:r>
              <a:rPr lang="en-US" sz="1600" dirty="0">
                <a:latin typeface="Calibri"/>
                <a:cs typeface="Calibri"/>
              </a:rPr>
              <a:t>Work is progressing but is still budget limited</a:t>
            </a:r>
          </a:p>
          <a:p>
            <a:pPr>
              <a:buClr>
                <a:schemeClr val="tx1"/>
              </a:buClr>
            </a:pPr>
            <a:r>
              <a:rPr lang="en-US" sz="1600" dirty="0">
                <a:latin typeface="Calibri"/>
                <a:cs typeface="Calibri"/>
              </a:rPr>
              <a:t>Continue to secure more resources</a:t>
            </a:r>
          </a:p>
          <a:p>
            <a:pPr>
              <a:buClr>
                <a:schemeClr val="tx1"/>
              </a:buClr>
            </a:pPr>
            <a:r>
              <a:rPr lang="en-US" sz="1600" dirty="0">
                <a:latin typeface="Calibri"/>
                <a:cs typeface="Calibri"/>
              </a:rPr>
              <a:t>Similar to </a:t>
            </a:r>
            <a:r>
              <a:rPr lang="en-US" sz="1600" dirty="0" err="1">
                <a:latin typeface="Calibri"/>
                <a:cs typeface="Calibri"/>
              </a:rPr>
              <a:t>MuCol</a:t>
            </a:r>
            <a:r>
              <a:rPr lang="en-US" sz="1600" dirty="0">
                <a:latin typeface="Calibri"/>
                <a:cs typeface="Calibri"/>
              </a:rPr>
              <a:t>, which is an active part of the IMCC</a:t>
            </a:r>
          </a:p>
          <a:p>
            <a:pPr marL="0" indent="0">
              <a:buClr>
                <a:schemeClr val="tx1"/>
              </a:buClr>
              <a:buNone/>
            </a:pPr>
            <a:endParaRPr lang="en-US" sz="1600" dirty="0">
              <a:latin typeface="Calibri"/>
              <a:cs typeface="Calibri"/>
            </a:endParaRPr>
          </a:p>
          <a:p>
            <a:pPr marL="0" indent="0">
              <a:buClr>
                <a:schemeClr val="tx1"/>
              </a:buClr>
              <a:buNone/>
            </a:pPr>
            <a:r>
              <a:rPr lang="en-US" sz="1600" dirty="0">
                <a:latin typeface="Calibri"/>
                <a:cs typeface="Calibri"/>
              </a:rPr>
              <a:t>Need now to move more focus to the R&amp;D </a:t>
            </a:r>
            <a:r>
              <a:rPr lang="en-US" sz="1600" dirty="0" err="1">
                <a:latin typeface="Calibri"/>
                <a:cs typeface="Calibri"/>
              </a:rPr>
              <a:t>programme</a:t>
            </a:r>
            <a:endParaRPr lang="en-US" sz="1600" dirty="0">
              <a:latin typeface="Calibri"/>
              <a:cs typeface="Calibri"/>
            </a:endParaRPr>
          </a:p>
          <a:p>
            <a:pPr marL="0" indent="0">
              <a:buClr>
                <a:schemeClr val="tx1"/>
              </a:buClr>
              <a:buNone/>
            </a:pPr>
            <a:endParaRPr lang="en-US" sz="1600" dirty="0">
              <a:latin typeface="Calibri"/>
              <a:cs typeface="Calibri"/>
            </a:endParaRPr>
          </a:p>
          <a:p>
            <a:pPr marL="0" indent="0">
              <a:buClr>
                <a:schemeClr val="tx1"/>
              </a:buClr>
              <a:buNone/>
            </a:pPr>
            <a:r>
              <a:rPr lang="en-US" sz="1400" dirty="0">
                <a:latin typeface="Calibri"/>
                <a:cs typeface="Calibri"/>
                <a:hlinkClick r:id="rId2"/>
              </a:rPr>
              <a:t>http://muoncollider.web.cern.ch</a:t>
            </a:r>
            <a:r>
              <a:rPr lang="en-US" sz="1400" dirty="0">
                <a:latin typeface="Calibri"/>
                <a:cs typeface="Calibri"/>
              </a:rPr>
              <a:t>           </a:t>
            </a:r>
            <a:r>
              <a:rPr lang="en-US" sz="1400" dirty="0">
                <a:solidFill>
                  <a:srgbClr val="0000FF"/>
                </a:solidFill>
                <a:latin typeface="Calibri"/>
                <a:cs typeface="Calibri"/>
              </a:rPr>
              <a:t>To join contact </a:t>
            </a:r>
            <a:r>
              <a:rPr lang="en-US" sz="1400" dirty="0" err="1">
                <a:solidFill>
                  <a:srgbClr val="0000FF"/>
                </a:solidFill>
                <a:latin typeface="Calibri"/>
                <a:cs typeface="Calibri"/>
              </a:rPr>
              <a:t>muon.collider.secretariat@cern.ch</a:t>
            </a:r>
            <a:endParaRPr lang="en-US" sz="1400" dirty="0">
              <a:solidFill>
                <a:srgbClr val="0000FF"/>
              </a:solidFill>
              <a:latin typeface="Calibri"/>
              <a:cs typeface="Calibri"/>
            </a:endParaRPr>
          </a:p>
        </p:txBody>
      </p:sp>
    </p:spTree>
    <p:extLst>
      <p:ext uri="{BB962C8B-B14F-4D97-AF65-F5344CB8AC3E}">
        <p14:creationId xmlns:p14="http://schemas.microsoft.com/office/powerpoint/2010/main" val="1338115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lstStyle/>
          <a:p>
            <a:endParaRPr lang="en-US"/>
          </a:p>
        </p:txBody>
      </p:sp>
      <p:sp>
        <p:nvSpPr>
          <p:cNvPr id="3" name="Footer Placeholder 2"/>
          <p:cNvSpPr>
            <a:spLocks noGrp="1"/>
          </p:cNvSpPr>
          <p:nvPr>
            <p:ph type="ftr" sz="quarter" idx="3"/>
          </p:nvPr>
        </p:nvSpPr>
        <p:spPr/>
        <p:txBody>
          <a:bodyPr/>
          <a:lstStyle/>
          <a:p>
            <a:pPr algn="l"/>
            <a:r>
              <a:rPr lang="en-US"/>
              <a:t>D. Schulte      Muon Collider, CERN, March 2024 </a:t>
            </a:r>
            <a:endParaRPr lang="en-GB" dirty="0"/>
          </a:p>
        </p:txBody>
      </p:sp>
      <p:sp>
        <p:nvSpPr>
          <p:cNvPr id="5" name="Title 4"/>
          <p:cNvSpPr>
            <a:spLocks noGrp="1"/>
          </p:cNvSpPr>
          <p:nvPr>
            <p:ph type="title"/>
          </p:nvPr>
        </p:nvSpPr>
        <p:spPr>
          <a:xfrm>
            <a:off x="1295400" y="-20538"/>
            <a:ext cx="6781800" cy="565175"/>
          </a:xfrm>
        </p:spPr>
        <p:txBody>
          <a:bodyPr/>
          <a:lstStyle/>
          <a:p>
            <a:r>
              <a:rPr lang="en-US" sz="3200" dirty="0">
                <a:latin typeface="Calibri"/>
                <a:cs typeface="Calibri"/>
              </a:rPr>
              <a:t>Reserve</a:t>
            </a:r>
          </a:p>
        </p:txBody>
      </p:sp>
    </p:spTree>
    <p:extLst>
      <p:ext uri="{BB962C8B-B14F-4D97-AF65-F5344CB8AC3E}">
        <p14:creationId xmlns:p14="http://schemas.microsoft.com/office/powerpoint/2010/main" val="24894482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Risks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32</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CERN, March 2024 </a:t>
            </a:r>
            <a:endParaRPr lang="en-GB" dirty="0">
              <a:latin typeface="Calibri"/>
              <a:cs typeface="Calibri"/>
            </a:endParaRPr>
          </a:p>
        </p:txBody>
      </p:sp>
      <p:graphicFrame>
        <p:nvGraphicFramePr>
          <p:cNvPr id="2" name="Table 3">
            <a:extLst>
              <a:ext uri="{FF2B5EF4-FFF2-40B4-BE49-F238E27FC236}">
                <a16:creationId xmlns:a16="http://schemas.microsoft.com/office/drawing/2014/main" id="{A0741EE0-1606-3E78-98EB-2C54AFEB98AD}"/>
              </a:ext>
            </a:extLst>
          </p:cNvPr>
          <p:cNvGraphicFramePr>
            <a:graphicFrameLocks noGrp="1"/>
          </p:cNvGraphicFramePr>
          <p:nvPr/>
        </p:nvGraphicFramePr>
        <p:xfrm>
          <a:off x="107504" y="915566"/>
          <a:ext cx="8856984" cy="3703320"/>
        </p:xfrm>
        <a:graphic>
          <a:graphicData uri="http://schemas.openxmlformats.org/drawingml/2006/table">
            <a:tbl>
              <a:tblPr firstRow="1" bandRow="1">
                <a:tableStyleId>{5C22544A-7EE6-4342-B048-85BDC9FD1C3A}</a:tableStyleId>
              </a:tblPr>
              <a:tblGrid>
                <a:gridCol w="2214246">
                  <a:extLst>
                    <a:ext uri="{9D8B030D-6E8A-4147-A177-3AD203B41FA5}">
                      <a16:colId xmlns:a16="http://schemas.microsoft.com/office/drawing/2014/main" val="3741975523"/>
                    </a:ext>
                  </a:extLst>
                </a:gridCol>
                <a:gridCol w="2214246">
                  <a:extLst>
                    <a:ext uri="{9D8B030D-6E8A-4147-A177-3AD203B41FA5}">
                      <a16:colId xmlns:a16="http://schemas.microsoft.com/office/drawing/2014/main" val="666703384"/>
                    </a:ext>
                  </a:extLst>
                </a:gridCol>
                <a:gridCol w="2214246">
                  <a:extLst>
                    <a:ext uri="{9D8B030D-6E8A-4147-A177-3AD203B41FA5}">
                      <a16:colId xmlns:a16="http://schemas.microsoft.com/office/drawing/2014/main" val="3195957105"/>
                    </a:ext>
                  </a:extLst>
                </a:gridCol>
                <a:gridCol w="2214246">
                  <a:extLst>
                    <a:ext uri="{9D8B030D-6E8A-4147-A177-3AD203B41FA5}">
                      <a16:colId xmlns:a16="http://schemas.microsoft.com/office/drawing/2014/main" val="225488614"/>
                    </a:ext>
                  </a:extLst>
                </a:gridCol>
              </a:tblGrid>
              <a:tr h="370840">
                <a:tc>
                  <a:txBody>
                    <a:bodyPr/>
                    <a:lstStyle/>
                    <a:p>
                      <a:r>
                        <a:rPr lang="en-CH" sz="1400" dirty="0">
                          <a:latin typeface="Calibri" panose="020F0502020204030204" pitchFamily="34" charset="0"/>
                          <a:cs typeface="Calibri" panose="020F0502020204030204" pitchFamily="34" charset="0"/>
                        </a:rPr>
                        <a:t>Risk</a:t>
                      </a:r>
                    </a:p>
                  </a:txBody>
                  <a:tcPr/>
                </a:tc>
                <a:tc>
                  <a:txBody>
                    <a:bodyPr/>
                    <a:lstStyle/>
                    <a:p>
                      <a:r>
                        <a:rPr lang="en-CH" sz="1400" dirty="0">
                          <a:latin typeface="Calibri" panose="020F0502020204030204" pitchFamily="34" charset="0"/>
                          <a:cs typeface="Calibri" panose="020F0502020204030204" pitchFamily="34" charset="0"/>
                        </a:rPr>
                        <a:t>Potential cause</a:t>
                      </a:r>
                    </a:p>
                  </a:txBody>
                  <a:tcPr/>
                </a:tc>
                <a:tc>
                  <a:txBody>
                    <a:bodyPr/>
                    <a:lstStyle/>
                    <a:p>
                      <a:r>
                        <a:rPr lang="en-CH" sz="1400" dirty="0">
                          <a:latin typeface="Calibri" panose="020F0502020204030204" pitchFamily="34" charset="0"/>
                          <a:cs typeface="Calibri" panose="020F0502020204030204" pitchFamily="34" charset="0"/>
                        </a:rPr>
                        <a:t>Mitigation</a:t>
                      </a:r>
                    </a:p>
                  </a:txBody>
                  <a:tcPr/>
                </a:tc>
                <a:tc>
                  <a:txBody>
                    <a:bodyPr/>
                    <a:lstStyle/>
                    <a:p>
                      <a:endParaRPr lang="en-CH"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25872532"/>
                  </a:ext>
                </a:extLst>
              </a:tr>
              <a:tr h="370840">
                <a:tc>
                  <a:txBody>
                    <a:bodyPr/>
                    <a:lstStyle/>
                    <a:p>
                      <a:r>
                        <a:rPr lang="en-CH" sz="1400" dirty="0">
                          <a:latin typeface="Calibri" panose="020F0502020204030204" pitchFamily="34" charset="0"/>
                          <a:cs typeface="Calibri" panose="020F0502020204030204" pitchFamily="34" charset="0"/>
                        </a:rPr>
                        <a:t>Reduced N</a:t>
                      </a:r>
                      <a:r>
                        <a:rPr lang="en-CH" sz="1400" baseline="-25000" dirty="0">
                          <a:latin typeface="Calibri" panose="020F0502020204030204" pitchFamily="34" charset="0"/>
                          <a:cs typeface="Calibri" panose="020F0502020204030204" pitchFamily="34" charset="0"/>
                        </a:rPr>
                        <a:t>0</a:t>
                      </a:r>
                      <a:endParaRPr lang="en-CH" sz="1400" dirty="0">
                        <a:latin typeface="Calibri" panose="020F0502020204030204" pitchFamily="34" charset="0"/>
                        <a:cs typeface="Calibri" panose="020F0502020204030204" pitchFamily="34" charset="0"/>
                      </a:endParaRPr>
                    </a:p>
                  </a:txBody>
                  <a:tcPr/>
                </a:tc>
                <a:tc>
                  <a:txBody>
                    <a:bodyPr/>
                    <a:lstStyle/>
                    <a:p>
                      <a:r>
                        <a:rPr lang="en-CH" sz="1400" dirty="0">
                          <a:latin typeface="Calibri" panose="020F0502020204030204" pitchFamily="34" charset="0"/>
                          <a:cs typeface="Calibri" panose="020F0502020204030204" pitchFamily="34" charset="0"/>
                        </a:rPr>
                        <a:t>Less charge from target</a:t>
                      </a:r>
                    </a:p>
                  </a:txBody>
                  <a:tcPr/>
                </a:tc>
                <a:tc>
                  <a:txBody>
                    <a:bodyPr/>
                    <a:lstStyle/>
                    <a:p>
                      <a:r>
                        <a:rPr lang="en-CH" sz="1400" dirty="0">
                          <a:latin typeface="Calibri" panose="020F0502020204030204" pitchFamily="34" charset="0"/>
                          <a:cs typeface="Calibri" panose="020F0502020204030204" pitchFamily="34" charset="0"/>
                        </a:rPr>
                        <a:t>Alternative target</a:t>
                      </a:r>
                    </a:p>
                    <a:p>
                      <a:r>
                        <a:rPr lang="en-CH" sz="1400" dirty="0">
                          <a:latin typeface="Calibri" panose="020F0502020204030204" pitchFamily="34" charset="0"/>
                          <a:cs typeface="Calibri" panose="020F0502020204030204" pitchFamily="34" charset="0"/>
                        </a:rPr>
                        <a:t>Increase f</a:t>
                      </a:r>
                      <a:r>
                        <a:rPr lang="en-CH" sz="1400" baseline="-25000" dirty="0">
                          <a:latin typeface="Calibri" panose="020F0502020204030204" pitchFamily="34" charset="0"/>
                          <a:cs typeface="Calibri" panose="020F0502020204030204" pitchFamily="34" charset="0"/>
                        </a:rPr>
                        <a:t>r</a:t>
                      </a:r>
                      <a:endParaRPr lang="en-CH" sz="1400" dirty="0">
                        <a:latin typeface="Calibri" panose="020F0502020204030204" pitchFamily="34" charset="0"/>
                        <a:cs typeface="Calibri" panose="020F0502020204030204" pitchFamily="34" charset="0"/>
                      </a:endParaRPr>
                    </a:p>
                  </a:txBody>
                  <a:tcPr/>
                </a:tc>
                <a:tc>
                  <a:txBody>
                    <a:bodyPr/>
                    <a:lstStyle/>
                    <a:p>
                      <a:endParaRPr lang="en-CH" sz="14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119177626"/>
                  </a:ext>
                </a:extLst>
              </a:tr>
              <a:tr h="370840">
                <a:tc>
                  <a:txBody>
                    <a:bodyPr/>
                    <a:lstStyle/>
                    <a:p>
                      <a:endParaRPr lang="en-CH" sz="1400" dirty="0">
                        <a:latin typeface="Calibri" panose="020F0502020204030204" pitchFamily="34" charset="0"/>
                        <a:cs typeface="Calibri" panose="020F0502020204030204" pitchFamily="34" charset="0"/>
                      </a:endParaRPr>
                    </a:p>
                  </a:txBody>
                  <a:tcPr/>
                </a:tc>
                <a:tc>
                  <a:txBody>
                    <a:bodyPr/>
                    <a:lstStyle/>
                    <a:p>
                      <a:r>
                        <a:rPr lang="en-CH" sz="1400" dirty="0">
                          <a:latin typeface="Calibri" panose="020F0502020204030204" pitchFamily="34" charset="0"/>
                          <a:cs typeface="Calibri" panose="020F0502020204030204" pitchFamily="34" charset="0"/>
                        </a:rPr>
                        <a:t>Larger loss in cooling</a:t>
                      </a:r>
                    </a:p>
                  </a:txBody>
                  <a:tcPr/>
                </a:tc>
                <a:tc>
                  <a:txBody>
                    <a:bodyPr/>
                    <a:lstStyle/>
                    <a:p>
                      <a:r>
                        <a:rPr lang="en-CH" sz="1400" dirty="0">
                          <a:latin typeface="Calibri" panose="020F0502020204030204" pitchFamily="34" charset="0"/>
                          <a:cs typeface="Calibri" panose="020F0502020204030204" pitchFamily="34" charset="0"/>
                        </a:rPr>
                        <a:t>Increase target charge</a:t>
                      </a:r>
                    </a:p>
                  </a:txBody>
                  <a:tcPr/>
                </a:tc>
                <a:tc>
                  <a:txBody>
                    <a:bodyPr/>
                    <a:lstStyle/>
                    <a:p>
                      <a:endParaRPr lang="en-CH" sz="14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5965153"/>
                  </a:ext>
                </a:extLst>
              </a:tr>
              <a:tr h="370840">
                <a:tc>
                  <a:txBody>
                    <a:bodyPr/>
                    <a:lstStyle/>
                    <a:p>
                      <a:endParaRPr lang="en-CH" sz="1400">
                        <a:latin typeface="Calibri" panose="020F0502020204030204" pitchFamily="34" charset="0"/>
                        <a:cs typeface="Calibri" panose="020F0502020204030204" pitchFamily="34" charset="0"/>
                      </a:endParaRPr>
                    </a:p>
                  </a:txBody>
                  <a:tcPr/>
                </a:tc>
                <a:tc>
                  <a:txBody>
                    <a:bodyPr/>
                    <a:lstStyle/>
                    <a:p>
                      <a:r>
                        <a:rPr lang="en-CH" sz="1400" dirty="0">
                          <a:latin typeface="Calibri" panose="020F0502020204030204" pitchFamily="34" charset="0"/>
                          <a:cs typeface="Calibri" panose="020F0502020204030204" pitchFamily="34" charset="0"/>
                        </a:rPr>
                        <a:t>Larger loss in acceleration</a:t>
                      </a:r>
                    </a:p>
                  </a:txBody>
                  <a:tcPr/>
                </a:tc>
                <a:tc>
                  <a:txBody>
                    <a:bodyPr/>
                    <a:lstStyle/>
                    <a:p>
                      <a:r>
                        <a:rPr lang="en-CH" sz="1400" dirty="0">
                          <a:latin typeface="Calibri" panose="020F0502020204030204" pitchFamily="34" charset="0"/>
                          <a:cs typeface="Calibri" panose="020F0502020204030204" pitchFamily="34" charset="0"/>
                        </a:rPr>
                        <a:t>Increase target charge</a:t>
                      </a:r>
                    </a:p>
                  </a:txBody>
                  <a:tcPr/>
                </a:tc>
                <a:tc>
                  <a:txBody>
                    <a:bodyPr/>
                    <a:lstStyle/>
                    <a:p>
                      <a:endParaRPr lang="en-CH"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101076235"/>
                  </a:ext>
                </a:extLst>
              </a:tr>
              <a:tr h="370840">
                <a:tc>
                  <a:txBody>
                    <a:bodyPr/>
                    <a:lstStyle/>
                    <a:p>
                      <a:r>
                        <a:rPr lang="en-CH" sz="1400" dirty="0">
                          <a:latin typeface="Calibri" panose="020F0502020204030204" pitchFamily="34" charset="0"/>
                          <a:cs typeface="Calibri" panose="020F0502020204030204" pitchFamily="34" charset="0"/>
                        </a:rPr>
                        <a:t>Larger transverse IP emittance</a:t>
                      </a:r>
                    </a:p>
                  </a:txBody>
                  <a:tcPr/>
                </a:tc>
                <a:tc>
                  <a:txBody>
                    <a:bodyPr/>
                    <a:lstStyle/>
                    <a:p>
                      <a:r>
                        <a:rPr lang="en-CH" sz="1400" dirty="0">
                          <a:latin typeface="Calibri" panose="020F0502020204030204" pitchFamily="34" charset="0"/>
                          <a:cs typeface="Calibri" panose="020F0502020204030204" pitchFamily="34" charset="0"/>
                        </a:rPr>
                        <a:t>Larger emittance from cooling</a:t>
                      </a:r>
                    </a:p>
                  </a:txBody>
                  <a:tcPr/>
                </a:tc>
                <a:tc>
                  <a:txBody>
                    <a:bodyPr/>
                    <a:lstStyle/>
                    <a:p>
                      <a:r>
                        <a:rPr lang="en-CH" sz="1400" dirty="0">
                          <a:latin typeface="Calibri" panose="020F0502020204030204" pitchFamily="34" charset="0"/>
                          <a:cs typeface="Calibri" panose="020F0502020204030204" pitchFamily="34" charset="0"/>
                        </a:rPr>
                        <a:t>Cooling lattice design</a:t>
                      </a:r>
                    </a:p>
                    <a:p>
                      <a:r>
                        <a:rPr lang="en-US" sz="1400" dirty="0">
                          <a:latin typeface="Calibri" panose="020F0502020204030204" pitchFamily="34" charset="0"/>
                          <a:cs typeface="Calibri" panose="020F0502020204030204" pitchFamily="34" charset="0"/>
                        </a:rPr>
                        <a:t>L</a:t>
                      </a:r>
                      <a:r>
                        <a:rPr lang="en-CH" sz="1400" dirty="0">
                          <a:latin typeface="Calibri" panose="020F0502020204030204" pitchFamily="34" charset="0"/>
                          <a:cs typeface="Calibri" panose="020F0502020204030204" pitchFamily="34" charset="0"/>
                        </a:rPr>
                        <a:t>arger charge</a:t>
                      </a:r>
                    </a:p>
                  </a:txBody>
                  <a:tcPr/>
                </a:tc>
                <a:tc>
                  <a:txBody>
                    <a:bodyPr/>
                    <a:lstStyle/>
                    <a:p>
                      <a:endParaRPr lang="en-CH"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705200963"/>
                  </a:ext>
                </a:extLst>
              </a:tr>
              <a:tr h="370840">
                <a:tc>
                  <a:txBody>
                    <a:bodyPr/>
                    <a:lstStyle/>
                    <a:p>
                      <a:endParaRPr lang="en-CH" sz="1400">
                        <a:latin typeface="Calibri" panose="020F0502020204030204" pitchFamily="34" charset="0"/>
                        <a:cs typeface="Calibri" panose="020F0502020204030204" pitchFamily="34" charset="0"/>
                      </a:endParaRPr>
                    </a:p>
                  </a:txBody>
                  <a:tcPr/>
                </a:tc>
                <a:tc>
                  <a:txBody>
                    <a:bodyPr/>
                    <a:lstStyle/>
                    <a:p>
                      <a:r>
                        <a:rPr lang="en-CH" sz="1400" dirty="0">
                          <a:latin typeface="Calibri" panose="020F0502020204030204" pitchFamily="34" charset="0"/>
                          <a:cs typeface="Calibri" panose="020F0502020204030204" pitchFamily="34" charset="0"/>
                        </a:rPr>
                        <a:t>Larger emittance increase</a:t>
                      </a:r>
                    </a:p>
                  </a:txBody>
                  <a:tcPr/>
                </a:tc>
                <a:tc>
                  <a:txBody>
                    <a:bodyPr/>
                    <a:lstStyle/>
                    <a:p>
                      <a:r>
                        <a:rPr lang="en-CH" sz="1400" dirty="0">
                          <a:latin typeface="Calibri" panose="020F0502020204030204" pitchFamily="34" charset="0"/>
                          <a:cs typeface="Calibri" panose="020F0502020204030204" pitchFamily="34" charset="0"/>
                        </a:rPr>
                        <a:t>Beam-based tuning</a:t>
                      </a:r>
                    </a:p>
                    <a:p>
                      <a:r>
                        <a:rPr lang="en-CH" sz="1400" dirty="0">
                          <a:latin typeface="Calibri" panose="020F0502020204030204" pitchFamily="34" charset="0"/>
                          <a:cs typeface="Calibri" panose="020F0502020204030204" pitchFamily="34" charset="0"/>
                        </a:rPr>
                        <a:t>Larger charge</a:t>
                      </a:r>
                    </a:p>
                  </a:txBody>
                  <a:tcPr/>
                </a:tc>
                <a:tc>
                  <a:txBody>
                    <a:bodyPr/>
                    <a:lstStyle/>
                    <a:p>
                      <a:endParaRPr lang="en-CH"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155303131"/>
                  </a:ext>
                </a:extLst>
              </a:tr>
              <a:tr h="370840">
                <a:tc>
                  <a:txBody>
                    <a:bodyPr/>
                    <a:lstStyle/>
                    <a:p>
                      <a:r>
                        <a:rPr lang="en-CH" sz="1400" dirty="0">
                          <a:latin typeface="Calibri" panose="020F0502020204030204" pitchFamily="34" charset="0"/>
                          <a:cs typeface="Calibri" panose="020F0502020204030204" pitchFamily="34" charset="0"/>
                        </a:rPr>
                        <a:t>Larger longitudinal IP emittance</a:t>
                      </a:r>
                    </a:p>
                  </a:txBody>
                  <a:tcPr/>
                </a:tc>
                <a:tc>
                  <a:txBody>
                    <a:bodyPr/>
                    <a:lstStyle/>
                    <a:p>
                      <a:r>
                        <a:rPr lang="en-CH" sz="1400" dirty="0">
                          <a:latin typeface="Calibri" panose="020F0502020204030204" pitchFamily="34" charset="0"/>
                          <a:cs typeface="Calibri" panose="020F0502020204030204" pitchFamily="34" charset="0"/>
                        </a:rPr>
                        <a:t>Larger emittance from cooling</a:t>
                      </a:r>
                    </a:p>
                  </a:txBody>
                  <a:tcPr/>
                </a:tc>
                <a:tc>
                  <a:txBody>
                    <a:bodyPr/>
                    <a:lstStyle/>
                    <a:p>
                      <a:r>
                        <a:rPr lang="en-CH" sz="1400" dirty="0">
                          <a:latin typeface="Calibri" panose="020F0502020204030204" pitchFamily="34" charset="0"/>
                          <a:cs typeface="Calibri" panose="020F0502020204030204" pitchFamily="34" charset="0"/>
                        </a:rPr>
                        <a:t>Cooling lattice design</a:t>
                      </a:r>
                    </a:p>
                    <a:p>
                      <a:r>
                        <a:rPr lang="en-US" sz="1400" dirty="0">
                          <a:latin typeface="Calibri" panose="020F0502020204030204" pitchFamily="34" charset="0"/>
                          <a:cs typeface="Calibri" panose="020F0502020204030204" pitchFamily="34" charset="0"/>
                        </a:rPr>
                        <a:t>L</a:t>
                      </a:r>
                      <a:r>
                        <a:rPr lang="en-CH" sz="1400" dirty="0">
                          <a:latin typeface="Calibri" panose="020F0502020204030204" pitchFamily="34" charset="0"/>
                          <a:cs typeface="Calibri" panose="020F0502020204030204" pitchFamily="34" charset="0"/>
                        </a:rPr>
                        <a:t>arger charge</a:t>
                      </a:r>
                    </a:p>
                  </a:txBody>
                  <a:tcPr/>
                </a:tc>
                <a:tc>
                  <a:txBody>
                    <a:bodyPr/>
                    <a:lstStyle/>
                    <a:p>
                      <a:endParaRPr lang="en-CH"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9345070"/>
                  </a:ext>
                </a:extLst>
              </a:tr>
              <a:tr h="370840">
                <a:tc>
                  <a:txBody>
                    <a:bodyPr/>
                    <a:lstStyle/>
                    <a:p>
                      <a:endParaRPr lang="en-CH" sz="1400" dirty="0">
                        <a:latin typeface="Calibri" panose="020F0502020204030204" pitchFamily="34" charset="0"/>
                        <a:cs typeface="Calibri" panose="020F0502020204030204" pitchFamily="34" charset="0"/>
                      </a:endParaRPr>
                    </a:p>
                  </a:txBody>
                  <a:tcPr/>
                </a:tc>
                <a:tc>
                  <a:txBody>
                    <a:bodyPr/>
                    <a:lstStyle/>
                    <a:p>
                      <a:r>
                        <a:rPr lang="en-CH" sz="1400" dirty="0">
                          <a:latin typeface="Calibri" panose="020F0502020204030204" pitchFamily="34" charset="0"/>
                          <a:cs typeface="Calibri" panose="020F0502020204030204" pitchFamily="34" charset="0"/>
                        </a:rPr>
                        <a:t>Larger emittance increase</a:t>
                      </a:r>
                    </a:p>
                  </a:txBody>
                  <a:tcPr/>
                </a:tc>
                <a:tc>
                  <a:txBody>
                    <a:bodyPr/>
                    <a:lstStyle/>
                    <a:p>
                      <a:r>
                        <a:rPr lang="en-CH" sz="1400" dirty="0">
                          <a:latin typeface="Calibri" panose="020F0502020204030204" pitchFamily="34" charset="0"/>
                          <a:cs typeface="Calibri" panose="020F0502020204030204" pitchFamily="34" charset="0"/>
                        </a:rPr>
                        <a:t>Beam-based tuning</a:t>
                      </a:r>
                    </a:p>
                    <a:p>
                      <a:r>
                        <a:rPr lang="en-CH" sz="1400" dirty="0">
                          <a:latin typeface="Calibri" panose="020F0502020204030204" pitchFamily="34" charset="0"/>
                          <a:cs typeface="Calibri" panose="020F0502020204030204" pitchFamily="34" charset="0"/>
                        </a:rPr>
                        <a:t>Larger charge</a:t>
                      </a:r>
                    </a:p>
                  </a:txBody>
                  <a:tcPr/>
                </a:tc>
                <a:tc>
                  <a:txBody>
                    <a:bodyPr/>
                    <a:lstStyle/>
                    <a:p>
                      <a:endParaRPr lang="en-CH"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240672166"/>
                  </a:ext>
                </a:extLst>
              </a:tr>
            </a:tbl>
          </a:graphicData>
        </a:graphic>
      </p:graphicFrame>
    </p:spTree>
    <p:extLst>
      <p:ext uri="{BB962C8B-B14F-4D97-AF65-F5344CB8AC3E}">
        <p14:creationId xmlns:p14="http://schemas.microsoft.com/office/powerpoint/2010/main" val="1551319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251520" y="-20538"/>
            <a:ext cx="8064896" cy="432048"/>
          </a:xfrm>
        </p:spPr>
        <p:txBody>
          <a:bodyPr/>
          <a:lstStyle/>
          <a:p>
            <a:r>
              <a:rPr lang="en-GB" sz="3200" b="0" dirty="0">
                <a:latin typeface="Calibri"/>
                <a:cs typeface="Calibri"/>
              </a:rPr>
              <a:t>US P5: The Muon Shot</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CERN, March 2024 </a:t>
            </a:r>
            <a:endParaRPr lang="en-GB" dirty="0">
              <a:latin typeface="Calibri"/>
              <a:cs typeface="Calibri"/>
            </a:endParaRPr>
          </a:p>
        </p:txBody>
      </p:sp>
      <p:pic>
        <p:nvPicPr>
          <p:cNvPr id="8" name="Picture 7" descr="A map of a city&#10;&#10;Description automatically generated">
            <a:extLst>
              <a:ext uri="{FF2B5EF4-FFF2-40B4-BE49-F238E27FC236}">
                <a16:creationId xmlns:a16="http://schemas.microsoft.com/office/drawing/2014/main" id="{833A88FC-52FB-902D-5632-230F6968BFBE}"/>
              </a:ext>
            </a:extLst>
          </p:cNvPr>
          <p:cNvPicPr>
            <a:picLocks noChangeAspect="1"/>
          </p:cNvPicPr>
          <p:nvPr/>
        </p:nvPicPr>
        <p:blipFill>
          <a:blip r:embed="rId2"/>
          <a:stretch>
            <a:fillRect/>
          </a:stretch>
        </p:blipFill>
        <p:spPr>
          <a:xfrm>
            <a:off x="3639513" y="2500879"/>
            <a:ext cx="1864973" cy="1853894"/>
          </a:xfrm>
          <a:prstGeom prst="rect">
            <a:avLst/>
          </a:prstGeom>
        </p:spPr>
      </p:pic>
      <p:sp>
        <p:nvSpPr>
          <p:cNvPr id="9" name="TextBox 8">
            <a:extLst>
              <a:ext uri="{FF2B5EF4-FFF2-40B4-BE49-F238E27FC236}">
                <a16:creationId xmlns:a16="http://schemas.microsoft.com/office/drawing/2014/main" id="{2E28B69D-36D1-A6E2-F031-4D2FB4FE2DA1}"/>
              </a:ext>
            </a:extLst>
          </p:cNvPr>
          <p:cNvSpPr txBox="1"/>
          <p:nvPr/>
        </p:nvSpPr>
        <p:spPr>
          <a:xfrm>
            <a:off x="827584" y="648007"/>
            <a:ext cx="4392488" cy="1169551"/>
          </a:xfrm>
          <a:prstGeom prst="rect">
            <a:avLst/>
          </a:prstGeom>
          <a:solidFill>
            <a:schemeClr val="accent6">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Particle Physics Project Prioritisation Panel (P5) endorses muon collider R&amp;D: </a:t>
            </a:r>
            <a:r>
              <a:rPr lang="en-US" sz="1400" dirty="0">
                <a:latin typeface="Calibri" panose="020F0502020204030204" pitchFamily="34" charset="0"/>
                <a:cs typeface="Calibri" panose="020F0502020204030204" pitchFamily="34" charset="0"/>
              </a:rPr>
              <a:t>”This is our muon shot”</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Recommend joining the IMCC</a:t>
            </a:r>
          </a:p>
          <a:p>
            <a:r>
              <a:rPr lang="en-CH" sz="1400" dirty="0">
                <a:latin typeface="Calibri" panose="020F0502020204030204" pitchFamily="34" charset="0"/>
                <a:cs typeface="Calibri" panose="020F0502020204030204" pitchFamily="34" charset="0"/>
              </a:rPr>
              <a:t>Consider FNAL as a host candidate</a:t>
            </a:r>
          </a:p>
        </p:txBody>
      </p:sp>
      <p:sp>
        <p:nvSpPr>
          <p:cNvPr id="10" name="TextBox 9">
            <a:extLst>
              <a:ext uri="{FF2B5EF4-FFF2-40B4-BE49-F238E27FC236}">
                <a16:creationId xmlns:a16="http://schemas.microsoft.com/office/drawing/2014/main" id="{FB1847DE-6622-E367-0852-B78414544E6C}"/>
              </a:ext>
            </a:extLst>
          </p:cNvPr>
          <p:cNvSpPr txBox="1"/>
          <p:nvPr/>
        </p:nvSpPr>
        <p:spPr>
          <a:xfrm>
            <a:off x="5588561" y="2705695"/>
            <a:ext cx="3362171" cy="1600438"/>
          </a:xfrm>
          <a:prstGeom prst="rect">
            <a:avLst/>
          </a:prstGeom>
          <a:solidFill>
            <a:schemeClr val="accent6">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We welcome the US community</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Already participation, also in leadership</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a:t>
            </a:r>
            <a:r>
              <a:rPr lang="en-CH" sz="1400" dirty="0">
                <a:latin typeface="Calibri" panose="020F0502020204030204" pitchFamily="34" charset="0"/>
                <a:cs typeface="Calibri" panose="020F0502020204030204" pitchFamily="34" charset="0"/>
              </a:rPr>
              <a:t>ill increase and reorganise in 2024</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Ambition of US to host collider is excellent news</a:t>
            </a:r>
          </a:p>
        </p:txBody>
      </p:sp>
      <p:pic>
        <p:nvPicPr>
          <p:cNvPr id="3" name="Picture 2" descr="A newspaper article with black text&#10;&#10;Description automatically generated">
            <a:extLst>
              <a:ext uri="{FF2B5EF4-FFF2-40B4-BE49-F238E27FC236}">
                <a16:creationId xmlns:a16="http://schemas.microsoft.com/office/drawing/2014/main" id="{10856859-02C9-7DB7-4520-904A7514391E}"/>
              </a:ext>
            </a:extLst>
          </p:cNvPr>
          <p:cNvPicPr>
            <a:picLocks noChangeAspect="1"/>
          </p:cNvPicPr>
          <p:nvPr/>
        </p:nvPicPr>
        <p:blipFill>
          <a:blip r:embed="rId3"/>
          <a:stretch>
            <a:fillRect/>
          </a:stretch>
        </p:blipFill>
        <p:spPr>
          <a:xfrm>
            <a:off x="5464907" y="897135"/>
            <a:ext cx="3494553" cy="1487619"/>
          </a:xfrm>
          <a:prstGeom prst="rect">
            <a:avLst/>
          </a:prstGeom>
        </p:spPr>
      </p:pic>
      <p:pic>
        <p:nvPicPr>
          <p:cNvPr id="6" name="Picture 5" descr="A screenshot of a web page&#10;&#10;Description automatically generated">
            <a:extLst>
              <a:ext uri="{FF2B5EF4-FFF2-40B4-BE49-F238E27FC236}">
                <a16:creationId xmlns:a16="http://schemas.microsoft.com/office/drawing/2014/main" id="{059E8044-9B8B-8725-5713-767A9BAA42A6}"/>
              </a:ext>
            </a:extLst>
          </p:cNvPr>
          <p:cNvPicPr>
            <a:picLocks noChangeAspect="1"/>
          </p:cNvPicPr>
          <p:nvPr/>
        </p:nvPicPr>
        <p:blipFill>
          <a:blip r:embed="rId4"/>
          <a:stretch>
            <a:fillRect/>
          </a:stretch>
        </p:blipFill>
        <p:spPr>
          <a:xfrm>
            <a:off x="27002" y="1830406"/>
            <a:ext cx="3575063" cy="866031"/>
          </a:xfrm>
          <a:prstGeom prst="rect">
            <a:avLst/>
          </a:prstGeom>
        </p:spPr>
      </p:pic>
      <p:pic>
        <p:nvPicPr>
          <p:cNvPr id="13" name="Picture 12" descr="A screenshot of a news article&#10;&#10;Description automatically generated">
            <a:extLst>
              <a:ext uri="{FF2B5EF4-FFF2-40B4-BE49-F238E27FC236}">
                <a16:creationId xmlns:a16="http://schemas.microsoft.com/office/drawing/2014/main" id="{A260CD8C-F4A7-966E-0345-B5EE9E6C72E8}"/>
              </a:ext>
            </a:extLst>
          </p:cNvPr>
          <p:cNvPicPr>
            <a:picLocks noChangeAspect="1"/>
          </p:cNvPicPr>
          <p:nvPr/>
        </p:nvPicPr>
        <p:blipFill>
          <a:blip r:embed="rId5"/>
          <a:stretch>
            <a:fillRect/>
          </a:stretch>
        </p:blipFill>
        <p:spPr>
          <a:xfrm>
            <a:off x="64936" y="2705695"/>
            <a:ext cx="3384376" cy="2102096"/>
          </a:xfrm>
          <a:prstGeom prst="rect">
            <a:avLst/>
          </a:prstGeom>
        </p:spPr>
      </p:pic>
    </p:spTree>
    <p:extLst>
      <p:ext uri="{BB962C8B-B14F-4D97-AF65-F5344CB8AC3E}">
        <p14:creationId xmlns:p14="http://schemas.microsoft.com/office/powerpoint/2010/main" val="1034588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Global Integration</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CERN, March 2024 </a:t>
            </a:r>
            <a:endParaRPr lang="en-GB" dirty="0">
              <a:latin typeface="Calibri"/>
              <a:cs typeface="Calibri"/>
            </a:endParaRPr>
          </a:p>
        </p:txBody>
      </p:sp>
      <p:sp>
        <p:nvSpPr>
          <p:cNvPr id="4" name="TextBox 3">
            <a:extLst>
              <a:ext uri="{FF2B5EF4-FFF2-40B4-BE49-F238E27FC236}">
                <a16:creationId xmlns:a16="http://schemas.microsoft.com/office/drawing/2014/main" id="{19C085BC-1803-865A-252B-1A5A91081888}"/>
              </a:ext>
            </a:extLst>
          </p:cNvPr>
          <p:cNvSpPr txBox="1"/>
          <p:nvPr/>
        </p:nvSpPr>
        <p:spPr>
          <a:xfrm>
            <a:off x="395536" y="843558"/>
            <a:ext cx="4104456" cy="3323987"/>
          </a:xfrm>
          <a:prstGeom prst="rect">
            <a:avLst/>
          </a:prstGeom>
          <a:noFill/>
        </p:spPr>
        <p:txBody>
          <a:bodyPr wrap="square">
            <a:spAutoFit/>
          </a:bodyPr>
          <a:lstStyle/>
          <a:p>
            <a:r>
              <a:rPr lang="en-US" sz="1400" dirty="0">
                <a:effectLst/>
                <a:latin typeface="Calibri" panose="020F0502020204030204" pitchFamily="34" charset="0"/>
                <a:cs typeface="Calibri" panose="020F0502020204030204" pitchFamily="34" charset="0"/>
              </a:rPr>
              <a:t>Some US experts already in leading positions (e.g. CC)</a:t>
            </a:r>
          </a:p>
          <a:p>
            <a:r>
              <a:rPr lang="en-US" sz="1400" dirty="0">
                <a:effectLst/>
                <a:latin typeface="Calibri" panose="020F0502020204030204" pitchFamily="34" charset="0"/>
                <a:cs typeface="Calibri" panose="020F0502020204030204" pitchFamily="34" charset="0"/>
              </a:rPr>
              <a:t>Several Universities signed/are in the process</a:t>
            </a:r>
          </a:p>
          <a:p>
            <a:endParaRPr lang="en-US" sz="1400" dirty="0">
              <a:latin typeface="Calibri" panose="020F0502020204030204" pitchFamily="34" charset="0"/>
              <a:cs typeface="Calibri" panose="020F0502020204030204" pitchFamily="34" charset="0"/>
            </a:endParaRPr>
          </a:p>
          <a:p>
            <a:r>
              <a:rPr lang="en-US" sz="1400" dirty="0">
                <a:latin typeface="Calibri" panose="020F0502020204030204" pitchFamily="34" charset="0"/>
                <a:cs typeface="Calibri" panose="020F0502020204030204" pitchFamily="34" charset="0"/>
              </a:rPr>
              <a:t>US integration is important goal this year (and maybe somewhat longer)</a:t>
            </a:r>
          </a:p>
          <a:p>
            <a:pPr marL="285750" indent="-285750">
              <a:buFont typeface="Arial" panose="020B0604020202020204" pitchFamily="34" charset="0"/>
              <a:buChar char="•"/>
            </a:pPr>
            <a:r>
              <a:rPr lang="en-US" sz="1400" dirty="0">
                <a:effectLst/>
                <a:latin typeface="Calibri" panose="020F0502020204030204" pitchFamily="34" charset="0"/>
                <a:cs typeface="Calibri" panose="020F0502020204030204" pitchFamily="34" charset="0"/>
              </a:rPr>
              <a:t>R&amp;D </a:t>
            </a:r>
            <a:r>
              <a:rPr lang="en-US" sz="1400" dirty="0" err="1">
                <a:effectLst/>
                <a:latin typeface="Calibri" panose="020F0502020204030204" pitchFamily="34" charset="0"/>
                <a:cs typeface="Calibri" panose="020F0502020204030204" pitchFamily="34" charset="0"/>
              </a:rPr>
              <a:t>programme</a:t>
            </a:r>
            <a:endParaRPr lang="en-US" sz="1400" dirty="0">
              <a:effectLst/>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Leadership</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Staging strategy</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T</a:t>
            </a:r>
            <a:r>
              <a:rPr lang="en-US" sz="1400" dirty="0">
                <a:effectLst/>
                <a:latin typeface="Calibri" panose="020F0502020204030204" pitchFamily="34" charset="0"/>
                <a:cs typeface="Calibri" panose="020F0502020204030204" pitchFamily="34" charset="0"/>
              </a:rPr>
              <a:t>imelines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a:t>
            </a:r>
            <a:r>
              <a:rPr lang="en-US" sz="1400" dirty="0">
                <a:effectLst/>
                <a:latin typeface="Calibri" panose="020F0502020204030204" pitchFamily="34" charset="0"/>
                <a:cs typeface="Calibri" panose="020F0502020204030204" pitchFamily="34" charset="0"/>
              </a:rPr>
              <a:t>ite</a:t>
            </a:r>
          </a:p>
          <a:p>
            <a:pPr marL="285750" indent="-285750">
              <a:buFont typeface="Arial" panose="020B0604020202020204" pitchFamily="34" charset="0"/>
              <a:buChar char="•"/>
            </a:pPr>
            <a:r>
              <a:rPr lang="en-US" sz="1400" dirty="0">
                <a:effectLst/>
                <a:latin typeface="Calibri" panose="020F0502020204030204" pitchFamily="34" charset="0"/>
                <a:cs typeface="Calibri" panose="020F0502020204030204" pitchFamily="34" charset="0"/>
              </a:rPr>
              <a:t>…</a:t>
            </a:r>
          </a:p>
          <a:p>
            <a:endParaRPr lang="en-US" sz="1400" dirty="0">
              <a:effectLst/>
              <a:latin typeface="Calibri" panose="020F0502020204030204" pitchFamily="34" charset="0"/>
              <a:cs typeface="Calibri" panose="020F0502020204030204" pitchFamily="34" charset="0"/>
            </a:endParaRPr>
          </a:p>
          <a:p>
            <a:r>
              <a:rPr lang="en-US" sz="1400" dirty="0">
                <a:effectLst/>
                <a:latin typeface="Calibri" panose="020F0502020204030204" pitchFamily="34" charset="0"/>
                <a:cs typeface="Calibri" panose="020F0502020204030204" pitchFamily="34" charset="0"/>
              </a:rPr>
              <a:t>Formal US funding only available from 2026 onwards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Hope flexibility in using budgets can be employed</a:t>
            </a:r>
            <a:endParaRPr lang="en-US" sz="1400" dirty="0">
              <a:effectLst/>
              <a:latin typeface="Calibri" panose="020F0502020204030204" pitchFamily="34" charset="0"/>
              <a:cs typeface="Calibri" panose="020F0502020204030204" pitchFamily="34" charset="0"/>
            </a:endParaRPr>
          </a:p>
          <a:p>
            <a:endParaRPr lang="en-US" sz="1400" dirty="0">
              <a:effectLst/>
              <a:latin typeface="Calibri" panose="020F0502020204030204" pitchFamily="34" charset="0"/>
              <a:cs typeface="Calibri" panose="020F0502020204030204" pitchFamily="34" charset="0"/>
            </a:endParaRPr>
          </a:p>
        </p:txBody>
      </p:sp>
      <p:graphicFrame>
        <p:nvGraphicFramePr>
          <p:cNvPr id="3" name="Table 2">
            <a:extLst>
              <a:ext uri="{FF2B5EF4-FFF2-40B4-BE49-F238E27FC236}">
                <a16:creationId xmlns:a16="http://schemas.microsoft.com/office/drawing/2014/main" id="{991080F8-FA62-1F3D-3B62-4CC27C1DB272}"/>
              </a:ext>
            </a:extLst>
          </p:cNvPr>
          <p:cNvGraphicFramePr>
            <a:graphicFrameLocks noGrp="1"/>
          </p:cNvGraphicFramePr>
          <p:nvPr>
            <p:extLst>
              <p:ext uri="{D42A27DB-BD31-4B8C-83A1-F6EECF244321}">
                <p14:modId xmlns:p14="http://schemas.microsoft.com/office/powerpoint/2010/main" val="418965924"/>
              </p:ext>
            </p:extLst>
          </p:nvPr>
        </p:nvGraphicFramePr>
        <p:xfrm>
          <a:off x="7308304" y="1013739"/>
          <a:ext cx="1801449" cy="3002315"/>
        </p:xfrm>
        <a:graphic>
          <a:graphicData uri="http://schemas.openxmlformats.org/drawingml/2006/table">
            <a:tbl>
              <a:tblPr bandRow="1">
                <a:tableStyleId>{5C22544A-7EE6-4342-B048-85BDC9FD1C3A}</a:tableStyleId>
              </a:tblPr>
              <a:tblGrid>
                <a:gridCol w="432047">
                  <a:extLst>
                    <a:ext uri="{9D8B030D-6E8A-4147-A177-3AD203B41FA5}">
                      <a16:colId xmlns:a16="http://schemas.microsoft.com/office/drawing/2014/main" val="20000"/>
                    </a:ext>
                  </a:extLst>
                </a:gridCol>
                <a:gridCol w="1369402">
                  <a:extLst>
                    <a:ext uri="{9D8B030D-6E8A-4147-A177-3AD203B41FA5}">
                      <a16:colId xmlns:a16="http://schemas.microsoft.com/office/drawing/2014/main" val="20001"/>
                    </a:ext>
                  </a:extLst>
                </a:gridCol>
              </a:tblGrid>
              <a:tr h="191102">
                <a:tc>
                  <a:txBody>
                    <a:bodyPr/>
                    <a:lstStyle/>
                    <a:p>
                      <a:r>
                        <a:rPr lang="en-US" sz="800" dirty="0">
                          <a:latin typeface="Calibri"/>
                          <a:cs typeface="Calibri"/>
                        </a:rPr>
                        <a:t>China</a:t>
                      </a:r>
                    </a:p>
                  </a:txBody>
                  <a:tcPr/>
                </a:tc>
                <a:tc>
                  <a:txBody>
                    <a:bodyPr/>
                    <a:lstStyle/>
                    <a:p>
                      <a:r>
                        <a:rPr lang="en-US" sz="800" b="1" i="1" dirty="0">
                          <a:latin typeface="Calibri"/>
                          <a:cs typeface="Calibri"/>
                        </a:rPr>
                        <a:t>Sun </a:t>
                      </a:r>
                      <a:r>
                        <a:rPr lang="en-US" sz="800" b="1" i="1" dirty="0" err="1">
                          <a:latin typeface="Calibri"/>
                          <a:cs typeface="Calibri"/>
                        </a:rPr>
                        <a:t>Yat-sen</a:t>
                      </a:r>
                      <a:r>
                        <a:rPr lang="en-US" sz="800" b="1" i="1" dirty="0">
                          <a:latin typeface="Calibri"/>
                          <a:cs typeface="Calibri"/>
                        </a:rPr>
                        <a:t> University</a:t>
                      </a:r>
                    </a:p>
                  </a:txBody>
                  <a:tcPr/>
                </a:tc>
                <a:extLst>
                  <a:ext uri="{0D108BD9-81ED-4DB2-BD59-A6C34878D82A}">
                    <a16:rowId xmlns:a16="http://schemas.microsoft.com/office/drawing/2014/main" val="10000"/>
                  </a:ext>
                </a:extLst>
              </a:tr>
              <a:tr h="214535">
                <a:tc>
                  <a:txBody>
                    <a:bodyPr/>
                    <a:lstStyle/>
                    <a:p>
                      <a:endParaRPr lang="en-US" sz="800" dirty="0">
                        <a:latin typeface="Calibri"/>
                        <a:cs typeface="Calibri"/>
                      </a:endParaRPr>
                    </a:p>
                  </a:txBody>
                  <a:tcPr/>
                </a:tc>
                <a:tc>
                  <a:txBody>
                    <a:bodyPr/>
                    <a:lstStyle/>
                    <a:p>
                      <a:r>
                        <a:rPr lang="en-US" sz="800" b="1" dirty="0">
                          <a:latin typeface="Calibri"/>
                          <a:cs typeface="Calibri"/>
                        </a:rPr>
                        <a:t>IHEP</a:t>
                      </a:r>
                    </a:p>
                  </a:txBody>
                  <a:tcPr/>
                </a:tc>
                <a:extLst>
                  <a:ext uri="{0D108BD9-81ED-4DB2-BD59-A6C34878D82A}">
                    <a16:rowId xmlns:a16="http://schemas.microsoft.com/office/drawing/2014/main" val="10001"/>
                  </a:ext>
                </a:extLst>
              </a:tr>
              <a:tr h="214535">
                <a:tc>
                  <a:txBody>
                    <a:bodyPr/>
                    <a:lstStyle/>
                    <a:p>
                      <a:endParaRPr lang="en-US" sz="800" dirty="0">
                        <a:latin typeface="Calibri"/>
                        <a:cs typeface="Calibri"/>
                      </a:endParaRPr>
                    </a:p>
                  </a:txBody>
                  <a:tcPr/>
                </a:tc>
                <a:tc>
                  <a:txBody>
                    <a:bodyPr/>
                    <a:lstStyle/>
                    <a:p>
                      <a:r>
                        <a:rPr lang="en-US" sz="800" b="1" i="0" dirty="0">
                          <a:latin typeface="Calibri"/>
                          <a:cs typeface="Calibri"/>
                        </a:rPr>
                        <a:t>Peking University</a:t>
                      </a:r>
                    </a:p>
                  </a:txBody>
                  <a:tcPr/>
                </a:tc>
                <a:extLst>
                  <a:ext uri="{0D108BD9-81ED-4DB2-BD59-A6C34878D82A}">
                    <a16:rowId xmlns:a16="http://schemas.microsoft.com/office/drawing/2014/main" val="10002"/>
                  </a:ext>
                </a:extLst>
              </a:tr>
              <a:tr h="214535">
                <a:tc>
                  <a:txBody>
                    <a:bodyPr/>
                    <a:lstStyle/>
                    <a:p>
                      <a:r>
                        <a:rPr lang="en-US" sz="800" dirty="0">
                          <a:latin typeface="Calibri"/>
                          <a:cs typeface="Calibri"/>
                        </a:rPr>
                        <a:t>KO</a:t>
                      </a:r>
                    </a:p>
                  </a:txBody>
                  <a:tcPr/>
                </a:tc>
                <a:tc>
                  <a:txBody>
                    <a:bodyPr/>
                    <a:lstStyle/>
                    <a:p>
                      <a:r>
                        <a:rPr lang="en-US" sz="800" b="1" dirty="0">
                          <a:latin typeface="Calibri"/>
                          <a:cs typeface="Calibri"/>
                        </a:rPr>
                        <a:t>KEU</a:t>
                      </a:r>
                    </a:p>
                  </a:txBody>
                  <a:tcPr/>
                </a:tc>
                <a:extLst>
                  <a:ext uri="{0D108BD9-81ED-4DB2-BD59-A6C34878D82A}">
                    <a16:rowId xmlns:a16="http://schemas.microsoft.com/office/drawing/2014/main" val="10008"/>
                  </a:ext>
                </a:extLst>
              </a:tr>
              <a:tr h="214535">
                <a:tc>
                  <a:txBody>
                    <a:bodyPr/>
                    <a:lstStyle/>
                    <a:p>
                      <a:endParaRPr lang="en-US" sz="800" dirty="0">
                        <a:latin typeface="Calibri"/>
                        <a:cs typeface="Calibri"/>
                      </a:endParaRPr>
                    </a:p>
                  </a:txBody>
                  <a:tcPr/>
                </a:tc>
                <a:tc>
                  <a:txBody>
                    <a:bodyPr/>
                    <a:lstStyle/>
                    <a:p>
                      <a:r>
                        <a:rPr lang="en-US" sz="800" b="1" dirty="0">
                          <a:latin typeface="Calibri"/>
                          <a:cs typeface="Calibri"/>
                        </a:rPr>
                        <a:t>Yonsei University</a:t>
                      </a:r>
                    </a:p>
                  </a:txBody>
                  <a:tcPr/>
                </a:tc>
                <a:extLst>
                  <a:ext uri="{0D108BD9-81ED-4DB2-BD59-A6C34878D82A}">
                    <a16:rowId xmlns:a16="http://schemas.microsoft.com/office/drawing/2014/main" val="10009"/>
                  </a:ext>
                </a:extLst>
              </a:tr>
              <a:tr h="214535">
                <a:tc>
                  <a:txBody>
                    <a:bodyPr/>
                    <a:lstStyle/>
                    <a:p>
                      <a:r>
                        <a:rPr lang="en-US" sz="800" dirty="0">
                          <a:latin typeface="Calibri"/>
                          <a:cs typeface="Calibri"/>
                        </a:rPr>
                        <a:t>India</a:t>
                      </a:r>
                    </a:p>
                  </a:txBody>
                  <a:tcPr/>
                </a:tc>
                <a:tc>
                  <a:txBody>
                    <a:bodyPr/>
                    <a:lstStyle/>
                    <a:p>
                      <a:r>
                        <a:rPr lang="en-US" sz="800" b="1" i="1" dirty="0">
                          <a:latin typeface="Calibri"/>
                          <a:cs typeface="Calibri"/>
                        </a:rPr>
                        <a:t>CHEP</a:t>
                      </a:r>
                    </a:p>
                  </a:txBody>
                  <a:tcPr/>
                </a:tc>
                <a:extLst>
                  <a:ext uri="{0D108BD9-81ED-4DB2-BD59-A6C34878D82A}">
                    <a16:rowId xmlns:a16="http://schemas.microsoft.com/office/drawing/2014/main" val="10010"/>
                  </a:ext>
                </a:extLst>
              </a:tr>
              <a:tr h="214535">
                <a:tc>
                  <a:txBody>
                    <a:bodyPr/>
                    <a:lstStyle/>
                    <a:p>
                      <a:r>
                        <a:rPr lang="en-US" sz="800" dirty="0">
                          <a:latin typeface="Calibri"/>
                          <a:cs typeface="Calibri"/>
                        </a:rPr>
                        <a:t>US</a:t>
                      </a:r>
                    </a:p>
                  </a:txBody>
                  <a:tcPr/>
                </a:tc>
                <a:tc>
                  <a:txBody>
                    <a:bodyPr/>
                    <a:lstStyle/>
                    <a:p>
                      <a:r>
                        <a:rPr lang="en-US" sz="800" b="1" dirty="0">
                          <a:latin typeface="Calibri"/>
                          <a:cs typeface="Calibri"/>
                        </a:rPr>
                        <a:t>Iowa State University</a:t>
                      </a:r>
                    </a:p>
                  </a:txBody>
                  <a:tcPr/>
                </a:tc>
                <a:extLst>
                  <a:ext uri="{0D108BD9-81ED-4DB2-BD59-A6C34878D82A}">
                    <a16:rowId xmlns:a16="http://schemas.microsoft.com/office/drawing/2014/main" val="10012"/>
                  </a:ext>
                </a:extLst>
              </a:tr>
              <a:tr h="214535">
                <a:tc>
                  <a:txBody>
                    <a:bodyPr/>
                    <a:lstStyle/>
                    <a:p>
                      <a:endParaRPr lang="en-US" sz="800" dirty="0">
                        <a:latin typeface="Calibri"/>
                        <a:cs typeface="Calibri"/>
                      </a:endParaRPr>
                    </a:p>
                  </a:txBody>
                  <a:tcPr/>
                </a:tc>
                <a:tc>
                  <a:txBody>
                    <a:bodyPr/>
                    <a:lstStyle/>
                    <a:p>
                      <a:r>
                        <a:rPr lang="en-US" sz="800" b="1" dirty="0">
                          <a:latin typeface="Calibri"/>
                          <a:cs typeface="Calibri"/>
                        </a:rPr>
                        <a:t>Wisconsin-Madison</a:t>
                      </a:r>
                    </a:p>
                  </a:txBody>
                  <a:tcPr/>
                </a:tc>
                <a:extLst>
                  <a:ext uri="{0D108BD9-81ED-4DB2-BD59-A6C34878D82A}">
                    <a16:rowId xmlns:a16="http://schemas.microsoft.com/office/drawing/2014/main" val="3751643874"/>
                  </a:ext>
                </a:extLst>
              </a:tr>
              <a:tr h="214535">
                <a:tc>
                  <a:txBody>
                    <a:bodyPr/>
                    <a:lstStyle/>
                    <a:p>
                      <a:endParaRPr lang="en-US" sz="800" dirty="0">
                        <a:latin typeface="Calibri"/>
                        <a:cs typeface="Calibri"/>
                      </a:endParaRPr>
                    </a:p>
                  </a:txBody>
                  <a:tcPr/>
                </a:tc>
                <a:tc>
                  <a:txBody>
                    <a:bodyPr/>
                    <a:lstStyle/>
                    <a:p>
                      <a:r>
                        <a:rPr lang="en-US" sz="800" b="1" i="1" dirty="0">
                          <a:latin typeface="Calibri"/>
                          <a:cs typeface="Calibri"/>
                        </a:rPr>
                        <a:t>Pittsburg University</a:t>
                      </a:r>
                    </a:p>
                  </a:txBody>
                  <a:tcPr/>
                </a:tc>
                <a:extLst>
                  <a:ext uri="{0D108BD9-81ED-4DB2-BD59-A6C34878D82A}">
                    <a16:rowId xmlns:a16="http://schemas.microsoft.com/office/drawing/2014/main" val="1256246276"/>
                  </a:ext>
                </a:extLst>
              </a:tr>
              <a:tr h="214535">
                <a:tc>
                  <a:txBody>
                    <a:bodyPr/>
                    <a:lstStyle/>
                    <a:p>
                      <a:endParaRPr lang="en-US" sz="800" dirty="0">
                        <a:latin typeface="Calibri"/>
                        <a:cs typeface="Calibri"/>
                      </a:endParaRPr>
                    </a:p>
                  </a:txBody>
                  <a:tcPr/>
                </a:tc>
                <a:tc>
                  <a:txBody>
                    <a:bodyPr/>
                    <a:lstStyle/>
                    <a:p>
                      <a:r>
                        <a:rPr lang="en-US" sz="800" b="1" i="0" dirty="0">
                          <a:latin typeface="Calibri"/>
                          <a:cs typeface="Calibri"/>
                        </a:rPr>
                        <a:t>Old Dominion</a:t>
                      </a:r>
                    </a:p>
                  </a:txBody>
                  <a:tcPr/>
                </a:tc>
                <a:extLst>
                  <a:ext uri="{0D108BD9-81ED-4DB2-BD59-A6C34878D82A}">
                    <a16:rowId xmlns:a16="http://schemas.microsoft.com/office/drawing/2014/main" val="10013"/>
                  </a:ext>
                </a:extLst>
              </a:tr>
              <a:tr h="214535">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Florida State University</a:t>
                      </a:r>
                    </a:p>
                  </a:txBody>
                  <a:tcPr/>
                </a:tc>
                <a:extLst>
                  <a:ext uri="{0D108BD9-81ED-4DB2-BD59-A6C34878D82A}">
                    <a16:rowId xmlns:a16="http://schemas.microsoft.com/office/drawing/2014/main" val="10015"/>
                  </a:ext>
                </a:extLst>
              </a:tr>
              <a:tr h="214535">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RICE University</a:t>
                      </a:r>
                    </a:p>
                  </a:txBody>
                  <a:tcPr/>
                </a:tc>
                <a:extLst>
                  <a:ext uri="{0D108BD9-81ED-4DB2-BD59-A6C34878D82A}">
                    <a16:rowId xmlns:a16="http://schemas.microsoft.com/office/drawing/2014/main" val="2146632228"/>
                  </a:ext>
                </a:extLst>
              </a:tr>
              <a:tr h="214535">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Tennessee University</a:t>
                      </a:r>
                    </a:p>
                  </a:txBody>
                  <a:tcPr/>
                </a:tc>
                <a:extLst>
                  <a:ext uri="{0D108BD9-81ED-4DB2-BD59-A6C34878D82A}">
                    <a16:rowId xmlns:a16="http://schemas.microsoft.com/office/drawing/2014/main" val="2821263420"/>
                  </a:ext>
                </a:extLst>
              </a:tr>
              <a:tr h="214535">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University of Chicago</a:t>
                      </a:r>
                    </a:p>
                  </a:txBody>
                  <a:tcPr/>
                </a:tc>
                <a:extLst>
                  <a:ext uri="{0D108BD9-81ED-4DB2-BD59-A6C34878D82A}">
                    <a16:rowId xmlns:a16="http://schemas.microsoft.com/office/drawing/2014/main" val="2693090562"/>
                  </a:ext>
                </a:extLst>
              </a:tr>
            </a:tbl>
          </a:graphicData>
        </a:graphic>
      </p:graphicFrame>
      <p:sp>
        <p:nvSpPr>
          <p:cNvPr id="8" name="TextBox 7">
            <a:extLst>
              <a:ext uri="{FF2B5EF4-FFF2-40B4-BE49-F238E27FC236}">
                <a16:creationId xmlns:a16="http://schemas.microsoft.com/office/drawing/2014/main" id="{4052772F-411B-5E89-AD79-BCF00C9E537C}"/>
              </a:ext>
            </a:extLst>
          </p:cNvPr>
          <p:cNvSpPr txBox="1"/>
          <p:nvPr/>
        </p:nvSpPr>
        <p:spPr>
          <a:xfrm>
            <a:off x="7346182" y="4046025"/>
            <a:ext cx="1725691" cy="461665"/>
          </a:xfrm>
          <a:prstGeom prst="rect">
            <a:avLst/>
          </a:prstGeom>
          <a:noFill/>
        </p:spPr>
        <p:txBody>
          <a:bodyPr wrap="square" rtlCol="0">
            <a:spAutoFit/>
          </a:bodyPr>
          <a:lstStyle/>
          <a:p>
            <a:r>
              <a:rPr lang="en-CH" sz="1200" i="1" dirty="0">
                <a:latin typeface="Calibri" panose="020F0502020204030204" pitchFamily="34" charset="0"/>
                <a:cs typeface="Calibri" panose="020F0502020204030204" pitchFamily="34" charset="0"/>
              </a:rPr>
              <a:t>Slanted: asked for MoC, but did not (yet) sign</a:t>
            </a:r>
          </a:p>
        </p:txBody>
      </p:sp>
      <p:pic>
        <p:nvPicPr>
          <p:cNvPr id="14" name="Picture 13">
            <a:extLst>
              <a:ext uri="{FF2B5EF4-FFF2-40B4-BE49-F238E27FC236}">
                <a16:creationId xmlns:a16="http://schemas.microsoft.com/office/drawing/2014/main" id="{7C2CAFFB-B124-AE07-32DF-D216FBD0E3FE}"/>
              </a:ext>
            </a:extLst>
          </p:cNvPr>
          <p:cNvPicPr>
            <a:picLocks noChangeAspect="1"/>
          </p:cNvPicPr>
          <p:nvPr/>
        </p:nvPicPr>
        <p:blipFill>
          <a:blip r:embed="rId2"/>
          <a:stretch>
            <a:fillRect/>
          </a:stretch>
        </p:blipFill>
        <p:spPr>
          <a:xfrm>
            <a:off x="4355976" y="648885"/>
            <a:ext cx="2864978" cy="2479150"/>
          </a:xfrm>
          <a:prstGeom prst="rect">
            <a:avLst/>
          </a:prstGeom>
        </p:spPr>
      </p:pic>
      <p:sp>
        <p:nvSpPr>
          <p:cNvPr id="7" name="TextBox 6">
            <a:extLst>
              <a:ext uri="{FF2B5EF4-FFF2-40B4-BE49-F238E27FC236}">
                <a16:creationId xmlns:a16="http://schemas.microsoft.com/office/drawing/2014/main" id="{936C63CF-E88A-D4A0-2466-B999FC03C47C}"/>
              </a:ext>
            </a:extLst>
          </p:cNvPr>
          <p:cNvSpPr txBox="1"/>
          <p:nvPr/>
        </p:nvSpPr>
        <p:spPr>
          <a:xfrm>
            <a:off x="2447764" y="4046025"/>
            <a:ext cx="4649606" cy="738664"/>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Should not forget other regions: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E.g. Hokkaido Workshop on Particle Physics at Crossroads</a:t>
            </a:r>
          </a:p>
          <a:p>
            <a:r>
              <a:rPr lang="en-US" sz="1400" dirty="0">
                <a:effectLst/>
                <a:latin typeface="Calibri" panose="020F0502020204030204" pitchFamily="34" charset="0"/>
                <a:cs typeface="Calibri" panose="020F0502020204030204" pitchFamily="34" charset="0"/>
              </a:rPr>
              <a:t>	(https://conference-</a:t>
            </a:r>
            <a:r>
              <a:rPr lang="en-US" sz="1400" dirty="0" err="1">
                <a:effectLst/>
                <a:latin typeface="Calibri" panose="020F0502020204030204" pitchFamily="34" charset="0"/>
                <a:cs typeface="Calibri" panose="020F0502020204030204" pitchFamily="34" charset="0"/>
              </a:rPr>
              <a:t>indico.kek.jp</a:t>
            </a:r>
            <a:r>
              <a:rPr lang="en-US" sz="1400" dirty="0">
                <a:effectLst/>
                <a:latin typeface="Calibri" panose="020F0502020204030204" pitchFamily="34" charset="0"/>
                <a:cs typeface="Calibri" panose="020F0502020204030204" pitchFamily="34" charset="0"/>
              </a:rPr>
              <a:t>/event/248/overview)</a:t>
            </a:r>
          </a:p>
        </p:txBody>
      </p:sp>
    </p:spTree>
    <p:extLst>
      <p:ext uri="{BB962C8B-B14F-4D97-AF65-F5344CB8AC3E}">
        <p14:creationId xmlns:p14="http://schemas.microsoft.com/office/powerpoint/2010/main" val="3848981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CERN, March 2024 </a:t>
            </a:r>
            <a:endParaRPr lang="en-GB" dirty="0"/>
          </a:p>
        </p:txBody>
      </p:sp>
      <p:sp>
        <p:nvSpPr>
          <p:cNvPr id="5" name="Title 4"/>
          <p:cNvSpPr>
            <a:spLocks noGrp="1"/>
          </p:cNvSpPr>
          <p:nvPr>
            <p:ph type="title"/>
          </p:nvPr>
        </p:nvSpPr>
        <p:spPr>
          <a:xfrm>
            <a:off x="1295400" y="-20538"/>
            <a:ext cx="6781800" cy="565175"/>
          </a:xfrm>
        </p:spPr>
        <p:txBody>
          <a:bodyPr/>
          <a:lstStyle/>
          <a:p>
            <a:r>
              <a:rPr lang="en-US" dirty="0">
                <a:latin typeface="Calibri"/>
                <a:cs typeface="Calibri"/>
              </a:rPr>
              <a:t>Evolution of Mindset</a:t>
            </a:r>
            <a:endParaRPr lang="en-US" sz="3200" dirty="0">
              <a:latin typeface="Calibri"/>
              <a:cs typeface="Calibri"/>
            </a:endParaRPr>
          </a:p>
        </p:txBody>
      </p:sp>
      <p:sp>
        <p:nvSpPr>
          <p:cNvPr id="4" name="TextBox 7">
            <a:extLst>
              <a:ext uri="{FF2B5EF4-FFF2-40B4-BE49-F238E27FC236}">
                <a16:creationId xmlns:a16="http://schemas.microsoft.com/office/drawing/2014/main" id="{45F55EB9-21EA-6446-98FE-FEF3ABA31BC3}"/>
              </a:ext>
            </a:extLst>
          </p:cNvPr>
          <p:cNvSpPr>
            <a:spLocks noGrp="1"/>
          </p:cNvSpPr>
          <p:nvPr>
            <p:ph sz="quarter" idx="12"/>
          </p:nvPr>
        </p:nvSpPr>
        <p:spPr>
          <a:xfrm>
            <a:off x="533400" y="936726"/>
            <a:ext cx="8305800" cy="3651248"/>
          </a:xfrm>
          <a:prstGeom prst="rect">
            <a:avLst/>
          </a:prstGeom>
          <a:noFill/>
          <a:ln w="0">
            <a:noFill/>
          </a:ln>
        </p:spPr>
        <p:style>
          <a:lnRef idx="0">
            <a:scrgbClr r="0" g="0" b="0"/>
          </a:lnRef>
          <a:fillRef idx="0">
            <a:scrgbClr r="0" g="0" b="0"/>
          </a:fillRef>
          <a:effectRef idx="0">
            <a:scrgbClr r="0" g="0" b="0"/>
          </a:effectRef>
          <a:fontRef idx="minor"/>
        </p:style>
        <p:txBody>
          <a:bodyPr lIns="74160" tIns="37080" rIns="74160" bIns="37080" anchor="t">
            <a:spAutoFit/>
          </a:bodyPr>
          <a:lstStyle/>
          <a:p>
            <a:pPr marL="0" indent="0">
              <a:lnSpc>
                <a:spcPct val="100000"/>
              </a:lnSpc>
              <a:buClr>
                <a:srgbClr val="000000"/>
              </a:buClr>
              <a:buNone/>
            </a:pPr>
            <a:r>
              <a:rPr lang="en-US" sz="1400" spc="-1" dirty="0">
                <a:ea typeface="DejaVu Sans"/>
              </a:rPr>
              <a:t>Actually an important change toward the end of the Interim Report preparation</a:t>
            </a:r>
          </a:p>
          <a:p>
            <a:pPr marL="0" indent="0">
              <a:lnSpc>
                <a:spcPct val="100000"/>
              </a:lnSpc>
              <a:buClr>
                <a:srgbClr val="000000"/>
              </a:buClr>
              <a:buNone/>
            </a:pPr>
            <a:endParaRPr lang="en-US" sz="1400" spc="-1" dirty="0">
              <a:ea typeface="DejaVu Sans"/>
            </a:endParaRPr>
          </a:p>
          <a:p>
            <a:pPr marL="0" indent="0">
              <a:lnSpc>
                <a:spcPct val="100000"/>
              </a:lnSpc>
              <a:buClr>
                <a:srgbClr val="000000"/>
              </a:buClr>
              <a:buNone/>
            </a:pPr>
            <a:r>
              <a:rPr lang="en-US" sz="1400" spc="-1" dirty="0">
                <a:ea typeface="DejaVu Sans"/>
              </a:rPr>
              <a:t>In</a:t>
            </a:r>
            <a:r>
              <a:rPr lang="en-US" sz="1400" b="1" spc="-1" dirty="0">
                <a:ea typeface="DejaVu Sans"/>
              </a:rPr>
              <a:t> European Accelerator Roadmap </a:t>
            </a:r>
            <a:r>
              <a:rPr lang="en-US" sz="1400" spc="-1" dirty="0">
                <a:ea typeface="DejaVu Sans"/>
              </a:rPr>
              <a:t>main goal has been to be back into the field</a:t>
            </a:r>
          </a:p>
          <a:p>
            <a:pPr>
              <a:buClr>
                <a:srgbClr val="000000"/>
              </a:buClr>
            </a:pPr>
            <a:r>
              <a:rPr lang="en-US" sz="1400" spc="-1" dirty="0">
                <a:latin typeface="Calibri" panose="020F0502020204030204" pitchFamily="34" charset="0"/>
                <a:ea typeface="DejaVu Sans"/>
                <a:cs typeface="Calibri" panose="020F0502020204030204" pitchFamily="34" charset="0"/>
              </a:rPr>
              <a:t>Focus on justifying our existence</a:t>
            </a:r>
          </a:p>
          <a:p>
            <a:pPr>
              <a:buClr>
                <a:srgbClr val="000000"/>
              </a:buClr>
            </a:pPr>
            <a:r>
              <a:rPr lang="en-US" sz="1400" spc="-1" dirty="0">
                <a:ea typeface="DejaVu Sans"/>
              </a:rPr>
              <a:t>Focus on the ESPPU allowing us to continue</a:t>
            </a:r>
            <a:endParaRPr lang="en-US" sz="1400" spc="-1" dirty="0">
              <a:latin typeface="Calibri" panose="020F0502020204030204" pitchFamily="34" charset="0"/>
              <a:ea typeface="DejaVu Sans"/>
              <a:cs typeface="Calibri" panose="020F0502020204030204" pitchFamily="34" charset="0"/>
            </a:endParaRPr>
          </a:p>
          <a:p>
            <a:pPr marL="0" indent="0">
              <a:lnSpc>
                <a:spcPct val="100000"/>
              </a:lnSpc>
              <a:buClr>
                <a:srgbClr val="000000"/>
              </a:buClr>
              <a:buNone/>
            </a:pPr>
            <a:endParaRPr lang="en-US" sz="1400" spc="-1" dirty="0">
              <a:latin typeface="Calibri" panose="020F0502020204030204" pitchFamily="34" charset="0"/>
              <a:ea typeface="DejaVu Sans"/>
              <a:cs typeface="Calibri" panose="020F0502020204030204" pitchFamily="34" charset="0"/>
            </a:endParaRPr>
          </a:p>
          <a:p>
            <a:pPr marL="0" indent="0">
              <a:lnSpc>
                <a:spcPct val="100000"/>
              </a:lnSpc>
              <a:buClr>
                <a:srgbClr val="000000"/>
              </a:buClr>
              <a:buNone/>
            </a:pPr>
            <a:r>
              <a:rPr lang="en-US" sz="1400" spc="-1" dirty="0">
                <a:ea typeface="DejaVu Sans"/>
              </a:rPr>
              <a:t>Several developments since</a:t>
            </a:r>
          </a:p>
          <a:p>
            <a:pPr>
              <a:buClr>
                <a:srgbClr val="000000"/>
              </a:buClr>
            </a:pPr>
            <a:r>
              <a:rPr lang="en-US" sz="1400" spc="-1" dirty="0">
                <a:ea typeface="DejaVu Sans"/>
              </a:rPr>
              <a:t>With the </a:t>
            </a:r>
            <a:r>
              <a:rPr lang="en-US" sz="1400" b="1" spc="-1" dirty="0">
                <a:ea typeface="DejaVu Sans"/>
              </a:rPr>
              <a:t>progress of work </a:t>
            </a:r>
            <a:r>
              <a:rPr lang="en-US" sz="1400" spc="-1" dirty="0">
                <a:ea typeface="DejaVu Sans"/>
              </a:rPr>
              <a:t>are gaining confidence that collider can keep its promises</a:t>
            </a:r>
          </a:p>
          <a:p>
            <a:pPr>
              <a:buClr>
                <a:srgbClr val="000000"/>
              </a:buClr>
            </a:pPr>
            <a:r>
              <a:rPr lang="en-US" sz="1400" spc="-1" dirty="0">
                <a:ea typeface="DejaVu Sans"/>
              </a:rPr>
              <a:t>Are becoming a </a:t>
            </a:r>
            <a:r>
              <a:rPr lang="en-US" sz="1400" b="1" spc="-1" dirty="0">
                <a:ea typeface="DejaVu Sans"/>
              </a:rPr>
              <a:t>global effort</a:t>
            </a:r>
            <a:endParaRPr lang="en-US" sz="1400" b="1" spc="-1" dirty="0">
              <a:latin typeface="Calibri" panose="020F0502020204030204" pitchFamily="34" charset="0"/>
              <a:ea typeface="DejaVu Sans"/>
              <a:cs typeface="Calibri" panose="020F0502020204030204" pitchFamily="34" charset="0"/>
            </a:endParaRPr>
          </a:p>
          <a:p>
            <a:pPr lvl="1">
              <a:buClr>
                <a:srgbClr val="000000"/>
              </a:buClr>
            </a:pPr>
            <a:r>
              <a:rPr lang="en-US" sz="1400" b="1" spc="-1" dirty="0">
                <a:latin typeface="Calibri" panose="020F0502020204030204" pitchFamily="34" charset="0"/>
                <a:ea typeface="DejaVu Sans"/>
                <a:cs typeface="Calibri" panose="020F0502020204030204" pitchFamily="34" charset="0"/>
              </a:rPr>
              <a:t>US expresses strong interest </a:t>
            </a:r>
            <a:r>
              <a:rPr lang="en-US" sz="1400" spc="-1" dirty="0">
                <a:latin typeface="Calibri" panose="020F0502020204030204" pitchFamily="34" charset="0"/>
                <a:ea typeface="DejaVu Sans"/>
                <a:cs typeface="Calibri" panose="020F0502020204030204" pitchFamily="34" charset="0"/>
              </a:rPr>
              <a:t>in the collider</a:t>
            </a:r>
          </a:p>
          <a:p>
            <a:pPr lvl="1">
              <a:buClr>
                <a:srgbClr val="000000"/>
              </a:buClr>
            </a:pPr>
            <a:r>
              <a:rPr lang="en-US" sz="1400" spc="-1" dirty="0">
                <a:ea typeface="DejaVu Sans"/>
              </a:rPr>
              <a:t>Also </a:t>
            </a:r>
            <a:r>
              <a:rPr lang="en-US" sz="1400" b="1" spc="-1" dirty="0">
                <a:ea typeface="DejaVu Sans"/>
              </a:rPr>
              <a:t>interest in Asia, </a:t>
            </a:r>
            <a:r>
              <a:rPr lang="en-US" sz="1400" spc="-1" dirty="0">
                <a:ea typeface="DejaVu Sans"/>
              </a:rPr>
              <a:t>might well increase</a:t>
            </a:r>
          </a:p>
          <a:p>
            <a:pPr lvl="1">
              <a:buClr>
                <a:srgbClr val="000000"/>
              </a:buClr>
            </a:pPr>
            <a:r>
              <a:rPr lang="en-US" sz="1400" spc="-1" dirty="0">
                <a:ea typeface="DejaVu Sans"/>
              </a:rPr>
              <a:t>Are becoming</a:t>
            </a:r>
            <a:r>
              <a:rPr lang="en-US" sz="1400" spc="-1" dirty="0">
                <a:latin typeface="Calibri" panose="020F0502020204030204" pitchFamily="34" charset="0"/>
                <a:ea typeface="DejaVu Sans"/>
                <a:cs typeface="Calibri" panose="020F0502020204030204" pitchFamily="34" charset="0"/>
              </a:rPr>
              <a:t> less dependent on decisions in Europe</a:t>
            </a:r>
          </a:p>
          <a:p>
            <a:pPr marL="0" indent="0">
              <a:buClr>
                <a:srgbClr val="000000"/>
              </a:buClr>
              <a:buNone/>
            </a:pPr>
            <a:endParaRPr lang="en-US" sz="1400" spc="-1" dirty="0">
              <a:latin typeface="Calibri" panose="020F0502020204030204" pitchFamily="34" charset="0"/>
              <a:ea typeface="DejaVu Sans"/>
              <a:cs typeface="Calibri" panose="020F0502020204030204" pitchFamily="34" charset="0"/>
            </a:endParaRPr>
          </a:p>
          <a:p>
            <a:pPr marL="0" indent="0">
              <a:buClr>
                <a:srgbClr val="000000"/>
              </a:buClr>
              <a:buNone/>
            </a:pPr>
            <a:r>
              <a:rPr lang="en-US" sz="1400" spc="-1" dirty="0">
                <a:latin typeface="Calibri" panose="020F0502020204030204" pitchFamily="34" charset="0"/>
                <a:ea typeface="DejaVu Sans"/>
                <a:cs typeface="Calibri" panose="020F0502020204030204" pitchFamily="34" charset="0"/>
              </a:rPr>
              <a:t>So we need to </a:t>
            </a:r>
            <a:r>
              <a:rPr lang="en-US" sz="1400" b="1" spc="-1" dirty="0">
                <a:latin typeface="Calibri" panose="020F0502020204030204" pitchFamily="34" charset="0"/>
                <a:ea typeface="DejaVu Sans"/>
                <a:cs typeface="Calibri" panose="020F0502020204030204" pitchFamily="34" charset="0"/>
              </a:rPr>
              <a:t>focus on the longer term </a:t>
            </a:r>
            <a:r>
              <a:rPr lang="en-US" sz="1400" spc="-1" dirty="0">
                <a:latin typeface="Calibri" panose="020F0502020204030204" pitchFamily="34" charset="0"/>
                <a:ea typeface="DejaVu Sans"/>
                <a:cs typeface="Calibri" panose="020F0502020204030204" pitchFamily="34" charset="0"/>
              </a:rPr>
              <a:t>and p</a:t>
            </a:r>
            <a:r>
              <a:rPr lang="en-US" sz="1400" spc="-1" dirty="0">
                <a:ea typeface="DejaVu Sans"/>
              </a:rPr>
              <a:t>repare the R&amp;D </a:t>
            </a:r>
            <a:r>
              <a:rPr lang="en-US" sz="1400" spc="-1" dirty="0" err="1">
                <a:ea typeface="DejaVu Sans"/>
              </a:rPr>
              <a:t>programme</a:t>
            </a:r>
            <a:endParaRPr lang="en-US" sz="1400" spc="-1" dirty="0">
              <a:latin typeface="Calibri" panose="020F0502020204030204" pitchFamily="34" charset="0"/>
              <a:ea typeface="DejaVu Sans"/>
              <a:cs typeface="Calibri" panose="020F0502020204030204" pitchFamily="34" charset="0"/>
            </a:endParaRPr>
          </a:p>
        </p:txBody>
      </p:sp>
      <p:sp>
        <p:nvSpPr>
          <p:cNvPr id="2" name="TextBox 1">
            <a:extLst>
              <a:ext uri="{FF2B5EF4-FFF2-40B4-BE49-F238E27FC236}">
                <a16:creationId xmlns:a16="http://schemas.microsoft.com/office/drawing/2014/main" id="{3E2F3BE4-C293-B16B-DE76-3EBEC466A0D7}"/>
              </a:ext>
            </a:extLst>
          </p:cNvPr>
          <p:cNvSpPr txBox="1"/>
          <p:nvPr/>
        </p:nvSpPr>
        <p:spPr>
          <a:xfrm>
            <a:off x="6516216" y="3291830"/>
            <a:ext cx="2376264" cy="523220"/>
          </a:xfrm>
          <a:prstGeom prst="rect">
            <a:avLst/>
          </a:prstGeom>
          <a:solidFill>
            <a:schemeClr val="accent1">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Will focus on the future, not the achievements in this talk</a:t>
            </a:r>
          </a:p>
        </p:txBody>
      </p:sp>
    </p:spTree>
    <p:extLst>
      <p:ext uri="{BB962C8B-B14F-4D97-AF65-F5344CB8AC3E}">
        <p14:creationId xmlns:p14="http://schemas.microsoft.com/office/powerpoint/2010/main" val="1083042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CERN, March 2024 </a:t>
            </a:r>
            <a:endParaRPr lang="en-GB" dirty="0"/>
          </a:p>
        </p:txBody>
      </p:sp>
      <p:sp>
        <p:nvSpPr>
          <p:cNvPr id="5" name="Title 4"/>
          <p:cNvSpPr>
            <a:spLocks noGrp="1"/>
          </p:cNvSpPr>
          <p:nvPr>
            <p:ph type="title"/>
          </p:nvPr>
        </p:nvSpPr>
        <p:spPr>
          <a:xfrm>
            <a:off x="1295400" y="-20538"/>
            <a:ext cx="6781800" cy="565175"/>
          </a:xfrm>
        </p:spPr>
        <p:txBody>
          <a:bodyPr/>
          <a:lstStyle/>
          <a:p>
            <a:r>
              <a:rPr lang="en-US" sz="3200" dirty="0">
                <a:latin typeface="Calibri"/>
                <a:cs typeface="Calibri"/>
              </a:rPr>
              <a:t>Parameters</a:t>
            </a:r>
          </a:p>
        </p:txBody>
      </p:sp>
      <p:sp>
        <p:nvSpPr>
          <p:cNvPr id="4" name="TextBox 7">
            <a:extLst>
              <a:ext uri="{FF2B5EF4-FFF2-40B4-BE49-F238E27FC236}">
                <a16:creationId xmlns:a16="http://schemas.microsoft.com/office/drawing/2014/main" id="{45F55EB9-21EA-6446-98FE-FEF3ABA31BC3}"/>
              </a:ext>
            </a:extLst>
          </p:cNvPr>
          <p:cNvSpPr>
            <a:spLocks noGrp="1"/>
          </p:cNvSpPr>
          <p:nvPr>
            <p:ph sz="quarter" idx="12"/>
          </p:nvPr>
        </p:nvSpPr>
        <p:spPr>
          <a:xfrm>
            <a:off x="304800" y="915566"/>
            <a:ext cx="8587680" cy="3866691"/>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marL="0" indent="0">
              <a:lnSpc>
                <a:spcPct val="100000"/>
              </a:lnSpc>
              <a:buClr>
                <a:srgbClr val="000000"/>
              </a:buClr>
              <a:buNone/>
            </a:pPr>
            <a:r>
              <a:rPr lang="en-US" sz="1600" spc="-1" dirty="0">
                <a:ea typeface="DejaVu Sans"/>
              </a:rPr>
              <a:t>First Parameter Report s</a:t>
            </a:r>
            <a:r>
              <a:rPr lang="en-US" sz="1600" spc="-1" dirty="0">
                <a:latin typeface="Calibri" panose="020F0502020204030204" pitchFamily="34" charset="0"/>
                <a:ea typeface="DejaVu Sans"/>
                <a:cs typeface="Calibri" panose="020F0502020204030204" pitchFamily="34" charset="0"/>
              </a:rPr>
              <a:t>ubmitted in October 2023</a:t>
            </a:r>
          </a:p>
          <a:p>
            <a:pPr marL="0" indent="0">
              <a:lnSpc>
                <a:spcPct val="100000"/>
              </a:lnSpc>
              <a:buClr>
                <a:srgbClr val="000000"/>
              </a:buClr>
              <a:buNone/>
            </a:pPr>
            <a:endParaRPr lang="en-US" sz="1600" spc="-1" dirty="0">
              <a:latin typeface="Calibri" panose="020F0502020204030204" pitchFamily="34" charset="0"/>
              <a:ea typeface="DejaVu Sans"/>
              <a:cs typeface="Calibri" panose="020F0502020204030204" pitchFamily="34" charset="0"/>
            </a:endParaRPr>
          </a:p>
          <a:p>
            <a:pPr marL="0" indent="0">
              <a:lnSpc>
                <a:spcPct val="100000"/>
              </a:lnSpc>
              <a:buClr>
                <a:srgbClr val="000000"/>
              </a:buClr>
              <a:buNone/>
            </a:pPr>
            <a:r>
              <a:rPr lang="en-US" sz="1600" spc="-1" dirty="0">
                <a:latin typeface="Calibri" panose="020F0502020204030204" pitchFamily="34" charset="0"/>
                <a:ea typeface="DejaVu Sans"/>
                <a:cs typeface="Calibri" panose="020F0502020204030204" pitchFamily="34" charset="0"/>
              </a:rPr>
              <a:t>The first parameter </a:t>
            </a:r>
            <a:r>
              <a:rPr lang="en-US" sz="1600" spc="-1" dirty="0">
                <a:ea typeface="DejaVu Sans"/>
              </a:rPr>
              <a:t>document has been i</a:t>
            </a:r>
            <a:r>
              <a:rPr lang="en-US" sz="1600" spc="-1" dirty="0">
                <a:latin typeface="Calibri" panose="020F0502020204030204" pitchFamily="34" charset="0"/>
                <a:ea typeface="DejaVu Sans"/>
                <a:cs typeface="Calibri" panose="020F0502020204030204" pitchFamily="34" charset="0"/>
              </a:rPr>
              <a:t>mportant progress</a:t>
            </a:r>
          </a:p>
          <a:p>
            <a:pPr>
              <a:buClr>
                <a:srgbClr val="000000"/>
              </a:buClr>
            </a:pPr>
            <a:r>
              <a:rPr lang="en-US" sz="1600" spc="-1" dirty="0">
                <a:ea typeface="DejaVu Sans"/>
              </a:rPr>
              <a:t>The teams took ownership of their parameters</a:t>
            </a:r>
          </a:p>
          <a:p>
            <a:pPr>
              <a:buClr>
                <a:srgbClr val="000000"/>
              </a:buClr>
            </a:pPr>
            <a:r>
              <a:rPr lang="en-US" sz="1600" spc="-1" dirty="0">
                <a:ea typeface="DejaVu Sans"/>
              </a:rPr>
              <a:t>Now need to consolidate and update the parameters</a:t>
            </a:r>
          </a:p>
          <a:p>
            <a:pPr marL="0" indent="0">
              <a:buClr>
                <a:srgbClr val="000000"/>
              </a:buClr>
              <a:buNone/>
            </a:pPr>
            <a:endParaRPr lang="en-US" sz="1600" spc="-1" dirty="0">
              <a:latin typeface="Calibri" panose="020F0502020204030204" pitchFamily="34" charset="0"/>
              <a:ea typeface="DejaVu Sans"/>
              <a:cs typeface="Calibri" panose="020F0502020204030204" pitchFamily="34" charset="0"/>
            </a:endParaRPr>
          </a:p>
          <a:p>
            <a:pPr marL="0" indent="0">
              <a:lnSpc>
                <a:spcPct val="100000"/>
              </a:lnSpc>
              <a:buClr>
                <a:srgbClr val="000000"/>
              </a:buClr>
              <a:buNone/>
            </a:pPr>
            <a:r>
              <a:rPr lang="en-US" sz="1600" b="1" spc="-1" dirty="0">
                <a:ea typeface="DejaVu Sans"/>
              </a:rPr>
              <a:t>Feel that we are in a position to start making trade-offs</a:t>
            </a:r>
          </a:p>
          <a:p>
            <a:pPr>
              <a:buClr>
                <a:srgbClr val="000000"/>
              </a:buClr>
            </a:pPr>
            <a:r>
              <a:rPr lang="en-US" sz="1600" spc="-1" dirty="0">
                <a:ea typeface="DejaVu Sans"/>
              </a:rPr>
              <a:t>Ca</a:t>
            </a:r>
            <a:r>
              <a:rPr lang="en-US" sz="1600" spc="-1" dirty="0">
                <a:latin typeface="Calibri" panose="020F0502020204030204" pitchFamily="34" charset="0"/>
                <a:ea typeface="DejaVu Sans"/>
                <a:cs typeface="Calibri" panose="020F0502020204030204" pitchFamily="34" charset="0"/>
              </a:rPr>
              <a:t>nnot not </a:t>
            </a:r>
            <a:r>
              <a:rPr lang="en-US" sz="1600" spc="-1" dirty="0">
                <a:ea typeface="DejaVu Sans"/>
              </a:rPr>
              <a:t>at this moment</a:t>
            </a:r>
            <a:r>
              <a:rPr lang="en-US" sz="1600" spc="-1" dirty="0">
                <a:latin typeface="Calibri" panose="020F0502020204030204" pitchFamily="34" charset="0"/>
                <a:ea typeface="DejaVu Sans"/>
                <a:cs typeface="Calibri" panose="020F0502020204030204" pitchFamily="34" charset="0"/>
              </a:rPr>
              <a:t> make the final parameter set</a:t>
            </a:r>
          </a:p>
          <a:p>
            <a:pPr>
              <a:buClr>
                <a:srgbClr val="000000"/>
              </a:buClr>
            </a:pPr>
            <a:r>
              <a:rPr lang="en-US" sz="1600" spc="-1" dirty="0">
                <a:ea typeface="DejaVu Sans"/>
              </a:rPr>
              <a:t>But consider different options</a:t>
            </a:r>
          </a:p>
          <a:p>
            <a:pPr>
              <a:buClr>
                <a:srgbClr val="000000"/>
              </a:buClr>
            </a:pPr>
            <a:r>
              <a:rPr lang="en-US" sz="1600" spc="-1" dirty="0">
                <a:latin typeface="Calibri" panose="020F0502020204030204" pitchFamily="34" charset="0"/>
                <a:ea typeface="DejaVu Sans"/>
                <a:cs typeface="Calibri" panose="020F0502020204030204" pitchFamily="34" charset="0"/>
              </a:rPr>
              <a:t>Prepare </a:t>
            </a:r>
            <a:r>
              <a:rPr lang="en-US" sz="1600" spc="-1" dirty="0">
                <a:ea typeface="DejaVu Sans"/>
              </a:rPr>
              <a:t>what to do if not all</a:t>
            </a:r>
            <a:r>
              <a:rPr lang="en-US" sz="1600" spc="-1" dirty="0">
                <a:latin typeface="Calibri" panose="020F0502020204030204" pitchFamily="34" charset="0"/>
                <a:ea typeface="DejaVu Sans"/>
                <a:cs typeface="Calibri" panose="020F0502020204030204" pitchFamily="34" charset="0"/>
              </a:rPr>
              <a:t> parameters can be </a:t>
            </a:r>
            <a:r>
              <a:rPr lang="en-US" sz="1600" spc="-1" dirty="0">
                <a:ea typeface="DejaVu Sans"/>
              </a:rPr>
              <a:t>reached by 2026</a:t>
            </a:r>
          </a:p>
          <a:p>
            <a:pPr lvl="1">
              <a:buClr>
                <a:srgbClr val="000000"/>
              </a:buClr>
            </a:pPr>
            <a:r>
              <a:rPr lang="en-US" sz="1600" spc="-1" dirty="0">
                <a:ea typeface="DejaVu Sans"/>
              </a:rPr>
              <a:t>For linear colliders much more effort has been required to sort out lattice design challenges</a:t>
            </a:r>
          </a:p>
          <a:p>
            <a:pPr lvl="1">
              <a:buClr>
                <a:srgbClr val="000000"/>
              </a:buClr>
            </a:pPr>
            <a:endParaRPr lang="en-US" sz="1600" spc="-1" dirty="0">
              <a:ea typeface="DejaVu Sans"/>
            </a:endParaRPr>
          </a:p>
          <a:p>
            <a:pPr marL="0" indent="0">
              <a:buClr>
                <a:srgbClr val="000000"/>
              </a:buClr>
              <a:buNone/>
            </a:pPr>
            <a:r>
              <a:rPr lang="en-US" sz="1600" spc="-1" dirty="0">
                <a:latin typeface="Calibri" panose="020F0502020204030204" pitchFamily="34" charset="0"/>
                <a:ea typeface="DejaVu Sans"/>
                <a:cs typeface="Calibri" panose="020F0502020204030204" pitchFamily="34" charset="0"/>
              </a:rPr>
              <a:t>Need a parameter working group and some task forces to explore the different trade-offs</a:t>
            </a:r>
          </a:p>
        </p:txBody>
      </p:sp>
    </p:spTree>
    <p:extLst>
      <p:ext uri="{BB962C8B-B14F-4D97-AF65-F5344CB8AC3E}">
        <p14:creationId xmlns:p14="http://schemas.microsoft.com/office/powerpoint/2010/main" val="405199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CERN, March 2024 </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dirty="0">
                <a:latin typeface="Calibri"/>
                <a:cs typeface="Calibri"/>
              </a:rPr>
              <a:t>Interim Report</a:t>
            </a:r>
          </a:p>
        </p:txBody>
      </p:sp>
      <p:sp>
        <p:nvSpPr>
          <p:cNvPr id="15" name="TextBox 1">
            <a:extLst>
              <a:ext uri="{FF2B5EF4-FFF2-40B4-BE49-F238E27FC236}">
                <a16:creationId xmlns:a16="http://schemas.microsoft.com/office/drawing/2014/main" id="{599FDFF5-B9F2-F169-93C1-DC56D005E682}"/>
              </a:ext>
            </a:extLst>
          </p:cNvPr>
          <p:cNvSpPr/>
          <p:nvPr/>
        </p:nvSpPr>
        <p:spPr>
          <a:xfrm>
            <a:off x="107504" y="916539"/>
            <a:ext cx="2448136" cy="395286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200" b="1" strike="noStrike" spc="-1" dirty="0">
                <a:latin typeface="Calibri" panose="020F0502020204030204" pitchFamily="34" charset="0"/>
                <a:ea typeface="DejaVu Sans"/>
                <a:cs typeface="Calibri" panose="020F0502020204030204" pitchFamily="34" charset="0"/>
              </a:rPr>
              <a:t>Executive Summary</a:t>
            </a:r>
            <a:endParaRPr lang="en-US" sz="1200" strike="noStrike" spc="-1" dirty="0">
              <a:latin typeface="Calibri" panose="020F0502020204030204" pitchFamily="34" charset="0"/>
              <a:cs typeface="Calibri" panose="020F0502020204030204" pitchFamily="34" charset="0"/>
            </a:endParaRPr>
          </a:p>
          <a:p>
            <a:pPr>
              <a:lnSpc>
                <a:spcPct val="100000"/>
              </a:lnSpc>
            </a:pPr>
            <a:endParaRPr lang="en-US" sz="1200" b="0" strike="noStrike" spc="-1" dirty="0">
              <a:latin typeface="Calibri" panose="020F0502020204030204" pitchFamily="34" charset="0"/>
              <a:cs typeface="Calibri" panose="020F0502020204030204" pitchFamily="34" charset="0"/>
            </a:endParaRPr>
          </a:p>
          <a:p>
            <a:pPr>
              <a:lnSpc>
                <a:spcPct val="100000"/>
              </a:lnSpc>
            </a:pPr>
            <a:r>
              <a:rPr lang="en-US" sz="1200" b="1" spc="-1" dirty="0">
                <a:latin typeface="Calibri" panose="020F0502020204030204" pitchFamily="34" charset="0"/>
                <a:ea typeface="DejaVu Sans"/>
                <a:cs typeface="Calibri" panose="020F0502020204030204" pitchFamily="34" charset="0"/>
              </a:rPr>
              <a:t>Overview of Collaboration Goals and R&amp;D </a:t>
            </a:r>
            <a:r>
              <a:rPr lang="en-US" sz="1200" b="1" spc="-1" dirty="0" err="1">
                <a:latin typeface="Calibri" panose="020F0502020204030204" pitchFamily="34" charset="0"/>
                <a:ea typeface="DejaVu Sans"/>
                <a:cs typeface="Calibri" panose="020F0502020204030204" pitchFamily="34" charset="0"/>
              </a:rPr>
              <a:t>programme</a:t>
            </a:r>
            <a:endParaRPr lang="en-US" sz="1200" b="1" strike="noStrike" spc="-1" dirty="0">
              <a:latin typeface="Calibri" panose="020F0502020204030204" pitchFamily="34" charset="0"/>
              <a:ea typeface="DejaVu Sans"/>
              <a:cs typeface="Calibri" panose="020F0502020204030204" pitchFamily="34" charset="0"/>
            </a:endParaRPr>
          </a:p>
          <a:p>
            <a:pPr>
              <a:lnSpc>
                <a:spcPct val="100000"/>
              </a:lnSpc>
            </a:pPr>
            <a:endParaRPr lang="en-US" sz="1200" b="1" strike="noStrike" spc="-1" dirty="0">
              <a:latin typeface="Calibri" panose="020F0502020204030204" pitchFamily="34" charset="0"/>
              <a:ea typeface="DejaVu Sans"/>
              <a:cs typeface="Calibri" panose="020F0502020204030204" pitchFamily="34" charset="0"/>
            </a:endParaRPr>
          </a:p>
          <a:p>
            <a:pPr>
              <a:lnSpc>
                <a:spcPct val="100000"/>
              </a:lnSpc>
            </a:pPr>
            <a:r>
              <a:rPr lang="en-US" sz="1200" b="1" strike="noStrike" spc="-1" dirty="0">
                <a:latin typeface="Calibri" panose="020F0502020204030204" pitchFamily="34" charset="0"/>
                <a:ea typeface="DejaVu Sans"/>
                <a:cs typeface="Calibri" panose="020F0502020204030204" pitchFamily="34" charset="0"/>
              </a:rPr>
              <a:t>Physics Potential</a:t>
            </a:r>
          </a:p>
          <a:p>
            <a:pPr>
              <a:lnSpc>
                <a:spcPct val="100000"/>
              </a:lnSpc>
            </a:pPr>
            <a:endParaRPr lang="en-US" sz="1200" b="1" strike="noStrike" spc="-1" dirty="0">
              <a:latin typeface="Calibri" panose="020F0502020204030204" pitchFamily="34" charset="0"/>
              <a:ea typeface="DejaVu Sans"/>
              <a:cs typeface="Calibri" panose="020F0502020204030204" pitchFamily="34" charset="0"/>
            </a:endParaRPr>
          </a:p>
          <a:p>
            <a:pPr>
              <a:lnSpc>
                <a:spcPct val="100000"/>
              </a:lnSpc>
            </a:pPr>
            <a:r>
              <a:rPr lang="en-US" sz="1200" b="1" strike="noStrike" spc="-1" dirty="0">
                <a:latin typeface="Calibri" panose="020F0502020204030204" pitchFamily="34" charset="0"/>
                <a:ea typeface="DejaVu Sans"/>
                <a:cs typeface="Calibri" panose="020F0502020204030204" pitchFamily="34" charset="0"/>
              </a:rPr>
              <a:t>Physics, Detector and Accelerator Interface</a:t>
            </a:r>
            <a:endParaRPr lang="en-US" sz="1200" strike="noStrike" spc="-1" dirty="0">
              <a:latin typeface="Calibri" panose="020F0502020204030204" pitchFamily="34" charset="0"/>
              <a:ea typeface="DejaVu Sans"/>
              <a:cs typeface="Calibri" panose="020F0502020204030204" pitchFamily="34" charset="0"/>
            </a:endParaRPr>
          </a:p>
          <a:p>
            <a:pPr>
              <a:lnSpc>
                <a:spcPct val="100000"/>
              </a:lnSpc>
            </a:pPr>
            <a:endParaRPr lang="en-US" sz="1200" b="0" strike="noStrike" spc="-1" dirty="0">
              <a:latin typeface="Calibri" panose="020F0502020204030204" pitchFamily="34" charset="0"/>
              <a:cs typeface="Calibri" panose="020F0502020204030204" pitchFamily="34" charset="0"/>
            </a:endParaRPr>
          </a:p>
          <a:p>
            <a:r>
              <a:rPr lang="en-US" sz="1200" b="1" strike="noStrike" spc="-1" dirty="0">
                <a:latin typeface="Calibri" panose="020F0502020204030204" pitchFamily="34" charset="0"/>
                <a:ea typeface="DejaVu Sans"/>
                <a:cs typeface="Calibri" panose="020F0502020204030204" pitchFamily="34" charset="0"/>
              </a:rPr>
              <a:t>Detector</a:t>
            </a:r>
          </a:p>
          <a:p>
            <a:pPr>
              <a:lnSpc>
                <a:spcPct val="100000"/>
              </a:lnSpc>
            </a:pPr>
            <a:endParaRPr lang="en-US" sz="1200" b="0" strike="noStrike" spc="-1" dirty="0">
              <a:latin typeface="Calibri" panose="020F0502020204030204" pitchFamily="34" charset="0"/>
              <a:cs typeface="Calibri" panose="020F0502020204030204" pitchFamily="34" charset="0"/>
            </a:endParaRPr>
          </a:p>
          <a:p>
            <a:pPr>
              <a:lnSpc>
                <a:spcPct val="100000"/>
              </a:lnSpc>
            </a:pPr>
            <a:r>
              <a:rPr lang="en-US" sz="1200" b="1" strike="noStrike" spc="-1" dirty="0">
                <a:latin typeface="Calibri" panose="020F0502020204030204" pitchFamily="34" charset="0"/>
                <a:ea typeface="DejaVu Sans"/>
                <a:cs typeface="Calibri" panose="020F0502020204030204" pitchFamily="34" charset="0"/>
              </a:rPr>
              <a:t>Accelerator design</a:t>
            </a:r>
          </a:p>
          <a:p>
            <a:pPr>
              <a:lnSpc>
                <a:spcPct val="100000"/>
              </a:lnSpc>
            </a:pPr>
            <a:endParaRPr lang="en-US" sz="1200" b="1" spc="-1" dirty="0">
              <a:latin typeface="Calibri" panose="020F0502020204030204" pitchFamily="34" charset="0"/>
              <a:cs typeface="Calibri" panose="020F0502020204030204" pitchFamily="34" charset="0"/>
            </a:endParaRPr>
          </a:p>
          <a:p>
            <a:pPr>
              <a:lnSpc>
                <a:spcPct val="100000"/>
              </a:lnSpc>
            </a:pPr>
            <a:r>
              <a:rPr lang="en-US" sz="1200" b="1" strike="noStrike" spc="-1" dirty="0">
                <a:latin typeface="Calibri" panose="020F0502020204030204" pitchFamily="34" charset="0"/>
                <a:ea typeface="DejaVu Sans"/>
                <a:cs typeface="Calibri" panose="020F0502020204030204" pitchFamily="34" charset="0"/>
              </a:rPr>
              <a:t>Accelerator technologies</a:t>
            </a:r>
            <a:endParaRPr lang="en-US" sz="1200" b="0" strike="noStrike" spc="-1" dirty="0">
              <a:latin typeface="Calibri" panose="020F0502020204030204" pitchFamily="34" charset="0"/>
              <a:cs typeface="Calibri" panose="020F0502020204030204" pitchFamily="34" charset="0"/>
            </a:endParaRPr>
          </a:p>
          <a:p>
            <a:pPr>
              <a:lnSpc>
                <a:spcPct val="100000"/>
              </a:lnSpc>
            </a:pPr>
            <a:endParaRPr lang="en-US" sz="1200" b="1" strike="noStrike" spc="-1" dirty="0">
              <a:latin typeface="Calibri" panose="020F0502020204030204" pitchFamily="34" charset="0"/>
              <a:ea typeface="DejaVu Sans"/>
              <a:cs typeface="Calibri" panose="020F0502020204030204" pitchFamily="34" charset="0"/>
            </a:endParaRPr>
          </a:p>
          <a:p>
            <a:pPr>
              <a:lnSpc>
                <a:spcPct val="100000"/>
              </a:lnSpc>
            </a:pPr>
            <a:r>
              <a:rPr lang="en-US" sz="1200" b="1" strike="noStrike" spc="-1" dirty="0">
                <a:latin typeface="Calibri" panose="020F0502020204030204" pitchFamily="34" charset="0"/>
                <a:ea typeface="DejaVu Sans"/>
                <a:cs typeface="Calibri" panose="020F0502020204030204" pitchFamily="34" charset="0"/>
              </a:rPr>
              <a:t>Synergies</a:t>
            </a:r>
            <a:endParaRPr lang="en-US" sz="1200" b="0" strike="noStrike" spc="-1" dirty="0">
              <a:latin typeface="Calibri" panose="020F0502020204030204" pitchFamily="34" charset="0"/>
              <a:cs typeface="Calibri" panose="020F0502020204030204" pitchFamily="34" charset="0"/>
            </a:endParaRPr>
          </a:p>
          <a:p>
            <a:pPr>
              <a:lnSpc>
                <a:spcPct val="100000"/>
              </a:lnSpc>
            </a:pPr>
            <a:endParaRPr lang="en-US" sz="1200" b="1" strike="noStrike" spc="-1" dirty="0">
              <a:latin typeface="Calibri" panose="020F0502020204030204" pitchFamily="34" charset="0"/>
              <a:ea typeface="DejaVu Sans"/>
              <a:cs typeface="Calibri" panose="020F0502020204030204" pitchFamily="34" charset="0"/>
            </a:endParaRPr>
          </a:p>
          <a:p>
            <a:pPr>
              <a:lnSpc>
                <a:spcPct val="100000"/>
              </a:lnSpc>
            </a:pPr>
            <a:r>
              <a:rPr lang="en-US" sz="1200" b="1" strike="noStrike" spc="-1" dirty="0">
                <a:latin typeface="Calibri" panose="020F0502020204030204" pitchFamily="34" charset="0"/>
                <a:ea typeface="DejaVu Sans"/>
                <a:cs typeface="Calibri" panose="020F0502020204030204" pitchFamily="34" charset="0"/>
              </a:rPr>
              <a:t>R&amp;D </a:t>
            </a:r>
            <a:r>
              <a:rPr lang="en-US" sz="1200" b="1" strike="noStrike" spc="-1" dirty="0" err="1">
                <a:latin typeface="Calibri" panose="020F0502020204030204" pitchFamily="34" charset="0"/>
                <a:ea typeface="DejaVu Sans"/>
                <a:cs typeface="Calibri" panose="020F0502020204030204" pitchFamily="34" charset="0"/>
              </a:rPr>
              <a:t>programme</a:t>
            </a:r>
            <a:r>
              <a:rPr lang="en-US" sz="1200" b="1" strike="noStrike" spc="-1" dirty="0">
                <a:latin typeface="Calibri" panose="020F0502020204030204" pitchFamily="34" charset="0"/>
                <a:ea typeface="DejaVu Sans"/>
                <a:cs typeface="Calibri" panose="020F0502020204030204" pitchFamily="34" charset="0"/>
              </a:rPr>
              <a:t> development</a:t>
            </a:r>
            <a:endParaRPr lang="en-US" sz="1200" b="0" strike="noStrike" spc="-1" dirty="0">
              <a:latin typeface="Calibri" panose="020F0502020204030204" pitchFamily="34" charset="0"/>
              <a:cs typeface="Calibri" panose="020F0502020204030204" pitchFamily="34" charset="0"/>
            </a:endParaRPr>
          </a:p>
          <a:p>
            <a:pPr>
              <a:lnSpc>
                <a:spcPct val="100000"/>
              </a:lnSpc>
            </a:pPr>
            <a:endParaRPr lang="en-US" sz="1200" b="1" strike="noStrike" spc="-1" dirty="0">
              <a:latin typeface="Calibri" panose="020F0502020204030204" pitchFamily="34" charset="0"/>
              <a:ea typeface="DejaVu Sans"/>
              <a:cs typeface="Calibri" panose="020F0502020204030204" pitchFamily="34" charset="0"/>
            </a:endParaRPr>
          </a:p>
          <a:p>
            <a:pPr>
              <a:lnSpc>
                <a:spcPct val="100000"/>
              </a:lnSpc>
            </a:pPr>
            <a:r>
              <a:rPr lang="en-US" sz="1200" b="1" spc="-1" dirty="0">
                <a:latin typeface="Calibri" panose="020F0502020204030204" pitchFamily="34" charset="0"/>
                <a:ea typeface="DejaVu Sans"/>
                <a:cs typeface="Calibri" panose="020F0502020204030204" pitchFamily="34" charset="0"/>
              </a:rPr>
              <a:t>Implementation Considerations</a:t>
            </a:r>
            <a:endParaRPr lang="en-US" sz="1200" b="1" strike="noStrike" spc="-1" dirty="0">
              <a:latin typeface="Calibri" panose="020F0502020204030204" pitchFamily="34" charset="0"/>
              <a:ea typeface="DejaVu Sans"/>
              <a:cs typeface="Calibri" panose="020F0502020204030204" pitchFamily="34" charset="0"/>
            </a:endParaRPr>
          </a:p>
        </p:txBody>
      </p:sp>
      <p:pic>
        <p:nvPicPr>
          <p:cNvPr id="4" name="Picture 3">
            <a:extLst>
              <a:ext uri="{FF2B5EF4-FFF2-40B4-BE49-F238E27FC236}">
                <a16:creationId xmlns:a16="http://schemas.microsoft.com/office/drawing/2014/main" id="{E52C81E4-E1D0-81E5-F384-024E629807B7}"/>
              </a:ext>
            </a:extLst>
          </p:cNvPr>
          <p:cNvPicPr>
            <a:picLocks noChangeAspect="1"/>
          </p:cNvPicPr>
          <p:nvPr/>
        </p:nvPicPr>
        <p:blipFill>
          <a:blip r:embed="rId2"/>
          <a:stretch>
            <a:fillRect/>
          </a:stretch>
        </p:blipFill>
        <p:spPr>
          <a:xfrm>
            <a:off x="2578811" y="878115"/>
            <a:ext cx="2819202" cy="3989525"/>
          </a:xfrm>
          <a:prstGeom prst="rect">
            <a:avLst/>
          </a:prstGeom>
        </p:spPr>
      </p:pic>
      <p:pic>
        <p:nvPicPr>
          <p:cNvPr id="7" name="Picture 6">
            <a:extLst>
              <a:ext uri="{FF2B5EF4-FFF2-40B4-BE49-F238E27FC236}">
                <a16:creationId xmlns:a16="http://schemas.microsoft.com/office/drawing/2014/main" id="{318BD33E-9D6D-6A14-18ED-0E82C8C3D0AA}"/>
              </a:ext>
            </a:extLst>
          </p:cNvPr>
          <p:cNvPicPr>
            <a:picLocks noChangeAspect="1"/>
          </p:cNvPicPr>
          <p:nvPr/>
        </p:nvPicPr>
        <p:blipFill>
          <a:blip r:embed="rId3"/>
          <a:stretch>
            <a:fillRect/>
          </a:stretch>
        </p:blipFill>
        <p:spPr>
          <a:xfrm>
            <a:off x="5166900" y="878115"/>
            <a:ext cx="2808312" cy="3974115"/>
          </a:xfrm>
          <a:prstGeom prst="rect">
            <a:avLst/>
          </a:prstGeom>
        </p:spPr>
      </p:pic>
      <p:sp>
        <p:nvSpPr>
          <p:cNvPr id="8" name="TextBox 7">
            <a:extLst>
              <a:ext uri="{FF2B5EF4-FFF2-40B4-BE49-F238E27FC236}">
                <a16:creationId xmlns:a16="http://schemas.microsoft.com/office/drawing/2014/main" id="{08D4520F-59F8-47CC-CA8F-CD70BA2D7265}"/>
              </a:ext>
            </a:extLst>
          </p:cNvPr>
          <p:cNvSpPr txBox="1"/>
          <p:nvPr/>
        </p:nvSpPr>
        <p:spPr>
          <a:xfrm>
            <a:off x="5364088" y="3489851"/>
            <a:ext cx="3562220" cy="1169551"/>
          </a:xfrm>
          <a:prstGeom prst="rect">
            <a:avLst/>
          </a:prstGeom>
          <a:solidFill>
            <a:schemeClr val="accent5">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Many thanks for the excellent work</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Documents the really good progress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Helps define the future</a:t>
            </a:r>
            <a:endParaRPr lang="en-CH" sz="14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Final editing required to take into account IAC</a:t>
            </a:r>
          </a:p>
        </p:txBody>
      </p:sp>
      <p:sp>
        <p:nvSpPr>
          <p:cNvPr id="9" name="TextBox 8">
            <a:extLst>
              <a:ext uri="{FF2B5EF4-FFF2-40B4-BE49-F238E27FC236}">
                <a16:creationId xmlns:a16="http://schemas.microsoft.com/office/drawing/2014/main" id="{1319F70B-8572-1426-B273-C6420517C276}"/>
              </a:ext>
            </a:extLst>
          </p:cNvPr>
          <p:cNvSpPr txBox="1"/>
          <p:nvPr/>
        </p:nvSpPr>
        <p:spPr>
          <a:xfrm>
            <a:off x="1198999" y="535781"/>
            <a:ext cx="6637138"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To show the progress, manage the expectations and jsutify that we need more resources</a:t>
            </a:r>
          </a:p>
        </p:txBody>
      </p:sp>
    </p:spTree>
    <p:extLst>
      <p:ext uri="{BB962C8B-B14F-4D97-AF65-F5344CB8AC3E}">
        <p14:creationId xmlns:p14="http://schemas.microsoft.com/office/powerpoint/2010/main" val="2425528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AD4FA-2F37-404D-45CF-7413E22D0ED1}"/>
              </a:ext>
            </a:extLst>
          </p:cNvPr>
          <p:cNvSpPr>
            <a:spLocks noGrp="1"/>
          </p:cNvSpPr>
          <p:nvPr>
            <p:ph type="title"/>
          </p:nvPr>
        </p:nvSpPr>
        <p:spPr>
          <a:xfrm>
            <a:off x="457201" y="-20538"/>
            <a:ext cx="8229600" cy="857250"/>
          </a:xfrm>
        </p:spPr>
        <p:txBody>
          <a:bodyPr/>
          <a:lstStyle/>
          <a:p>
            <a:r>
              <a:rPr lang="en-GB" sz="3200" b="0" dirty="0">
                <a:latin typeface="Calibri" panose="020F0502020204030204" pitchFamily="34" charset="0"/>
                <a:cs typeface="Calibri" panose="020F0502020204030204" pitchFamily="34" charset="0"/>
              </a:rPr>
              <a:t>Steering Board</a:t>
            </a:r>
          </a:p>
        </p:txBody>
      </p:sp>
      <p:sp>
        <p:nvSpPr>
          <p:cNvPr id="3" name="Content Placeholder 2">
            <a:extLst>
              <a:ext uri="{FF2B5EF4-FFF2-40B4-BE49-F238E27FC236}">
                <a16:creationId xmlns:a16="http://schemas.microsoft.com/office/drawing/2014/main" id="{CD8A937D-612F-B6DD-358F-854141FD36B3}"/>
              </a:ext>
            </a:extLst>
          </p:cNvPr>
          <p:cNvSpPr>
            <a:spLocks noGrp="1"/>
          </p:cNvSpPr>
          <p:nvPr>
            <p:ph idx="1"/>
          </p:nvPr>
        </p:nvSpPr>
        <p:spPr>
          <a:xfrm>
            <a:off x="232181" y="874514"/>
            <a:ext cx="4555843" cy="3929484"/>
          </a:xfrm>
          <a:solidFill>
            <a:schemeClr val="bg1"/>
          </a:solidFill>
        </p:spPr>
        <p:txBody>
          <a:bodyPr/>
          <a:lstStyle/>
          <a:p>
            <a:pPr marL="0" indent="0">
              <a:buNone/>
            </a:pPr>
            <a:r>
              <a:rPr lang="en-GB" sz="1400" dirty="0">
                <a:latin typeface="Calibri" panose="020F0502020204030204" pitchFamily="34" charset="0"/>
                <a:cs typeface="Calibri" panose="020F0502020204030204" pitchFamily="34" charset="0"/>
              </a:rPr>
              <a:t>Will tune membership for diversity and strengthening physics and detector, continue to work with invited members from the US and Asia </a:t>
            </a:r>
          </a:p>
          <a:p>
            <a:pPr marL="0" indent="0">
              <a:buNone/>
            </a:pPr>
            <a:endParaRPr lang="en-GB" sz="1400" dirty="0">
              <a:latin typeface="Calibri" panose="020F0502020204030204" pitchFamily="34" charset="0"/>
              <a:cs typeface="Calibri" panose="020F0502020204030204" pitchFamily="34" charset="0"/>
            </a:endParaRPr>
          </a:p>
          <a:p>
            <a:pPr marL="0" indent="0">
              <a:buNone/>
            </a:pPr>
            <a:r>
              <a:rPr lang="en-GB" sz="1400" dirty="0">
                <a:latin typeface="Calibri" panose="020F0502020204030204" pitchFamily="34" charset="0"/>
                <a:cs typeface="Calibri" panose="020F0502020204030204" pitchFamily="34" charset="0"/>
              </a:rPr>
              <a:t>SB wants to focus on: </a:t>
            </a:r>
          </a:p>
          <a:p>
            <a:pPr>
              <a:buClr>
                <a:schemeClr val="tx1"/>
              </a:buClr>
              <a:buFont typeface="Arial" panose="020B0604020202020204" pitchFamily="34" charset="0"/>
              <a:buChar char="•"/>
            </a:pPr>
            <a:r>
              <a:rPr lang="en-GB" sz="1400" dirty="0">
                <a:latin typeface="Calibri" panose="020F0502020204030204" pitchFamily="34" charset="0"/>
                <a:cs typeface="Calibri" panose="020F0502020204030204" pitchFamily="34" charset="0"/>
              </a:rPr>
              <a:t>Project development strategies (1-5 year timeframe, e.g. demonstrators, synergies, …) </a:t>
            </a:r>
          </a:p>
          <a:p>
            <a:pPr>
              <a:buClr>
                <a:schemeClr val="tx1"/>
              </a:buClr>
              <a:buFont typeface="Arial" panose="020B0604020202020204" pitchFamily="34" charset="0"/>
              <a:buChar char="•"/>
            </a:pPr>
            <a:r>
              <a:rPr lang="en-GB" sz="1400" dirty="0">
                <a:latin typeface="Calibri" panose="020F0502020204030204" pitchFamily="34" charset="0"/>
                <a:cs typeface="Calibri" panose="020F0502020204030204" pitchFamily="34" charset="0"/>
              </a:rPr>
              <a:t>Interfaces to various bodies and processes (roadmaps, funding opportunities and parallel projects (e.g. magnet development))</a:t>
            </a:r>
          </a:p>
          <a:p>
            <a:pPr>
              <a:buClr>
                <a:schemeClr val="tx1"/>
              </a:buClr>
              <a:buFont typeface="Arial" panose="020B0604020202020204" pitchFamily="34" charset="0"/>
              <a:buChar char="•"/>
            </a:pPr>
            <a:r>
              <a:rPr lang="en-GB" sz="1400" dirty="0">
                <a:latin typeface="Calibri" panose="020F0502020204030204" pitchFamily="34" charset="0"/>
                <a:cs typeface="Calibri" panose="020F0502020204030204" pitchFamily="34" charset="0"/>
              </a:rPr>
              <a:t>International collaboration development – remain open and inclusive, while operative</a:t>
            </a:r>
          </a:p>
          <a:p>
            <a:pPr>
              <a:buClr>
                <a:schemeClr val="tx1"/>
              </a:buClr>
              <a:buFont typeface="Arial" panose="020B0604020202020204" pitchFamily="34" charset="0"/>
              <a:buChar char="•"/>
            </a:pPr>
            <a:r>
              <a:rPr lang="en-GB" sz="1400" dirty="0">
                <a:latin typeface="Calibri" panose="020F0502020204030204" pitchFamily="34" charset="0"/>
                <a:cs typeface="Calibri" panose="020F0502020204030204" pitchFamily="34" charset="0"/>
              </a:rPr>
              <a:t>Links to the ECFA detector roadmap process – ongoing </a:t>
            </a:r>
          </a:p>
          <a:p>
            <a:pPr>
              <a:buClr>
                <a:schemeClr val="tx1"/>
              </a:buClr>
              <a:buFont typeface="Arial" panose="020B0604020202020204" pitchFamily="34" charset="0"/>
              <a:buChar char="•"/>
            </a:pPr>
            <a:r>
              <a:rPr lang="en-GB" sz="1400" dirty="0">
                <a:latin typeface="Calibri" panose="020F0502020204030204" pitchFamily="34" charset="0"/>
                <a:cs typeface="Calibri" panose="020F0502020204030204" pitchFamily="34" charset="0"/>
              </a:rPr>
              <a:t>US planning related to the P5 process </a:t>
            </a:r>
          </a:p>
          <a:p>
            <a:pPr>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Will propose International Advisory Committee</a:t>
            </a:r>
          </a:p>
          <a:p>
            <a:pPr lvl="1">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First goal: review interim report early 2024</a:t>
            </a:r>
          </a:p>
          <a:p>
            <a:pPr>
              <a:buClr>
                <a:schemeClr val="tx1"/>
              </a:buClr>
              <a:buFont typeface="Arial" panose="020B0604020202020204" pitchFamily="34" charset="0"/>
              <a:buChar char="•"/>
            </a:pPr>
            <a:r>
              <a:rPr lang="en-US" sz="1400" dirty="0">
                <a:latin typeface="Calibri" panose="020F0502020204030204" pitchFamily="34" charset="0"/>
                <a:cs typeface="Calibri" panose="020F0502020204030204" pitchFamily="34" charset="0"/>
              </a:rPr>
              <a:t>Collaboration </a:t>
            </a:r>
            <a:r>
              <a:rPr lang="en-US" sz="1400" dirty="0" err="1">
                <a:latin typeface="Calibri" panose="020F0502020204030204" pitchFamily="34" charset="0"/>
                <a:cs typeface="Calibri" panose="020F0502020204030204" pitchFamily="34" charset="0"/>
              </a:rPr>
              <a:t>Organisation</a:t>
            </a:r>
            <a:endParaRPr lang="en-US" sz="1400" dirty="0">
              <a:latin typeface="Calibri" panose="020F0502020204030204" pitchFamily="34" charset="0"/>
              <a:cs typeface="Calibri" panose="020F0502020204030204" pitchFamily="34" charset="0"/>
            </a:endParaRPr>
          </a:p>
          <a:p>
            <a:pPr>
              <a:buClr>
                <a:schemeClr val="tx1"/>
              </a:buClr>
              <a:buFont typeface="Arial" panose="020B0604020202020204" pitchFamily="34" charset="0"/>
              <a:buChar char="•"/>
            </a:pPr>
            <a:endParaRPr lang="en-GB" dirty="0">
              <a:latin typeface="Avenir Book" panose="02000503020000020003" pitchFamily="2" charset="0"/>
              <a:cs typeface="Calibri" panose="020F0502020204030204" pitchFamily="34" charset="0"/>
            </a:endParaRPr>
          </a:p>
          <a:p>
            <a:endParaRPr lang="en-GB" dirty="0">
              <a:latin typeface="Avenir Book" panose="02000503020000020003" pitchFamily="2" charset="0"/>
              <a:cs typeface="Calibri" panose="020F0502020204030204" pitchFamily="34" charset="0"/>
            </a:endParaRPr>
          </a:p>
          <a:p>
            <a:endParaRPr lang="en-GB" dirty="0">
              <a:latin typeface="Avenir Book" panose="02000503020000020003" pitchFamily="2" charset="0"/>
              <a:cs typeface="Calibri" panose="020F0502020204030204" pitchFamily="34" charset="0"/>
            </a:endParaRPr>
          </a:p>
        </p:txBody>
      </p:sp>
      <p:sp>
        <p:nvSpPr>
          <p:cNvPr id="4" name="Footer Placeholder 3">
            <a:extLst>
              <a:ext uri="{FF2B5EF4-FFF2-40B4-BE49-F238E27FC236}">
                <a16:creationId xmlns:a16="http://schemas.microsoft.com/office/drawing/2014/main" id="{79FA5FC5-5BB6-F5F0-2E82-12A0F68AFB4D}"/>
              </a:ext>
            </a:extLst>
          </p:cNvPr>
          <p:cNvSpPr>
            <a:spLocks noGrp="1"/>
          </p:cNvSpPr>
          <p:nvPr>
            <p:ph type="ftr" sz="quarter" idx="11"/>
          </p:nvPr>
        </p:nvSpPr>
        <p:spPr/>
        <p:txBody>
          <a:bodyPr/>
          <a:lstStyle/>
          <a:p>
            <a:r>
              <a:rPr lang="en-US"/>
              <a:t>D. Schulte      Muon Collider, CERN, March 2024 </a:t>
            </a:r>
            <a:endParaRPr lang="en-US" dirty="0"/>
          </a:p>
        </p:txBody>
      </p:sp>
      <p:pic>
        <p:nvPicPr>
          <p:cNvPr id="10" name="Picture 9" descr="A screenshot of a computer&#10;&#10;Description automatically generated">
            <a:extLst>
              <a:ext uri="{FF2B5EF4-FFF2-40B4-BE49-F238E27FC236}">
                <a16:creationId xmlns:a16="http://schemas.microsoft.com/office/drawing/2014/main" id="{ADE097F9-8EC6-4A88-305F-1DC07939A6C9}"/>
              </a:ext>
            </a:extLst>
          </p:cNvPr>
          <p:cNvPicPr>
            <a:picLocks noChangeAspect="1"/>
          </p:cNvPicPr>
          <p:nvPr/>
        </p:nvPicPr>
        <p:blipFill>
          <a:blip r:embed="rId3"/>
          <a:stretch>
            <a:fillRect/>
          </a:stretch>
        </p:blipFill>
        <p:spPr>
          <a:xfrm>
            <a:off x="5367939" y="988499"/>
            <a:ext cx="3308517" cy="3887507"/>
          </a:xfrm>
          <a:prstGeom prst="rect">
            <a:avLst/>
          </a:prstGeom>
        </p:spPr>
      </p:pic>
    </p:spTree>
    <p:extLst>
      <p:ext uri="{BB962C8B-B14F-4D97-AF65-F5344CB8AC3E}">
        <p14:creationId xmlns:p14="http://schemas.microsoft.com/office/powerpoint/2010/main" val="1429174037"/>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440506</TotalTime>
  <Words>3723</Words>
  <Application>Microsoft Macintosh PowerPoint</Application>
  <PresentationFormat>On-screen Show (16:9)</PresentationFormat>
  <Paragraphs>796</Paragraphs>
  <Slides>32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Arial Narrow</vt:lpstr>
      <vt:lpstr>Avenir Book</vt:lpstr>
      <vt:lpstr>Calibri</vt:lpstr>
      <vt:lpstr>Montserrat</vt:lpstr>
      <vt:lpstr>Wingdings</vt:lpstr>
      <vt:lpstr>IMCC - 1</vt:lpstr>
      <vt:lpstr>PowerPoint Presentation</vt:lpstr>
      <vt:lpstr>Muon Collider Community</vt:lpstr>
      <vt:lpstr>MoC and Design Study Partners</vt:lpstr>
      <vt:lpstr>US P5: The Muon Shot</vt:lpstr>
      <vt:lpstr>Global Integration</vt:lpstr>
      <vt:lpstr>Evolution of Mindset</vt:lpstr>
      <vt:lpstr>Parameters</vt:lpstr>
      <vt:lpstr>Interim Report</vt:lpstr>
      <vt:lpstr>Steering Board</vt:lpstr>
      <vt:lpstr>International Advisory Committee</vt:lpstr>
      <vt:lpstr>IAC General Comments</vt:lpstr>
      <vt:lpstr>Physics and Detector Questions</vt:lpstr>
      <vt:lpstr>Physics and Detector Questions</vt:lpstr>
      <vt:lpstr>Accelerator Questions</vt:lpstr>
      <vt:lpstr>Implementation Considerations</vt:lpstr>
      <vt:lpstr>Roadmap</vt:lpstr>
      <vt:lpstr>Staging Approaches</vt:lpstr>
      <vt:lpstr>Initial Staged Target Parameters</vt:lpstr>
      <vt:lpstr>Other Parameter Considerations</vt:lpstr>
      <vt:lpstr>CDR Phase, R&amp;D and Demonstrator Facility</vt:lpstr>
      <vt:lpstr>Demonstrator Considerations</vt:lpstr>
      <vt:lpstr>Collider Site Studies</vt:lpstr>
      <vt:lpstr>CERN Site Studies</vt:lpstr>
      <vt:lpstr>FNAL Collider Site Status</vt:lpstr>
      <vt:lpstr>Costing Effort</vt:lpstr>
      <vt:lpstr>MuCol</vt:lpstr>
      <vt:lpstr>Proposal: EuMAHTS</vt:lpstr>
      <vt:lpstr>Publications</vt:lpstr>
      <vt:lpstr>Synergies and Outreach</vt:lpstr>
      <vt:lpstr>Conclusion</vt:lpstr>
      <vt:lpstr>Reserve</vt:lpstr>
      <vt:lpstr>Risks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Daniel Schulte</cp:lastModifiedBy>
  <cp:revision>532</cp:revision>
  <cp:lastPrinted>2024-03-11T07:42:04Z</cp:lastPrinted>
  <dcterms:created xsi:type="dcterms:W3CDTF">2021-05-17T12:13:58Z</dcterms:created>
  <dcterms:modified xsi:type="dcterms:W3CDTF">2024-03-12T09:03:58Z</dcterms:modified>
</cp:coreProperties>
</file>