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61" r:id="rId1"/>
    <p:sldMasterId id="2147483741" r:id="rId2"/>
    <p:sldMasterId id="2147483816" r:id="rId3"/>
  </p:sldMasterIdLst>
  <p:notesMasterIdLst>
    <p:notesMasterId r:id="rId36"/>
  </p:notesMasterIdLst>
  <p:handoutMasterIdLst>
    <p:handoutMasterId r:id="rId37"/>
  </p:handoutMasterIdLst>
  <p:sldIdLst>
    <p:sldId id="256" r:id="rId4"/>
    <p:sldId id="4262" r:id="rId5"/>
    <p:sldId id="395" r:id="rId6"/>
    <p:sldId id="376" r:id="rId7"/>
    <p:sldId id="396" r:id="rId8"/>
    <p:sldId id="4264" r:id="rId9"/>
    <p:sldId id="4258" r:id="rId10"/>
    <p:sldId id="4261" r:id="rId11"/>
    <p:sldId id="4259" r:id="rId12"/>
    <p:sldId id="4243" r:id="rId13"/>
    <p:sldId id="4244" r:id="rId14"/>
    <p:sldId id="4269" r:id="rId15"/>
    <p:sldId id="4250" r:id="rId16"/>
    <p:sldId id="4268" r:id="rId17"/>
    <p:sldId id="4260" r:id="rId18"/>
    <p:sldId id="1120" r:id="rId19"/>
    <p:sldId id="1122" r:id="rId20"/>
    <p:sldId id="1119" r:id="rId21"/>
    <p:sldId id="4253" r:id="rId22"/>
    <p:sldId id="4254" r:id="rId23"/>
    <p:sldId id="405" r:id="rId24"/>
    <p:sldId id="397" r:id="rId25"/>
    <p:sldId id="1126" r:id="rId26"/>
    <p:sldId id="4248" r:id="rId27"/>
    <p:sldId id="4270" r:id="rId28"/>
    <p:sldId id="4247" r:id="rId29"/>
    <p:sldId id="4207" r:id="rId30"/>
    <p:sldId id="332" r:id="rId31"/>
    <p:sldId id="4265" r:id="rId32"/>
    <p:sldId id="4266" r:id="rId33"/>
    <p:sldId id="4267" r:id="rId34"/>
    <p:sldId id="4256" r:id="rId35"/>
  </p:sldIdLst>
  <p:sldSz cx="12192000" cy="6858000"/>
  <p:notesSz cx="7102475"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33A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94639" autoAdjust="0"/>
  </p:normalViewPr>
  <p:slideViewPr>
    <p:cSldViewPr snapToGrid="0">
      <p:cViewPr varScale="1">
        <p:scale>
          <a:sx n="118" d="100"/>
          <a:sy n="118" d="100"/>
        </p:scale>
        <p:origin x="586" y="86"/>
      </p:cViewPr>
      <p:guideLst/>
    </p:cSldViewPr>
  </p:slideViewPr>
  <p:notesTextViewPr>
    <p:cViewPr>
      <p:scale>
        <a:sx n="3" d="2"/>
        <a:sy n="3" d="2"/>
      </p:scale>
      <p:origin x="0" y="0"/>
    </p:cViewPr>
  </p:notesTextViewPr>
  <p:sorterViewPr>
    <p:cViewPr>
      <p:scale>
        <a:sx n="100" d="100"/>
        <a:sy n="100" d="100"/>
      </p:scale>
      <p:origin x="0" y="-12691"/>
    </p:cViewPr>
  </p:sorterViewPr>
  <p:notesViewPr>
    <p:cSldViewPr snapToGrid="0">
      <p:cViewPr varScale="1">
        <p:scale>
          <a:sx n="67" d="100"/>
          <a:sy n="67" d="100"/>
        </p:scale>
        <p:origin x="3067" y="6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539DBBB-815C-5580-EBD5-A1CB84BA45B3}"/>
              </a:ext>
            </a:extLst>
          </p:cNvPr>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it-IT"/>
          </a:p>
        </p:txBody>
      </p:sp>
      <p:sp>
        <p:nvSpPr>
          <p:cNvPr id="3" name="Date Placeholder 2">
            <a:extLst>
              <a:ext uri="{FF2B5EF4-FFF2-40B4-BE49-F238E27FC236}">
                <a16:creationId xmlns:a16="http://schemas.microsoft.com/office/drawing/2014/main" id="{57A90E2B-4442-6043-5CB7-9C5D99BFA033}"/>
              </a:ext>
            </a:extLst>
          </p:cNvPr>
          <p:cNvSpPr>
            <a:spLocks noGrp="1"/>
          </p:cNvSpPr>
          <p:nvPr>
            <p:ph type="dt" sz="quarter" idx="1"/>
          </p:nvPr>
        </p:nvSpPr>
        <p:spPr>
          <a:xfrm>
            <a:off x="4022725" y="0"/>
            <a:ext cx="3078163" cy="512763"/>
          </a:xfrm>
          <a:prstGeom prst="rect">
            <a:avLst/>
          </a:prstGeom>
        </p:spPr>
        <p:txBody>
          <a:bodyPr vert="horz" lIns="91440" tIns="45720" rIns="91440" bIns="45720" rtlCol="0"/>
          <a:lstStyle>
            <a:lvl1pPr algn="r">
              <a:defRPr sz="1200"/>
            </a:lvl1pPr>
          </a:lstStyle>
          <a:p>
            <a:fld id="{0797C701-9199-4683-82F2-5C838ECD226F}" type="datetimeFigureOut">
              <a:rPr lang="it-IT" smtClean="0"/>
              <a:t>12/03/2024</a:t>
            </a:fld>
            <a:endParaRPr lang="it-IT"/>
          </a:p>
        </p:txBody>
      </p:sp>
      <p:sp>
        <p:nvSpPr>
          <p:cNvPr id="4" name="Footer Placeholder 3">
            <a:extLst>
              <a:ext uri="{FF2B5EF4-FFF2-40B4-BE49-F238E27FC236}">
                <a16:creationId xmlns:a16="http://schemas.microsoft.com/office/drawing/2014/main" id="{A34347D7-E26F-CCC8-FB88-D758ED38C0AC}"/>
              </a:ext>
            </a:extLst>
          </p:cNvPr>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it-IT"/>
          </a:p>
        </p:txBody>
      </p:sp>
      <p:sp>
        <p:nvSpPr>
          <p:cNvPr id="5" name="Slide Number Placeholder 4">
            <a:extLst>
              <a:ext uri="{FF2B5EF4-FFF2-40B4-BE49-F238E27FC236}">
                <a16:creationId xmlns:a16="http://schemas.microsoft.com/office/drawing/2014/main" id="{2B173C25-FA2C-DF01-38F9-E8056295EFB4}"/>
              </a:ext>
            </a:extLst>
          </p:cNvPr>
          <p:cNvSpPr>
            <a:spLocks noGrp="1"/>
          </p:cNvSpPr>
          <p:nvPr>
            <p:ph type="sldNum" sz="quarter" idx="3"/>
          </p:nvPr>
        </p:nvSpPr>
        <p:spPr>
          <a:xfrm>
            <a:off x="4022725" y="9721850"/>
            <a:ext cx="3078163" cy="512763"/>
          </a:xfrm>
          <a:prstGeom prst="rect">
            <a:avLst/>
          </a:prstGeom>
        </p:spPr>
        <p:txBody>
          <a:bodyPr vert="horz" lIns="91440" tIns="45720" rIns="91440" bIns="45720" rtlCol="0" anchor="b"/>
          <a:lstStyle>
            <a:lvl1pPr algn="r">
              <a:defRPr sz="1200"/>
            </a:lvl1pPr>
          </a:lstStyle>
          <a:p>
            <a:fld id="{39AD79A0-1A80-4E93-BC73-7D18665E96EC}" type="slidenum">
              <a:rPr lang="it-IT" smtClean="0"/>
              <a:t>‹#›</a:t>
            </a:fld>
            <a:endParaRPr lang="it-IT"/>
          </a:p>
        </p:txBody>
      </p:sp>
    </p:spTree>
    <p:extLst>
      <p:ext uri="{BB962C8B-B14F-4D97-AF65-F5344CB8AC3E}">
        <p14:creationId xmlns:p14="http://schemas.microsoft.com/office/powerpoint/2010/main" val="42948402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7739" cy="513508"/>
          </a:xfrm>
          <a:prstGeom prst="rect">
            <a:avLst/>
          </a:prstGeom>
        </p:spPr>
        <p:txBody>
          <a:bodyPr vert="horz" lIns="99066" tIns="49533" rIns="99066" bIns="49533" rtlCol="0"/>
          <a:lstStyle>
            <a:lvl1pPr algn="l">
              <a:defRPr sz="1300"/>
            </a:lvl1pPr>
          </a:lstStyle>
          <a:p>
            <a:endParaRPr lang="en-GB"/>
          </a:p>
        </p:txBody>
      </p:sp>
      <p:sp>
        <p:nvSpPr>
          <p:cNvPr id="3" name="Date Placeholder 2"/>
          <p:cNvSpPr>
            <a:spLocks noGrp="1"/>
          </p:cNvSpPr>
          <p:nvPr>
            <p:ph type="dt" idx="1"/>
          </p:nvPr>
        </p:nvSpPr>
        <p:spPr>
          <a:xfrm>
            <a:off x="4023093" y="0"/>
            <a:ext cx="3077739" cy="513508"/>
          </a:xfrm>
          <a:prstGeom prst="rect">
            <a:avLst/>
          </a:prstGeom>
        </p:spPr>
        <p:txBody>
          <a:bodyPr vert="horz" lIns="99066" tIns="49533" rIns="99066" bIns="49533" rtlCol="0"/>
          <a:lstStyle>
            <a:lvl1pPr algn="r">
              <a:defRPr sz="1300"/>
            </a:lvl1pPr>
          </a:lstStyle>
          <a:p>
            <a:fld id="{2035455E-B399-44A7-A59F-73FE2301AC19}" type="datetimeFigureOut">
              <a:rPr lang="en-GB" smtClean="0"/>
              <a:t>12/03/2024</a:t>
            </a:fld>
            <a:endParaRPr lang="en-GB"/>
          </a:p>
        </p:txBody>
      </p:sp>
      <p:sp>
        <p:nvSpPr>
          <p:cNvPr id="4" name="Slide Image Placeholder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9066" tIns="49533" rIns="99066" bIns="49533" rtlCol="0" anchor="ctr"/>
          <a:lstStyle/>
          <a:p>
            <a:endParaRPr lang="en-GB"/>
          </a:p>
        </p:txBody>
      </p:sp>
      <p:sp>
        <p:nvSpPr>
          <p:cNvPr id="5" name="Notes Placeholder 4"/>
          <p:cNvSpPr>
            <a:spLocks noGrp="1"/>
          </p:cNvSpPr>
          <p:nvPr>
            <p:ph type="body" sz="quarter" idx="3"/>
          </p:nvPr>
        </p:nvSpPr>
        <p:spPr>
          <a:xfrm>
            <a:off x="710248" y="4925409"/>
            <a:ext cx="5681980" cy="4029879"/>
          </a:xfrm>
          <a:prstGeom prst="rect">
            <a:avLst/>
          </a:prstGeom>
        </p:spPr>
        <p:txBody>
          <a:bodyPr vert="horz" lIns="99066" tIns="49533" rIns="99066" bIns="4953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721109"/>
            <a:ext cx="3077739" cy="513507"/>
          </a:xfrm>
          <a:prstGeom prst="rect">
            <a:avLst/>
          </a:prstGeom>
        </p:spPr>
        <p:txBody>
          <a:bodyPr vert="horz" lIns="99066" tIns="49533" rIns="99066" bIns="49533" rtlCol="0" anchor="b"/>
          <a:lstStyle>
            <a:lvl1pPr algn="l">
              <a:defRPr sz="1300"/>
            </a:lvl1pPr>
          </a:lstStyle>
          <a:p>
            <a:endParaRPr lang="en-GB"/>
          </a:p>
        </p:txBody>
      </p:sp>
      <p:sp>
        <p:nvSpPr>
          <p:cNvPr id="7" name="Slide Number Placeholder 6"/>
          <p:cNvSpPr>
            <a:spLocks noGrp="1"/>
          </p:cNvSpPr>
          <p:nvPr>
            <p:ph type="sldNum" sz="quarter" idx="5"/>
          </p:nvPr>
        </p:nvSpPr>
        <p:spPr>
          <a:xfrm>
            <a:off x="4023093" y="9721109"/>
            <a:ext cx="3077739" cy="513507"/>
          </a:xfrm>
          <a:prstGeom prst="rect">
            <a:avLst/>
          </a:prstGeom>
        </p:spPr>
        <p:txBody>
          <a:bodyPr vert="horz" lIns="99066" tIns="49533" rIns="99066" bIns="49533" rtlCol="0" anchor="b"/>
          <a:lstStyle>
            <a:lvl1pPr algn="r">
              <a:defRPr sz="1300"/>
            </a:lvl1pPr>
          </a:lstStyle>
          <a:p>
            <a:fld id="{593AA8D6-0DD9-43F1-B93F-1C931B6AB4DD}" type="slidenum">
              <a:rPr lang="en-GB" smtClean="0"/>
              <a:t>‹#›</a:t>
            </a:fld>
            <a:endParaRPr lang="en-GB"/>
          </a:p>
        </p:txBody>
      </p:sp>
    </p:spTree>
    <p:extLst>
      <p:ext uri="{BB962C8B-B14F-4D97-AF65-F5344CB8AC3E}">
        <p14:creationId xmlns:p14="http://schemas.microsoft.com/office/powerpoint/2010/main" val="2690596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9393A5D-14D6-4646-84B9-A0E78F83D06C}"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36961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593AA8D6-0DD9-43F1-B93F-1C931B6AB4DD}" type="slidenum">
              <a:rPr lang="en-GB" smtClean="0"/>
              <a:t>24</a:t>
            </a:fld>
            <a:endParaRPr lang="en-GB"/>
          </a:p>
        </p:txBody>
      </p:sp>
    </p:spTree>
    <p:extLst>
      <p:ext uri="{BB962C8B-B14F-4D97-AF65-F5344CB8AC3E}">
        <p14:creationId xmlns:p14="http://schemas.microsoft.com/office/powerpoint/2010/main" val="3457610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defTabSz="990661">
              <a:defRPr/>
            </a:pPr>
            <a:fld id="{8CB0EE9E-52B8-AA4F-8DD5-ED0FB4E5CBCC}" type="slidenum">
              <a:rPr lang="en-US">
                <a:solidFill>
                  <a:prstClr val="black"/>
                </a:solidFill>
                <a:latin typeface="Calibri" panose="020F0502020204030204"/>
              </a:rPr>
              <a:pPr defTabSz="990661">
                <a:defRPr/>
              </a:pPr>
              <a:t>27</a:t>
            </a:fld>
            <a:endParaRPr lang="en-US">
              <a:solidFill>
                <a:prstClr val="black"/>
              </a:solidFill>
              <a:latin typeface="Calibri" panose="020F0502020204030204"/>
            </a:endParaRPr>
          </a:p>
        </p:txBody>
      </p:sp>
    </p:spTree>
    <p:extLst>
      <p:ext uri="{BB962C8B-B14F-4D97-AF65-F5344CB8AC3E}">
        <p14:creationId xmlns:p14="http://schemas.microsoft.com/office/powerpoint/2010/main" val="900543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10747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56741532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it-IT"/>
              <a:t>12 March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R. Losito | Sustainability in future Colliders | IMCC Annual Meeting '24</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09490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it-IT"/>
              <a:t>12 March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R. Losito | Sustainability in future Colliders | IMCC Annual Meeting '24</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089948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it-IT"/>
              <a:t>12 March 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R. Losito | Sustainability in future Colliders | IMCC Annual Meeting '24</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7622744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it-IT"/>
              <a:t>12 March 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R. Losito | Sustainability in future Colliders | IMCC Annual Meeting '24</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36924903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it-IT"/>
              <a:t>12 March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R. Losito | Sustainability in future Colliders | IMCC Annual Meeting '24</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184726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it-IT"/>
              <a:t>12 March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R. Losito | Sustainability in future Colliders | IMCC Annual Meeting '24</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76822622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it-IT"/>
              <a:t>12 March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R. Losito | Sustainability in future Colliders | IMCC Annual Meeting '24</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5520980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it-IT"/>
              <a:t>12 March 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R. Losito | Sustainability in future Colliders | IMCC Annual Meeting '24</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8673662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it-IT"/>
              <a:t>12 March 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4487066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it-IT"/>
              <a:t>12 March 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469586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it-IT"/>
              <a:t>12 March 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383746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it-IT"/>
              <a:t>12 March 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615834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6048223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4" y="6258662"/>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it-IT"/>
              <a:t>12 March 2024</a:t>
            </a:r>
            <a:endParaRPr lang="en-US" dirty="0"/>
          </a:p>
        </p:txBody>
      </p:sp>
      <p:sp>
        <p:nvSpPr>
          <p:cNvPr id="11" name="Footer Placeholder 2"/>
          <p:cNvSpPr>
            <a:spLocks noGrp="1"/>
          </p:cNvSpPr>
          <p:nvPr>
            <p:ph type="ftr" sz="quarter" idx="3"/>
          </p:nvPr>
        </p:nvSpPr>
        <p:spPr>
          <a:xfrm>
            <a:off x="4666675" y="6258662"/>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GB"/>
              <a:t>R. Losito | Sustainability in future Colliders | IMCC Annual Meeting '24</a:t>
            </a:r>
            <a:endParaRPr lang="en-US" dirty="0"/>
          </a:p>
        </p:txBody>
      </p:sp>
      <p:sp>
        <p:nvSpPr>
          <p:cNvPr id="12" name="Slide Number Placeholder 3"/>
          <p:cNvSpPr>
            <a:spLocks noGrp="1"/>
          </p:cNvSpPr>
          <p:nvPr>
            <p:ph type="sldNum" sz="quarter" idx="4"/>
          </p:nvPr>
        </p:nvSpPr>
        <p:spPr>
          <a:xfrm>
            <a:off x="11354102" y="6355614"/>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079578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it-IT"/>
              <a:t>12 March 2024</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dirty="0"/>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dirty="0">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en-GB"/>
              <a:t>R. Losito | Sustainability in future Colliders | IMCC Annual Meeting '24</a:t>
            </a:r>
            <a:endParaRPr lang="fr-FR" dirty="0"/>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369325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0"/>
          </p:nvPr>
        </p:nvSpPr>
        <p:spPr/>
        <p:txBody>
          <a:bodyPr/>
          <a:lstStyle/>
          <a:p>
            <a:fld id="{D9BF5071-ED05-4944-80F9-6D12E6F81990}" type="slidenum">
              <a:rPr lang="en-US" smtClean="0"/>
              <a:t>‹#›</a:t>
            </a:fld>
            <a:endParaRPr lang="en-US"/>
          </a:p>
        </p:txBody>
      </p:sp>
    </p:spTree>
    <p:extLst>
      <p:ext uri="{BB962C8B-B14F-4D97-AF65-F5344CB8AC3E}">
        <p14:creationId xmlns:p14="http://schemas.microsoft.com/office/powerpoint/2010/main" val="14050362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a:prstGeom prst="rect">
            <a:avLst/>
          </a:prstGeom>
        </p:spPr>
        <p:txBody>
          <a:bodyPr anchor="t" anchorCtr="0"/>
          <a:lstStyle>
            <a:lvl1pPr algn="l">
              <a:defRPr sz="6000" b="1" i="0">
                <a:solidFill>
                  <a:srgbClr val="FF0000"/>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a:prstGeom prst="rect">
            <a:avLst/>
          </a:prstGeo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a:prstGeom prst="rect">
            <a:avLst/>
          </a:prstGeo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8" name="Picture 7">
            <a:extLst>
              <a:ext uri="{FF2B5EF4-FFF2-40B4-BE49-F238E27FC236}">
                <a16:creationId xmlns:a16="http://schemas.microsoft.com/office/drawing/2014/main" id="{A1CCAF04-6C30-614D-8071-3CC683E9765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86083" y="5755088"/>
            <a:ext cx="3238500" cy="419100"/>
          </a:xfrm>
          <a:prstGeom prst="rect">
            <a:avLst/>
          </a:prstGeom>
        </p:spPr>
      </p:pic>
    </p:spTree>
    <p:extLst>
      <p:ext uri="{BB962C8B-B14F-4D97-AF65-F5344CB8AC3E}">
        <p14:creationId xmlns:p14="http://schemas.microsoft.com/office/powerpoint/2010/main" val="1206495408"/>
      </p:ext>
    </p:extLst>
  </p:cSld>
  <p:clrMapOvr>
    <a:masterClrMapping/>
  </p:clrMapOvr>
  <p:extLst>
    <p:ext uri="{DCECCB84-F9BA-43D5-87BE-67443E8EF086}">
      <p15:sldGuideLst xmlns:p15="http://schemas.microsoft.com/office/powerpoint/2012/main">
        <p15:guide id="7" orient="horz" pos="2160">
          <p15:clr>
            <a:srgbClr val="FBAE40"/>
          </p15:clr>
        </p15:guide>
        <p15:guide id="8" pos="3840">
          <p15:clr>
            <a:srgbClr val="FBAE40"/>
          </p15:clr>
        </p15:guide>
        <p15:guide id="9" orient="horz" pos="3888">
          <p15:clr>
            <a:srgbClr val="FBAE40"/>
          </p15:clr>
        </p15:guide>
        <p15:guide id="10" pos="360">
          <p15:clr>
            <a:srgbClr val="FBAE40"/>
          </p15:clr>
        </p15:guide>
        <p15:guide id="11" pos="7320">
          <p15:clr>
            <a:srgbClr val="FBAE40"/>
          </p15:clr>
        </p15:guide>
        <p15:guide id="12" orient="horz" pos="398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3">
            <a:extLst>
              <a:ext uri="{FF2B5EF4-FFF2-40B4-BE49-F238E27FC236}">
                <a16:creationId xmlns:a16="http://schemas.microsoft.com/office/drawing/2014/main" id="{A1BBE6FB-5C17-B04D-8271-C9D9CDACFF58}"/>
              </a:ext>
            </a:extLst>
          </p:cNvPr>
          <p:cNvSpPr>
            <a:spLocks noGrp="1" noChangeArrowheads="1"/>
          </p:cNvSpPr>
          <p:nvPr>
            <p:ph type="title"/>
          </p:nvPr>
        </p:nvSpPr>
        <p:spPr bwMode="auto">
          <a:xfrm>
            <a:off x="355601" y="423863"/>
            <a:ext cx="10238316"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sp>
        <p:nvSpPr>
          <p:cNvPr id="8" name="Text Box 8">
            <a:extLst>
              <a:ext uri="{FF2B5EF4-FFF2-40B4-BE49-F238E27FC236}">
                <a16:creationId xmlns:a16="http://schemas.microsoft.com/office/drawing/2014/main" id="{9EE176FE-605F-F741-B68A-098429342F72}"/>
              </a:ext>
            </a:extLst>
          </p:cNvPr>
          <p:cNvSpPr txBox="1">
            <a:spLocks noChangeArrowheads="1"/>
          </p:cNvSpPr>
          <p:nvPr userDrawn="1"/>
        </p:nvSpPr>
        <p:spPr bwMode="auto">
          <a:xfrm>
            <a:off x="11728773" y="38100"/>
            <a:ext cx="393056" cy="307777"/>
          </a:xfrm>
          <a:prstGeom prst="rect">
            <a:avLst/>
          </a:prstGeom>
          <a:noFill/>
          <a:ln w="9525">
            <a:noFill/>
            <a:miter lim="800000"/>
            <a:headEnd/>
            <a:tailEnd/>
          </a:ln>
          <a:effectLst/>
        </p:spPr>
        <p:txBody>
          <a:bodyPr wrap="none">
            <a:spAutoFit/>
          </a:bodyPr>
          <a:lstStyle>
            <a:lvl1pPr>
              <a:defRPr sz="2400" b="1">
                <a:solidFill>
                  <a:schemeClr val="tx1"/>
                </a:solidFill>
                <a:latin typeface="Times New Roman" panose="02020603050405020304" pitchFamily="18" charset="0"/>
                <a:ea typeface="ＭＳ Ｐゴシック" panose="020B0600070205080204" pitchFamily="34" charset="-128"/>
              </a:defRPr>
            </a:lvl1pPr>
            <a:lvl2pPr marL="742950" indent="-285750">
              <a:defRPr sz="2400" b="1">
                <a:solidFill>
                  <a:schemeClr val="tx1"/>
                </a:solidFill>
                <a:latin typeface="Times New Roman" panose="02020603050405020304" pitchFamily="18" charset="0"/>
                <a:ea typeface="ＭＳ Ｐゴシック" panose="020B0600070205080204" pitchFamily="34" charset="-128"/>
              </a:defRPr>
            </a:lvl2pPr>
            <a:lvl3pPr marL="1143000" indent="-228600">
              <a:defRPr sz="2400" b="1">
                <a:solidFill>
                  <a:schemeClr val="tx1"/>
                </a:solidFill>
                <a:latin typeface="Times New Roman" panose="02020603050405020304" pitchFamily="18" charset="0"/>
                <a:ea typeface="ＭＳ Ｐゴシック" panose="020B0600070205080204" pitchFamily="34" charset="-128"/>
              </a:defRPr>
            </a:lvl3pPr>
            <a:lvl4pPr marL="1600200" indent="-228600">
              <a:defRPr sz="2400" b="1">
                <a:solidFill>
                  <a:schemeClr val="tx1"/>
                </a:solidFill>
                <a:latin typeface="Times New Roman" panose="02020603050405020304" pitchFamily="18" charset="0"/>
                <a:ea typeface="ＭＳ Ｐゴシック" panose="020B0600070205080204" pitchFamily="34" charset="-128"/>
              </a:defRPr>
            </a:lvl4pPr>
            <a:lvl5pPr marL="2057400" indent="-228600">
              <a:defRPr sz="2400" b="1">
                <a:solidFill>
                  <a:schemeClr val="tx1"/>
                </a:solidFill>
                <a:latin typeface="Times New Roman" panose="02020603050405020304" pitchFamily="18" charset="0"/>
                <a:ea typeface="ＭＳ Ｐゴシック" panose="020B0600070205080204" pitchFamily="34" charset="-128"/>
              </a:defRPr>
            </a:lvl5pPr>
            <a:lvl6pPr marL="2514600" indent="-228600" algn="ctr"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algn="ctr"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algn="ctr"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algn="ctr"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fld id="{4CF74697-79E8-794F-A52D-1DB9E24E5D38}" type="slidenum">
              <a:rPr lang="en-US" altLang="en-US" sz="1400" b="0"/>
              <a:pPr/>
              <a:t>‹#›</a:t>
            </a:fld>
            <a:endParaRPr lang="en-US" altLang="en-US" sz="1400" b="0"/>
          </a:p>
        </p:txBody>
      </p:sp>
      <p:sp>
        <p:nvSpPr>
          <p:cNvPr id="9" name="Content Placeholder 2">
            <a:extLst>
              <a:ext uri="{FF2B5EF4-FFF2-40B4-BE49-F238E27FC236}">
                <a16:creationId xmlns:a16="http://schemas.microsoft.com/office/drawing/2014/main" id="{F2894383-A347-7B44-B79E-79E4ECFA0777}"/>
              </a:ext>
            </a:extLst>
          </p:cNvPr>
          <p:cNvSpPr>
            <a:spLocks noGrp="1"/>
          </p:cNvSpPr>
          <p:nvPr>
            <p:ph sz="half" idx="1"/>
          </p:nvPr>
        </p:nvSpPr>
        <p:spPr>
          <a:xfrm>
            <a:off x="355601" y="1600200"/>
            <a:ext cx="11766227" cy="52197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19827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a:prstGeom prst="rect">
            <a:avLst/>
          </a:prstGeo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a:prstGeom prst="rect">
            <a:avLst/>
          </a:prstGeo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1507301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a:xfrm>
            <a:off x="355257" y="457200"/>
            <a:ext cx="11049000" cy="800100"/>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355257" y="1600200"/>
            <a:ext cx="5397843" cy="45767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5981700" y="1600200"/>
            <a:ext cx="5295900" cy="45767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Tree>
    <p:extLst>
      <p:ext uri="{BB962C8B-B14F-4D97-AF65-F5344CB8AC3E}">
        <p14:creationId xmlns:p14="http://schemas.microsoft.com/office/powerpoint/2010/main" val="14963289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571500"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571500"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571500"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60960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60960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Tree>
    <p:extLst>
      <p:ext uri="{BB962C8B-B14F-4D97-AF65-F5344CB8AC3E}">
        <p14:creationId xmlns:p14="http://schemas.microsoft.com/office/powerpoint/2010/main" val="4093825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638200763"/>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a:xfrm>
            <a:off x="571500" y="571500"/>
            <a:ext cx="11049000" cy="800100"/>
          </a:xfrm>
          <a:prstGeom prst="rect">
            <a:avLst/>
          </a:prstGeom>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Tree>
    <p:extLst>
      <p:ext uri="{BB962C8B-B14F-4D97-AF65-F5344CB8AC3E}">
        <p14:creationId xmlns:p14="http://schemas.microsoft.com/office/powerpoint/2010/main" val="5806907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Tree>
    <p:extLst>
      <p:ext uri="{BB962C8B-B14F-4D97-AF65-F5344CB8AC3E}">
        <p14:creationId xmlns:p14="http://schemas.microsoft.com/office/powerpoint/2010/main" val="34185312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Tree>
    <p:extLst>
      <p:ext uri="{BB962C8B-B14F-4D97-AF65-F5344CB8AC3E}">
        <p14:creationId xmlns:p14="http://schemas.microsoft.com/office/powerpoint/2010/main" val="2372450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Tree>
    <p:extLst>
      <p:ext uri="{BB962C8B-B14F-4D97-AF65-F5344CB8AC3E}">
        <p14:creationId xmlns:p14="http://schemas.microsoft.com/office/powerpoint/2010/main" val="17284081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a:xfrm>
            <a:off x="571500" y="571500"/>
            <a:ext cx="11049000" cy="800100"/>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a:xfrm>
            <a:off x="571500" y="1600201"/>
            <a:ext cx="11049000" cy="457200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Tree>
    <p:extLst>
      <p:ext uri="{BB962C8B-B14F-4D97-AF65-F5344CB8AC3E}">
        <p14:creationId xmlns:p14="http://schemas.microsoft.com/office/powerpoint/2010/main" val="18283822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Tree>
    <p:extLst>
      <p:ext uri="{BB962C8B-B14F-4D97-AF65-F5344CB8AC3E}">
        <p14:creationId xmlns:p14="http://schemas.microsoft.com/office/powerpoint/2010/main" val="717194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le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1" name="TextBox 10"/>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2"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13"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7859220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ext Slide - 1 Column">
  <p:cSld name="Text Slide - 1 Column">
    <p:bg>
      <p:bgPr>
        <a:solidFill>
          <a:schemeClr val="lt1"/>
        </a:solidFill>
        <a:effectLst/>
      </p:bgPr>
    </p:bg>
    <p:spTree>
      <p:nvGrpSpPr>
        <p:cNvPr id="1" name="Shape 299"/>
        <p:cNvGrpSpPr/>
        <p:nvPr/>
      </p:nvGrpSpPr>
      <p:grpSpPr>
        <a:xfrm>
          <a:off x="0" y="0"/>
          <a:ext cx="0" cy="0"/>
          <a:chOff x="0" y="0"/>
          <a:chExt cx="0" cy="0"/>
        </a:xfrm>
      </p:grpSpPr>
      <p:sp>
        <p:nvSpPr>
          <p:cNvPr id="300" name="Google Shape;300;p33"/>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a:lnSpc>
                <a:spcPct val="90000"/>
              </a:lnSpc>
              <a:spcBef>
                <a:spcPts val="500"/>
              </a:spcBef>
              <a:spcAft>
                <a:spcPts val="0"/>
              </a:spcAft>
              <a:buClr>
                <a:schemeClr val="lt1"/>
              </a:buClr>
              <a:buSzPts val="1980"/>
              <a:buChar char="●"/>
              <a:defRPr>
                <a:solidFill>
                  <a:schemeClr val="lt1"/>
                </a:solidFill>
              </a:defRPr>
            </a:lvl3pPr>
            <a:lvl4pPr marL="1828800" lvl="3" indent="-356616" algn="l">
              <a:lnSpc>
                <a:spcPct val="90000"/>
              </a:lnSpc>
              <a:spcBef>
                <a:spcPts val="500"/>
              </a:spcBef>
              <a:spcAft>
                <a:spcPts val="0"/>
              </a:spcAft>
              <a:buClr>
                <a:schemeClr val="lt1"/>
              </a:buClr>
              <a:buSzPts val="2016"/>
              <a:buChar char="●"/>
              <a:defRPr>
                <a:solidFill>
                  <a:schemeClr val="lt1"/>
                </a:solidFill>
              </a:defRPr>
            </a:lvl4pPr>
            <a:lvl5pPr marL="2286000" lvl="4" indent="-356616" algn="l">
              <a:lnSpc>
                <a:spcPct val="90000"/>
              </a:lnSpc>
              <a:spcBef>
                <a:spcPts val="500"/>
              </a:spcBef>
              <a:spcAft>
                <a:spcPts val="0"/>
              </a:spcAft>
              <a:buClr>
                <a:schemeClr val="lt1"/>
              </a:buClr>
              <a:buSzPts val="2016"/>
              <a:buChar char="●"/>
              <a:defRPr>
                <a:solidFill>
                  <a:schemeClr val="lt1"/>
                </a:solidFill>
              </a:defRPr>
            </a:lvl5pPr>
            <a:lvl6pPr marL="2743200" lvl="5" indent="-342900" algn="l">
              <a:lnSpc>
                <a:spcPct val="90000"/>
              </a:lnSpc>
              <a:spcBef>
                <a:spcPts val="500"/>
              </a:spcBef>
              <a:spcAft>
                <a:spcPts val="0"/>
              </a:spcAft>
              <a:buClr>
                <a:schemeClr val="lt1"/>
              </a:buClr>
              <a:buSzPts val="1800"/>
              <a:buChar char="●"/>
              <a:defRPr>
                <a:solidFill>
                  <a:schemeClr val="lt1"/>
                </a:solidFill>
              </a:defRPr>
            </a:lvl6pPr>
            <a:lvl7pPr marL="3200400" lvl="6" indent="-342900" algn="l">
              <a:lnSpc>
                <a:spcPct val="90000"/>
              </a:lnSpc>
              <a:spcBef>
                <a:spcPts val="500"/>
              </a:spcBef>
              <a:spcAft>
                <a:spcPts val="0"/>
              </a:spcAft>
              <a:buClr>
                <a:schemeClr val="lt1"/>
              </a:buClr>
              <a:buSzPts val="1800"/>
              <a:buChar char="●"/>
              <a:defRPr>
                <a:solidFill>
                  <a:schemeClr val="lt1"/>
                </a:solidFill>
              </a:defRPr>
            </a:lvl7pPr>
            <a:lvl8pPr marL="3657600" lvl="7" indent="-342900" algn="l">
              <a:lnSpc>
                <a:spcPct val="90000"/>
              </a:lnSpc>
              <a:spcBef>
                <a:spcPts val="500"/>
              </a:spcBef>
              <a:spcAft>
                <a:spcPts val="0"/>
              </a:spcAft>
              <a:buClr>
                <a:schemeClr val="lt1"/>
              </a:buClr>
              <a:buSzPts val="1800"/>
              <a:buChar char="●"/>
              <a:defRPr>
                <a:solidFill>
                  <a:schemeClr val="lt1"/>
                </a:solidFill>
              </a:defRPr>
            </a:lvl8pPr>
            <a:lvl9pPr marL="4114800" lvl="8" indent="-342900" algn="l">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301" name="Google Shape;301;p33"/>
          <p:cNvSpPr txBox="1">
            <a:spLocks noGrp="1"/>
          </p:cNvSpPr>
          <p:nvPr>
            <p:ph type="title"/>
          </p:nvPr>
        </p:nvSpPr>
        <p:spPr>
          <a:xfrm>
            <a:off x="800100" y="266701"/>
            <a:ext cx="10553700" cy="632152"/>
          </a:xfrm>
          <a:prstGeom prst="rect">
            <a:avLst/>
          </a:prstGeom>
          <a:noFill/>
          <a:ln>
            <a:noFill/>
          </a:ln>
        </p:spPr>
        <p:txBody>
          <a:bodyPr spcFirstLastPara="1" wrap="square" lIns="0" tIns="45700" rIns="91425" bIns="45700" anchor="b" anchorCtr="0">
            <a:normAutofit/>
          </a:bodyPr>
          <a:lstStyle>
            <a:lvl1pPr lvl="0" algn="l">
              <a:lnSpc>
                <a:spcPct val="90000"/>
              </a:lnSpc>
              <a:spcBef>
                <a:spcPts val="0"/>
              </a:spcBef>
              <a:spcAft>
                <a:spcPts val="0"/>
              </a:spcAft>
              <a:buClr>
                <a:srgbClr val="8C1515"/>
              </a:buClr>
              <a:buSzPts val="3200"/>
              <a:buFont typeface="Lato"/>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302" name="Google Shape;302;p33"/>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303" name="Google Shape;303;p33"/>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304" name="Google Shape;304;p33"/>
          <p:cNvSpPr txBox="1">
            <a:spLocks noGrp="1"/>
          </p:cNvSpPr>
          <p:nvPr>
            <p:ph type="sldNum" idx="12"/>
          </p:nvPr>
        </p:nvSpPr>
        <p:spPr>
          <a:xfrm>
            <a:off x="8610600" y="6282824"/>
            <a:ext cx="2743200" cy="365125"/>
          </a:xfrm>
          <a:prstGeom prst="rect">
            <a:avLst/>
          </a:prstGeom>
          <a:noFill/>
          <a:ln>
            <a:noFill/>
          </a:ln>
        </p:spPr>
        <p:txBody>
          <a:bodyPr spcFirstLastPara="1" wrap="square" lIns="91425" tIns="45700" rIns="0" bIns="45700" anchor="ctr" anchorCtr="0">
            <a:noAutofit/>
          </a:bodyPr>
          <a:lstStyle>
            <a:lvl1pPr marL="0" lvl="0" indent="0" algn="r">
              <a:spcBef>
                <a:spcPts val="0"/>
              </a:spcBef>
              <a:buNone/>
              <a:defRPr sz="1100" b="0" i="0" u="none" strike="noStrike" cap="none">
                <a:solidFill>
                  <a:srgbClr val="3F3F3F"/>
                </a:solidFill>
                <a:latin typeface="Lato"/>
                <a:ea typeface="Lato"/>
                <a:cs typeface="Lato"/>
                <a:sym typeface="Lato"/>
              </a:defRPr>
            </a:lvl1pPr>
            <a:lvl2pPr marL="0" lvl="1" indent="0" algn="r">
              <a:spcBef>
                <a:spcPts val="0"/>
              </a:spcBef>
              <a:buNone/>
              <a:defRPr sz="1100" b="0" i="0" u="none" strike="noStrike" cap="none">
                <a:solidFill>
                  <a:srgbClr val="3F3F3F"/>
                </a:solidFill>
                <a:latin typeface="Lato"/>
                <a:ea typeface="Lato"/>
                <a:cs typeface="Lato"/>
                <a:sym typeface="Lato"/>
              </a:defRPr>
            </a:lvl2pPr>
            <a:lvl3pPr marL="0" lvl="2" indent="0" algn="r">
              <a:spcBef>
                <a:spcPts val="0"/>
              </a:spcBef>
              <a:buNone/>
              <a:defRPr sz="1100" b="0" i="0" u="none" strike="noStrike" cap="none">
                <a:solidFill>
                  <a:srgbClr val="3F3F3F"/>
                </a:solidFill>
                <a:latin typeface="Lato"/>
                <a:ea typeface="Lato"/>
                <a:cs typeface="Lato"/>
                <a:sym typeface="Lato"/>
              </a:defRPr>
            </a:lvl3pPr>
            <a:lvl4pPr marL="0" lvl="3" indent="0" algn="r">
              <a:spcBef>
                <a:spcPts val="0"/>
              </a:spcBef>
              <a:buNone/>
              <a:defRPr sz="1100" b="0" i="0" u="none" strike="noStrike" cap="none">
                <a:solidFill>
                  <a:srgbClr val="3F3F3F"/>
                </a:solidFill>
                <a:latin typeface="Lato"/>
                <a:ea typeface="Lato"/>
                <a:cs typeface="Lato"/>
                <a:sym typeface="Lato"/>
              </a:defRPr>
            </a:lvl4pPr>
            <a:lvl5pPr marL="0" lvl="4" indent="0" algn="r">
              <a:spcBef>
                <a:spcPts val="0"/>
              </a:spcBef>
              <a:buNone/>
              <a:defRPr sz="1100" b="0" i="0" u="none" strike="noStrike" cap="none">
                <a:solidFill>
                  <a:srgbClr val="3F3F3F"/>
                </a:solidFill>
                <a:latin typeface="Lato"/>
                <a:ea typeface="Lato"/>
                <a:cs typeface="Lato"/>
                <a:sym typeface="Lato"/>
              </a:defRPr>
            </a:lvl5pPr>
            <a:lvl6pPr marL="0" lvl="5" indent="0" algn="r">
              <a:spcBef>
                <a:spcPts val="0"/>
              </a:spcBef>
              <a:buNone/>
              <a:defRPr sz="1100" b="0" i="0" u="none" strike="noStrike" cap="none">
                <a:solidFill>
                  <a:srgbClr val="3F3F3F"/>
                </a:solidFill>
                <a:latin typeface="Lato"/>
                <a:ea typeface="Lato"/>
                <a:cs typeface="Lato"/>
                <a:sym typeface="Lato"/>
              </a:defRPr>
            </a:lvl6pPr>
            <a:lvl7pPr marL="0" lvl="6" indent="0" algn="r">
              <a:spcBef>
                <a:spcPts val="0"/>
              </a:spcBef>
              <a:buNone/>
              <a:defRPr sz="1100" b="0" i="0" u="none" strike="noStrike" cap="none">
                <a:solidFill>
                  <a:srgbClr val="3F3F3F"/>
                </a:solidFill>
                <a:latin typeface="Lato"/>
                <a:ea typeface="Lato"/>
                <a:cs typeface="Lato"/>
                <a:sym typeface="Lato"/>
              </a:defRPr>
            </a:lvl7pPr>
            <a:lvl8pPr marL="0" lvl="7" indent="0" algn="r">
              <a:spcBef>
                <a:spcPts val="0"/>
              </a:spcBef>
              <a:buNone/>
              <a:defRPr sz="1100" b="0" i="0" u="none" strike="noStrike" cap="none">
                <a:solidFill>
                  <a:srgbClr val="3F3F3F"/>
                </a:solidFill>
                <a:latin typeface="Lato"/>
                <a:ea typeface="Lato"/>
                <a:cs typeface="Lato"/>
                <a:sym typeface="Lato"/>
              </a:defRPr>
            </a:lvl8pPr>
            <a:lvl9pPr marL="0" lvl="8" indent="0" algn="r">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305" name="Google Shape;305;p33"/>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10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2656511339"/>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7BDFEB6-F4C9-4B45-B4BA-080574CDC90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E7181157-E892-4A43-B9CE-314B0D390C44}"/>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B451AE95-E6BD-45E4-812C-712D090A8379}"/>
              </a:ext>
            </a:extLst>
          </p:cNvPr>
          <p:cNvSpPr>
            <a:spLocks noGrp="1"/>
          </p:cNvSpPr>
          <p:nvPr>
            <p:ph type="dt" sz="half" idx="10"/>
          </p:nvPr>
        </p:nvSpPr>
        <p:spPr/>
        <p:txBody>
          <a:bodyPr/>
          <a:lstStyle/>
          <a:p>
            <a:r>
              <a:rPr lang="it-IT" altLang="zh-CN"/>
              <a:t>12 March 2024</a:t>
            </a:r>
            <a:endParaRPr lang="zh-CN" altLang="en-US"/>
          </a:p>
        </p:txBody>
      </p:sp>
      <p:sp>
        <p:nvSpPr>
          <p:cNvPr id="5" name="页脚占位符 4">
            <a:extLst>
              <a:ext uri="{FF2B5EF4-FFF2-40B4-BE49-F238E27FC236}">
                <a16:creationId xmlns:a16="http://schemas.microsoft.com/office/drawing/2014/main" id="{2E87AD60-C303-41FF-B95C-F352CD23EB68}"/>
              </a:ext>
            </a:extLst>
          </p:cNvPr>
          <p:cNvSpPr>
            <a:spLocks noGrp="1"/>
          </p:cNvSpPr>
          <p:nvPr>
            <p:ph type="ftr" sz="quarter" idx="11"/>
          </p:nvPr>
        </p:nvSpPr>
        <p:spPr/>
        <p:txBody>
          <a:bodyPr/>
          <a:lstStyle/>
          <a:p>
            <a:r>
              <a:rPr lang="en-GB" altLang="zh-CN"/>
              <a:t>R. Losito | Sustainability in future Colliders | IMCC Annual Meeting '24</a:t>
            </a:r>
            <a:endParaRPr lang="zh-CN" altLang="en-US"/>
          </a:p>
        </p:txBody>
      </p:sp>
      <p:sp>
        <p:nvSpPr>
          <p:cNvPr id="6" name="灯片编号占位符 5">
            <a:extLst>
              <a:ext uri="{FF2B5EF4-FFF2-40B4-BE49-F238E27FC236}">
                <a16:creationId xmlns:a16="http://schemas.microsoft.com/office/drawing/2014/main" id="{EFC19CF8-5899-41F6-9C8F-59E0EA2687C3}"/>
              </a:ext>
            </a:extLst>
          </p:cNvPr>
          <p:cNvSpPr>
            <a:spLocks noGrp="1"/>
          </p:cNvSpPr>
          <p:nvPr>
            <p:ph type="sldNum" sz="quarter" idx="12"/>
          </p:nvPr>
        </p:nvSpPr>
        <p:spPr/>
        <p:txBody>
          <a:bodyPr/>
          <a:lstStyle/>
          <a:p>
            <a:fld id="{CCF981E8-B8EF-4023-B135-32F8FD0A3F5A}" type="slidenum">
              <a:rPr lang="zh-CN" altLang="en-US" smtClean="0"/>
              <a:t>‹#›</a:t>
            </a:fld>
            <a:endParaRPr lang="zh-CN" altLang="en-US"/>
          </a:p>
        </p:txBody>
      </p:sp>
    </p:spTree>
    <p:extLst>
      <p:ext uri="{BB962C8B-B14F-4D97-AF65-F5344CB8AC3E}">
        <p14:creationId xmlns:p14="http://schemas.microsoft.com/office/powerpoint/2010/main" val="386064661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en-GB"/>
              <a:t>R. Losito | Sustainability in future Colliders | IMCC Annual Meeting '24</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764395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rgbClr val="0033A0"/>
                </a:solidFill>
              </a:defRPr>
            </a:lvl1pPr>
            <a:lvl2pPr marL="324000" indent="-324000">
              <a:buFont typeface="Arial" charset="0"/>
              <a:buChar char="•"/>
              <a:tabLst/>
              <a:defRPr sz="1800">
                <a:solidFill>
                  <a:srgbClr val="0033A0"/>
                </a:solidFill>
              </a:defRPr>
            </a:lvl2pPr>
            <a:lvl3pPr marL="648000" indent="-324000">
              <a:buSzPct val="100000"/>
              <a:buFont typeface="Arial" panose="020B0604020202020204" pitchFamily="34" charset="0"/>
              <a:buChar char="•"/>
              <a:tabLst/>
              <a:defRPr>
                <a:solidFill>
                  <a:srgbClr val="0033A0"/>
                </a:solidFill>
              </a:defRPr>
            </a:lvl3pPr>
            <a:lvl4pPr marL="972000" indent="-324000">
              <a:buSzPct val="100000"/>
              <a:buFont typeface="Arial" charset="0"/>
              <a:buChar char="•"/>
              <a:tabLst/>
              <a:defRPr>
                <a:solidFill>
                  <a:srgbClr val="0033A0"/>
                </a:solidFill>
              </a:defRPr>
            </a:lvl4pPr>
            <a:lvl5pPr marL="2057400" indent="-22860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it-IT"/>
              <a:t>12 March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2899545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4714875"/>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en-GB"/>
              <a:t>R. Losito | Sustainability in future Colliders | IMCC Annual Meeting '24</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11178766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609600" y="1701800"/>
            <a:ext cx="10972800" cy="46736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en-GB"/>
              <a:t>R. Losito | Sustainability in future Colliders | IMCC Annual Meeting '24</a:t>
            </a:r>
            <a:endParaRPr lang="en-GB" dirty="0"/>
          </a:p>
        </p:txBody>
      </p:sp>
      <p:sp>
        <p:nvSpPr>
          <p:cNvPr id="6"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421394338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609600" y="1701800"/>
            <a:ext cx="4978400" cy="43688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5791200" y="1701800"/>
            <a:ext cx="5892800" cy="43688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en-GB"/>
              <a:t>R. Losito | Sustainability in future Colliders | IMCC Annual Meeting '24</a:t>
            </a:r>
            <a:endParaRPr lang="en-GB" dirty="0"/>
          </a:p>
        </p:txBody>
      </p:sp>
      <p:sp>
        <p:nvSpPr>
          <p:cNvPr id="7"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Tree>
    <p:extLst>
      <p:ext uri="{BB962C8B-B14F-4D97-AF65-F5344CB8AC3E}">
        <p14:creationId xmlns:p14="http://schemas.microsoft.com/office/powerpoint/2010/main" val="2954774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61A5EA0-6D61-43B6-9F8A-109D27B5F456}"/>
              </a:ext>
            </a:extLst>
          </p:cNvPr>
          <p:cNvSpPr>
            <a:spLocks noGrp="1"/>
          </p:cNvSpPr>
          <p:nvPr>
            <p:ph type="dt" sz="half" idx="10"/>
          </p:nvPr>
        </p:nvSpPr>
        <p:spPr/>
        <p:txBody>
          <a:bodyPr/>
          <a:lstStyle/>
          <a:p>
            <a:r>
              <a:rPr lang="it-IT"/>
              <a:t>12 March 2024</a:t>
            </a:r>
            <a:endParaRPr lang="en-GB"/>
          </a:p>
        </p:txBody>
      </p:sp>
      <p:sp>
        <p:nvSpPr>
          <p:cNvPr id="3" name="Footer Placeholder 2">
            <a:extLst>
              <a:ext uri="{FF2B5EF4-FFF2-40B4-BE49-F238E27FC236}">
                <a16:creationId xmlns:a16="http://schemas.microsoft.com/office/drawing/2014/main" id="{1D553848-04A0-495A-9BC9-26144EC23845}"/>
              </a:ext>
            </a:extLst>
          </p:cNvPr>
          <p:cNvSpPr>
            <a:spLocks noGrp="1"/>
          </p:cNvSpPr>
          <p:nvPr>
            <p:ph type="ftr" sz="quarter" idx="11"/>
          </p:nvPr>
        </p:nvSpPr>
        <p:spPr/>
        <p:txBody>
          <a:bodyPr/>
          <a:lstStyle/>
          <a:p>
            <a:r>
              <a:rPr lang="en-GB"/>
              <a:t>R. Losito | Sustainability in future Colliders | IMCC Annual Meeting '24</a:t>
            </a:r>
          </a:p>
        </p:txBody>
      </p:sp>
      <p:sp>
        <p:nvSpPr>
          <p:cNvPr id="4" name="Slide Number Placeholder 3">
            <a:extLst>
              <a:ext uri="{FF2B5EF4-FFF2-40B4-BE49-F238E27FC236}">
                <a16:creationId xmlns:a16="http://schemas.microsoft.com/office/drawing/2014/main" id="{E9C01EAA-C177-4FA3-9D7C-2C6922175643}"/>
              </a:ext>
            </a:extLst>
          </p:cNvPr>
          <p:cNvSpPr>
            <a:spLocks noGrp="1"/>
          </p:cNvSpPr>
          <p:nvPr>
            <p:ph type="sldNum" sz="quarter" idx="12"/>
          </p:nvPr>
        </p:nvSpPr>
        <p:spPr/>
        <p:txBody>
          <a:bodyPr/>
          <a:lstStyle/>
          <a:p>
            <a:fld id="{CE39ED8E-B02D-4168-95A8-7CDEE2FEDE43}" type="slidenum">
              <a:rPr lang="en-GB" smtClean="0"/>
              <a:t>‹#›</a:t>
            </a:fld>
            <a:endParaRPr lang="en-GB"/>
          </a:p>
        </p:txBody>
      </p:sp>
    </p:spTree>
    <p:extLst>
      <p:ext uri="{BB962C8B-B14F-4D97-AF65-F5344CB8AC3E}">
        <p14:creationId xmlns:p14="http://schemas.microsoft.com/office/powerpoint/2010/main" val="1228905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rgbClr val="0033A0"/>
                </a:solidFill>
              </a:defRPr>
            </a:lvl1pPr>
            <a:lvl2pPr marL="628650" indent="-261938">
              <a:buFont typeface="Arial" panose="020B0604020202020204" pitchFamily="34" charset="0"/>
              <a:buChar char="•"/>
              <a:tabLst/>
              <a:defRPr sz="1800">
                <a:solidFill>
                  <a:srgbClr val="0033A0"/>
                </a:solidFill>
              </a:defRPr>
            </a:lvl2pPr>
            <a:lvl3pPr marL="889000" indent="-260350">
              <a:buSzPct val="100000"/>
              <a:buFont typeface="Arial" panose="020B0604020202020204" pitchFamily="34" charset="0"/>
              <a:buChar char="•"/>
              <a:tabLst/>
              <a:defRPr sz="1800">
                <a:solidFill>
                  <a:srgbClr val="0033A0"/>
                </a:solidFill>
              </a:defRPr>
            </a:lvl3pPr>
            <a:lvl4pPr marL="1209675" indent="-269875">
              <a:buSzPct val="100000"/>
              <a:buFont typeface="Arial" panose="020B0604020202020204" pitchFamily="34" charset="0"/>
              <a:buChar char="•"/>
              <a:tabLst/>
              <a:defRPr sz="1600">
                <a:solidFill>
                  <a:srgbClr val="0033A0"/>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it-IT"/>
              <a:t>12 March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97170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it-IT"/>
              <a:t>12 March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732591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it-IT"/>
              <a:t>12 March 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17874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it-IT"/>
              <a:t>12 March 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93118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it-IT"/>
              <a:t>12 March 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7613539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image" Target="../media/image6.png"/><Relationship Id="rId3" Type="http://schemas.openxmlformats.org/officeDocument/2006/relationships/slideLayout" Target="../slideLayouts/slideLayout27.xml"/><Relationship Id="rId21" Type="http://schemas.openxmlformats.org/officeDocument/2006/relationships/image" Target="../media/image9.png"/><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image" Target="../media/image5.png"/><Relationship Id="rId2" Type="http://schemas.openxmlformats.org/officeDocument/2006/relationships/slideLayout" Target="../slideLayouts/slideLayout26.xml"/><Relationship Id="rId16" Type="http://schemas.openxmlformats.org/officeDocument/2006/relationships/image" Target="../media/image4.jpeg"/><Relationship Id="rId20" Type="http://schemas.openxmlformats.org/officeDocument/2006/relationships/image" Target="../media/image8.pn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theme" Target="../theme/theme2.xml"/><Relationship Id="rId10" Type="http://schemas.openxmlformats.org/officeDocument/2006/relationships/slideLayout" Target="../slideLayouts/slideLayout34.xml"/><Relationship Id="rId19" Type="http://schemas.openxmlformats.org/officeDocument/2006/relationships/image" Target="../media/image7.png"/><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slideLayout" Target="../slideLayouts/slideLayout41.xml"/><Relationship Id="rId7" Type="http://schemas.openxmlformats.org/officeDocument/2006/relationships/image" Target="../media/image16.jpeg"/><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theme" Target="../theme/theme3.xml"/><Relationship Id="rId5" Type="http://schemas.openxmlformats.org/officeDocument/2006/relationships/slideLayout" Target="../slideLayouts/slideLayout43.xml"/><Relationship Id="rId4"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6">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729132" y="6350851"/>
            <a:ext cx="1387256" cy="365125"/>
          </a:xfrm>
          <a:prstGeom prst="rect">
            <a:avLst/>
          </a:prstGeom>
        </p:spPr>
        <p:txBody>
          <a:bodyPr vert="horz" lIns="0" tIns="0" rIns="0" bIns="0" rtlCol="0" anchor="ctr"/>
          <a:lstStyle>
            <a:lvl1pPr algn="r">
              <a:defRPr sz="1000">
                <a:solidFill>
                  <a:schemeClr val="bg1"/>
                </a:solidFill>
              </a:defRPr>
            </a:lvl1pPr>
          </a:lstStyle>
          <a:p>
            <a:r>
              <a:rPr lang="it-IT"/>
              <a:t>12 March 2024</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GB"/>
              <a:t>R. Losito | Sustainability in future Colliders | IMCC Annual Meeting '24</a:t>
            </a:r>
            <a:endParaRPr lang="it-IT" sz="1200" kern="1200" dirty="0">
              <a:solidFill>
                <a:schemeClr val="bg1"/>
              </a:solidFill>
              <a:latin typeface="+mn-lt"/>
              <a:ea typeface="+mn-ea"/>
              <a:cs typeface="+mn-cs"/>
            </a:endParaRPr>
          </a:p>
        </p:txBody>
      </p:sp>
    </p:spTree>
    <p:extLst>
      <p:ext uri="{BB962C8B-B14F-4D97-AF65-F5344CB8AC3E}">
        <p14:creationId xmlns:p14="http://schemas.microsoft.com/office/powerpoint/2010/main" val="339967317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815" r:id="rId24"/>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rgbClr val="0033A0"/>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rgbClr val="0033A0"/>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rgbClr val="0033A0"/>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rgbClr val="0033A0"/>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a:p>
        </p:txBody>
      </p:sp>
      <p:sp>
        <p:nvSpPr>
          <p:cNvPr id="5" name="Text Placeholder 4">
            <a:extLst>
              <a:ext uri="{FF2B5EF4-FFF2-40B4-BE49-F238E27FC236}">
                <a16:creationId xmlns:a16="http://schemas.microsoft.com/office/drawing/2014/main" id="{769B44F4-8EF0-7345-853A-68FE936094A4}"/>
              </a:ext>
            </a:extLst>
          </p:cNvPr>
          <p:cNvSpPr>
            <a:spLocks noGrp="1" noChangeArrowheads="1"/>
          </p:cNvSpPr>
          <p:nvPr>
            <p:ph type="body" idx="1"/>
          </p:nvPr>
        </p:nvSpPr>
        <p:spPr bwMode="auto">
          <a:xfrm>
            <a:off x="355601" y="1600201"/>
            <a:ext cx="115697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6" name="Rectangle 3">
            <a:extLst>
              <a:ext uri="{FF2B5EF4-FFF2-40B4-BE49-F238E27FC236}">
                <a16:creationId xmlns:a16="http://schemas.microsoft.com/office/drawing/2014/main" id="{33E71CF2-B5D5-7D41-851D-078056A0EC62}"/>
              </a:ext>
            </a:extLst>
          </p:cNvPr>
          <p:cNvSpPr>
            <a:spLocks noGrp="1" noChangeArrowheads="1"/>
          </p:cNvSpPr>
          <p:nvPr>
            <p:ph type="title"/>
          </p:nvPr>
        </p:nvSpPr>
        <p:spPr bwMode="auto">
          <a:xfrm>
            <a:off x="355601" y="423863"/>
            <a:ext cx="10238316"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pic>
        <p:nvPicPr>
          <p:cNvPr id="4098" name="Picture 2" descr="ICFA">
            <a:extLst>
              <a:ext uri="{FF2B5EF4-FFF2-40B4-BE49-F238E27FC236}">
                <a16:creationId xmlns:a16="http://schemas.microsoft.com/office/drawing/2014/main" id="{CB280BBB-DE45-EB48-B00E-BFF08BDDFE11}"/>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11404257" y="423863"/>
            <a:ext cx="723900" cy="386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742597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Lst>
  <p:hf hdr="0"/>
  <p:txStyles>
    <p:titleStyle>
      <a:lvl1pPr marL="0" marR="0" indent="0" algn="l" defTabSz="914400" rtl="0" eaLnBrk="1" fontAlgn="auto" latinLnBrk="0" hangingPunct="1">
        <a:lnSpc>
          <a:spcPct val="90000"/>
        </a:lnSpc>
        <a:spcBef>
          <a:spcPct val="0"/>
        </a:spcBef>
        <a:spcAft>
          <a:spcPts val="0"/>
        </a:spcAft>
        <a:buClrTx/>
        <a:buSzTx/>
        <a:buFontTx/>
        <a:buNone/>
        <a:tabLst/>
        <a:defRPr sz="2800" b="1" kern="1200">
          <a:solidFill>
            <a:srgbClr val="FF0000"/>
          </a:solidFill>
          <a:latin typeface="+mn-lt"/>
          <a:ea typeface="+mj-ea"/>
          <a:cs typeface="+mj-cs"/>
        </a:defRPr>
      </a:lvl1pPr>
    </p:titleStyle>
    <p:bodyStyle>
      <a:lvl1pPr marL="233363" marR="0" indent="-233363" algn="l" defTabSz="914400" rtl="0" eaLnBrk="0" fontAlgn="base" latinLnBrk="0" hangingPunct="0">
        <a:lnSpc>
          <a:spcPct val="100000"/>
        </a:lnSpc>
        <a:spcBef>
          <a:spcPct val="20000"/>
        </a:spcBef>
        <a:spcAft>
          <a:spcPct val="0"/>
        </a:spcAft>
        <a:buClrTx/>
        <a:buSzPct val="65000"/>
        <a:buFontTx/>
        <a:buBlip>
          <a:blip r:embed="rId18"/>
        </a:buBlip>
        <a:tabLst/>
        <a:defRPr sz="2000" kern="1200">
          <a:solidFill>
            <a:srgbClr val="0070C0"/>
          </a:solidFill>
          <a:latin typeface="Helvetica" pitchFamily="2" charset="0"/>
          <a:ea typeface="+mn-ea"/>
          <a:cs typeface="+mn-cs"/>
        </a:defRPr>
      </a:lvl1pPr>
      <a:lvl2pPr marL="339725" marR="0" indent="-230188" algn="l" defTabSz="914400" rtl="0" eaLnBrk="0" fontAlgn="base" latinLnBrk="0" hangingPunct="0">
        <a:lnSpc>
          <a:spcPct val="100000"/>
        </a:lnSpc>
        <a:spcBef>
          <a:spcPct val="20000"/>
        </a:spcBef>
        <a:spcAft>
          <a:spcPct val="0"/>
        </a:spcAft>
        <a:buClrTx/>
        <a:buSzPct val="65000"/>
        <a:buFontTx/>
        <a:buBlip>
          <a:blip r:embed="rId19"/>
        </a:buBlip>
        <a:tabLst/>
        <a:defRPr sz="1800" kern="1200">
          <a:solidFill>
            <a:schemeClr val="tx1"/>
          </a:solidFill>
          <a:latin typeface="Helvetica" pitchFamily="2" charset="0"/>
          <a:ea typeface="+mn-ea"/>
          <a:cs typeface="+mn-cs"/>
        </a:defRPr>
      </a:lvl2pPr>
      <a:lvl3pPr marL="460375" marR="0" indent="-230188" algn="l" defTabSz="914400" rtl="0" eaLnBrk="0" fontAlgn="base" latinLnBrk="0" hangingPunct="0">
        <a:lnSpc>
          <a:spcPct val="100000"/>
        </a:lnSpc>
        <a:spcBef>
          <a:spcPct val="20000"/>
        </a:spcBef>
        <a:spcAft>
          <a:spcPct val="0"/>
        </a:spcAft>
        <a:buClrTx/>
        <a:buSzPct val="65000"/>
        <a:buFontTx/>
        <a:buBlip>
          <a:blip r:embed="rId20"/>
        </a:buBlip>
        <a:tabLst/>
        <a:defRPr sz="1600" kern="1200">
          <a:solidFill>
            <a:schemeClr val="tx1"/>
          </a:solidFill>
          <a:latin typeface="Helvetica" pitchFamily="2" charset="0"/>
          <a:ea typeface="+mn-ea"/>
          <a:cs typeface="+mn-cs"/>
        </a:defRPr>
      </a:lvl3pPr>
      <a:lvl4pPr marL="569913" marR="0" indent="-230188" algn="l" defTabSz="914400" rtl="0" eaLnBrk="0" fontAlgn="base" latinLnBrk="0" hangingPunct="0">
        <a:lnSpc>
          <a:spcPct val="100000"/>
        </a:lnSpc>
        <a:spcBef>
          <a:spcPct val="20000"/>
        </a:spcBef>
        <a:spcAft>
          <a:spcPct val="0"/>
        </a:spcAft>
        <a:buClrTx/>
        <a:buSzPct val="65000"/>
        <a:buFontTx/>
        <a:buBlip>
          <a:blip r:embed="rId21"/>
        </a:buBlip>
        <a:tabLst/>
        <a:defRPr sz="1400" kern="1200">
          <a:solidFill>
            <a:schemeClr val="tx1"/>
          </a:solidFill>
          <a:latin typeface="Helvetica" pitchFamily="2" charset="0"/>
          <a:ea typeface="+mn-ea"/>
          <a:cs typeface="+mn-cs"/>
        </a:defRPr>
      </a:lvl4pPr>
      <a:lvl5pPr marL="623888" marR="0" indent="-163513" algn="l" defTabSz="914400" rtl="0" eaLnBrk="0" fontAlgn="base" latinLnBrk="0" hangingPunct="0">
        <a:lnSpc>
          <a:spcPct val="100000"/>
        </a:lnSpc>
        <a:spcBef>
          <a:spcPct val="20000"/>
        </a:spcBef>
        <a:spcAft>
          <a:spcPct val="0"/>
        </a:spcAft>
        <a:buClrTx/>
        <a:buSzTx/>
        <a:buFontTx/>
        <a:buChar char="»"/>
        <a:tabLst/>
        <a:defRPr sz="1400" kern="120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p15:clr>
            <a:srgbClr val="F26B43"/>
          </p15:clr>
        </p15:guide>
        <p15:guide id="8" pos="3840">
          <p15:clr>
            <a:srgbClr val="F26B43"/>
          </p15:clr>
        </p15:guide>
        <p15:guide id="9" pos="360">
          <p15:clr>
            <a:srgbClr val="F26B43"/>
          </p15:clr>
        </p15:guide>
        <p15:guide id="10" orient="horz" pos="3888">
          <p15:clr>
            <a:srgbClr val="F26B43"/>
          </p15:clr>
        </p15:guide>
        <p15:guide id="11" pos="7320">
          <p15:clr>
            <a:srgbClr val="F26B43"/>
          </p15:clr>
        </p15:guide>
        <p15:guide id="12" orient="horz" pos="412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7"/>
          <a:stretch>
            <a:fillRect/>
          </a:stretch>
        </p:blipFill>
        <p:spPr>
          <a:xfrm>
            <a:off x="0" y="6273800"/>
            <a:ext cx="12192000" cy="677333"/>
          </a:xfrm>
          <a:prstGeom prst="rect">
            <a:avLst/>
          </a:prstGeom>
        </p:spPr>
      </p:pic>
      <p:pic>
        <p:nvPicPr>
          <p:cNvPr id="7" name="Image 6" descr="MCC-inernational-finalV01.png"/>
          <p:cNvPicPr>
            <a:picLocks noChangeAspect="1"/>
          </p:cNvPicPr>
          <p:nvPr userDrawn="1"/>
        </p:nvPicPr>
        <p:blipFill>
          <a:blip r:embed="rId8"/>
          <a:stretch>
            <a:fillRect/>
          </a:stretch>
        </p:blipFill>
        <p:spPr>
          <a:xfrm>
            <a:off x="172269" y="177801"/>
            <a:ext cx="1351732" cy="1351732"/>
          </a:xfrm>
          <a:prstGeom prst="rect">
            <a:avLst/>
          </a:prstGeom>
        </p:spPr>
      </p:pic>
    </p:spTree>
    <p:extLst>
      <p:ext uri="{BB962C8B-B14F-4D97-AF65-F5344CB8AC3E}">
        <p14:creationId xmlns:p14="http://schemas.microsoft.com/office/powerpoint/2010/main" val="1264416697"/>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Lst>
  <p:hf hdr="0"/>
  <p:txStyles>
    <p:titleStyle>
      <a:lvl1pPr algn="ctr" defTabSz="609585" rtl="0" eaLnBrk="1" latinLnBrk="0" hangingPunct="1">
        <a:spcBef>
          <a:spcPct val="0"/>
        </a:spcBef>
        <a:buNone/>
        <a:defRPr sz="3733" b="1" kern="1200">
          <a:solidFill>
            <a:schemeClr val="tx1"/>
          </a:solidFill>
          <a:latin typeface="Arial Narrow"/>
          <a:ea typeface="+mj-ea"/>
          <a:cs typeface="Arial Narrow"/>
        </a:defRPr>
      </a:lvl1pPr>
    </p:titleStyle>
    <p:bodyStyle>
      <a:lvl1pPr marL="457189" indent="-457189" algn="l" defTabSz="609585" rtl="0" eaLnBrk="1" latinLnBrk="0" hangingPunct="1">
        <a:spcBef>
          <a:spcPct val="20000"/>
        </a:spcBef>
        <a:buClr>
          <a:schemeClr val="accent1"/>
        </a:buClr>
        <a:buFont typeface="Wingdings" charset="2"/>
        <a:buChar char="§"/>
        <a:defRPr sz="3733" kern="1200">
          <a:solidFill>
            <a:schemeClr val="tx1"/>
          </a:solidFill>
          <a:latin typeface="Arial Narrow"/>
          <a:ea typeface="+mn-ea"/>
          <a:cs typeface="Arial Narrow"/>
        </a:defRPr>
      </a:lvl1pPr>
      <a:lvl2pPr marL="990575" indent="-380990" algn="l" defTabSz="609585" rtl="0" eaLnBrk="1" latinLnBrk="0" hangingPunct="1">
        <a:spcBef>
          <a:spcPct val="20000"/>
        </a:spcBef>
        <a:buClr>
          <a:schemeClr val="accent1"/>
        </a:buClr>
        <a:buFont typeface="Wingdings" charset="2"/>
        <a:buChar char="§"/>
        <a:defRPr sz="3200" kern="1200">
          <a:solidFill>
            <a:schemeClr val="tx1"/>
          </a:solidFill>
          <a:latin typeface="Arial Narrow"/>
          <a:ea typeface="+mn-ea"/>
          <a:cs typeface="Arial Narrow"/>
        </a:defRPr>
      </a:lvl2pPr>
      <a:lvl3pPr marL="1523962"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3pPr>
      <a:lvl4pPr marL="2133547"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4pPr>
      <a:lvl5pPr marL="2743131"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vent/1325963/timetable/#20240312.detailed"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1.tmp"/><Relationship Id="rId2" Type="http://schemas.openxmlformats.org/officeDocument/2006/relationships/hyperlink" Target="file:///C:\Users\losito\Downloads\156-165-PB%20(3).pdf" TargetMode="Externa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33.tmp"/><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34.tmp"/><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6.tmp"/><Relationship Id="rId2" Type="http://schemas.openxmlformats.org/officeDocument/2006/relationships/image" Target="../media/image35.tmp"/><Relationship Id="rId1" Type="http://schemas.openxmlformats.org/officeDocument/2006/relationships/slideLayout" Target="../slideLayouts/slideLayout4.xml"/><Relationship Id="rId4" Type="http://schemas.openxmlformats.org/officeDocument/2006/relationships/hyperlink" Target="https://climatechampions.unfccc.int/system/breakthroughs/"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37.tmp"/><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9.tmp"/><Relationship Id="rId2" Type="http://schemas.openxmlformats.org/officeDocument/2006/relationships/image" Target="../media/image38.tmp"/><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hyperlink" Target="https://cernbox.cern.ch/index.php/s/I9VpITncUeCBtiz" TargetMode="External"/><Relationship Id="rId2" Type="http://schemas.openxmlformats.org/officeDocument/2006/relationships/notesSlide" Target="../notesSlides/notesSlide1.xml"/><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0.tmp"/><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41.tmp"/><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hyperlink" Target="https://assets.rte-france.com/prod/public/2022-01/Energy%20pathways%202050_Key%20results.pdf" TargetMode="External"/><Relationship Id="rId2" Type="http://schemas.openxmlformats.org/officeDocument/2006/relationships/image" Target="../media/image43.tmp"/><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8" Type="http://schemas.openxmlformats.org/officeDocument/2006/relationships/image" Target="../media/image46.tiff"/><Relationship Id="rId3" Type="http://schemas.openxmlformats.org/officeDocument/2006/relationships/hyperlink" Target="https://edms.cern.ch/ui/#!master/navigator/document?D:100259949:100259949:subDocs" TargetMode="External"/><Relationship Id="rId7" Type="http://schemas.openxmlformats.org/officeDocument/2006/relationships/image" Target="../media/image45.emf"/><Relationship Id="rId2" Type="http://schemas.openxmlformats.org/officeDocument/2006/relationships/notesSlide" Target="../notesSlides/notesSlide3.xml"/><Relationship Id="rId1" Type="http://schemas.openxmlformats.org/officeDocument/2006/relationships/slideLayout" Target="../slideLayouts/slideLayout24.xml"/><Relationship Id="rId6" Type="http://schemas.openxmlformats.org/officeDocument/2006/relationships/hyperlink" Target="https://creativecommons.org/licenses/by-sa/4.0/" TargetMode="External"/><Relationship Id="rId5" Type="http://schemas.openxmlformats.org/officeDocument/2006/relationships/hyperlink" Target="https://commons.wikimedia.org/wiki/File:Baltra_Island_-_Wind_Turbines.jpg" TargetMode="External"/><Relationship Id="rId10" Type="http://schemas.openxmlformats.org/officeDocument/2006/relationships/hyperlink" Target="https://indico.esrf.fr/event/2/contributions/94/" TargetMode="External"/><Relationship Id="rId4" Type="http://schemas.openxmlformats.org/officeDocument/2006/relationships/image" Target="../media/image44.jpeg"/><Relationship Id="rId9"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48.tmp"/><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8.tmp"/><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2" Type="http://schemas.openxmlformats.org/officeDocument/2006/relationships/image" Target="../media/image49.tmp"/><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50.tmp"/><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2.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hyperlink" Target="https://unstats.un.org/sdgs/report/2023/The-Sustainable-Development-Goals-Report-2023.pdf" TargetMode="External"/><Relationship Id="rId2" Type="http://schemas.openxmlformats.org/officeDocument/2006/relationships/image" Target="../media/image22.tmp"/><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3.tmp"/><Relationship Id="rId1" Type="http://schemas.openxmlformats.org/officeDocument/2006/relationships/slideLayout" Target="../slideLayouts/slideLayout8.xml"/><Relationship Id="rId4" Type="http://schemas.openxmlformats.org/officeDocument/2006/relationships/hyperlink" Target="https://iea.blob.core.windows.net/assets/d7e6b848-6e96-4c27-846e-07bd3aef5654/THEBREAKTHROUGHAGENDAREPORT2023.pdf"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25.tmp"/><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6.tmp"/><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chor="ctr">
            <a:normAutofit/>
          </a:bodyPr>
          <a:lstStyle/>
          <a:p>
            <a:pPr algn="ctr"/>
            <a:r>
              <a:rPr lang="en-GB" sz="4400" i="1" dirty="0">
                <a:solidFill>
                  <a:srgbClr val="002060"/>
                </a:solidFill>
              </a:rPr>
              <a:t>Sustainability in future Colliders</a:t>
            </a:r>
            <a:endParaRPr lang="en-GB" sz="4400" dirty="0">
              <a:solidFill>
                <a:srgbClr val="002060"/>
              </a:solidFill>
            </a:endParaRPr>
          </a:p>
        </p:txBody>
      </p:sp>
      <p:sp>
        <p:nvSpPr>
          <p:cNvPr id="3" name="Subtitle 2"/>
          <p:cNvSpPr>
            <a:spLocks noGrp="1"/>
          </p:cNvSpPr>
          <p:nvPr>
            <p:ph type="subTitle" idx="1"/>
          </p:nvPr>
        </p:nvSpPr>
        <p:spPr/>
        <p:txBody>
          <a:bodyPr/>
          <a:lstStyle/>
          <a:p>
            <a:r>
              <a:rPr lang="en-US" dirty="0">
                <a:solidFill>
                  <a:schemeClr val="accent1">
                    <a:lumMod val="60000"/>
                    <a:lumOff val="40000"/>
                  </a:schemeClr>
                </a:solidFill>
              </a:rPr>
              <a:t>R. Losito, ATS-DO</a:t>
            </a:r>
          </a:p>
          <a:p>
            <a:r>
              <a:rPr lang="en-US" dirty="0">
                <a:solidFill>
                  <a:schemeClr val="accent1">
                    <a:lumMod val="60000"/>
                    <a:lumOff val="40000"/>
                  </a:schemeClr>
                </a:solidFill>
              </a:rPr>
              <a:t>12 March 2024, </a:t>
            </a:r>
          </a:p>
          <a:p>
            <a:r>
              <a:rPr lang="en-US" sz="2000" dirty="0">
                <a:solidFill>
                  <a:srgbClr val="002060"/>
                </a:solidFill>
                <a:hlinkClick r:id="rId2"/>
              </a:rPr>
              <a:t>IMCC annual meeting 2024</a:t>
            </a:r>
            <a:endParaRPr lang="en-GB" sz="2000" dirty="0">
              <a:solidFill>
                <a:srgbClr val="002060"/>
              </a:solidFill>
            </a:endParaRPr>
          </a:p>
        </p:txBody>
      </p:sp>
      <p:sp>
        <p:nvSpPr>
          <p:cNvPr id="4" name="Date Placeholder 3">
            <a:extLst>
              <a:ext uri="{FF2B5EF4-FFF2-40B4-BE49-F238E27FC236}">
                <a16:creationId xmlns:a16="http://schemas.microsoft.com/office/drawing/2014/main" id="{CEA4F74D-62A5-86D2-9C2C-8DAC43E3CF21}"/>
              </a:ext>
            </a:extLst>
          </p:cNvPr>
          <p:cNvSpPr>
            <a:spLocks noGrp="1"/>
          </p:cNvSpPr>
          <p:nvPr>
            <p:ph type="dt" sz="half" idx="10"/>
          </p:nvPr>
        </p:nvSpPr>
        <p:spPr/>
        <p:txBody>
          <a:bodyPr/>
          <a:lstStyle/>
          <a:p>
            <a:r>
              <a:rPr lang="it-IT"/>
              <a:t>12 March 2024</a:t>
            </a:r>
            <a:endParaRPr lang="en-US" dirty="0"/>
          </a:p>
        </p:txBody>
      </p:sp>
      <p:sp>
        <p:nvSpPr>
          <p:cNvPr id="5" name="Footer Placeholder 4">
            <a:extLst>
              <a:ext uri="{FF2B5EF4-FFF2-40B4-BE49-F238E27FC236}">
                <a16:creationId xmlns:a16="http://schemas.microsoft.com/office/drawing/2014/main" id="{32FF49FD-CD47-6C7C-E71F-3913F2446D4A}"/>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6" name="Slide Number Placeholder 5">
            <a:extLst>
              <a:ext uri="{FF2B5EF4-FFF2-40B4-BE49-F238E27FC236}">
                <a16:creationId xmlns:a16="http://schemas.microsoft.com/office/drawing/2014/main" id="{9EDE718F-C029-E8E2-EBB2-857A2CF56108}"/>
              </a:ext>
            </a:extLst>
          </p:cNvPr>
          <p:cNvSpPr>
            <a:spLocks noGrp="1"/>
          </p:cNvSpPr>
          <p:nvPr>
            <p:ph type="sldNum" sz="quarter" idx="12"/>
          </p:nvPr>
        </p:nvSpPr>
        <p:spPr/>
        <p:txBody>
          <a:bodyPr/>
          <a:lstStyle/>
          <a:p>
            <a:fld id="{36B5EA5A-BC32-A742-B11B-8E7414D5B535}" type="slidenum">
              <a:rPr lang="en-US" smtClean="0"/>
              <a:pPr/>
              <a:t>1</a:t>
            </a:fld>
            <a:endParaRPr lang="en-US" dirty="0"/>
          </a:p>
        </p:txBody>
      </p:sp>
    </p:spTree>
    <p:extLst>
      <p:ext uri="{BB962C8B-B14F-4D97-AF65-F5344CB8AC3E}">
        <p14:creationId xmlns:p14="http://schemas.microsoft.com/office/powerpoint/2010/main" val="5601689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A0714-AFBE-563A-0EEA-7B596644C3D7}"/>
              </a:ext>
            </a:extLst>
          </p:cNvPr>
          <p:cNvSpPr>
            <a:spLocks noGrp="1"/>
          </p:cNvSpPr>
          <p:nvPr>
            <p:ph type="title"/>
          </p:nvPr>
        </p:nvSpPr>
        <p:spPr/>
        <p:txBody>
          <a:bodyPr/>
          <a:lstStyle/>
          <a:p>
            <a:r>
              <a:rPr lang="en-US" dirty="0"/>
              <a:t>UN Climate Roadmap (Paris Agreements)</a:t>
            </a:r>
            <a:endParaRPr lang="it-IT" dirty="0"/>
          </a:p>
        </p:txBody>
      </p:sp>
      <p:pic>
        <p:nvPicPr>
          <p:cNvPr id="7" name="Content Placeholder 6">
            <a:extLst>
              <a:ext uri="{FF2B5EF4-FFF2-40B4-BE49-F238E27FC236}">
                <a16:creationId xmlns:a16="http://schemas.microsoft.com/office/drawing/2014/main" id="{21F97715-6805-3680-6899-FA6DBBF30B6E}"/>
              </a:ext>
            </a:extLst>
          </p:cNvPr>
          <p:cNvPicPr>
            <a:picLocks noGrp="1" noChangeAspect="1"/>
          </p:cNvPicPr>
          <p:nvPr>
            <p:ph sz="half" idx="1"/>
          </p:nvPr>
        </p:nvPicPr>
        <p:blipFill>
          <a:blip r:embed="rId2"/>
          <a:stretch>
            <a:fillRect/>
          </a:stretch>
        </p:blipFill>
        <p:spPr>
          <a:xfrm>
            <a:off x="2824100" y="1292770"/>
            <a:ext cx="6696197" cy="4545043"/>
          </a:xfrm>
          <a:prstGeom prst="rect">
            <a:avLst/>
          </a:prstGeom>
        </p:spPr>
      </p:pic>
      <p:sp>
        <p:nvSpPr>
          <p:cNvPr id="4" name="Date Placeholder 3">
            <a:extLst>
              <a:ext uri="{FF2B5EF4-FFF2-40B4-BE49-F238E27FC236}">
                <a16:creationId xmlns:a16="http://schemas.microsoft.com/office/drawing/2014/main" id="{56CB0CD6-A30B-920F-E10D-8E4C3BE21E01}"/>
              </a:ext>
            </a:extLst>
          </p:cNvPr>
          <p:cNvSpPr>
            <a:spLocks noGrp="1"/>
          </p:cNvSpPr>
          <p:nvPr>
            <p:ph type="dt" sz="half" idx="10"/>
          </p:nvPr>
        </p:nvSpPr>
        <p:spPr/>
        <p:txBody>
          <a:bodyPr/>
          <a:lstStyle/>
          <a:p>
            <a:r>
              <a:rPr lang="it-IT"/>
              <a:t>12 March 2024</a:t>
            </a:r>
            <a:endParaRPr lang="en-US" dirty="0"/>
          </a:p>
        </p:txBody>
      </p:sp>
      <p:sp>
        <p:nvSpPr>
          <p:cNvPr id="5" name="Footer Placeholder 4">
            <a:extLst>
              <a:ext uri="{FF2B5EF4-FFF2-40B4-BE49-F238E27FC236}">
                <a16:creationId xmlns:a16="http://schemas.microsoft.com/office/drawing/2014/main" id="{A6C03D6C-BF23-DBFE-9C16-2E9F681071FA}"/>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6" name="Slide Number Placeholder 5">
            <a:extLst>
              <a:ext uri="{FF2B5EF4-FFF2-40B4-BE49-F238E27FC236}">
                <a16:creationId xmlns:a16="http://schemas.microsoft.com/office/drawing/2014/main" id="{8A4F0635-1C56-2F71-DD58-D2B76C99C279}"/>
              </a:ext>
            </a:extLst>
          </p:cNvPr>
          <p:cNvSpPr>
            <a:spLocks noGrp="1"/>
          </p:cNvSpPr>
          <p:nvPr>
            <p:ph type="sldNum" sz="quarter" idx="12"/>
          </p:nvPr>
        </p:nvSpPr>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75931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A0714-AFBE-563A-0EEA-7B596644C3D7}"/>
              </a:ext>
            </a:extLst>
          </p:cNvPr>
          <p:cNvSpPr>
            <a:spLocks noGrp="1"/>
          </p:cNvSpPr>
          <p:nvPr>
            <p:ph type="title"/>
          </p:nvPr>
        </p:nvSpPr>
        <p:spPr/>
        <p:txBody>
          <a:bodyPr/>
          <a:lstStyle/>
          <a:p>
            <a:r>
              <a:rPr lang="en-US" dirty="0"/>
              <a:t>UN Climate Roadmap (Paris Agreements)</a:t>
            </a:r>
            <a:endParaRPr lang="it-IT" dirty="0"/>
          </a:p>
        </p:txBody>
      </p:sp>
      <p:pic>
        <p:nvPicPr>
          <p:cNvPr id="7" name="Content Placeholder 6">
            <a:extLst>
              <a:ext uri="{FF2B5EF4-FFF2-40B4-BE49-F238E27FC236}">
                <a16:creationId xmlns:a16="http://schemas.microsoft.com/office/drawing/2014/main" id="{21F97715-6805-3680-6899-FA6DBBF30B6E}"/>
              </a:ext>
            </a:extLst>
          </p:cNvPr>
          <p:cNvPicPr>
            <a:picLocks noGrp="1" noChangeAspect="1"/>
          </p:cNvPicPr>
          <p:nvPr>
            <p:ph sz="half" idx="1"/>
          </p:nvPr>
        </p:nvPicPr>
        <p:blipFill>
          <a:blip r:embed="rId2"/>
          <a:stretch>
            <a:fillRect/>
          </a:stretch>
        </p:blipFill>
        <p:spPr>
          <a:xfrm>
            <a:off x="608439" y="1370142"/>
            <a:ext cx="6696197" cy="4545043"/>
          </a:xfrm>
          <a:prstGeom prst="rect">
            <a:avLst/>
          </a:prstGeom>
        </p:spPr>
      </p:pic>
      <p:sp>
        <p:nvSpPr>
          <p:cNvPr id="8" name="Content Placeholder 7">
            <a:extLst>
              <a:ext uri="{FF2B5EF4-FFF2-40B4-BE49-F238E27FC236}">
                <a16:creationId xmlns:a16="http://schemas.microsoft.com/office/drawing/2014/main" id="{9976CE4F-C01D-D85B-0FE1-520C9D08AB1D}"/>
              </a:ext>
            </a:extLst>
          </p:cNvPr>
          <p:cNvSpPr>
            <a:spLocks noGrp="1"/>
          </p:cNvSpPr>
          <p:nvPr>
            <p:ph sz="half" idx="2"/>
          </p:nvPr>
        </p:nvSpPr>
        <p:spPr>
          <a:xfrm>
            <a:off x="7842736" y="2300068"/>
            <a:ext cx="3941276" cy="3900707"/>
          </a:xfrm>
        </p:spPr>
        <p:txBody>
          <a:bodyPr/>
          <a:lstStyle/>
          <a:p>
            <a:pPr marL="342900" indent="-342900">
              <a:buFont typeface="Arial" panose="020B0604020202020204" pitchFamily="34" charset="0"/>
              <a:buChar char="•"/>
            </a:pPr>
            <a:r>
              <a:rPr lang="en-US" dirty="0"/>
              <a:t>By 2050, we are required to become Net-Zero</a:t>
            </a:r>
          </a:p>
          <a:p>
            <a:pPr marL="666750" lvl="1" indent="-342900">
              <a:buFont typeface="Arial" panose="020B0604020202020204" pitchFamily="34" charset="0"/>
              <a:buChar char="•"/>
            </a:pPr>
            <a:r>
              <a:rPr lang="en-US" dirty="0"/>
              <a:t>Reduce as much as possible emission</a:t>
            </a:r>
          </a:p>
          <a:p>
            <a:pPr marL="666750" lvl="1" indent="-342900">
              <a:buFont typeface="Arial" panose="020B0604020202020204" pitchFamily="34" charset="0"/>
              <a:buChar char="•"/>
            </a:pPr>
            <a:r>
              <a:rPr lang="en-US" dirty="0"/>
              <a:t>Absorb/Compensate what remains</a:t>
            </a:r>
            <a:endParaRPr lang="it-IT" dirty="0"/>
          </a:p>
        </p:txBody>
      </p:sp>
      <p:sp>
        <p:nvSpPr>
          <p:cNvPr id="4" name="Date Placeholder 3">
            <a:extLst>
              <a:ext uri="{FF2B5EF4-FFF2-40B4-BE49-F238E27FC236}">
                <a16:creationId xmlns:a16="http://schemas.microsoft.com/office/drawing/2014/main" id="{56CB0CD6-A30B-920F-E10D-8E4C3BE21E01}"/>
              </a:ext>
            </a:extLst>
          </p:cNvPr>
          <p:cNvSpPr>
            <a:spLocks noGrp="1"/>
          </p:cNvSpPr>
          <p:nvPr>
            <p:ph type="dt" sz="half" idx="10"/>
          </p:nvPr>
        </p:nvSpPr>
        <p:spPr/>
        <p:txBody>
          <a:bodyPr/>
          <a:lstStyle/>
          <a:p>
            <a:r>
              <a:rPr lang="it-IT"/>
              <a:t>12 March 2024</a:t>
            </a:r>
            <a:endParaRPr lang="en-US" dirty="0"/>
          </a:p>
        </p:txBody>
      </p:sp>
      <p:sp>
        <p:nvSpPr>
          <p:cNvPr id="5" name="Footer Placeholder 4">
            <a:extLst>
              <a:ext uri="{FF2B5EF4-FFF2-40B4-BE49-F238E27FC236}">
                <a16:creationId xmlns:a16="http://schemas.microsoft.com/office/drawing/2014/main" id="{A6C03D6C-BF23-DBFE-9C16-2E9F681071FA}"/>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6" name="Slide Number Placeholder 5">
            <a:extLst>
              <a:ext uri="{FF2B5EF4-FFF2-40B4-BE49-F238E27FC236}">
                <a16:creationId xmlns:a16="http://schemas.microsoft.com/office/drawing/2014/main" id="{8A4F0635-1C56-2F71-DD58-D2B76C99C279}"/>
              </a:ext>
            </a:extLst>
          </p:cNvPr>
          <p:cNvSpPr>
            <a:spLocks noGrp="1"/>
          </p:cNvSpPr>
          <p:nvPr>
            <p:ph type="sldNum" sz="quarter" idx="12"/>
          </p:nvPr>
        </p:nvSpPr>
        <p:spPr/>
        <p:txBody>
          <a:bodyPr/>
          <a:lstStyle/>
          <a:p>
            <a:fld id="{17918391-D411-FE40-AAD7-861AE5233E0E}" type="slidenum">
              <a:rPr lang="en-US" smtClean="0"/>
              <a:pPr/>
              <a:t>11</a:t>
            </a:fld>
            <a:endParaRPr lang="en-US" dirty="0"/>
          </a:p>
        </p:txBody>
      </p:sp>
      <p:pic>
        <p:nvPicPr>
          <p:cNvPr id="2050" name="Picture 2" descr="Illlustration of wind turbines on top of Earth globe">
            <a:extLst>
              <a:ext uri="{FF2B5EF4-FFF2-40B4-BE49-F238E27FC236}">
                <a16:creationId xmlns:a16="http://schemas.microsoft.com/office/drawing/2014/main" id="{8DC961D8-30D6-B385-B108-21985B1CFD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39" y="920335"/>
            <a:ext cx="7620000" cy="5172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0204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AD7B4-BF64-358E-FB86-690680E74B25}"/>
              </a:ext>
            </a:extLst>
          </p:cNvPr>
          <p:cNvSpPr>
            <a:spLocks noGrp="1"/>
          </p:cNvSpPr>
          <p:nvPr>
            <p:ph type="title"/>
          </p:nvPr>
        </p:nvSpPr>
        <p:spPr>
          <a:xfrm>
            <a:off x="72148" y="5752535"/>
            <a:ext cx="11376025" cy="365126"/>
          </a:xfrm>
        </p:spPr>
        <p:txBody>
          <a:bodyPr/>
          <a:lstStyle/>
          <a:p>
            <a:r>
              <a:rPr lang="en-US" sz="2400" b="0" dirty="0"/>
              <a:t>ARUP Seminar: https://indico.cern.ch/event/1334547/</a:t>
            </a:r>
            <a:endParaRPr lang="en-GB" sz="2400" b="0" dirty="0"/>
          </a:p>
        </p:txBody>
      </p:sp>
      <p:pic>
        <p:nvPicPr>
          <p:cNvPr id="12" name="Content Placeholder 11">
            <a:extLst>
              <a:ext uri="{FF2B5EF4-FFF2-40B4-BE49-F238E27FC236}">
                <a16:creationId xmlns:a16="http://schemas.microsoft.com/office/drawing/2014/main" id="{2B64C389-46E4-6532-D9A2-A6A535DA5D43}"/>
              </a:ext>
            </a:extLst>
          </p:cNvPr>
          <p:cNvPicPr>
            <a:picLocks noGrp="1" noChangeAspect="1"/>
          </p:cNvPicPr>
          <p:nvPr>
            <p:ph sz="half" idx="1"/>
          </p:nvPr>
        </p:nvPicPr>
        <p:blipFill>
          <a:blip r:embed="rId2"/>
          <a:stretch>
            <a:fillRect/>
          </a:stretch>
        </p:blipFill>
        <p:spPr>
          <a:xfrm>
            <a:off x="1141635" y="21265"/>
            <a:ext cx="9689848" cy="5450539"/>
          </a:xfrm>
          <a:prstGeom prst="rect">
            <a:avLst/>
          </a:prstGeom>
        </p:spPr>
      </p:pic>
      <p:sp>
        <p:nvSpPr>
          <p:cNvPr id="5" name="Date Placeholder 4">
            <a:extLst>
              <a:ext uri="{FF2B5EF4-FFF2-40B4-BE49-F238E27FC236}">
                <a16:creationId xmlns:a16="http://schemas.microsoft.com/office/drawing/2014/main" id="{663911C8-3834-F558-313D-A271E1C5BA60}"/>
              </a:ext>
            </a:extLst>
          </p:cNvPr>
          <p:cNvSpPr>
            <a:spLocks noGrp="1"/>
          </p:cNvSpPr>
          <p:nvPr>
            <p:ph type="dt" sz="half" idx="10"/>
          </p:nvPr>
        </p:nvSpPr>
        <p:spPr/>
        <p:txBody>
          <a:bodyPr/>
          <a:lstStyle/>
          <a:p>
            <a:r>
              <a:rPr lang="it-IT"/>
              <a:t>12 March 2024</a:t>
            </a:r>
            <a:endParaRPr lang="en-US" dirty="0"/>
          </a:p>
        </p:txBody>
      </p:sp>
      <p:sp>
        <p:nvSpPr>
          <p:cNvPr id="6" name="Footer Placeholder 5">
            <a:extLst>
              <a:ext uri="{FF2B5EF4-FFF2-40B4-BE49-F238E27FC236}">
                <a16:creationId xmlns:a16="http://schemas.microsoft.com/office/drawing/2014/main" id="{CD834BB0-427B-25D8-3A6B-0FCC97C7B8B7}"/>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7" name="Slide Number Placeholder 6">
            <a:extLst>
              <a:ext uri="{FF2B5EF4-FFF2-40B4-BE49-F238E27FC236}">
                <a16:creationId xmlns:a16="http://schemas.microsoft.com/office/drawing/2014/main" id="{D90DF25E-A2A9-EC21-713F-990A88D216B3}"/>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134881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3C4041F-A78F-3AF1-68CE-ACAFA2D47F77}"/>
              </a:ext>
            </a:extLst>
          </p:cNvPr>
          <p:cNvSpPr>
            <a:spLocks noGrp="1"/>
          </p:cNvSpPr>
          <p:nvPr>
            <p:ph type="title"/>
          </p:nvPr>
        </p:nvSpPr>
        <p:spPr>
          <a:xfrm>
            <a:off x="407989" y="373593"/>
            <a:ext cx="5616574" cy="1065742"/>
          </a:xfrm>
        </p:spPr>
        <p:txBody>
          <a:bodyPr anchor="t">
            <a:normAutofit fontScale="90000"/>
          </a:bodyPr>
          <a:lstStyle/>
          <a:p>
            <a:r>
              <a:rPr lang="en-US" dirty="0"/>
              <a:t>Where are the main drivers of CO2 emissions? </a:t>
            </a:r>
            <a:endParaRPr lang="it-IT" dirty="0"/>
          </a:p>
        </p:txBody>
      </p:sp>
      <p:sp>
        <p:nvSpPr>
          <p:cNvPr id="8" name="Content Placeholder 7">
            <a:extLst>
              <a:ext uri="{FF2B5EF4-FFF2-40B4-BE49-F238E27FC236}">
                <a16:creationId xmlns:a16="http://schemas.microsoft.com/office/drawing/2014/main" id="{19032767-98FB-FEBD-1DD8-A5280FD1313A}"/>
              </a:ext>
            </a:extLst>
          </p:cNvPr>
          <p:cNvSpPr>
            <a:spLocks noGrp="1"/>
          </p:cNvSpPr>
          <p:nvPr>
            <p:ph sz="half" idx="1"/>
          </p:nvPr>
        </p:nvSpPr>
        <p:spPr>
          <a:xfrm>
            <a:off x="407987" y="1598658"/>
            <a:ext cx="5616575" cy="4608512"/>
          </a:xfrm>
        </p:spPr>
        <p:txBody>
          <a:bodyPr>
            <a:normAutofit lnSpcReduction="10000"/>
          </a:bodyPr>
          <a:lstStyle/>
          <a:p>
            <a:pPr marL="342900" indent="-342900">
              <a:buFont typeface="Arial" panose="020B0604020202020204" pitchFamily="34" charset="0"/>
              <a:buChar char="•"/>
            </a:pPr>
            <a:r>
              <a:rPr lang="en-US" sz="1900" dirty="0">
                <a:solidFill>
                  <a:srgbClr val="0033A0"/>
                </a:solidFill>
                <a:hlinkClick r:id="rId2"/>
              </a:rPr>
              <a:t>Environment Report 21-22</a:t>
            </a:r>
            <a:endParaRPr lang="en-US" sz="1900" dirty="0">
              <a:solidFill>
                <a:srgbClr val="0033A0"/>
              </a:solidFill>
            </a:endParaRPr>
          </a:p>
          <a:p>
            <a:pPr marL="342900" indent="-342900">
              <a:buFont typeface="Arial" panose="020B0604020202020204" pitchFamily="34" charset="0"/>
              <a:buChar char="•"/>
            </a:pPr>
            <a:r>
              <a:rPr lang="en-US" sz="1900" dirty="0">
                <a:solidFill>
                  <a:srgbClr val="0033A0"/>
                </a:solidFill>
              </a:rPr>
              <a:t>Contribution n. 1: LHC experiments</a:t>
            </a:r>
            <a:endParaRPr lang="it-IT" sz="1600" dirty="0">
              <a:solidFill>
                <a:srgbClr val="0033A0"/>
              </a:solidFill>
            </a:endParaRPr>
          </a:p>
          <a:p>
            <a:pPr marL="666750" lvl="1" indent="-342900">
              <a:buFont typeface="Arial" panose="020B0604020202020204" pitchFamily="34" charset="0"/>
              <a:buChar char="•"/>
            </a:pPr>
            <a:r>
              <a:rPr lang="it-IT" sz="1600" dirty="0"/>
              <a:t>FCC Detectors will not use those gases</a:t>
            </a:r>
          </a:p>
          <a:p>
            <a:pPr marL="666750" lvl="1" indent="-342900">
              <a:buFont typeface="Arial" panose="020B0604020202020204" pitchFamily="34" charset="0"/>
              <a:buChar char="•"/>
            </a:pPr>
            <a:r>
              <a:rPr lang="it-IT" sz="1600" dirty="0">
                <a:solidFill>
                  <a:srgbClr val="0033A0"/>
                </a:solidFill>
              </a:rPr>
              <a:t>Other projects as well</a:t>
            </a:r>
          </a:p>
          <a:p>
            <a:pPr marL="666750" lvl="1" indent="-342900">
              <a:buFont typeface="Arial" panose="020B0604020202020204" pitchFamily="34" charset="0"/>
              <a:buChar char="•"/>
            </a:pPr>
            <a:r>
              <a:rPr lang="it-IT" sz="1600" dirty="0"/>
              <a:t>WP dedicated in the Detector R&amp;D Roadmap</a:t>
            </a:r>
          </a:p>
          <a:p>
            <a:pPr marL="342900" indent="-342900">
              <a:buFont typeface="Arial" panose="020B0604020202020204" pitchFamily="34" charset="0"/>
              <a:buChar char="•"/>
            </a:pPr>
            <a:r>
              <a:rPr lang="it-IT" sz="1900" dirty="0">
                <a:solidFill>
                  <a:srgbClr val="0033A0"/>
                </a:solidFill>
              </a:rPr>
              <a:t>Contribution n 2: </a:t>
            </a:r>
          </a:p>
          <a:p>
            <a:pPr marL="666750" lvl="1" indent="-342900">
              <a:buFont typeface="Arial" panose="020B0604020202020204" pitchFamily="34" charset="0"/>
              <a:buChar char="•"/>
            </a:pPr>
            <a:r>
              <a:rPr lang="it-IT" sz="1600" dirty="0"/>
              <a:t>Raw materials</a:t>
            </a:r>
          </a:p>
          <a:p>
            <a:pPr marL="666750" lvl="1" indent="-342900">
              <a:buFont typeface="Arial" panose="020B0604020202020204" pitchFamily="34" charset="0"/>
              <a:buChar char="•"/>
            </a:pPr>
            <a:r>
              <a:rPr lang="en-US" sz="1600" dirty="0"/>
              <a:t>Services (transport </a:t>
            </a:r>
            <a:r>
              <a:rPr lang="en-US" sz="1600" dirty="0" err="1"/>
              <a:t>etc</a:t>
            </a:r>
            <a:r>
              <a:rPr lang="en-US" sz="1600" dirty="0"/>
              <a:t>…)</a:t>
            </a:r>
          </a:p>
          <a:p>
            <a:pPr marL="342900" indent="-342900">
              <a:buFont typeface="Arial" panose="020B0604020202020204" pitchFamily="34" charset="0"/>
              <a:buChar char="•"/>
            </a:pPr>
            <a:r>
              <a:rPr lang="en-US" sz="1900" dirty="0">
                <a:solidFill>
                  <a:srgbClr val="0033A0"/>
                </a:solidFill>
              </a:rPr>
              <a:t>Publishing Scope 3 emissions is a step forward towards its optimization, but requires a real cultural change.</a:t>
            </a:r>
          </a:p>
          <a:p>
            <a:pPr marL="666750" lvl="1" indent="-342900">
              <a:buFont typeface="Arial" panose="020B0604020202020204" pitchFamily="34" charset="0"/>
              <a:buChar char="•"/>
            </a:pPr>
            <a:r>
              <a:rPr lang="en-US" sz="1600" dirty="0">
                <a:solidFill>
                  <a:srgbClr val="0033A0"/>
                </a:solidFill>
              </a:rPr>
              <a:t>Our suppliers are often not ready, need to work with them to ensure transition at affordable cost…</a:t>
            </a:r>
          </a:p>
        </p:txBody>
      </p:sp>
      <p:pic>
        <p:nvPicPr>
          <p:cNvPr id="12" name="Picture 11" descr="A graph of a graph&#10;&#10;Description automatically generated">
            <a:extLst>
              <a:ext uri="{FF2B5EF4-FFF2-40B4-BE49-F238E27FC236}">
                <a16:creationId xmlns:a16="http://schemas.microsoft.com/office/drawing/2014/main" id="{119046D5-3609-F09C-CFE3-74E55D02F1DF}"/>
              </a:ext>
            </a:extLst>
          </p:cNvPr>
          <p:cNvPicPr>
            <a:picLocks noChangeAspect="1"/>
          </p:cNvPicPr>
          <p:nvPr/>
        </p:nvPicPr>
        <p:blipFill>
          <a:blip r:embed="rId3"/>
          <a:stretch>
            <a:fillRect/>
          </a:stretch>
        </p:blipFill>
        <p:spPr>
          <a:xfrm>
            <a:off x="6167438" y="85237"/>
            <a:ext cx="6024562" cy="6147511"/>
          </a:xfrm>
          <a:prstGeom prst="rect">
            <a:avLst/>
          </a:prstGeom>
          <a:noFill/>
        </p:spPr>
      </p:pic>
      <p:sp>
        <p:nvSpPr>
          <p:cNvPr id="4" name="Date Placeholder 3">
            <a:extLst>
              <a:ext uri="{FF2B5EF4-FFF2-40B4-BE49-F238E27FC236}">
                <a16:creationId xmlns:a16="http://schemas.microsoft.com/office/drawing/2014/main" id="{F6DF4CDA-A3D4-00B5-3F3E-6A5009DD7AAE}"/>
              </a:ext>
            </a:extLst>
          </p:cNvPr>
          <p:cNvSpPr>
            <a:spLocks noGrp="1"/>
          </p:cNvSpPr>
          <p:nvPr>
            <p:ph type="dt" sz="half" idx="14"/>
          </p:nvPr>
        </p:nvSpPr>
        <p:spPr>
          <a:xfrm>
            <a:off x="2729132" y="6350851"/>
            <a:ext cx="1387256" cy="365125"/>
          </a:xfrm>
        </p:spPr>
        <p:txBody>
          <a:bodyPr anchor="ctr">
            <a:normAutofit/>
          </a:bodyPr>
          <a:lstStyle/>
          <a:p>
            <a:pPr>
              <a:spcAft>
                <a:spcPts val="600"/>
              </a:spcAft>
            </a:pPr>
            <a:r>
              <a:rPr lang="it-IT"/>
              <a:t>12 March 2024</a:t>
            </a:r>
            <a:endParaRPr lang="en-US"/>
          </a:p>
        </p:txBody>
      </p:sp>
      <p:sp>
        <p:nvSpPr>
          <p:cNvPr id="5" name="Footer Placeholder 4">
            <a:extLst>
              <a:ext uri="{FF2B5EF4-FFF2-40B4-BE49-F238E27FC236}">
                <a16:creationId xmlns:a16="http://schemas.microsoft.com/office/drawing/2014/main" id="{79E29CF2-B19A-807E-3754-EACD630B8F34}"/>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R. Losito | Sustainability in future Colliders | IMCC Annual Meeting '24</a:t>
            </a:r>
            <a:endParaRPr lang="en-US"/>
          </a:p>
        </p:txBody>
      </p:sp>
      <p:sp>
        <p:nvSpPr>
          <p:cNvPr id="6" name="Slide Number Placeholder 5">
            <a:extLst>
              <a:ext uri="{FF2B5EF4-FFF2-40B4-BE49-F238E27FC236}">
                <a16:creationId xmlns:a16="http://schemas.microsoft.com/office/drawing/2014/main" id="{D56A723E-E505-B5DF-C719-4043B8E6FBED}"/>
              </a:ext>
            </a:extLst>
          </p:cNvPr>
          <p:cNvSpPr>
            <a:spLocks noGrp="1"/>
          </p:cNvSpPr>
          <p:nvPr>
            <p:ph type="sldNum" sz="quarter" idx="16"/>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13</a:t>
            </a:fld>
            <a:endParaRPr lang="en-US"/>
          </a:p>
        </p:txBody>
      </p:sp>
    </p:spTree>
    <p:extLst>
      <p:ext uri="{BB962C8B-B14F-4D97-AF65-F5344CB8AC3E}">
        <p14:creationId xmlns:p14="http://schemas.microsoft.com/office/powerpoint/2010/main" val="2153744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AC5E80D2-C0BD-5105-FD61-46F89FC0D5AD}"/>
              </a:ext>
            </a:extLst>
          </p:cNvPr>
          <p:cNvSpPr>
            <a:spLocks noGrp="1"/>
          </p:cNvSpPr>
          <p:nvPr>
            <p:ph idx="1"/>
          </p:nvPr>
        </p:nvSpPr>
        <p:spPr/>
        <p:txBody>
          <a:bodyPr/>
          <a:lstStyle/>
          <a:p>
            <a:endParaRPr lang="en-US" dirty="0"/>
          </a:p>
          <a:p>
            <a:endParaRPr lang="en-GB" dirty="0"/>
          </a:p>
          <a:p>
            <a:endParaRPr lang="en-GB" dirty="0"/>
          </a:p>
          <a:p>
            <a:pPr marL="0" indent="0" algn="ctr">
              <a:buNone/>
            </a:pPr>
            <a:r>
              <a:rPr lang="en-GB" sz="3200" dirty="0">
                <a:solidFill>
                  <a:srgbClr val="FF0000"/>
                </a:solidFill>
              </a:rPr>
              <a:t>Detectors and cooling circuits </a:t>
            </a:r>
          </a:p>
          <a:p>
            <a:pPr marL="0" indent="0" algn="ctr">
              <a:buNone/>
            </a:pPr>
            <a:r>
              <a:rPr lang="en-GB" sz="3200" u="sng" dirty="0">
                <a:solidFill>
                  <a:srgbClr val="FF0000"/>
                </a:solidFill>
              </a:rPr>
              <a:t>CANNOT</a:t>
            </a:r>
            <a:r>
              <a:rPr lang="en-GB" sz="3200" dirty="0">
                <a:solidFill>
                  <a:srgbClr val="FF0000"/>
                </a:solidFill>
              </a:rPr>
              <a:t> use GHG gases</a:t>
            </a:r>
          </a:p>
        </p:txBody>
      </p:sp>
      <p:sp>
        <p:nvSpPr>
          <p:cNvPr id="8" name="Title 7">
            <a:extLst>
              <a:ext uri="{FF2B5EF4-FFF2-40B4-BE49-F238E27FC236}">
                <a16:creationId xmlns:a16="http://schemas.microsoft.com/office/drawing/2014/main" id="{67BD9BF8-D055-8AC0-78A3-564CE8DE9102}"/>
              </a:ext>
            </a:extLst>
          </p:cNvPr>
          <p:cNvSpPr>
            <a:spLocks noGrp="1"/>
          </p:cNvSpPr>
          <p:nvPr>
            <p:ph type="title"/>
          </p:nvPr>
        </p:nvSpPr>
        <p:spPr/>
        <p:txBody>
          <a:bodyPr/>
          <a:lstStyle/>
          <a:p>
            <a:r>
              <a:rPr lang="en-US" dirty="0"/>
              <a:t>Scope 1</a:t>
            </a:r>
            <a:endParaRPr lang="en-GB" dirty="0"/>
          </a:p>
        </p:txBody>
      </p:sp>
      <p:sp>
        <p:nvSpPr>
          <p:cNvPr id="5" name="Date Placeholder 4">
            <a:extLst>
              <a:ext uri="{FF2B5EF4-FFF2-40B4-BE49-F238E27FC236}">
                <a16:creationId xmlns:a16="http://schemas.microsoft.com/office/drawing/2014/main" id="{894D04CD-9998-EFDC-2705-9AB76F6002F1}"/>
              </a:ext>
            </a:extLst>
          </p:cNvPr>
          <p:cNvSpPr>
            <a:spLocks noGrp="1"/>
          </p:cNvSpPr>
          <p:nvPr>
            <p:ph type="dt" sz="half" idx="10"/>
          </p:nvPr>
        </p:nvSpPr>
        <p:spPr/>
        <p:txBody>
          <a:bodyPr/>
          <a:lstStyle/>
          <a:p>
            <a:r>
              <a:rPr lang="it-IT"/>
              <a:t>12 March 2024</a:t>
            </a:r>
            <a:endParaRPr lang="en-US" dirty="0"/>
          </a:p>
        </p:txBody>
      </p:sp>
      <p:sp>
        <p:nvSpPr>
          <p:cNvPr id="6" name="Footer Placeholder 5">
            <a:extLst>
              <a:ext uri="{FF2B5EF4-FFF2-40B4-BE49-F238E27FC236}">
                <a16:creationId xmlns:a16="http://schemas.microsoft.com/office/drawing/2014/main" id="{3CD28F51-F9CE-DB94-90BD-5BB450271EF3}"/>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7" name="Slide Number Placeholder 6">
            <a:extLst>
              <a:ext uri="{FF2B5EF4-FFF2-40B4-BE49-F238E27FC236}">
                <a16:creationId xmlns:a16="http://schemas.microsoft.com/office/drawing/2014/main" id="{FFB5E993-DF11-0CF8-53AA-5A370F0C58CA}"/>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21795390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6F2AD-E132-777B-0010-0E53D25B443E}"/>
              </a:ext>
            </a:extLst>
          </p:cNvPr>
          <p:cNvSpPr>
            <a:spLocks noGrp="1"/>
          </p:cNvSpPr>
          <p:nvPr>
            <p:ph type="title"/>
          </p:nvPr>
        </p:nvSpPr>
        <p:spPr/>
        <p:txBody>
          <a:bodyPr/>
          <a:lstStyle/>
          <a:p>
            <a:r>
              <a:rPr lang="en-US" dirty="0"/>
              <a:t>SCOPE 3 emissions detail by class</a:t>
            </a:r>
            <a:endParaRPr lang="en-GB" dirty="0"/>
          </a:p>
        </p:txBody>
      </p:sp>
      <p:pic>
        <p:nvPicPr>
          <p:cNvPr id="9" name="Content Placeholder 8" descr="A graph of blue and green bars&#10;&#10;Description automatically generated with medium confidence">
            <a:extLst>
              <a:ext uri="{FF2B5EF4-FFF2-40B4-BE49-F238E27FC236}">
                <a16:creationId xmlns:a16="http://schemas.microsoft.com/office/drawing/2014/main" id="{CFDD80CF-6C49-D9F0-AB65-A2AF88CF2C6D}"/>
              </a:ext>
            </a:extLst>
          </p:cNvPr>
          <p:cNvPicPr>
            <a:picLocks noGrp="1" noChangeAspect="1"/>
          </p:cNvPicPr>
          <p:nvPr>
            <p:ph sz="half" idx="1"/>
          </p:nvPr>
        </p:nvPicPr>
        <p:blipFill>
          <a:blip r:embed="rId2"/>
          <a:stretch>
            <a:fillRect/>
          </a:stretch>
        </p:blipFill>
        <p:spPr>
          <a:xfrm>
            <a:off x="1177819" y="1044298"/>
            <a:ext cx="10432933" cy="5216467"/>
          </a:xfrm>
        </p:spPr>
      </p:pic>
      <p:sp>
        <p:nvSpPr>
          <p:cNvPr id="4" name="Content Placeholder 3">
            <a:extLst>
              <a:ext uri="{FF2B5EF4-FFF2-40B4-BE49-F238E27FC236}">
                <a16:creationId xmlns:a16="http://schemas.microsoft.com/office/drawing/2014/main" id="{21AC080B-A96F-F343-574C-EA82987CF74F}"/>
              </a:ext>
            </a:extLst>
          </p:cNvPr>
          <p:cNvSpPr>
            <a:spLocks noGrp="1"/>
          </p:cNvSpPr>
          <p:nvPr>
            <p:ph sz="half" idx="2"/>
          </p:nvPr>
        </p:nvSpPr>
        <p:spPr/>
        <p:txBody>
          <a:bodyPr/>
          <a:lstStyle/>
          <a:p>
            <a:endParaRPr lang="en-GB"/>
          </a:p>
        </p:txBody>
      </p:sp>
      <p:sp>
        <p:nvSpPr>
          <p:cNvPr id="5" name="Date Placeholder 4">
            <a:extLst>
              <a:ext uri="{FF2B5EF4-FFF2-40B4-BE49-F238E27FC236}">
                <a16:creationId xmlns:a16="http://schemas.microsoft.com/office/drawing/2014/main" id="{768F8450-7C0E-B6DD-5CC9-B2A9AE79BC42}"/>
              </a:ext>
            </a:extLst>
          </p:cNvPr>
          <p:cNvSpPr>
            <a:spLocks noGrp="1"/>
          </p:cNvSpPr>
          <p:nvPr>
            <p:ph type="dt" sz="half" idx="10"/>
          </p:nvPr>
        </p:nvSpPr>
        <p:spPr/>
        <p:txBody>
          <a:bodyPr/>
          <a:lstStyle/>
          <a:p>
            <a:r>
              <a:rPr lang="it-IT"/>
              <a:t>12 March 2024</a:t>
            </a:r>
            <a:endParaRPr lang="en-US" dirty="0"/>
          </a:p>
        </p:txBody>
      </p:sp>
      <p:sp>
        <p:nvSpPr>
          <p:cNvPr id="6" name="Footer Placeholder 5">
            <a:extLst>
              <a:ext uri="{FF2B5EF4-FFF2-40B4-BE49-F238E27FC236}">
                <a16:creationId xmlns:a16="http://schemas.microsoft.com/office/drawing/2014/main" id="{65ADC0CC-4272-EB32-8FDE-37368A45703A}"/>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7" name="Slide Number Placeholder 6">
            <a:extLst>
              <a:ext uri="{FF2B5EF4-FFF2-40B4-BE49-F238E27FC236}">
                <a16:creationId xmlns:a16="http://schemas.microsoft.com/office/drawing/2014/main" id="{84021A59-5C15-1AED-14D9-7555DAEC0EA4}"/>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8158805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CFC6502-434B-7A38-639F-5467D36F2859}"/>
              </a:ext>
            </a:extLst>
          </p:cNvPr>
          <p:cNvSpPr>
            <a:spLocks noGrp="1"/>
          </p:cNvSpPr>
          <p:nvPr>
            <p:ph idx="1"/>
          </p:nvPr>
        </p:nvSpPr>
        <p:spPr/>
        <p:txBody>
          <a:bodyPr/>
          <a:lstStyle/>
          <a:p>
            <a:r>
              <a:rPr lang="en-US" dirty="0" err="1"/>
              <a:t>rrfr</a:t>
            </a:r>
            <a:endParaRPr lang="en-GB" dirty="0"/>
          </a:p>
        </p:txBody>
      </p:sp>
      <p:sp>
        <p:nvSpPr>
          <p:cNvPr id="3" name="Title 2">
            <a:extLst>
              <a:ext uri="{FF2B5EF4-FFF2-40B4-BE49-F238E27FC236}">
                <a16:creationId xmlns:a16="http://schemas.microsoft.com/office/drawing/2014/main" id="{0A481BB2-CE5E-8CA3-87A7-F90A5F2A37EF}"/>
              </a:ext>
            </a:extLst>
          </p:cNvPr>
          <p:cNvSpPr>
            <a:spLocks noGrp="1"/>
          </p:cNvSpPr>
          <p:nvPr>
            <p:ph type="title"/>
          </p:nvPr>
        </p:nvSpPr>
        <p:spPr/>
        <p:txBody>
          <a:bodyPr/>
          <a:lstStyle/>
          <a:p>
            <a:endParaRPr lang="en-GB"/>
          </a:p>
        </p:txBody>
      </p:sp>
      <p:sp>
        <p:nvSpPr>
          <p:cNvPr id="4" name="Footer Placeholder 3">
            <a:extLst>
              <a:ext uri="{FF2B5EF4-FFF2-40B4-BE49-F238E27FC236}">
                <a16:creationId xmlns:a16="http://schemas.microsoft.com/office/drawing/2014/main" id="{4D1EB43E-71FD-BD13-EB69-7DD703A30D21}"/>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7FD4F8BD-3B91-45AE-3DA6-6DAEB656FF56}"/>
              </a:ext>
            </a:extLst>
          </p:cNvPr>
          <p:cNvSpPr>
            <a:spLocks noGrp="1"/>
          </p:cNvSpPr>
          <p:nvPr>
            <p:ph type="sldNum" sz="quarter" idx="12"/>
          </p:nvPr>
        </p:nvSpPr>
        <p:spPr/>
        <p:txBody>
          <a:bodyPr/>
          <a:lstStyle/>
          <a:p>
            <a:pPr>
              <a:defRPr/>
            </a:pPr>
            <a:fld id="{36B5EA5A-BC32-A742-B11B-8E7414D5B535}" type="slidenum">
              <a:rPr lang="en-US" smtClean="0"/>
              <a:t>16</a:t>
            </a:fld>
            <a:endParaRPr lang="en-US"/>
          </a:p>
        </p:txBody>
      </p:sp>
      <p:pic>
        <p:nvPicPr>
          <p:cNvPr id="7" name="Picture 6" descr="A screenshot of a computer&#10;&#10;Description automatically generated">
            <a:extLst>
              <a:ext uri="{FF2B5EF4-FFF2-40B4-BE49-F238E27FC236}">
                <a16:creationId xmlns:a16="http://schemas.microsoft.com/office/drawing/2014/main" id="{8746F578-7F1F-479B-365B-083125514C39}"/>
              </a:ext>
            </a:extLst>
          </p:cNvPr>
          <p:cNvPicPr>
            <a:picLocks noChangeAspect="1"/>
          </p:cNvPicPr>
          <p:nvPr/>
        </p:nvPicPr>
        <p:blipFill rotWithShape="1">
          <a:blip r:embed="rId2">
            <a:extLst>
              <a:ext uri="{28A0092B-C50C-407E-A947-70E740481C1C}">
                <a14:useLocalDpi xmlns:a14="http://schemas.microsoft.com/office/drawing/2010/main" val="0"/>
              </a:ext>
            </a:extLst>
          </a:blip>
          <a:srcRect l="17167" t="20724" r="17500" b="11716"/>
          <a:stretch/>
        </p:blipFill>
        <p:spPr>
          <a:xfrm>
            <a:off x="77896" y="-39756"/>
            <a:ext cx="12114104" cy="6721475"/>
          </a:xfrm>
          <a:prstGeom prst="rect">
            <a:avLst/>
          </a:prstGeom>
        </p:spPr>
      </p:pic>
    </p:spTree>
    <p:extLst>
      <p:ext uri="{BB962C8B-B14F-4D97-AF65-F5344CB8AC3E}">
        <p14:creationId xmlns:p14="http://schemas.microsoft.com/office/powerpoint/2010/main" val="839100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520FA43-A8CA-769E-8401-F7EAC9301C2C}"/>
              </a:ext>
            </a:extLst>
          </p:cNvPr>
          <p:cNvSpPr>
            <a:spLocks noGrp="1"/>
          </p:cNvSpPr>
          <p:nvPr>
            <p:ph type="title"/>
          </p:nvPr>
        </p:nvSpPr>
        <p:spPr/>
        <p:txBody>
          <a:bodyPr/>
          <a:lstStyle/>
          <a:p>
            <a:r>
              <a:rPr lang="en-US" dirty="0" err="1"/>
              <a:t>LifeCycle</a:t>
            </a:r>
            <a:r>
              <a:rPr lang="en-US" dirty="0"/>
              <a:t> Assessment: CLIC &amp; ILC</a:t>
            </a:r>
            <a:endParaRPr lang="en-GB" dirty="0"/>
          </a:p>
        </p:txBody>
      </p:sp>
      <p:sp>
        <p:nvSpPr>
          <p:cNvPr id="4" name="Footer Placeholder 3">
            <a:extLst>
              <a:ext uri="{FF2B5EF4-FFF2-40B4-BE49-F238E27FC236}">
                <a16:creationId xmlns:a16="http://schemas.microsoft.com/office/drawing/2014/main" id="{46DD47D9-5280-FD34-EE4A-ED8D0F032E39}"/>
              </a:ext>
            </a:extLst>
          </p:cNvPr>
          <p:cNvSpPr>
            <a:spLocks noGrp="1"/>
          </p:cNvSpPr>
          <p:nvPr>
            <p:ph type="ftr" sz="quarter" idx="11"/>
          </p:nvPr>
        </p:nvSpPr>
        <p:spPr/>
        <p:txBody>
          <a:bodyPr/>
          <a:lstStyle/>
          <a:p>
            <a:r>
              <a:rPr lang="en-US" dirty="0"/>
              <a:t>R. Losito, Sustainability and future accelerators, challenge or opportunity?</a:t>
            </a:r>
            <a:endParaRPr lang="it-IT" sz="1000" kern="1200" dirty="0">
              <a:solidFill>
                <a:schemeClr val="bg1"/>
              </a:solidFill>
              <a:latin typeface="+mn-lt"/>
              <a:ea typeface="+mn-ea"/>
              <a:cs typeface="+mn-cs"/>
            </a:endParaRPr>
          </a:p>
        </p:txBody>
      </p:sp>
      <p:sp>
        <p:nvSpPr>
          <p:cNvPr id="5" name="Slide Number Placeholder 4">
            <a:extLst>
              <a:ext uri="{FF2B5EF4-FFF2-40B4-BE49-F238E27FC236}">
                <a16:creationId xmlns:a16="http://schemas.microsoft.com/office/drawing/2014/main" id="{BD2F5B02-856A-9085-4EC4-CBD332B7B2C2}"/>
              </a:ext>
            </a:extLst>
          </p:cNvPr>
          <p:cNvSpPr>
            <a:spLocks noGrp="1"/>
          </p:cNvSpPr>
          <p:nvPr>
            <p:ph type="sldNum" sz="quarter" idx="12"/>
          </p:nvPr>
        </p:nvSpPr>
        <p:spPr/>
        <p:txBody>
          <a:bodyPr/>
          <a:lstStyle/>
          <a:p>
            <a:pPr>
              <a:defRPr/>
            </a:pPr>
            <a:fld id="{36B5EA5A-BC32-A742-B11B-8E7414D5B535}" type="slidenum">
              <a:rPr lang="en-US" smtClean="0"/>
              <a:t>17</a:t>
            </a:fld>
            <a:endParaRPr lang="en-US"/>
          </a:p>
        </p:txBody>
      </p:sp>
      <p:pic>
        <p:nvPicPr>
          <p:cNvPr id="10" name="Content Placeholder 9" descr="Diagram of a diagram of a building&#10;&#10;Description automatically generated">
            <a:extLst>
              <a:ext uri="{FF2B5EF4-FFF2-40B4-BE49-F238E27FC236}">
                <a16:creationId xmlns:a16="http://schemas.microsoft.com/office/drawing/2014/main" id="{CEC96D11-86FF-DB37-23A9-6072EE8F9711}"/>
              </a:ext>
            </a:extLst>
          </p:cNvPr>
          <p:cNvPicPr>
            <a:picLocks noGrp="1" noChangeAspect="1"/>
          </p:cNvPicPr>
          <p:nvPr>
            <p:ph idx="1"/>
          </p:nvPr>
        </p:nvPicPr>
        <p:blipFill>
          <a:blip r:embed="rId2"/>
          <a:stretch>
            <a:fillRect/>
          </a:stretch>
        </p:blipFill>
        <p:spPr>
          <a:xfrm>
            <a:off x="126881" y="1555845"/>
            <a:ext cx="11995685" cy="4210334"/>
          </a:xfrm>
        </p:spPr>
      </p:pic>
      <p:sp>
        <p:nvSpPr>
          <p:cNvPr id="6" name="Date Placeholder 5">
            <a:extLst>
              <a:ext uri="{FF2B5EF4-FFF2-40B4-BE49-F238E27FC236}">
                <a16:creationId xmlns:a16="http://schemas.microsoft.com/office/drawing/2014/main" id="{EDBF6DDD-18A3-7E5C-D04B-A640D205E53C}"/>
              </a:ext>
            </a:extLst>
          </p:cNvPr>
          <p:cNvSpPr>
            <a:spLocks noGrp="1"/>
          </p:cNvSpPr>
          <p:nvPr>
            <p:ph type="dt" sz="half" idx="10"/>
          </p:nvPr>
        </p:nvSpPr>
        <p:spPr/>
        <p:txBody>
          <a:bodyPr/>
          <a:lstStyle/>
          <a:p>
            <a:r>
              <a:rPr lang="en-US"/>
              <a:t>29 August 2023</a:t>
            </a:r>
            <a:endParaRPr lang="en-US" dirty="0"/>
          </a:p>
        </p:txBody>
      </p:sp>
    </p:spTree>
    <p:extLst>
      <p:ext uri="{BB962C8B-B14F-4D97-AF65-F5344CB8AC3E}">
        <p14:creationId xmlns:p14="http://schemas.microsoft.com/office/powerpoint/2010/main" val="37415650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graph of different colored squares&#10;&#10;Description automatically generated">
            <a:extLst>
              <a:ext uri="{FF2B5EF4-FFF2-40B4-BE49-F238E27FC236}">
                <a16:creationId xmlns:a16="http://schemas.microsoft.com/office/drawing/2014/main" id="{1BE49543-5E9C-DF52-503C-56BA56DC212F}"/>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214"/>
          <a:stretch/>
        </p:blipFill>
        <p:spPr>
          <a:xfrm>
            <a:off x="191386" y="1843665"/>
            <a:ext cx="5522409" cy="3170669"/>
          </a:xfrm>
        </p:spPr>
      </p:pic>
      <p:sp>
        <p:nvSpPr>
          <p:cNvPr id="3" name="Title 2">
            <a:extLst>
              <a:ext uri="{FF2B5EF4-FFF2-40B4-BE49-F238E27FC236}">
                <a16:creationId xmlns:a16="http://schemas.microsoft.com/office/drawing/2014/main" id="{2E2E7BF0-5101-4BC9-903D-7066FF7CCFF3}"/>
              </a:ext>
            </a:extLst>
          </p:cNvPr>
          <p:cNvSpPr>
            <a:spLocks noGrp="1"/>
          </p:cNvSpPr>
          <p:nvPr>
            <p:ph type="title"/>
          </p:nvPr>
        </p:nvSpPr>
        <p:spPr/>
        <p:txBody>
          <a:bodyPr/>
          <a:lstStyle/>
          <a:p>
            <a:r>
              <a:rPr lang="en-US" dirty="0" err="1"/>
              <a:t>LifeCycle</a:t>
            </a:r>
            <a:r>
              <a:rPr lang="en-US" dirty="0"/>
              <a:t> Assessment: CLIC &amp; ILC</a:t>
            </a:r>
            <a:endParaRPr lang="en-GB" dirty="0"/>
          </a:p>
        </p:txBody>
      </p:sp>
      <p:sp>
        <p:nvSpPr>
          <p:cNvPr id="4" name="Footer Placeholder 3">
            <a:extLst>
              <a:ext uri="{FF2B5EF4-FFF2-40B4-BE49-F238E27FC236}">
                <a16:creationId xmlns:a16="http://schemas.microsoft.com/office/drawing/2014/main" id="{8B0EEE45-EC0D-55E8-1FE8-2F22E9904784}"/>
              </a:ext>
            </a:extLst>
          </p:cNvPr>
          <p:cNvSpPr>
            <a:spLocks noGrp="1"/>
          </p:cNvSpPr>
          <p:nvPr>
            <p:ph type="ftr" sz="quarter" idx="11"/>
          </p:nvPr>
        </p:nvSpPr>
        <p:spPr/>
        <p:txBody>
          <a:bodyPr/>
          <a:lstStyle/>
          <a:p>
            <a:pPr>
              <a:defRPr/>
            </a:pPr>
            <a:r>
              <a:rPr lang="en-US" dirty="0"/>
              <a:t>R. Losito, Sustainability and future accelerators, challenge or opportunity?</a:t>
            </a:r>
            <a:endParaRPr lang="it-IT" sz="1000" kern="1200" dirty="0">
              <a:solidFill>
                <a:schemeClr val="bg1"/>
              </a:solidFill>
              <a:latin typeface="+mn-lt"/>
              <a:ea typeface="+mn-ea"/>
              <a:cs typeface="+mn-cs"/>
            </a:endParaRPr>
          </a:p>
        </p:txBody>
      </p:sp>
      <p:sp>
        <p:nvSpPr>
          <p:cNvPr id="5" name="Slide Number Placeholder 4">
            <a:extLst>
              <a:ext uri="{FF2B5EF4-FFF2-40B4-BE49-F238E27FC236}">
                <a16:creationId xmlns:a16="http://schemas.microsoft.com/office/drawing/2014/main" id="{774B7CFF-7DD7-1E74-0D3D-7B3C01EE35DF}"/>
              </a:ext>
            </a:extLst>
          </p:cNvPr>
          <p:cNvSpPr>
            <a:spLocks noGrp="1"/>
          </p:cNvSpPr>
          <p:nvPr>
            <p:ph type="sldNum" sz="quarter" idx="12"/>
          </p:nvPr>
        </p:nvSpPr>
        <p:spPr/>
        <p:txBody>
          <a:bodyPr/>
          <a:lstStyle/>
          <a:p>
            <a:pPr>
              <a:defRPr/>
            </a:pPr>
            <a:fld id="{36B5EA5A-BC32-A742-B11B-8E7414D5B535}" type="slidenum">
              <a:rPr lang="en-US" smtClean="0"/>
              <a:t>18</a:t>
            </a:fld>
            <a:endParaRPr lang="en-US"/>
          </a:p>
        </p:txBody>
      </p:sp>
      <p:pic>
        <p:nvPicPr>
          <p:cNvPr id="9" name="Picture 8" descr="A black text on a white background&#10;&#10;Description automatically generated">
            <a:extLst>
              <a:ext uri="{FF2B5EF4-FFF2-40B4-BE49-F238E27FC236}">
                <a16:creationId xmlns:a16="http://schemas.microsoft.com/office/drawing/2014/main" id="{BE01D0A5-062E-6CA8-9F3B-9001870EBA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4356" y="1843665"/>
            <a:ext cx="6227644" cy="3030888"/>
          </a:xfrm>
          <a:prstGeom prst="rect">
            <a:avLst/>
          </a:prstGeom>
        </p:spPr>
      </p:pic>
      <p:sp>
        <p:nvSpPr>
          <p:cNvPr id="10" name="Content Placeholder 1">
            <a:extLst>
              <a:ext uri="{FF2B5EF4-FFF2-40B4-BE49-F238E27FC236}">
                <a16:creationId xmlns:a16="http://schemas.microsoft.com/office/drawing/2014/main" id="{D924315A-15E4-896C-E394-95EDE1003659}"/>
              </a:ext>
            </a:extLst>
          </p:cNvPr>
          <p:cNvSpPr txBox="1">
            <a:spLocks/>
          </p:cNvSpPr>
          <p:nvPr/>
        </p:nvSpPr>
        <p:spPr bwMode="auto">
          <a:xfrm>
            <a:off x="407989" y="5278883"/>
            <a:ext cx="11376024" cy="921892"/>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42900" indent="-342900">
              <a:buFont typeface="Arial" panose="020B0604020202020204" pitchFamily="34" charset="0"/>
              <a:buChar char="•"/>
            </a:pPr>
            <a:r>
              <a:rPr lang="en-US" kern="0" dirty="0"/>
              <a:t>We need to consider how to get to net zero carbon operation and 40% less impacting construction for our future projects….</a:t>
            </a:r>
          </a:p>
          <a:p>
            <a:pPr marL="342900" indent="-342900">
              <a:buFont typeface="Arial" panose="020B0604020202020204" pitchFamily="34" charset="0"/>
              <a:buChar char="•"/>
            </a:pPr>
            <a:endParaRPr lang="en-GB" kern="0" dirty="0"/>
          </a:p>
        </p:txBody>
      </p:sp>
      <p:cxnSp>
        <p:nvCxnSpPr>
          <p:cNvPr id="6" name="Straight Connector 5">
            <a:extLst>
              <a:ext uri="{FF2B5EF4-FFF2-40B4-BE49-F238E27FC236}">
                <a16:creationId xmlns:a16="http://schemas.microsoft.com/office/drawing/2014/main" id="{0A866FA2-976E-4DBE-6381-37F3963A2C59}"/>
              </a:ext>
            </a:extLst>
          </p:cNvPr>
          <p:cNvCxnSpPr>
            <a:cxnSpLocks/>
          </p:cNvCxnSpPr>
          <p:nvPr/>
        </p:nvCxnSpPr>
        <p:spPr>
          <a:xfrm>
            <a:off x="9246358" y="3323230"/>
            <a:ext cx="1861188" cy="0"/>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11" name="Straight Connector 10">
            <a:extLst>
              <a:ext uri="{FF2B5EF4-FFF2-40B4-BE49-F238E27FC236}">
                <a16:creationId xmlns:a16="http://schemas.microsoft.com/office/drawing/2014/main" id="{338B6370-65CB-C9E0-2A5C-06A3D07709C7}"/>
              </a:ext>
            </a:extLst>
          </p:cNvPr>
          <p:cNvCxnSpPr>
            <a:cxnSpLocks/>
          </p:cNvCxnSpPr>
          <p:nvPr/>
        </p:nvCxnSpPr>
        <p:spPr>
          <a:xfrm>
            <a:off x="6252950" y="3598460"/>
            <a:ext cx="5033749" cy="0"/>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13" name="Straight Connector 12">
            <a:extLst>
              <a:ext uri="{FF2B5EF4-FFF2-40B4-BE49-F238E27FC236}">
                <a16:creationId xmlns:a16="http://schemas.microsoft.com/office/drawing/2014/main" id="{926C2CCE-1C3B-A347-E816-CD35A079225D}"/>
              </a:ext>
            </a:extLst>
          </p:cNvPr>
          <p:cNvCxnSpPr>
            <a:cxnSpLocks/>
          </p:cNvCxnSpPr>
          <p:nvPr/>
        </p:nvCxnSpPr>
        <p:spPr>
          <a:xfrm>
            <a:off x="6252950" y="3873690"/>
            <a:ext cx="2809163" cy="0"/>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16" name="Straight Connector 15">
            <a:extLst>
              <a:ext uri="{FF2B5EF4-FFF2-40B4-BE49-F238E27FC236}">
                <a16:creationId xmlns:a16="http://schemas.microsoft.com/office/drawing/2014/main" id="{D909C275-92D6-3476-923A-6789A61728D8}"/>
              </a:ext>
            </a:extLst>
          </p:cNvPr>
          <p:cNvCxnSpPr/>
          <p:nvPr/>
        </p:nvCxnSpPr>
        <p:spPr>
          <a:xfrm>
            <a:off x="9178119" y="4121624"/>
            <a:ext cx="2183642"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7" name="Straight Connector 16">
            <a:extLst>
              <a:ext uri="{FF2B5EF4-FFF2-40B4-BE49-F238E27FC236}">
                <a16:creationId xmlns:a16="http://schemas.microsoft.com/office/drawing/2014/main" id="{2C6E22D8-6D37-5DD3-EF6E-7D2F37B80367}"/>
              </a:ext>
            </a:extLst>
          </p:cNvPr>
          <p:cNvCxnSpPr>
            <a:cxnSpLocks/>
          </p:cNvCxnSpPr>
          <p:nvPr/>
        </p:nvCxnSpPr>
        <p:spPr>
          <a:xfrm>
            <a:off x="6252950" y="4424150"/>
            <a:ext cx="4854596" cy="0"/>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19" name="TextBox 18">
            <a:extLst>
              <a:ext uri="{FF2B5EF4-FFF2-40B4-BE49-F238E27FC236}">
                <a16:creationId xmlns:a16="http://schemas.microsoft.com/office/drawing/2014/main" id="{3E5CD8AB-EBE2-EB26-54C8-1817F129BA15}"/>
              </a:ext>
            </a:extLst>
          </p:cNvPr>
          <p:cNvSpPr txBox="1"/>
          <p:nvPr/>
        </p:nvSpPr>
        <p:spPr>
          <a:xfrm>
            <a:off x="5650174" y="4606606"/>
            <a:ext cx="6113372" cy="276999"/>
          </a:xfrm>
          <a:prstGeom prst="rect">
            <a:avLst/>
          </a:prstGeom>
          <a:noFill/>
        </p:spPr>
        <p:txBody>
          <a:bodyPr wrap="square" lIns="0" tIns="0" rIns="0" bIns="0" rtlCol="0">
            <a:spAutoFit/>
          </a:bodyPr>
          <a:lstStyle/>
          <a:p>
            <a:pPr algn="l"/>
            <a:r>
              <a:rPr lang="it-IT" dirty="0">
                <a:hlinkClick r:id="rId4"/>
              </a:rPr>
              <a:t>https://climatechampions.unfccc.int/system/breakthroughs/</a:t>
            </a:r>
            <a:r>
              <a:rPr lang="it-IT" dirty="0"/>
              <a:t> </a:t>
            </a:r>
          </a:p>
        </p:txBody>
      </p:sp>
      <p:sp>
        <p:nvSpPr>
          <p:cNvPr id="8" name="Date Placeholder 7">
            <a:extLst>
              <a:ext uri="{FF2B5EF4-FFF2-40B4-BE49-F238E27FC236}">
                <a16:creationId xmlns:a16="http://schemas.microsoft.com/office/drawing/2014/main" id="{DE017888-4E13-228F-FCDC-A419447DAC8F}"/>
              </a:ext>
            </a:extLst>
          </p:cNvPr>
          <p:cNvSpPr>
            <a:spLocks noGrp="1"/>
          </p:cNvSpPr>
          <p:nvPr>
            <p:ph type="dt" sz="half" idx="10"/>
          </p:nvPr>
        </p:nvSpPr>
        <p:spPr/>
        <p:txBody>
          <a:bodyPr/>
          <a:lstStyle/>
          <a:p>
            <a:r>
              <a:rPr lang="en-US"/>
              <a:t>29 August 2023</a:t>
            </a:r>
            <a:endParaRPr lang="en-US" dirty="0"/>
          </a:p>
        </p:txBody>
      </p:sp>
    </p:spTree>
    <p:extLst>
      <p:ext uri="{BB962C8B-B14F-4D97-AF65-F5344CB8AC3E}">
        <p14:creationId xmlns:p14="http://schemas.microsoft.com/office/powerpoint/2010/main" val="15770464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3C4041F-A78F-3AF1-68CE-ACAFA2D47F77}"/>
              </a:ext>
            </a:extLst>
          </p:cNvPr>
          <p:cNvSpPr>
            <a:spLocks noGrp="1"/>
          </p:cNvSpPr>
          <p:nvPr>
            <p:ph type="title"/>
          </p:nvPr>
        </p:nvSpPr>
        <p:spPr>
          <a:xfrm>
            <a:off x="407989" y="373593"/>
            <a:ext cx="5616574" cy="1065742"/>
          </a:xfrm>
        </p:spPr>
        <p:txBody>
          <a:bodyPr anchor="t">
            <a:normAutofit/>
          </a:bodyPr>
          <a:lstStyle/>
          <a:p>
            <a:r>
              <a:rPr lang="en-US" dirty="0"/>
              <a:t>Concrete</a:t>
            </a:r>
            <a:endParaRPr lang="it-IT" dirty="0"/>
          </a:p>
        </p:txBody>
      </p:sp>
      <p:sp>
        <p:nvSpPr>
          <p:cNvPr id="8" name="Content Placeholder 7">
            <a:extLst>
              <a:ext uri="{FF2B5EF4-FFF2-40B4-BE49-F238E27FC236}">
                <a16:creationId xmlns:a16="http://schemas.microsoft.com/office/drawing/2014/main" id="{19032767-98FB-FEBD-1DD8-A5280FD1313A}"/>
              </a:ext>
            </a:extLst>
          </p:cNvPr>
          <p:cNvSpPr>
            <a:spLocks noGrp="1"/>
          </p:cNvSpPr>
          <p:nvPr>
            <p:ph sz="half" idx="1"/>
          </p:nvPr>
        </p:nvSpPr>
        <p:spPr>
          <a:xfrm>
            <a:off x="407987" y="1598658"/>
            <a:ext cx="5525885" cy="4608512"/>
          </a:xfrm>
        </p:spPr>
        <p:txBody>
          <a:bodyPr>
            <a:normAutofit/>
          </a:bodyPr>
          <a:lstStyle/>
          <a:p>
            <a:pPr marL="342900" indent="-342900">
              <a:buFont typeface="Arial" panose="020B0604020202020204" pitchFamily="34" charset="0"/>
              <a:buChar char="•"/>
            </a:pPr>
            <a:r>
              <a:rPr lang="en-US" sz="1900" dirty="0">
                <a:solidFill>
                  <a:srgbClr val="0033A0"/>
                </a:solidFill>
              </a:rPr>
              <a:t>We will need concrete for any new project</a:t>
            </a:r>
          </a:p>
          <a:p>
            <a:pPr marL="342900" indent="-342900">
              <a:buFont typeface="Arial" panose="020B0604020202020204" pitchFamily="34" charset="0"/>
              <a:buChar char="•"/>
            </a:pPr>
            <a:r>
              <a:rPr lang="en-US" sz="1900" dirty="0">
                <a:solidFill>
                  <a:srgbClr val="0033A0"/>
                </a:solidFill>
              </a:rPr>
              <a:t>Production of concrete is inherently producing CO</a:t>
            </a:r>
            <a:r>
              <a:rPr lang="en-US" sz="1900" baseline="-25000" dirty="0">
                <a:solidFill>
                  <a:srgbClr val="0033A0"/>
                </a:solidFill>
              </a:rPr>
              <a:t>2</a:t>
            </a:r>
            <a:r>
              <a:rPr lang="en-US" sz="1900" dirty="0">
                <a:solidFill>
                  <a:srgbClr val="0033A0"/>
                </a:solidFill>
              </a:rPr>
              <a:t> </a:t>
            </a:r>
          </a:p>
          <a:p>
            <a:pPr marL="342900" indent="-342900">
              <a:buFont typeface="Arial" panose="020B0604020202020204" pitchFamily="34" charset="0"/>
              <a:buChar char="•"/>
            </a:pPr>
            <a:r>
              <a:rPr lang="en-US" sz="1900" dirty="0">
                <a:solidFill>
                  <a:srgbClr val="0033A0"/>
                </a:solidFill>
              </a:rPr>
              <a:t>From Limestone (CaCO</a:t>
            </a:r>
            <a:r>
              <a:rPr lang="en-US" sz="1900" baseline="-25000" dirty="0">
                <a:solidFill>
                  <a:srgbClr val="0033A0"/>
                </a:solidFill>
              </a:rPr>
              <a:t>3</a:t>
            </a:r>
            <a:r>
              <a:rPr lang="en-US" sz="1900" dirty="0">
                <a:solidFill>
                  <a:srgbClr val="0033A0"/>
                </a:solidFill>
              </a:rPr>
              <a:t>), through calcination (heating at 1450°C):</a:t>
            </a:r>
          </a:p>
          <a:p>
            <a:pPr marL="342900" indent="-342900">
              <a:buFont typeface="Arial" panose="020B0604020202020204" pitchFamily="34" charset="0"/>
              <a:buChar char="•"/>
            </a:pPr>
            <a:r>
              <a:rPr lang="en-US" sz="1900" dirty="0">
                <a:solidFill>
                  <a:srgbClr val="0033A0"/>
                </a:solidFill>
              </a:rPr>
              <a:t>CaCO</a:t>
            </a:r>
            <a:r>
              <a:rPr lang="en-US" sz="1900" baseline="-25000" dirty="0">
                <a:solidFill>
                  <a:srgbClr val="0033A0"/>
                </a:solidFill>
              </a:rPr>
              <a:t>3 </a:t>
            </a:r>
            <a:r>
              <a:rPr lang="en-US" sz="1900" dirty="0">
                <a:solidFill>
                  <a:srgbClr val="0033A0"/>
                </a:solidFill>
                <a:sym typeface="Wingdings" panose="05000000000000000000" pitchFamily="2" charset="2"/>
              </a:rPr>
              <a:t> </a:t>
            </a:r>
            <a:r>
              <a:rPr lang="en-US" sz="1900" dirty="0" err="1">
                <a:solidFill>
                  <a:srgbClr val="0033A0"/>
                </a:solidFill>
                <a:sym typeface="Wingdings" panose="05000000000000000000" pitchFamily="2" charset="2"/>
              </a:rPr>
              <a:t>CaO</a:t>
            </a:r>
            <a:r>
              <a:rPr lang="en-US" sz="1900" dirty="0">
                <a:solidFill>
                  <a:srgbClr val="0033A0"/>
                </a:solidFill>
                <a:sym typeface="Wingdings" panose="05000000000000000000" pitchFamily="2" charset="2"/>
              </a:rPr>
              <a:t>  +   </a:t>
            </a:r>
            <a:r>
              <a:rPr lang="en-US" sz="1900" dirty="0">
                <a:solidFill>
                  <a:srgbClr val="0033A0"/>
                </a:solidFill>
              </a:rPr>
              <a:t>CO</a:t>
            </a:r>
            <a:r>
              <a:rPr lang="en-US" sz="1900" baseline="-25000" dirty="0">
                <a:solidFill>
                  <a:srgbClr val="0033A0"/>
                </a:solidFill>
              </a:rPr>
              <a:t>2</a:t>
            </a:r>
          </a:p>
          <a:p>
            <a:pPr marL="342900" indent="-342900">
              <a:buFont typeface="Arial" panose="020B0604020202020204" pitchFamily="34" charset="0"/>
              <a:buChar char="•"/>
            </a:pPr>
            <a:endParaRPr lang="en-US" sz="1900" dirty="0">
              <a:solidFill>
                <a:srgbClr val="0033A0"/>
              </a:solidFill>
            </a:endParaRPr>
          </a:p>
          <a:p>
            <a:pPr marL="342900" indent="-342900">
              <a:buFont typeface="Arial" panose="020B0604020202020204" pitchFamily="34" charset="0"/>
              <a:buChar char="•"/>
            </a:pPr>
            <a:r>
              <a:rPr lang="en-US" sz="1900" dirty="0">
                <a:solidFill>
                  <a:srgbClr val="0033A0"/>
                </a:solidFill>
              </a:rPr>
              <a:t>For all projects, already today (and even more in 2050) the impact of construction of new accelerators will overcome the impact of their operation because of concrete!</a:t>
            </a:r>
          </a:p>
          <a:p>
            <a:pPr marL="342900" indent="-342900">
              <a:buFont typeface="Arial" panose="020B0604020202020204" pitchFamily="34" charset="0"/>
              <a:buChar char="•"/>
            </a:pPr>
            <a:endParaRPr lang="en-US" sz="1900" baseline="-25000" dirty="0">
              <a:solidFill>
                <a:srgbClr val="0033A0"/>
              </a:solidFill>
            </a:endParaRPr>
          </a:p>
        </p:txBody>
      </p:sp>
      <p:sp>
        <p:nvSpPr>
          <p:cNvPr id="4" name="Date Placeholder 3">
            <a:extLst>
              <a:ext uri="{FF2B5EF4-FFF2-40B4-BE49-F238E27FC236}">
                <a16:creationId xmlns:a16="http://schemas.microsoft.com/office/drawing/2014/main" id="{F6DF4CDA-A3D4-00B5-3F3E-6A5009DD7AAE}"/>
              </a:ext>
            </a:extLst>
          </p:cNvPr>
          <p:cNvSpPr>
            <a:spLocks noGrp="1"/>
          </p:cNvSpPr>
          <p:nvPr>
            <p:ph type="dt" sz="half" idx="14"/>
          </p:nvPr>
        </p:nvSpPr>
        <p:spPr>
          <a:xfrm>
            <a:off x="2729132" y="6350851"/>
            <a:ext cx="1387256" cy="365125"/>
          </a:xfrm>
        </p:spPr>
        <p:txBody>
          <a:bodyPr anchor="ctr">
            <a:normAutofit/>
          </a:bodyPr>
          <a:lstStyle/>
          <a:p>
            <a:pPr>
              <a:spcAft>
                <a:spcPts val="600"/>
              </a:spcAft>
            </a:pPr>
            <a:r>
              <a:rPr lang="it-IT"/>
              <a:t>12 March 2024</a:t>
            </a:r>
            <a:endParaRPr lang="en-US"/>
          </a:p>
        </p:txBody>
      </p:sp>
      <p:sp>
        <p:nvSpPr>
          <p:cNvPr id="5" name="Footer Placeholder 4">
            <a:extLst>
              <a:ext uri="{FF2B5EF4-FFF2-40B4-BE49-F238E27FC236}">
                <a16:creationId xmlns:a16="http://schemas.microsoft.com/office/drawing/2014/main" id="{79E29CF2-B19A-807E-3754-EACD630B8F34}"/>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R. Losito | Sustainability in future Colliders | IMCC Annual Meeting '24</a:t>
            </a:r>
            <a:endParaRPr lang="en-US"/>
          </a:p>
        </p:txBody>
      </p:sp>
      <p:sp>
        <p:nvSpPr>
          <p:cNvPr id="6" name="Slide Number Placeholder 5">
            <a:extLst>
              <a:ext uri="{FF2B5EF4-FFF2-40B4-BE49-F238E27FC236}">
                <a16:creationId xmlns:a16="http://schemas.microsoft.com/office/drawing/2014/main" id="{D56A723E-E505-B5DF-C719-4043B8E6FBED}"/>
              </a:ext>
            </a:extLst>
          </p:cNvPr>
          <p:cNvSpPr>
            <a:spLocks noGrp="1"/>
          </p:cNvSpPr>
          <p:nvPr>
            <p:ph type="sldNum" sz="quarter" idx="16"/>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19</a:t>
            </a:fld>
            <a:endParaRPr lang="en-US"/>
          </a:p>
        </p:txBody>
      </p:sp>
      <p:pic>
        <p:nvPicPr>
          <p:cNvPr id="9" name="Picture 8" descr="A white cover with red text&#10;&#10;Description automatically generated">
            <a:extLst>
              <a:ext uri="{FF2B5EF4-FFF2-40B4-BE49-F238E27FC236}">
                <a16:creationId xmlns:a16="http://schemas.microsoft.com/office/drawing/2014/main" id="{B61760DF-3632-4B14-EDE9-1022D4FA03B5}"/>
              </a:ext>
            </a:extLst>
          </p:cNvPr>
          <p:cNvPicPr>
            <a:picLocks noChangeAspect="1"/>
          </p:cNvPicPr>
          <p:nvPr/>
        </p:nvPicPr>
        <p:blipFill rotWithShape="1">
          <a:blip r:embed="rId2"/>
          <a:srcRect r="8176"/>
          <a:stretch/>
        </p:blipFill>
        <p:spPr>
          <a:xfrm>
            <a:off x="6167439" y="1278661"/>
            <a:ext cx="5650505" cy="4300678"/>
          </a:xfrm>
          <a:prstGeom prst="rect">
            <a:avLst/>
          </a:prstGeom>
        </p:spPr>
      </p:pic>
    </p:spTree>
    <p:extLst>
      <p:ext uri="{BB962C8B-B14F-4D97-AF65-F5344CB8AC3E}">
        <p14:creationId xmlns:p14="http://schemas.microsoft.com/office/powerpoint/2010/main" val="444869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E42D184F-E8B7-E21B-355E-6119B243822F}"/>
              </a:ext>
            </a:extLst>
          </p:cNvPr>
          <p:cNvSpPr>
            <a:spLocks noGrp="1"/>
          </p:cNvSpPr>
          <p:nvPr>
            <p:ph idx="1"/>
          </p:nvPr>
        </p:nvSpPr>
        <p:spPr/>
        <p:txBody>
          <a:bodyPr/>
          <a:lstStyle/>
          <a:p>
            <a:r>
              <a:rPr lang="en-US" dirty="0"/>
              <a:t>Where are we heading to:  UN Sustainable goals</a:t>
            </a:r>
          </a:p>
          <a:p>
            <a:r>
              <a:rPr lang="en-US" dirty="0"/>
              <a:t>What parameters are important for a Collider?  </a:t>
            </a:r>
          </a:p>
          <a:p>
            <a:pPr lvl="1"/>
            <a:r>
              <a:rPr lang="en-US" dirty="0"/>
              <a:t>Energy</a:t>
            </a:r>
          </a:p>
          <a:p>
            <a:pPr lvl="1"/>
            <a:r>
              <a:rPr lang="en-US" dirty="0"/>
              <a:t>CO</a:t>
            </a:r>
            <a:r>
              <a:rPr lang="en-US" baseline="-25000" dirty="0"/>
              <a:t>2</a:t>
            </a:r>
          </a:p>
          <a:p>
            <a:pPr lvl="1"/>
            <a:r>
              <a:rPr lang="en-US" dirty="0"/>
              <a:t>Use of Land</a:t>
            </a:r>
          </a:p>
          <a:p>
            <a:pPr lvl="1"/>
            <a:r>
              <a:rPr lang="en-US" dirty="0"/>
              <a:t>Responsible procurement…</a:t>
            </a:r>
          </a:p>
          <a:p>
            <a:r>
              <a:rPr lang="en-US" dirty="0"/>
              <a:t>Can we compare different colliders based on sustainability? </a:t>
            </a:r>
          </a:p>
          <a:p>
            <a:pPr lvl="1"/>
            <a:endParaRPr lang="it-IT" dirty="0"/>
          </a:p>
          <a:p>
            <a:r>
              <a:rPr lang="it-IT" dirty="0"/>
              <a:t>COnclusions</a:t>
            </a:r>
          </a:p>
        </p:txBody>
      </p:sp>
      <p:sp>
        <p:nvSpPr>
          <p:cNvPr id="7" name="Title 6">
            <a:extLst>
              <a:ext uri="{FF2B5EF4-FFF2-40B4-BE49-F238E27FC236}">
                <a16:creationId xmlns:a16="http://schemas.microsoft.com/office/drawing/2014/main" id="{0C9B16B0-E848-236D-8CAB-EC0F7B40B0E6}"/>
              </a:ext>
            </a:extLst>
          </p:cNvPr>
          <p:cNvSpPr>
            <a:spLocks noGrp="1"/>
          </p:cNvSpPr>
          <p:nvPr>
            <p:ph type="title"/>
          </p:nvPr>
        </p:nvSpPr>
        <p:spPr/>
        <p:txBody>
          <a:bodyPr/>
          <a:lstStyle/>
          <a:p>
            <a:r>
              <a:rPr lang="en-US" dirty="0"/>
              <a:t>Outline</a:t>
            </a:r>
            <a:endParaRPr lang="it-IT" dirty="0"/>
          </a:p>
        </p:txBody>
      </p:sp>
      <p:sp>
        <p:nvSpPr>
          <p:cNvPr id="4" name="Date Placeholder 3">
            <a:extLst>
              <a:ext uri="{FF2B5EF4-FFF2-40B4-BE49-F238E27FC236}">
                <a16:creationId xmlns:a16="http://schemas.microsoft.com/office/drawing/2014/main" id="{65770DF8-9628-67D0-4FB0-C0D401CE7BFB}"/>
              </a:ext>
            </a:extLst>
          </p:cNvPr>
          <p:cNvSpPr>
            <a:spLocks noGrp="1"/>
          </p:cNvSpPr>
          <p:nvPr>
            <p:ph type="dt" sz="half" idx="10"/>
          </p:nvPr>
        </p:nvSpPr>
        <p:spPr/>
        <p:txBody>
          <a:bodyPr/>
          <a:lstStyle/>
          <a:p>
            <a:r>
              <a:rPr lang="it-IT"/>
              <a:t>12 March 2024</a:t>
            </a:r>
            <a:endParaRPr lang="en-US" dirty="0"/>
          </a:p>
        </p:txBody>
      </p:sp>
      <p:sp>
        <p:nvSpPr>
          <p:cNvPr id="5" name="Footer Placeholder 4">
            <a:extLst>
              <a:ext uri="{FF2B5EF4-FFF2-40B4-BE49-F238E27FC236}">
                <a16:creationId xmlns:a16="http://schemas.microsoft.com/office/drawing/2014/main" id="{035914D4-FA40-51DC-FEB1-F53FF30DA32E}"/>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6" name="Slide Number Placeholder 5">
            <a:extLst>
              <a:ext uri="{FF2B5EF4-FFF2-40B4-BE49-F238E27FC236}">
                <a16:creationId xmlns:a16="http://schemas.microsoft.com/office/drawing/2014/main" id="{E27D1DDD-CE30-941E-537B-4FF850BEEA53}"/>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20703070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3C4041F-A78F-3AF1-68CE-ACAFA2D47F77}"/>
              </a:ext>
            </a:extLst>
          </p:cNvPr>
          <p:cNvSpPr>
            <a:spLocks noGrp="1"/>
          </p:cNvSpPr>
          <p:nvPr>
            <p:ph type="title"/>
          </p:nvPr>
        </p:nvSpPr>
        <p:spPr>
          <a:xfrm>
            <a:off x="407989" y="373593"/>
            <a:ext cx="5616574" cy="1065742"/>
          </a:xfrm>
        </p:spPr>
        <p:txBody>
          <a:bodyPr anchor="t">
            <a:normAutofit/>
          </a:bodyPr>
          <a:lstStyle/>
          <a:p>
            <a:r>
              <a:rPr lang="en-US" dirty="0"/>
              <a:t>Concrete: is there hope?</a:t>
            </a:r>
            <a:endParaRPr lang="it-IT" dirty="0"/>
          </a:p>
        </p:txBody>
      </p:sp>
      <p:sp>
        <p:nvSpPr>
          <p:cNvPr id="8" name="Content Placeholder 7">
            <a:extLst>
              <a:ext uri="{FF2B5EF4-FFF2-40B4-BE49-F238E27FC236}">
                <a16:creationId xmlns:a16="http://schemas.microsoft.com/office/drawing/2014/main" id="{19032767-98FB-FEBD-1DD8-A5280FD1313A}"/>
              </a:ext>
            </a:extLst>
          </p:cNvPr>
          <p:cNvSpPr>
            <a:spLocks noGrp="1"/>
          </p:cNvSpPr>
          <p:nvPr>
            <p:ph sz="half" idx="1"/>
          </p:nvPr>
        </p:nvSpPr>
        <p:spPr>
          <a:xfrm>
            <a:off x="407987" y="1598658"/>
            <a:ext cx="5525885" cy="4608512"/>
          </a:xfrm>
        </p:spPr>
        <p:txBody>
          <a:bodyPr>
            <a:normAutofit/>
          </a:bodyPr>
          <a:lstStyle/>
          <a:p>
            <a:pPr marL="342900" indent="-342900">
              <a:buFont typeface="Arial" panose="020B0604020202020204" pitchFamily="34" charset="0"/>
              <a:buChar char="•"/>
            </a:pPr>
            <a:r>
              <a:rPr lang="en-US" sz="1900" dirty="0">
                <a:solidFill>
                  <a:srgbClr val="0033A0"/>
                </a:solidFill>
              </a:rPr>
              <a:t>The cement Industry in Europe is trying to move towards a more sustainable future. </a:t>
            </a:r>
          </a:p>
          <a:p>
            <a:pPr marL="342900" indent="-342900">
              <a:buFont typeface="Arial" panose="020B0604020202020204" pitchFamily="34" charset="0"/>
              <a:buChar char="•"/>
            </a:pPr>
            <a:r>
              <a:rPr lang="en-US" sz="1900" dirty="0">
                <a:solidFill>
                  <a:srgbClr val="0033A0"/>
                </a:solidFill>
              </a:rPr>
              <a:t>In 2024 a new plant in Norway will start producing cement with low CO2 emissions</a:t>
            </a:r>
          </a:p>
          <a:p>
            <a:pPr marL="342900" indent="-342900">
              <a:buFont typeface="Arial" panose="020B0604020202020204" pitchFamily="34" charset="0"/>
              <a:buChar char="•"/>
            </a:pPr>
            <a:r>
              <a:rPr lang="en-US" sz="1900" dirty="0">
                <a:solidFill>
                  <a:srgbClr val="0033A0"/>
                </a:solidFill>
              </a:rPr>
              <a:t>We don’t know which quantities they can produce, how much it will cost, and how fast competitors will react. </a:t>
            </a:r>
          </a:p>
          <a:p>
            <a:pPr marL="342900" indent="-342900">
              <a:buFont typeface="Arial" panose="020B0604020202020204" pitchFamily="34" charset="0"/>
              <a:buChar char="•"/>
            </a:pPr>
            <a:r>
              <a:rPr lang="en-US" sz="1900" dirty="0">
                <a:solidFill>
                  <a:srgbClr val="0033A0"/>
                </a:solidFill>
              </a:rPr>
              <a:t>6 more plants in Europe are on the way to be completed. </a:t>
            </a:r>
          </a:p>
          <a:p>
            <a:pPr marL="342900" indent="-342900">
              <a:buFont typeface="Arial" panose="020B0604020202020204" pitchFamily="34" charset="0"/>
              <a:buChar char="•"/>
            </a:pPr>
            <a:r>
              <a:rPr lang="en-US" sz="1900" dirty="0">
                <a:solidFill>
                  <a:srgbClr val="0033A0"/>
                </a:solidFill>
              </a:rPr>
              <a:t>By 2030, we might have a decent probability to purchasing low CO2 cement</a:t>
            </a:r>
          </a:p>
          <a:p>
            <a:pPr marL="666750" lvl="1" indent="-342900">
              <a:buFont typeface="Arial" panose="020B0604020202020204" pitchFamily="34" charset="0"/>
              <a:buChar char="•"/>
            </a:pPr>
            <a:r>
              <a:rPr lang="en-US" sz="1600" dirty="0"/>
              <a:t>At what price? </a:t>
            </a:r>
            <a:endParaRPr lang="en-US" sz="1600" dirty="0">
              <a:solidFill>
                <a:srgbClr val="0033A0"/>
              </a:solidFill>
            </a:endParaRPr>
          </a:p>
          <a:p>
            <a:pPr marL="342900" indent="-342900">
              <a:buFont typeface="Arial" panose="020B0604020202020204" pitchFamily="34" charset="0"/>
              <a:buChar char="•"/>
            </a:pPr>
            <a:endParaRPr lang="en-US" sz="1900" dirty="0">
              <a:solidFill>
                <a:srgbClr val="0033A0"/>
              </a:solidFill>
            </a:endParaRPr>
          </a:p>
        </p:txBody>
      </p:sp>
      <p:sp>
        <p:nvSpPr>
          <p:cNvPr id="4" name="Date Placeholder 3">
            <a:extLst>
              <a:ext uri="{FF2B5EF4-FFF2-40B4-BE49-F238E27FC236}">
                <a16:creationId xmlns:a16="http://schemas.microsoft.com/office/drawing/2014/main" id="{F6DF4CDA-A3D4-00B5-3F3E-6A5009DD7AAE}"/>
              </a:ext>
            </a:extLst>
          </p:cNvPr>
          <p:cNvSpPr>
            <a:spLocks noGrp="1"/>
          </p:cNvSpPr>
          <p:nvPr>
            <p:ph type="dt" sz="half" idx="14"/>
          </p:nvPr>
        </p:nvSpPr>
        <p:spPr>
          <a:xfrm>
            <a:off x="2729132" y="6350851"/>
            <a:ext cx="1387256" cy="365125"/>
          </a:xfrm>
        </p:spPr>
        <p:txBody>
          <a:bodyPr anchor="ctr">
            <a:normAutofit/>
          </a:bodyPr>
          <a:lstStyle/>
          <a:p>
            <a:pPr>
              <a:spcAft>
                <a:spcPts val="600"/>
              </a:spcAft>
            </a:pPr>
            <a:r>
              <a:rPr lang="it-IT"/>
              <a:t>12 March 2024</a:t>
            </a:r>
            <a:endParaRPr lang="en-US"/>
          </a:p>
        </p:txBody>
      </p:sp>
      <p:sp>
        <p:nvSpPr>
          <p:cNvPr id="5" name="Footer Placeholder 4">
            <a:extLst>
              <a:ext uri="{FF2B5EF4-FFF2-40B4-BE49-F238E27FC236}">
                <a16:creationId xmlns:a16="http://schemas.microsoft.com/office/drawing/2014/main" id="{79E29CF2-B19A-807E-3754-EACD630B8F34}"/>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R. Losito | Sustainability in future Colliders | IMCC Annual Meeting '24</a:t>
            </a:r>
            <a:endParaRPr lang="en-US"/>
          </a:p>
        </p:txBody>
      </p:sp>
      <p:sp>
        <p:nvSpPr>
          <p:cNvPr id="6" name="Slide Number Placeholder 5">
            <a:extLst>
              <a:ext uri="{FF2B5EF4-FFF2-40B4-BE49-F238E27FC236}">
                <a16:creationId xmlns:a16="http://schemas.microsoft.com/office/drawing/2014/main" id="{D56A723E-E505-B5DF-C719-4043B8E6FBED}"/>
              </a:ext>
            </a:extLst>
          </p:cNvPr>
          <p:cNvSpPr>
            <a:spLocks noGrp="1"/>
          </p:cNvSpPr>
          <p:nvPr>
            <p:ph type="sldNum" sz="quarter" idx="16"/>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20</a:t>
            </a:fld>
            <a:endParaRPr lang="en-US"/>
          </a:p>
        </p:txBody>
      </p:sp>
      <p:pic>
        <p:nvPicPr>
          <p:cNvPr id="9" name="Picture 8" descr="A diagram of a roadmap&#10;&#10;Description automatically generated">
            <a:extLst>
              <a:ext uri="{FF2B5EF4-FFF2-40B4-BE49-F238E27FC236}">
                <a16:creationId xmlns:a16="http://schemas.microsoft.com/office/drawing/2014/main" id="{41EA2E89-34C5-4A6A-F32C-6B270519081A}"/>
              </a:ext>
            </a:extLst>
          </p:cNvPr>
          <p:cNvPicPr>
            <a:picLocks noChangeAspect="1"/>
          </p:cNvPicPr>
          <p:nvPr/>
        </p:nvPicPr>
        <p:blipFill>
          <a:blip r:embed="rId2"/>
          <a:stretch>
            <a:fillRect/>
          </a:stretch>
        </p:blipFill>
        <p:spPr>
          <a:xfrm>
            <a:off x="7209684" y="136525"/>
            <a:ext cx="4349508" cy="2914302"/>
          </a:xfrm>
          <a:prstGeom prst="rect">
            <a:avLst/>
          </a:prstGeom>
        </p:spPr>
      </p:pic>
      <p:pic>
        <p:nvPicPr>
          <p:cNvPr id="11" name="Picture 10" descr="A circular chart with numbers and text&#10;&#10;Description automatically generated">
            <a:extLst>
              <a:ext uri="{FF2B5EF4-FFF2-40B4-BE49-F238E27FC236}">
                <a16:creationId xmlns:a16="http://schemas.microsoft.com/office/drawing/2014/main" id="{8B475327-2B9F-4C88-1BE4-57D63CDA85AC}"/>
              </a:ext>
            </a:extLst>
          </p:cNvPr>
          <p:cNvPicPr>
            <a:picLocks noChangeAspect="1"/>
          </p:cNvPicPr>
          <p:nvPr/>
        </p:nvPicPr>
        <p:blipFill>
          <a:blip r:embed="rId3"/>
          <a:stretch>
            <a:fillRect/>
          </a:stretch>
        </p:blipFill>
        <p:spPr>
          <a:xfrm>
            <a:off x="7209684" y="3204989"/>
            <a:ext cx="4238489" cy="3410525"/>
          </a:xfrm>
          <a:prstGeom prst="rect">
            <a:avLst/>
          </a:prstGeom>
        </p:spPr>
      </p:pic>
      <p:sp>
        <p:nvSpPr>
          <p:cNvPr id="12" name="Oval 11">
            <a:extLst>
              <a:ext uri="{FF2B5EF4-FFF2-40B4-BE49-F238E27FC236}">
                <a16:creationId xmlns:a16="http://schemas.microsoft.com/office/drawing/2014/main" id="{F2009627-8AD5-B9C7-D947-2BDC93FBCA73}"/>
              </a:ext>
            </a:extLst>
          </p:cNvPr>
          <p:cNvSpPr/>
          <p:nvPr/>
        </p:nvSpPr>
        <p:spPr>
          <a:xfrm>
            <a:off x="8192091" y="1945532"/>
            <a:ext cx="894945" cy="632298"/>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Oval 12">
            <a:extLst>
              <a:ext uri="{FF2B5EF4-FFF2-40B4-BE49-F238E27FC236}">
                <a16:creationId xmlns:a16="http://schemas.microsoft.com/office/drawing/2014/main" id="{8BC24EAE-D745-A84B-5DCC-5C2E44C2C8CB}"/>
              </a:ext>
            </a:extLst>
          </p:cNvPr>
          <p:cNvSpPr/>
          <p:nvPr/>
        </p:nvSpPr>
        <p:spPr>
          <a:xfrm>
            <a:off x="8814048" y="5330822"/>
            <a:ext cx="894945" cy="632298"/>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468623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a:xfrm>
            <a:off x="261259" y="1701802"/>
            <a:ext cx="4202560" cy="4115525"/>
          </a:xfrm>
        </p:spPr>
        <p:txBody>
          <a:bodyPr/>
          <a:lstStyle/>
          <a:p>
            <a:pPr marL="47684" indent="-211191"/>
            <a:r>
              <a:rPr lang="en-US" sz="1800" b="1" dirty="0"/>
              <a:t>Detailed parameter table (by F. Batsch): </a:t>
            </a:r>
            <a:r>
              <a:rPr lang="en-US" sz="1800" b="1" dirty="0">
                <a:hlinkClick r:id="rId3"/>
              </a:rPr>
              <a:t>https://cernbox.cern.ch/index.php/s/I9VpITncUeCBtiz</a:t>
            </a:r>
            <a:endParaRPr lang="en-US" sz="1800" b="1" dirty="0"/>
          </a:p>
          <a:p>
            <a:pPr marL="47684" indent="-211191"/>
            <a:r>
              <a:rPr lang="en-US" sz="1800" dirty="0"/>
              <a:t>Parameters of the 4</a:t>
            </a:r>
            <a:r>
              <a:rPr lang="en-US" sz="1800" baseline="30000" dirty="0"/>
              <a:t>th</a:t>
            </a:r>
            <a:r>
              <a:rPr lang="en-US" sz="1800" dirty="0"/>
              <a:t> RCS under study.</a:t>
            </a:r>
          </a:p>
        </p:txBody>
      </p:sp>
      <p:sp>
        <p:nvSpPr>
          <p:cNvPr id="4" name="Espace réservé du numéro de diapositive 3"/>
          <p:cNvSpPr>
            <a:spLocks noGrp="1"/>
          </p:cNvSpPr>
          <p:nvPr>
            <p:ph type="sldNum" sz="quarter" idx="4"/>
          </p:nvPr>
        </p:nvSpPr>
        <p:spPr/>
        <p:txBody>
          <a:bodyPr/>
          <a:lstStyle/>
          <a:p>
            <a:pPr defTabSz="609585">
              <a:defRPr/>
            </a:pPr>
            <a:fld id="{974172A1-1CBF-0B40-9234-7D4D80EC19EA}" type="slidenum">
              <a:rPr lang="en-GB">
                <a:solidFill>
                  <a:prstClr val="white"/>
                </a:solidFill>
              </a:rPr>
              <a:pPr defTabSz="609585">
                <a:defRPr/>
              </a:pPr>
              <a:t>21</a:t>
            </a:fld>
            <a:endParaRPr lang="en-GB" dirty="0">
              <a:solidFill>
                <a:prstClr val="white"/>
              </a:solidFill>
            </a:endParaRPr>
          </a:p>
        </p:txBody>
      </p:sp>
      <p:sp>
        <p:nvSpPr>
          <p:cNvPr id="5" name="Titre 4"/>
          <p:cNvSpPr>
            <a:spLocks noGrp="1"/>
          </p:cNvSpPr>
          <p:nvPr>
            <p:ph type="title"/>
          </p:nvPr>
        </p:nvSpPr>
        <p:spPr/>
        <p:txBody>
          <a:bodyPr>
            <a:normAutofit/>
          </a:bodyPr>
          <a:lstStyle/>
          <a:p>
            <a:r>
              <a:rPr lang="fr-FR" dirty="0"/>
              <a:t>Tentative RCS </a:t>
            </a:r>
            <a:r>
              <a:rPr lang="fr-FR" dirty="0" err="1"/>
              <a:t>parameters</a:t>
            </a:r>
            <a:endParaRPr lang="en-GB" dirty="0">
              <a:latin typeface="Arial Narrow" panose="020B0606020202030204" pitchFamily="34" charset="0"/>
              <a:cs typeface="Calibri" panose="020F0502020204030204" pitchFamily="34" charset="0"/>
            </a:endParaRPr>
          </a:p>
        </p:txBody>
      </p:sp>
      <p:graphicFrame>
        <p:nvGraphicFramePr>
          <p:cNvPr id="6" name="Tableau 5"/>
          <p:cNvGraphicFramePr>
            <a:graphicFrameLocks noGrp="1"/>
          </p:cNvGraphicFramePr>
          <p:nvPr/>
        </p:nvGraphicFramePr>
        <p:xfrm>
          <a:off x="4833952" y="1256865"/>
          <a:ext cx="7226280" cy="5303520"/>
        </p:xfrm>
        <a:graphic>
          <a:graphicData uri="http://schemas.openxmlformats.org/drawingml/2006/table">
            <a:tbl>
              <a:tblPr firstRow="1" bandRow="1">
                <a:tableStyleId>{5C22544A-7EE6-4342-B048-85BDC9FD1C3A}</a:tableStyleId>
              </a:tblPr>
              <a:tblGrid>
                <a:gridCol w="3002280">
                  <a:extLst>
                    <a:ext uri="{9D8B030D-6E8A-4147-A177-3AD203B41FA5}">
                      <a16:colId xmlns:a16="http://schemas.microsoft.com/office/drawing/2014/main" val="1387354361"/>
                    </a:ext>
                  </a:extLst>
                </a:gridCol>
                <a:gridCol w="1056000">
                  <a:extLst>
                    <a:ext uri="{9D8B030D-6E8A-4147-A177-3AD203B41FA5}">
                      <a16:colId xmlns:a16="http://schemas.microsoft.com/office/drawing/2014/main" val="2446103311"/>
                    </a:ext>
                  </a:extLst>
                </a:gridCol>
                <a:gridCol w="1056000">
                  <a:extLst>
                    <a:ext uri="{9D8B030D-6E8A-4147-A177-3AD203B41FA5}">
                      <a16:colId xmlns:a16="http://schemas.microsoft.com/office/drawing/2014/main" val="886343032"/>
                    </a:ext>
                  </a:extLst>
                </a:gridCol>
                <a:gridCol w="1056000">
                  <a:extLst>
                    <a:ext uri="{9D8B030D-6E8A-4147-A177-3AD203B41FA5}">
                      <a16:colId xmlns:a16="http://schemas.microsoft.com/office/drawing/2014/main" val="2573065654"/>
                    </a:ext>
                  </a:extLst>
                </a:gridCol>
                <a:gridCol w="1056000">
                  <a:extLst>
                    <a:ext uri="{9D8B030D-6E8A-4147-A177-3AD203B41FA5}">
                      <a16:colId xmlns:a16="http://schemas.microsoft.com/office/drawing/2014/main" val="3257750146"/>
                    </a:ext>
                  </a:extLst>
                </a:gridCol>
              </a:tblGrid>
              <a:tr h="294640">
                <a:tc>
                  <a:txBody>
                    <a:bodyPr/>
                    <a:lstStyle/>
                    <a:p>
                      <a:endParaRPr lang="fr-FR" sz="1300" dirty="0"/>
                    </a:p>
                  </a:txBody>
                  <a:tcPr/>
                </a:tc>
                <a:tc>
                  <a:txBody>
                    <a:bodyPr/>
                    <a:lstStyle/>
                    <a:p>
                      <a:r>
                        <a:rPr lang="fr-FR" sz="1300" dirty="0"/>
                        <a:t>RCS1</a:t>
                      </a:r>
                    </a:p>
                  </a:txBody>
                  <a:tcPr/>
                </a:tc>
                <a:tc>
                  <a:txBody>
                    <a:bodyPr/>
                    <a:lstStyle/>
                    <a:p>
                      <a:r>
                        <a:rPr lang="fr-FR" sz="1300" dirty="0"/>
                        <a:t>RCS2</a:t>
                      </a:r>
                    </a:p>
                  </a:txBody>
                  <a:tcPr/>
                </a:tc>
                <a:tc>
                  <a:txBody>
                    <a:bodyPr/>
                    <a:lstStyle/>
                    <a:p>
                      <a:r>
                        <a:rPr lang="fr-FR" sz="1300" dirty="0"/>
                        <a:t>RCS3</a:t>
                      </a:r>
                    </a:p>
                  </a:txBody>
                  <a:tcPr/>
                </a:tc>
                <a:tc>
                  <a:txBody>
                    <a:bodyPr/>
                    <a:lstStyle/>
                    <a:p>
                      <a:r>
                        <a:rPr lang="fr-FR" sz="1300" dirty="0"/>
                        <a:t>RCS4</a:t>
                      </a:r>
                    </a:p>
                  </a:txBody>
                  <a:tcPr/>
                </a:tc>
                <a:extLst>
                  <a:ext uri="{0D108BD9-81ED-4DB2-BD59-A6C34878D82A}">
                    <a16:rowId xmlns:a16="http://schemas.microsoft.com/office/drawing/2014/main" val="3743219015"/>
                  </a:ext>
                </a:extLst>
              </a:tr>
              <a:tr h="294640">
                <a:tc>
                  <a:txBody>
                    <a:bodyPr/>
                    <a:lstStyle/>
                    <a:p>
                      <a:r>
                        <a:rPr lang="fr-FR" sz="1300" dirty="0" err="1"/>
                        <a:t>Hybrid</a:t>
                      </a:r>
                      <a:r>
                        <a:rPr lang="fr-FR" sz="1300" dirty="0"/>
                        <a:t> RCS </a:t>
                      </a:r>
                    </a:p>
                  </a:txBody>
                  <a:tcPr/>
                </a:tc>
                <a:tc>
                  <a:txBody>
                    <a:bodyPr/>
                    <a:lstStyle/>
                    <a:p>
                      <a:r>
                        <a:rPr lang="fr-FR" sz="1300" dirty="0"/>
                        <a:t>No</a:t>
                      </a:r>
                    </a:p>
                  </a:txBody>
                  <a:tcPr/>
                </a:tc>
                <a:tc>
                  <a:txBody>
                    <a:bodyPr/>
                    <a:lstStyle/>
                    <a:p>
                      <a:r>
                        <a:rPr lang="fr-FR" sz="1300" dirty="0" err="1"/>
                        <a:t>Yes</a:t>
                      </a:r>
                      <a:endParaRPr lang="fr-FR" sz="1300" dirty="0"/>
                    </a:p>
                  </a:txBody>
                  <a:tcPr/>
                </a:tc>
                <a:tc>
                  <a:txBody>
                    <a:bodyPr/>
                    <a:lstStyle/>
                    <a:p>
                      <a:r>
                        <a:rPr lang="fr-FR" sz="1300" dirty="0" err="1"/>
                        <a:t>Yes</a:t>
                      </a:r>
                      <a:endParaRPr lang="fr-FR" sz="1300" dirty="0"/>
                    </a:p>
                  </a:txBody>
                  <a:tcPr/>
                </a:tc>
                <a:tc>
                  <a:txBody>
                    <a:bodyPr/>
                    <a:lstStyle/>
                    <a:p>
                      <a:r>
                        <a:rPr lang="fr-FR" sz="1300" dirty="0" err="1"/>
                        <a:t>Yes</a:t>
                      </a:r>
                      <a:endParaRPr lang="fr-FR" sz="1300" dirty="0"/>
                    </a:p>
                  </a:txBody>
                  <a:tcPr/>
                </a:tc>
                <a:extLst>
                  <a:ext uri="{0D108BD9-81ED-4DB2-BD59-A6C34878D82A}">
                    <a16:rowId xmlns:a16="http://schemas.microsoft.com/office/drawing/2014/main" val="2679346138"/>
                  </a:ext>
                </a:extLst>
              </a:tr>
              <a:tr h="294640">
                <a:tc>
                  <a:txBody>
                    <a:bodyPr/>
                    <a:lstStyle/>
                    <a:p>
                      <a:r>
                        <a:rPr lang="fr-FR" sz="1300" dirty="0" err="1"/>
                        <a:t>Circumference</a:t>
                      </a:r>
                      <a:r>
                        <a:rPr lang="fr-FR" sz="1300" dirty="0"/>
                        <a:t> [m]</a:t>
                      </a:r>
                    </a:p>
                  </a:txBody>
                  <a:tcPr/>
                </a:tc>
                <a:tc>
                  <a:txBody>
                    <a:bodyPr/>
                    <a:lstStyle/>
                    <a:p>
                      <a:r>
                        <a:rPr lang="fr-FR" sz="1300" dirty="0"/>
                        <a:t>5990</a:t>
                      </a:r>
                    </a:p>
                  </a:txBody>
                  <a:tcPr/>
                </a:tc>
                <a:tc>
                  <a:txBody>
                    <a:bodyPr/>
                    <a:lstStyle/>
                    <a:p>
                      <a:r>
                        <a:rPr lang="fr-FR" sz="1300" dirty="0"/>
                        <a:t>5990</a:t>
                      </a:r>
                    </a:p>
                  </a:txBody>
                  <a:tcPr/>
                </a:tc>
                <a:tc>
                  <a:txBody>
                    <a:bodyPr/>
                    <a:lstStyle/>
                    <a:p>
                      <a:r>
                        <a:rPr lang="fr-FR" sz="1300" dirty="0"/>
                        <a:t>10700</a:t>
                      </a:r>
                    </a:p>
                  </a:txBody>
                  <a:tcPr/>
                </a:tc>
                <a:tc>
                  <a:txBody>
                    <a:bodyPr/>
                    <a:lstStyle/>
                    <a:p>
                      <a:r>
                        <a:rPr lang="fr-FR" sz="1300" dirty="0"/>
                        <a:t>26659</a:t>
                      </a:r>
                    </a:p>
                  </a:txBody>
                  <a:tcPr/>
                </a:tc>
                <a:extLst>
                  <a:ext uri="{0D108BD9-81ED-4DB2-BD59-A6C34878D82A}">
                    <a16:rowId xmlns:a16="http://schemas.microsoft.com/office/drawing/2014/main" val="287228465"/>
                  </a:ext>
                </a:extLst>
              </a:tr>
              <a:tr h="294640">
                <a:tc>
                  <a:txBody>
                    <a:bodyPr/>
                    <a:lstStyle/>
                    <a:p>
                      <a:r>
                        <a:rPr lang="fr-FR" sz="1300" dirty="0"/>
                        <a:t>Injection/extraction </a:t>
                      </a:r>
                      <a:r>
                        <a:rPr lang="fr-FR" sz="1300" dirty="0" err="1"/>
                        <a:t>energy</a:t>
                      </a:r>
                      <a:r>
                        <a:rPr lang="fr-FR" sz="1300" dirty="0"/>
                        <a:t> [</a:t>
                      </a:r>
                      <a:r>
                        <a:rPr lang="fr-FR" sz="1300" dirty="0" err="1"/>
                        <a:t>TeV</a:t>
                      </a:r>
                      <a:r>
                        <a:rPr lang="fr-FR" sz="1300" dirty="0"/>
                        <a:t>]</a:t>
                      </a:r>
                    </a:p>
                  </a:txBody>
                  <a:tcPr/>
                </a:tc>
                <a:tc>
                  <a:txBody>
                    <a:bodyPr/>
                    <a:lstStyle/>
                    <a:p>
                      <a:r>
                        <a:rPr lang="fr-FR" sz="1300" dirty="0"/>
                        <a:t>0.06/0.314</a:t>
                      </a:r>
                    </a:p>
                  </a:txBody>
                  <a:tcPr/>
                </a:tc>
                <a:tc>
                  <a:txBody>
                    <a:bodyPr/>
                    <a:lstStyle/>
                    <a:p>
                      <a:r>
                        <a:rPr lang="fr-FR" sz="1300" dirty="0"/>
                        <a:t>0.314/0.75</a:t>
                      </a:r>
                    </a:p>
                  </a:txBody>
                  <a:tcPr/>
                </a:tc>
                <a:tc>
                  <a:txBody>
                    <a:bodyPr/>
                    <a:lstStyle/>
                    <a:p>
                      <a:r>
                        <a:rPr lang="fr-FR" sz="1300" dirty="0"/>
                        <a:t>0.75/1.5</a:t>
                      </a:r>
                    </a:p>
                  </a:txBody>
                  <a:tcPr/>
                </a:tc>
                <a:tc>
                  <a:txBody>
                    <a:bodyPr/>
                    <a:lstStyle/>
                    <a:p>
                      <a:r>
                        <a:rPr lang="fr-FR" sz="1300" dirty="0"/>
                        <a:t>1.5/4.2</a:t>
                      </a:r>
                    </a:p>
                  </a:txBody>
                  <a:tcPr/>
                </a:tc>
                <a:extLst>
                  <a:ext uri="{0D108BD9-81ED-4DB2-BD59-A6C34878D82A}">
                    <a16:rowId xmlns:a16="http://schemas.microsoft.com/office/drawing/2014/main" val="99860660"/>
                  </a:ext>
                </a:extLst>
              </a:tr>
              <a:tr h="294640">
                <a:tc>
                  <a:txBody>
                    <a:bodyPr/>
                    <a:lstStyle/>
                    <a:p>
                      <a:r>
                        <a:rPr lang="fr-FR" sz="1300" dirty="0" err="1"/>
                        <a:t>Survival</a:t>
                      </a:r>
                      <a:r>
                        <a:rPr lang="fr-FR" sz="1300" dirty="0"/>
                        <a:t> rate  [%]</a:t>
                      </a:r>
                    </a:p>
                  </a:txBody>
                  <a:tcPr/>
                </a:tc>
                <a:tc>
                  <a:txBody>
                    <a:bodyPr/>
                    <a:lstStyle/>
                    <a:p>
                      <a:r>
                        <a:rPr lang="fr-FR" sz="1300" dirty="0"/>
                        <a:t>90</a:t>
                      </a:r>
                    </a:p>
                  </a:txBody>
                  <a:tcPr/>
                </a:tc>
                <a:tc>
                  <a:txBody>
                    <a:bodyPr/>
                    <a:lstStyle/>
                    <a:p>
                      <a:r>
                        <a:rPr lang="fr-FR" sz="1300" dirty="0"/>
                        <a:t>90</a:t>
                      </a:r>
                    </a:p>
                  </a:txBody>
                  <a:tcPr/>
                </a:tc>
                <a:tc>
                  <a:txBody>
                    <a:bodyPr/>
                    <a:lstStyle/>
                    <a:p>
                      <a:r>
                        <a:rPr lang="fr-FR" sz="1300" dirty="0"/>
                        <a:t>90</a:t>
                      </a:r>
                    </a:p>
                  </a:txBody>
                  <a:tcPr/>
                </a:tc>
                <a:tc>
                  <a:txBody>
                    <a:bodyPr/>
                    <a:lstStyle/>
                    <a:p>
                      <a:r>
                        <a:rPr lang="fr-FR" sz="1300" dirty="0"/>
                        <a:t>90</a:t>
                      </a:r>
                    </a:p>
                  </a:txBody>
                  <a:tcPr/>
                </a:tc>
                <a:extLst>
                  <a:ext uri="{0D108BD9-81ED-4DB2-BD59-A6C34878D82A}">
                    <a16:rowId xmlns:a16="http://schemas.microsoft.com/office/drawing/2014/main" val="1474552512"/>
                  </a:ext>
                </a:extLst>
              </a:tr>
              <a:tr h="294640">
                <a:tc>
                  <a:txBody>
                    <a:bodyPr/>
                    <a:lstStyle/>
                    <a:p>
                      <a:r>
                        <a:rPr lang="fr-FR" sz="1300" b="1" dirty="0" err="1"/>
                        <a:t>Acceleration</a:t>
                      </a:r>
                      <a:r>
                        <a:rPr lang="fr-FR" sz="1300" b="1" dirty="0"/>
                        <a:t> time [ms] </a:t>
                      </a:r>
                    </a:p>
                  </a:txBody>
                  <a:tcPr/>
                </a:tc>
                <a:tc>
                  <a:txBody>
                    <a:bodyPr/>
                    <a:lstStyle/>
                    <a:p>
                      <a:r>
                        <a:rPr lang="fr-FR" sz="1300" b="1" dirty="0"/>
                        <a:t>0.34</a:t>
                      </a:r>
                    </a:p>
                  </a:txBody>
                  <a:tcPr/>
                </a:tc>
                <a:tc>
                  <a:txBody>
                    <a:bodyPr/>
                    <a:lstStyle/>
                    <a:p>
                      <a:r>
                        <a:rPr lang="fr-FR" sz="1300" b="1" dirty="0"/>
                        <a:t>1.10</a:t>
                      </a:r>
                    </a:p>
                  </a:txBody>
                  <a:tcPr/>
                </a:tc>
                <a:tc>
                  <a:txBody>
                    <a:bodyPr/>
                    <a:lstStyle/>
                    <a:p>
                      <a:r>
                        <a:rPr lang="fr-FR" sz="1300" b="1" dirty="0"/>
                        <a:t>2.37</a:t>
                      </a:r>
                    </a:p>
                  </a:txBody>
                  <a:tcPr/>
                </a:tc>
                <a:tc>
                  <a:txBody>
                    <a:bodyPr/>
                    <a:lstStyle/>
                    <a:p>
                      <a:r>
                        <a:rPr lang="fr-FR" sz="1300" b="1" dirty="0"/>
                        <a:t>5.75</a:t>
                      </a:r>
                    </a:p>
                  </a:txBody>
                  <a:tcPr/>
                </a:tc>
                <a:extLst>
                  <a:ext uri="{0D108BD9-81ED-4DB2-BD59-A6C34878D82A}">
                    <a16:rowId xmlns:a16="http://schemas.microsoft.com/office/drawing/2014/main" val="4074057301"/>
                  </a:ext>
                </a:extLst>
              </a:tr>
              <a:tr h="294640">
                <a:tc>
                  <a:txBody>
                    <a:bodyPr/>
                    <a:lstStyle/>
                    <a:p>
                      <a:r>
                        <a:rPr lang="fr-FR" sz="1300" dirty="0" err="1"/>
                        <a:t>Number</a:t>
                      </a:r>
                      <a:r>
                        <a:rPr lang="fr-FR" sz="1300" dirty="0"/>
                        <a:t> of </a:t>
                      </a:r>
                      <a:r>
                        <a:rPr lang="fr-FR" sz="1300" dirty="0" err="1"/>
                        <a:t>turns</a:t>
                      </a:r>
                      <a:endParaRPr lang="fr-FR" sz="1300" dirty="0"/>
                    </a:p>
                  </a:txBody>
                  <a:tcPr/>
                </a:tc>
                <a:tc>
                  <a:txBody>
                    <a:bodyPr/>
                    <a:lstStyle/>
                    <a:p>
                      <a:r>
                        <a:rPr lang="fr-FR" sz="1300" dirty="0"/>
                        <a:t>17</a:t>
                      </a:r>
                    </a:p>
                  </a:txBody>
                  <a:tcPr/>
                </a:tc>
                <a:tc>
                  <a:txBody>
                    <a:bodyPr/>
                    <a:lstStyle/>
                    <a:p>
                      <a:r>
                        <a:rPr lang="fr-FR" sz="1300" dirty="0"/>
                        <a:t>55</a:t>
                      </a:r>
                    </a:p>
                  </a:txBody>
                  <a:tcPr/>
                </a:tc>
                <a:tc>
                  <a:txBody>
                    <a:bodyPr/>
                    <a:lstStyle/>
                    <a:p>
                      <a:r>
                        <a:rPr lang="fr-FR" sz="1300" dirty="0"/>
                        <a:t>66</a:t>
                      </a:r>
                    </a:p>
                  </a:txBody>
                  <a:tcPr/>
                </a:tc>
                <a:tc>
                  <a:txBody>
                    <a:bodyPr/>
                    <a:lstStyle/>
                    <a:p>
                      <a:r>
                        <a:rPr lang="fr-FR" sz="1300" dirty="0"/>
                        <a:t>65</a:t>
                      </a:r>
                    </a:p>
                  </a:txBody>
                  <a:tcPr/>
                </a:tc>
                <a:extLst>
                  <a:ext uri="{0D108BD9-81ED-4DB2-BD59-A6C34878D82A}">
                    <a16:rowId xmlns:a16="http://schemas.microsoft.com/office/drawing/2014/main" val="2519861976"/>
                  </a:ext>
                </a:extLst>
              </a:tr>
              <a:tr h="294640">
                <a:tc>
                  <a:txBody>
                    <a:bodyPr/>
                    <a:lstStyle/>
                    <a:p>
                      <a:r>
                        <a:rPr lang="fr-FR" sz="1300" dirty="0" err="1"/>
                        <a:t>Energy</a:t>
                      </a:r>
                      <a:r>
                        <a:rPr lang="fr-FR" sz="1300" dirty="0"/>
                        <a:t> gain/</a:t>
                      </a:r>
                      <a:r>
                        <a:rPr lang="fr-FR" sz="1300" dirty="0" err="1"/>
                        <a:t>turn</a:t>
                      </a:r>
                      <a:r>
                        <a:rPr lang="fr-FR" sz="1300" dirty="0"/>
                        <a:t> [</a:t>
                      </a:r>
                      <a:r>
                        <a:rPr lang="fr-FR" sz="1300" dirty="0" err="1"/>
                        <a:t>GeV</a:t>
                      </a:r>
                      <a:r>
                        <a:rPr lang="fr-FR" sz="1300" dirty="0"/>
                        <a:t>] </a:t>
                      </a:r>
                    </a:p>
                  </a:txBody>
                  <a:tcPr/>
                </a:tc>
                <a:tc>
                  <a:txBody>
                    <a:bodyPr/>
                    <a:lstStyle/>
                    <a:p>
                      <a:r>
                        <a:rPr lang="fr-FR" sz="1300" dirty="0"/>
                        <a:t>14.8</a:t>
                      </a:r>
                    </a:p>
                  </a:txBody>
                  <a:tcPr/>
                </a:tc>
                <a:tc>
                  <a:txBody>
                    <a:bodyPr/>
                    <a:lstStyle/>
                    <a:p>
                      <a:r>
                        <a:rPr lang="fr-FR" sz="1300" dirty="0"/>
                        <a:t>7.9</a:t>
                      </a:r>
                    </a:p>
                  </a:txBody>
                  <a:tcPr/>
                </a:tc>
                <a:tc>
                  <a:txBody>
                    <a:bodyPr/>
                    <a:lstStyle/>
                    <a:p>
                      <a:r>
                        <a:rPr lang="fr-FR" sz="1300" dirty="0"/>
                        <a:t>11.4</a:t>
                      </a:r>
                    </a:p>
                  </a:txBody>
                  <a:tcPr/>
                </a:tc>
                <a:tc>
                  <a:txBody>
                    <a:bodyPr/>
                    <a:lstStyle/>
                    <a:p>
                      <a:r>
                        <a:rPr lang="fr-FR" sz="1300" dirty="0"/>
                        <a:t>41.5</a:t>
                      </a:r>
                    </a:p>
                  </a:txBody>
                  <a:tcPr/>
                </a:tc>
                <a:extLst>
                  <a:ext uri="{0D108BD9-81ED-4DB2-BD59-A6C34878D82A}">
                    <a16:rowId xmlns:a16="http://schemas.microsoft.com/office/drawing/2014/main" val="2965228897"/>
                  </a:ext>
                </a:extLst>
              </a:tr>
              <a:tr h="294640">
                <a:tc>
                  <a:txBody>
                    <a:bodyPr/>
                    <a:lstStyle/>
                    <a:p>
                      <a:r>
                        <a:rPr lang="fr-FR" sz="1300" b="1" dirty="0"/>
                        <a:t>NC </a:t>
                      </a:r>
                      <a:r>
                        <a:rPr lang="fr-FR" sz="1300" b="1" dirty="0" err="1"/>
                        <a:t>dipole</a:t>
                      </a:r>
                      <a:r>
                        <a:rPr lang="fr-FR" sz="1300" b="1" dirty="0"/>
                        <a:t> </a:t>
                      </a:r>
                      <a:r>
                        <a:rPr lang="fr-FR" sz="1300" b="1" dirty="0" err="1"/>
                        <a:t>field</a:t>
                      </a:r>
                      <a:r>
                        <a:rPr lang="fr-FR" sz="1300" b="1" dirty="0"/>
                        <a:t> [T]</a:t>
                      </a:r>
                    </a:p>
                  </a:txBody>
                  <a:tcPr/>
                </a:tc>
                <a:tc>
                  <a:txBody>
                    <a:bodyPr/>
                    <a:lstStyle/>
                    <a:p>
                      <a:r>
                        <a:rPr lang="fr-FR" sz="1300" b="1" dirty="0"/>
                        <a:t>0.36/1.8</a:t>
                      </a:r>
                    </a:p>
                  </a:txBody>
                  <a:tcPr/>
                </a:tc>
                <a:tc>
                  <a:txBody>
                    <a:bodyPr/>
                    <a:lstStyle/>
                    <a:p>
                      <a:r>
                        <a:rPr lang="fr-FR" sz="1300" b="1" dirty="0"/>
                        <a:t>-1.8/1.8</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300" b="1" dirty="0"/>
                        <a:t>-1.8/1.8</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300" b="1" dirty="0"/>
                        <a:t>-1.8/1.8</a:t>
                      </a:r>
                    </a:p>
                  </a:txBody>
                  <a:tcPr/>
                </a:tc>
                <a:extLst>
                  <a:ext uri="{0D108BD9-81ED-4DB2-BD59-A6C34878D82A}">
                    <a16:rowId xmlns:a16="http://schemas.microsoft.com/office/drawing/2014/main" val="998727922"/>
                  </a:ext>
                </a:extLst>
              </a:tr>
              <a:tr h="2946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300" b="1" dirty="0"/>
                        <a:t>SC </a:t>
                      </a:r>
                      <a:r>
                        <a:rPr lang="fr-FR" sz="1300" b="1" dirty="0" err="1"/>
                        <a:t>dipole</a:t>
                      </a:r>
                      <a:r>
                        <a:rPr lang="fr-FR" sz="1300" b="1" dirty="0"/>
                        <a:t> </a:t>
                      </a:r>
                      <a:r>
                        <a:rPr lang="fr-FR" sz="1300" b="1" dirty="0" err="1"/>
                        <a:t>field</a:t>
                      </a:r>
                      <a:r>
                        <a:rPr lang="fr-FR" sz="1300" b="1" dirty="0"/>
                        <a:t> [T]</a:t>
                      </a:r>
                    </a:p>
                  </a:txBody>
                  <a:tcPr/>
                </a:tc>
                <a:tc>
                  <a:txBody>
                    <a:bodyPr/>
                    <a:lstStyle/>
                    <a:p>
                      <a:r>
                        <a:rPr lang="fr-FR" sz="1300" b="1" dirty="0"/>
                        <a:t>-</a:t>
                      </a:r>
                    </a:p>
                  </a:txBody>
                  <a:tcPr/>
                </a:tc>
                <a:tc>
                  <a:txBody>
                    <a:bodyPr/>
                    <a:lstStyle/>
                    <a:p>
                      <a:r>
                        <a:rPr lang="fr-FR" sz="1300" b="1" dirty="0"/>
                        <a:t>10</a:t>
                      </a:r>
                    </a:p>
                  </a:txBody>
                  <a:tcPr/>
                </a:tc>
                <a:tc>
                  <a:txBody>
                    <a:bodyPr/>
                    <a:lstStyle/>
                    <a:p>
                      <a:r>
                        <a:rPr lang="fr-FR" sz="1300" b="1" dirty="0"/>
                        <a:t>10</a:t>
                      </a:r>
                    </a:p>
                  </a:txBody>
                  <a:tcPr/>
                </a:tc>
                <a:tc>
                  <a:txBody>
                    <a:bodyPr/>
                    <a:lstStyle/>
                    <a:p>
                      <a:r>
                        <a:rPr lang="fr-FR" sz="1300" b="1" dirty="0"/>
                        <a:t>16</a:t>
                      </a:r>
                    </a:p>
                  </a:txBody>
                  <a:tcPr/>
                </a:tc>
                <a:extLst>
                  <a:ext uri="{0D108BD9-81ED-4DB2-BD59-A6C34878D82A}">
                    <a16:rowId xmlns:a16="http://schemas.microsoft.com/office/drawing/2014/main" val="4050220351"/>
                  </a:ext>
                </a:extLst>
              </a:tr>
              <a:tr h="294640">
                <a:tc>
                  <a:txBody>
                    <a:bodyPr/>
                    <a:lstStyle/>
                    <a:p>
                      <a:r>
                        <a:rPr lang="fr-FR" sz="1300" dirty="0"/>
                        <a:t>NC/SC </a:t>
                      </a:r>
                      <a:r>
                        <a:rPr lang="fr-FR" sz="1300" dirty="0" err="1"/>
                        <a:t>dipole</a:t>
                      </a:r>
                      <a:r>
                        <a:rPr lang="fr-FR" sz="1300" dirty="0"/>
                        <a:t> </a:t>
                      </a:r>
                      <a:r>
                        <a:rPr lang="fr-FR" sz="1300" dirty="0" err="1"/>
                        <a:t>length</a:t>
                      </a:r>
                      <a:r>
                        <a:rPr lang="fr-FR" sz="1300" dirty="0"/>
                        <a:t> [m]</a:t>
                      </a:r>
                    </a:p>
                  </a:txBody>
                  <a:tcPr/>
                </a:tc>
                <a:tc>
                  <a:txBody>
                    <a:bodyPr/>
                    <a:lstStyle/>
                    <a:p>
                      <a:r>
                        <a:rPr lang="fr-FR" sz="1300" dirty="0"/>
                        <a:t>2.6/-</a:t>
                      </a:r>
                    </a:p>
                  </a:txBody>
                  <a:tcPr/>
                </a:tc>
                <a:tc>
                  <a:txBody>
                    <a:bodyPr/>
                    <a:lstStyle/>
                    <a:p>
                      <a:r>
                        <a:rPr lang="fr-FR" sz="1300" dirty="0"/>
                        <a:t>4.9/1.1</a:t>
                      </a:r>
                    </a:p>
                  </a:txBody>
                  <a:tcPr/>
                </a:tc>
                <a:tc>
                  <a:txBody>
                    <a:bodyPr/>
                    <a:lstStyle/>
                    <a:p>
                      <a:r>
                        <a:rPr lang="fr-FR" sz="1300" dirty="0"/>
                        <a:t>4.9/1.3</a:t>
                      </a:r>
                    </a:p>
                  </a:txBody>
                  <a:tcPr/>
                </a:tc>
                <a:tc>
                  <a:txBody>
                    <a:bodyPr/>
                    <a:lstStyle/>
                    <a:p>
                      <a:r>
                        <a:rPr lang="fr-FR" sz="1300" dirty="0"/>
                        <a:t>8.0/1.3</a:t>
                      </a:r>
                    </a:p>
                  </a:txBody>
                  <a:tcPr/>
                </a:tc>
                <a:extLst>
                  <a:ext uri="{0D108BD9-81ED-4DB2-BD59-A6C34878D82A}">
                    <a16:rowId xmlns:a16="http://schemas.microsoft.com/office/drawing/2014/main" val="821231053"/>
                  </a:ext>
                </a:extLst>
              </a:tr>
              <a:tr h="294640">
                <a:tc>
                  <a:txBody>
                    <a:bodyPr/>
                    <a:lstStyle/>
                    <a:p>
                      <a:r>
                        <a:rPr lang="fr-FR" sz="1300" dirty="0" err="1"/>
                        <a:t>Number</a:t>
                      </a:r>
                      <a:r>
                        <a:rPr lang="fr-FR" sz="1300" dirty="0"/>
                        <a:t> of arcs</a:t>
                      </a:r>
                    </a:p>
                  </a:txBody>
                  <a:tcPr/>
                </a:tc>
                <a:tc>
                  <a:txBody>
                    <a:bodyPr/>
                    <a:lstStyle/>
                    <a:p>
                      <a:r>
                        <a:rPr lang="fr-FR" sz="1300" dirty="0"/>
                        <a:t>34</a:t>
                      </a:r>
                    </a:p>
                  </a:txBody>
                  <a:tcPr/>
                </a:tc>
                <a:tc>
                  <a:txBody>
                    <a:bodyPr/>
                    <a:lstStyle/>
                    <a:p>
                      <a:r>
                        <a:rPr lang="fr-FR" sz="1300" dirty="0"/>
                        <a:t>26</a:t>
                      </a:r>
                    </a:p>
                  </a:txBody>
                  <a:tcPr/>
                </a:tc>
                <a:tc>
                  <a:txBody>
                    <a:bodyPr/>
                    <a:lstStyle/>
                    <a:p>
                      <a:r>
                        <a:rPr lang="fr-FR" sz="1300" dirty="0"/>
                        <a:t>26</a:t>
                      </a:r>
                    </a:p>
                  </a:txBody>
                  <a:tcPr/>
                </a:tc>
                <a:tc>
                  <a:txBody>
                    <a:bodyPr/>
                    <a:lstStyle/>
                    <a:p>
                      <a:r>
                        <a:rPr lang="fr-FR" sz="1300" dirty="0"/>
                        <a:t>26</a:t>
                      </a:r>
                    </a:p>
                  </a:txBody>
                  <a:tcPr/>
                </a:tc>
                <a:extLst>
                  <a:ext uri="{0D108BD9-81ED-4DB2-BD59-A6C34878D82A}">
                    <a16:rowId xmlns:a16="http://schemas.microsoft.com/office/drawing/2014/main" val="2892097350"/>
                  </a:ext>
                </a:extLst>
              </a:tr>
              <a:tr h="294640">
                <a:tc>
                  <a:txBody>
                    <a:bodyPr/>
                    <a:lstStyle/>
                    <a:p>
                      <a:r>
                        <a:rPr lang="fr-FR" sz="1300" dirty="0" err="1"/>
                        <a:t>Number</a:t>
                      </a:r>
                      <a:r>
                        <a:rPr lang="fr-FR" sz="1300" dirty="0"/>
                        <a:t> of </a:t>
                      </a:r>
                      <a:r>
                        <a:rPr lang="fr-FR" sz="1300" dirty="0" err="1"/>
                        <a:t>cells</a:t>
                      </a:r>
                      <a:r>
                        <a:rPr lang="fr-FR" sz="1300" dirty="0"/>
                        <a:t>/arc</a:t>
                      </a:r>
                    </a:p>
                  </a:txBody>
                  <a:tcPr/>
                </a:tc>
                <a:tc>
                  <a:txBody>
                    <a:bodyPr/>
                    <a:lstStyle/>
                    <a:p>
                      <a:r>
                        <a:rPr lang="fr-FR" sz="1300" dirty="0"/>
                        <a:t>7</a:t>
                      </a:r>
                    </a:p>
                  </a:txBody>
                  <a:tcPr/>
                </a:tc>
                <a:tc>
                  <a:txBody>
                    <a:bodyPr/>
                    <a:lstStyle/>
                    <a:p>
                      <a:r>
                        <a:rPr lang="fr-FR" sz="1300" dirty="0"/>
                        <a:t>10</a:t>
                      </a:r>
                    </a:p>
                  </a:txBody>
                  <a:tcPr/>
                </a:tc>
                <a:tc>
                  <a:txBody>
                    <a:bodyPr/>
                    <a:lstStyle/>
                    <a:p>
                      <a:r>
                        <a:rPr lang="fr-FR" sz="1300" dirty="0"/>
                        <a:t>17</a:t>
                      </a:r>
                    </a:p>
                  </a:txBody>
                  <a:tcPr/>
                </a:tc>
                <a:tc>
                  <a:txBody>
                    <a:bodyPr/>
                    <a:lstStyle/>
                    <a:p>
                      <a:r>
                        <a:rPr lang="fr-FR" sz="1300" dirty="0"/>
                        <a:t>19</a:t>
                      </a:r>
                    </a:p>
                  </a:txBody>
                  <a:tcPr/>
                </a:tc>
                <a:extLst>
                  <a:ext uri="{0D108BD9-81ED-4DB2-BD59-A6C34878D82A}">
                    <a16:rowId xmlns:a16="http://schemas.microsoft.com/office/drawing/2014/main" val="2500623546"/>
                  </a:ext>
                </a:extLst>
              </a:tr>
              <a:tr h="294640">
                <a:tc>
                  <a:txBody>
                    <a:bodyPr/>
                    <a:lstStyle/>
                    <a:p>
                      <a:r>
                        <a:rPr lang="fr-FR" sz="1300" dirty="0" err="1"/>
                        <a:t>Cell</a:t>
                      </a:r>
                      <a:r>
                        <a:rPr lang="fr-FR" sz="1300" dirty="0"/>
                        <a:t> </a:t>
                      </a:r>
                      <a:r>
                        <a:rPr lang="fr-FR" sz="1300" dirty="0" err="1"/>
                        <a:t>length</a:t>
                      </a:r>
                      <a:r>
                        <a:rPr lang="fr-FR" sz="1300" dirty="0"/>
                        <a:t> [m] </a:t>
                      </a:r>
                    </a:p>
                  </a:txBody>
                  <a:tcPr/>
                </a:tc>
                <a:tc>
                  <a:txBody>
                    <a:bodyPr/>
                    <a:lstStyle/>
                    <a:p>
                      <a:r>
                        <a:rPr lang="fr-FR" sz="1300" dirty="0"/>
                        <a:t>21.4</a:t>
                      </a:r>
                    </a:p>
                  </a:txBody>
                  <a:tcPr/>
                </a:tc>
                <a:tc>
                  <a:txBody>
                    <a:bodyPr/>
                    <a:lstStyle/>
                    <a:p>
                      <a:r>
                        <a:rPr lang="fr-FR" sz="1300" dirty="0"/>
                        <a:t>19.6</a:t>
                      </a:r>
                    </a:p>
                  </a:txBody>
                  <a:tcPr/>
                </a:tc>
                <a:tc>
                  <a:txBody>
                    <a:bodyPr/>
                    <a:lstStyle/>
                    <a:p>
                      <a:r>
                        <a:rPr lang="fr-FR" sz="1300" dirty="0"/>
                        <a:t>20.6</a:t>
                      </a:r>
                    </a:p>
                  </a:txBody>
                  <a:tcPr/>
                </a:tc>
                <a:tc>
                  <a:txBody>
                    <a:bodyPr/>
                    <a:lstStyle/>
                    <a:p>
                      <a:r>
                        <a:rPr lang="fr-FR" sz="1300" dirty="0"/>
                        <a:t>45.9</a:t>
                      </a:r>
                    </a:p>
                  </a:txBody>
                  <a:tcPr/>
                </a:tc>
                <a:extLst>
                  <a:ext uri="{0D108BD9-81ED-4DB2-BD59-A6C34878D82A}">
                    <a16:rowId xmlns:a16="http://schemas.microsoft.com/office/drawing/2014/main" val="2813169824"/>
                  </a:ext>
                </a:extLst>
              </a:tr>
              <a:tr h="294640">
                <a:tc>
                  <a:txBody>
                    <a:bodyPr/>
                    <a:lstStyle/>
                    <a:p>
                      <a:r>
                        <a:rPr lang="fr-FR" sz="1300" b="1" dirty="0"/>
                        <a:t>Path </a:t>
                      </a:r>
                      <a:r>
                        <a:rPr lang="fr-FR" sz="1300" b="1" dirty="0" err="1"/>
                        <a:t>length</a:t>
                      </a:r>
                      <a:r>
                        <a:rPr lang="fr-FR" sz="1300" b="1" dirty="0"/>
                        <a:t> </a:t>
                      </a:r>
                      <a:r>
                        <a:rPr lang="fr-FR" sz="1300" b="1" dirty="0" err="1"/>
                        <a:t>diff</a:t>
                      </a:r>
                      <a:r>
                        <a:rPr lang="fr-FR" sz="1300" b="1" dirty="0"/>
                        <a:t>. [mm]</a:t>
                      </a:r>
                    </a:p>
                  </a:txBody>
                  <a:tcPr/>
                </a:tc>
                <a:tc>
                  <a:txBody>
                    <a:bodyPr/>
                    <a:lstStyle/>
                    <a:p>
                      <a:r>
                        <a:rPr lang="fr-FR" sz="1300" b="1" dirty="0"/>
                        <a:t>0</a:t>
                      </a:r>
                    </a:p>
                  </a:txBody>
                  <a:tcPr/>
                </a:tc>
                <a:tc>
                  <a:txBody>
                    <a:bodyPr/>
                    <a:lstStyle/>
                    <a:p>
                      <a:r>
                        <a:rPr lang="fr-FR" sz="1300" b="1" dirty="0"/>
                        <a:t>9.1</a:t>
                      </a:r>
                    </a:p>
                  </a:txBody>
                  <a:tcPr/>
                </a:tc>
                <a:tc>
                  <a:txBody>
                    <a:bodyPr/>
                    <a:lstStyle/>
                    <a:p>
                      <a:r>
                        <a:rPr lang="fr-FR" sz="1300" b="1" dirty="0"/>
                        <a:t>2.7</a:t>
                      </a:r>
                    </a:p>
                  </a:txBody>
                  <a:tcPr/>
                </a:tc>
                <a:tc>
                  <a:txBody>
                    <a:bodyPr/>
                    <a:lstStyle/>
                    <a:p>
                      <a:r>
                        <a:rPr lang="fr-FR" sz="1300" b="1" dirty="0"/>
                        <a:t>9.4</a:t>
                      </a:r>
                    </a:p>
                  </a:txBody>
                  <a:tcPr/>
                </a:tc>
                <a:extLst>
                  <a:ext uri="{0D108BD9-81ED-4DB2-BD59-A6C34878D82A}">
                    <a16:rowId xmlns:a16="http://schemas.microsoft.com/office/drawing/2014/main" val="3242633374"/>
                  </a:ext>
                </a:extLst>
              </a:tr>
              <a:tr h="294640">
                <a:tc>
                  <a:txBody>
                    <a:bodyPr/>
                    <a:lstStyle/>
                    <a:p>
                      <a:r>
                        <a:rPr lang="fr-FR" sz="1300" b="1" dirty="0" err="1"/>
                        <a:t>Orbit</a:t>
                      </a:r>
                      <a:r>
                        <a:rPr lang="fr-FR" sz="1300" b="1" dirty="0"/>
                        <a:t> </a:t>
                      </a:r>
                      <a:r>
                        <a:rPr lang="fr-FR" sz="1300" b="1" dirty="0" err="1"/>
                        <a:t>difference</a:t>
                      </a:r>
                      <a:r>
                        <a:rPr lang="fr-FR" sz="1300" b="1" dirty="0"/>
                        <a:t> [mm]</a:t>
                      </a:r>
                    </a:p>
                  </a:txBody>
                  <a:tcPr/>
                </a:tc>
                <a:tc>
                  <a:txBody>
                    <a:bodyPr/>
                    <a:lstStyle/>
                    <a:p>
                      <a:r>
                        <a:rPr lang="fr-FR" sz="1300" b="1" dirty="0"/>
                        <a:t>0</a:t>
                      </a:r>
                    </a:p>
                  </a:txBody>
                  <a:tcPr/>
                </a:tc>
                <a:tc>
                  <a:txBody>
                    <a:bodyPr/>
                    <a:lstStyle/>
                    <a:p>
                      <a:r>
                        <a:rPr lang="fr-FR" sz="1300" b="1" dirty="0"/>
                        <a:t>12.2</a:t>
                      </a:r>
                    </a:p>
                  </a:txBody>
                  <a:tcPr/>
                </a:tc>
                <a:tc>
                  <a:txBody>
                    <a:bodyPr/>
                    <a:lstStyle/>
                    <a:p>
                      <a:r>
                        <a:rPr lang="fr-FR" sz="1300" b="1" dirty="0"/>
                        <a:t>5.9</a:t>
                      </a:r>
                    </a:p>
                  </a:txBody>
                  <a:tcPr/>
                </a:tc>
                <a:tc>
                  <a:txBody>
                    <a:bodyPr/>
                    <a:lstStyle/>
                    <a:p>
                      <a:r>
                        <a:rPr lang="fr-FR" sz="1300" b="1" dirty="0"/>
                        <a:t>13.2</a:t>
                      </a:r>
                    </a:p>
                  </a:txBody>
                  <a:tcPr/>
                </a:tc>
                <a:extLst>
                  <a:ext uri="{0D108BD9-81ED-4DB2-BD59-A6C34878D82A}">
                    <a16:rowId xmlns:a16="http://schemas.microsoft.com/office/drawing/2014/main" val="623193260"/>
                  </a:ext>
                </a:extLst>
              </a:tr>
              <a:tr h="294640">
                <a:tc>
                  <a:txBody>
                    <a:bodyPr/>
                    <a:lstStyle/>
                    <a:p>
                      <a:r>
                        <a:rPr lang="fr-FR" sz="1300" b="1" dirty="0"/>
                        <a:t>Min. </a:t>
                      </a:r>
                      <a:r>
                        <a:rPr lang="fr-FR" sz="1300" b="1" dirty="0" err="1"/>
                        <a:t>dipole</a:t>
                      </a:r>
                      <a:r>
                        <a:rPr lang="fr-FR" sz="1300" b="1" dirty="0"/>
                        <a:t> </a:t>
                      </a:r>
                      <a:r>
                        <a:rPr lang="fr-FR" sz="1300" b="1" dirty="0" err="1"/>
                        <a:t>width</a:t>
                      </a:r>
                      <a:r>
                        <a:rPr lang="fr-FR" sz="1300" b="1" dirty="0"/>
                        <a:t> [mm]</a:t>
                      </a:r>
                    </a:p>
                  </a:txBody>
                  <a:tcPr/>
                </a:tc>
                <a:tc>
                  <a:txBody>
                    <a:bodyPr/>
                    <a:lstStyle/>
                    <a:p>
                      <a:r>
                        <a:rPr lang="fr-FR" sz="1300" b="1" dirty="0"/>
                        <a:t>17.4</a:t>
                      </a:r>
                    </a:p>
                  </a:txBody>
                  <a:tcPr/>
                </a:tc>
                <a:tc>
                  <a:txBody>
                    <a:bodyPr/>
                    <a:lstStyle/>
                    <a:p>
                      <a:r>
                        <a:rPr lang="fr-FR" sz="1300" b="1" dirty="0"/>
                        <a:t>19.6</a:t>
                      </a:r>
                    </a:p>
                  </a:txBody>
                  <a:tcPr/>
                </a:tc>
                <a:tc>
                  <a:txBody>
                    <a:bodyPr/>
                    <a:lstStyle/>
                    <a:p>
                      <a:r>
                        <a:rPr lang="fr-FR" sz="1300" b="1" dirty="0"/>
                        <a:t>10.7</a:t>
                      </a:r>
                    </a:p>
                  </a:txBody>
                  <a:tcPr/>
                </a:tc>
                <a:tc>
                  <a:txBody>
                    <a:bodyPr/>
                    <a:lstStyle/>
                    <a:p>
                      <a:r>
                        <a:rPr lang="fr-FR" sz="1300" b="1" dirty="0"/>
                        <a:t>18.8</a:t>
                      </a:r>
                    </a:p>
                  </a:txBody>
                  <a:tcPr/>
                </a:tc>
                <a:extLst>
                  <a:ext uri="{0D108BD9-81ED-4DB2-BD59-A6C34878D82A}">
                    <a16:rowId xmlns:a16="http://schemas.microsoft.com/office/drawing/2014/main" val="1572570501"/>
                  </a:ext>
                </a:extLst>
              </a:tr>
              <a:tr h="2946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300" b="1" dirty="0"/>
                        <a:t>Min. </a:t>
                      </a:r>
                      <a:r>
                        <a:rPr lang="fr-FR" sz="1300" b="1" dirty="0" err="1"/>
                        <a:t>dipole</a:t>
                      </a:r>
                      <a:r>
                        <a:rPr lang="fr-FR" sz="1300" b="1" dirty="0"/>
                        <a:t> </a:t>
                      </a:r>
                      <a:r>
                        <a:rPr lang="fr-FR" sz="1300" b="1" dirty="0" err="1"/>
                        <a:t>height</a:t>
                      </a:r>
                      <a:r>
                        <a:rPr lang="fr-FR" sz="1300" b="1" dirty="0"/>
                        <a:t> [mm]</a:t>
                      </a:r>
                    </a:p>
                  </a:txBody>
                  <a:tcPr/>
                </a:tc>
                <a:tc>
                  <a:txBody>
                    <a:bodyPr/>
                    <a:lstStyle/>
                    <a:p>
                      <a:r>
                        <a:rPr lang="fr-FR" sz="1300" b="1" dirty="0"/>
                        <a:t>14.8</a:t>
                      </a:r>
                    </a:p>
                  </a:txBody>
                  <a:tcPr/>
                </a:tc>
                <a:tc>
                  <a:txBody>
                    <a:bodyPr/>
                    <a:lstStyle/>
                    <a:p>
                      <a:r>
                        <a:rPr lang="fr-FR" sz="1300" b="1" dirty="0"/>
                        <a:t>6.4</a:t>
                      </a:r>
                    </a:p>
                  </a:txBody>
                  <a:tcPr/>
                </a:tc>
                <a:tc>
                  <a:txBody>
                    <a:bodyPr/>
                    <a:lstStyle/>
                    <a:p>
                      <a:r>
                        <a:rPr lang="fr-FR" sz="1300" b="1" dirty="0"/>
                        <a:t>4.2</a:t>
                      </a:r>
                    </a:p>
                  </a:txBody>
                  <a:tcPr/>
                </a:tc>
                <a:tc>
                  <a:txBody>
                    <a:bodyPr/>
                    <a:lstStyle/>
                    <a:p>
                      <a:r>
                        <a:rPr lang="fr-FR" sz="1300" b="1" dirty="0"/>
                        <a:t>4.4</a:t>
                      </a:r>
                    </a:p>
                  </a:txBody>
                  <a:tcPr/>
                </a:tc>
                <a:extLst>
                  <a:ext uri="{0D108BD9-81ED-4DB2-BD59-A6C34878D82A}">
                    <a16:rowId xmlns:a16="http://schemas.microsoft.com/office/drawing/2014/main" val="946066264"/>
                  </a:ext>
                </a:extLst>
              </a:tr>
            </a:tbl>
          </a:graphicData>
        </a:graphic>
      </p:graphicFrame>
      <p:sp>
        <p:nvSpPr>
          <p:cNvPr id="7" name="Rectangle 6"/>
          <p:cNvSpPr/>
          <p:nvPr/>
        </p:nvSpPr>
        <p:spPr>
          <a:xfrm>
            <a:off x="6186492" y="856757"/>
            <a:ext cx="4521200" cy="369332"/>
          </a:xfrm>
          <a:prstGeom prst="rect">
            <a:avLst/>
          </a:prstGeom>
        </p:spPr>
        <p:txBody>
          <a:bodyPr wrap="square">
            <a:spAutoFit/>
          </a:bodyPr>
          <a:lstStyle/>
          <a:p>
            <a:pPr algn="ctr" defTabSz="609585">
              <a:defRPr/>
            </a:pPr>
            <a:r>
              <a:rPr lang="fr-FR" dirty="0" err="1">
                <a:solidFill>
                  <a:prstClr val="black"/>
                </a:solidFill>
                <a:latin typeface="Arial"/>
              </a:rPr>
              <a:t>Example</a:t>
            </a:r>
            <a:r>
              <a:rPr lang="fr-FR" dirty="0">
                <a:solidFill>
                  <a:prstClr val="black"/>
                </a:solidFill>
                <a:latin typeface="Arial"/>
              </a:rPr>
              <a:t> </a:t>
            </a:r>
            <a:r>
              <a:rPr lang="fr-FR" dirty="0" err="1">
                <a:solidFill>
                  <a:prstClr val="black"/>
                </a:solidFill>
                <a:latin typeface="Arial"/>
              </a:rPr>
              <a:t>parameters</a:t>
            </a:r>
            <a:r>
              <a:rPr lang="fr-FR" dirty="0">
                <a:solidFill>
                  <a:prstClr val="black"/>
                </a:solidFill>
                <a:latin typeface="Arial"/>
              </a:rPr>
              <a:t> for the muon </a:t>
            </a:r>
            <a:r>
              <a:rPr lang="fr-FR" dirty="0" err="1">
                <a:solidFill>
                  <a:prstClr val="black"/>
                </a:solidFill>
                <a:latin typeface="Arial"/>
              </a:rPr>
              <a:t>RCSs</a:t>
            </a:r>
            <a:endParaRPr lang="fr-FR" dirty="0">
              <a:solidFill>
                <a:prstClr val="black"/>
              </a:solidFill>
              <a:latin typeface="Arial"/>
            </a:endParaRPr>
          </a:p>
        </p:txBody>
      </p:sp>
      <p:sp>
        <p:nvSpPr>
          <p:cNvPr id="8" name="ZoneTexte 7"/>
          <p:cNvSpPr txBox="1"/>
          <p:nvPr/>
        </p:nvSpPr>
        <p:spPr>
          <a:xfrm>
            <a:off x="1487488" y="5892585"/>
            <a:ext cx="2653211" cy="646331"/>
          </a:xfrm>
          <a:prstGeom prst="rect">
            <a:avLst/>
          </a:prstGeom>
          <a:noFill/>
        </p:spPr>
        <p:txBody>
          <a:bodyPr wrap="square" rtlCol="0">
            <a:spAutoFit/>
          </a:bodyPr>
          <a:lstStyle/>
          <a:p>
            <a:pPr defTabSz="609585">
              <a:defRPr/>
            </a:pPr>
            <a:r>
              <a:rPr lang="fr-FR" dirty="0">
                <a:solidFill>
                  <a:prstClr val="black"/>
                </a:solidFill>
                <a:latin typeface="Arial"/>
              </a:rPr>
              <a:t>Collective </a:t>
            </a:r>
            <a:r>
              <a:rPr lang="fr-FR" dirty="0" err="1">
                <a:solidFill>
                  <a:prstClr val="black"/>
                </a:solidFill>
                <a:latin typeface="Arial"/>
              </a:rPr>
              <a:t>effects</a:t>
            </a:r>
            <a:r>
              <a:rPr lang="fr-FR" dirty="0">
                <a:solidFill>
                  <a:prstClr val="black"/>
                </a:solidFill>
                <a:latin typeface="Arial"/>
              </a:rPr>
              <a:t> and </a:t>
            </a:r>
            <a:r>
              <a:rPr lang="fr-FR" dirty="0" err="1">
                <a:solidFill>
                  <a:prstClr val="black"/>
                </a:solidFill>
                <a:latin typeface="Arial"/>
              </a:rPr>
              <a:t>shielding</a:t>
            </a:r>
            <a:r>
              <a:rPr lang="fr-FR" dirty="0">
                <a:solidFill>
                  <a:prstClr val="black"/>
                </a:solidFill>
                <a:latin typeface="Arial"/>
              </a:rPr>
              <a:t> not </a:t>
            </a:r>
            <a:r>
              <a:rPr lang="fr-FR" dirty="0" err="1">
                <a:solidFill>
                  <a:prstClr val="black"/>
                </a:solidFill>
                <a:latin typeface="Arial"/>
              </a:rPr>
              <a:t>included</a:t>
            </a:r>
            <a:endParaRPr lang="fr-FR" dirty="0">
              <a:solidFill>
                <a:prstClr val="black"/>
              </a:solidFill>
              <a:latin typeface="Arial"/>
            </a:endParaRPr>
          </a:p>
        </p:txBody>
      </p:sp>
      <p:cxnSp>
        <p:nvCxnSpPr>
          <p:cNvPr id="10" name="Connecteur droit avec flèche 9"/>
          <p:cNvCxnSpPr>
            <a:stCxn id="8" idx="3"/>
          </p:cNvCxnSpPr>
          <p:nvPr/>
        </p:nvCxnSpPr>
        <p:spPr>
          <a:xfrm flipV="1">
            <a:off x="4140699" y="6096002"/>
            <a:ext cx="741253" cy="11974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Connecteur droit avec flèche 15"/>
          <p:cNvCxnSpPr>
            <a:stCxn id="8" idx="3"/>
          </p:cNvCxnSpPr>
          <p:nvPr/>
        </p:nvCxnSpPr>
        <p:spPr>
          <a:xfrm>
            <a:off x="4140699" y="6215751"/>
            <a:ext cx="741253" cy="1394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261258" y="5209464"/>
            <a:ext cx="4860407" cy="307777"/>
          </a:xfrm>
          <a:prstGeom prst="rect">
            <a:avLst/>
          </a:prstGeom>
        </p:spPr>
        <p:txBody>
          <a:bodyPr wrap="square">
            <a:spAutoFit/>
          </a:bodyPr>
          <a:lstStyle/>
          <a:p>
            <a:pPr defTabSz="609585">
              <a:defRPr/>
            </a:pPr>
            <a:endParaRPr lang="en-US" sz="1400" b="1" dirty="0">
              <a:solidFill>
                <a:prstClr val="black"/>
              </a:solidFill>
              <a:latin typeface="Arial"/>
            </a:endParaRPr>
          </a:p>
        </p:txBody>
      </p:sp>
      <p:sp>
        <p:nvSpPr>
          <p:cNvPr id="3" name="Oval 2">
            <a:extLst>
              <a:ext uri="{FF2B5EF4-FFF2-40B4-BE49-F238E27FC236}">
                <a16:creationId xmlns:a16="http://schemas.microsoft.com/office/drawing/2014/main" id="{0B45AAA5-6E4F-F006-32C9-C6452C889FF5}"/>
              </a:ext>
            </a:extLst>
          </p:cNvPr>
          <p:cNvSpPr/>
          <p:nvPr/>
        </p:nvSpPr>
        <p:spPr>
          <a:xfrm>
            <a:off x="10992544" y="1796819"/>
            <a:ext cx="768085" cy="365125"/>
          </a:xfrm>
          <a:prstGeom prst="ellipse">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it-IT" sz="2400">
              <a:solidFill>
                <a:prstClr val="white"/>
              </a:solidFill>
              <a:latin typeface="Arial"/>
            </a:endParaRPr>
          </a:p>
        </p:txBody>
      </p:sp>
      <p:sp>
        <p:nvSpPr>
          <p:cNvPr id="9" name="Oval 8">
            <a:extLst>
              <a:ext uri="{FF2B5EF4-FFF2-40B4-BE49-F238E27FC236}">
                <a16:creationId xmlns:a16="http://schemas.microsoft.com/office/drawing/2014/main" id="{D2A0B3DD-ACC8-CA1F-16AF-FC50C7B1CB01}"/>
              </a:ext>
            </a:extLst>
          </p:cNvPr>
          <p:cNvSpPr/>
          <p:nvPr/>
        </p:nvSpPr>
        <p:spPr>
          <a:xfrm>
            <a:off x="7679006" y="1796819"/>
            <a:ext cx="1969388" cy="365125"/>
          </a:xfrm>
          <a:prstGeom prst="ellipse">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it-IT" sz="2400">
              <a:solidFill>
                <a:prstClr val="white"/>
              </a:solidFill>
              <a:latin typeface="Arial"/>
            </a:endParaRPr>
          </a:p>
        </p:txBody>
      </p:sp>
      <p:sp>
        <p:nvSpPr>
          <p:cNvPr id="11" name="Oval 10">
            <a:extLst>
              <a:ext uri="{FF2B5EF4-FFF2-40B4-BE49-F238E27FC236}">
                <a16:creationId xmlns:a16="http://schemas.microsoft.com/office/drawing/2014/main" id="{E773E678-4A90-7DAA-FC3F-5A08FD0F20BF}"/>
              </a:ext>
            </a:extLst>
          </p:cNvPr>
          <p:cNvSpPr/>
          <p:nvPr/>
        </p:nvSpPr>
        <p:spPr>
          <a:xfrm>
            <a:off x="9877832" y="1795820"/>
            <a:ext cx="768085" cy="365125"/>
          </a:xfrm>
          <a:prstGeom prst="ellipse">
            <a:avLst/>
          </a:prstGeom>
          <a:noFill/>
          <a:ln w="381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609585"/>
            <a:endParaRPr lang="it-IT" sz="2400">
              <a:solidFill>
                <a:prstClr val="white"/>
              </a:solidFill>
              <a:latin typeface="Arial"/>
            </a:endParaRPr>
          </a:p>
        </p:txBody>
      </p:sp>
      <p:sp>
        <p:nvSpPr>
          <p:cNvPr id="12" name="Footer Placeholder 11">
            <a:extLst>
              <a:ext uri="{FF2B5EF4-FFF2-40B4-BE49-F238E27FC236}">
                <a16:creationId xmlns:a16="http://schemas.microsoft.com/office/drawing/2014/main" id="{456F989C-D493-6D35-6861-6599C503A66C}"/>
              </a:ext>
            </a:extLst>
          </p:cNvPr>
          <p:cNvSpPr>
            <a:spLocks noGrp="1"/>
          </p:cNvSpPr>
          <p:nvPr>
            <p:ph type="ftr" sz="quarter" idx="3"/>
          </p:nvPr>
        </p:nvSpPr>
        <p:spPr/>
        <p:txBody>
          <a:bodyPr/>
          <a:lstStyle/>
          <a:p>
            <a:r>
              <a:rPr lang="en-GB"/>
              <a:t>R. Losito | Sustainability in future Colliders | IMCC Annual Meeting '24</a:t>
            </a:r>
            <a:endParaRPr lang="en-GB" dirty="0"/>
          </a:p>
        </p:txBody>
      </p:sp>
    </p:spTree>
    <p:extLst>
      <p:ext uri="{BB962C8B-B14F-4D97-AF65-F5344CB8AC3E}">
        <p14:creationId xmlns:p14="http://schemas.microsoft.com/office/powerpoint/2010/main" val="91756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4462186-83D7-4948-BE7D-7C8D139DE8DC}"/>
              </a:ext>
            </a:extLst>
          </p:cNvPr>
          <p:cNvSpPr>
            <a:spLocks noGrp="1"/>
          </p:cNvSpPr>
          <p:nvPr>
            <p:ph type="ctrTitle"/>
          </p:nvPr>
        </p:nvSpPr>
        <p:spPr/>
        <p:txBody>
          <a:bodyPr/>
          <a:lstStyle/>
          <a:p>
            <a:r>
              <a:rPr lang="en-US" dirty="0"/>
              <a:t>Context for future projects: Energy</a:t>
            </a:r>
            <a:endParaRPr lang="it-IT" dirty="0"/>
          </a:p>
        </p:txBody>
      </p:sp>
      <p:sp>
        <p:nvSpPr>
          <p:cNvPr id="8" name="Subtitle 7">
            <a:extLst>
              <a:ext uri="{FF2B5EF4-FFF2-40B4-BE49-F238E27FC236}">
                <a16:creationId xmlns:a16="http://schemas.microsoft.com/office/drawing/2014/main" id="{9E9CD391-743C-282A-9AC0-ED71D311ABB4}"/>
              </a:ext>
            </a:extLst>
          </p:cNvPr>
          <p:cNvSpPr>
            <a:spLocks noGrp="1"/>
          </p:cNvSpPr>
          <p:nvPr>
            <p:ph type="subTitle" idx="1"/>
          </p:nvPr>
        </p:nvSpPr>
        <p:spPr/>
        <p:txBody>
          <a:bodyPr/>
          <a:lstStyle/>
          <a:p>
            <a:r>
              <a:rPr lang="en-US" dirty="0"/>
              <a:t>(SDG7: </a:t>
            </a:r>
            <a:r>
              <a:rPr lang="en-US" dirty="0" err="1"/>
              <a:t>Affrodable</a:t>
            </a:r>
            <a:r>
              <a:rPr lang="en-US" dirty="0"/>
              <a:t> and Clean Energy)</a:t>
            </a:r>
            <a:endParaRPr lang="it-IT" dirty="0"/>
          </a:p>
        </p:txBody>
      </p:sp>
      <p:sp>
        <p:nvSpPr>
          <p:cNvPr id="4" name="Date Placeholder 3">
            <a:extLst>
              <a:ext uri="{FF2B5EF4-FFF2-40B4-BE49-F238E27FC236}">
                <a16:creationId xmlns:a16="http://schemas.microsoft.com/office/drawing/2014/main" id="{A3B49385-7026-E6CB-ACEC-BEAEC7EE5C5B}"/>
              </a:ext>
            </a:extLst>
          </p:cNvPr>
          <p:cNvSpPr>
            <a:spLocks noGrp="1"/>
          </p:cNvSpPr>
          <p:nvPr>
            <p:ph type="dt" sz="half" idx="10"/>
          </p:nvPr>
        </p:nvSpPr>
        <p:spPr/>
        <p:txBody>
          <a:bodyPr/>
          <a:lstStyle/>
          <a:p>
            <a:r>
              <a:rPr lang="it-IT"/>
              <a:t>12 March 2024</a:t>
            </a:r>
            <a:endParaRPr lang="en-US" dirty="0"/>
          </a:p>
        </p:txBody>
      </p:sp>
      <p:sp>
        <p:nvSpPr>
          <p:cNvPr id="5" name="Footer Placeholder 4">
            <a:extLst>
              <a:ext uri="{FF2B5EF4-FFF2-40B4-BE49-F238E27FC236}">
                <a16:creationId xmlns:a16="http://schemas.microsoft.com/office/drawing/2014/main" id="{0828106A-4542-E87A-1DDE-6AE04612DF6E}"/>
              </a:ext>
            </a:extLst>
          </p:cNvPr>
          <p:cNvSpPr>
            <a:spLocks noGrp="1"/>
          </p:cNvSpPr>
          <p:nvPr>
            <p:ph type="ftr" sz="quarter" idx="11"/>
          </p:nvPr>
        </p:nvSpPr>
        <p:spPr/>
        <p:txBody>
          <a:bodyPr/>
          <a:lstStyle/>
          <a:p>
            <a:r>
              <a:rPr lang="en-GB"/>
              <a:t>R. Losito | Sustainability in future Colliders | IMCC Annual Meeting '24</a:t>
            </a:r>
            <a:endParaRPr lang="it-IT" sz="1000" kern="1200" dirty="0">
              <a:solidFill>
                <a:schemeClr val="bg1"/>
              </a:solidFill>
              <a:latin typeface="+mn-lt"/>
              <a:ea typeface="+mn-ea"/>
              <a:cs typeface="+mn-cs"/>
            </a:endParaRPr>
          </a:p>
        </p:txBody>
      </p:sp>
      <p:sp>
        <p:nvSpPr>
          <p:cNvPr id="6" name="Slide Number Placeholder 5">
            <a:extLst>
              <a:ext uri="{FF2B5EF4-FFF2-40B4-BE49-F238E27FC236}">
                <a16:creationId xmlns:a16="http://schemas.microsoft.com/office/drawing/2014/main" id="{85F40006-78F1-BC14-549F-07370123D660}"/>
              </a:ext>
            </a:extLst>
          </p:cNvPr>
          <p:cNvSpPr>
            <a:spLocks noGrp="1"/>
          </p:cNvSpPr>
          <p:nvPr>
            <p:ph type="sldNum" sz="quarter" idx="12"/>
          </p:nvPr>
        </p:nvSpPr>
        <p:spPr/>
        <p:txBody>
          <a:bodyPr/>
          <a:lstStyle/>
          <a:p>
            <a:fld id="{17918391-D411-FE40-AAD7-861AE5233E0E}" type="slidenum">
              <a:rPr lang="en-US" smtClean="0"/>
              <a:pPr/>
              <a:t>22</a:t>
            </a:fld>
            <a:endParaRPr lang="en-US" dirty="0"/>
          </a:p>
        </p:txBody>
      </p:sp>
    </p:spTree>
    <p:extLst>
      <p:ext uri="{BB962C8B-B14F-4D97-AF65-F5344CB8AC3E}">
        <p14:creationId xmlns:p14="http://schemas.microsoft.com/office/powerpoint/2010/main" val="40322888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map of a river&#10;&#10;Description automatically generated">
            <a:extLst>
              <a:ext uri="{FF2B5EF4-FFF2-40B4-BE49-F238E27FC236}">
                <a16:creationId xmlns:a16="http://schemas.microsoft.com/office/drawing/2014/main" id="{4BA1D84A-8437-80AF-FC07-9B561FBEDA45}"/>
              </a:ext>
            </a:extLst>
          </p:cNvPr>
          <p:cNvPicPr>
            <a:picLocks noGrp="1" noChangeAspect="1"/>
          </p:cNvPicPr>
          <p:nvPr>
            <p:ph idx="1"/>
          </p:nvPr>
        </p:nvPicPr>
        <p:blipFill>
          <a:blip r:embed="rId2"/>
          <a:stretch>
            <a:fillRect/>
          </a:stretch>
        </p:blipFill>
        <p:spPr>
          <a:xfrm>
            <a:off x="407987" y="2707824"/>
            <a:ext cx="11376025" cy="2369039"/>
          </a:xfrm>
        </p:spPr>
      </p:pic>
      <p:sp>
        <p:nvSpPr>
          <p:cNvPr id="3" name="Title 2">
            <a:extLst>
              <a:ext uri="{FF2B5EF4-FFF2-40B4-BE49-F238E27FC236}">
                <a16:creationId xmlns:a16="http://schemas.microsoft.com/office/drawing/2014/main" id="{03EDE72F-10C7-05B2-05CB-886160635957}"/>
              </a:ext>
            </a:extLst>
          </p:cNvPr>
          <p:cNvSpPr>
            <a:spLocks noGrp="1"/>
          </p:cNvSpPr>
          <p:nvPr>
            <p:ph type="title"/>
          </p:nvPr>
        </p:nvSpPr>
        <p:spPr/>
        <p:txBody>
          <a:bodyPr/>
          <a:lstStyle/>
          <a:p>
            <a:r>
              <a:rPr lang="en-US" dirty="0"/>
              <a:t>Area needed to generate 1.3 </a:t>
            </a:r>
            <a:r>
              <a:rPr lang="en-US" dirty="0" err="1"/>
              <a:t>TWh</a:t>
            </a:r>
            <a:r>
              <a:rPr lang="en-US" dirty="0"/>
              <a:t>/y                           </a:t>
            </a:r>
            <a:r>
              <a:rPr lang="en-US" sz="2000" dirty="0"/>
              <a:t>(no contingency, no distribution, no storage…)</a:t>
            </a:r>
            <a:endParaRPr lang="it-IT" dirty="0"/>
          </a:p>
        </p:txBody>
      </p:sp>
      <p:sp>
        <p:nvSpPr>
          <p:cNvPr id="4" name="Date Placeholder 3">
            <a:extLst>
              <a:ext uri="{FF2B5EF4-FFF2-40B4-BE49-F238E27FC236}">
                <a16:creationId xmlns:a16="http://schemas.microsoft.com/office/drawing/2014/main" id="{CF2AA0A1-4204-73AD-1261-B15CFB3DBA58}"/>
              </a:ext>
            </a:extLst>
          </p:cNvPr>
          <p:cNvSpPr>
            <a:spLocks noGrp="1"/>
          </p:cNvSpPr>
          <p:nvPr>
            <p:ph type="dt" sz="half" idx="10"/>
          </p:nvPr>
        </p:nvSpPr>
        <p:spPr/>
        <p:txBody>
          <a:bodyPr/>
          <a:lstStyle/>
          <a:p>
            <a:r>
              <a:rPr lang="it-IT"/>
              <a:t>12 March 2024</a:t>
            </a:r>
            <a:endParaRPr lang="en-US" dirty="0"/>
          </a:p>
        </p:txBody>
      </p:sp>
      <p:sp>
        <p:nvSpPr>
          <p:cNvPr id="5" name="Footer Placeholder 4">
            <a:extLst>
              <a:ext uri="{FF2B5EF4-FFF2-40B4-BE49-F238E27FC236}">
                <a16:creationId xmlns:a16="http://schemas.microsoft.com/office/drawing/2014/main" id="{00B34203-57C5-8576-81F0-CFD37329A5AF}"/>
              </a:ext>
            </a:extLst>
          </p:cNvPr>
          <p:cNvSpPr>
            <a:spLocks noGrp="1"/>
          </p:cNvSpPr>
          <p:nvPr>
            <p:ph type="ftr" sz="quarter" idx="11"/>
          </p:nvPr>
        </p:nvSpPr>
        <p:spPr/>
        <p:txBody>
          <a:bodyPr/>
          <a:lstStyle/>
          <a:p>
            <a:r>
              <a:rPr lang="en-GB"/>
              <a:t>R. Losito | Sustainability in future Colliders | IMCC Annual Meeting '24</a:t>
            </a:r>
            <a:endParaRPr lang="it-IT" sz="1000" kern="1200" dirty="0">
              <a:solidFill>
                <a:schemeClr val="bg1"/>
              </a:solidFill>
              <a:latin typeface="+mn-lt"/>
              <a:ea typeface="+mn-ea"/>
              <a:cs typeface="+mn-cs"/>
            </a:endParaRPr>
          </a:p>
        </p:txBody>
      </p:sp>
      <p:sp>
        <p:nvSpPr>
          <p:cNvPr id="6" name="Slide Number Placeholder 5">
            <a:extLst>
              <a:ext uri="{FF2B5EF4-FFF2-40B4-BE49-F238E27FC236}">
                <a16:creationId xmlns:a16="http://schemas.microsoft.com/office/drawing/2014/main" id="{2BC2ADEF-647F-A057-071E-7C9E7B3FCC75}"/>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9" name="Rectangle 8">
            <a:extLst>
              <a:ext uri="{FF2B5EF4-FFF2-40B4-BE49-F238E27FC236}">
                <a16:creationId xmlns:a16="http://schemas.microsoft.com/office/drawing/2014/main" id="{FA00AC89-D6F3-6B4C-AEA6-CF14E0FB2FB1}"/>
              </a:ext>
            </a:extLst>
          </p:cNvPr>
          <p:cNvSpPr/>
          <p:nvPr/>
        </p:nvSpPr>
        <p:spPr>
          <a:xfrm>
            <a:off x="3429429" y="3627120"/>
            <a:ext cx="7219558" cy="1048407"/>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noFill/>
            </a:endParaRPr>
          </a:p>
        </p:txBody>
      </p:sp>
      <p:grpSp>
        <p:nvGrpSpPr>
          <p:cNvPr id="20" name="Group 19">
            <a:extLst>
              <a:ext uri="{FF2B5EF4-FFF2-40B4-BE49-F238E27FC236}">
                <a16:creationId xmlns:a16="http://schemas.microsoft.com/office/drawing/2014/main" id="{C69406FD-E0C1-689B-3149-4AFFE2E38BBE}"/>
              </a:ext>
            </a:extLst>
          </p:cNvPr>
          <p:cNvGrpSpPr/>
          <p:nvPr/>
        </p:nvGrpSpPr>
        <p:grpSpPr>
          <a:xfrm>
            <a:off x="10594848" y="3627120"/>
            <a:ext cx="384048" cy="982087"/>
            <a:chOff x="10594848" y="3627120"/>
            <a:chExt cx="384048" cy="982087"/>
          </a:xfrm>
        </p:grpSpPr>
        <p:cxnSp>
          <p:nvCxnSpPr>
            <p:cNvPr id="10" name="Straight Connector 9">
              <a:extLst>
                <a:ext uri="{FF2B5EF4-FFF2-40B4-BE49-F238E27FC236}">
                  <a16:creationId xmlns:a16="http://schemas.microsoft.com/office/drawing/2014/main" id="{E32B7B8A-9596-9D20-5595-C791DE4FAC14}"/>
                </a:ext>
              </a:extLst>
            </p:cNvPr>
            <p:cNvCxnSpPr>
              <a:cxnSpLocks/>
            </p:cNvCxnSpPr>
            <p:nvPr/>
          </p:nvCxnSpPr>
          <p:spPr>
            <a:xfrm flipH="1">
              <a:off x="10594848" y="3627120"/>
              <a:ext cx="27432" cy="982087"/>
            </a:xfrm>
            <a:prstGeom prst="line">
              <a:avLst/>
            </a:prstGeom>
            <a:ln w="28575">
              <a:solidFill>
                <a:srgbClr val="FFFF00"/>
              </a:solidFill>
            </a:ln>
          </p:spPr>
          <p:style>
            <a:lnRef idx="1">
              <a:schemeClr val="accent3"/>
            </a:lnRef>
            <a:fillRef idx="0">
              <a:schemeClr val="accent3"/>
            </a:fillRef>
            <a:effectRef idx="0">
              <a:schemeClr val="accent3"/>
            </a:effectRef>
            <a:fontRef idx="minor">
              <a:schemeClr val="tx1"/>
            </a:fontRef>
          </p:style>
        </p:cxnSp>
        <p:cxnSp>
          <p:nvCxnSpPr>
            <p:cNvPr id="12" name="Straight Connector 11">
              <a:extLst>
                <a:ext uri="{FF2B5EF4-FFF2-40B4-BE49-F238E27FC236}">
                  <a16:creationId xmlns:a16="http://schemas.microsoft.com/office/drawing/2014/main" id="{76023046-B201-8EAE-245D-4BB3E98FD539}"/>
                </a:ext>
              </a:extLst>
            </p:cNvPr>
            <p:cNvCxnSpPr>
              <a:cxnSpLocks/>
            </p:cNvCxnSpPr>
            <p:nvPr/>
          </p:nvCxnSpPr>
          <p:spPr>
            <a:xfrm flipH="1">
              <a:off x="10594848" y="4609207"/>
              <a:ext cx="384048" cy="0"/>
            </a:xfrm>
            <a:prstGeom prst="line">
              <a:avLst/>
            </a:prstGeom>
            <a:ln w="28575">
              <a:solidFill>
                <a:srgbClr val="FFFF00"/>
              </a:solidFill>
            </a:ln>
          </p:spPr>
          <p:style>
            <a:lnRef idx="1">
              <a:schemeClr val="accent3"/>
            </a:lnRef>
            <a:fillRef idx="0">
              <a:schemeClr val="accent3"/>
            </a:fillRef>
            <a:effectRef idx="0">
              <a:schemeClr val="accent3"/>
            </a:effectRef>
            <a:fontRef idx="minor">
              <a:schemeClr val="tx1"/>
            </a:fontRef>
          </p:style>
        </p:cxnSp>
        <p:cxnSp>
          <p:nvCxnSpPr>
            <p:cNvPr id="13" name="Straight Connector 12">
              <a:extLst>
                <a:ext uri="{FF2B5EF4-FFF2-40B4-BE49-F238E27FC236}">
                  <a16:creationId xmlns:a16="http://schemas.microsoft.com/office/drawing/2014/main" id="{FBF48970-1FEF-683A-EA58-026D6C9B0CAE}"/>
                </a:ext>
              </a:extLst>
            </p:cNvPr>
            <p:cNvCxnSpPr>
              <a:cxnSpLocks/>
            </p:cNvCxnSpPr>
            <p:nvPr/>
          </p:nvCxnSpPr>
          <p:spPr>
            <a:xfrm>
              <a:off x="10704576" y="3627120"/>
              <a:ext cx="274320" cy="982087"/>
            </a:xfrm>
            <a:prstGeom prst="line">
              <a:avLst/>
            </a:prstGeom>
            <a:ln w="28575">
              <a:solidFill>
                <a:srgbClr val="FFFF00"/>
              </a:solidFill>
            </a:ln>
          </p:spPr>
          <p:style>
            <a:lnRef idx="1">
              <a:schemeClr val="accent3"/>
            </a:lnRef>
            <a:fillRef idx="0">
              <a:schemeClr val="accent3"/>
            </a:fillRef>
            <a:effectRef idx="0">
              <a:schemeClr val="accent3"/>
            </a:effectRef>
            <a:fontRef idx="minor">
              <a:schemeClr val="tx1"/>
            </a:fontRef>
          </p:style>
        </p:cxnSp>
        <p:cxnSp>
          <p:nvCxnSpPr>
            <p:cNvPr id="18" name="Straight Connector 17">
              <a:extLst>
                <a:ext uri="{FF2B5EF4-FFF2-40B4-BE49-F238E27FC236}">
                  <a16:creationId xmlns:a16="http://schemas.microsoft.com/office/drawing/2014/main" id="{F7CA4BCC-8AA1-A13B-2724-3C8A87C1A79D}"/>
                </a:ext>
              </a:extLst>
            </p:cNvPr>
            <p:cNvCxnSpPr>
              <a:cxnSpLocks/>
            </p:cNvCxnSpPr>
            <p:nvPr/>
          </p:nvCxnSpPr>
          <p:spPr>
            <a:xfrm flipH="1">
              <a:off x="10622280" y="3627120"/>
              <a:ext cx="94488" cy="0"/>
            </a:xfrm>
            <a:prstGeom prst="line">
              <a:avLst/>
            </a:prstGeom>
            <a:ln w="28575">
              <a:solidFill>
                <a:srgbClr val="FFFF00"/>
              </a:solidFill>
            </a:ln>
          </p:spPr>
          <p:style>
            <a:lnRef idx="1">
              <a:schemeClr val="accent3"/>
            </a:lnRef>
            <a:fillRef idx="0">
              <a:schemeClr val="accent3"/>
            </a:fillRef>
            <a:effectRef idx="0">
              <a:schemeClr val="accent3"/>
            </a:effectRef>
            <a:fontRef idx="minor">
              <a:schemeClr val="tx1"/>
            </a:fontRef>
          </p:style>
        </p:cxnSp>
      </p:grpSp>
    </p:spTree>
    <p:extLst>
      <p:ext uri="{BB962C8B-B14F-4D97-AF65-F5344CB8AC3E}">
        <p14:creationId xmlns:p14="http://schemas.microsoft.com/office/powerpoint/2010/main" val="1686414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7B658B-3FFB-510A-97BD-B81F32752F08}"/>
              </a:ext>
            </a:extLst>
          </p:cNvPr>
          <p:cNvSpPr>
            <a:spLocks noGrp="1"/>
          </p:cNvSpPr>
          <p:nvPr>
            <p:ph type="title"/>
          </p:nvPr>
        </p:nvSpPr>
        <p:spPr>
          <a:xfrm>
            <a:off x="407988" y="373593"/>
            <a:ext cx="11376025" cy="1065742"/>
          </a:xfrm>
        </p:spPr>
        <p:txBody>
          <a:bodyPr anchor="t">
            <a:normAutofit/>
          </a:bodyPr>
          <a:lstStyle/>
          <a:p>
            <a:r>
              <a:rPr lang="en-US" dirty="0"/>
              <a:t>Electricity in FRANCE for CERN </a:t>
            </a:r>
            <a:endParaRPr lang="it-IT" dirty="0"/>
          </a:p>
        </p:txBody>
      </p:sp>
      <p:pic>
        <p:nvPicPr>
          <p:cNvPr id="13" name="Picture 12" descr="A screenshot of a computer screen&#10;&#10;Description automatically generated">
            <a:extLst>
              <a:ext uri="{FF2B5EF4-FFF2-40B4-BE49-F238E27FC236}">
                <a16:creationId xmlns:a16="http://schemas.microsoft.com/office/drawing/2014/main" id="{E41D0333-CF5D-3D11-863B-1C306AE5CEB6}"/>
              </a:ext>
            </a:extLst>
          </p:cNvPr>
          <p:cNvPicPr>
            <a:picLocks noChangeAspect="1"/>
          </p:cNvPicPr>
          <p:nvPr/>
        </p:nvPicPr>
        <p:blipFill rotWithShape="1">
          <a:blip r:embed="rId3"/>
          <a:srcRect l="34394" t="33192" r="16258" b="5113"/>
          <a:stretch/>
        </p:blipFill>
        <p:spPr>
          <a:xfrm>
            <a:off x="407987" y="1789964"/>
            <a:ext cx="5616575" cy="4213112"/>
          </a:xfrm>
          <a:prstGeom prst="rect">
            <a:avLst/>
          </a:prstGeom>
          <a:noFill/>
        </p:spPr>
      </p:pic>
      <p:sp>
        <p:nvSpPr>
          <p:cNvPr id="8" name="Content Placeholder 7">
            <a:extLst>
              <a:ext uri="{FF2B5EF4-FFF2-40B4-BE49-F238E27FC236}">
                <a16:creationId xmlns:a16="http://schemas.microsoft.com/office/drawing/2014/main" id="{187178DB-081B-B6F2-D0E7-531F159178BF}"/>
              </a:ext>
            </a:extLst>
          </p:cNvPr>
          <p:cNvSpPr>
            <a:spLocks noGrp="1"/>
          </p:cNvSpPr>
          <p:nvPr>
            <p:ph sz="half" idx="2"/>
          </p:nvPr>
        </p:nvSpPr>
        <p:spPr>
          <a:xfrm>
            <a:off x="6172199" y="1592264"/>
            <a:ext cx="5611813" cy="4608511"/>
          </a:xfrm>
        </p:spPr>
        <p:txBody>
          <a:bodyPr>
            <a:normAutofit/>
          </a:bodyPr>
          <a:lstStyle/>
          <a:p>
            <a:pPr marL="342900" indent="-342900">
              <a:buFont typeface="Arial" panose="020B0604020202020204" pitchFamily="34" charset="0"/>
              <a:buChar char="•"/>
            </a:pPr>
            <a:r>
              <a:rPr lang="en-US" sz="1900" dirty="0"/>
              <a:t>The management of PPA contracts will be complex</a:t>
            </a:r>
          </a:p>
          <a:p>
            <a:pPr marL="342900" indent="-342900">
              <a:buFont typeface="Arial" panose="020B0604020202020204" pitchFamily="34" charset="0"/>
              <a:buChar char="•"/>
            </a:pPr>
            <a:r>
              <a:rPr lang="it-IT" sz="1900" dirty="0"/>
              <a:t>The mix of sources (Solar, Wind Onshore and offshore, Nuclear) shall have to be carefully considered to ensure our constant baselod is affordable and cost effective</a:t>
            </a:r>
          </a:p>
          <a:p>
            <a:pPr marL="342900" indent="-342900">
              <a:buFont typeface="Arial" panose="020B0604020202020204" pitchFamily="34" charset="0"/>
              <a:buChar char="•"/>
            </a:pPr>
            <a:r>
              <a:rPr lang="it-IT" sz="1900" dirty="0"/>
              <a:t>Also, we will have to assure the flexibility we have now, or reconsider the lifecycle of the accelerators (e.g. day/night, summer/winter…) </a:t>
            </a:r>
          </a:p>
          <a:p>
            <a:pPr marL="342900" indent="-342900">
              <a:buFont typeface="Arial" panose="020B0604020202020204" pitchFamily="34" charset="0"/>
              <a:buChar char="•"/>
            </a:pPr>
            <a:r>
              <a:rPr lang="it-IT" sz="1900" dirty="0"/>
              <a:t>We will most probably need storage onsite, need to hope in breakthroughs, or help/invest in R&amp;D</a:t>
            </a:r>
          </a:p>
        </p:txBody>
      </p:sp>
      <p:sp>
        <p:nvSpPr>
          <p:cNvPr id="4" name="Date Placeholder 3">
            <a:extLst>
              <a:ext uri="{FF2B5EF4-FFF2-40B4-BE49-F238E27FC236}">
                <a16:creationId xmlns:a16="http://schemas.microsoft.com/office/drawing/2014/main" id="{C89733EA-5F50-99E1-D0D6-9F8797239A74}"/>
              </a:ext>
            </a:extLst>
          </p:cNvPr>
          <p:cNvSpPr>
            <a:spLocks noGrp="1"/>
          </p:cNvSpPr>
          <p:nvPr>
            <p:ph type="dt" sz="half" idx="10"/>
          </p:nvPr>
        </p:nvSpPr>
        <p:spPr>
          <a:xfrm>
            <a:off x="2729132" y="6350851"/>
            <a:ext cx="1387256" cy="365125"/>
          </a:xfrm>
        </p:spPr>
        <p:txBody>
          <a:bodyPr anchor="ctr">
            <a:normAutofit/>
          </a:bodyPr>
          <a:lstStyle/>
          <a:p>
            <a:pPr>
              <a:spcAft>
                <a:spcPts val="600"/>
              </a:spcAft>
            </a:pPr>
            <a:r>
              <a:rPr lang="it-IT"/>
              <a:t>12 March 2024</a:t>
            </a:r>
            <a:endParaRPr lang="en-US"/>
          </a:p>
        </p:txBody>
      </p:sp>
      <p:sp>
        <p:nvSpPr>
          <p:cNvPr id="5" name="Footer Placeholder 4">
            <a:extLst>
              <a:ext uri="{FF2B5EF4-FFF2-40B4-BE49-F238E27FC236}">
                <a16:creationId xmlns:a16="http://schemas.microsoft.com/office/drawing/2014/main" id="{126F7FFD-DB05-15CF-E886-641C9D23F1E7}"/>
              </a:ext>
            </a:extLst>
          </p:cNvPr>
          <p:cNvSpPr>
            <a:spLocks noGrp="1"/>
          </p:cNvSpPr>
          <p:nvPr>
            <p:ph type="ftr" sz="quarter" idx="11"/>
          </p:nvPr>
        </p:nvSpPr>
        <p:spPr>
          <a:xfrm>
            <a:off x="4259262" y="6356350"/>
            <a:ext cx="6572221" cy="365125"/>
          </a:xfrm>
        </p:spPr>
        <p:txBody>
          <a:bodyPr anchor="ctr">
            <a:normAutofit/>
          </a:bodyPr>
          <a:lstStyle/>
          <a:p>
            <a:pPr>
              <a:spcAft>
                <a:spcPts val="600"/>
              </a:spcAft>
            </a:pPr>
            <a:r>
              <a:rPr lang="en-GB"/>
              <a:t>R. Losito | Sustainability in future Colliders | IMCC Annual Meeting '24</a:t>
            </a:r>
            <a:endParaRPr lang="en-US"/>
          </a:p>
        </p:txBody>
      </p:sp>
      <p:sp>
        <p:nvSpPr>
          <p:cNvPr id="6" name="Slide Number Placeholder 5">
            <a:extLst>
              <a:ext uri="{FF2B5EF4-FFF2-40B4-BE49-F238E27FC236}">
                <a16:creationId xmlns:a16="http://schemas.microsoft.com/office/drawing/2014/main" id="{71B71C5E-5F8C-4327-53A1-11B63ED57694}"/>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24</a:t>
            </a:fld>
            <a:endParaRPr lang="en-US"/>
          </a:p>
        </p:txBody>
      </p:sp>
      <p:sp>
        <p:nvSpPr>
          <p:cNvPr id="12" name="TextBox 11">
            <a:extLst>
              <a:ext uri="{FF2B5EF4-FFF2-40B4-BE49-F238E27FC236}">
                <a16:creationId xmlns:a16="http://schemas.microsoft.com/office/drawing/2014/main" id="{23AA1300-CC8B-8AB3-D991-16384CDF312D}"/>
              </a:ext>
            </a:extLst>
          </p:cNvPr>
          <p:cNvSpPr txBox="1"/>
          <p:nvPr/>
        </p:nvSpPr>
        <p:spPr>
          <a:xfrm>
            <a:off x="1402424" y="6042440"/>
            <a:ext cx="3387262" cy="276999"/>
          </a:xfrm>
          <a:prstGeom prst="rect">
            <a:avLst/>
          </a:prstGeom>
          <a:noFill/>
        </p:spPr>
        <p:txBody>
          <a:bodyPr wrap="square" lIns="0" tIns="0" rIns="0" bIns="0" rtlCol="0">
            <a:spAutoFit/>
          </a:bodyPr>
          <a:lstStyle/>
          <a:p>
            <a:pPr algn="l"/>
            <a:r>
              <a:rPr lang="en-US" dirty="0">
                <a:solidFill>
                  <a:srgbClr val="FF0000"/>
                </a:solidFill>
              </a:rPr>
              <a:t>Courtesy of N. Bellegarde</a:t>
            </a:r>
            <a:endParaRPr lang="it-IT" dirty="0">
              <a:solidFill>
                <a:srgbClr val="FF0000"/>
              </a:solidFill>
            </a:endParaRPr>
          </a:p>
        </p:txBody>
      </p:sp>
    </p:spTree>
    <p:extLst>
      <p:ext uri="{BB962C8B-B14F-4D97-AF65-F5344CB8AC3E}">
        <p14:creationId xmlns:p14="http://schemas.microsoft.com/office/powerpoint/2010/main" val="24124775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B9F3DF-CDB5-5E72-BC0F-7F42AB5089B5}"/>
              </a:ext>
            </a:extLst>
          </p:cNvPr>
          <p:cNvSpPr>
            <a:spLocks noGrp="1"/>
          </p:cNvSpPr>
          <p:nvPr>
            <p:ph type="title"/>
          </p:nvPr>
        </p:nvSpPr>
        <p:spPr/>
        <p:txBody>
          <a:bodyPr/>
          <a:lstStyle/>
          <a:p>
            <a:r>
              <a:rPr lang="en-US" dirty="0"/>
              <a:t>Electricity in FRANCE Today</a:t>
            </a:r>
            <a:endParaRPr lang="it-IT" dirty="0"/>
          </a:p>
        </p:txBody>
      </p:sp>
      <p:sp>
        <p:nvSpPr>
          <p:cNvPr id="9" name="Content Placeholder 8">
            <a:extLst>
              <a:ext uri="{FF2B5EF4-FFF2-40B4-BE49-F238E27FC236}">
                <a16:creationId xmlns:a16="http://schemas.microsoft.com/office/drawing/2014/main" id="{3852843B-98AB-AEF2-A682-3B91B6535267}"/>
              </a:ext>
            </a:extLst>
          </p:cNvPr>
          <p:cNvSpPr>
            <a:spLocks noGrp="1"/>
          </p:cNvSpPr>
          <p:nvPr>
            <p:ph sz="half" idx="2"/>
          </p:nvPr>
        </p:nvSpPr>
        <p:spPr>
          <a:xfrm>
            <a:off x="5836360" y="966188"/>
            <a:ext cx="5611813" cy="5276701"/>
          </a:xfrm>
        </p:spPr>
        <p:txBody>
          <a:bodyPr>
            <a:normAutofit/>
          </a:bodyPr>
          <a:lstStyle/>
          <a:p>
            <a:pPr marL="666750" lvl="1" indent="-342900">
              <a:buFont typeface="Arial" panose="020B0604020202020204" pitchFamily="34" charset="0"/>
              <a:buChar char="•"/>
            </a:pPr>
            <a:endParaRPr lang="en-US" dirty="0"/>
          </a:p>
        </p:txBody>
      </p:sp>
      <p:sp>
        <p:nvSpPr>
          <p:cNvPr id="4" name="Date Placeholder 3">
            <a:extLst>
              <a:ext uri="{FF2B5EF4-FFF2-40B4-BE49-F238E27FC236}">
                <a16:creationId xmlns:a16="http://schemas.microsoft.com/office/drawing/2014/main" id="{E565A8E9-5BCD-3EB1-CABA-EF1DBB6B6543}"/>
              </a:ext>
            </a:extLst>
          </p:cNvPr>
          <p:cNvSpPr>
            <a:spLocks noGrp="1"/>
          </p:cNvSpPr>
          <p:nvPr>
            <p:ph type="dt" sz="half" idx="10"/>
          </p:nvPr>
        </p:nvSpPr>
        <p:spPr/>
        <p:txBody>
          <a:bodyPr/>
          <a:lstStyle/>
          <a:p>
            <a:r>
              <a:rPr lang="it-IT"/>
              <a:t>12 March 2024</a:t>
            </a:r>
            <a:endParaRPr lang="en-US" dirty="0"/>
          </a:p>
        </p:txBody>
      </p:sp>
      <p:sp>
        <p:nvSpPr>
          <p:cNvPr id="5" name="Footer Placeholder 4">
            <a:extLst>
              <a:ext uri="{FF2B5EF4-FFF2-40B4-BE49-F238E27FC236}">
                <a16:creationId xmlns:a16="http://schemas.microsoft.com/office/drawing/2014/main" id="{A19BEA1C-ED10-1B47-5083-F1CD6F8C6AE1}"/>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6" name="Slide Number Placeholder 5">
            <a:extLst>
              <a:ext uri="{FF2B5EF4-FFF2-40B4-BE49-F238E27FC236}">
                <a16:creationId xmlns:a16="http://schemas.microsoft.com/office/drawing/2014/main" id="{800A8764-84DA-C8D4-AB45-7F1B434648E5}"/>
              </a:ext>
            </a:extLst>
          </p:cNvPr>
          <p:cNvSpPr>
            <a:spLocks noGrp="1"/>
          </p:cNvSpPr>
          <p:nvPr>
            <p:ph type="sldNum" sz="quarter" idx="12"/>
          </p:nvPr>
        </p:nvSpPr>
        <p:spPr/>
        <p:txBody>
          <a:bodyPr/>
          <a:lstStyle/>
          <a:p>
            <a:fld id="{36B5EA5A-BC32-A742-B11B-8E7414D5B535}" type="slidenum">
              <a:rPr lang="en-US" smtClean="0"/>
              <a:pPr/>
              <a:t>25</a:t>
            </a:fld>
            <a:endParaRPr lang="en-US" dirty="0"/>
          </a:p>
        </p:txBody>
      </p:sp>
      <p:pic>
        <p:nvPicPr>
          <p:cNvPr id="11" name="Content Placeholder 10" descr="A screenshot of a map&#10;&#10;Description automatically generated">
            <a:extLst>
              <a:ext uri="{FF2B5EF4-FFF2-40B4-BE49-F238E27FC236}">
                <a16:creationId xmlns:a16="http://schemas.microsoft.com/office/drawing/2014/main" id="{ECDDE0B1-E2BB-740C-0122-DD398E356C67}"/>
              </a:ext>
            </a:extLst>
          </p:cNvPr>
          <p:cNvPicPr>
            <a:picLocks noGrp="1" noChangeAspect="1"/>
          </p:cNvPicPr>
          <p:nvPr>
            <p:ph sz="half" idx="1"/>
          </p:nvPr>
        </p:nvPicPr>
        <p:blipFill>
          <a:blip r:embed="rId2"/>
          <a:stretch>
            <a:fillRect/>
          </a:stretch>
        </p:blipFill>
        <p:spPr>
          <a:xfrm>
            <a:off x="109386" y="1295505"/>
            <a:ext cx="11973227" cy="4618065"/>
          </a:xfrm>
        </p:spPr>
      </p:pic>
    </p:spTree>
    <p:extLst>
      <p:ext uri="{BB962C8B-B14F-4D97-AF65-F5344CB8AC3E}">
        <p14:creationId xmlns:p14="http://schemas.microsoft.com/office/powerpoint/2010/main" val="27072560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B9F3DF-CDB5-5E72-BC0F-7F42AB5089B5}"/>
              </a:ext>
            </a:extLst>
          </p:cNvPr>
          <p:cNvSpPr>
            <a:spLocks noGrp="1"/>
          </p:cNvSpPr>
          <p:nvPr>
            <p:ph type="title"/>
          </p:nvPr>
        </p:nvSpPr>
        <p:spPr/>
        <p:txBody>
          <a:bodyPr/>
          <a:lstStyle/>
          <a:p>
            <a:r>
              <a:rPr lang="en-US" dirty="0"/>
              <a:t>Electricity in FRANCE in 2050</a:t>
            </a:r>
            <a:endParaRPr lang="it-IT" dirty="0"/>
          </a:p>
        </p:txBody>
      </p:sp>
      <p:pic>
        <p:nvPicPr>
          <p:cNvPr id="8" name="Content Placeholder 7" descr="A screenshot of a computer&#10;&#10;Description automatically generated">
            <a:extLst>
              <a:ext uri="{FF2B5EF4-FFF2-40B4-BE49-F238E27FC236}">
                <a16:creationId xmlns:a16="http://schemas.microsoft.com/office/drawing/2014/main" id="{919117DE-DFE9-F08C-5BB6-72B5BCDBF2DD}"/>
              </a:ext>
            </a:extLst>
          </p:cNvPr>
          <p:cNvPicPr>
            <a:picLocks noGrp="1" noChangeAspect="1"/>
          </p:cNvPicPr>
          <p:nvPr>
            <p:ph sz="half" idx="1"/>
          </p:nvPr>
        </p:nvPicPr>
        <p:blipFill rotWithShape="1">
          <a:blip r:embed="rId2"/>
          <a:srcRect l="42385" t="26327" r="25083" b="1584"/>
          <a:stretch/>
        </p:blipFill>
        <p:spPr>
          <a:xfrm>
            <a:off x="50327" y="859238"/>
            <a:ext cx="4502218" cy="5975698"/>
          </a:xfrm>
        </p:spPr>
      </p:pic>
      <p:sp>
        <p:nvSpPr>
          <p:cNvPr id="9" name="Content Placeholder 8">
            <a:extLst>
              <a:ext uri="{FF2B5EF4-FFF2-40B4-BE49-F238E27FC236}">
                <a16:creationId xmlns:a16="http://schemas.microsoft.com/office/drawing/2014/main" id="{3852843B-98AB-AEF2-A682-3B91B6535267}"/>
              </a:ext>
            </a:extLst>
          </p:cNvPr>
          <p:cNvSpPr>
            <a:spLocks noGrp="1"/>
          </p:cNvSpPr>
          <p:nvPr>
            <p:ph sz="half" idx="2"/>
          </p:nvPr>
        </p:nvSpPr>
        <p:spPr>
          <a:xfrm>
            <a:off x="4552546" y="966188"/>
            <a:ext cx="6895628" cy="5276701"/>
          </a:xfrm>
        </p:spPr>
        <p:txBody>
          <a:bodyPr>
            <a:normAutofit fontScale="77500" lnSpcReduction="20000"/>
          </a:bodyPr>
          <a:lstStyle/>
          <a:p>
            <a:pPr marL="342900" indent="-342900">
              <a:buFont typeface="Arial" panose="020B0604020202020204" pitchFamily="34" charset="0"/>
              <a:buChar char="•"/>
            </a:pPr>
            <a:r>
              <a:rPr lang="en-US" dirty="0"/>
              <a:t>Several Scenarios possible, including or not Nuclear.</a:t>
            </a:r>
          </a:p>
          <a:p>
            <a:pPr marL="342900" indent="-342900">
              <a:buFont typeface="Arial" panose="020B0604020202020204" pitchFamily="34" charset="0"/>
              <a:buChar char="•"/>
            </a:pPr>
            <a:r>
              <a:rPr lang="en-US" dirty="0"/>
              <a:t>Source: </a:t>
            </a:r>
            <a:r>
              <a:rPr lang="en-US" dirty="0">
                <a:hlinkClick r:id="rId3"/>
              </a:rPr>
              <a:t>RTE</a:t>
            </a:r>
            <a:endParaRPr lang="en-US" dirty="0"/>
          </a:p>
          <a:p>
            <a:pPr marL="342900" indent="-342900">
              <a:buFont typeface="Arial" panose="020B0604020202020204" pitchFamily="34" charset="0"/>
              <a:buChar char="•"/>
            </a:pPr>
            <a:r>
              <a:rPr lang="en-US" dirty="0"/>
              <a:t>Which option will become reality is not only a political choice: </a:t>
            </a:r>
          </a:p>
          <a:p>
            <a:pPr marL="342900" indent="-342900">
              <a:buFont typeface="Arial" panose="020B0604020202020204" pitchFamily="34" charset="0"/>
              <a:buChar char="•"/>
            </a:pPr>
            <a:r>
              <a:rPr lang="en-US" dirty="0"/>
              <a:t>Technology breakthroughs are necessary to use renewables</a:t>
            </a:r>
          </a:p>
          <a:p>
            <a:pPr marL="666750" lvl="1" indent="-342900">
              <a:buFont typeface="Arial" panose="020B0604020202020204" pitchFamily="34" charset="0"/>
              <a:buChar char="•"/>
            </a:pPr>
            <a:r>
              <a:rPr lang="en-US" dirty="0"/>
              <a:t>Increase efficiency of sources</a:t>
            </a:r>
          </a:p>
          <a:p>
            <a:pPr marL="666750" lvl="1" indent="-342900">
              <a:buFont typeface="Arial" panose="020B0604020202020204" pitchFamily="34" charset="0"/>
              <a:buChar char="•"/>
            </a:pPr>
            <a:r>
              <a:rPr lang="en-US" dirty="0"/>
              <a:t>Development of environmentally-friendly energy storage technologies</a:t>
            </a:r>
          </a:p>
          <a:p>
            <a:pPr marL="342900" indent="-342900">
              <a:buFont typeface="Arial" panose="020B0604020202020204" pitchFamily="34" charset="0"/>
              <a:buChar char="•"/>
            </a:pPr>
            <a:r>
              <a:rPr lang="en-US" dirty="0"/>
              <a:t>…but also political…</a:t>
            </a:r>
          </a:p>
          <a:p>
            <a:pPr marL="666750" lvl="1" indent="-342900">
              <a:buFont typeface="Arial" panose="020B0604020202020204" pitchFamily="34" charset="0"/>
              <a:buChar char="•"/>
            </a:pPr>
            <a:r>
              <a:rPr lang="en-US" dirty="0"/>
              <a:t>Acceptance from local communities to have sources in their backyard</a:t>
            </a:r>
          </a:p>
          <a:p>
            <a:pPr marL="666750" lvl="1" indent="-342900">
              <a:buFont typeface="Arial" panose="020B0604020202020204" pitchFamily="34" charset="0"/>
              <a:buChar char="•"/>
            </a:pPr>
            <a:r>
              <a:rPr lang="en-US" dirty="0"/>
              <a:t>Simplification of </a:t>
            </a:r>
            <a:r>
              <a:rPr lang="en-US" dirty="0" err="1"/>
              <a:t>authorisation</a:t>
            </a:r>
            <a:r>
              <a:rPr lang="en-US" dirty="0"/>
              <a:t> procedures with reduction of time needed to implement new plants</a:t>
            </a:r>
          </a:p>
          <a:p>
            <a:pPr marL="666750" lvl="1" indent="-342900">
              <a:buFont typeface="Arial" panose="020B0604020202020204" pitchFamily="34" charset="0"/>
              <a:buChar char="•"/>
            </a:pPr>
            <a:r>
              <a:rPr lang="en-US" dirty="0"/>
              <a:t>Doing all that in respect of the environment…</a:t>
            </a:r>
          </a:p>
          <a:p>
            <a:pPr marL="666750" lvl="1" indent="-342900">
              <a:buFont typeface="Arial" panose="020B0604020202020204" pitchFamily="34" charset="0"/>
              <a:buChar char="•"/>
            </a:pPr>
            <a:r>
              <a:rPr lang="en-US" dirty="0"/>
              <a:t>The rate of installation of new renewable plants needs to increase dramatically </a:t>
            </a:r>
            <a:r>
              <a:rPr lang="en-US" dirty="0" err="1"/>
              <a:t>wrt</a:t>
            </a:r>
            <a:r>
              <a:rPr lang="en-US" dirty="0"/>
              <a:t> today…</a:t>
            </a:r>
          </a:p>
          <a:p>
            <a:pPr marL="342900" indent="-342900">
              <a:buFont typeface="Arial" panose="020B0604020202020204" pitchFamily="34" charset="0"/>
              <a:buChar char="•"/>
            </a:pPr>
            <a:r>
              <a:rPr lang="en-US" u="sng" dirty="0">
                <a:solidFill>
                  <a:srgbClr val="FF0000"/>
                </a:solidFill>
              </a:rPr>
              <a:t>Net-zero</a:t>
            </a:r>
            <a:r>
              <a:rPr lang="en-US" dirty="0">
                <a:solidFill>
                  <a:srgbClr val="FF0000"/>
                </a:solidFill>
              </a:rPr>
              <a:t> Impact in 2050: ~15÷25 gCO</a:t>
            </a:r>
            <a:r>
              <a:rPr lang="en-US" baseline="-25000" dirty="0">
                <a:solidFill>
                  <a:srgbClr val="FF0000"/>
                </a:solidFill>
              </a:rPr>
              <a:t>2</a:t>
            </a:r>
            <a:r>
              <a:rPr lang="en-US" dirty="0">
                <a:solidFill>
                  <a:srgbClr val="FF0000"/>
                </a:solidFill>
              </a:rPr>
              <a:t>eq/kWh</a:t>
            </a:r>
          </a:p>
          <a:p>
            <a:pPr marL="666750" lvl="1" indent="-342900">
              <a:buFont typeface="Arial" panose="020B0604020202020204" pitchFamily="34" charset="0"/>
              <a:buChar char="•"/>
            </a:pPr>
            <a:r>
              <a:rPr lang="en-US" dirty="0"/>
              <a:t>~30÷50 </a:t>
            </a:r>
            <a:r>
              <a:rPr lang="en-US" dirty="0" err="1"/>
              <a:t>kT</a:t>
            </a:r>
            <a:r>
              <a:rPr lang="en-US" dirty="0"/>
              <a:t> CO</a:t>
            </a:r>
            <a:r>
              <a:rPr lang="en-US" baseline="-25000" dirty="0"/>
              <a:t>2</a:t>
            </a:r>
            <a:r>
              <a:rPr lang="en-US" dirty="0"/>
              <a:t>/year for a 2 TWH/year class of collider: small but not zero</a:t>
            </a:r>
          </a:p>
          <a:p>
            <a:pPr marL="666750" lvl="1" indent="-342900">
              <a:buFont typeface="Arial" panose="020B0604020202020204" pitchFamily="34" charset="0"/>
              <a:buChar char="•"/>
            </a:pPr>
            <a:r>
              <a:rPr lang="en-US" dirty="0"/>
              <a:t>Important to optimize the design, develop technologies such as High Efficiency Klystrons, HTS for magnets, A15 for SCRF… </a:t>
            </a:r>
          </a:p>
          <a:p>
            <a:pPr marL="666750" lvl="1" indent="-342900">
              <a:buFont typeface="Arial" panose="020B0604020202020204" pitchFamily="34" charset="0"/>
              <a:buChar char="•"/>
            </a:pPr>
            <a:endParaRPr lang="en-US" dirty="0"/>
          </a:p>
        </p:txBody>
      </p:sp>
      <p:sp>
        <p:nvSpPr>
          <p:cNvPr id="4" name="Date Placeholder 3">
            <a:extLst>
              <a:ext uri="{FF2B5EF4-FFF2-40B4-BE49-F238E27FC236}">
                <a16:creationId xmlns:a16="http://schemas.microsoft.com/office/drawing/2014/main" id="{E565A8E9-5BCD-3EB1-CABA-EF1DBB6B6543}"/>
              </a:ext>
            </a:extLst>
          </p:cNvPr>
          <p:cNvSpPr>
            <a:spLocks noGrp="1"/>
          </p:cNvSpPr>
          <p:nvPr>
            <p:ph type="dt" sz="half" idx="10"/>
          </p:nvPr>
        </p:nvSpPr>
        <p:spPr/>
        <p:txBody>
          <a:bodyPr/>
          <a:lstStyle/>
          <a:p>
            <a:r>
              <a:rPr lang="it-IT"/>
              <a:t>12 March 2024</a:t>
            </a:r>
            <a:endParaRPr lang="en-US" dirty="0"/>
          </a:p>
        </p:txBody>
      </p:sp>
      <p:sp>
        <p:nvSpPr>
          <p:cNvPr id="5" name="Footer Placeholder 4">
            <a:extLst>
              <a:ext uri="{FF2B5EF4-FFF2-40B4-BE49-F238E27FC236}">
                <a16:creationId xmlns:a16="http://schemas.microsoft.com/office/drawing/2014/main" id="{A19BEA1C-ED10-1B47-5083-F1CD6F8C6AE1}"/>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6" name="Slide Number Placeholder 5">
            <a:extLst>
              <a:ext uri="{FF2B5EF4-FFF2-40B4-BE49-F238E27FC236}">
                <a16:creationId xmlns:a16="http://schemas.microsoft.com/office/drawing/2014/main" id="{800A8764-84DA-C8D4-AB45-7F1B434648E5}"/>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Tree>
    <p:extLst>
      <p:ext uri="{BB962C8B-B14F-4D97-AF65-F5344CB8AC3E}">
        <p14:creationId xmlns:p14="http://schemas.microsoft.com/office/powerpoint/2010/main" val="23289590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16C84-9F24-4B4A-8DED-BF9C899C6545}"/>
              </a:ext>
            </a:extLst>
          </p:cNvPr>
          <p:cNvSpPr>
            <a:spLocks noGrp="1"/>
          </p:cNvSpPr>
          <p:nvPr>
            <p:ph type="title" idx="4294967295"/>
          </p:nvPr>
        </p:nvSpPr>
        <p:spPr>
          <a:xfrm>
            <a:off x="119336" y="218209"/>
            <a:ext cx="11881320" cy="834527"/>
          </a:xfrm>
        </p:spPr>
        <p:txBody>
          <a:bodyPr>
            <a:noAutofit/>
          </a:bodyPr>
          <a:lstStyle/>
          <a:p>
            <a:pPr algn="ctr"/>
            <a:r>
              <a:rPr lang="en-US" dirty="0">
                <a:latin typeface="+mn-lt"/>
              </a:rPr>
              <a:t>Running on renewables and when electricity is cheap </a:t>
            </a:r>
          </a:p>
        </p:txBody>
      </p:sp>
      <p:sp>
        <p:nvSpPr>
          <p:cNvPr id="3" name="Content Placeholder 2">
            <a:extLst>
              <a:ext uri="{FF2B5EF4-FFF2-40B4-BE49-F238E27FC236}">
                <a16:creationId xmlns:a16="http://schemas.microsoft.com/office/drawing/2014/main" id="{7F16CAEB-F101-0D49-BDE7-D46603ED566B}"/>
              </a:ext>
            </a:extLst>
          </p:cNvPr>
          <p:cNvSpPr>
            <a:spLocks noGrp="1"/>
          </p:cNvSpPr>
          <p:nvPr>
            <p:ph sz="quarter" idx="4294967295"/>
          </p:nvPr>
        </p:nvSpPr>
        <p:spPr>
          <a:xfrm>
            <a:off x="2063552" y="764704"/>
            <a:ext cx="7320442" cy="3483652"/>
          </a:xfrm>
          <a:prstGeom prst="rect">
            <a:avLst/>
          </a:prstGeom>
        </p:spPr>
        <p:txBody>
          <a:bodyPr>
            <a:noAutofit/>
          </a:bodyPr>
          <a:lstStyle/>
          <a:p>
            <a:pPr algn="l">
              <a:spcBef>
                <a:spcPts val="0"/>
              </a:spcBef>
            </a:pPr>
            <a:r>
              <a:rPr lang="en-US" sz="1400" dirty="0"/>
              <a:t>Two studies in 2017:</a:t>
            </a:r>
          </a:p>
          <a:p>
            <a:pPr marL="342900" indent="-342900" algn="l">
              <a:spcBef>
                <a:spcPts val="0"/>
              </a:spcBef>
              <a:buFont typeface="Arial" panose="020B0604020202020204" pitchFamily="34" charset="0"/>
              <a:buChar char="•"/>
            </a:pPr>
            <a:r>
              <a:rPr lang="en-US" sz="1400" b="0" dirty="0"/>
              <a:t>Supply the annual electricity demand of the CLIC-380 by installing local wind and PV generators (this could be e.g. achieved by 330 MW-peak PV and 220 MW-peak wind generators) at a cost of slightly more than 10% of the CLIC 380 GeV cost.</a:t>
            </a:r>
          </a:p>
          <a:p>
            <a:pPr marL="581025" lvl="1" indent="-225425">
              <a:spcBef>
                <a:spcPts val="0"/>
              </a:spcBef>
              <a:buFont typeface="Arial" panose="020B0604020202020204" pitchFamily="34" charset="0"/>
              <a:buChar char="•"/>
            </a:pPr>
            <a:r>
              <a:rPr lang="en-US" sz="1400" dirty="0"/>
              <a:t>Study done for 200 MW, in reality only  ~110 MW are needed   </a:t>
            </a:r>
          </a:p>
          <a:p>
            <a:pPr marL="342900" indent="-342900" algn="l">
              <a:spcBef>
                <a:spcPts val="0"/>
              </a:spcBef>
              <a:spcAft>
                <a:spcPts val="0"/>
              </a:spcAft>
              <a:buFont typeface="Arial" panose="020B0604020202020204" pitchFamily="34" charset="0"/>
              <a:buChar char="•"/>
            </a:pPr>
            <a:r>
              <a:rPr lang="en-US" sz="1400" b="0" dirty="0"/>
              <a:t>Self-sufficiency during all times can not be reached but 54% of the time CLIC could run independently from public electricity supply with the portfolio simulated. </a:t>
            </a:r>
          </a:p>
          <a:p>
            <a:pPr algn="l">
              <a:spcBef>
                <a:spcPts val="0"/>
              </a:spcBef>
            </a:pPr>
            <a:r>
              <a:rPr lang="en-US" sz="1400" b="0" dirty="0"/>
              <a:t> </a:t>
            </a:r>
          </a:p>
          <a:p>
            <a:pPr marL="360363" indent="-166688" algn="l">
              <a:spcBef>
                <a:spcPts val="0"/>
              </a:spcBef>
              <a:buFont typeface="Arial" panose="020B0604020202020204" pitchFamily="34" charset="0"/>
              <a:buChar char="•"/>
            </a:pPr>
            <a:r>
              <a:rPr lang="en-US" sz="1400" b="0" dirty="0"/>
              <a:t>Can one run an accelerator as CLIC in a mode where one turn “on” and “off” depending prices (fluctuating with weather, demand, availability </a:t>
            </a:r>
            <a:r>
              <a:rPr lang="en-US" sz="1400" b="0" dirty="0" err="1"/>
              <a:t>etc</a:t>
            </a:r>
            <a:r>
              <a:rPr lang="en-US" sz="1400" b="0" dirty="0"/>
              <a:t>) ?</a:t>
            </a:r>
          </a:p>
          <a:p>
            <a:pPr marL="360363" indent="-166688" algn="l">
              <a:spcBef>
                <a:spcPts val="0"/>
              </a:spcBef>
              <a:buFont typeface="Arial" panose="020B0604020202020204" pitchFamily="34" charset="0"/>
              <a:buChar char="•"/>
            </a:pPr>
            <a:r>
              <a:rPr lang="en-US" sz="1400" b="0" dirty="0"/>
              <a:t>Specify transition times (relatively fast for a LC) and the annual luminosity goal </a:t>
            </a:r>
          </a:p>
          <a:p>
            <a:pPr marL="360363" indent="-166688" algn="l">
              <a:spcBef>
                <a:spcPts val="0"/>
              </a:spcBef>
              <a:buFont typeface="Arial" panose="020B0604020202020204" pitchFamily="34" charset="0"/>
              <a:buChar char="•"/>
            </a:pPr>
            <a:r>
              <a:rPr lang="en-US" sz="1400" b="0" dirty="0"/>
              <a:t>Significant savings – but the largest saving is the obvious one, not running in the winter.</a:t>
            </a:r>
          </a:p>
          <a:p>
            <a:pPr marL="360363" indent="-166688" algn="l">
              <a:spcBef>
                <a:spcPts val="0"/>
              </a:spcBef>
              <a:buFont typeface="Arial" panose="020B0604020202020204" pitchFamily="34" charset="0"/>
              <a:buChar char="•"/>
            </a:pPr>
            <a:r>
              <a:rPr lang="en-US" sz="1400" b="0" dirty="0"/>
              <a:t>Flexibility to adjust the power demand is expected to become increasingly important and in demand by energy companies. </a:t>
            </a:r>
          </a:p>
          <a:p>
            <a:pPr marL="7938" algn="l">
              <a:spcBef>
                <a:spcPts val="0"/>
              </a:spcBef>
            </a:pPr>
            <a:r>
              <a:rPr lang="en-US" sz="1400" b="0" dirty="0"/>
              <a:t>More information (</a:t>
            </a:r>
            <a:r>
              <a:rPr lang="en-US" sz="1400" b="0" dirty="0">
                <a:hlinkClick r:id="rId3"/>
              </a:rPr>
              <a:t>link</a:t>
            </a:r>
            <a:r>
              <a:rPr lang="en-US" sz="1400" b="0" dirty="0"/>
              <a:t>)</a:t>
            </a:r>
          </a:p>
          <a:p>
            <a:pPr marL="7938" algn="l">
              <a:spcBef>
                <a:spcPts val="0"/>
              </a:spcBef>
            </a:pPr>
            <a:endParaRPr lang="en-US" sz="1400" b="0" dirty="0"/>
          </a:p>
          <a:p>
            <a:pPr marL="7938" algn="l">
              <a:spcBef>
                <a:spcPts val="0"/>
              </a:spcBef>
            </a:pPr>
            <a:endParaRPr lang="en-US" sz="1400" b="0" dirty="0"/>
          </a:p>
          <a:p>
            <a:pPr marL="7938" algn="l">
              <a:spcBef>
                <a:spcPts val="0"/>
              </a:spcBef>
            </a:pPr>
            <a:endParaRPr lang="en-US" sz="1400" b="0" dirty="0"/>
          </a:p>
        </p:txBody>
      </p:sp>
      <p:grpSp>
        <p:nvGrpSpPr>
          <p:cNvPr id="5" name="Group 4">
            <a:extLst>
              <a:ext uri="{FF2B5EF4-FFF2-40B4-BE49-F238E27FC236}">
                <a16:creationId xmlns:a16="http://schemas.microsoft.com/office/drawing/2014/main" id="{05EB5356-B627-A24D-8F9D-3DFE8FF05048}"/>
              </a:ext>
            </a:extLst>
          </p:cNvPr>
          <p:cNvGrpSpPr/>
          <p:nvPr/>
        </p:nvGrpSpPr>
        <p:grpSpPr>
          <a:xfrm>
            <a:off x="318507" y="863641"/>
            <a:ext cx="1292989" cy="2232248"/>
            <a:chOff x="229428" y="1508436"/>
            <a:chExt cx="1881762" cy="3814678"/>
          </a:xfrm>
        </p:grpSpPr>
        <p:pic>
          <p:nvPicPr>
            <p:cNvPr id="3074" name="Picture 2">
              <a:extLst>
                <a:ext uri="{FF2B5EF4-FFF2-40B4-BE49-F238E27FC236}">
                  <a16:creationId xmlns:a16="http://schemas.microsoft.com/office/drawing/2014/main" id="{9A784DEE-EC02-AA42-BA5C-D409C2DFF4E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3768"/>
            <a:stretch/>
          </p:blipFill>
          <p:spPr bwMode="auto">
            <a:xfrm>
              <a:off x="229428" y="1534886"/>
              <a:ext cx="1881762" cy="378822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D1F4522-5B1B-A742-A54A-E5AAA7EF395B}"/>
                </a:ext>
              </a:extLst>
            </p:cNvPr>
            <p:cNvSpPr txBox="1"/>
            <p:nvPr/>
          </p:nvSpPr>
          <p:spPr>
            <a:xfrm rot="16200000">
              <a:off x="-446719" y="2184583"/>
              <a:ext cx="1598515"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hlinkClick r:id="rId5">
                    <a:extLst>
                      <a:ext uri="{A12FA001-AC4F-418D-AE19-62706E023703}">
                        <ahyp:hlinkClr xmlns:ahyp="http://schemas.microsoft.com/office/drawing/2018/hyperlinkcolor" val="tx"/>
                      </a:ext>
                    </a:extLst>
                  </a:hlinkClick>
                </a:rPr>
                <a:t>Victor Gleim</a:t>
              </a: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hlinkClick r:id="rId6">
                    <a:extLst>
                      <a:ext uri="{A12FA001-AC4F-418D-AE19-62706E023703}">
                        <ahyp:hlinkClr xmlns:ahyp="http://schemas.microsoft.com/office/drawing/2018/hyperlinkcolor" val="tx"/>
                      </a:ext>
                    </a:extLst>
                  </a:hlinkClick>
                </a:rPr>
                <a:t>CC-BY-SA-4.0</a:t>
              </a:r>
              <a:endPar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8" name="Picture 7">
            <a:extLst>
              <a:ext uri="{FF2B5EF4-FFF2-40B4-BE49-F238E27FC236}">
                <a16:creationId xmlns:a16="http://schemas.microsoft.com/office/drawing/2014/main" id="{A92CADD3-097A-A74C-909A-F0C378126C7E}"/>
              </a:ext>
            </a:extLst>
          </p:cNvPr>
          <p:cNvPicPr>
            <a:picLocks noChangeAspect="1"/>
          </p:cNvPicPr>
          <p:nvPr/>
        </p:nvPicPr>
        <p:blipFill>
          <a:blip r:embed="rId7"/>
          <a:stretch>
            <a:fillRect/>
          </a:stretch>
        </p:blipFill>
        <p:spPr>
          <a:xfrm>
            <a:off x="327532" y="3107681"/>
            <a:ext cx="1274940" cy="897383"/>
          </a:xfrm>
          <a:prstGeom prst="rect">
            <a:avLst/>
          </a:prstGeom>
        </p:spPr>
      </p:pic>
      <p:pic>
        <p:nvPicPr>
          <p:cNvPr id="9" name="Content Placeholder 7">
            <a:extLst>
              <a:ext uri="{FF2B5EF4-FFF2-40B4-BE49-F238E27FC236}">
                <a16:creationId xmlns:a16="http://schemas.microsoft.com/office/drawing/2014/main" id="{C6CD9C93-D149-08F5-0638-52248380FDEF}"/>
              </a:ext>
            </a:extLst>
          </p:cNvPr>
          <p:cNvPicPr>
            <a:picLocks noChangeAspect="1"/>
          </p:cNvPicPr>
          <p:nvPr/>
        </p:nvPicPr>
        <p:blipFill>
          <a:blip r:embed="rId8"/>
          <a:stretch>
            <a:fillRect/>
          </a:stretch>
        </p:blipFill>
        <p:spPr>
          <a:xfrm>
            <a:off x="9501388" y="908720"/>
            <a:ext cx="2363080" cy="2245221"/>
          </a:xfrm>
          <a:prstGeom prst="rect">
            <a:avLst/>
          </a:prstGeom>
        </p:spPr>
      </p:pic>
      <p:sp>
        <p:nvSpPr>
          <p:cNvPr id="13" name="Slide Number Placeholder 12">
            <a:extLst>
              <a:ext uri="{FF2B5EF4-FFF2-40B4-BE49-F238E27FC236}">
                <a16:creationId xmlns:a16="http://schemas.microsoft.com/office/drawing/2014/main" id="{EC70D9D9-7476-DCAE-B011-07318ED3C0FC}"/>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BF5071-ED05-4944-80F9-6D12E6F81990}"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000" b="0" i="0" u="none" strike="noStrike" kern="1200" cap="none" spc="0" normalizeH="0" baseline="0" noProof="0">
              <a:ln>
                <a:noFill/>
              </a:ln>
              <a:solidFill>
                <a:srgbClr val="0033A0"/>
              </a:solidFill>
              <a:effectLst/>
              <a:uLnTx/>
              <a:uFillTx/>
              <a:latin typeface="Arial"/>
              <a:ea typeface="+mn-ea"/>
              <a:cs typeface="+mn-cs"/>
            </a:endParaRPr>
          </a:p>
        </p:txBody>
      </p:sp>
      <p:pic>
        <p:nvPicPr>
          <p:cNvPr id="6" name="Content Placeholder 9">
            <a:extLst>
              <a:ext uri="{FF2B5EF4-FFF2-40B4-BE49-F238E27FC236}">
                <a16:creationId xmlns:a16="http://schemas.microsoft.com/office/drawing/2014/main" id="{B4D54C72-914C-62D4-8D78-B0882C1AF8ED}"/>
              </a:ext>
            </a:extLst>
          </p:cNvPr>
          <p:cNvPicPr>
            <a:picLocks noGrp="1" noChangeAspect="1"/>
          </p:cNvPicPr>
          <p:nvPr/>
        </p:nvPicPr>
        <p:blipFill>
          <a:blip r:embed="rId9"/>
          <a:stretch>
            <a:fillRect/>
          </a:stretch>
        </p:blipFill>
        <p:spPr>
          <a:xfrm>
            <a:off x="7667221" y="4024591"/>
            <a:ext cx="3550940" cy="2078957"/>
          </a:xfrm>
          <a:prstGeom prst="rect">
            <a:avLst/>
          </a:prstGeom>
          <a:ln w="12700">
            <a:solidFill>
              <a:schemeClr val="tx2">
                <a:lumMod val="50000"/>
                <a:lumOff val="50000"/>
              </a:schemeClr>
            </a:solidFill>
          </a:ln>
          <a:effectLst>
            <a:outerShdw blurRad="63500" dist="63500" dir="2700000" algn="tl" rotWithShape="0">
              <a:schemeClr val="bg1">
                <a:lumMod val="50000"/>
              </a:schemeClr>
            </a:outerShdw>
          </a:effectLst>
        </p:spPr>
      </p:pic>
      <p:sp>
        <p:nvSpPr>
          <p:cNvPr id="7" name="TextBox 10">
            <a:extLst>
              <a:ext uri="{FF2B5EF4-FFF2-40B4-BE49-F238E27FC236}">
                <a16:creationId xmlns:a16="http://schemas.microsoft.com/office/drawing/2014/main" id="{D92666E0-43A7-A338-3CE5-3188788F7528}"/>
              </a:ext>
            </a:extLst>
          </p:cNvPr>
          <p:cNvSpPr txBox="1"/>
          <p:nvPr/>
        </p:nvSpPr>
        <p:spPr>
          <a:xfrm>
            <a:off x="7667221" y="6314344"/>
            <a:ext cx="3871253" cy="304699"/>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90" b="0" i="0" u="none" strike="noStrike" kern="1200" cap="none" spc="0" normalizeH="0" baseline="0" noProof="0" dirty="0">
                <a:ln>
                  <a:noFill/>
                </a:ln>
                <a:solidFill>
                  <a:srgbClr val="0033A0"/>
                </a:solidFill>
                <a:effectLst/>
                <a:uLnTx/>
                <a:uFillTx/>
                <a:latin typeface="Arial"/>
                <a:ea typeface="+mn-ea"/>
                <a:cs typeface="+mn-cs"/>
              </a:rPr>
              <a:t>C. Gaunand, B. </a:t>
            </a:r>
            <a:r>
              <a:rPr kumimoji="0" lang="en-GB" sz="990" b="0" i="0" u="none" strike="noStrike" kern="1200" cap="none" spc="0" normalizeH="0" baseline="0" noProof="0" dirty="0" err="1">
                <a:ln>
                  <a:noFill/>
                </a:ln>
                <a:solidFill>
                  <a:srgbClr val="0033A0"/>
                </a:solidFill>
                <a:effectLst/>
                <a:uLnTx/>
                <a:uFillTx/>
                <a:latin typeface="Arial"/>
                <a:ea typeface="+mn-ea"/>
                <a:cs typeface="+mn-cs"/>
              </a:rPr>
              <a:t>Remenyi</a:t>
            </a:r>
            <a:r>
              <a:rPr kumimoji="0" lang="en-GB" sz="990" b="0" i="0" u="none" strike="noStrike" kern="1200" cap="none" spc="0" normalizeH="0" baseline="0" noProof="0" dirty="0">
                <a:ln>
                  <a:noFill/>
                </a:ln>
                <a:solidFill>
                  <a:srgbClr val="0033A0"/>
                </a:solidFill>
                <a:effectLst/>
                <a:uLnTx/>
                <a:uFillTx/>
                <a:latin typeface="Arial"/>
                <a:ea typeface="+mn-ea"/>
                <a:cs typeface="+mn-cs"/>
              </a:rPr>
              <a:t>:  </a:t>
            </a:r>
            <a:r>
              <a:rPr kumimoji="0" lang="en-GB" sz="990" b="0" i="1" u="none" strike="noStrike" kern="1200" cap="none" spc="0" normalizeH="0" baseline="0" noProof="0" dirty="0">
                <a:ln>
                  <a:noFill/>
                </a:ln>
                <a:solidFill>
                  <a:srgbClr val="0033A0"/>
                </a:solidFill>
                <a:effectLst/>
                <a:uLnTx/>
                <a:uFillTx/>
                <a:latin typeface="Arial"/>
                <a:ea typeface="+mn-ea"/>
                <a:cs typeface="+mn-cs"/>
              </a:rPr>
              <a:t>Introduction to Demand Side Flexibility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90" b="0" i="0" u="none" strike="noStrike" kern="1200" cap="none" spc="0" normalizeH="0" baseline="0" noProof="0" dirty="0">
                <a:ln>
                  <a:noFill/>
                </a:ln>
                <a:solidFill>
                  <a:srgbClr val="0033A0"/>
                </a:solidFill>
                <a:effectLst/>
                <a:uLnTx/>
                <a:uFillTx/>
                <a:latin typeface="Arial"/>
                <a:ea typeface="+mn-ea"/>
                <a:cs typeface="+mn-cs"/>
              </a:rPr>
              <a:t>ESSRI Workshop 2022 </a:t>
            </a:r>
            <a:r>
              <a:rPr kumimoji="0" lang="en-GB" sz="990" b="0" i="0" u="none" strike="noStrike" kern="1200" cap="none" spc="0" normalizeH="0" baseline="0" noProof="0" dirty="0">
                <a:ln>
                  <a:noFill/>
                </a:ln>
                <a:solidFill>
                  <a:srgbClr val="0033A0"/>
                </a:solidFill>
                <a:effectLst/>
                <a:uLnTx/>
                <a:uFillTx/>
                <a:latin typeface="Arial"/>
                <a:ea typeface="+mn-ea"/>
                <a:cs typeface="+mn-cs"/>
                <a:hlinkClick r:id="rId10"/>
              </a:rPr>
              <a:t>https://indico.esrf.fr/event/2/contributions/94/</a:t>
            </a:r>
            <a:r>
              <a:rPr kumimoji="0" lang="en-GB" sz="990" b="0" i="0" u="none" strike="noStrike" kern="1200" cap="none" spc="0" normalizeH="0" baseline="0" noProof="0" dirty="0">
                <a:ln>
                  <a:noFill/>
                </a:ln>
                <a:solidFill>
                  <a:srgbClr val="0033A0"/>
                </a:solidFill>
                <a:effectLst/>
                <a:uLnTx/>
                <a:uFillTx/>
                <a:latin typeface="Arial"/>
                <a:ea typeface="+mn-ea"/>
                <a:cs typeface="+mn-cs"/>
              </a:rPr>
              <a:t> </a:t>
            </a:r>
          </a:p>
        </p:txBody>
      </p:sp>
      <p:sp>
        <p:nvSpPr>
          <p:cNvPr id="10" name="TextBox 11">
            <a:extLst>
              <a:ext uri="{FF2B5EF4-FFF2-40B4-BE49-F238E27FC236}">
                <a16:creationId xmlns:a16="http://schemas.microsoft.com/office/drawing/2014/main" id="{02EC1048-3D19-1809-A787-3DFDB37FC1E2}"/>
              </a:ext>
            </a:extLst>
          </p:cNvPr>
          <p:cNvSpPr txBox="1"/>
          <p:nvPr/>
        </p:nvSpPr>
        <p:spPr>
          <a:xfrm>
            <a:off x="929001" y="4641727"/>
            <a:ext cx="6050280" cy="1177245"/>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30" b="0" i="0" u="none" strike="noStrike" kern="1200" cap="none" spc="0" normalizeH="0" baseline="0" noProof="0" dirty="0">
                <a:ln>
                  <a:noFill/>
                </a:ln>
                <a:solidFill>
                  <a:srgbClr val="0033A0"/>
                </a:solidFill>
                <a:effectLst/>
                <a:uLnTx/>
                <a:uFillTx/>
                <a:latin typeface="Arial"/>
                <a:ea typeface="+mn-ea"/>
                <a:cs typeface="+mn-cs"/>
              </a:rPr>
              <a:t>(Regenerative) Power availability varies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30" b="0" i="0" u="none" strike="noStrike" kern="1200" cap="none" spc="0" normalizeH="0" baseline="0" noProof="0" dirty="0">
                <a:ln>
                  <a:noFill/>
                </a:ln>
                <a:solidFill>
                  <a:srgbClr val="0033A0"/>
                </a:solidFill>
                <a:effectLst/>
                <a:uLnTx/>
                <a:uFillTx/>
                <a:latin typeface="Arial"/>
                <a:ea typeface="+mn-ea"/>
                <a:cs typeface="+mn-cs"/>
              </a:rPr>
              <a:t>Linear accelerators have no stored beam -&gt; ideal for flexible operation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530" b="0" i="0" u="none" strike="noStrike" kern="1200" cap="none" spc="0" normalizeH="0" baseline="0" noProof="0" dirty="0">
              <a:ln>
                <a:noFill/>
              </a:ln>
              <a:solidFill>
                <a:srgbClr val="0033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30" b="0" i="0" u="none" strike="noStrike" kern="1200" cap="none" spc="0" normalizeH="0" baseline="0" noProof="0" dirty="0">
                <a:ln>
                  <a:noFill/>
                </a:ln>
                <a:solidFill>
                  <a:srgbClr val="0033A0"/>
                </a:solidFill>
                <a:effectLst/>
                <a:uLnTx/>
                <a:uFillTx/>
                <a:latin typeface="Arial"/>
                <a:ea typeface="+mn-ea"/>
                <a:cs typeface="+mn-cs"/>
              </a:rPr>
              <a:t>Study by Fraunhofer institute considered running</a:t>
            </a:r>
            <a:br>
              <a:rPr kumimoji="0" lang="en-GB" sz="1530" b="0" i="0" u="none" strike="noStrike" kern="1200" cap="none" spc="0" normalizeH="0" baseline="0" noProof="0" dirty="0">
                <a:ln>
                  <a:noFill/>
                </a:ln>
                <a:solidFill>
                  <a:srgbClr val="0033A0"/>
                </a:solidFill>
                <a:effectLst/>
                <a:uLnTx/>
                <a:uFillTx/>
                <a:latin typeface="Arial"/>
                <a:ea typeface="+mn-ea"/>
                <a:cs typeface="+mn-cs"/>
              </a:rPr>
            </a:br>
            <a:r>
              <a:rPr kumimoji="0" lang="en-GB" sz="1530" b="0" i="0" u="none" strike="noStrike" kern="1200" cap="none" spc="0" normalizeH="0" baseline="0" noProof="0" dirty="0">
                <a:ln>
                  <a:noFill/>
                </a:ln>
                <a:solidFill>
                  <a:srgbClr val="0033A0"/>
                </a:solidFill>
                <a:effectLst/>
                <a:uLnTx/>
                <a:uFillTx/>
                <a:latin typeface="Arial"/>
                <a:ea typeface="+mn-ea"/>
                <a:cs typeface="+mn-cs"/>
              </a:rPr>
              <a:t>on renewables and participating in </a:t>
            </a:r>
            <a:r>
              <a:rPr kumimoji="0" lang="en-GB" sz="1530" b="1" i="0" u="none" strike="noStrike" kern="1200" cap="none" spc="0" normalizeH="0" baseline="0" noProof="0" dirty="0">
                <a:ln>
                  <a:noFill/>
                </a:ln>
                <a:solidFill>
                  <a:srgbClr val="0033A0"/>
                </a:solidFill>
                <a:effectLst/>
                <a:uLnTx/>
                <a:uFillTx/>
                <a:latin typeface="Arial"/>
                <a:ea typeface="+mn-ea"/>
                <a:cs typeface="+mn-cs"/>
              </a:rPr>
              <a:t>demand side flexibility</a:t>
            </a:r>
          </a:p>
        </p:txBody>
      </p:sp>
      <p:sp>
        <p:nvSpPr>
          <p:cNvPr id="11" name="TextBox 10">
            <a:extLst>
              <a:ext uri="{FF2B5EF4-FFF2-40B4-BE49-F238E27FC236}">
                <a16:creationId xmlns:a16="http://schemas.microsoft.com/office/drawing/2014/main" id="{BBE7E6D7-C3D7-2659-D7DF-9F2C709C6537}"/>
              </a:ext>
            </a:extLst>
          </p:cNvPr>
          <p:cNvSpPr txBox="1"/>
          <p:nvPr/>
        </p:nvSpPr>
        <p:spPr>
          <a:xfrm>
            <a:off x="119336" y="5978881"/>
            <a:ext cx="3463047" cy="276999"/>
          </a:xfrm>
          <a:prstGeom prst="rect">
            <a:avLst/>
          </a:prstGeom>
          <a:noFill/>
        </p:spPr>
        <p:txBody>
          <a:bodyPr wrap="square" lIns="0" tIns="0" rIns="0" bIns="0" rtlCol="0">
            <a:spAutoFit/>
          </a:bodyPr>
          <a:lstStyle/>
          <a:p>
            <a:pPr algn="l"/>
            <a:r>
              <a:rPr lang="en-US" dirty="0">
                <a:solidFill>
                  <a:srgbClr val="FF0000"/>
                </a:solidFill>
              </a:rPr>
              <a:t>Courtesy S. Stapnes </a:t>
            </a:r>
            <a:endParaRPr lang="it-IT" dirty="0">
              <a:solidFill>
                <a:srgbClr val="FF0000"/>
              </a:solidFill>
            </a:endParaRPr>
          </a:p>
        </p:txBody>
      </p:sp>
    </p:spTree>
    <p:extLst>
      <p:ext uri="{BB962C8B-B14F-4D97-AF65-F5344CB8AC3E}">
        <p14:creationId xmlns:p14="http://schemas.microsoft.com/office/powerpoint/2010/main" val="8070765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668D83EF-DB44-CFAF-9D89-96FA987F21A1}"/>
              </a:ext>
            </a:extLst>
          </p:cNvPr>
          <p:cNvSpPr txBox="1"/>
          <p:nvPr/>
        </p:nvSpPr>
        <p:spPr>
          <a:xfrm>
            <a:off x="530053" y="251280"/>
            <a:ext cx="11426157" cy="1446550"/>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160" normalizeH="0" baseline="0" noProof="0" dirty="0">
                <a:ln>
                  <a:noFill/>
                </a:ln>
                <a:solidFill>
                  <a:srgbClr val="2E2D62"/>
                </a:solidFill>
                <a:effectLst/>
                <a:uLnTx/>
                <a:uFillTx/>
                <a:latin typeface="Arial"/>
                <a:ea typeface="+mn-ea"/>
                <a:cs typeface="Arial"/>
              </a:rPr>
              <a:t>Establishing a Working Group on “Sustainability Assessment of Accelerators”</a:t>
            </a:r>
            <a:endParaRPr kumimoji="0" lang="en-US" sz="1800" b="0" i="0" u="none" strike="noStrike" kern="1200" cap="none" spc="0" normalizeH="0" baseline="0" noProof="0" dirty="0">
              <a:ln>
                <a:noFill/>
              </a:ln>
              <a:solidFill>
                <a:srgbClr val="201D3E"/>
              </a:solidFill>
              <a:effectLst/>
              <a:uLnTx/>
              <a:uFillTx/>
              <a:latin typeface="Calibri" panose="020F0502020204030204"/>
              <a:ea typeface="+mn-ea"/>
              <a:cs typeface="Calibri" panose="020F0502020204030204"/>
            </a:endParaRPr>
          </a:p>
        </p:txBody>
      </p:sp>
      <p:sp>
        <p:nvSpPr>
          <p:cNvPr id="6" name="TextBox 5">
            <a:extLst>
              <a:ext uri="{FF2B5EF4-FFF2-40B4-BE49-F238E27FC236}">
                <a16:creationId xmlns:a16="http://schemas.microsoft.com/office/drawing/2014/main" id="{FA37BE0B-028D-5BA3-58C1-94A04044642D}"/>
              </a:ext>
            </a:extLst>
          </p:cNvPr>
          <p:cNvSpPr txBox="1"/>
          <p:nvPr/>
        </p:nvSpPr>
        <p:spPr>
          <a:xfrm>
            <a:off x="530053" y="1836572"/>
            <a:ext cx="10763651"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201D3E"/>
                </a:solidFill>
                <a:effectLst/>
                <a:uLnTx/>
                <a:uFillTx/>
                <a:latin typeface="Calibri" panose="020F0502020204030204"/>
                <a:ea typeface="+mn-ea"/>
                <a:cs typeface="Calibri"/>
              </a:rPr>
              <a:t>We have been commissioned by LDG Chair to draft a charge for a new working group that will develop guidelines and a minimum set of key indicators pertaining to the methodology and scope of the reporting of sustainability aspects for future HEP projects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201D3E"/>
                </a:solidFill>
                <a:effectLst/>
                <a:uLnTx/>
                <a:uFillTx/>
                <a:latin typeface="Calibri" panose="020F0502020204030204"/>
                <a:ea typeface="+mn-ea"/>
                <a:cs typeface="Calibri"/>
              </a:rPr>
              <a:t>This group will effectively define to all new infrastructure proposals what they should quantify and report upon so that fair comparisons can be made between these proposals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201D3E"/>
                </a:solidFill>
                <a:effectLst/>
                <a:uLnTx/>
                <a:uFillTx/>
                <a:latin typeface="Calibri" panose="020F0502020204030204"/>
                <a:ea typeface="+mn-ea"/>
                <a:cs typeface="Calibri"/>
              </a:rPr>
              <a:t>Having clear and common indicators will ensure that projects are not accused of cherry picking only their most favourable sustainability numbers</a:t>
            </a:r>
          </a:p>
        </p:txBody>
      </p:sp>
      <p:pic>
        <p:nvPicPr>
          <p:cNvPr id="3" name="Picture 2" descr="A blue rectangular object with white text&#10;&#10;Description automatically generated">
            <a:extLst>
              <a:ext uri="{FF2B5EF4-FFF2-40B4-BE49-F238E27FC236}">
                <a16:creationId xmlns:a16="http://schemas.microsoft.com/office/drawing/2014/main" id="{53C5BD3A-969E-9C0B-CDD9-709297729FA6}"/>
              </a:ext>
            </a:extLst>
          </p:cNvPr>
          <p:cNvPicPr>
            <a:picLocks noChangeAspect="1"/>
          </p:cNvPicPr>
          <p:nvPr/>
        </p:nvPicPr>
        <p:blipFill>
          <a:blip r:embed="rId3"/>
          <a:stretch>
            <a:fillRect/>
          </a:stretch>
        </p:blipFill>
        <p:spPr>
          <a:xfrm>
            <a:off x="2738691" y="4300796"/>
            <a:ext cx="9373412" cy="2476715"/>
          </a:xfrm>
          <a:prstGeom prst="rect">
            <a:avLst/>
          </a:prstGeom>
        </p:spPr>
      </p:pic>
      <p:sp>
        <p:nvSpPr>
          <p:cNvPr id="4" name="TextBox 3">
            <a:extLst>
              <a:ext uri="{FF2B5EF4-FFF2-40B4-BE49-F238E27FC236}">
                <a16:creationId xmlns:a16="http://schemas.microsoft.com/office/drawing/2014/main" id="{65F0E9CC-C673-D26D-D617-B18003B2D1BF}"/>
              </a:ext>
            </a:extLst>
          </p:cNvPr>
          <p:cNvSpPr txBox="1"/>
          <p:nvPr/>
        </p:nvSpPr>
        <p:spPr>
          <a:xfrm>
            <a:off x="6096000" y="5486400"/>
            <a:ext cx="5197704" cy="646331"/>
          </a:xfrm>
          <a:prstGeom prst="rect">
            <a:avLst/>
          </a:prstGeom>
          <a:noFill/>
        </p:spPr>
        <p:txBody>
          <a:bodyPr wrap="square" rtlCol="0">
            <a:spAutoFit/>
          </a:bodyPr>
          <a:lstStyle/>
          <a:p>
            <a:r>
              <a:rPr lang="en-US" dirty="0">
                <a:solidFill>
                  <a:srgbClr val="FFFFFF"/>
                </a:solidFill>
              </a:rPr>
              <a:t>J. </a:t>
            </a:r>
            <a:r>
              <a:rPr lang="en-US" dirty="0" err="1">
                <a:solidFill>
                  <a:srgbClr val="FFFFFF"/>
                </a:solidFill>
              </a:rPr>
              <a:t>Clarcke</a:t>
            </a:r>
            <a:r>
              <a:rPr lang="en-US" dirty="0">
                <a:solidFill>
                  <a:srgbClr val="FFFFFF"/>
                </a:solidFill>
              </a:rPr>
              <a:t> (STFC), B. Heinemann (DESY &amp; U. Freiburg), M. </a:t>
            </a:r>
            <a:r>
              <a:rPr lang="en-US" dirty="0" err="1">
                <a:solidFill>
                  <a:srgbClr val="FFFFFF"/>
                </a:solidFill>
              </a:rPr>
              <a:t>Seidl</a:t>
            </a:r>
            <a:r>
              <a:rPr lang="en-US" dirty="0">
                <a:solidFill>
                  <a:srgbClr val="FFFFFF"/>
                </a:solidFill>
              </a:rPr>
              <a:t> (PSI)</a:t>
            </a:r>
            <a:endParaRPr lang="it-IT" dirty="0">
              <a:solidFill>
                <a:srgbClr val="FFFFFF"/>
              </a:solidFill>
            </a:endParaRPr>
          </a:p>
        </p:txBody>
      </p:sp>
      <p:sp>
        <p:nvSpPr>
          <p:cNvPr id="8" name="Date Placeholder 7">
            <a:extLst>
              <a:ext uri="{FF2B5EF4-FFF2-40B4-BE49-F238E27FC236}">
                <a16:creationId xmlns:a16="http://schemas.microsoft.com/office/drawing/2014/main" id="{7D972910-C33A-FE72-26F1-76728C32FEDA}"/>
              </a:ext>
            </a:extLst>
          </p:cNvPr>
          <p:cNvSpPr>
            <a:spLocks noGrp="1"/>
          </p:cNvSpPr>
          <p:nvPr>
            <p:ph type="dt" sz="half" idx="10"/>
          </p:nvPr>
        </p:nvSpPr>
        <p:spPr/>
        <p:txBody>
          <a:bodyPr/>
          <a:lstStyle/>
          <a:p>
            <a:r>
              <a:rPr lang="it-IT"/>
              <a:t>12 March 2024</a:t>
            </a:r>
            <a:endParaRPr lang="en-US" dirty="0"/>
          </a:p>
        </p:txBody>
      </p:sp>
      <p:sp>
        <p:nvSpPr>
          <p:cNvPr id="9" name="Footer Placeholder 8">
            <a:extLst>
              <a:ext uri="{FF2B5EF4-FFF2-40B4-BE49-F238E27FC236}">
                <a16:creationId xmlns:a16="http://schemas.microsoft.com/office/drawing/2014/main" id="{E5242C67-3B0F-50B6-269B-8BD4887BB4DD}"/>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10" name="Slide Number Placeholder 9">
            <a:extLst>
              <a:ext uri="{FF2B5EF4-FFF2-40B4-BE49-F238E27FC236}">
                <a16:creationId xmlns:a16="http://schemas.microsoft.com/office/drawing/2014/main" id="{19DD10D4-90D7-2017-C2A2-69E9AE6B6BF1}"/>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Tree>
    <p:extLst>
      <p:ext uri="{BB962C8B-B14F-4D97-AF65-F5344CB8AC3E}">
        <p14:creationId xmlns:p14="http://schemas.microsoft.com/office/powerpoint/2010/main" val="38983758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6371F98-3225-97F2-7A25-6CBBEF88079B}"/>
              </a:ext>
            </a:extLst>
          </p:cNvPr>
          <p:cNvSpPr>
            <a:spLocks noGrp="1"/>
          </p:cNvSpPr>
          <p:nvPr>
            <p:ph idx="1"/>
          </p:nvPr>
        </p:nvSpPr>
        <p:spPr/>
        <p:txBody>
          <a:bodyPr/>
          <a:lstStyle/>
          <a:p>
            <a:r>
              <a:rPr lang="en-US" i="1" dirty="0"/>
              <a:t>A sustainable accelerator needs to </a:t>
            </a:r>
            <a:r>
              <a:rPr lang="en-US" b="1" i="1" dirty="0">
                <a:solidFill>
                  <a:srgbClr val="C00000"/>
                </a:solidFill>
              </a:rPr>
              <a:t>minimize its impact </a:t>
            </a:r>
            <a:r>
              <a:rPr lang="en-US" i="1" dirty="0"/>
              <a:t>on the Environment and on the available resources, while </a:t>
            </a:r>
            <a:r>
              <a:rPr lang="en-US" b="1" i="1" dirty="0">
                <a:solidFill>
                  <a:srgbClr val="C00000"/>
                </a:solidFill>
              </a:rPr>
              <a:t>maximizing the value </a:t>
            </a:r>
            <a:r>
              <a:rPr lang="en-US" i="1" dirty="0"/>
              <a:t>returned to society</a:t>
            </a:r>
          </a:p>
          <a:p>
            <a:r>
              <a:rPr lang="en-US" dirty="0"/>
              <a:t>Need to compare not only what is consumed, but also what is produced!</a:t>
            </a:r>
          </a:p>
          <a:p>
            <a:pPr lvl="1"/>
            <a:r>
              <a:rPr lang="en-US" dirty="0"/>
              <a:t>Scientific case</a:t>
            </a:r>
          </a:p>
          <a:p>
            <a:pPr lvl="1"/>
            <a:r>
              <a:rPr lang="en-US" dirty="0"/>
              <a:t>Training of people</a:t>
            </a:r>
          </a:p>
          <a:p>
            <a:pPr lvl="1"/>
            <a:r>
              <a:rPr lang="en-US" dirty="0"/>
              <a:t>Innovation potential</a:t>
            </a:r>
          </a:p>
          <a:p>
            <a:pPr lvl="1"/>
            <a:endParaRPr lang="en-US" i="1" dirty="0"/>
          </a:p>
          <a:p>
            <a:r>
              <a:rPr lang="en-US" dirty="0"/>
              <a:t>While it is “easy” to evaluate the resources consumed, evaluating the advantages looks more subjective…</a:t>
            </a:r>
          </a:p>
          <a:p>
            <a:r>
              <a:rPr lang="en-US" dirty="0"/>
              <a:t>Therefore, scientific approaches are developed to assess the socio-economic impact of Scientific Projects:</a:t>
            </a:r>
          </a:p>
        </p:txBody>
      </p:sp>
      <p:sp>
        <p:nvSpPr>
          <p:cNvPr id="5" name="Title 4">
            <a:extLst>
              <a:ext uri="{FF2B5EF4-FFF2-40B4-BE49-F238E27FC236}">
                <a16:creationId xmlns:a16="http://schemas.microsoft.com/office/drawing/2014/main" id="{4EF483BA-EF0B-C36C-E76C-468B60F6ECA6}"/>
              </a:ext>
            </a:extLst>
          </p:cNvPr>
          <p:cNvSpPr>
            <a:spLocks noGrp="1"/>
          </p:cNvSpPr>
          <p:nvPr>
            <p:ph type="title"/>
          </p:nvPr>
        </p:nvSpPr>
        <p:spPr/>
        <p:txBody>
          <a:bodyPr/>
          <a:lstStyle/>
          <a:p>
            <a:r>
              <a:rPr lang="en-US" dirty="0"/>
              <a:t>Can we compare different colliders based on sustainability?</a:t>
            </a:r>
            <a:endParaRPr lang="it-IT" dirty="0"/>
          </a:p>
        </p:txBody>
      </p:sp>
      <p:sp>
        <p:nvSpPr>
          <p:cNvPr id="2" name="Date Placeholder 1">
            <a:extLst>
              <a:ext uri="{FF2B5EF4-FFF2-40B4-BE49-F238E27FC236}">
                <a16:creationId xmlns:a16="http://schemas.microsoft.com/office/drawing/2014/main" id="{B2B447E6-CEC6-3B2B-B3F6-818F4CD39CFC}"/>
              </a:ext>
            </a:extLst>
          </p:cNvPr>
          <p:cNvSpPr>
            <a:spLocks noGrp="1"/>
          </p:cNvSpPr>
          <p:nvPr>
            <p:ph type="dt" sz="half" idx="10"/>
          </p:nvPr>
        </p:nvSpPr>
        <p:spPr/>
        <p:txBody>
          <a:bodyPr/>
          <a:lstStyle/>
          <a:p>
            <a:r>
              <a:rPr lang="it-IT"/>
              <a:t>12 March 2024</a:t>
            </a:r>
            <a:endParaRPr lang="en-US" dirty="0"/>
          </a:p>
        </p:txBody>
      </p:sp>
      <p:sp>
        <p:nvSpPr>
          <p:cNvPr id="3" name="Footer Placeholder 2">
            <a:extLst>
              <a:ext uri="{FF2B5EF4-FFF2-40B4-BE49-F238E27FC236}">
                <a16:creationId xmlns:a16="http://schemas.microsoft.com/office/drawing/2014/main" id="{C919533C-C66B-358F-8692-D619F37FF012}"/>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4" name="Slide Number Placeholder 3">
            <a:extLst>
              <a:ext uri="{FF2B5EF4-FFF2-40B4-BE49-F238E27FC236}">
                <a16:creationId xmlns:a16="http://schemas.microsoft.com/office/drawing/2014/main" id="{0A267D1F-B896-23EB-5089-A26683DD8606}"/>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Tree>
    <p:extLst>
      <p:ext uri="{BB962C8B-B14F-4D97-AF65-F5344CB8AC3E}">
        <p14:creationId xmlns:p14="http://schemas.microsoft.com/office/powerpoint/2010/main" val="2107766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935" y="240113"/>
            <a:ext cx="11614679" cy="1065742"/>
          </a:xfrm>
        </p:spPr>
        <p:txBody>
          <a:bodyPr>
            <a:noAutofit/>
          </a:bodyPr>
          <a:lstStyle/>
          <a:p>
            <a:r>
              <a:rPr lang="fr-CH" sz="4000" dirty="0">
                <a:latin typeface="+mn-lt"/>
              </a:rPr>
              <a:t>Management Objectives 2021-2025</a:t>
            </a:r>
            <a:br>
              <a:rPr lang="fr-CH" sz="4000" dirty="0">
                <a:latin typeface="+mn-lt"/>
              </a:rPr>
            </a:br>
            <a:r>
              <a:rPr lang="fr-CH" sz="4000" b="0" dirty="0">
                <a:latin typeface="+mn-lt"/>
              </a:rPr>
              <a:t>Commitment to SDGs</a:t>
            </a:r>
            <a:endParaRPr lang="en-GB" sz="4000" b="0" dirty="0">
              <a:latin typeface="+mn-lt"/>
            </a:endParaRPr>
          </a:p>
        </p:txBody>
      </p:sp>
      <p:sp>
        <p:nvSpPr>
          <p:cNvPr id="6" name="Slide Number Placeholder 5"/>
          <p:cNvSpPr>
            <a:spLocks noGrp="1"/>
          </p:cNvSpPr>
          <p:nvPr>
            <p:ph type="sldNum" sz="quarter" idx="4"/>
          </p:nvPr>
        </p:nvSpPr>
        <p:spPr>
          <a:xfrm>
            <a:off x="11354102" y="6498149"/>
            <a:ext cx="668565" cy="250696"/>
          </a:xfrm>
        </p:spPr>
        <p:txBody>
          <a:bodyPr/>
          <a:lstStyle/>
          <a:p>
            <a:fld id="{17918391-D411-FE40-AAD7-861AE5233E0E}" type="slidenum">
              <a:rPr lang="en-US" smtClean="0"/>
              <a:pPr/>
              <a:t>3</a:t>
            </a:fld>
            <a:endParaRPr lang="en-US" dirty="0"/>
          </a:p>
        </p:txBody>
      </p:sp>
      <p:sp>
        <p:nvSpPr>
          <p:cNvPr id="8" name="Footer Placeholder 7">
            <a:extLst>
              <a:ext uri="{FF2B5EF4-FFF2-40B4-BE49-F238E27FC236}">
                <a16:creationId xmlns:a16="http://schemas.microsoft.com/office/drawing/2014/main" id="{2E52412D-3392-0E4E-A308-F34C7F59D49A}"/>
              </a:ext>
            </a:extLst>
          </p:cNvPr>
          <p:cNvSpPr>
            <a:spLocks noGrp="1"/>
          </p:cNvSpPr>
          <p:nvPr>
            <p:ph type="ftr" sz="quarter" idx="4294967295"/>
          </p:nvPr>
        </p:nvSpPr>
        <p:spPr>
          <a:xfrm>
            <a:off x="5450446" y="6498149"/>
            <a:ext cx="6572221" cy="365125"/>
          </a:xfrm>
          <a:prstGeom prst="rect">
            <a:avLst/>
          </a:prstGeom>
        </p:spPr>
        <p:txBody>
          <a:bodyPr/>
          <a:lstStyle/>
          <a:p>
            <a:r>
              <a:rPr lang="en-GB" sz="1200">
                <a:solidFill>
                  <a:schemeClr val="bg1"/>
                </a:solidFill>
              </a:rPr>
              <a:t>R. Losito | Sustainability in future Colliders | IMCC Annual Meeting '24</a:t>
            </a:r>
            <a:endParaRPr lang="en-US" sz="1200" dirty="0">
              <a:solidFill>
                <a:schemeClr val="bg1"/>
              </a:solidFill>
            </a:endParaRPr>
          </a:p>
        </p:txBody>
      </p:sp>
      <p:sp>
        <p:nvSpPr>
          <p:cNvPr id="9" name="Rectangle 8"/>
          <p:cNvSpPr/>
          <p:nvPr/>
        </p:nvSpPr>
        <p:spPr>
          <a:xfrm>
            <a:off x="621001" y="3302672"/>
            <a:ext cx="6096000" cy="2585323"/>
          </a:xfrm>
          <a:prstGeom prst="rect">
            <a:avLst/>
          </a:prstGeom>
          <a:ln>
            <a:solidFill>
              <a:schemeClr val="tx1"/>
            </a:solidFill>
          </a:ln>
        </p:spPr>
        <p:txBody>
          <a:bodyPr wrap="square">
            <a:spAutoFit/>
          </a:bodyPr>
          <a:lstStyle/>
          <a:p>
            <a:pPr>
              <a:spcAft>
                <a:spcPts val="0"/>
              </a:spcAft>
            </a:pPr>
            <a:r>
              <a:rPr lang="en-GB" i="1" dirty="0">
                <a:solidFill>
                  <a:srgbClr val="0033A0"/>
                </a:solidFill>
                <a:latin typeface="+mj-lt"/>
                <a:ea typeface="Calibri" panose="020F0502020204030204" pitchFamily="34" charset="0"/>
                <a:cs typeface="Times New Roman" panose="02020603050405020304" pitchFamily="18" charset="0"/>
              </a:rPr>
              <a:t>‘Across all these areas of activity, </a:t>
            </a:r>
            <a:r>
              <a:rPr lang="en-GB" b="1" i="1" dirty="0">
                <a:solidFill>
                  <a:srgbClr val="FF0000"/>
                </a:solidFill>
                <a:latin typeface="+mj-lt"/>
                <a:ea typeface="Calibri" panose="020F0502020204030204" pitchFamily="34" charset="0"/>
                <a:cs typeface="Times New Roman" panose="02020603050405020304" pitchFamily="18" charset="0"/>
              </a:rPr>
              <a:t>CERN</a:t>
            </a:r>
            <a:r>
              <a:rPr lang="en-GB" i="1" dirty="0">
                <a:solidFill>
                  <a:srgbClr val="0033A0"/>
                </a:solidFill>
                <a:latin typeface="+mj-lt"/>
                <a:ea typeface="Calibri" panose="020F0502020204030204" pitchFamily="34" charset="0"/>
                <a:cs typeface="Times New Roman" panose="02020603050405020304" pitchFamily="18" charset="0"/>
              </a:rPr>
              <a:t> will continue to ensure that their impact also </a:t>
            </a:r>
            <a:r>
              <a:rPr lang="en-GB" b="1" i="1" dirty="0">
                <a:solidFill>
                  <a:srgbClr val="FF0000"/>
                </a:solidFill>
                <a:latin typeface="+mj-lt"/>
                <a:ea typeface="Calibri" panose="020F0502020204030204" pitchFamily="34" charset="0"/>
                <a:cs typeface="Times New Roman" panose="02020603050405020304" pitchFamily="18" charset="0"/>
              </a:rPr>
              <a:t>contributes to advancing the Sustainable Development Goals (SDG)</a:t>
            </a:r>
            <a:r>
              <a:rPr lang="en-GB" i="1" dirty="0">
                <a:solidFill>
                  <a:srgbClr val="FF0000"/>
                </a:solidFill>
                <a:latin typeface="+mj-lt"/>
                <a:ea typeface="Calibri" panose="020F0502020204030204" pitchFamily="34" charset="0"/>
                <a:cs typeface="Times New Roman" panose="02020603050405020304" pitchFamily="18" charset="0"/>
              </a:rPr>
              <a:t>,</a:t>
            </a:r>
            <a:r>
              <a:rPr lang="en-GB" b="1" i="1" dirty="0">
                <a:solidFill>
                  <a:srgbClr val="FF0000"/>
                </a:solidFill>
                <a:latin typeface="+mj-lt"/>
                <a:ea typeface="Calibri" panose="020F0502020204030204" pitchFamily="34" charset="0"/>
                <a:cs typeface="Times New Roman" panose="02020603050405020304" pitchFamily="18" charset="0"/>
              </a:rPr>
              <a:t> </a:t>
            </a:r>
            <a:r>
              <a:rPr lang="en-GB" i="1" dirty="0">
                <a:solidFill>
                  <a:srgbClr val="0033A0"/>
                </a:solidFill>
                <a:latin typeface="+mj-lt"/>
                <a:ea typeface="Calibri" panose="020F0502020204030204" pitchFamily="34" charset="0"/>
                <a:cs typeface="Times New Roman" panose="02020603050405020304" pitchFamily="18" charset="0"/>
              </a:rPr>
              <a:t>adopted by all United Nations Member States in 2015. Collaboration with CERN’s Member and Associate Member States, with international organisations and other partners will be enhanced to identify and pursue further synergies in support of the SDGs, building on CERN </a:t>
            </a:r>
            <a:r>
              <a:rPr lang="en-GB" b="1" i="1" dirty="0">
                <a:solidFill>
                  <a:srgbClr val="0033A0"/>
                </a:solidFill>
                <a:latin typeface="+mj-lt"/>
                <a:ea typeface="Calibri" panose="020F0502020204030204" pitchFamily="34" charset="0"/>
                <a:cs typeface="Times New Roman" panose="02020603050405020304" pitchFamily="18" charset="0"/>
              </a:rPr>
              <a:t>values</a:t>
            </a:r>
            <a:r>
              <a:rPr lang="en-GB" i="1" dirty="0">
                <a:solidFill>
                  <a:srgbClr val="0033A0"/>
                </a:solidFill>
                <a:latin typeface="+mj-lt"/>
                <a:ea typeface="Calibri" panose="020F0502020204030204" pitchFamily="34" charset="0"/>
                <a:cs typeface="Times New Roman" panose="02020603050405020304" pitchFamily="18" charset="0"/>
              </a:rPr>
              <a:t>, </a:t>
            </a:r>
            <a:r>
              <a:rPr lang="en-GB" b="1" i="1" dirty="0">
                <a:solidFill>
                  <a:srgbClr val="0033A0"/>
                </a:solidFill>
                <a:latin typeface="+mj-lt"/>
                <a:ea typeface="Calibri" panose="020F0502020204030204" pitchFamily="34" charset="0"/>
                <a:cs typeface="Times New Roman" panose="02020603050405020304" pitchFamily="18" charset="0"/>
              </a:rPr>
              <a:t>competencies</a:t>
            </a:r>
            <a:r>
              <a:rPr lang="en-GB" i="1" dirty="0">
                <a:solidFill>
                  <a:srgbClr val="0033A0"/>
                </a:solidFill>
                <a:latin typeface="+mj-lt"/>
                <a:ea typeface="Calibri" panose="020F0502020204030204" pitchFamily="34" charset="0"/>
                <a:cs typeface="Times New Roman" panose="02020603050405020304" pitchFamily="18" charset="0"/>
              </a:rPr>
              <a:t> and </a:t>
            </a:r>
            <a:r>
              <a:rPr lang="en-GB" b="1" i="1" dirty="0">
                <a:solidFill>
                  <a:srgbClr val="0033A0"/>
                </a:solidFill>
                <a:latin typeface="+mj-lt"/>
                <a:ea typeface="Calibri" panose="020F0502020204030204" pitchFamily="34" charset="0"/>
                <a:cs typeface="Times New Roman" panose="02020603050405020304" pitchFamily="18" charset="0"/>
              </a:rPr>
              <a:t>technologies</a:t>
            </a:r>
            <a:r>
              <a:rPr lang="en-GB" i="1" dirty="0">
                <a:solidFill>
                  <a:srgbClr val="0033A0"/>
                </a:solidFill>
                <a:latin typeface="+mj-lt"/>
                <a:ea typeface="Calibri" panose="020F0502020204030204" pitchFamily="34" charset="0"/>
                <a:cs typeface="Times New Roman" panose="02020603050405020304" pitchFamily="18" charset="0"/>
              </a:rPr>
              <a:t>’. </a:t>
            </a:r>
          </a:p>
        </p:txBody>
      </p:sp>
      <p:sp>
        <p:nvSpPr>
          <p:cNvPr id="11" name="Rectangle 10"/>
          <p:cNvSpPr/>
          <p:nvPr/>
        </p:nvSpPr>
        <p:spPr>
          <a:xfrm>
            <a:off x="621001" y="1686010"/>
            <a:ext cx="6096000" cy="1477328"/>
          </a:xfrm>
          <a:prstGeom prst="rect">
            <a:avLst/>
          </a:prstGeom>
          <a:ln>
            <a:solidFill>
              <a:schemeClr val="tx1"/>
            </a:solidFill>
          </a:ln>
        </p:spPr>
        <p:txBody>
          <a:bodyPr>
            <a:spAutoFit/>
          </a:bodyPr>
          <a:lstStyle/>
          <a:p>
            <a:r>
              <a:rPr lang="en-GB" b="1" dirty="0"/>
              <a:t>‘One of the Management’s top objectives for the next five-year period is to increase CERN’s impact on society, thereby boosting the Organization’s visibility and consolidating the support of governments and the general public’. </a:t>
            </a:r>
          </a:p>
        </p:txBody>
      </p:sp>
      <p:pic>
        <p:nvPicPr>
          <p:cNvPr id="3" name="Content Placeholder 14" descr="A computer screen shot of a blue circle">
            <a:extLst>
              <a:ext uri="{FF2B5EF4-FFF2-40B4-BE49-F238E27FC236}">
                <a16:creationId xmlns:a16="http://schemas.microsoft.com/office/drawing/2014/main" id="{01F56AD3-4EE1-CA12-65FC-119F747B2BF2}"/>
              </a:ext>
            </a:extLst>
          </p:cNvPr>
          <p:cNvPicPr>
            <a:picLocks noChangeAspect="1"/>
          </p:cNvPicPr>
          <p:nvPr/>
        </p:nvPicPr>
        <p:blipFill rotWithShape="1">
          <a:blip r:embed="rId2"/>
          <a:srcRect l="22803" t="10599" r="43297" b="10139"/>
          <a:stretch/>
        </p:blipFill>
        <p:spPr>
          <a:xfrm>
            <a:off x="7665295" y="995680"/>
            <a:ext cx="3688223" cy="5197392"/>
          </a:xfrm>
          <a:prstGeom prst="rect">
            <a:avLst/>
          </a:prstGeom>
        </p:spPr>
      </p:pic>
      <p:sp>
        <p:nvSpPr>
          <p:cNvPr id="4" name="Date Placeholder 3">
            <a:extLst>
              <a:ext uri="{FF2B5EF4-FFF2-40B4-BE49-F238E27FC236}">
                <a16:creationId xmlns:a16="http://schemas.microsoft.com/office/drawing/2014/main" id="{033E28F8-03B2-3B69-56E4-900C2981302E}"/>
              </a:ext>
            </a:extLst>
          </p:cNvPr>
          <p:cNvSpPr>
            <a:spLocks noGrp="1"/>
          </p:cNvSpPr>
          <p:nvPr>
            <p:ph type="dt" sz="half" idx="2"/>
          </p:nvPr>
        </p:nvSpPr>
        <p:spPr/>
        <p:txBody>
          <a:bodyPr/>
          <a:lstStyle/>
          <a:p>
            <a:r>
              <a:rPr lang="it-IT"/>
              <a:t>12 March 2024</a:t>
            </a:r>
            <a:endParaRPr lang="en-US" dirty="0"/>
          </a:p>
        </p:txBody>
      </p:sp>
    </p:spTree>
    <p:extLst>
      <p:ext uri="{BB962C8B-B14F-4D97-AF65-F5344CB8AC3E}">
        <p14:creationId xmlns:p14="http://schemas.microsoft.com/office/powerpoint/2010/main" val="2740961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screenshot of a computer screen&#10;&#10;Description automatically generated">
            <a:extLst>
              <a:ext uri="{FF2B5EF4-FFF2-40B4-BE49-F238E27FC236}">
                <a16:creationId xmlns:a16="http://schemas.microsoft.com/office/drawing/2014/main" id="{2DE5C00E-1F9C-7563-DCEB-84270C96B6D3}"/>
              </a:ext>
            </a:extLst>
          </p:cNvPr>
          <p:cNvPicPr>
            <a:picLocks noGrp="1" noChangeAspect="1"/>
          </p:cNvPicPr>
          <p:nvPr>
            <p:ph idx="1"/>
          </p:nvPr>
        </p:nvPicPr>
        <p:blipFill>
          <a:blip r:embed="rId2"/>
          <a:stretch>
            <a:fillRect/>
          </a:stretch>
        </p:blipFill>
        <p:spPr>
          <a:xfrm>
            <a:off x="1666645" y="906463"/>
            <a:ext cx="8494020" cy="5332209"/>
          </a:xfrm>
          <a:prstGeom prst="rect">
            <a:avLst/>
          </a:prstGeom>
          <a:ln>
            <a:noFill/>
          </a:ln>
          <a:effectLst>
            <a:outerShdw blurRad="190500" algn="tl" rotWithShape="0">
              <a:srgbClr val="000000">
                <a:alpha val="70000"/>
              </a:srgbClr>
            </a:outerShdw>
          </a:effectLst>
        </p:spPr>
      </p:pic>
      <p:sp>
        <p:nvSpPr>
          <p:cNvPr id="3" name="Title 2">
            <a:extLst>
              <a:ext uri="{FF2B5EF4-FFF2-40B4-BE49-F238E27FC236}">
                <a16:creationId xmlns:a16="http://schemas.microsoft.com/office/drawing/2014/main" id="{95DCE351-94C7-D2DB-2239-7068CB2F2C0D}"/>
              </a:ext>
            </a:extLst>
          </p:cNvPr>
          <p:cNvSpPr>
            <a:spLocks noGrp="1"/>
          </p:cNvSpPr>
          <p:nvPr>
            <p:ph type="title"/>
          </p:nvPr>
        </p:nvSpPr>
        <p:spPr/>
        <p:txBody>
          <a:bodyPr/>
          <a:lstStyle/>
          <a:p>
            <a:r>
              <a:rPr lang="en-US" dirty="0"/>
              <a:t>M. Florio, G. Catalano, FCC week 2022: </a:t>
            </a:r>
            <a:br>
              <a:rPr lang="en-US" dirty="0"/>
            </a:br>
            <a:endParaRPr lang="it-IT" dirty="0"/>
          </a:p>
        </p:txBody>
      </p:sp>
      <p:sp>
        <p:nvSpPr>
          <p:cNvPr id="4" name="Date Placeholder 3">
            <a:extLst>
              <a:ext uri="{FF2B5EF4-FFF2-40B4-BE49-F238E27FC236}">
                <a16:creationId xmlns:a16="http://schemas.microsoft.com/office/drawing/2014/main" id="{A04AFFEA-9B16-5763-1838-915B0B067791}"/>
              </a:ext>
            </a:extLst>
          </p:cNvPr>
          <p:cNvSpPr>
            <a:spLocks noGrp="1"/>
          </p:cNvSpPr>
          <p:nvPr>
            <p:ph type="dt" sz="half" idx="10"/>
          </p:nvPr>
        </p:nvSpPr>
        <p:spPr/>
        <p:txBody>
          <a:bodyPr/>
          <a:lstStyle/>
          <a:p>
            <a:r>
              <a:rPr lang="it-IT"/>
              <a:t>12 March 2024</a:t>
            </a:r>
            <a:endParaRPr lang="en-US" dirty="0"/>
          </a:p>
        </p:txBody>
      </p:sp>
      <p:sp>
        <p:nvSpPr>
          <p:cNvPr id="5" name="Footer Placeholder 4">
            <a:extLst>
              <a:ext uri="{FF2B5EF4-FFF2-40B4-BE49-F238E27FC236}">
                <a16:creationId xmlns:a16="http://schemas.microsoft.com/office/drawing/2014/main" id="{CA78E765-30C6-34E8-69D4-02DD50A887C7}"/>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6" name="Slide Number Placeholder 5">
            <a:extLst>
              <a:ext uri="{FF2B5EF4-FFF2-40B4-BE49-F238E27FC236}">
                <a16:creationId xmlns:a16="http://schemas.microsoft.com/office/drawing/2014/main" id="{0E867446-58CA-064E-7AF4-EB26A5D3FC80}"/>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Tree>
    <p:extLst>
      <p:ext uri="{BB962C8B-B14F-4D97-AF65-F5344CB8AC3E}">
        <p14:creationId xmlns:p14="http://schemas.microsoft.com/office/powerpoint/2010/main" val="2763194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screenshot of a computer&#10;&#10;Description automatically generated">
            <a:extLst>
              <a:ext uri="{FF2B5EF4-FFF2-40B4-BE49-F238E27FC236}">
                <a16:creationId xmlns:a16="http://schemas.microsoft.com/office/drawing/2014/main" id="{7DAD5B1A-0504-5CF6-AA20-400287D9283E}"/>
              </a:ext>
            </a:extLst>
          </p:cNvPr>
          <p:cNvPicPr>
            <a:picLocks noGrp="1" noChangeAspect="1"/>
          </p:cNvPicPr>
          <p:nvPr>
            <p:ph idx="1"/>
          </p:nvPr>
        </p:nvPicPr>
        <p:blipFill>
          <a:blip r:embed="rId2"/>
          <a:stretch>
            <a:fillRect/>
          </a:stretch>
        </p:blipFill>
        <p:spPr>
          <a:xfrm>
            <a:off x="1883150" y="946826"/>
            <a:ext cx="8425700" cy="5331771"/>
          </a:xfrm>
          <a:prstGeom prst="rect">
            <a:avLst/>
          </a:prstGeom>
          <a:ln>
            <a:noFill/>
          </a:ln>
          <a:effectLst>
            <a:outerShdw blurRad="190500" algn="tl" rotWithShape="0">
              <a:srgbClr val="000000">
                <a:alpha val="70000"/>
              </a:srgbClr>
            </a:outerShdw>
          </a:effectLst>
        </p:spPr>
      </p:pic>
      <p:sp>
        <p:nvSpPr>
          <p:cNvPr id="3" name="Title 2">
            <a:extLst>
              <a:ext uri="{FF2B5EF4-FFF2-40B4-BE49-F238E27FC236}">
                <a16:creationId xmlns:a16="http://schemas.microsoft.com/office/drawing/2014/main" id="{365E62D8-6779-1D7A-98E6-D5A17135BE05}"/>
              </a:ext>
            </a:extLst>
          </p:cNvPr>
          <p:cNvSpPr>
            <a:spLocks noGrp="1"/>
          </p:cNvSpPr>
          <p:nvPr>
            <p:ph type="title"/>
          </p:nvPr>
        </p:nvSpPr>
        <p:spPr/>
        <p:txBody>
          <a:bodyPr/>
          <a:lstStyle/>
          <a:p>
            <a:r>
              <a:rPr lang="en-US" dirty="0"/>
              <a:t>M. Florio, G. Catalano, FCC week 2022: </a:t>
            </a:r>
            <a:br>
              <a:rPr lang="en-US" dirty="0"/>
            </a:br>
            <a:endParaRPr lang="it-IT" dirty="0"/>
          </a:p>
        </p:txBody>
      </p:sp>
      <p:sp>
        <p:nvSpPr>
          <p:cNvPr id="4" name="Date Placeholder 3">
            <a:extLst>
              <a:ext uri="{FF2B5EF4-FFF2-40B4-BE49-F238E27FC236}">
                <a16:creationId xmlns:a16="http://schemas.microsoft.com/office/drawing/2014/main" id="{DFABC791-89E8-405D-ABAC-40C8F11DEEEF}"/>
              </a:ext>
            </a:extLst>
          </p:cNvPr>
          <p:cNvSpPr>
            <a:spLocks noGrp="1"/>
          </p:cNvSpPr>
          <p:nvPr>
            <p:ph type="dt" sz="half" idx="10"/>
          </p:nvPr>
        </p:nvSpPr>
        <p:spPr/>
        <p:txBody>
          <a:bodyPr/>
          <a:lstStyle/>
          <a:p>
            <a:r>
              <a:rPr lang="it-IT"/>
              <a:t>12 March 2024</a:t>
            </a:r>
            <a:endParaRPr lang="en-US" dirty="0"/>
          </a:p>
        </p:txBody>
      </p:sp>
      <p:sp>
        <p:nvSpPr>
          <p:cNvPr id="5" name="Footer Placeholder 4">
            <a:extLst>
              <a:ext uri="{FF2B5EF4-FFF2-40B4-BE49-F238E27FC236}">
                <a16:creationId xmlns:a16="http://schemas.microsoft.com/office/drawing/2014/main" id="{FAA087A9-96F1-0C17-3795-C6CDE946FF07}"/>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6" name="Slide Number Placeholder 5">
            <a:extLst>
              <a:ext uri="{FF2B5EF4-FFF2-40B4-BE49-F238E27FC236}">
                <a16:creationId xmlns:a16="http://schemas.microsoft.com/office/drawing/2014/main" id="{5888198E-7979-ADEC-8518-41CA13D724A3}"/>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Tree>
    <p:extLst>
      <p:ext uri="{BB962C8B-B14F-4D97-AF65-F5344CB8AC3E}">
        <p14:creationId xmlns:p14="http://schemas.microsoft.com/office/powerpoint/2010/main" val="30803909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7F5AD9-8787-4599-9017-DC06C7D7227D}"/>
              </a:ext>
            </a:extLst>
          </p:cNvPr>
          <p:cNvSpPr>
            <a:spLocks noGrp="1"/>
          </p:cNvSpPr>
          <p:nvPr>
            <p:ph idx="1"/>
          </p:nvPr>
        </p:nvSpPr>
        <p:spPr/>
        <p:txBody>
          <a:bodyPr>
            <a:normAutofit fontScale="92500"/>
          </a:bodyPr>
          <a:lstStyle/>
          <a:p>
            <a:pPr marL="342900" indent="-342900">
              <a:buFont typeface="Arial" panose="020B0604020202020204" pitchFamily="34" charset="0"/>
              <a:buChar char="•"/>
            </a:pPr>
            <a:r>
              <a:rPr lang="en-US" dirty="0"/>
              <a:t>Building and operating a CO</a:t>
            </a:r>
            <a:r>
              <a:rPr lang="en-US" baseline="-25000" dirty="0"/>
              <a:t>2</a:t>
            </a:r>
            <a:r>
              <a:rPr lang="en-US" dirty="0"/>
              <a:t>-free Accelerator is not easy</a:t>
            </a:r>
          </a:p>
          <a:p>
            <a:pPr marL="342900" indent="-342900">
              <a:buFont typeface="Arial" panose="020B0604020202020204" pitchFamily="34" charset="0"/>
              <a:buChar char="•"/>
            </a:pPr>
            <a:r>
              <a:rPr lang="en-US" dirty="0"/>
              <a:t>Assumptions to get to “net-zero” in 2050 imply large uncertainties, since several technologies will need to be developed at paces that we don’t see today</a:t>
            </a:r>
          </a:p>
          <a:p>
            <a:pPr marL="342900" indent="-342900">
              <a:buFont typeface="Arial" panose="020B0604020202020204" pitchFamily="34" charset="0"/>
              <a:buChar char="•"/>
            </a:pPr>
            <a:r>
              <a:rPr lang="en-US" dirty="0"/>
              <a:t>Large Laboratories need to undergo a profound change of culture: </a:t>
            </a:r>
          </a:p>
          <a:p>
            <a:pPr marL="666900" lvl="1" indent="-342900">
              <a:buFont typeface="Arial" panose="020B0604020202020204" pitchFamily="34" charset="0"/>
              <a:buChar char="•"/>
            </a:pPr>
            <a:r>
              <a:rPr lang="en-US" dirty="0"/>
              <a:t>Less, better, Recover</a:t>
            </a:r>
          </a:p>
          <a:p>
            <a:pPr marL="342750" indent="-342900">
              <a:buFont typeface="Arial" panose="020B0604020202020204" pitchFamily="34" charset="0"/>
              <a:buChar char="•"/>
            </a:pPr>
            <a:r>
              <a:rPr lang="en-US" dirty="0"/>
              <a:t>Training to Lifecycle assessment must become common practice</a:t>
            </a:r>
          </a:p>
          <a:p>
            <a:pPr marL="342900" indent="-342900">
              <a:buFont typeface="Arial" panose="020B0604020202020204" pitchFamily="34" charset="0"/>
              <a:buChar char="•"/>
            </a:pPr>
            <a:r>
              <a:rPr lang="en-US" dirty="0"/>
              <a:t>A large contribution to the CO2 footprint across the lifetime of a new collider will come from its construction:</a:t>
            </a:r>
          </a:p>
          <a:p>
            <a:pPr marL="666900" lvl="1" indent="-342900">
              <a:buFont typeface="Arial" panose="020B0604020202020204" pitchFamily="34" charset="0"/>
              <a:buChar char="•"/>
            </a:pPr>
            <a:r>
              <a:rPr lang="en-US" dirty="0"/>
              <a:t>Mainly from Concrete:  CO2 free production are starting to appear, but costs will probably be much higher…</a:t>
            </a:r>
          </a:p>
          <a:p>
            <a:pPr marL="342900" indent="-342900">
              <a:buFont typeface="Arial" panose="020B0604020202020204" pitchFamily="34" charset="0"/>
              <a:buChar char="•"/>
            </a:pPr>
            <a:r>
              <a:rPr lang="en-US" dirty="0"/>
              <a:t>Socioeconomic Impact assessment will be a must (and is anyway required by ESFRI…) </a:t>
            </a:r>
          </a:p>
        </p:txBody>
      </p:sp>
      <p:sp>
        <p:nvSpPr>
          <p:cNvPr id="2" name="Title 1">
            <a:extLst>
              <a:ext uri="{FF2B5EF4-FFF2-40B4-BE49-F238E27FC236}">
                <a16:creationId xmlns:a16="http://schemas.microsoft.com/office/drawing/2014/main" id="{135B6919-60AF-0162-36E2-EF3415B6E15A}"/>
              </a:ext>
            </a:extLst>
          </p:cNvPr>
          <p:cNvSpPr>
            <a:spLocks noGrp="1"/>
          </p:cNvSpPr>
          <p:nvPr>
            <p:ph type="title"/>
          </p:nvPr>
        </p:nvSpPr>
        <p:spPr/>
        <p:txBody>
          <a:bodyPr/>
          <a:lstStyle/>
          <a:p>
            <a:r>
              <a:rPr lang="en-US" dirty="0"/>
              <a:t>CONCLUSIONS</a:t>
            </a:r>
            <a:endParaRPr lang="it-IT" dirty="0"/>
          </a:p>
        </p:txBody>
      </p:sp>
      <p:sp>
        <p:nvSpPr>
          <p:cNvPr id="4" name="Date Placeholder 3">
            <a:extLst>
              <a:ext uri="{FF2B5EF4-FFF2-40B4-BE49-F238E27FC236}">
                <a16:creationId xmlns:a16="http://schemas.microsoft.com/office/drawing/2014/main" id="{6FDC440D-25C7-B8E3-344E-4ABD2E1D2C37}"/>
              </a:ext>
            </a:extLst>
          </p:cNvPr>
          <p:cNvSpPr>
            <a:spLocks noGrp="1"/>
          </p:cNvSpPr>
          <p:nvPr>
            <p:ph type="dt" sz="half" idx="10"/>
          </p:nvPr>
        </p:nvSpPr>
        <p:spPr/>
        <p:txBody>
          <a:bodyPr/>
          <a:lstStyle/>
          <a:p>
            <a:r>
              <a:rPr lang="it-IT"/>
              <a:t>12 March 2024</a:t>
            </a:r>
            <a:endParaRPr lang="en-US" dirty="0"/>
          </a:p>
        </p:txBody>
      </p:sp>
      <p:sp>
        <p:nvSpPr>
          <p:cNvPr id="5" name="Footer Placeholder 4">
            <a:extLst>
              <a:ext uri="{FF2B5EF4-FFF2-40B4-BE49-F238E27FC236}">
                <a16:creationId xmlns:a16="http://schemas.microsoft.com/office/drawing/2014/main" id="{E9923C24-3CC7-EDD7-F5A9-D31FBBFEE310}"/>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6" name="Slide Number Placeholder 5">
            <a:extLst>
              <a:ext uri="{FF2B5EF4-FFF2-40B4-BE49-F238E27FC236}">
                <a16:creationId xmlns:a16="http://schemas.microsoft.com/office/drawing/2014/main" id="{B51DA30A-028B-51F0-FF34-6C6B2EFFDC13}"/>
              </a:ext>
            </a:extLst>
          </p:cNvPr>
          <p:cNvSpPr>
            <a:spLocks noGrp="1"/>
          </p:cNvSpPr>
          <p:nvPr>
            <p:ph type="sldNum" sz="quarter" idx="12"/>
          </p:nvPr>
        </p:nvSpPr>
        <p:spPr/>
        <p:txBody>
          <a:bodyPr/>
          <a:lstStyle/>
          <a:p>
            <a:fld id="{17918391-D411-FE40-AAD7-861AE5233E0E}" type="slidenum">
              <a:rPr lang="en-US" smtClean="0"/>
              <a:pPr/>
              <a:t>32</a:t>
            </a:fld>
            <a:endParaRPr lang="en-US" dirty="0"/>
          </a:p>
        </p:txBody>
      </p:sp>
    </p:spTree>
    <p:extLst>
      <p:ext uri="{BB962C8B-B14F-4D97-AF65-F5344CB8AC3E}">
        <p14:creationId xmlns:p14="http://schemas.microsoft.com/office/powerpoint/2010/main" val="447520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7935" y="240113"/>
            <a:ext cx="11614679" cy="1065742"/>
          </a:xfrm>
        </p:spPr>
        <p:txBody>
          <a:bodyPr>
            <a:noAutofit/>
          </a:bodyPr>
          <a:lstStyle/>
          <a:p>
            <a:r>
              <a:rPr lang="fr-CH" sz="4000" dirty="0" err="1">
                <a:latin typeface="+mn-lt"/>
              </a:rPr>
              <a:t>Sustainable</a:t>
            </a:r>
            <a:r>
              <a:rPr lang="fr-CH" sz="4000" dirty="0">
                <a:latin typeface="+mn-lt"/>
              </a:rPr>
              <a:t> </a:t>
            </a:r>
            <a:r>
              <a:rPr lang="fr-CH" sz="4000" dirty="0" err="1">
                <a:latin typeface="+mn-lt"/>
              </a:rPr>
              <a:t>Development</a:t>
            </a:r>
            <a:r>
              <a:rPr lang="fr-CH" sz="4000" dirty="0">
                <a:latin typeface="+mn-lt"/>
              </a:rPr>
              <a:t> Goals </a:t>
            </a:r>
            <a:br>
              <a:rPr lang="fr-CH" sz="4000" dirty="0">
                <a:latin typeface="+mn-lt"/>
              </a:rPr>
            </a:br>
            <a:r>
              <a:rPr lang="fr-CH" sz="4000" b="0" dirty="0">
                <a:latin typeface="+mn-lt"/>
              </a:rPr>
              <a:t>The basics</a:t>
            </a:r>
            <a:endParaRPr lang="en-GB" sz="4000" b="0" dirty="0">
              <a:latin typeface="+mn-lt"/>
            </a:endParaRPr>
          </a:p>
        </p:txBody>
      </p:sp>
      <p:sp>
        <p:nvSpPr>
          <p:cNvPr id="6" name="Slide Number Placeholder 5"/>
          <p:cNvSpPr>
            <a:spLocks noGrp="1"/>
          </p:cNvSpPr>
          <p:nvPr>
            <p:ph type="sldNum" sz="quarter" idx="4"/>
          </p:nvPr>
        </p:nvSpPr>
        <p:spPr>
          <a:xfrm>
            <a:off x="11354102" y="6498149"/>
            <a:ext cx="668565" cy="25069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Footer Placeholder 7">
            <a:extLst>
              <a:ext uri="{FF2B5EF4-FFF2-40B4-BE49-F238E27FC236}">
                <a16:creationId xmlns:a16="http://schemas.microsoft.com/office/drawing/2014/main" id="{2E52412D-3392-0E4E-A308-F34C7F59D49A}"/>
              </a:ext>
            </a:extLst>
          </p:cNvPr>
          <p:cNvSpPr>
            <a:spLocks noGrp="1"/>
          </p:cNvSpPr>
          <p:nvPr>
            <p:ph type="ftr" sz="quarter" idx="4294967295"/>
          </p:nvPr>
        </p:nvSpPr>
        <p:spPr>
          <a:xfrm>
            <a:off x="5450446" y="6498149"/>
            <a:ext cx="6572221" cy="365125"/>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a:ea typeface="+mn-ea"/>
                <a:cs typeface="+mn-cs"/>
              </a:rPr>
              <a:t>R. Losito | Sustainability in future Colliders | IMCC Annual Meeting '24</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Rectangle 2"/>
          <p:cNvSpPr/>
          <p:nvPr/>
        </p:nvSpPr>
        <p:spPr>
          <a:xfrm>
            <a:off x="245748" y="1516992"/>
            <a:ext cx="6416627" cy="4431983"/>
          </a:xfrm>
          <a:prstGeom prst="rect">
            <a:avLst/>
          </a:prstGeom>
        </p:spPr>
        <p:txBody>
          <a:bodyPr wrap="square">
            <a:spAutoFit/>
          </a:bodyPr>
          <a:lstStyle/>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On 25 September 2015, the United Nations General Assembly unanimously adopted Resolution 70/1, </a:t>
            </a:r>
            <a:r>
              <a:rPr kumimoji="0" lang="en-GB" sz="1800" b="1" i="0" u="none" strike="noStrike" kern="1200" cap="none" spc="0" normalizeH="0" baseline="0" noProof="0" dirty="0">
                <a:ln>
                  <a:noFill/>
                </a:ln>
                <a:solidFill>
                  <a:srgbClr val="0033A0"/>
                </a:solidFill>
                <a:effectLst/>
                <a:uLnTx/>
                <a:uFillTx/>
                <a:latin typeface="Arial"/>
                <a:ea typeface="+mn-ea"/>
                <a:cs typeface="+mn-cs"/>
              </a:rPr>
              <a:t>Transforming our World: the 2030 Agenda for Sustainable Development</a:t>
            </a:r>
            <a:r>
              <a:rPr kumimoji="0" lang="en-GB" sz="1800" b="0" i="0" u="none" strike="noStrike" kern="1200" cap="none" spc="0" normalizeH="0" baseline="0" noProof="0" dirty="0">
                <a:ln>
                  <a:noFill/>
                </a:ln>
                <a:solidFill>
                  <a:srgbClr val="0033A0"/>
                </a:solidFill>
                <a:effectLst/>
                <a:uLnTx/>
                <a:uFillTx/>
                <a:latin typeface="Arial"/>
                <a:ea typeface="+mn-ea"/>
                <a:cs typeface="+mn-cs"/>
              </a:rPr>
              <a:t>, laying out 17 Sustainable Development Goals, aimed at mobilising global efforts to </a:t>
            </a:r>
            <a:r>
              <a:rPr kumimoji="0" lang="en-GB" sz="1800" b="1" i="0" u="none" strike="noStrike" kern="1200" cap="none" spc="0" normalizeH="0" baseline="0" noProof="0" dirty="0">
                <a:ln>
                  <a:noFill/>
                </a:ln>
                <a:solidFill>
                  <a:srgbClr val="0033A0"/>
                </a:solidFill>
                <a:effectLst/>
                <a:uLnTx/>
                <a:uFillTx/>
                <a:latin typeface="Arial"/>
                <a:ea typeface="+mn-ea"/>
                <a:cs typeface="+mn-cs"/>
              </a:rPr>
              <a:t>end poverty</a:t>
            </a:r>
            <a:r>
              <a:rPr kumimoji="0" lang="en-GB" sz="1800" b="0" i="0" u="none" strike="noStrike" kern="1200" cap="none" spc="0" normalizeH="0" baseline="0" noProof="0" dirty="0">
                <a:ln>
                  <a:noFill/>
                </a:ln>
                <a:solidFill>
                  <a:srgbClr val="0033A0"/>
                </a:solidFill>
                <a:effectLst/>
                <a:uLnTx/>
                <a:uFillTx/>
                <a:latin typeface="Arial"/>
                <a:ea typeface="+mn-ea"/>
                <a:cs typeface="+mn-cs"/>
              </a:rPr>
              <a:t>, foster </a:t>
            </a:r>
            <a:r>
              <a:rPr kumimoji="0" lang="en-GB" sz="1800" b="1" i="0" u="none" strike="noStrike" kern="1200" cap="none" spc="0" normalizeH="0" baseline="0" noProof="0" dirty="0">
                <a:ln>
                  <a:noFill/>
                </a:ln>
                <a:solidFill>
                  <a:srgbClr val="0033A0"/>
                </a:solidFill>
                <a:effectLst/>
                <a:uLnTx/>
                <a:uFillTx/>
                <a:latin typeface="Arial"/>
                <a:ea typeface="+mn-ea"/>
                <a:cs typeface="+mn-cs"/>
              </a:rPr>
              <a:t>peace</a:t>
            </a:r>
            <a:r>
              <a:rPr kumimoji="0" lang="en-GB" sz="1800" b="0" i="0" u="none" strike="noStrike" kern="1200" cap="none" spc="0" normalizeH="0" baseline="0" noProof="0" dirty="0">
                <a:ln>
                  <a:noFill/>
                </a:ln>
                <a:solidFill>
                  <a:srgbClr val="0033A0"/>
                </a:solidFill>
                <a:effectLst/>
                <a:uLnTx/>
                <a:uFillTx/>
                <a:latin typeface="Arial"/>
                <a:ea typeface="+mn-ea"/>
                <a:cs typeface="+mn-cs"/>
              </a:rPr>
              <a:t>, safeguard the </a:t>
            </a:r>
            <a:r>
              <a:rPr kumimoji="0" lang="en-GB" sz="1800" b="1" i="0" u="none" strike="noStrike" kern="1200" cap="none" spc="0" normalizeH="0" baseline="0" noProof="0" dirty="0">
                <a:ln>
                  <a:noFill/>
                </a:ln>
                <a:solidFill>
                  <a:srgbClr val="0033A0"/>
                </a:solidFill>
                <a:effectLst/>
                <a:uLnTx/>
                <a:uFillTx/>
                <a:latin typeface="Arial"/>
                <a:ea typeface="+mn-ea"/>
                <a:cs typeface="+mn-cs"/>
              </a:rPr>
              <a:t>rights and dignity</a:t>
            </a:r>
            <a:r>
              <a:rPr kumimoji="0" lang="en-GB" sz="1800" b="0" i="0" u="none" strike="noStrike" kern="1200" cap="none" spc="0" normalizeH="0" baseline="0" noProof="0" dirty="0">
                <a:ln>
                  <a:noFill/>
                </a:ln>
                <a:solidFill>
                  <a:srgbClr val="0033A0"/>
                </a:solidFill>
                <a:effectLst/>
                <a:uLnTx/>
                <a:uFillTx/>
                <a:latin typeface="Arial"/>
                <a:ea typeface="+mn-ea"/>
                <a:cs typeface="+mn-cs"/>
              </a:rPr>
              <a:t> of all people, and </a:t>
            </a:r>
            <a:r>
              <a:rPr kumimoji="0" lang="en-GB" sz="1800" b="1" i="0" u="none" strike="noStrike" kern="1200" cap="none" spc="0" normalizeH="0" baseline="0" noProof="0" dirty="0">
                <a:ln>
                  <a:noFill/>
                </a:ln>
                <a:solidFill>
                  <a:srgbClr val="0033A0"/>
                </a:solidFill>
                <a:effectLst/>
                <a:uLnTx/>
                <a:uFillTx/>
                <a:latin typeface="Arial"/>
                <a:ea typeface="+mn-ea"/>
                <a:cs typeface="+mn-cs"/>
              </a:rPr>
              <a:t>protect the planet</a:t>
            </a:r>
            <a:r>
              <a:rPr kumimoji="0" lang="en-GB" sz="1800" b="0" i="0" u="none" strike="noStrike" kern="1200" cap="none" spc="0" normalizeH="0" baseline="0" noProof="0" dirty="0">
                <a:ln>
                  <a:noFill/>
                </a:ln>
                <a:solidFill>
                  <a:srgbClr val="0033A0"/>
                </a:solidFill>
                <a:effectLst/>
                <a:uLnTx/>
                <a:uFillTx/>
                <a:latin typeface="Arial"/>
                <a:ea typeface="+mn-ea"/>
                <a:cs typeface="+mn-cs"/>
              </a:rPr>
              <a:t>.  </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The Goals are </a:t>
            </a:r>
            <a:r>
              <a:rPr kumimoji="0" lang="en-GB" sz="1800" b="1"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inter-related</a:t>
            </a: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 and </a:t>
            </a:r>
            <a:r>
              <a:rPr kumimoji="0" lang="en-GB" sz="1800" b="1"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all countries </a:t>
            </a: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have agreed to try to meet all of them </a:t>
            </a:r>
            <a:r>
              <a:rPr kumimoji="0" lang="en-GB" sz="1800" b="1"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by 2030</a:t>
            </a: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 </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The Goals serve to </a:t>
            </a:r>
            <a:r>
              <a:rPr kumimoji="0" lang="en-GB" sz="1800" b="1"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coordinate actions </a:t>
            </a: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by UN agencies, non-governmental groups, businesses and any other entities working on a specific Goal.</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Yearly meetings </a:t>
            </a: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are organised to present the actions undertaken and the progress made. </a:t>
            </a: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pic>
        <p:nvPicPr>
          <p:cNvPr id="9" name="Picture 4" descr="Image result for sdg goal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68620" y="925712"/>
            <a:ext cx="4954047" cy="2788945"/>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4"/>
          <p:cNvGrpSpPr/>
          <p:nvPr/>
        </p:nvGrpSpPr>
        <p:grpSpPr>
          <a:xfrm>
            <a:off x="8523160" y="313295"/>
            <a:ext cx="2575613" cy="509357"/>
            <a:chOff x="0" y="0"/>
            <a:chExt cx="2575611" cy="509356"/>
          </a:xfrm>
        </p:grpSpPr>
        <p:pic>
          <p:nvPicPr>
            <p:cNvPr id="12" name="Content Placeholder 5" descr="Content Placeholder 5"/>
            <p:cNvPicPr>
              <a:picLocks noChangeAspect="1"/>
            </p:cNvPicPr>
            <p:nvPr/>
          </p:nvPicPr>
          <p:blipFill>
            <a:blip r:embed="rId3"/>
            <a:stretch>
              <a:fillRect/>
            </a:stretch>
          </p:blipFill>
          <p:spPr>
            <a:xfrm>
              <a:off x="-1" y="5300"/>
              <a:ext cx="504057" cy="504057"/>
            </a:xfrm>
            <a:prstGeom prst="rect">
              <a:avLst/>
            </a:prstGeom>
            <a:ln w="12700" cap="flat">
              <a:noFill/>
              <a:miter lim="400000"/>
            </a:ln>
            <a:effectLst/>
          </p:spPr>
        </p:pic>
        <p:pic>
          <p:nvPicPr>
            <p:cNvPr id="13" name="Picture 11" descr="Picture 11"/>
            <p:cNvPicPr>
              <a:picLocks noChangeAspect="1"/>
            </p:cNvPicPr>
            <p:nvPr/>
          </p:nvPicPr>
          <p:blipFill>
            <a:blip r:embed="rId4"/>
            <a:stretch>
              <a:fillRect/>
            </a:stretch>
          </p:blipFill>
          <p:spPr>
            <a:xfrm>
              <a:off x="853317" y="33087"/>
              <a:ext cx="1722295" cy="456830"/>
            </a:xfrm>
            <a:prstGeom prst="rect">
              <a:avLst/>
            </a:prstGeom>
            <a:ln w="12700" cap="flat">
              <a:noFill/>
              <a:miter lim="400000"/>
            </a:ln>
            <a:effectLst/>
          </p:spPr>
        </p:pic>
        <p:sp>
          <p:nvSpPr>
            <p:cNvPr id="14" name="Straight Connector 13"/>
            <p:cNvSpPr/>
            <p:nvPr/>
          </p:nvSpPr>
          <p:spPr>
            <a:xfrm flipH="1">
              <a:off x="678685" y="0"/>
              <a:ext cx="1" cy="509358"/>
            </a:xfrm>
            <a:prstGeom prst="line">
              <a:avLst/>
            </a:prstGeom>
            <a:noFill/>
            <a:ln w="3175" cap="flat">
              <a:solidFill>
                <a:srgbClr val="0055A0"/>
              </a:solidFill>
              <a:prstDash val="solid"/>
              <a:miter lim="800000"/>
            </a:ln>
            <a:effectLst/>
          </p:spPr>
          <p:txBody>
            <a:bodyPr wrap="square" lIns="45719" tIns="45719" rIns="45719" bIns="45719"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2400">
                  <a:solidFill>
                    <a:srgbClr val="000000"/>
                  </a:solidFill>
                  <a:latin typeface="+mn-lt"/>
                  <a:ea typeface="+mn-ea"/>
                  <a:cs typeface="+mn-cs"/>
                  <a:sym typeface="Calibri"/>
                </a:defRPr>
              </a:pPr>
              <a:endParaRPr kumimoji="0" sz="2400" b="0" i="0" u="none" strike="noStrike" kern="1200" cap="none" spc="0" normalizeH="0" baseline="0" noProof="0" dirty="0">
                <a:ln>
                  <a:noFill/>
                </a:ln>
                <a:solidFill>
                  <a:srgbClr val="000000"/>
                </a:solidFill>
                <a:effectLst/>
                <a:uLnTx/>
                <a:uFillTx/>
                <a:latin typeface="Arial"/>
                <a:ea typeface="+mn-ea"/>
                <a:cs typeface="+mn-cs"/>
                <a:sym typeface="Calibri"/>
              </a:endParaRPr>
            </a:p>
          </p:txBody>
        </p:sp>
      </p:grpSp>
      <p:sp>
        <p:nvSpPr>
          <p:cNvPr id="7" name="TextBox 6">
            <a:extLst>
              <a:ext uri="{FF2B5EF4-FFF2-40B4-BE49-F238E27FC236}">
                <a16:creationId xmlns:a16="http://schemas.microsoft.com/office/drawing/2014/main" id="{E3C7394A-F0CD-DEC4-3B19-87345C4D9B99}"/>
              </a:ext>
            </a:extLst>
          </p:cNvPr>
          <p:cNvSpPr txBox="1"/>
          <p:nvPr/>
        </p:nvSpPr>
        <p:spPr>
          <a:xfrm>
            <a:off x="6986427" y="3807124"/>
            <a:ext cx="5026187" cy="2292935"/>
          </a:xfrm>
          <a:prstGeom prst="rect">
            <a:avLst/>
          </a:prstGeom>
          <a:noFill/>
        </p:spPr>
        <p:txBody>
          <a:bodyPr wrap="square" lIns="0" tIns="0" rIns="0" bIns="0" rtlCol="0">
            <a:spAutoFit/>
          </a:bodyPr>
          <a:lstStyle/>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Each Goal is broken down into defined and specific </a:t>
            </a:r>
            <a:r>
              <a:rPr kumimoji="0" lang="en-GB" sz="1800" b="1"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targets</a:t>
            </a: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 (169 in total) that propose concrete paths to reach each Goal; the targets are all </a:t>
            </a:r>
            <a:r>
              <a:rPr kumimoji="0" lang="en-GB" sz="1800" b="1"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complementary strategies </a:t>
            </a: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to fulfil their respective Goal.</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Each target has then its own </a:t>
            </a:r>
            <a:r>
              <a:rPr kumimoji="0" lang="en-GB" sz="1800" b="1"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indicators</a:t>
            </a:r>
            <a:r>
              <a:rPr kumimoji="0" lang="en-GB" sz="1800" b="0" i="0" u="none" strike="noStrike" kern="1200" cap="none" spc="0" normalizeH="0" baseline="0" noProof="0" dirty="0">
                <a:ln>
                  <a:noFill/>
                </a:ln>
                <a:solidFill>
                  <a:srgbClr val="0033A0"/>
                </a:solidFill>
                <a:effectLst/>
                <a:uLnTx/>
                <a:uFillTx/>
                <a:latin typeface="Arial"/>
                <a:ea typeface="Times New Roman" panose="02020603050405020304" pitchFamily="18" charset="0"/>
                <a:cs typeface="+mn-cs"/>
              </a:rPr>
              <a:t>, which are the variables that can be measured and assessed to report on the progress made. </a:t>
            </a:r>
          </a:p>
        </p:txBody>
      </p:sp>
      <p:sp>
        <p:nvSpPr>
          <p:cNvPr id="4" name="Date Placeholder 3">
            <a:extLst>
              <a:ext uri="{FF2B5EF4-FFF2-40B4-BE49-F238E27FC236}">
                <a16:creationId xmlns:a16="http://schemas.microsoft.com/office/drawing/2014/main" id="{32777023-B38B-0B19-8DC2-86F2A302E380}"/>
              </a:ext>
            </a:extLst>
          </p:cNvPr>
          <p:cNvSpPr>
            <a:spLocks noGrp="1"/>
          </p:cNvSpPr>
          <p:nvPr>
            <p:ph type="dt" sz="half" idx="2"/>
          </p:nvPr>
        </p:nvSpPr>
        <p:spPr/>
        <p:txBody>
          <a:bodyPr/>
          <a:lstStyle/>
          <a:p>
            <a:r>
              <a:rPr lang="it-IT"/>
              <a:t>12 March 2024</a:t>
            </a:r>
            <a:endParaRPr lang="en-US" dirty="0"/>
          </a:p>
        </p:txBody>
      </p:sp>
    </p:spTree>
    <p:extLst>
      <p:ext uri="{BB962C8B-B14F-4D97-AF65-F5344CB8AC3E}">
        <p14:creationId xmlns:p14="http://schemas.microsoft.com/office/powerpoint/2010/main" val="734383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A close-up of a data presentation&#10;&#10;Description automatically generated">
            <a:extLst>
              <a:ext uri="{FF2B5EF4-FFF2-40B4-BE49-F238E27FC236}">
                <a16:creationId xmlns:a16="http://schemas.microsoft.com/office/drawing/2014/main" id="{1C0CAB4A-E44E-5D00-9F44-902689F47ED7}"/>
              </a:ext>
            </a:extLst>
          </p:cNvPr>
          <p:cNvPicPr>
            <a:picLocks noGrp="1" noChangeAspect="1"/>
          </p:cNvPicPr>
          <p:nvPr>
            <p:ph idx="1"/>
          </p:nvPr>
        </p:nvPicPr>
        <p:blipFill>
          <a:blip r:embed="rId2"/>
          <a:stretch>
            <a:fillRect/>
          </a:stretch>
        </p:blipFill>
        <p:spPr>
          <a:xfrm>
            <a:off x="1878037" y="706994"/>
            <a:ext cx="7457349" cy="5341074"/>
          </a:xfrm>
        </p:spPr>
      </p:pic>
      <p:sp>
        <p:nvSpPr>
          <p:cNvPr id="2" name="Title 1">
            <a:extLst>
              <a:ext uri="{FF2B5EF4-FFF2-40B4-BE49-F238E27FC236}">
                <a16:creationId xmlns:a16="http://schemas.microsoft.com/office/drawing/2014/main" id="{835184C7-8171-A8F0-18C6-19D0D79DCF9D}"/>
              </a:ext>
            </a:extLst>
          </p:cNvPr>
          <p:cNvSpPr>
            <a:spLocks noGrp="1"/>
          </p:cNvSpPr>
          <p:nvPr>
            <p:ph type="title"/>
          </p:nvPr>
        </p:nvSpPr>
        <p:spPr/>
        <p:txBody>
          <a:bodyPr/>
          <a:lstStyle/>
          <a:p>
            <a:r>
              <a:rPr lang="en-US" dirty="0"/>
              <a:t>UN Report on SDGs 2023</a:t>
            </a:r>
            <a:endParaRPr lang="it-IT" dirty="0"/>
          </a:p>
        </p:txBody>
      </p:sp>
      <p:sp>
        <p:nvSpPr>
          <p:cNvPr id="4" name="Date Placeholder 3">
            <a:extLst>
              <a:ext uri="{FF2B5EF4-FFF2-40B4-BE49-F238E27FC236}">
                <a16:creationId xmlns:a16="http://schemas.microsoft.com/office/drawing/2014/main" id="{B830CCF7-7E76-9A9B-3085-125FA60DFA0D}"/>
              </a:ext>
            </a:extLst>
          </p:cNvPr>
          <p:cNvSpPr>
            <a:spLocks noGrp="1"/>
          </p:cNvSpPr>
          <p:nvPr>
            <p:ph type="dt" sz="half" idx="2"/>
          </p:nvPr>
        </p:nvSpPr>
        <p:spPr>
          <a:xfrm>
            <a:off x="3272142" y="6381468"/>
            <a:ext cx="1154753" cy="365125"/>
          </a:xfrm>
        </p:spPr>
        <p:txBody>
          <a:bodyPr/>
          <a:lstStyle/>
          <a:p>
            <a:r>
              <a:rPr lang="it-IT">
                <a:solidFill>
                  <a:schemeClr val="bg1"/>
                </a:solidFill>
              </a:rPr>
              <a:t>12 March 2024</a:t>
            </a:r>
            <a:endParaRPr lang="en-US" dirty="0">
              <a:solidFill>
                <a:schemeClr val="bg1"/>
              </a:solidFill>
            </a:endParaRPr>
          </a:p>
        </p:txBody>
      </p:sp>
      <p:sp>
        <p:nvSpPr>
          <p:cNvPr id="5" name="Footer Placeholder 4">
            <a:extLst>
              <a:ext uri="{FF2B5EF4-FFF2-40B4-BE49-F238E27FC236}">
                <a16:creationId xmlns:a16="http://schemas.microsoft.com/office/drawing/2014/main" id="{39727570-528C-48B7-B7CF-125B7C1DD463}"/>
              </a:ext>
            </a:extLst>
          </p:cNvPr>
          <p:cNvSpPr>
            <a:spLocks noGrp="1"/>
          </p:cNvSpPr>
          <p:nvPr>
            <p:ph type="ftr" sz="quarter" idx="3"/>
          </p:nvPr>
        </p:nvSpPr>
        <p:spPr>
          <a:xfrm>
            <a:off x="4629486" y="6381469"/>
            <a:ext cx="5673079" cy="365125"/>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chemeClr val="bg1"/>
                </a:solidFill>
                <a:effectLst/>
                <a:uLnTx/>
                <a:uFillTx/>
                <a:latin typeface="Arial"/>
                <a:ea typeface="+mn-ea"/>
                <a:cs typeface="+mn-cs"/>
              </a:rPr>
              <a:t>R. Losito | Sustainability in future Colliders | IMCC Annual Meeting '24</a:t>
            </a:r>
            <a:endParaRPr kumimoji="0" lang="it-IT" sz="1200" b="0" i="0" u="none" strike="noStrike" kern="1200" cap="none" spc="0" normalizeH="0" baseline="0" noProof="0" dirty="0">
              <a:ln>
                <a:noFill/>
              </a:ln>
              <a:solidFill>
                <a:schemeClr val="bg1"/>
              </a:solidFill>
              <a:effectLst/>
              <a:uLnTx/>
              <a:uFillTx/>
              <a:latin typeface="Arial"/>
              <a:ea typeface="+mn-ea"/>
              <a:cs typeface="+mn-cs"/>
            </a:endParaRPr>
          </a:p>
        </p:txBody>
      </p:sp>
      <p:sp>
        <p:nvSpPr>
          <p:cNvPr id="6" name="Slide Number Placeholder 5">
            <a:extLst>
              <a:ext uri="{FF2B5EF4-FFF2-40B4-BE49-F238E27FC236}">
                <a16:creationId xmlns:a16="http://schemas.microsoft.com/office/drawing/2014/main" id="{19B6FD91-2159-90D7-1285-DFE540DF66B7}"/>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3" name="TextBox 2">
            <a:extLst>
              <a:ext uri="{FF2B5EF4-FFF2-40B4-BE49-F238E27FC236}">
                <a16:creationId xmlns:a16="http://schemas.microsoft.com/office/drawing/2014/main" id="{696BEAE4-84BE-782B-998F-7C62C3AC24B9}"/>
              </a:ext>
            </a:extLst>
          </p:cNvPr>
          <p:cNvSpPr txBox="1"/>
          <p:nvPr/>
        </p:nvSpPr>
        <p:spPr>
          <a:xfrm>
            <a:off x="935665" y="5981663"/>
            <a:ext cx="9492119" cy="276999"/>
          </a:xfrm>
          <a:prstGeom prst="rect">
            <a:avLst/>
          </a:prstGeom>
          <a:noFill/>
        </p:spPr>
        <p:txBody>
          <a:bodyPr wrap="square" lIns="0" tIns="0" rIns="0" bIns="0" rtlCol="0">
            <a:spAutoFit/>
          </a:bodyPr>
          <a:lstStyle/>
          <a:p>
            <a:pPr algn="l"/>
            <a:r>
              <a:rPr lang="it-IT" dirty="0">
                <a:hlinkClick r:id="rId3"/>
              </a:rPr>
              <a:t>https://unstats.un.org/sdgs/report/2023/The-Sustainable-Development-Goals-Report-2023.pdf</a:t>
            </a:r>
            <a:r>
              <a:rPr lang="it-IT" dirty="0"/>
              <a:t> </a:t>
            </a:r>
          </a:p>
        </p:txBody>
      </p:sp>
    </p:spTree>
    <p:extLst>
      <p:ext uri="{BB962C8B-B14F-4D97-AF65-F5344CB8AC3E}">
        <p14:creationId xmlns:p14="http://schemas.microsoft.com/office/powerpoint/2010/main" val="4128390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9488FD2-1956-CD60-EBD3-7137749A26AD}"/>
              </a:ext>
            </a:extLst>
          </p:cNvPr>
          <p:cNvSpPr>
            <a:spLocks noGrp="1"/>
          </p:cNvSpPr>
          <p:nvPr>
            <p:ph type="title"/>
          </p:nvPr>
        </p:nvSpPr>
        <p:spPr>
          <a:xfrm>
            <a:off x="6172199" y="373593"/>
            <a:ext cx="5611814" cy="1065742"/>
          </a:xfrm>
        </p:spPr>
        <p:txBody>
          <a:bodyPr/>
          <a:lstStyle/>
          <a:p>
            <a:r>
              <a:rPr lang="en-US" dirty="0"/>
              <a:t>Buildings sector</a:t>
            </a:r>
            <a:endParaRPr lang="it-IT" dirty="0"/>
          </a:p>
        </p:txBody>
      </p:sp>
      <p:pic>
        <p:nvPicPr>
          <p:cNvPr id="11" name="Content Placeholder 10" descr="A cover of a book&#10;&#10;Description automatically generated">
            <a:extLst>
              <a:ext uri="{FF2B5EF4-FFF2-40B4-BE49-F238E27FC236}">
                <a16:creationId xmlns:a16="http://schemas.microsoft.com/office/drawing/2014/main" id="{1EA84455-087A-7852-58CC-F47569BE9B04}"/>
              </a:ext>
            </a:extLst>
          </p:cNvPr>
          <p:cNvPicPr>
            <a:picLocks noGrp="1" noChangeAspect="1"/>
          </p:cNvPicPr>
          <p:nvPr>
            <p:ph sz="half" idx="1"/>
          </p:nvPr>
        </p:nvPicPr>
        <p:blipFill>
          <a:blip r:embed="rId2"/>
          <a:stretch>
            <a:fillRect/>
          </a:stretch>
        </p:blipFill>
        <p:spPr>
          <a:xfrm>
            <a:off x="640280" y="136524"/>
            <a:ext cx="4572851" cy="6674661"/>
          </a:xfrm>
        </p:spPr>
      </p:pic>
      <p:pic>
        <p:nvPicPr>
          <p:cNvPr id="13" name="Content Placeholder 12" descr="A close up of black text&#10;&#10;Description automatically generated">
            <a:extLst>
              <a:ext uri="{FF2B5EF4-FFF2-40B4-BE49-F238E27FC236}">
                <a16:creationId xmlns:a16="http://schemas.microsoft.com/office/drawing/2014/main" id="{F5DE2129-4197-9AD5-1AAC-521B0145019A}"/>
              </a:ext>
            </a:extLst>
          </p:cNvPr>
          <p:cNvPicPr>
            <a:picLocks noGrp="1" noChangeAspect="1"/>
          </p:cNvPicPr>
          <p:nvPr>
            <p:ph sz="half" idx="2"/>
          </p:nvPr>
        </p:nvPicPr>
        <p:blipFill>
          <a:blip r:embed="rId3"/>
          <a:stretch>
            <a:fillRect/>
          </a:stretch>
        </p:blipFill>
        <p:spPr>
          <a:xfrm>
            <a:off x="5453587" y="2927546"/>
            <a:ext cx="6554780" cy="1141142"/>
          </a:xfrm>
        </p:spPr>
      </p:pic>
      <p:sp>
        <p:nvSpPr>
          <p:cNvPr id="4" name="Date Placeholder 3">
            <a:extLst>
              <a:ext uri="{FF2B5EF4-FFF2-40B4-BE49-F238E27FC236}">
                <a16:creationId xmlns:a16="http://schemas.microsoft.com/office/drawing/2014/main" id="{67E7E04D-7EB2-13E3-4C60-6DD0571FCFE2}"/>
              </a:ext>
            </a:extLst>
          </p:cNvPr>
          <p:cNvSpPr>
            <a:spLocks noGrp="1"/>
          </p:cNvSpPr>
          <p:nvPr>
            <p:ph type="dt" sz="half" idx="10"/>
          </p:nvPr>
        </p:nvSpPr>
        <p:spPr/>
        <p:txBody>
          <a:bodyPr/>
          <a:lstStyle/>
          <a:p>
            <a:r>
              <a:rPr lang="it-IT"/>
              <a:t>12 March 2024</a:t>
            </a:r>
            <a:endParaRPr lang="en-US" dirty="0"/>
          </a:p>
        </p:txBody>
      </p:sp>
      <p:sp>
        <p:nvSpPr>
          <p:cNvPr id="5" name="Footer Placeholder 4">
            <a:extLst>
              <a:ext uri="{FF2B5EF4-FFF2-40B4-BE49-F238E27FC236}">
                <a16:creationId xmlns:a16="http://schemas.microsoft.com/office/drawing/2014/main" id="{8B60CCCA-7FFB-DAC1-2871-4DC332E104FC}"/>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6" name="Slide Number Placeholder 5">
            <a:extLst>
              <a:ext uri="{FF2B5EF4-FFF2-40B4-BE49-F238E27FC236}">
                <a16:creationId xmlns:a16="http://schemas.microsoft.com/office/drawing/2014/main" id="{6C0C2481-31D3-D443-8225-0A35CDC77BBE}"/>
              </a:ext>
            </a:extLst>
          </p:cNvPr>
          <p:cNvSpPr>
            <a:spLocks noGrp="1"/>
          </p:cNvSpPr>
          <p:nvPr>
            <p:ph type="sldNum" sz="quarter" idx="12"/>
          </p:nvPr>
        </p:nvSpPr>
        <p:spPr/>
        <p:txBody>
          <a:bodyPr/>
          <a:lstStyle/>
          <a:p>
            <a:fld id="{17918391-D411-FE40-AAD7-861AE5233E0E}" type="slidenum">
              <a:rPr lang="en-US" smtClean="0"/>
              <a:pPr/>
              <a:t>6</a:t>
            </a:fld>
            <a:endParaRPr lang="en-US" dirty="0"/>
          </a:p>
        </p:txBody>
      </p:sp>
      <p:sp>
        <p:nvSpPr>
          <p:cNvPr id="14" name="TextBox 13">
            <a:extLst>
              <a:ext uri="{FF2B5EF4-FFF2-40B4-BE49-F238E27FC236}">
                <a16:creationId xmlns:a16="http://schemas.microsoft.com/office/drawing/2014/main" id="{C120B7CC-27D6-0359-3C48-F8EE74A05128}"/>
              </a:ext>
            </a:extLst>
          </p:cNvPr>
          <p:cNvSpPr txBox="1"/>
          <p:nvPr/>
        </p:nvSpPr>
        <p:spPr>
          <a:xfrm>
            <a:off x="5784112" y="5465135"/>
            <a:ext cx="5879804" cy="276999"/>
          </a:xfrm>
          <a:prstGeom prst="rect">
            <a:avLst/>
          </a:prstGeom>
          <a:noFill/>
        </p:spPr>
        <p:txBody>
          <a:bodyPr wrap="square" lIns="0" tIns="0" rIns="0" bIns="0" rtlCol="0">
            <a:spAutoFit/>
          </a:bodyPr>
          <a:lstStyle/>
          <a:p>
            <a:pPr algn="l"/>
            <a:r>
              <a:rPr lang="en-US" dirty="0">
                <a:hlinkClick r:id="rId4"/>
              </a:rPr>
              <a:t>Breakthrough Agenda report 2023</a:t>
            </a:r>
            <a:endParaRPr lang="it-IT" dirty="0"/>
          </a:p>
        </p:txBody>
      </p:sp>
      <p:cxnSp>
        <p:nvCxnSpPr>
          <p:cNvPr id="16" name="Straight Connector 15">
            <a:extLst>
              <a:ext uri="{FF2B5EF4-FFF2-40B4-BE49-F238E27FC236}">
                <a16:creationId xmlns:a16="http://schemas.microsoft.com/office/drawing/2014/main" id="{968F79BE-7740-3447-CAA0-9B07024C694F}"/>
              </a:ext>
            </a:extLst>
          </p:cNvPr>
          <p:cNvCxnSpPr/>
          <p:nvPr/>
        </p:nvCxnSpPr>
        <p:spPr>
          <a:xfrm>
            <a:off x="6895652" y="3561976"/>
            <a:ext cx="488836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1E70B1D-9AC9-D4E4-7553-E561EA5A2272}"/>
              </a:ext>
            </a:extLst>
          </p:cNvPr>
          <p:cNvCxnSpPr>
            <a:cxnSpLocks/>
          </p:cNvCxnSpPr>
          <p:nvPr/>
        </p:nvCxnSpPr>
        <p:spPr>
          <a:xfrm>
            <a:off x="5663304" y="4023864"/>
            <a:ext cx="574637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01948AF2-9972-C794-B440-4B96B0F149F3}"/>
              </a:ext>
            </a:extLst>
          </p:cNvPr>
          <p:cNvCxnSpPr>
            <a:cxnSpLocks/>
          </p:cNvCxnSpPr>
          <p:nvPr/>
        </p:nvCxnSpPr>
        <p:spPr>
          <a:xfrm>
            <a:off x="10292080" y="3771152"/>
            <a:ext cx="156305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5960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73593"/>
            <a:ext cx="11376025" cy="1065742"/>
          </a:xfrm>
        </p:spPr>
        <p:txBody>
          <a:bodyPr anchor="t">
            <a:normAutofit/>
          </a:bodyPr>
          <a:lstStyle/>
          <a:p>
            <a:r>
              <a:rPr lang="en-US"/>
              <a:t>In order to control you need to measure…</a:t>
            </a:r>
            <a:br>
              <a:rPr lang="en-US"/>
            </a:br>
            <a:endParaRPr lang="en-US"/>
          </a:p>
        </p:txBody>
      </p:sp>
      <p:sp>
        <p:nvSpPr>
          <p:cNvPr id="2" name="Content Placeholder 1"/>
          <p:cNvSpPr>
            <a:spLocks noGrp="1"/>
          </p:cNvSpPr>
          <p:nvPr>
            <p:ph sz="half" idx="1"/>
          </p:nvPr>
        </p:nvSpPr>
        <p:spPr>
          <a:xfrm>
            <a:off x="407987" y="1592264"/>
            <a:ext cx="5616575" cy="4608512"/>
          </a:xfrm>
        </p:spPr>
        <p:txBody>
          <a:bodyPr>
            <a:normAutofit/>
          </a:bodyPr>
          <a:lstStyle/>
          <a:p>
            <a:pPr indent="-342900">
              <a:spcBef>
                <a:spcPts val="600"/>
              </a:spcBef>
              <a:spcAft>
                <a:spcPts val="0"/>
              </a:spcAft>
              <a:buFont typeface="Arial" panose="020B0604020202020204" pitchFamily="34" charset="0"/>
              <a:buChar char="•"/>
            </a:pPr>
            <a:r>
              <a:rPr lang="en-US" b="0" dirty="0"/>
              <a:t>CERN publishes since 2017 environmental reports based on the </a:t>
            </a:r>
            <a:r>
              <a:rPr lang="en-US" dirty="0"/>
              <a:t>GRI (Global Reporting Initiative) </a:t>
            </a:r>
            <a:r>
              <a:rPr lang="en-US" b="0" dirty="0"/>
              <a:t>standards</a:t>
            </a:r>
          </a:p>
          <a:p>
            <a:pPr indent="-342900">
              <a:spcBef>
                <a:spcPts val="600"/>
              </a:spcBef>
              <a:spcAft>
                <a:spcPts val="0"/>
              </a:spcAft>
              <a:buFont typeface="Arial" panose="020B0604020202020204" pitchFamily="34" charset="0"/>
              <a:buChar char="•"/>
            </a:pPr>
            <a:endParaRPr lang="en-US" b="0" dirty="0"/>
          </a:p>
          <a:p>
            <a:pPr indent="-342900">
              <a:spcBef>
                <a:spcPts val="600"/>
              </a:spcBef>
              <a:spcAft>
                <a:spcPts val="0"/>
              </a:spcAft>
              <a:buFont typeface="Arial" panose="020B0604020202020204" pitchFamily="34" charset="0"/>
              <a:buChar char="•"/>
            </a:pPr>
            <a:r>
              <a:rPr lang="en-US" b="0" dirty="0"/>
              <a:t>It includes detailed information about Energy and water supply and effluents management, direct and indirect CO</a:t>
            </a:r>
            <a:r>
              <a:rPr lang="en-US" b="0" baseline="-25000" dirty="0"/>
              <a:t>2</a:t>
            </a:r>
            <a:r>
              <a:rPr lang="en-US" b="0" dirty="0"/>
              <a:t> emissions, radiological impact (emissions and waste), conventional waste, Noise.</a:t>
            </a:r>
          </a:p>
          <a:p>
            <a:pPr indent="-342900">
              <a:spcBef>
                <a:spcPts val="600"/>
              </a:spcBef>
              <a:spcAft>
                <a:spcPts val="0"/>
              </a:spcAft>
              <a:buFont typeface="Arial" panose="020B0604020202020204" pitchFamily="34" charset="0"/>
              <a:buChar char="•"/>
            </a:pPr>
            <a:endParaRPr lang="en-US" b="0" dirty="0"/>
          </a:p>
          <a:p>
            <a:pPr indent="-342900">
              <a:spcBef>
                <a:spcPts val="600"/>
              </a:spcBef>
              <a:spcAft>
                <a:spcPts val="0"/>
              </a:spcAft>
              <a:buFont typeface="Arial" panose="020B0604020202020204" pitchFamily="34" charset="0"/>
              <a:buChar char="•"/>
            </a:pPr>
            <a:r>
              <a:rPr lang="en-US" b="0" dirty="0"/>
              <a:t>Measuring allows to establish objectives and allocate funds… </a:t>
            </a:r>
          </a:p>
          <a:p>
            <a:pPr indent="-342900">
              <a:spcBef>
                <a:spcPts val="600"/>
              </a:spcBef>
              <a:spcAft>
                <a:spcPts val="0"/>
              </a:spcAft>
              <a:buFont typeface="Arial" panose="020B0604020202020204" pitchFamily="34" charset="0"/>
              <a:buChar char="•"/>
            </a:pPr>
            <a:endParaRPr lang="en-US" b="0" dirty="0"/>
          </a:p>
        </p:txBody>
      </p:sp>
      <p:pic>
        <p:nvPicPr>
          <p:cNvPr id="9" name="Picture 8" descr="A blue and white logo&#10;&#10;Description automatically generated">
            <a:extLst>
              <a:ext uri="{FF2B5EF4-FFF2-40B4-BE49-F238E27FC236}">
                <a16:creationId xmlns:a16="http://schemas.microsoft.com/office/drawing/2014/main" id="{B05D0350-0FF6-9AE8-A125-D6327B06D9C7}"/>
              </a:ext>
            </a:extLst>
          </p:cNvPr>
          <p:cNvPicPr>
            <a:picLocks noChangeAspect="1"/>
          </p:cNvPicPr>
          <p:nvPr/>
        </p:nvPicPr>
        <p:blipFill>
          <a:blip r:embed="rId2"/>
          <a:stretch>
            <a:fillRect/>
          </a:stretch>
        </p:blipFill>
        <p:spPr>
          <a:xfrm>
            <a:off x="7520250" y="1160867"/>
            <a:ext cx="3463184" cy="4912317"/>
          </a:xfrm>
          <a:prstGeom prst="rect">
            <a:avLst/>
          </a:prstGeom>
          <a:ln w="228600" cap="sq" cmpd="thickThin">
            <a:solidFill>
              <a:srgbClr val="000000"/>
            </a:solidFill>
            <a:prstDash val="solid"/>
            <a:miter lim="800000"/>
          </a:ln>
          <a:effectLst>
            <a:innerShdw blurRad="76200">
              <a:srgbClr val="000000"/>
            </a:innerShdw>
          </a:effectLst>
        </p:spPr>
      </p:pic>
      <p:sp>
        <p:nvSpPr>
          <p:cNvPr id="4" name="Date Placeholder 3"/>
          <p:cNvSpPr>
            <a:spLocks noGrp="1"/>
          </p:cNvSpPr>
          <p:nvPr>
            <p:ph type="dt" sz="half" idx="10"/>
          </p:nvPr>
        </p:nvSpPr>
        <p:spPr>
          <a:xfrm>
            <a:off x="2729132" y="6350851"/>
            <a:ext cx="1387256" cy="365125"/>
          </a:xfrm>
        </p:spPr>
        <p:txBody>
          <a:bodyPr anchor="ctr">
            <a:normAutofit/>
          </a:bodyPr>
          <a:lstStyle/>
          <a:p>
            <a:pPr>
              <a:spcAft>
                <a:spcPts val="600"/>
              </a:spcAft>
            </a:pPr>
            <a:r>
              <a:rPr lang="it-IT"/>
              <a:t>12 March 2024</a:t>
            </a:r>
            <a:endParaRPr lang="en-US"/>
          </a:p>
        </p:txBody>
      </p:sp>
      <p:sp>
        <p:nvSpPr>
          <p:cNvPr id="5" name="Footer Placeholder 4"/>
          <p:cNvSpPr>
            <a:spLocks noGrp="1"/>
          </p:cNvSpPr>
          <p:nvPr>
            <p:ph type="ftr" sz="quarter" idx="11"/>
          </p:nvPr>
        </p:nvSpPr>
        <p:spPr>
          <a:xfrm>
            <a:off x="4259262" y="6356350"/>
            <a:ext cx="6572221" cy="365125"/>
          </a:xfrm>
        </p:spPr>
        <p:txBody>
          <a:bodyPr anchor="ctr">
            <a:normAutofit/>
          </a:bodyPr>
          <a:lstStyle/>
          <a:p>
            <a:pPr>
              <a:spcAft>
                <a:spcPts val="600"/>
              </a:spcAft>
            </a:pPr>
            <a:r>
              <a:rPr lang="en-GB"/>
              <a:t>R. Losito | Sustainability in future Colliders | IMCC Annual Meeting '24</a:t>
            </a:r>
            <a:endParaRPr lang="it-IT" kern="1200"/>
          </a:p>
        </p:txBody>
      </p:sp>
      <p:sp>
        <p:nvSpPr>
          <p:cNvPr id="6" name="Slide Number Placeholder 5"/>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7</a:t>
            </a:fld>
            <a:endParaRPr lang="en-US"/>
          </a:p>
        </p:txBody>
      </p:sp>
    </p:spTree>
    <p:extLst>
      <p:ext uri="{BB962C8B-B14F-4D97-AF65-F5344CB8AC3E}">
        <p14:creationId xmlns:p14="http://schemas.microsoft.com/office/powerpoint/2010/main" val="4132952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F5F57B71-8FD8-DB2A-A837-3E579DD77814}"/>
              </a:ext>
            </a:extLst>
          </p:cNvPr>
          <p:cNvSpPr>
            <a:spLocks noGrp="1"/>
          </p:cNvSpPr>
          <p:nvPr>
            <p:ph type="dt" sz="half" idx="10"/>
          </p:nvPr>
        </p:nvSpPr>
        <p:spPr/>
        <p:txBody>
          <a:bodyPr/>
          <a:lstStyle/>
          <a:p>
            <a:r>
              <a:rPr lang="it-IT"/>
              <a:t>12 March 2024</a:t>
            </a:r>
            <a:endParaRPr lang="en-US" dirty="0"/>
          </a:p>
        </p:txBody>
      </p:sp>
      <p:sp>
        <p:nvSpPr>
          <p:cNvPr id="6" name="Footer Placeholder 5">
            <a:extLst>
              <a:ext uri="{FF2B5EF4-FFF2-40B4-BE49-F238E27FC236}">
                <a16:creationId xmlns:a16="http://schemas.microsoft.com/office/drawing/2014/main" id="{C6ABB774-0AE2-C650-C38A-6F751DE7E6FA}"/>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7" name="Slide Number Placeholder 6">
            <a:extLst>
              <a:ext uri="{FF2B5EF4-FFF2-40B4-BE49-F238E27FC236}">
                <a16:creationId xmlns:a16="http://schemas.microsoft.com/office/drawing/2014/main" id="{797CF771-6EE4-D817-4DAC-38529FD338EC}"/>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9" name="Content Placeholder 8" descr="A diagram of a company's framework&#10;&#10;Description automatically generated with medium confidence">
            <a:extLst>
              <a:ext uri="{FF2B5EF4-FFF2-40B4-BE49-F238E27FC236}">
                <a16:creationId xmlns:a16="http://schemas.microsoft.com/office/drawing/2014/main" id="{AB4A795D-ADC7-272D-A79B-2AF1DBD13201}"/>
              </a:ext>
            </a:extLst>
          </p:cNvPr>
          <p:cNvPicPr>
            <a:picLocks noGrp="1" noChangeAspect="1"/>
          </p:cNvPicPr>
          <p:nvPr>
            <p:ph sz="half" idx="4294967295"/>
          </p:nvPr>
        </p:nvPicPr>
        <p:blipFill>
          <a:blip r:embed="rId2"/>
          <a:stretch>
            <a:fillRect/>
          </a:stretch>
        </p:blipFill>
        <p:spPr>
          <a:xfrm>
            <a:off x="3097183" y="0"/>
            <a:ext cx="7734300" cy="6886575"/>
          </a:xfrm>
        </p:spPr>
      </p:pic>
    </p:spTree>
    <p:extLst>
      <p:ext uri="{BB962C8B-B14F-4D97-AF65-F5344CB8AC3E}">
        <p14:creationId xmlns:p14="http://schemas.microsoft.com/office/powerpoint/2010/main" val="1345649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C910EB75-45D7-3FCB-011F-18404A3200AE}"/>
              </a:ext>
            </a:extLst>
          </p:cNvPr>
          <p:cNvSpPr>
            <a:spLocks noGrp="1"/>
          </p:cNvSpPr>
          <p:nvPr>
            <p:ph type="dt" sz="half" idx="10"/>
          </p:nvPr>
        </p:nvSpPr>
        <p:spPr/>
        <p:txBody>
          <a:bodyPr/>
          <a:lstStyle/>
          <a:p>
            <a:r>
              <a:rPr lang="it-IT"/>
              <a:t>12 March 2024</a:t>
            </a:r>
            <a:endParaRPr lang="en-US" dirty="0"/>
          </a:p>
        </p:txBody>
      </p:sp>
      <p:sp>
        <p:nvSpPr>
          <p:cNvPr id="6" name="Footer Placeholder 5">
            <a:extLst>
              <a:ext uri="{FF2B5EF4-FFF2-40B4-BE49-F238E27FC236}">
                <a16:creationId xmlns:a16="http://schemas.microsoft.com/office/drawing/2014/main" id="{E7E58911-CAF8-29B5-3E4F-E635845E9C57}"/>
              </a:ext>
            </a:extLst>
          </p:cNvPr>
          <p:cNvSpPr>
            <a:spLocks noGrp="1"/>
          </p:cNvSpPr>
          <p:nvPr>
            <p:ph type="ftr" sz="quarter" idx="11"/>
          </p:nvPr>
        </p:nvSpPr>
        <p:spPr/>
        <p:txBody>
          <a:bodyPr/>
          <a:lstStyle/>
          <a:p>
            <a:r>
              <a:rPr lang="en-GB"/>
              <a:t>R. Losito | Sustainability in future Colliders | IMCC Annual Meeting '24</a:t>
            </a:r>
            <a:endParaRPr lang="en-US" dirty="0"/>
          </a:p>
        </p:txBody>
      </p:sp>
      <p:sp>
        <p:nvSpPr>
          <p:cNvPr id="7" name="Slide Number Placeholder 6">
            <a:extLst>
              <a:ext uri="{FF2B5EF4-FFF2-40B4-BE49-F238E27FC236}">
                <a16:creationId xmlns:a16="http://schemas.microsoft.com/office/drawing/2014/main" id="{51D9B4A9-A6DC-4B95-7D4F-464596219659}"/>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8" name="Content Placeholder 7" descr="A collection of informational papers&#10;&#10;Description automatically generated with medium confidence">
            <a:extLst>
              <a:ext uri="{FF2B5EF4-FFF2-40B4-BE49-F238E27FC236}">
                <a16:creationId xmlns:a16="http://schemas.microsoft.com/office/drawing/2014/main" id="{5D159E87-7584-9D79-B04F-E44071CDA037}"/>
              </a:ext>
            </a:extLst>
          </p:cNvPr>
          <p:cNvPicPr>
            <a:picLocks noGrp="1" noChangeAspect="1"/>
          </p:cNvPicPr>
          <p:nvPr>
            <p:ph idx="1"/>
          </p:nvPr>
        </p:nvPicPr>
        <p:blipFill>
          <a:blip r:embed="rId2"/>
          <a:stretch>
            <a:fillRect/>
          </a:stretch>
        </p:blipFill>
        <p:spPr>
          <a:xfrm>
            <a:off x="1149102" y="136525"/>
            <a:ext cx="9958444" cy="6816586"/>
          </a:xfrm>
        </p:spPr>
      </p:pic>
    </p:spTree>
    <p:extLst>
      <p:ext uri="{BB962C8B-B14F-4D97-AF65-F5344CB8AC3E}">
        <p14:creationId xmlns:p14="http://schemas.microsoft.com/office/powerpoint/2010/main" val="385600807"/>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NL_PPT_Template_2021_Widescreen_Compressed" id="{1E50E555-00B6-2147-91A8-A2CEA3515EB8}" vid="{2E9CFCAC-53E9-4D4D-AE1F-381DB7BC7883}"/>
    </a:ext>
  </a:extLst>
</a:theme>
</file>

<file path=ppt/theme/theme3.xml><?xml version="1.0" encoding="utf-8"?>
<a:theme xmlns:a="http://schemas.openxmlformats.org/drawingml/2006/main" name="4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TM10001114[[fn=Gallery]]</Template>
  <TotalTime>4621</TotalTime>
  <Words>2442</Words>
  <Application>Microsoft Office PowerPoint</Application>
  <PresentationFormat>Widescreen</PresentationFormat>
  <Paragraphs>336</Paragraphs>
  <Slides>32</Slides>
  <Notes>4</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32</vt:i4>
      </vt:variant>
    </vt:vector>
  </HeadingPairs>
  <TitlesOfParts>
    <vt:vector size="41" baseType="lpstr">
      <vt:lpstr>Arial</vt:lpstr>
      <vt:lpstr>Arial Narrow</vt:lpstr>
      <vt:lpstr>Calibri</vt:lpstr>
      <vt:lpstr>Helvetica</vt:lpstr>
      <vt:lpstr>Lato</vt:lpstr>
      <vt:lpstr>Wingdings</vt:lpstr>
      <vt:lpstr>Office Theme</vt:lpstr>
      <vt:lpstr>BNL</vt:lpstr>
      <vt:lpstr>4_IMCC - 1</vt:lpstr>
      <vt:lpstr>Sustainability in future Colliders</vt:lpstr>
      <vt:lpstr>Outline</vt:lpstr>
      <vt:lpstr>Management Objectives 2021-2025 Commitment to SDGs</vt:lpstr>
      <vt:lpstr>Sustainable Development Goals  The basics</vt:lpstr>
      <vt:lpstr>UN Report on SDGs 2023</vt:lpstr>
      <vt:lpstr>Buildings sector</vt:lpstr>
      <vt:lpstr>In order to control you need to measure… </vt:lpstr>
      <vt:lpstr>PowerPoint Presentation</vt:lpstr>
      <vt:lpstr>PowerPoint Presentation</vt:lpstr>
      <vt:lpstr>UN Climate Roadmap (Paris Agreements)</vt:lpstr>
      <vt:lpstr>UN Climate Roadmap (Paris Agreements)</vt:lpstr>
      <vt:lpstr>ARUP Seminar: https://indico.cern.ch/event/1334547/</vt:lpstr>
      <vt:lpstr>Where are the main drivers of CO2 emissions? </vt:lpstr>
      <vt:lpstr>Scope 1</vt:lpstr>
      <vt:lpstr>SCOPE 3 emissions detail by class</vt:lpstr>
      <vt:lpstr>PowerPoint Presentation</vt:lpstr>
      <vt:lpstr>LifeCycle Assessment: CLIC &amp; ILC</vt:lpstr>
      <vt:lpstr>LifeCycle Assessment: CLIC &amp; ILC</vt:lpstr>
      <vt:lpstr>Concrete</vt:lpstr>
      <vt:lpstr>Concrete: is there hope?</vt:lpstr>
      <vt:lpstr>Tentative RCS parameters</vt:lpstr>
      <vt:lpstr>Context for future projects: Energy</vt:lpstr>
      <vt:lpstr>Area needed to generate 1.3 TWh/y                           (no contingency, no distribution, no storage…)</vt:lpstr>
      <vt:lpstr>Electricity in FRANCE for CERN </vt:lpstr>
      <vt:lpstr>Electricity in FRANCE Today</vt:lpstr>
      <vt:lpstr>Electricity in FRANCE in 2050</vt:lpstr>
      <vt:lpstr>Running on renewables and when electricity is cheap </vt:lpstr>
      <vt:lpstr>PowerPoint Presentation</vt:lpstr>
      <vt:lpstr>Can we compare different colliders based on sustainability?</vt:lpstr>
      <vt:lpstr>M. Florio, G. Catalano, FCC week 2022:  </vt:lpstr>
      <vt:lpstr>M. Florio, G. Catalano, FCC week 2022:  </vt:lpstr>
      <vt:lpstr>CONCLUSIONS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Roberto Losito</dc:creator>
  <cp:lastModifiedBy>Roberto Losito</cp:lastModifiedBy>
  <cp:revision>315</cp:revision>
  <dcterms:created xsi:type="dcterms:W3CDTF">2023-01-10T11:29:27Z</dcterms:created>
  <dcterms:modified xsi:type="dcterms:W3CDTF">2024-03-12T08:42:10Z</dcterms:modified>
</cp:coreProperties>
</file>