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2" r:id="rId10"/>
    <p:sldId id="270" r:id="rId11"/>
    <p:sldId id="287" r:id="rId12"/>
    <p:sldId id="285" r:id="rId13"/>
    <p:sldId id="271" r:id="rId14"/>
    <p:sldId id="280" r:id="rId15"/>
    <p:sldId id="259" r:id="rId16"/>
    <p:sldId id="264" r:id="rId17"/>
    <p:sldId id="260" r:id="rId18"/>
    <p:sldId id="263" r:id="rId19"/>
    <p:sldId id="273" r:id="rId20"/>
    <p:sldId id="274" r:id="rId21"/>
    <p:sldId id="275" r:id="rId22"/>
    <p:sldId id="295" r:id="rId23"/>
    <p:sldId id="281" r:id="rId24"/>
    <p:sldId id="292" r:id="rId25"/>
    <p:sldId id="293" r:id="rId26"/>
    <p:sldId id="291" r:id="rId27"/>
    <p:sldId id="290" r:id="rId28"/>
    <p:sldId id="276" r:id="rId29"/>
    <p:sldId id="277" r:id="rId30"/>
    <p:sldId id="278" r:id="rId31"/>
    <p:sldId id="282" r:id="rId32"/>
    <p:sldId id="283" r:id="rId33"/>
    <p:sldId id="294" r:id="rId34"/>
    <p:sldId id="286" r:id="rId35"/>
    <p:sldId id="288" r:id="rId36"/>
    <p:sldId id="284" r:id="rId37"/>
    <p:sldId id="27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7E81D-2D34-4E89-A2A3-5A31A20CBBFC}" type="datetimeFigureOut">
              <a:rPr lang="en-GB" smtClean="0"/>
              <a:t>12/03/2024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5242D-0A12-4CDE-8935-E58E7B67C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61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ten-year strategic plan for high energy physics in the U.S.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242D-0A12-4CDE-8935-E58E7B67C98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330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Shoji Asai: </a:t>
            </a:r>
            <a:r>
              <a:rPr lang="en-GB" b="0" i="0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DG of KEK for three years, beginning on April 1, 2024. </a:t>
            </a:r>
            <a:r>
              <a:rPr lang="en-GB" b="0" i="0" dirty="0" err="1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Beate</a:t>
            </a:r>
            <a:r>
              <a:rPr lang="en-GB" b="0" i="0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: Director in charge of Particle Physics at DESY. Johanne: director of Brookhaven laboratory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65242D-0A12-4CDE-8935-E58E7B67C98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856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01718-F83D-4F61-BAF9-D6C78BCFD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E9B5A7-172E-C122-1F00-9060284BB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B085F-67DB-6C58-EBED-67DD1FB05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E349-28C8-4284-B35A-E0261F599F80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9A145-5BB0-685D-E975-D399BE08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38242-5916-3FC8-33E2-ACAF3300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8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BF0A1-8586-4FF0-0ECB-F66E7A63F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3BC6A-FE5E-D618-9F40-8B0792751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C941F-FE73-1165-56E3-B3459C47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18C37-4A9A-42BA-9D30-68D4AE1DB669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E5A6D-45FF-833E-1449-52227C58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EC73F-829C-9E1C-D39E-B5851DB24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7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92805-E9C1-3E36-4689-4707D0A6A3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94366-D2AC-B9C5-82DF-AD097F2E9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5DDB3-FFD7-0488-136A-DCAC1AFCF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35F-33AF-49F2-B922-9F65DDB5C632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C765B-6E4A-B5DE-3E60-253118BFA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C4787-D20F-BEF7-EC6F-02091F87C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94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DED4A-331C-4ACA-F9F7-CCDC0FFA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39780-EE29-DDE0-0EA7-1EFF2DAB8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5114A-1FAA-3B44-D474-193767C4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77ED-F9AA-44C5-8AB3-622D3AE3D028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DE685-00C1-D540-D6F9-88D8BE3F5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FECB9-E4C9-86C2-C7F8-9CB1F7C46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49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63926-4958-F4C1-1894-A565C477C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D6697-01F5-E42F-01AE-50BD50C3A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A0532-E35A-4910-ACD5-DFDA1D0A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A010-F90F-4C7F-8261-5E3037BBFA65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33ECE-8B41-9931-F822-D3C54822F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1EA8F-8EC1-C459-64FC-C65C22C4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7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203CA-14BD-B80F-AF75-7A9B2BD4F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B25-54A5-594E-141D-66976971A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AD039-14AA-0670-FFCC-144C4DCAC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FF56A-E8D1-A96C-4906-9974DEB9F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D3BEC-B47B-422C-9F87-56E7E90EBEB8}" type="datetime1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31C65-8A3A-83D6-CCC9-0B9335961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8F662-B44A-A73C-CB3A-54DD9065F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1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AFE3B-EEC5-B45F-944F-C0DE86BE5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3D605-DA0E-D4A9-28AC-6BB7D7827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2873A-6321-B62B-2ECA-EE4DF40F6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463EA1-54C4-23BA-5F14-72F33041CE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B1AC49-05C3-49AD-7824-4FE2C1B66A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FF7600-A9FF-CEBE-BAC9-7DD57FD8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6EA4-50FD-4126-A1CC-FF9008E5B28C}" type="datetime1">
              <a:rPr lang="en-GB" smtClean="0"/>
              <a:t>12/03/2024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2AD8C0-7429-5524-0DFE-AF9954692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231F9C-D414-188E-2818-9D0D2708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41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DAC7-A3A3-C247-AC11-A6C487E7F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630CAD-35F3-AB34-4D03-62CA8D6B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2CAB-40F3-40C1-A6EE-26588C886DFA}" type="datetime1">
              <a:rPr lang="en-GB" smtClean="0"/>
              <a:t>12/03/2024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41B18-E3E6-F7B4-CF87-E1884D7F5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04DDB-C4B8-97DD-4F57-0D24CDD15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78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3C7D3-953B-4A65-A64B-EB6B029F6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6E8F-D8A6-48FF-9F58-51635F2CE5E3}" type="datetime1">
              <a:rPr lang="en-GB" smtClean="0"/>
              <a:t>12/03/2024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332D1-4989-32FE-0191-610A7B71B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5928FC-6356-9910-CC40-DE41D4458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3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21453-E234-53B9-5CF9-DD999734E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61B7E-7955-19C2-BF03-726F3A485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96B8D-2FF6-3AC2-B5D6-8423440CD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2B524-99D3-9A97-86C4-BFFA4062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A205-F929-4FB9-8A0B-E50451974528}" type="datetime1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56E0C-F579-14B3-0A4E-791AE8B50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1B5CD-3160-EF8A-6F79-CBB4E33C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6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6CA22-EC71-96B6-13E1-BCE0892B1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2A3C88-E27D-A4A6-BC1E-3C785B7C80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37115-B61D-C78F-B345-8F2F5BC18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144F1-8CC5-4B6A-38E7-7703FBAB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C95D-E425-4CB3-9BC6-3E1F757412F9}" type="datetime1">
              <a:rPr lang="en-GB" smtClean="0"/>
              <a:t>12/03/2024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DA81A-55C7-24F3-FD99-C2A3ACCA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F9E5A-425F-C1F6-757F-632C17E16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C11B03-7DC1-1986-D40F-6768A08F0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AE83C6-6C69-B33A-5CEE-3D43C6F7B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0D11C-8483-B361-9430-913AA6286E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56612-5B1A-4149-8091-12814FED3DAD}" type="datetime1">
              <a:rPr lang="en-GB" smtClean="0"/>
              <a:t>12/03/2024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20729-566D-4F2A-23C3-35F50E887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2A980-5A06-75F9-B33E-CB245A428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2756-8032-41F0-A06E-C70BFC462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1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7D946E-6AE9-89DC-0838-F74AC5CFC1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2"/>
          <a:stretch/>
        </p:blipFill>
        <p:spPr>
          <a:xfrm>
            <a:off x="-805543" y="-95760"/>
            <a:ext cx="12997543" cy="7049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43FAF4-890F-046D-4418-1B75179DB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2847" y="1301384"/>
            <a:ext cx="10668000" cy="903511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Outcome of P5 Process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FB4C837-4F8C-A3D2-794A-92FCD80413D6}"/>
              </a:ext>
            </a:extLst>
          </p:cNvPr>
          <p:cNvSpPr txBox="1">
            <a:spLocks/>
          </p:cNvSpPr>
          <p:nvPr/>
        </p:nvSpPr>
        <p:spPr>
          <a:xfrm>
            <a:off x="1764847" y="6045798"/>
            <a:ext cx="9144000" cy="664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700" b="1" dirty="0">
                <a:solidFill>
                  <a:schemeClr val="bg1"/>
                </a:solidFill>
                <a:latin typeface="+mj-lt"/>
              </a:rPr>
              <a:t>Amalia Ballarino</a:t>
            </a:r>
          </a:p>
          <a:p>
            <a:endParaRPr lang="en-GB" sz="4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A88CC93-E579-A6F9-1340-9FFED5CB0B77}"/>
              </a:ext>
            </a:extLst>
          </p:cNvPr>
          <p:cNvSpPr txBox="1">
            <a:spLocks/>
          </p:cNvSpPr>
          <p:nvPr/>
        </p:nvSpPr>
        <p:spPr>
          <a:xfrm>
            <a:off x="1273628" y="4018529"/>
            <a:ext cx="9644743" cy="87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bg1"/>
                </a:solidFill>
              </a:rPr>
              <a:t>IMCC and </a:t>
            </a:r>
            <a:r>
              <a:rPr lang="en-GB" sz="3200" dirty="0" err="1">
                <a:solidFill>
                  <a:schemeClr val="bg1"/>
                </a:solidFill>
              </a:rPr>
              <a:t>MuCol</a:t>
            </a:r>
            <a:r>
              <a:rPr lang="en-GB" sz="3200" dirty="0">
                <a:solidFill>
                  <a:schemeClr val="bg1"/>
                </a:solidFill>
              </a:rPr>
              <a:t> Annual Meeting 2024 </a:t>
            </a:r>
          </a:p>
          <a:p>
            <a:r>
              <a:rPr lang="en-GB" sz="3200" dirty="0">
                <a:solidFill>
                  <a:schemeClr val="bg1"/>
                </a:solidFill>
              </a:rPr>
              <a:t>CERN, 12/03/2024</a:t>
            </a:r>
          </a:p>
        </p:txBody>
      </p:sp>
    </p:spTree>
    <p:extLst>
      <p:ext uri="{BB962C8B-B14F-4D97-AF65-F5344CB8AC3E}">
        <p14:creationId xmlns:p14="http://schemas.microsoft.com/office/powerpoint/2010/main" val="3637867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A8A0-C331-D751-9CCD-153347EA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2095" y="-3990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Subcommittee on Costs/Risks/Schedule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79764F-375E-5274-6686-6EF482E0C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18" y="3429000"/>
            <a:ext cx="6666667" cy="29619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8CDBC2-CDA6-9482-0B38-9B25142C7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397861-11A4-8118-9EBB-762E3A52C3C9}"/>
              </a:ext>
            </a:extLst>
          </p:cNvPr>
          <p:cNvSpPr txBox="1"/>
          <p:nvPr/>
        </p:nvSpPr>
        <p:spPr>
          <a:xfrm>
            <a:off x="394532" y="1085299"/>
            <a:ext cx="111610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800" dirty="0"/>
              <a:t>For prioritization of projects within budget scenarios, it is critical to </a:t>
            </a:r>
            <a:r>
              <a:rPr lang="en-GB" sz="2800" b="1" dirty="0"/>
              <a:t>understand maturity of project cost </a:t>
            </a:r>
            <a:r>
              <a:rPr lang="en-GB" sz="2800" dirty="0"/>
              <a:t>estimates as well as </a:t>
            </a:r>
            <a:r>
              <a:rPr lang="en-GB" sz="2800" b="1" dirty="0"/>
              <a:t>risks and schedule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800" dirty="0"/>
              <a:t>Concerns about potential cost growth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800" dirty="0"/>
              <a:t>Sub-committee on Costs, Risks &amp; Schedule, chaired by Jay Marx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00D271-E4EB-7216-B175-9812C108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7409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65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B811F-D2C9-ED9B-6FE0-912069CBC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29" y="-17916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Since the 2014 P5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FAF64-1643-F819-A7A5-C44E6DFE6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70" y="1146403"/>
            <a:ext cx="11190515" cy="522174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GB" b="1" dirty="0">
                <a:solidFill>
                  <a:schemeClr val="accent1"/>
                </a:solidFill>
                <a:latin typeface="Calibri "/>
              </a:rPr>
              <a:t>Since the 2014 Particle Physics Project Prioritization Panel (P5) report</a:t>
            </a:r>
            <a:r>
              <a:rPr lang="en-GB" dirty="0">
                <a:latin typeface="Calibri "/>
              </a:rPr>
              <a:t>, the US the US has made significant investments in expanding its capabilities for groundbreaking discoveries in accelerators and deep underground laboratories: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 "/>
              </a:rPr>
              <a:t>Contribution to the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High-Luminosity Large Hadron Collider </a:t>
            </a:r>
            <a:r>
              <a:rPr lang="en-GB" dirty="0">
                <a:latin typeface="Calibri "/>
              </a:rPr>
              <a:t>(</a:t>
            </a:r>
            <a:r>
              <a:rPr lang="en-GB" b="1" dirty="0">
                <a:latin typeface="Calibri "/>
              </a:rPr>
              <a:t>HL-LHC</a:t>
            </a:r>
            <a:r>
              <a:rPr lang="en-GB" dirty="0">
                <a:latin typeface="Calibri "/>
              </a:rPr>
              <a:t>) upgrade;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 "/>
              </a:rPr>
              <a:t>On going construction of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the Deep Underground Neutrino Experiment </a:t>
            </a:r>
            <a:r>
              <a:rPr lang="en-GB" dirty="0">
                <a:latin typeface="Calibri "/>
              </a:rPr>
              <a:t>(</a:t>
            </a:r>
            <a:r>
              <a:rPr lang="en-GB" b="1" dirty="0">
                <a:latin typeface="Calibri "/>
              </a:rPr>
              <a:t>DUNE</a:t>
            </a:r>
            <a:r>
              <a:rPr lang="en-GB" dirty="0">
                <a:latin typeface="Calibri "/>
              </a:rPr>
              <a:t>) and the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Long Baseline Neutrino Facility </a:t>
            </a:r>
            <a:r>
              <a:rPr lang="en-GB" dirty="0">
                <a:latin typeface="Calibri "/>
              </a:rPr>
              <a:t>(</a:t>
            </a:r>
            <a:r>
              <a:rPr lang="en-GB" b="1" dirty="0">
                <a:latin typeface="Calibri "/>
              </a:rPr>
              <a:t>LBNF</a:t>
            </a:r>
            <a:r>
              <a:rPr lang="en-GB" dirty="0">
                <a:latin typeface="Calibri "/>
              </a:rPr>
              <a:t>);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 "/>
              </a:rPr>
              <a:t>Commissioning of the world’s largest digital camera for the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Legacy Survey of Space and Time</a:t>
            </a:r>
            <a:r>
              <a:rPr lang="en-GB" dirty="0">
                <a:latin typeface="Calibri "/>
              </a:rPr>
              <a:t> (</a:t>
            </a:r>
            <a:r>
              <a:rPr lang="en-GB" b="1" dirty="0">
                <a:latin typeface="Calibri "/>
              </a:rPr>
              <a:t>LSST</a:t>
            </a:r>
            <a:r>
              <a:rPr lang="en-GB" dirty="0">
                <a:latin typeface="Calibri "/>
              </a:rPr>
              <a:t>) and almost completion of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Vera C. Rubin Observatory</a:t>
            </a:r>
            <a:r>
              <a:rPr lang="en-GB" dirty="0">
                <a:latin typeface="Calibri "/>
              </a:rPr>
              <a:t>;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 "/>
              </a:rPr>
              <a:t>Mid-scale projects, e.g.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Dark Energy Spectroscopic Instrument </a:t>
            </a:r>
            <a:r>
              <a:rPr lang="en-GB" dirty="0">
                <a:latin typeface="Calibri "/>
              </a:rPr>
              <a:t>(</a:t>
            </a:r>
            <a:r>
              <a:rPr lang="en-GB" b="1" dirty="0">
                <a:latin typeface="Calibri "/>
              </a:rPr>
              <a:t>DESI</a:t>
            </a:r>
            <a:r>
              <a:rPr lang="en-GB" dirty="0">
                <a:latin typeface="Calibri "/>
              </a:rPr>
              <a:t>) and the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short baseline neutrino</a:t>
            </a:r>
            <a:r>
              <a:rPr lang="en-GB" dirty="0">
                <a:latin typeface="Calibri "/>
              </a:rPr>
              <a:t> (</a:t>
            </a:r>
            <a:r>
              <a:rPr lang="en-GB" b="1" dirty="0">
                <a:latin typeface="Calibri "/>
              </a:rPr>
              <a:t>SBN</a:t>
            </a:r>
            <a:r>
              <a:rPr lang="en-GB" dirty="0">
                <a:latin typeface="Calibri "/>
              </a:rPr>
              <a:t>) experiments, </a:t>
            </a:r>
            <a:r>
              <a:rPr lang="en-GB" b="1" dirty="0">
                <a:solidFill>
                  <a:schemeClr val="accent1"/>
                </a:solidFill>
                <a:latin typeface="Calibri "/>
              </a:rPr>
              <a:t>Muon g-2 experiment 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F84DC-B8E4-AEEA-9458-09F444D27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874" y="0"/>
            <a:ext cx="2418497" cy="120924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78018-2F43-2D7B-C024-A377AF367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14647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029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1DC42B7-EC61-4604-F722-3D1C799E2C85}"/>
              </a:ext>
            </a:extLst>
          </p:cNvPr>
          <p:cNvGrpSpPr/>
          <p:nvPr/>
        </p:nvGrpSpPr>
        <p:grpSpPr>
          <a:xfrm>
            <a:off x="108856" y="252055"/>
            <a:ext cx="11941629" cy="6477000"/>
            <a:chOff x="108856" y="252055"/>
            <a:chExt cx="11941629" cy="6477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F9DD585-E0E1-4C38-2991-6D7E03F776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53"/>
            <a:stretch/>
          </p:blipFill>
          <p:spPr>
            <a:xfrm>
              <a:off x="108856" y="252055"/>
              <a:ext cx="11941629" cy="647700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3D9E640-B38E-01DE-7EE3-639B6F698861}"/>
                </a:ext>
              </a:extLst>
            </p:cNvPr>
            <p:cNvSpPr txBox="1"/>
            <p:nvPr/>
          </p:nvSpPr>
          <p:spPr>
            <a:xfrm>
              <a:off x="2797628" y="6265286"/>
              <a:ext cx="7184572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 </a:t>
              </a:r>
              <a:r>
                <a:rPr lang="en-GB" sz="2200" b="1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Three</a:t>
              </a:r>
              <a:r>
                <a:rPr lang="en-GB" sz="2200" b="0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 </a:t>
              </a:r>
              <a:r>
                <a:rPr lang="en-GB" sz="2200" b="1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science themes</a:t>
              </a:r>
              <a:r>
                <a:rPr lang="en-GB" sz="2200" b="0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 and </a:t>
              </a:r>
              <a:r>
                <a:rPr lang="en-GB" sz="2200" b="1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six </a:t>
              </a:r>
              <a:r>
                <a:rPr lang="en-GB" sz="2200" b="1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science drivers</a:t>
              </a:r>
              <a:r>
                <a:rPr lang="en-GB" sz="2200" b="0" i="0" dirty="0">
                  <a:solidFill>
                    <a:srgbClr val="111111"/>
                  </a:solidFill>
                  <a:effectLst/>
                  <a:latin typeface="arial" panose="020B0604020202020204" pitchFamily="34" charset="0"/>
                </a:rPr>
                <a:t> </a:t>
              </a:r>
              <a:endParaRPr lang="en-GB" sz="2200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72089D-601F-1BDE-235D-A0F5CB94E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13611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37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lage of images of planets and stars&#10;&#10;Description automatically generated">
            <a:extLst>
              <a:ext uri="{FF2B5EF4-FFF2-40B4-BE49-F238E27FC236}">
                <a16:creationId xmlns:a16="http://schemas.microsoft.com/office/drawing/2014/main" id="{3564EA9E-4B2A-97E2-ACFC-DD26ECF66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75" y="538951"/>
            <a:ext cx="11658249" cy="60686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2A1143-AF27-2826-A58E-BC490DE3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8534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736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335753-6C29-3AA8-7938-C60CBFBF3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33"/>
          <a:stretch/>
        </p:blipFill>
        <p:spPr>
          <a:xfrm>
            <a:off x="0" y="838023"/>
            <a:ext cx="11919857" cy="44852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285EEC5-ABE2-956B-B384-D029A791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-20451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Overview and Vision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3C4907-0525-AA79-CA80-55CF1740E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200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37839-9BD9-EDD0-FA1B-C08FA93E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1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AB7645-BEDE-CD4E-B052-583D8CDE3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3173" y="0"/>
            <a:ext cx="2414225" cy="12071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85A366-3763-5B2E-0286-ACE9EEC33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2073"/>
            <a:ext cx="12192000" cy="53003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B92A4E-6B17-AD76-88F6-A608FA9F6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440" y="18255"/>
            <a:ext cx="1883475" cy="89120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A888641-A492-6337-036C-3D04B9D7BF44}"/>
              </a:ext>
            </a:extLst>
          </p:cNvPr>
          <p:cNvSpPr/>
          <p:nvPr/>
        </p:nvSpPr>
        <p:spPr>
          <a:xfrm>
            <a:off x="534602" y="2754086"/>
            <a:ext cx="11330827" cy="1741714"/>
          </a:xfrm>
          <a:prstGeom prst="rect">
            <a:avLst/>
          </a:prstGeom>
          <a:solidFill>
            <a:srgbClr val="4472C4">
              <a:alpha val="1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D087F-E671-DEDF-E1F5-DF9113198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102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201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F4EB9E-0A8B-3A96-9CDF-340A4B831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1198926"/>
            <a:ext cx="12192000" cy="446014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7E9F496-ED93-8B07-3513-8518169F7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1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93C75E-F60F-D8CE-57D4-282A940FD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CA4DD0-59B7-49A0-42E4-6968D3C24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97" y="76412"/>
            <a:ext cx="1883475" cy="8912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ABDB1B-97A3-6606-B2AB-01B74E503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087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BF451B8-7C84-5962-2A5F-CBB30E4FB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71624"/>
            <a:ext cx="12192000" cy="603578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6B4A46A-8C70-20A9-467E-991813054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2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8DB229-4464-005B-A24B-996C10DC3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543551-CA98-5089-6C96-E51D1C63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3813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651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2DAA008-ED02-53D4-E4D1-2AE7B785E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4" y="-30831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2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256BCD-BA99-A10A-8FCB-84C0CE48D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6643"/>
            <a:ext cx="12192000" cy="6180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F1CBC-BE83-305B-67E1-A279298ADE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226"/>
          <a:stretch/>
        </p:blipFill>
        <p:spPr>
          <a:xfrm>
            <a:off x="9868139" y="0"/>
            <a:ext cx="1997289" cy="8066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B199D2-72B5-3324-B7E9-6AEDC434F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72" y="28304"/>
            <a:ext cx="1725474" cy="7783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DEC1BB-EE3A-E907-51AE-C2875A262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034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09BDCE-4108-6AD5-9156-70502CBEE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643"/>
            <a:ext cx="12192000" cy="497236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E02B7A5-5753-AA7F-8835-22551A2C9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43" y="-3990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3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9AD776-6092-9017-27EA-D7C2A2749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731C3-E12A-7D3B-6754-3FFDD9D2B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69" y="109268"/>
            <a:ext cx="1883475" cy="8912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C429F5-37BC-6304-53E6-402038119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21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DC4BC-E8D5-E7D0-593B-B6BD5561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-17131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P5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5360DF-7250-304E-1785-4328FE2E8D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628"/>
          <a:stretch/>
        </p:blipFill>
        <p:spPr>
          <a:xfrm>
            <a:off x="7444068" y="7203"/>
            <a:ext cx="1679047" cy="122445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DF7FA8-7C50-8208-556F-F07E40D58FC5}"/>
              </a:ext>
            </a:extLst>
          </p:cNvPr>
          <p:cNvSpPr txBox="1"/>
          <p:nvPr/>
        </p:nvSpPr>
        <p:spPr>
          <a:xfrm>
            <a:off x="387804" y="992171"/>
            <a:ext cx="11416392" cy="5037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effectLst/>
              </a:rPr>
              <a:t>The </a:t>
            </a:r>
            <a:r>
              <a:rPr lang="en-GB" sz="2400" b="1" i="0" dirty="0">
                <a:solidFill>
                  <a:srgbClr val="0070C0"/>
                </a:solidFill>
                <a:effectLst/>
              </a:rPr>
              <a:t>Particle Physics Project Prioritization Panel (P5)</a:t>
            </a:r>
            <a:r>
              <a:rPr lang="en-GB" sz="2400" b="1" i="0" dirty="0">
                <a:effectLst/>
              </a:rPr>
              <a:t> </a:t>
            </a:r>
            <a:r>
              <a:rPr lang="en-GB" sz="2400" b="0" i="0" dirty="0">
                <a:effectLst/>
              </a:rPr>
              <a:t>is tasked with </a:t>
            </a:r>
            <a:r>
              <a:rPr lang="en-GB" sz="2400" b="1" i="0" dirty="0">
                <a:effectLst/>
              </a:rPr>
              <a:t>evaluating and prioritizing projects and program initiatives </a:t>
            </a:r>
            <a:r>
              <a:rPr lang="en-GB" sz="2400" b="1" dirty="0"/>
              <a:t>for</a:t>
            </a:r>
            <a:r>
              <a:rPr lang="en-GB" sz="2400" b="1" i="0" dirty="0">
                <a:effectLst/>
              </a:rPr>
              <a:t> </a:t>
            </a:r>
            <a:r>
              <a:rPr lang="en-GB" sz="2400" b="1" i="0" dirty="0">
                <a:solidFill>
                  <a:srgbClr val="0070C0"/>
                </a:solidFill>
                <a:effectLst/>
              </a:rPr>
              <a:t>particle physics </a:t>
            </a:r>
            <a:r>
              <a:rPr lang="en-GB" sz="2400" b="0" i="0" dirty="0">
                <a:effectLst/>
              </a:rPr>
              <a:t>in the </a:t>
            </a:r>
            <a:r>
              <a:rPr lang="en-GB" sz="2400" b="1" i="0" dirty="0">
                <a:effectLst/>
              </a:rPr>
              <a:t>USA</a:t>
            </a:r>
            <a:endParaRPr lang="en-GB" sz="2400" b="1" dirty="0"/>
          </a:p>
          <a:p>
            <a:pPr marL="342900" indent="-342900">
              <a:spcAft>
                <a:spcPts val="1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400" dirty="0"/>
              <a:t>Since 2003 P5 has been </a:t>
            </a:r>
            <a:r>
              <a:rPr lang="en-GB" sz="2400" b="1" dirty="0">
                <a:solidFill>
                  <a:srgbClr val="0070C0"/>
                </a:solidFill>
              </a:rPr>
              <a:t>guiding the future direction </a:t>
            </a:r>
            <a:r>
              <a:rPr lang="en-GB" sz="2400" dirty="0"/>
              <a:t>of the field and </a:t>
            </a:r>
            <a:r>
              <a:rPr lang="en-GB" sz="2400" b="1" dirty="0">
                <a:solidFill>
                  <a:srgbClr val="0070C0"/>
                </a:solidFill>
              </a:rPr>
              <a:t>funding priorities </a:t>
            </a:r>
            <a:r>
              <a:rPr lang="en-GB" sz="2400" dirty="0"/>
              <a:t>in the United States</a:t>
            </a:r>
          </a:p>
          <a:p>
            <a:pPr marL="342900" indent="-342900">
              <a:spcAft>
                <a:spcPts val="1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400" dirty="0"/>
              <a:t>The P5 process culminates with a Report that proposes a prioritized project and program agenda under a couple of different funding scenarios, to be pursued </a:t>
            </a:r>
            <a:r>
              <a:rPr lang="en-GB" sz="2400" b="1" dirty="0">
                <a:solidFill>
                  <a:srgbClr val="0070C0"/>
                </a:solidFill>
              </a:rPr>
              <a:t>over 10 years</a:t>
            </a:r>
          </a:p>
          <a:p>
            <a:pPr marL="342900" indent="-342900">
              <a:spcAft>
                <a:spcPts val="1000"/>
              </a:spcAft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400" dirty="0"/>
              <a:t>The next to last P5 process provided its long-range strategy in 2014, for FY 2014-2023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400" b="0" i="0" dirty="0">
                <a:effectLst/>
              </a:rPr>
              <a:t>The </a:t>
            </a:r>
            <a:r>
              <a:rPr lang="en-GB" sz="2400" b="1" i="0" dirty="0">
                <a:solidFill>
                  <a:srgbClr val="0070C0"/>
                </a:solidFill>
                <a:effectLst/>
              </a:rPr>
              <a:t>last P5 </a:t>
            </a:r>
            <a:r>
              <a:rPr lang="en-GB" sz="2400" b="1" i="0" dirty="0">
                <a:effectLst/>
              </a:rPr>
              <a:t>strategic report </a:t>
            </a:r>
            <a:r>
              <a:rPr lang="en-GB" sz="2400" i="0" dirty="0">
                <a:effectLst/>
              </a:rPr>
              <a:t>for</a:t>
            </a:r>
            <a:r>
              <a:rPr lang="en-GB" sz="2400" b="1" i="0" dirty="0">
                <a:effectLst/>
              </a:rPr>
              <a:t> </a:t>
            </a:r>
            <a:r>
              <a:rPr lang="en-GB" sz="2400" b="0" i="0" dirty="0">
                <a:effectLst/>
              </a:rPr>
              <a:t>FY </a:t>
            </a:r>
            <a:r>
              <a:rPr lang="en-GB" sz="2400" b="1" i="0" dirty="0">
                <a:solidFill>
                  <a:srgbClr val="0070C0"/>
                </a:solidFill>
                <a:effectLst/>
              </a:rPr>
              <a:t>2024-2033</a:t>
            </a:r>
            <a:r>
              <a:rPr lang="en-GB" sz="2400" b="1" i="0" baseline="30000" dirty="0">
                <a:effectLst/>
              </a:rPr>
              <a:t> </a:t>
            </a:r>
            <a:r>
              <a:rPr lang="en-GB" sz="2400" b="0" i="0" dirty="0">
                <a:effectLst/>
              </a:rPr>
              <a:t>was released on December 7, 2023, during the HEPAP meeting in Washington DC. The report will serve as a </a:t>
            </a:r>
            <a:r>
              <a:rPr lang="en-GB" sz="2400" b="1" i="0" dirty="0">
                <a:effectLst/>
              </a:rPr>
              <a:t>roadmap for U.S. investments in the particle physics field for a prioritized, time-ordered, and globally aware program</a:t>
            </a:r>
            <a:endParaRPr lang="en-GB" sz="2400" b="0" i="0" dirty="0">
              <a:effectLst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1BD813-A26E-7747-AE19-618DF669E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172" y="6170961"/>
            <a:ext cx="6096000" cy="35919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0B39FA-3DA5-3DB6-FF41-29EDAF343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0153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59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5B3C260-7B75-4DDA-64E7-0E75AC1F8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" y="-10148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4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DAE994-A36C-DC97-5E37-A35C693EF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FE9BB6-2423-4D1F-1AF3-3B0F42ECA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3561"/>
            <a:ext cx="12192000" cy="42690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9B090A-5F90-62C0-2522-58BCBBCBA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7028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723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449AAE6-C7C9-0283-96C5-71296761B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6" y="-24300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4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9618DF-C933-F55B-174D-F62057A8C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955"/>
          <a:stretch/>
        </p:blipFill>
        <p:spPr>
          <a:xfrm>
            <a:off x="0" y="777662"/>
            <a:ext cx="12192000" cy="57428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F56C36-6D30-8DB4-111A-2D45FCE54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961" y="0"/>
            <a:ext cx="1972183" cy="9860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FC7698-E166-62F1-59FA-66265B42D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56" y="0"/>
            <a:ext cx="1883827" cy="89009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B93185-0B78-7FCA-C6B3-0827BB4A2218}"/>
              </a:ext>
            </a:extLst>
          </p:cNvPr>
          <p:cNvSpPr/>
          <p:nvPr/>
        </p:nvSpPr>
        <p:spPr>
          <a:xfrm>
            <a:off x="430586" y="891638"/>
            <a:ext cx="11330827" cy="1318162"/>
          </a:xfrm>
          <a:prstGeom prst="rect">
            <a:avLst/>
          </a:prstGeom>
          <a:solidFill>
            <a:srgbClr val="4472C4">
              <a:alpha val="1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64E55-DDFB-ABEF-EAA5-1A0E23E23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11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5EBD2-C503-9B0A-92C2-500C479BC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0C2B60-A6AC-5646-41E0-5A2378F53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37" y="1012371"/>
            <a:ext cx="11411115" cy="521085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27FDBBC-C1A2-A1E2-3BCA-724706ED3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6" y="-155918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Muon Collider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974613-F13F-6FE2-04B4-5D719DA07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961" y="0"/>
            <a:ext cx="1972183" cy="9860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92485CF-876F-4FB6-DB85-581DDB7C6FEA}"/>
              </a:ext>
            </a:extLst>
          </p:cNvPr>
          <p:cNvSpPr/>
          <p:nvPr/>
        </p:nvSpPr>
        <p:spPr>
          <a:xfrm>
            <a:off x="4354287" y="3429000"/>
            <a:ext cx="7313676" cy="348343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A7667C-5A7D-8288-4F17-E9A809B1035B}"/>
              </a:ext>
            </a:extLst>
          </p:cNvPr>
          <p:cNvSpPr/>
          <p:nvPr/>
        </p:nvSpPr>
        <p:spPr>
          <a:xfrm>
            <a:off x="609602" y="3803622"/>
            <a:ext cx="5845627" cy="348343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94F8CA-3F4D-42A4-E86D-001B309FD465}"/>
              </a:ext>
            </a:extLst>
          </p:cNvPr>
          <p:cNvSpPr/>
          <p:nvPr/>
        </p:nvSpPr>
        <p:spPr>
          <a:xfrm>
            <a:off x="524036" y="4178244"/>
            <a:ext cx="4842621" cy="324700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80A086-B7DD-A7BD-44D8-23662828631E}"/>
              </a:ext>
            </a:extLst>
          </p:cNvPr>
          <p:cNvSpPr/>
          <p:nvPr/>
        </p:nvSpPr>
        <p:spPr>
          <a:xfrm>
            <a:off x="6825345" y="4154602"/>
            <a:ext cx="3853460" cy="348342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0C378BD-7D81-DE6C-36E2-5378FAC13BC7}"/>
              </a:ext>
            </a:extLst>
          </p:cNvPr>
          <p:cNvSpPr/>
          <p:nvPr/>
        </p:nvSpPr>
        <p:spPr>
          <a:xfrm>
            <a:off x="6489410" y="3779981"/>
            <a:ext cx="5312147" cy="348342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A9FCCA-0866-E092-D1F7-BCB5B4C0A041}"/>
              </a:ext>
            </a:extLst>
          </p:cNvPr>
          <p:cNvSpPr/>
          <p:nvPr/>
        </p:nvSpPr>
        <p:spPr>
          <a:xfrm>
            <a:off x="489855" y="4529223"/>
            <a:ext cx="11178107" cy="324700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335C4D-0151-8205-3780-AF53E9053569}"/>
              </a:ext>
            </a:extLst>
          </p:cNvPr>
          <p:cNvSpPr/>
          <p:nvPr/>
        </p:nvSpPr>
        <p:spPr>
          <a:xfrm>
            <a:off x="370112" y="4862895"/>
            <a:ext cx="9579431" cy="368286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27D897-E51B-B16E-076B-FD26D3EA8BB3}"/>
              </a:ext>
            </a:extLst>
          </p:cNvPr>
          <p:cNvSpPr/>
          <p:nvPr/>
        </p:nvSpPr>
        <p:spPr>
          <a:xfrm>
            <a:off x="9514114" y="5180162"/>
            <a:ext cx="1654629" cy="324700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674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2E5DE6-469B-F1FF-19BB-1D8E9838D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7600"/>
            <a:ext cx="12192000" cy="514852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D50AEA1-3881-802C-5D97-5F054FA20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5" y="-11796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The Path to a 10 </a:t>
            </a:r>
            <a:r>
              <a:rPr lang="en-US" b="1" dirty="0" err="1">
                <a:solidFill>
                  <a:schemeClr val="accent1"/>
                </a:solidFill>
              </a:rPr>
              <a:t>TeV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pCM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C3A6B3-51A8-0EF5-7FFC-E8F50BCAA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1" y="76412"/>
            <a:ext cx="2070154" cy="1035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41DF01-A862-1181-477B-BD3387E4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23</a:t>
            </a:fld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1A3E36-083E-67D4-027B-0C413E3B1D02}"/>
              </a:ext>
            </a:extLst>
          </p:cNvPr>
          <p:cNvSpPr/>
          <p:nvPr/>
        </p:nvSpPr>
        <p:spPr>
          <a:xfrm>
            <a:off x="315686" y="5425846"/>
            <a:ext cx="11408229" cy="27047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5B3EF7-13EE-147C-F370-40A0258534A8}"/>
              </a:ext>
            </a:extLst>
          </p:cNvPr>
          <p:cNvSpPr/>
          <p:nvPr/>
        </p:nvSpPr>
        <p:spPr>
          <a:xfrm>
            <a:off x="7674428" y="5102802"/>
            <a:ext cx="3831772" cy="27047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AFD0D0-2FFC-18A9-2451-1F2EDAD9DE1F}"/>
              </a:ext>
            </a:extLst>
          </p:cNvPr>
          <p:cNvSpPr/>
          <p:nvPr/>
        </p:nvSpPr>
        <p:spPr>
          <a:xfrm>
            <a:off x="185055" y="1277676"/>
            <a:ext cx="11538859" cy="355181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39CDD5-B2AA-3124-EB05-C72CB82559C7}"/>
              </a:ext>
            </a:extLst>
          </p:cNvPr>
          <p:cNvSpPr/>
          <p:nvPr/>
        </p:nvSpPr>
        <p:spPr>
          <a:xfrm>
            <a:off x="185055" y="1605807"/>
            <a:ext cx="9786259" cy="27047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01E875-2128-ABE9-C9F7-3C79999706D8}"/>
              </a:ext>
            </a:extLst>
          </p:cNvPr>
          <p:cNvSpPr/>
          <p:nvPr/>
        </p:nvSpPr>
        <p:spPr>
          <a:xfrm>
            <a:off x="4452255" y="3473474"/>
            <a:ext cx="7053945" cy="355181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839BFD-79BD-00F0-83D3-70C37CBAA9A8}"/>
              </a:ext>
            </a:extLst>
          </p:cNvPr>
          <p:cNvSpPr/>
          <p:nvPr/>
        </p:nvSpPr>
        <p:spPr>
          <a:xfrm>
            <a:off x="326571" y="3716901"/>
            <a:ext cx="3341916" cy="355181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603120-7E9C-52FC-B5C9-0FE882E68E14}"/>
              </a:ext>
            </a:extLst>
          </p:cNvPr>
          <p:cNvSpPr/>
          <p:nvPr/>
        </p:nvSpPr>
        <p:spPr>
          <a:xfrm>
            <a:off x="7184570" y="5697831"/>
            <a:ext cx="2469191" cy="27047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44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A5A0C-41F9-A72C-D90A-E831BC38A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24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4F5D51-FC26-08A3-1619-508F0916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993" y="-17587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Collider R&amp;D (1/2)</a:t>
            </a:r>
            <a:endParaRPr lang="en-GB" b="1" dirty="0">
              <a:solidFill>
                <a:schemeClr val="accent1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E64AB1-4FC5-AB73-DB71-4C1BF7613CE4}"/>
              </a:ext>
            </a:extLst>
          </p:cNvPr>
          <p:cNvGrpSpPr/>
          <p:nvPr/>
        </p:nvGrpSpPr>
        <p:grpSpPr>
          <a:xfrm>
            <a:off x="201259" y="1045906"/>
            <a:ext cx="11297926" cy="3953681"/>
            <a:chOff x="201259" y="1045906"/>
            <a:chExt cx="11297926" cy="395368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CFBB50E-9FA6-D105-BD78-D1B724215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104" y="4050225"/>
              <a:ext cx="10930458" cy="735580"/>
            </a:xfrm>
            <a:prstGeom prst="rect">
              <a:avLst/>
            </a:prstGeom>
          </p:spPr>
        </p:pic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3521432-7CC4-F2AE-C5F9-A0164546CEDC}"/>
                </a:ext>
              </a:extLst>
            </p:cNvPr>
            <p:cNvGrpSpPr/>
            <p:nvPr/>
          </p:nvGrpSpPr>
          <p:grpSpPr>
            <a:xfrm>
              <a:off x="201259" y="1045906"/>
              <a:ext cx="11297926" cy="2600819"/>
              <a:chOff x="55875" y="871734"/>
              <a:chExt cx="11297926" cy="260081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23ED209-AC94-8BB2-D6A8-E5C0BCF7C005}"/>
                  </a:ext>
                </a:extLst>
              </p:cNvPr>
              <p:cNvGrpSpPr/>
              <p:nvPr/>
            </p:nvGrpSpPr>
            <p:grpSpPr>
              <a:xfrm>
                <a:off x="55875" y="871734"/>
                <a:ext cx="11297925" cy="2557266"/>
                <a:chOff x="55875" y="691790"/>
                <a:chExt cx="11297925" cy="2557266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6DFCC360-13F9-21DA-9206-831FF742CF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46127" y="691790"/>
                  <a:ext cx="11003057" cy="1573723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667DEAB2-EF57-1024-6484-7427C5B5BE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5875" y="2194262"/>
                  <a:ext cx="11297925" cy="1052519"/>
                </a:xfrm>
                <a:prstGeom prst="rect">
                  <a:avLst/>
                </a:prstGeom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0DBBD8A2-2CFB-291C-1410-E3D23F6141A2}"/>
                    </a:ext>
                  </a:extLst>
                </p:cNvPr>
                <p:cNvSpPr/>
                <p:nvPr/>
              </p:nvSpPr>
              <p:spPr>
                <a:xfrm>
                  <a:off x="2503714" y="2133364"/>
                  <a:ext cx="8850086" cy="401140"/>
                </a:xfrm>
                <a:prstGeom prst="rect">
                  <a:avLst/>
                </a:prstGeom>
                <a:solidFill>
                  <a:srgbClr val="FFFF00">
                    <a:alpha val="4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E5CD76F-FC9B-E0BD-492D-E331A3F70906}"/>
                    </a:ext>
                  </a:extLst>
                </p:cNvPr>
                <p:cNvSpPr/>
                <p:nvPr/>
              </p:nvSpPr>
              <p:spPr>
                <a:xfrm>
                  <a:off x="172720" y="2492782"/>
                  <a:ext cx="9515565" cy="413671"/>
                </a:xfrm>
                <a:prstGeom prst="rect">
                  <a:avLst/>
                </a:prstGeom>
                <a:solidFill>
                  <a:srgbClr val="FFFF00">
                    <a:alpha val="4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38973A5E-732E-A4E4-80D0-D2834706A26E}"/>
                    </a:ext>
                  </a:extLst>
                </p:cNvPr>
                <p:cNvSpPr/>
                <p:nvPr/>
              </p:nvSpPr>
              <p:spPr>
                <a:xfrm>
                  <a:off x="1785255" y="2896282"/>
                  <a:ext cx="7815945" cy="352774"/>
                </a:xfrm>
                <a:prstGeom prst="rect">
                  <a:avLst/>
                </a:prstGeom>
                <a:solidFill>
                  <a:srgbClr val="FFFF00">
                    <a:alpha val="4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EA71791-74F2-AF62-B7AC-F773DBC4F226}"/>
                  </a:ext>
                </a:extLst>
              </p:cNvPr>
              <p:cNvSpPr/>
              <p:nvPr/>
            </p:nvSpPr>
            <p:spPr>
              <a:xfrm>
                <a:off x="6346372" y="1033520"/>
                <a:ext cx="2982685" cy="359418"/>
              </a:xfrm>
              <a:prstGeom prst="rect">
                <a:avLst/>
              </a:prstGeom>
              <a:solidFill>
                <a:srgbClr val="FFFF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2DA7CE-700F-FFCC-0A0E-16F942425B6E}"/>
                  </a:ext>
                </a:extLst>
              </p:cNvPr>
              <p:cNvSpPr/>
              <p:nvPr/>
            </p:nvSpPr>
            <p:spPr>
              <a:xfrm>
                <a:off x="9601201" y="3058882"/>
                <a:ext cx="1752600" cy="4136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C53EC3-177B-7231-36F3-84F0C51FD1E9}"/>
                </a:ext>
              </a:extLst>
            </p:cNvPr>
            <p:cNvSpPr/>
            <p:nvPr/>
          </p:nvSpPr>
          <p:spPr>
            <a:xfrm>
              <a:off x="4564984" y="4058597"/>
              <a:ext cx="583959" cy="382774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76CB406-AC46-90BB-0CDE-E468827F74CC}"/>
                </a:ext>
              </a:extLst>
            </p:cNvPr>
            <p:cNvSpPr/>
            <p:nvPr/>
          </p:nvSpPr>
          <p:spPr>
            <a:xfrm>
              <a:off x="7460583" y="4433030"/>
              <a:ext cx="3933985" cy="5665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69386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0DFC1-12C9-50CE-B75F-83183D248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25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AA0408-784B-35CC-67B6-A6EC2FEB5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193" y="-246209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Collider R&amp;D (2/2)</a:t>
            </a:r>
            <a:endParaRPr lang="en-GB" b="1" dirty="0">
              <a:solidFill>
                <a:schemeClr val="accent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9E47D1B-0E73-FA82-DA80-397F3B274D7D}"/>
              </a:ext>
            </a:extLst>
          </p:cNvPr>
          <p:cNvGrpSpPr/>
          <p:nvPr/>
        </p:nvGrpSpPr>
        <p:grpSpPr>
          <a:xfrm>
            <a:off x="126642" y="4407766"/>
            <a:ext cx="11503287" cy="1584365"/>
            <a:chOff x="344356" y="4613160"/>
            <a:chExt cx="11503287" cy="158436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C8AC3C0-A7A6-0A11-692D-69655BBBC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356" y="4613160"/>
              <a:ext cx="11503287" cy="15843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9FB1FB-FAD2-AC06-1EE2-29D818636053}"/>
                </a:ext>
              </a:extLst>
            </p:cNvPr>
            <p:cNvSpPr/>
            <p:nvPr/>
          </p:nvSpPr>
          <p:spPr>
            <a:xfrm>
              <a:off x="5998028" y="4613160"/>
              <a:ext cx="5627915" cy="41604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B30D685-E8CF-285C-7238-61D975483390}"/>
                </a:ext>
              </a:extLst>
            </p:cNvPr>
            <p:cNvSpPr/>
            <p:nvPr/>
          </p:nvSpPr>
          <p:spPr>
            <a:xfrm>
              <a:off x="489856" y="4989302"/>
              <a:ext cx="5257800" cy="416040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F87E97-9735-7E1B-0E47-22F3FBCE8FE1}"/>
              </a:ext>
            </a:extLst>
          </p:cNvPr>
          <p:cNvGrpSpPr/>
          <p:nvPr/>
        </p:nvGrpSpPr>
        <p:grpSpPr>
          <a:xfrm>
            <a:off x="190317" y="1142985"/>
            <a:ext cx="10547657" cy="347954"/>
            <a:chOff x="272142" y="1157202"/>
            <a:chExt cx="10547657" cy="34795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4FA54F6-D640-4124-4F3B-4BE5AEA6E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2142" y="1168666"/>
              <a:ext cx="10547657" cy="33649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0E6E83-750B-8D9E-3F59-FF6A96AA8A0E}"/>
                </a:ext>
              </a:extLst>
            </p:cNvPr>
            <p:cNvSpPr/>
            <p:nvPr/>
          </p:nvSpPr>
          <p:spPr>
            <a:xfrm>
              <a:off x="8164286" y="1157202"/>
              <a:ext cx="2558143" cy="347954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F9E7B5-A38A-3E9C-8919-C2C795E78300}"/>
              </a:ext>
            </a:extLst>
          </p:cNvPr>
          <p:cNvGrpSpPr/>
          <p:nvPr/>
        </p:nvGrpSpPr>
        <p:grpSpPr>
          <a:xfrm>
            <a:off x="126642" y="2013096"/>
            <a:ext cx="11651701" cy="1817817"/>
            <a:chOff x="126642" y="2013096"/>
            <a:chExt cx="11651701" cy="181781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2D88C38-5A86-8769-BF0B-DEFF7E6F9C41}"/>
                </a:ext>
              </a:extLst>
            </p:cNvPr>
            <p:cNvGrpSpPr/>
            <p:nvPr/>
          </p:nvGrpSpPr>
          <p:grpSpPr>
            <a:xfrm>
              <a:off x="190317" y="2093472"/>
              <a:ext cx="11439612" cy="1725977"/>
              <a:chOff x="190317" y="1887982"/>
              <a:chExt cx="11439612" cy="172597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248FA12-524B-BEED-55B0-A8B1D198E6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317" y="1887982"/>
                <a:ext cx="11439612" cy="1725977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1D7BE92-418A-6B43-7B8C-387DA581459F}"/>
                  </a:ext>
                </a:extLst>
              </p:cNvPr>
              <p:cNvSpPr/>
              <p:nvPr/>
            </p:nvSpPr>
            <p:spPr>
              <a:xfrm>
                <a:off x="272142" y="2905863"/>
                <a:ext cx="11223172" cy="333578"/>
              </a:xfrm>
              <a:prstGeom prst="rect">
                <a:avLst/>
              </a:prstGeom>
              <a:solidFill>
                <a:srgbClr val="FFFF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65E2439-4662-8E32-4E58-49B7FD14E605}"/>
                  </a:ext>
                </a:extLst>
              </p:cNvPr>
              <p:cNvSpPr/>
              <p:nvPr/>
            </p:nvSpPr>
            <p:spPr>
              <a:xfrm>
                <a:off x="10129158" y="2518465"/>
                <a:ext cx="1279072" cy="333578"/>
              </a:xfrm>
              <a:prstGeom prst="rect">
                <a:avLst/>
              </a:prstGeom>
              <a:solidFill>
                <a:srgbClr val="FFFF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52C7E02-CAA9-A457-0202-18B655EDFEDB}"/>
                  </a:ext>
                </a:extLst>
              </p:cNvPr>
              <p:cNvSpPr/>
              <p:nvPr/>
            </p:nvSpPr>
            <p:spPr>
              <a:xfrm>
                <a:off x="190317" y="3315032"/>
                <a:ext cx="1811015" cy="294134"/>
              </a:xfrm>
              <a:prstGeom prst="rect">
                <a:avLst/>
              </a:prstGeom>
              <a:solidFill>
                <a:srgbClr val="FFFF00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7802988-D1D8-2059-F1D6-60FD918E6046}"/>
                </a:ext>
              </a:extLst>
            </p:cNvPr>
            <p:cNvSpPr/>
            <p:nvPr/>
          </p:nvSpPr>
          <p:spPr>
            <a:xfrm>
              <a:off x="2002971" y="3482959"/>
              <a:ext cx="9775372" cy="347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B1E39E1-46D5-EACB-1D4D-CF8CE33B4705}"/>
                </a:ext>
              </a:extLst>
            </p:cNvPr>
            <p:cNvSpPr/>
            <p:nvPr/>
          </p:nvSpPr>
          <p:spPr>
            <a:xfrm>
              <a:off x="126642" y="2013096"/>
              <a:ext cx="1038129" cy="437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84BF740-99D3-D128-C88B-E98D0103A713}"/>
              </a:ext>
            </a:extLst>
          </p:cNvPr>
          <p:cNvSpPr/>
          <p:nvPr/>
        </p:nvSpPr>
        <p:spPr>
          <a:xfrm>
            <a:off x="8082460" y="4799229"/>
            <a:ext cx="3271339" cy="388796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676D23-F11A-93C5-DA06-CD184029B7C6}"/>
              </a:ext>
            </a:extLst>
          </p:cNvPr>
          <p:cNvSpPr/>
          <p:nvPr/>
        </p:nvSpPr>
        <p:spPr>
          <a:xfrm>
            <a:off x="6170660" y="5190692"/>
            <a:ext cx="3593826" cy="361552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419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29A48-7F19-F11B-0ED2-A7669DA6D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26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01E863-15DC-DB3F-24A6-37348BA4094B}"/>
              </a:ext>
            </a:extLst>
          </p:cNvPr>
          <p:cNvSpPr txBox="1"/>
          <p:nvPr/>
        </p:nvSpPr>
        <p:spPr>
          <a:xfrm>
            <a:off x="0" y="440635"/>
            <a:ext cx="3481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A 10 </a:t>
            </a:r>
            <a:r>
              <a:rPr lang="en-US" sz="2800" b="1" dirty="0" err="1">
                <a:solidFill>
                  <a:schemeClr val="accent1"/>
                </a:solidFill>
              </a:rPr>
              <a:t>TeV</a:t>
            </a: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err="1">
                <a:solidFill>
                  <a:schemeClr val="accent1"/>
                </a:solidFill>
              </a:rPr>
              <a:t>pCM</a:t>
            </a:r>
            <a:r>
              <a:rPr lang="en-US" sz="2800" b="1" dirty="0">
                <a:solidFill>
                  <a:schemeClr val="accent1"/>
                </a:solidFill>
              </a:rPr>
              <a:t> Collider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370C7D-6CBC-55B1-526F-B9D5F1B6E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88" y="-33947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4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1A137-DF2A-C280-914F-43223E270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961" y="0"/>
            <a:ext cx="1972183" cy="98609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928D759-56ED-2443-76E9-E3DDBFD0A8A5}"/>
              </a:ext>
            </a:extLst>
          </p:cNvPr>
          <p:cNvGrpSpPr/>
          <p:nvPr/>
        </p:nvGrpSpPr>
        <p:grpSpPr>
          <a:xfrm>
            <a:off x="439521" y="1082560"/>
            <a:ext cx="10914279" cy="4746601"/>
            <a:chOff x="256883" y="1115385"/>
            <a:chExt cx="10914279" cy="474660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FF5185-4588-BE68-C047-123A706E8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354"/>
            <a:stretch/>
          </p:blipFill>
          <p:spPr>
            <a:xfrm>
              <a:off x="256883" y="2197946"/>
              <a:ext cx="10748573" cy="366404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C251C7-6D5B-4BFE-3F25-F2AC361F4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150" y="1211853"/>
              <a:ext cx="10847012" cy="98609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ED904A-15D7-D5A2-0631-E44EFE45A2A2}"/>
                </a:ext>
              </a:extLst>
            </p:cNvPr>
            <p:cNvSpPr/>
            <p:nvPr/>
          </p:nvSpPr>
          <p:spPr>
            <a:xfrm>
              <a:off x="324150" y="1115385"/>
              <a:ext cx="10847012" cy="365072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1F70A6-ADCA-8CDE-8C37-573078B7ACA7}"/>
                </a:ext>
              </a:extLst>
            </p:cNvPr>
            <p:cNvSpPr/>
            <p:nvPr/>
          </p:nvSpPr>
          <p:spPr>
            <a:xfrm>
              <a:off x="324150" y="1519831"/>
              <a:ext cx="2136021" cy="365072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0081A79-6655-D99E-001C-B09AF3076356}"/>
                </a:ext>
              </a:extLst>
            </p:cNvPr>
            <p:cNvSpPr/>
            <p:nvPr/>
          </p:nvSpPr>
          <p:spPr>
            <a:xfrm>
              <a:off x="1047817" y="2204036"/>
              <a:ext cx="2413840" cy="391806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53E1739-E1AB-DBBF-EB6C-A61BD201599B}"/>
                </a:ext>
              </a:extLst>
            </p:cNvPr>
            <p:cNvSpPr/>
            <p:nvPr/>
          </p:nvSpPr>
          <p:spPr>
            <a:xfrm>
              <a:off x="5301342" y="2565415"/>
              <a:ext cx="2960915" cy="350018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4A39372-9097-E414-9F0F-391469A8987C}"/>
                </a:ext>
              </a:extLst>
            </p:cNvPr>
            <p:cNvSpPr/>
            <p:nvPr/>
          </p:nvSpPr>
          <p:spPr>
            <a:xfrm>
              <a:off x="5301342" y="4243988"/>
              <a:ext cx="5704114" cy="350018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37A7841-408A-5E27-4707-9D70B80DBE6D}"/>
                </a:ext>
              </a:extLst>
            </p:cNvPr>
            <p:cNvSpPr/>
            <p:nvPr/>
          </p:nvSpPr>
          <p:spPr>
            <a:xfrm>
              <a:off x="1047817" y="5511968"/>
              <a:ext cx="9957638" cy="350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36D0C44-3E8D-D270-35A1-DBF37FD42D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3425" y="5526696"/>
            <a:ext cx="9508120" cy="103322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C150FB-1C05-755D-33CE-5B2D16A29007}"/>
              </a:ext>
            </a:extLst>
          </p:cNvPr>
          <p:cNvSpPr txBox="1"/>
          <p:nvPr/>
        </p:nvSpPr>
        <p:spPr>
          <a:xfrm>
            <a:off x="3051366" y="6107526"/>
            <a:ext cx="2408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GARD Program</a:t>
            </a:r>
            <a:endParaRPr lang="en-GB" sz="28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3E90D6-053B-591B-1FDE-C41FEF5A2732}"/>
              </a:ext>
            </a:extLst>
          </p:cNvPr>
          <p:cNvSpPr/>
          <p:nvPr/>
        </p:nvSpPr>
        <p:spPr>
          <a:xfrm>
            <a:off x="3135085" y="3837369"/>
            <a:ext cx="2960915" cy="350018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7D6C9D-C14B-2114-A01B-8A6F40918F8D}"/>
              </a:ext>
            </a:extLst>
          </p:cNvPr>
          <p:cNvSpPr/>
          <p:nvPr/>
        </p:nvSpPr>
        <p:spPr>
          <a:xfrm>
            <a:off x="4255670" y="3510974"/>
            <a:ext cx="4997187" cy="326394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C6A60C-EBE2-15A5-E1B1-A18E5C183BD9}"/>
              </a:ext>
            </a:extLst>
          </p:cNvPr>
          <p:cNvSpPr/>
          <p:nvPr/>
        </p:nvSpPr>
        <p:spPr>
          <a:xfrm>
            <a:off x="1654627" y="4465734"/>
            <a:ext cx="5050973" cy="330203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58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58608-A599-A04A-FD2F-A5C179E6F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27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D16EBE-D1CF-E820-8272-B740307597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955"/>
          <a:stretch/>
        </p:blipFill>
        <p:spPr>
          <a:xfrm>
            <a:off x="0" y="777662"/>
            <a:ext cx="12192000" cy="57428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669A35-D31C-1F7D-B5BA-1CA2B1FC8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6" y="-24300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4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1485E6-4FC1-9689-6BA8-7DC414CA9C0B}"/>
              </a:ext>
            </a:extLst>
          </p:cNvPr>
          <p:cNvSpPr/>
          <p:nvPr/>
        </p:nvSpPr>
        <p:spPr>
          <a:xfrm>
            <a:off x="397928" y="4746171"/>
            <a:ext cx="11619901" cy="947057"/>
          </a:xfrm>
          <a:prstGeom prst="rect">
            <a:avLst/>
          </a:prstGeom>
          <a:solidFill>
            <a:srgbClr val="4472C4">
              <a:alpha val="1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6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0F2EC0-0FDB-6C56-F2ED-56637EC45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3003"/>
            <a:ext cx="12192000" cy="575407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AE22223-A499-EC86-FE1B-47D896815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856" y="-24300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5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EF135C-2181-3766-661D-151E950B6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8D6EEE-781F-7C40-8385-B05C3C29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416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F81493-7828-8495-E3AA-2076F604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028" y="-26477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5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A7D1A1-D67D-DBC7-BEF2-69F6B8DC5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3" y="0"/>
            <a:ext cx="1883827" cy="8900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7EF336-9ADA-9568-4BAE-93310C7221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58"/>
          <a:stretch/>
        </p:blipFill>
        <p:spPr>
          <a:xfrm>
            <a:off x="191434" y="894944"/>
            <a:ext cx="11928875" cy="58866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280FB2-BEFE-FF16-73E7-054877B4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7109" y="6568862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29</a:t>
            </a:fld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E9DFF4E-5473-7032-2A1E-0263E50B203F}"/>
              </a:ext>
            </a:extLst>
          </p:cNvPr>
          <p:cNvSpPr/>
          <p:nvPr/>
        </p:nvSpPr>
        <p:spPr>
          <a:xfrm>
            <a:off x="1723811" y="5636229"/>
            <a:ext cx="6135675" cy="32682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B43D99-3836-F0DC-0C8D-8172C79B6078}"/>
              </a:ext>
            </a:extLst>
          </p:cNvPr>
          <p:cNvSpPr/>
          <p:nvPr/>
        </p:nvSpPr>
        <p:spPr>
          <a:xfrm>
            <a:off x="6281057" y="2774065"/>
            <a:ext cx="2710544" cy="32682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815FB2-C004-9764-F700-3D425B9E819A}"/>
              </a:ext>
            </a:extLst>
          </p:cNvPr>
          <p:cNvSpPr/>
          <p:nvPr/>
        </p:nvSpPr>
        <p:spPr>
          <a:xfrm>
            <a:off x="2355184" y="3610440"/>
            <a:ext cx="2510730" cy="362846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A55867-5BF7-E4B6-0907-AB2FC15A6F06}"/>
              </a:ext>
            </a:extLst>
          </p:cNvPr>
          <p:cNvSpPr/>
          <p:nvPr/>
        </p:nvSpPr>
        <p:spPr>
          <a:xfrm>
            <a:off x="5921828" y="5068503"/>
            <a:ext cx="6078738" cy="326827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4EE23D-42E4-857F-0AD0-8CA72EFB9AC8}"/>
              </a:ext>
            </a:extLst>
          </p:cNvPr>
          <p:cNvSpPr/>
          <p:nvPr/>
        </p:nvSpPr>
        <p:spPr>
          <a:xfrm>
            <a:off x="664027" y="5405660"/>
            <a:ext cx="8713081" cy="285855"/>
          </a:xfrm>
          <a:prstGeom prst="rect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67E14D-BADD-DADA-A065-1E9833DB0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3761" y="76413"/>
            <a:ext cx="2189896" cy="109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85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312253C-AA4E-59F4-28D8-2179CF3DD2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2"/>
          <a:stretch/>
        </p:blipFill>
        <p:spPr>
          <a:xfrm>
            <a:off x="65314" y="0"/>
            <a:ext cx="12061371" cy="67437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8BE51-FD27-CBC9-2340-1505571CF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382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FA8A69-5A03-9BAA-612B-1B2063A4C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0305"/>
            <a:ext cx="12192000" cy="527156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0DA7404-A5EB-7B9A-BD70-BCB31BD8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5" y="-11796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Recommendation 6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AF7E5-36BB-38F2-FEBA-045495FEF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1" y="76412"/>
            <a:ext cx="2070154" cy="10350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192ED5-422E-8C2C-2AFA-E819A35B1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28" y="3429000"/>
            <a:ext cx="11656915" cy="8779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6B72C0-5306-CECC-543C-E751576B8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0470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73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E504A1-E09F-3DAE-1D24-98607F729F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0"/>
          <a:stretch/>
        </p:blipFill>
        <p:spPr>
          <a:xfrm>
            <a:off x="-1" y="1396774"/>
            <a:ext cx="12050485" cy="471644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704CC58-DB2D-E3A9-C0E5-B8C5B1D74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5" y="-11796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Less Favorable Budget Scenario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764834-3274-1345-0E37-9E3DF4AFE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29" y="272790"/>
            <a:ext cx="1725474" cy="7783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FD4634-4291-84B9-C5A1-A98D8F18F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0331" y="144422"/>
            <a:ext cx="2070154" cy="1035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C22430-D931-CA89-E0D1-519FEB6D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6961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D47DEAE-9333-0B04-1110-666D808C1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67" y="278397"/>
            <a:ext cx="8229608" cy="875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F94F9-2388-47C5-FCB9-BAA9EB191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567" y="1401244"/>
            <a:ext cx="8290493" cy="47973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3EF0A6-6C8D-A8E1-CDDC-B592542A4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7371" y="101802"/>
            <a:ext cx="2066723" cy="103031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258937-9F25-4465-017E-4AD1828C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10816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4254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EB71E-6514-6E21-2015-1243FE2FF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33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759584-FF4D-353F-123E-0987CDF0C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76" y="44929"/>
            <a:ext cx="7111114" cy="66765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8F831B-5860-9F88-78D6-159D37421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9314" y="1607827"/>
            <a:ext cx="3842810" cy="293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1864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0E3FF-B931-315C-68E3-445EEFB23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71" y="2103437"/>
            <a:ext cx="10515600" cy="1325563"/>
          </a:xfrm>
        </p:spPr>
        <p:txBody>
          <a:bodyPr/>
          <a:lstStyle/>
          <a:p>
            <a:pPr algn="ctr"/>
            <a:r>
              <a:rPr lang="en-US" i="1" dirty="0"/>
              <a:t>Thanks for your attention !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8266428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D0DAB-F3C4-7705-4BFC-A6207B98E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71" y="1997982"/>
            <a:ext cx="10515600" cy="1325563"/>
          </a:xfrm>
        </p:spPr>
        <p:txBody>
          <a:bodyPr/>
          <a:lstStyle/>
          <a:p>
            <a:pPr algn="ctr"/>
            <a:r>
              <a:rPr lang="en-US" i="1" dirty="0"/>
              <a:t>Additional slides </a:t>
            </a:r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EF8E4A-7027-7D09-B60B-FDA0362C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2756-8032-41F0-A06E-C70BFC462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7843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F2CE10-6BF5-708D-AADD-E6C718A12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11853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9C265F-A8B7-138C-1D58-AEE261CB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1714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630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1B2DDD9-62AE-D6FB-3362-23D7FAB00734}"/>
              </a:ext>
            </a:extLst>
          </p:cNvPr>
          <p:cNvGrpSpPr/>
          <p:nvPr/>
        </p:nvGrpSpPr>
        <p:grpSpPr>
          <a:xfrm>
            <a:off x="-87085" y="36825"/>
            <a:ext cx="12192000" cy="6821175"/>
            <a:chOff x="-87085" y="36825"/>
            <a:chExt cx="12192000" cy="68211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FA41C22-8CEF-EB9A-6DA4-8D665B053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7085" y="36825"/>
              <a:ext cx="12192000" cy="682117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EBA2FE-C200-2888-A69A-DA457EAA6F10}"/>
                </a:ext>
              </a:extLst>
            </p:cNvPr>
            <p:cNvSpPr/>
            <p:nvPr/>
          </p:nvSpPr>
          <p:spPr>
            <a:xfrm>
              <a:off x="5867400" y="6596743"/>
              <a:ext cx="424543" cy="224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229A4F-37C1-8B22-F4DD-EDEB93A9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1715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39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4C4ECA-269A-7E0C-CE4A-E48F6901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828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4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88103A8-85BD-3CAB-3FC2-41BDAE0CB3D8}"/>
              </a:ext>
            </a:extLst>
          </p:cNvPr>
          <p:cNvGrpSpPr/>
          <p:nvPr/>
        </p:nvGrpSpPr>
        <p:grpSpPr>
          <a:xfrm>
            <a:off x="0" y="153641"/>
            <a:ext cx="12192000" cy="6704359"/>
            <a:chOff x="0" y="153641"/>
            <a:chExt cx="12192000" cy="67043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19D1C1-FD4A-7D33-A71A-09CC6CBC962D}"/>
                </a:ext>
              </a:extLst>
            </p:cNvPr>
            <p:cNvGrpSpPr/>
            <p:nvPr/>
          </p:nvGrpSpPr>
          <p:grpSpPr>
            <a:xfrm>
              <a:off x="0" y="153641"/>
              <a:ext cx="12192000" cy="6704359"/>
              <a:chOff x="0" y="153641"/>
              <a:chExt cx="12192000" cy="670435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3B84378-4061-7820-6E2E-1CBFF4FBB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53641"/>
                <a:ext cx="12192000" cy="6704359"/>
              </a:xfrm>
              <a:prstGeom prst="rect">
                <a:avLst/>
              </a:prstGeom>
            </p:spPr>
          </p:pic>
          <p:sp>
            <p:nvSpPr>
              <p:cNvPr id="6" name="Arrow: Right 5">
                <a:extLst>
                  <a:ext uri="{FF2B5EF4-FFF2-40B4-BE49-F238E27FC236}">
                    <a16:creationId xmlns:a16="http://schemas.microsoft.com/office/drawing/2014/main" id="{BC9DD5EF-3700-E712-65EA-4242A82948D2}"/>
                  </a:ext>
                </a:extLst>
              </p:cNvPr>
              <p:cNvSpPr/>
              <p:nvPr/>
            </p:nvSpPr>
            <p:spPr>
              <a:xfrm>
                <a:off x="6096000" y="892629"/>
                <a:ext cx="337457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Arrow: Right 6">
                <a:extLst>
                  <a:ext uri="{FF2B5EF4-FFF2-40B4-BE49-F238E27FC236}">
                    <a16:creationId xmlns:a16="http://schemas.microsoft.com/office/drawing/2014/main" id="{AC7068B9-3E2F-B5D1-13B9-AAB5FCC81D3E}"/>
                  </a:ext>
                </a:extLst>
              </p:cNvPr>
              <p:cNvSpPr/>
              <p:nvPr/>
            </p:nvSpPr>
            <p:spPr>
              <a:xfrm>
                <a:off x="119743" y="3352798"/>
                <a:ext cx="337457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4E7AD9-3948-9E64-E3BE-7EB4E42A385D}"/>
                </a:ext>
              </a:extLst>
            </p:cNvPr>
            <p:cNvSpPr/>
            <p:nvPr/>
          </p:nvSpPr>
          <p:spPr>
            <a:xfrm>
              <a:off x="5802086" y="6675437"/>
              <a:ext cx="370114" cy="182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Slide Number Placeholder 35">
            <a:extLst>
              <a:ext uri="{FF2B5EF4-FFF2-40B4-BE49-F238E27FC236}">
                <a16:creationId xmlns:a16="http://schemas.microsoft.com/office/drawing/2014/main" id="{BA7F6F97-79A5-58E7-C2BE-EE74E4F8E2DB}"/>
              </a:ext>
            </a:extLst>
          </p:cNvPr>
          <p:cNvSpPr txBox="1">
            <a:spLocks/>
          </p:cNvSpPr>
          <p:nvPr/>
        </p:nvSpPr>
        <p:spPr>
          <a:xfrm>
            <a:off x="9372600" y="64545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3E2756-8032-41F0-A06E-C70BFC46243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918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93A9A6-C218-D558-C700-C576C5DB48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6" t="2127" r="65180" b="88785"/>
          <a:stretch/>
        </p:blipFill>
        <p:spPr>
          <a:xfrm>
            <a:off x="347408" y="682269"/>
            <a:ext cx="5314515" cy="729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2A0DCC-0788-F910-4675-20694E276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78" y="-25786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P5 Timeline and Charge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DF3551-3231-5A9E-77A6-810BD080B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DCCB7C-60B7-E9DB-A513-858379307B2B}"/>
              </a:ext>
            </a:extLst>
          </p:cNvPr>
          <p:cNvSpPr txBox="1"/>
          <p:nvPr/>
        </p:nvSpPr>
        <p:spPr>
          <a:xfrm>
            <a:off x="347408" y="1423603"/>
            <a:ext cx="113352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The P5 charge was issued by DOE (Department of Energy) and NSF (National Science Foundation) to HEPAP (</a:t>
            </a:r>
            <a:r>
              <a:rPr lang="en-GB" sz="2600" dirty="0"/>
              <a:t>High Energy Physics Advisory Panel)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2FD40A-15EA-467E-6841-D85F604AF2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97" t="56454" r="49839" b="29027"/>
          <a:stretch/>
        </p:blipFill>
        <p:spPr>
          <a:xfrm>
            <a:off x="50622" y="3730507"/>
            <a:ext cx="3471096" cy="46165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4DDFA3F-FE78-F925-0F64-2005717989AF}"/>
              </a:ext>
            </a:extLst>
          </p:cNvPr>
          <p:cNvGrpSpPr/>
          <p:nvPr/>
        </p:nvGrpSpPr>
        <p:grpSpPr>
          <a:xfrm>
            <a:off x="50622" y="2400417"/>
            <a:ext cx="4940896" cy="1170515"/>
            <a:chOff x="0" y="2199871"/>
            <a:chExt cx="4940896" cy="117051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9B48625-B9BF-9E37-3C73-5C7B4D4173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283" r="82298" b="57718"/>
            <a:stretch/>
          </p:blipFill>
          <p:spPr>
            <a:xfrm>
              <a:off x="0" y="2257541"/>
              <a:ext cx="1366555" cy="111284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0B323E6-4480-60D8-C04B-D1F937ABCB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5322" t="7283" b="59890"/>
            <a:stretch/>
          </p:blipFill>
          <p:spPr>
            <a:xfrm>
              <a:off x="3807757" y="2234399"/>
              <a:ext cx="1133139" cy="104379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8B1D5AD-E85C-5ED6-B27A-1557040D3C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941" t="7283" r="32494" b="57718"/>
            <a:stretch/>
          </p:blipFill>
          <p:spPr>
            <a:xfrm>
              <a:off x="1150103" y="2199871"/>
              <a:ext cx="2668401" cy="1112845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B8D155DE-68C6-661A-E450-A5228A7A0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5657" y="3175505"/>
            <a:ext cx="7228042" cy="14089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547F3C-B4E3-EDB8-5C5C-7C01A429F4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1647" y="2387724"/>
            <a:ext cx="7142457" cy="68677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304E6C8-33BB-22B6-B9B2-B9A27FED9C0A}"/>
              </a:ext>
            </a:extLst>
          </p:cNvPr>
          <p:cNvSpPr/>
          <p:nvPr/>
        </p:nvSpPr>
        <p:spPr>
          <a:xfrm>
            <a:off x="7810188" y="2308535"/>
            <a:ext cx="3652470" cy="330494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874B01-69EF-BD39-8BF4-C2F860CA0DE5}"/>
              </a:ext>
            </a:extLst>
          </p:cNvPr>
          <p:cNvSpPr/>
          <p:nvPr/>
        </p:nvSpPr>
        <p:spPr>
          <a:xfrm>
            <a:off x="9372600" y="2574788"/>
            <a:ext cx="2416629" cy="224015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03AF2B7-2ABB-CBF1-AE0A-168ECCCD0677}"/>
              </a:ext>
            </a:extLst>
          </p:cNvPr>
          <p:cNvSpPr/>
          <p:nvPr/>
        </p:nvSpPr>
        <p:spPr>
          <a:xfrm>
            <a:off x="4790460" y="2558245"/>
            <a:ext cx="717711" cy="330494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67B144-08E7-CB69-E0A1-A58283F3CDD5}"/>
              </a:ext>
            </a:extLst>
          </p:cNvPr>
          <p:cNvSpPr/>
          <p:nvPr/>
        </p:nvSpPr>
        <p:spPr>
          <a:xfrm>
            <a:off x="7827524" y="3092258"/>
            <a:ext cx="4244731" cy="295066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4215136-6E1D-FBE4-76B8-2CD64E6A6CF1}"/>
              </a:ext>
            </a:extLst>
          </p:cNvPr>
          <p:cNvSpPr/>
          <p:nvPr/>
        </p:nvSpPr>
        <p:spPr>
          <a:xfrm flipH="1">
            <a:off x="5840456" y="3430016"/>
            <a:ext cx="2912353" cy="93946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3F33FB5-4E2A-0D6C-6EB2-AC0AA9608724}"/>
              </a:ext>
            </a:extLst>
          </p:cNvPr>
          <p:cNvSpPr/>
          <p:nvPr/>
        </p:nvSpPr>
        <p:spPr>
          <a:xfrm>
            <a:off x="6868886" y="3872445"/>
            <a:ext cx="5203370" cy="230019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559A471-E44C-B96F-AD5E-AE9BE25F725D}"/>
              </a:ext>
            </a:extLst>
          </p:cNvPr>
          <p:cNvSpPr/>
          <p:nvPr/>
        </p:nvSpPr>
        <p:spPr>
          <a:xfrm>
            <a:off x="4812510" y="4131380"/>
            <a:ext cx="1522976" cy="324067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6032F4-E1D0-3A49-D9AE-E10384046FF0}"/>
              </a:ext>
            </a:extLst>
          </p:cNvPr>
          <p:cNvGrpSpPr/>
          <p:nvPr/>
        </p:nvGrpSpPr>
        <p:grpSpPr>
          <a:xfrm>
            <a:off x="452378" y="4584431"/>
            <a:ext cx="10890986" cy="2246783"/>
            <a:chOff x="452378" y="4584431"/>
            <a:chExt cx="10890986" cy="22467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E9EA4AD-2626-8138-5D16-912C91780A1B}"/>
                </a:ext>
              </a:extLst>
            </p:cNvPr>
            <p:cNvGrpSpPr/>
            <p:nvPr/>
          </p:nvGrpSpPr>
          <p:grpSpPr>
            <a:xfrm>
              <a:off x="452378" y="4584431"/>
              <a:ext cx="10890986" cy="2246783"/>
              <a:chOff x="1083750" y="4332018"/>
              <a:chExt cx="10890986" cy="224678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B01CC90-515D-DB48-BD03-36344E18B8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3750" y="4332018"/>
                <a:ext cx="10890986" cy="2246783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C27C893-1377-34A1-D1DF-1164D217BF60}"/>
                  </a:ext>
                </a:extLst>
              </p:cNvPr>
              <p:cNvSpPr/>
              <p:nvPr/>
            </p:nvSpPr>
            <p:spPr>
              <a:xfrm>
                <a:off x="5284702" y="5390093"/>
                <a:ext cx="5469449" cy="358794"/>
              </a:xfrm>
              <a:prstGeom prst="rect">
                <a:avLst/>
              </a:prstGeom>
              <a:solidFill>
                <a:srgbClr val="FFFF00">
                  <a:alpha val="4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`</a:t>
                </a:r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4F79762-C574-7880-AD34-C6C564E5FDA5}"/>
                  </a:ext>
                </a:extLst>
              </p:cNvPr>
              <p:cNvSpPr/>
              <p:nvPr/>
            </p:nvSpPr>
            <p:spPr>
              <a:xfrm>
                <a:off x="1083751" y="5712967"/>
                <a:ext cx="9355650" cy="489132"/>
              </a:xfrm>
              <a:prstGeom prst="rect">
                <a:avLst/>
              </a:prstGeom>
              <a:solidFill>
                <a:srgbClr val="FFFF00">
                  <a:alpha val="45098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24CE90D-176A-A7F9-B9CC-75E36486B464}"/>
                </a:ext>
              </a:extLst>
            </p:cNvPr>
            <p:cNvCxnSpPr>
              <a:cxnSpLocks/>
            </p:cNvCxnSpPr>
            <p:nvPr/>
          </p:nvCxnSpPr>
          <p:spPr>
            <a:xfrm>
              <a:off x="3712029" y="6345655"/>
              <a:ext cx="6156000" cy="0"/>
            </a:xfrm>
            <a:prstGeom prst="line">
              <a:avLst/>
            </a:prstGeom>
            <a:ln w="666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AA96E2CE-7FEC-79AB-B06A-05F28E45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2600" y="6454512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5</a:t>
            </a:fld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2559CC-244A-1EAA-8E67-61E0C1266399}"/>
              </a:ext>
            </a:extLst>
          </p:cNvPr>
          <p:cNvSpPr/>
          <p:nvPr/>
        </p:nvSpPr>
        <p:spPr>
          <a:xfrm>
            <a:off x="4653330" y="3418854"/>
            <a:ext cx="4244731" cy="295066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EBBC5A-F539-00F7-F6B5-91B5B879DC22}"/>
              </a:ext>
            </a:extLst>
          </p:cNvPr>
          <p:cNvSpPr/>
          <p:nvPr/>
        </p:nvSpPr>
        <p:spPr>
          <a:xfrm>
            <a:off x="8823768" y="3397372"/>
            <a:ext cx="3248488" cy="295065"/>
          </a:xfrm>
          <a:prstGeom prst="rect">
            <a:avLst/>
          </a:prstGeom>
          <a:solidFill>
            <a:srgbClr val="FFFF00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439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1B175E-7D24-63AA-AC2A-774CED4127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17" r="11883"/>
          <a:stretch/>
        </p:blipFill>
        <p:spPr>
          <a:xfrm>
            <a:off x="0" y="879041"/>
            <a:ext cx="12072257" cy="57187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1EABEF-BE49-CC10-06CB-5B973F907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0"/>
            <a:ext cx="2418497" cy="120924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C0AB1D2-58DE-0C59-4100-8C947A9A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08" y="-246557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P5 Timeline and Process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802B14-896A-905A-D3E0-6899E7DC2A1D}"/>
              </a:ext>
            </a:extLst>
          </p:cNvPr>
          <p:cNvSpPr txBox="1"/>
          <p:nvPr/>
        </p:nvSpPr>
        <p:spPr>
          <a:xfrm>
            <a:off x="2912396" y="758470"/>
            <a:ext cx="6509657" cy="923330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</a:rPr>
              <a:t>M</a:t>
            </a:r>
            <a:r>
              <a:rPr lang="en-GB" b="1" i="0" dirty="0">
                <a:effectLst/>
                <a:latin typeface="Arial" panose="020B0604020202020204" pitchFamily="34" charset="0"/>
              </a:rPr>
              <a:t>ulti-step process </a:t>
            </a:r>
            <a:r>
              <a:rPr lang="en-GB" b="0" i="0" dirty="0">
                <a:effectLst/>
                <a:latin typeface="Arial" panose="020B0604020202020204" pitchFamily="34" charset="0"/>
              </a:rPr>
              <a:t>that gathers broad input from all members of the community: Snowmass precedes P5 (last: 2021-2022) and is a Community </a:t>
            </a:r>
            <a:r>
              <a:rPr lang="en-GB" dirty="0">
                <a:latin typeface="Arial" panose="020B0604020202020204" pitchFamily="34" charset="0"/>
              </a:rPr>
              <a:t>P</a:t>
            </a:r>
            <a:r>
              <a:rPr lang="en-GB" b="0" i="0" dirty="0">
                <a:effectLst/>
                <a:latin typeface="Arial" panose="020B0604020202020204" pitchFamily="34" charset="0"/>
              </a:rPr>
              <a:t>lanning Exercise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68D05D-AAAD-5806-48E9-B8F0179ADECC}"/>
              </a:ext>
            </a:extLst>
          </p:cNvPr>
          <p:cNvSpPr txBox="1"/>
          <p:nvPr/>
        </p:nvSpPr>
        <p:spPr>
          <a:xfrm>
            <a:off x="5747657" y="2067566"/>
            <a:ext cx="60242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highlight>
                  <a:srgbClr val="FFFF00"/>
                </a:highlight>
              </a:rPr>
              <a:t>4 Town Hall Meetings in USA from February to May</a:t>
            </a:r>
            <a:endParaRPr lang="en-GB" sz="220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934F2F-7A96-3D15-1FB8-F24780C5E9FB}"/>
              </a:ext>
            </a:extLst>
          </p:cNvPr>
          <p:cNvSpPr txBox="1"/>
          <p:nvPr/>
        </p:nvSpPr>
        <p:spPr>
          <a:xfrm>
            <a:off x="5050848" y="3522952"/>
            <a:ext cx="70214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highlight>
                  <a:srgbClr val="FFFF00"/>
                </a:highlight>
              </a:rPr>
              <a:t>4 Closed in person Meetings in the USA from May to August</a:t>
            </a:r>
            <a:endParaRPr lang="en-GB" sz="2200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B919C6-8C50-7E92-942E-04E0B3096388}"/>
              </a:ext>
            </a:extLst>
          </p:cNvPr>
          <p:cNvSpPr txBox="1"/>
          <p:nvPr/>
        </p:nvSpPr>
        <p:spPr>
          <a:xfrm>
            <a:off x="5624626" y="4978338"/>
            <a:ext cx="58738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highlight>
                  <a:srgbClr val="FFFF00"/>
                </a:highlight>
              </a:rPr>
              <a:t>Weekly video meetings from August to December</a:t>
            </a:r>
            <a:endParaRPr lang="en-GB" sz="2200" dirty="0">
              <a:highlight>
                <a:srgbClr val="FFFF00"/>
              </a:highlight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472960-656D-F1B3-D5EE-4C3700A9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2053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50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042D9-C2D0-307A-7754-CE615687B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066" y="-162439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Budget Scenario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ACF710-51E4-225E-7ABE-7C41D86FE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33" y="1163124"/>
            <a:ext cx="10133333" cy="4485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6A6A5F-8140-98EA-4A8E-68DFB0B4F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760" y="76412"/>
            <a:ext cx="2418497" cy="12092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C6CE35-AE73-2A56-11F0-621E2FE53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2987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76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1E64830-FA2F-0242-0D73-BA7A4971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6" y="-123562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Budget Scenario and Projects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75352C-1920-C72F-8E75-7E9845BC5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095" y="1607026"/>
            <a:ext cx="9409524" cy="42857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AE0F7B-1EE2-6AAF-6F0F-09A54870D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714" y="6056782"/>
            <a:ext cx="4028571" cy="342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69A014-2F14-0D9A-C022-816F75840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3503" y="76653"/>
            <a:ext cx="2418497" cy="12092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154FDB-F8CD-DD2E-44DA-5572CA168044}"/>
              </a:ext>
            </a:extLst>
          </p:cNvPr>
          <p:cNvSpPr txBox="1"/>
          <p:nvPr/>
        </p:nvSpPr>
        <p:spPr>
          <a:xfrm>
            <a:off x="233108" y="940391"/>
            <a:ext cx="98733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b="1" dirty="0"/>
              <a:t>Proposed efforts far exceeded the budget scenarios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AE41D7-4F48-A1D4-CCD2-D95D2BECB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46143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860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29C9256-52F6-A752-2AD7-B4FBBC82D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428" y="0"/>
            <a:ext cx="2418497" cy="1209249"/>
          </a:xfrm>
          <a:prstGeom prst="rect">
            <a:avLst/>
          </a:prstGeom>
        </p:spPr>
      </p:pic>
      <p:sp>
        <p:nvSpPr>
          <p:cNvPr id="6" name="Prioritization Principles">
            <a:extLst>
              <a:ext uri="{FF2B5EF4-FFF2-40B4-BE49-F238E27FC236}">
                <a16:creationId xmlns:a16="http://schemas.microsoft.com/office/drawing/2014/main" id="{07AA3CE4-2BBF-4846-0DD9-8F2E2D532A85}"/>
              </a:ext>
            </a:extLst>
          </p:cNvPr>
          <p:cNvSpPr txBox="1">
            <a:spLocks/>
          </p:cNvSpPr>
          <p:nvPr/>
        </p:nvSpPr>
        <p:spPr>
          <a:xfrm>
            <a:off x="803863" y="0"/>
            <a:ext cx="9965915" cy="9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b="1" dirty="0">
                <a:solidFill>
                  <a:schemeClr val="accent1"/>
                </a:solidFill>
              </a:rPr>
              <a:t>Prioritization Principles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BB7BBC-5876-23B5-922A-FD278C591B34}"/>
              </a:ext>
            </a:extLst>
          </p:cNvPr>
          <p:cNvSpPr txBox="1"/>
          <p:nvPr/>
        </p:nvSpPr>
        <p:spPr>
          <a:xfrm>
            <a:off x="207668" y="960952"/>
            <a:ext cx="11776664" cy="577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defTabSz="361188">
              <a:spcBef>
                <a:spcPts val="0"/>
              </a:spcBef>
              <a:buSzTx/>
              <a:buNone/>
              <a:defRPr sz="474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In the process of prioritization, we considered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 scientific opportunities, </a:t>
            </a:r>
            <a:r>
              <a:rPr lang="en-GB" sz="2800" b="1" dirty="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budgetary realism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800" b="1" dirty="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a balanced portfolio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as major decision drivers</a:t>
            </a:r>
          </a:p>
          <a:p>
            <a:pPr marL="0" indent="0" defTabSz="361188">
              <a:spcBef>
                <a:spcPts val="1000"/>
              </a:spcBef>
              <a:buSzTx/>
              <a:buNone/>
              <a:defRPr sz="3950" b="1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Large projects (&gt;$250M)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Paradigm-changing discovery potential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World-leading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Unique in the world</a:t>
            </a:r>
          </a:p>
          <a:p>
            <a:pPr marL="0" indent="0" defTabSz="361188">
              <a:spcBef>
                <a:spcPts val="1000"/>
              </a:spcBef>
              <a:buSzTx/>
              <a:buNone/>
              <a:defRPr sz="3950" b="1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Medium projects ($50–250M)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Excellent discovery potential or development of major tools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World-class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Competitive</a:t>
            </a:r>
          </a:p>
          <a:p>
            <a:pPr marL="0" indent="0" defTabSz="361188">
              <a:spcBef>
                <a:spcPts val="1000"/>
              </a:spcBef>
              <a:buSzTx/>
              <a:buNone/>
              <a:defRPr sz="3950" b="1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Small projects (&lt;$50M)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Discovery potential, well-defined measurements, or outstanding technology development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World-class</a:t>
            </a:r>
          </a:p>
          <a:p>
            <a:pPr marL="0" indent="0" defTabSz="361188">
              <a:spcBef>
                <a:spcPts val="0"/>
              </a:spcBef>
              <a:buSzTx/>
              <a:buNone/>
              <a:defRPr sz="395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• Excellent training grounds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9E529E-1D93-F21A-1AF3-F5B4F1888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190" y="2047294"/>
            <a:ext cx="3990476" cy="16095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DBE7C7-B1F1-260F-982E-CECC7994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D3E2756-8032-41F0-A06E-C70BFC462430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258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688</Words>
  <Application>Microsoft Office PowerPoint</Application>
  <PresentationFormat>Widescreen</PresentationFormat>
  <Paragraphs>118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Arial</vt:lpstr>
      <vt:lpstr>Calibri</vt:lpstr>
      <vt:lpstr>Calibri </vt:lpstr>
      <vt:lpstr>Calibri Light</vt:lpstr>
      <vt:lpstr>Roboto</vt:lpstr>
      <vt:lpstr>Wingdings</vt:lpstr>
      <vt:lpstr>Office Theme</vt:lpstr>
      <vt:lpstr>Outcome of P5 Process</vt:lpstr>
      <vt:lpstr>P5</vt:lpstr>
      <vt:lpstr>PowerPoint Presentation</vt:lpstr>
      <vt:lpstr>PowerPoint Presentation</vt:lpstr>
      <vt:lpstr>P5 Timeline and Charge</vt:lpstr>
      <vt:lpstr>P5 Timeline and Process</vt:lpstr>
      <vt:lpstr>Budget Scenario</vt:lpstr>
      <vt:lpstr>Budget Scenario and Projects</vt:lpstr>
      <vt:lpstr>PowerPoint Presentation</vt:lpstr>
      <vt:lpstr>Subcommittee on Costs/Risks/Schedule</vt:lpstr>
      <vt:lpstr>Since the 2014 P5</vt:lpstr>
      <vt:lpstr>PowerPoint Presentation</vt:lpstr>
      <vt:lpstr>PowerPoint Presentation</vt:lpstr>
      <vt:lpstr>Overview and Vision</vt:lpstr>
      <vt:lpstr>Recommendation 1</vt:lpstr>
      <vt:lpstr>Recommendation 1</vt:lpstr>
      <vt:lpstr>Recommendation 2</vt:lpstr>
      <vt:lpstr>Recommendation 2</vt:lpstr>
      <vt:lpstr>Recommendation 3</vt:lpstr>
      <vt:lpstr>Recommendation 4</vt:lpstr>
      <vt:lpstr>Recommendation 4</vt:lpstr>
      <vt:lpstr>Muon Collider</vt:lpstr>
      <vt:lpstr>The Path to a 10 TeV pCM</vt:lpstr>
      <vt:lpstr>Collider R&amp;D (1/2)</vt:lpstr>
      <vt:lpstr>Collider R&amp;D (2/2)</vt:lpstr>
      <vt:lpstr>Recommendation 4</vt:lpstr>
      <vt:lpstr>Recommendation 4</vt:lpstr>
      <vt:lpstr>Recommendation 5</vt:lpstr>
      <vt:lpstr>Recommendation 5</vt:lpstr>
      <vt:lpstr>Recommendation 6</vt:lpstr>
      <vt:lpstr>Less Favorable Budget Scenario</vt:lpstr>
      <vt:lpstr>PowerPoint Presentation</vt:lpstr>
      <vt:lpstr>PowerPoint Presentation</vt:lpstr>
      <vt:lpstr>Thanks for your attention !</vt:lpstr>
      <vt:lpstr>Additional slides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Quantum Universe</dc:title>
  <dc:creator>Amalia Ballarino</dc:creator>
  <cp:lastModifiedBy>Amalia Ballarino</cp:lastModifiedBy>
  <cp:revision>149</cp:revision>
  <dcterms:created xsi:type="dcterms:W3CDTF">2024-02-29T11:57:11Z</dcterms:created>
  <dcterms:modified xsi:type="dcterms:W3CDTF">2024-03-12T13:58:59Z</dcterms:modified>
</cp:coreProperties>
</file>