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64" r:id="rId2"/>
    <p:sldId id="21103" r:id="rId3"/>
    <p:sldId id="21136" r:id="rId4"/>
    <p:sldId id="701" r:id="rId5"/>
    <p:sldId id="21109" r:id="rId6"/>
    <p:sldId id="21137" r:id="rId7"/>
    <p:sldId id="21138" r:id="rId8"/>
    <p:sldId id="21139" r:id="rId9"/>
    <p:sldId id="21140" r:id="rId10"/>
    <p:sldId id="21142" r:id="rId11"/>
    <p:sldId id="21143" r:id="rId12"/>
    <p:sldId id="21144" r:id="rId13"/>
    <p:sldId id="21141" r:id="rId14"/>
    <p:sldId id="21131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A9FFBD"/>
    <a:srgbClr val="FFE221"/>
    <a:srgbClr val="FFDB3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36" autoAdjust="0"/>
    <p:restoredTop sz="96281" autoAdjust="0"/>
  </p:normalViewPr>
  <p:slideViewPr>
    <p:cSldViewPr snapToObjects="1" showGuides="1">
      <p:cViewPr varScale="1">
        <p:scale>
          <a:sx n="110" d="100"/>
          <a:sy n="110" d="100"/>
        </p:scale>
        <p:origin x="192" y="116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12/03/2024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39726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12/03/2024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704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                  Timeline, IMCC Annual, March 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>
            <a:lvl1pPr marL="342900" indent="-3429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1pPr>
            <a:lvl2pPr marL="742950" indent="-28575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2pPr>
            <a:lvl3pPr marL="11430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3pPr>
            <a:lvl4pPr marL="16002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4pPr>
            <a:lvl5pPr marL="2057400" indent="-228600">
              <a:buClr>
                <a:schemeClr val="tx1"/>
              </a:buClr>
              <a:buFont typeface="Arial"/>
              <a:buChar char="•"/>
              <a:defRPr sz="2000">
                <a:solidFill>
                  <a:srgbClr val="000000"/>
                </a:solidFill>
                <a:latin typeface="+mn-lt"/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9512" y="4948014"/>
            <a:ext cx="7516688" cy="230015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                  Timeline, IMCC Annual, March 2024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565175"/>
          </a:xfrm>
          <a:prstGeom prst="rect">
            <a:avLst/>
          </a:prstGeom>
        </p:spPr>
        <p:txBody>
          <a:bodyPr vert="horz" lIns="0" tIns="0" rIns="0" bIns="0"/>
          <a:lstStyle>
            <a:lvl1pPr>
              <a:defRPr sz="3600" b="0">
                <a:latin typeface="+mj-lt"/>
              </a:defRPr>
            </a:lvl1pPr>
          </a:lstStyle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948014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                  Timeline, IMCC Annual, March 2024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48014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90194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/>
              <a:t>D. Schulte                        Timeline, IMCC Annual, March 2024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8" descr="MUON-Slide-graphBase-pagebottom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2699" y="4876006"/>
            <a:ext cx="9144000" cy="337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-20538"/>
            <a:ext cx="8229600" cy="432048"/>
          </a:xfrm>
          <a:prstGeom prst="rect">
            <a:avLst/>
          </a:prstGeom>
        </p:spPr>
        <p:txBody>
          <a:bodyPr lIns="74258" tIns="37129" rIns="74258" bIns="37129"/>
          <a:lstStyle>
            <a:lvl1pPr>
              <a:defRPr sz="3200" b="0"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496" y="4948013"/>
            <a:ext cx="5616624" cy="265337"/>
          </a:xfrm>
          <a:prstGeom prst="rect">
            <a:avLst/>
          </a:prstGeom>
        </p:spPr>
        <p:txBody>
          <a:bodyPr lIns="74258" tIns="37129" rIns="74258" bIns="37129"/>
          <a:lstStyle>
            <a:lvl1pPr algn="l">
              <a:defRPr sz="1200">
                <a:latin typeface="Calibri"/>
                <a:cs typeface="Calibri"/>
              </a:defRPr>
            </a:lvl1pPr>
          </a:lstStyle>
          <a:p>
            <a:r>
              <a:rPr lang="en-US"/>
              <a:t>D. Schulte                        Timeline, IMCC Annual, March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56376" y="4948014"/>
            <a:ext cx="406399" cy="192882"/>
          </a:xfrm>
          <a:prstGeom prst="rect">
            <a:avLst/>
          </a:prstGeom>
        </p:spPr>
        <p:txBody>
          <a:bodyPr lIns="74258" tIns="37129" rIns="74258" bIns="37129"/>
          <a:lstStyle/>
          <a:p>
            <a:fld id="{3478A56A-6164-B14D-A8F7-980D09C4DD9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02838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4948014"/>
            <a:ext cx="9144000" cy="265336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8245033" y="36001"/>
            <a:ext cx="879566" cy="879566"/>
          </a:xfrm>
          <a:prstGeom prst="rect">
            <a:avLst/>
          </a:prstGeom>
        </p:spPr>
      </p:pic>
      <p:sp>
        <p:nvSpPr>
          <p:cNvPr id="4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62202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2" name="Picture 1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2D90069C-07BF-F22E-2883-85650F37071F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  <p:sldLayoutId id="2147483671" r:id="rId5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emf"/><Relationship Id="rId4" Type="http://schemas.openxmlformats.org/officeDocument/2006/relationships/image" Target="../media/image14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4860032" y="4155926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Calibri"/>
                <a:cs typeface="Calibri"/>
              </a:rPr>
              <a:t>IMCC Annual Meeting, March 2024    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2123728" y="1779662"/>
            <a:ext cx="46669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Calibri"/>
                <a:cs typeface="Calibri"/>
              </a:rPr>
              <a:t>Timeline</a:t>
            </a:r>
          </a:p>
        </p:txBody>
      </p:sp>
      <p:sp>
        <p:nvSpPr>
          <p:cNvPr id="9" name="ZoneTexte 86"/>
          <p:cNvSpPr txBox="1"/>
          <p:nvPr/>
        </p:nvSpPr>
        <p:spPr>
          <a:xfrm>
            <a:off x="1691680" y="2715766"/>
            <a:ext cx="547260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/>
                <a:cs typeface="Calibri"/>
              </a:rPr>
              <a:t>D. Schulte</a:t>
            </a:r>
          </a:p>
          <a:p>
            <a:pPr algn="ctr"/>
            <a:r>
              <a:rPr lang="en-US" sz="1600" dirty="0">
                <a:latin typeface="Calibri"/>
                <a:cs typeface="Calibri"/>
              </a:rPr>
              <a:t>On behalf of the International Muon Collider Collaboration</a:t>
            </a:r>
          </a:p>
        </p:txBody>
      </p:sp>
      <p:pic>
        <p:nvPicPr>
          <p:cNvPr id="3" name="Picture 2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F240389E-9CEE-39F2-F307-4C292D9B11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12360" y="94453"/>
            <a:ext cx="1278826" cy="146918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2F6C843-49F1-6D74-AF6B-BBBFA07D46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5" y="4219644"/>
            <a:ext cx="1292030" cy="86135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9D3C3A7-A2E6-0F03-03B3-3F83A51A2268}"/>
              </a:ext>
            </a:extLst>
          </p:cNvPr>
          <p:cNvSpPr/>
          <p:nvPr/>
        </p:nvSpPr>
        <p:spPr>
          <a:xfrm>
            <a:off x="1327525" y="4467501"/>
            <a:ext cx="5031133" cy="5279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Research and Innovation programme under GAs No 101094300 and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Magnets: Muon Beam Production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50F9E7-3E24-C510-3BD4-36DFED2F7C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7E9425D-E2EC-6F4E-EF88-E44857F692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6" t="7329" r="26891" b="33858"/>
          <a:stretch/>
        </p:blipFill>
        <p:spPr>
          <a:xfrm>
            <a:off x="35496" y="948058"/>
            <a:ext cx="6748895" cy="3955910"/>
          </a:xfrm>
          <a:prstGeom prst="rect">
            <a:avLst/>
          </a:prstGeom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4E2BE82-37BD-106E-B4F1-770391681ADA}"/>
              </a:ext>
            </a:extLst>
          </p:cNvPr>
          <p:cNvCxnSpPr>
            <a:cxnSpLocks/>
          </p:cNvCxnSpPr>
          <p:nvPr/>
        </p:nvCxnSpPr>
        <p:spPr>
          <a:xfrm>
            <a:off x="4139952" y="1059582"/>
            <a:ext cx="0" cy="38443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9074BC2-A9BB-F906-9BFA-502A7357623D}"/>
              </a:ext>
            </a:extLst>
          </p:cNvPr>
          <p:cNvSpPr txBox="1"/>
          <p:nvPr/>
        </p:nvSpPr>
        <p:spPr>
          <a:xfrm>
            <a:off x="6876256" y="2196028"/>
            <a:ext cx="2232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Not all technology is ready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B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ut are confident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Large number requires important effort</a:t>
            </a: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any different cell require several integration teams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4DA4C6A-CF4A-AC9A-B254-5900E7897909}"/>
              </a:ext>
            </a:extLst>
          </p:cNvPr>
          <p:cNvSpPr txBox="1"/>
          <p:nvPr/>
        </p:nvSpPr>
        <p:spPr>
          <a:xfrm>
            <a:off x="6784391" y="1059582"/>
            <a:ext cx="2324113" cy="646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Bottura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M.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Statera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F.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Boattini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S.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Mariotto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B.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Caiffi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, S.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Fabbri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17639323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Magnets: Muon Beam Acceleration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50F9E7-3E24-C510-3BD4-36DFED2F7C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20E95A-6CD0-1564-611A-CD7F2589C07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412" t="7330" r="17794" b="35355"/>
          <a:stretch/>
        </p:blipFill>
        <p:spPr>
          <a:xfrm>
            <a:off x="14349" y="1159517"/>
            <a:ext cx="6861907" cy="3572473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E5DB327-F5F5-D0FA-5D0F-7637C319A501}"/>
              </a:ext>
            </a:extLst>
          </p:cNvPr>
          <p:cNvCxnSpPr>
            <a:cxnSpLocks/>
          </p:cNvCxnSpPr>
          <p:nvPr/>
        </p:nvCxnSpPr>
        <p:spPr>
          <a:xfrm>
            <a:off x="3851920" y="1103628"/>
            <a:ext cx="0" cy="38443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E7F67EB-AE89-F915-96AF-7F2E5ACEE88E}"/>
              </a:ext>
            </a:extLst>
          </p:cNvPr>
          <p:cNvSpPr txBox="1"/>
          <p:nvPr/>
        </p:nvSpPr>
        <p:spPr>
          <a:xfrm>
            <a:off x="6812059" y="1225442"/>
            <a:ext cx="2232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Mature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technology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Large number requires important effort in production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ower converter technology known but test required</a:t>
            </a:r>
          </a:p>
        </p:txBody>
      </p:sp>
    </p:spTree>
    <p:extLst>
      <p:ext uri="{BB962C8B-B14F-4D97-AF65-F5344CB8AC3E}">
        <p14:creationId xmlns:p14="http://schemas.microsoft.com/office/powerpoint/2010/main" val="19243199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Magnets: Collider Ring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50F9E7-3E24-C510-3BD4-36DFED2F7C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D4447F-9404-6F90-17A2-332B31293F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294" t="8985" r="7352" b="47104"/>
          <a:stretch/>
        </p:blipFill>
        <p:spPr>
          <a:xfrm>
            <a:off x="24264" y="1354858"/>
            <a:ext cx="6851505" cy="2433784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80938067-A173-9595-E830-473CC307B125}"/>
              </a:ext>
            </a:extLst>
          </p:cNvPr>
          <p:cNvCxnSpPr>
            <a:cxnSpLocks/>
          </p:cNvCxnSpPr>
          <p:nvPr/>
        </p:nvCxnSpPr>
        <p:spPr>
          <a:xfrm>
            <a:off x="3275856" y="987574"/>
            <a:ext cx="0" cy="38443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9C622B9-F039-0DCB-5CFB-E3281D810267}"/>
              </a:ext>
            </a:extLst>
          </p:cNvPr>
          <p:cNvSpPr txBox="1"/>
          <p:nvPr/>
        </p:nvSpPr>
        <p:spPr>
          <a:xfrm>
            <a:off x="6876256" y="1663809"/>
            <a:ext cx="22322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LTS can be based on HL-LHC experience</a:t>
            </a:r>
          </a:p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Development required but foreseen inn HFM and US-MDP</a:t>
            </a:r>
          </a:p>
          <a:p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HTS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requires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development</a:t>
            </a:r>
            <a:endParaRPr lang="de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Not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mature</a:t>
            </a:r>
            <a:r>
              <a:rPr lang="de-CH" sz="1400" dirty="0">
                <a:latin typeface="Calibri" panose="020F0502020204030204" pitchFamily="34" charset="0"/>
                <a:cs typeface="Calibri" panose="020F0502020204030204" pitchFamily="34" charset="0"/>
              </a:rPr>
              <a:t> in 15 </a:t>
            </a:r>
            <a:r>
              <a:rPr lang="de-CH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years</a:t>
            </a:r>
            <a:endParaRPr lang="en-CH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2316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Magnets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7A32C0FA-1A31-AFCE-7669-308EA94AB26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6515" r="8330" b="18939"/>
          <a:stretch/>
        </p:blipFill>
        <p:spPr>
          <a:xfrm>
            <a:off x="714983" y="509667"/>
            <a:ext cx="3805187" cy="43789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FF8A16E-D777-4ADA-8B60-2BC4C0839ACE}"/>
              </a:ext>
            </a:extLst>
          </p:cNvPr>
          <p:cNvSpPr txBox="1"/>
          <p:nvPr/>
        </p:nvSpPr>
        <p:spPr>
          <a:xfrm>
            <a:off x="4717253" y="1221596"/>
            <a:ext cx="40312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plan is a living entity, it is made to be changed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plan is a tool to facilitate our work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 plan is a powerful instrument to set work objectives and priorities</a:t>
            </a:r>
          </a:p>
          <a:p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To work well,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a plan needs to be shared and integrated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0D6368-C15B-9D71-A665-AAD9063D975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6416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Way Forward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5EB9B3E3-9222-BA50-0E70-E8356704E5E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845" y="721023"/>
            <a:ext cx="8850310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Consolidate timeline this year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Might need to provide strategy input early 2025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Need to discuss the timelines with experts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Are the assumed durations realistic?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Is the interplay of different parts OK?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Are we missing something?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What is needed for decision making?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What are regional requirements?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Understand the needs of the US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How should the longer timelines look like?</a:t>
            </a:r>
          </a:p>
          <a:p>
            <a:pPr marL="742950" lvl="1" indent="-285750" defTabSz="9144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Tried to anticipate some in the tentative timeline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When is a Reference Design Report (or similar) needed?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When is a costed R&amp;D </a:t>
            </a:r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programme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required?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en-US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Similar considerations for other regions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285F51F-8BAD-73B7-EB2F-B2B85DBD56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14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57C437A-326A-187F-8AAF-29FD0C6D25A5}"/>
              </a:ext>
            </a:extLst>
          </p:cNvPr>
          <p:cNvSpPr txBox="1"/>
          <p:nvPr/>
        </p:nvSpPr>
        <p:spPr>
          <a:xfrm>
            <a:off x="4788024" y="1491630"/>
            <a:ext cx="4057387" cy="15696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Many thanks to the people that help in the initial discussions: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Steinar Stapnes, Roberto Losito, Chris Rogers, Andrea Wulzer, Donatella Lucchesi, Nadia Pastrone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Luca Bottura, Lucio Rossi, Alexej Grudiev, Rob van Welderen, Christian </a:t>
            </a:r>
            <a:r>
              <a:rPr lang="en-CH" sz="1200">
                <a:latin typeface="Calibri" panose="020F0502020204030204" pitchFamily="34" charset="0"/>
                <a:cs typeface="Calibri" panose="020F0502020204030204" pitchFamily="34" charset="0"/>
              </a:rPr>
              <a:t>Carli, Anton Lechner, 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Mark Palmer, Sergo Jindariani, Diktys Stratakis, Sridhara Rao Dasu, Stephen Gourlay, V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l</a:t>
            </a:r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adimir Shiltsev</a:t>
            </a:r>
          </a:p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Dave Nebold</a:t>
            </a:r>
          </a:p>
        </p:txBody>
      </p:sp>
    </p:spTree>
    <p:extLst>
      <p:ext uri="{BB962C8B-B14F-4D97-AF65-F5344CB8AC3E}">
        <p14:creationId xmlns:p14="http://schemas.microsoft.com/office/powerpoint/2010/main" val="37401856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Box 1"/>
          <p:cNvSpPr/>
          <p:nvPr/>
        </p:nvSpPr>
        <p:spPr>
          <a:xfrm>
            <a:off x="251520" y="915592"/>
            <a:ext cx="5400600" cy="309109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Start developing timeline (still evolving)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400" strike="noStrike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Uncertainties from p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hysics case (e.g. HL-LHC), society development, budget profile etc.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 concept be mature for decision before 2040 and start operation before 2050?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Identifying shortest possible “technically limited” timeline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Accept performance compromises that are required on this timescale</a:t>
            </a:r>
          </a:p>
          <a:p>
            <a:pPr>
              <a:lnSpc>
                <a:spcPct val="100000"/>
              </a:lnSpc>
            </a:pPr>
            <a:endParaRPr lang="en-US" sz="14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Tentatively identified main technologies that might limit the timeline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Muon cooling technologies and integration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spc="-1" dirty="0"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Magnet technology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Detector technologies</a:t>
            </a:r>
          </a:p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Needs to be reviewed</a:t>
            </a:r>
          </a:p>
        </p:txBody>
      </p:sp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0">
            <a:noFill/>
          </a:ln>
        </p:spPr>
        <p:txBody>
          <a:bodyPr lIns="74160" tIns="37080" rIns="74160" bIns="37080" anchor="t">
            <a:noAutofit/>
          </a:bodyPr>
          <a:lstStyle/>
          <a:p>
            <a:pPr indent="0" algn="ctr">
              <a:lnSpc>
                <a:spcPct val="100000"/>
              </a:lnSpc>
              <a:buNone/>
            </a:pPr>
            <a:r>
              <a:rPr lang="en-US" sz="3200" b="0" spc="-1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Timeline Considerations</a:t>
            </a:r>
            <a:endParaRPr lang="en-US" sz="3200" b="0" strike="noStrike" spc="-1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C5FCBD-2A02-A667-A8C5-E3FAFB1638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Schulte                        Timeline, IMCC Annual, March 2024</a:t>
            </a:r>
            <a:endParaRPr lang="en-US" dirty="0"/>
          </a:p>
        </p:txBody>
      </p:sp>
      <p:pic>
        <p:nvPicPr>
          <p:cNvPr id="7" name="Picture 6" descr="A picture containing text, font, graphics, design&#10;&#10;Description automatically generated">
            <a:extLst>
              <a:ext uri="{FF2B5EF4-FFF2-40B4-BE49-F238E27FC236}">
                <a16:creationId xmlns:a16="http://schemas.microsoft.com/office/drawing/2014/main" id="{9E0C430E-E6D8-2ABE-01FA-DAA488A65F6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7" y="36001"/>
            <a:ext cx="792088" cy="909994"/>
          </a:xfrm>
          <a:prstGeom prst="rect">
            <a:avLst/>
          </a:prstGeom>
        </p:spPr>
      </p:pic>
      <p:pic>
        <p:nvPicPr>
          <p:cNvPr id="8" name="Picture 7" descr="p0.pdf">
            <a:extLst>
              <a:ext uri="{FF2B5EF4-FFF2-40B4-BE49-F238E27FC236}">
                <a16:creationId xmlns:a16="http://schemas.microsoft.com/office/drawing/2014/main" id="{AC10D010-E30F-E725-4FF5-1E9BC8AF63E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067" t="8738" r="4729" b="3773"/>
          <a:stretch/>
        </p:blipFill>
        <p:spPr>
          <a:xfrm>
            <a:off x="5638680" y="1131590"/>
            <a:ext cx="3253800" cy="22322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668EDF66-7B0A-4A35-D915-2B498A6130B4}"/>
              </a:ext>
            </a:extLst>
          </p:cNvPr>
          <p:cNvSpPr txBox="1"/>
          <p:nvPr/>
        </p:nvSpPr>
        <p:spPr>
          <a:xfrm rot="1468634">
            <a:off x="5652120" y="1995686"/>
            <a:ext cx="2640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To be reviewed by 2026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E36A229-197C-3923-01C1-58147C6880F2}"/>
              </a:ext>
            </a:extLst>
          </p:cNvPr>
          <p:cNvSpPr txBox="1"/>
          <p:nvPr/>
        </p:nvSpPr>
        <p:spPr>
          <a:xfrm>
            <a:off x="558465" y="4155926"/>
            <a:ext cx="8108695" cy="5232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Expect that other technologies can be accelerated if funding is increased appropriately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But </a:t>
            </a:r>
            <a:r>
              <a:rPr lang="en-US" sz="14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they are equally important </a:t>
            </a:r>
            <a:r>
              <a:rPr lang="en-US" sz="14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now to support that the muon collider can be done and can perform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BE70A4-C5D9-DA6D-73C1-4A254DAA1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78A56A-6164-B14D-A8F7-980D09C4DD9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7616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Staging Strategy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652BFD6-6F1C-0968-5F92-B09E0222CE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915566"/>
            <a:ext cx="5400600" cy="3600400"/>
          </a:xfrm>
          <a:prstGeom prst="rect">
            <a:avLst/>
          </a:prstGeom>
        </p:spPr>
      </p:pic>
      <p:sp>
        <p:nvSpPr>
          <p:cNvPr id="4" name="TextBox 1">
            <a:extLst>
              <a:ext uri="{FF2B5EF4-FFF2-40B4-BE49-F238E27FC236}">
                <a16:creationId xmlns:a16="http://schemas.microsoft.com/office/drawing/2014/main" id="{3331BD81-6872-66B3-AA2C-8C87975ED2FF}"/>
              </a:ext>
            </a:extLst>
          </p:cNvPr>
          <p:cNvSpPr/>
          <p:nvPr/>
        </p:nvSpPr>
        <p:spPr>
          <a:xfrm>
            <a:off x="179512" y="843558"/>
            <a:ext cx="4896544" cy="3952869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74160" tIns="37080" rIns="74160" bIns="3708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Assumptions: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O(15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technology available for solenoids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Nb</a:t>
            </a:r>
            <a:r>
              <a:rPr lang="en-US" sz="1200" spc="-1" baseline="-25000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Sn available for collider ring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In O(25 years):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HTS available for collider ring</a:t>
            </a:r>
          </a:p>
          <a:p>
            <a:pPr>
              <a:lnSpc>
                <a:spcPct val="100000"/>
              </a:lnSpc>
            </a:pPr>
            <a:endParaRPr lang="en-US" sz="12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Scenario 1: Energy staging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Start at lower energy (e.g. 3 </a:t>
            </a:r>
            <a:r>
              <a:rPr lang="en-US" sz="12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)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Build additional accelerator and collider ring later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Requires less budget for first stage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3 </a:t>
            </a:r>
            <a:r>
              <a:rPr lang="en-US" sz="1200" spc="-1" dirty="0" err="1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TeV</a:t>
            </a: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 design takes lower performance into account</a:t>
            </a:r>
          </a:p>
          <a:p>
            <a:pPr>
              <a:lnSpc>
                <a:spcPct val="100000"/>
              </a:lnSpc>
            </a:pPr>
            <a:endParaRPr lang="en-US" sz="1200" spc="-1" dirty="0">
              <a:solidFill>
                <a:srgbClr val="000000"/>
              </a:solidFill>
              <a:latin typeface="Calibri" panose="020F0502020204030204" pitchFamily="34" charset="0"/>
              <a:ea typeface="DejaVu Sans"/>
              <a:cs typeface="Calibri" panose="020F0502020204030204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Scenario 2: Luminosity staging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Start at full energy, but less performant collider ring magnets</a:t>
            </a:r>
          </a:p>
          <a:p>
            <a:pPr marL="171450" indent="-1714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Main sources of luminosity loss are collider arcs and interaction region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Can recover interaction region later (as in HL-LHC)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But need full budget right away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Some luminosity loss remains (O(1.5))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sz="1200" spc="-1" dirty="0">
                <a:solidFill>
                  <a:srgbClr val="000000"/>
                </a:solidFill>
                <a:latin typeface="Calibri" panose="020F0502020204030204" pitchFamily="34" charset="0"/>
                <a:ea typeface="DejaVu Sans"/>
                <a:cs typeface="Calibri" panose="020F0502020204030204" pitchFamily="34" charset="0"/>
              </a:rPr>
              <a:t>More power for the collider ring required (lower magnet temperature)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C4AEA61-7440-4DFE-A850-1513337A57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06917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b="0" dirty="0">
                <a:latin typeface="Calibri"/>
                <a:cs typeface="Calibri"/>
              </a:rPr>
              <a:t>Initial Staged Target Parameters</a:t>
            </a: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62731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pPr algn="l"/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9690311"/>
              </p:ext>
            </p:extLst>
          </p:nvPr>
        </p:nvGraphicFramePr>
        <p:xfrm>
          <a:off x="3143563" y="771550"/>
          <a:ext cx="5760641" cy="4081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7705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1470">
                  <a:extLst>
                    <a:ext uri="{9D8B030D-6E8A-4147-A177-3AD203B41FA5}">
                      <a16:colId xmlns:a16="http://schemas.microsoft.com/office/drawing/2014/main" val="2236530127"/>
                    </a:ext>
                  </a:extLst>
                </a:gridCol>
                <a:gridCol w="88767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02115">
                  <a:extLst>
                    <a:ext uri="{9D8B030D-6E8A-4147-A177-3AD203B41FA5}">
                      <a16:colId xmlns:a16="http://schemas.microsoft.com/office/drawing/2014/main" val="2833354472"/>
                    </a:ext>
                  </a:extLst>
                </a:gridCol>
              </a:tblGrid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Parameter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latin typeface="Calibri"/>
                          <a:cs typeface="Calibri"/>
                        </a:rPr>
                        <a:t>Unit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3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TeV</a:t>
                      </a:r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L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34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 cm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-2</a:t>
                      </a:r>
                      <a:r>
                        <a:rPr lang="en-US" sz="1400" b="1" baseline="0" dirty="0">
                          <a:latin typeface="Calibri"/>
                          <a:cs typeface="Calibri"/>
                        </a:rPr>
                        <a:t>s</a:t>
                      </a:r>
                      <a:r>
                        <a:rPr lang="en-US" sz="1400" b="1" baseline="30000" dirty="0">
                          <a:latin typeface="Calibri"/>
                          <a:cs typeface="Calibri"/>
                        </a:rPr>
                        <a:t>-1</a:t>
                      </a:r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20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dirty="0"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6?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latin typeface="Calibri"/>
                          <a:cs typeface="Calibri"/>
                        </a:rPr>
                        <a:t>13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N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10</a:t>
                      </a:r>
                      <a:r>
                        <a:rPr lang="en-US" sz="1400" baseline="300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12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2.2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1.8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f</a:t>
                      </a:r>
                      <a:r>
                        <a:rPr lang="en-US" sz="1400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r</a:t>
                      </a:r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Hz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strike="noStrike" baseline="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  <a:endParaRPr lang="en-US" sz="1400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P</a:t>
                      </a:r>
                      <a:r>
                        <a:rPr lang="en-US" sz="1400" b="1" baseline="-25000" dirty="0" err="1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beam</a:t>
                      </a:r>
                      <a:endParaRPr lang="en-US" sz="1400" b="1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MW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5.3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  <a:endParaRPr lang="en-US" sz="1400" b="1" strike="sngStrike" dirty="0">
                        <a:solidFill>
                          <a:srgbClr val="0000FF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strike="noStrike" dirty="0">
                          <a:solidFill>
                            <a:srgbClr val="0000FF"/>
                          </a:solidFill>
                          <a:latin typeface="Calibri"/>
                          <a:cs typeface="Calibri"/>
                        </a:rPr>
                        <a:t>14.4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C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km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4.5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&lt;B&gt;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T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10.5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00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000000"/>
                          </a:solidFill>
                          <a:latin typeface="Calibri"/>
                          <a:cs typeface="Calibri"/>
                        </a:rPr>
                        <a:t>7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L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MeV 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7.5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E</a:t>
                      </a:r>
                      <a:r>
                        <a:rPr lang="en-US" sz="1400" baseline="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 / E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%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0.05?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0.1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z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3?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β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mm</a:t>
                      </a: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3?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ε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25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8032"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σ</a:t>
                      </a:r>
                      <a:r>
                        <a:rPr lang="en-US" sz="1400" baseline="-250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x,y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μm</a:t>
                      </a:r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3.0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>
                        <a:solidFill>
                          <a:srgbClr val="FF0000"/>
                        </a:solidFill>
                        <a:latin typeface="Calibri"/>
                        <a:cs typeface="Calibri"/>
                      </a:endParaRP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1.3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0000"/>
                          </a:solidFill>
                          <a:latin typeface="Calibri"/>
                          <a:cs typeface="Calibri"/>
                        </a:rPr>
                        <a:t>0.9</a:t>
                      </a:r>
                    </a:p>
                  </a:txBody>
                  <a:tcPr marL="100489" marR="100489" marT="50292" marB="50292">
                    <a:solidFill>
                      <a:srgbClr val="FD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167789" y="1182871"/>
            <a:ext cx="2820035" cy="311765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lIns="100459" tIns="50230" rIns="100459" bIns="50230" rtlCol="0">
            <a:spAutoFit/>
          </a:bodyPr>
          <a:lstStyle/>
          <a:p>
            <a:pPr algn="ctr"/>
            <a:r>
              <a:rPr lang="en-US" sz="1400" b="1" dirty="0">
                <a:latin typeface="Calibri"/>
                <a:cs typeface="Calibri"/>
              </a:rPr>
              <a:t>Target integrated luminosities</a:t>
            </a: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dirty="0">
              <a:latin typeface="Calibri"/>
              <a:cs typeface="Calibri"/>
            </a:endParaRPr>
          </a:p>
          <a:p>
            <a:endParaRPr lang="en-US" sz="1400" b="1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Need to spell out scenarios</a:t>
            </a:r>
          </a:p>
          <a:p>
            <a:endParaRPr lang="en-US" sz="1400" b="1" dirty="0">
              <a:latin typeface="Calibri"/>
              <a:cs typeface="Calibri"/>
            </a:endParaRPr>
          </a:p>
          <a:p>
            <a:r>
              <a:rPr lang="en-US" sz="1400" b="1" dirty="0">
                <a:latin typeface="Calibri"/>
                <a:cs typeface="Calibri"/>
              </a:rPr>
              <a:t>Need to integrate potential performance limitations for technical risk, cost, power, …</a:t>
            </a: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8" name="Picture 7" descr="p0.tif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540414"/>
            <a:ext cx="2454495" cy="137064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DB7D35E-96EC-F47A-DAC3-F6C602157919}"/>
              </a:ext>
            </a:extLst>
          </p:cNvPr>
          <p:cNvSpPr txBox="1"/>
          <p:nvPr/>
        </p:nvSpPr>
        <p:spPr>
          <a:xfrm rot="2700000">
            <a:off x="4489757" y="2372455"/>
            <a:ext cx="476983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Example as discussion basis</a:t>
            </a:r>
          </a:p>
          <a:p>
            <a:pPr algn="ctr"/>
            <a:r>
              <a:rPr lang="en-US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lang="en-CH" sz="3200" dirty="0"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umbers will change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6591F9B-F919-292B-1D3C-1D0CA6EDF4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1795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Example Timeline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F324FAE-7BF0-B988-0555-BFC12566DB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042" y="1119815"/>
            <a:ext cx="9185963" cy="36841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3E10136-B09D-4406-0744-2E959C624E8F}"/>
              </a:ext>
            </a:extLst>
          </p:cNvPr>
          <p:cNvSpPr txBox="1"/>
          <p:nvPr/>
        </p:nvSpPr>
        <p:spPr>
          <a:xfrm>
            <a:off x="3275856" y="546234"/>
            <a:ext cx="2539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Fast-track 10 TeV Collider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5A0192D-3EBA-DA82-1114-D765AA91781F}"/>
              </a:ext>
            </a:extLst>
          </p:cNvPr>
          <p:cNvSpPr txBox="1"/>
          <p:nvPr/>
        </p:nvSpPr>
        <p:spPr>
          <a:xfrm>
            <a:off x="1464319" y="3630222"/>
            <a:ext cx="803425" cy="30777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Decision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EF110BCB-A67F-9CDA-426C-F441C00CF818}"/>
              </a:ext>
            </a:extLst>
          </p:cNvPr>
          <p:cNvCxnSpPr>
            <a:cxnSpLocks/>
            <a:stCxn id="8" idx="0"/>
          </p:cNvCxnSpPr>
          <p:nvPr/>
        </p:nvCxnSpPr>
        <p:spPr>
          <a:xfrm flipV="1">
            <a:off x="1866032" y="3291830"/>
            <a:ext cx="977776" cy="33839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47741841-34E7-8239-8696-E5DA37D9210B}"/>
              </a:ext>
            </a:extLst>
          </p:cNvPr>
          <p:cNvSpPr txBox="1"/>
          <p:nvPr/>
        </p:nvSpPr>
        <p:spPr>
          <a:xfrm>
            <a:off x="6219047" y="1851670"/>
            <a:ext cx="2385401" cy="73866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Continued exploitation of demonstrator for technology development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B488071-0995-BE7F-AD61-387D570E2987}"/>
              </a:ext>
            </a:extLst>
          </p:cNvPr>
          <p:cNvCxnSpPr>
            <a:cxnSpLocks/>
          </p:cNvCxnSpPr>
          <p:nvPr/>
        </p:nvCxnSpPr>
        <p:spPr>
          <a:xfrm flipH="1">
            <a:off x="5282943" y="2249021"/>
            <a:ext cx="936104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EF1A7076-1997-F012-BE54-91AEFD8C0D78}"/>
              </a:ext>
            </a:extLst>
          </p:cNvPr>
          <p:cNvSpPr txBox="1"/>
          <p:nvPr/>
        </p:nvSpPr>
        <p:spPr>
          <a:xfrm>
            <a:off x="195042" y="2979860"/>
            <a:ext cx="1915140" cy="52322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Flexible range</a:t>
            </a:r>
          </a:p>
          <a:p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M</a:t>
            </a:r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aybe also matche US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32547FA-30A6-AA5D-7DF9-8C26CA459606}"/>
              </a:ext>
            </a:extLst>
          </p:cNvPr>
          <p:cNvCxnSpPr>
            <a:cxnSpLocks/>
          </p:cNvCxnSpPr>
          <p:nvPr/>
        </p:nvCxnSpPr>
        <p:spPr>
          <a:xfrm flipV="1">
            <a:off x="1295400" y="2672095"/>
            <a:ext cx="495663" cy="3077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D3BE8FE1-D075-94D3-D1AD-3941C1F3E0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34217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Demonstrator Considerations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0288C6C-AF9C-8F86-53E5-8EBC20BF5B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594303" y="-315282"/>
            <a:ext cx="3955394" cy="5597381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D9685A-E1DA-90F7-7B8A-5281F9F29E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D950FFE-244F-E7F2-4AB5-48FB2E9C22C9}"/>
              </a:ext>
            </a:extLst>
          </p:cNvPr>
          <p:cNvSpPr txBox="1"/>
          <p:nvPr/>
        </p:nvSpPr>
        <p:spPr>
          <a:xfrm>
            <a:off x="7131167" y="1166747"/>
            <a:ext cx="1892065" cy="27699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Chr. Rogers, R. </a:t>
            </a:r>
            <a:r>
              <a:rPr lang="en-US" sz="1200" dirty="0" err="1">
                <a:latin typeface="Calibri" panose="020F0502020204030204" pitchFamily="34" charset="0"/>
                <a:cs typeface="Calibri" panose="020F0502020204030204" pitchFamily="34" charset="0"/>
              </a:rPr>
              <a:t>Losito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 et al.</a:t>
            </a:r>
          </a:p>
        </p:txBody>
      </p:sp>
    </p:spTree>
    <p:extLst>
      <p:ext uri="{BB962C8B-B14F-4D97-AF65-F5344CB8AC3E}">
        <p14:creationId xmlns:p14="http://schemas.microsoft.com/office/powerpoint/2010/main" val="23179583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Muon Cooling Tests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91CF26-8641-6649-A098-B794C26029C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913" r="37520"/>
          <a:stretch/>
        </p:blipFill>
        <p:spPr>
          <a:xfrm rot="5400000">
            <a:off x="2571243" y="-1260139"/>
            <a:ext cx="1656183" cy="51435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8485754-A938-3186-9847-5F8BA995FF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245" r="46038"/>
          <a:stretch/>
        </p:blipFill>
        <p:spPr>
          <a:xfrm rot="5400000">
            <a:off x="2828343" y="108011"/>
            <a:ext cx="1080118" cy="49994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4899450-E416-41FB-A95F-35377660674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698" r="48019"/>
          <a:stretch/>
        </p:blipFill>
        <p:spPr>
          <a:xfrm rot="5400000">
            <a:off x="2908916" y="1052681"/>
            <a:ext cx="918972" cy="499948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73F611F-702B-009A-9189-E0036419878E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2170" r="53962"/>
          <a:stretch/>
        </p:blipFill>
        <p:spPr>
          <a:xfrm rot="5400000">
            <a:off x="3116374" y="1764197"/>
            <a:ext cx="504056" cy="499948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48D487A-4D6A-0A4A-3B7B-8D5630C3ACFA}"/>
              </a:ext>
            </a:extLst>
          </p:cNvPr>
          <p:cNvSpPr txBox="1"/>
          <p:nvPr/>
        </p:nvSpPr>
        <p:spPr>
          <a:xfrm>
            <a:off x="5868147" y="1002597"/>
            <a:ext cx="1426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RF Test Stand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A1B61B-9E06-0B97-70B6-A26135A4A3D4}"/>
              </a:ext>
            </a:extLst>
          </p:cNvPr>
          <p:cNvSpPr txBox="1"/>
          <p:nvPr/>
        </p:nvSpPr>
        <p:spPr>
          <a:xfrm>
            <a:off x="5868146" y="2423087"/>
            <a:ext cx="2922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Muon cooling cell test facility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9FC0CC0-E16B-05B0-4D19-190D3C5F200A}"/>
              </a:ext>
            </a:extLst>
          </p:cNvPr>
          <p:cNvSpPr txBox="1"/>
          <p:nvPr/>
        </p:nvSpPr>
        <p:spPr>
          <a:xfrm>
            <a:off x="5868145" y="3291830"/>
            <a:ext cx="33099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Muon cooling cell test with beam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E6AF37-B7A8-D586-70DE-666A533B1A19}"/>
              </a:ext>
            </a:extLst>
          </p:cNvPr>
          <p:cNvSpPr txBox="1"/>
          <p:nvPr/>
        </p:nvSpPr>
        <p:spPr>
          <a:xfrm>
            <a:off x="5868144" y="4002618"/>
            <a:ext cx="1357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>
                <a:latin typeface="Calibri" panose="020F0502020204030204" pitchFamily="34" charset="0"/>
                <a:cs typeface="Calibri" panose="020F0502020204030204" pitchFamily="34" charset="0"/>
              </a:rPr>
              <a:t>Final cooling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4292342C-1E1A-0D7F-DBB6-A78F8DA1949D}"/>
              </a:ext>
            </a:extLst>
          </p:cNvPr>
          <p:cNvCxnSpPr>
            <a:cxnSpLocks/>
          </p:cNvCxnSpPr>
          <p:nvPr/>
        </p:nvCxnSpPr>
        <p:spPr>
          <a:xfrm>
            <a:off x="5724128" y="699542"/>
            <a:ext cx="0" cy="388843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21762C1A-2E84-45DF-CFF2-40A699A5AF36}"/>
              </a:ext>
            </a:extLst>
          </p:cNvPr>
          <p:cNvSpPr txBox="1"/>
          <p:nvPr/>
        </p:nvSpPr>
        <p:spPr>
          <a:xfrm>
            <a:off x="5750041" y="483518"/>
            <a:ext cx="5501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2036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FE43AB7-186A-6ACC-E8F6-67346D04F757}"/>
              </a:ext>
            </a:extLst>
          </p:cNvPr>
          <p:cNvSpPr txBox="1"/>
          <p:nvPr/>
        </p:nvSpPr>
        <p:spPr>
          <a:xfrm>
            <a:off x="5292080" y="483518"/>
            <a:ext cx="5501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CH" sz="1400" dirty="0">
                <a:latin typeface="Calibri" panose="020F0502020204030204" pitchFamily="34" charset="0"/>
                <a:cs typeface="Calibri" panose="020F0502020204030204" pitchFamily="34" charset="0"/>
              </a:rPr>
              <a:t>2035</a:t>
            </a:r>
          </a:p>
        </p:txBody>
      </p:sp>
      <p:sp>
        <p:nvSpPr>
          <p:cNvPr id="24" name="Slide Number Placeholder 23">
            <a:extLst>
              <a:ext uri="{FF2B5EF4-FFF2-40B4-BE49-F238E27FC236}">
                <a16:creationId xmlns:a16="http://schemas.microsoft.com/office/drawing/2014/main" id="{7A69F49B-B014-8009-E2D5-A72402B8A20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01233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Target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3CAD1C3-08E5-6B36-6674-589A95E089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677623" y="-238193"/>
            <a:ext cx="4056248" cy="5740102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21AC332-9D05-2C19-B318-5ACDF8A87DA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910629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/>
          <p:cNvSpPr>
            <a:spLocks noGrp="1"/>
          </p:cNvSpPr>
          <p:nvPr>
            <p:ph type="title"/>
          </p:nvPr>
        </p:nvSpPr>
        <p:spPr>
          <a:xfrm>
            <a:off x="1295400" y="-20538"/>
            <a:ext cx="6781800" cy="432048"/>
          </a:xfrm>
        </p:spPr>
        <p:txBody>
          <a:bodyPr/>
          <a:lstStyle/>
          <a:p>
            <a:r>
              <a:rPr lang="en-GB" sz="3200" dirty="0">
                <a:latin typeface="Calibri"/>
                <a:cs typeface="Calibri"/>
              </a:rPr>
              <a:t>Detector</a:t>
            </a:r>
            <a:endParaRPr lang="en-GB" sz="3200" b="0" dirty="0">
              <a:latin typeface="Calibri"/>
              <a:cs typeface="Calibri"/>
            </a:endParaRPr>
          </a:p>
        </p:txBody>
      </p:sp>
      <p:sp>
        <p:nvSpPr>
          <p:cNvPr id="5" name="Espace réservé du numéro de diapositive 3"/>
          <p:cNvSpPr txBox="1">
            <a:spLocks/>
          </p:cNvSpPr>
          <p:nvPr/>
        </p:nvSpPr>
        <p:spPr>
          <a:xfrm>
            <a:off x="7632576" y="4555307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fr-FR"/>
            </a:defPPr>
            <a:lvl1pPr marL="0" algn="r" defTabSz="457200" rtl="0" eaLnBrk="1" latinLnBrk="0" hangingPunct="1">
              <a:defRPr sz="1200" b="1" kern="1200">
                <a:solidFill>
                  <a:schemeClr val="bg1"/>
                </a:solidFill>
                <a:latin typeface="Arial Narrow"/>
                <a:ea typeface="+mn-ea"/>
                <a:cs typeface="Arial Narrow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2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95536" y="4948014"/>
            <a:ext cx="7416824" cy="245664"/>
          </a:xfrm>
          <a:prstGeom prst="rect">
            <a:avLst/>
          </a:prstGeom>
        </p:spPr>
        <p:txBody>
          <a:bodyPr lIns="0" tIns="0" rIns="0" bIns="0"/>
          <a:lstStyle>
            <a:lvl1pPr algn="ctr">
              <a:defRPr sz="1200">
                <a:latin typeface="Arial Narrow"/>
                <a:cs typeface="Arial Narrow"/>
              </a:defRPr>
            </a:lvl1pPr>
          </a:lstStyle>
          <a:p>
            <a:r>
              <a:rPr lang="en-US">
                <a:latin typeface="Calibri"/>
                <a:cs typeface="Calibri"/>
              </a:rPr>
              <a:t>D. Schulte                        Timeline, IMCC Annual, March 2024</a:t>
            </a:r>
            <a:endParaRPr lang="en-GB" dirty="0">
              <a:latin typeface="Calibri"/>
              <a:cs typeface="Calibri"/>
            </a:endParaRPr>
          </a:p>
        </p:txBody>
      </p:sp>
      <p:sp>
        <p:nvSpPr>
          <p:cNvPr id="6" name="Content Placeholder 2"/>
          <p:cNvSpPr>
            <a:spLocks noGrp="1"/>
          </p:cNvSpPr>
          <p:nvPr>
            <p:ph idx="4294967295"/>
          </p:nvPr>
        </p:nvSpPr>
        <p:spPr>
          <a:xfrm>
            <a:off x="146845" y="555526"/>
            <a:ext cx="6153347" cy="2664296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>
              <a:buNone/>
            </a:pPr>
            <a:endParaRPr lang="en-US" sz="1400" dirty="0">
              <a:latin typeface="Calibri"/>
              <a:cs typeface="Calibri"/>
            </a:endParaRPr>
          </a:p>
          <a:p>
            <a:pPr marL="0" indent="0">
              <a:buClr>
                <a:schemeClr val="tx1"/>
              </a:buClr>
              <a:buNone/>
            </a:pPr>
            <a:endParaRPr lang="en-US" sz="1400" dirty="0">
              <a:latin typeface="Calibri"/>
              <a:cs typeface="Calibri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D3176CB-8A15-3A85-238A-206DC16297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425866" y="-365869"/>
            <a:ext cx="4317927" cy="611041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E50F9E7-3E24-C510-3BD4-36DFED2F7C0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C7B77BB-79E1-7992-A769-520618804D0F}"/>
              </a:ext>
            </a:extLst>
          </p:cNvPr>
          <p:cNvSpPr txBox="1"/>
          <p:nvPr/>
        </p:nvSpPr>
        <p:spPr>
          <a:xfrm>
            <a:off x="6804248" y="1635646"/>
            <a:ext cx="1872208" cy="46166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H" sz="1200" dirty="0">
                <a:latin typeface="Calibri" panose="020F0502020204030204" pitchFamily="34" charset="0"/>
                <a:cs typeface="Calibri" panose="020F0502020204030204" pitchFamily="34" charset="0"/>
              </a:rPr>
              <a:t>D. Lucchesi, S. Jindariani, N. Pastrone et al.</a:t>
            </a:r>
          </a:p>
        </p:txBody>
      </p:sp>
    </p:spTree>
    <p:extLst>
      <p:ext uri="{BB962C8B-B14F-4D97-AF65-F5344CB8AC3E}">
        <p14:creationId xmlns:p14="http://schemas.microsoft.com/office/powerpoint/2010/main" val="1660609351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421836</TotalTime>
  <Words>962</Words>
  <Application>Microsoft Macintosh PowerPoint</Application>
  <PresentationFormat>On-screen Show (16:9)</PresentationFormat>
  <Paragraphs>242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Narrow</vt:lpstr>
      <vt:lpstr>Calibri</vt:lpstr>
      <vt:lpstr>Montserrat</vt:lpstr>
      <vt:lpstr>Wingdings</vt:lpstr>
      <vt:lpstr>IMCC - 1</vt:lpstr>
      <vt:lpstr>PowerPoint Presentation</vt:lpstr>
      <vt:lpstr>Timeline Considerations</vt:lpstr>
      <vt:lpstr>Staging Strategy</vt:lpstr>
      <vt:lpstr>Initial Staged Target Parameters</vt:lpstr>
      <vt:lpstr>Example Timeline</vt:lpstr>
      <vt:lpstr>Demonstrator Considerations</vt:lpstr>
      <vt:lpstr>Muon Cooling Tests</vt:lpstr>
      <vt:lpstr>Target</vt:lpstr>
      <vt:lpstr>Detector</vt:lpstr>
      <vt:lpstr>Magnets: Muon Beam Production</vt:lpstr>
      <vt:lpstr>Magnets: Muon Beam Acceleration</vt:lpstr>
      <vt:lpstr>Magnets: Collider Ring</vt:lpstr>
      <vt:lpstr>Magnets</vt:lpstr>
      <vt:lpstr>Way Forward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Schulte</cp:lastModifiedBy>
  <cp:revision>520</cp:revision>
  <cp:lastPrinted>2024-03-05T11:31:12Z</cp:lastPrinted>
  <dcterms:created xsi:type="dcterms:W3CDTF">2021-05-17T12:13:58Z</dcterms:created>
  <dcterms:modified xsi:type="dcterms:W3CDTF">2024-03-15T07:21:07Z</dcterms:modified>
</cp:coreProperties>
</file>