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906" r:id="rId3"/>
    <p:sldId id="919" r:id="rId4"/>
    <p:sldId id="920" r:id="rId5"/>
    <p:sldId id="921" r:id="rId6"/>
    <p:sldId id="922" r:id="rId7"/>
    <p:sldId id="907" r:id="rId8"/>
    <p:sldId id="923" r:id="rId9"/>
    <p:sldId id="916" r:id="rId10"/>
    <p:sldId id="924" r:id="rId11"/>
    <p:sldId id="925" r:id="rId12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76"/>
    <p:restoredTop sz="99632" autoAdjust="0"/>
  </p:normalViewPr>
  <p:slideViewPr>
    <p:cSldViewPr snapToGrid="0" snapToObjects="1">
      <p:cViewPr varScale="1">
        <p:scale>
          <a:sx n="112" d="100"/>
          <a:sy n="112" d="100"/>
        </p:scale>
        <p:origin x="1736" y="208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3/15/24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3/15/24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956" y="6901181"/>
            <a:ext cx="10048875" cy="745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208521"/>
            <a:ext cx="1396822" cy="293370"/>
          </a:xfr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9649" y="7219014"/>
            <a:ext cx="4605735" cy="28289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Muon Beams Panel, September 30,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5" y="1760236"/>
            <a:ext cx="9043988" cy="4978559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  <a:noFill/>
        </p:spPr>
        <p:txBody>
          <a:bodyPr vert="horz" lIns="100381" tIns="50191" rIns="100381" bIns="50191" rtlCol="0" anchor="ctr"/>
          <a:lstStyle>
            <a:lvl1pPr algn="ctr">
              <a:defRPr sz="13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Muon Beams Panel, September 30,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tags" Target="../tags/tag3.xml"/><Relationship Id="rId7" Type="http://schemas.openxmlformats.org/officeDocument/2006/relationships/image" Target="../media/image15.gif"/><Relationship Id="rId12" Type="http://schemas.openxmlformats.org/officeDocument/2006/relationships/image" Target="../media/image20.jp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gif"/><Relationship Id="rId15" Type="http://schemas.openxmlformats.org/officeDocument/2006/relationships/image" Target="../media/image23.jpg"/><Relationship Id="rId10" Type="http://schemas.openxmlformats.org/officeDocument/2006/relationships/image" Target="../media/image18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7912" y="2357441"/>
            <a:ext cx="5750188" cy="1617028"/>
          </a:xfrm>
        </p:spPr>
        <p:txBody>
          <a:bodyPr>
            <a:normAutofit/>
          </a:bodyPr>
          <a:lstStyle/>
          <a:p>
            <a:r>
              <a:rPr lang="en-US" sz="4400" dirty="0"/>
              <a:t>Muon Collider Magnets</a:t>
            </a:r>
            <a:br>
              <a:rPr lang="en-US" sz="4400" dirty="0"/>
            </a:br>
            <a:r>
              <a:rPr lang="en-US" sz="4400" dirty="0"/>
              <a:t>Where are we 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5943600"/>
            <a:ext cx="7034213" cy="762011"/>
          </a:xfrm>
        </p:spPr>
        <p:txBody>
          <a:bodyPr>
            <a:normAutofit fontScale="85000" lnSpcReduction="10000"/>
          </a:bodyPr>
          <a:lstStyle/>
          <a:p>
            <a:r>
              <a:rPr lang="en-US" sz="1800" dirty="0"/>
              <a:t>L. </a:t>
            </a:r>
            <a:r>
              <a:rPr lang="en-US" sz="1800" dirty="0" err="1"/>
              <a:t>Bottura</a:t>
            </a:r>
            <a:r>
              <a:rPr lang="en-US" sz="1800" dirty="0"/>
              <a:t>, M. </a:t>
            </a:r>
            <a:r>
              <a:rPr lang="en-US" sz="1800" dirty="0" err="1"/>
              <a:t>Statera</a:t>
            </a:r>
            <a:r>
              <a:rPr lang="en-US" sz="1800" dirty="0"/>
              <a:t>, F. </a:t>
            </a:r>
            <a:r>
              <a:rPr lang="en-US" sz="1800" dirty="0" err="1"/>
              <a:t>Boattini</a:t>
            </a:r>
            <a:r>
              <a:rPr lang="en-US" sz="1800" dirty="0"/>
              <a:t>, S. </a:t>
            </a:r>
            <a:r>
              <a:rPr lang="en-US" sz="1800" dirty="0" err="1"/>
              <a:t>Mariotto</a:t>
            </a:r>
            <a:r>
              <a:rPr lang="en-US" sz="1800" dirty="0"/>
              <a:t>, B. </a:t>
            </a:r>
            <a:r>
              <a:rPr lang="en-US" sz="1800" dirty="0" err="1"/>
              <a:t>Caiffi</a:t>
            </a:r>
            <a:r>
              <a:rPr lang="en-US" sz="1800" dirty="0"/>
              <a:t>, S. </a:t>
            </a:r>
            <a:r>
              <a:rPr lang="en-US" sz="1800" dirty="0" err="1"/>
              <a:t>Fabbri</a:t>
            </a:r>
            <a:r>
              <a:rPr lang="en-US" sz="1800" dirty="0"/>
              <a:t> and the </a:t>
            </a:r>
            <a:r>
              <a:rPr lang="en-US" sz="1800" dirty="0" err="1"/>
              <a:t>mmWG</a:t>
            </a:r>
            <a:endParaRPr lang="en-US" sz="1800" dirty="0"/>
          </a:p>
          <a:p>
            <a:r>
              <a:rPr lang="en-US" sz="1800" dirty="0"/>
              <a:t>IMCC Annual Meeting, 15 March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5CCEF-74F2-F280-8181-6DE80492A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Feedback and other considerations </a:t>
            </a:r>
            <a:br>
              <a:rPr lang="en-US" dirty="0"/>
            </a:br>
            <a:r>
              <a:rPr lang="en-US" dirty="0"/>
              <a:t>on the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5F84D-F515-AF06-85DB-D4846583DA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Consider the IR quadrupoles of the collider as a separate and crucial item (luminosity) (</a:t>
            </a:r>
            <a:r>
              <a:rPr lang="en-US" b="1" dirty="0">
                <a:solidFill>
                  <a:srgbClr val="0070C0"/>
                </a:solidFill>
              </a:rPr>
              <a:t>OK</a:t>
            </a:r>
            <a:r>
              <a:rPr lang="en-US" dirty="0"/>
              <a:t>)</a:t>
            </a:r>
          </a:p>
          <a:p>
            <a:r>
              <a:rPr lang="en-US" dirty="0"/>
              <a:t>Include different scenarios based on “aggressive” (baseline) and “conservative” (backup) technology (</a:t>
            </a:r>
            <a:r>
              <a:rPr lang="en-US" b="1" dirty="0">
                <a:solidFill>
                  <a:srgbClr val="0070C0"/>
                </a:solidFill>
              </a:rPr>
              <a:t>evaluate TRL and risk</a:t>
            </a:r>
            <a:r>
              <a:rPr lang="en-US" dirty="0"/>
              <a:t>)</a:t>
            </a:r>
          </a:p>
          <a:p>
            <a:r>
              <a:rPr lang="en-US" dirty="0"/>
              <a:t>Include considerations on staging based on energy </a:t>
            </a:r>
            <a:r>
              <a:rPr lang="en-US" b="1" dirty="0"/>
              <a:t>and/or </a:t>
            </a:r>
            <a:r>
              <a:rPr lang="en-US" dirty="0"/>
              <a:t>luminosity (</a:t>
            </a:r>
            <a:r>
              <a:rPr lang="en-US" b="1" dirty="0">
                <a:solidFill>
                  <a:srgbClr val="0070C0"/>
                </a:solidFill>
              </a:rPr>
              <a:t>this may open very interesting possibilities for fast-tracking</a:t>
            </a:r>
            <a:r>
              <a:rPr lang="en-US" dirty="0"/>
              <a:t>)</a:t>
            </a:r>
          </a:p>
          <a:p>
            <a:r>
              <a:rPr lang="en-US" dirty="0"/>
              <a:t>Work on the “expensive” parts of the collider (</a:t>
            </a:r>
            <a:r>
              <a:rPr lang="en-US" b="1" dirty="0">
                <a:solidFill>
                  <a:srgbClr val="0070C0"/>
                </a:solidFill>
              </a:rPr>
              <a:t>OK</a:t>
            </a:r>
            <a:r>
              <a:rPr lang="en-US" dirty="0"/>
              <a:t>)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6D cooling channel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Rapid/Hybrid Cycled Synchrotrons (RCS4)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19CE2-8AB1-9452-F99D-6F6EEA896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3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5CCEF-74F2-F280-8181-6DE80492A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Final words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5F84D-F515-AF06-85DB-D4846583DA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Grateful thanks to the participants to the working group and especially our </a:t>
            </a:r>
            <a:r>
              <a:rPr lang="en-US" b="1" dirty="0">
                <a:solidFill>
                  <a:srgbClr val="0070C0"/>
                </a:solidFill>
              </a:rPr>
              <a:t>students and fellows who are driving the study with their enthusiasm and hard work</a:t>
            </a:r>
          </a:p>
          <a:p>
            <a:r>
              <a:rPr lang="en-US" dirty="0"/>
              <a:t>And there are more opportunities to come, recognizing that the magnet and power system technology development for the Muon Collider </a:t>
            </a:r>
            <a:r>
              <a:rPr lang="en-US" b="1" dirty="0">
                <a:solidFill>
                  <a:srgbClr val="0070C0"/>
                </a:solidFill>
              </a:rPr>
              <a:t>has measurable positive impact on other science and society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(maybe worth formalizing this in view of the upcoming strategy process)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19CE2-8AB1-9452-F99D-6F6EEA896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11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6" y="0"/>
            <a:ext cx="9043987" cy="674370"/>
          </a:xfrm>
        </p:spPr>
        <p:txBody>
          <a:bodyPr>
            <a:normAutofit fontScale="90000"/>
          </a:bodyPr>
          <a:lstStyle/>
          <a:p>
            <a:r>
              <a:rPr lang="en-US" dirty="0"/>
              <a:t>March 2024 - What did we do ?</a:t>
            </a:r>
            <a:endParaRPr lang="en-CH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30172B3A-61E1-343B-0385-62247F501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788670"/>
            <a:ext cx="9043988" cy="595012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Muon beam production</a:t>
            </a:r>
          </a:p>
          <a:p>
            <a:pPr lvl="1"/>
            <a:r>
              <a:rPr lang="en-US" dirty="0"/>
              <a:t>Revision of target solenoid to accommodate larger shielding and simplify powering</a:t>
            </a:r>
          </a:p>
          <a:p>
            <a:pPr lvl="1"/>
            <a:r>
              <a:rPr lang="en-US" dirty="0"/>
              <a:t>First screening of magnet challenges for the new 6D cooling channel optics</a:t>
            </a:r>
          </a:p>
          <a:p>
            <a:pPr lvl="1"/>
            <a:r>
              <a:rPr lang="en-US" dirty="0"/>
              <a:t>Much advance in final cooling solenoids, moving from conceptual to engineering activities</a:t>
            </a:r>
          </a:p>
          <a:p>
            <a:r>
              <a:rPr lang="en-US" dirty="0"/>
              <a:t>Muon beam acceleration</a:t>
            </a:r>
          </a:p>
          <a:p>
            <a:pPr lvl="1"/>
            <a:r>
              <a:rPr lang="en-US" dirty="0"/>
              <a:t>New design tools for system optimization: magnets, power conversion, energy storage</a:t>
            </a:r>
          </a:p>
          <a:p>
            <a:pPr lvl="1"/>
            <a:r>
              <a:rPr lang="en-US" dirty="0"/>
              <a:t>Advanced in the concept of a racetrack SC magnet with rectangular aperture</a:t>
            </a:r>
          </a:p>
          <a:p>
            <a:pPr lvl="1"/>
            <a:r>
              <a:rPr lang="en-US" dirty="0"/>
              <a:t>Exploring SC pulsed magnets alternative</a:t>
            </a:r>
          </a:p>
          <a:p>
            <a:r>
              <a:rPr lang="en-US" dirty="0"/>
              <a:t>Collider (see the presentation by D. </a:t>
            </a:r>
            <a:r>
              <a:rPr lang="en-US" dirty="0" err="1"/>
              <a:t>Novelli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Completed the A-B plots for dipoles and quadrupoles</a:t>
            </a:r>
          </a:p>
          <a:p>
            <a:pPr lvl="1"/>
            <a:r>
              <a:rPr lang="en-US" dirty="0"/>
              <a:t>Started the analysis of combined function magnets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15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6" y="0"/>
            <a:ext cx="9043987" cy="674370"/>
          </a:xfrm>
        </p:spPr>
        <p:txBody>
          <a:bodyPr>
            <a:normAutofit fontScale="90000"/>
          </a:bodyPr>
          <a:lstStyle/>
          <a:p>
            <a:r>
              <a:rPr lang="en-US" dirty="0"/>
              <a:t>Muon beam production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8" descr="A graph of a graph showing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C3B32CE6-D8A7-ECDE-2503-CC355A3DF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4299" y="4360150"/>
            <a:ext cx="5633952" cy="2341383"/>
          </a:xfrm>
          <a:prstGeom prst="rect">
            <a:avLst/>
          </a:prstGeom>
        </p:spPr>
      </p:pic>
      <p:pic>
        <p:nvPicPr>
          <p:cNvPr id="11" name="Picture 10" descr="A graph of a graph with a blue line&#10;&#10;Description automatically generated">
            <a:extLst>
              <a:ext uri="{FF2B5EF4-FFF2-40B4-BE49-F238E27FC236}">
                <a16:creationId xmlns:a16="http://schemas.microsoft.com/office/drawing/2014/main" id="{EE682CB5-77BB-F317-D1D8-DBC5499BE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046" y="1028700"/>
            <a:ext cx="2546817" cy="63813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1B76A7-7BEE-7D34-2B02-88AD664A3A1A}"/>
              </a:ext>
            </a:extLst>
          </p:cNvPr>
          <p:cNvSpPr txBox="1"/>
          <p:nvPr/>
        </p:nvSpPr>
        <p:spPr>
          <a:xfrm>
            <a:off x="2995698" y="6754037"/>
            <a:ext cx="55310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Understand HTS radiation effects !!!</a:t>
            </a:r>
            <a:endParaRPr lang="en-US" sz="28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A8B6DD-B1E8-4B16-E39D-CE67C8E7B2C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6" t="6563" r="6080" b="6459"/>
          <a:stretch/>
        </p:blipFill>
        <p:spPr>
          <a:xfrm>
            <a:off x="5863714" y="1267072"/>
            <a:ext cx="3756621" cy="2901738"/>
          </a:xfrm>
          <a:prstGeom prst="rect">
            <a:avLst/>
          </a:prstGeom>
        </p:spPr>
      </p:pic>
      <p:pic>
        <p:nvPicPr>
          <p:cNvPr id="14" name="Picture 13" descr="A graph of a function&#10;&#10;Description automatically generated">
            <a:extLst>
              <a:ext uri="{FF2B5EF4-FFF2-40B4-BE49-F238E27FC236}">
                <a16:creationId xmlns:a16="http://schemas.microsoft.com/office/drawing/2014/main" id="{F87E0ECC-79B1-089A-242D-369249B8B1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2217" y="1226961"/>
            <a:ext cx="2719143" cy="29819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09BE09D-8F79-3194-AAB1-9351A0A313ED}"/>
              </a:ext>
            </a:extLst>
          </p:cNvPr>
          <p:cNvSpPr txBox="1"/>
          <p:nvPr/>
        </p:nvSpPr>
        <p:spPr>
          <a:xfrm>
            <a:off x="2972217" y="846784"/>
            <a:ext cx="2974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Identical current in all coils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163ABBA-155F-7B48-42D2-7362D98A6FDB}"/>
              </a:ext>
            </a:extLst>
          </p:cNvPr>
          <p:cNvSpPr txBox="1"/>
          <p:nvPr/>
        </p:nvSpPr>
        <p:spPr>
          <a:xfrm>
            <a:off x="102870" y="570611"/>
            <a:ext cx="1930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 </a:t>
            </a:r>
            <a:r>
              <a:rPr lang="en-US" dirty="0" err="1"/>
              <a:t>Portone</a:t>
            </a:r>
            <a:r>
              <a:rPr lang="en-US" dirty="0"/>
              <a:t>, et al.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B9A95F-86AC-4044-5BED-B6044D095EC3}"/>
              </a:ext>
            </a:extLst>
          </p:cNvPr>
          <p:cNvSpPr txBox="1"/>
          <p:nvPr/>
        </p:nvSpPr>
        <p:spPr>
          <a:xfrm>
            <a:off x="5863714" y="5273747"/>
            <a:ext cx="17914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J. </a:t>
            </a:r>
            <a:r>
              <a:rPr lang="en-US" dirty="0" err="1"/>
              <a:t>Mikolaj</a:t>
            </a:r>
            <a:r>
              <a:rPr lang="en-US" dirty="0"/>
              <a:t>, et al.</a:t>
            </a:r>
          </a:p>
        </p:txBody>
      </p:sp>
    </p:spTree>
    <p:extLst>
      <p:ext uri="{BB962C8B-B14F-4D97-AF65-F5344CB8AC3E}">
        <p14:creationId xmlns:p14="http://schemas.microsoft.com/office/powerpoint/2010/main" val="1973703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2DD4F7E-2B42-3D5A-6ED5-065B206091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69" y="4673030"/>
            <a:ext cx="4796913" cy="2401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8879A19-18B2-B283-1473-829B898A70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437" y="4673030"/>
            <a:ext cx="4756410" cy="2401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6" y="0"/>
            <a:ext cx="9043987" cy="674370"/>
          </a:xfrm>
        </p:spPr>
        <p:txBody>
          <a:bodyPr>
            <a:normAutofit fontScale="90000"/>
          </a:bodyPr>
          <a:lstStyle/>
          <a:p>
            <a:r>
              <a:rPr lang="en-US" dirty="0"/>
              <a:t>6D cooling solenoids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CE405C-1260-86B9-AD86-2C0580A88D75}"/>
              </a:ext>
            </a:extLst>
          </p:cNvPr>
          <p:cNvSpPr txBox="1"/>
          <p:nvPr/>
        </p:nvSpPr>
        <p:spPr>
          <a:xfrm>
            <a:off x="954894" y="4141105"/>
            <a:ext cx="84519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Integrate engineering limits in the beam optics !!!</a:t>
            </a:r>
            <a:endParaRPr lang="en-US" sz="2800" dirty="0"/>
          </a:p>
        </p:txBody>
      </p:sp>
      <p:pic>
        <p:nvPicPr>
          <p:cNvPr id="5" name="Content Placeholder 8" descr="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40DDB786-43BA-BA51-38B5-AA00B95978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" y="906842"/>
            <a:ext cx="5732480" cy="31847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153548-C4D3-1D10-C6EE-AAF328ED15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2865" y="1154817"/>
            <a:ext cx="4486010" cy="29862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648C3C7-A722-F8BC-5F1F-D018F410A8F9}"/>
              </a:ext>
            </a:extLst>
          </p:cNvPr>
          <p:cNvSpPr txBox="1"/>
          <p:nvPr/>
        </p:nvSpPr>
        <p:spPr>
          <a:xfrm>
            <a:off x="924293" y="754707"/>
            <a:ext cx="1078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S. </a:t>
            </a:r>
            <a:r>
              <a:rPr lang="en-US" dirty="0" err="1"/>
              <a:t>Fabbri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886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6" y="0"/>
            <a:ext cx="9043987" cy="674370"/>
          </a:xfrm>
        </p:spPr>
        <p:txBody>
          <a:bodyPr>
            <a:normAutofit fontScale="90000"/>
          </a:bodyPr>
          <a:lstStyle/>
          <a:p>
            <a:r>
              <a:rPr lang="en-US" dirty="0"/>
              <a:t>Final cooling solenoid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1DB3B9-D38E-A171-B685-B664A27B3C66}"/>
              </a:ext>
            </a:extLst>
          </p:cNvPr>
          <p:cNvGrpSpPr>
            <a:grpSpLocks noChangeAspect="1"/>
          </p:cNvGrpSpPr>
          <p:nvPr/>
        </p:nvGrpSpPr>
        <p:grpSpPr>
          <a:xfrm>
            <a:off x="3408067" y="4578711"/>
            <a:ext cx="2947811" cy="2689226"/>
            <a:chOff x="6479174" y="1889685"/>
            <a:chExt cx="5417136" cy="4404718"/>
          </a:xfrm>
        </p:grpSpPr>
        <p:pic>
          <p:nvPicPr>
            <p:cNvPr id="7" name="Picture 6" descr="A multicolored rainbow colored circular object&#10;&#10;Description automatically generated with medium confidence">
              <a:extLst>
                <a:ext uri="{FF2B5EF4-FFF2-40B4-BE49-F238E27FC236}">
                  <a16:creationId xmlns:a16="http://schemas.microsoft.com/office/drawing/2014/main" id="{8D8F642C-1D84-4455-BEE2-662E9B272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9174" y="1889685"/>
              <a:ext cx="4756610" cy="4404718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B4188BA-012D-6CF1-638A-D09B770165B2}"/>
                </a:ext>
              </a:extLst>
            </p:cNvPr>
            <p:cNvGrpSpPr/>
            <p:nvPr/>
          </p:nvGrpSpPr>
          <p:grpSpPr>
            <a:xfrm>
              <a:off x="11167058" y="1943925"/>
              <a:ext cx="729252" cy="4185395"/>
              <a:chOff x="11167058" y="1943925"/>
              <a:chExt cx="729252" cy="4185395"/>
            </a:xfrm>
          </p:grpSpPr>
          <p:pic>
            <p:nvPicPr>
              <p:cNvPr id="9" name="Picture 8" descr="A rainbow colored line on a black background&#10;&#10;Description automatically generated">
                <a:extLst>
                  <a:ext uri="{FF2B5EF4-FFF2-40B4-BE49-F238E27FC236}">
                    <a16:creationId xmlns:a16="http://schemas.microsoft.com/office/drawing/2014/main" id="{97CDF447-39D6-8536-4EEB-9830516A66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67058" y="2054769"/>
                <a:ext cx="729252" cy="4074551"/>
              </a:xfrm>
              <a:prstGeom prst="rect">
                <a:avLst/>
              </a:prstGeom>
            </p:spPr>
          </p:pic>
          <p:grpSp>
            <p:nvGrpSpPr>
              <p:cNvPr id="10" name="Group 9" descr="\documentclass{article}&#10;\usepackage{amsmath}&#10;\usepackage{amssymb}&#10;&#10;\usepackage{XCharter}&#10;\usepackage[T1]{fontenc}&#10;&#10;\pagestyle{empty}&#10;\begin{document}&#10;&#10;$$ \sigma_\theta$$&#10;&#10;&#10;\end{document}" title="IguanaTex Vector Display">
                <a:extLst>
                  <a:ext uri="{FF2B5EF4-FFF2-40B4-BE49-F238E27FC236}">
                    <a16:creationId xmlns:a16="http://schemas.microsoft.com/office/drawing/2014/main" id="{B452F7EE-F6BB-B8D7-C015-81D7D92C1D73}"/>
                  </a:ext>
                </a:extLst>
              </p:cNvPr>
              <p:cNvGrpSpPr>
                <a:grpSpLocks noChangeAspect="1"/>
              </p:cNvGrpSpPr>
              <p:nvPr>
                <p:custDataLst>
                  <p:tags r:id="rId1"/>
                </p:custDataLst>
              </p:nvPr>
            </p:nvGrpSpPr>
            <p:grpSpPr>
              <a:xfrm>
                <a:off x="11432747" y="1943925"/>
                <a:ext cx="197873" cy="133914"/>
                <a:chOff x="7641891" y="4149936"/>
                <a:chExt cx="197873" cy="133914"/>
              </a:xfrm>
            </p:grpSpPr>
            <p:sp>
              <p:nvSpPr>
                <p:cNvPr id="11" name="Freeform: Shape 15">
                  <a:extLst>
                    <a:ext uri="{FF2B5EF4-FFF2-40B4-BE49-F238E27FC236}">
                      <a16:creationId xmlns:a16="http://schemas.microsoft.com/office/drawing/2014/main" id="{AA1F5B0B-4010-4F83-7385-E56B16B1E703}"/>
                    </a:ext>
                  </a:extLst>
                </p:cNvPr>
                <p:cNvSpPr/>
                <p:nvPr>
                  <p:custDataLst>
                    <p:tags r:id="rId2"/>
                  </p:custDataLst>
                </p:nvPr>
              </p:nvSpPr>
              <p:spPr>
                <a:xfrm>
                  <a:off x="7641891" y="4149936"/>
                  <a:ext cx="117465" cy="100663"/>
                </a:xfrm>
                <a:custGeom>
                  <a:avLst/>
                  <a:gdLst>
                    <a:gd name="connsiteX0" fmla="*/ 106814 w 117465"/>
                    <a:gd name="connsiteY0" fmla="*/ 13284 h 100663"/>
                    <a:gd name="connsiteX1" fmla="*/ 117694 w 117465"/>
                    <a:gd name="connsiteY1" fmla="*/ 5541 h 100663"/>
                    <a:gd name="connsiteX2" fmla="*/ 109034 w 117465"/>
                    <a:gd name="connsiteY2" fmla="*/ 75 h 100663"/>
                    <a:gd name="connsiteX3" fmla="*/ 58406 w 117465"/>
                    <a:gd name="connsiteY3" fmla="*/ 75 h 100663"/>
                    <a:gd name="connsiteX4" fmla="*/ 229 w 117465"/>
                    <a:gd name="connsiteY4" fmla="*/ 64755 h 100663"/>
                    <a:gd name="connsiteX5" fmla="*/ 33536 w 117465"/>
                    <a:gd name="connsiteY5" fmla="*/ 100738 h 100663"/>
                    <a:gd name="connsiteX6" fmla="*/ 89272 w 117465"/>
                    <a:gd name="connsiteY6" fmla="*/ 38108 h 100663"/>
                    <a:gd name="connsiteX7" fmla="*/ 82388 w 117465"/>
                    <a:gd name="connsiteY7" fmla="*/ 13284 h 100663"/>
                    <a:gd name="connsiteX8" fmla="*/ 106814 w 117465"/>
                    <a:gd name="connsiteY8" fmla="*/ 13284 h 100663"/>
                    <a:gd name="connsiteX9" fmla="*/ 33758 w 117465"/>
                    <a:gd name="connsiteY9" fmla="*/ 95728 h 100663"/>
                    <a:gd name="connsiteX10" fmla="*/ 13996 w 117465"/>
                    <a:gd name="connsiteY10" fmla="*/ 71131 h 100663"/>
                    <a:gd name="connsiteX11" fmla="*/ 24432 w 117465"/>
                    <a:gd name="connsiteY11" fmla="*/ 32187 h 100663"/>
                    <a:gd name="connsiteX12" fmla="*/ 54631 w 117465"/>
                    <a:gd name="connsiteY12" fmla="*/ 13284 h 100663"/>
                    <a:gd name="connsiteX13" fmla="*/ 75060 w 117465"/>
                    <a:gd name="connsiteY13" fmla="*/ 35375 h 100663"/>
                    <a:gd name="connsiteX14" fmla="*/ 63069 w 117465"/>
                    <a:gd name="connsiteY14" fmla="*/ 76370 h 100663"/>
                    <a:gd name="connsiteX15" fmla="*/ 33758 w 117465"/>
                    <a:gd name="connsiteY15" fmla="*/ 95728 h 100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7465" h="100663">
                      <a:moveTo>
                        <a:pt x="106814" y="13284"/>
                      </a:moveTo>
                      <a:cubicBezTo>
                        <a:pt x="109700" y="13284"/>
                        <a:pt x="117694" y="13284"/>
                        <a:pt x="117694" y="5541"/>
                      </a:cubicBezTo>
                      <a:cubicBezTo>
                        <a:pt x="117694" y="75"/>
                        <a:pt x="113031" y="75"/>
                        <a:pt x="109034" y="75"/>
                      </a:cubicBezTo>
                      <a:lnTo>
                        <a:pt x="58406" y="75"/>
                      </a:lnTo>
                      <a:cubicBezTo>
                        <a:pt x="24876" y="75"/>
                        <a:pt x="229" y="37653"/>
                        <a:pt x="229" y="64755"/>
                      </a:cubicBezTo>
                      <a:cubicBezTo>
                        <a:pt x="229" y="84796"/>
                        <a:pt x="13330" y="100738"/>
                        <a:pt x="33536" y="100738"/>
                      </a:cubicBezTo>
                      <a:cubicBezTo>
                        <a:pt x="59739" y="100738"/>
                        <a:pt x="89272" y="73181"/>
                        <a:pt x="89272" y="38108"/>
                      </a:cubicBezTo>
                      <a:cubicBezTo>
                        <a:pt x="89272" y="34237"/>
                        <a:pt x="89272" y="23305"/>
                        <a:pt x="82388" y="13284"/>
                      </a:cubicBezTo>
                      <a:lnTo>
                        <a:pt x="106814" y="13284"/>
                      </a:lnTo>
                      <a:close/>
                      <a:moveTo>
                        <a:pt x="33758" y="95728"/>
                      </a:moveTo>
                      <a:cubicBezTo>
                        <a:pt x="22878" y="95728"/>
                        <a:pt x="13996" y="87529"/>
                        <a:pt x="13996" y="71131"/>
                      </a:cubicBezTo>
                      <a:cubicBezTo>
                        <a:pt x="13996" y="64299"/>
                        <a:pt x="16660" y="45624"/>
                        <a:pt x="24432" y="32187"/>
                      </a:cubicBezTo>
                      <a:cubicBezTo>
                        <a:pt x="33758" y="16472"/>
                        <a:pt x="47082" y="13284"/>
                        <a:pt x="54631" y="13284"/>
                      </a:cubicBezTo>
                      <a:cubicBezTo>
                        <a:pt x="73284" y="13284"/>
                        <a:pt x="75060" y="28315"/>
                        <a:pt x="75060" y="35375"/>
                      </a:cubicBezTo>
                      <a:cubicBezTo>
                        <a:pt x="75060" y="46079"/>
                        <a:pt x="70619" y="64755"/>
                        <a:pt x="63069" y="76370"/>
                      </a:cubicBezTo>
                      <a:cubicBezTo>
                        <a:pt x="54409" y="89807"/>
                        <a:pt x="42418" y="95728"/>
                        <a:pt x="33758" y="9572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19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" name="Freeform: Shape 16">
                  <a:extLst>
                    <a:ext uri="{FF2B5EF4-FFF2-40B4-BE49-F238E27FC236}">
                      <a16:creationId xmlns:a16="http://schemas.microsoft.com/office/drawing/2014/main" id="{79A3DF8A-5177-B702-B547-829669625C2D}"/>
                    </a:ext>
                  </a:extLst>
                </p:cNvPr>
                <p:cNvSpPr/>
                <p:nvPr>
                  <p:custDataLst>
                    <p:tags r:id="rId3"/>
                  </p:custDataLst>
                </p:nvPr>
              </p:nvSpPr>
              <p:spPr>
                <a:xfrm>
                  <a:off x="7770129" y="4170023"/>
                  <a:ext cx="69635" cy="113827"/>
                </a:xfrm>
                <a:custGeom>
                  <a:avLst/>
                  <a:gdLst>
                    <a:gd name="connsiteX0" fmla="*/ 69870 w 69635"/>
                    <a:gd name="connsiteY0" fmla="*/ 34671 h 113827"/>
                    <a:gd name="connsiteX1" fmla="*/ 48420 w 69635"/>
                    <a:gd name="connsiteY1" fmla="*/ 76 h 113827"/>
                    <a:gd name="connsiteX2" fmla="*/ 234 w 69635"/>
                    <a:gd name="connsiteY2" fmla="*/ 79309 h 113827"/>
                    <a:gd name="connsiteX3" fmla="*/ 21684 w 69635"/>
                    <a:gd name="connsiteY3" fmla="*/ 113904 h 113827"/>
                    <a:gd name="connsiteX4" fmla="*/ 69870 w 69635"/>
                    <a:gd name="connsiteY4" fmla="*/ 34671 h 113827"/>
                    <a:gd name="connsiteX5" fmla="*/ 17799 w 69635"/>
                    <a:gd name="connsiteY5" fmla="*/ 54120 h 113827"/>
                    <a:gd name="connsiteX6" fmla="*/ 48264 w 69635"/>
                    <a:gd name="connsiteY6" fmla="*/ 4540 h 113827"/>
                    <a:gd name="connsiteX7" fmla="*/ 58212 w 69635"/>
                    <a:gd name="connsiteY7" fmla="*/ 25265 h 113827"/>
                    <a:gd name="connsiteX8" fmla="*/ 53704 w 69635"/>
                    <a:gd name="connsiteY8" fmla="*/ 54120 h 113827"/>
                    <a:gd name="connsiteX9" fmla="*/ 17799 w 69635"/>
                    <a:gd name="connsiteY9" fmla="*/ 54120 h 113827"/>
                    <a:gd name="connsiteX10" fmla="*/ 52306 w 69635"/>
                    <a:gd name="connsiteY10" fmla="*/ 59860 h 113827"/>
                    <a:gd name="connsiteX11" fmla="*/ 39715 w 69635"/>
                    <a:gd name="connsiteY11" fmla="*/ 93657 h 113827"/>
                    <a:gd name="connsiteX12" fmla="*/ 21840 w 69635"/>
                    <a:gd name="connsiteY12" fmla="*/ 109440 h 113827"/>
                    <a:gd name="connsiteX13" fmla="*/ 11892 w 69635"/>
                    <a:gd name="connsiteY13" fmla="*/ 88715 h 113827"/>
                    <a:gd name="connsiteX14" fmla="*/ 16400 w 69635"/>
                    <a:gd name="connsiteY14" fmla="*/ 59860 h 113827"/>
                    <a:gd name="connsiteX15" fmla="*/ 52306 w 69635"/>
                    <a:gd name="connsiteY15" fmla="*/ 59860 h 113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635" h="113827">
                      <a:moveTo>
                        <a:pt x="69870" y="34671"/>
                      </a:moveTo>
                      <a:cubicBezTo>
                        <a:pt x="69870" y="17931"/>
                        <a:pt x="63652" y="76"/>
                        <a:pt x="48420" y="76"/>
                      </a:cubicBezTo>
                      <a:cubicBezTo>
                        <a:pt x="25104" y="76"/>
                        <a:pt x="234" y="42801"/>
                        <a:pt x="234" y="79309"/>
                      </a:cubicBezTo>
                      <a:cubicBezTo>
                        <a:pt x="234" y="98280"/>
                        <a:pt x="7384" y="113904"/>
                        <a:pt x="21684" y="113904"/>
                      </a:cubicBezTo>
                      <a:cubicBezTo>
                        <a:pt x="45311" y="113904"/>
                        <a:pt x="69870" y="70381"/>
                        <a:pt x="69870" y="34671"/>
                      </a:cubicBezTo>
                      <a:close/>
                      <a:moveTo>
                        <a:pt x="17799" y="54120"/>
                      </a:moveTo>
                      <a:cubicBezTo>
                        <a:pt x="25726" y="19685"/>
                        <a:pt x="39093" y="4540"/>
                        <a:pt x="48264" y="4540"/>
                      </a:cubicBezTo>
                      <a:cubicBezTo>
                        <a:pt x="58212" y="4540"/>
                        <a:pt x="58212" y="22236"/>
                        <a:pt x="58212" y="25265"/>
                      </a:cubicBezTo>
                      <a:cubicBezTo>
                        <a:pt x="58212" y="31482"/>
                        <a:pt x="56969" y="40729"/>
                        <a:pt x="53704" y="54120"/>
                      </a:cubicBezTo>
                      <a:lnTo>
                        <a:pt x="17799" y="54120"/>
                      </a:lnTo>
                      <a:close/>
                      <a:moveTo>
                        <a:pt x="52306" y="59860"/>
                      </a:moveTo>
                      <a:cubicBezTo>
                        <a:pt x="47953" y="77237"/>
                        <a:pt x="44378" y="85845"/>
                        <a:pt x="39715" y="93657"/>
                      </a:cubicBezTo>
                      <a:cubicBezTo>
                        <a:pt x="34897" y="101947"/>
                        <a:pt x="28679" y="109440"/>
                        <a:pt x="21840" y="109440"/>
                      </a:cubicBezTo>
                      <a:cubicBezTo>
                        <a:pt x="13291" y="109440"/>
                        <a:pt x="11892" y="97324"/>
                        <a:pt x="11892" y="88715"/>
                      </a:cubicBezTo>
                      <a:cubicBezTo>
                        <a:pt x="11892" y="78193"/>
                        <a:pt x="14845" y="65758"/>
                        <a:pt x="16400" y="59860"/>
                      </a:cubicBezTo>
                      <a:lnTo>
                        <a:pt x="52306" y="5986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19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A99E7B99-6AC2-B082-A6F2-7FAAE8EF8CB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8" t="6803" r="6807"/>
          <a:stretch/>
        </p:blipFill>
        <p:spPr>
          <a:xfrm>
            <a:off x="84007" y="4594860"/>
            <a:ext cx="3412386" cy="276015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35E0C6E-75AA-5BC0-955E-40AED09E18D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9468" t="7935" r="36972" b="4842"/>
          <a:stretch/>
        </p:blipFill>
        <p:spPr>
          <a:xfrm>
            <a:off x="202773" y="746241"/>
            <a:ext cx="1172916" cy="35228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A84291F-CF7C-BB42-59ED-2EFD4D4567B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163" r="1793"/>
          <a:stretch/>
        </p:blipFill>
        <p:spPr>
          <a:xfrm rot="5400000">
            <a:off x="2895529" y="875073"/>
            <a:ext cx="3083076" cy="333311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26A5A53-4FA5-6AFE-1773-5DD270ED574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530854" y="1975103"/>
            <a:ext cx="3084493" cy="1065173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AC92F931-6216-A4C2-ED31-2580BD16E6BA}"/>
              </a:ext>
            </a:extLst>
          </p:cNvPr>
          <p:cNvGrpSpPr>
            <a:grpSpLocks noChangeAspect="1"/>
          </p:cNvGrpSpPr>
          <p:nvPr/>
        </p:nvGrpSpPr>
        <p:grpSpPr>
          <a:xfrm>
            <a:off x="6983762" y="1239710"/>
            <a:ext cx="2557250" cy="1860604"/>
            <a:chOff x="254302" y="1203960"/>
            <a:chExt cx="5001092" cy="3638693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D603268C-2FB5-F586-21F2-77A6BC699F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b="40425"/>
            <a:stretch/>
          </p:blipFill>
          <p:spPr>
            <a:xfrm>
              <a:off x="254302" y="1203960"/>
              <a:ext cx="5001092" cy="2838651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354877E-38CC-1F14-0B19-FABDFF0FF0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t="83209"/>
            <a:stretch/>
          </p:blipFill>
          <p:spPr>
            <a:xfrm>
              <a:off x="254302" y="4042611"/>
              <a:ext cx="5001092" cy="800042"/>
            </a:xfrm>
            <a:prstGeom prst="rect">
              <a:avLst/>
            </a:prstGeom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F8AB624-9B96-C111-14C2-2179FE61EE13}"/>
              </a:ext>
            </a:extLst>
          </p:cNvPr>
          <p:cNvSpPr txBox="1"/>
          <p:nvPr/>
        </p:nvSpPr>
        <p:spPr>
          <a:xfrm>
            <a:off x="301509" y="83179"/>
            <a:ext cx="18340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B. </a:t>
            </a:r>
            <a:r>
              <a:rPr lang="en-US" dirty="0" err="1"/>
              <a:t>Bordini</a:t>
            </a:r>
            <a:r>
              <a:rPr lang="en-US" dirty="0"/>
              <a:t>, et al.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BBB7730-D618-D05A-4A0C-4E40F3B9E451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6381" t="18993" r="11434" b="19955"/>
          <a:stretch/>
        </p:blipFill>
        <p:spPr>
          <a:xfrm>
            <a:off x="6499787" y="4695416"/>
            <a:ext cx="1466431" cy="1452466"/>
          </a:xfrm>
          <a:prstGeom prst="rect">
            <a:avLst/>
          </a:prstGeom>
        </p:spPr>
      </p:pic>
      <p:pic>
        <p:nvPicPr>
          <p:cNvPr id="28" name="Picture 27" descr="A circular object with blue screws&#10;&#10;Description automatically generated">
            <a:extLst>
              <a:ext uri="{FF2B5EF4-FFF2-40B4-BE49-F238E27FC236}">
                <a16:creationId xmlns:a16="http://schemas.microsoft.com/office/drawing/2014/main" id="{4A0CD2BC-730B-2366-59ED-4A3E6FB904F2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207" y="5320859"/>
            <a:ext cx="2345173" cy="1321316"/>
          </a:xfrm>
          <a:prstGeom prst="rect">
            <a:avLst/>
          </a:prstGeom>
        </p:spPr>
      </p:pic>
      <p:pic>
        <p:nvPicPr>
          <p:cNvPr id="30" name="Picture 29" descr="A green circle with lines and text&#10;&#10;Description automatically generated">
            <a:extLst>
              <a:ext uri="{FF2B5EF4-FFF2-40B4-BE49-F238E27FC236}">
                <a16:creationId xmlns:a16="http://schemas.microsoft.com/office/drawing/2014/main" id="{8342A82E-3955-EAFD-3984-0BB46B59EE5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74401" y="55316"/>
            <a:ext cx="885179" cy="835643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242875D8-9DF7-8304-6F84-636366612CE2}"/>
              </a:ext>
            </a:extLst>
          </p:cNvPr>
          <p:cNvSpPr/>
          <p:nvPr/>
        </p:nvSpPr>
        <p:spPr>
          <a:xfrm>
            <a:off x="202773" y="744130"/>
            <a:ext cx="6153105" cy="339770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9797545-804A-B3AD-A250-4A778EF3F791}"/>
              </a:ext>
            </a:extLst>
          </p:cNvPr>
          <p:cNvSpPr txBox="1"/>
          <p:nvPr/>
        </p:nvSpPr>
        <p:spPr>
          <a:xfrm>
            <a:off x="1711478" y="557466"/>
            <a:ext cx="217719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Engineering Design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C4111A0-977C-D498-81D0-F12493261203}"/>
              </a:ext>
            </a:extLst>
          </p:cNvPr>
          <p:cNvSpPr/>
          <p:nvPr/>
        </p:nvSpPr>
        <p:spPr>
          <a:xfrm>
            <a:off x="84007" y="4397792"/>
            <a:ext cx="6214747" cy="287014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0DED7B-585F-57BD-64AE-275AABBA90EE}"/>
              </a:ext>
            </a:extLst>
          </p:cNvPr>
          <p:cNvSpPr txBox="1"/>
          <p:nvPr/>
        </p:nvSpPr>
        <p:spPr>
          <a:xfrm>
            <a:off x="1711478" y="4206711"/>
            <a:ext cx="306417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Advanced analysis methods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06BE45A-F222-FF89-A09D-51C8C23A61F3}"/>
              </a:ext>
            </a:extLst>
          </p:cNvPr>
          <p:cNvSpPr/>
          <p:nvPr/>
        </p:nvSpPr>
        <p:spPr>
          <a:xfrm>
            <a:off x="6217161" y="2894915"/>
            <a:ext cx="3628941" cy="400219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E541B08-D4CD-AC6E-2F74-70E1C863C22B}"/>
              </a:ext>
            </a:extLst>
          </p:cNvPr>
          <p:cNvSpPr txBox="1"/>
          <p:nvPr/>
        </p:nvSpPr>
        <p:spPr>
          <a:xfrm>
            <a:off x="6474412" y="6694950"/>
            <a:ext cx="186175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Tools and tests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223590C-28F5-CF50-3690-F1A9AB245F27}"/>
              </a:ext>
            </a:extLst>
          </p:cNvPr>
          <p:cNvSpPr/>
          <p:nvPr/>
        </p:nvSpPr>
        <p:spPr>
          <a:xfrm>
            <a:off x="6775945" y="1001915"/>
            <a:ext cx="2955436" cy="217177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264130-F0F0-08C2-42C0-196295B661E9}"/>
              </a:ext>
            </a:extLst>
          </p:cNvPr>
          <p:cNvSpPr txBox="1"/>
          <p:nvPr/>
        </p:nvSpPr>
        <p:spPr>
          <a:xfrm>
            <a:off x="7444195" y="794925"/>
            <a:ext cx="183781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Material testing</a:t>
            </a:r>
          </a:p>
        </p:txBody>
      </p:sp>
      <p:pic>
        <p:nvPicPr>
          <p:cNvPr id="14" name="Picture 13" descr="A diagram of several machines&#10;&#10;Description automatically generated with medium confidence">
            <a:extLst>
              <a:ext uri="{FF2B5EF4-FFF2-40B4-BE49-F238E27FC236}">
                <a16:creationId xmlns:a16="http://schemas.microsoft.com/office/drawing/2014/main" id="{B9FDF870-0ECA-C217-6076-1EFC5C701965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6"/>
          <a:stretch/>
        </p:blipFill>
        <p:spPr>
          <a:xfrm>
            <a:off x="6218988" y="2947855"/>
            <a:ext cx="3512392" cy="216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369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6" y="0"/>
            <a:ext cx="9043987" cy="674370"/>
          </a:xfrm>
        </p:spPr>
        <p:txBody>
          <a:bodyPr>
            <a:normAutofit fontScale="90000"/>
          </a:bodyPr>
          <a:lstStyle/>
          <a:p>
            <a:r>
              <a:rPr lang="en-US" dirty="0"/>
              <a:t>RCS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Immagine 56" descr="Immagine che contiene cerchio, schermata&#10;&#10;Descrizione generata automaticamente">
            <a:extLst>
              <a:ext uri="{FF2B5EF4-FFF2-40B4-BE49-F238E27FC236}">
                <a16:creationId xmlns:a16="http://schemas.microsoft.com/office/drawing/2014/main" id="{C4898B95-21A9-7488-2CE9-1D38C2CA10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59" b="536"/>
          <a:stretch/>
        </p:blipFill>
        <p:spPr>
          <a:xfrm>
            <a:off x="3762910" y="674370"/>
            <a:ext cx="2024645" cy="32640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Immagine 55">
            <a:extLst>
              <a:ext uri="{FF2B5EF4-FFF2-40B4-BE49-F238E27FC236}">
                <a16:creationId xmlns:a16="http://schemas.microsoft.com/office/drawing/2014/main" id="{EA71C0C3-A691-42C7-43D2-8F3F5B8A2E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065" b="6319"/>
          <a:stretch/>
        </p:blipFill>
        <p:spPr>
          <a:xfrm>
            <a:off x="273081" y="1106411"/>
            <a:ext cx="3147860" cy="22738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3F19E4-9E94-1C98-E865-2B8D549D45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13" t="8000" r="3230"/>
          <a:stretch/>
        </p:blipFill>
        <p:spPr>
          <a:xfrm>
            <a:off x="6067637" y="1068142"/>
            <a:ext cx="3708157" cy="258736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C1B72B5-60BB-F11B-E1BE-4C1851CA02BD}"/>
              </a:ext>
            </a:extLst>
          </p:cNvPr>
          <p:cNvGrpSpPr/>
          <p:nvPr/>
        </p:nvGrpSpPr>
        <p:grpSpPr>
          <a:xfrm>
            <a:off x="3179939" y="4369232"/>
            <a:ext cx="6392347" cy="2661751"/>
            <a:chOff x="3944072" y="1430791"/>
            <a:chExt cx="7876343" cy="3167754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CD88002B-F265-7ECC-A6F7-57799A6F18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944072" y="1430791"/>
              <a:ext cx="7876343" cy="316775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9BF51D6-AD04-6F2C-A8F9-8DA29CE4A368}"/>
                </a:ext>
              </a:extLst>
            </p:cNvPr>
            <p:cNvSpPr txBox="1"/>
            <p:nvPr/>
          </p:nvSpPr>
          <p:spPr>
            <a:xfrm>
              <a:off x="5053064" y="1632925"/>
              <a:ext cx="1230516" cy="476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u="sng" dirty="0" err="1"/>
                <a:t>Bref</a:t>
              </a:r>
              <a:endParaRPr lang="en-GB" i="1" u="sng" dirty="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78338AB-4AE8-9F7F-EE6E-DD8FB9BBE1A5}"/>
                </a:ext>
              </a:extLst>
            </p:cNvPr>
            <p:cNvCxnSpPr>
              <a:cxnSpLocks/>
            </p:cNvCxnSpPr>
            <p:nvPr/>
          </p:nvCxnSpPr>
          <p:spPr>
            <a:xfrm>
              <a:off x="5053064" y="2928333"/>
              <a:ext cx="5896876" cy="0"/>
            </a:xfrm>
            <a:prstGeom prst="straightConnector1">
              <a:avLst/>
            </a:prstGeom>
            <a:ln w="19050">
              <a:solidFill>
                <a:srgbClr val="000000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B7294CB-634E-5A80-D00D-70928DEA0EE0}"/>
                </a:ext>
              </a:extLst>
            </p:cNvPr>
            <p:cNvSpPr txBox="1"/>
            <p:nvPr/>
          </p:nvSpPr>
          <p:spPr>
            <a:xfrm>
              <a:off x="8260263" y="2984104"/>
              <a:ext cx="1230516" cy="476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T</a:t>
              </a:r>
              <a:r>
                <a:rPr lang="en-US" baseline="-25000" dirty="0" err="1"/>
                <a:t>pulse</a:t>
              </a:r>
              <a:endParaRPr lang="en-GB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37544D3-BCB7-BEA4-8F43-2C125DA6F1E0}"/>
                </a:ext>
              </a:extLst>
            </p:cNvPr>
            <p:cNvSpPr txBox="1"/>
            <p:nvPr/>
          </p:nvSpPr>
          <p:spPr>
            <a:xfrm>
              <a:off x="7219303" y="2427833"/>
              <a:ext cx="1230516" cy="476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Boost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0E0AABB-A8A3-63D5-261C-6E39B150C044}"/>
                </a:ext>
              </a:extLst>
            </p:cNvPr>
            <p:cNvSpPr txBox="1"/>
            <p:nvPr/>
          </p:nvSpPr>
          <p:spPr>
            <a:xfrm>
              <a:off x="9938344" y="1767724"/>
              <a:ext cx="1230516" cy="476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Preload</a:t>
              </a:r>
              <a:endParaRPr lang="en-GB" dirty="0">
                <a:solidFill>
                  <a:srgbClr val="0070C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BB2834A-FD40-0E17-A978-8FA3362514E5}"/>
                </a:ext>
              </a:extLst>
            </p:cNvPr>
            <p:cNvSpPr txBox="1"/>
            <p:nvPr/>
          </p:nvSpPr>
          <p:spPr>
            <a:xfrm>
              <a:off x="5095433" y="3645278"/>
              <a:ext cx="1230516" cy="476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Preload</a:t>
              </a:r>
              <a:endParaRPr lang="en-GB" dirty="0">
                <a:solidFill>
                  <a:srgbClr val="0070C0"/>
                </a:solidFill>
              </a:endParaRPr>
            </a:p>
          </p:txBody>
        </p:sp>
      </p:grpSp>
      <p:pic>
        <p:nvPicPr>
          <p:cNvPr id="18" name="Picture 8">
            <a:extLst>
              <a:ext uri="{FF2B5EF4-FFF2-40B4-BE49-F238E27FC236}">
                <a16:creationId xmlns:a16="http://schemas.microsoft.com/office/drawing/2014/main" id="{571F45E1-9A16-DCCD-6622-D84507CB9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67" y="4653042"/>
            <a:ext cx="3032799" cy="20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E8314C9B-88B5-E562-E730-FD8ECE0A5007}"/>
              </a:ext>
            </a:extLst>
          </p:cNvPr>
          <p:cNvSpPr/>
          <p:nvPr/>
        </p:nvSpPr>
        <p:spPr>
          <a:xfrm>
            <a:off x="333167" y="4864224"/>
            <a:ext cx="856087" cy="6972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5735EB1-05DE-F29B-73CF-030CD2C4BACA}"/>
              </a:ext>
            </a:extLst>
          </p:cNvPr>
          <p:cNvSpPr/>
          <p:nvPr/>
        </p:nvSpPr>
        <p:spPr>
          <a:xfrm>
            <a:off x="333167" y="5791577"/>
            <a:ext cx="856087" cy="6972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D87E8D-39EE-2743-6556-D142234B73FF}"/>
              </a:ext>
            </a:extLst>
          </p:cNvPr>
          <p:cNvSpPr txBox="1"/>
          <p:nvPr/>
        </p:nvSpPr>
        <p:spPr>
          <a:xfrm>
            <a:off x="761210" y="622722"/>
            <a:ext cx="1859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 </a:t>
            </a:r>
            <a:r>
              <a:rPr lang="en-US" dirty="0" err="1"/>
              <a:t>Breschi</a:t>
            </a:r>
            <a:r>
              <a:rPr lang="en-US" dirty="0"/>
              <a:t> et al.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049327-ECA7-AD73-CA87-3216DFF44D00}"/>
              </a:ext>
            </a:extLst>
          </p:cNvPr>
          <p:cNvSpPr txBox="1"/>
          <p:nvPr/>
        </p:nvSpPr>
        <p:spPr>
          <a:xfrm>
            <a:off x="985117" y="4158468"/>
            <a:ext cx="1635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 Gast, et al.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E63B803-98C2-091B-3B3D-5416B1A98D82}"/>
              </a:ext>
            </a:extLst>
          </p:cNvPr>
          <p:cNvSpPr txBox="1"/>
          <p:nvPr/>
        </p:nvSpPr>
        <p:spPr>
          <a:xfrm>
            <a:off x="887044" y="3855702"/>
            <a:ext cx="84519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Ingenuity has great potential for big pay-back !!!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14185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41892"/>
            <a:ext cx="9043988" cy="582071"/>
          </a:xfrm>
        </p:spPr>
        <p:txBody>
          <a:bodyPr>
            <a:normAutofit fontScale="90000"/>
          </a:bodyPr>
          <a:lstStyle/>
          <a:p>
            <a:r>
              <a:rPr lang="en-US" dirty="0"/>
              <a:t>We have a plan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EA52F2-94A7-A988-9576-88D211AAB3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15" r="8330" b="18939"/>
          <a:stretch/>
        </p:blipFill>
        <p:spPr>
          <a:xfrm>
            <a:off x="2197732" y="775747"/>
            <a:ext cx="5734688" cy="659933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564BF0B-9F42-4B3D-8A01-EFBFE3006652}"/>
              </a:ext>
            </a:extLst>
          </p:cNvPr>
          <p:cNvSpPr txBox="1"/>
          <p:nvPr/>
        </p:nvSpPr>
        <p:spPr>
          <a:xfrm rot="16200000">
            <a:off x="-777533" y="2865299"/>
            <a:ext cx="43492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0" dirty="0">
                <a:solidFill>
                  <a:schemeClr val="bg1">
                    <a:lumMod val="65000"/>
                  </a:schemeClr>
                </a:solidFill>
              </a:rPr>
              <a:t>DRAFT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184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BC304-2C91-975E-63EF-2C3A5F0B9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-11161"/>
            <a:ext cx="9043988" cy="540199"/>
          </a:xfrm>
        </p:spPr>
        <p:txBody>
          <a:bodyPr>
            <a:normAutofit fontScale="90000"/>
          </a:bodyPr>
          <a:lstStyle/>
          <a:p>
            <a:r>
              <a:rPr lang="en-US" dirty="0"/>
              <a:t>Major milestones for magnets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486B124-950D-730B-BDC2-B7F6F7D0C4E9}"/>
              </a:ext>
            </a:extLst>
          </p:cNvPr>
          <p:cNvGrpSpPr/>
          <p:nvPr/>
        </p:nvGrpSpPr>
        <p:grpSpPr>
          <a:xfrm>
            <a:off x="332422" y="3783270"/>
            <a:ext cx="9485948" cy="400110"/>
            <a:chOff x="332422" y="3703260"/>
            <a:chExt cx="9485948" cy="400110"/>
          </a:xfrm>
        </p:grpSpPr>
        <p:sp>
          <p:nvSpPr>
            <p:cNvPr id="9" name="Chevron 8">
              <a:extLst>
                <a:ext uri="{FF2B5EF4-FFF2-40B4-BE49-F238E27FC236}">
                  <a16:creationId xmlns:a16="http://schemas.microsoft.com/office/drawing/2014/main" id="{D55ABA79-1405-0770-B9DD-3073E8D45E1F}"/>
                </a:ext>
              </a:extLst>
            </p:cNvPr>
            <p:cNvSpPr/>
            <p:nvPr/>
          </p:nvSpPr>
          <p:spPr>
            <a:xfrm>
              <a:off x="332422" y="3703260"/>
              <a:ext cx="9485948" cy="400110"/>
            </a:xfrm>
            <a:prstGeom prst="chevron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70C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9567474-2D9E-135E-5593-5EA391E18D4F}"/>
                </a:ext>
              </a:extLst>
            </p:cNvPr>
            <p:cNvGrpSpPr/>
            <p:nvPr/>
          </p:nvGrpSpPr>
          <p:grpSpPr>
            <a:xfrm>
              <a:off x="929640" y="3703260"/>
              <a:ext cx="8468525" cy="400110"/>
              <a:chOff x="929640" y="3326130"/>
              <a:chExt cx="8468525" cy="960120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B441F81C-0BA9-A449-DC84-E0B6A8868C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53066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0EAFDE97-2561-3182-8496-3DB1679C65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6492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8C07ABC1-2D75-4AFE-F736-441988F387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9918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8C693FFA-C1B1-E081-B43B-A260095E7C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23344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F4AA4B16-2679-190E-0FC2-72E4930410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46770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D443401A-F910-BC81-79E1-6A2CC34F26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70196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11195A79-F4C4-C7F2-E507-8888C78AE9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93622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9D2E80C2-A25D-03B5-D0F5-CF5DB0C8B9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17048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777F11EB-EB9C-E1D2-E21A-36E78E5824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40474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A1397DF8-D180-9C82-2756-EF2096EEA5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63900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9A4E241-1499-8BFA-D2A4-6B5BFB684D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87326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D8C5F3D0-41A1-0682-26C8-A9DEF64915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10752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6C3AFCB0-218A-DA82-BA96-66487B2F51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34178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15133AFB-A370-60EE-2FEC-B2FE176178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57604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904E7E6C-AF95-0A58-5BD4-087436937B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81030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1D8C7B2E-65A8-58C3-285B-6A5AD4494E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04456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DC0121F4-9C6D-B2F1-5F43-C2F26314D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27882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3047AF5B-FFF5-8E78-D899-49D3261B81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51308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C49DDF38-C3C2-DE26-B47E-BE2CAFD61D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74734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48011D2F-6A9F-DD2A-A7BD-E9980D0216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8165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3BA093C9-38CF-C9F4-9AE3-F986EA681E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9640" y="3326130"/>
                <a:ext cx="0" cy="96012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6E6F836-CF13-E5EB-EC47-134A3F9C31AC}"/>
              </a:ext>
            </a:extLst>
          </p:cNvPr>
          <p:cNvGrpSpPr/>
          <p:nvPr/>
        </p:nvGrpSpPr>
        <p:grpSpPr>
          <a:xfrm>
            <a:off x="2692824" y="685799"/>
            <a:ext cx="707886" cy="3097471"/>
            <a:chOff x="2692824" y="685799"/>
            <a:chExt cx="707886" cy="3097471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EF604C0-0256-5590-67A8-616D38D862FD}"/>
                </a:ext>
              </a:extLst>
            </p:cNvPr>
            <p:cNvSpPr txBox="1"/>
            <p:nvPr/>
          </p:nvSpPr>
          <p:spPr>
            <a:xfrm rot="16200000">
              <a:off x="1682928" y="1695695"/>
              <a:ext cx="2727677" cy="7078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Split Solenoids for RFMFTF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8F4989B-D0B5-1639-1C20-14A648D1C19D}"/>
                </a:ext>
              </a:extLst>
            </p:cNvPr>
            <p:cNvCxnSpPr>
              <a:cxnSpLocks/>
              <a:endCxn id="42" idx="1"/>
            </p:cNvCxnSpPr>
            <p:nvPr/>
          </p:nvCxnSpPr>
          <p:spPr>
            <a:xfrm flipV="1">
              <a:off x="3046766" y="3413477"/>
              <a:ext cx="1" cy="369793"/>
            </a:xfrm>
            <a:prstGeom prst="line">
              <a:avLst/>
            </a:prstGeom>
            <a:ln>
              <a:solidFill>
                <a:srgbClr val="FF0000"/>
              </a:solidFill>
              <a:head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A3D9061-8D7F-A074-6D8E-9F3F08C41F80}"/>
              </a:ext>
            </a:extLst>
          </p:cNvPr>
          <p:cNvGrpSpPr/>
          <p:nvPr/>
        </p:nvGrpSpPr>
        <p:grpSpPr>
          <a:xfrm>
            <a:off x="2700892" y="4183380"/>
            <a:ext cx="707886" cy="3124558"/>
            <a:chOff x="2700892" y="4183380"/>
            <a:chExt cx="707886" cy="3124558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5B9700B-01F7-03AA-491F-387EF9AA4E80}"/>
                </a:ext>
              </a:extLst>
            </p:cNvPr>
            <p:cNvSpPr txBox="1"/>
            <p:nvPr/>
          </p:nvSpPr>
          <p:spPr>
            <a:xfrm rot="16200000">
              <a:off x="2182255" y="6081415"/>
              <a:ext cx="1745160" cy="7078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rgbClr val="FF0000"/>
                  </a:solidFill>
                </a:rPr>
                <a:t>Fast pulsed NC dipole for RCS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D4132F5-36ED-43FF-E035-B12957F24E12}"/>
                </a:ext>
              </a:extLst>
            </p:cNvPr>
            <p:cNvCxnSpPr>
              <a:cxnSpLocks/>
              <a:endCxn id="48" idx="3"/>
            </p:cNvCxnSpPr>
            <p:nvPr/>
          </p:nvCxnSpPr>
          <p:spPr>
            <a:xfrm>
              <a:off x="3046766" y="4183380"/>
              <a:ext cx="8069" cy="1379398"/>
            </a:xfrm>
            <a:prstGeom prst="line">
              <a:avLst/>
            </a:prstGeom>
            <a:ln>
              <a:solidFill>
                <a:srgbClr val="FF0000"/>
              </a:solidFill>
              <a:head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EDD5015-D827-FB71-6208-DE963F0A8D06}"/>
              </a:ext>
            </a:extLst>
          </p:cNvPr>
          <p:cNvGrpSpPr/>
          <p:nvPr/>
        </p:nvGrpSpPr>
        <p:grpSpPr>
          <a:xfrm>
            <a:off x="772385" y="4323469"/>
            <a:ext cx="8860451" cy="400110"/>
            <a:chOff x="772385" y="4243459"/>
            <a:chExt cx="8860451" cy="40011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58577BA-69DC-68CF-38F0-3A910107C381}"/>
                </a:ext>
              </a:extLst>
            </p:cNvPr>
            <p:cNvSpPr txBox="1"/>
            <p:nvPr/>
          </p:nvSpPr>
          <p:spPr>
            <a:xfrm>
              <a:off x="772385" y="4243459"/>
              <a:ext cx="31451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6BFAE59-AE98-6933-736C-16067BD7D968}"/>
                </a:ext>
              </a:extLst>
            </p:cNvPr>
            <p:cNvSpPr txBox="1"/>
            <p:nvPr/>
          </p:nvSpPr>
          <p:spPr>
            <a:xfrm>
              <a:off x="9163485" y="4243459"/>
              <a:ext cx="46935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20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93E47D0-7B9D-2166-A9FC-39DC6FFD0EE0}"/>
                </a:ext>
              </a:extLst>
            </p:cNvPr>
            <p:cNvSpPr txBox="1"/>
            <p:nvPr/>
          </p:nvSpPr>
          <p:spPr>
            <a:xfrm>
              <a:off x="2889515" y="4243459"/>
              <a:ext cx="31451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5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443900B-1ECC-1AC6-F84B-9190351FBCF2}"/>
                </a:ext>
              </a:extLst>
            </p:cNvPr>
            <p:cNvSpPr txBox="1"/>
            <p:nvPr/>
          </p:nvSpPr>
          <p:spPr>
            <a:xfrm>
              <a:off x="4941724" y="4243459"/>
              <a:ext cx="44435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10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78A09CA-7E29-FEF6-2B9D-54BE95188A16}"/>
                </a:ext>
              </a:extLst>
            </p:cNvPr>
            <p:cNvSpPr txBox="1"/>
            <p:nvPr/>
          </p:nvSpPr>
          <p:spPr>
            <a:xfrm>
              <a:off x="7058854" y="4243459"/>
              <a:ext cx="44435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15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523BB9B-9E84-41C4-1F33-3ABA99D25699}"/>
              </a:ext>
            </a:extLst>
          </p:cNvPr>
          <p:cNvGrpSpPr/>
          <p:nvPr/>
        </p:nvGrpSpPr>
        <p:grpSpPr>
          <a:xfrm>
            <a:off x="3658645" y="4183380"/>
            <a:ext cx="400110" cy="3131820"/>
            <a:chOff x="3658645" y="4183380"/>
            <a:chExt cx="400110" cy="3131820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4AD1C44D-733E-14B9-9A21-111AF5379C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93614" y="4183380"/>
              <a:ext cx="3" cy="363742"/>
            </a:xfrm>
            <a:prstGeom prst="line">
              <a:avLst/>
            </a:prstGeom>
            <a:ln>
              <a:solidFill>
                <a:srgbClr val="FF0000"/>
              </a:solidFill>
              <a:head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818F1C7-95AF-A441-2EC2-77F4E34376C6}"/>
                </a:ext>
              </a:extLst>
            </p:cNvPr>
            <p:cNvSpPr txBox="1"/>
            <p:nvPr/>
          </p:nvSpPr>
          <p:spPr>
            <a:xfrm rot="16200000">
              <a:off x="2474660" y="5731106"/>
              <a:ext cx="2768079" cy="4001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rgbClr val="FF0000"/>
                  </a:solidFill>
                </a:rPr>
                <a:t>RCS string test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324C4-0AC3-C8F0-6AD0-08216CD595E2}"/>
              </a:ext>
            </a:extLst>
          </p:cNvPr>
          <p:cNvGrpSpPr/>
          <p:nvPr/>
        </p:nvGrpSpPr>
        <p:grpSpPr>
          <a:xfrm>
            <a:off x="3539672" y="685799"/>
            <a:ext cx="707886" cy="3082313"/>
            <a:chOff x="3539672" y="685799"/>
            <a:chExt cx="707886" cy="308231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156AFE29-0355-8969-1C8C-54E8C2547AF4}"/>
                </a:ext>
              </a:extLst>
            </p:cNvPr>
            <p:cNvCxnSpPr/>
            <p:nvPr/>
          </p:nvCxnSpPr>
          <p:spPr>
            <a:xfrm flipV="1">
              <a:off x="3893614" y="3398318"/>
              <a:ext cx="1" cy="369794"/>
            </a:xfrm>
            <a:prstGeom prst="line">
              <a:avLst/>
            </a:prstGeom>
            <a:ln>
              <a:solidFill>
                <a:srgbClr val="FF0000"/>
              </a:solidFill>
              <a:head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6934D63-738B-4E97-7420-813D30226490}"/>
                </a:ext>
              </a:extLst>
            </p:cNvPr>
            <p:cNvSpPr txBox="1"/>
            <p:nvPr/>
          </p:nvSpPr>
          <p:spPr>
            <a:xfrm rot="16200000">
              <a:off x="2530382" y="1695089"/>
              <a:ext cx="2726466" cy="7078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20T/20K solenoid model coil for the target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58CADD4-2344-0C7E-3D28-54902EA6C0E4}"/>
              </a:ext>
            </a:extLst>
          </p:cNvPr>
          <p:cNvGrpSpPr/>
          <p:nvPr/>
        </p:nvGrpSpPr>
        <p:grpSpPr>
          <a:xfrm>
            <a:off x="4100130" y="4190643"/>
            <a:ext cx="400110" cy="3124557"/>
            <a:chOff x="4100130" y="4190643"/>
            <a:chExt cx="400110" cy="3124557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73D8412A-3609-B51E-3FA1-DA79B288CF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04949" y="4190643"/>
              <a:ext cx="3" cy="363742"/>
            </a:xfrm>
            <a:prstGeom prst="line">
              <a:avLst/>
            </a:prstGeom>
            <a:ln>
              <a:solidFill>
                <a:srgbClr val="FF0000"/>
              </a:solidFill>
              <a:head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8F0F38D-29B9-4911-FC8A-421655D3A211}"/>
                </a:ext>
              </a:extLst>
            </p:cNvPr>
            <p:cNvSpPr txBox="1"/>
            <p:nvPr/>
          </p:nvSpPr>
          <p:spPr>
            <a:xfrm rot="16200000">
              <a:off x="2923408" y="5738369"/>
              <a:ext cx="2753553" cy="4001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rgbClr val="FF0000"/>
                  </a:solidFill>
                </a:rPr>
                <a:t>6D cooling cell magnets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C14BB81-9EF4-461F-201C-7263DF88035A}"/>
              </a:ext>
            </a:extLst>
          </p:cNvPr>
          <p:cNvGrpSpPr/>
          <p:nvPr/>
        </p:nvGrpSpPr>
        <p:grpSpPr>
          <a:xfrm>
            <a:off x="4521398" y="685799"/>
            <a:ext cx="400110" cy="3074731"/>
            <a:chOff x="4521398" y="685799"/>
            <a:chExt cx="400110" cy="3074731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C11A4AC6-76B7-9E04-D6FD-40DA15E6E915}"/>
                </a:ext>
              </a:extLst>
            </p:cNvPr>
            <p:cNvCxnSpPr/>
            <p:nvPr/>
          </p:nvCxnSpPr>
          <p:spPr>
            <a:xfrm flipV="1">
              <a:off x="4740461" y="3390736"/>
              <a:ext cx="1" cy="369794"/>
            </a:xfrm>
            <a:prstGeom prst="line">
              <a:avLst/>
            </a:prstGeom>
            <a:ln>
              <a:solidFill>
                <a:srgbClr val="FF0000"/>
              </a:solidFill>
              <a:head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24FD464-CEBC-530C-C070-11A3776E684B}"/>
                </a:ext>
              </a:extLst>
            </p:cNvPr>
            <p:cNvSpPr txBox="1"/>
            <p:nvPr/>
          </p:nvSpPr>
          <p:spPr>
            <a:xfrm rot="16200000">
              <a:off x="3368984" y="1838213"/>
              <a:ext cx="2704937" cy="4001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NI UHF solenoid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38EAC76-57A3-2C6E-6C99-8EC5E5D7BE9C}"/>
              </a:ext>
            </a:extLst>
          </p:cNvPr>
          <p:cNvGrpSpPr/>
          <p:nvPr/>
        </p:nvGrpSpPr>
        <p:grpSpPr>
          <a:xfrm>
            <a:off x="4531599" y="4212171"/>
            <a:ext cx="400110" cy="3095766"/>
            <a:chOff x="4531599" y="4212171"/>
            <a:chExt cx="400110" cy="3095766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92B1B4ED-377F-7F3D-38BC-09FA049ECA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48344" y="4212171"/>
              <a:ext cx="3" cy="363742"/>
            </a:xfrm>
            <a:prstGeom prst="line">
              <a:avLst/>
            </a:prstGeom>
            <a:ln>
              <a:solidFill>
                <a:srgbClr val="FF0000"/>
              </a:solidFill>
              <a:head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E1AEC51-A982-9E2C-713A-918FE8740A09}"/>
                </a:ext>
              </a:extLst>
            </p:cNvPr>
            <p:cNvSpPr txBox="1"/>
            <p:nvPr/>
          </p:nvSpPr>
          <p:spPr>
            <a:xfrm rot="16200000">
              <a:off x="3354877" y="5731106"/>
              <a:ext cx="2753553" cy="4001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rgbClr val="FF0000"/>
                  </a:solidFill>
                </a:rPr>
                <a:t>10 </a:t>
              </a:r>
              <a:r>
                <a:rPr lang="en-US" dirty="0" err="1">
                  <a:solidFill>
                    <a:srgbClr val="FF0000"/>
                  </a:solidFill>
                </a:rPr>
                <a:t>TeV</a:t>
              </a:r>
              <a:r>
                <a:rPr lang="en-US" dirty="0">
                  <a:solidFill>
                    <a:srgbClr val="FF0000"/>
                  </a:solidFill>
                </a:rPr>
                <a:t> HTS short models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6C7A049-DFE9-5039-2646-05BA5B03126D}"/>
              </a:ext>
            </a:extLst>
          </p:cNvPr>
          <p:cNvGrpSpPr/>
          <p:nvPr/>
        </p:nvGrpSpPr>
        <p:grpSpPr>
          <a:xfrm>
            <a:off x="5254686" y="671854"/>
            <a:ext cx="707886" cy="3088676"/>
            <a:chOff x="5254686" y="671854"/>
            <a:chExt cx="707886" cy="3088676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8EB3499-73AC-402D-F81B-296DFA366776}"/>
                </a:ext>
              </a:extLst>
            </p:cNvPr>
            <p:cNvCxnSpPr/>
            <p:nvPr/>
          </p:nvCxnSpPr>
          <p:spPr>
            <a:xfrm flipV="1">
              <a:off x="5591673" y="3390736"/>
              <a:ext cx="1" cy="369794"/>
            </a:xfrm>
            <a:prstGeom prst="line">
              <a:avLst/>
            </a:prstGeom>
            <a:ln>
              <a:solidFill>
                <a:srgbClr val="FF0000"/>
              </a:solidFill>
              <a:head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79A6D6D-ABC1-76AA-8721-AF2D283ADE0E}"/>
                </a:ext>
              </a:extLst>
            </p:cNvPr>
            <p:cNvSpPr txBox="1"/>
            <p:nvPr/>
          </p:nvSpPr>
          <p:spPr>
            <a:xfrm rot="16200000">
              <a:off x="4245396" y="1681144"/>
              <a:ext cx="2726465" cy="7078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3 </a:t>
              </a:r>
              <a:r>
                <a:rPr lang="en-US" dirty="0" err="1">
                  <a:solidFill>
                    <a:srgbClr val="FF0000"/>
                  </a:solidFill>
                </a:rPr>
                <a:t>TeV</a:t>
              </a:r>
              <a:r>
                <a:rPr lang="en-US" dirty="0">
                  <a:solidFill>
                    <a:srgbClr val="FF0000"/>
                  </a:solidFill>
                </a:rPr>
                <a:t> full-length prototypes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35A77F2-127C-96FD-7819-234CDD2A1F6C}"/>
              </a:ext>
            </a:extLst>
          </p:cNvPr>
          <p:cNvGrpSpPr/>
          <p:nvPr/>
        </p:nvGrpSpPr>
        <p:grpSpPr>
          <a:xfrm>
            <a:off x="5674717" y="4194251"/>
            <a:ext cx="707886" cy="3113687"/>
            <a:chOff x="5674717" y="4194251"/>
            <a:chExt cx="707886" cy="3113687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D4F4D09-5FBB-A5C7-787E-B56B125F3D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21211" y="4194251"/>
              <a:ext cx="3" cy="363742"/>
            </a:xfrm>
            <a:prstGeom prst="line">
              <a:avLst/>
            </a:prstGeom>
            <a:ln>
              <a:solidFill>
                <a:srgbClr val="FF0000"/>
              </a:solidFill>
              <a:head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0066BC2-95E5-31F8-0EFB-77E3E20C490A}"/>
                </a:ext>
              </a:extLst>
            </p:cNvPr>
            <p:cNvSpPr txBox="1"/>
            <p:nvPr/>
          </p:nvSpPr>
          <p:spPr>
            <a:xfrm rot="16200000">
              <a:off x="4654292" y="5579627"/>
              <a:ext cx="2748736" cy="7078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rgbClr val="FF0000"/>
                  </a:solidFill>
                </a:rPr>
                <a:t>HCS SC dipole prototypes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5A27FCF-70AA-F171-A1A8-8A0230D03892}"/>
              </a:ext>
            </a:extLst>
          </p:cNvPr>
          <p:cNvGrpSpPr/>
          <p:nvPr/>
        </p:nvGrpSpPr>
        <p:grpSpPr>
          <a:xfrm>
            <a:off x="9039000" y="1371599"/>
            <a:ext cx="707886" cy="2382880"/>
            <a:chOff x="9039000" y="1371599"/>
            <a:chExt cx="707886" cy="2382880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57758B4C-F26C-19FE-704D-C419538D49A1}"/>
                </a:ext>
              </a:extLst>
            </p:cNvPr>
            <p:cNvCxnSpPr/>
            <p:nvPr/>
          </p:nvCxnSpPr>
          <p:spPr>
            <a:xfrm flipV="1">
              <a:off x="9392942" y="3384685"/>
              <a:ext cx="1" cy="369794"/>
            </a:xfrm>
            <a:prstGeom prst="line">
              <a:avLst/>
            </a:prstGeom>
            <a:ln>
              <a:solidFill>
                <a:srgbClr val="FF0000"/>
              </a:solidFill>
              <a:head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6693A8F-1BEE-D903-2B5D-4AD68CA8A583}"/>
                </a:ext>
              </a:extLst>
            </p:cNvPr>
            <p:cNvSpPr txBox="1"/>
            <p:nvPr/>
          </p:nvSpPr>
          <p:spPr>
            <a:xfrm rot="16200000">
              <a:off x="8376241" y="2034358"/>
              <a:ext cx="2033404" cy="7078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10 </a:t>
              </a:r>
              <a:r>
                <a:rPr lang="en-US" dirty="0" err="1">
                  <a:solidFill>
                    <a:srgbClr val="FF0000"/>
                  </a:solidFill>
                </a:rPr>
                <a:t>TeV</a:t>
              </a:r>
              <a:r>
                <a:rPr lang="en-US" dirty="0">
                  <a:solidFill>
                    <a:srgbClr val="FF0000"/>
                  </a:solidFill>
                </a:rPr>
                <a:t> full-length prototypes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C63FA7F-1E97-CCAA-37BE-464010EEF674}"/>
              </a:ext>
            </a:extLst>
          </p:cNvPr>
          <p:cNvGrpSpPr/>
          <p:nvPr/>
        </p:nvGrpSpPr>
        <p:grpSpPr>
          <a:xfrm>
            <a:off x="988498" y="4222359"/>
            <a:ext cx="2059673" cy="1914733"/>
            <a:chOff x="988498" y="4222359"/>
            <a:chExt cx="2059673" cy="1914733"/>
          </a:xfrm>
        </p:grpSpPr>
        <p:sp>
          <p:nvSpPr>
            <p:cNvPr id="46" name="Left Brace 45">
              <a:extLst>
                <a:ext uri="{FF2B5EF4-FFF2-40B4-BE49-F238E27FC236}">
                  <a16:creationId xmlns:a16="http://schemas.microsoft.com/office/drawing/2014/main" id="{838CF54E-C982-E1AE-3ACE-D9A942F74669}"/>
                </a:ext>
              </a:extLst>
            </p:cNvPr>
            <p:cNvSpPr/>
            <p:nvPr/>
          </p:nvSpPr>
          <p:spPr>
            <a:xfrm rot="16200000" flipV="1">
              <a:off x="2018694" y="3592991"/>
              <a:ext cx="400110" cy="1658845"/>
            </a:xfrm>
            <a:prstGeom prst="leftBrace">
              <a:avLst>
                <a:gd name="adj1" fmla="val 8333"/>
                <a:gd name="adj2" fmla="val 7825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7" name="Picture 46" descr="A green circle with lines and text&#10;&#10;Description automatically generated">
              <a:extLst>
                <a:ext uri="{FF2B5EF4-FFF2-40B4-BE49-F238E27FC236}">
                  <a16:creationId xmlns:a16="http://schemas.microsoft.com/office/drawing/2014/main" id="{311CB682-B20A-BA0E-FC9F-B343469E09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8498" y="4710277"/>
              <a:ext cx="1511395" cy="1426815"/>
            </a:xfrm>
            <a:prstGeom prst="rect">
              <a:avLst/>
            </a:prstGeom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3D24B96-DA6C-9C0B-8556-E3CBB53EF440}"/>
              </a:ext>
            </a:extLst>
          </p:cNvPr>
          <p:cNvGrpSpPr/>
          <p:nvPr/>
        </p:nvGrpSpPr>
        <p:grpSpPr>
          <a:xfrm>
            <a:off x="502443" y="1801854"/>
            <a:ext cx="1704066" cy="1968522"/>
            <a:chOff x="502443" y="1801854"/>
            <a:chExt cx="1704066" cy="1968522"/>
          </a:xfrm>
        </p:grpSpPr>
        <p:sp>
          <p:nvSpPr>
            <p:cNvPr id="43" name="Left Brace 42">
              <a:extLst>
                <a:ext uri="{FF2B5EF4-FFF2-40B4-BE49-F238E27FC236}">
                  <a16:creationId xmlns:a16="http://schemas.microsoft.com/office/drawing/2014/main" id="{6BF5290B-6880-8484-1646-3CD77A8B0E80}"/>
                </a:ext>
              </a:extLst>
            </p:cNvPr>
            <p:cNvSpPr/>
            <p:nvPr/>
          </p:nvSpPr>
          <p:spPr>
            <a:xfrm rot="5400000">
              <a:off x="1154421" y="2718288"/>
              <a:ext cx="400110" cy="1704066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6" name="Picture 2" descr="Mucol | Project">
              <a:extLst>
                <a:ext uri="{FF2B5EF4-FFF2-40B4-BE49-F238E27FC236}">
                  <a16:creationId xmlns:a16="http://schemas.microsoft.com/office/drawing/2014/main" id="{A9DE0858-1383-7DAC-F7E7-FC1459174D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467" y="1801854"/>
              <a:ext cx="1359198" cy="15669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8" name="Picture 4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AF725971-60EE-19ED-7CFA-F7C1E0B95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978" y="2469103"/>
            <a:ext cx="1143451" cy="117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136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41892"/>
            <a:ext cx="9043988" cy="582071"/>
          </a:xfrm>
        </p:spPr>
        <p:txBody>
          <a:bodyPr>
            <a:normAutofit fontScale="90000"/>
          </a:bodyPr>
          <a:lstStyle/>
          <a:p>
            <a:r>
              <a:rPr lang="en-US" dirty="0"/>
              <a:t>We have a cost estimate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" name="Picture 9" descr="A pie chart with different colored circles&#10;&#10;Description automatically generated">
            <a:extLst>
              <a:ext uri="{FF2B5EF4-FFF2-40B4-BE49-F238E27FC236}">
                <a16:creationId xmlns:a16="http://schemas.microsoft.com/office/drawing/2014/main" id="{62C72057-05DF-DB63-C53B-022C2A90B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5473"/>
            <a:ext cx="4902200" cy="3111500"/>
          </a:xfrm>
          <a:prstGeom prst="rect">
            <a:avLst/>
          </a:prstGeom>
        </p:spPr>
      </p:pic>
      <p:pic>
        <p:nvPicPr>
          <p:cNvPr id="12" name="Picture 11" descr="A pie chart with different colored bars&#10;&#10;Description automatically generated">
            <a:extLst>
              <a:ext uri="{FF2B5EF4-FFF2-40B4-BE49-F238E27FC236}">
                <a16:creationId xmlns:a16="http://schemas.microsoft.com/office/drawing/2014/main" id="{4BE847EA-ED60-52A9-C098-E4BE0C77E0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437" y="2075473"/>
            <a:ext cx="4965700" cy="29718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F63C52A-72A3-48D3-C32D-EECB5E602575}"/>
              </a:ext>
            </a:extLst>
          </p:cNvPr>
          <p:cNvSpPr txBox="1"/>
          <p:nvPr/>
        </p:nvSpPr>
        <p:spPr>
          <a:xfrm>
            <a:off x="290146" y="785935"/>
            <a:ext cx="4321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3 </a:t>
            </a:r>
            <a:r>
              <a:rPr lang="en-US" sz="3200" dirty="0" err="1"/>
              <a:t>TeV</a:t>
            </a:r>
            <a:endParaRPr lang="en-US" sz="3200" dirty="0"/>
          </a:p>
          <a:p>
            <a:pPr algn="ctr"/>
            <a:r>
              <a:rPr lang="en-US" dirty="0"/>
              <a:t>Share in percentage of total cost for the magnet and powering systems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8521F7-4846-3D2A-041A-92AD2E6C6B71}"/>
              </a:ext>
            </a:extLst>
          </p:cNvPr>
          <p:cNvSpPr txBox="1"/>
          <p:nvPr/>
        </p:nvSpPr>
        <p:spPr>
          <a:xfrm>
            <a:off x="5100515" y="785934"/>
            <a:ext cx="4321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10 </a:t>
            </a:r>
            <a:r>
              <a:rPr lang="en-US" sz="3200" dirty="0" err="1"/>
              <a:t>TeV</a:t>
            </a:r>
            <a:endParaRPr lang="en-US" sz="3200" dirty="0"/>
          </a:p>
          <a:p>
            <a:pPr algn="ctr"/>
            <a:r>
              <a:rPr lang="en-US" dirty="0"/>
              <a:t>Share in percentage of total cost for the magnet and powering systems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779C05-47F4-DE08-FC0A-A43ACD80D800}"/>
              </a:ext>
            </a:extLst>
          </p:cNvPr>
          <p:cNvSpPr txBox="1"/>
          <p:nvPr/>
        </p:nvSpPr>
        <p:spPr>
          <a:xfrm>
            <a:off x="204508" y="5047273"/>
            <a:ext cx="9639858" cy="193899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</a:t>
            </a:r>
            <a:r>
              <a:rPr lang="en-US" sz="2400" b="1" dirty="0"/>
              <a:t>6D cooling and accelerator (RCS)</a:t>
            </a:r>
            <a:r>
              <a:rPr lang="en-US" sz="2400" dirty="0"/>
              <a:t> are the largest cost positions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RCS4 is the </a:t>
            </a:r>
            <a:r>
              <a:rPr lang="en-US" sz="2400" b="1" dirty="0"/>
              <a:t>largest single cost item </a:t>
            </a:r>
            <a:r>
              <a:rPr lang="en-US" sz="2400" dirty="0"/>
              <a:t>in the 10 </a:t>
            </a:r>
            <a:r>
              <a:rPr lang="en-US" sz="2400" dirty="0" err="1"/>
              <a:t>TeV</a:t>
            </a:r>
            <a:r>
              <a:rPr lang="en-US" sz="2400" dirty="0"/>
              <a:t> collider option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Target and capture (largest stored energy single magnet in the system) and final cooling (largest nominal field) only represent a few % of the total cost</a:t>
            </a:r>
          </a:p>
        </p:txBody>
      </p:sp>
    </p:spTree>
    <p:extLst>
      <p:ext uri="{BB962C8B-B14F-4D97-AF65-F5344CB8AC3E}">
        <p14:creationId xmlns:p14="http://schemas.microsoft.com/office/powerpoint/2010/main" val="35819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.858006"/>
  <p:tag name="ORIGINALWIDTH" val="8.655862"/>
  <p:tag name="OUTPUTTYPE" val="SVG"/>
  <p:tag name="IGUANATEXVERSION" val="160"/>
  <p:tag name="LATEXADDIN" val="\documentclass{article}&#10;\usepackage{amsmath}&#10;\usepackage{amssymb}&#10;&#10;\usepackage{XCharter}&#10;\usepackage[T1]{fontenc}&#10;&#10;\pagestyle{empty}&#10;\begin{document}&#10;&#10;$$ \sigma_\theta$$&#10;&#10;&#10;\end{document}"/>
  <p:tag name="IGUANATEXSIZE" val="18"/>
  <p:tag name="IGUANATEXCURSOR" val="167"/>
  <p:tag name="TRANSPARENCY" val="True"/>
  <p:tag name="LATEXENGINEID" val="0"/>
  <p:tag name="TEMPFOLDER" val="c:\users\gvernass\.temp\"/>
  <p:tag name="LATEXFORMHEIGHT" val="320"/>
  <p:tag name="LATEXFORMWIDTH" val="385"/>
  <p:tag name="LATEXFORMWRAP" val="True"/>
  <p:tag name="BITMAPVECTO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.403456"/>
  <p:tag name="ORIGINALWIDTH" val="5.138452"/>
  <p:tag name="LATEXADDIN" val="\documentclass{article}&#10;\usepackage{amsmath}&#10;\usepackage{amssymb}&#10;&#10;\usepackage{XCharter}&#10;\usepackage[T1]{fontenc}&#10;&#10;\pagestyle{empty}&#10;\begin{document}&#10;&#10;$$ \sigma_\theta$$&#10;&#10;&#10;\end{document}"/>
  <p:tag name="IGUANATEXSIZE" val="18"/>
  <p:tag name="IGUANATEXCURSOR" val="167"/>
  <p:tag name="TRANSPARENCY" val="True"/>
  <p:tag name="LATEXENGINEID" val="0"/>
  <p:tag name="TEMPFOLDER" val="c:\users\gvernass\.temp\"/>
  <p:tag name="LATEXFORMHEIGHT" val="320"/>
  <p:tag name="LATEXFORMWIDTH" val="385"/>
  <p:tag name="LATEXFORMWRAP" val="True"/>
  <p:tag name="BITMAPVECTOR" val="1"/>
  <p:tag name="EMFCHIL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.979309"/>
  <p:tag name="ORIGINALWIDTH" val="3.04615"/>
  <p:tag name="EMFCHILD" val="Tr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196239</TotalTime>
  <Words>562</Words>
  <Application>Microsoft Macintosh PowerPoint</Application>
  <PresentationFormat>Custom</PresentationFormat>
  <Paragraphs>84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Muon Collider Magnets Where are we ?</vt:lpstr>
      <vt:lpstr>March 2024 - What did we do ?</vt:lpstr>
      <vt:lpstr>Muon beam production</vt:lpstr>
      <vt:lpstr>6D cooling solenoids</vt:lpstr>
      <vt:lpstr>Final cooling solenoid</vt:lpstr>
      <vt:lpstr>RCS</vt:lpstr>
      <vt:lpstr>We have a plan</vt:lpstr>
      <vt:lpstr>Major milestones for magnets</vt:lpstr>
      <vt:lpstr>We have a cost estimate</vt:lpstr>
      <vt:lpstr>Feedback and other considerations  on the plan</vt:lpstr>
      <vt:lpstr>Final words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Luca Bottura</cp:lastModifiedBy>
  <cp:revision>868</cp:revision>
  <cp:lastPrinted>2024-03-14T16:48:45Z</cp:lastPrinted>
  <dcterms:created xsi:type="dcterms:W3CDTF">2019-06-07T07:36:38Z</dcterms:created>
  <dcterms:modified xsi:type="dcterms:W3CDTF">2024-03-15T07:51:25Z</dcterms:modified>
</cp:coreProperties>
</file>