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86" r:id="rId2"/>
    <p:sldId id="352" r:id="rId3"/>
    <p:sldId id="357" r:id="rId4"/>
    <p:sldId id="358" r:id="rId5"/>
    <p:sldId id="360" r:id="rId6"/>
    <p:sldId id="372" r:id="rId7"/>
    <p:sldId id="353" r:id="rId8"/>
    <p:sldId id="361" r:id="rId9"/>
    <p:sldId id="362" r:id="rId10"/>
    <p:sldId id="363" r:id="rId11"/>
    <p:sldId id="364" r:id="rId12"/>
    <p:sldId id="289" r:id="rId13"/>
    <p:sldId id="349" r:id="rId14"/>
    <p:sldId id="367" r:id="rId15"/>
    <p:sldId id="368" r:id="rId16"/>
    <p:sldId id="369" r:id="rId17"/>
    <p:sldId id="370" r:id="rId18"/>
    <p:sldId id="371" r:id="rId19"/>
    <p:sldId id="350" r:id="rId20"/>
    <p:sldId id="296" r:id="rId21"/>
    <p:sldId id="28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B69"/>
    <a:srgbClr val="AFEAFF"/>
    <a:srgbClr val="69D8FF"/>
    <a:srgbClr val="29C7FF"/>
    <a:srgbClr val="0000FF"/>
    <a:srgbClr val="FF0000"/>
    <a:srgbClr val="B4B000"/>
    <a:srgbClr val="D1CC00"/>
    <a:srgbClr val="00B0F0"/>
    <a:srgbClr val="E2A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6" autoAdjust="0"/>
    <p:restoredTop sz="95255" autoAdjust="0"/>
  </p:normalViewPr>
  <p:slideViewPr>
    <p:cSldViewPr snapToGrid="0">
      <p:cViewPr varScale="1">
        <p:scale>
          <a:sx n="86" d="100"/>
          <a:sy n="86" d="100"/>
        </p:scale>
        <p:origin x="259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411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9C2B92D-947C-CDA4-E284-F63D7409D7E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F7E709-EA03-8857-2077-ADC0C0CD12F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7D7572-8B58-454D-8CC0-0D6D072DB6D7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174AEA-74B3-12EA-94F3-922A4B45E71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5F817-28FE-A033-1F00-A6B5CE6D31E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2F7900-8E1F-4AC9-88EB-08F67BC425C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5181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57037-5C11-400A-B1BC-D2D3A71A512B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77168-D276-49BF-A8A1-E22D164A113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5642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uCol">
    <p:bg>
      <p:bgPr>
        <a:gradFill flip="none" rotWithShape="1">
          <a:gsLst>
            <a:gs pos="100000">
              <a:srgbClr val="FF0000">
                <a:alpha val="20000"/>
              </a:srgbClr>
            </a:gs>
            <a:gs pos="60000">
              <a:schemeClr val="bg1">
                <a:alpha val="3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7" descr="MUON-SlideGraph-LogoBkgnd2.png">
            <a:extLst>
              <a:ext uri="{FF2B5EF4-FFF2-40B4-BE49-F238E27FC236}">
                <a16:creationId xmlns:a16="http://schemas.microsoft.com/office/drawing/2014/main" id="{CDD86A70-1684-5687-9B24-688C9B637BEF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-1" y="3"/>
            <a:ext cx="12614989" cy="6862191"/>
          </a:xfrm>
          <a:prstGeom prst="rect">
            <a:avLst/>
          </a:prstGeom>
        </p:spPr>
      </p:pic>
      <p:pic>
        <p:nvPicPr>
          <p:cNvPr id="23" name="Image 9" descr="MUON-SlideGraph-gradient.png">
            <a:extLst>
              <a:ext uri="{FF2B5EF4-FFF2-40B4-BE49-F238E27FC236}">
                <a16:creationId xmlns:a16="http://schemas.microsoft.com/office/drawing/2014/main" id="{55A27F31-ECF5-8501-7734-AB97FBAB61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-81807" y="3909027"/>
            <a:ext cx="12500795" cy="2972732"/>
          </a:xfrm>
          <a:prstGeom prst="rect">
            <a:avLst/>
          </a:prstGeom>
        </p:spPr>
      </p:pic>
      <p:pic>
        <p:nvPicPr>
          <p:cNvPr id="7" name="Image 85" descr="MCC-inernational-finalV01.png">
            <a:extLst>
              <a:ext uri="{FF2B5EF4-FFF2-40B4-BE49-F238E27FC236}">
                <a16:creationId xmlns:a16="http://schemas.microsoft.com/office/drawing/2014/main" id="{6C521FE5-D103-75B1-DE28-0B4E6C62DB7A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164" y="138899"/>
            <a:ext cx="1834109" cy="1840374"/>
          </a:xfrm>
          <a:prstGeom prst="rect">
            <a:avLst/>
          </a:prstGeom>
        </p:spPr>
      </p:pic>
      <p:pic>
        <p:nvPicPr>
          <p:cNvPr id="9" name="Immagine 4">
            <a:extLst>
              <a:ext uri="{FF2B5EF4-FFF2-40B4-BE49-F238E27FC236}">
                <a16:creationId xmlns:a16="http://schemas.microsoft.com/office/drawing/2014/main" id="{98F8D478-02F7-1482-EE57-FEC0C8FD9F1A}"/>
              </a:ext>
            </a:extLst>
          </p:cNvPr>
          <p:cNvPicPr/>
          <p:nvPr userDrawn="1"/>
        </p:nvPicPr>
        <p:blipFill rotWithShape="1">
          <a:blip r:embed="rId5"/>
          <a:srcRect l="10338" t="16055" r="11693" b="14565"/>
          <a:stretch/>
        </p:blipFill>
        <p:spPr>
          <a:xfrm>
            <a:off x="9919503" y="289148"/>
            <a:ext cx="1982704" cy="1116000"/>
          </a:xfrm>
          <a:prstGeom prst="rect">
            <a:avLst/>
          </a:prstGeom>
        </p:spPr>
      </p:pic>
      <p:pic>
        <p:nvPicPr>
          <p:cNvPr id="14" name="Picture 7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481723C6-549A-11F1-EFA9-EC2F9E624DB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529595" y="324798"/>
            <a:ext cx="2524540" cy="756376"/>
          </a:xfrm>
          <a:prstGeom prst="rect">
            <a:avLst/>
          </a:prstGeom>
        </p:spPr>
      </p:pic>
      <p:pic>
        <p:nvPicPr>
          <p:cNvPr id="16" name="Picture 8" descr="A blue logo with a black background">
            <a:extLst>
              <a:ext uri="{FF2B5EF4-FFF2-40B4-BE49-F238E27FC236}">
                <a16:creationId xmlns:a16="http://schemas.microsoft.com/office/drawing/2014/main" id="{BDEA27BB-EE44-3A67-19C0-244EC654B1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l="21315" r="20838"/>
          <a:stretch/>
        </p:blipFill>
        <p:spPr>
          <a:xfrm>
            <a:off x="5556713" y="83700"/>
            <a:ext cx="1078579" cy="1048820"/>
          </a:xfrm>
          <a:prstGeom prst="rect">
            <a:avLst/>
          </a:prstGeom>
        </p:spPr>
      </p:pic>
      <p:pic>
        <p:nvPicPr>
          <p:cNvPr id="17" name="Picture 10" descr="A close-up of a logo&#10;&#10;Description automatically generated">
            <a:extLst>
              <a:ext uri="{FF2B5EF4-FFF2-40B4-BE49-F238E27FC236}">
                <a16:creationId xmlns:a16="http://schemas.microsoft.com/office/drawing/2014/main" id="{2167B5A4-4098-E449-0B66-F79AB120B22B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266022" y="346445"/>
            <a:ext cx="2050263" cy="788211"/>
          </a:xfrm>
          <a:prstGeom prst="rect">
            <a:avLst/>
          </a:prstGeom>
        </p:spPr>
      </p:pic>
      <p:sp>
        <p:nvSpPr>
          <p:cNvPr id="18" name="Segnaposto piè di pagina 4">
            <a:extLst>
              <a:ext uri="{FF2B5EF4-FFF2-40B4-BE49-F238E27FC236}">
                <a16:creationId xmlns:a16="http://schemas.microsoft.com/office/drawing/2014/main" id="{83EED26B-6338-F652-B898-7C0EB939E7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507255" y="6536309"/>
            <a:ext cx="2831832" cy="24253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z="1200" b="1" dirty="0">
                <a:solidFill>
                  <a:schemeClr val="bg1"/>
                </a:solidFill>
              </a:rPr>
              <a:t>IMCC and </a:t>
            </a:r>
            <a:r>
              <a:rPr lang="en-US" sz="1200" b="1" dirty="0" err="1">
                <a:solidFill>
                  <a:schemeClr val="bg1"/>
                </a:solidFill>
              </a:rPr>
              <a:t>MuCol</a:t>
            </a:r>
            <a:r>
              <a:rPr lang="en-US" sz="1200" b="1" dirty="0">
                <a:solidFill>
                  <a:schemeClr val="bg1"/>
                </a:solidFill>
              </a:rPr>
              <a:t> Annual Meeting 2024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C8B5E67C-BE51-0205-E88C-3DD9005E414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353" y="6060589"/>
            <a:ext cx="12333731" cy="3751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332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600" b="1" i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 err="1"/>
              <a:t>Affiliazioni</a:t>
            </a:r>
            <a:endParaRPr lang="en-US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58B7D1FF-1167-D02F-3953-14DC673F72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20212" y="2765737"/>
            <a:ext cx="7514253" cy="1880925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lang="en-GB" sz="3600" b="1" kern="1200" dirty="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TITOLO</a:t>
            </a:r>
            <a:endParaRPr lang="en-GB" dirty="0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25C2EB20-FFD4-92A9-3F7F-B9B3395DC112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353" y="5091693"/>
            <a:ext cx="12333731" cy="75457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332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200" b="1" kern="1200" dirty="0">
                <a:ln w="6350" cap="flat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 err="1"/>
              <a:t>Autori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482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8" descr="MUON-Slide-graphBase-pagebottom.jpg">
            <a:extLst>
              <a:ext uri="{FF2B5EF4-FFF2-40B4-BE49-F238E27FC236}">
                <a16:creationId xmlns:a16="http://schemas.microsoft.com/office/drawing/2014/main" id="{B6225800-B930-FB56-9EDD-E421D45C78B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" y="6202015"/>
            <a:ext cx="12189823" cy="663982"/>
          </a:xfrm>
          <a:prstGeom prst="rect">
            <a:avLst/>
          </a:prstGeom>
        </p:spPr>
      </p:pic>
      <p:sp>
        <p:nvSpPr>
          <p:cNvPr id="16" name="Segnaposto testo 2">
            <a:extLst>
              <a:ext uri="{FF2B5EF4-FFF2-40B4-BE49-F238E27FC236}">
                <a16:creationId xmlns:a16="http://schemas.microsoft.com/office/drawing/2014/main" id="{497CAC99-CE2D-C668-9482-6D18316DB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84" indent="-228584">
              <a:buClr>
                <a:srgbClr val="FF0000"/>
              </a:buClr>
              <a:buFont typeface="Wingdings" panose="05000000000000000000" pitchFamily="2" charset="2"/>
              <a:buChar char="§"/>
              <a:defRPr lang="it-IT" sz="1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750" indent="-228584">
              <a:buClr>
                <a:srgbClr val="FF0000"/>
              </a:buClr>
              <a:buFont typeface="Wingdings" panose="05000000000000000000" pitchFamily="2" charset="2"/>
              <a:buChar char="§"/>
              <a:defRPr lang="it-IT" sz="16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2914" indent="-228584">
              <a:buClr>
                <a:srgbClr val="FF0000"/>
              </a:buClr>
              <a:buFont typeface="Wingdings" panose="05000000000000000000" pitchFamily="2" charset="2"/>
              <a:buChar char="§"/>
              <a:defRPr lang="it-IT" sz="14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080" indent="-228584">
              <a:buClr>
                <a:srgbClr val="FF0000"/>
              </a:buClr>
              <a:buFont typeface="Wingdings" panose="05000000000000000000" pitchFamily="2" charset="2"/>
              <a:buChar char="§"/>
              <a:defRPr lang="it-IT" sz="12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247" indent="-228584">
              <a:buClr>
                <a:srgbClr val="FF0000"/>
              </a:buClr>
              <a:buFont typeface="Wingdings" panose="05000000000000000000" pitchFamily="2" charset="2"/>
              <a:buChar char="§"/>
              <a:defRPr lang="en-GB" sz="1051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GB" dirty="0"/>
          </a:p>
        </p:txBody>
      </p:sp>
      <p:sp>
        <p:nvSpPr>
          <p:cNvPr id="18" name="Segnaposto piè di pagina 4">
            <a:extLst>
              <a:ext uri="{FF2B5EF4-FFF2-40B4-BE49-F238E27FC236}">
                <a16:creationId xmlns:a16="http://schemas.microsoft.com/office/drawing/2014/main" id="{E6903575-2A78-A8F2-0F63-91401FAD11F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3"/>
          </p:nvPr>
        </p:nvSpPr>
        <p:spPr>
          <a:xfrm>
            <a:off x="4038600" y="63939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D. Novelli – Annual Meeting 2024</a:t>
            </a:r>
            <a:endParaRPr lang="en-GB" sz="1100" dirty="0"/>
          </a:p>
        </p:txBody>
      </p:sp>
      <p:sp>
        <p:nvSpPr>
          <p:cNvPr id="19" name="Segnaposto numero diapositiva 5">
            <a:extLst>
              <a:ext uri="{FF2B5EF4-FFF2-40B4-BE49-F238E27FC236}">
                <a16:creationId xmlns:a16="http://schemas.microsoft.com/office/drawing/2014/main" id="{B39162C5-9BC6-7F5F-4512-CDC3408B283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8591811" y="63563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16AB2F8-5338-F742-A59E-35F5B82165E6}" type="slidenum">
              <a:rPr lang="en-GB" smtClean="0"/>
              <a:pPr/>
              <a:t>‹N›</a:t>
            </a:fld>
            <a:endParaRPr lang="en-GB" dirty="0"/>
          </a:p>
        </p:txBody>
      </p:sp>
      <p:pic>
        <p:nvPicPr>
          <p:cNvPr id="2" name="Image 85" descr="MCC-inernational-finalV01.png">
            <a:extLst>
              <a:ext uri="{FF2B5EF4-FFF2-40B4-BE49-F238E27FC236}">
                <a16:creationId xmlns:a16="http://schemas.microsoft.com/office/drawing/2014/main" id="{FA1E9B68-C5BB-B40D-6373-05E9B70C11BF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46" y="23150"/>
            <a:ext cx="1242153" cy="124333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05809131-1FC7-482F-F135-DCD9E847E550}"/>
              </a:ext>
            </a:extLst>
          </p:cNvPr>
          <p:cNvPicPr/>
          <p:nvPr userDrawn="1"/>
        </p:nvPicPr>
        <p:blipFill rotWithShape="1">
          <a:blip r:embed="rId4"/>
          <a:srcRect l="10338" t="16055" r="11693" b="14565"/>
          <a:stretch/>
        </p:blipFill>
        <p:spPr>
          <a:xfrm>
            <a:off x="10813365" y="78994"/>
            <a:ext cx="1296000" cy="756000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088F58E1-5B85-E45C-9ADA-B79659903A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9997" y="308178"/>
            <a:ext cx="9553371" cy="68115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GB" sz="4400" b="1" kern="1200" cap="small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it-IT" sz="4000" dirty="0"/>
              <a:t>TITLE</a:t>
            </a:r>
            <a:endParaRPr lang="en-GB" sz="4000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36A425A5-E202-730C-E988-F0D493B28D49}"/>
              </a:ext>
            </a:extLst>
          </p:cNvPr>
          <p:cNvSpPr txBox="1">
            <a:spLocks/>
          </p:cNvSpPr>
          <p:nvPr userDrawn="1"/>
        </p:nvSpPr>
        <p:spPr>
          <a:xfrm>
            <a:off x="735496" y="6546336"/>
            <a:ext cx="2998304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800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3502DF86-BCC2-6C4F-811D-421817A93AF9}"/>
              </a:ext>
            </a:extLst>
          </p:cNvPr>
          <p:cNvSpPr txBox="1">
            <a:spLocks/>
          </p:cNvSpPr>
          <p:nvPr userDrawn="1"/>
        </p:nvSpPr>
        <p:spPr>
          <a:xfrm>
            <a:off x="4141304" y="5362935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800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E2F0AE32-5762-9601-80C5-0370FF74A8CB}"/>
              </a:ext>
            </a:extLst>
          </p:cNvPr>
          <p:cNvSpPr txBox="1">
            <a:spLocks/>
          </p:cNvSpPr>
          <p:nvPr userDrawn="1"/>
        </p:nvSpPr>
        <p:spPr>
          <a:xfrm>
            <a:off x="838203" y="5362935"/>
            <a:ext cx="3179556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688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0626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hf hdr="0"/>
  <p:txStyles>
    <p:titleStyle>
      <a:lvl1pPr algn="l" defTabSz="91433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4" indent="-228584" algn="l" defTabSz="91433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5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doi.org/10.15161/oar.it/143359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sv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sv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sv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svg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6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0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tiff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hyperlink" Target="https://ieeexplore.ieee.org/document/7835618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240045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99CEF08-B44B-66D4-3578-9DD76FF180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 </a:t>
            </a:r>
            <a:r>
              <a:rPr lang="en-GB" baseline="30000" dirty="0"/>
              <a:t>1</a:t>
            </a:r>
            <a:r>
              <a:rPr lang="it-IT" dirty="0"/>
              <a:t>Sapienza University of Rome ,   </a:t>
            </a:r>
            <a:r>
              <a:rPr lang="en-GB" baseline="30000" dirty="0"/>
              <a:t>2</a:t>
            </a:r>
            <a:r>
              <a:rPr lang="it-IT" dirty="0"/>
              <a:t>INFN – Genoa ,  </a:t>
            </a:r>
            <a:r>
              <a:rPr lang="en-GB" dirty="0"/>
              <a:t> </a:t>
            </a:r>
            <a:r>
              <a:rPr lang="en-GB" baseline="30000" dirty="0"/>
              <a:t>3</a:t>
            </a:r>
            <a:r>
              <a:rPr lang="it-IT" dirty="0"/>
              <a:t>INFN and University of Milan,   </a:t>
            </a:r>
            <a:r>
              <a:rPr lang="en-GB" baseline="30000" dirty="0"/>
              <a:t>4</a:t>
            </a:r>
            <a:r>
              <a:rPr lang="it-IT" dirty="0"/>
              <a:t>Tampere University ,   </a:t>
            </a:r>
            <a:r>
              <a:rPr lang="en-GB" baseline="30000" dirty="0"/>
              <a:t>5</a:t>
            </a:r>
            <a:r>
              <a:rPr lang="it-IT" dirty="0"/>
              <a:t>CERN </a:t>
            </a:r>
            <a:endParaRPr lang="it-IT" dirty="0">
              <a:ln w="3175">
                <a:solidFill>
                  <a:schemeClr val="tx1">
                    <a:alpha val="59000"/>
                  </a:schemeClr>
                </a:solidFill>
              </a:ln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EA02371-8D4F-B9A1-773A-398BF5C56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539" y="2716086"/>
            <a:ext cx="7532915" cy="1880925"/>
          </a:xfrm>
        </p:spPr>
        <p:txBody>
          <a:bodyPr>
            <a:normAutofit/>
          </a:bodyPr>
          <a:lstStyle/>
          <a:p>
            <a:r>
              <a:rPr lang="en-US" sz="4200" dirty="0"/>
              <a:t>Performance Limits of </a:t>
            </a:r>
            <a:br>
              <a:rPr lang="en-US" sz="4200" dirty="0"/>
            </a:br>
            <a:r>
              <a:rPr lang="en-US" sz="4200" dirty="0"/>
              <a:t>Dipole and Quadrupole </a:t>
            </a:r>
            <a:br>
              <a:rPr lang="en-US" sz="4200" dirty="0"/>
            </a:br>
            <a:r>
              <a:rPr lang="en-US" sz="4200" dirty="0"/>
              <a:t>for a Muon Collider Ring</a:t>
            </a:r>
            <a:endParaRPr lang="en-GB" sz="4200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1BDC16F6-981E-3F46-EF88-9EACF804D2F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354" y="5091687"/>
            <a:ext cx="12333731" cy="754571"/>
          </a:xfrm>
        </p:spPr>
        <p:txBody>
          <a:bodyPr>
            <a:normAutofit fontScale="92500" lnSpcReduction="20000"/>
          </a:bodyPr>
          <a:lstStyle/>
          <a:p>
            <a:r>
              <a:rPr lang="it-IT" sz="2400" u="sng" dirty="0">
                <a:effectLst/>
              </a:rPr>
              <a:t>D. Novelli</a:t>
            </a:r>
            <a:r>
              <a:rPr lang="en-GB" sz="2400" baseline="30000" dirty="0">
                <a:effectLst/>
              </a:rPr>
              <a:t>1,2</a:t>
            </a:r>
            <a:r>
              <a:rPr lang="it-IT" sz="2400" dirty="0">
                <a:effectLst/>
              </a:rPr>
              <a:t>, L. Alfonso</a:t>
            </a:r>
            <a:r>
              <a:rPr lang="en-GB" sz="2400" baseline="30000" dirty="0">
                <a:effectLst/>
              </a:rPr>
              <a:t> 2</a:t>
            </a:r>
            <a:r>
              <a:rPr lang="it-IT" sz="2400" dirty="0">
                <a:effectLst/>
              </a:rPr>
              <a:t>, A. Bersani</a:t>
            </a:r>
            <a:r>
              <a:rPr lang="en-GB" sz="2400" baseline="30000" dirty="0">
                <a:effectLst/>
              </a:rPr>
              <a:t>2</a:t>
            </a:r>
            <a:r>
              <a:rPr lang="it-IT" sz="2400" dirty="0">
                <a:effectLst/>
              </a:rPr>
              <a:t>, L. Bottura</a:t>
            </a:r>
            <a:r>
              <a:rPr lang="it-IT" sz="2400" baseline="30000" dirty="0">
                <a:effectLst/>
              </a:rPr>
              <a:t>5</a:t>
            </a:r>
            <a:r>
              <a:rPr lang="it-IT" sz="2400" dirty="0">
                <a:effectLst/>
              </a:rPr>
              <a:t>, B. </a:t>
            </a:r>
            <a:r>
              <a:rPr lang="it-IT" sz="2400" dirty="0" err="1">
                <a:effectLst/>
              </a:rPr>
              <a:t>Caiffi</a:t>
            </a:r>
            <a:r>
              <a:rPr lang="en-GB" sz="2400" baseline="30000" dirty="0">
                <a:effectLst/>
              </a:rPr>
              <a:t>2</a:t>
            </a:r>
            <a:r>
              <a:rPr lang="it-IT" sz="2400" dirty="0">
                <a:effectLst/>
              </a:rPr>
              <a:t>, </a:t>
            </a:r>
          </a:p>
          <a:p>
            <a:r>
              <a:rPr lang="it-IT" sz="2400" dirty="0">
                <a:effectLst/>
              </a:rPr>
              <a:t>S. </a:t>
            </a:r>
            <a:r>
              <a:rPr lang="it-IT" sz="2400" dirty="0" err="1">
                <a:effectLst/>
              </a:rPr>
              <a:t>Farinon</a:t>
            </a:r>
            <a:r>
              <a:rPr lang="en-GB" sz="2400" baseline="30000" dirty="0">
                <a:effectLst/>
              </a:rPr>
              <a:t>2</a:t>
            </a:r>
            <a:r>
              <a:rPr lang="it-IT" sz="2400" dirty="0">
                <a:effectLst/>
              </a:rPr>
              <a:t>, F. Mariani</a:t>
            </a:r>
            <a:r>
              <a:rPr lang="en-GB" sz="2400" baseline="30000">
                <a:effectLst/>
              </a:rPr>
              <a:t>1</a:t>
            </a:r>
            <a:r>
              <a:rPr lang="it-IT" sz="2400">
                <a:effectLst/>
              </a:rPr>
              <a:t>, </a:t>
            </a:r>
            <a:r>
              <a:rPr lang="it-IT" sz="2400" dirty="0">
                <a:effectLst/>
              </a:rPr>
              <a:t>S. Mariotto</a:t>
            </a:r>
            <a:r>
              <a:rPr lang="en-GB" sz="2400" baseline="30000" dirty="0">
                <a:effectLst/>
              </a:rPr>
              <a:t>3</a:t>
            </a:r>
            <a:r>
              <a:rPr lang="it-IT" sz="2400" dirty="0">
                <a:effectLst/>
              </a:rPr>
              <a:t> , A. Pampaloni</a:t>
            </a:r>
            <a:r>
              <a:rPr lang="en-GB" sz="2400" baseline="30000" dirty="0">
                <a:effectLst/>
              </a:rPr>
              <a:t> 2</a:t>
            </a:r>
            <a:r>
              <a:rPr lang="it-IT" sz="2400" dirty="0">
                <a:effectLst/>
              </a:rPr>
              <a:t>, T. Salmi</a:t>
            </a:r>
            <a:r>
              <a:rPr lang="en-GB" sz="2400" baseline="30000" dirty="0">
                <a:effectLst/>
              </a:rPr>
              <a:t>4</a:t>
            </a:r>
            <a:endParaRPr lang="it-IT" sz="2400" dirty="0">
              <a:effectLst/>
            </a:endParaRPr>
          </a:p>
        </p:txBody>
      </p:sp>
      <p:sp>
        <p:nvSpPr>
          <p:cNvPr id="14" name="Segnaposto piè di pagina 4">
            <a:extLst>
              <a:ext uri="{FF2B5EF4-FFF2-40B4-BE49-F238E27FC236}">
                <a16:creationId xmlns:a16="http://schemas.microsoft.com/office/drawing/2014/main" id="{7099E7ED-FD14-2E06-7D61-224C75FA47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86540" y="6536309"/>
            <a:ext cx="2831832" cy="24253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z="1200" b="1" dirty="0">
                <a:solidFill>
                  <a:schemeClr val="bg1"/>
                </a:solidFill>
              </a:rPr>
              <a:t>IMCC and </a:t>
            </a:r>
            <a:r>
              <a:rPr lang="en-US" sz="1200" b="1" dirty="0" err="1">
                <a:solidFill>
                  <a:schemeClr val="bg1"/>
                </a:solidFill>
              </a:rPr>
              <a:t>MuCol</a:t>
            </a:r>
            <a:r>
              <a:rPr lang="en-US" sz="1200" b="1" dirty="0">
                <a:solidFill>
                  <a:schemeClr val="bg1"/>
                </a:solidFill>
              </a:rPr>
              <a:t> Annual Meeting 2024</a:t>
            </a:r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937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7D5BFEB-D4AA-E0B9-783E-0A05205B94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Novelli – Annual Meeting 2024</a:t>
            </a:r>
            <a:endParaRPr lang="en-GB" sz="11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FFDC7F5-566F-4DCB-8460-188A27BB9A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530EC73E-4C21-F037-D1F1-904254B61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Method and Assumptions</a:t>
            </a:r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CBD91A32-B105-78F0-CB8F-804944E9F201}"/>
              </a:ext>
            </a:extLst>
          </p:cNvPr>
          <p:cNvSpPr txBox="1"/>
          <p:nvPr/>
        </p:nvSpPr>
        <p:spPr>
          <a:xfrm>
            <a:off x="378356" y="1440277"/>
            <a:ext cx="11433169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Python code is used to implement the 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analytic formulas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the cos-theta magnets in 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sector coil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approximation.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Cost model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by setting an upper limit to the cost of the magnet, the maximum coil width can be calculated for each aperture, taking into account the other components.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protection scheme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consists in QH (or CLIQ) for classical insulated coils, limiting the hotspot temperature and the stored energy in the coils.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margin limit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the limit due to the SC material itself, starting from the </a:t>
            </a:r>
            <a:r>
              <a:rPr 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Bottura’s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fit for the critical current density.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B9D2CB1-2669-482D-89D0-CD55C4018E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197227"/>
              </p:ext>
            </p:extLst>
          </p:nvPr>
        </p:nvGraphicFramePr>
        <p:xfrm>
          <a:off x="7941615" y="3882350"/>
          <a:ext cx="3789871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224">
                  <a:extLst>
                    <a:ext uri="{9D8B030D-6E8A-4147-A177-3AD203B41FA5}">
                      <a16:colId xmlns:a16="http://schemas.microsoft.com/office/drawing/2014/main" val="1283212972"/>
                    </a:ext>
                  </a:extLst>
                </a:gridCol>
                <a:gridCol w="1506855">
                  <a:extLst>
                    <a:ext uri="{9D8B030D-6E8A-4147-A177-3AD203B41FA5}">
                      <a16:colId xmlns:a16="http://schemas.microsoft.com/office/drawing/2014/main" val="1865468436"/>
                    </a:ext>
                  </a:extLst>
                </a:gridCol>
                <a:gridCol w="1256792">
                  <a:extLst>
                    <a:ext uri="{9D8B030D-6E8A-4147-A177-3AD203B41FA5}">
                      <a16:colId xmlns:a16="http://schemas.microsoft.com/office/drawing/2014/main" val="1397215111"/>
                    </a:ext>
                  </a:extLst>
                </a:gridCol>
              </a:tblGrid>
              <a:tr h="24033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Materials</a:t>
                      </a:r>
                      <a:endParaRPr lang="en-GB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1346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Operating T [K]</a:t>
                      </a:r>
                      <a:endParaRPr lang="en-GB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1346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 margin [K]</a:t>
                      </a:r>
                      <a:endParaRPr lang="en-GB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1346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179709"/>
                  </a:ext>
                </a:extLst>
              </a:tr>
              <a:tr h="240339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sz="1600" b="1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  <a:endParaRPr lang="en-GB" sz="16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C354C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GB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2.5 (HL-LHC)</a:t>
                      </a:r>
                      <a:endParaRPr lang="en-GB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7453802"/>
                  </a:ext>
                </a:extLst>
              </a:tr>
              <a:tr h="240339">
                <a:tc>
                  <a:txBody>
                    <a:bodyPr/>
                    <a:lstStyle/>
                    <a:p>
                      <a:r>
                        <a:rPr lang="en-US" sz="1600" b="1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ReBCO</a:t>
                      </a:r>
                      <a:endParaRPr lang="en-GB" sz="16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C354C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GB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2.5</a:t>
                      </a:r>
                      <a:endParaRPr lang="en-GB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9311380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63880F6B-9847-265F-798A-E4EAAB7E46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322" y="3710030"/>
            <a:ext cx="3664183" cy="2722079"/>
          </a:xfrm>
          <a:prstGeom prst="rect">
            <a:avLst/>
          </a:prstGeom>
        </p:spPr>
      </p:pic>
      <p:pic>
        <p:nvPicPr>
          <p:cNvPr id="10" name="Picture 26" descr="A graph with a blue line&#10;&#10;Description automatically generated">
            <a:extLst>
              <a:ext uri="{FF2B5EF4-FFF2-40B4-BE49-F238E27FC236}">
                <a16:creationId xmlns:a16="http://schemas.microsoft.com/office/drawing/2014/main" id="{C8F2FF0C-DD59-AF5F-8C57-79ADBF95E0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567" y="3698502"/>
            <a:ext cx="3664183" cy="2738976"/>
          </a:xfrm>
          <a:prstGeom prst="rect">
            <a:avLst/>
          </a:prstGeom>
        </p:spPr>
      </p:pic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3550BAA1-3662-79CA-1559-FFDC6816B18D}"/>
              </a:ext>
            </a:extLst>
          </p:cNvPr>
          <p:cNvCxnSpPr>
            <a:cxnSpLocks/>
          </p:cNvCxnSpPr>
          <p:nvPr/>
        </p:nvCxnSpPr>
        <p:spPr>
          <a:xfrm>
            <a:off x="0" y="3644983"/>
            <a:ext cx="1219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1D84AD29-477D-C3B1-2A21-7A5C5241EC78}"/>
              </a:ext>
            </a:extLst>
          </p:cNvPr>
          <p:cNvSpPr txBox="1"/>
          <p:nvPr/>
        </p:nvSpPr>
        <p:spPr>
          <a:xfrm>
            <a:off x="7671734" y="5036338"/>
            <a:ext cx="4059752" cy="11131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US" sz="2000" baseline="-25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refers to:</a:t>
            </a:r>
          </a:p>
          <a:p>
            <a:endParaRPr lang="en-US" sz="800" baseline="-2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en-US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Sn: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FCC cable target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ReBCO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Fujikura FESC-AP tape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324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7D5BFEB-D4AA-E0B9-783E-0A05205B94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D. Novelli – Annual Meeting 2024</a:t>
            </a:r>
            <a:endParaRPr lang="en-GB" sz="11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FFDC7F5-566F-4DCB-8460-188A27BB9A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530EC73E-4C21-F037-D1F1-904254B61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Method and Assumptions</a:t>
            </a:r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CBD91A32-B105-78F0-CB8F-804944E9F201}"/>
              </a:ext>
            </a:extLst>
          </p:cNvPr>
          <p:cNvSpPr txBox="1"/>
          <p:nvPr/>
        </p:nvSpPr>
        <p:spPr>
          <a:xfrm>
            <a:off x="378356" y="1440277"/>
            <a:ext cx="11433169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Python code is used to implement the 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analytic formulas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the cos-theta magnets in 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sector coil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approximation.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Cost model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by setting an upper limit to the cost of the magnet, the maximum coil width can be calculated for each aperture, taking into account the other components.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protection scheme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consists in QH (or CLIQ) for classical insulated coils, limiting the hotspot temperature and the stored energy in the coils.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margin limit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the limit due to the SC material itself, starting from the </a:t>
            </a:r>
            <a:r>
              <a:rPr 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Bottura’s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fit for the critical current density.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stress limit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considers the maximum mechanical stress we can have on the coils, starting from the analytical formula for the midplane pressure of cos-theta magnet in sector coil approx. </a:t>
            </a:r>
            <a:r>
              <a:rPr lang="en-US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(Reference: </a:t>
            </a:r>
            <a:r>
              <a:rPr lang="en-US" altLang="en-US" sz="1200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https://doi.org/10.15161/oar.it/143359</a:t>
            </a:r>
            <a:r>
              <a:rPr lang="en-US" sz="1200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07819075-96A8-0E9B-FA07-DBE27F88C3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362310"/>
              </p:ext>
            </p:extLst>
          </p:nvPr>
        </p:nvGraphicFramePr>
        <p:xfrm>
          <a:off x="1014808" y="4569120"/>
          <a:ext cx="2780412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224">
                  <a:extLst>
                    <a:ext uri="{9D8B030D-6E8A-4147-A177-3AD203B41FA5}">
                      <a16:colId xmlns:a16="http://schemas.microsoft.com/office/drawing/2014/main" val="1283212972"/>
                    </a:ext>
                  </a:extLst>
                </a:gridCol>
                <a:gridCol w="1754188">
                  <a:extLst>
                    <a:ext uri="{9D8B030D-6E8A-4147-A177-3AD203B41FA5}">
                      <a16:colId xmlns:a16="http://schemas.microsoft.com/office/drawing/2014/main" val="2855434630"/>
                    </a:ext>
                  </a:extLst>
                </a:gridCol>
              </a:tblGrid>
              <a:tr h="24033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Materials</a:t>
                      </a:r>
                      <a:endParaRPr lang="en-GB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1346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Peak Stress [MPa]</a:t>
                      </a:r>
                      <a:endParaRPr lang="en-GB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1346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179709"/>
                  </a:ext>
                </a:extLst>
              </a:tr>
              <a:tr h="240339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sz="1600" b="1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  <a:endParaRPr lang="en-GB" sz="16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C354C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150</a:t>
                      </a:r>
                      <a:endParaRPr lang="en-GB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7453802"/>
                  </a:ext>
                </a:extLst>
              </a:tr>
              <a:tr h="240339">
                <a:tc>
                  <a:txBody>
                    <a:bodyPr/>
                    <a:lstStyle/>
                    <a:p>
                      <a:r>
                        <a:rPr lang="en-US" sz="1600" b="1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ReBCO</a:t>
                      </a:r>
                      <a:endParaRPr lang="en-GB" sz="16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C354C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400</a:t>
                      </a:r>
                      <a:endParaRPr lang="en-GB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9311380"/>
                  </a:ext>
                </a:extLst>
              </a:tr>
            </a:tbl>
          </a:graphicData>
        </a:graphic>
      </p:graphicFrame>
      <p:cxnSp>
        <p:nvCxnSpPr>
          <p:cNvPr id="2" name="Connettore diritto 1">
            <a:extLst>
              <a:ext uri="{FF2B5EF4-FFF2-40B4-BE49-F238E27FC236}">
                <a16:creationId xmlns:a16="http://schemas.microsoft.com/office/drawing/2014/main" id="{234930D4-6CFD-F27B-B8B1-B963D35040D8}"/>
              </a:ext>
            </a:extLst>
          </p:cNvPr>
          <p:cNvCxnSpPr>
            <a:cxnSpLocks/>
          </p:cNvCxnSpPr>
          <p:nvPr/>
        </p:nvCxnSpPr>
        <p:spPr>
          <a:xfrm>
            <a:off x="0" y="4420646"/>
            <a:ext cx="1219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F44A11D8-68CF-A0D1-739C-930BED444D5C}"/>
              </a:ext>
            </a:extLst>
          </p:cNvPr>
          <p:cNvSpPr txBox="1"/>
          <p:nvPr/>
        </p:nvSpPr>
        <p:spPr>
          <a:xfrm>
            <a:off x="988942" y="5653168"/>
            <a:ext cx="2743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Currently, only stresses generated by Lorentz forces are considered.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7E42095F-0F4D-62F7-AE76-B9853CCB24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5806" y="4502434"/>
            <a:ext cx="7300632" cy="1891502"/>
          </a:xfrm>
          <a:prstGeom prst="rect">
            <a:avLst/>
          </a:prstGeom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07457749-FDCB-2151-D397-F1CC936C7459}"/>
              </a:ext>
            </a:extLst>
          </p:cNvPr>
          <p:cNvSpPr txBox="1"/>
          <p:nvPr/>
        </p:nvSpPr>
        <p:spPr>
          <a:xfrm>
            <a:off x="10637389" y="4433640"/>
            <a:ext cx="10690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LARP TQ</a:t>
            </a:r>
          </a:p>
          <a:p>
            <a:r>
              <a:rPr lang="it-IT" sz="14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(P. </a:t>
            </a:r>
            <a:r>
              <a:rPr lang="it-IT" sz="1400" dirty="0" err="1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Ferracin</a:t>
            </a:r>
            <a:r>
              <a:rPr lang="it-IT" sz="14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9EEA33FE-64E5-B78F-05E6-8EB16A0458A9}"/>
              </a:ext>
            </a:extLst>
          </p:cNvPr>
          <p:cNvSpPr txBox="1"/>
          <p:nvPr/>
        </p:nvSpPr>
        <p:spPr>
          <a:xfrm>
            <a:off x="6140144" y="5937987"/>
            <a:ext cx="17049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 err="1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Tevatron</a:t>
            </a:r>
            <a:r>
              <a:rPr lang="it-IT" sz="14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400" dirty="0" err="1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  <a:endParaRPr lang="it-IT" sz="140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4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(P. </a:t>
            </a:r>
            <a:r>
              <a:rPr lang="it-IT" sz="1400" dirty="0" err="1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Ferracin</a:t>
            </a:r>
            <a:r>
              <a:rPr lang="it-IT" sz="14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47B52717-5575-1D98-FA38-8365C19FB300}"/>
              </a:ext>
            </a:extLst>
          </p:cNvPr>
          <p:cNvCxnSpPr>
            <a:cxnSpLocks/>
          </p:cNvCxnSpPr>
          <p:nvPr/>
        </p:nvCxnSpPr>
        <p:spPr>
          <a:xfrm>
            <a:off x="8232996" y="4473750"/>
            <a:ext cx="0" cy="2016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3500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E211BF72-C5D3-27B0-46B4-E509732A5F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22736" y="1130852"/>
            <a:ext cx="4801927" cy="375015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CBD75C6-8578-806F-EA0D-8988B6D80C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76964" y="1130852"/>
            <a:ext cx="4801102" cy="3750152"/>
          </a:xfrm>
          <a:prstGeom prst="rect">
            <a:avLst/>
          </a:prstGeom>
        </p:spPr>
      </p:pic>
      <p:sp>
        <p:nvSpPr>
          <p:cNvPr id="38" name="Title 37">
            <a:extLst>
              <a:ext uri="{FF2B5EF4-FFF2-40B4-BE49-F238E27FC236}">
                <a16:creationId xmlns:a16="http://schemas.microsoft.com/office/drawing/2014/main" id="{9EEFB303-E1B5-46AF-98C2-196562CA9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Dipole A-B Plots</a:t>
            </a:r>
          </a:p>
        </p:txBody>
      </p:sp>
      <p:sp>
        <p:nvSpPr>
          <p:cNvPr id="16" name="Oval 32">
            <a:extLst>
              <a:ext uri="{FF2B5EF4-FFF2-40B4-BE49-F238E27FC236}">
                <a16:creationId xmlns:a16="http://schemas.microsoft.com/office/drawing/2014/main" id="{45CD15E1-4B80-D4EA-6FFB-FB505AC202C0}"/>
              </a:ext>
            </a:extLst>
          </p:cNvPr>
          <p:cNvSpPr/>
          <p:nvPr/>
        </p:nvSpPr>
        <p:spPr>
          <a:xfrm>
            <a:off x="4220901" y="2841154"/>
            <a:ext cx="144000" cy="14400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glow rad="63500">
              <a:srgbClr val="B4B000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19A7C959-D10A-6448-8BEB-0DAC30CBF232}"/>
              </a:ext>
            </a:extLst>
          </p:cNvPr>
          <p:cNvSpPr txBox="1"/>
          <p:nvPr/>
        </p:nvSpPr>
        <p:spPr>
          <a:xfrm>
            <a:off x="9186121" y="2346047"/>
            <a:ext cx="756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Design</a:t>
            </a:r>
          </a:p>
          <a:p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target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FC2889F-D802-FB82-C1B5-3CC89EEF433E}"/>
              </a:ext>
            </a:extLst>
          </p:cNvPr>
          <p:cNvSpPr txBox="1"/>
          <p:nvPr/>
        </p:nvSpPr>
        <p:spPr>
          <a:xfrm>
            <a:off x="6652926" y="4904326"/>
            <a:ext cx="427173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50000"/>
                </a:schemeClr>
              </a:buClr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HTS falls short of required performance with classical insulated coils. Assuming MI or NI magnets, the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protection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limit becomes comparable with the other limits.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295A8ADC-6521-4C05-6493-644AD8FDC81E}"/>
              </a:ext>
            </a:extLst>
          </p:cNvPr>
          <p:cNvSpPr txBox="1"/>
          <p:nvPr/>
        </p:nvSpPr>
        <p:spPr>
          <a:xfrm>
            <a:off x="1619475" y="5041437"/>
            <a:ext cx="442351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50000"/>
                </a:schemeClr>
              </a:buClr>
            </a:pPr>
            <a:r>
              <a:rPr lang="en-CH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en-CH" b="1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CH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</a:t>
            </a:r>
            <a:r>
              <a:rPr lang="en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falls short of required performance because of </a:t>
            </a:r>
            <a:r>
              <a:rPr lang="en-CH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operating margin </a:t>
            </a:r>
            <a:r>
              <a:rPr lang="en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peak stress (at affordable cost !)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56A4A2AD-6D7C-9810-2390-A373CFF8660D}"/>
              </a:ext>
            </a:extLst>
          </p:cNvPr>
          <p:cNvSpPr txBox="1"/>
          <p:nvPr/>
        </p:nvSpPr>
        <p:spPr>
          <a:xfrm>
            <a:off x="4292901" y="2299625"/>
            <a:ext cx="756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Design</a:t>
            </a:r>
          </a:p>
          <a:p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target</a:t>
            </a:r>
          </a:p>
        </p:txBody>
      </p:sp>
      <p:sp>
        <p:nvSpPr>
          <p:cNvPr id="45" name="Oval 32">
            <a:extLst>
              <a:ext uri="{FF2B5EF4-FFF2-40B4-BE49-F238E27FC236}">
                <a16:creationId xmlns:a16="http://schemas.microsoft.com/office/drawing/2014/main" id="{06EFD664-6F1E-48B8-BAE1-DF724478F031}"/>
              </a:ext>
            </a:extLst>
          </p:cNvPr>
          <p:cNvSpPr/>
          <p:nvPr/>
        </p:nvSpPr>
        <p:spPr>
          <a:xfrm>
            <a:off x="9069451" y="2833598"/>
            <a:ext cx="144000" cy="14400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glow rad="63500">
              <a:srgbClr val="B4B000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egnaposto piè di pagina 2">
            <a:extLst>
              <a:ext uri="{FF2B5EF4-FFF2-40B4-BE49-F238E27FC236}">
                <a16:creationId xmlns:a16="http://schemas.microsoft.com/office/drawing/2014/main" id="{A01E14C2-2EE5-9B1A-FAA1-377D7813C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36"/>
            <a:ext cx="4114800" cy="365125"/>
          </a:xfrm>
        </p:spPr>
        <p:txBody>
          <a:bodyPr/>
          <a:lstStyle/>
          <a:p>
            <a:r>
              <a:rPr lang="en-US" dirty="0"/>
              <a:t>D. Novelli – Annual Meeting 2024</a:t>
            </a:r>
            <a:endParaRPr lang="en-GB" sz="1100" dirty="0"/>
          </a:p>
        </p:txBody>
      </p:sp>
      <p:sp>
        <p:nvSpPr>
          <p:cNvPr id="6" name="Segnaposto numero diapositiva 3">
            <a:extLst>
              <a:ext uri="{FF2B5EF4-FFF2-40B4-BE49-F238E27FC236}">
                <a16:creationId xmlns:a16="http://schemas.microsoft.com/office/drawing/2014/main" id="{6EAD414A-8677-B2B6-2993-A6025AC0F5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1811" y="6356358"/>
            <a:ext cx="2743200" cy="365125"/>
          </a:xfrm>
        </p:spPr>
        <p:txBody>
          <a:bodyPr/>
          <a:lstStyle/>
          <a:p>
            <a:fld id="{A16AB2F8-5338-F742-A59E-35F5B82165E6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4454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9">
            <a:extLst>
              <a:ext uri="{FF2B5EF4-FFF2-40B4-BE49-F238E27FC236}">
                <a16:creationId xmlns:a16="http://schemas.microsoft.com/office/drawing/2014/main" id="{28C797B6-7DA1-D83E-6499-8FEE58366C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122809" y="1130852"/>
            <a:ext cx="4801781" cy="3750152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04D8C44-4ACD-0D18-10FA-4FAA8B657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HTS dipole A-B Plots</a:t>
            </a:r>
          </a:p>
        </p:txBody>
      </p:sp>
      <p:pic>
        <p:nvPicPr>
          <p:cNvPr id="15" name="Picture 20">
            <a:extLst>
              <a:ext uri="{FF2B5EF4-FFF2-40B4-BE49-F238E27FC236}">
                <a16:creationId xmlns:a16="http://schemas.microsoft.com/office/drawing/2014/main" id="{B33E7F9C-E017-4433-CB52-0EEA84CB23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276964" y="1132795"/>
            <a:ext cx="4801102" cy="3746266"/>
          </a:xfrm>
          <a:prstGeom prst="rect">
            <a:avLst/>
          </a:prstGeom>
        </p:spPr>
      </p:pic>
      <p:sp>
        <p:nvSpPr>
          <p:cNvPr id="82" name="CasellaDiTesto 81">
            <a:extLst>
              <a:ext uri="{FF2B5EF4-FFF2-40B4-BE49-F238E27FC236}">
                <a16:creationId xmlns:a16="http://schemas.microsoft.com/office/drawing/2014/main" id="{658E5719-0DBC-F623-4216-8ABA201E9409}"/>
              </a:ext>
            </a:extLst>
          </p:cNvPr>
          <p:cNvSpPr txBox="1"/>
          <p:nvPr/>
        </p:nvSpPr>
        <p:spPr>
          <a:xfrm>
            <a:off x="3293388" y="5109763"/>
            <a:ext cx="564305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50000"/>
                </a:schemeClr>
              </a:buClr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curves shown in the plots are the limit curves, </a:t>
            </a:r>
          </a:p>
          <a:p>
            <a:pPr algn="ctr">
              <a:buClr>
                <a:schemeClr val="bg1">
                  <a:lumMod val="50000"/>
                </a:schemeClr>
              </a:buClr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i.e., for each aperture value the strictest limit is taken, excluding the limit for insulated magnets.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CasellaDiTesto 85">
                <a:extLst>
                  <a:ext uri="{FF2B5EF4-FFF2-40B4-BE49-F238E27FC236}">
                    <a16:creationId xmlns:a16="http://schemas.microsoft.com/office/drawing/2014/main" id="{C7C52C9B-5121-2DBF-1D85-A6C98A6987C3}"/>
                  </a:ext>
                </a:extLst>
              </p:cNvPr>
              <p:cNvSpPr txBox="1"/>
              <p:nvPr/>
            </p:nvSpPr>
            <p:spPr>
              <a:xfrm>
                <a:off x="4642898" y="4142234"/>
                <a:ext cx="1382685" cy="3438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500" b="1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it-IT" sz="1500" b="1" i="0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𝐓</m:t>
                        </m:r>
                      </m:e>
                      <m:sub>
                        <m:r>
                          <a:rPr lang="it-IT" sz="1500" b="1" i="0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𝐨𝐩</m:t>
                        </m:r>
                      </m:sub>
                    </m:sSub>
                    <m:r>
                      <a:rPr lang="it-IT" sz="1500" b="1" i="0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it-IT" sz="1500" b="1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reduction</a:t>
                </a:r>
                <a:endParaRPr lang="it-IT" sz="15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6" name="CasellaDiTesto 85">
                <a:extLst>
                  <a:ext uri="{FF2B5EF4-FFF2-40B4-BE49-F238E27FC236}">
                    <a16:creationId xmlns:a16="http://schemas.microsoft.com/office/drawing/2014/main" id="{C7C52C9B-5121-2DBF-1D85-A6C98A6987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2898" y="4142234"/>
                <a:ext cx="1382685" cy="343812"/>
              </a:xfrm>
              <a:prstGeom prst="rect">
                <a:avLst/>
              </a:prstGeom>
              <a:blipFill>
                <a:blip r:embed="rId6"/>
                <a:stretch>
                  <a:fillRect t="-3571" b="-1428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8" name="CasellaDiTesto 87">
            <a:extLst>
              <a:ext uri="{FF2B5EF4-FFF2-40B4-BE49-F238E27FC236}">
                <a16:creationId xmlns:a16="http://schemas.microsoft.com/office/drawing/2014/main" id="{2C161701-D2A9-5C2C-A052-A47BBFCD82F2}"/>
              </a:ext>
            </a:extLst>
          </p:cNvPr>
          <p:cNvSpPr txBox="1"/>
          <p:nvPr/>
        </p:nvSpPr>
        <p:spPr>
          <a:xfrm>
            <a:off x="9392934" y="1662605"/>
            <a:ext cx="123043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5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Cost</a:t>
            </a:r>
          </a:p>
          <a:p>
            <a:r>
              <a:rPr lang="en-US" sz="15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reduction</a:t>
            </a:r>
          </a:p>
        </p:txBody>
      </p:sp>
      <p:cxnSp>
        <p:nvCxnSpPr>
          <p:cNvPr id="90" name="Connettore 2 89">
            <a:extLst>
              <a:ext uri="{FF2B5EF4-FFF2-40B4-BE49-F238E27FC236}">
                <a16:creationId xmlns:a16="http://schemas.microsoft.com/office/drawing/2014/main" id="{9D04FF61-FB72-9943-B9B2-F81CE3A2CAE6}"/>
              </a:ext>
            </a:extLst>
          </p:cNvPr>
          <p:cNvCxnSpPr>
            <a:cxnSpLocks/>
          </p:cNvCxnSpPr>
          <p:nvPr/>
        </p:nvCxnSpPr>
        <p:spPr>
          <a:xfrm>
            <a:off x="4714898" y="4135928"/>
            <a:ext cx="1061070" cy="63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4" name="Connettore 2 93">
            <a:extLst>
              <a:ext uri="{FF2B5EF4-FFF2-40B4-BE49-F238E27FC236}">
                <a16:creationId xmlns:a16="http://schemas.microsoft.com/office/drawing/2014/main" id="{5FEFBE36-C89E-936B-E10B-3CAF4338A9C6}"/>
              </a:ext>
            </a:extLst>
          </p:cNvPr>
          <p:cNvCxnSpPr>
            <a:cxnSpLocks/>
          </p:cNvCxnSpPr>
          <p:nvPr/>
        </p:nvCxnSpPr>
        <p:spPr>
          <a:xfrm flipV="1">
            <a:off x="7710886" y="1892884"/>
            <a:ext cx="1637305" cy="6438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8" name="CasellaDiTesto 97">
            <a:extLst>
              <a:ext uri="{FF2B5EF4-FFF2-40B4-BE49-F238E27FC236}">
                <a16:creationId xmlns:a16="http://schemas.microsoft.com/office/drawing/2014/main" id="{084A2A97-A9E0-A516-6C03-7107352751C1}"/>
              </a:ext>
            </a:extLst>
          </p:cNvPr>
          <p:cNvSpPr txBox="1"/>
          <p:nvPr/>
        </p:nvSpPr>
        <p:spPr>
          <a:xfrm>
            <a:off x="9075956" y="5078233"/>
            <a:ext cx="2357197" cy="92333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reduction of HTS cost will result in wider design A-B range</a:t>
            </a:r>
          </a:p>
        </p:txBody>
      </p:sp>
      <p:sp>
        <p:nvSpPr>
          <p:cNvPr id="99" name="CasellaDiTesto 98">
            <a:extLst>
              <a:ext uri="{FF2B5EF4-FFF2-40B4-BE49-F238E27FC236}">
                <a16:creationId xmlns:a16="http://schemas.microsoft.com/office/drawing/2014/main" id="{1A042A6A-B987-C023-3CF6-E671037CFE74}"/>
              </a:ext>
            </a:extLst>
          </p:cNvPr>
          <p:cNvSpPr txBox="1"/>
          <p:nvPr/>
        </p:nvSpPr>
        <p:spPr>
          <a:xfrm>
            <a:off x="758847" y="5000617"/>
            <a:ext cx="2357197" cy="1200329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reduction of 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operating temperature </a:t>
            </a:r>
            <a:r>
              <a:rPr lang="en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will result in wider design A-B range</a:t>
            </a:r>
          </a:p>
        </p:txBody>
      </p:sp>
      <p:sp>
        <p:nvSpPr>
          <p:cNvPr id="103" name="Oval 32">
            <a:extLst>
              <a:ext uri="{FF2B5EF4-FFF2-40B4-BE49-F238E27FC236}">
                <a16:creationId xmlns:a16="http://schemas.microsoft.com/office/drawing/2014/main" id="{C3A6518A-36E2-E999-7AF6-E8DA3B3E1665}"/>
              </a:ext>
            </a:extLst>
          </p:cNvPr>
          <p:cNvSpPr/>
          <p:nvPr/>
        </p:nvSpPr>
        <p:spPr>
          <a:xfrm>
            <a:off x="4220901" y="2841154"/>
            <a:ext cx="144000" cy="14400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glow rad="63500">
              <a:srgbClr val="B4B000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32">
            <a:extLst>
              <a:ext uri="{FF2B5EF4-FFF2-40B4-BE49-F238E27FC236}">
                <a16:creationId xmlns:a16="http://schemas.microsoft.com/office/drawing/2014/main" id="{C121194B-5115-D24B-29A3-269FD8C6EABD}"/>
              </a:ext>
            </a:extLst>
          </p:cNvPr>
          <p:cNvSpPr/>
          <p:nvPr/>
        </p:nvSpPr>
        <p:spPr>
          <a:xfrm>
            <a:off x="9069451" y="2833598"/>
            <a:ext cx="144000" cy="14400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glow rad="63500">
              <a:srgbClr val="B4B000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CasellaDiTesto 104">
            <a:extLst>
              <a:ext uri="{FF2B5EF4-FFF2-40B4-BE49-F238E27FC236}">
                <a16:creationId xmlns:a16="http://schemas.microsoft.com/office/drawing/2014/main" id="{4CB40D1A-2F7F-F279-4C24-04890BA81EDB}"/>
              </a:ext>
            </a:extLst>
          </p:cNvPr>
          <p:cNvSpPr txBox="1"/>
          <p:nvPr/>
        </p:nvSpPr>
        <p:spPr>
          <a:xfrm>
            <a:off x="4271019" y="2338821"/>
            <a:ext cx="756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Design</a:t>
            </a:r>
          </a:p>
          <a:p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target</a:t>
            </a:r>
          </a:p>
        </p:txBody>
      </p:sp>
      <p:sp>
        <p:nvSpPr>
          <p:cNvPr id="106" name="CasellaDiTesto 105">
            <a:extLst>
              <a:ext uri="{FF2B5EF4-FFF2-40B4-BE49-F238E27FC236}">
                <a16:creationId xmlns:a16="http://schemas.microsoft.com/office/drawing/2014/main" id="{69F76CF8-0CE5-305F-2D6E-B0DE10C6A885}"/>
              </a:ext>
            </a:extLst>
          </p:cNvPr>
          <p:cNvSpPr txBox="1"/>
          <p:nvPr/>
        </p:nvSpPr>
        <p:spPr>
          <a:xfrm>
            <a:off x="9141451" y="2377132"/>
            <a:ext cx="756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Design</a:t>
            </a:r>
          </a:p>
          <a:p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target</a:t>
            </a:r>
          </a:p>
        </p:txBody>
      </p:sp>
      <p:sp>
        <p:nvSpPr>
          <p:cNvPr id="8" name="Segnaposto piè di pagina 2">
            <a:extLst>
              <a:ext uri="{FF2B5EF4-FFF2-40B4-BE49-F238E27FC236}">
                <a16:creationId xmlns:a16="http://schemas.microsoft.com/office/drawing/2014/main" id="{9456A967-449D-7CE4-5371-293623BF0D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36"/>
            <a:ext cx="4114800" cy="365125"/>
          </a:xfrm>
        </p:spPr>
        <p:txBody>
          <a:bodyPr/>
          <a:lstStyle/>
          <a:p>
            <a:r>
              <a:rPr lang="en-US" dirty="0"/>
              <a:t>D. Novelli – Annual Meeting 2024</a:t>
            </a:r>
            <a:endParaRPr lang="en-GB" sz="1100" dirty="0"/>
          </a:p>
        </p:txBody>
      </p:sp>
      <p:sp>
        <p:nvSpPr>
          <p:cNvPr id="9" name="Segnaposto numero diapositiva 3">
            <a:extLst>
              <a:ext uri="{FF2B5EF4-FFF2-40B4-BE49-F238E27FC236}">
                <a16:creationId xmlns:a16="http://schemas.microsoft.com/office/drawing/2014/main" id="{B4FC722B-8DB4-A6A5-813B-A55DB6F51E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1811" y="6356358"/>
            <a:ext cx="2743200" cy="365125"/>
          </a:xfrm>
        </p:spPr>
        <p:txBody>
          <a:bodyPr/>
          <a:lstStyle/>
          <a:p>
            <a:fld id="{A16AB2F8-5338-F742-A59E-35F5B82165E6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988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8" grpId="0"/>
      <p:bldP spid="98" grpId="0" animBg="1"/>
      <p:bldP spid="9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E211BF72-C5D3-27B0-46B4-E509732A5F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122736" y="1146441"/>
            <a:ext cx="4801927" cy="371897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CBD75C6-8578-806F-EA0D-8988B6D80C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276964" y="1144349"/>
            <a:ext cx="4801102" cy="3723158"/>
          </a:xfrm>
          <a:prstGeom prst="rect">
            <a:avLst/>
          </a:prstGeom>
        </p:spPr>
      </p:pic>
      <p:sp>
        <p:nvSpPr>
          <p:cNvPr id="38" name="Title 37">
            <a:extLst>
              <a:ext uri="{FF2B5EF4-FFF2-40B4-BE49-F238E27FC236}">
                <a16:creationId xmlns:a16="http://schemas.microsoft.com/office/drawing/2014/main" id="{9EEFB303-E1B5-46AF-98C2-196562CA9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Quadrupole A-B Plots</a:t>
            </a:r>
          </a:p>
        </p:txBody>
      </p:sp>
      <p:sp>
        <p:nvSpPr>
          <p:cNvPr id="14" name="CasellaDiTesto 28">
            <a:extLst>
              <a:ext uri="{FF2B5EF4-FFF2-40B4-BE49-F238E27FC236}">
                <a16:creationId xmlns:a16="http://schemas.microsoft.com/office/drawing/2014/main" id="{7FFC2F60-74A3-4707-BF7E-AE47A21D8B94}"/>
              </a:ext>
            </a:extLst>
          </p:cNvPr>
          <p:cNvSpPr txBox="1"/>
          <p:nvPr/>
        </p:nvSpPr>
        <p:spPr>
          <a:xfrm>
            <a:off x="1844157" y="5112103"/>
            <a:ext cx="39063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en-CH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limited by </a:t>
            </a:r>
            <a:r>
              <a:rPr lang="en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peak stress and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operating margin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Content Placeholder 51">
            <a:extLst>
              <a:ext uri="{FF2B5EF4-FFF2-40B4-BE49-F238E27FC236}">
                <a16:creationId xmlns:a16="http://schemas.microsoft.com/office/drawing/2014/main" id="{27128DC4-F077-F7C4-A333-15A78AE0C050}"/>
              </a:ext>
            </a:extLst>
          </p:cNvPr>
          <p:cNvSpPr txBox="1">
            <a:spLocks/>
          </p:cNvSpPr>
          <p:nvPr/>
        </p:nvSpPr>
        <p:spPr>
          <a:xfrm>
            <a:off x="6594189" y="5022519"/>
            <a:ext cx="4237878" cy="923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CH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HTS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is mainly limited by cost production and protection. Working @20K the margin curve is also a limiting factor.</a:t>
            </a:r>
            <a:endParaRPr lang="en-CH" sz="18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Segnaposto piè di pagina 2">
            <a:extLst>
              <a:ext uri="{FF2B5EF4-FFF2-40B4-BE49-F238E27FC236}">
                <a16:creationId xmlns:a16="http://schemas.microsoft.com/office/drawing/2014/main" id="{15732162-32AF-BEC9-9AF8-5E0291548D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36"/>
            <a:ext cx="4114800" cy="365125"/>
          </a:xfrm>
        </p:spPr>
        <p:txBody>
          <a:bodyPr/>
          <a:lstStyle/>
          <a:p>
            <a:r>
              <a:rPr lang="en-US" dirty="0"/>
              <a:t>D. Novelli – Annual Meeting 2024</a:t>
            </a:r>
            <a:endParaRPr lang="en-GB" sz="1100" dirty="0"/>
          </a:p>
        </p:txBody>
      </p:sp>
      <p:sp>
        <p:nvSpPr>
          <p:cNvPr id="6" name="Segnaposto numero diapositiva 3">
            <a:extLst>
              <a:ext uri="{FF2B5EF4-FFF2-40B4-BE49-F238E27FC236}">
                <a16:creationId xmlns:a16="http://schemas.microsoft.com/office/drawing/2014/main" id="{9CAF507D-13D4-F0ED-8538-CE5656A5A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1811" y="6356358"/>
            <a:ext cx="2743200" cy="365125"/>
          </a:xfrm>
        </p:spPr>
        <p:txBody>
          <a:bodyPr/>
          <a:lstStyle/>
          <a:p>
            <a:fld id="{A16AB2F8-5338-F742-A59E-35F5B82165E6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0540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9">
            <a:extLst>
              <a:ext uri="{FF2B5EF4-FFF2-40B4-BE49-F238E27FC236}">
                <a16:creationId xmlns:a16="http://schemas.microsoft.com/office/drawing/2014/main" id="{28C797B6-7DA1-D83E-6499-8FEE58366C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113936" y="1147935"/>
            <a:ext cx="4801781" cy="3715985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04D8C44-4ACD-0D18-10FA-4FAA8B657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HTS quadrupole A-B Plots</a:t>
            </a:r>
          </a:p>
        </p:txBody>
      </p:sp>
      <p:pic>
        <p:nvPicPr>
          <p:cNvPr id="15" name="Picture 20">
            <a:extLst>
              <a:ext uri="{FF2B5EF4-FFF2-40B4-BE49-F238E27FC236}">
                <a16:creationId xmlns:a16="http://schemas.microsoft.com/office/drawing/2014/main" id="{B33E7F9C-E017-4433-CB52-0EEA84CB23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276964" y="1144695"/>
            <a:ext cx="4801102" cy="3722466"/>
          </a:xfrm>
          <a:prstGeom prst="rect">
            <a:avLst/>
          </a:prstGeom>
        </p:spPr>
      </p:pic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87DD33B9-BD9B-AD4A-83C8-92373CB4ACE8}"/>
              </a:ext>
            </a:extLst>
          </p:cNvPr>
          <p:cNvSpPr txBox="1"/>
          <p:nvPr/>
        </p:nvSpPr>
        <p:spPr>
          <a:xfrm>
            <a:off x="9075956" y="5078233"/>
            <a:ext cx="2357197" cy="92333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reduction of HTS cost will result in wider design A-B range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0F50CB95-64A2-832B-A830-3512683721D2}"/>
              </a:ext>
            </a:extLst>
          </p:cNvPr>
          <p:cNvSpPr txBox="1"/>
          <p:nvPr/>
        </p:nvSpPr>
        <p:spPr>
          <a:xfrm>
            <a:off x="758847" y="5000617"/>
            <a:ext cx="2357197" cy="1200329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reduction of 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operating temperature </a:t>
            </a:r>
            <a:r>
              <a:rPr lang="en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will result in wider design A-B range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asellaDiTesto 43">
                <a:extLst>
                  <a:ext uri="{FF2B5EF4-FFF2-40B4-BE49-F238E27FC236}">
                    <a16:creationId xmlns:a16="http://schemas.microsoft.com/office/drawing/2014/main" id="{09F77E0D-ED68-66D4-F3A0-AB5058EC07F7}"/>
                  </a:ext>
                </a:extLst>
              </p:cNvPr>
              <p:cNvSpPr txBox="1"/>
              <p:nvPr/>
            </p:nvSpPr>
            <p:spPr>
              <a:xfrm>
                <a:off x="4653997" y="2823071"/>
                <a:ext cx="1382685" cy="3438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500" b="1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it-IT" sz="1500" b="1" i="0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𝐓</m:t>
                        </m:r>
                      </m:e>
                      <m:sub>
                        <m:r>
                          <a:rPr lang="it-IT" sz="1500" b="1" i="0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𝐨𝐩</m:t>
                        </m:r>
                      </m:sub>
                    </m:sSub>
                    <m:r>
                      <a:rPr lang="it-IT" sz="1500" b="1" i="0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it-IT" sz="1500" b="1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reduction</a:t>
                </a:r>
                <a:endParaRPr lang="it-IT" sz="15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4" name="CasellaDiTesto 43">
                <a:extLst>
                  <a:ext uri="{FF2B5EF4-FFF2-40B4-BE49-F238E27FC236}">
                    <a16:creationId xmlns:a16="http://schemas.microsoft.com/office/drawing/2014/main" id="{09F77E0D-ED68-66D4-F3A0-AB5058EC07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3997" y="2823071"/>
                <a:ext cx="1382685" cy="343812"/>
              </a:xfrm>
              <a:prstGeom prst="rect">
                <a:avLst/>
              </a:prstGeom>
              <a:blipFill>
                <a:blip r:embed="rId6"/>
                <a:stretch>
                  <a:fillRect t="-1754" b="-1403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Connettore 2 44">
            <a:extLst>
              <a:ext uri="{FF2B5EF4-FFF2-40B4-BE49-F238E27FC236}">
                <a16:creationId xmlns:a16="http://schemas.microsoft.com/office/drawing/2014/main" id="{54A12361-F5F4-817D-BD16-9F3934B6EC92}"/>
              </a:ext>
            </a:extLst>
          </p:cNvPr>
          <p:cNvCxnSpPr>
            <a:cxnSpLocks/>
          </p:cNvCxnSpPr>
          <p:nvPr/>
        </p:nvCxnSpPr>
        <p:spPr>
          <a:xfrm flipV="1">
            <a:off x="5118499" y="3248852"/>
            <a:ext cx="166106" cy="4797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D02E2DDC-EFD8-0306-751E-574B53BB2A5A}"/>
              </a:ext>
            </a:extLst>
          </p:cNvPr>
          <p:cNvSpPr txBox="1"/>
          <p:nvPr/>
        </p:nvSpPr>
        <p:spPr>
          <a:xfrm>
            <a:off x="8084557" y="1754628"/>
            <a:ext cx="123043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5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Cost</a:t>
            </a:r>
          </a:p>
          <a:p>
            <a:r>
              <a:rPr lang="en-US" sz="15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reduction</a:t>
            </a:r>
          </a:p>
        </p:txBody>
      </p: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DC236C2D-D0CD-1D9A-B09B-A6C1AE5813DD}"/>
              </a:ext>
            </a:extLst>
          </p:cNvPr>
          <p:cNvCxnSpPr>
            <a:cxnSpLocks/>
          </p:cNvCxnSpPr>
          <p:nvPr/>
        </p:nvCxnSpPr>
        <p:spPr>
          <a:xfrm flipV="1">
            <a:off x="7334747" y="2093661"/>
            <a:ext cx="749810" cy="3881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0B795283-1DEE-8F87-14EB-F931CBB5FC4B}"/>
              </a:ext>
            </a:extLst>
          </p:cNvPr>
          <p:cNvSpPr txBox="1"/>
          <p:nvPr/>
        </p:nvSpPr>
        <p:spPr>
          <a:xfrm>
            <a:off x="3054832" y="5141293"/>
            <a:ext cx="60949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50000"/>
                </a:schemeClr>
              </a:buClr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curves shown in the plots are the limit curves, </a:t>
            </a:r>
          </a:p>
          <a:p>
            <a:pPr algn="ctr">
              <a:buClr>
                <a:schemeClr val="bg1">
                  <a:lumMod val="50000"/>
                </a:schemeClr>
              </a:buClr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i.e., for each aperture value the strictest limit is taken, excluding the limit for insulated magnets.</a:t>
            </a:r>
          </a:p>
        </p:txBody>
      </p:sp>
      <p:sp>
        <p:nvSpPr>
          <p:cNvPr id="2" name="Segnaposto piè di pagina 2">
            <a:extLst>
              <a:ext uri="{FF2B5EF4-FFF2-40B4-BE49-F238E27FC236}">
                <a16:creationId xmlns:a16="http://schemas.microsoft.com/office/drawing/2014/main" id="{D2A759A3-4F45-5089-26F6-3842ECC191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36"/>
            <a:ext cx="4114800" cy="365125"/>
          </a:xfrm>
        </p:spPr>
        <p:txBody>
          <a:bodyPr/>
          <a:lstStyle/>
          <a:p>
            <a:r>
              <a:rPr lang="en-US" dirty="0"/>
              <a:t>D. Novelli – Annual Meeting 2024</a:t>
            </a:r>
            <a:endParaRPr lang="en-GB" sz="1100" dirty="0"/>
          </a:p>
        </p:txBody>
      </p:sp>
      <p:sp>
        <p:nvSpPr>
          <p:cNvPr id="7" name="Segnaposto numero diapositiva 3">
            <a:extLst>
              <a:ext uri="{FF2B5EF4-FFF2-40B4-BE49-F238E27FC236}">
                <a16:creationId xmlns:a16="http://schemas.microsoft.com/office/drawing/2014/main" id="{BA972658-37A1-79EE-2029-2401008CCF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1811" y="6356358"/>
            <a:ext cx="2743200" cy="365125"/>
          </a:xfrm>
        </p:spPr>
        <p:txBody>
          <a:bodyPr/>
          <a:lstStyle/>
          <a:p>
            <a:fld id="{A16AB2F8-5338-F742-A59E-35F5B82165E6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133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/>
      <p:bldP spid="4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89AD4DB-80BE-B200-5D54-E4E389644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FEM Crosscheck for Stress Curves</a:t>
            </a:r>
            <a:endParaRPr lang="en-GB" dirty="0"/>
          </a:p>
        </p:txBody>
      </p:sp>
      <p:sp>
        <p:nvSpPr>
          <p:cNvPr id="24" name="CasellaDiTesto 31">
            <a:extLst>
              <a:ext uri="{FF2B5EF4-FFF2-40B4-BE49-F238E27FC236}">
                <a16:creationId xmlns:a16="http://schemas.microsoft.com/office/drawing/2014/main" id="{FBBF498E-48B8-07F9-7402-5AA1A9135A52}"/>
              </a:ext>
            </a:extLst>
          </p:cNvPr>
          <p:cNvSpPr txBox="1"/>
          <p:nvPr/>
        </p:nvSpPr>
        <p:spPr>
          <a:xfrm>
            <a:off x="19557" y="4845002"/>
            <a:ext cx="1218875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implemented a FEM model for a sector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ANSYS.</a:t>
            </a:r>
          </a:p>
          <a:p>
            <a:pPr algn="ctr">
              <a:buClr>
                <a:srgbClr val="FF0000"/>
              </a:buClr>
            </a:pPr>
            <a:endParaRPr lang="en-US" sz="5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ctr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implemented a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Python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code able to work with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Ansys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software </a:t>
            </a:r>
          </a:p>
          <a:p>
            <a:pPr algn="ctr">
              <a:buClr>
                <a:srgbClr val="FF0000"/>
              </a:buClr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run FEM simulations with the same inputs as the analytical study.</a:t>
            </a:r>
          </a:p>
          <a:p>
            <a:pPr algn="ctr">
              <a:buClr>
                <a:srgbClr val="FF0000"/>
              </a:buClr>
            </a:pPr>
            <a:endParaRPr lang="en-US" sz="5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ctr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the comparison, the FEM curves are always more restricting than the analytical ones</a:t>
            </a:r>
          </a:p>
          <a:p>
            <a:pPr algn="ctr">
              <a:buClr>
                <a:srgbClr val="FF0000"/>
              </a:buClr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since they take the maximum pressure on the midplane instead of an average over the coil width. </a:t>
            </a:r>
          </a:p>
        </p:txBody>
      </p:sp>
      <p:pic>
        <p:nvPicPr>
          <p:cNvPr id="2" name="Picture 19">
            <a:extLst>
              <a:ext uri="{FF2B5EF4-FFF2-40B4-BE49-F238E27FC236}">
                <a16:creationId xmlns:a16="http://schemas.microsoft.com/office/drawing/2014/main" id="{47B7A804-319C-2FD0-940B-7C2AD1F379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25979" y="1147935"/>
            <a:ext cx="4777694" cy="3715985"/>
          </a:xfrm>
          <a:prstGeom prst="rect">
            <a:avLst/>
          </a:prstGeom>
        </p:spPr>
      </p:pic>
      <p:pic>
        <p:nvPicPr>
          <p:cNvPr id="7" name="Picture 20">
            <a:extLst>
              <a:ext uri="{FF2B5EF4-FFF2-40B4-BE49-F238E27FC236}">
                <a16:creationId xmlns:a16="http://schemas.microsoft.com/office/drawing/2014/main" id="{F8B396A5-829C-E3AC-53A2-75F7ED0F88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96269" y="1144695"/>
            <a:ext cx="4762491" cy="3722466"/>
          </a:xfrm>
          <a:prstGeom prst="rect">
            <a:avLst/>
          </a:prstGeom>
        </p:spPr>
      </p:pic>
      <p:sp>
        <p:nvSpPr>
          <p:cNvPr id="8" name="Segnaposto piè di pagina 2">
            <a:extLst>
              <a:ext uri="{FF2B5EF4-FFF2-40B4-BE49-F238E27FC236}">
                <a16:creationId xmlns:a16="http://schemas.microsoft.com/office/drawing/2014/main" id="{4A51C515-2E6F-677C-DB77-139AC53500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36"/>
            <a:ext cx="4114800" cy="365125"/>
          </a:xfrm>
        </p:spPr>
        <p:txBody>
          <a:bodyPr/>
          <a:lstStyle/>
          <a:p>
            <a:r>
              <a:rPr lang="en-US" dirty="0"/>
              <a:t>D. Novelli – Annual Meeting 2024</a:t>
            </a:r>
            <a:endParaRPr lang="en-GB" sz="1100" dirty="0"/>
          </a:p>
        </p:txBody>
      </p:sp>
      <p:sp>
        <p:nvSpPr>
          <p:cNvPr id="9" name="Segnaposto numero diapositiva 3">
            <a:extLst>
              <a:ext uri="{FF2B5EF4-FFF2-40B4-BE49-F238E27FC236}">
                <a16:creationId xmlns:a16="http://schemas.microsoft.com/office/drawing/2014/main" id="{B0D957CF-034E-F8D6-9739-D770F26C1F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1811" y="6356358"/>
            <a:ext cx="2743200" cy="365125"/>
          </a:xfrm>
        </p:spPr>
        <p:txBody>
          <a:bodyPr/>
          <a:lstStyle/>
          <a:p>
            <a:fld id="{A16AB2F8-5338-F742-A59E-35F5B82165E6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8814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458F4E-0756-5593-9DB9-5C83C988E1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C7326B17-BE4A-A2E6-6F51-A4280300AE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69" y="1143117"/>
            <a:ext cx="9607574" cy="3707798"/>
          </a:xfrm>
          <a:prstGeom prst="rect">
            <a:avLst/>
          </a:prstGeom>
        </p:spPr>
      </p:pic>
      <p:sp>
        <p:nvSpPr>
          <p:cNvPr id="10" name="CasellaDiTesto 31">
            <a:extLst>
              <a:ext uri="{FF2B5EF4-FFF2-40B4-BE49-F238E27FC236}">
                <a16:creationId xmlns:a16="http://schemas.microsoft.com/office/drawing/2014/main" id="{D0F9B95C-614D-70A5-40BC-764E18D27DFA}"/>
              </a:ext>
            </a:extLst>
          </p:cNvPr>
          <p:cNvSpPr txBox="1"/>
          <p:nvPr/>
        </p:nvSpPr>
        <p:spPr>
          <a:xfrm>
            <a:off x="0" y="4850915"/>
            <a:ext cx="1218875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implemented a FEM model for a sector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quadrupole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ANSYS.</a:t>
            </a:r>
          </a:p>
          <a:p>
            <a:pPr algn="ctr">
              <a:buClr>
                <a:srgbClr val="FF0000"/>
              </a:buClr>
            </a:pPr>
            <a:endParaRPr lang="en-US" sz="5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ctr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implemented a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Python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code able to work with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Ansys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software </a:t>
            </a:r>
          </a:p>
          <a:p>
            <a:pPr algn="ctr">
              <a:buClr>
                <a:srgbClr val="FF0000"/>
              </a:buClr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run FEM simulations with the same inputs as the analytical study.</a:t>
            </a:r>
          </a:p>
          <a:p>
            <a:pPr algn="ctr">
              <a:buClr>
                <a:srgbClr val="FF0000"/>
              </a:buClr>
            </a:pPr>
            <a:endParaRPr lang="en-US" sz="5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ctr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the comparison, the FEM curves are always more restricting than the analytical ones</a:t>
            </a:r>
          </a:p>
          <a:p>
            <a:pPr algn="ctr">
              <a:buClr>
                <a:srgbClr val="FF0000"/>
              </a:buClr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since they take the maximum pressure on the midplane instead of an average over the coil width. </a:t>
            </a:r>
          </a:p>
        </p:txBody>
      </p:sp>
      <p:sp>
        <p:nvSpPr>
          <p:cNvPr id="2" name="Segnaposto piè di pagina 2">
            <a:extLst>
              <a:ext uri="{FF2B5EF4-FFF2-40B4-BE49-F238E27FC236}">
                <a16:creationId xmlns:a16="http://schemas.microsoft.com/office/drawing/2014/main" id="{13B795A9-08F8-23E1-B086-61A025BA90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36"/>
            <a:ext cx="4114800" cy="365125"/>
          </a:xfrm>
        </p:spPr>
        <p:txBody>
          <a:bodyPr/>
          <a:lstStyle/>
          <a:p>
            <a:r>
              <a:rPr lang="en-US" dirty="0"/>
              <a:t>D. Novelli – Annual Meeting 2024</a:t>
            </a:r>
            <a:endParaRPr lang="en-GB" sz="1100" dirty="0"/>
          </a:p>
        </p:txBody>
      </p:sp>
      <p:sp>
        <p:nvSpPr>
          <p:cNvPr id="7" name="Segnaposto numero diapositiva 3">
            <a:extLst>
              <a:ext uri="{FF2B5EF4-FFF2-40B4-BE49-F238E27FC236}">
                <a16:creationId xmlns:a16="http://schemas.microsoft.com/office/drawing/2014/main" id="{F097C689-A552-AF6F-329A-0ED425776C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1811" y="6356358"/>
            <a:ext cx="2743200" cy="365125"/>
          </a:xfrm>
        </p:spPr>
        <p:txBody>
          <a:bodyPr/>
          <a:lstStyle/>
          <a:p>
            <a:fld id="{A16AB2F8-5338-F742-A59E-35F5B82165E6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8" name="Title 5">
            <a:extLst>
              <a:ext uri="{FF2B5EF4-FFF2-40B4-BE49-F238E27FC236}">
                <a16:creationId xmlns:a16="http://schemas.microsoft.com/office/drawing/2014/main" id="{57F21283-E317-E9E5-3F47-34CEBE3DC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997" y="308178"/>
            <a:ext cx="9553371" cy="681159"/>
          </a:xfrm>
        </p:spPr>
        <p:txBody>
          <a:bodyPr/>
          <a:lstStyle/>
          <a:p>
            <a:r>
              <a:rPr lang="en-US"/>
              <a:t>FEM Crosscheck for Stress Curves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75841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548D6AF7-5E1E-9141-9EF0-227CB7E1F98E}"/>
              </a:ext>
            </a:extLst>
          </p:cNvPr>
          <p:cNvSpPr txBox="1"/>
          <p:nvPr/>
        </p:nvSpPr>
        <p:spPr>
          <a:xfrm>
            <a:off x="415477" y="1444867"/>
            <a:ext cx="11577222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>
                <a:latin typeface="Calibri" panose="020F0502020204030204" pitchFamily="34" charset="0"/>
                <a:cs typeface="Calibri" panose="020F0502020204030204" pitchFamily="34" charset="0"/>
              </a:rPr>
              <a:t>We have defined the </a:t>
            </a:r>
            <a:r>
              <a:rPr lang="it-IT" sz="2000" b="1">
                <a:latin typeface="Calibri" panose="020F0502020204030204" pitchFamily="34" charset="0"/>
                <a:cs typeface="Calibri" panose="020F0502020204030204" pitchFamily="34" charset="0"/>
              </a:rPr>
              <a:t>maximum working space </a:t>
            </a:r>
            <a:r>
              <a:rPr lang="it-IT" sz="2000">
                <a:latin typeface="Calibri" panose="020F0502020204030204" pitchFamily="34" charset="0"/>
                <a:cs typeface="Calibri" panose="020F0502020204030204" pitchFamily="34" charset="0"/>
              </a:rPr>
              <a:t>designing for material at transport, mechanical and quench protection limits:</a:t>
            </a:r>
          </a:p>
          <a:p>
            <a:endParaRPr lang="it-IT" sz="10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it-IT" sz="2000">
                <a:latin typeface="Calibri" panose="020F0502020204030204" pitchFamily="34" charset="0"/>
                <a:cs typeface="Calibri" panose="020F0502020204030204" pitchFamily="34" charset="0"/>
              </a:rPr>
              <a:t>minimum operating </a:t>
            </a:r>
            <a:r>
              <a:rPr lang="it-IT" sz="2000" b="1">
                <a:latin typeface="Calibri" panose="020F0502020204030204" pitchFamily="34" charset="0"/>
                <a:cs typeface="Calibri" panose="020F0502020204030204" pitchFamily="34" charset="0"/>
              </a:rPr>
              <a:t>margin</a:t>
            </a:r>
            <a:r>
              <a:rPr lang="it-IT" sz="2000">
                <a:latin typeface="Calibri" panose="020F0502020204030204" pitchFamily="34" charset="0"/>
                <a:cs typeface="Calibri" panose="020F0502020204030204" pitchFamily="34" charset="0"/>
              </a:rPr>
              <a:t> (likely OK)</a:t>
            </a:r>
          </a:p>
          <a:p>
            <a:pPr>
              <a:buClr>
                <a:srgbClr val="FF0000"/>
              </a:buClr>
            </a:pPr>
            <a:endParaRPr lang="it-IT" sz="25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it-IT" sz="2000">
                <a:latin typeface="Calibri" panose="020F0502020204030204" pitchFamily="34" charset="0"/>
                <a:cs typeface="Calibri" panose="020F0502020204030204" pitchFamily="34" charset="0"/>
              </a:rPr>
              <a:t>maximum allowable </a:t>
            </a:r>
            <a:r>
              <a:rPr lang="it-IT" sz="2000" b="1">
                <a:latin typeface="Calibri" panose="020F0502020204030204" pitchFamily="34" charset="0"/>
                <a:cs typeface="Calibri" panose="020F0502020204030204" pitchFamily="34" charset="0"/>
              </a:rPr>
              <a:t>stress</a:t>
            </a:r>
            <a:r>
              <a:rPr lang="it-IT" sz="20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buClr>
                <a:srgbClr val="FF0000"/>
              </a:buClr>
            </a:pPr>
            <a:r>
              <a:rPr lang="it-IT" sz="2000">
                <a:latin typeface="Calibri" panose="020F0502020204030204" pitchFamily="34" charset="0"/>
                <a:cs typeface="Calibri" panose="020F0502020204030204" pitchFamily="34" charset="0"/>
              </a:rPr>
              <a:t>(in one direction, likely to get worse </a:t>
            </a:r>
          </a:p>
          <a:p>
            <a:pPr>
              <a:buClr>
                <a:srgbClr val="FF0000"/>
              </a:buClr>
            </a:pPr>
            <a:r>
              <a:rPr lang="it-IT" sz="2000">
                <a:latin typeface="Calibri" panose="020F0502020204030204" pitchFamily="34" charset="0"/>
                <a:cs typeface="Calibri" panose="020F0502020204030204" pitchFamily="34" charset="0"/>
              </a:rPr>
              <a:t>when considering the 3D coil winding)</a:t>
            </a:r>
          </a:p>
          <a:p>
            <a:pPr>
              <a:buClr>
                <a:srgbClr val="FF0000"/>
              </a:buClr>
            </a:pPr>
            <a:endParaRPr lang="it-IT" sz="20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0000"/>
              </a:buClr>
            </a:pPr>
            <a:endParaRPr lang="it-IT" sz="10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0000"/>
              </a:buClr>
            </a:pPr>
            <a:endParaRPr lang="it-IT" sz="5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it-IT" sz="2000">
                <a:latin typeface="Calibri" panose="020F0502020204030204" pitchFamily="34" charset="0"/>
                <a:cs typeface="Calibri" panose="020F0502020204030204" pitchFamily="34" charset="0"/>
              </a:rPr>
              <a:t>best </a:t>
            </a:r>
            <a:r>
              <a:rPr lang="it-IT" sz="2000" b="1">
                <a:latin typeface="Calibri" panose="020F0502020204030204" pitchFamily="34" charset="0"/>
                <a:cs typeface="Calibri" panose="020F0502020204030204" pitchFamily="34" charset="0"/>
              </a:rPr>
              <a:t>protection</a:t>
            </a:r>
            <a:r>
              <a:rPr lang="it-IT" sz="2000">
                <a:latin typeface="Calibri" panose="020F0502020204030204" pitchFamily="34" charset="0"/>
                <a:cs typeface="Calibri" panose="020F0502020204030204" pitchFamily="34" charset="0"/>
              </a:rPr>
              <a:t> scenario </a:t>
            </a:r>
          </a:p>
          <a:p>
            <a:pPr>
              <a:buClr>
                <a:srgbClr val="FF0000"/>
              </a:buClr>
            </a:pPr>
            <a:r>
              <a:rPr lang="it-IT" sz="2000">
                <a:latin typeface="Calibri" panose="020F0502020204030204" pitchFamily="34" charset="0"/>
                <a:cs typeface="Calibri" panose="020F0502020204030204" pitchFamily="34" charset="0"/>
              </a:rPr>
              <a:t>(based on promising NI technology, </a:t>
            </a:r>
          </a:p>
          <a:p>
            <a:pPr>
              <a:buClr>
                <a:srgbClr val="FF0000"/>
              </a:buClr>
            </a:pPr>
            <a:r>
              <a:rPr lang="it-IT" sz="2000">
                <a:latin typeface="Calibri" panose="020F0502020204030204" pitchFamily="34" charset="0"/>
                <a:cs typeface="Calibri" panose="020F0502020204030204" pitchFamily="34" charset="0"/>
              </a:rPr>
              <a:t>but still to be validated)</a:t>
            </a:r>
          </a:p>
          <a:p>
            <a:pPr>
              <a:buClr>
                <a:srgbClr val="FF0000"/>
              </a:buClr>
            </a:pPr>
            <a:endParaRPr lang="it-IT" sz="35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2000">
                <a:latin typeface="Calibri" panose="020F0502020204030204" pitchFamily="34" charset="0"/>
                <a:cs typeface="Calibri" panose="020F0502020204030204" pitchFamily="34" charset="0"/>
              </a:rPr>
              <a:t>A design point in the allowed space is likely possible, </a:t>
            </a:r>
          </a:p>
          <a:p>
            <a:r>
              <a:rPr lang="it-IT" sz="2000">
                <a:latin typeface="Calibri" panose="020F0502020204030204" pitchFamily="34" charset="0"/>
                <a:cs typeface="Calibri" panose="020F0502020204030204" pitchFamily="34" charset="0"/>
              </a:rPr>
              <a:t>but we will need to take </a:t>
            </a:r>
            <a:r>
              <a:rPr lang="it-IT" sz="2000" b="1">
                <a:latin typeface="Calibri" panose="020F0502020204030204" pitchFamily="34" charset="0"/>
                <a:cs typeface="Calibri" panose="020F0502020204030204" pitchFamily="34" charset="0"/>
              </a:rPr>
              <a:t>engineering margins </a:t>
            </a:r>
            <a:r>
              <a:rPr lang="it-IT" sz="2000">
                <a:latin typeface="Calibri" panose="020F0502020204030204" pitchFamily="34" charset="0"/>
                <a:cs typeface="Calibri" panose="020F0502020204030204" pitchFamily="34" charset="0"/>
              </a:rPr>
              <a:t>for a credible operating machine.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E89B27F-ABA5-13C9-3D15-50B31286A8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Novelli – Annual Meeting 2024</a:t>
            </a:r>
            <a:endParaRPr lang="en-GB" sz="11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01A9E4A-7D0F-2369-3C92-C0F377F713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2683043C-87E2-8024-0CE7-A6042B667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A-B Plots Outline</a:t>
            </a:r>
          </a:p>
        </p:txBody>
      </p:sp>
      <p:pic>
        <p:nvPicPr>
          <p:cNvPr id="15" name="Immagine 14" descr="Immagine che contiene testo, schermata, diagramma, design&#10;&#10;Descrizione generata automaticamente">
            <a:extLst>
              <a:ext uri="{FF2B5EF4-FFF2-40B4-BE49-F238E27FC236}">
                <a16:creationId xmlns:a16="http://schemas.microsoft.com/office/drawing/2014/main" id="{C8E5D3B8-99E3-C972-5757-307716C848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8309" y="1971537"/>
            <a:ext cx="2586957" cy="2004443"/>
          </a:xfrm>
          <a:prstGeom prst="rect">
            <a:avLst/>
          </a:prstGeom>
        </p:spPr>
      </p:pic>
      <p:pic>
        <p:nvPicPr>
          <p:cNvPr id="17" name="Immagine 16" descr="Immagine che contiene testo, schermata, diagramma, Policromia&#10;&#10;Descrizione generata automaticamente">
            <a:extLst>
              <a:ext uri="{FF2B5EF4-FFF2-40B4-BE49-F238E27FC236}">
                <a16:creationId xmlns:a16="http://schemas.microsoft.com/office/drawing/2014/main" id="{9A43FA11-2ACC-CEE1-95A9-D2E58D6FB6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860" y="1971537"/>
            <a:ext cx="2650353" cy="2004443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134A2811-FC97-0C99-8CC6-3C4A610B1FC4}"/>
              </a:ext>
            </a:extLst>
          </p:cNvPr>
          <p:cNvSpPr txBox="1"/>
          <p:nvPr/>
        </p:nvSpPr>
        <p:spPr>
          <a:xfrm>
            <a:off x="10686790" y="3263528"/>
            <a:ext cx="17049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D2 </a:t>
            </a:r>
            <a:r>
              <a:rPr lang="it-IT" sz="1400" dirty="0" err="1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  <a:endParaRPr lang="it-IT" sz="140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40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(S. Farinon et. al.)</a:t>
            </a:r>
            <a:endParaRPr lang="it-IT" sz="140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297C3E9A-FAC5-6680-5CA7-CC9405E201D8}"/>
              </a:ext>
            </a:extLst>
          </p:cNvPr>
          <p:cNvSpPr txBox="1"/>
          <p:nvPr/>
        </p:nvSpPr>
        <p:spPr>
          <a:xfrm>
            <a:off x="5959292" y="3414855"/>
            <a:ext cx="1182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>
                <a:solidFill>
                  <a:schemeClr val="bg1">
                    <a:lumMod val="65000"/>
                  </a:schemeClr>
                </a:solidFill>
              </a:rPr>
              <a:t>Radial stress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75C882A5-430A-F1DC-6161-B3456FD468E2}"/>
              </a:ext>
            </a:extLst>
          </p:cNvPr>
          <p:cNvSpPr txBox="1"/>
          <p:nvPr/>
        </p:nvSpPr>
        <p:spPr>
          <a:xfrm>
            <a:off x="8549881" y="3416851"/>
            <a:ext cx="1474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>
                <a:solidFill>
                  <a:schemeClr val="bg1">
                    <a:lumMod val="65000"/>
                  </a:schemeClr>
                </a:solidFill>
              </a:rPr>
              <a:t>Azimuthal stress</a:t>
            </a:r>
          </a:p>
        </p:txBody>
      </p:sp>
      <p:pic>
        <p:nvPicPr>
          <p:cNvPr id="27" name="Immagine 26" descr="Immagine che contiene schermata, testo, Rettangolo, quadrato&#10;&#10;Descrizione generata automaticamente">
            <a:extLst>
              <a:ext uri="{FF2B5EF4-FFF2-40B4-BE49-F238E27FC236}">
                <a16:creationId xmlns:a16="http://schemas.microsoft.com/office/drawing/2014/main" id="{62360699-2C5D-7903-4517-BB8CC92CC3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7958" y="4253619"/>
            <a:ext cx="1624329" cy="1684787"/>
          </a:xfrm>
          <a:prstGeom prst="rect">
            <a:avLst/>
          </a:prstGeom>
        </p:spPr>
      </p:pic>
      <p:pic>
        <p:nvPicPr>
          <p:cNvPr id="29" name="Immagine 28">
            <a:extLst>
              <a:ext uri="{FF2B5EF4-FFF2-40B4-BE49-F238E27FC236}">
                <a16:creationId xmlns:a16="http://schemas.microsoft.com/office/drawing/2014/main" id="{8C764340-D7BA-4866-C272-EC5EB0D9C9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5221" y="4351588"/>
            <a:ext cx="1761877" cy="1259504"/>
          </a:xfrm>
          <a:prstGeom prst="rect">
            <a:avLst/>
          </a:prstGeom>
        </p:spPr>
      </p:pic>
      <p:pic>
        <p:nvPicPr>
          <p:cNvPr id="31" name="Immagine 30" descr="Immagine che contiene fiore, arte&#10;&#10;Descrizione generata automaticamente">
            <a:extLst>
              <a:ext uri="{FF2B5EF4-FFF2-40B4-BE49-F238E27FC236}">
                <a16:creationId xmlns:a16="http://schemas.microsoft.com/office/drawing/2014/main" id="{3E593A2E-AA87-5726-5DB3-F317D0EC48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147" y="4478041"/>
            <a:ext cx="861497" cy="753810"/>
          </a:xfrm>
          <a:prstGeom prst="rect">
            <a:avLst/>
          </a:prstGeom>
        </p:spPr>
      </p:pic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FDCB4D7E-A604-B321-A5AA-E877EBD78829}"/>
              </a:ext>
            </a:extLst>
          </p:cNvPr>
          <p:cNvSpPr txBox="1"/>
          <p:nvPr/>
        </p:nvSpPr>
        <p:spPr>
          <a:xfrm>
            <a:off x="8957020" y="5231851"/>
            <a:ext cx="31411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PNRR-IRIS dipole </a:t>
            </a:r>
          </a:p>
          <a:p>
            <a:r>
              <a:rPr lang="it-IT" sz="140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it-IT" sz="140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L. Balconi, L. Rossi, S. Sorti, M. Statera)</a:t>
            </a:r>
            <a:endParaRPr lang="it-IT" sz="140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ABF3671A-1165-2D6C-2046-E97FE91C1C0D}"/>
              </a:ext>
            </a:extLst>
          </p:cNvPr>
          <p:cNvCxnSpPr>
            <a:cxnSpLocks/>
          </p:cNvCxnSpPr>
          <p:nvPr/>
        </p:nvCxnSpPr>
        <p:spPr>
          <a:xfrm flipV="1">
            <a:off x="4388427" y="3095433"/>
            <a:ext cx="966794" cy="1680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2 50">
            <a:extLst>
              <a:ext uri="{FF2B5EF4-FFF2-40B4-BE49-F238E27FC236}">
                <a16:creationId xmlns:a16="http://schemas.microsoft.com/office/drawing/2014/main" id="{CB75C700-5391-3B1C-805B-C8C5D66975FA}"/>
              </a:ext>
            </a:extLst>
          </p:cNvPr>
          <p:cNvCxnSpPr>
            <a:cxnSpLocks/>
          </p:cNvCxnSpPr>
          <p:nvPr/>
        </p:nvCxnSpPr>
        <p:spPr>
          <a:xfrm>
            <a:off x="4287546" y="4854946"/>
            <a:ext cx="943286" cy="11115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74847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82364E09-0694-80F8-33CC-001CAA422777}"/>
              </a:ext>
            </a:extLst>
          </p:cNvPr>
          <p:cNvGrpSpPr/>
          <p:nvPr/>
        </p:nvGrpSpPr>
        <p:grpSpPr>
          <a:xfrm>
            <a:off x="1592661" y="939571"/>
            <a:ext cx="10151470" cy="1492716"/>
            <a:chOff x="1866360" y="989329"/>
            <a:chExt cx="9933754" cy="149271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74C10E6-0185-8382-0654-C284FA528BB0}"/>
                </a:ext>
              </a:extLst>
            </p:cNvPr>
            <p:cNvSpPr txBox="1"/>
            <p:nvPr/>
          </p:nvSpPr>
          <p:spPr>
            <a:xfrm>
              <a:off x="1866360" y="1127828"/>
              <a:ext cx="5168921" cy="1107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US" b="1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Arc:</a:t>
              </a:r>
            </a:p>
            <a:p>
              <a:pPr marL="342900" indent="-342900">
                <a:buClr>
                  <a:srgbClr val="FF0000"/>
                </a:buClr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Combined function magnets: B1,  </a:t>
              </a:r>
              <a:r>
                <a: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B1+B2  </a:t>
              </a:r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and </a:t>
              </a:r>
              <a:r>
                <a: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B1+B3</a:t>
              </a:r>
            </a:p>
            <a:p>
              <a:pPr marL="342900" indent="-342900">
                <a:buClr>
                  <a:srgbClr val="FF0000"/>
                </a:buClr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B ≈ 8…16 T; G ≈ 320 T/m; G’ ≈ 7100 T/m</a:t>
              </a:r>
              <a:r>
                <a:rPr lang="en-US" sz="1600" baseline="30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  <a:p>
              <a:pPr marL="342900" indent="-342900">
                <a:buClr>
                  <a:srgbClr val="FF0000"/>
                </a:buClr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Aperture ≈ 160 mm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DB72850-CAAE-EF12-E4B5-53BAA938A4C2}"/>
                </a:ext>
              </a:extLst>
            </p:cNvPr>
            <p:cNvSpPr txBox="1"/>
            <p:nvPr/>
          </p:nvSpPr>
          <p:spPr>
            <a:xfrm>
              <a:off x="7035281" y="989329"/>
              <a:ext cx="4764833" cy="14927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Clr>
                  <a:srgbClr val="FF0000"/>
                </a:buClr>
              </a:pPr>
              <a:r>
                <a:rPr lang="en-US" sz="1800" b="1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Final focus:</a:t>
              </a:r>
            </a:p>
            <a:p>
              <a:pPr marL="342900" indent="-342900">
                <a:buClr>
                  <a:srgbClr val="FF0000"/>
                </a:buClr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Combined function magnets: B1, B2, </a:t>
              </a:r>
              <a:r>
                <a: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B1+B2  </a:t>
              </a:r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, </a:t>
              </a:r>
              <a:r>
                <a: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B1+B3</a:t>
              </a:r>
            </a:p>
            <a:p>
              <a:pPr marL="342900" indent="-342900">
                <a:buClr>
                  <a:srgbClr val="FF0000"/>
                </a:buClr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B ≈ 4…16 T; G ≈ 100…300 T/m; G’ ≈ 12000 T/m</a:t>
              </a:r>
              <a:r>
                <a:rPr lang="en-US" sz="1600" baseline="30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pPr marL="342900" indent="-342900">
                <a:buClr>
                  <a:srgbClr val="FF0000"/>
                </a:buClr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Aperture ≈ 120…300 mm</a:t>
              </a:r>
            </a:p>
          </p:txBody>
        </p: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91B31757-5009-711F-EB81-9644E32DA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Combined Function Magnet</a:t>
            </a:r>
            <a:endParaRPr lang="en-GB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1E5F0BA-A4F4-3215-826C-EEC5B670CC81}"/>
              </a:ext>
            </a:extLst>
          </p:cNvPr>
          <p:cNvSpPr/>
          <p:nvPr/>
        </p:nvSpPr>
        <p:spPr>
          <a:xfrm>
            <a:off x="4783493" y="1399596"/>
            <a:ext cx="603380" cy="261257"/>
          </a:xfrm>
          <a:prstGeom prst="roundRect">
            <a:avLst/>
          </a:prstGeom>
          <a:noFill/>
          <a:ln w="12700">
            <a:solidFill>
              <a:srgbClr val="FF0000"/>
            </a:solidFill>
          </a:ln>
          <a:effectLst>
            <a:glow rad="38100">
              <a:srgbClr val="FF0000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09B50B0-97F3-D346-E9A7-C9F8C29D07C7}"/>
              </a:ext>
            </a:extLst>
          </p:cNvPr>
          <p:cNvSpPr/>
          <p:nvPr/>
        </p:nvSpPr>
        <p:spPr>
          <a:xfrm>
            <a:off x="10338319" y="1396486"/>
            <a:ext cx="607446" cy="261257"/>
          </a:xfrm>
          <a:prstGeom prst="roundRect">
            <a:avLst/>
          </a:prstGeom>
          <a:noFill/>
          <a:ln w="12700">
            <a:solidFill>
              <a:srgbClr val="FF0000"/>
            </a:solidFill>
          </a:ln>
          <a:effectLst>
            <a:glow rad="38100">
              <a:srgbClr val="FF0000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94BE66A-B90D-C0B6-F67D-BEB3A3195FD2}"/>
              </a:ext>
            </a:extLst>
          </p:cNvPr>
          <p:cNvGrpSpPr>
            <a:grpSpLocks noChangeAspect="1"/>
          </p:cNvGrpSpPr>
          <p:nvPr/>
        </p:nvGrpSpPr>
        <p:grpSpPr>
          <a:xfrm>
            <a:off x="6116087" y="2317242"/>
            <a:ext cx="4290656" cy="3190059"/>
            <a:chOff x="6095999" y="2379911"/>
            <a:chExt cx="4768759" cy="3545524"/>
          </a:xfrm>
        </p:grpSpPr>
        <p:pic>
          <p:nvPicPr>
            <p:cNvPr id="23" name="Picture 22" descr="A rainbow colored circle with lines and dots&#10;&#10;Description automatically generated with medium confidence">
              <a:extLst>
                <a:ext uri="{FF2B5EF4-FFF2-40B4-BE49-F238E27FC236}">
                  <a16:creationId xmlns:a16="http://schemas.microsoft.com/office/drawing/2014/main" id="{CFEA5068-AD36-B836-C8AC-B1350B13EC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2379911"/>
              <a:ext cx="4768758" cy="3545524"/>
            </a:xfrm>
            <a:prstGeom prst="rect">
              <a:avLst/>
            </a:prstGeom>
          </p:spPr>
        </p:pic>
        <p:pic>
          <p:nvPicPr>
            <p:cNvPr id="25" name="Picture 24" descr="A black background with white lines and red dots&#10;&#10;Description automatically generated">
              <a:extLst>
                <a:ext uri="{FF2B5EF4-FFF2-40B4-BE49-F238E27FC236}">
                  <a16:creationId xmlns:a16="http://schemas.microsoft.com/office/drawing/2014/main" id="{78AA784E-4BA5-8C4F-63F1-A1027516B1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1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82" t="41827" r="13832" b="2188"/>
            <a:stretch/>
          </p:blipFill>
          <p:spPr>
            <a:xfrm>
              <a:off x="6095999" y="2379911"/>
              <a:ext cx="4768758" cy="2947740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5AD0E17-FB34-52D3-AE51-1DEBFA66DBF4}"/>
              </a:ext>
            </a:extLst>
          </p:cNvPr>
          <p:cNvGrpSpPr>
            <a:grpSpLocks noChangeAspect="1"/>
          </p:cNvGrpSpPr>
          <p:nvPr/>
        </p:nvGrpSpPr>
        <p:grpSpPr>
          <a:xfrm>
            <a:off x="63953" y="2312129"/>
            <a:ext cx="4246790" cy="3190374"/>
            <a:chOff x="128259" y="2379910"/>
            <a:chExt cx="4719540" cy="3545524"/>
          </a:xfrm>
        </p:grpSpPr>
        <p:pic>
          <p:nvPicPr>
            <p:cNvPr id="21" name="Picture 20" descr="A rainbow colored circle with lines and dots&#10;&#10;Description automatically generated with medium confidence">
              <a:extLst>
                <a:ext uri="{FF2B5EF4-FFF2-40B4-BE49-F238E27FC236}">
                  <a16:creationId xmlns:a16="http://schemas.microsoft.com/office/drawing/2014/main" id="{6A6C0F67-D364-E6F8-3CBB-23FD87EF6A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260" y="2379910"/>
              <a:ext cx="4719539" cy="3545524"/>
            </a:xfrm>
            <a:prstGeom prst="rect">
              <a:avLst/>
            </a:prstGeom>
          </p:spPr>
        </p:pic>
        <p:pic>
          <p:nvPicPr>
            <p:cNvPr id="27" name="Picture 26" descr="A black background with red and white lines&#10;&#10;Description automatically generated">
              <a:extLst>
                <a:ext uri="{FF2B5EF4-FFF2-40B4-BE49-F238E27FC236}">
                  <a16:creationId xmlns:a16="http://schemas.microsoft.com/office/drawing/2014/main" id="{F2A055DB-F582-3ED5-84D2-47D089722A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alphaModFix amt="1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54" t="38074" r="9662" b="1208"/>
            <a:stretch/>
          </p:blipFill>
          <p:spPr>
            <a:xfrm>
              <a:off x="128259" y="2401187"/>
              <a:ext cx="4719539" cy="2926464"/>
            </a:xfrm>
            <a:prstGeom prst="rect">
              <a:avLst/>
            </a:prstGeom>
          </p:spPr>
        </p:pic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1D8B36A-DD82-4EAE-BA3D-A8E1573FA623}"/>
              </a:ext>
            </a:extLst>
          </p:cNvPr>
          <p:cNvCxnSpPr>
            <a:cxnSpLocks/>
          </p:cNvCxnSpPr>
          <p:nvPr/>
        </p:nvCxnSpPr>
        <p:spPr>
          <a:xfrm>
            <a:off x="0" y="2173626"/>
            <a:ext cx="12192000" cy="0"/>
          </a:xfrm>
          <a:prstGeom prst="line">
            <a:avLst/>
          </a:prstGeom>
          <a:ln w="2857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FF0000"/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CDF20CA2-05F6-34BE-8E97-EA68A6F66A3E}"/>
              </a:ext>
            </a:extLst>
          </p:cNvPr>
          <p:cNvSpPr txBox="1"/>
          <p:nvPr/>
        </p:nvSpPr>
        <p:spPr>
          <a:xfrm>
            <a:off x="1853682" y="5794706"/>
            <a:ext cx="8484637" cy="3693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ctr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work has just started and is still in progress. The configurations are not optimized.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78DC7FE5-270C-43DA-E238-4D15FA5867EC}"/>
                  </a:ext>
                </a:extLst>
              </p:cNvPr>
              <p:cNvSpPr txBox="1"/>
              <p:nvPr/>
            </p:nvSpPr>
            <p:spPr>
              <a:xfrm>
                <a:off x="4259617" y="2545100"/>
                <a:ext cx="1743076" cy="15542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u="sng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Quad into dipole:</a:t>
                </a:r>
              </a:p>
              <a:p>
                <a:endParaRPr lang="en-GB" sz="500" u="sng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GB" sz="1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 (ReBCO @20 K)</a:t>
                </a:r>
              </a:p>
              <a:p>
                <a:endParaRPr lang="en-GB" sz="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sz="1400" b="0" dirty="0"/>
                  <a:t>  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=3.5⋅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1400" dirty="0"/>
              </a:p>
              <a:p>
                <a:endParaRPr lang="en-GB" sz="500" dirty="0"/>
              </a:p>
              <a:p>
                <a:r>
                  <a:rPr lang="en-US" sz="1400" b="0" dirty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11.7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sz="1400" b="0" dirty="0"/>
              </a:p>
              <a:p>
                <a:endParaRPr lang="en-US" sz="500" b="0" dirty="0"/>
              </a:p>
              <a:p>
                <a:r>
                  <a:rPr lang="en-US" sz="1400" b="0" dirty="0"/>
                  <a:t>  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sz="1400" b="0" i="0" smtClean="0">
                        <a:latin typeface="Cambria Math" panose="02040503050406030204" pitchFamily="18" charset="0"/>
                      </a:rPr>
                      <m:t>143.3</m:t>
                    </m:r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78DC7FE5-270C-43DA-E238-4D15FA5867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9617" y="2545100"/>
                <a:ext cx="1743076" cy="1554272"/>
              </a:xfrm>
              <a:prstGeom prst="rect">
                <a:avLst/>
              </a:prstGeom>
              <a:blipFill>
                <a:blip r:embed="rId6"/>
                <a:stretch>
                  <a:fillRect l="-2098" t="-1181" b="-118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E35E07FA-8E6C-F82E-EBA4-BF5C8C370DAA}"/>
                  </a:ext>
                </a:extLst>
              </p:cNvPr>
              <p:cNvSpPr txBox="1"/>
              <p:nvPr/>
            </p:nvSpPr>
            <p:spPr>
              <a:xfrm>
                <a:off x="10349077" y="2541193"/>
                <a:ext cx="1785189" cy="18004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u="sng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Dipole into quad:</a:t>
                </a:r>
              </a:p>
              <a:p>
                <a:endParaRPr lang="en-GB" sz="500" u="sng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GB" sz="1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 (ReBCO @20 K)</a:t>
                </a:r>
              </a:p>
              <a:p>
                <a:endParaRPr lang="en-GB" sz="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sz="1400" b="0" dirty="0"/>
                  <a:t>  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=3.5⋅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1400" dirty="0"/>
              </a:p>
              <a:p>
                <a:endParaRPr lang="en-GB" sz="500" dirty="0"/>
              </a:p>
              <a:p>
                <a:r>
                  <a:rPr lang="en-US" sz="1400" b="0" dirty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12.4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sz="1400" b="0" dirty="0"/>
              </a:p>
              <a:p>
                <a:endParaRPr lang="en-US" sz="500" b="0" dirty="0"/>
              </a:p>
              <a:p>
                <a:r>
                  <a:rPr lang="en-US" sz="1400" b="0" dirty="0"/>
                  <a:t>  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sz="1400" b="0" i="0" smtClean="0">
                        <a:latin typeface="Cambria Math" panose="02040503050406030204" pitchFamily="18" charset="0"/>
                      </a:rPr>
                      <m:t>90.4</m:t>
                    </m:r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GB" sz="1400" dirty="0"/>
              </a:p>
              <a:p>
                <a:endParaRPr lang="en-GB" sz="1600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E35E07FA-8E6C-F82E-EBA4-BF5C8C370D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9077" y="2541193"/>
                <a:ext cx="1785189" cy="1800493"/>
              </a:xfrm>
              <a:prstGeom prst="rect">
                <a:avLst/>
              </a:prstGeom>
              <a:blipFill>
                <a:blip r:embed="rId7"/>
                <a:stretch>
                  <a:fillRect l="-2048" t="-101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>
            <a:extLst>
              <a:ext uri="{FF2B5EF4-FFF2-40B4-BE49-F238E27FC236}">
                <a16:creationId xmlns:a16="http://schemas.microsoft.com/office/drawing/2014/main" id="{F0F5184F-CEBE-ADA6-3974-87293108138E}"/>
              </a:ext>
            </a:extLst>
          </p:cNvPr>
          <p:cNvSpPr txBox="1"/>
          <p:nvPr/>
        </p:nvSpPr>
        <p:spPr>
          <a:xfrm>
            <a:off x="4470511" y="4154606"/>
            <a:ext cx="1485805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800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Most efficient</a:t>
            </a:r>
          </a:p>
          <a:p>
            <a:pPr algn="ctr"/>
            <a:r>
              <a:rPr lang="en-GB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configuration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Segnaposto piè di pagina 2">
            <a:extLst>
              <a:ext uri="{FF2B5EF4-FFF2-40B4-BE49-F238E27FC236}">
                <a16:creationId xmlns:a16="http://schemas.microsoft.com/office/drawing/2014/main" id="{672A38AE-13E0-8E50-E12F-99FD7FDC13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36"/>
            <a:ext cx="4114800" cy="365125"/>
          </a:xfrm>
        </p:spPr>
        <p:txBody>
          <a:bodyPr/>
          <a:lstStyle/>
          <a:p>
            <a:r>
              <a:rPr lang="en-US" dirty="0"/>
              <a:t>D. Novelli – Annual Meeting 2024</a:t>
            </a:r>
            <a:endParaRPr lang="en-GB" sz="1100" dirty="0"/>
          </a:p>
        </p:txBody>
      </p:sp>
      <p:sp>
        <p:nvSpPr>
          <p:cNvPr id="8" name="Segnaposto numero diapositiva 3">
            <a:extLst>
              <a:ext uri="{FF2B5EF4-FFF2-40B4-BE49-F238E27FC236}">
                <a16:creationId xmlns:a16="http://schemas.microsoft.com/office/drawing/2014/main" id="{C8A58AD1-181A-8CF1-B371-051F51CC08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1811" y="6356358"/>
            <a:ext cx="2743200" cy="365125"/>
          </a:xfrm>
        </p:spPr>
        <p:txBody>
          <a:bodyPr/>
          <a:lstStyle/>
          <a:p>
            <a:fld id="{A16AB2F8-5338-F742-A59E-35F5B82165E6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133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40" grpId="0" animBg="1"/>
      <p:bldP spid="42" grpId="0"/>
      <p:bldP spid="43" grpId="0"/>
      <p:bldP spid="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Fig. 1">
            <a:extLst>
              <a:ext uri="{FF2B5EF4-FFF2-40B4-BE49-F238E27FC236}">
                <a16:creationId xmlns:a16="http://schemas.microsoft.com/office/drawing/2014/main" id="{3047FF81-02D4-1526-09F0-929A965FF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315" y="3093896"/>
            <a:ext cx="6763425" cy="321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magine 8" descr="Immagine che contiene testo, schermata, diagramma, cerchio&#10;&#10;Descrizione generata automaticamente">
            <a:extLst>
              <a:ext uri="{FF2B5EF4-FFF2-40B4-BE49-F238E27FC236}">
                <a16:creationId xmlns:a16="http://schemas.microsoft.com/office/drawing/2014/main" id="{E20840C9-71B0-E3FA-0ABD-586AFBA4079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957" y="3096348"/>
            <a:ext cx="6756021" cy="3210106"/>
          </a:xfrm>
          <a:prstGeom prst="rect">
            <a:avLst/>
          </a:prstGeom>
        </p:spPr>
      </p:pic>
      <p:pic>
        <p:nvPicPr>
          <p:cNvPr id="28" name="Immagine 27" descr="Immagine che contiene testo, cerchio, Carattere, schermata&#10;&#10;Descrizione generata automaticamente">
            <a:extLst>
              <a:ext uri="{FF2B5EF4-FFF2-40B4-BE49-F238E27FC236}">
                <a16:creationId xmlns:a16="http://schemas.microsoft.com/office/drawing/2014/main" id="{2620B4CE-0E2D-D2AD-A7FF-249615904C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61" y="3406592"/>
            <a:ext cx="2355841" cy="252755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F6F746-3DA0-23B7-05DE-F70B82B5D1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D25A44-02AE-20B0-7143-69334D1F6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F70EE98F-0AF0-8B21-14D6-39D200371C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30"/>
            <a:ext cx="4114800" cy="365125"/>
          </a:xfrm>
        </p:spPr>
        <p:txBody>
          <a:bodyPr/>
          <a:lstStyle/>
          <a:p>
            <a:r>
              <a:rPr lang="en-US"/>
              <a:t>D. Novelli – Annual Meeting 2024</a:t>
            </a:r>
            <a:endParaRPr lang="en-GB" sz="1100" i="1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A629289-3624-8585-BEA4-C1011CB0FE35}"/>
              </a:ext>
            </a:extLst>
          </p:cNvPr>
          <p:cNvSpPr txBox="1"/>
          <p:nvPr/>
        </p:nvSpPr>
        <p:spPr>
          <a:xfrm>
            <a:off x="197509" y="1363953"/>
            <a:ext cx="609494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1744C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Main stages of a muon collider complex</a:t>
            </a:r>
            <a:endParaRPr lang="it-IT" sz="2000" dirty="0">
              <a:solidFill>
                <a:srgbClr val="1744C3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6" descr="p4.tiff">
            <a:extLst>
              <a:ext uri="{FF2B5EF4-FFF2-40B4-BE49-F238E27FC236}">
                <a16:creationId xmlns:a16="http://schemas.microsoft.com/office/drawing/2014/main" id="{83A2C0AB-327C-B93D-8B58-8DF0371C58FB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rcRect b="50107"/>
          <a:stretch>
            <a:fillRect/>
          </a:stretch>
        </p:blipFill>
        <p:spPr>
          <a:xfrm>
            <a:off x="203815" y="1739591"/>
            <a:ext cx="7647413" cy="1891663"/>
          </a:xfrm>
          <a:prstGeom prst="rect">
            <a:avLst/>
          </a:prstGeom>
        </p:spPr>
      </p:pic>
      <p:pic>
        <p:nvPicPr>
          <p:cNvPr id="14" name="Picture 6" descr="p4.tiff">
            <a:extLst>
              <a:ext uri="{FF2B5EF4-FFF2-40B4-BE49-F238E27FC236}">
                <a16:creationId xmlns:a16="http://schemas.microsoft.com/office/drawing/2014/main" id="{B36A54B6-6425-A3DD-B6F4-CB078DC7784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1" r="15233" b="50107"/>
          <a:stretch/>
        </p:blipFill>
        <p:spPr>
          <a:xfrm>
            <a:off x="203815" y="1739591"/>
            <a:ext cx="6482413" cy="1891663"/>
          </a:xfrm>
          <a:prstGeom prst="rect">
            <a:avLst/>
          </a:prstGeom>
        </p:spPr>
      </p:pic>
      <p:sp>
        <p:nvSpPr>
          <p:cNvPr id="16" name="Parentesi graffa aperta 15">
            <a:extLst>
              <a:ext uri="{FF2B5EF4-FFF2-40B4-BE49-F238E27FC236}">
                <a16:creationId xmlns:a16="http://schemas.microsoft.com/office/drawing/2014/main" id="{292650A7-11B3-6644-001A-3055987FE394}"/>
              </a:ext>
            </a:extLst>
          </p:cNvPr>
          <p:cNvSpPr/>
          <p:nvPr/>
        </p:nvSpPr>
        <p:spPr>
          <a:xfrm rot="16200000">
            <a:off x="7181528" y="3167387"/>
            <a:ext cx="167527" cy="1121425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EEA7A53-E5FC-6C18-6D89-C6D6330E1819}"/>
              </a:ext>
            </a:extLst>
          </p:cNvPr>
          <p:cNvSpPr txBox="1"/>
          <p:nvPr/>
        </p:nvSpPr>
        <p:spPr>
          <a:xfrm>
            <a:off x="439347" y="3888130"/>
            <a:ext cx="4588436" cy="2416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Purpose:</a:t>
            </a:r>
          </a:p>
          <a:p>
            <a:pPr>
              <a:buClr>
                <a:srgbClr val="FF0000"/>
              </a:buClr>
            </a:pPr>
            <a:endParaRPr lang="en-US" sz="5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fontAlgn="base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Evaluate realistic performance targets for the collider magnets, in close collaboration with studies of beam physics, cryogenics, and energy storage.</a:t>
            </a:r>
          </a:p>
          <a:p>
            <a:pPr marL="285750" indent="-285750" fontAlgn="base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Produce a credible and affordable design study (contain costs, energy efficiency, sustainable operation).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C6C6A83-C995-E9BC-6085-A250B9A641C0}"/>
              </a:ext>
            </a:extLst>
          </p:cNvPr>
          <p:cNvSpPr txBox="1"/>
          <p:nvPr/>
        </p:nvSpPr>
        <p:spPr>
          <a:xfrm>
            <a:off x="6305510" y="3774243"/>
            <a:ext cx="19585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Task 7.4 </a:t>
            </a:r>
            <a:endParaRPr lang="en-US" sz="8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6E8A1F7-BCFD-EFA2-4EBA-C5791FF6320F}"/>
              </a:ext>
            </a:extLst>
          </p:cNvPr>
          <p:cNvSpPr txBox="1"/>
          <p:nvPr/>
        </p:nvSpPr>
        <p:spPr>
          <a:xfrm>
            <a:off x="9297048" y="1361983"/>
            <a:ext cx="209196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Quadrupoles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Sextupoles</a:t>
            </a:r>
          </a:p>
        </p:txBody>
      </p: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2838441E-B5A1-26E4-5F95-78F5EE469B15}"/>
              </a:ext>
            </a:extLst>
          </p:cNvPr>
          <p:cNvCxnSpPr>
            <a:cxnSpLocks/>
          </p:cNvCxnSpPr>
          <p:nvPr/>
        </p:nvCxnSpPr>
        <p:spPr>
          <a:xfrm flipV="1">
            <a:off x="8035333" y="2023702"/>
            <a:ext cx="1058217" cy="13329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3975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9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51">
            <a:extLst>
              <a:ext uri="{FF2B5EF4-FFF2-40B4-BE49-F238E27FC236}">
                <a16:creationId xmlns:a16="http://schemas.microsoft.com/office/drawing/2014/main" id="{FC0A78CA-3479-2A15-41CE-60671D95CAF8}"/>
              </a:ext>
            </a:extLst>
          </p:cNvPr>
          <p:cNvSpPr txBox="1">
            <a:spLocks/>
          </p:cNvSpPr>
          <p:nvPr/>
        </p:nvSpPr>
        <p:spPr>
          <a:xfrm>
            <a:off x="736847" y="1199720"/>
            <a:ext cx="10697592" cy="5132070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b="0" i="0" u="none" strike="noStrike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allowed magnet aperture (A) - magnetic field (B) phase spaces are provided and discussed, representing the starting point to define possible beam optics which are also </a:t>
            </a:r>
            <a:r>
              <a:rPr lang="en-US" sz="2000" b="1" i="0" u="none" strike="noStrike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acceptable</a:t>
            </a:r>
            <a:r>
              <a:rPr lang="en-US" sz="2000" b="0" i="0" u="none" strike="noStrike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a technological point of </a:t>
            </a:r>
            <a:r>
              <a:rPr lang="en-US" sz="2000" b="0" i="0" u="none" strike="noStrike" baseline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view.</a:t>
            </a:r>
          </a:p>
          <a:p>
            <a:pPr marL="36576" indent="0">
              <a:buNone/>
            </a:pPr>
            <a:r>
              <a:rPr lang="en-GB" sz="1800" b="1" u="sng">
                <a:solidFill>
                  <a:schemeClr val="bg2">
                    <a:lumMod val="50000"/>
                  </a:schemeClr>
                </a:solidFill>
              </a:rPr>
              <a:t>Our goal: make magnets! Our R&amp;D must be magnet-oriented!</a:t>
            </a:r>
            <a:endParaRPr lang="en-GB" sz="1800">
              <a:solidFill>
                <a:schemeClr val="bg2">
                  <a:lumMod val="50000"/>
                </a:schemeClr>
              </a:solidFill>
            </a:endParaRPr>
          </a:p>
          <a:p>
            <a:pPr marL="36576" indent="0">
              <a:buNone/>
            </a:pPr>
            <a:r>
              <a:rPr lang="en-GB" sz="1800"/>
              <a:t>We want to achieve the desired magnetic field and gradient but keeping the stress acceptable and the protection feasible!</a:t>
            </a:r>
            <a:endParaRPr lang="en-GB" sz="1400"/>
          </a:p>
          <a:p>
            <a:pPr>
              <a:buFont typeface="Wingdings" panose="05000000000000000000" pitchFamily="2" charset="2"/>
              <a:buChar char="Ø"/>
            </a:pPr>
            <a:r>
              <a:rPr lang="en-GB" sz="1800">
                <a:solidFill>
                  <a:srgbClr val="0000FF"/>
                </a:solidFill>
              </a:rPr>
              <a:t>How we deal with </a:t>
            </a:r>
            <a:r>
              <a:rPr lang="en-GB" sz="1800" b="1">
                <a:solidFill>
                  <a:srgbClr val="0000FF"/>
                </a:solidFill>
              </a:rPr>
              <a:t>stress</a:t>
            </a:r>
            <a:r>
              <a:rPr lang="en-GB" sz="1800">
                <a:solidFill>
                  <a:srgbClr val="0000FF"/>
                </a:solidFill>
              </a:rPr>
              <a:t>?</a:t>
            </a:r>
          </a:p>
          <a:p>
            <a:pPr marL="742950" lvl="1" indent="-285750"/>
            <a:r>
              <a:rPr lang="en-GB" sz="1800">
                <a:solidFill>
                  <a:srgbClr val="0000FF"/>
                </a:solidFill>
              </a:rPr>
              <a:t>Which concept (block, cos-theta)?</a:t>
            </a:r>
          </a:p>
          <a:p>
            <a:pPr marL="742950" lvl="1" indent="-285750"/>
            <a:r>
              <a:rPr lang="en-GB" sz="1800">
                <a:solidFill>
                  <a:srgbClr val="0000FF"/>
                </a:solidFill>
              </a:rPr>
              <a:t>Which mechanical structure (bladder &amp; key, </a:t>
            </a:r>
          </a:p>
          <a:p>
            <a:pPr marL="457200" lvl="1" indent="0">
              <a:buNone/>
            </a:pPr>
            <a:r>
              <a:rPr lang="en-GB" sz="1800">
                <a:solidFill>
                  <a:srgbClr val="0000FF"/>
                </a:solidFill>
              </a:rPr>
              <a:t>	collaring, stress management)?</a:t>
            </a:r>
          </a:p>
          <a:p>
            <a:pPr marL="742950" lvl="1" indent="-285750"/>
            <a:r>
              <a:rPr lang="en-GB" sz="1800">
                <a:solidFill>
                  <a:srgbClr val="0000FF"/>
                </a:solidFill>
              </a:rPr>
              <a:t>Which cable (Roebel, CORC, tape)?</a:t>
            </a:r>
            <a:endParaRPr lang="en-GB" sz="140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1800">
                <a:solidFill>
                  <a:srgbClr val="FF0000"/>
                </a:solidFill>
              </a:rPr>
              <a:t>How we </a:t>
            </a:r>
            <a:r>
              <a:rPr lang="en-GB" sz="1800" b="1">
                <a:solidFill>
                  <a:srgbClr val="FF0000"/>
                </a:solidFill>
              </a:rPr>
              <a:t>protect</a:t>
            </a:r>
            <a:r>
              <a:rPr lang="en-GB" sz="1800">
                <a:solidFill>
                  <a:srgbClr val="FF0000"/>
                </a:solidFill>
              </a:rPr>
              <a:t> the magnet?</a:t>
            </a:r>
          </a:p>
          <a:p>
            <a:pPr marL="742950" lvl="1" indent="-285750">
              <a:buClr>
                <a:srgbClr val="FF0000"/>
              </a:buClr>
            </a:pPr>
            <a:r>
              <a:rPr lang="en-GB" sz="1800">
                <a:solidFill>
                  <a:srgbClr val="FF0000"/>
                </a:solidFill>
              </a:rPr>
              <a:t>Insulated, not insulated, metal insulated?</a:t>
            </a:r>
          </a:p>
          <a:p>
            <a:pPr marL="742950" lvl="1" indent="-285750">
              <a:buClr>
                <a:srgbClr val="FF0000"/>
              </a:buClr>
            </a:pPr>
            <a:r>
              <a:rPr lang="en-GB" sz="1800">
                <a:solidFill>
                  <a:srgbClr val="FF0000"/>
                </a:solidFill>
              </a:rPr>
              <a:t>At which T</a:t>
            </a:r>
            <a:r>
              <a:rPr lang="en-GB" sz="1800" baseline="-25000">
                <a:solidFill>
                  <a:srgbClr val="FF0000"/>
                </a:solidFill>
              </a:rPr>
              <a:t>op</a:t>
            </a:r>
            <a:r>
              <a:rPr lang="en-GB" sz="1800">
                <a:solidFill>
                  <a:srgbClr val="FF0000"/>
                </a:solidFill>
              </a:rPr>
              <a:t>?</a:t>
            </a:r>
          </a:p>
          <a:p>
            <a:pPr marL="36576" indent="0">
              <a:buNone/>
            </a:pPr>
            <a:endParaRPr lang="en-GB" sz="1400"/>
          </a:p>
          <a:p>
            <a:pPr marL="36576" indent="0">
              <a:buNone/>
            </a:pPr>
            <a:r>
              <a:rPr lang="en-GB" sz="1800" b="1">
                <a:solidFill>
                  <a:srgbClr val="FF0000"/>
                </a:solidFill>
              </a:rPr>
              <a:t>DEMOSTRATORS CONSTRUCTION AND TEST </a:t>
            </a:r>
            <a:r>
              <a:rPr lang="en-GB" sz="1800" b="1"/>
              <a:t>of paramount importance to validate design choices!</a:t>
            </a:r>
          </a:p>
          <a:p>
            <a:pPr marL="36576" indent="0">
              <a:buClr>
                <a:srgbClr val="FF0000"/>
              </a:buClr>
              <a:buNone/>
            </a:pPr>
            <a:endParaRPr lang="en-US" sz="2000" b="0" i="0" u="none" strike="noStrike" baseline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</a:pPr>
            <a:endParaRPr lang="en-US" sz="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099566" lvl="3" indent="-171450"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</a:pPr>
            <a:endParaRPr lang="en-US" sz="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9E3AAA9E-F7D7-C2DA-4F79-6D4FE0A05C18}"/>
              </a:ext>
            </a:extLst>
          </p:cNvPr>
          <p:cNvSpPr/>
          <p:nvPr/>
        </p:nvSpPr>
        <p:spPr>
          <a:xfrm>
            <a:off x="7093258" y="2331988"/>
            <a:ext cx="4724539" cy="1800000"/>
          </a:xfrm>
          <a:prstGeom prst="roundRect">
            <a:avLst/>
          </a:prstGeom>
          <a:solidFill>
            <a:srgbClr val="AFEA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169A349-AC35-3919-7F3D-D8E11D948EF4}"/>
              </a:ext>
            </a:extLst>
          </p:cNvPr>
          <p:cNvSpPr txBox="1"/>
          <p:nvPr/>
        </p:nvSpPr>
        <p:spPr>
          <a:xfrm>
            <a:off x="6747030" y="2307420"/>
            <a:ext cx="5184558" cy="180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R&amp;D on the cable</a:t>
            </a:r>
          </a:p>
          <a:p>
            <a:pPr marL="742950" lvl="1" indent="-285750">
              <a:buClr>
                <a:srgbClr val="0000FF"/>
              </a:buClr>
              <a:buFont typeface="Wingdings" pitchFamily="2" charset="2"/>
              <a:buChar char="v"/>
            </a:pPr>
            <a:r>
              <a:rPr lang="en-GB" sz="1600" dirty="0"/>
              <a:t>Improve reproducibility and uniformity in batch length beyond 1 km</a:t>
            </a:r>
          </a:p>
          <a:p>
            <a:pPr marL="742950" lvl="1" indent="-285750">
              <a:buClr>
                <a:srgbClr val="0000FF"/>
              </a:buClr>
              <a:buFont typeface="Wingdings" pitchFamily="2" charset="2"/>
              <a:buChar char="v"/>
            </a:pPr>
            <a:r>
              <a:rPr lang="en-GB" sz="1600" dirty="0"/>
              <a:t>Optimization of industrial HTS tape mechanical and thermal properties</a:t>
            </a:r>
          </a:p>
          <a:p>
            <a:pPr marL="742950" lvl="1" indent="-285750">
              <a:buClr>
                <a:srgbClr val="0000FF"/>
              </a:buClr>
              <a:buFont typeface="Wingdings" pitchFamily="2" charset="2"/>
              <a:buChar char="v"/>
            </a:pPr>
            <a:r>
              <a:rPr lang="en-GB" sz="1600" dirty="0"/>
              <a:t>Improvement of robustness and reproducibility of cable concept (CORC, ROEBEL)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BC34376D-9827-C01A-4602-0F76FEE2D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FC4EC80D-801C-57D6-0729-610965A37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34E5D472-81E6-65F9-8896-92086DB8B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C7B058C0-BEBE-0FC1-760D-670B47598E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5D11E735-6B16-6E2B-7895-0AE3630DE0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2009775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C61F3063-5668-03E8-FD76-EE38755FE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3657600" cy="0"/>
          </a:xfrm>
          <a:prstGeom prst="rect">
            <a:avLst/>
          </a:prstGeom>
          <a:solidFill>
            <a:srgbClr val="3435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Inter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D58B84-3F6F-590F-26E5-60296E0E1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small" dirty="0"/>
              <a:t>Conclusions</a:t>
            </a:r>
            <a:endParaRPr lang="en-GB" dirty="0"/>
          </a:p>
        </p:txBody>
      </p:sp>
      <p:sp>
        <p:nvSpPr>
          <p:cNvPr id="2" name="Segnaposto piè di pagina 2">
            <a:extLst>
              <a:ext uri="{FF2B5EF4-FFF2-40B4-BE49-F238E27FC236}">
                <a16:creationId xmlns:a16="http://schemas.microsoft.com/office/drawing/2014/main" id="{F04EE3AA-7EA8-792E-281F-53318F0EAC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36"/>
            <a:ext cx="4114800" cy="365125"/>
          </a:xfrm>
        </p:spPr>
        <p:txBody>
          <a:bodyPr/>
          <a:lstStyle/>
          <a:p>
            <a:r>
              <a:rPr lang="en-US" dirty="0"/>
              <a:t>D. Novelli – Annual Meeting 2024</a:t>
            </a:r>
            <a:endParaRPr lang="en-GB" sz="1100" dirty="0"/>
          </a:p>
        </p:txBody>
      </p:sp>
      <p:sp>
        <p:nvSpPr>
          <p:cNvPr id="3" name="Segnaposto numero diapositiva 3">
            <a:extLst>
              <a:ext uri="{FF2B5EF4-FFF2-40B4-BE49-F238E27FC236}">
                <a16:creationId xmlns:a16="http://schemas.microsoft.com/office/drawing/2014/main" id="{8A037037-300A-CC31-82AF-8C1BECE80E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1811" y="6356358"/>
            <a:ext cx="2743200" cy="365125"/>
          </a:xfrm>
        </p:spPr>
        <p:txBody>
          <a:bodyPr/>
          <a:lstStyle/>
          <a:p>
            <a:fld id="{A16AB2F8-5338-F742-A59E-35F5B82165E6}" type="slidenum">
              <a:rPr lang="en-GB" smtClean="0"/>
              <a:pPr/>
              <a:t>20</a:t>
            </a:fld>
            <a:endParaRPr lang="en-GB" dirty="0"/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64139074-BBC1-5B3A-F79C-985618A7BA64}"/>
              </a:ext>
            </a:extLst>
          </p:cNvPr>
          <p:cNvCxnSpPr>
            <a:cxnSpLocks/>
          </p:cNvCxnSpPr>
          <p:nvPr/>
        </p:nvCxnSpPr>
        <p:spPr>
          <a:xfrm flipV="1">
            <a:off x="5157926" y="3542190"/>
            <a:ext cx="1781493" cy="1020932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tangolo con angoli arrotondati 16">
            <a:extLst>
              <a:ext uri="{FF2B5EF4-FFF2-40B4-BE49-F238E27FC236}">
                <a16:creationId xmlns:a16="http://schemas.microsoft.com/office/drawing/2014/main" id="{577A5930-CAFD-6FB9-4E2C-F4296537D8B8}"/>
              </a:ext>
            </a:extLst>
          </p:cNvPr>
          <p:cNvSpPr/>
          <p:nvPr/>
        </p:nvSpPr>
        <p:spPr>
          <a:xfrm>
            <a:off x="6924212" y="4269262"/>
            <a:ext cx="5183240" cy="646330"/>
          </a:xfrm>
          <a:prstGeom prst="roundRect">
            <a:avLst/>
          </a:prstGeom>
          <a:solidFill>
            <a:srgbClr val="FFDB6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id="{B679844D-EE72-508A-018A-90B2457AD116}"/>
              </a:ext>
            </a:extLst>
          </p:cNvPr>
          <p:cNvSpPr/>
          <p:nvPr/>
        </p:nvSpPr>
        <p:spPr>
          <a:xfrm>
            <a:off x="6939419" y="5076994"/>
            <a:ext cx="5162520" cy="64633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49ACDD35-04AF-F169-BA03-C38F64D7D4EC}"/>
              </a:ext>
            </a:extLst>
          </p:cNvPr>
          <p:cNvCxnSpPr>
            <a:cxnSpLocks/>
          </p:cNvCxnSpPr>
          <p:nvPr/>
        </p:nvCxnSpPr>
        <p:spPr>
          <a:xfrm flipV="1">
            <a:off x="5759010" y="4457682"/>
            <a:ext cx="1083076" cy="665826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CC89FAF4-4F1A-82CC-E663-F4EA6AB2E5E5}"/>
              </a:ext>
            </a:extLst>
          </p:cNvPr>
          <p:cNvSpPr txBox="1"/>
          <p:nvPr/>
        </p:nvSpPr>
        <p:spPr>
          <a:xfrm>
            <a:off x="6481577" y="4293248"/>
            <a:ext cx="554374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1600" dirty="0"/>
              <a:t>Development of novel technique of control of the inter-turn resistance</a:t>
            </a:r>
          </a:p>
        </p:txBody>
      </p: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A64EFEE2-BD6F-B904-FBB1-0721456E26FF}"/>
              </a:ext>
            </a:extLst>
          </p:cNvPr>
          <p:cNvCxnSpPr>
            <a:cxnSpLocks/>
          </p:cNvCxnSpPr>
          <p:nvPr/>
        </p:nvCxnSpPr>
        <p:spPr>
          <a:xfrm flipV="1">
            <a:off x="2965142" y="5400159"/>
            <a:ext cx="3770327" cy="192773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F944D567-4E5A-449A-3485-85EFEC7C5BE9}"/>
              </a:ext>
            </a:extLst>
          </p:cNvPr>
          <p:cNvSpPr txBox="1"/>
          <p:nvPr/>
        </p:nvSpPr>
        <p:spPr>
          <a:xfrm>
            <a:off x="6939420" y="5123508"/>
            <a:ext cx="48945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GB" sz="16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If we work at 20/30K, can we use indirect cooling or forced gas </a:t>
            </a:r>
            <a:r>
              <a:rPr lang="en-GB" sz="1600" kern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cooling solutions</a:t>
            </a:r>
            <a:r>
              <a:rPr lang="it-IT" sz="1600">
                <a:effectLst/>
                <a:latin typeface="Aptos" panose="020B0004020202020204" pitchFamily="34" charset="0"/>
              </a:rPr>
              <a:t>?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64088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7" grpId="0" animBg="1"/>
      <p:bldP spid="18" grpId="0" animBg="1"/>
      <p:bldP spid="20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F90104-D15F-75C5-BC75-731CCA29AE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3EDFC7C-3DBA-7828-5AE2-EDC7EF4E4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539" y="2798758"/>
            <a:ext cx="7532915" cy="1880925"/>
          </a:xfrm>
        </p:spPr>
        <p:txBody>
          <a:bodyPr>
            <a:normAutofit/>
          </a:bodyPr>
          <a:lstStyle/>
          <a:p>
            <a:br>
              <a:rPr lang="en-US" sz="4000" dirty="0"/>
            </a:br>
            <a:r>
              <a:rPr lang="en-US" sz="4000" dirty="0"/>
              <a:t>Thank you for your attention</a:t>
            </a:r>
            <a:endParaRPr lang="it-IT" sz="4000" dirty="0"/>
          </a:p>
        </p:txBody>
      </p:sp>
      <p:sp>
        <p:nvSpPr>
          <p:cNvPr id="7" name="Segnaposto piè di pagina 4">
            <a:extLst>
              <a:ext uri="{FF2B5EF4-FFF2-40B4-BE49-F238E27FC236}">
                <a16:creationId xmlns:a16="http://schemas.microsoft.com/office/drawing/2014/main" id="{22EF0B76-E86A-D2AD-2AEC-C3A15F930B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507255" y="6536309"/>
            <a:ext cx="2831832" cy="24253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z="1200" b="1" dirty="0">
                <a:solidFill>
                  <a:schemeClr val="bg1"/>
                </a:solidFill>
              </a:rPr>
              <a:t>IMCC and </a:t>
            </a:r>
            <a:r>
              <a:rPr lang="en-US" sz="1200" b="1" dirty="0" err="1">
                <a:solidFill>
                  <a:schemeClr val="bg1"/>
                </a:solidFill>
              </a:rPr>
              <a:t>MuCol</a:t>
            </a:r>
            <a:r>
              <a:rPr lang="en-US" sz="1200" b="1" dirty="0">
                <a:solidFill>
                  <a:schemeClr val="bg1"/>
                </a:solidFill>
              </a:rPr>
              <a:t> Annual Meeting 2024</a:t>
            </a:r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951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F6F746-3DA0-23B7-05DE-F70B82B5D1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D25A44-02AE-20B0-7143-69334D1F6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 Magnets Requirements</a:t>
            </a:r>
            <a:endParaRPr lang="en-GB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F70EE98F-0AF0-8B21-14D6-39D200371C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30"/>
            <a:ext cx="4114800" cy="365125"/>
          </a:xfrm>
        </p:spPr>
        <p:txBody>
          <a:bodyPr/>
          <a:lstStyle/>
          <a:p>
            <a:r>
              <a:rPr lang="en-US"/>
              <a:t>D. Novelli – Annual Meeting 2024</a:t>
            </a:r>
            <a:endParaRPr lang="en-GB" sz="11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8">
                <a:extLst>
                  <a:ext uri="{FF2B5EF4-FFF2-40B4-BE49-F238E27FC236}">
                    <a16:creationId xmlns:a16="http://schemas.microsoft.com/office/drawing/2014/main" id="{D5884B2F-93A7-4B3D-23AB-FBC6F92504A0}"/>
                  </a:ext>
                </a:extLst>
              </p:cNvPr>
              <p:cNvSpPr txBox="1"/>
              <p:nvPr/>
            </p:nvSpPr>
            <p:spPr>
              <a:xfrm>
                <a:off x="162717" y="1343913"/>
                <a:ext cx="5161368" cy="286232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1744C3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r>
                  <a:rPr lang="en-GB" sz="1600" b="1" u="sng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3 </a:t>
                </a:r>
                <a:r>
                  <a:rPr lang="en-GB" sz="1600" b="1" u="sng" dirty="0" err="1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TeV</a:t>
                </a:r>
                <a:r>
                  <a:rPr lang="en-GB" sz="1600" b="1" u="sng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GB" sz="1600" b="1" u="sng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collider (5 </a:t>
                </a:r>
                <a:r>
                  <a:rPr lang="en-GB" sz="1600" b="1" u="sng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km ring): </a:t>
                </a:r>
              </a:p>
              <a:p>
                <a:endParaRPr lang="en-GB" sz="500" b="1" u="sng" dirty="0">
                  <a:solidFill>
                    <a:srgbClr val="1744C3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Close to state of the art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sz="1600" b="0" i="1" smtClean="0">
                        <a:solidFill>
                          <a:srgbClr val="1744C3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∼</m:t>
                    </m:r>
                  </m:oMath>
                </a14:m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11T/150mm (Nb</a:t>
                </a:r>
                <a:r>
                  <a:rPr lang="en-GB" sz="1600" baseline="-250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Sn)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600 magnets, 5 m length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Operating temperature: 4.5 K</a:t>
                </a:r>
              </a:p>
              <a:p>
                <a:endParaRPr lang="en-GB" sz="1000" dirty="0">
                  <a:solidFill>
                    <a:srgbClr val="1744C3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GB" sz="1600" b="1" u="sng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10+ </a:t>
                </a:r>
                <a:r>
                  <a:rPr lang="en-GB" sz="1600" b="1" u="sng" dirty="0" err="1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TeV</a:t>
                </a:r>
                <a:r>
                  <a:rPr lang="en-GB" sz="1600" b="1" u="sng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collider (10 km ring): </a:t>
                </a:r>
              </a:p>
              <a:p>
                <a:endParaRPr lang="en-GB" sz="500" b="1" u="sng" dirty="0">
                  <a:solidFill>
                    <a:srgbClr val="1744C3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HTS magnets, R&amp;D is required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sz="1600" b="0" i="1" smtClean="0">
                        <a:solidFill>
                          <a:srgbClr val="1744C3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∼</m:t>
                    </m:r>
                  </m:oMath>
                </a14:m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15T/150mm (ReBCO, hybrid)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1200 magnets, 5 m length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Operating temperature: 4.5…20 K</a:t>
                </a:r>
              </a:p>
            </p:txBody>
          </p:sp>
        </mc:Choice>
        <mc:Fallback xmlns="">
          <p:sp>
            <p:nvSpPr>
              <p:cNvPr id="12" name="TextBox 8">
                <a:extLst>
                  <a:ext uri="{FF2B5EF4-FFF2-40B4-BE49-F238E27FC236}">
                    <a16:creationId xmlns:a16="http://schemas.microsoft.com/office/drawing/2014/main" id="{D5884B2F-93A7-4B3D-23AB-FBC6F92504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717" y="1343913"/>
                <a:ext cx="5161368" cy="286232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rgbClr val="1744C3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7A32AD8D-0542-67C3-AF76-734C865723EA}"/>
              </a:ext>
            </a:extLst>
          </p:cNvPr>
          <p:cNvSpPr txBox="1"/>
          <p:nvPr/>
        </p:nvSpPr>
        <p:spPr>
          <a:xfrm>
            <a:off x="219750" y="4338036"/>
            <a:ext cx="444053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A44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High field dipoles to minimize collider ring size and maximize luminosity.</a:t>
            </a:r>
            <a:endParaRPr lang="it-IT" sz="2000" dirty="0">
              <a:solidFill>
                <a:srgbClr val="00A44A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AD185B9F-FE02-BB52-36E6-2B56CFF56732}"/>
              </a:ext>
            </a:extLst>
          </p:cNvPr>
          <p:cNvSpPr txBox="1"/>
          <p:nvPr/>
        </p:nvSpPr>
        <p:spPr>
          <a:xfrm>
            <a:off x="219750" y="5040811"/>
            <a:ext cx="4768630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Beam loss protection</a:t>
            </a:r>
          </a:p>
          <a:p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High-energy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electrons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positrons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arising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muon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decay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striking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the collider ring magnets can cause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radiation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damage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unwanted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heat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load.</a:t>
            </a:r>
          </a:p>
        </p:txBody>
      </p:sp>
      <p:sp>
        <p:nvSpPr>
          <p:cNvPr id="27" name="Rettangolo con angoli arrotondati 26">
            <a:extLst>
              <a:ext uri="{FF2B5EF4-FFF2-40B4-BE49-F238E27FC236}">
                <a16:creationId xmlns:a16="http://schemas.microsoft.com/office/drawing/2014/main" id="{BA7E1A82-FBAA-36B5-7BFE-B79DFA1EFABC}"/>
              </a:ext>
            </a:extLst>
          </p:cNvPr>
          <p:cNvSpPr/>
          <p:nvPr/>
        </p:nvSpPr>
        <p:spPr>
          <a:xfrm>
            <a:off x="674812" y="1960670"/>
            <a:ext cx="529721" cy="253923"/>
          </a:xfrm>
          <a:prstGeom prst="roundRect">
            <a:avLst/>
          </a:prstGeom>
          <a:solidFill>
            <a:srgbClr val="4EA72E">
              <a:alpha val="20000"/>
            </a:srgbClr>
          </a:solidFill>
          <a:ln w="9525">
            <a:solidFill>
              <a:srgbClr val="00A44A">
                <a:alpha val="40000"/>
              </a:srgb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con angoli arrotondati 28">
            <a:extLst>
              <a:ext uri="{FF2B5EF4-FFF2-40B4-BE49-F238E27FC236}">
                <a16:creationId xmlns:a16="http://schemas.microsoft.com/office/drawing/2014/main" id="{4EB3664F-79CE-FCD0-0F21-8D78C709E3C5}"/>
              </a:ext>
            </a:extLst>
          </p:cNvPr>
          <p:cNvSpPr/>
          <p:nvPr/>
        </p:nvSpPr>
        <p:spPr>
          <a:xfrm>
            <a:off x="681117" y="3405751"/>
            <a:ext cx="529721" cy="253923"/>
          </a:xfrm>
          <a:prstGeom prst="roundRect">
            <a:avLst/>
          </a:prstGeom>
          <a:solidFill>
            <a:srgbClr val="4EA72E">
              <a:alpha val="20000"/>
            </a:srgbClr>
          </a:solidFill>
          <a:ln w="9525">
            <a:solidFill>
              <a:srgbClr val="00A44A">
                <a:alpha val="40000"/>
              </a:srgb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ttangolo con angoli arrotondati 29">
            <a:extLst>
              <a:ext uri="{FF2B5EF4-FFF2-40B4-BE49-F238E27FC236}">
                <a16:creationId xmlns:a16="http://schemas.microsoft.com/office/drawing/2014/main" id="{8CECFC0E-DA59-EF5E-13AB-8FE856BD4C8C}"/>
              </a:ext>
            </a:extLst>
          </p:cNvPr>
          <p:cNvSpPr/>
          <p:nvPr/>
        </p:nvSpPr>
        <p:spPr>
          <a:xfrm>
            <a:off x="1231558" y="1955432"/>
            <a:ext cx="635128" cy="253923"/>
          </a:xfrm>
          <a:prstGeom prst="roundRect">
            <a:avLst/>
          </a:prstGeom>
          <a:solidFill>
            <a:srgbClr val="FF0000">
              <a:alpha val="20000"/>
            </a:srgbClr>
          </a:solidFill>
          <a:ln w="9525">
            <a:solidFill>
              <a:srgbClr val="FF0000">
                <a:alpha val="40000"/>
              </a:srgb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ttangolo con angoli arrotondati 30">
            <a:extLst>
              <a:ext uri="{FF2B5EF4-FFF2-40B4-BE49-F238E27FC236}">
                <a16:creationId xmlns:a16="http://schemas.microsoft.com/office/drawing/2014/main" id="{26A431D5-46EB-6B18-8043-B230408C1F47}"/>
              </a:ext>
            </a:extLst>
          </p:cNvPr>
          <p:cNvSpPr/>
          <p:nvPr/>
        </p:nvSpPr>
        <p:spPr>
          <a:xfrm>
            <a:off x="1231558" y="3409213"/>
            <a:ext cx="635128" cy="253923"/>
          </a:xfrm>
          <a:prstGeom prst="roundRect">
            <a:avLst/>
          </a:prstGeom>
          <a:solidFill>
            <a:srgbClr val="FF0000">
              <a:alpha val="20000"/>
            </a:srgbClr>
          </a:solidFill>
          <a:ln w="9525">
            <a:solidFill>
              <a:srgbClr val="FF0000">
                <a:alpha val="40000"/>
              </a:srgb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Picture 6" descr="p4.tiff">
            <a:extLst>
              <a:ext uri="{FF2B5EF4-FFF2-40B4-BE49-F238E27FC236}">
                <a16:creationId xmlns:a16="http://schemas.microsoft.com/office/drawing/2014/main" id="{83A2C0AB-327C-B93D-8B58-8DF0371C58F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84838" t="719" b="50015"/>
          <a:stretch/>
        </p:blipFill>
        <p:spPr>
          <a:xfrm>
            <a:off x="3575624" y="1380863"/>
            <a:ext cx="1742154" cy="2806453"/>
          </a:xfrm>
          <a:prstGeom prst="rect">
            <a:avLst/>
          </a:prstGeom>
        </p:spPr>
      </p:pic>
      <p:pic>
        <p:nvPicPr>
          <p:cNvPr id="50" name="Picture 2">
            <a:extLst>
              <a:ext uri="{FF2B5EF4-FFF2-40B4-BE49-F238E27FC236}">
                <a16:creationId xmlns:a16="http://schemas.microsoft.com/office/drawing/2014/main" id="{62CF4AE5-1BFC-1C84-2C76-812250B002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" t="7528" r="2722" b="3776"/>
          <a:stretch/>
        </p:blipFill>
        <p:spPr bwMode="auto">
          <a:xfrm>
            <a:off x="5661293" y="1027515"/>
            <a:ext cx="6339054" cy="319138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13">
            <a:extLst>
              <a:ext uri="{FF2B5EF4-FFF2-40B4-BE49-F238E27FC236}">
                <a16:creationId xmlns:a16="http://schemas.microsoft.com/office/drawing/2014/main" id="{89C1FA1E-322F-A457-081D-A7CFFF7D5F71}"/>
              </a:ext>
            </a:extLst>
          </p:cNvPr>
          <p:cNvSpPr txBox="1"/>
          <p:nvPr/>
        </p:nvSpPr>
        <p:spPr>
          <a:xfrm>
            <a:off x="5842485" y="3340351"/>
            <a:ext cx="2466697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Courtesy of </a:t>
            </a:r>
            <a:r>
              <a:rPr lang="en-GB" sz="1200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Patricia Borges de Sousa</a:t>
            </a:r>
          </a:p>
          <a:p>
            <a:r>
              <a:rPr lang="en-US" sz="700" i="1" u="sng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https://indico.cern.ch/event/1250075/contributions/5357594/ </a:t>
            </a:r>
            <a:endParaRPr lang="en-GB" sz="700" i="1" u="sng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2" name="Immagine 12">
            <a:extLst>
              <a:ext uri="{FF2B5EF4-FFF2-40B4-BE49-F238E27FC236}">
                <a16:creationId xmlns:a16="http://schemas.microsoft.com/office/drawing/2014/main" id="{9D31D873-0D5A-6A9C-B480-24EB111773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0775" y="4313434"/>
            <a:ext cx="3563221" cy="2101434"/>
          </a:xfrm>
          <a:prstGeom prst="rect">
            <a:avLst/>
          </a:prstGeom>
        </p:spPr>
      </p:pic>
      <p:sp>
        <p:nvSpPr>
          <p:cNvPr id="53" name="TextBox 17">
            <a:extLst>
              <a:ext uri="{FF2B5EF4-FFF2-40B4-BE49-F238E27FC236}">
                <a16:creationId xmlns:a16="http://schemas.microsoft.com/office/drawing/2014/main" id="{BFF67CA7-DA14-E835-2553-595C8A0109F6}"/>
              </a:ext>
            </a:extLst>
          </p:cNvPr>
          <p:cNvSpPr txBox="1"/>
          <p:nvPr/>
        </p:nvSpPr>
        <p:spPr>
          <a:xfrm>
            <a:off x="5610845" y="967884"/>
            <a:ext cx="3467062" cy="323165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Assuming 10 </a:t>
            </a:r>
            <a:r>
              <a:rPr lang="en-GB" sz="15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GB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machine and coil at 4.5 K</a:t>
            </a:r>
          </a:p>
        </p:txBody>
      </p:sp>
      <p:sp>
        <p:nvSpPr>
          <p:cNvPr id="55" name="CasellaDiTesto 34">
            <a:extLst>
              <a:ext uri="{FF2B5EF4-FFF2-40B4-BE49-F238E27FC236}">
                <a16:creationId xmlns:a16="http://schemas.microsoft.com/office/drawing/2014/main" id="{842A5C9E-CF4C-3B7E-F0C2-A79C7274D552}"/>
              </a:ext>
            </a:extLst>
          </p:cNvPr>
          <p:cNvSpPr txBox="1"/>
          <p:nvPr/>
        </p:nvSpPr>
        <p:spPr>
          <a:xfrm>
            <a:off x="5528267" y="4007940"/>
            <a:ext cx="2199514" cy="58477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24D7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 HTS @20K the absorber can be thinner</a:t>
            </a:r>
            <a:endParaRPr lang="en-GB" sz="1600" dirty="0">
              <a:solidFill>
                <a:srgbClr val="224D7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TextBox 13">
            <a:extLst>
              <a:ext uri="{FF2B5EF4-FFF2-40B4-BE49-F238E27FC236}">
                <a16:creationId xmlns:a16="http://schemas.microsoft.com/office/drawing/2014/main" id="{CA9BB77F-384D-126C-F1D9-EA74E9779D4D}"/>
              </a:ext>
            </a:extLst>
          </p:cNvPr>
          <p:cNvSpPr txBox="1"/>
          <p:nvPr/>
        </p:nvSpPr>
        <p:spPr>
          <a:xfrm>
            <a:off x="7743218" y="6217858"/>
            <a:ext cx="16971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solidFill>
                  <a:srgbClr val="00B0F0"/>
                </a:solidFill>
                <a:highlight>
                  <a:srgbClr val="F8F8F8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Courtesy of A. Lechner    </a:t>
            </a:r>
            <a:endParaRPr lang="en-GB" sz="1200" i="1" dirty="0">
              <a:solidFill>
                <a:srgbClr val="00B0F0"/>
              </a:solidFill>
              <a:highlight>
                <a:srgbClr val="F8F8F8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4" name="Straight Arrow Connector 20">
            <a:extLst>
              <a:ext uri="{FF2B5EF4-FFF2-40B4-BE49-F238E27FC236}">
                <a16:creationId xmlns:a16="http://schemas.microsoft.com/office/drawing/2014/main" id="{78048A4C-684F-4946-3EE5-1EECA4C6E580}"/>
              </a:ext>
            </a:extLst>
          </p:cNvPr>
          <p:cNvCxnSpPr>
            <a:cxnSpLocks/>
          </p:cNvCxnSpPr>
          <p:nvPr/>
        </p:nvCxnSpPr>
        <p:spPr>
          <a:xfrm flipH="1">
            <a:off x="7561780" y="3897257"/>
            <a:ext cx="466531" cy="239651"/>
          </a:xfrm>
          <a:prstGeom prst="straightConnector1">
            <a:avLst/>
          </a:prstGeom>
          <a:ln w="28575">
            <a:solidFill>
              <a:srgbClr val="254F73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ttangolo con angoli arrotondati 56">
            <a:extLst>
              <a:ext uri="{FF2B5EF4-FFF2-40B4-BE49-F238E27FC236}">
                <a16:creationId xmlns:a16="http://schemas.microsoft.com/office/drawing/2014/main" id="{FAD2ABEA-922B-5E72-96F7-0BF178EE5A4D}"/>
              </a:ext>
            </a:extLst>
          </p:cNvPr>
          <p:cNvSpPr/>
          <p:nvPr/>
        </p:nvSpPr>
        <p:spPr>
          <a:xfrm>
            <a:off x="5636069" y="1699888"/>
            <a:ext cx="3060000" cy="180000"/>
          </a:xfrm>
          <a:prstGeom prst="roundRect">
            <a:avLst/>
          </a:prstGeom>
          <a:solidFill>
            <a:srgbClr val="FF0000">
              <a:alpha val="20000"/>
            </a:srgbClr>
          </a:solidFill>
          <a:ln w="9525">
            <a:solidFill>
              <a:srgbClr val="FF0000">
                <a:alpha val="40000"/>
              </a:srgb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8" name="Rettangolo con angoli arrotondati 57">
            <a:extLst>
              <a:ext uri="{FF2B5EF4-FFF2-40B4-BE49-F238E27FC236}">
                <a16:creationId xmlns:a16="http://schemas.microsoft.com/office/drawing/2014/main" id="{6ED95303-861B-7496-A41A-0F9F1839CA02}"/>
              </a:ext>
            </a:extLst>
          </p:cNvPr>
          <p:cNvSpPr/>
          <p:nvPr/>
        </p:nvSpPr>
        <p:spPr>
          <a:xfrm>
            <a:off x="10527462" y="1507186"/>
            <a:ext cx="1403880" cy="195851"/>
          </a:xfrm>
          <a:prstGeom prst="roundRect">
            <a:avLst/>
          </a:prstGeom>
          <a:solidFill>
            <a:srgbClr val="FF0000">
              <a:alpha val="20000"/>
            </a:srgbClr>
          </a:solidFill>
          <a:ln w="9525">
            <a:solidFill>
              <a:srgbClr val="FF0000">
                <a:alpha val="40000"/>
              </a:srgb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1" name="Freccia a destra 60">
            <a:extLst>
              <a:ext uri="{FF2B5EF4-FFF2-40B4-BE49-F238E27FC236}">
                <a16:creationId xmlns:a16="http://schemas.microsoft.com/office/drawing/2014/main" id="{F916026A-EF04-B7B0-27C8-8E19CD95D93A}"/>
              </a:ext>
            </a:extLst>
          </p:cNvPr>
          <p:cNvSpPr/>
          <p:nvPr/>
        </p:nvSpPr>
        <p:spPr>
          <a:xfrm>
            <a:off x="5069681" y="5563684"/>
            <a:ext cx="409904" cy="510304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2" name="Rettangolo con angoli arrotondati 61">
            <a:extLst>
              <a:ext uri="{FF2B5EF4-FFF2-40B4-BE49-F238E27FC236}">
                <a16:creationId xmlns:a16="http://schemas.microsoft.com/office/drawing/2014/main" id="{190026CD-3FD9-69C1-7DB0-C9AA847FF500}"/>
              </a:ext>
            </a:extLst>
          </p:cNvPr>
          <p:cNvSpPr/>
          <p:nvPr/>
        </p:nvSpPr>
        <p:spPr>
          <a:xfrm>
            <a:off x="10158971" y="4679367"/>
            <a:ext cx="1334018" cy="239285"/>
          </a:xfrm>
          <a:prstGeom prst="roundRect">
            <a:avLst/>
          </a:prstGeom>
          <a:solidFill>
            <a:srgbClr val="FF5D5D">
              <a:alpha val="20000"/>
            </a:srgbClr>
          </a:solidFill>
          <a:ln w="9525">
            <a:solidFill>
              <a:srgbClr val="FF0000">
                <a:alpha val="40000"/>
              </a:srgb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3" name="Ovale 62">
            <a:extLst>
              <a:ext uri="{FF2B5EF4-FFF2-40B4-BE49-F238E27FC236}">
                <a16:creationId xmlns:a16="http://schemas.microsoft.com/office/drawing/2014/main" id="{15D1C91F-887C-DECA-48DC-B20DA9D44B84}"/>
              </a:ext>
            </a:extLst>
          </p:cNvPr>
          <p:cNvSpPr/>
          <p:nvPr/>
        </p:nvSpPr>
        <p:spPr>
          <a:xfrm rot="19193230">
            <a:off x="9513460" y="2367439"/>
            <a:ext cx="743860" cy="1564877"/>
          </a:xfrm>
          <a:prstGeom prst="ellipse">
            <a:avLst/>
          </a:prstGeom>
          <a:solidFill>
            <a:srgbClr val="FF0000">
              <a:alpha val="10196"/>
            </a:srgbClr>
          </a:solidFill>
          <a:ln>
            <a:solidFill>
              <a:srgbClr val="FF0000">
                <a:alpha val="4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Segnaposto contenuto 1">
            <a:extLst>
              <a:ext uri="{FF2B5EF4-FFF2-40B4-BE49-F238E27FC236}">
                <a16:creationId xmlns:a16="http://schemas.microsoft.com/office/drawing/2014/main" id="{80A0064D-20F2-3BA3-DDFE-4C95A3BE14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0845" y="5444383"/>
            <a:ext cx="2166895" cy="891465"/>
          </a:xfrm>
        </p:spPr>
        <p:txBody>
          <a:bodyPr>
            <a:normAutofit/>
          </a:bodyPr>
          <a:lstStyle/>
          <a:p>
            <a:pPr>
              <a:buSzPct val="70000"/>
              <a:buFont typeface="Wingdings" panose="05000000000000000000" pitchFamily="2" charset="2"/>
              <a:buChar char="Ø"/>
            </a:pPr>
            <a:r>
              <a:rPr lang="en-US" dirty="0"/>
              <a:t>Shielding</a:t>
            </a:r>
          </a:p>
          <a:p>
            <a:pPr>
              <a:buSzPct val="70000"/>
              <a:buFont typeface="Wingdings" panose="05000000000000000000" pitchFamily="2" charset="2"/>
              <a:buChar char="Ø"/>
            </a:pPr>
            <a:r>
              <a:rPr lang="it-IT" sz="2000" b="1" dirty="0"/>
              <a:t>Large aperture</a:t>
            </a:r>
          </a:p>
        </p:txBody>
      </p:sp>
    </p:spTree>
    <p:extLst>
      <p:ext uri="{BB962C8B-B14F-4D97-AF65-F5344CB8AC3E}">
        <p14:creationId xmlns:p14="http://schemas.microsoft.com/office/powerpoint/2010/main" val="13475016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7" grpId="0" animBg="1"/>
      <p:bldP spid="29" grpId="0" animBg="1"/>
      <p:bldP spid="30" grpId="0" animBg="1"/>
      <p:bldP spid="31" grpId="0" animBg="1"/>
      <p:bldP spid="51" grpId="0"/>
      <p:bldP spid="53" grpId="0" animBg="1"/>
      <p:bldP spid="55" grpId="0" animBg="1"/>
      <p:bldP spid="56" grpId="0"/>
      <p:bldP spid="57" grpId="0" animBg="1"/>
      <p:bldP spid="58" grpId="0" animBg="1"/>
      <p:bldP spid="61" grpId="0" animBg="1"/>
      <p:bldP spid="62" grpId="0" animBg="1"/>
      <p:bldP spid="63" grpId="0" animBg="1"/>
      <p:bldP spid="69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F6F746-3DA0-23B7-05DE-F70B82B5D1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D25A44-02AE-20B0-7143-69334D1F6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 Magnets Requirements</a:t>
            </a:r>
            <a:endParaRPr lang="en-GB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F70EE98F-0AF0-8B21-14D6-39D200371C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3930"/>
            <a:ext cx="4114800" cy="365125"/>
          </a:xfrm>
        </p:spPr>
        <p:txBody>
          <a:bodyPr/>
          <a:lstStyle/>
          <a:p>
            <a:r>
              <a:rPr lang="en-US"/>
              <a:t>D. Novelli – Annual Meeting 2024</a:t>
            </a:r>
            <a:endParaRPr lang="en-GB" sz="1100" i="1" dirty="0"/>
          </a:p>
        </p:txBody>
      </p:sp>
      <p:pic>
        <p:nvPicPr>
          <p:cNvPr id="37" name="Picture 2" descr="Chart, sunburst chart&#10;&#10;Description automatically generated">
            <a:extLst>
              <a:ext uri="{FF2B5EF4-FFF2-40B4-BE49-F238E27FC236}">
                <a16:creationId xmlns:a16="http://schemas.microsoft.com/office/drawing/2014/main" id="{F5A5A39D-B1E5-EBF2-E77A-FF4A4E54F0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9"/>
          <a:stretch/>
        </p:blipFill>
        <p:spPr bwMode="auto">
          <a:xfrm>
            <a:off x="8591811" y="3866557"/>
            <a:ext cx="3577964" cy="227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8">
            <a:extLst>
              <a:ext uri="{FF2B5EF4-FFF2-40B4-BE49-F238E27FC236}">
                <a16:creationId xmlns:a16="http://schemas.microsoft.com/office/drawing/2014/main" id="{8C778DCB-0418-5C0B-BB25-61C8D57519C4}"/>
              </a:ext>
            </a:extLst>
          </p:cNvPr>
          <p:cNvSpPr txBox="1"/>
          <p:nvPr/>
        </p:nvSpPr>
        <p:spPr>
          <a:xfrm>
            <a:off x="5274633" y="3952809"/>
            <a:ext cx="332095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Difficult to define </a:t>
            </a:r>
          </a:p>
          <a:p>
            <a:pPr algn="ctr"/>
            <a:r>
              <a:rPr lang="en-US" sz="2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single magnet </a:t>
            </a:r>
          </a:p>
          <a:p>
            <a:pPr algn="ctr"/>
            <a:r>
              <a:rPr lang="en-US" sz="2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specification</a:t>
            </a:r>
            <a:endParaRPr lang="en-CH" sz="22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9">
            <a:extLst>
              <a:ext uri="{FF2B5EF4-FFF2-40B4-BE49-F238E27FC236}">
                <a16:creationId xmlns:a16="http://schemas.microsoft.com/office/drawing/2014/main" id="{A713599B-D1FD-0B5F-03AA-D02C220D1CD5}"/>
              </a:ext>
            </a:extLst>
          </p:cNvPr>
          <p:cNvSpPr txBox="1"/>
          <p:nvPr/>
        </p:nvSpPr>
        <p:spPr>
          <a:xfrm>
            <a:off x="5789757" y="1286133"/>
            <a:ext cx="5881856" cy="236988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Arc:</a:t>
            </a:r>
          </a:p>
          <a:p>
            <a:pPr marL="342874" indent="-342874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Combined function magnets: B1, B1+B2 and B1+B3</a:t>
            </a:r>
          </a:p>
          <a:p>
            <a:pPr marL="342874" indent="-342874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 ≈ 8…16 T; G ≈ 320 T/m; G’ ≈ 7100 T/m</a:t>
            </a:r>
            <a:r>
              <a:rPr lang="en-US" baseline="30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</a:p>
          <a:p>
            <a:pPr marL="342874" indent="-342874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Aperture ≈ 160 mm</a:t>
            </a:r>
          </a:p>
          <a:p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Final focus:</a:t>
            </a:r>
          </a:p>
          <a:p>
            <a:pPr marL="342874" indent="-342874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Combined function magnets: B1, B2, B1+B2, B1+B3</a:t>
            </a:r>
          </a:p>
          <a:p>
            <a:pPr marL="342874" indent="-342874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 ≈ 4…16 T; G ≈ 100…300 T/m; G’ ≈ 12000 T/m</a:t>
            </a:r>
            <a:r>
              <a:rPr lang="en-US" baseline="30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US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874" indent="-342874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Aperture ≈ 150…330 mm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7B024FF-8950-E577-9AD8-1C008CDDDCC7}"/>
              </a:ext>
            </a:extLst>
          </p:cNvPr>
          <p:cNvSpPr txBox="1"/>
          <p:nvPr/>
        </p:nvSpPr>
        <p:spPr>
          <a:xfrm>
            <a:off x="8730289" y="5991925"/>
            <a:ext cx="196596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sz="1400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V.V. Kashikhin et al.</a:t>
            </a:r>
            <a:endParaRPr lang="it-IT" sz="1400" i="1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B8A4A73-5867-38B3-466A-1E741498A458}"/>
                  </a:ext>
                </a:extLst>
              </p:cNvPr>
              <p:cNvSpPr txBox="1"/>
              <p:nvPr/>
            </p:nvSpPr>
            <p:spPr>
              <a:xfrm>
                <a:off x="162717" y="1343913"/>
                <a:ext cx="5161368" cy="286232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1744C3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r>
                  <a:rPr lang="en-GB" sz="1600" b="1" u="sng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3 </a:t>
                </a:r>
                <a:r>
                  <a:rPr lang="en-GB" sz="1600" b="1" u="sng" dirty="0" err="1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TeV</a:t>
                </a:r>
                <a:r>
                  <a:rPr lang="en-GB" sz="1600" b="1" u="sng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GB" sz="1600" b="1" u="sng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collider (5 </a:t>
                </a:r>
                <a:r>
                  <a:rPr lang="en-GB" sz="1600" b="1" u="sng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km ring): </a:t>
                </a:r>
              </a:p>
              <a:p>
                <a:endParaRPr lang="en-GB" sz="500" b="1" u="sng" dirty="0">
                  <a:solidFill>
                    <a:srgbClr val="1744C3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Close to state of the art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sz="1600" b="0" i="1" smtClean="0">
                        <a:solidFill>
                          <a:srgbClr val="1744C3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∼</m:t>
                    </m:r>
                  </m:oMath>
                </a14:m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11T/150mm (Nb</a:t>
                </a:r>
                <a:r>
                  <a:rPr lang="en-GB" sz="1600" baseline="-250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Sn)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600 magnets, 5 m length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Operating temperature: 4.5 K</a:t>
                </a:r>
              </a:p>
              <a:p>
                <a:endParaRPr lang="en-GB" sz="1000" dirty="0">
                  <a:solidFill>
                    <a:srgbClr val="1744C3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GB" sz="1600" b="1" u="sng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10+ </a:t>
                </a:r>
                <a:r>
                  <a:rPr lang="en-GB" sz="1600" b="1" u="sng" dirty="0" err="1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TeV</a:t>
                </a:r>
                <a:r>
                  <a:rPr lang="en-GB" sz="1600" b="1" u="sng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collider (10 km ring): </a:t>
                </a:r>
              </a:p>
              <a:p>
                <a:endParaRPr lang="en-GB" sz="500" b="1" u="sng" dirty="0">
                  <a:solidFill>
                    <a:srgbClr val="1744C3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HTS magnets, R&amp;D is required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sz="1600" b="0" i="1" smtClean="0">
                        <a:solidFill>
                          <a:srgbClr val="1744C3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∼</m:t>
                    </m:r>
                  </m:oMath>
                </a14:m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15T/150mm (ReBCO, hybrid)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1200 magnets, 5 m length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Operating temperature: 4.5…20 K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B8A4A73-5867-38B3-466A-1E741498A4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717" y="1343913"/>
                <a:ext cx="5161368" cy="286232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1744C3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6" descr="p4.tiff">
            <a:extLst>
              <a:ext uri="{FF2B5EF4-FFF2-40B4-BE49-F238E27FC236}">
                <a16:creationId xmlns:a16="http://schemas.microsoft.com/office/drawing/2014/main" id="{816E14E8-0C49-474E-7038-A567F75C252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84838" t="719" b="50015"/>
          <a:stretch/>
        </p:blipFill>
        <p:spPr>
          <a:xfrm>
            <a:off x="3575624" y="1380863"/>
            <a:ext cx="1742154" cy="2806453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13465EE7-D3DC-246F-92B9-F0D12D1B14FE}"/>
              </a:ext>
            </a:extLst>
          </p:cNvPr>
          <p:cNvSpPr txBox="1"/>
          <p:nvPr/>
        </p:nvSpPr>
        <p:spPr>
          <a:xfrm>
            <a:off x="219750" y="4338036"/>
            <a:ext cx="444053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A44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High field dipoles to minimize collider ring size and maximize luminosity.</a:t>
            </a:r>
            <a:endParaRPr lang="it-IT" sz="2000" dirty="0">
              <a:solidFill>
                <a:srgbClr val="00A44A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43A65711-DDD4-1137-437A-D410CE86D807}"/>
              </a:ext>
            </a:extLst>
          </p:cNvPr>
          <p:cNvSpPr txBox="1"/>
          <p:nvPr/>
        </p:nvSpPr>
        <p:spPr>
          <a:xfrm>
            <a:off x="219750" y="5040811"/>
            <a:ext cx="4768630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Beam loss protection</a:t>
            </a:r>
          </a:p>
          <a:p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High-energy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electrons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positrons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arising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muon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decay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striking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the collider ring magnets can cause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radiation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damage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unwanted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heat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load.</a:t>
            </a:r>
          </a:p>
        </p:txBody>
      </p:sp>
      <p:sp>
        <p:nvSpPr>
          <p:cNvPr id="20" name="Freccia a destra 19">
            <a:extLst>
              <a:ext uri="{FF2B5EF4-FFF2-40B4-BE49-F238E27FC236}">
                <a16:creationId xmlns:a16="http://schemas.microsoft.com/office/drawing/2014/main" id="{FF55F979-5B91-53E2-7FAE-4C5688A11365}"/>
              </a:ext>
            </a:extLst>
          </p:cNvPr>
          <p:cNvSpPr/>
          <p:nvPr/>
        </p:nvSpPr>
        <p:spPr>
          <a:xfrm>
            <a:off x="5069681" y="5563684"/>
            <a:ext cx="409904" cy="510304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Segnaposto contenuto 1">
            <a:extLst>
              <a:ext uri="{FF2B5EF4-FFF2-40B4-BE49-F238E27FC236}">
                <a16:creationId xmlns:a16="http://schemas.microsoft.com/office/drawing/2014/main" id="{E63CDECA-13E3-1ADA-CBD4-2253446C1E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0845" y="5444383"/>
            <a:ext cx="2166895" cy="891465"/>
          </a:xfrm>
        </p:spPr>
        <p:txBody>
          <a:bodyPr>
            <a:normAutofit/>
          </a:bodyPr>
          <a:lstStyle/>
          <a:p>
            <a:pPr>
              <a:buSzPct val="70000"/>
              <a:buFont typeface="Wingdings" panose="05000000000000000000" pitchFamily="2" charset="2"/>
              <a:buChar char="Ø"/>
            </a:pPr>
            <a:r>
              <a:rPr lang="en-US" dirty="0"/>
              <a:t>Shielding</a:t>
            </a:r>
          </a:p>
          <a:p>
            <a:pPr>
              <a:buSzPct val="70000"/>
              <a:buFont typeface="Wingdings" panose="05000000000000000000" pitchFamily="2" charset="2"/>
              <a:buChar char="Ø"/>
            </a:pPr>
            <a:r>
              <a:rPr lang="it-IT" sz="2000" b="1" dirty="0"/>
              <a:t>Large aperture</a:t>
            </a:r>
          </a:p>
        </p:txBody>
      </p:sp>
    </p:spTree>
    <p:extLst>
      <p:ext uri="{BB962C8B-B14F-4D97-AF65-F5344CB8AC3E}">
        <p14:creationId xmlns:p14="http://schemas.microsoft.com/office/powerpoint/2010/main" val="16347379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9A659B9-BC35-B29A-300D-C04B52A93C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Novelli – Annual Meeting 2024</a:t>
            </a:r>
            <a:endParaRPr lang="en-GB" sz="11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603F33-DC88-FFAA-00DA-913341EDA2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B8441D5A-EFD2-4193-B175-17A304010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A-B plots</a:t>
            </a:r>
            <a:endParaRPr lang="it-IT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B20B4BB7-8267-6B18-5A24-6AF47088EF64}"/>
              </a:ext>
            </a:extLst>
          </p:cNvPr>
          <p:cNvSpPr txBox="1">
            <a:spLocks/>
          </p:cNvSpPr>
          <p:nvPr/>
        </p:nvSpPr>
        <p:spPr>
          <a:xfrm>
            <a:off x="1259997" y="1282334"/>
            <a:ext cx="507055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84" indent="-228584" algn="l" defTabSz="914332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750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6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2914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4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080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2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247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en-GB" sz="1051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412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78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744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910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u="sng" dirty="0">
                <a:solidFill>
                  <a:srgbClr val="FF0000"/>
                </a:solidFill>
              </a:rPr>
              <a:t>Need for high fields in large apertures</a:t>
            </a: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We perform plots that can show the allowed area between aperture diameter </a:t>
            </a:r>
            <a:r>
              <a:rPr lang="en-US" dirty="0">
                <a:highlight>
                  <a:srgbClr val="00FFFF"/>
                </a:highlight>
              </a:rPr>
              <a:t>(A)</a:t>
            </a:r>
            <a:r>
              <a:rPr lang="en-US" dirty="0"/>
              <a:t> and bore field </a:t>
            </a:r>
            <a:r>
              <a:rPr lang="en-US" dirty="0">
                <a:highlight>
                  <a:srgbClr val="00FF00"/>
                </a:highlight>
              </a:rPr>
              <a:t>(</a:t>
            </a:r>
            <a:r>
              <a:rPr lang="en-US">
                <a:highlight>
                  <a:srgbClr val="00FF00"/>
                </a:highlight>
              </a:rPr>
              <a:t>B)</a:t>
            </a:r>
            <a:r>
              <a:rPr lang="en-US"/>
              <a:t>.</a:t>
            </a:r>
          </a:p>
          <a:p>
            <a:pPr marL="0" indent="0">
              <a:buNone/>
            </a:pPr>
            <a:r>
              <a:rPr lang="en-US">
                <a:solidFill>
                  <a:schemeClr val="bg1"/>
                </a:solidFill>
              </a:rPr>
              <a:t>We consider Nb</a:t>
            </a:r>
            <a:r>
              <a:rPr lang="en-US" baseline="-25000">
                <a:solidFill>
                  <a:schemeClr val="bg1"/>
                </a:solidFill>
              </a:rPr>
              <a:t>3</a:t>
            </a:r>
            <a:r>
              <a:rPr lang="en-US">
                <a:solidFill>
                  <a:schemeClr val="bg1"/>
                </a:solidFill>
              </a:rPr>
              <a:t>Sn for the 3 TeV machine and HTS (ReBCO) for the 10 TeV collider.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Immagine 15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0EE32F85-3E65-E75E-5CEE-FA4D8CFDCC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398" y="3105220"/>
            <a:ext cx="4194412" cy="3276361"/>
          </a:xfrm>
          <a:prstGeom prst="rect">
            <a:avLst/>
          </a:prstGeom>
        </p:spPr>
      </p:pic>
      <p:pic>
        <p:nvPicPr>
          <p:cNvPr id="18" name="Immagine 17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BDD24CE9-62F2-2E71-E3F7-702ECE49A9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634" y="3105220"/>
            <a:ext cx="4195799" cy="3276361"/>
          </a:xfrm>
          <a:prstGeom prst="rect">
            <a:avLst/>
          </a:prstGeom>
        </p:spPr>
      </p:pic>
      <p:sp>
        <p:nvSpPr>
          <p:cNvPr id="19" name="Ovale 18">
            <a:extLst>
              <a:ext uri="{FF2B5EF4-FFF2-40B4-BE49-F238E27FC236}">
                <a16:creationId xmlns:a16="http://schemas.microsoft.com/office/drawing/2014/main" id="{8E12F1CC-5933-E317-47DC-1281B33CEBED}"/>
              </a:ext>
            </a:extLst>
          </p:cNvPr>
          <p:cNvSpPr/>
          <p:nvPr/>
        </p:nvSpPr>
        <p:spPr>
          <a:xfrm>
            <a:off x="1456634" y="3972909"/>
            <a:ext cx="208206" cy="1450427"/>
          </a:xfrm>
          <a:prstGeom prst="ellipse">
            <a:avLst/>
          </a:prstGeom>
          <a:solidFill>
            <a:srgbClr val="00B0F0">
              <a:alpha val="20000"/>
            </a:srgbClr>
          </a:solidFill>
          <a:ln>
            <a:solidFill>
              <a:srgbClr val="00B0F0">
                <a:alpha val="40000"/>
              </a:srgb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>
            <a:extLst>
              <a:ext uri="{FF2B5EF4-FFF2-40B4-BE49-F238E27FC236}">
                <a16:creationId xmlns:a16="http://schemas.microsoft.com/office/drawing/2014/main" id="{2DE7E7B4-6F5D-EA5F-49DA-04580EA8ECE1}"/>
              </a:ext>
            </a:extLst>
          </p:cNvPr>
          <p:cNvSpPr/>
          <p:nvPr/>
        </p:nvSpPr>
        <p:spPr>
          <a:xfrm>
            <a:off x="6551786" y="4018186"/>
            <a:ext cx="221081" cy="1450427"/>
          </a:xfrm>
          <a:prstGeom prst="ellipse">
            <a:avLst/>
          </a:prstGeom>
          <a:solidFill>
            <a:srgbClr val="00B0F0">
              <a:alpha val="20000"/>
            </a:srgbClr>
          </a:solidFill>
          <a:ln>
            <a:solidFill>
              <a:srgbClr val="00B0F0">
                <a:alpha val="40000"/>
              </a:srgb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Ovale 20">
            <a:extLst>
              <a:ext uri="{FF2B5EF4-FFF2-40B4-BE49-F238E27FC236}">
                <a16:creationId xmlns:a16="http://schemas.microsoft.com/office/drawing/2014/main" id="{810092D6-85E9-97D8-499C-DEF67640A504}"/>
              </a:ext>
            </a:extLst>
          </p:cNvPr>
          <p:cNvSpPr/>
          <p:nvPr/>
        </p:nvSpPr>
        <p:spPr>
          <a:xfrm rot="16200000">
            <a:off x="3566707" y="6038180"/>
            <a:ext cx="322825" cy="439133"/>
          </a:xfrm>
          <a:prstGeom prst="ellipse">
            <a:avLst/>
          </a:prstGeom>
          <a:solidFill>
            <a:srgbClr val="11E11B">
              <a:alpha val="20000"/>
            </a:srgbClr>
          </a:solidFill>
          <a:ln>
            <a:solidFill>
              <a:srgbClr val="11E11B">
                <a:alpha val="40000"/>
              </a:srgb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7EEC7EBE-1BD5-C0D0-F04B-10FECDE9CE85}"/>
              </a:ext>
            </a:extLst>
          </p:cNvPr>
          <p:cNvSpPr/>
          <p:nvPr/>
        </p:nvSpPr>
        <p:spPr>
          <a:xfrm rot="16200000">
            <a:off x="8684386" y="6038180"/>
            <a:ext cx="322825" cy="439133"/>
          </a:xfrm>
          <a:prstGeom prst="ellipse">
            <a:avLst/>
          </a:prstGeom>
          <a:solidFill>
            <a:srgbClr val="11E11B">
              <a:alpha val="20000"/>
            </a:srgbClr>
          </a:solidFill>
          <a:ln>
            <a:solidFill>
              <a:srgbClr val="11E11B">
                <a:alpha val="40000"/>
              </a:srgb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C5B9857-CF55-7A09-AC5C-5D13A9B591C7}"/>
              </a:ext>
            </a:extLst>
          </p:cNvPr>
          <p:cNvSpPr txBox="1">
            <a:spLocks/>
          </p:cNvSpPr>
          <p:nvPr/>
        </p:nvSpPr>
        <p:spPr>
          <a:xfrm>
            <a:off x="6551786" y="1167733"/>
            <a:ext cx="5070553" cy="175909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584" indent="-228584" algn="l" defTabSz="914332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750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6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2914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4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080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2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247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en-GB" sz="1051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412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78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744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910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Char char="ü"/>
            </a:pPr>
            <a:r>
              <a:rPr lang="en-US"/>
              <a:t>Innovative approach, useful for interfacing the needs of beam dynamics with the technological limits (of today and the near future) related to superconducting magnets.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en-US"/>
              <a:t>Immediate feedback capable of analyzing many possible configurations in a single plot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894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9A659B9-BC35-B29A-300D-C04B52A93C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Novelli – Annual Meeting 2024</a:t>
            </a:r>
            <a:endParaRPr lang="en-GB" sz="11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603F33-DC88-FFAA-00DA-913341EDA2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B8441D5A-EFD2-4193-B175-17A304010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A-B plots</a:t>
            </a:r>
            <a:endParaRPr lang="it-IT" dirty="0"/>
          </a:p>
        </p:txBody>
      </p:sp>
      <p:pic>
        <p:nvPicPr>
          <p:cNvPr id="16" name="Immagine 15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0EE32F85-3E65-E75E-5CEE-FA4D8CFDCC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398" y="3105220"/>
            <a:ext cx="4194412" cy="3276361"/>
          </a:xfrm>
          <a:prstGeom prst="rect">
            <a:avLst/>
          </a:prstGeom>
        </p:spPr>
      </p:pic>
      <p:pic>
        <p:nvPicPr>
          <p:cNvPr id="18" name="Immagine 17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BDD24CE9-62F2-2E71-E3F7-702ECE49A9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634" y="3105220"/>
            <a:ext cx="4195799" cy="3276361"/>
          </a:xfrm>
          <a:prstGeom prst="rect">
            <a:avLst/>
          </a:prstGeom>
        </p:spPr>
      </p:pic>
      <p:sp>
        <p:nvSpPr>
          <p:cNvPr id="19" name="Ovale 18">
            <a:extLst>
              <a:ext uri="{FF2B5EF4-FFF2-40B4-BE49-F238E27FC236}">
                <a16:creationId xmlns:a16="http://schemas.microsoft.com/office/drawing/2014/main" id="{8E12F1CC-5933-E317-47DC-1281B33CEBED}"/>
              </a:ext>
            </a:extLst>
          </p:cNvPr>
          <p:cNvSpPr/>
          <p:nvPr/>
        </p:nvSpPr>
        <p:spPr>
          <a:xfrm>
            <a:off x="1456634" y="3972909"/>
            <a:ext cx="208206" cy="1450427"/>
          </a:xfrm>
          <a:prstGeom prst="ellipse">
            <a:avLst/>
          </a:prstGeom>
          <a:solidFill>
            <a:srgbClr val="00B0F0">
              <a:alpha val="20000"/>
            </a:srgbClr>
          </a:solidFill>
          <a:ln>
            <a:solidFill>
              <a:srgbClr val="00B0F0">
                <a:alpha val="40000"/>
              </a:srgb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>
            <a:extLst>
              <a:ext uri="{FF2B5EF4-FFF2-40B4-BE49-F238E27FC236}">
                <a16:creationId xmlns:a16="http://schemas.microsoft.com/office/drawing/2014/main" id="{2DE7E7B4-6F5D-EA5F-49DA-04580EA8ECE1}"/>
              </a:ext>
            </a:extLst>
          </p:cNvPr>
          <p:cNvSpPr/>
          <p:nvPr/>
        </p:nvSpPr>
        <p:spPr>
          <a:xfrm>
            <a:off x="6551786" y="4018186"/>
            <a:ext cx="221081" cy="1450427"/>
          </a:xfrm>
          <a:prstGeom prst="ellipse">
            <a:avLst/>
          </a:prstGeom>
          <a:solidFill>
            <a:srgbClr val="00B0F0">
              <a:alpha val="20000"/>
            </a:srgbClr>
          </a:solidFill>
          <a:ln>
            <a:solidFill>
              <a:srgbClr val="00B0F0">
                <a:alpha val="40000"/>
              </a:srgb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Ovale 20">
            <a:extLst>
              <a:ext uri="{FF2B5EF4-FFF2-40B4-BE49-F238E27FC236}">
                <a16:creationId xmlns:a16="http://schemas.microsoft.com/office/drawing/2014/main" id="{810092D6-85E9-97D8-499C-DEF67640A504}"/>
              </a:ext>
            </a:extLst>
          </p:cNvPr>
          <p:cNvSpPr/>
          <p:nvPr/>
        </p:nvSpPr>
        <p:spPr>
          <a:xfrm rot="16200000">
            <a:off x="3566707" y="6038180"/>
            <a:ext cx="322825" cy="439133"/>
          </a:xfrm>
          <a:prstGeom prst="ellipse">
            <a:avLst/>
          </a:prstGeom>
          <a:solidFill>
            <a:srgbClr val="11E11B">
              <a:alpha val="20000"/>
            </a:srgbClr>
          </a:solidFill>
          <a:ln>
            <a:solidFill>
              <a:srgbClr val="11E11B">
                <a:alpha val="40000"/>
              </a:srgb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7EEC7EBE-1BD5-C0D0-F04B-10FECDE9CE85}"/>
              </a:ext>
            </a:extLst>
          </p:cNvPr>
          <p:cNvSpPr/>
          <p:nvPr/>
        </p:nvSpPr>
        <p:spPr>
          <a:xfrm rot="16200000">
            <a:off x="8684386" y="6038180"/>
            <a:ext cx="322825" cy="439133"/>
          </a:xfrm>
          <a:prstGeom prst="ellipse">
            <a:avLst/>
          </a:prstGeom>
          <a:solidFill>
            <a:srgbClr val="11E11B">
              <a:alpha val="20000"/>
            </a:srgbClr>
          </a:solidFill>
          <a:ln>
            <a:solidFill>
              <a:srgbClr val="11E11B">
                <a:alpha val="40000"/>
              </a:srgb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1900EC-04E1-0B3B-4566-15B63066589A}"/>
              </a:ext>
            </a:extLst>
          </p:cNvPr>
          <p:cNvSpPr txBox="1">
            <a:spLocks/>
          </p:cNvSpPr>
          <p:nvPr/>
        </p:nvSpPr>
        <p:spPr>
          <a:xfrm>
            <a:off x="1259997" y="1282334"/>
            <a:ext cx="516743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84" indent="-228584" algn="l" defTabSz="914332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750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6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2914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4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080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2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247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en-GB" sz="1051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412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78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744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910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u="sng" dirty="0">
                <a:solidFill>
                  <a:srgbClr val="FF0000"/>
                </a:solidFill>
              </a:rPr>
              <a:t>Need for high fields in large apertures</a:t>
            </a: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We perform plots that can show the allowed area between aperture diameter </a:t>
            </a:r>
            <a:r>
              <a:rPr lang="en-US" dirty="0">
                <a:highlight>
                  <a:srgbClr val="00FFFF"/>
                </a:highlight>
              </a:rPr>
              <a:t>(A)</a:t>
            </a:r>
            <a:r>
              <a:rPr lang="en-US" dirty="0"/>
              <a:t> and bore field </a:t>
            </a:r>
            <a:r>
              <a:rPr lang="en-US" dirty="0">
                <a:highlight>
                  <a:srgbClr val="00FF00"/>
                </a:highlight>
              </a:rPr>
              <a:t>(B)</a:t>
            </a:r>
            <a:r>
              <a:rPr lang="en-US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We consider Nb</a:t>
            </a:r>
            <a:r>
              <a:rPr lang="en-US" baseline="-25000" dirty="0"/>
              <a:t>3</a:t>
            </a:r>
            <a:r>
              <a:rPr lang="en-US" dirty="0"/>
              <a:t>Sn for the 3 </a:t>
            </a:r>
            <a:r>
              <a:rPr lang="en-US" dirty="0" err="1"/>
              <a:t>TeV</a:t>
            </a:r>
            <a:r>
              <a:rPr lang="en-US" dirty="0"/>
              <a:t> machine and HTS (</a:t>
            </a:r>
            <a:r>
              <a:rPr lang="en-US" dirty="0" err="1"/>
              <a:t>ReBCO</a:t>
            </a:r>
            <a:r>
              <a:rPr lang="en-US" dirty="0"/>
              <a:t>) for the 10 </a:t>
            </a:r>
            <a:r>
              <a:rPr lang="en-US" dirty="0" err="1"/>
              <a:t>TeV</a:t>
            </a:r>
            <a:r>
              <a:rPr lang="en-US" dirty="0"/>
              <a:t> collider.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664764B-2B8C-AB1F-3B97-7299E3FE1C18}"/>
              </a:ext>
            </a:extLst>
          </p:cNvPr>
          <p:cNvSpPr txBox="1"/>
          <p:nvPr/>
        </p:nvSpPr>
        <p:spPr>
          <a:xfrm>
            <a:off x="6662326" y="1441233"/>
            <a:ext cx="447930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Limit curves are introduced by mechanical challenges (stress limit), critical current density (margin limit)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stored magnetic energy (quench protection)</a:t>
            </a: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depending on the superconducting material.</a:t>
            </a:r>
          </a:p>
        </p:txBody>
      </p:sp>
    </p:spTree>
    <p:extLst>
      <p:ext uri="{BB962C8B-B14F-4D97-AF65-F5344CB8AC3E}">
        <p14:creationId xmlns:p14="http://schemas.microsoft.com/office/powerpoint/2010/main" val="2510607484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7D5BFEB-D4AA-E0B9-783E-0A05205B94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Novelli – Annual Meeting 2024</a:t>
            </a:r>
            <a:endParaRPr lang="en-GB" sz="11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FFDC7F5-566F-4DCB-8460-188A27BB9A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530EC73E-4C21-F037-D1F1-904254B61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Method and Assumptions</a:t>
            </a:r>
          </a:p>
        </p:txBody>
      </p:sp>
      <p:pic>
        <p:nvPicPr>
          <p:cNvPr id="6" name="Picture 7" descr="A diagram of a mathematical equation&#10;&#10;Description automatically generated with medium confidence">
            <a:extLst>
              <a:ext uri="{FF2B5EF4-FFF2-40B4-BE49-F238E27FC236}">
                <a16:creationId xmlns:a16="http://schemas.microsoft.com/office/drawing/2014/main" id="{C63A45BC-94F4-95EA-43BE-22CCFC4E60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688" y="2800630"/>
            <a:ext cx="5443441" cy="2617093"/>
          </a:xfrm>
          <a:prstGeom prst="rect">
            <a:avLst/>
          </a:prstGeom>
        </p:spPr>
      </p:pic>
      <p:sp>
        <p:nvSpPr>
          <p:cNvPr id="7" name="TextBox 9">
            <a:extLst>
              <a:ext uri="{FF2B5EF4-FFF2-40B4-BE49-F238E27FC236}">
                <a16:creationId xmlns:a16="http://schemas.microsoft.com/office/drawing/2014/main" id="{CBD91A32-B105-78F0-CB8F-804944E9F201}"/>
              </a:ext>
            </a:extLst>
          </p:cNvPr>
          <p:cNvSpPr txBox="1"/>
          <p:nvPr/>
        </p:nvSpPr>
        <p:spPr>
          <a:xfrm>
            <a:off x="378356" y="1440277"/>
            <a:ext cx="114331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Python code is used to implement the 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analytic formulas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the cos-theta magnets in 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sector coil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approximation.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10">
                <a:extLst>
                  <a:ext uri="{FF2B5EF4-FFF2-40B4-BE49-F238E27FC236}">
                    <a16:creationId xmlns:a16="http://schemas.microsoft.com/office/drawing/2014/main" id="{E4E5BCBF-0FF7-2482-2113-4A5FF3E8B26D}"/>
                  </a:ext>
                </a:extLst>
              </p:cNvPr>
              <p:cNvSpPr txBox="1"/>
              <p:nvPr/>
            </p:nvSpPr>
            <p:spPr>
              <a:xfrm>
                <a:off x="3128223" y="5435880"/>
                <a:ext cx="2862185" cy="4440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𝐵</m:t>
                      </m:r>
                      <m:d>
                        <m:dPr>
                          <m:ctrlPr>
                            <a:rPr lang="en-US" sz="12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𝑤</m:t>
                          </m:r>
                          <m:r>
                            <a:rPr lang="en-US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en-US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𝐽</m:t>
                          </m:r>
                        </m:e>
                      </m:d>
                      <m:r>
                        <a:rPr lang="en-US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2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20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𝐽</m:t>
                          </m:r>
                          <m:r>
                            <a:rPr lang="en-US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20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20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)</m:t>
                          </m:r>
                          <m:r>
                            <a:rPr lang="en-US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𝑠𝑖𝑛</m:t>
                          </m:r>
                          <m:r>
                            <a:rPr lang="en-US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𝛼</m:t>
                          </m:r>
                        </m:num>
                        <m:den>
                          <m:r>
                            <a:rPr lang="en-US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𝜋</m:t>
                          </m:r>
                        </m:den>
                      </m:f>
                    </m:oMath>
                  </m:oMathPara>
                </a14:m>
                <a:endParaRPr lang="en-GB" sz="1200" i="1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TextBox 10">
                <a:extLst>
                  <a:ext uri="{FF2B5EF4-FFF2-40B4-BE49-F238E27FC236}">
                    <a16:creationId xmlns:a16="http://schemas.microsoft.com/office/drawing/2014/main" id="{E4E5BCBF-0FF7-2482-2113-4A5FF3E8B2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8223" y="5435880"/>
                <a:ext cx="2862185" cy="4440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11">
                <a:extLst>
                  <a:ext uri="{FF2B5EF4-FFF2-40B4-BE49-F238E27FC236}">
                    <a16:creationId xmlns:a16="http://schemas.microsoft.com/office/drawing/2014/main" id="{B6961E38-696A-B187-C453-7F051F1A8526}"/>
                  </a:ext>
                </a:extLst>
              </p:cNvPr>
              <p:cNvSpPr txBox="1"/>
              <p:nvPr/>
            </p:nvSpPr>
            <p:spPr>
              <a:xfrm>
                <a:off x="6053158" y="5390751"/>
                <a:ext cx="2862186" cy="5073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𝐺</m:t>
                      </m:r>
                      <m:d>
                        <m:dPr>
                          <m:ctrlPr>
                            <a:rPr lang="en-US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𝑤</m:t>
                          </m:r>
                          <m:r>
                            <a:rPr lang="en-US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en-US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𝐽</m:t>
                          </m:r>
                        </m:e>
                      </m:d>
                      <m:r>
                        <a:rPr lang="en-US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2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𝐽</m:t>
                          </m:r>
                        </m:num>
                        <m:den>
                          <m:r>
                            <a:rPr lang="en-US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𝜋</m:t>
                          </m:r>
                        </m:den>
                      </m:f>
                      <m:func>
                        <m:funcPr>
                          <m:ctrlPr>
                            <a:rPr lang="en-US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12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200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  <m:r>
                        <m:rPr>
                          <m:sty m:val="p"/>
                        </m:rPr>
                        <a:rPr lang="en-US" sz="1200" b="0" i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sin</m:t>
                      </m:r>
                      <m:r>
                        <a:rPr lang="en-US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⁡(2</m:t>
                      </m:r>
                      <m:r>
                        <a:rPr lang="en-US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𝛼</m:t>
                      </m:r>
                      <m:r>
                        <a:rPr lang="en-US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</m:oMath>
                  </m:oMathPara>
                </a14:m>
                <a:endParaRPr lang="en-GB" sz="1200" i="1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TextBox 11">
                <a:extLst>
                  <a:ext uri="{FF2B5EF4-FFF2-40B4-BE49-F238E27FC236}">
                    <a16:creationId xmlns:a16="http://schemas.microsoft.com/office/drawing/2014/main" id="{B6961E38-696A-B187-C453-7F051F1A85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3158" y="5390751"/>
                <a:ext cx="2862186" cy="5073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15">
            <a:extLst>
              <a:ext uri="{FF2B5EF4-FFF2-40B4-BE49-F238E27FC236}">
                <a16:creationId xmlns:a16="http://schemas.microsoft.com/office/drawing/2014/main" id="{2D172A33-2307-934B-D16B-58E99C125B9E}"/>
              </a:ext>
            </a:extLst>
          </p:cNvPr>
          <p:cNvSpPr txBox="1"/>
          <p:nvPr/>
        </p:nvSpPr>
        <p:spPr>
          <a:xfrm>
            <a:off x="4077006" y="2451907"/>
            <a:ext cx="7908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6">
            <a:extLst>
              <a:ext uri="{FF2B5EF4-FFF2-40B4-BE49-F238E27FC236}">
                <a16:creationId xmlns:a16="http://schemas.microsoft.com/office/drawing/2014/main" id="{59765E10-5A9F-622F-2EBA-E787B0B30AF6}"/>
              </a:ext>
            </a:extLst>
          </p:cNvPr>
          <p:cNvSpPr txBox="1"/>
          <p:nvPr/>
        </p:nvSpPr>
        <p:spPr>
          <a:xfrm>
            <a:off x="6586469" y="2428047"/>
            <a:ext cx="13071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Quadrupole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22">
                <a:extLst>
                  <a:ext uri="{FF2B5EF4-FFF2-40B4-BE49-F238E27FC236}">
                    <a16:creationId xmlns:a16="http://schemas.microsoft.com/office/drawing/2014/main" id="{7AA6F7DD-DE5F-5CDB-5F00-AB2A8B69CFD5}"/>
                  </a:ext>
                </a:extLst>
              </p:cNvPr>
              <p:cNvSpPr txBox="1"/>
              <p:nvPr/>
            </p:nvSpPr>
            <p:spPr>
              <a:xfrm>
                <a:off x="5306277" y="5874016"/>
                <a:ext cx="1762572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defRPr/>
                </a:pPr>
                <a:r>
                  <a:rPr lang="en-US" sz="1200" b="0" dirty="0">
                    <a:solidFill>
                      <a:prstClr val="black"/>
                    </a:solidFill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1200" b="0" i="0" smtClean="0">
                        <a:solidFill>
                          <a:prstClr val="black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sz="1200" b="0" i="1" smtClean="0">
                        <a:solidFill>
                          <a:prstClr val="black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𝑤</m:t>
                    </m:r>
                    <m:r>
                      <a:rPr lang="en-US" sz="1200" b="0" i="1" smtClean="0">
                        <a:solidFill>
                          <a:prstClr val="black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1200" b="0" i="1" smtClean="0">
                        <a:solidFill>
                          <a:prstClr val="black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𝑐𝑜𝑖𝑙</m:t>
                    </m:r>
                    <m:r>
                      <a:rPr lang="en-US" sz="1200" b="0" i="1" smtClean="0">
                        <a:solidFill>
                          <a:prstClr val="black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sz="1200" b="0" i="1" smtClean="0">
                        <a:solidFill>
                          <a:prstClr val="black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𝑤𝑖𝑑𝑡h</m:t>
                    </m:r>
                    <m:r>
                      <a:rPr lang="en-US" sz="1200" b="0" i="1" smtClean="0">
                        <a:solidFill>
                          <a:prstClr val="black"/>
                        </a:solidFill>
                        <a:highlight>
                          <a:srgbClr val="FFFFFF"/>
                        </a:highligh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)</m:t>
                    </m:r>
                  </m:oMath>
                </a14:m>
                <a:endParaRPr lang="en-GB" sz="1200" i="1" dirty="0">
                  <a:solidFill>
                    <a:prstClr val="black"/>
                  </a:solidFill>
                  <a:highlight>
                    <a:srgbClr val="FFFFFF"/>
                  </a:highlight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TextBox 22">
                <a:extLst>
                  <a:ext uri="{FF2B5EF4-FFF2-40B4-BE49-F238E27FC236}">
                    <a16:creationId xmlns:a16="http://schemas.microsoft.com/office/drawing/2014/main" id="{7AA6F7DD-DE5F-5CDB-5F00-AB2A8B69CF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6277" y="5874016"/>
                <a:ext cx="1762572" cy="276999"/>
              </a:xfrm>
              <a:prstGeom prst="rect">
                <a:avLst/>
              </a:prstGeom>
              <a:blipFill>
                <a:blip r:embed="rId5"/>
                <a:stretch>
                  <a:fillRect t="-2222" b="-1777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DBEDD531-F886-E3DD-903B-294661A168A6}"/>
                  </a:ext>
                </a:extLst>
              </p:cNvPr>
              <p:cNvSpPr txBox="1"/>
              <p:nvPr/>
            </p:nvSpPr>
            <p:spPr>
              <a:xfrm>
                <a:off x="3534620" y="2064572"/>
                <a:ext cx="609494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Clr>
                    <a:srgbClr val="FF0000"/>
                  </a:buClr>
                </a:pPr>
                <a:r>
                  <a:rPr lang="en-GB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a:rPr lang="it-IT" sz="1800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is 60° for the dipole and 30° for the quadrupole)</a:t>
                </a:r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DBEDD531-F886-E3DD-903B-294661A168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4620" y="2064572"/>
                <a:ext cx="6094948" cy="369332"/>
              </a:xfrm>
              <a:prstGeom prst="rect">
                <a:avLst/>
              </a:prstGeom>
              <a:blipFill>
                <a:blip r:embed="rId6"/>
                <a:stretch>
                  <a:fillRect l="-900" t="-10000" b="-26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E65BDAAA-8338-97B7-CBBF-A8105479E24D}"/>
              </a:ext>
            </a:extLst>
          </p:cNvPr>
          <p:cNvCxnSpPr>
            <a:cxnSpLocks/>
          </p:cNvCxnSpPr>
          <p:nvPr/>
        </p:nvCxnSpPr>
        <p:spPr>
          <a:xfrm>
            <a:off x="0" y="1898168"/>
            <a:ext cx="1219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396037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7D5BFEB-D4AA-E0B9-783E-0A05205B94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Novelli – Annual Meeting 2024</a:t>
            </a:r>
            <a:endParaRPr lang="en-GB" sz="11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FFDC7F5-566F-4DCB-8460-188A27BB9A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530EC73E-4C21-F037-D1F1-904254B61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Method and Assumptions</a:t>
            </a:r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CBD91A32-B105-78F0-CB8F-804944E9F201}"/>
              </a:ext>
            </a:extLst>
          </p:cNvPr>
          <p:cNvSpPr txBox="1"/>
          <p:nvPr/>
        </p:nvSpPr>
        <p:spPr>
          <a:xfrm>
            <a:off x="378356" y="1440277"/>
            <a:ext cx="1143316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Python code is used to implement the 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analytic formulas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the cos-theta magnets in 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sector coil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approximation.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Cost model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by setting an upper limit to the cost of the magnet, the maximum coil width can be calculated for each aperture, taking into account the other components.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8">
                <a:extLst>
                  <a:ext uri="{FF2B5EF4-FFF2-40B4-BE49-F238E27FC236}">
                    <a16:creationId xmlns:a16="http://schemas.microsoft.com/office/drawing/2014/main" id="{D4F42F50-E01F-63B9-B1CF-8F01F53BA8FB}"/>
                  </a:ext>
                </a:extLst>
              </p:cNvPr>
              <p:cNvSpPr txBox="1"/>
              <p:nvPr/>
            </p:nvSpPr>
            <p:spPr>
              <a:xfrm>
                <a:off x="7765870" y="2606747"/>
                <a:ext cx="3942471" cy="10541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buClr>
                    <a:srgbClr val="FF0000"/>
                  </a:buClr>
                </a:pPr>
                <a:r>
                  <a:rPr lang="en-US" b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Total cost of the magnet = 400 </a:t>
                </a:r>
                <a:r>
                  <a:rPr lang="en-US" b="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kEUR</a:t>
                </a:r>
                <a:r>
                  <a:rPr lang="en-US" b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/m (</a:t>
                </a:r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FCC-hh</a:t>
                </a:r>
                <a:r>
                  <a:rPr lang="en-US" i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 panose="02040503050406030204" pitchFamily="18" charset="0"/>
                      </a:rPr>
                      <m:t>175 </m:t>
                    </m:r>
                    <m:r>
                      <m:rPr>
                        <m:nor/>
                      </m:rPr>
                      <a:rPr lang="en-US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k</m:t>
                    </m:r>
                    <m:r>
                      <m:rPr>
                        <m:nor/>
                      </m:rPr>
                      <a:rPr lang="it-IT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EUR</m:t>
                    </m:r>
                    <m:r>
                      <m:rPr>
                        <m:nor/>
                      </m:rPr>
                      <a:rPr lang="en-US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/</m:t>
                    </m:r>
                    <m:r>
                      <m:rPr>
                        <m:nor/>
                      </m:rPr>
                      <a:rPr lang="en-US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m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[</a:t>
                </a:r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hlinkClick r:id="rId2"/>
                  </a:rPr>
                  <a:t>ref</a:t>
                </a:r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]</a:t>
                </a:r>
                <a:r>
                  <a:rPr lang="en-US" b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pPr algn="ctr">
                  <a:buClr>
                    <a:srgbClr val="FF0000"/>
                  </a:buClr>
                </a:pPr>
                <a:endParaRPr lang="en-US" sz="1050" b="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buClr>
                    <a:srgbClr val="FF0000"/>
                  </a:buClr>
                </a:pP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Cost of the </a:t>
                </a:r>
                <a:r>
                  <a:rPr lang="en-US" sz="16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labour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= 20 </a:t>
                </a:r>
                <a:r>
                  <a:rPr lang="en-US" sz="16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kEUR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/m (LHC)</a:t>
                </a:r>
                <a:endParaRPr lang="it-IT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2" name="TextBox 8">
                <a:extLst>
                  <a:ext uri="{FF2B5EF4-FFF2-40B4-BE49-F238E27FC236}">
                    <a16:creationId xmlns:a16="http://schemas.microsoft.com/office/drawing/2014/main" id="{D4F42F50-E01F-63B9-B1CF-8F01F53BA8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5870" y="2606747"/>
                <a:ext cx="3942471" cy="1054135"/>
              </a:xfrm>
              <a:prstGeom prst="rect">
                <a:avLst/>
              </a:prstGeom>
              <a:blipFill>
                <a:blip r:embed="rId3"/>
                <a:stretch>
                  <a:fillRect t="-3468" r="-618" b="-63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2" name="Group 87">
            <a:extLst>
              <a:ext uri="{FF2B5EF4-FFF2-40B4-BE49-F238E27FC236}">
                <a16:creationId xmlns:a16="http://schemas.microsoft.com/office/drawing/2014/main" id="{8C44E0E8-7EBB-AAE3-B093-EE6006BDBF68}"/>
              </a:ext>
            </a:extLst>
          </p:cNvPr>
          <p:cNvGrpSpPr>
            <a:grpSpLocks noChangeAspect="1"/>
          </p:cNvGrpSpPr>
          <p:nvPr/>
        </p:nvGrpSpPr>
        <p:grpSpPr>
          <a:xfrm>
            <a:off x="166019" y="2561606"/>
            <a:ext cx="3890940" cy="4009015"/>
            <a:chOff x="-24592" y="1993315"/>
            <a:chExt cx="4170492" cy="4297053"/>
          </a:xfrm>
        </p:grpSpPr>
        <p:grpSp>
          <p:nvGrpSpPr>
            <p:cNvPr id="53" name="Group 86">
              <a:extLst>
                <a:ext uri="{FF2B5EF4-FFF2-40B4-BE49-F238E27FC236}">
                  <a16:creationId xmlns:a16="http://schemas.microsoft.com/office/drawing/2014/main" id="{E89A535E-ED3D-DAB1-B242-41F447DCFFD2}"/>
                </a:ext>
              </a:extLst>
            </p:cNvPr>
            <p:cNvGrpSpPr/>
            <p:nvPr/>
          </p:nvGrpSpPr>
          <p:grpSpPr>
            <a:xfrm>
              <a:off x="31100" y="2020214"/>
              <a:ext cx="4114800" cy="4270154"/>
              <a:chOff x="31100" y="2020214"/>
              <a:chExt cx="4114800" cy="4270154"/>
            </a:xfrm>
          </p:grpSpPr>
          <p:pic>
            <p:nvPicPr>
              <p:cNvPr id="55" name="Immagine 18">
                <a:extLst>
                  <a:ext uri="{FF2B5EF4-FFF2-40B4-BE49-F238E27FC236}">
                    <a16:creationId xmlns:a16="http://schemas.microsoft.com/office/drawing/2014/main" id="{F0BEEE4B-2F43-03F0-F776-B163402885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/>
              <a:stretch/>
            </p:blipFill>
            <p:spPr>
              <a:xfrm>
                <a:off x="31100" y="2020214"/>
                <a:ext cx="4114800" cy="4270154"/>
              </a:xfrm>
              <a:prstGeom prst="rect">
                <a:avLst/>
              </a:prstGeom>
              <a:ln>
                <a:solidFill>
                  <a:schemeClr val="bg2">
                    <a:lumMod val="90000"/>
                  </a:schemeClr>
                </a:solidFill>
              </a:ln>
            </p:spPr>
          </p:pic>
          <p:sp>
            <p:nvSpPr>
              <p:cNvPr id="56" name="TextBox 83">
                <a:extLst>
                  <a:ext uri="{FF2B5EF4-FFF2-40B4-BE49-F238E27FC236}">
                    <a16:creationId xmlns:a16="http://schemas.microsoft.com/office/drawing/2014/main" id="{F03C3B9E-94C2-B60B-5A15-50FC2B5CFCAE}"/>
                  </a:ext>
                </a:extLst>
              </p:cNvPr>
              <p:cNvSpPr txBox="1"/>
              <p:nvPr/>
            </p:nvSpPr>
            <p:spPr>
              <a:xfrm>
                <a:off x="1690902" y="3954158"/>
                <a:ext cx="850707" cy="4123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950" dirty="0">
                    <a:solidFill>
                      <a:prstClr val="black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Aperture</a:t>
                </a:r>
              </a:p>
              <a:p>
                <a:pPr algn="ctr"/>
                <a:r>
                  <a:rPr lang="en-US" sz="950" dirty="0">
                    <a:solidFill>
                      <a:prstClr val="black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150 mm</a:t>
                </a:r>
                <a:endParaRPr lang="en-GB" sz="95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7" name="CasellaDiTesto 41">
                <a:extLst>
                  <a:ext uri="{FF2B5EF4-FFF2-40B4-BE49-F238E27FC236}">
                    <a16:creationId xmlns:a16="http://schemas.microsoft.com/office/drawing/2014/main" id="{5007C2CA-DDCF-3EC2-C280-C0104F33B591}"/>
                  </a:ext>
                </a:extLst>
              </p:cNvPr>
              <p:cNvSpPr txBox="1"/>
              <p:nvPr/>
            </p:nvSpPr>
            <p:spPr>
              <a:xfrm>
                <a:off x="1466538" y="5302282"/>
                <a:ext cx="1224246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it-IT" sz="1400" dirty="0">
                    <a:solidFill>
                      <a:schemeClr val="bg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Bore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it-IT" sz="1400" dirty="0">
                    <a:solidFill>
                      <a:srgbClr val="FF3745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Coil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it-IT" sz="1400" dirty="0">
                    <a:solidFill>
                      <a:schemeClr val="bg1">
                        <a:lumMod val="6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Structures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it-IT" sz="1400" dirty="0">
                    <a:solidFill>
                      <a:srgbClr val="2A43B9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Iron</a:t>
                </a:r>
              </a:p>
            </p:txBody>
          </p:sp>
        </p:grpSp>
        <p:sp>
          <p:nvSpPr>
            <p:cNvPr id="54" name="TextBox 85">
              <a:extLst>
                <a:ext uri="{FF2B5EF4-FFF2-40B4-BE49-F238E27FC236}">
                  <a16:creationId xmlns:a16="http://schemas.microsoft.com/office/drawing/2014/main" id="{3BB74121-1745-ABB2-10D0-BAB4FE2F6B22}"/>
                </a:ext>
              </a:extLst>
            </p:cNvPr>
            <p:cNvSpPr txBox="1"/>
            <p:nvPr/>
          </p:nvSpPr>
          <p:spPr>
            <a:xfrm>
              <a:off x="-24592" y="1993315"/>
              <a:ext cx="3660278" cy="2573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i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Example diagram with bore aperture set at 150 mm.</a:t>
              </a:r>
            </a:p>
          </p:txBody>
        </p:sp>
      </p:grpSp>
      <p:grpSp>
        <p:nvGrpSpPr>
          <p:cNvPr id="58" name="Group 6">
            <a:extLst>
              <a:ext uri="{FF2B5EF4-FFF2-40B4-BE49-F238E27FC236}">
                <a16:creationId xmlns:a16="http://schemas.microsoft.com/office/drawing/2014/main" id="{951A6F05-37A7-99AD-7DF6-6742A6F9B874}"/>
              </a:ext>
            </a:extLst>
          </p:cNvPr>
          <p:cNvGrpSpPr/>
          <p:nvPr/>
        </p:nvGrpSpPr>
        <p:grpSpPr>
          <a:xfrm>
            <a:off x="4495370" y="2944090"/>
            <a:ext cx="850708" cy="632643"/>
            <a:chOff x="5593012" y="2038880"/>
            <a:chExt cx="850708" cy="632643"/>
          </a:xfrm>
        </p:grpSpPr>
        <p:pic>
          <p:nvPicPr>
            <p:cNvPr id="59" name="Immagine 5" descr="Immagine che contiene cerchio, schermata, diagramma, Policromia&#10;&#10;Descrizione generata automaticamente">
              <a:extLst>
                <a:ext uri="{FF2B5EF4-FFF2-40B4-BE49-F238E27FC236}">
                  <a16:creationId xmlns:a16="http://schemas.microsoft.com/office/drawing/2014/main" id="{72A383E9-4CB4-5D9B-C606-49D9AA30E7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4069" t="3581" r="15323" b="3457"/>
            <a:stretch/>
          </p:blipFill>
          <p:spPr>
            <a:xfrm>
              <a:off x="5689403" y="2038880"/>
              <a:ext cx="640021" cy="632643"/>
            </a:xfrm>
            <a:prstGeom prst="rect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</p:pic>
        <p:sp>
          <p:nvSpPr>
            <p:cNvPr id="60" name="TextBox 8">
              <a:extLst>
                <a:ext uri="{FF2B5EF4-FFF2-40B4-BE49-F238E27FC236}">
                  <a16:creationId xmlns:a16="http://schemas.microsoft.com/office/drawing/2014/main" id="{F903F7EB-B400-F371-9349-D0CA5D1DE1E3}"/>
                </a:ext>
              </a:extLst>
            </p:cNvPr>
            <p:cNvSpPr txBox="1"/>
            <p:nvPr/>
          </p:nvSpPr>
          <p:spPr>
            <a:xfrm>
              <a:off x="5593012" y="2155146"/>
              <a:ext cx="85070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Aperture</a:t>
              </a:r>
            </a:p>
            <a:p>
              <a:pPr algn="ctr"/>
              <a:r>
                <a:rPr lang="en-US" sz="10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150 mm</a:t>
              </a:r>
              <a:endParaRPr lang="en-GB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61" name="Group 9">
            <a:extLst>
              <a:ext uri="{FF2B5EF4-FFF2-40B4-BE49-F238E27FC236}">
                <a16:creationId xmlns:a16="http://schemas.microsoft.com/office/drawing/2014/main" id="{12903EB8-4020-2837-9888-91865DFB97FA}"/>
              </a:ext>
            </a:extLst>
          </p:cNvPr>
          <p:cNvGrpSpPr/>
          <p:nvPr/>
        </p:nvGrpSpPr>
        <p:grpSpPr>
          <a:xfrm>
            <a:off x="5496092" y="2741279"/>
            <a:ext cx="1142460" cy="1133069"/>
            <a:chOff x="4298227" y="1788667"/>
            <a:chExt cx="1142460" cy="1133069"/>
          </a:xfrm>
        </p:grpSpPr>
        <p:pic>
          <p:nvPicPr>
            <p:cNvPr id="62" name="Immagine 8" descr="Immagine che contiene cerchio, schermata, Elementi grafici, testo&#10;&#10;Descrizione generata automaticamente">
              <a:extLst>
                <a:ext uri="{FF2B5EF4-FFF2-40B4-BE49-F238E27FC236}">
                  <a16:creationId xmlns:a16="http://schemas.microsoft.com/office/drawing/2014/main" id="{B50FB6B3-84C9-83F7-E876-75A8BAFD11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4735" t="3334" r="14704" b="3457"/>
            <a:stretch/>
          </p:blipFill>
          <p:spPr>
            <a:xfrm>
              <a:off x="4298227" y="1788667"/>
              <a:ext cx="1142460" cy="1133069"/>
            </a:xfrm>
            <a:prstGeom prst="rect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</p:pic>
        <p:sp>
          <p:nvSpPr>
            <p:cNvPr id="63" name="TextBox 11">
              <a:extLst>
                <a:ext uri="{FF2B5EF4-FFF2-40B4-BE49-F238E27FC236}">
                  <a16:creationId xmlns:a16="http://schemas.microsoft.com/office/drawing/2014/main" id="{11439534-2C70-CF59-AEC2-A7E902AEB45A}"/>
                </a:ext>
              </a:extLst>
            </p:cNvPr>
            <p:cNvSpPr txBox="1"/>
            <p:nvPr/>
          </p:nvSpPr>
          <p:spPr>
            <a:xfrm>
              <a:off x="4447558" y="2146489"/>
              <a:ext cx="85070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Aperture</a:t>
              </a:r>
            </a:p>
            <a:p>
              <a:pPr algn="ctr"/>
              <a:r>
                <a:rPr lang="en-US" sz="10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150 mm</a:t>
              </a:r>
              <a:endParaRPr lang="en-GB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8">
                <a:extLst>
                  <a:ext uri="{FF2B5EF4-FFF2-40B4-BE49-F238E27FC236}">
                    <a16:creationId xmlns:a16="http://schemas.microsoft.com/office/drawing/2014/main" id="{E16181C2-00B6-EA54-FC46-F5DAD2B53B86}"/>
                  </a:ext>
                </a:extLst>
              </p:cNvPr>
              <p:cNvSpPr txBox="1"/>
              <p:nvPr/>
            </p:nvSpPr>
            <p:spPr>
              <a:xfrm>
                <a:off x="4280819" y="4115501"/>
                <a:ext cx="3194224" cy="18774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buClr>
                    <a:srgbClr val="FF0000"/>
                  </a:buClr>
                </a:pPr>
                <a:r>
                  <a:rPr lang="it-IT" sz="1400" b="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Coil </a:t>
                </a:r>
                <a:r>
                  <a:rPr lang="it-IT" sz="1400" b="0" dirty="0" err="1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width</a:t>
                </a:r>
                <a:r>
                  <a:rPr lang="it-IT" sz="1400" b="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it-IT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10 </m:t>
                    </m:r>
                    <m:r>
                      <a:rPr lang="it-IT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it-IT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it-IT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it-IT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it-IT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≤80 </m:t>
                    </m:r>
                    <m:r>
                      <a:rPr lang="it-IT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sz="1400" b="0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  <a:p>
                <a:pPr algn="ctr"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𝑐𝑜𝑖𝑙</m:t>
                          </m:r>
                        </m:sub>
                      </m:sSub>
                      <m:r>
                        <a:rPr lang="en-US" sz="1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=8000 </m:t>
                      </m:r>
                      <m:r>
                        <a:rPr lang="en-US" sz="1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𝑘𝑔</m:t>
                      </m:r>
                      <m:r>
                        <a:rPr lang="en-US" sz="1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1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sz="1200" b="0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buClr>
                    <a:srgbClr val="FF0000"/>
                  </a:buClr>
                </a:pPr>
                <a:endParaRPr lang="it-IT" sz="500" b="0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buClr>
                    <a:srgbClr val="FF0000"/>
                  </a:buClr>
                </a:pPr>
                <a:r>
                  <a:rPr lang="it-IT" sz="1400" b="0" dirty="0">
                    <a:solidFill>
                      <a:srgbClr val="848484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Structures: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b="0" i="1" smtClean="0">
                            <a:solidFill>
                              <a:srgbClr val="84848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b="0" i="1" smtClean="0">
                            <a:solidFill>
                              <a:srgbClr val="848484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it-IT" sz="1400" b="0" i="1" smtClean="0">
                            <a:solidFill>
                              <a:srgbClr val="848484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it-IT" sz="1400" b="0" i="1" smtClean="0">
                        <a:solidFill>
                          <a:srgbClr val="848484"/>
                        </a:solidFill>
                        <a:latin typeface="Cambria Math" panose="02040503050406030204" pitchFamily="18" charset="0"/>
                      </a:rPr>
                      <m:t>≤60 </m:t>
                    </m:r>
                    <m:r>
                      <a:rPr lang="it-IT" sz="1400" b="0" i="1" smtClean="0">
                        <a:solidFill>
                          <a:srgbClr val="848484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it-IT" sz="1400" dirty="0">
                  <a:solidFill>
                    <a:srgbClr val="848484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buClr>
                    <a:srgbClr val="FF0000"/>
                  </a:buClr>
                </a:pPr>
                <a:r>
                  <a:rPr lang="it-IT" sz="1300" dirty="0">
                    <a:solidFill>
                      <a:srgbClr val="848484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SS cost: 10 EUR/kg   (HL-LHC)</a:t>
                </a:r>
              </a:p>
              <a:p>
                <a:pPr algn="ctr">
                  <a:buClr>
                    <a:srgbClr val="FF0000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𝑠𝑠</m:t>
                        </m:r>
                      </m:sub>
                    </m:sSub>
                    <m:r>
                      <a:rPr lang="en-US" sz="1200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=7800 </m:t>
                    </m:r>
                    <m:r>
                      <a:rPr lang="en-US" sz="1200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𝑘𝑔</m:t>
                    </m:r>
                    <m:r>
                      <a:rPr lang="en-US" sz="1200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200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it-IT" sz="1200" dirty="0">
                    <a:solidFill>
                      <a:schemeClr val="bg2">
                        <a:lumMod val="50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 </a:t>
                </a:r>
                <a:endParaRPr lang="it-IT" sz="1300" dirty="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buClr>
                    <a:srgbClr val="FF0000"/>
                  </a:buClr>
                </a:pPr>
                <a:endParaRPr lang="it-IT" sz="500" dirty="0">
                  <a:solidFill>
                    <a:srgbClr val="848484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buClr>
                    <a:srgbClr val="FF0000"/>
                  </a:buClr>
                </a:pPr>
                <a:r>
                  <a:rPr lang="it-IT" sz="1400" dirty="0">
                    <a:solidFill>
                      <a:srgbClr val="0000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Iron </a:t>
                </a:r>
                <a:r>
                  <a:rPr lang="it-IT" sz="1400" dirty="0" err="1">
                    <a:solidFill>
                      <a:srgbClr val="0000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yoke</a:t>
                </a:r>
                <a:r>
                  <a:rPr lang="it-IT" sz="1400" dirty="0">
                    <a:solidFill>
                      <a:srgbClr val="0000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it-IT" sz="1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it-IT" sz="14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≤350 </m:t>
                    </m:r>
                    <m:r>
                      <a:rPr lang="it-IT" sz="14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it-IT" sz="1400" dirty="0">
                  <a:solidFill>
                    <a:srgbClr val="0000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buClr>
                    <a:srgbClr val="FF0000"/>
                  </a:buClr>
                </a:pPr>
                <a:r>
                  <a:rPr lang="it-IT" sz="1300" dirty="0">
                    <a:solidFill>
                      <a:srgbClr val="0000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Fe cost: 8 EUR/kg   (HL-LHC)</a:t>
                </a:r>
              </a:p>
              <a:p>
                <a:pPr algn="ctr">
                  <a:buClr>
                    <a:srgbClr val="FF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𝐹𝑒</m:t>
                          </m:r>
                        </m:sub>
                      </m:sSub>
                      <m:r>
                        <a:rPr lang="en-US" sz="12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=7800 </m:t>
                      </m:r>
                      <m:r>
                        <a:rPr lang="en-US" sz="12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𝑘𝑔</m:t>
                      </m:r>
                      <m:r>
                        <a:rPr lang="en-US" sz="12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1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2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it-IT" sz="1200" dirty="0">
                  <a:solidFill>
                    <a:srgbClr val="0000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64" name="TextBox 8">
                <a:extLst>
                  <a:ext uri="{FF2B5EF4-FFF2-40B4-BE49-F238E27FC236}">
                    <a16:creationId xmlns:a16="http://schemas.microsoft.com/office/drawing/2014/main" id="{E16181C2-00B6-EA54-FC46-F5DAD2B53B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0819" y="4115501"/>
                <a:ext cx="3194224" cy="1877437"/>
              </a:xfrm>
              <a:prstGeom prst="rect">
                <a:avLst/>
              </a:prstGeom>
              <a:blipFill>
                <a:blip r:embed="rId7"/>
                <a:stretch>
                  <a:fillRect t="-64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Connettore 2 22">
            <a:extLst>
              <a:ext uri="{FF2B5EF4-FFF2-40B4-BE49-F238E27FC236}">
                <a16:creationId xmlns:a16="http://schemas.microsoft.com/office/drawing/2014/main" id="{3C326452-7E3E-6CC9-1D0A-8305F865E120}"/>
              </a:ext>
            </a:extLst>
          </p:cNvPr>
          <p:cNvCxnSpPr>
            <a:cxnSpLocks/>
          </p:cNvCxnSpPr>
          <p:nvPr/>
        </p:nvCxnSpPr>
        <p:spPr>
          <a:xfrm flipH="1" flipV="1">
            <a:off x="6496131" y="3719521"/>
            <a:ext cx="191892" cy="4347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Connettore 2 24">
            <a:extLst>
              <a:ext uri="{FF2B5EF4-FFF2-40B4-BE49-F238E27FC236}">
                <a16:creationId xmlns:a16="http://schemas.microsoft.com/office/drawing/2014/main" id="{D548F979-A3D9-E630-0B93-8328285517DB}"/>
              </a:ext>
            </a:extLst>
          </p:cNvPr>
          <p:cNvCxnSpPr>
            <a:cxnSpLocks/>
          </p:cNvCxnSpPr>
          <p:nvPr/>
        </p:nvCxnSpPr>
        <p:spPr>
          <a:xfrm flipH="1" flipV="1">
            <a:off x="5171179" y="3600432"/>
            <a:ext cx="324913" cy="5463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67" name="Table 19">
            <a:extLst>
              <a:ext uri="{FF2B5EF4-FFF2-40B4-BE49-F238E27FC236}">
                <a16:creationId xmlns:a16="http://schemas.microsoft.com/office/drawing/2014/main" id="{A41EDDD8-9A2C-346A-6EB4-B81265D3CD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45673"/>
              </p:ext>
            </p:extLst>
          </p:nvPr>
        </p:nvGraphicFramePr>
        <p:xfrm>
          <a:off x="7365316" y="3808209"/>
          <a:ext cx="4743578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3608">
                  <a:extLst>
                    <a:ext uri="{9D8B030D-6E8A-4147-A177-3AD203B41FA5}">
                      <a16:colId xmlns:a16="http://schemas.microsoft.com/office/drawing/2014/main" val="1283212972"/>
                    </a:ext>
                  </a:extLst>
                </a:gridCol>
                <a:gridCol w="1443673">
                  <a:extLst>
                    <a:ext uri="{9D8B030D-6E8A-4147-A177-3AD203B41FA5}">
                      <a16:colId xmlns:a16="http://schemas.microsoft.com/office/drawing/2014/main" val="3300600104"/>
                    </a:ext>
                  </a:extLst>
                </a:gridCol>
                <a:gridCol w="2376297">
                  <a:extLst>
                    <a:ext uri="{9D8B030D-6E8A-4147-A177-3AD203B41FA5}">
                      <a16:colId xmlns:a16="http://schemas.microsoft.com/office/drawing/2014/main" val="1987542376"/>
                    </a:ext>
                  </a:extLst>
                </a:gridCol>
              </a:tblGrid>
              <a:tr h="240339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Materials</a:t>
                      </a:r>
                      <a:endParaRPr lang="en-GB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1346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SC cost [EUR/kg]</a:t>
                      </a:r>
                      <a:endParaRPr lang="en-GB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1346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Aspirational SC cost [EUR/kg]</a:t>
                      </a:r>
                      <a:endParaRPr lang="en-GB" sz="14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1346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179709"/>
                  </a:ext>
                </a:extLst>
              </a:tr>
              <a:tr h="240339"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sz="1400" b="1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  <a:endParaRPr lang="en-GB" sz="14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C354C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2000</a:t>
                      </a:r>
                      <a:endParaRPr lang="en-GB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700 (FCC </a:t>
                      </a:r>
                      <a:r>
                        <a:rPr lang="en-US" sz="140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target)*</a:t>
                      </a:r>
                      <a:endParaRPr lang="en-GB" sz="14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7453802"/>
                  </a:ext>
                </a:extLst>
              </a:tr>
              <a:tr h="240339">
                <a:tc>
                  <a:txBody>
                    <a:bodyPr/>
                    <a:lstStyle/>
                    <a:p>
                      <a:r>
                        <a:rPr lang="en-US" sz="1400" b="1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ReBCO</a:t>
                      </a:r>
                      <a:endParaRPr lang="en-GB" sz="14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C354C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8000</a:t>
                      </a:r>
                      <a:endParaRPr lang="en-GB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2500 (realistic </a:t>
                      </a:r>
                      <a:r>
                        <a:rPr lang="en-US" sz="140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projection)**</a:t>
                      </a:r>
                      <a:endParaRPr lang="en-GB" sz="14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9311380"/>
                  </a:ext>
                </a:extLst>
              </a:tr>
            </a:tbl>
          </a:graphicData>
        </a:graphic>
      </p:graphicFrame>
      <p:sp>
        <p:nvSpPr>
          <p:cNvPr id="70" name="TextBox 89">
            <a:extLst>
              <a:ext uri="{FF2B5EF4-FFF2-40B4-BE49-F238E27FC236}">
                <a16:creationId xmlns:a16="http://schemas.microsoft.com/office/drawing/2014/main" id="{3D6A48EE-8729-7F14-3C74-A4E8E0DC1DDF}"/>
              </a:ext>
            </a:extLst>
          </p:cNvPr>
          <p:cNvSpPr txBox="1"/>
          <p:nvPr/>
        </p:nvSpPr>
        <p:spPr>
          <a:xfrm>
            <a:off x="7274439" y="5562700"/>
            <a:ext cx="391564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maximum total cost of the magnet is the same for both materials.</a:t>
            </a:r>
            <a:endParaRPr lang="en-US" b="1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" name="Connettore diritto 1">
            <a:extLst>
              <a:ext uri="{FF2B5EF4-FFF2-40B4-BE49-F238E27FC236}">
                <a16:creationId xmlns:a16="http://schemas.microsoft.com/office/drawing/2014/main" id="{7C99CEA2-E917-0AEA-8248-4D6D401B621C}"/>
              </a:ext>
            </a:extLst>
          </p:cNvPr>
          <p:cNvCxnSpPr>
            <a:cxnSpLocks/>
          </p:cNvCxnSpPr>
          <p:nvPr/>
        </p:nvCxnSpPr>
        <p:spPr>
          <a:xfrm>
            <a:off x="0" y="2490949"/>
            <a:ext cx="1219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asellaDiTesto 12">
            <a:extLst>
              <a:ext uri="{FF2B5EF4-FFF2-40B4-BE49-F238E27FC236}">
                <a16:creationId xmlns:a16="http://schemas.microsoft.com/office/drawing/2014/main" id="{F1249E4D-64F0-7FB6-2280-32D62D2753C0}"/>
              </a:ext>
            </a:extLst>
          </p:cNvPr>
          <p:cNvSpPr txBox="1"/>
          <p:nvPr/>
        </p:nvSpPr>
        <p:spPr>
          <a:xfrm>
            <a:off x="8591811" y="4784915"/>
            <a:ext cx="34570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1200">
                <a:latin typeface="Calibri" panose="020F0502020204030204" pitchFamily="34" charset="0"/>
                <a:cs typeface="Calibri" panose="020F0502020204030204" pitchFamily="34" charset="0"/>
              </a:rPr>
              <a:t>** 50 </a:t>
            </a:r>
            <a:r>
              <a:rPr lang="it-IT" sz="1200" dirty="0"/>
              <a:t>€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kAm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: 1/3 of today prize (150</a:t>
            </a:r>
            <a:r>
              <a:rPr lang="it-IT" sz="1200" dirty="0"/>
              <a:t>€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kAm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1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Also based on projection of ref </a:t>
            </a:r>
          </a:p>
          <a:p>
            <a:pPr lvl="1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Molodyk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and C.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Larbalestier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, Science, 2023</a:t>
            </a:r>
          </a:p>
        </p:txBody>
      </p:sp>
      <p:sp>
        <p:nvSpPr>
          <p:cNvPr id="8" name="CasellaDiTesto 11">
            <a:extLst>
              <a:ext uri="{FF2B5EF4-FFF2-40B4-BE49-F238E27FC236}">
                <a16:creationId xmlns:a16="http://schemas.microsoft.com/office/drawing/2014/main" id="{9D58B807-3DF4-5612-369F-FD9EA2279CA5}"/>
              </a:ext>
            </a:extLst>
          </p:cNvPr>
          <p:cNvSpPr txBox="1"/>
          <p:nvPr/>
        </p:nvSpPr>
        <p:spPr>
          <a:xfrm>
            <a:off x="7854793" y="4775732"/>
            <a:ext cx="1127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* 7</a:t>
            </a:r>
            <a:r>
              <a:rPr lang="it-IT" sz="1200" dirty="0"/>
              <a:t>€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kAm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200" dirty="0"/>
              <a:t>FCC target 5</a:t>
            </a:r>
            <a:r>
              <a:rPr lang="it-IT" sz="1200" dirty="0"/>
              <a:t>€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kAm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98704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7D5BFEB-D4AA-E0B9-783E-0A05205B94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Novelli – Annual Meeting 2024</a:t>
            </a:r>
            <a:endParaRPr lang="en-GB" sz="11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FFDC7F5-566F-4DCB-8460-188A27BB9A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530EC73E-4C21-F037-D1F1-904254B61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Method and Assumptions</a:t>
            </a:r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CBD91A32-B105-78F0-CB8F-804944E9F201}"/>
              </a:ext>
            </a:extLst>
          </p:cNvPr>
          <p:cNvSpPr txBox="1"/>
          <p:nvPr/>
        </p:nvSpPr>
        <p:spPr>
          <a:xfrm>
            <a:off x="378356" y="1440277"/>
            <a:ext cx="11433169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Python code is used to implement the 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analytic formulas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the cos-theta magnets in 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sector coil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approximation.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GB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Cost model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by setting an upper limit to the cost of the magnet, the maximum coil width can be calculated for each aperture, taking into account the other components.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protection scheme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consists in QH (or CLIQ) for classical insulated coils, limiting the hotspot temperature and the stored energy in the coils.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0000"/>
              </a:buClr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Picture 9" descr="A diagram of a voltage&#10;&#10;Description automatically generated">
            <a:extLst>
              <a:ext uri="{FF2B5EF4-FFF2-40B4-BE49-F238E27FC236}">
                <a16:creationId xmlns:a16="http://schemas.microsoft.com/office/drawing/2014/main" id="{9C8DDF05-F2E3-8631-F59B-1E414FC023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455" y="3395435"/>
            <a:ext cx="4664854" cy="3016646"/>
          </a:xfrm>
          <a:prstGeom prst="rect">
            <a:avLst/>
          </a:prstGeom>
        </p:spPr>
      </p:pic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3C2BF52C-1136-2188-53A1-128AB8F613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960320"/>
              </p:ext>
            </p:extLst>
          </p:nvPr>
        </p:nvGraphicFramePr>
        <p:xfrm>
          <a:off x="4968745" y="4059698"/>
          <a:ext cx="2369567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224">
                  <a:extLst>
                    <a:ext uri="{9D8B030D-6E8A-4147-A177-3AD203B41FA5}">
                      <a16:colId xmlns:a16="http://schemas.microsoft.com/office/drawing/2014/main" val="1283212972"/>
                    </a:ext>
                  </a:extLst>
                </a:gridCol>
                <a:gridCol w="1343343">
                  <a:extLst>
                    <a:ext uri="{9D8B030D-6E8A-4147-A177-3AD203B41FA5}">
                      <a16:colId xmlns:a16="http://schemas.microsoft.com/office/drawing/2014/main" val="1865468436"/>
                    </a:ext>
                  </a:extLst>
                </a:gridCol>
              </a:tblGrid>
              <a:tr h="24033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Materials</a:t>
                      </a:r>
                      <a:endParaRPr lang="en-GB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1346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Hotspot T [K]</a:t>
                      </a:r>
                      <a:endParaRPr lang="en-GB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1346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179709"/>
                  </a:ext>
                </a:extLst>
              </a:tr>
              <a:tr h="240339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sz="1600" b="1" baseline="-250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  <a:endParaRPr lang="en-GB" sz="16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C354C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350</a:t>
                      </a:r>
                      <a:endParaRPr lang="en-GB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7453802"/>
                  </a:ext>
                </a:extLst>
              </a:tr>
              <a:tr h="240339">
                <a:tc>
                  <a:txBody>
                    <a:bodyPr/>
                    <a:lstStyle/>
                    <a:p>
                      <a:r>
                        <a:rPr lang="en-US" sz="1600" b="1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ReBCO</a:t>
                      </a:r>
                      <a:endParaRPr lang="en-GB" sz="16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C354C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200</a:t>
                      </a:r>
                      <a:endParaRPr lang="en-GB" sz="160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9311380"/>
                  </a:ext>
                </a:extLst>
              </a:tr>
            </a:tbl>
          </a:graphicData>
        </a:graphic>
      </p:graphicFrame>
      <p:pic>
        <p:nvPicPr>
          <p:cNvPr id="8" name="Immagine 7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92D36869-0971-3B82-3F94-079A7AAF3D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3" t="2043" r="1603"/>
          <a:stretch/>
        </p:blipFill>
        <p:spPr>
          <a:xfrm>
            <a:off x="7639519" y="4413202"/>
            <a:ext cx="3907145" cy="198073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35093B4-48FC-F7D7-D97E-7BF6923B48BE}"/>
              </a:ext>
            </a:extLst>
          </p:cNvPr>
          <p:cNvSpPr txBox="1"/>
          <p:nvPr/>
        </p:nvSpPr>
        <p:spPr>
          <a:xfrm>
            <a:off x="4795432" y="5237293"/>
            <a:ext cx="2603261" cy="49244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en-US" sz="1400" b="0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Courtesy of </a:t>
            </a:r>
            <a:r>
              <a:rPr lang="en-US" sz="1400" b="0" i="1" dirty="0" err="1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Tiina</a:t>
            </a:r>
            <a:r>
              <a:rPr lang="en-US" sz="1400" b="0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Salmi  </a:t>
            </a:r>
            <a:r>
              <a:rPr lang="en-US" sz="1200" b="0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https://indico.cern.ch/event/1240045/</a:t>
            </a:r>
            <a:r>
              <a:rPr lang="en-US" sz="1200" b="0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it-IT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52A417D-2FC1-74F7-3A9D-9B08298B2247}"/>
              </a:ext>
            </a:extLst>
          </p:cNvPr>
          <p:cNvSpPr txBox="1"/>
          <p:nvPr/>
        </p:nvSpPr>
        <p:spPr>
          <a:xfrm>
            <a:off x="6842251" y="3202798"/>
            <a:ext cx="5219175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the ReBCO, high cost requires small coil and very high current density </a:t>
            </a:r>
            <a:r>
              <a:rPr lang="fi-FI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fi-FI" sz="17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Protection will be a limiting factor </a:t>
            </a:r>
          </a:p>
          <a:p>
            <a:pPr lvl="1">
              <a:buClr>
                <a:srgbClr val="FF0000"/>
              </a:buClr>
            </a:pPr>
            <a:r>
              <a:rPr lang="fi-FI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i-FI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Need to devise alternative protection schemes!</a:t>
            </a:r>
          </a:p>
          <a:p>
            <a:pPr marL="914400" lvl="2" indent="0">
              <a:buClr>
                <a:srgbClr val="FF0000"/>
              </a:buClr>
              <a:buNone/>
            </a:pPr>
            <a:r>
              <a:rPr lang="fi-FI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fi-FI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Non-Insulated and Metal-Insulated coils</a:t>
            </a:r>
            <a:endParaRPr lang="fi-FI" sz="17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69D754E0-612B-E4C0-4BD3-053D1CE0368C}"/>
              </a:ext>
            </a:extLst>
          </p:cNvPr>
          <p:cNvCxnSpPr>
            <a:cxnSpLocks/>
          </p:cNvCxnSpPr>
          <p:nvPr/>
        </p:nvCxnSpPr>
        <p:spPr>
          <a:xfrm>
            <a:off x="0" y="3190935"/>
            <a:ext cx="1219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7197461-D2D2-B4AF-2C8B-954B1C5FFB1D}"/>
              </a:ext>
            </a:extLst>
          </p:cNvPr>
          <p:cNvSpPr txBox="1"/>
          <p:nvPr/>
        </p:nvSpPr>
        <p:spPr>
          <a:xfrm>
            <a:off x="2493881" y="3413241"/>
            <a:ext cx="165977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40 ms protection delay</a:t>
            </a:r>
            <a:endParaRPr lang="it-IT" sz="1200" dirty="0"/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B90AE113-31AC-55EE-333F-3DD94F4710C3}"/>
              </a:ext>
            </a:extLst>
          </p:cNvPr>
          <p:cNvCxnSpPr>
            <a:cxnSpLocks/>
            <a:endCxn id="17" idx="1"/>
          </p:cNvCxnSpPr>
          <p:nvPr/>
        </p:nvCxnSpPr>
        <p:spPr>
          <a:xfrm flipV="1">
            <a:off x="1854230" y="3551741"/>
            <a:ext cx="639651" cy="24676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8191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5029</TotalTime>
  <Words>2514</Words>
  <Application>Microsoft Office PowerPoint</Application>
  <PresentationFormat>Widescreen</PresentationFormat>
  <Paragraphs>357</Paragraphs>
  <Slides>21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8" baseType="lpstr">
      <vt:lpstr>Aptos</vt:lpstr>
      <vt:lpstr>Arial</vt:lpstr>
      <vt:lpstr>Calibri</vt:lpstr>
      <vt:lpstr>Cambria Math</vt:lpstr>
      <vt:lpstr>Inter</vt:lpstr>
      <vt:lpstr>Wingdings</vt:lpstr>
      <vt:lpstr>Office Theme</vt:lpstr>
      <vt:lpstr>Performance Limits of  Dipole and Quadrupole  for a Muon Collider Ring</vt:lpstr>
      <vt:lpstr>Overview</vt:lpstr>
      <vt:lpstr>Collider Magnets Requirements</vt:lpstr>
      <vt:lpstr>Collider Magnets Requirements</vt:lpstr>
      <vt:lpstr>Introduction to A-B plots</vt:lpstr>
      <vt:lpstr>Introduction to A-B plots</vt:lpstr>
      <vt:lpstr>Method and Assumptions</vt:lpstr>
      <vt:lpstr>Method and Assumptions</vt:lpstr>
      <vt:lpstr>Method and Assumptions</vt:lpstr>
      <vt:lpstr>Method and Assumptions</vt:lpstr>
      <vt:lpstr>Method and Assumptions</vt:lpstr>
      <vt:lpstr>Dipole A-B Plots</vt:lpstr>
      <vt:lpstr>HTS dipole A-B Plots</vt:lpstr>
      <vt:lpstr>Quadrupole A-B Plots</vt:lpstr>
      <vt:lpstr>HTS quadrupole A-B Plots</vt:lpstr>
      <vt:lpstr>FEM Crosscheck for Stress Curves</vt:lpstr>
      <vt:lpstr>FEM Crosscheck for Stress Curves</vt:lpstr>
      <vt:lpstr>A-B Plots Outline</vt:lpstr>
      <vt:lpstr>Combined Function Magnet</vt:lpstr>
      <vt:lpstr>Conclusions</vt:lpstr>
      <vt:lpstr> 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Novelli</dc:creator>
  <cp:lastModifiedBy>Daniel Novelli</cp:lastModifiedBy>
  <cp:revision>72</cp:revision>
  <dcterms:created xsi:type="dcterms:W3CDTF">2024-02-13T11:19:58Z</dcterms:created>
  <dcterms:modified xsi:type="dcterms:W3CDTF">2024-03-15T01:01:41Z</dcterms:modified>
</cp:coreProperties>
</file>