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13" r:id="rId2"/>
  </p:sldMasterIdLst>
  <p:notesMasterIdLst>
    <p:notesMasterId r:id="rId18"/>
  </p:notesMasterIdLst>
  <p:handoutMasterIdLst>
    <p:handoutMasterId r:id="rId19"/>
  </p:handoutMasterIdLst>
  <p:sldIdLst>
    <p:sldId id="259" r:id="rId3"/>
    <p:sldId id="261" r:id="rId4"/>
    <p:sldId id="260" r:id="rId5"/>
    <p:sldId id="268" r:id="rId6"/>
    <p:sldId id="269" r:id="rId7"/>
    <p:sldId id="270" r:id="rId8"/>
    <p:sldId id="271" r:id="rId9"/>
    <p:sldId id="272" r:id="rId10"/>
    <p:sldId id="308" r:id="rId11"/>
    <p:sldId id="309" r:id="rId12"/>
    <p:sldId id="311" r:id="rId13"/>
    <p:sldId id="312" r:id="rId14"/>
    <p:sldId id="313" r:id="rId15"/>
    <p:sldId id="314" r:id="rId16"/>
    <p:sldId id="25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432FF"/>
    <a:srgbClr val="303030"/>
    <a:srgbClr val="2F2F2F"/>
    <a:srgbClr val="008F00"/>
    <a:srgbClr val="FF9300"/>
    <a:srgbClr val="FF2600"/>
    <a:srgbClr val="73FDD6"/>
    <a:srgbClr val="76D6FF"/>
    <a:srgbClr val="945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70"/>
    <p:restoredTop sz="94686"/>
  </p:normalViewPr>
  <p:slideViewPr>
    <p:cSldViewPr snapToGrid="0" snapToObjects="1">
      <p:cViewPr varScale="1">
        <p:scale>
          <a:sx n="121" d="100"/>
          <a:sy n="121" d="100"/>
        </p:scale>
        <p:origin x="200" y="3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99472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. Redaelli, LMC meeting, 31-05-2023"/>
          <p:cNvSpPr txBox="1"/>
          <p:nvPr/>
        </p:nvSpPr>
        <p:spPr>
          <a:xfrm>
            <a:off x="-40287" y="6658921"/>
            <a:ext cx="2077973" cy="2106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>
              <a:defRPr sz="1800" i="1"/>
            </a:lvl1pPr>
          </a:lstStyle>
          <a:p>
            <a:r>
              <a:rPr sz="900"/>
              <a:t>S. Redaelli, LMC meeting, 31-05-2023</a:t>
            </a:r>
          </a:p>
        </p:txBody>
      </p:sp>
      <p:pic>
        <p:nvPicPr>
          <p:cNvPr id="29" name="image.png" descr="image.pn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1459766" y="-8930"/>
            <a:ext cx="714376" cy="7233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icon-lhc-pho-1999-087.gif" descr="icon-lhc-pho-1999-08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160" y="-17859"/>
            <a:ext cx="750094" cy="750094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0058" y="6661547"/>
            <a:ext cx="204924" cy="211138"/>
          </a:xfrm>
          <a:prstGeom prst="rect">
            <a:avLst/>
          </a:prstGeom>
        </p:spPr>
        <p:txBody>
          <a:bodyPr/>
          <a:lstStyle>
            <a:lvl1pPr>
              <a:defRPr sz="9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035699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Title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presentation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 / Name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lecturer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/ Name of institution or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laboratory</a:t>
            </a:r>
            <a:endParaRPr lang="fr-FR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17871" y="6465458"/>
            <a:ext cx="1064941" cy="365125"/>
          </a:xfrm>
        </p:spPr>
        <p:txBody>
          <a:bodyPr/>
          <a:lstStyle/>
          <a:p>
            <a:fld id="{005C7FBA-D4E9-46CA-9321-3ADA2E368FCD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C9B0DFD-BFB1-C774-1DB1-4DBC1CCC2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696" y="152484"/>
            <a:ext cx="740882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592C9EE7-9E58-CB42-D671-F1391B1A2E2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78501" y="201336"/>
            <a:ext cx="1122012" cy="80643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it-IT" dirty="0"/>
              <a:t>Your 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486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Title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presentation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 / Name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lecturer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/ Name of institution or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laboratory</a:t>
            </a:r>
            <a:endParaRPr lang="fr-FR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C7FBA-D4E9-46CA-9321-3ADA2E368FCD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D8BF4F6-5A6A-7D1D-B32A-1A7D0C106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5696" y="152484"/>
            <a:ext cx="740882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3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2386F18A-9B25-FB6E-85A1-79CA32C72E79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678501" y="201336"/>
            <a:ext cx="1122012" cy="806436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r>
              <a:rPr lang="it-IT" dirty="0"/>
              <a:t>Your logo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35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5">
            <a:extLst>
              <a:ext uri="{FF2B5EF4-FFF2-40B4-BE49-F238E27FC236}">
                <a16:creationId xmlns:a16="http://schemas.microsoft.com/office/drawing/2014/main" id="{E777EA0E-5EBA-1E14-5F47-C3802CE1C4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9266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22E5917-363B-A71A-2546-65FA55520B24}"/>
              </a:ext>
            </a:extLst>
          </p:cNvPr>
          <p:cNvSpPr/>
          <p:nvPr userDrawn="1"/>
        </p:nvSpPr>
        <p:spPr>
          <a:xfrm>
            <a:off x="11433717" y="6434254"/>
            <a:ext cx="758283" cy="4237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4" name="Image 12">
            <a:extLst>
              <a:ext uri="{FF2B5EF4-FFF2-40B4-BE49-F238E27FC236}">
                <a16:creationId xmlns:a16="http://schemas.microsoft.com/office/drawing/2014/main" id="{F4916F82-0970-A2D0-E83E-C828CFB3C18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V="1">
            <a:off x="233858" y="6385196"/>
            <a:ext cx="11716980" cy="132418"/>
          </a:xfrm>
          <a:prstGeom prst="rect">
            <a:avLst/>
          </a:prstGeom>
        </p:spPr>
      </p:pic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C28A68BF-A321-E42B-4212-0C86C5FD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Title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presentation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 / Name of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lecturer</a:t>
            </a:r>
            <a:r>
              <a:rPr lang="fr-FR" dirty="0">
                <a:latin typeface="Arial Narrow" panose="020B0604020202020204" pitchFamily="34" charset="0"/>
                <a:cs typeface="Arial Narrow" panose="020B0604020202020204" pitchFamily="34" charset="0"/>
              </a:rPr>
              <a:t> / Name of institution or </a:t>
            </a:r>
            <a:r>
              <a:rPr lang="fr-FR" dirty="0" err="1">
                <a:latin typeface="Arial Narrow" panose="020B0604020202020204" pitchFamily="34" charset="0"/>
                <a:cs typeface="Arial Narrow" panose="020B0604020202020204" pitchFamily="34" charset="0"/>
              </a:rPr>
              <a:t>laboratory</a:t>
            </a:r>
            <a:endParaRPr lang="fr-FR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21" name="ZoneTexte 3">
            <a:extLst>
              <a:ext uri="{FF2B5EF4-FFF2-40B4-BE49-F238E27FC236}">
                <a16:creationId xmlns:a16="http://schemas.microsoft.com/office/drawing/2014/main" id="{CCCBB29A-511A-31E9-75B7-A496B79754B8}"/>
              </a:ext>
            </a:extLst>
          </p:cNvPr>
          <p:cNvSpPr txBox="1"/>
          <p:nvPr userDrawn="1"/>
        </p:nvSpPr>
        <p:spPr>
          <a:xfrm>
            <a:off x="588193" y="5767557"/>
            <a:ext cx="109438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Funded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by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Union (EU).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Views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opinions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expressed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are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however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author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(s)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only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and do not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necessarily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reflect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those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of the EU 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European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Research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Executive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Agency (REA).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Neither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EU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nor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the REA can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be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held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responsible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 for </a:t>
            </a:r>
            <a:r>
              <a:rPr lang="fr-FR" sz="1300" i="1" dirty="0" err="1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them</a:t>
            </a:r>
            <a:r>
              <a:rPr lang="fr-FR" sz="1300" i="1" dirty="0">
                <a:solidFill>
                  <a:srgbClr val="222222"/>
                </a:solidFill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.</a:t>
            </a:r>
            <a:endParaRPr lang="fr-FR" sz="1300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1722B7B-E8EE-53C3-A54E-7C93217D78C5}"/>
              </a:ext>
            </a:extLst>
          </p:cNvPr>
          <p:cNvGrpSpPr/>
          <p:nvPr userDrawn="1"/>
        </p:nvGrpSpPr>
        <p:grpSpPr>
          <a:xfrm>
            <a:off x="425128" y="2369470"/>
            <a:ext cx="11106895" cy="2899637"/>
            <a:chOff x="650906" y="2255351"/>
            <a:chExt cx="7645805" cy="2661417"/>
          </a:xfrm>
        </p:grpSpPr>
        <p:pic>
          <p:nvPicPr>
            <p:cNvPr id="6" name="Image 2">
              <a:extLst>
                <a:ext uri="{FF2B5EF4-FFF2-40B4-BE49-F238E27FC236}">
                  <a16:creationId xmlns:a16="http://schemas.microsoft.com/office/drawing/2014/main" id="{C8AE7CE5-F00B-A093-13C8-9ED208D6764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650906" y="2255351"/>
              <a:ext cx="4994886" cy="2661417"/>
            </a:xfrm>
            <a:prstGeom prst="rect">
              <a:avLst/>
            </a:prstGeom>
          </p:spPr>
        </p:pic>
        <p:pic>
          <p:nvPicPr>
            <p:cNvPr id="3" name="Picture 2" descr="A blue flag with yellow stars&#10;&#10;Description automatically generated">
              <a:extLst>
                <a:ext uri="{FF2B5EF4-FFF2-40B4-BE49-F238E27FC236}">
                  <a16:creationId xmlns:a16="http://schemas.microsoft.com/office/drawing/2014/main" id="{D4A43860-7624-8AEE-4CF0-83046CB61EA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792" y="2339840"/>
              <a:ext cx="2499919" cy="2532885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1ECCE31-61C7-CB25-F023-02CD935EFDE4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146137" y="144638"/>
            <a:ext cx="7827943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965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3337061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4572502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5497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68923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98742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896379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96056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944374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5072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1074235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107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316736"/>
            <a:ext cx="11376024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216152"/>
            <a:ext cx="11376024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1866" y="635737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711" r:id="rId22"/>
    <p:sldLayoutId id="2147483728" r:id="rId23"/>
    <p:sldLayoutId id="2147483729" r:id="rId24"/>
    <p:sldLayoutId id="2147483730" r:id="rId25"/>
    <p:sldLayoutId id="2147483731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798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hyperlink" Target="https://mucol.web.cern.ch/guidelines" TargetMode="Externa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6708" y="3342697"/>
            <a:ext cx="11376025" cy="1259118"/>
          </a:xfrm>
        </p:spPr>
        <p:txBody>
          <a:bodyPr/>
          <a:lstStyle/>
          <a:p>
            <a:r>
              <a:rPr lang="en-GB" dirty="0">
                <a:latin typeface="Helvetica" pitchFamily="2" charset="0"/>
              </a:rPr>
              <a:t>Report from MuCol Governing Board</a:t>
            </a:r>
            <a:br>
              <a:rPr lang="en-GB" dirty="0">
                <a:solidFill>
                  <a:srgbClr val="0F4761"/>
                </a:solidFill>
                <a:effectLst/>
                <a:latin typeface="Helvetica" pitchFamily="2" charset="0"/>
              </a:rPr>
            </a:br>
            <a:endParaRPr lang="en-GB" dirty="0">
              <a:effectLst/>
              <a:latin typeface="Helvetica" pitchFamily="2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A5B84F1-0472-16B1-194F-84F987DBB72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Gianluigi </a:t>
            </a:r>
            <a:r>
              <a:rPr lang="en-GB" dirty="0" err="1"/>
              <a:t>Arduini</a:t>
            </a:r>
            <a:r>
              <a:rPr lang="en-GB" dirty="0"/>
              <a:t>, Mike Lamont</a:t>
            </a:r>
          </a:p>
          <a:p>
            <a:r>
              <a:rPr lang="en-GB" dirty="0"/>
              <a:t>Acknowledgements Roberto </a:t>
            </a:r>
            <a:r>
              <a:rPr lang="en-GB" dirty="0" err="1"/>
              <a:t>Losito</a:t>
            </a:r>
            <a:r>
              <a:rPr lang="en-GB" dirty="0"/>
              <a:t>, </a:t>
            </a:r>
            <a:r>
              <a:rPr lang="en-GB" dirty="0" err="1"/>
              <a:t>Kristiane</a:t>
            </a:r>
            <a:r>
              <a:rPr lang="en-GB" dirty="0"/>
              <a:t> Bernhard-Novotny, </a:t>
            </a:r>
            <a:r>
              <a:rPr lang="en-GB" dirty="0" err="1"/>
              <a:t>EJ</a:t>
            </a:r>
            <a:r>
              <a:rPr lang="en-GB" dirty="0"/>
              <a:t> </a:t>
            </a:r>
            <a:r>
              <a:rPr lang="en-GB" dirty="0" err="1"/>
              <a:t>Bahng</a:t>
            </a:r>
            <a:endParaRPr lang="en-GB" dirty="0"/>
          </a:p>
        </p:txBody>
      </p:sp>
      <p:pic>
        <p:nvPicPr>
          <p:cNvPr id="5" name="Picture 4" descr="A logo with a red and blue design&#10;&#10;Description automatically generated">
            <a:extLst>
              <a:ext uri="{FF2B5EF4-FFF2-40B4-BE49-F238E27FC236}">
                <a16:creationId xmlns:a16="http://schemas.microsoft.com/office/drawing/2014/main" id="{698A0D19-4164-F9AE-D1DB-5CB30C9E8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750" y="353961"/>
            <a:ext cx="27305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EEF833-A9EF-63FF-C65B-C80751960C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97721"/>
            <a:ext cx="11376024" cy="4884039"/>
          </a:xfrm>
        </p:spPr>
        <p:txBody>
          <a:bodyPr/>
          <a:lstStyle/>
          <a:p>
            <a:r>
              <a:rPr lang="en-GB" dirty="0"/>
              <a:t>Target Groups</a:t>
            </a:r>
          </a:p>
          <a:p>
            <a:r>
              <a:rPr lang="en-GB" dirty="0"/>
              <a:t>Assumed knowledge about MC initiative and physics</a:t>
            </a:r>
          </a:p>
          <a:p>
            <a:r>
              <a:rPr lang="en-GB" dirty="0"/>
              <a:t>Values, Knowledge and Messages depending on target group </a:t>
            </a:r>
          </a:p>
          <a:p>
            <a:r>
              <a:rPr lang="en-GB" dirty="0"/>
              <a:t>Content &amp; goals</a:t>
            </a:r>
          </a:p>
          <a:p>
            <a:r>
              <a:rPr lang="en-GB" dirty="0"/>
              <a:t>Available channels &amp; measures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1D95F9A-BEB0-723F-1A9F-B9D716DD9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01009C-881E-A7AC-47AF-3A6617CB5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3D7918-CA82-30CC-1C67-C7E21D699810}"/>
              </a:ext>
            </a:extLst>
          </p:cNvPr>
          <p:cNvGrpSpPr/>
          <p:nvPr/>
        </p:nvGrpSpPr>
        <p:grpSpPr>
          <a:xfrm>
            <a:off x="1246710" y="4558932"/>
            <a:ext cx="1857725" cy="1641843"/>
            <a:chOff x="1340970" y="2086495"/>
            <a:chExt cx="1857725" cy="1641843"/>
          </a:xfrm>
        </p:grpSpPr>
        <p:pic>
          <p:nvPicPr>
            <p:cNvPr id="8" name="Picture 7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C03064E1-1519-5E12-8EBF-307EDA2C25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222E40E-730A-0A6B-5CDA-58F308969D9E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Decision-makers</a:t>
              </a:r>
              <a:endParaRPr lang="en-FR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4B5411-26A5-9FDF-449D-36340317D9AE}"/>
              </a:ext>
            </a:extLst>
          </p:cNvPr>
          <p:cNvGrpSpPr/>
          <p:nvPr/>
        </p:nvGrpSpPr>
        <p:grpSpPr>
          <a:xfrm>
            <a:off x="4451641" y="4373522"/>
            <a:ext cx="1857725" cy="1918842"/>
            <a:chOff x="1340970" y="2086495"/>
            <a:chExt cx="1857725" cy="1918842"/>
          </a:xfrm>
        </p:grpSpPr>
        <p:pic>
          <p:nvPicPr>
            <p:cNvPr id="11" name="Picture 10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D33E0AF3-53A1-776C-8909-BA1EA4193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2871A6F-1E2E-4A63-2A0A-C63A3B94E488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Particle physics community</a:t>
              </a:r>
              <a:endParaRPr lang="en-FR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BB3ACB-0A2C-56E5-AB1D-0F6AE9A52D82}"/>
              </a:ext>
            </a:extLst>
          </p:cNvPr>
          <p:cNvGrpSpPr/>
          <p:nvPr/>
        </p:nvGrpSpPr>
        <p:grpSpPr>
          <a:xfrm>
            <a:off x="6985771" y="4478612"/>
            <a:ext cx="1857725" cy="1641843"/>
            <a:chOff x="1340970" y="2086495"/>
            <a:chExt cx="1857725" cy="1641843"/>
          </a:xfrm>
        </p:grpSpPr>
        <p:pic>
          <p:nvPicPr>
            <p:cNvPr id="14" name="Picture 13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EDB9276-604E-A60E-ADDE-F8AF17B5D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97AA81-65CE-A2F7-EF10-A47C082B6DE6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Financial actors</a:t>
              </a:r>
              <a:endParaRPr lang="en-FR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2B46CAF-463A-5A86-DBD9-E1D5624E0E9E}"/>
              </a:ext>
            </a:extLst>
          </p:cNvPr>
          <p:cNvGrpSpPr/>
          <p:nvPr/>
        </p:nvGrpSpPr>
        <p:grpSpPr>
          <a:xfrm>
            <a:off x="9590448" y="4478612"/>
            <a:ext cx="1857725" cy="1641843"/>
            <a:chOff x="1340970" y="2086495"/>
            <a:chExt cx="1857725" cy="1641843"/>
          </a:xfrm>
        </p:grpSpPr>
        <p:pic>
          <p:nvPicPr>
            <p:cNvPr id="17" name="Picture 16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43126553-0F68-31BD-136D-085D80C5D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EEE7E0F-F1CF-7085-6214-7971A62C7048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/>
                <a:t>G</a:t>
              </a:r>
              <a:r>
                <a:rPr lang="en-FR" dirty="0"/>
                <a:t>eneral public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4967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1E1A9-02A1-42E4-AA69-80BC59CE5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CB4C020-4B18-4178-ED5C-A6174CD57DF2}"/>
              </a:ext>
            </a:extLst>
          </p:cNvPr>
          <p:cNvGrpSpPr/>
          <p:nvPr/>
        </p:nvGrpSpPr>
        <p:grpSpPr>
          <a:xfrm>
            <a:off x="791247" y="1726701"/>
            <a:ext cx="1857725" cy="1641843"/>
            <a:chOff x="1340970" y="2086495"/>
            <a:chExt cx="1857725" cy="1641843"/>
          </a:xfrm>
        </p:grpSpPr>
        <p:pic>
          <p:nvPicPr>
            <p:cNvPr id="3" name="Picture 2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09A58D3F-DE8E-ACC4-96CF-A786C9255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EE2E5C-8670-37EC-0E76-4F50317DA8FA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Decision-makers</a:t>
              </a:r>
              <a:endParaRPr lang="en-FR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41E3D83-4ADC-1B47-EA66-B525062D79A5}"/>
              </a:ext>
            </a:extLst>
          </p:cNvPr>
          <p:cNvGrpSpPr/>
          <p:nvPr/>
        </p:nvGrpSpPr>
        <p:grpSpPr>
          <a:xfrm>
            <a:off x="746380" y="4055878"/>
            <a:ext cx="1857725" cy="1641843"/>
            <a:chOff x="1340970" y="2086495"/>
            <a:chExt cx="1857725" cy="1641843"/>
          </a:xfrm>
        </p:grpSpPr>
        <p:pic>
          <p:nvPicPr>
            <p:cNvPr id="16" name="Picture 15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81E2EC34-63B3-9CFF-3653-D1A52A8F2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970" y="2086495"/>
              <a:ext cx="1767990" cy="118166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B7A163F-CB8F-CDBF-CFA1-026B3C432D05}"/>
                </a:ext>
              </a:extLst>
            </p:cNvPr>
            <p:cNvSpPr txBox="1"/>
            <p:nvPr/>
          </p:nvSpPr>
          <p:spPr>
            <a:xfrm>
              <a:off x="1430705" y="3451339"/>
              <a:ext cx="176799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dirty="0"/>
                <a:t>Financial actors</a:t>
              </a:r>
              <a:endParaRPr lang="en-FR" dirty="0"/>
            </a:p>
          </p:txBody>
        </p:sp>
      </p:grpSp>
      <p:sp>
        <p:nvSpPr>
          <p:cNvPr id="6" name="Title 2">
            <a:extLst>
              <a:ext uri="{FF2B5EF4-FFF2-40B4-BE49-F238E27FC236}">
                <a16:creationId xmlns:a16="http://schemas.microsoft.com/office/drawing/2014/main" id="{A424D8BD-0B42-9E85-74FA-76648A8C2679}"/>
              </a:ext>
            </a:extLst>
          </p:cNvPr>
          <p:cNvSpPr txBox="1">
            <a:spLocks/>
          </p:cNvSpPr>
          <p:nvPr/>
        </p:nvSpPr>
        <p:spPr>
          <a:xfrm>
            <a:off x="407986" y="242148"/>
            <a:ext cx="11376025" cy="70082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Decision makers &amp; financial actors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A42E00B5-308D-7F46-CCB8-3F581A4F667E}"/>
              </a:ext>
            </a:extLst>
          </p:cNvPr>
          <p:cNvGraphicFramePr>
            <a:graphicFrameLocks noGrp="1"/>
          </p:cNvGraphicFramePr>
          <p:nvPr/>
        </p:nvGraphicFramePr>
        <p:xfrm>
          <a:off x="3227886" y="1080655"/>
          <a:ext cx="8127999" cy="514965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762298124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134545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88404918"/>
                    </a:ext>
                  </a:extLst>
                </a:gridCol>
              </a:tblGrid>
              <a:tr h="1016842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Values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Communication </a:t>
                      </a:r>
                    </a:p>
                    <a:p>
                      <a:pPr algn="ctr"/>
                      <a:r>
                        <a:rPr lang="en-FR" dirty="0"/>
                        <a:t>goal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  <a:p>
                      <a:pPr algn="ctr"/>
                      <a:r>
                        <a:rPr lang="en-FR" dirty="0"/>
                        <a:t>Messages</a:t>
                      </a:r>
                    </a:p>
                    <a:p>
                      <a:pPr algn="ctr"/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456500"/>
                  </a:ext>
                </a:extLst>
              </a:tr>
              <a:tr h="4132809">
                <a:tc>
                  <a:txBody>
                    <a:bodyPr/>
                    <a:lstStyle/>
                    <a:p>
                      <a:r>
                        <a:rPr lang="en-GB" dirty="0"/>
                        <a:t>- Influence on the global scientific agenda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 Economic and social return on investment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-Scientific excellence </a:t>
                      </a:r>
                    </a:p>
                    <a:p>
                      <a:endParaRPr lang="en-GB" dirty="0"/>
                    </a:p>
                    <a:p>
                      <a:r>
                        <a:rPr lang="en-GB" dirty="0"/>
                        <a:t>- Sustainability, energy efficiency, and other resource efficiency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Investing in STEM skills, technological and industrial development for your region or country</a:t>
                      </a:r>
                    </a:p>
                    <a:p>
                      <a:pPr algn="l" fontAlgn="ctr"/>
                      <a:b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 Your region/country is part of world-class research, whose cutting-edge  technologies have transformed society and hold potential to help address current global challenges</a:t>
                      </a:r>
                    </a:p>
                    <a:p>
                      <a:pPr algn="l" fontAlgn="ctr"/>
                      <a:endParaRPr lang="en-GB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FR" dirty="0"/>
                        <a:t>- Through funding, EU’s vision plays vital role in the global context</a:t>
                      </a:r>
                    </a:p>
                    <a:p>
                      <a:pPr algn="l"/>
                      <a:endParaRPr lang="en-FR" dirty="0"/>
                    </a:p>
                    <a:p>
                      <a:pPr algn="l"/>
                      <a:r>
                        <a:rPr lang="en-FR" dirty="0"/>
                        <a:t>- </a:t>
                      </a:r>
                      <a:r>
                        <a:rPr lang="en-GB" dirty="0"/>
                        <a:t>Supporting </a:t>
                      </a:r>
                      <a:r>
                        <a:rPr lang="en-GB" dirty="0" err="1"/>
                        <a:t>MuCol</a:t>
                      </a:r>
                      <a:r>
                        <a:rPr lang="en-GB" dirty="0"/>
                        <a:t> Design </a:t>
                      </a:r>
                      <a:r>
                        <a:rPr lang="en-GB"/>
                        <a:t>study creates </a:t>
                      </a:r>
                      <a:r>
                        <a:rPr lang="en-GB" dirty="0"/>
                        <a:t>new EU-driven projects</a:t>
                      </a:r>
                    </a:p>
                    <a:p>
                      <a:pPr algn="l"/>
                      <a:endParaRPr lang="en-GB" dirty="0"/>
                    </a:p>
                    <a:p>
                      <a:pPr algn="l"/>
                      <a:r>
                        <a:rPr lang="en-GB" dirty="0"/>
                        <a:t>- Funding this project might attract other large-scale research infrastructures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4596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96015BF-1870-0D60-890A-9B47D49709FE}"/>
              </a:ext>
            </a:extLst>
          </p:cNvPr>
          <p:cNvSpPr txBox="1"/>
          <p:nvPr/>
        </p:nvSpPr>
        <p:spPr>
          <a:xfrm>
            <a:off x="487017" y="6444476"/>
            <a:ext cx="38663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Kristiane</a:t>
            </a:r>
            <a:r>
              <a:rPr lang="en-US" sz="1800" dirty="0"/>
              <a:t> Bernhard-Novotny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1529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39F5CA7-F9ED-2C02-6F89-D3AA714DA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 on Gender and Equality matters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010E45D-F30A-99E3-9736-F14238AC4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47014A-3A7F-005C-1169-0FD2C25B3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24" y="2221274"/>
            <a:ext cx="9945194" cy="45002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B595C3-BFF6-BFAC-B9A9-7D7DC6338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119" y="858257"/>
            <a:ext cx="4501054" cy="14773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0B7A6B1-8F8E-E00A-43A0-A1BB03BD6D40}"/>
              </a:ext>
            </a:extLst>
          </p:cNvPr>
          <p:cNvSpPr txBox="1"/>
          <p:nvPr/>
        </p:nvSpPr>
        <p:spPr>
          <a:xfrm>
            <a:off x="407988" y="990111"/>
            <a:ext cx="289226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dirty="0" err="1"/>
              <a:t>E.J</a:t>
            </a:r>
            <a:r>
              <a:rPr lang="en-GB" sz="2000" dirty="0"/>
              <a:t>. </a:t>
            </a:r>
            <a:r>
              <a:rPr lang="en-GB" sz="2000" dirty="0" err="1"/>
              <a:t>Bahng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47156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F94B9F-3008-EFBC-EF22-EDBBD3D85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352" y="307135"/>
            <a:ext cx="10646208" cy="641434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396B8A-F1E1-6851-3079-F65114744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12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63DF9C-3C1F-2A12-EE25-1D3011B370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1"/>
          <a:stretch/>
        </p:blipFill>
        <p:spPr>
          <a:xfrm>
            <a:off x="61558" y="1282"/>
            <a:ext cx="12191980" cy="68567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B1173A-36B2-DB03-7DFF-BF6DA0FC8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DB9DCD-5C5F-02B2-CAC2-0BD9853A9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23" y="2976069"/>
            <a:ext cx="2686061" cy="3254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7645E89-C1F7-396F-D91C-A5BEC58DA6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951" y="6354828"/>
            <a:ext cx="3893426" cy="294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531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3983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logos with text&#10;&#10;Description automatically generated">
            <a:extLst>
              <a:ext uri="{FF2B5EF4-FFF2-40B4-BE49-F238E27FC236}">
                <a16:creationId xmlns:a16="http://schemas.microsoft.com/office/drawing/2014/main" id="{2E8DD072-EB24-F7E1-BD19-4E5AFD273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839047"/>
            <a:ext cx="10905066" cy="5179905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3E0CA5-5F87-87C9-AAC6-299197D9D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3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7F008A-2740-C7E9-81ED-C121181A9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Consortium:  </a:t>
            </a:r>
          </a:p>
          <a:p>
            <a:pPr lvl="2"/>
            <a:r>
              <a:rPr lang="en-GB" dirty="0"/>
              <a:t>29 out of 32 Institutes signed</a:t>
            </a:r>
          </a:p>
          <a:p>
            <a:pPr lvl="2"/>
            <a:r>
              <a:rPr lang="en-GB" dirty="0"/>
              <a:t>2 informed us they cannot sign (</a:t>
            </a:r>
            <a:r>
              <a:rPr lang="en-GB" dirty="0" err="1"/>
              <a:t>BNL</a:t>
            </a:r>
            <a:r>
              <a:rPr lang="en-GB" dirty="0"/>
              <a:t> and </a:t>
            </a:r>
            <a:r>
              <a:rPr lang="en-GB" dirty="0" err="1"/>
              <a:t>UNIBO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1 still pending (</a:t>
            </a:r>
            <a:r>
              <a:rPr lang="en-GB" dirty="0" err="1"/>
              <a:t>RHUL</a:t>
            </a:r>
            <a:r>
              <a:rPr lang="en-GB" dirty="0"/>
              <a:t>)</a:t>
            </a:r>
          </a:p>
          <a:p>
            <a:r>
              <a:rPr lang="en-GB" dirty="0"/>
              <a:t>Table of hirings kept up to date by Muon Collider Secretariat – presented</a:t>
            </a:r>
          </a:p>
          <a:p>
            <a:r>
              <a:rPr lang="en-GB" dirty="0"/>
              <a:t>EU project Officer changed: it is now </a:t>
            </a:r>
            <a:r>
              <a:rPr lang="en-GB" dirty="0" err="1"/>
              <a:t>Sotirios</a:t>
            </a:r>
            <a:r>
              <a:rPr lang="en-GB" dirty="0"/>
              <a:t> </a:t>
            </a:r>
            <a:r>
              <a:rPr lang="en-GB" dirty="0" err="1"/>
              <a:t>KAKARANTZAS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 err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91477D-2E88-A902-48D8-3517B9F00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307965-97A8-1540-962B-4F599155F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91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FAF25B-D255-F9C1-9E5E-555C70CDA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3972" y="5836603"/>
            <a:ext cx="8893518" cy="797943"/>
          </a:xfrm>
        </p:spPr>
        <p:txBody>
          <a:bodyPr>
            <a:normAutofit fontScale="92500"/>
          </a:bodyPr>
          <a:lstStyle/>
          <a:p>
            <a:r>
              <a:rPr lang="en-GB" dirty="0"/>
              <a:t>New deliverable enforced by EU:</a:t>
            </a:r>
            <a:br>
              <a:rPr lang="en-GB" dirty="0"/>
            </a:br>
            <a:r>
              <a:rPr lang="en-GB" dirty="0"/>
              <a:t>Communication and Dissemination plan, due by 31 March 2024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7E5263-65BC-1FBA-E8DE-6DA5BD149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recalled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F175CA-0801-ABD2-670D-AA332D392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3566" y="1183756"/>
            <a:ext cx="8100060" cy="423672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1702726-6802-D48F-8144-50B260CCD248}"/>
              </a:ext>
            </a:extLst>
          </p:cNvPr>
          <p:cNvSpPr/>
          <p:nvPr/>
        </p:nvSpPr>
        <p:spPr>
          <a:xfrm>
            <a:off x="1739980" y="1894174"/>
            <a:ext cx="8324137" cy="414529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90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7E5263-65BC-1FBA-E8DE-6DA5BD149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recalled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994560-14A7-5274-1E91-8445D4036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298" y="907136"/>
            <a:ext cx="8747760" cy="5661660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94C27CB-B2B4-376A-9457-B03D30913827}"/>
              </a:ext>
            </a:extLst>
          </p:cNvPr>
          <p:cNvSpPr/>
          <p:nvPr/>
        </p:nvSpPr>
        <p:spPr>
          <a:xfrm>
            <a:off x="1731111" y="1170854"/>
            <a:ext cx="8324137" cy="841247"/>
          </a:xfrm>
          <a:prstGeom prst="roundRect">
            <a:avLst/>
          </a:prstGeom>
          <a:solidFill>
            <a:srgbClr val="FF0000">
              <a:alpha val="2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8661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FAF25B-D255-F9C1-9E5E-555C70CDA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5796" y="1196222"/>
            <a:ext cx="10373711" cy="5417180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guidelines for acknowledgement of the EU funding are available on the MuCol website:</a:t>
            </a:r>
          </a:p>
          <a:p>
            <a:pPr lvl="1"/>
            <a:r>
              <a:rPr lang="en-GB" dirty="0">
                <a:hlinkClick r:id="rId2"/>
              </a:rPr>
              <a:t>https://mucol.web.cern.ch/guidelines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Please note the Grant Agreement Number is not necessary, while the sentence below is </a:t>
            </a:r>
            <a:r>
              <a:rPr lang="en-GB" b="1" i="1" u="sng" dirty="0"/>
              <a:t>mandatory</a:t>
            </a:r>
            <a:r>
              <a:rPr lang="en-GB" dirty="0"/>
              <a:t>: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solidFill>
                  <a:srgbClr val="FF0000"/>
                </a:solidFill>
              </a:rPr>
              <a:t>Elias Metral is keeping a list of all papers and presentations that have an explicit acknowledgement (even if not perfect…).   </a:t>
            </a:r>
          </a:p>
          <a:p>
            <a:r>
              <a:rPr lang="en-GB" dirty="0"/>
              <a:t>Any paper signed by those hired with MuCol funds has to show the acknowledgment (funded can be replaced by “co-funded” if the funding is only partial…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7E5263-65BC-1FBA-E8DE-6DA5BD149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Publications</a:t>
            </a:r>
          </a:p>
        </p:txBody>
      </p:sp>
      <p:pic>
        <p:nvPicPr>
          <p:cNvPr id="8" name="Picture 7" descr="A close-up of a text&#10;&#10;Description automatically generated">
            <a:extLst>
              <a:ext uri="{FF2B5EF4-FFF2-40B4-BE49-F238E27FC236}">
                <a16:creationId xmlns:a16="http://schemas.microsoft.com/office/drawing/2014/main" id="{24206BFE-C6DA-1373-7AC0-130DA40FD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653" y="2908237"/>
            <a:ext cx="7696867" cy="1592718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54583D-48F3-7714-54A3-F19275C15FE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953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AB763C-934D-E90D-CE7C-ED3060F41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A paper with text and images&#10;&#10;Description automatically generated">
            <a:extLst>
              <a:ext uri="{FF2B5EF4-FFF2-40B4-BE49-F238E27FC236}">
                <a16:creationId xmlns:a16="http://schemas.microsoft.com/office/drawing/2014/main" id="{A197135E-AB84-1416-A43F-D3B4B8064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5605" y="0"/>
            <a:ext cx="612078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41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F98371-E399-F56E-4BC3-D0A0123F54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2187" y="1078654"/>
            <a:ext cx="6198685" cy="2494863"/>
          </a:xfrm>
        </p:spPr>
        <p:txBody>
          <a:bodyPr/>
          <a:lstStyle/>
          <a:p>
            <a:r>
              <a:rPr lang="en-US" dirty="0"/>
              <a:t>Described in the “</a:t>
            </a:r>
            <a:r>
              <a:rPr lang="en-US" i="1" dirty="0"/>
              <a:t>ESPPU Preliminary Report no 1</a:t>
            </a:r>
            <a:r>
              <a:rPr lang="en-US" dirty="0"/>
              <a:t> (D1.2)</a:t>
            </a:r>
          </a:p>
          <a:p>
            <a:r>
              <a:rPr lang="en-US" dirty="0"/>
              <a:t>Many of the results presented this week have been produced with the participation of MuCol resources (either from EU or matching…)</a:t>
            </a:r>
            <a:endParaRPr lang="it-IT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180813-AC68-7867-C218-3CDCB5136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1588" y="152484"/>
            <a:ext cx="7408824" cy="1325563"/>
          </a:xfrm>
        </p:spPr>
        <p:txBody>
          <a:bodyPr/>
          <a:lstStyle/>
          <a:p>
            <a:r>
              <a:rPr lang="en-US" dirty="0"/>
              <a:t>Technical achievements</a:t>
            </a:r>
            <a:endParaRPr lang="it-IT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5BAE79-2669-1343-8144-ED23C0B1E9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966" y="794874"/>
            <a:ext cx="5161847" cy="56046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7D12206-FEF3-3B1E-B253-24D5B24017E2}"/>
              </a:ext>
            </a:extLst>
          </p:cNvPr>
          <p:cNvSpPr txBox="1"/>
          <p:nvPr/>
        </p:nvSpPr>
        <p:spPr>
          <a:xfrm>
            <a:off x="142755" y="4108102"/>
            <a:ext cx="6418117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This report summarises the achievements and work performed during the first year of MuCol, in the frame of the wider International Muon Collider Collaboration (</a:t>
            </a:r>
            <a:r>
              <a:rPr lang="en-GB" dirty="0" err="1"/>
              <a:t>IMCC</a:t>
            </a:r>
            <a:r>
              <a:rPr lang="en-GB" dirty="0"/>
              <a:t>). A brief summary per work package (WP) is presented, referring to the more extended description contained in the </a:t>
            </a:r>
            <a:r>
              <a:rPr lang="en-GB" dirty="0" err="1"/>
              <a:t>IMCC</a:t>
            </a:r>
            <a:r>
              <a:rPr lang="en-GB" dirty="0"/>
              <a:t> Interim Report to be provided to CERN Council in the next few weeks.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21D080-06A4-29D0-6EFE-5A6F6327CA3D}"/>
              </a:ext>
            </a:extLst>
          </p:cNvPr>
          <p:cNvSpPr txBox="1"/>
          <p:nvPr/>
        </p:nvSpPr>
        <p:spPr>
          <a:xfrm>
            <a:off x="1471448" y="6366755"/>
            <a:ext cx="360504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WP highlights presented to GB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238A90-3250-F235-16A2-5B8C45229F9C}"/>
              </a:ext>
            </a:extLst>
          </p:cNvPr>
          <p:cNvSpPr txBox="1"/>
          <p:nvPr/>
        </p:nvSpPr>
        <p:spPr>
          <a:xfrm>
            <a:off x="10762594" y="513877"/>
            <a:ext cx="1250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120 pages</a:t>
            </a:r>
          </a:p>
        </p:txBody>
      </p:sp>
    </p:spTree>
    <p:extLst>
      <p:ext uri="{BB962C8B-B14F-4D97-AF65-F5344CB8AC3E}">
        <p14:creationId xmlns:p14="http://schemas.microsoft.com/office/powerpoint/2010/main" val="914606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658" y="1591339"/>
            <a:ext cx="11784011" cy="4501348"/>
          </a:xfrm>
        </p:spPr>
        <p:txBody>
          <a:bodyPr vert="horz" lIns="0" tIns="0" rIns="0" bIns="0" rtlCol="0" anchor="t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endParaRPr lang="en-US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Planned measures to </a:t>
            </a:r>
            <a:r>
              <a:rPr lang="en-US" sz="2800" b="0" dirty="0" err="1"/>
              <a:t>maximise</a:t>
            </a:r>
            <a:r>
              <a:rPr lang="en-US" sz="2800" b="0" dirty="0"/>
              <a:t> the impact of project results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dirty="0"/>
              <a:t>Target groups </a:t>
            </a:r>
            <a:r>
              <a:rPr lang="en-US" sz="2800" b="0" dirty="0"/>
              <a:t>(e.g. scientific community, end users, financial actors, general public) and proposed channels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Communication measures for promoting the project and its findings throughout the full lifespan of the project</a:t>
            </a:r>
            <a:endParaRPr lang="en-US" sz="2800" b="0" dirty="0">
              <a:cs typeface="Arial"/>
            </a:endParaRP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800" b="0" dirty="0"/>
              <a:t>A comprehensive and feasible strategy for the management of intellectual property and convincing justification that exploitation is still in the Union’s interest, if it is expected primarily on non-associated third countries</a:t>
            </a:r>
            <a:endParaRPr lang="en-GB" sz="2800" b="0" dirty="0"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Dissemination and Exploitation plan</a:t>
            </a:r>
            <a:br>
              <a:rPr lang="en-US" altLang="en-US" dirty="0"/>
            </a:br>
            <a:r>
              <a:rPr lang="en-US" altLang="en-US" dirty="0"/>
              <a:t>Requests by EU officer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B9DF60F-3D99-6ED0-DB0F-57AE5010611E}"/>
              </a:ext>
            </a:extLst>
          </p:cNvPr>
          <p:cNvSpPr txBox="1"/>
          <p:nvPr/>
        </p:nvSpPr>
        <p:spPr>
          <a:xfrm>
            <a:off x="487017" y="6444476"/>
            <a:ext cx="386632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dirty="0" err="1"/>
              <a:t>Kristiane</a:t>
            </a:r>
            <a:r>
              <a:rPr lang="en-US" sz="1800" dirty="0"/>
              <a:t> Bernhard-Novotny</a:t>
            </a:r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122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200" b="1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69634</TotalTime>
  <Words>554</Words>
  <Application>Microsoft Macintosh PowerPoint</Application>
  <PresentationFormat>Widescreen</PresentationFormat>
  <Paragraphs>87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Narrow</vt:lpstr>
      <vt:lpstr>Calibri</vt:lpstr>
      <vt:lpstr>Helvetica</vt:lpstr>
      <vt:lpstr>Office Theme</vt:lpstr>
      <vt:lpstr>Content Slides - Deep Blue</vt:lpstr>
      <vt:lpstr>Report from MuCol Governing Board </vt:lpstr>
      <vt:lpstr>PowerPoint Presentation</vt:lpstr>
      <vt:lpstr>News</vt:lpstr>
      <vt:lpstr>Deliverables recalled</vt:lpstr>
      <vt:lpstr>Milestones recalled</vt:lpstr>
      <vt:lpstr>Publications</vt:lpstr>
      <vt:lpstr>PowerPoint Presentation</vt:lpstr>
      <vt:lpstr>Technical achievements</vt:lpstr>
      <vt:lpstr>Dissemination and Exploitation plan Requests by EU officer</vt:lpstr>
      <vt:lpstr>Analysis</vt:lpstr>
      <vt:lpstr>PowerPoint Presentation</vt:lpstr>
      <vt:lpstr>Report on Gender and Equality matters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complex</dc:title>
  <dc:subject/>
  <dc:creator>Mike Lamont</dc:creator>
  <cp:keywords/>
  <dc:description/>
  <cp:lastModifiedBy>Mike Lamont</cp:lastModifiedBy>
  <cp:revision>1229</cp:revision>
  <dcterms:created xsi:type="dcterms:W3CDTF">2021-03-16T12:17:23Z</dcterms:created>
  <dcterms:modified xsi:type="dcterms:W3CDTF">2024-03-15T08:21:19Z</dcterms:modified>
  <cp:category/>
</cp:coreProperties>
</file>