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5" r:id="rId3"/>
    <p:sldMasterId id="2147487052" r:id="rId4"/>
    <p:sldMasterId id="2147487779" r:id="rId5"/>
    <p:sldMasterId id="2147492097" r:id="rId6"/>
    <p:sldMasterId id="2147492148" r:id="rId7"/>
    <p:sldMasterId id="2147492161" r:id="rId8"/>
    <p:sldMasterId id="2147492178" r:id="rId9"/>
    <p:sldMasterId id="2147492183" r:id="rId10"/>
    <p:sldMasterId id="2147492191" r:id="rId11"/>
  </p:sldMasterIdLst>
  <p:notesMasterIdLst>
    <p:notesMasterId r:id="rId19"/>
  </p:notesMasterIdLst>
  <p:handoutMasterIdLst>
    <p:handoutMasterId r:id="rId20"/>
  </p:handoutMasterIdLst>
  <p:sldIdLst>
    <p:sldId id="4167" r:id="rId12"/>
    <p:sldId id="4171" r:id="rId13"/>
    <p:sldId id="4168" r:id="rId14"/>
    <p:sldId id="4169" r:id="rId15"/>
    <p:sldId id="4170" r:id="rId16"/>
    <p:sldId id="4172" r:id="rId17"/>
    <p:sldId id="4173" r:id="rId18"/>
  </p:sldIdLst>
  <p:sldSz cx="12192000" cy="6858000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" lastIdx="1" clrIdx="0"/>
  <p:cmAuthor id="2" name="Unbekannter Benutzer1" initials="Unbekannter Benutzer1" lastIdx="1" clrIdx="1"/>
  <p:cmAuthor id="3" name="Unbekannter Benutzer2" initials="Unbekannter Benutzer2" lastIdx="1" clrIdx="2"/>
  <p:cmAuthor id="4" name="Unbekannter Benutzer3" initials="Unbekannter Benutzer3" lastIdx="1" clrIdx="3"/>
  <p:cmAuthor id="5" name="Unbekannter Benutzer4" initials="Unbekannter Benutzer4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A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21" autoAdjust="0"/>
    <p:restoredTop sz="78367" autoAdjust="0"/>
  </p:normalViewPr>
  <p:slideViewPr>
    <p:cSldViewPr>
      <p:cViewPr varScale="1">
        <p:scale>
          <a:sx n="94" d="100"/>
          <a:sy n="94" d="100"/>
        </p:scale>
        <p:origin x="1072" y="20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2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280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1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8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E3D31-FBCB-4D81-A67E-760AB052D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CB62B-F326-46C1-8F57-632CED378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roid Sans Fallback" charset="0"/>
              </a:defRPr>
            </a:lvl1pPr>
          </a:lstStyle>
          <a:p>
            <a:pPr>
              <a:defRPr/>
            </a:pPr>
            <a:fld id="{5CE6FF71-3E88-4820-A5B6-231683D6D796}" type="datetimeFigureOut">
              <a:rPr lang="en-US" altLang="en-US"/>
              <a:pPr>
                <a:defRPr/>
              </a:pPr>
              <a:t>3/12/24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1B0E7-D5F1-49BF-8844-8677F3A2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F2198-C02A-4878-A470-1FB6FB1768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4A8D0E-A6F3-4BF2-9C3E-14DBB302DD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13AB8640-06AB-4AB2-A946-0047E2C7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C63BF55-A5EA-43F2-91F5-D1769B7A9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8" name="AutoShape 3">
            <a:extLst>
              <a:ext uri="{FF2B5EF4-FFF2-40B4-BE49-F238E27FC236}">
                <a16:creationId xmlns:a16="http://schemas.microsoft.com/office/drawing/2014/main" id="{A059ADBE-7B5C-4E80-BC5C-61F8CFD8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9" name="AutoShape 4">
            <a:extLst>
              <a:ext uri="{FF2B5EF4-FFF2-40B4-BE49-F238E27FC236}">
                <a16:creationId xmlns:a16="http://schemas.microsoft.com/office/drawing/2014/main" id="{E375866C-715C-4368-9CAB-A8F45F0D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0" name="Text Box 5">
            <a:extLst>
              <a:ext uri="{FF2B5EF4-FFF2-40B4-BE49-F238E27FC236}">
                <a16:creationId xmlns:a16="http://schemas.microsoft.com/office/drawing/2014/main" id="{970B9F8C-C72B-4DE6-9D6C-A16B0BD34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B784CA08-8540-4277-977A-820318034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2" name="Rectangle 7">
            <a:extLst>
              <a:ext uri="{FF2B5EF4-FFF2-40B4-BE49-F238E27FC236}">
                <a16:creationId xmlns:a16="http://schemas.microsoft.com/office/drawing/2014/main" id="{B66B6114-4848-43A4-B80B-DD1EBD1D9DA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2950"/>
            <a:ext cx="6607175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6BC4AB82-40A5-4FC8-8088-64BA034D69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6634" name="Text Box 9">
            <a:extLst>
              <a:ext uri="{FF2B5EF4-FFF2-40B4-BE49-F238E27FC236}">
                <a16:creationId xmlns:a16="http://schemas.microsoft.com/office/drawing/2014/main" id="{F40C607A-64AA-4929-9C26-8F65AC707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15586C3-3770-4F7F-A4BB-69790A9219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6A12A38D-8EC9-4302-BD09-EB2DA5085C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06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527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963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30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39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6A12A38D-8EC9-4302-BD09-EB2DA5085CA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845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12079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30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74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843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85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735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59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55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83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986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9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0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257175" indent="-257175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1pPr>
            <a:lvl2pPr marL="471488" indent="-214313" algn="l">
              <a:buFont typeface="Arial" charset="0"/>
              <a:buChar char="•"/>
              <a:defRPr sz="1500" b="0" i="0">
                <a:latin typeface="Avenir Book" charset="0"/>
                <a:ea typeface="Avenir Book" charset="0"/>
                <a:cs typeface="Avenir Book" charset="0"/>
              </a:defRPr>
            </a:lvl2pPr>
            <a:lvl3pPr marL="728663" indent="-214313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3pPr>
            <a:lvl4pPr marL="985838" indent="-214313" algn="l">
              <a:buFont typeface="Arial" charset="0"/>
              <a:buChar char="•"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243013" indent="-214313" algn="l">
              <a:buFont typeface="Arial" charset="0"/>
              <a:buChar char="•"/>
              <a:defRPr sz="105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04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71650"/>
            <a:ext cx="109728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2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2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34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4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1" y="1636714"/>
            <a:ext cx="22929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795413"/>
            <a:ext cx="10969139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59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01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31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9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54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0B188-573B-438A-8008-D3FCB513CF84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100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4275-C0E6-475C-B149-5F65C113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22C53-E314-4568-AB4A-FA10E9CC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20A67-3611-405C-B375-26F9AE4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B394D-BAC2-4D8D-97D3-04A9B0BE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23407D-8E3A-4294-976D-EB79131011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963" y="881063"/>
            <a:ext cx="11522075" cy="5454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054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12 March 2024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311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3650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0A03E3CB-6A69-45E8-9666-98F61D90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08317" y="6519864"/>
            <a:ext cx="2844800" cy="365125"/>
          </a:xfr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E6125F-E9C1-411B-8DD5-7660B66BAC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3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12 March 2024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382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63671" y="1127987"/>
            <a:ext cx="11018729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995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19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3977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2B3E-8D88-4A8D-9D17-C8834D2D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0C1B-DC2C-8C42-A1C8-7B5900D49439}" type="datetime3">
              <a:rPr lang="en-US" smtClean="0"/>
              <a:t>12 March 2024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B3760D-D1D3-445F-9997-B17F3E27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IDT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1CC052-DF32-4A4E-9213-B71BABD1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789E-7054-435C-86B5-CBB11BB2C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96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514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44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853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488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2" y="6273802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2"/>
            <a:ext cx="1694723" cy="266700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73" y="6562731"/>
            <a:ext cx="5588001" cy="257176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1" y="6562731"/>
            <a:ext cx="541865" cy="257176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9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392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56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7408333" y="1835151"/>
            <a:ext cx="4072467" cy="1254125"/>
          </a:xfrm>
          <a:prstGeom prst="rect">
            <a:avLst/>
          </a:prstGeom>
        </p:spPr>
        <p:txBody>
          <a:bodyPr lIns="45720" rIns="4572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914400" eaLnBrk="1" hangingPunct="1">
              <a:defRPr/>
            </a:pPr>
            <a:r>
              <a:rPr lang="fr-CH" altLang="en-US" sz="2200" b="1">
                <a:solidFill>
                  <a:srgbClr val="0055A0"/>
                </a:solidFill>
              </a:rPr>
              <a:t>Click to edit Master title style</a:t>
            </a:r>
            <a:endParaRPr lang="en-US" altLang="en-US" sz="220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143291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31283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185" y="2663825"/>
            <a:ext cx="206163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37367" y="5230813"/>
            <a:ext cx="690033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en-US" sz="24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4925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18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219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1" y="1325563"/>
            <a:ext cx="109685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76833" y="6500814"/>
            <a:ext cx="1416051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533" y="6494464"/>
            <a:ext cx="6688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59089" y="-27384"/>
            <a:ext cx="1007747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4" r:id="rId1"/>
    <p:sldLayoutId id="2147492075" r:id="rId2"/>
    <p:sldLayoutId id="2147492076" r:id="rId3"/>
    <p:sldLayoutId id="2147492077" r:id="rId4"/>
    <p:sldLayoutId id="2147492078" r:id="rId5"/>
    <p:sldLayoutId id="2147492079" r:id="rId6"/>
    <p:sldLayoutId id="2147492080" r:id="rId7"/>
    <p:sldLayoutId id="214749208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8">
            <a:extLst>
              <a:ext uri="{FF2B5EF4-FFF2-40B4-BE49-F238E27FC236}">
                <a16:creationId xmlns:a16="http://schemas.microsoft.com/office/drawing/2014/main" id="{3F6C1190-E1DC-4C22-B9CC-F016DB26E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2051" name="Espace réservé du texte 29">
            <a:extLst>
              <a:ext uri="{FF2B5EF4-FFF2-40B4-BE49-F238E27FC236}">
                <a16:creationId xmlns:a16="http://schemas.microsoft.com/office/drawing/2014/main" id="{6D39BDE7-2663-4C33-AF24-FFFAE9CAB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84" r:id="rId1"/>
    <p:sldLayoutId id="2147492085" r:id="rId2"/>
    <p:sldLayoutId id="2147492086" r:id="rId3"/>
    <p:sldLayoutId id="2147492087" r:id="rId4"/>
    <p:sldLayoutId id="2147492088" r:id="rId5"/>
    <p:sldLayoutId id="2147492089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8">
            <a:extLst>
              <a:ext uri="{FF2B5EF4-FFF2-40B4-BE49-F238E27FC236}">
                <a16:creationId xmlns:a16="http://schemas.microsoft.com/office/drawing/2014/main" id="{50A1CB23-AA1A-4866-8836-7692F417E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3075" name="Espace réservé du texte 29">
            <a:extLst>
              <a:ext uri="{FF2B5EF4-FFF2-40B4-BE49-F238E27FC236}">
                <a16:creationId xmlns:a16="http://schemas.microsoft.com/office/drawing/2014/main" id="{3497035D-168B-4374-98E7-B49F2E309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90" r:id="rId1"/>
    <p:sldLayoutId id="2147492091" r:id="rId2"/>
    <p:sldLayoutId id="2147492092" r:id="rId3"/>
    <p:sldLayoutId id="2147492093" r:id="rId4"/>
    <p:sldLayoutId id="2147492094" r:id="rId5"/>
    <p:sldLayoutId id="2147492095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7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2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098" r:id="rId1"/>
    <p:sldLayoutId id="2147492099" r:id="rId2"/>
  </p:sldLayoutIdLst>
  <p:hf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1406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49" r:id="rId1"/>
    <p:sldLayoutId id="2147492150" r:id="rId2"/>
    <p:sldLayoutId id="2147492151" r:id="rId3"/>
    <p:sldLayoutId id="2147492152" r:id="rId4"/>
    <p:sldLayoutId id="2147492153" r:id="rId5"/>
    <p:sldLayoutId id="2147492154" r:id="rId6"/>
    <p:sldLayoutId id="2147492155" r:id="rId7"/>
    <p:sldLayoutId id="2147492156" r:id="rId8"/>
    <p:sldLayoutId id="2147492157" r:id="rId9"/>
    <p:sldLayoutId id="2147492158" r:id="rId10"/>
    <p:sldLayoutId id="21474921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188914"/>
            <a:ext cx="1129241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5"/>
            <a:ext cx="1152313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453188"/>
            <a:ext cx="128982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2547" y="6453188"/>
            <a:ext cx="906880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453188"/>
            <a:ext cx="86571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0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62" r:id="rId1"/>
    <p:sldLayoutId id="214749216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12 March 2024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79" r:id="rId1"/>
    <p:sldLayoutId id="2147492181" r:id="rId2"/>
    <p:sldLayoutId id="2147492182" r:id="rId3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12 March 2024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84" r:id="rId1"/>
    <p:sldLayoutId id="2147492185" r:id="rId2"/>
    <p:sldLayoutId id="2147492187" r:id="rId3"/>
    <p:sldLayoutId id="2147492188" r:id="rId4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6597352"/>
            <a:ext cx="12192000" cy="353781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814401" y="48001"/>
            <a:ext cx="1351732" cy="1351732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92" r:id="rId1"/>
    <p:sldLayoutId id="2147492193" r:id="rId2"/>
    <p:sldLayoutId id="2147492194" r:id="rId3"/>
    <p:sldLayoutId id="2147492195" r:id="rId4"/>
    <p:sldLayoutId id="2147492196" r:id="rId5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83018/over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0E918-23FB-7354-BAA3-551843F0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9518847" cy="562073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The Steering Board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6691A-4403-3512-6BF3-487E2983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970" y="1414763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The SB is composed of: </a:t>
            </a:r>
            <a:endParaRPr lang="en-US" sz="14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lead representative of the Host </a:t>
            </a:r>
            <a:r>
              <a:rPr lang="en-US" sz="14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 (for CERN the ATS director </a:t>
            </a:r>
            <a:r>
              <a:rPr lang="en-US" sz="14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Mike Lamont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) 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two additional members appointed by the Host </a:t>
            </a:r>
            <a:r>
              <a:rPr lang="en-US" sz="1400" dirty="0" err="1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Organisation</a:t>
            </a: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Gian</a:t>
            </a:r>
            <a:r>
              <a:rPr lang="en-US" sz="14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</a:t>
            </a:r>
            <a:r>
              <a:rPr lang="en-US" sz="14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uigi </a:t>
            </a:r>
            <a:r>
              <a:rPr lang="en-US" sz="1400" dirty="0" err="1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Arduini</a:t>
            </a:r>
            <a:r>
              <a:rPr lang="en-US" sz="14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, Steinar Stapnes </a:t>
            </a: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(Chair)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U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 to three members appointed by the ICB </a:t>
            </a:r>
          </a:p>
          <a:p>
            <a:pPr marL="455613" indent="-400050">
              <a:buNone/>
            </a:pPr>
            <a:r>
              <a:rPr lang="en-US" sz="14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	Dave Newbold (STFC), Mats </a:t>
            </a:r>
            <a:r>
              <a:rPr lang="en-US" sz="1400" dirty="0" err="1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Lindroos</a:t>
            </a:r>
            <a:r>
              <a:rPr lang="en-US" sz="1400" dirty="0">
                <a:solidFill>
                  <a:srgbClr val="FF000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 (ESS), Pierre Vedrine (CEA)</a:t>
            </a:r>
          </a:p>
          <a:p>
            <a:pPr lvl="1"/>
            <a:r>
              <a:rPr lang="en-US" sz="14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Director of </a:t>
            </a: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National laboratories and </a:t>
            </a:r>
            <a:r>
              <a:rPr lang="en-US" sz="14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Particle Physics, STFC and Leader of the LDG </a:t>
            </a:r>
          </a:p>
          <a:p>
            <a:pPr lvl="1"/>
            <a:r>
              <a:rPr lang="en-US" sz="14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ESS Head of Accelerator Division and Accelerator sub-project</a:t>
            </a:r>
          </a:p>
          <a:p>
            <a:pPr lvl="1"/>
            <a:r>
              <a:rPr lang="en-US" sz="1400" i="0" u="none" strike="noStrike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Head of </a:t>
            </a:r>
            <a:r>
              <a:rPr lang="en-US" sz="1400" i="0" u="none" strike="noStrike" dirty="0">
                <a:solidFill>
                  <a:srgbClr val="212529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Accelerators, Cryogenics and Magnetism Division (DACM), CEA – IRFU </a:t>
            </a:r>
            <a:endParaRPr lang="en-US" sz="2400" dirty="0">
              <a:solidFill>
                <a:srgbClr val="212529"/>
              </a:solidFill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Avenir Book" panose="02000503020000020003" pitchFamily="2" charset="0"/>
                <a:cs typeface="Calibri" panose="020F0502020204030204" pitchFamily="34" charset="0"/>
              </a:rPr>
              <a:t>T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he Study Leader, Deputies, ICB chair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Also appointed but interim this year, </a:t>
            </a:r>
            <a:r>
              <a:rPr lang="en-US" sz="1400" dirty="0" err="1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Beate</a:t>
            </a:r>
            <a:r>
              <a:rPr lang="en-US" sz="1400" dirty="0">
                <a:solidFill>
                  <a:srgbClr val="FF000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 Heinemann</a:t>
            </a:r>
            <a:r>
              <a:rPr lang="en-US" sz="1400" dirty="0"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,  Director for Particle Physics DESY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Avenir Book" panose="02000503020000020003" pitchFamily="2" charset="0"/>
              </a:rPr>
              <a:t>Invited from the US: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        Mark Palmer (BNL),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Sergo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Jindariani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(FNAL),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Sridhara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Dasu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(Wisconsin), 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       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Diktys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Avenir Book" panose="02000503020000020003" pitchFamily="2" charset="0"/>
              </a:rPr>
              <a:t>Stratakis</a:t>
            </a:r>
            <a:r>
              <a:rPr lang="en-GB" sz="1400" dirty="0">
                <a:solidFill>
                  <a:srgbClr val="FF0000"/>
                </a:solidFill>
                <a:latin typeface="Avenir Book" panose="02000503020000020003" pitchFamily="2" charset="0"/>
              </a:rPr>
              <a:t> (FNAL</a:t>
            </a:r>
            <a:r>
              <a:rPr lang="en-GB" sz="1200" dirty="0">
                <a:solidFill>
                  <a:srgbClr val="FF0000"/>
                </a:solidFill>
                <a:latin typeface="Avenir Book" panose="02000503020000020003" pitchFamily="2" charset="0"/>
              </a:rPr>
              <a:t>)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endParaRPr lang="en-US" sz="1400" dirty="0"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55563" indent="0">
              <a:buNone/>
            </a:pPr>
            <a:endParaRPr lang="en-GB" sz="14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55563" indent="0">
              <a:buNone/>
            </a:pPr>
            <a:endParaRPr lang="en-GB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861FF8-152A-F1DD-80DB-2994E8E2C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834" y="1668546"/>
            <a:ext cx="4068864" cy="352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4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513EA1-EC5A-FBDE-B960-DD7A95F96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0"/>
            <a:ext cx="5937502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F496-50A1-C352-EBA7-4E20727E4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9865096" cy="1143000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IAC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917457-9D1D-FC24-D46A-246636158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340768"/>
            <a:ext cx="986509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98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BE8D27-A5AB-10EA-38CD-5951AE1F9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980728"/>
            <a:ext cx="8784976" cy="560442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D5C4B1B-E521-C587-E84C-65025D59A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9865096" cy="1143000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This review  </a:t>
            </a:r>
          </a:p>
        </p:txBody>
      </p:sp>
    </p:spTree>
    <p:extLst>
      <p:ext uri="{BB962C8B-B14F-4D97-AF65-F5344CB8AC3E}">
        <p14:creationId xmlns:p14="http://schemas.microsoft.com/office/powerpoint/2010/main" val="1011622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622A388-ED6F-D35D-EB55-2BCE43674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9865096" cy="1143000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IAC and additional experts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E67DD2-1A3E-1779-6184-CF763A950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883617"/>
            <a:ext cx="6840760" cy="559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69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3FA71-F3EB-3BC4-B58A-425067456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509" y="2304885"/>
            <a:ext cx="10733885" cy="3661987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latin typeface="Avenir Book" panose="02000503020000020003" pitchFamily="2" charset="0"/>
                <a:hlinkClick r:id="rId3"/>
              </a:rPr>
              <a:t>https://indico.cern.ch/event/1383018/overview</a:t>
            </a:r>
            <a:r>
              <a:rPr lang="en-GB" sz="2000" dirty="0">
                <a:latin typeface="Avenir Book" panose="02000503020000020003" pitchFamily="2" charset="0"/>
              </a:rPr>
              <a:t> (password protected) </a:t>
            </a:r>
          </a:p>
          <a:p>
            <a:pPr marL="0" indent="0">
              <a:buNone/>
            </a:pPr>
            <a:r>
              <a:rPr lang="en-GB" sz="2000" dirty="0">
                <a:latin typeface="Avenir Book" panose="02000503020000020003" pitchFamily="2" charset="0"/>
              </a:rPr>
              <a:t>Contains: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Report as of 16.2 (in the meantime it has developed) given to the IAC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Their review report received 8.3 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Both internal, not in the public domain</a:t>
            </a:r>
          </a:p>
          <a:p>
            <a:pPr marL="0" indent="0">
              <a:buNone/>
            </a:pPr>
            <a:endParaRPr lang="en-GB" sz="20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2000" dirty="0">
                <a:latin typeface="Avenir Book" panose="02000503020000020003" pitchFamily="2" charset="0"/>
              </a:rPr>
              <a:t>Additionally, the IAC members have provided more detailed comments on Overleaf and in a Google document. </a:t>
            </a:r>
          </a:p>
          <a:p>
            <a:pPr marL="0" indent="0">
              <a:buNone/>
            </a:pPr>
            <a:endParaRPr lang="en-GB" sz="20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2000" dirty="0">
                <a:latin typeface="Avenir Book" panose="02000503020000020003" pitchFamily="2" charset="0"/>
              </a:rPr>
              <a:t>These documents are not only available for the IMCC to improve the current report, but also to shape/advice further work and contents of future report(s)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BC6621-A437-53A2-C8D2-90FF9A067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76" y="116602"/>
            <a:ext cx="6192688" cy="221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4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70D6E-069C-0D10-DAC8-88BC04849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59" y="208309"/>
            <a:ext cx="10972800" cy="1143000"/>
          </a:xfrm>
        </p:spPr>
        <p:txBody>
          <a:bodyPr/>
          <a:lstStyle/>
          <a:p>
            <a:r>
              <a:rPr lang="en-GB" dirty="0">
                <a:latin typeface="Avenir Book" panose="02000503020000020003" pitchFamily="2" charset="0"/>
              </a:rPr>
              <a:t>Overall comments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1AC50-0B7C-2ED9-850E-F2FD41DD0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980728"/>
            <a:ext cx="11377263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latin typeface="Avenir Book" panose="02000503020000020003" pitchFamily="2" charset="0"/>
              </a:rPr>
              <a:t>Most important for Interim Report – to be fully developed for final report: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“Pedagogical” introduction of the muon collider, including main progress since MAP, and main goals/challenges (more on US goals) – and a short EXEC summary  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Overall resource shortage estimate, and “work” opportunities in all chapters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Clearer on physics results (level of details and references), refer to luminosity  measurements, and explore opportunities related to “radical” technology improvements and AI/ML </a:t>
            </a:r>
          </a:p>
          <a:p>
            <a:r>
              <a:rPr lang="en-GB" sz="2000" dirty="0">
                <a:latin typeface="Avenir Book" panose="02000503020000020003" pitchFamily="2" charset="0"/>
              </a:rPr>
              <a:t>Clearer on timeline and staging (technology driven) – already in intro and reflected in magnet chapter. A side-remark for future reports: a clear expressed feeling that the muon collider timeline is more important than reaching the ultimate performance (e.g. luminosity). </a:t>
            </a:r>
          </a:p>
          <a:p>
            <a:pPr marL="0" indent="0">
              <a:buNone/>
            </a:pPr>
            <a:endParaRPr lang="en-GB" sz="24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GB" sz="2400" dirty="0">
              <a:latin typeface="Avenir Book" panose="02000503020000020003" pitchFamily="2" charset="0"/>
            </a:endParaRPr>
          </a:p>
          <a:p>
            <a:r>
              <a:rPr lang="en-GB" sz="2000" dirty="0">
                <a:latin typeface="Avenir Book" panose="02000503020000020003" pitchFamily="2" charset="0"/>
              </a:rPr>
              <a:t>Longer term: </a:t>
            </a:r>
          </a:p>
          <a:p>
            <a:pPr marL="498475" indent="0">
              <a:buNone/>
            </a:pPr>
            <a:r>
              <a:rPr lang="en-GB" sz="1800" dirty="0">
                <a:latin typeface="Avenir Book" panose="02000503020000020003" pitchFamily="2" charset="0"/>
              </a:rPr>
              <a:t>Explore - with common “studies” - synergies &amp; complementarities with Higgs factories, Muon Collider and Hadron Collider, </a:t>
            </a:r>
            <a:r>
              <a:rPr lang="en-GB" sz="1800" dirty="0" err="1">
                <a:latin typeface="Avenir Book" panose="02000503020000020003" pitchFamily="2" charset="0"/>
              </a:rPr>
              <a:t>wrt</a:t>
            </a:r>
            <a:r>
              <a:rPr lang="en-GB" sz="1800" dirty="0">
                <a:latin typeface="Avenir Book" panose="02000503020000020003" pitchFamily="2" charset="0"/>
              </a:rPr>
              <a:t> physics primarily, </a:t>
            </a:r>
          </a:p>
          <a:p>
            <a:pPr marL="498475" indent="0">
              <a:buNone/>
            </a:pPr>
            <a:r>
              <a:rPr lang="en-GB" sz="1800" dirty="0">
                <a:latin typeface="Avenir Book" panose="02000503020000020003" pitchFamily="2" charset="0"/>
              </a:rPr>
              <a:t>but also to encourage</a:t>
            </a:r>
            <a:r>
              <a:rPr lang="en-GB" sz="1800">
                <a:latin typeface="Avenir Book" panose="02000503020000020003" pitchFamily="2" charset="0"/>
              </a:rPr>
              <a:t>/stimulate </a:t>
            </a:r>
            <a:r>
              <a:rPr lang="en-GB" sz="1800" dirty="0">
                <a:latin typeface="Avenir Book" panose="02000503020000020003" pitchFamily="2" charset="0"/>
              </a:rPr>
              <a:t>common work on detectors, software and a widening community </a:t>
            </a:r>
          </a:p>
          <a:p>
            <a:pPr marL="498475" indent="0">
              <a:buNone/>
            </a:pPr>
            <a:endParaRPr lang="en-GB" sz="18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GB" sz="2400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2400" dirty="0">
                <a:latin typeface="Avenir Book" panose="020005030200000200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7646193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RR004-UUgrabard-ESS">
  <a:themeElements>
    <a:clrScheme name="Custom 3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416CA8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9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C22D58-738F-4CFB-9F2D-4D8EFC1C23D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28099</TotalTime>
  <Words>449</Words>
  <Application>Microsoft Macintosh PowerPoint</Application>
  <PresentationFormat>Widescreen</PresentationFormat>
  <Paragraphs>47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7</vt:i4>
      </vt:variant>
    </vt:vector>
  </HeadingPairs>
  <TitlesOfParts>
    <vt:vector size="22" baseType="lpstr">
      <vt:lpstr>Arial</vt:lpstr>
      <vt:lpstr>Arial Narrow</vt:lpstr>
      <vt:lpstr>Avenir Book</vt:lpstr>
      <vt:lpstr>Calibri</vt:lpstr>
      <vt:lpstr>Times New Roman</vt:lpstr>
      <vt:lpstr>Wingdings</vt:lpstr>
      <vt:lpstr>1_CERN-logo-badge</vt:lpstr>
      <vt:lpstr>long legend</vt:lpstr>
      <vt:lpstr>1_long legend</vt:lpstr>
      <vt:lpstr>2_Office Theme</vt:lpstr>
      <vt:lpstr>Font and logo master</vt:lpstr>
      <vt:lpstr>1_RR004-UUgrabard-ESS</vt:lpstr>
      <vt:lpstr>3_Office Theme</vt:lpstr>
      <vt:lpstr>4_Office Theme</vt:lpstr>
      <vt:lpstr>IMCC - 1</vt:lpstr>
      <vt:lpstr>The Steering Board </vt:lpstr>
      <vt:lpstr>PowerPoint Presentation</vt:lpstr>
      <vt:lpstr>IAC  </vt:lpstr>
      <vt:lpstr>This review  </vt:lpstr>
      <vt:lpstr>IAC and additional experts  </vt:lpstr>
      <vt:lpstr>PowerPoint Presentation</vt:lpstr>
      <vt:lpstr>Overall comments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Steinar Stapnes</cp:lastModifiedBy>
  <cp:revision>1434</cp:revision>
  <cp:lastPrinted>2020-12-14T09:27:20Z</cp:lastPrinted>
  <dcterms:created xsi:type="dcterms:W3CDTF">2018-09-09T16:37:43Z</dcterms:created>
  <dcterms:modified xsi:type="dcterms:W3CDTF">2024-03-15T08:16:36Z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