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 id="2147484129" r:id="rId2"/>
  </p:sldMasterIdLst>
  <p:notesMasterIdLst>
    <p:notesMasterId r:id="rId41"/>
  </p:notesMasterIdLst>
  <p:handoutMasterIdLst>
    <p:handoutMasterId r:id="rId42"/>
  </p:handoutMasterIdLst>
  <p:sldIdLst>
    <p:sldId id="300" r:id="rId3"/>
    <p:sldId id="2793" r:id="rId4"/>
    <p:sldId id="316" r:id="rId5"/>
    <p:sldId id="317" r:id="rId6"/>
    <p:sldId id="950" r:id="rId7"/>
    <p:sldId id="2644" r:id="rId8"/>
    <p:sldId id="955" r:id="rId9"/>
    <p:sldId id="949" r:id="rId10"/>
    <p:sldId id="941" r:id="rId11"/>
    <p:sldId id="2790" r:id="rId12"/>
    <p:sldId id="943" r:id="rId13"/>
    <p:sldId id="339" r:id="rId14"/>
    <p:sldId id="314" r:id="rId15"/>
    <p:sldId id="302" r:id="rId16"/>
    <p:sldId id="338" r:id="rId17"/>
    <p:sldId id="331" r:id="rId18"/>
    <p:sldId id="2799" r:id="rId19"/>
    <p:sldId id="952" r:id="rId20"/>
    <p:sldId id="2795" r:id="rId21"/>
    <p:sldId id="2797" r:id="rId22"/>
    <p:sldId id="2794" r:id="rId23"/>
    <p:sldId id="2801" r:id="rId24"/>
    <p:sldId id="2803" r:id="rId25"/>
    <p:sldId id="2804" r:id="rId26"/>
    <p:sldId id="2796" r:id="rId27"/>
    <p:sldId id="2805" r:id="rId28"/>
    <p:sldId id="2798" r:id="rId29"/>
    <p:sldId id="2808" r:id="rId30"/>
    <p:sldId id="2810" r:id="rId31"/>
    <p:sldId id="344" r:id="rId32"/>
    <p:sldId id="2809" r:id="rId33"/>
    <p:sldId id="320" r:id="rId34"/>
    <p:sldId id="321" r:id="rId35"/>
    <p:sldId id="337" r:id="rId36"/>
    <p:sldId id="945" r:id="rId37"/>
    <p:sldId id="944" r:id="rId38"/>
    <p:sldId id="2792" r:id="rId39"/>
    <p:sldId id="2807" r:id="rId40"/>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3562">
          <p15:clr>
            <a:srgbClr val="A4A3A4"/>
          </p15:clr>
        </p15:guide>
        <p15:guide id="10" pos="4453">
          <p15:clr>
            <a:srgbClr val="A4A3A4"/>
          </p15:clr>
        </p15:guide>
        <p15:guide id="11" pos="5163">
          <p15:clr>
            <a:srgbClr val="A4A3A4"/>
          </p15:clr>
        </p15:guide>
        <p15:guide id="12" pos="4632">
          <p15:clr>
            <a:srgbClr val="A4A3A4"/>
          </p15:clr>
        </p15:guide>
        <p15:guide id="13" pos="58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FF"/>
    <a:srgbClr val="00FF00"/>
    <a:srgbClr val="4472C4"/>
    <a:srgbClr val="458DCC"/>
    <a:srgbClr val="50504E"/>
    <a:srgbClr val="4E4E4E"/>
    <a:srgbClr val="404040"/>
    <a:srgbClr val="004C97"/>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71" autoAdjust="0"/>
    <p:restoredTop sz="94663"/>
  </p:normalViewPr>
  <p:slideViewPr>
    <p:cSldViewPr snapToGrid="0" snapToObjects="1" showGuides="1">
      <p:cViewPr varScale="1">
        <p:scale>
          <a:sx n="118" d="100"/>
          <a:sy n="118" d="100"/>
        </p:scale>
        <p:origin x="69" y="222"/>
      </p:cViewPr>
      <p:guideLst>
        <p:guide orient="horz" pos="3107"/>
        <p:guide orient="horz" pos="1274"/>
        <p:guide orient="horz" pos="114"/>
        <p:guide orient="horz" pos="2093"/>
        <p:guide orient="horz" pos="453"/>
        <p:guide orient="horz" pos="3001"/>
        <p:guide pos="5616"/>
        <p:guide pos="136"/>
        <p:guide pos="3562"/>
        <p:guide pos="4453"/>
        <p:guide pos="5163"/>
        <p:guide pos="4632"/>
        <p:guide pos="589"/>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5617CB-8FDF-BC40-820C-267A4ADCE369}" type="doc">
      <dgm:prSet loTypeId="urn:microsoft.com/office/officeart/2005/8/layout/hChevron3" loCatId="" qsTypeId="urn:microsoft.com/office/officeart/2005/8/quickstyle/simple1" qsCatId="simple" csTypeId="urn:microsoft.com/office/officeart/2005/8/colors/accent0_3" csCatId="mainScheme" phldr="1"/>
      <dgm:spPr/>
      <dgm:t>
        <a:bodyPr/>
        <a:lstStyle/>
        <a:p>
          <a:endParaRPr lang="en-US"/>
        </a:p>
      </dgm:t>
    </dgm:pt>
    <dgm:pt modelId="{4D86D8D1-456A-6A4D-BA07-E58DB19EE251}">
      <dgm:prSet phldrT="[Text]" custT="1"/>
      <dgm:spPr/>
      <dgm:t>
        <a:bodyPr/>
        <a:lstStyle/>
        <a:p>
          <a:r>
            <a:rPr lang="en-US" sz="1600" dirty="0"/>
            <a:t>2018</a:t>
          </a:r>
        </a:p>
      </dgm:t>
    </dgm:pt>
    <dgm:pt modelId="{90C51F78-EAE9-0A43-A171-BACA13DFE15A}" type="parTrans" cxnId="{DE84298C-A1E5-884D-A230-788957C5B4DD}">
      <dgm:prSet/>
      <dgm:spPr/>
      <dgm:t>
        <a:bodyPr/>
        <a:lstStyle/>
        <a:p>
          <a:endParaRPr lang="en-US" sz="1600"/>
        </a:p>
      </dgm:t>
    </dgm:pt>
    <dgm:pt modelId="{7F4AB79A-57A8-554C-962F-3287DDE0C873}" type="sibTrans" cxnId="{DE84298C-A1E5-884D-A230-788957C5B4DD}">
      <dgm:prSet/>
      <dgm:spPr/>
      <dgm:t>
        <a:bodyPr/>
        <a:lstStyle/>
        <a:p>
          <a:endParaRPr lang="en-US" sz="1600"/>
        </a:p>
      </dgm:t>
    </dgm:pt>
    <dgm:pt modelId="{59D2B116-01E1-1240-8ECF-A963B6A115D5}">
      <dgm:prSet phldrT="[Text]" custT="1"/>
      <dgm:spPr/>
      <dgm:t>
        <a:bodyPr/>
        <a:lstStyle/>
        <a:p>
          <a:r>
            <a:rPr lang="en-US" sz="1600" dirty="0"/>
            <a:t>2019</a:t>
          </a:r>
        </a:p>
      </dgm:t>
    </dgm:pt>
    <dgm:pt modelId="{1F4C477A-CC4B-3A41-BDB9-033F18FDC71D}" type="parTrans" cxnId="{11F64685-9288-4040-8EEF-6E6FE6EB10F9}">
      <dgm:prSet/>
      <dgm:spPr/>
      <dgm:t>
        <a:bodyPr/>
        <a:lstStyle/>
        <a:p>
          <a:endParaRPr lang="en-US" sz="1600"/>
        </a:p>
      </dgm:t>
    </dgm:pt>
    <dgm:pt modelId="{195B886E-E585-D647-884E-DA091CB347FF}" type="sibTrans" cxnId="{11F64685-9288-4040-8EEF-6E6FE6EB10F9}">
      <dgm:prSet/>
      <dgm:spPr/>
      <dgm:t>
        <a:bodyPr/>
        <a:lstStyle/>
        <a:p>
          <a:endParaRPr lang="en-US" sz="1600"/>
        </a:p>
      </dgm:t>
    </dgm:pt>
    <dgm:pt modelId="{D911EBC8-7002-6945-AEDC-69BE66BB7B75}">
      <dgm:prSet phldrT="[Text]" custT="1"/>
      <dgm:spPr/>
      <dgm:t>
        <a:bodyPr/>
        <a:lstStyle/>
        <a:p>
          <a:r>
            <a:rPr lang="en-US" sz="1600" dirty="0"/>
            <a:t>2020</a:t>
          </a:r>
        </a:p>
      </dgm:t>
    </dgm:pt>
    <dgm:pt modelId="{C7FED860-B266-DD41-A539-A2C2C9327254}" type="parTrans" cxnId="{22333D10-9C34-AF4E-9540-7323B57568A4}">
      <dgm:prSet/>
      <dgm:spPr/>
      <dgm:t>
        <a:bodyPr/>
        <a:lstStyle/>
        <a:p>
          <a:endParaRPr lang="en-US" sz="1600"/>
        </a:p>
      </dgm:t>
    </dgm:pt>
    <dgm:pt modelId="{7699D142-617B-1440-9B18-3FBFD9809175}" type="sibTrans" cxnId="{22333D10-9C34-AF4E-9540-7323B57568A4}">
      <dgm:prSet/>
      <dgm:spPr/>
      <dgm:t>
        <a:bodyPr/>
        <a:lstStyle/>
        <a:p>
          <a:endParaRPr lang="en-US" sz="1600"/>
        </a:p>
      </dgm:t>
    </dgm:pt>
    <dgm:pt modelId="{8E9B2C69-E065-C743-964F-2E7215A83183}">
      <dgm:prSet custT="1"/>
      <dgm:spPr>
        <a:solidFill>
          <a:schemeClr val="tx2"/>
        </a:solidFill>
      </dgm:spPr>
      <dgm:t>
        <a:bodyPr/>
        <a:lstStyle/>
        <a:p>
          <a:r>
            <a:rPr lang="en-US" sz="1600" dirty="0"/>
            <a:t>2021</a:t>
          </a:r>
        </a:p>
      </dgm:t>
    </dgm:pt>
    <dgm:pt modelId="{158A9884-C5E3-7D47-9696-8DD078D37213}" type="parTrans" cxnId="{33DA0AF5-583C-0A4A-B029-08A827DD5F34}">
      <dgm:prSet/>
      <dgm:spPr/>
      <dgm:t>
        <a:bodyPr/>
        <a:lstStyle/>
        <a:p>
          <a:endParaRPr lang="en-US" sz="1600"/>
        </a:p>
      </dgm:t>
    </dgm:pt>
    <dgm:pt modelId="{1F50BBB4-678B-F049-866F-3EBA7EF8CBCD}" type="sibTrans" cxnId="{33DA0AF5-583C-0A4A-B029-08A827DD5F34}">
      <dgm:prSet/>
      <dgm:spPr/>
      <dgm:t>
        <a:bodyPr/>
        <a:lstStyle/>
        <a:p>
          <a:endParaRPr lang="en-US" sz="1600"/>
        </a:p>
      </dgm:t>
    </dgm:pt>
    <dgm:pt modelId="{8860BC5F-BB06-1B47-AFD5-1FD5155088A8}">
      <dgm:prSet custT="1"/>
      <dgm:spPr/>
      <dgm:t>
        <a:bodyPr/>
        <a:lstStyle/>
        <a:p>
          <a:r>
            <a:rPr lang="en-US" sz="1600" dirty="0"/>
            <a:t>2022</a:t>
          </a:r>
        </a:p>
      </dgm:t>
    </dgm:pt>
    <dgm:pt modelId="{10C3416A-19E5-FC48-9C6E-DD1AEF369A51}" type="parTrans" cxnId="{BA30AD5C-2048-304B-984E-389C21C64A62}">
      <dgm:prSet/>
      <dgm:spPr/>
      <dgm:t>
        <a:bodyPr/>
        <a:lstStyle/>
        <a:p>
          <a:endParaRPr lang="en-US" sz="1600"/>
        </a:p>
      </dgm:t>
    </dgm:pt>
    <dgm:pt modelId="{92D98F01-6DD5-3E47-A296-2FDFB1FEA6EE}" type="sibTrans" cxnId="{BA30AD5C-2048-304B-984E-389C21C64A62}">
      <dgm:prSet/>
      <dgm:spPr/>
      <dgm:t>
        <a:bodyPr/>
        <a:lstStyle/>
        <a:p>
          <a:endParaRPr lang="en-US" sz="1600"/>
        </a:p>
      </dgm:t>
    </dgm:pt>
    <dgm:pt modelId="{D63CA406-6DE0-8F4E-909F-C336C72105FE}">
      <dgm:prSet custT="1"/>
      <dgm:spPr>
        <a:solidFill>
          <a:schemeClr val="tx2">
            <a:lumMod val="60000"/>
            <a:lumOff val="40000"/>
          </a:schemeClr>
        </a:solidFill>
      </dgm:spPr>
      <dgm:t>
        <a:bodyPr/>
        <a:lstStyle/>
        <a:p>
          <a:r>
            <a:rPr lang="en-US" sz="1600" dirty="0"/>
            <a:t>2023</a:t>
          </a:r>
        </a:p>
      </dgm:t>
    </dgm:pt>
    <dgm:pt modelId="{02A385BC-025D-FE47-A9C2-878AC81F7ED6}" type="parTrans" cxnId="{AED59FFA-7849-D04C-BEB8-2D3D4B801248}">
      <dgm:prSet/>
      <dgm:spPr/>
      <dgm:t>
        <a:bodyPr/>
        <a:lstStyle/>
        <a:p>
          <a:endParaRPr lang="en-US" sz="1600"/>
        </a:p>
      </dgm:t>
    </dgm:pt>
    <dgm:pt modelId="{80FE1425-32EA-6C4C-9684-5555367008CA}" type="sibTrans" cxnId="{AED59FFA-7849-D04C-BEB8-2D3D4B801248}">
      <dgm:prSet/>
      <dgm:spPr/>
      <dgm:t>
        <a:bodyPr/>
        <a:lstStyle/>
        <a:p>
          <a:endParaRPr lang="en-US" sz="1600"/>
        </a:p>
      </dgm:t>
    </dgm:pt>
    <dgm:pt modelId="{DBD38C59-CBF7-2041-AD60-71CB579E92C6}">
      <dgm:prSet custT="1"/>
      <dgm:spPr/>
      <dgm:t>
        <a:bodyPr/>
        <a:lstStyle/>
        <a:p>
          <a:r>
            <a:rPr lang="en-US" sz="1600" dirty="0"/>
            <a:t>2024</a:t>
          </a:r>
        </a:p>
      </dgm:t>
    </dgm:pt>
    <dgm:pt modelId="{F15676F0-DB61-054B-9E99-9C37EDB5F334}" type="parTrans" cxnId="{05ECAC2D-96EE-3C4E-9467-D25122697315}">
      <dgm:prSet/>
      <dgm:spPr/>
      <dgm:t>
        <a:bodyPr/>
        <a:lstStyle/>
        <a:p>
          <a:endParaRPr lang="en-US" sz="1600"/>
        </a:p>
      </dgm:t>
    </dgm:pt>
    <dgm:pt modelId="{31E43735-28A3-B14F-A673-2754A930E468}" type="sibTrans" cxnId="{05ECAC2D-96EE-3C4E-9467-D25122697315}">
      <dgm:prSet/>
      <dgm:spPr/>
      <dgm:t>
        <a:bodyPr/>
        <a:lstStyle/>
        <a:p>
          <a:endParaRPr lang="en-US" sz="1600"/>
        </a:p>
      </dgm:t>
    </dgm:pt>
    <dgm:pt modelId="{05202E0D-1EEC-D549-AFEB-1C09A8DDCFD9}">
      <dgm:prSet custT="1"/>
      <dgm:spPr/>
      <dgm:t>
        <a:bodyPr/>
        <a:lstStyle/>
        <a:p>
          <a:r>
            <a:rPr lang="en-US" sz="1600" dirty="0"/>
            <a:t>2025</a:t>
          </a:r>
        </a:p>
      </dgm:t>
    </dgm:pt>
    <dgm:pt modelId="{AB5F3389-7F0D-B641-B1CE-A72A8B12CE65}" type="parTrans" cxnId="{19DBE9F8-FA8D-3143-BF78-8F2121867970}">
      <dgm:prSet/>
      <dgm:spPr/>
      <dgm:t>
        <a:bodyPr/>
        <a:lstStyle/>
        <a:p>
          <a:endParaRPr lang="en-US" sz="1600"/>
        </a:p>
      </dgm:t>
    </dgm:pt>
    <dgm:pt modelId="{EA3FD5A5-79C6-F24A-B1AB-003AC32BF703}" type="sibTrans" cxnId="{19DBE9F8-FA8D-3143-BF78-8F2121867970}">
      <dgm:prSet/>
      <dgm:spPr/>
      <dgm:t>
        <a:bodyPr/>
        <a:lstStyle/>
        <a:p>
          <a:endParaRPr lang="en-US" sz="1600"/>
        </a:p>
      </dgm:t>
    </dgm:pt>
    <dgm:pt modelId="{2EDB156A-5C2F-A641-8534-1BD760EBB38D}">
      <dgm:prSet custT="1"/>
      <dgm:spPr/>
      <dgm:t>
        <a:bodyPr/>
        <a:lstStyle/>
        <a:p>
          <a:r>
            <a:rPr lang="en-US" sz="1600" dirty="0"/>
            <a:t>2026</a:t>
          </a:r>
        </a:p>
      </dgm:t>
    </dgm:pt>
    <dgm:pt modelId="{776F7E23-4632-7E48-BA2C-F393070266BA}" type="parTrans" cxnId="{6A6E241C-0B8E-2C4B-AC07-0B1DEDBB001F}">
      <dgm:prSet/>
      <dgm:spPr/>
      <dgm:t>
        <a:bodyPr/>
        <a:lstStyle/>
        <a:p>
          <a:endParaRPr lang="en-US" sz="1600"/>
        </a:p>
      </dgm:t>
    </dgm:pt>
    <dgm:pt modelId="{3337C5BF-5587-424E-8392-BDC3D2EA3CA2}" type="sibTrans" cxnId="{6A6E241C-0B8E-2C4B-AC07-0B1DEDBB001F}">
      <dgm:prSet/>
      <dgm:spPr/>
      <dgm:t>
        <a:bodyPr/>
        <a:lstStyle/>
        <a:p>
          <a:endParaRPr lang="en-US" sz="1600"/>
        </a:p>
      </dgm:t>
    </dgm:pt>
    <dgm:pt modelId="{C9EDBDA3-1C38-A944-8DAE-5FF77CA2F39E}">
      <dgm:prSet custT="1"/>
      <dgm:spPr/>
      <dgm:t>
        <a:bodyPr/>
        <a:lstStyle/>
        <a:p>
          <a:r>
            <a:rPr lang="en-US" sz="1600" dirty="0"/>
            <a:t>2027</a:t>
          </a:r>
        </a:p>
      </dgm:t>
    </dgm:pt>
    <dgm:pt modelId="{AAA57AAC-33F1-414D-BA6E-E24176DEED68}" type="parTrans" cxnId="{399ADF2D-F11F-4B48-ADDD-5BF0CF065584}">
      <dgm:prSet/>
      <dgm:spPr/>
      <dgm:t>
        <a:bodyPr/>
        <a:lstStyle/>
        <a:p>
          <a:endParaRPr lang="en-US" sz="1600"/>
        </a:p>
      </dgm:t>
    </dgm:pt>
    <dgm:pt modelId="{705F401C-296E-FE46-AEC9-9262BD199E40}" type="sibTrans" cxnId="{399ADF2D-F11F-4B48-ADDD-5BF0CF065584}">
      <dgm:prSet/>
      <dgm:spPr/>
      <dgm:t>
        <a:bodyPr/>
        <a:lstStyle/>
        <a:p>
          <a:endParaRPr lang="en-US" sz="1600"/>
        </a:p>
      </dgm:t>
    </dgm:pt>
    <dgm:pt modelId="{F56C0A3A-F37D-FC4D-BEB8-D69A2EF87D7C}">
      <dgm:prSet custT="1"/>
      <dgm:spPr/>
      <dgm:t>
        <a:bodyPr/>
        <a:lstStyle/>
        <a:p>
          <a:r>
            <a:rPr lang="en-US" sz="1600" dirty="0"/>
            <a:t>2028</a:t>
          </a:r>
        </a:p>
      </dgm:t>
    </dgm:pt>
    <dgm:pt modelId="{DF57520E-D511-4F49-9433-4F8423A91F09}" type="parTrans" cxnId="{F546174E-3BE1-D742-BFB0-026A36170BB7}">
      <dgm:prSet/>
      <dgm:spPr/>
      <dgm:t>
        <a:bodyPr/>
        <a:lstStyle/>
        <a:p>
          <a:endParaRPr lang="en-US" sz="1600"/>
        </a:p>
      </dgm:t>
    </dgm:pt>
    <dgm:pt modelId="{806F25BE-9DD8-CB4F-9656-59BAE4C35CF2}" type="sibTrans" cxnId="{F546174E-3BE1-D742-BFB0-026A36170BB7}">
      <dgm:prSet/>
      <dgm:spPr/>
      <dgm:t>
        <a:bodyPr/>
        <a:lstStyle/>
        <a:p>
          <a:endParaRPr lang="en-US" sz="1600"/>
        </a:p>
      </dgm:t>
    </dgm:pt>
    <dgm:pt modelId="{05CC8A78-7240-1647-903B-253715316E8F}" type="pres">
      <dgm:prSet presAssocID="{455617CB-8FDF-BC40-820C-267A4ADCE369}" presName="Name0" presStyleCnt="0">
        <dgm:presLayoutVars>
          <dgm:dir/>
          <dgm:resizeHandles val="exact"/>
        </dgm:presLayoutVars>
      </dgm:prSet>
      <dgm:spPr/>
    </dgm:pt>
    <dgm:pt modelId="{ED3D769A-DFAE-4E4E-BBBB-8C8FF8756815}" type="pres">
      <dgm:prSet presAssocID="{4D86D8D1-456A-6A4D-BA07-E58DB19EE251}" presName="parTxOnly" presStyleLbl="node1" presStyleIdx="0" presStyleCnt="11">
        <dgm:presLayoutVars>
          <dgm:bulletEnabled val="1"/>
        </dgm:presLayoutVars>
      </dgm:prSet>
      <dgm:spPr/>
    </dgm:pt>
    <dgm:pt modelId="{BA182E32-17B0-2745-8779-76CE4DA6BDB4}" type="pres">
      <dgm:prSet presAssocID="{7F4AB79A-57A8-554C-962F-3287DDE0C873}" presName="parSpace" presStyleCnt="0"/>
      <dgm:spPr/>
    </dgm:pt>
    <dgm:pt modelId="{825F12B9-D505-F247-B99D-216B6B1DE3A8}" type="pres">
      <dgm:prSet presAssocID="{59D2B116-01E1-1240-8ECF-A963B6A115D5}" presName="parTxOnly" presStyleLbl="node1" presStyleIdx="1" presStyleCnt="11">
        <dgm:presLayoutVars>
          <dgm:bulletEnabled val="1"/>
        </dgm:presLayoutVars>
      </dgm:prSet>
      <dgm:spPr/>
    </dgm:pt>
    <dgm:pt modelId="{91A056E9-9705-9E48-86FB-212D6D65C491}" type="pres">
      <dgm:prSet presAssocID="{195B886E-E585-D647-884E-DA091CB347FF}" presName="parSpace" presStyleCnt="0"/>
      <dgm:spPr/>
    </dgm:pt>
    <dgm:pt modelId="{A122ED05-4410-644C-8C37-1BB0B0981175}" type="pres">
      <dgm:prSet presAssocID="{D911EBC8-7002-6945-AEDC-69BE66BB7B75}" presName="parTxOnly" presStyleLbl="node1" presStyleIdx="2" presStyleCnt="11">
        <dgm:presLayoutVars>
          <dgm:bulletEnabled val="1"/>
        </dgm:presLayoutVars>
      </dgm:prSet>
      <dgm:spPr/>
    </dgm:pt>
    <dgm:pt modelId="{2E3A036E-33EB-5E49-B3A6-592111AE163A}" type="pres">
      <dgm:prSet presAssocID="{7699D142-617B-1440-9B18-3FBFD9809175}" presName="parSpace" presStyleCnt="0"/>
      <dgm:spPr/>
    </dgm:pt>
    <dgm:pt modelId="{34B0D5D4-6CA7-1A4A-9487-DD539BFA0782}" type="pres">
      <dgm:prSet presAssocID="{8E9B2C69-E065-C743-964F-2E7215A83183}" presName="parTxOnly" presStyleLbl="node1" presStyleIdx="3" presStyleCnt="11">
        <dgm:presLayoutVars>
          <dgm:bulletEnabled val="1"/>
        </dgm:presLayoutVars>
      </dgm:prSet>
      <dgm:spPr/>
    </dgm:pt>
    <dgm:pt modelId="{45F45AB7-CDDE-0E40-B8FF-A6D8856C713D}" type="pres">
      <dgm:prSet presAssocID="{1F50BBB4-678B-F049-866F-3EBA7EF8CBCD}" presName="parSpace" presStyleCnt="0"/>
      <dgm:spPr/>
    </dgm:pt>
    <dgm:pt modelId="{84009C35-1199-1744-91B9-D2B803BDBCA1}" type="pres">
      <dgm:prSet presAssocID="{8860BC5F-BB06-1B47-AFD5-1FD5155088A8}" presName="parTxOnly" presStyleLbl="node1" presStyleIdx="4" presStyleCnt="11">
        <dgm:presLayoutVars>
          <dgm:bulletEnabled val="1"/>
        </dgm:presLayoutVars>
      </dgm:prSet>
      <dgm:spPr/>
    </dgm:pt>
    <dgm:pt modelId="{986B0531-FC12-C04E-B493-EBDB8DEA39F9}" type="pres">
      <dgm:prSet presAssocID="{92D98F01-6DD5-3E47-A296-2FDFB1FEA6EE}" presName="parSpace" presStyleCnt="0"/>
      <dgm:spPr/>
    </dgm:pt>
    <dgm:pt modelId="{04D719FB-92D7-434F-8611-E8F669F814CC}" type="pres">
      <dgm:prSet presAssocID="{D63CA406-6DE0-8F4E-909F-C336C72105FE}" presName="parTxOnly" presStyleLbl="node1" presStyleIdx="5" presStyleCnt="11">
        <dgm:presLayoutVars>
          <dgm:bulletEnabled val="1"/>
        </dgm:presLayoutVars>
      </dgm:prSet>
      <dgm:spPr/>
    </dgm:pt>
    <dgm:pt modelId="{0CD36892-390E-6D4C-A355-6FF313A4407A}" type="pres">
      <dgm:prSet presAssocID="{80FE1425-32EA-6C4C-9684-5555367008CA}" presName="parSpace" presStyleCnt="0"/>
      <dgm:spPr/>
    </dgm:pt>
    <dgm:pt modelId="{BBAF9F8F-75D5-A047-9718-07A320254EC5}" type="pres">
      <dgm:prSet presAssocID="{DBD38C59-CBF7-2041-AD60-71CB579E92C6}" presName="parTxOnly" presStyleLbl="node1" presStyleIdx="6" presStyleCnt="11">
        <dgm:presLayoutVars>
          <dgm:bulletEnabled val="1"/>
        </dgm:presLayoutVars>
      </dgm:prSet>
      <dgm:spPr/>
    </dgm:pt>
    <dgm:pt modelId="{106BC2D9-8679-5D48-9D40-FD27CEC26F33}" type="pres">
      <dgm:prSet presAssocID="{31E43735-28A3-B14F-A673-2754A930E468}" presName="parSpace" presStyleCnt="0"/>
      <dgm:spPr/>
    </dgm:pt>
    <dgm:pt modelId="{BE4CBD41-FCC2-B447-A60A-FBA6EFC67370}" type="pres">
      <dgm:prSet presAssocID="{05202E0D-1EEC-D549-AFEB-1C09A8DDCFD9}" presName="parTxOnly" presStyleLbl="node1" presStyleIdx="7" presStyleCnt="11">
        <dgm:presLayoutVars>
          <dgm:bulletEnabled val="1"/>
        </dgm:presLayoutVars>
      </dgm:prSet>
      <dgm:spPr/>
    </dgm:pt>
    <dgm:pt modelId="{06F04614-2AEF-2641-852A-F3761DAF8397}" type="pres">
      <dgm:prSet presAssocID="{EA3FD5A5-79C6-F24A-B1AB-003AC32BF703}" presName="parSpace" presStyleCnt="0"/>
      <dgm:spPr/>
    </dgm:pt>
    <dgm:pt modelId="{023A759B-E8B7-3D43-9A7F-47036AC856E6}" type="pres">
      <dgm:prSet presAssocID="{2EDB156A-5C2F-A641-8534-1BD760EBB38D}" presName="parTxOnly" presStyleLbl="node1" presStyleIdx="8" presStyleCnt="11">
        <dgm:presLayoutVars>
          <dgm:bulletEnabled val="1"/>
        </dgm:presLayoutVars>
      </dgm:prSet>
      <dgm:spPr/>
    </dgm:pt>
    <dgm:pt modelId="{FEBB7F83-65EF-3345-AE48-FF7E7F3EBD63}" type="pres">
      <dgm:prSet presAssocID="{3337C5BF-5587-424E-8392-BDC3D2EA3CA2}" presName="parSpace" presStyleCnt="0"/>
      <dgm:spPr/>
    </dgm:pt>
    <dgm:pt modelId="{6F0BB7E4-F6A7-694F-AFDA-B43D8405C8DC}" type="pres">
      <dgm:prSet presAssocID="{C9EDBDA3-1C38-A944-8DAE-5FF77CA2F39E}" presName="parTxOnly" presStyleLbl="node1" presStyleIdx="9" presStyleCnt="11">
        <dgm:presLayoutVars>
          <dgm:bulletEnabled val="1"/>
        </dgm:presLayoutVars>
      </dgm:prSet>
      <dgm:spPr/>
    </dgm:pt>
    <dgm:pt modelId="{57383141-3427-B641-8AFC-E42AAF91D7B6}" type="pres">
      <dgm:prSet presAssocID="{705F401C-296E-FE46-AEC9-9262BD199E40}" presName="parSpace" presStyleCnt="0"/>
      <dgm:spPr/>
    </dgm:pt>
    <dgm:pt modelId="{70A455B5-ECA0-B44F-888E-3EA75BD15BFF}" type="pres">
      <dgm:prSet presAssocID="{F56C0A3A-F37D-FC4D-BEB8-D69A2EF87D7C}" presName="parTxOnly" presStyleLbl="node1" presStyleIdx="10" presStyleCnt="11">
        <dgm:presLayoutVars>
          <dgm:bulletEnabled val="1"/>
        </dgm:presLayoutVars>
      </dgm:prSet>
      <dgm:spPr/>
    </dgm:pt>
  </dgm:ptLst>
  <dgm:cxnLst>
    <dgm:cxn modelId="{22333D10-9C34-AF4E-9540-7323B57568A4}" srcId="{455617CB-8FDF-BC40-820C-267A4ADCE369}" destId="{D911EBC8-7002-6945-AEDC-69BE66BB7B75}" srcOrd="2" destOrd="0" parTransId="{C7FED860-B266-DD41-A539-A2C2C9327254}" sibTransId="{7699D142-617B-1440-9B18-3FBFD9809175}"/>
    <dgm:cxn modelId="{6A6E241C-0B8E-2C4B-AC07-0B1DEDBB001F}" srcId="{455617CB-8FDF-BC40-820C-267A4ADCE369}" destId="{2EDB156A-5C2F-A641-8534-1BD760EBB38D}" srcOrd="8" destOrd="0" parTransId="{776F7E23-4632-7E48-BA2C-F393070266BA}" sibTransId="{3337C5BF-5587-424E-8392-BDC3D2EA3CA2}"/>
    <dgm:cxn modelId="{FC801821-6716-7443-92F4-2CC73745E0BD}" type="presOf" srcId="{59D2B116-01E1-1240-8ECF-A963B6A115D5}" destId="{825F12B9-D505-F247-B99D-216B6B1DE3A8}" srcOrd="0" destOrd="0" presId="urn:microsoft.com/office/officeart/2005/8/layout/hChevron3"/>
    <dgm:cxn modelId="{05ECAC2D-96EE-3C4E-9467-D25122697315}" srcId="{455617CB-8FDF-BC40-820C-267A4ADCE369}" destId="{DBD38C59-CBF7-2041-AD60-71CB579E92C6}" srcOrd="6" destOrd="0" parTransId="{F15676F0-DB61-054B-9E99-9C37EDB5F334}" sibTransId="{31E43735-28A3-B14F-A673-2754A930E468}"/>
    <dgm:cxn modelId="{399ADF2D-F11F-4B48-ADDD-5BF0CF065584}" srcId="{455617CB-8FDF-BC40-820C-267A4ADCE369}" destId="{C9EDBDA3-1C38-A944-8DAE-5FF77CA2F39E}" srcOrd="9" destOrd="0" parTransId="{AAA57AAC-33F1-414D-BA6E-E24176DEED68}" sibTransId="{705F401C-296E-FE46-AEC9-9262BD199E40}"/>
    <dgm:cxn modelId="{EC094B39-217E-C846-8F18-C199A356B681}" type="presOf" srcId="{DBD38C59-CBF7-2041-AD60-71CB579E92C6}" destId="{BBAF9F8F-75D5-A047-9718-07A320254EC5}" srcOrd="0" destOrd="0" presId="urn:microsoft.com/office/officeart/2005/8/layout/hChevron3"/>
    <dgm:cxn modelId="{F924893D-5D71-0D49-8BFD-905B25B93F03}" type="presOf" srcId="{05202E0D-1EEC-D549-AFEB-1C09A8DDCFD9}" destId="{BE4CBD41-FCC2-B447-A60A-FBA6EFC67370}" srcOrd="0" destOrd="0" presId="urn:microsoft.com/office/officeart/2005/8/layout/hChevron3"/>
    <dgm:cxn modelId="{BA30AD5C-2048-304B-984E-389C21C64A62}" srcId="{455617CB-8FDF-BC40-820C-267A4ADCE369}" destId="{8860BC5F-BB06-1B47-AFD5-1FD5155088A8}" srcOrd="4" destOrd="0" parTransId="{10C3416A-19E5-FC48-9C6E-DD1AEF369A51}" sibTransId="{92D98F01-6DD5-3E47-A296-2FDFB1FEA6EE}"/>
    <dgm:cxn modelId="{F546174E-3BE1-D742-BFB0-026A36170BB7}" srcId="{455617CB-8FDF-BC40-820C-267A4ADCE369}" destId="{F56C0A3A-F37D-FC4D-BEB8-D69A2EF87D7C}" srcOrd="10" destOrd="0" parTransId="{DF57520E-D511-4F49-9433-4F8423A91F09}" sibTransId="{806F25BE-9DD8-CB4F-9656-59BAE4C35CF2}"/>
    <dgm:cxn modelId="{16D0D16F-4DA2-7240-9EBD-C3EE8EB81D21}" type="presOf" srcId="{2EDB156A-5C2F-A641-8534-1BD760EBB38D}" destId="{023A759B-E8B7-3D43-9A7F-47036AC856E6}" srcOrd="0" destOrd="0" presId="urn:microsoft.com/office/officeart/2005/8/layout/hChevron3"/>
    <dgm:cxn modelId="{45031D77-1E3B-EF4C-B27A-87070D99FA0A}" type="presOf" srcId="{D911EBC8-7002-6945-AEDC-69BE66BB7B75}" destId="{A122ED05-4410-644C-8C37-1BB0B0981175}" srcOrd="0" destOrd="0" presId="urn:microsoft.com/office/officeart/2005/8/layout/hChevron3"/>
    <dgm:cxn modelId="{11F64685-9288-4040-8EEF-6E6FE6EB10F9}" srcId="{455617CB-8FDF-BC40-820C-267A4ADCE369}" destId="{59D2B116-01E1-1240-8ECF-A963B6A115D5}" srcOrd="1" destOrd="0" parTransId="{1F4C477A-CC4B-3A41-BDB9-033F18FDC71D}" sibTransId="{195B886E-E585-D647-884E-DA091CB347FF}"/>
    <dgm:cxn modelId="{DE84298C-A1E5-884D-A230-788957C5B4DD}" srcId="{455617CB-8FDF-BC40-820C-267A4ADCE369}" destId="{4D86D8D1-456A-6A4D-BA07-E58DB19EE251}" srcOrd="0" destOrd="0" parTransId="{90C51F78-EAE9-0A43-A171-BACA13DFE15A}" sibTransId="{7F4AB79A-57A8-554C-962F-3287DDE0C873}"/>
    <dgm:cxn modelId="{03F3B697-DDB8-4044-9E1D-87CF1E49D852}" type="presOf" srcId="{4D86D8D1-456A-6A4D-BA07-E58DB19EE251}" destId="{ED3D769A-DFAE-4E4E-BBBB-8C8FF8756815}" srcOrd="0" destOrd="0" presId="urn:microsoft.com/office/officeart/2005/8/layout/hChevron3"/>
    <dgm:cxn modelId="{861EA0B1-4FC1-B146-AED1-67828071C835}" type="presOf" srcId="{C9EDBDA3-1C38-A944-8DAE-5FF77CA2F39E}" destId="{6F0BB7E4-F6A7-694F-AFDA-B43D8405C8DC}" srcOrd="0" destOrd="0" presId="urn:microsoft.com/office/officeart/2005/8/layout/hChevron3"/>
    <dgm:cxn modelId="{CFCE8AB7-F08E-D849-B08A-81DD8BE22C06}" type="presOf" srcId="{8860BC5F-BB06-1B47-AFD5-1FD5155088A8}" destId="{84009C35-1199-1744-91B9-D2B803BDBCA1}" srcOrd="0" destOrd="0" presId="urn:microsoft.com/office/officeart/2005/8/layout/hChevron3"/>
    <dgm:cxn modelId="{970AFFC4-B534-C641-B3EB-70104620BD42}" type="presOf" srcId="{8E9B2C69-E065-C743-964F-2E7215A83183}" destId="{34B0D5D4-6CA7-1A4A-9487-DD539BFA0782}" srcOrd="0" destOrd="0" presId="urn:microsoft.com/office/officeart/2005/8/layout/hChevron3"/>
    <dgm:cxn modelId="{543BA0F2-3181-684F-BD4F-8EFA64F5AC9F}" type="presOf" srcId="{F56C0A3A-F37D-FC4D-BEB8-D69A2EF87D7C}" destId="{70A455B5-ECA0-B44F-888E-3EA75BD15BFF}" srcOrd="0" destOrd="0" presId="urn:microsoft.com/office/officeart/2005/8/layout/hChevron3"/>
    <dgm:cxn modelId="{74279FF4-6500-744B-AB2E-88FFB96ED65D}" type="presOf" srcId="{455617CB-8FDF-BC40-820C-267A4ADCE369}" destId="{05CC8A78-7240-1647-903B-253715316E8F}" srcOrd="0" destOrd="0" presId="urn:microsoft.com/office/officeart/2005/8/layout/hChevron3"/>
    <dgm:cxn modelId="{33DA0AF5-583C-0A4A-B029-08A827DD5F34}" srcId="{455617CB-8FDF-BC40-820C-267A4ADCE369}" destId="{8E9B2C69-E065-C743-964F-2E7215A83183}" srcOrd="3" destOrd="0" parTransId="{158A9884-C5E3-7D47-9696-8DD078D37213}" sibTransId="{1F50BBB4-678B-F049-866F-3EBA7EF8CBCD}"/>
    <dgm:cxn modelId="{12524CF8-DACF-F441-8CAE-8F81CFFD4F86}" type="presOf" srcId="{D63CA406-6DE0-8F4E-909F-C336C72105FE}" destId="{04D719FB-92D7-434F-8611-E8F669F814CC}" srcOrd="0" destOrd="0" presId="urn:microsoft.com/office/officeart/2005/8/layout/hChevron3"/>
    <dgm:cxn modelId="{19DBE9F8-FA8D-3143-BF78-8F2121867970}" srcId="{455617CB-8FDF-BC40-820C-267A4ADCE369}" destId="{05202E0D-1EEC-D549-AFEB-1C09A8DDCFD9}" srcOrd="7" destOrd="0" parTransId="{AB5F3389-7F0D-B641-B1CE-A72A8B12CE65}" sibTransId="{EA3FD5A5-79C6-F24A-B1AB-003AC32BF703}"/>
    <dgm:cxn modelId="{AED59FFA-7849-D04C-BEB8-2D3D4B801248}" srcId="{455617CB-8FDF-BC40-820C-267A4ADCE369}" destId="{D63CA406-6DE0-8F4E-909F-C336C72105FE}" srcOrd="5" destOrd="0" parTransId="{02A385BC-025D-FE47-A9C2-878AC81F7ED6}" sibTransId="{80FE1425-32EA-6C4C-9684-5555367008CA}"/>
    <dgm:cxn modelId="{0F44E3BA-80B1-CE4A-A653-B786F0889AC7}" type="presParOf" srcId="{05CC8A78-7240-1647-903B-253715316E8F}" destId="{ED3D769A-DFAE-4E4E-BBBB-8C8FF8756815}" srcOrd="0" destOrd="0" presId="urn:microsoft.com/office/officeart/2005/8/layout/hChevron3"/>
    <dgm:cxn modelId="{AA61BAED-4488-F84A-9232-280E33204B65}" type="presParOf" srcId="{05CC8A78-7240-1647-903B-253715316E8F}" destId="{BA182E32-17B0-2745-8779-76CE4DA6BDB4}" srcOrd="1" destOrd="0" presId="urn:microsoft.com/office/officeart/2005/8/layout/hChevron3"/>
    <dgm:cxn modelId="{3747615D-E0DC-AD41-98D2-FB7072A84C91}" type="presParOf" srcId="{05CC8A78-7240-1647-903B-253715316E8F}" destId="{825F12B9-D505-F247-B99D-216B6B1DE3A8}" srcOrd="2" destOrd="0" presId="urn:microsoft.com/office/officeart/2005/8/layout/hChevron3"/>
    <dgm:cxn modelId="{5289248E-6F63-A74E-AE0E-B81F61BEAB6D}" type="presParOf" srcId="{05CC8A78-7240-1647-903B-253715316E8F}" destId="{91A056E9-9705-9E48-86FB-212D6D65C491}" srcOrd="3" destOrd="0" presId="urn:microsoft.com/office/officeart/2005/8/layout/hChevron3"/>
    <dgm:cxn modelId="{737F5A47-A6C0-5441-A7A2-ABD879CCE318}" type="presParOf" srcId="{05CC8A78-7240-1647-903B-253715316E8F}" destId="{A122ED05-4410-644C-8C37-1BB0B0981175}" srcOrd="4" destOrd="0" presId="urn:microsoft.com/office/officeart/2005/8/layout/hChevron3"/>
    <dgm:cxn modelId="{A79CCEC7-C021-0742-9C07-881CA7336C93}" type="presParOf" srcId="{05CC8A78-7240-1647-903B-253715316E8F}" destId="{2E3A036E-33EB-5E49-B3A6-592111AE163A}" srcOrd="5" destOrd="0" presId="urn:microsoft.com/office/officeart/2005/8/layout/hChevron3"/>
    <dgm:cxn modelId="{347D4390-6CB1-7542-8347-F839B5DEB20C}" type="presParOf" srcId="{05CC8A78-7240-1647-903B-253715316E8F}" destId="{34B0D5D4-6CA7-1A4A-9487-DD539BFA0782}" srcOrd="6" destOrd="0" presId="urn:microsoft.com/office/officeart/2005/8/layout/hChevron3"/>
    <dgm:cxn modelId="{F9C77C9E-8C60-A341-A8C1-3AF6A587E64A}" type="presParOf" srcId="{05CC8A78-7240-1647-903B-253715316E8F}" destId="{45F45AB7-CDDE-0E40-B8FF-A6D8856C713D}" srcOrd="7" destOrd="0" presId="urn:microsoft.com/office/officeart/2005/8/layout/hChevron3"/>
    <dgm:cxn modelId="{39D6B172-6CBA-014B-B351-E9C4450F6E63}" type="presParOf" srcId="{05CC8A78-7240-1647-903B-253715316E8F}" destId="{84009C35-1199-1744-91B9-D2B803BDBCA1}" srcOrd="8" destOrd="0" presId="urn:microsoft.com/office/officeart/2005/8/layout/hChevron3"/>
    <dgm:cxn modelId="{7652F3BF-398F-944F-8941-AA7BBA2139BA}" type="presParOf" srcId="{05CC8A78-7240-1647-903B-253715316E8F}" destId="{986B0531-FC12-C04E-B493-EBDB8DEA39F9}" srcOrd="9" destOrd="0" presId="urn:microsoft.com/office/officeart/2005/8/layout/hChevron3"/>
    <dgm:cxn modelId="{0F15617D-B252-9F4C-AF1D-966ED55F938A}" type="presParOf" srcId="{05CC8A78-7240-1647-903B-253715316E8F}" destId="{04D719FB-92D7-434F-8611-E8F669F814CC}" srcOrd="10" destOrd="0" presId="urn:microsoft.com/office/officeart/2005/8/layout/hChevron3"/>
    <dgm:cxn modelId="{76EB9412-FFCA-E548-9EDD-EC0D819043AF}" type="presParOf" srcId="{05CC8A78-7240-1647-903B-253715316E8F}" destId="{0CD36892-390E-6D4C-A355-6FF313A4407A}" srcOrd="11" destOrd="0" presId="urn:microsoft.com/office/officeart/2005/8/layout/hChevron3"/>
    <dgm:cxn modelId="{90413836-7B0E-EF44-B1DC-A2E996B208F1}" type="presParOf" srcId="{05CC8A78-7240-1647-903B-253715316E8F}" destId="{BBAF9F8F-75D5-A047-9718-07A320254EC5}" srcOrd="12" destOrd="0" presId="urn:microsoft.com/office/officeart/2005/8/layout/hChevron3"/>
    <dgm:cxn modelId="{7CE973EC-4FE8-8645-8CD1-F4F915EA117A}" type="presParOf" srcId="{05CC8A78-7240-1647-903B-253715316E8F}" destId="{106BC2D9-8679-5D48-9D40-FD27CEC26F33}" srcOrd="13" destOrd="0" presId="urn:microsoft.com/office/officeart/2005/8/layout/hChevron3"/>
    <dgm:cxn modelId="{E9A35B36-4FE1-AD4B-A347-43EC132EBB8F}" type="presParOf" srcId="{05CC8A78-7240-1647-903B-253715316E8F}" destId="{BE4CBD41-FCC2-B447-A60A-FBA6EFC67370}" srcOrd="14" destOrd="0" presId="urn:microsoft.com/office/officeart/2005/8/layout/hChevron3"/>
    <dgm:cxn modelId="{9695FC84-F12E-DA42-B2A6-1B40BFFCE8E8}" type="presParOf" srcId="{05CC8A78-7240-1647-903B-253715316E8F}" destId="{06F04614-2AEF-2641-852A-F3761DAF8397}" srcOrd="15" destOrd="0" presId="urn:microsoft.com/office/officeart/2005/8/layout/hChevron3"/>
    <dgm:cxn modelId="{C86B0F0D-4C9B-DB40-AAB8-2992F055571B}" type="presParOf" srcId="{05CC8A78-7240-1647-903B-253715316E8F}" destId="{023A759B-E8B7-3D43-9A7F-47036AC856E6}" srcOrd="16" destOrd="0" presId="urn:microsoft.com/office/officeart/2005/8/layout/hChevron3"/>
    <dgm:cxn modelId="{BD8EC3B6-68AC-A941-9F87-74B3FDE6388F}" type="presParOf" srcId="{05CC8A78-7240-1647-903B-253715316E8F}" destId="{FEBB7F83-65EF-3345-AE48-FF7E7F3EBD63}" srcOrd="17" destOrd="0" presId="urn:microsoft.com/office/officeart/2005/8/layout/hChevron3"/>
    <dgm:cxn modelId="{88DEAADF-9E16-DF4C-801C-B78998458FD7}" type="presParOf" srcId="{05CC8A78-7240-1647-903B-253715316E8F}" destId="{6F0BB7E4-F6A7-694F-AFDA-B43D8405C8DC}" srcOrd="18" destOrd="0" presId="urn:microsoft.com/office/officeart/2005/8/layout/hChevron3"/>
    <dgm:cxn modelId="{8E967419-067B-C047-8AC1-EBD60EED011F}" type="presParOf" srcId="{05CC8A78-7240-1647-903B-253715316E8F}" destId="{57383141-3427-B641-8AFC-E42AAF91D7B6}" srcOrd="19" destOrd="0" presId="urn:microsoft.com/office/officeart/2005/8/layout/hChevron3"/>
    <dgm:cxn modelId="{1BB81956-C48A-B84F-BA14-85E488FCD273}" type="presParOf" srcId="{05CC8A78-7240-1647-903B-253715316E8F}" destId="{70A455B5-ECA0-B44F-888E-3EA75BD15BFF}" srcOrd="2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3D769A-DFAE-4E4E-BBBB-8C8FF8756815}">
      <dsp:nvSpPr>
        <dsp:cNvPr id="0" name=""/>
        <dsp:cNvSpPr/>
      </dsp:nvSpPr>
      <dsp:spPr>
        <a:xfrm>
          <a:off x="1060" y="855293"/>
          <a:ext cx="964964" cy="385985"/>
        </a:xfrm>
        <a:prstGeom prst="homePlat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2018</a:t>
          </a:r>
        </a:p>
      </dsp:txBody>
      <dsp:txXfrm>
        <a:off x="1060" y="855293"/>
        <a:ext cx="868468" cy="385985"/>
      </dsp:txXfrm>
    </dsp:sp>
    <dsp:sp modelId="{825F12B9-D505-F247-B99D-216B6B1DE3A8}">
      <dsp:nvSpPr>
        <dsp:cNvPr id="0" name=""/>
        <dsp:cNvSpPr/>
      </dsp:nvSpPr>
      <dsp:spPr>
        <a:xfrm>
          <a:off x="773031"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2019</a:t>
          </a:r>
        </a:p>
      </dsp:txBody>
      <dsp:txXfrm>
        <a:off x="966024" y="855293"/>
        <a:ext cx="578979" cy="385985"/>
      </dsp:txXfrm>
    </dsp:sp>
    <dsp:sp modelId="{A122ED05-4410-644C-8C37-1BB0B0981175}">
      <dsp:nvSpPr>
        <dsp:cNvPr id="0" name=""/>
        <dsp:cNvSpPr/>
      </dsp:nvSpPr>
      <dsp:spPr>
        <a:xfrm>
          <a:off x="1545003"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2020</a:t>
          </a:r>
        </a:p>
      </dsp:txBody>
      <dsp:txXfrm>
        <a:off x="1737996" y="855293"/>
        <a:ext cx="578979" cy="385985"/>
      </dsp:txXfrm>
    </dsp:sp>
    <dsp:sp modelId="{34B0D5D4-6CA7-1A4A-9487-DD539BFA0782}">
      <dsp:nvSpPr>
        <dsp:cNvPr id="0" name=""/>
        <dsp:cNvSpPr/>
      </dsp:nvSpPr>
      <dsp:spPr>
        <a:xfrm>
          <a:off x="2316974" y="855293"/>
          <a:ext cx="964964" cy="385985"/>
        </a:xfrm>
        <a:prstGeom prst="chevron">
          <a:avLst/>
        </a:prstGeom>
        <a:solidFill>
          <a:schemeClr val="tx2"/>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2021</a:t>
          </a:r>
        </a:p>
      </dsp:txBody>
      <dsp:txXfrm>
        <a:off x="2509967" y="855293"/>
        <a:ext cx="578979" cy="385985"/>
      </dsp:txXfrm>
    </dsp:sp>
    <dsp:sp modelId="{84009C35-1199-1744-91B9-D2B803BDBCA1}">
      <dsp:nvSpPr>
        <dsp:cNvPr id="0" name=""/>
        <dsp:cNvSpPr/>
      </dsp:nvSpPr>
      <dsp:spPr>
        <a:xfrm>
          <a:off x="3088946"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2022</a:t>
          </a:r>
        </a:p>
      </dsp:txBody>
      <dsp:txXfrm>
        <a:off x="3281939" y="855293"/>
        <a:ext cx="578979" cy="385985"/>
      </dsp:txXfrm>
    </dsp:sp>
    <dsp:sp modelId="{04D719FB-92D7-434F-8611-E8F669F814CC}">
      <dsp:nvSpPr>
        <dsp:cNvPr id="0" name=""/>
        <dsp:cNvSpPr/>
      </dsp:nvSpPr>
      <dsp:spPr>
        <a:xfrm>
          <a:off x="3860917" y="855293"/>
          <a:ext cx="964964" cy="385985"/>
        </a:xfrm>
        <a:prstGeom prst="chevron">
          <a:avLst/>
        </a:prstGeom>
        <a:solidFill>
          <a:schemeClr val="tx2">
            <a:lumMod val="60000"/>
            <a:lumOff val="40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2023</a:t>
          </a:r>
        </a:p>
      </dsp:txBody>
      <dsp:txXfrm>
        <a:off x="4053910" y="855293"/>
        <a:ext cx="578979" cy="385985"/>
      </dsp:txXfrm>
    </dsp:sp>
    <dsp:sp modelId="{BBAF9F8F-75D5-A047-9718-07A320254EC5}">
      <dsp:nvSpPr>
        <dsp:cNvPr id="0" name=""/>
        <dsp:cNvSpPr/>
      </dsp:nvSpPr>
      <dsp:spPr>
        <a:xfrm>
          <a:off x="4632889"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2024</a:t>
          </a:r>
        </a:p>
      </dsp:txBody>
      <dsp:txXfrm>
        <a:off x="4825882" y="855293"/>
        <a:ext cx="578979" cy="385985"/>
      </dsp:txXfrm>
    </dsp:sp>
    <dsp:sp modelId="{BE4CBD41-FCC2-B447-A60A-FBA6EFC67370}">
      <dsp:nvSpPr>
        <dsp:cNvPr id="0" name=""/>
        <dsp:cNvSpPr/>
      </dsp:nvSpPr>
      <dsp:spPr>
        <a:xfrm>
          <a:off x="5404860"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2025</a:t>
          </a:r>
        </a:p>
      </dsp:txBody>
      <dsp:txXfrm>
        <a:off x="5597853" y="855293"/>
        <a:ext cx="578979" cy="385985"/>
      </dsp:txXfrm>
    </dsp:sp>
    <dsp:sp modelId="{023A759B-E8B7-3D43-9A7F-47036AC856E6}">
      <dsp:nvSpPr>
        <dsp:cNvPr id="0" name=""/>
        <dsp:cNvSpPr/>
      </dsp:nvSpPr>
      <dsp:spPr>
        <a:xfrm>
          <a:off x="6176832"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2026</a:t>
          </a:r>
        </a:p>
      </dsp:txBody>
      <dsp:txXfrm>
        <a:off x="6369825" y="855293"/>
        <a:ext cx="578979" cy="385985"/>
      </dsp:txXfrm>
    </dsp:sp>
    <dsp:sp modelId="{6F0BB7E4-F6A7-694F-AFDA-B43D8405C8DC}">
      <dsp:nvSpPr>
        <dsp:cNvPr id="0" name=""/>
        <dsp:cNvSpPr/>
      </dsp:nvSpPr>
      <dsp:spPr>
        <a:xfrm>
          <a:off x="6948803"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2027</a:t>
          </a:r>
        </a:p>
      </dsp:txBody>
      <dsp:txXfrm>
        <a:off x="7141796" y="855293"/>
        <a:ext cx="578979" cy="385985"/>
      </dsp:txXfrm>
    </dsp:sp>
    <dsp:sp modelId="{70A455B5-ECA0-B44F-888E-3EA75BD15BFF}">
      <dsp:nvSpPr>
        <dsp:cNvPr id="0" name=""/>
        <dsp:cNvSpPr/>
      </dsp:nvSpPr>
      <dsp:spPr>
        <a:xfrm>
          <a:off x="7720775" y="855293"/>
          <a:ext cx="964964" cy="385985"/>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2028</a:t>
          </a:r>
        </a:p>
      </dsp:txBody>
      <dsp:txXfrm>
        <a:off x="7913768" y="855293"/>
        <a:ext cx="578979" cy="38598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3/11/2024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3/11/2024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3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E0ABD9A8-DE48-422C-8E57-6F2404E5148C}" type="slidenum">
              <a:rPr lang="en-US" altLang="en-US" sz="1400" smtClean="0">
                <a:ea typeface="DejaVu Sans"/>
                <a:cs typeface="DejaVu Sans"/>
              </a:rPr>
              <a:pPr>
                <a:spcBef>
                  <a:spcPct val="0"/>
                </a:spcBef>
                <a:buClrTx/>
                <a:buFontTx/>
                <a:buNone/>
              </a:pPr>
              <a:t>2</a:t>
            </a:fld>
            <a:endParaRPr lang="en-US" altLang="en-US" sz="1400">
              <a:ea typeface="DejaVu Sans"/>
              <a:cs typeface="DejaVu Sans"/>
            </a:endParaRPr>
          </a:p>
        </p:txBody>
      </p:sp>
      <p:sp>
        <p:nvSpPr>
          <p:cNvPr id="21507" name="Text Box 1"/>
          <p:cNvSpPr txBox="1">
            <a:spLocks noChangeArrowheads="1"/>
          </p:cNvSpPr>
          <p:nvPr/>
        </p:nvSpPr>
        <p:spPr bwMode="auto">
          <a:xfrm>
            <a:off x="4398963" y="9555163"/>
            <a:ext cx="33258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07809BF7-9A88-4A93-B147-43BD3FCE9C10}"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08" name="Text Box 2"/>
          <p:cNvSpPr txBox="1">
            <a:spLocks noChangeArrowheads="1"/>
          </p:cNvSpPr>
          <p:nvPr/>
        </p:nvSpPr>
        <p:spPr bwMode="auto">
          <a:xfrm>
            <a:off x="4398963" y="9555163"/>
            <a:ext cx="333375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1494D893-022B-4431-89D0-DF365EDCCC16}"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09" name="Text Box 3"/>
          <p:cNvSpPr txBox="1">
            <a:spLocks noChangeArrowheads="1"/>
          </p:cNvSpPr>
          <p:nvPr/>
        </p:nvSpPr>
        <p:spPr bwMode="auto">
          <a:xfrm>
            <a:off x="4398963" y="9555163"/>
            <a:ext cx="33369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4FA1C3FD-0A11-4FC0-AA65-B6145CD3ADAA}"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10" name="Text Box 4"/>
          <p:cNvSpPr txBox="1">
            <a:spLocks noChangeArrowheads="1"/>
          </p:cNvSpPr>
          <p:nvPr/>
        </p:nvSpPr>
        <p:spPr bwMode="auto">
          <a:xfrm>
            <a:off x="4398963" y="9555163"/>
            <a:ext cx="3348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B2F065E-7163-476B-8FA2-BEF3A1D8F30F}"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11" name="Text Box 5"/>
          <p:cNvSpPr txBox="1">
            <a:spLocks noChangeArrowheads="1"/>
          </p:cNvSpPr>
          <p:nvPr/>
        </p:nvSpPr>
        <p:spPr bwMode="auto">
          <a:xfrm>
            <a:off x="4398963" y="9555163"/>
            <a:ext cx="3367087"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F42CB16-98B5-486A-B62A-C1A3C7947FBB}"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12" name="Text Box 6"/>
          <p:cNvSpPr txBox="1">
            <a:spLocks noChangeArrowheads="1"/>
          </p:cNvSpPr>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92052EB5-5292-4432-9B11-3AF82AD43E22}" type="slidenum">
              <a:rPr lang="en-US" altLang="en-US" sz="1400">
                <a:ea typeface="DejaVu Sans"/>
                <a:cs typeface="DejaVu Sans"/>
              </a:rPr>
              <a:pPr algn="r" eaLnBrk="1">
                <a:lnSpc>
                  <a:spcPct val="93000"/>
                </a:lnSpc>
                <a:spcBef>
                  <a:spcPct val="0"/>
                </a:spcBef>
                <a:buClrTx/>
                <a:buFontTx/>
                <a:buNone/>
              </a:pPr>
              <a:t>2</a:t>
            </a:fld>
            <a:endParaRPr lang="en-US" altLang="en-US" sz="1400">
              <a:ea typeface="DejaVu Sans"/>
              <a:cs typeface="DejaVu Sans"/>
            </a:endParaRPr>
          </a:p>
        </p:txBody>
      </p:sp>
      <p:sp>
        <p:nvSpPr>
          <p:cNvPr id="21513" name="Rectangle 7"/>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14" name="Text Box 8"/>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1790220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3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E0ABD9A8-DE48-422C-8E57-6F2404E5148C}" type="slidenum">
              <a:rPr lang="en-US" altLang="en-US" sz="1400" smtClean="0">
                <a:ea typeface="DejaVu Sans"/>
                <a:cs typeface="DejaVu Sans"/>
              </a:rPr>
              <a:pPr>
                <a:spcBef>
                  <a:spcPct val="0"/>
                </a:spcBef>
                <a:buClrTx/>
                <a:buFontTx/>
                <a:buNone/>
              </a:pPr>
              <a:t>17</a:t>
            </a:fld>
            <a:endParaRPr lang="en-US" altLang="en-US" sz="1400">
              <a:ea typeface="DejaVu Sans"/>
              <a:cs typeface="DejaVu Sans"/>
            </a:endParaRPr>
          </a:p>
        </p:txBody>
      </p:sp>
      <p:sp>
        <p:nvSpPr>
          <p:cNvPr id="21507" name="Text Box 1"/>
          <p:cNvSpPr txBox="1">
            <a:spLocks noChangeArrowheads="1"/>
          </p:cNvSpPr>
          <p:nvPr/>
        </p:nvSpPr>
        <p:spPr bwMode="auto">
          <a:xfrm>
            <a:off x="4398963" y="9555163"/>
            <a:ext cx="33258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07809BF7-9A88-4A93-B147-43BD3FCE9C10}"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08" name="Text Box 2"/>
          <p:cNvSpPr txBox="1">
            <a:spLocks noChangeArrowheads="1"/>
          </p:cNvSpPr>
          <p:nvPr/>
        </p:nvSpPr>
        <p:spPr bwMode="auto">
          <a:xfrm>
            <a:off x="4398963" y="9555163"/>
            <a:ext cx="333375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1494D893-022B-4431-89D0-DF365EDCCC16}"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09" name="Text Box 3"/>
          <p:cNvSpPr txBox="1">
            <a:spLocks noChangeArrowheads="1"/>
          </p:cNvSpPr>
          <p:nvPr/>
        </p:nvSpPr>
        <p:spPr bwMode="auto">
          <a:xfrm>
            <a:off x="4398963" y="9555163"/>
            <a:ext cx="33369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4FA1C3FD-0A11-4FC0-AA65-B6145CD3ADAA}"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10" name="Text Box 4"/>
          <p:cNvSpPr txBox="1">
            <a:spLocks noChangeArrowheads="1"/>
          </p:cNvSpPr>
          <p:nvPr/>
        </p:nvSpPr>
        <p:spPr bwMode="auto">
          <a:xfrm>
            <a:off x="4398963" y="9555163"/>
            <a:ext cx="3348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B2F065E-7163-476B-8FA2-BEF3A1D8F30F}"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11" name="Text Box 5"/>
          <p:cNvSpPr txBox="1">
            <a:spLocks noChangeArrowheads="1"/>
          </p:cNvSpPr>
          <p:nvPr/>
        </p:nvSpPr>
        <p:spPr bwMode="auto">
          <a:xfrm>
            <a:off x="4398963" y="9555163"/>
            <a:ext cx="3367087"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F42CB16-98B5-486A-B62A-C1A3C7947FBB}"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12" name="Text Box 6"/>
          <p:cNvSpPr txBox="1">
            <a:spLocks noChangeArrowheads="1"/>
          </p:cNvSpPr>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92052EB5-5292-4432-9B11-3AF82AD43E22}" type="slidenum">
              <a:rPr lang="en-US" altLang="en-US" sz="1400">
                <a:ea typeface="DejaVu Sans"/>
                <a:cs typeface="DejaVu Sans"/>
              </a:rPr>
              <a:pPr algn="r" eaLnBrk="1">
                <a:lnSpc>
                  <a:spcPct val="93000"/>
                </a:lnSpc>
                <a:spcBef>
                  <a:spcPct val="0"/>
                </a:spcBef>
                <a:buClrTx/>
                <a:buFontTx/>
                <a:buNone/>
              </a:pPr>
              <a:t>17</a:t>
            </a:fld>
            <a:endParaRPr lang="en-US" altLang="en-US" sz="1400">
              <a:ea typeface="DejaVu Sans"/>
              <a:cs typeface="DejaVu Sans"/>
            </a:endParaRPr>
          </a:p>
        </p:txBody>
      </p:sp>
      <p:sp>
        <p:nvSpPr>
          <p:cNvPr id="21513" name="Rectangle 7"/>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14" name="Text Box 8"/>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3648330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3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E0ABD9A8-DE48-422C-8E57-6F2404E5148C}" type="slidenum">
              <a:rPr lang="en-US" altLang="en-US" sz="1400" smtClean="0">
                <a:ea typeface="DejaVu Sans"/>
                <a:cs typeface="DejaVu Sans"/>
              </a:rPr>
              <a:pPr>
                <a:spcBef>
                  <a:spcPct val="0"/>
                </a:spcBef>
                <a:buClrTx/>
                <a:buFontTx/>
                <a:buNone/>
              </a:pPr>
              <a:t>21</a:t>
            </a:fld>
            <a:endParaRPr lang="en-US" altLang="en-US" sz="1400">
              <a:ea typeface="DejaVu Sans"/>
              <a:cs typeface="DejaVu Sans"/>
            </a:endParaRPr>
          </a:p>
        </p:txBody>
      </p:sp>
      <p:sp>
        <p:nvSpPr>
          <p:cNvPr id="21507" name="Text Box 1"/>
          <p:cNvSpPr txBox="1">
            <a:spLocks noChangeArrowheads="1"/>
          </p:cNvSpPr>
          <p:nvPr/>
        </p:nvSpPr>
        <p:spPr bwMode="auto">
          <a:xfrm>
            <a:off x="4398963" y="9555163"/>
            <a:ext cx="33258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07809BF7-9A88-4A93-B147-43BD3FCE9C10}"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08" name="Text Box 2"/>
          <p:cNvSpPr txBox="1">
            <a:spLocks noChangeArrowheads="1"/>
          </p:cNvSpPr>
          <p:nvPr/>
        </p:nvSpPr>
        <p:spPr bwMode="auto">
          <a:xfrm>
            <a:off x="4398963" y="9555163"/>
            <a:ext cx="333375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1494D893-022B-4431-89D0-DF365EDCCC16}"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09" name="Text Box 3"/>
          <p:cNvSpPr txBox="1">
            <a:spLocks noChangeArrowheads="1"/>
          </p:cNvSpPr>
          <p:nvPr/>
        </p:nvSpPr>
        <p:spPr bwMode="auto">
          <a:xfrm>
            <a:off x="4398963" y="9555163"/>
            <a:ext cx="33369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4FA1C3FD-0A11-4FC0-AA65-B6145CD3ADAA}"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10" name="Text Box 4"/>
          <p:cNvSpPr txBox="1">
            <a:spLocks noChangeArrowheads="1"/>
          </p:cNvSpPr>
          <p:nvPr/>
        </p:nvSpPr>
        <p:spPr bwMode="auto">
          <a:xfrm>
            <a:off x="4398963" y="9555163"/>
            <a:ext cx="3348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B2F065E-7163-476B-8FA2-BEF3A1D8F30F}"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11" name="Text Box 5"/>
          <p:cNvSpPr txBox="1">
            <a:spLocks noChangeArrowheads="1"/>
          </p:cNvSpPr>
          <p:nvPr/>
        </p:nvSpPr>
        <p:spPr bwMode="auto">
          <a:xfrm>
            <a:off x="4398963" y="9555163"/>
            <a:ext cx="3367087"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F42CB16-98B5-486A-B62A-C1A3C7947FBB}"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12" name="Text Box 6"/>
          <p:cNvSpPr txBox="1">
            <a:spLocks noChangeArrowheads="1"/>
          </p:cNvSpPr>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92052EB5-5292-4432-9B11-3AF82AD43E22}" type="slidenum">
              <a:rPr lang="en-US" altLang="en-US" sz="1400">
                <a:ea typeface="DejaVu Sans"/>
                <a:cs typeface="DejaVu Sans"/>
              </a:rPr>
              <a:pPr algn="r" eaLnBrk="1">
                <a:lnSpc>
                  <a:spcPct val="93000"/>
                </a:lnSpc>
                <a:spcBef>
                  <a:spcPct val="0"/>
                </a:spcBef>
                <a:buClrTx/>
                <a:buFontTx/>
                <a:buNone/>
              </a:pPr>
              <a:t>21</a:t>
            </a:fld>
            <a:endParaRPr lang="en-US" altLang="en-US" sz="1400">
              <a:ea typeface="DejaVu Sans"/>
              <a:cs typeface="DejaVu Sans"/>
            </a:endParaRPr>
          </a:p>
        </p:txBody>
      </p:sp>
      <p:sp>
        <p:nvSpPr>
          <p:cNvPr id="21513" name="Rectangle 7"/>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14" name="Text Box 8"/>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1388074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3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E0ABD9A8-DE48-422C-8E57-6F2404E5148C}" type="slidenum">
              <a:rPr lang="en-US" altLang="en-US" sz="1400" smtClean="0">
                <a:ea typeface="DejaVu Sans"/>
                <a:cs typeface="DejaVu Sans"/>
              </a:rPr>
              <a:pPr>
                <a:spcBef>
                  <a:spcPct val="0"/>
                </a:spcBef>
                <a:buClrTx/>
                <a:buFontTx/>
                <a:buNone/>
              </a:pPr>
              <a:t>25</a:t>
            </a:fld>
            <a:endParaRPr lang="en-US" altLang="en-US" sz="1400">
              <a:ea typeface="DejaVu Sans"/>
              <a:cs typeface="DejaVu Sans"/>
            </a:endParaRPr>
          </a:p>
        </p:txBody>
      </p:sp>
      <p:sp>
        <p:nvSpPr>
          <p:cNvPr id="21507" name="Text Box 1"/>
          <p:cNvSpPr txBox="1">
            <a:spLocks noChangeArrowheads="1"/>
          </p:cNvSpPr>
          <p:nvPr/>
        </p:nvSpPr>
        <p:spPr bwMode="auto">
          <a:xfrm>
            <a:off x="4398963" y="9555163"/>
            <a:ext cx="33258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07809BF7-9A88-4A93-B147-43BD3FCE9C10}"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08" name="Text Box 2"/>
          <p:cNvSpPr txBox="1">
            <a:spLocks noChangeArrowheads="1"/>
          </p:cNvSpPr>
          <p:nvPr/>
        </p:nvSpPr>
        <p:spPr bwMode="auto">
          <a:xfrm>
            <a:off x="4398963" y="9555163"/>
            <a:ext cx="333375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1494D893-022B-4431-89D0-DF365EDCCC16}"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09" name="Text Box 3"/>
          <p:cNvSpPr txBox="1">
            <a:spLocks noChangeArrowheads="1"/>
          </p:cNvSpPr>
          <p:nvPr/>
        </p:nvSpPr>
        <p:spPr bwMode="auto">
          <a:xfrm>
            <a:off x="4398963" y="9555163"/>
            <a:ext cx="33369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4FA1C3FD-0A11-4FC0-AA65-B6145CD3ADAA}"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10" name="Text Box 4"/>
          <p:cNvSpPr txBox="1">
            <a:spLocks noChangeArrowheads="1"/>
          </p:cNvSpPr>
          <p:nvPr/>
        </p:nvSpPr>
        <p:spPr bwMode="auto">
          <a:xfrm>
            <a:off x="4398963" y="9555163"/>
            <a:ext cx="3348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B2F065E-7163-476B-8FA2-BEF3A1D8F30F}"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11" name="Text Box 5"/>
          <p:cNvSpPr txBox="1">
            <a:spLocks noChangeArrowheads="1"/>
          </p:cNvSpPr>
          <p:nvPr/>
        </p:nvSpPr>
        <p:spPr bwMode="auto">
          <a:xfrm>
            <a:off x="4398963" y="9555163"/>
            <a:ext cx="3367087"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F42CB16-98B5-486A-B62A-C1A3C7947FBB}"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12" name="Text Box 6"/>
          <p:cNvSpPr txBox="1">
            <a:spLocks noChangeArrowheads="1"/>
          </p:cNvSpPr>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92052EB5-5292-4432-9B11-3AF82AD43E22}" type="slidenum">
              <a:rPr lang="en-US" altLang="en-US" sz="1400">
                <a:ea typeface="DejaVu Sans"/>
                <a:cs typeface="DejaVu Sans"/>
              </a:rPr>
              <a:pPr algn="r" eaLnBrk="1">
                <a:lnSpc>
                  <a:spcPct val="93000"/>
                </a:lnSpc>
                <a:spcBef>
                  <a:spcPct val="0"/>
                </a:spcBef>
                <a:buClrTx/>
                <a:buFontTx/>
                <a:buNone/>
              </a:pPr>
              <a:t>25</a:t>
            </a:fld>
            <a:endParaRPr lang="en-US" altLang="en-US" sz="1400">
              <a:ea typeface="DejaVu Sans"/>
              <a:cs typeface="DejaVu Sans"/>
            </a:endParaRPr>
          </a:p>
        </p:txBody>
      </p:sp>
      <p:sp>
        <p:nvSpPr>
          <p:cNvPr id="21513" name="Rectangle 7"/>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14" name="Text Box 8"/>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1121836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3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E0ABD9A8-DE48-422C-8E57-6F2404E5148C}" type="slidenum">
              <a:rPr lang="en-US" altLang="en-US" sz="1400" smtClean="0">
                <a:ea typeface="DejaVu Sans"/>
                <a:cs typeface="DejaVu Sans"/>
              </a:rPr>
              <a:pPr>
                <a:spcBef>
                  <a:spcPct val="0"/>
                </a:spcBef>
                <a:buClrTx/>
                <a:buFontTx/>
                <a:buNone/>
              </a:pPr>
              <a:t>31</a:t>
            </a:fld>
            <a:endParaRPr lang="en-US" altLang="en-US" sz="1400">
              <a:ea typeface="DejaVu Sans"/>
              <a:cs typeface="DejaVu Sans"/>
            </a:endParaRPr>
          </a:p>
        </p:txBody>
      </p:sp>
      <p:sp>
        <p:nvSpPr>
          <p:cNvPr id="21507" name="Text Box 1"/>
          <p:cNvSpPr txBox="1">
            <a:spLocks noChangeArrowheads="1"/>
          </p:cNvSpPr>
          <p:nvPr/>
        </p:nvSpPr>
        <p:spPr bwMode="auto">
          <a:xfrm>
            <a:off x="4398963" y="9555163"/>
            <a:ext cx="33258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07809BF7-9A88-4A93-B147-43BD3FCE9C10}"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08" name="Text Box 2"/>
          <p:cNvSpPr txBox="1">
            <a:spLocks noChangeArrowheads="1"/>
          </p:cNvSpPr>
          <p:nvPr/>
        </p:nvSpPr>
        <p:spPr bwMode="auto">
          <a:xfrm>
            <a:off x="4398963" y="9555163"/>
            <a:ext cx="333375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1494D893-022B-4431-89D0-DF365EDCCC16}"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09" name="Text Box 3"/>
          <p:cNvSpPr txBox="1">
            <a:spLocks noChangeArrowheads="1"/>
          </p:cNvSpPr>
          <p:nvPr/>
        </p:nvSpPr>
        <p:spPr bwMode="auto">
          <a:xfrm>
            <a:off x="4398963" y="9555163"/>
            <a:ext cx="33369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4FA1C3FD-0A11-4FC0-AA65-B6145CD3ADAA}"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10" name="Text Box 4"/>
          <p:cNvSpPr txBox="1">
            <a:spLocks noChangeArrowheads="1"/>
          </p:cNvSpPr>
          <p:nvPr/>
        </p:nvSpPr>
        <p:spPr bwMode="auto">
          <a:xfrm>
            <a:off x="4398963" y="9555163"/>
            <a:ext cx="3348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B2F065E-7163-476B-8FA2-BEF3A1D8F30F}"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11" name="Text Box 5"/>
          <p:cNvSpPr txBox="1">
            <a:spLocks noChangeArrowheads="1"/>
          </p:cNvSpPr>
          <p:nvPr/>
        </p:nvSpPr>
        <p:spPr bwMode="auto">
          <a:xfrm>
            <a:off x="4398963" y="9555163"/>
            <a:ext cx="3367087"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6F42CB16-98B5-486A-B62A-C1A3C7947FBB}"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12" name="Text Box 6"/>
          <p:cNvSpPr txBox="1">
            <a:spLocks noChangeArrowheads="1"/>
          </p:cNvSpPr>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lgn="r" eaLnBrk="1">
              <a:lnSpc>
                <a:spcPct val="93000"/>
              </a:lnSpc>
              <a:spcBef>
                <a:spcPct val="0"/>
              </a:spcBef>
              <a:buClrTx/>
              <a:buFontTx/>
              <a:buNone/>
            </a:pPr>
            <a:fld id="{92052EB5-5292-4432-9B11-3AF82AD43E22}" type="slidenum">
              <a:rPr lang="en-US" altLang="en-US" sz="1400">
                <a:ea typeface="DejaVu Sans"/>
                <a:cs typeface="DejaVu Sans"/>
              </a:rPr>
              <a:pPr algn="r" eaLnBrk="1">
                <a:lnSpc>
                  <a:spcPct val="93000"/>
                </a:lnSpc>
                <a:spcBef>
                  <a:spcPct val="0"/>
                </a:spcBef>
                <a:buClrTx/>
                <a:buFontTx/>
                <a:buNone/>
              </a:pPr>
              <a:t>31</a:t>
            </a:fld>
            <a:endParaRPr lang="en-US" altLang="en-US" sz="1400">
              <a:ea typeface="DejaVu Sans"/>
              <a:cs typeface="DejaVu Sans"/>
            </a:endParaRPr>
          </a:p>
        </p:txBody>
      </p:sp>
      <p:sp>
        <p:nvSpPr>
          <p:cNvPr id="21513" name="Rectangle 7"/>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14" name="Text Box 8"/>
          <p:cNvSpPr txBox="1">
            <a:spLocks noChangeArrowheads="1"/>
          </p:cNvSpPr>
          <p:nvPr/>
        </p:nvSpPr>
        <p:spPr bwMode="auto">
          <a:xfrm>
            <a:off x="777875" y="4776788"/>
            <a:ext cx="6218238"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2685156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33</a:t>
            </a:fld>
            <a:endParaRPr lang="en-US"/>
          </a:p>
        </p:txBody>
      </p:sp>
    </p:spTree>
    <p:extLst>
      <p:ext uri="{BB962C8B-B14F-4D97-AF65-F5344CB8AC3E}">
        <p14:creationId xmlns:p14="http://schemas.microsoft.com/office/powerpoint/2010/main" val="10029215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953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95339"/>
            <a:ext cx="5347605" cy="3767006"/>
          </a:xfrm>
          <a:prstGeom prst="rect">
            <a:avLst/>
          </a:prstGeom>
        </p:spPr>
        <p:txBody>
          <a:bodyPr lIns="0" tIns="0" rIns="0" bIns="0"/>
          <a:lstStyle>
            <a:lvl1pPr marL="230188" indent="-230188">
              <a:spcBef>
                <a:spcPts val="984"/>
              </a:spcBef>
              <a:defRPr sz="1800">
                <a:solidFill>
                  <a:srgbClr val="505050"/>
                </a:solidFill>
              </a:defRPr>
            </a:lvl1pPr>
            <a:lvl2pPr marL="514350"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5/3/2023</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Mary Convery | ACE Overview</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35097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96397"/>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74987"/>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349268"/>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5/3/2023</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Mary Convery | ACE Overview</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355599"/>
            <a:ext cx="8675688" cy="4263293"/>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5/3/2023</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Mary Convery | ACE Overview</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349268"/>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28600" y="209593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002331" y="209593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76111" y="209593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57362" y="209593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23671" y="209593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28600" y="788399"/>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002331" y="788399"/>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76111" y="788399"/>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57362" y="788399"/>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23671" y="788399"/>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28600" y="339586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002331" y="339586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76111" y="339586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57362" y="339586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23671" y="3395868"/>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96397"/>
            <a:ext cx="8672513" cy="3794522"/>
          </a:xfrm>
          <a:prstGeom prst="rect">
            <a:avLst/>
          </a:prstGeom>
        </p:spPr>
        <p:txBody>
          <a:bodyPr lIns="0" tIns="0" rIns="0" bIns="0"/>
          <a:lstStyle>
            <a:lvl1pPr marL="230188" indent="-230188">
              <a:spcBef>
                <a:spcPts val="984"/>
              </a:spcBef>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349268"/>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3" name="Text Placeholder 2">
            <a:extLst>
              <a:ext uri="{FF2B5EF4-FFF2-40B4-BE49-F238E27FC236}">
                <a16:creationId xmlns:a16="http://schemas.microsoft.com/office/drawing/2014/main" id="{A34713F2-9821-64FD-E24E-D08AA5F8FA9A}"/>
              </a:ext>
            </a:extLst>
          </p:cNvPr>
          <p:cNvSpPr>
            <a:spLocks noGrp="1"/>
          </p:cNvSpPr>
          <p:nvPr>
            <p:ph type="body" sz="quarter" idx="10"/>
          </p:nvPr>
        </p:nvSpPr>
        <p:spPr>
          <a:xfrm>
            <a:off x="4719638" y="4406900"/>
            <a:ext cx="3073400" cy="736600"/>
          </a:xfrm>
          <a:prstGeom prst="rect">
            <a:avLst/>
          </a:prstGeom>
          <a:solidFill>
            <a:schemeClr val="bg2"/>
          </a:solidFill>
          <a:ln w="12700">
            <a:solidFill>
              <a:srgbClr val="404040"/>
            </a:solidFill>
          </a:ln>
        </p:spPr>
        <p:txBody>
          <a:bodyPr/>
          <a:lstStyle>
            <a:lvl1pPr marL="0" indent="0">
              <a:buNone/>
              <a:defRPr/>
            </a:lvl1pPr>
          </a:lstStyle>
          <a:p>
            <a:pPr lvl="0"/>
            <a:endParaRPr lang="en-US" dirty="0"/>
          </a:p>
        </p:txBody>
      </p:sp>
    </p:spTree>
    <p:extLst>
      <p:ext uri="{BB962C8B-B14F-4D97-AF65-F5344CB8AC3E}">
        <p14:creationId xmlns:p14="http://schemas.microsoft.com/office/powerpoint/2010/main" val="1356681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77749"/>
            <a:ext cx="8686800" cy="481304"/>
          </a:xfrm>
          <a:prstGeom prst="rect">
            <a:avLst/>
          </a:prstGeom>
        </p:spPr>
        <p:txBody>
          <a:bodyPr lIns="0" tIns="0" rIns="0" bIns="0" anchor="b" anchorCtr="0"/>
          <a:lstStyle>
            <a:lvl1pPr>
              <a:defRPr sz="18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1" y="782285"/>
            <a:ext cx="8672513" cy="3740900"/>
          </a:xfrm>
          <a:prstGeom prst="rect">
            <a:avLst/>
          </a:prstGeom>
        </p:spPr>
        <p:txBody>
          <a:bodyPr lIns="0" tIns="0" rIns="0" bIns="0"/>
          <a:lstStyle>
            <a:lvl1pPr>
              <a:defRPr sz="1800">
                <a:solidFill>
                  <a:srgbClr val="404040"/>
                </a:solidFill>
              </a:defRPr>
            </a:lvl1pPr>
            <a:lvl2pPr>
              <a:defRPr sz="1650">
                <a:solidFill>
                  <a:srgbClr val="404040"/>
                </a:solidFill>
              </a:defRPr>
            </a:lvl2pPr>
            <a:lvl3pPr>
              <a:defRPr sz="1500">
                <a:solidFill>
                  <a:srgbClr val="404040"/>
                </a:solidFill>
              </a:defRPr>
            </a:lvl3pPr>
            <a:lvl4pPr>
              <a:defRPr sz="1350">
                <a:solidFill>
                  <a:srgbClr val="404040"/>
                </a:solidFill>
              </a:defRPr>
            </a:lvl4pPr>
            <a:lvl5pPr marL="1543050" indent="-171450">
              <a:buFont typeface="Arial"/>
              <a:buChar char="•"/>
              <a:defRPr sz="135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4" y="4886325"/>
            <a:ext cx="1076325" cy="180975"/>
          </a:xfrm>
        </p:spPr>
        <p:txBody>
          <a:bodyPr/>
          <a:lstStyle>
            <a:lvl1pPr>
              <a:defRPr sz="900"/>
            </a:lvl1pPr>
          </a:lstStyle>
          <a:p>
            <a:fld id="{50889BEA-2B91-403F-ADA4-053DEE04721E}" type="datetime1">
              <a:rPr lang="en-US" altLang="en-US"/>
              <a:pPr/>
              <a:t>3/11/2024</a:t>
            </a:fld>
            <a:endParaRPr lang="en-US" altLang="en-US"/>
          </a:p>
        </p:txBody>
      </p:sp>
      <p:sp>
        <p:nvSpPr>
          <p:cNvPr id="5" name="Footer Placeholder 4"/>
          <p:cNvSpPr>
            <a:spLocks noGrp="1"/>
          </p:cNvSpPr>
          <p:nvPr>
            <p:ph type="ftr" sz="quarter" idx="11"/>
          </p:nvPr>
        </p:nvSpPr>
        <p:spPr/>
        <p:txBody>
          <a:bodyPr/>
          <a:lstStyle>
            <a:lvl1pPr>
              <a:defRPr sz="900" dirty="0" smtClean="0">
                <a:solidFill>
                  <a:srgbClr val="004C97"/>
                </a:solidFill>
              </a:defRPr>
            </a:lvl1pPr>
          </a:lstStyle>
          <a:p>
            <a:pPr>
              <a:defRPr/>
            </a:pPr>
            <a:r>
              <a:rPr lang="en-US"/>
              <a:t>Presenter | Presentation Title</a:t>
            </a:r>
            <a:endParaRPr lang="en-US" b="1"/>
          </a:p>
        </p:txBody>
      </p:sp>
      <p:sp>
        <p:nvSpPr>
          <p:cNvPr id="6" name="Slide Number Placeholder 5"/>
          <p:cNvSpPr>
            <a:spLocks noGrp="1"/>
          </p:cNvSpPr>
          <p:nvPr>
            <p:ph type="sldNum" sz="quarter" idx="12"/>
          </p:nvPr>
        </p:nvSpPr>
        <p:spPr/>
        <p:txBody>
          <a:bodyPr/>
          <a:lstStyle>
            <a:lvl1pPr>
              <a:defRPr sz="900"/>
            </a:lvl1pPr>
          </a:lstStyle>
          <a:p>
            <a:fld id="{52E9C158-AEF1-41A2-A6CE-6F0BAB305EFD}" type="slidenum">
              <a:rPr lang="en-US" altLang="en-US"/>
              <a:pPr/>
              <a:t>‹#›</a:t>
            </a:fld>
            <a:endParaRPr lang="en-US" altLang="en-US"/>
          </a:p>
        </p:txBody>
      </p:sp>
    </p:spTree>
    <p:extLst>
      <p:ext uri="{BB962C8B-B14F-4D97-AF65-F5344CB8AC3E}">
        <p14:creationId xmlns:p14="http://schemas.microsoft.com/office/powerpoint/2010/main" val="1176237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en-US" altLang="en-US"/>
              <a:t>Wednesday, October 23, 2013</a:t>
            </a:r>
          </a:p>
        </p:txBody>
      </p:sp>
      <p:sp>
        <p:nvSpPr>
          <p:cNvPr id="3" name="Rectangle 7"/>
          <p:cNvSpPr>
            <a:spLocks noGrp="1" noChangeArrowheads="1"/>
          </p:cNvSpPr>
          <p:nvPr>
            <p:ph type="sldNum" idx="11"/>
          </p:nvPr>
        </p:nvSpPr>
        <p:spPr>
          <a:ln/>
        </p:spPr>
        <p:txBody>
          <a:bodyPr/>
          <a:lstStyle>
            <a:lvl1pPr>
              <a:defRPr/>
            </a:lvl1pPr>
          </a:lstStyle>
          <a:p>
            <a:pPr>
              <a:defRPr/>
            </a:pPr>
            <a:fld id="{C2E44C4D-BEB7-4624-8D2A-34E58A073E98}" type="slidenum">
              <a:rPr lang="en-US" altLang="en-US"/>
              <a:pPr>
                <a:defRPr/>
              </a:pPr>
              <a:t>‹#›</a:t>
            </a:fld>
            <a:endParaRPr lang="en-US" altLang="en-US"/>
          </a:p>
        </p:txBody>
      </p:sp>
    </p:spTree>
    <p:extLst>
      <p:ext uri="{BB962C8B-B14F-4D97-AF65-F5344CB8AC3E}">
        <p14:creationId xmlns:p14="http://schemas.microsoft.com/office/powerpoint/2010/main" val="1305574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290613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17762" y="612648"/>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3733932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18288"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2746688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23739663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1039701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4458797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20917704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13571568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228603" y="728664"/>
            <a:ext cx="8672513" cy="3794522"/>
          </a:xfrm>
          <a:prstGeom prst="rect">
            <a:avLst/>
          </a:prstGeom>
        </p:spPr>
        <p:txBody>
          <a:bodyPr lIns="0" tIns="0" rIns="0" bIns="0"/>
          <a:lstStyle>
            <a:lvl1pPr marL="230188" indent="-230188">
              <a:spcBef>
                <a:spcPts val="984"/>
              </a:spcBef>
              <a:defRPr sz="1800">
                <a:solidFill>
                  <a:srgbClr val="505050"/>
                </a:solidFill>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a:solidFill>
                  <a:srgbClr val="505050"/>
                </a:solidFill>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a:solidFill>
                  <a:srgbClr val="505050"/>
                </a:solidFill>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a:solidFill>
                  <a:srgbClr val="505050"/>
                </a:solidFill>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a:solidFill>
                  <a:srgbClr val="505050"/>
                </a:solidFill>
              </a:defRPr>
            </a:lvl5pPr>
          </a:lstStyle>
          <a:p>
            <a:pPr lvl="0"/>
            <a:r>
              <a:rPr lang="en-US" dirty="0"/>
              <a:t>Click to edit Master text styles.</a:t>
            </a:r>
          </a:p>
          <a:p>
            <a:pPr marL="512763"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Second level</a:t>
            </a:r>
          </a:p>
          <a:p>
            <a:pPr marL="803275"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Third level</a:t>
            </a:r>
          </a:p>
          <a:p>
            <a:pPr marL="1085850" marR="0" lvl="3" indent="-228600" algn="l" defTabSz="457200" rtl="0" eaLnBrk="1" fontAlgn="base" latinLnBrk="0" hangingPunct="1">
              <a:lnSpc>
                <a:spcPct val="100000"/>
              </a:lnSpc>
              <a:spcBef>
                <a:spcPts val="984"/>
              </a:spcBef>
              <a:spcAft>
                <a:spcPct val="0"/>
              </a:spcAft>
              <a:buClrTx/>
              <a:buSzTx/>
              <a:buFont typeface="Arial" charset="0"/>
              <a:buChar char="–"/>
              <a:tabLst/>
              <a:defRPr/>
            </a:pPr>
            <a:r>
              <a:rPr lang="en-US" dirty="0"/>
              <a:t>Fourth level</a:t>
            </a:r>
          </a:p>
          <a:p>
            <a:pPr marL="1370013" marR="0" lvl="4" indent="-230188" algn="l" defTabSz="457200" rtl="0" eaLnBrk="1" fontAlgn="base" latinLnBrk="0" hangingPunct="1">
              <a:lnSpc>
                <a:spcPct val="100000"/>
              </a:lnSpc>
              <a:spcBef>
                <a:spcPts val="984"/>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505183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0" marR="0" indent="0" algn="l" defTabSz="457200" rtl="0" eaLnBrk="1" fontAlgn="base" latinLnBrk="0" hangingPunct="1">
              <a:lnSpc>
                <a:spcPct val="100000"/>
              </a:lnSpc>
              <a:spcBef>
                <a:spcPts val="984"/>
              </a:spcBef>
              <a:spcAft>
                <a:spcPct val="0"/>
              </a:spcAft>
              <a:buClrTx/>
              <a:buSzTx/>
              <a:buFont typeface="Arial" charset="0"/>
              <a:buNone/>
              <a:tabLst/>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2763"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836061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4350"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5/3/2023</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Mary Convery | ACE Overview</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699141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179980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5/3/2023</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Mary Convery | ACE Overview</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3096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5/3/2023</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Mary Convery | ACE Overview</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7542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25115686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r>
              <a:rPr lang="en-US" altLang="en-US"/>
              <a:t>Wednesday, October 23, 2013</a:t>
            </a:r>
          </a:p>
        </p:txBody>
      </p:sp>
      <p:sp>
        <p:nvSpPr>
          <p:cNvPr id="3" name="Rectangle 7"/>
          <p:cNvSpPr>
            <a:spLocks noGrp="1" noChangeArrowheads="1"/>
          </p:cNvSpPr>
          <p:nvPr>
            <p:ph type="sldNum" idx="11"/>
          </p:nvPr>
        </p:nvSpPr>
        <p:spPr>
          <a:ln/>
        </p:spPr>
        <p:txBody>
          <a:bodyPr/>
          <a:lstStyle>
            <a:lvl1pPr>
              <a:defRPr/>
            </a:lvl1pPr>
          </a:lstStyle>
          <a:p>
            <a:pPr>
              <a:defRPr/>
            </a:pPr>
            <a:fld id="{C2E44C4D-BEB7-4624-8D2A-34E58A073E98}" type="slidenum">
              <a:rPr lang="en-US" altLang="en-US"/>
              <a:pPr>
                <a:defRPr/>
              </a:pPr>
              <a:t>‹#›</a:t>
            </a:fld>
            <a:endParaRPr lang="en-US" altLang="en-US"/>
          </a:p>
        </p:txBody>
      </p:sp>
    </p:spTree>
    <p:extLst>
      <p:ext uri="{BB962C8B-B14F-4D97-AF65-F5344CB8AC3E}">
        <p14:creationId xmlns:p14="http://schemas.microsoft.com/office/powerpoint/2010/main" val="3570820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3951907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426473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256609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4921467"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cxnSp>
        <p:nvCxnSpPr>
          <p:cNvPr id="12" name="Straight Connector 11"/>
          <p:cNvCxnSpPr/>
          <p:nvPr userDrawn="1"/>
        </p:nvCxnSpPr>
        <p:spPr>
          <a:xfrm>
            <a:off x="5670218" y="4291754"/>
            <a:ext cx="3257550" cy="0"/>
          </a:xfrm>
          <a:prstGeom prst="line">
            <a:avLst/>
          </a:prstGeom>
          <a:ln w="28575" cmpd="sng">
            <a:solidFill>
              <a:srgbClr val="99D6EA"/>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userDrawn="1"/>
        </p:nvSpPr>
        <p:spPr>
          <a:xfrm>
            <a:off x="5665202" y="4052009"/>
            <a:ext cx="3143723" cy="184666"/>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200" dirty="0">
                <a:latin typeface="Helvetica"/>
                <a:cs typeface="Helvetica"/>
              </a:rPr>
              <a:t>In partnership with:   </a:t>
            </a:r>
          </a:p>
        </p:txBody>
      </p:sp>
    </p:spTree>
    <p:extLst>
      <p:ext uri="{BB962C8B-B14F-4D97-AF65-F5344CB8AC3E}">
        <p14:creationId xmlns:p14="http://schemas.microsoft.com/office/powerpoint/2010/main" val="2138156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96397"/>
            <a:ext cx="8672513" cy="3794522"/>
          </a:xfrm>
          <a:prstGeom prst="rect">
            <a:avLst/>
          </a:prstGeom>
        </p:spPr>
        <p:txBody>
          <a:bodyPr lIns="0" tIns="0" rIns="0" bIns="0"/>
          <a:lstStyle>
            <a:lvl1pPr marL="230188" indent="-230188">
              <a:spcBef>
                <a:spcPts val="984"/>
              </a:spcBef>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92524"/>
            <a:ext cx="8686800" cy="320908"/>
          </a:xfrm>
          <a:prstGeom prst="rect">
            <a:avLst/>
          </a:prstGeom>
        </p:spPr>
        <p:txBody>
          <a:bodyPr lIns="0" tIns="0" rIns="0" bIns="0" anchor="b" anchorCtr="0"/>
          <a:lstStyle>
            <a:lvl1pPr>
              <a:defRPr sz="2200">
                <a:solidFill>
                  <a:srgbClr val="004C97"/>
                </a:solidFill>
              </a:defRPr>
            </a:lvl1pPr>
          </a:lstStyle>
          <a:p>
            <a:r>
              <a:rPr lang="en-US" dirty="0"/>
              <a:t>Click to edit Master title style</a:t>
            </a:r>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96397"/>
            <a:ext cx="4206240" cy="2725341"/>
          </a:xfrm>
          <a:prstGeom prst="rect">
            <a:avLst/>
          </a:prstGeom>
        </p:spPr>
        <p:txBody>
          <a:bodyPr lIns="0" tIns="0" rIns="0" bIns="0"/>
          <a:lstStyle>
            <a:lvl1pPr marL="230188" indent="-230188">
              <a:spcBef>
                <a:spcPts val="984"/>
              </a:spcBef>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96397"/>
            <a:ext cx="4215383" cy="2725341"/>
          </a:xfrm>
          <a:prstGeom prst="rect">
            <a:avLst/>
          </a:prstGeom>
        </p:spPr>
        <p:txBody>
          <a:bodyPr lIns="0" tIns="0" rIns="0" bIns="0"/>
          <a:lstStyle>
            <a:lvl1pPr marL="230188" indent="-230188">
              <a:spcBef>
                <a:spcPts val="984"/>
              </a:spcBef>
              <a:defRPr sz="1800">
                <a:solidFill>
                  <a:srgbClr val="505050"/>
                </a:solidFill>
              </a:defRPr>
            </a:lvl1pPr>
            <a:lvl2pPr marL="512763"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641561"/>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641561"/>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349268"/>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10" name="Group 9">
            <a:extLst>
              <a:ext uri="{FF2B5EF4-FFF2-40B4-BE49-F238E27FC236}">
                <a16:creationId xmlns:a16="http://schemas.microsoft.com/office/drawing/2014/main" id="{2AEAF8D7-9E97-AA4D-8487-CA2D4C7C0B08}"/>
              </a:ext>
            </a:extLst>
          </p:cNvPr>
          <p:cNvGrpSpPr>
            <a:grpSpLocks noChangeAspect="1"/>
          </p:cNvGrpSpPr>
          <p:nvPr userDrawn="1"/>
        </p:nvGrpSpPr>
        <p:grpSpPr>
          <a:xfrm>
            <a:off x="215900" y="4670857"/>
            <a:ext cx="8699500" cy="202387"/>
            <a:chOff x="600217" y="6229673"/>
            <a:chExt cx="8297721" cy="257386"/>
          </a:xfrm>
        </p:grpSpPr>
        <p:cxnSp>
          <p:nvCxnSpPr>
            <p:cNvPr id="11" name="Straight Connector 10">
              <a:extLst>
                <a:ext uri="{FF2B5EF4-FFF2-40B4-BE49-F238E27FC236}">
                  <a16:creationId xmlns:a16="http://schemas.microsoft.com/office/drawing/2014/main" id="{24D3D112-DF9B-9A4D-8B9D-29CE3CAF3F88}"/>
                </a:ext>
              </a:extLst>
            </p:cNvPr>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2" name="Picture 6" descr="FermiLogo_RGB_NALBlue.png">
              <a:extLst>
                <a:ext uri="{FF2B5EF4-FFF2-40B4-BE49-F238E27FC236}">
                  <a16:creationId xmlns:a16="http://schemas.microsoft.com/office/drawing/2014/main" id="{6D02763F-40A7-9F4E-9117-02DB77597369}"/>
                </a:ext>
              </a:extLst>
            </p:cNvPr>
            <p:cNvPicPr>
              <a:picLocks/>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3" r:id="rId2"/>
    <p:sldLayoutId id="2147484124" r:id="rId3"/>
    <p:sldLayoutId id="2147484125" r:id="rId4"/>
    <p:sldLayoutId id="2147484126" r:id="rId5"/>
    <p:sldLayoutId id="2147484127" r:id="rId6"/>
    <p:sldLayoutId id="2147484128" r:id="rId7"/>
    <p:sldLayoutId id="2147484104" r:id="rId8"/>
    <p:sldLayoutId id="2147484105" r:id="rId9"/>
    <p:sldLayoutId id="2147484120" r:id="rId10"/>
    <p:sldLayoutId id="2147484103" r:id="rId11"/>
    <p:sldLayoutId id="2147484122" r:id="rId12"/>
    <p:sldLayoutId id="2147484116" r:id="rId13"/>
    <p:sldLayoutId id="2147484143" r:id="rId14"/>
    <p:sldLayoutId id="2147484145" r:id="rId15"/>
    <p:sldLayoutId id="2147484146" r:id="rId16"/>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5/3/2023</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Mary Convery | ACE Overview</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176176721"/>
      </p:ext>
    </p:extLst>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 id="2147484142" r:id="rId13"/>
    <p:sldLayoutId id="2147484147" r:id="rId14"/>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image" Target="../media/image33.tiff"/><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14.xml"/><Relationship Id="rId6" Type="http://schemas.openxmlformats.org/officeDocument/2006/relationships/image" Target="../media/image31.tiff"/><Relationship Id="rId5" Type="http://schemas.openxmlformats.org/officeDocument/2006/relationships/image" Target="../media/image30.png"/><Relationship Id="rId10" Type="http://schemas.openxmlformats.org/officeDocument/2006/relationships/image" Target="../media/image35.tiff"/><Relationship Id="rId4" Type="http://schemas.openxmlformats.org/officeDocument/2006/relationships/image" Target="../media/image29.png"/><Relationship Id="rId9" Type="http://schemas.openxmlformats.org/officeDocument/2006/relationships/image" Target="../media/image34.tif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em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hyperlink" Target="https://indico.fnal.gov/event/59663/"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tif"/><Relationship Id="rId4" Type="http://schemas.openxmlformats.org/officeDocument/2006/relationships/image" Target="../media/image16.tif"/></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8B578B1-E82F-4AC3-3FA4-016FE4D55DAC}"/>
              </a:ext>
            </a:extLst>
          </p:cNvPr>
          <p:cNvSpPr>
            <a:spLocks noGrp="1"/>
          </p:cNvSpPr>
          <p:nvPr>
            <p:ph type="body" sz="quarter" idx="10"/>
          </p:nvPr>
        </p:nvSpPr>
        <p:spPr>
          <a:xfrm>
            <a:off x="341928" y="3996570"/>
            <a:ext cx="8494576" cy="935794"/>
          </a:xfrm>
        </p:spPr>
        <p:txBody>
          <a:bodyPr/>
          <a:lstStyle/>
          <a:p>
            <a:r>
              <a:rPr lang="en-US" sz="1600" b="1"/>
              <a:t>Jeff Eldred</a:t>
            </a:r>
            <a:endParaRPr lang="en-US" sz="1600" dirty="0"/>
          </a:p>
          <a:p>
            <a:r>
              <a:rPr lang="en-US"/>
              <a:t>IMCC </a:t>
            </a:r>
            <a:r>
              <a:rPr lang="en-US" sz="1600"/>
              <a:t>202</a:t>
            </a:r>
            <a:r>
              <a:rPr lang="en-US"/>
              <a:t>4 Annual Meeting</a:t>
            </a:r>
          </a:p>
          <a:p>
            <a:r>
              <a:rPr lang="en-US" sz="1600"/>
              <a:t>March </a:t>
            </a:r>
            <a:r>
              <a:rPr lang="en-US"/>
              <a:t>13rd</a:t>
            </a:r>
            <a:r>
              <a:rPr lang="en-US" sz="1600"/>
              <a:t> 2024</a:t>
            </a:r>
            <a:endParaRPr lang="en-US" sz="1600" dirty="0"/>
          </a:p>
        </p:txBody>
      </p:sp>
      <p:sp>
        <p:nvSpPr>
          <p:cNvPr id="11" name="Text Placeholder 10">
            <a:extLst>
              <a:ext uri="{FF2B5EF4-FFF2-40B4-BE49-F238E27FC236}">
                <a16:creationId xmlns:a16="http://schemas.microsoft.com/office/drawing/2014/main" id="{0B648B1C-7FC1-EB31-8C6E-1AAC4FF29689}"/>
              </a:ext>
            </a:extLst>
          </p:cNvPr>
          <p:cNvSpPr>
            <a:spLocks noGrp="1"/>
          </p:cNvSpPr>
          <p:nvPr>
            <p:ph type="body" sz="quarter" idx="11"/>
          </p:nvPr>
        </p:nvSpPr>
        <p:spPr/>
        <p:txBody>
          <a:bodyPr>
            <a:normAutofit fontScale="92500" lnSpcReduction="20000"/>
          </a:bodyPr>
          <a:lstStyle/>
          <a:p>
            <a:r>
              <a:rPr lang="en-US"/>
              <a:t>Fermilab Proton Complex &amp;</a:t>
            </a:r>
          </a:p>
          <a:p>
            <a:r>
              <a:rPr lang="en-US"/>
              <a:t>Planning for Muon Collider Proton Driver</a:t>
            </a:r>
            <a:endParaRPr lang="en-US" dirty="0"/>
          </a:p>
        </p:txBody>
      </p:sp>
    </p:spTree>
    <p:extLst>
      <p:ext uri="{BB962C8B-B14F-4D97-AF65-F5344CB8AC3E}">
        <p14:creationId xmlns:p14="http://schemas.microsoft.com/office/powerpoint/2010/main" val="2422742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B75E850-39A3-E1C3-37F2-086FC2B28911}"/>
              </a:ext>
            </a:extLst>
          </p:cNvPr>
          <p:cNvPicPr>
            <a:picLocks noChangeAspect="1"/>
          </p:cNvPicPr>
          <p:nvPr/>
        </p:nvPicPr>
        <p:blipFill>
          <a:blip r:embed="rId2"/>
          <a:srcRect/>
          <a:stretch/>
        </p:blipFill>
        <p:spPr>
          <a:xfrm>
            <a:off x="401781" y="706784"/>
            <a:ext cx="6782174" cy="3222688"/>
          </a:xfrm>
          <a:prstGeom prst="rect">
            <a:avLst/>
          </a:prstGeom>
          <a:noFill/>
        </p:spPr>
      </p:pic>
      <p:sp>
        <p:nvSpPr>
          <p:cNvPr id="11" name="TextBox 10">
            <a:extLst>
              <a:ext uri="{FF2B5EF4-FFF2-40B4-BE49-F238E27FC236}">
                <a16:creationId xmlns:a16="http://schemas.microsoft.com/office/drawing/2014/main" id="{803D1F5C-7D52-64AD-18D1-BECC43544275}"/>
              </a:ext>
            </a:extLst>
          </p:cNvPr>
          <p:cNvSpPr txBox="1"/>
          <p:nvPr/>
        </p:nvSpPr>
        <p:spPr>
          <a:xfrm>
            <a:off x="7188495" y="1068421"/>
            <a:ext cx="369332" cy="2348206"/>
          </a:xfrm>
          <a:prstGeom prst="rect">
            <a:avLst/>
          </a:prstGeom>
          <a:noFill/>
        </p:spPr>
        <p:txBody>
          <a:bodyPr vert="vert" wrap="square" rtlCol="0">
            <a:spAutoFit/>
          </a:bodyPr>
          <a:lstStyle/>
          <a:p>
            <a:r>
              <a:rPr lang="en-US" sz="1200" dirty="0">
                <a:solidFill>
                  <a:schemeClr val="accent6"/>
                </a:solidFill>
              </a:rPr>
              <a:t>Updated from J. Eldred, JINST 2019</a:t>
            </a:r>
          </a:p>
        </p:txBody>
      </p:sp>
      <p:sp>
        <p:nvSpPr>
          <p:cNvPr id="12" name="Content Placeholder 8">
            <a:extLst>
              <a:ext uri="{FF2B5EF4-FFF2-40B4-BE49-F238E27FC236}">
                <a16:creationId xmlns:a16="http://schemas.microsoft.com/office/drawing/2014/main" id="{0F5528FE-201A-30B1-E8C8-5876AE62D89A}"/>
              </a:ext>
            </a:extLst>
          </p:cNvPr>
          <p:cNvSpPr>
            <a:spLocks noGrp="1"/>
          </p:cNvSpPr>
          <p:nvPr>
            <p:ph idx="1"/>
          </p:nvPr>
        </p:nvSpPr>
        <p:spPr>
          <a:xfrm>
            <a:off x="400567" y="4075079"/>
            <a:ext cx="8545178" cy="639535"/>
          </a:xfrm>
        </p:spPr>
        <p:txBody>
          <a:bodyPr/>
          <a:lstStyle/>
          <a:p>
            <a:pPr marL="0" indent="0">
              <a:spcBef>
                <a:spcPts val="300"/>
              </a:spcBef>
              <a:buNone/>
            </a:pPr>
            <a:r>
              <a:rPr lang="en-US" sz="1800" dirty="0"/>
              <a:t>PIP-II upgrade will provide</a:t>
            </a:r>
            <a:r>
              <a:rPr lang="en-US" dirty="0"/>
              <a:t> proton power of 1.2 MW (at most 1.35 MW).</a:t>
            </a:r>
          </a:p>
          <a:p>
            <a:pPr marL="0" indent="0">
              <a:spcBef>
                <a:spcPts val="300"/>
              </a:spcBef>
              <a:buNone/>
            </a:pPr>
            <a:r>
              <a:rPr lang="en-US" dirty="0">
                <a:solidFill>
                  <a:schemeClr val="accent3">
                    <a:lumMod val="75000"/>
                  </a:schemeClr>
                </a:solidFill>
              </a:rPr>
              <a:t>ACE upgrade </a:t>
            </a:r>
            <a:r>
              <a:rPr lang="en-US">
                <a:solidFill>
                  <a:schemeClr val="accent3">
                    <a:lumMod val="75000"/>
                  </a:schemeClr>
                </a:solidFill>
              </a:rPr>
              <a:t>to 2+ </a:t>
            </a:r>
            <a:r>
              <a:rPr lang="en-US" dirty="0">
                <a:solidFill>
                  <a:schemeClr val="accent3">
                    <a:lumMod val="75000"/>
                  </a:schemeClr>
                </a:solidFill>
              </a:rPr>
              <a:t>MW will make best use of the 40 </a:t>
            </a:r>
            <a:r>
              <a:rPr lang="en-US" dirty="0" err="1">
                <a:solidFill>
                  <a:schemeClr val="accent3">
                    <a:lumMod val="75000"/>
                  </a:schemeClr>
                </a:solidFill>
              </a:rPr>
              <a:t>kT</a:t>
            </a:r>
            <a:r>
              <a:rPr lang="en-US" dirty="0">
                <a:solidFill>
                  <a:schemeClr val="accent3">
                    <a:lumMod val="75000"/>
                  </a:schemeClr>
                </a:solidFill>
              </a:rPr>
              <a:t> DUNE detector.</a:t>
            </a:r>
            <a:endParaRPr lang="en-US" sz="1800" dirty="0">
              <a:solidFill>
                <a:schemeClr val="accent3">
                  <a:lumMod val="75000"/>
                </a:schemeClr>
              </a:solidFill>
            </a:endParaRPr>
          </a:p>
        </p:txBody>
      </p:sp>
      <p:sp>
        <p:nvSpPr>
          <p:cNvPr id="24" name="Title 2">
            <a:extLst>
              <a:ext uri="{FF2B5EF4-FFF2-40B4-BE49-F238E27FC236}">
                <a16:creationId xmlns:a16="http://schemas.microsoft.com/office/drawing/2014/main" id="{5DFFA9EF-83DF-2483-DDE1-BBFC04B7D2F2}"/>
              </a:ext>
            </a:extLst>
          </p:cNvPr>
          <p:cNvSpPr>
            <a:spLocks noGrp="1"/>
          </p:cNvSpPr>
          <p:nvPr>
            <p:ph type="title"/>
          </p:nvPr>
        </p:nvSpPr>
        <p:spPr>
          <a:xfrm>
            <a:off x="228600" y="192524"/>
            <a:ext cx="8686800" cy="320908"/>
          </a:xfrm>
        </p:spPr>
        <p:txBody>
          <a:bodyPr/>
          <a:lstStyle/>
          <a:p>
            <a:r>
              <a:rPr lang="en-US" sz="2000" dirty="0"/>
              <a:t>Past &amp; Future Long Baseline Neutrino Program </a:t>
            </a:r>
            <a:r>
              <a:rPr lang="en-US" sz="2000" dirty="0">
                <a:solidFill>
                  <a:schemeClr val="accent3">
                    <a:lumMod val="75000"/>
                  </a:schemeClr>
                </a:solidFill>
              </a:rPr>
              <a:t>(with ACE)</a:t>
            </a:r>
          </a:p>
        </p:txBody>
      </p:sp>
      <p:sp>
        <p:nvSpPr>
          <p:cNvPr id="3" name="Content Placeholder 8">
            <a:extLst>
              <a:ext uri="{FF2B5EF4-FFF2-40B4-BE49-F238E27FC236}">
                <a16:creationId xmlns:a16="http://schemas.microsoft.com/office/drawing/2014/main" id="{7B1321B0-1FFC-C150-7B41-470E068D99A0}"/>
              </a:ext>
            </a:extLst>
          </p:cNvPr>
          <p:cNvSpPr txBox="1">
            <a:spLocks/>
          </p:cNvSpPr>
          <p:nvPr/>
        </p:nvSpPr>
        <p:spPr>
          <a:xfrm>
            <a:off x="1270450" y="759816"/>
            <a:ext cx="754332" cy="159486"/>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1800" kern="1200">
                <a:solidFill>
                  <a:srgbClr val="40404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50" kern="1200">
                <a:solidFill>
                  <a:srgbClr val="40404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500" kern="1200">
                <a:solidFill>
                  <a:srgbClr val="40404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350" kern="1200">
                <a:solidFill>
                  <a:srgbClr val="404040"/>
                </a:solidFill>
                <a:latin typeface="Helvetica"/>
                <a:ea typeface="ＭＳ Ｐゴシック" charset="0"/>
                <a:cs typeface="ＭＳ Ｐゴシック" charset="0"/>
              </a:defRPr>
            </a:lvl4pPr>
            <a:lvl5pPr marL="1543050" indent="-171450" algn="l" defTabSz="457200" rtl="0" eaLnBrk="1" fontAlgn="base" hangingPunct="1">
              <a:spcBef>
                <a:spcPct val="20000"/>
              </a:spcBef>
              <a:spcAft>
                <a:spcPct val="0"/>
              </a:spcAft>
              <a:buFont typeface="Arial"/>
              <a:buChar char="•"/>
              <a:defRPr sz="1350" kern="1200">
                <a:solidFill>
                  <a:srgbClr val="40404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300"/>
              </a:spcBef>
              <a:buFont typeface="Arial" charset="0"/>
              <a:buNone/>
            </a:pPr>
            <a:r>
              <a:rPr lang="en-US" sz="1200" b="1" dirty="0">
                <a:solidFill>
                  <a:schemeClr val="accent3">
                    <a:lumMod val="75000"/>
                  </a:schemeClr>
                </a:solidFill>
              </a:rPr>
              <a:t>Proposed</a:t>
            </a:r>
          </a:p>
        </p:txBody>
      </p:sp>
      <p:sp>
        <p:nvSpPr>
          <p:cNvPr id="2" name="Slide Number Placeholder 5">
            <a:extLst>
              <a:ext uri="{FF2B5EF4-FFF2-40B4-BE49-F238E27FC236}">
                <a16:creationId xmlns:a16="http://schemas.microsoft.com/office/drawing/2014/main" id="{35F9641F-6F78-4DAE-583E-8B632204BC2A}"/>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10</a:t>
            </a:fld>
            <a:endParaRPr lang="en-US" altLang="en-US" sz="1350" b="1" dirty="0">
              <a:solidFill>
                <a:srgbClr val="004C97"/>
              </a:solidFill>
              <a:latin typeface="Helvetica" panose="020B0604020202020204" pitchFamily="34" charset="0"/>
            </a:endParaRPr>
          </a:p>
        </p:txBody>
      </p:sp>
      <p:sp>
        <p:nvSpPr>
          <p:cNvPr id="4" name="Date Placeholder 3">
            <a:extLst>
              <a:ext uri="{FF2B5EF4-FFF2-40B4-BE49-F238E27FC236}">
                <a16:creationId xmlns:a16="http://schemas.microsoft.com/office/drawing/2014/main" id="{C72F5743-3BEC-88C5-E439-6491F39BD9E4}"/>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5" name="Footer Placeholder 4">
            <a:extLst>
              <a:ext uri="{FF2B5EF4-FFF2-40B4-BE49-F238E27FC236}">
                <a16:creationId xmlns:a16="http://schemas.microsoft.com/office/drawing/2014/main" id="{FF842360-FA18-327E-51E8-91D7CBACAED1}"/>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2238072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8304568C-8AEE-5858-698E-38ABBF32176D}"/>
              </a:ext>
            </a:extLst>
          </p:cNvPr>
          <p:cNvSpPr>
            <a:spLocks noGrp="1"/>
          </p:cNvSpPr>
          <p:nvPr>
            <p:ph type="title"/>
          </p:nvPr>
        </p:nvSpPr>
        <p:spPr>
          <a:xfrm>
            <a:off x="228600" y="192524"/>
            <a:ext cx="8686800" cy="320908"/>
          </a:xfrm>
        </p:spPr>
        <p:txBody>
          <a:bodyPr/>
          <a:lstStyle/>
          <a:p>
            <a:r>
              <a:rPr lang="en-US" sz="2000" dirty="0"/>
              <a:t>Accelerator Complex Evolution (ACE) plan</a:t>
            </a:r>
          </a:p>
        </p:txBody>
      </p:sp>
      <p:sp>
        <p:nvSpPr>
          <p:cNvPr id="3" name="Title 2">
            <a:extLst>
              <a:ext uri="{FF2B5EF4-FFF2-40B4-BE49-F238E27FC236}">
                <a16:creationId xmlns:a16="http://schemas.microsoft.com/office/drawing/2014/main" id="{3E7B436F-DDD4-686D-03D4-C383456B62C7}"/>
              </a:ext>
            </a:extLst>
          </p:cNvPr>
          <p:cNvSpPr txBox="1">
            <a:spLocks/>
          </p:cNvSpPr>
          <p:nvPr/>
        </p:nvSpPr>
        <p:spPr>
          <a:xfrm>
            <a:off x="7792721" y="2135562"/>
            <a:ext cx="1252790" cy="646331"/>
          </a:xfrm>
          <a:prstGeom prst="rect">
            <a:avLst/>
          </a:prstGeom>
        </p:spPr>
        <p:txBody>
          <a:bodyPr lIns="0" tIns="0" rIns="0" bIns="0" anchor="b" anchorCtr="0"/>
          <a:lstStyle>
            <a:lvl1pPr algn="l" defTabSz="457200" rtl="0" eaLnBrk="1" fontAlgn="base" hangingPunct="1">
              <a:spcBef>
                <a:spcPct val="0"/>
              </a:spcBef>
              <a:spcAft>
                <a:spcPct val="0"/>
              </a:spcAft>
              <a:defRPr sz="18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sz="2000" dirty="0"/>
              <a:t>ACE-MIRT</a:t>
            </a:r>
          </a:p>
          <a:p>
            <a:r>
              <a:rPr lang="en-US" sz="1200" dirty="0"/>
              <a:t>Main Injector Ramp &amp; </a:t>
            </a:r>
            <a:r>
              <a:rPr lang="en-US" sz="1200" dirty="0" err="1"/>
              <a:t>Targetry</a:t>
            </a:r>
            <a:endParaRPr lang="en-US" sz="1200" dirty="0"/>
          </a:p>
        </p:txBody>
      </p:sp>
      <p:pic>
        <p:nvPicPr>
          <p:cNvPr id="9" name="Picture 8" descr="A screenshot of a computer&#10;&#10;Description automatically generated">
            <a:extLst>
              <a:ext uri="{FF2B5EF4-FFF2-40B4-BE49-F238E27FC236}">
                <a16:creationId xmlns:a16="http://schemas.microsoft.com/office/drawing/2014/main" id="{F6C59955-D936-DBB4-A250-7102AD4B8DD8}"/>
              </a:ext>
            </a:extLst>
          </p:cNvPr>
          <p:cNvPicPr>
            <a:picLocks noChangeAspect="1"/>
          </p:cNvPicPr>
          <p:nvPr/>
        </p:nvPicPr>
        <p:blipFill>
          <a:blip r:embed="rId2"/>
          <a:stretch>
            <a:fillRect/>
          </a:stretch>
        </p:blipFill>
        <p:spPr>
          <a:xfrm>
            <a:off x="228600" y="827363"/>
            <a:ext cx="7580376" cy="2530858"/>
          </a:xfrm>
          <a:prstGeom prst="rect">
            <a:avLst/>
          </a:prstGeom>
        </p:spPr>
      </p:pic>
      <p:sp>
        <p:nvSpPr>
          <p:cNvPr id="2" name="Slide Number Placeholder 5">
            <a:extLst>
              <a:ext uri="{FF2B5EF4-FFF2-40B4-BE49-F238E27FC236}">
                <a16:creationId xmlns:a16="http://schemas.microsoft.com/office/drawing/2014/main" id="{77FBFAE3-FB5E-C8B4-D5A2-B7A2C73B4267}"/>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11</a:t>
            </a:fld>
            <a:endParaRPr lang="en-US" altLang="en-US" sz="1350" b="1" dirty="0">
              <a:solidFill>
                <a:srgbClr val="004C97"/>
              </a:solidFill>
              <a:latin typeface="Helvetica" panose="020B0604020202020204" pitchFamily="34" charset="0"/>
            </a:endParaRPr>
          </a:p>
        </p:txBody>
      </p:sp>
      <p:sp>
        <p:nvSpPr>
          <p:cNvPr id="4" name="Date Placeholder 3">
            <a:extLst>
              <a:ext uri="{FF2B5EF4-FFF2-40B4-BE49-F238E27FC236}">
                <a16:creationId xmlns:a16="http://schemas.microsoft.com/office/drawing/2014/main" id="{2184E720-39BC-3BF8-8FCA-727A2F44EFA4}"/>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5" name="Footer Placeholder 4">
            <a:extLst>
              <a:ext uri="{FF2B5EF4-FFF2-40B4-BE49-F238E27FC236}">
                <a16:creationId xmlns:a16="http://schemas.microsoft.com/office/drawing/2014/main" id="{32FA66F9-8D32-A278-BDFE-102FAD15FC1E}"/>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402297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C6B6E6-AC9A-0735-8323-DE8CBB6D232A}"/>
              </a:ext>
            </a:extLst>
          </p:cNvPr>
          <p:cNvSpPr>
            <a:spLocks noGrp="1"/>
          </p:cNvSpPr>
          <p:nvPr>
            <p:ph idx="1"/>
          </p:nvPr>
        </p:nvSpPr>
        <p:spPr>
          <a:xfrm>
            <a:off x="228603" y="660401"/>
            <a:ext cx="8672513" cy="3948013"/>
          </a:xfrm>
        </p:spPr>
        <p:txBody>
          <a:bodyPr/>
          <a:lstStyle/>
          <a:p>
            <a:pPr marL="0" indent="0">
              <a:buNone/>
            </a:pPr>
            <a:r>
              <a:rPr lang="en-US" dirty="0"/>
              <a:t>PIP-II is 1.2 MW for DUNE/LBNF program with 1.2s Main Injector cycle</a:t>
            </a:r>
          </a:p>
          <a:p>
            <a:pPr marL="0" indent="0">
              <a:buNone/>
            </a:pPr>
            <a:r>
              <a:rPr lang="en-US" dirty="0"/>
              <a:t>ACE-MIRT proposed to reduce Main Injector cycler to ~0.65s to increase </a:t>
            </a:r>
            <a:r>
              <a:rPr lang="en-US"/>
              <a:t>beam power</a:t>
            </a:r>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a:p>
            <a:pPr marL="0" indent="0">
              <a:buNone/>
            </a:pPr>
            <a:r>
              <a:rPr lang="en-US"/>
              <a:t>Main Injector magnets and RF upgraded by factor of two.</a:t>
            </a:r>
            <a:endParaRPr lang="en-US" dirty="0"/>
          </a:p>
        </p:txBody>
      </p:sp>
      <p:sp>
        <p:nvSpPr>
          <p:cNvPr id="3" name="Title 2">
            <a:extLst>
              <a:ext uri="{FF2B5EF4-FFF2-40B4-BE49-F238E27FC236}">
                <a16:creationId xmlns:a16="http://schemas.microsoft.com/office/drawing/2014/main" id="{4001A465-96A1-09F6-8E9C-38439F0F3154}"/>
              </a:ext>
            </a:extLst>
          </p:cNvPr>
          <p:cNvSpPr>
            <a:spLocks noGrp="1"/>
          </p:cNvSpPr>
          <p:nvPr>
            <p:ph type="title"/>
          </p:nvPr>
        </p:nvSpPr>
        <p:spPr/>
        <p:txBody>
          <a:bodyPr/>
          <a:lstStyle/>
          <a:p>
            <a:r>
              <a:rPr lang="en-US" sz="2000" dirty="0"/>
              <a:t>ACE MIRT </a:t>
            </a:r>
            <a:r>
              <a:rPr lang="en-US" sz="2000" dirty="0">
                <a:solidFill>
                  <a:schemeClr val="accent6"/>
                </a:solidFill>
              </a:rPr>
              <a:t>– Main Injector Ramp &amp; </a:t>
            </a:r>
            <a:r>
              <a:rPr lang="en-US" sz="2000" dirty="0" err="1">
                <a:solidFill>
                  <a:schemeClr val="accent6"/>
                </a:solidFill>
              </a:rPr>
              <a:t>Targetry</a:t>
            </a:r>
            <a:endParaRPr lang="en-US" sz="2000" dirty="0"/>
          </a:p>
        </p:txBody>
      </p:sp>
      <p:pic>
        <p:nvPicPr>
          <p:cNvPr id="9" name="Picture 8">
            <a:extLst>
              <a:ext uri="{FF2B5EF4-FFF2-40B4-BE49-F238E27FC236}">
                <a16:creationId xmlns:a16="http://schemas.microsoft.com/office/drawing/2014/main" id="{E5A62E14-88D3-E215-50C9-D4DCC8E4EC5D}"/>
              </a:ext>
            </a:extLst>
          </p:cNvPr>
          <p:cNvPicPr>
            <a:picLocks noChangeAspect="1"/>
          </p:cNvPicPr>
          <p:nvPr/>
        </p:nvPicPr>
        <p:blipFill>
          <a:blip r:embed="rId2"/>
          <a:srcRect/>
          <a:stretch/>
        </p:blipFill>
        <p:spPr>
          <a:xfrm>
            <a:off x="223720" y="1485889"/>
            <a:ext cx="6072187" cy="2514600"/>
          </a:xfrm>
          <a:prstGeom prst="rect">
            <a:avLst/>
          </a:prstGeom>
        </p:spPr>
      </p:pic>
      <p:sp>
        <p:nvSpPr>
          <p:cNvPr id="7" name="Slide Number Placeholder 5">
            <a:extLst>
              <a:ext uri="{FF2B5EF4-FFF2-40B4-BE49-F238E27FC236}">
                <a16:creationId xmlns:a16="http://schemas.microsoft.com/office/drawing/2014/main" id="{C33D66D2-7FD2-967D-F0F1-DF1364E80537}"/>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12</a:t>
            </a:fld>
            <a:endParaRPr lang="en-US" altLang="en-US" sz="1350" b="1" dirty="0">
              <a:solidFill>
                <a:srgbClr val="004C97"/>
              </a:solidFill>
              <a:latin typeface="Helvetica" panose="020B0604020202020204" pitchFamily="34" charset="0"/>
            </a:endParaRPr>
          </a:p>
        </p:txBody>
      </p:sp>
      <p:sp>
        <p:nvSpPr>
          <p:cNvPr id="8" name="Date Placeholder 3">
            <a:extLst>
              <a:ext uri="{FF2B5EF4-FFF2-40B4-BE49-F238E27FC236}">
                <a16:creationId xmlns:a16="http://schemas.microsoft.com/office/drawing/2014/main" id="{05205B44-AD63-BBE5-B3EA-5273A76010CE}"/>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0" name="Footer Placeholder 4">
            <a:extLst>
              <a:ext uri="{FF2B5EF4-FFF2-40B4-BE49-F238E27FC236}">
                <a16:creationId xmlns:a16="http://schemas.microsoft.com/office/drawing/2014/main" id="{E13C1E34-9773-BB63-5B03-D88F1A4D54A0}"/>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39712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562ACB-10A1-5561-E6ED-8190C8787227}"/>
              </a:ext>
            </a:extLst>
          </p:cNvPr>
          <p:cNvSpPr>
            <a:spLocks noGrp="1"/>
          </p:cNvSpPr>
          <p:nvPr>
            <p:ph type="title"/>
          </p:nvPr>
        </p:nvSpPr>
        <p:spPr/>
        <p:txBody>
          <a:bodyPr/>
          <a:lstStyle/>
          <a:p>
            <a:r>
              <a:rPr lang="en-US" sz="2000" dirty="0"/>
              <a:t>LBNF target systems</a:t>
            </a:r>
          </a:p>
        </p:txBody>
      </p:sp>
      <p:pic>
        <p:nvPicPr>
          <p:cNvPr id="147" name="Picture 146">
            <a:extLst>
              <a:ext uri="{FF2B5EF4-FFF2-40B4-BE49-F238E27FC236}">
                <a16:creationId xmlns:a16="http://schemas.microsoft.com/office/drawing/2014/main" id="{7F6C122B-2D7F-E784-D1BE-6B38E3A8F955}"/>
              </a:ext>
            </a:extLst>
          </p:cNvPr>
          <p:cNvPicPr>
            <a:picLocks noChangeAspect="1"/>
          </p:cNvPicPr>
          <p:nvPr/>
        </p:nvPicPr>
        <p:blipFill>
          <a:blip r:embed="rId2"/>
          <a:stretch>
            <a:fillRect/>
          </a:stretch>
        </p:blipFill>
        <p:spPr>
          <a:xfrm>
            <a:off x="228600" y="534100"/>
            <a:ext cx="7909560" cy="4221571"/>
          </a:xfrm>
          <a:prstGeom prst="rect">
            <a:avLst/>
          </a:prstGeom>
        </p:spPr>
      </p:pic>
      <p:sp>
        <p:nvSpPr>
          <p:cNvPr id="148" name="TextBox 147">
            <a:extLst>
              <a:ext uri="{FF2B5EF4-FFF2-40B4-BE49-F238E27FC236}">
                <a16:creationId xmlns:a16="http://schemas.microsoft.com/office/drawing/2014/main" id="{E2281529-01E6-2E29-652F-716726E3834A}"/>
              </a:ext>
            </a:extLst>
          </p:cNvPr>
          <p:cNvSpPr txBox="1"/>
          <p:nvPr/>
        </p:nvSpPr>
        <p:spPr>
          <a:xfrm>
            <a:off x="3320143" y="771868"/>
            <a:ext cx="600485" cy="276999"/>
          </a:xfrm>
          <a:prstGeom prst="rect">
            <a:avLst/>
          </a:prstGeom>
          <a:noFill/>
        </p:spPr>
        <p:txBody>
          <a:bodyPr wrap="none" lIns="45720" rIns="45720" rtlCol="0">
            <a:spAutoFit/>
          </a:bodyPr>
          <a:lstStyle/>
          <a:p>
            <a:r>
              <a:rPr lang="en-US" sz="1200" b="1" dirty="0">
                <a:solidFill>
                  <a:srgbClr val="00B050"/>
                </a:solidFill>
              </a:rPr>
              <a:t>2.4</a:t>
            </a:r>
            <a:r>
              <a:rPr lang="en-US" sz="800" b="1" dirty="0">
                <a:solidFill>
                  <a:srgbClr val="00B050"/>
                </a:solidFill>
              </a:rPr>
              <a:t> </a:t>
            </a:r>
            <a:r>
              <a:rPr lang="en-US" sz="1200" b="1" dirty="0">
                <a:solidFill>
                  <a:srgbClr val="00B050"/>
                </a:solidFill>
              </a:rPr>
              <a:t>MW</a:t>
            </a:r>
          </a:p>
        </p:txBody>
      </p:sp>
      <p:sp>
        <p:nvSpPr>
          <p:cNvPr id="149" name="TextBox 148">
            <a:extLst>
              <a:ext uri="{FF2B5EF4-FFF2-40B4-BE49-F238E27FC236}">
                <a16:creationId xmlns:a16="http://schemas.microsoft.com/office/drawing/2014/main" id="{E8B86537-49DA-256D-2D9A-9B147A492617}"/>
              </a:ext>
            </a:extLst>
          </p:cNvPr>
          <p:cNvSpPr txBox="1"/>
          <p:nvPr/>
        </p:nvSpPr>
        <p:spPr>
          <a:xfrm>
            <a:off x="4361419" y="774548"/>
            <a:ext cx="600485" cy="276999"/>
          </a:xfrm>
          <a:prstGeom prst="rect">
            <a:avLst/>
          </a:prstGeom>
          <a:noFill/>
        </p:spPr>
        <p:txBody>
          <a:bodyPr wrap="none" lIns="45720" rIns="45720" rtlCol="0">
            <a:spAutoFit/>
          </a:bodyPr>
          <a:lstStyle/>
          <a:p>
            <a:r>
              <a:rPr lang="en-US" sz="1200" b="1" dirty="0">
                <a:solidFill>
                  <a:srgbClr val="00B050"/>
                </a:solidFill>
              </a:rPr>
              <a:t>2.4</a:t>
            </a:r>
            <a:r>
              <a:rPr lang="en-US" sz="800" b="1" dirty="0">
                <a:solidFill>
                  <a:srgbClr val="00B050"/>
                </a:solidFill>
              </a:rPr>
              <a:t> </a:t>
            </a:r>
            <a:r>
              <a:rPr lang="en-US" sz="1200" b="1" dirty="0">
                <a:solidFill>
                  <a:srgbClr val="00B050"/>
                </a:solidFill>
              </a:rPr>
              <a:t>MW</a:t>
            </a:r>
          </a:p>
        </p:txBody>
      </p:sp>
      <p:sp>
        <p:nvSpPr>
          <p:cNvPr id="150" name="TextBox 149">
            <a:extLst>
              <a:ext uri="{FF2B5EF4-FFF2-40B4-BE49-F238E27FC236}">
                <a16:creationId xmlns:a16="http://schemas.microsoft.com/office/drawing/2014/main" id="{05ADD4E3-89AA-A1A2-506F-55B229D6E55D}"/>
              </a:ext>
            </a:extLst>
          </p:cNvPr>
          <p:cNvSpPr txBox="1"/>
          <p:nvPr/>
        </p:nvSpPr>
        <p:spPr>
          <a:xfrm>
            <a:off x="1667693" y="4511327"/>
            <a:ext cx="600485" cy="276999"/>
          </a:xfrm>
          <a:prstGeom prst="rect">
            <a:avLst/>
          </a:prstGeom>
          <a:noFill/>
        </p:spPr>
        <p:txBody>
          <a:bodyPr wrap="none" lIns="45720" rIns="45720" rtlCol="0">
            <a:spAutoFit/>
          </a:bodyPr>
          <a:lstStyle/>
          <a:p>
            <a:r>
              <a:rPr lang="en-US" sz="1200" b="1" dirty="0">
                <a:solidFill>
                  <a:srgbClr val="00B050"/>
                </a:solidFill>
              </a:rPr>
              <a:t>2.4</a:t>
            </a:r>
            <a:r>
              <a:rPr lang="en-US" sz="800" b="1" dirty="0">
                <a:solidFill>
                  <a:srgbClr val="00B050"/>
                </a:solidFill>
              </a:rPr>
              <a:t> </a:t>
            </a:r>
            <a:r>
              <a:rPr lang="en-US" sz="1200" b="1" dirty="0">
                <a:solidFill>
                  <a:srgbClr val="00B050"/>
                </a:solidFill>
              </a:rPr>
              <a:t>MW</a:t>
            </a:r>
          </a:p>
        </p:txBody>
      </p:sp>
      <p:sp>
        <p:nvSpPr>
          <p:cNvPr id="151" name="TextBox 150">
            <a:extLst>
              <a:ext uri="{FF2B5EF4-FFF2-40B4-BE49-F238E27FC236}">
                <a16:creationId xmlns:a16="http://schemas.microsoft.com/office/drawing/2014/main" id="{A307B1FC-4B48-DBF4-B54F-7B4E90CA819C}"/>
              </a:ext>
            </a:extLst>
          </p:cNvPr>
          <p:cNvSpPr txBox="1"/>
          <p:nvPr/>
        </p:nvSpPr>
        <p:spPr>
          <a:xfrm>
            <a:off x="3241767" y="4478672"/>
            <a:ext cx="600485" cy="276999"/>
          </a:xfrm>
          <a:prstGeom prst="rect">
            <a:avLst/>
          </a:prstGeom>
          <a:noFill/>
        </p:spPr>
        <p:txBody>
          <a:bodyPr wrap="none" lIns="45720" rIns="45720" rtlCol="0">
            <a:spAutoFit/>
          </a:bodyPr>
          <a:lstStyle/>
          <a:p>
            <a:r>
              <a:rPr lang="en-US" sz="1200" b="1" dirty="0">
                <a:solidFill>
                  <a:srgbClr val="00B050"/>
                </a:solidFill>
              </a:rPr>
              <a:t>2.4</a:t>
            </a:r>
            <a:r>
              <a:rPr lang="en-US" sz="800" b="1" dirty="0">
                <a:solidFill>
                  <a:srgbClr val="00B050"/>
                </a:solidFill>
              </a:rPr>
              <a:t> </a:t>
            </a:r>
            <a:r>
              <a:rPr lang="en-US" sz="1200" b="1" dirty="0">
                <a:solidFill>
                  <a:srgbClr val="00B050"/>
                </a:solidFill>
              </a:rPr>
              <a:t>MW</a:t>
            </a:r>
          </a:p>
        </p:txBody>
      </p:sp>
      <p:sp>
        <p:nvSpPr>
          <p:cNvPr id="152" name="TextBox 151">
            <a:extLst>
              <a:ext uri="{FF2B5EF4-FFF2-40B4-BE49-F238E27FC236}">
                <a16:creationId xmlns:a16="http://schemas.microsoft.com/office/drawing/2014/main" id="{46465670-0B3A-1FD9-1FA4-D247F17326A7}"/>
              </a:ext>
            </a:extLst>
          </p:cNvPr>
          <p:cNvSpPr txBox="1"/>
          <p:nvPr/>
        </p:nvSpPr>
        <p:spPr>
          <a:xfrm>
            <a:off x="7785784" y="4356500"/>
            <a:ext cx="600485" cy="276999"/>
          </a:xfrm>
          <a:prstGeom prst="rect">
            <a:avLst/>
          </a:prstGeom>
          <a:noFill/>
        </p:spPr>
        <p:txBody>
          <a:bodyPr wrap="none" lIns="45720" rIns="45720" rtlCol="0">
            <a:spAutoFit/>
          </a:bodyPr>
          <a:lstStyle/>
          <a:p>
            <a:r>
              <a:rPr lang="en-US" sz="1200" b="1" dirty="0">
                <a:solidFill>
                  <a:srgbClr val="00B050"/>
                </a:solidFill>
              </a:rPr>
              <a:t>2.4</a:t>
            </a:r>
            <a:r>
              <a:rPr lang="en-US" sz="800" b="1" dirty="0">
                <a:solidFill>
                  <a:srgbClr val="00B050"/>
                </a:solidFill>
              </a:rPr>
              <a:t> </a:t>
            </a:r>
            <a:r>
              <a:rPr lang="en-US" sz="1200" b="1" dirty="0">
                <a:solidFill>
                  <a:srgbClr val="00B050"/>
                </a:solidFill>
              </a:rPr>
              <a:t>MW</a:t>
            </a:r>
          </a:p>
        </p:txBody>
      </p:sp>
      <p:sp>
        <p:nvSpPr>
          <p:cNvPr id="154" name="TextBox 153">
            <a:extLst>
              <a:ext uri="{FF2B5EF4-FFF2-40B4-BE49-F238E27FC236}">
                <a16:creationId xmlns:a16="http://schemas.microsoft.com/office/drawing/2014/main" id="{0573B9AD-250A-CB4F-D5A0-5A991DFE7602}"/>
              </a:ext>
            </a:extLst>
          </p:cNvPr>
          <p:cNvSpPr txBox="1"/>
          <p:nvPr/>
        </p:nvSpPr>
        <p:spPr>
          <a:xfrm>
            <a:off x="5527848" y="4475537"/>
            <a:ext cx="587661" cy="276999"/>
          </a:xfrm>
          <a:prstGeom prst="rect">
            <a:avLst/>
          </a:prstGeom>
          <a:noFill/>
        </p:spPr>
        <p:txBody>
          <a:bodyPr wrap="none" lIns="45720" rIns="45720" rtlCol="0">
            <a:spAutoFit/>
          </a:bodyPr>
          <a:lstStyle/>
          <a:p>
            <a:r>
              <a:rPr lang="en-US" sz="1200" b="1" dirty="0">
                <a:solidFill>
                  <a:srgbClr val="FF0000"/>
                </a:solidFill>
              </a:rPr>
              <a:t>1.2</a:t>
            </a:r>
            <a:r>
              <a:rPr lang="en-US" sz="800" b="1" dirty="0">
                <a:solidFill>
                  <a:srgbClr val="FF0000"/>
                </a:solidFill>
              </a:rPr>
              <a:t> </a:t>
            </a:r>
            <a:r>
              <a:rPr lang="en-US" sz="1200" b="1" dirty="0">
                <a:solidFill>
                  <a:srgbClr val="FF0000"/>
                </a:solidFill>
              </a:rPr>
              <a:t>MW</a:t>
            </a:r>
          </a:p>
        </p:txBody>
      </p:sp>
      <p:sp>
        <p:nvSpPr>
          <p:cNvPr id="155" name="TextBox 154">
            <a:extLst>
              <a:ext uri="{FF2B5EF4-FFF2-40B4-BE49-F238E27FC236}">
                <a16:creationId xmlns:a16="http://schemas.microsoft.com/office/drawing/2014/main" id="{ED4B4D3F-B52C-3F86-1A8E-31F598A64420}"/>
              </a:ext>
            </a:extLst>
          </p:cNvPr>
          <p:cNvSpPr txBox="1"/>
          <p:nvPr/>
        </p:nvSpPr>
        <p:spPr>
          <a:xfrm>
            <a:off x="5185124" y="4066439"/>
            <a:ext cx="587661" cy="276999"/>
          </a:xfrm>
          <a:prstGeom prst="rect">
            <a:avLst/>
          </a:prstGeom>
          <a:noFill/>
        </p:spPr>
        <p:txBody>
          <a:bodyPr wrap="none" lIns="45720" rIns="45720" rtlCol="0">
            <a:spAutoFit/>
          </a:bodyPr>
          <a:lstStyle/>
          <a:p>
            <a:r>
              <a:rPr lang="en-US" sz="1200" b="1" dirty="0">
                <a:solidFill>
                  <a:srgbClr val="FF0000"/>
                </a:solidFill>
              </a:rPr>
              <a:t>1.2</a:t>
            </a:r>
            <a:r>
              <a:rPr lang="en-US" sz="800" b="1" dirty="0">
                <a:solidFill>
                  <a:srgbClr val="FF0000"/>
                </a:solidFill>
              </a:rPr>
              <a:t> </a:t>
            </a:r>
            <a:r>
              <a:rPr lang="en-US" sz="1200" b="1" dirty="0">
                <a:solidFill>
                  <a:srgbClr val="FF0000"/>
                </a:solidFill>
              </a:rPr>
              <a:t>MW</a:t>
            </a:r>
          </a:p>
        </p:txBody>
      </p:sp>
      <p:sp>
        <p:nvSpPr>
          <p:cNvPr id="156" name="TextBox 155">
            <a:extLst>
              <a:ext uri="{FF2B5EF4-FFF2-40B4-BE49-F238E27FC236}">
                <a16:creationId xmlns:a16="http://schemas.microsoft.com/office/drawing/2014/main" id="{DB7B6E6F-E6D4-D548-F586-F5B32513BEE7}"/>
              </a:ext>
            </a:extLst>
          </p:cNvPr>
          <p:cNvSpPr txBox="1"/>
          <p:nvPr/>
        </p:nvSpPr>
        <p:spPr>
          <a:xfrm>
            <a:off x="4472793" y="4337037"/>
            <a:ext cx="735138" cy="276999"/>
          </a:xfrm>
          <a:prstGeom prst="rect">
            <a:avLst/>
          </a:prstGeom>
          <a:noFill/>
        </p:spPr>
        <p:txBody>
          <a:bodyPr wrap="none" lIns="45720" rIns="45720" rtlCol="0">
            <a:spAutoFit/>
          </a:bodyPr>
          <a:lstStyle/>
          <a:p>
            <a:r>
              <a:rPr lang="en-US" sz="1200" b="1" dirty="0">
                <a:solidFill>
                  <a:srgbClr val="FF9900"/>
                </a:solidFill>
              </a:rPr>
              <a:t>&gt;1.2</a:t>
            </a:r>
            <a:r>
              <a:rPr lang="en-US" sz="800" b="1" dirty="0">
                <a:solidFill>
                  <a:srgbClr val="FF9900"/>
                </a:solidFill>
              </a:rPr>
              <a:t> </a:t>
            </a:r>
            <a:r>
              <a:rPr lang="en-US" sz="1200" b="1" dirty="0">
                <a:solidFill>
                  <a:srgbClr val="FF9900"/>
                </a:solidFill>
              </a:rPr>
              <a:t>MW?</a:t>
            </a:r>
          </a:p>
        </p:txBody>
      </p:sp>
      <p:sp>
        <p:nvSpPr>
          <p:cNvPr id="157" name="TextBox 156">
            <a:extLst>
              <a:ext uri="{FF2B5EF4-FFF2-40B4-BE49-F238E27FC236}">
                <a16:creationId xmlns:a16="http://schemas.microsoft.com/office/drawing/2014/main" id="{8DD06A81-1361-65A7-B5E2-24FEB3737AEB}"/>
              </a:ext>
            </a:extLst>
          </p:cNvPr>
          <p:cNvSpPr txBox="1"/>
          <p:nvPr/>
        </p:nvSpPr>
        <p:spPr>
          <a:xfrm>
            <a:off x="6286040" y="4375549"/>
            <a:ext cx="735138" cy="276999"/>
          </a:xfrm>
          <a:prstGeom prst="rect">
            <a:avLst/>
          </a:prstGeom>
          <a:noFill/>
        </p:spPr>
        <p:txBody>
          <a:bodyPr wrap="none" lIns="45720" rIns="45720" rtlCol="0">
            <a:spAutoFit/>
          </a:bodyPr>
          <a:lstStyle/>
          <a:p>
            <a:r>
              <a:rPr lang="en-US" sz="1200" b="1" dirty="0">
                <a:solidFill>
                  <a:srgbClr val="FF9900"/>
                </a:solidFill>
              </a:rPr>
              <a:t>&gt;1.2</a:t>
            </a:r>
            <a:r>
              <a:rPr lang="en-US" sz="800" b="1" dirty="0">
                <a:solidFill>
                  <a:srgbClr val="FF9900"/>
                </a:solidFill>
              </a:rPr>
              <a:t> </a:t>
            </a:r>
            <a:r>
              <a:rPr lang="en-US" sz="1200" b="1" dirty="0">
                <a:solidFill>
                  <a:srgbClr val="FF9900"/>
                </a:solidFill>
              </a:rPr>
              <a:t>MW?</a:t>
            </a:r>
          </a:p>
        </p:txBody>
      </p:sp>
      <p:sp>
        <p:nvSpPr>
          <p:cNvPr id="158" name="TextBox 157">
            <a:extLst>
              <a:ext uri="{FF2B5EF4-FFF2-40B4-BE49-F238E27FC236}">
                <a16:creationId xmlns:a16="http://schemas.microsoft.com/office/drawing/2014/main" id="{59597AA1-A151-DB9B-4BA7-6FDACFB05CB9}"/>
              </a:ext>
            </a:extLst>
          </p:cNvPr>
          <p:cNvSpPr txBox="1"/>
          <p:nvPr/>
        </p:nvSpPr>
        <p:spPr>
          <a:xfrm>
            <a:off x="2372043" y="4359222"/>
            <a:ext cx="735138" cy="276999"/>
          </a:xfrm>
          <a:prstGeom prst="rect">
            <a:avLst/>
          </a:prstGeom>
          <a:noFill/>
        </p:spPr>
        <p:txBody>
          <a:bodyPr wrap="none" lIns="45720" rIns="45720" rtlCol="0">
            <a:spAutoFit/>
          </a:bodyPr>
          <a:lstStyle/>
          <a:p>
            <a:r>
              <a:rPr lang="en-US" sz="1200" b="1" dirty="0">
                <a:solidFill>
                  <a:srgbClr val="FF9900"/>
                </a:solidFill>
              </a:rPr>
              <a:t>&gt;1.2</a:t>
            </a:r>
            <a:r>
              <a:rPr lang="en-US" sz="800" b="1" dirty="0">
                <a:solidFill>
                  <a:srgbClr val="FF9900"/>
                </a:solidFill>
              </a:rPr>
              <a:t> </a:t>
            </a:r>
            <a:r>
              <a:rPr lang="en-US" sz="1200" b="1" dirty="0">
                <a:solidFill>
                  <a:srgbClr val="FF9900"/>
                </a:solidFill>
              </a:rPr>
              <a:t>MW?</a:t>
            </a:r>
          </a:p>
        </p:txBody>
      </p:sp>
      <p:sp>
        <p:nvSpPr>
          <p:cNvPr id="159" name="TextBox 158">
            <a:extLst>
              <a:ext uri="{FF2B5EF4-FFF2-40B4-BE49-F238E27FC236}">
                <a16:creationId xmlns:a16="http://schemas.microsoft.com/office/drawing/2014/main" id="{B00AD8C1-B287-278F-3CC9-ACE66A5CF655}"/>
              </a:ext>
            </a:extLst>
          </p:cNvPr>
          <p:cNvSpPr txBox="1"/>
          <p:nvPr/>
        </p:nvSpPr>
        <p:spPr>
          <a:xfrm>
            <a:off x="497693" y="4429020"/>
            <a:ext cx="735138" cy="276999"/>
          </a:xfrm>
          <a:prstGeom prst="rect">
            <a:avLst/>
          </a:prstGeom>
          <a:noFill/>
        </p:spPr>
        <p:txBody>
          <a:bodyPr wrap="none" lIns="45720" rIns="45720" rtlCol="0">
            <a:spAutoFit/>
          </a:bodyPr>
          <a:lstStyle/>
          <a:p>
            <a:r>
              <a:rPr lang="en-US" sz="1200" b="1" dirty="0">
                <a:solidFill>
                  <a:srgbClr val="FF9900"/>
                </a:solidFill>
              </a:rPr>
              <a:t>&gt;1.2</a:t>
            </a:r>
            <a:r>
              <a:rPr lang="en-US" sz="800" b="1" dirty="0">
                <a:solidFill>
                  <a:srgbClr val="FF9900"/>
                </a:solidFill>
              </a:rPr>
              <a:t> </a:t>
            </a:r>
            <a:r>
              <a:rPr lang="en-US" sz="1200" b="1" dirty="0">
                <a:solidFill>
                  <a:srgbClr val="FF9900"/>
                </a:solidFill>
              </a:rPr>
              <a:t>MW?</a:t>
            </a:r>
          </a:p>
        </p:txBody>
      </p:sp>
      <p:sp>
        <p:nvSpPr>
          <p:cNvPr id="2" name="Slide Number Placeholder 5">
            <a:extLst>
              <a:ext uri="{FF2B5EF4-FFF2-40B4-BE49-F238E27FC236}">
                <a16:creationId xmlns:a16="http://schemas.microsoft.com/office/drawing/2014/main" id="{0B6483E4-5C7F-9474-773E-8B5A5863198C}"/>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13</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0EB3F9F2-8AD1-6C15-2D18-769BC691275D}"/>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8" name="Footer Placeholder 4">
            <a:extLst>
              <a:ext uri="{FF2B5EF4-FFF2-40B4-BE49-F238E27FC236}">
                <a16:creationId xmlns:a16="http://schemas.microsoft.com/office/drawing/2014/main" id="{7DF2B40B-A78E-3597-BDD0-FE69773364D0}"/>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715719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367097A-B7B7-5078-0D27-7DDE8D631D08}"/>
              </a:ext>
            </a:extLst>
          </p:cNvPr>
          <p:cNvPicPr>
            <a:picLocks noChangeAspect="1"/>
          </p:cNvPicPr>
          <p:nvPr/>
        </p:nvPicPr>
        <p:blipFill>
          <a:blip r:embed="rId2"/>
          <a:stretch>
            <a:fillRect/>
          </a:stretch>
        </p:blipFill>
        <p:spPr>
          <a:xfrm>
            <a:off x="228599" y="579436"/>
            <a:ext cx="7473099" cy="4476689"/>
          </a:xfrm>
          <a:prstGeom prst="rect">
            <a:avLst/>
          </a:prstGeom>
        </p:spPr>
      </p:pic>
      <p:sp>
        <p:nvSpPr>
          <p:cNvPr id="3" name="Title 2">
            <a:extLst>
              <a:ext uri="{FF2B5EF4-FFF2-40B4-BE49-F238E27FC236}">
                <a16:creationId xmlns:a16="http://schemas.microsoft.com/office/drawing/2014/main" id="{86D6524E-0972-A893-2715-8DA6FEE2981B}"/>
              </a:ext>
            </a:extLst>
          </p:cNvPr>
          <p:cNvSpPr>
            <a:spLocks noGrp="1"/>
          </p:cNvSpPr>
          <p:nvPr>
            <p:ph type="title"/>
          </p:nvPr>
        </p:nvSpPr>
        <p:spPr/>
        <p:txBody>
          <a:bodyPr/>
          <a:lstStyle/>
          <a:p>
            <a:r>
              <a:rPr lang="en-US" sz="2000" dirty="0"/>
              <a:t>Target development staged approach</a:t>
            </a:r>
          </a:p>
        </p:txBody>
      </p:sp>
      <p:sp>
        <p:nvSpPr>
          <p:cNvPr id="7" name="TextBox 6">
            <a:extLst>
              <a:ext uri="{FF2B5EF4-FFF2-40B4-BE49-F238E27FC236}">
                <a16:creationId xmlns:a16="http://schemas.microsoft.com/office/drawing/2014/main" id="{43B7F67C-E2D2-E490-7F37-6633915F926E}"/>
              </a:ext>
            </a:extLst>
          </p:cNvPr>
          <p:cNvSpPr txBox="1"/>
          <p:nvPr/>
        </p:nvSpPr>
        <p:spPr>
          <a:xfrm>
            <a:off x="7274561" y="1161129"/>
            <a:ext cx="1869440" cy="1754326"/>
          </a:xfrm>
          <a:prstGeom prst="rect">
            <a:avLst/>
          </a:prstGeom>
          <a:noFill/>
        </p:spPr>
        <p:txBody>
          <a:bodyPr wrap="square" rtlCol="0">
            <a:spAutoFit/>
          </a:bodyPr>
          <a:lstStyle/>
          <a:p>
            <a:r>
              <a:rPr lang="en-US" sz="1800" dirty="0"/>
              <a:t>Materials R&amp;D results needed to inform design modifications </a:t>
            </a:r>
          </a:p>
          <a:p>
            <a:r>
              <a:rPr lang="en-US" sz="1800" dirty="0"/>
              <a:t>for higher beam power</a:t>
            </a:r>
          </a:p>
        </p:txBody>
      </p:sp>
      <p:sp>
        <p:nvSpPr>
          <p:cNvPr id="2" name="Slide Number Placeholder 5">
            <a:extLst>
              <a:ext uri="{FF2B5EF4-FFF2-40B4-BE49-F238E27FC236}">
                <a16:creationId xmlns:a16="http://schemas.microsoft.com/office/drawing/2014/main" id="{3022FCCE-358D-9F51-2DD0-2CD9357407B1}"/>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14</a:t>
            </a:fld>
            <a:endParaRPr lang="en-US" altLang="en-US" sz="1350" b="1" dirty="0">
              <a:solidFill>
                <a:srgbClr val="004C97"/>
              </a:solidFill>
              <a:latin typeface="Helvetica" panose="020B0604020202020204" pitchFamily="34" charset="0"/>
            </a:endParaRPr>
          </a:p>
        </p:txBody>
      </p:sp>
      <p:sp>
        <p:nvSpPr>
          <p:cNvPr id="8" name="Date Placeholder 3">
            <a:extLst>
              <a:ext uri="{FF2B5EF4-FFF2-40B4-BE49-F238E27FC236}">
                <a16:creationId xmlns:a16="http://schemas.microsoft.com/office/drawing/2014/main" id="{9ED4CD51-D35E-4C40-9149-2D50739E7C5B}"/>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DD828FFE-3756-E0D6-90B6-041511CD8DCC}"/>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861366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3849A6-4661-D817-F964-7FD8AEB0B9B8}"/>
              </a:ext>
            </a:extLst>
          </p:cNvPr>
          <p:cNvSpPr>
            <a:spLocks noGrp="1"/>
          </p:cNvSpPr>
          <p:nvPr>
            <p:ph idx="1"/>
          </p:nvPr>
        </p:nvSpPr>
        <p:spPr>
          <a:xfrm>
            <a:off x="228603" y="796397"/>
            <a:ext cx="5069261" cy="3794522"/>
          </a:xfrm>
        </p:spPr>
        <p:txBody>
          <a:bodyPr/>
          <a:lstStyle/>
          <a:p>
            <a:r>
              <a:rPr lang="en-US" dirty="0"/>
              <a:t>Horn A requires reanalysis and likely redesign</a:t>
            </a:r>
          </a:p>
          <a:p>
            <a:pPr lvl="1"/>
            <a:r>
              <a:rPr lang="en-US" sz="1800" dirty="0"/>
              <a:t>1.2 MW analysis indicates 2.7 safety factor on fatigue endurance limit</a:t>
            </a:r>
          </a:p>
          <a:p>
            <a:pPr lvl="1"/>
            <a:r>
              <a:rPr lang="en-US" sz="1800" dirty="0"/>
              <a:t>Likely redesign to:</a:t>
            </a:r>
          </a:p>
          <a:p>
            <a:pPr lvl="2"/>
            <a:r>
              <a:rPr lang="en-US" sz="1800" dirty="0"/>
              <a:t>Avoid beam heating in critical locations</a:t>
            </a:r>
          </a:p>
          <a:p>
            <a:pPr lvl="2"/>
            <a:r>
              <a:rPr lang="en-US" sz="1800" dirty="0"/>
              <a:t>Strengthen structure in critical locations</a:t>
            </a:r>
          </a:p>
          <a:p>
            <a:r>
              <a:rPr lang="en-US" dirty="0"/>
              <a:t>Horns B&amp;C see less beam heating</a:t>
            </a:r>
          </a:p>
          <a:p>
            <a:pPr lvl="1"/>
            <a:r>
              <a:rPr lang="en-US" sz="1800" dirty="0"/>
              <a:t>Safety factor: 7.3 for 1.2 MW operation</a:t>
            </a:r>
          </a:p>
          <a:p>
            <a:pPr lvl="1"/>
            <a:r>
              <a:rPr lang="en-US" sz="1800" dirty="0"/>
              <a:t>Require reanalysis, but less likely redesign</a:t>
            </a:r>
          </a:p>
          <a:p>
            <a:endParaRPr lang="en-US" dirty="0"/>
          </a:p>
        </p:txBody>
      </p:sp>
      <p:sp>
        <p:nvSpPr>
          <p:cNvPr id="3" name="Title 2">
            <a:extLst>
              <a:ext uri="{FF2B5EF4-FFF2-40B4-BE49-F238E27FC236}">
                <a16:creationId xmlns:a16="http://schemas.microsoft.com/office/drawing/2014/main" id="{36159B2D-3F3C-1ACF-63EA-5A566F434BCB}"/>
              </a:ext>
            </a:extLst>
          </p:cNvPr>
          <p:cNvSpPr>
            <a:spLocks noGrp="1"/>
          </p:cNvSpPr>
          <p:nvPr>
            <p:ph type="title"/>
          </p:nvPr>
        </p:nvSpPr>
        <p:spPr/>
        <p:txBody>
          <a:bodyPr/>
          <a:lstStyle/>
          <a:p>
            <a:r>
              <a:rPr lang="en-US" sz="2000" dirty="0"/>
              <a:t>Horns for 2.4 MW performance</a:t>
            </a:r>
          </a:p>
        </p:txBody>
      </p:sp>
      <p:pic>
        <p:nvPicPr>
          <p:cNvPr id="7" name="Content Placeholder 6">
            <a:extLst>
              <a:ext uri="{FF2B5EF4-FFF2-40B4-BE49-F238E27FC236}">
                <a16:creationId xmlns:a16="http://schemas.microsoft.com/office/drawing/2014/main" id="{C29A0258-D0CE-0E31-8FDB-DEFBFFA7EB9F}"/>
              </a:ext>
            </a:extLst>
          </p:cNvPr>
          <p:cNvPicPr>
            <a:picLocks/>
          </p:cNvPicPr>
          <p:nvPr/>
        </p:nvPicPr>
        <p:blipFill>
          <a:blip r:embed="rId2"/>
          <a:stretch>
            <a:fillRect/>
          </a:stretch>
        </p:blipFill>
        <p:spPr>
          <a:xfrm>
            <a:off x="5184742" y="2698717"/>
            <a:ext cx="3949484" cy="1917233"/>
          </a:xfrm>
          <a:prstGeom prst="rect">
            <a:avLst/>
          </a:prstGeom>
        </p:spPr>
      </p:pic>
      <p:pic>
        <p:nvPicPr>
          <p:cNvPr id="8" name="Content Placeholder 6">
            <a:extLst>
              <a:ext uri="{FF2B5EF4-FFF2-40B4-BE49-F238E27FC236}">
                <a16:creationId xmlns:a16="http://schemas.microsoft.com/office/drawing/2014/main" id="{FE5E5F3C-9978-B324-BDBD-F42EF9755EE1}"/>
              </a:ext>
            </a:extLst>
          </p:cNvPr>
          <p:cNvPicPr>
            <a:picLocks/>
          </p:cNvPicPr>
          <p:nvPr/>
        </p:nvPicPr>
        <p:blipFill rotWithShape="1">
          <a:blip r:embed="rId3"/>
          <a:srcRect t="6311" b="11772"/>
          <a:stretch/>
        </p:blipFill>
        <p:spPr>
          <a:xfrm>
            <a:off x="5184742" y="556006"/>
            <a:ext cx="3949484" cy="2087199"/>
          </a:xfrm>
          <a:prstGeom prst="rect">
            <a:avLst/>
          </a:prstGeom>
        </p:spPr>
      </p:pic>
      <p:sp>
        <p:nvSpPr>
          <p:cNvPr id="9" name="Slide Number Placeholder 5">
            <a:extLst>
              <a:ext uri="{FF2B5EF4-FFF2-40B4-BE49-F238E27FC236}">
                <a16:creationId xmlns:a16="http://schemas.microsoft.com/office/drawing/2014/main" id="{95332FE0-668D-01B0-8E6F-74293B15582C}"/>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15</a:t>
            </a:fld>
            <a:endParaRPr lang="en-US" altLang="en-US" sz="1350" b="1" dirty="0">
              <a:solidFill>
                <a:srgbClr val="004C97"/>
              </a:solidFill>
              <a:latin typeface="Helvetica" panose="020B0604020202020204" pitchFamily="34" charset="0"/>
            </a:endParaRPr>
          </a:p>
        </p:txBody>
      </p:sp>
      <p:sp>
        <p:nvSpPr>
          <p:cNvPr id="10" name="Date Placeholder 3">
            <a:extLst>
              <a:ext uri="{FF2B5EF4-FFF2-40B4-BE49-F238E27FC236}">
                <a16:creationId xmlns:a16="http://schemas.microsoft.com/office/drawing/2014/main" id="{1CEE5ED3-ECF6-1E7E-9D6A-576414EDD0EA}"/>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1" name="Footer Placeholder 4">
            <a:extLst>
              <a:ext uri="{FF2B5EF4-FFF2-40B4-BE49-F238E27FC236}">
                <a16:creationId xmlns:a16="http://schemas.microsoft.com/office/drawing/2014/main" id="{012318B2-D4A1-0705-E3D1-CFAF297BAC09}"/>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2493671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DD202C-49A4-9540-35EA-70C01836F51A}"/>
              </a:ext>
            </a:extLst>
          </p:cNvPr>
          <p:cNvSpPr>
            <a:spLocks noGrp="1"/>
          </p:cNvSpPr>
          <p:nvPr>
            <p:ph type="title"/>
          </p:nvPr>
        </p:nvSpPr>
        <p:spPr>
          <a:xfrm>
            <a:off x="228600" y="152051"/>
            <a:ext cx="8686800" cy="320908"/>
          </a:xfrm>
        </p:spPr>
        <p:txBody>
          <a:bodyPr/>
          <a:lstStyle/>
          <a:p>
            <a:r>
              <a:rPr lang="en-US" sz="2000" dirty="0"/>
              <a:t>Target materials R&amp;D on critical path to 2+ MW target</a:t>
            </a:r>
          </a:p>
        </p:txBody>
      </p:sp>
      <p:sp>
        <p:nvSpPr>
          <p:cNvPr id="8" name="Content Placeholder 1">
            <a:extLst>
              <a:ext uri="{FF2B5EF4-FFF2-40B4-BE49-F238E27FC236}">
                <a16:creationId xmlns:a16="http://schemas.microsoft.com/office/drawing/2014/main" id="{60919E5B-BFB7-0C85-36B7-125E2CD8E696}"/>
              </a:ext>
            </a:extLst>
          </p:cNvPr>
          <p:cNvSpPr txBox="1">
            <a:spLocks/>
          </p:cNvSpPr>
          <p:nvPr/>
        </p:nvSpPr>
        <p:spPr>
          <a:xfrm>
            <a:off x="2783707" y="575975"/>
            <a:ext cx="3735756" cy="4128649"/>
          </a:xfrm>
          <a:prstGeom prst="rect">
            <a:avLst/>
          </a:prstGeom>
        </p:spPr>
        <p:txBody>
          <a:bodyPr lIns="0" tIns="0" rIns="0" bIns="0">
            <a:noAutofit/>
          </a:bodyPr>
          <a:lstStyle>
            <a:lvl1pPr marL="257175" indent="-257175" algn="l" defTabSz="342900" rtl="0" eaLnBrk="1" fontAlgn="base" hangingPunct="1">
              <a:spcBef>
                <a:spcPct val="20000"/>
              </a:spcBef>
              <a:spcAft>
                <a:spcPct val="0"/>
              </a:spcAft>
              <a:buFont typeface="Arial" pitchFamily="34" charset="0"/>
              <a:buChar char="•"/>
              <a:defRPr sz="1800" kern="1200">
                <a:solidFill>
                  <a:srgbClr val="505050"/>
                </a:solidFill>
                <a:latin typeface="Helvetica"/>
                <a:ea typeface="MS PGothic" pitchFamily="34" charset="-128"/>
                <a:cs typeface="ＭＳ Ｐゴシック" charset="0"/>
              </a:defRPr>
            </a:lvl1pPr>
            <a:lvl2pPr marL="557213" indent="-214313" algn="l" defTabSz="342900" rtl="0" eaLnBrk="1" fontAlgn="base" hangingPunct="1">
              <a:spcBef>
                <a:spcPct val="20000"/>
              </a:spcBef>
              <a:spcAft>
                <a:spcPct val="0"/>
              </a:spcAft>
              <a:buFont typeface="Arial" pitchFamily="34" charset="0"/>
              <a:buChar char="–"/>
              <a:defRPr sz="1650" kern="1200">
                <a:solidFill>
                  <a:srgbClr val="505050"/>
                </a:solidFill>
                <a:latin typeface="Helvetica"/>
                <a:ea typeface="MS PGothic" pitchFamily="34" charset="-128"/>
                <a:cs typeface="ＭＳ Ｐゴシック" charset="0"/>
              </a:defRPr>
            </a:lvl2pPr>
            <a:lvl3pPr marL="857250" indent="-171450" algn="l" defTabSz="342900" rtl="0" eaLnBrk="1" fontAlgn="base" hangingPunct="1">
              <a:spcBef>
                <a:spcPct val="20000"/>
              </a:spcBef>
              <a:spcAft>
                <a:spcPct val="0"/>
              </a:spcAft>
              <a:buFont typeface="Arial" pitchFamily="34" charset="0"/>
              <a:buChar char="•"/>
              <a:defRPr sz="1500" kern="1200">
                <a:solidFill>
                  <a:srgbClr val="505050"/>
                </a:solidFill>
                <a:latin typeface="Helvetica"/>
                <a:ea typeface="MS PGothic" pitchFamily="34" charset="-128"/>
                <a:cs typeface="ＭＳ Ｐゴシック" charset="0"/>
              </a:defRPr>
            </a:lvl3pPr>
            <a:lvl4pPr marL="1200150" indent="-171450" algn="l" defTabSz="342900" rtl="0" eaLnBrk="1" fontAlgn="base" hangingPunct="1">
              <a:spcBef>
                <a:spcPct val="20000"/>
              </a:spcBef>
              <a:spcAft>
                <a:spcPct val="0"/>
              </a:spcAft>
              <a:buFont typeface="Arial" pitchFamily="34" charset="0"/>
              <a:buChar char="–"/>
              <a:defRPr sz="1350" kern="1200">
                <a:solidFill>
                  <a:srgbClr val="505050"/>
                </a:solidFill>
                <a:latin typeface="Helvetica"/>
                <a:ea typeface="MS PGothic" pitchFamily="34" charset="-128"/>
                <a:cs typeface="ＭＳ Ｐゴシック" charset="0"/>
              </a:defRPr>
            </a:lvl4pPr>
            <a:lvl5pPr marL="1543050" indent="-171450" algn="l" defTabSz="342900" rtl="0" eaLnBrk="1" fontAlgn="base" hangingPunct="1">
              <a:spcBef>
                <a:spcPct val="20000"/>
              </a:spcBef>
              <a:spcAft>
                <a:spcPct val="0"/>
              </a:spcAft>
              <a:buFont typeface="Arial"/>
              <a:buChar char="•"/>
              <a:defRPr sz="1350" kern="1200">
                <a:solidFill>
                  <a:srgbClr val="505050"/>
                </a:solidFill>
                <a:latin typeface="Helvetica"/>
                <a:ea typeface="MS PGothic" pitchFamily="34" charset="-128"/>
                <a:cs typeface="ＭＳ Ｐゴシック"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342900" marR="0" lvl="0" indent="-342900" algn="l" defTabSz="342900" rtl="0" eaLnBrk="1" fontAlgn="base" latinLnBrk="0" hangingPunct="1">
              <a:lnSpc>
                <a:spcPct val="100000"/>
              </a:lnSpc>
              <a:spcBef>
                <a:spcPts val="600"/>
              </a:spcBef>
              <a:spcAft>
                <a:spcPct val="0"/>
              </a:spcAft>
              <a:buClrTx/>
              <a:buSzTx/>
              <a:buFont typeface="+mj-lt"/>
              <a:buAutoNum type="arabicPeriod"/>
              <a:tabLst/>
              <a:defRPr/>
            </a:pPr>
            <a:r>
              <a:rPr kumimoji="0" lang="en-US" i="0" u="none" strike="noStrike" kern="1200" cap="none" spc="0" normalizeH="0" baseline="0" noProof="0" dirty="0">
                <a:ln>
                  <a:noFill/>
                </a:ln>
                <a:solidFill>
                  <a:schemeClr val="accent6"/>
                </a:solidFill>
                <a:effectLst/>
                <a:uLnTx/>
                <a:uFillTx/>
                <a:latin typeface="Helvetica"/>
                <a:ea typeface="MS PGothic" pitchFamily="34" charset="-128"/>
              </a:rPr>
              <a:t>Identify candidate materials  </a:t>
            </a:r>
          </a:p>
          <a:p>
            <a:pPr marL="342900" marR="0" lvl="0" indent="-342900" algn="l" defTabSz="342900" rtl="0" eaLnBrk="1" fontAlgn="base" latinLnBrk="0" hangingPunct="1">
              <a:lnSpc>
                <a:spcPct val="100000"/>
              </a:lnSpc>
              <a:spcBef>
                <a:spcPts val="600"/>
              </a:spcBef>
              <a:spcAft>
                <a:spcPct val="0"/>
              </a:spcAft>
              <a:buClrTx/>
              <a:buSzTx/>
              <a:buFont typeface="+mj-lt"/>
              <a:buAutoNum type="arabicPeriod"/>
              <a:tabLst/>
              <a:defRPr/>
            </a:pPr>
            <a:r>
              <a:rPr kumimoji="0" lang="en-US" i="0" u="none" strike="noStrike" kern="1200" cap="none" spc="0" normalizeH="0" baseline="0" noProof="0" dirty="0">
                <a:ln>
                  <a:noFill/>
                </a:ln>
                <a:solidFill>
                  <a:schemeClr val="accent6"/>
                </a:solidFill>
                <a:effectLst/>
                <a:uLnTx/>
                <a:uFillTx/>
                <a:latin typeface="Helvetica"/>
                <a:ea typeface="MS PGothic" pitchFamily="34" charset="-128"/>
              </a:rPr>
              <a:t>High-energy proton irradiation of material specimens to reach expected radiation damage</a:t>
            </a:r>
          </a:p>
          <a:p>
            <a:pPr marL="342900" marR="0" lvl="0" indent="-342900" algn="l" defTabSz="342900" rtl="0" eaLnBrk="1" fontAlgn="base" latinLnBrk="0" hangingPunct="1">
              <a:lnSpc>
                <a:spcPct val="100000"/>
              </a:lnSpc>
              <a:spcBef>
                <a:spcPts val="600"/>
              </a:spcBef>
              <a:spcAft>
                <a:spcPct val="0"/>
              </a:spcAft>
              <a:buClrTx/>
              <a:buSzTx/>
              <a:buFont typeface="+mj-lt"/>
              <a:buAutoNum type="arabicPeriod"/>
              <a:tabLst/>
              <a:defRPr/>
            </a:pPr>
            <a:r>
              <a:rPr kumimoji="0" lang="en-US" i="0" u="none" strike="noStrike" kern="1200" cap="none" spc="0" normalizeH="0" baseline="0" noProof="0" dirty="0">
                <a:ln>
                  <a:noFill/>
                </a:ln>
                <a:solidFill>
                  <a:schemeClr val="accent6"/>
                </a:solidFill>
                <a:effectLst/>
                <a:uLnTx/>
                <a:uFillTx/>
                <a:latin typeface="Helvetica"/>
                <a:ea typeface="MS PGothic" pitchFamily="34" charset="-128"/>
              </a:rPr>
              <a:t>Pulsed-beam experiments of irradiated specimens to duplicate loading conditions of beam interactions</a:t>
            </a:r>
          </a:p>
          <a:p>
            <a:pPr marL="342900" marR="0" lvl="0" indent="-342900" algn="l" defTabSz="342900" rtl="0" eaLnBrk="1" fontAlgn="base" latinLnBrk="0" hangingPunct="1">
              <a:lnSpc>
                <a:spcPct val="100000"/>
              </a:lnSpc>
              <a:spcBef>
                <a:spcPts val="600"/>
              </a:spcBef>
              <a:spcAft>
                <a:spcPct val="0"/>
              </a:spcAft>
              <a:buClrTx/>
              <a:buSzTx/>
              <a:buFont typeface="+mj-lt"/>
              <a:buAutoNum type="arabicPeriod"/>
              <a:tabLst/>
              <a:defRPr/>
            </a:pPr>
            <a:r>
              <a:rPr kumimoji="0" lang="en-US" i="0" u="none" strike="noStrike" kern="1200" cap="none" spc="0" normalizeH="0" baseline="0" noProof="0">
                <a:ln>
                  <a:noFill/>
                </a:ln>
                <a:solidFill>
                  <a:schemeClr val="accent6"/>
                </a:solidFill>
                <a:effectLst/>
                <a:uLnTx/>
                <a:uFillTx/>
                <a:latin typeface="Helvetica"/>
                <a:ea typeface="MS PGothic" pitchFamily="34" charset="-128"/>
              </a:rPr>
              <a:t>Non-beam PIE (Post-Irradiation </a:t>
            </a:r>
            <a:r>
              <a:rPr kumimoji="0" lang="en-US" i="0" u="none" strike="noStrike" kern="1200" cap="none" spc="0" normalizeH="0" baseline="0" noProof="0" dirty="0">
                <a:ln>
                  <a:noFill/>
                </a:ln>
                <a:solidFill>
                  <a:schemeClr val="accent6"/>
                </a:solidFill>
                <a:effectLst/>
                <a:uLnTx/>
                <a:uFillTx/>
                <a:latin typeface="Helvetica"/>
                <a:ea typeface="MS PGothic" pitchFamily="34" charset="-128"/>
              </a:rPr>
              <a:t>Examination) of specimens</a:t>
            </a:r>
          </a:p>
          <a:p>
            <a:pPr marL="0" marR="0" lvl="0" indent="0" algn="l" defTabSz="342900" rtl="0" eaLnBrk="1" fontAlgn="base" latinLnBrk="0" hangingPunct="1">
              <a:lnSpc>
                <a:spcPct val="100000"/>
              </a:lnSpc>
              <a:spcBef>
                <a:spcPts val="624"/>
              </a:spcBef>
              <a:spcAft>
                <a:spcPct val="0"/>
              </a:spcAft>
              <a:buClrTx/>
              <a:buSzTx/>
              <a:buFont typeface="Arial" pitchFamily="34" charset="0"/>
              <a:buNone/>
              <a:tabLst/>
              <a:defRPr/>
            </a:pPr>
            <a:r>
              <a:rPr kumimoji="0" lang="en-US" i="0" u="none" strike="noStrike" kern="1200" cap="none" spc="0" normalizeH="0" baseline="0" noProof="0">
                <a:ln>
                  <a:noFill/>
                </a:ln>
                <a:solidFill>
                  <a:schemeClr val="accent6"/>
                </a:solidFill>
                <a:effectLst/>
                <a:uLnTx/>
                <a:uFillTx/>
                <a:latin typeface="Helvetica"/>
                <a:ea typeface="MS PGothic" pitchFamily="34" charset="-128"/>
              </a:rPr>
              <a:t>Five-year </a:t>
            </a:r>
            <a:r>
              <a:rPr kumimoji="0" lang="en-US" i="0" u="none" strike="noStrike" kern="1200" cap="none" spc="0" normalizeH="0" baseline="0" noProof="0" dirty="0">
                <a:ln>
                  <a:noFill/>
                </a:ln>
                <a:solidFill>
                  <a:schemeClr val="accent6"/>
                </a:solidFill>
                <a:effectLst/>
                <a:uLnTx/>
                <a:uFillTx/>
                <a:latin typeface="Helvetica"/>
                <a:ea typeface="MS PGothic" pitchFamily="34" charset="-128"/>
              </a:rPr>
              <a:t>cycle needs to </a:t>
            </a:r>
            <a:r>
              <a:rPr kumimoji="0" lang="en-US" i="0" u="none" strike="noStrike" kern="1200" cap="none" spc="0" normalizeH="0" baseline="0" noProof="0">
                <a:ln>
                  <a:noFill/>
                </a:ln>
                <a:solidFill>
                  <a:schemeClr val="accent6"/>
                </a:solidFill>
                <a:effectLst/>
                <a:uLnTx/>
                <a:uFillTx/>
                <a:latin typeface="Helvetica"/>
                <a:ea typeface="MS PGothic" pitchFamily="34" charset="-128"/>
              </a:rPr>
              <a:t>start ASAP</a:t>
            </a:r>
          </a:p>
          <a:p>
            <a:pPr marL="0" marR="0" lvl="0" indent="0" algn="l" defTabSz="342900" rtl="0" eaLnBrk="1" fontAlgn="base" latinLnBrk="0" hangingPunct="1">
              <a:lnSpc>
                <a:spcPct val="100000"/>
              </a:lnSpc>
              <a:spcBef>
                <a:spcPts val="624"/>
              </a:spcBef>
              <a:spcAft>
                <a:spcPct val="0"/>
              </a:spcAft>
              <a:buClrTx/>
              <a:buSzTx/>
              <a:buFont typeface="Arial" pitchFamily="34" charset="0"/>
              <a:buNone/>
              <a:tabLst/>
              <a:defRPr/>
            </a:pPr>
            <a:r>
              <a:rPr lang="en-US" b="1">
                <a:solidFill>
                  <a:schemeClr val="accent3">
                    <a:lumMod val="75000"/>
                  </a:schemeClr>
                </a:solidFill>
              </a:rPr>
              <a:t>Scope not defined yet – can we integratate high-Z target R&amp;D?</a:t>
            </a:r>
            <a:endParaRPr lang="en-US" b="1" dirty="0">
              <a:solidFill>
                <a:schemeClr val="accent3">
                  <a:lumMod val="75000"/>
                </a:schemeClr>
              </a:solidFill>
            </a:endParaRPr>
          </a:p>
        </p:txBody>
      </p:sp>
      <p:grpSp>
        <p:nvGrpSpPr>
          <p:cNvPr id="9" name="Group 8">
            <a:extLst>
              <a:ext uri="{FF2B5EF4-FFF2-40B4-BE49-F238E27FC236}">
                <a16:creationId xmlns:a16="http://schemas.microsoft.com/office/drawing/2014/main" id="{11EA80A9-C682-614A-F918-18B3D9DDAB1D}"/>
              </a:ext>
            </a:extLst>
          </p:cNvPr>
          <p:cNvGrpSpPr/>
          <p:nvPr/>
        </p:nvGrpSpPr>
        <p:grpSpPr>
          <a:xfrm>
            <a:off x="222250" y="736298"/>
            <a:ext cx="2069217" cy="3794522"/>
            <a:chOff x="4324210" y="674489"/>
            <a:chExt cx="2069217" cy="3794522"/>
          </a:xfrm>
        </p:grpSpPr>
        <p:pic>
          <p:nvPicPr>
            <p:cNvPr id="10" name="Picture 9">
              <a:extLst>
                <a:ext uri="{FF2B5EF4-FFF2-40B4-BE49-F238E27FC236}">
                  <a16:creationId xmlns:a16="http://schemas.microsoft.com/office/drawing/2014/main" id="{4847B599-E53C-4A27-4B6D-2A433D59A0C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53216" y="1243380"/>
              <a:ext cx="1851498" cy="1060994"/>
            </a:xfrm>
            <a:prstGeom prst="rect">
              <a:avLst/>
            </a:prstGeom>
          </p:spPr>
        </p:pic>
        <p:pic>
          <p:nvPicPr>
            <p:cNvPr id="11" name="Picture 10">
              <a:extLst>
                <a:ext uri="{FF2B5EF4-FFF2-40B4-BE49-F238E27FC236}">
                  <a16:creationId xmlns:a16="http://schemas.microsoft.com/office/drawing/2014/main" id="{24966F15-ECB4-8515-5EFA-6C48BCCAC7F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24210" y="751560"/>
              <a:ext cx="580770" cy="357754"/>
            </a:xfrm>
            <a:prstGeom prst="rect">
              <a:avLst/>
            </a:prstGeom>
          </p:spPr>
        </p:pic>
        <p:pic>
          <p:nvPicPr>
            <p:cNvPr id="12" name="Picture 11">
              <a:extLst>
                <a:ext uri="{FF2B5EF4-FFF2-40B4-BE49-F238E27FC236}">
                  <a16:creationId xmlns:a16="http://schemas.microsoft.com/office/drawing/2014/main" id="{359E929A-2356-7C61-3C58-B7DCC288DAFD}"/>
                </a:ext>
              </a:extLst>
            </p:cNvPr>
            <p:cNvPicPr>
              <a:picLocks noChangeAspect="1"/>
            </p:cNvPicPr>
            <p:nvPr/>
          </p:nvPicPr>
          <p:blipFill>
            <a:blip r:embed="rId4"/>
            <a:stretch>
              <a:fillRect/>
            </a:stretch>
          </p:blipFill>
          <p:spPr>
            <a:xfrm>
              <a:off x="5044043" y="674489"/>
              <a:ext cx="544762" cy="330652"/>
            </a:xfrm>
            <a:prstGeom prst="rect">
              <a:avLst/>
            </a:prstGeom>
          </p:spPr>
        </p:pic>
        <p:pic>
          <p:nvPicPr>
            <p:cNvPr id="13" name="Picture 12">
              <a:extLst>
                <a:ext uri="{FF2B5EF4-FFF2-40B4-BE49-F238E27FC236}">
                  <a16:creationId xmlns:a16="http://schemas.microsoft.com/office/drawing/2014/main" id="{8EE43320-2CE3-EF85-AF83-F8B028571801}"/>
                </a:ext>
              </a:extLst>
            </p:cNvPr>
            <p:cNvPicPr>
              <a:picLocks noChangeAspect="1"/>
            </p:cNvPicPr>
            <p:nvPr/>
          </p:nvPicPr>
          <p:blipFill>
            <a:blip r:embed="rId5"/>
            <a:stretch>
              <a:fillRect/>
            </a:stretch>
          </p:blipFill>
          <p:spPr>
            <a:xfrm>
              <a:off x="5702008" y="674489"/>
              <a:ext cx="606219" cy="408958"/>
            </a:xfrm>
            <a:prstGeom prst="rect">
              <a:avLst/>
            </a:prstGeom>
          </p:spPr>
        </p:pic>
        <p:sp>
          <p:nvSpPr>
            <p:cNvPr id="14" name="TextBox 13">
              <a:extLst>
                <a:ext uri="{FF2B5EF4-FFF2-40B4-BE49-F238E27FC236}">
                  <a16:creationId xmlns:a16="http://schemas.microsoft.com/office/drawing/2014/main" id="{7191E516-1826-A649-B93A-A7B66C94EB09}"/>
                </a:ext>
              </a:extLst>
            </p:cNvPr>
            <p:cNvSpPr txBox="1"/>
            <p:nvPr/>
          </p:nvSpPr>
          <p:spPr>
            <a:xfrm>
              <a:off x="4345888" y="1109314"/>
              <a:ext cx="638665"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dirty="0">
                  <a:ln>
                    <a:noFill/>
                  </a:ln>
                  <a:solidFill>
                    <a:sysClr val="windowText" lastClr="000000"/>
                  </a:solidFill>
                  <a:effectLst/>
                  <a:uLnTx/>
                  <a:uFillTx/>
                  <a:latin typeface="Helvetica" pitchFamily="34" charset="0"/>
                </a:rPr>
                <a:t>Tensile specimens</a:t>
              </a:r>
            </a:p>
          </p:txBody>
        </p:sp>
        <p:sp>
          <p:nvSpPr>
            <p:cNvPr id="15" name="TextBox 14">
              <a:extLst>
                <a:ext uri="{FF2B5EF4-FFF2-40B4-BE49-F238E27FC236}">
                  <a16:creationId xmlns:a16="http://schemas.microsoft.com/office/drawing/2014/main" id="{9D8F0BCD-EFFF-FDC0-4FDD-A0702C54B278}"/>
                </a:ext>
              </a:extLst>
            </p:cNvPr>
            <p:cNvSpPr txBox="1"/>
            <p:nvPr/>
          </p:nvSpPr>
          <p:spPr>
            <a:xfrm>
              <a:off x="5044043" y="1035816"/>
              <a:ext cx="638665"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dirty="0">
                  <a:ln>
                    <a:noFill/>
                  </a:ln>
                  <a:solidFill>
                    <a:sysClr val="windowText" lastClr="000000"/>
                  </a:solidFill>
                  <a:effectLst/>
                  <a:uLnTx/>
                  <a:uFillTx/>
                  <a:latin typeface="Helvetica" pitchFamily="34" charset="0"/>
                </a:rPr>
                <a:t>Microstructural analysis specimens</a:t>
              </a:r>
            </a:p>
          </p:txBody>
        </p:sp>
        <p:sp>
          <p:nvSpPr>
            <p:cNvPr id="16" name="TextBox 15">
              <a:extLst>
                <a:ext uri="{FF2B5EF4-FFF2-40B4-BE49-F238E27FC236}">
                  <a16:creationId xmlns:a16="http://schemas.microsoft.com/office/drawing/2014/main" id="{C5EAFC50-859F-CEF8-F6DA-0BF3FBD7FD61}"/>
                </a:ext>
              </a:extLst>
            </p:cNvPr>
            <p:cNvSpPr txBox="1"/>
            <p:nvPr/>
          </p:nvSpPr>
          <p:spPr>
            <a:xfrm>
              <a:off x="5754762" y="1008726"/>
              <a:ext cx="638665"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dirty="0">
                  <a:ln>
                    <a:noFill/>
                  </a:ln>
                  <a:solidFill>
                    <a:sysClr val="windowText" lastClr="000000"/>
                  </a:solidFill>
                  <a:effectLst/>
                  <a:uLnTx/>
                  <a:uFillTx/>
                  <a:latin typeface="Helvetica" pitchFamily="34" charset="0"/>
                </a:rPr>
                <a:t>Fatigue specimens</a:t>
              </a:r>
            </a:p>
          </p:txBody>
        </p:sp>
        <p:pic>
          <p:nvPicPr>
            <p:cNvPr id="17" name="Picture 4">
              <a:extLst>
                <a:ext uri="{FF2B5EF4-FFF2-40B4-BE49-F238E27FC236}">
                  <a16:creationId xmlns:a16="http://schemas.microsoft.com/office/drawing/2014/main" id="{44D6E681-E1DA-9830-66DA-7BA327341E9B}"/>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4472429" y="3270191"/>
              <a:ext cx="1867306" cy="1198820"/>
            </a:xfrm>
            <a:prstGeom prst="rect">
              <a:avLst/>
            </a:prstGeom>
            <a:ln w="28575">
              <a:noFill/>
            </a:ln>
            <a:effectLst>
              <a:outerShdw blurRad="50800" dist="76200" dir="2700000" algn="tl" rotWithShape="0">
                <a:prstClr val="black">
                  <a:alpha val="40000"/>
                </a:prstClr>
              </a:outerShdw>
            </a:effectLst>
          </p:spPr>
        </p:pic>
        <p:grpSp>
          <p:nvGrpSpPr>
            <p:cNvPr id="18" name="グループ化 16">
              <a:extLst>
                <a:ext uri="{FF2B5EF4-FFF2-40B4-BE49-F238E27FC236}">
                  <a16:creationId xmlns:a16="http://schemas.microsoft.com/office/drawing/2014/main" id="{272C4A10-4BA5-402D-8731-2AF371314908}"/>
                </a:ext>
              </a:extLst>
            </p:cNvPr>
            <p:cNvGrpSpPr/>
            <p:nvPr/>
          </p:nvGrpSpPr>
          <p:grpSpPr>
            <a:xfrm>
              <a:off x="5312799" y="2291047"/>
              <a:ext cx="1026936" cy="872150"/>
              <a:chOff x="2792020" y="2373890"/>
              <a:chExt cx="2436593" cy="2458325"/>
            </a:xfrm>
            <a:effectLst>
              <a:outerShdw blurRad="50800" dist="76200" dir="2700000" algn="tl" rotWithShape="0">
                <a:prstClr val="black">
                  <a:alpha val="40000"/>
                </a:prstClr>
              </a:outerShdw>
            </a:effectLst>
          </p:grpSpPr>
          <p:pic>
            <p:nvPicPr>
              <p:cNvPr id="21" name="図 33">
                <a:extLst>
                  <a:ext uri="{FF2B5EF4-FFF2-40B4-BE49-F238E27FC236}">
                    <a16:creationId xmlns:a16="http://schemas.microsoft.com/office/drawing/2014/main" id="{F2CC075A-5ABA-3C78-5ADA-4B8B16ED60F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792020" y="2457301"/>
                <a:ext cx="2436593" cy="2374914"/>
              </a:xfrm>
              <a:prstGeom prst="rect">
                <a:avLst/>
              </a:prstGeom>
              <a:ln w="19050">
                <a:noFill/>
              </a:ln>
            </p:spPr>
          </p:pic>
          <p:sp>
            <p:nvSpPr>
              <p:cNvPr id="22" name="テキスト ボックス 46">
                <a:extLst>
                  <a:ext uri="{FF2B5EF4-FFF2-40B4-BE49-F238E27FC236}">
                    <a16:creationId xmlns:a16="http://schemas.microsoft.com/office/drawing/2014/main" id="{573EF7AE-4C8C-86CC-C290-E0E5C562608E}"/>
                  </a:ext>
                </a:extLst>
              </p:cNvPr>
              <p:cNvSpPr txBox="1"/>
              <p:nvPr/>
            </p:nvSpPr>
            <p:spPr>
              <a:xfrm rot="20933609">
                <a:off x="3290236" y="2373890"/>
                <a:ext cx="1585709" cy="73739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solidFill>
                        <a:srgbClr val="002060"/>
                      </a:solidFill>
                    </a:ln>
                    <a:solidFill>
                      <a:srgbClr val="FFCCFF"/>
                    </a:solidFill>
                    <a:effectLst>
                      <a:glow rad="63500">
                        <a:srgbClr val="004C97">
                          <a:alpha val="40000"/>
                        </a:srgbClr>
                      </a:glow>
                    </a:effectLst>
                    <a:uLnTx/>
                    <a:uFillTx/>
                  </a:rPr>
                  <a:t>70mm</a:t>
                </a:r>
                <a:endParaRPr kumimoji="0" lang="ja-JP" altLang="en-US" sz="1050" b="1" i="0" u="none" strike="noStrike" kern="0" cap="none" spc="0" normalizeH="0" baseline="0" noProof="0" dirty="0">
                  <a:ln>
                    <a:solidFill>
                      <a:srgbClr val="002060"/>
                    </a:solidFill>
                  </a:ln>
                  <a:solidFill>
                    <a:srgbClr val="FFCCFF"/>
                  </a:solidFill>
                  <a:effectLst>
                    <a:glow rad="63500">
                      <a:srgbClr val="004C97">
                        <a:alpha val="40000"/>
                      </a:srgbClr>
                    </a:glow>
                  </a:effectLst>
                  <a:uLnTx/>
                  <a:uFillTx/>
                </a:endParaRPr>
              </a:p>
            </p:txBody>
          </p:sp>
          <p:cxnSp>
            <p:nvCxnSpPr>
              <p:cNvPr id="23" name="直線矢印コネクタ 40">
                <a:extLst>
                  <a:ext uri="{FF2B5EF4-FFF2-40B4-BE49-F238E27FC236}">
                    <a16:creationId xmlns:a16="http://schemas.microsoft.com/office/drawing/2014/main" id="{AD975C16-E80A-4BFC-D734-4B9C0B84ECC6}"/>
                  </a:ext>
                </a:extLst>
              </p:cNvPr>
              <p:cNvCxnSpPr/>
              <p:nvPr/>
            </p:nvCxnSpPr>
            <p:spPr>
              <a:xfrm flipV="1">
                <a:off x="3505467" y="3156993"/>
                <a:ext cx="1171472" cy="209781"/>
              </a:xfrm>
              <a:prstGeom prst="straightConnector1">
                <a:avLst/>
              </a:prstGeom>
              <a:noFill/>
              <a:ln w="63500" cap="flat" cmpd="sng" algn="ctr">
                <a:noFill/>
                <a:prstDash val="solid"/>
                <a:headEnd type="triangle" w="med" len="med"/>
                <a:tailEnd type="triangle" w="med" len="med"/>
              </a:ln>
              <a:effectLst>
                <a:glow rad="63500">
                  <a:srgbClr val="004C97">
                    <a:alpha val="40000"/>
                  </a:srgbClr>
                </a:glow>
              </a:effectLst>
            </p:spPr>
          </p:cxnSp>
        </p:grpSp>
        <p:sp>
          <p:nvSpPr>
            <p:cNvPr id="19" name="Bent Arrow 5">
              <a:extLst>
                <a:ext uri="{FF2B5EF4-FFF2-40B4-BE49-F238E27FC236}">
                  <a16:creationId xmlns:a16="http://schemas.microsoft.com/office/drawing/2014/main" id="{A8281914-74E0-54BF-0899-15F534337FC0}"/>
                </a:ext>
              </a:extLst>
            </p:cNvPr>
            <p:cNvSpPr/>
            <p:nvPr/>
          </p:nvSpPr>
          <p:spPr>
            <a:xfrm rot="10800000" flipH="1">
              <a:off x="4852751" y="2324282"/>
              <a:ext cx="382585" cy="403295"/>
            </a:xfrm>
            <a:prstGeom prst="bentArrow">
              <a:avLst>
                <a:gd name="adj1" fmla="val 25000"/>
                <a:gd name="adj2" fmla="val 21000"/>
                <a:gd name="adj3" fmla="val 25000"/>
                <a:gd name="adj4" fmla="val 43750"/>
              </a:avLst>
            </a:prstGeom>
            <a:gradFill rotWithShape="1">
              <a:gsLst>
                <a:gs pos="0">
                  <a:srgbClr val="004C97">
                    <a:tint val="100000"/>
                    <a:shade val="100000"/>
                    <a:satMod val="130000"/>
                  </a:srgbClr>
                </a:gs>
                <a:gs pos="100000">
                  <a:srgbClr val="004C97">
                    <a:tint val="50000"/>
                    <a:shade val="100000"/>
                    <a:satMod val="350000"/>
                  </a:srgbClr>
                </a:gs>
              </a:gsLst>
              <a:lin ang="16200000" scaled="0"/>
            </a:gradFill>
            <a:ln w="9525" cap="flat" cmpd="sng" algn="ctr">
              <a:solidFill>
                <a:srgbClr val="004C97">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rgbClr val="004C97"/>
                </a:solidFill>
                <a:effectLst/>
                <a:uLnTx/>
                <a:uFillTx/>
                <a:latin typeface="Arial"/>
                <a:ea typeface="+mn-ea"/>
                <a:cs typeface="+mn-cs"/>
              </a:endParaRPr>
            </a:p>
          </p:txBody>
        </p:sp>
        <p:sp>
          <p:nvSpPr>
            <p:cNvPr id="20" name="Curved Right Arrow 7">
              <a:extLst>
                <a:ext uri="{FF2B5EF4-FFF2-40B4-BE49-F238E27FC236}">
                  <a16:creationId xmlns:a16="http://schemas.microsoft.com/office/drawing/2014/main" id="{ECD1A03E-A83D-81D9-E8A6-AD24E4A5AD40}"/>
                </a:ext>
              </a:extLst>
            </p:cNvPr>
            <p:cNvSpPr/>
            <p:nvPr/>
          </p:nvSpPr>
          <p:spPr>
            <a:xfrm>
              <a:off x="4603422" y="2914831"/>
              <a:ext cx="666963" cy="771084"/>
            </a:xfrm>
            <a:prstGeom prst="curvedRightArrow">
              <a:avLst>
                <a:gd name="adj1" fmla="val 16289"/>
                <a:gd name="adj2" fmla="val 35960"/>
                <a:gd name="adj3" fmla="val 35623"/>
              </a:avLst>
            </a:prstGeom>
            <a:gradFill rotWithShape="1">
              <a:gsLst>
                <a:gs pos="0">
                  <a:srgbClr val="004C97">
                    <a:tint val="100000"/>
                    <a:shade val="100000"/>
                    <a:satMod val="130000"/>
                  </a:srgbClr>
                </a:gs>
                <a:gs pos="100000">
                  <a:srgbClr val="004C97">
                    <a:tint val="50000"/>
                    <a:shade val="100000"/>
                    <a:satMod val="350000"/>
                  </a:srgbClr>
                </a:gs>
              </a:gsLst>
              <a:lin ang="16200000" scaled="0"/>
            </a:gradFill>
            <a:ln w="9525" cap="flat" cmpd="sng" algn="ctr">
              <a:solidFill>
                <a:srgbClr val="004C97">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rgbClr val="004C97"/>
                </a:solidFill>
                <a:effectLst/>
                <a:uLnTx/>
                <a:uFillTx/>
                <a:latin typeface="Arial"/>
                <a:ea typeface="+mn-ea"/>
                <a:cs typeface="+mn-cs"/>
              </a:endParaRPr>
            </a:p>
          </p:txBody>
        </p:sp>
      </p:grpSp>
      <p:grpSp>
        <p:nvGrpSpPr>
          <p:cNvPr id="24" name="Group 23">
            <a:extLst>
              <a:ext uri="{FF2B5EF4-FFF2-40B4-BE49-F238E27FC236}">
                <a16:creationId xmlns:a16="http://schemas.microsoft.com/office/drawing/2014/main" id="{2E84702F-67DA-DE5D-FE51-9003E607EB76}"/>
              </a:ext>
            </a:extLst>
          </p:cNvPr>
          <p:cNvGrpSpPr/>
          <p:nvPr/>
        </p:nvGrpSpPr>
        <p:grpSpPr>
          <a:xfrm>
            <a:off x="6737990" y="728663"/>
            <a:ext cx="2271705" cy="3671069"/>
            <a:chOff x="5627158" y="797942"/>
            <a:chExt cx="3408467" cy="5508074"/>
          </a:xfrm>
        </p:grpSpPr>
        <p:pic>
          <p:nvPicPr>
            <p:cNvPr id="25" name="Picture 24">
              <a:extLst>
                <a:ext uri="{FF2B5EF4-FFF2-40B4-BE49-F238E27FC236}">
                  <a16:creationId xmlns:a16="http://schemas.microsoft.com/office/drawing/2014/main" id="{77386AD8-F9B0-5A0F-4906-AD90BC77A73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t="6220" r="5973"/>
            <a:stretch/>
          </p:blipFill>
          <p:spPr>
            <a:xfrm>
              <a:off x="6264016" y="797942"/>
              <a:ext cx="2771609" cy="2069593"/>
            </a:xfrm>
            <a:prstGeom prst="rect">
              <a:avLst/>
            </a:prstGeom>
          </p:spPr>
        </p:pic>
        <p:pic>
          <p:nvPicPr>
            <p:cNvPr id="26" name="Picture 25">
              <a:extLst>
                <a:ext uri="{FF2B5EF4-FFF2-40B4-BE49-F238E27FC236}">
                  <a16:creationId xmlns:a16="http://schemas.microsoft.com/office/drawing/2014/main" id="{DF7CF114-B5FA-F862-B34A-6BD107A2444F}"/>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885671" y="3739558"/>
              <a:ext cx="3079750" cy="2566458"/>
            </a:xfrm>
            <a:prstGeom prst="rect">
              <a:avLst/>
            </a:prstGeom>
          </p:spPr>
        </p:pic>
        <p:pic>
          <p:nvPicPr>
            <p:cNvPr id="27" name="Picture 26">
              <a:extLst>
                <a:ext uri="{FF2B5EF4-FFF2-40B4-BE49-F238E27FC236}">
                  <a16:creationId xmlns:a16="http://schemas.microsoft.com/office/drawing/2014/main" id="{8562EED4-114E-4686-DBC9-ABBBED67C29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627158" y="2942986"/>
              <a:ext cx="3408467" cy="857250"/>
            </a:xfrm>
            <a:prstGeom prst="rect">
              <a:avLst/>
            </a:prstGeom>
          </p:spPr>
        </p:pic>
      </p:grpSp>
      <p:sp>
        <p:nvSpPr>
          <p:cNvPr id="28" name="Right Brace 27">
            <a:extLst>
              <a:ext uri="{FF2B5EF4-FFF2-40B4-BE49-F238E27FC236}">
                <a16:creationId xmlns:a16="http://schemas.microsoft.com/office/drawing/2014/main" id="{54929111-D699-797D-BC20-4A2AA1948A58}"/>
              </a:ext>
            </a:extLst>
          </p:cNvPr>
          <p:cNvSpPr/>
          <p:nvPr/>
        </p:nvSpPr>
        <p:spPr>
          <a:xfrm>
            <a:off x="2291467" y="670176"/>
            <a:ext cx="448054" cy="3860190"/>
          </a:xfrm>
          <a:prstGeom prst="rightBrace">
            <a:avLst>
              <a:gd name="adj1" fmla="val 8333"/>
              <a:gd name="adj2" fmla="val 2872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9" name="Right Brace 28">
            <a:extLst>
              <a:ext uri="{FF2B5EF4-FFF2-40B4-BE49-F238E27FC236}">
                <a16:creationId xmlns:a16="http://schemas.microsoft.com/office/drawing/2014/main" id="{B80FDD8E-18AC-5B06-DBF6-9ADE2A237F09}"/>
              </a:ext>
            </a:extLst>
          </p:cNvPr>
          <p:cNvSpPr/>
          <p:nvPr/>
        </p:nvSpPr>
        <p:spPr>
          <a:xfrm flipH="1">
            <a:off x="6536794" y="666715"/>
            <a:ext cx="389656" cy="3674063"/>
          </a:xfrm>
          <a:prstGeom prst="rightBrace">
            <a:avLst>
              <a:gd name="adj1" fmla="val 8333"/>
              <a:gd name="adj2" fmla="val 46771"/>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 name="Slide Number Placeholder 5">
            <a:extLst>
              <a:ext uri="{FF2B5EF4-FFF2-40B4-BE49-F238E27FC236}">
                <a16:creationId xmlns:a16="http://schemas.microsoft.com/office/drawing/2014/main" id="{F210FED6-C722-F9EB-9C26-9F70B36A5913}"/>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16</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BB44894D-6B05-5515-0066-8B750B1C7411}"/>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30" name="Footer Placeholder 4">
            <a:extLst>
              <a:ext uri="{FF2B5EF4-FFF2-40B4-BE49-F238E27FC236}">
                <a16:creationId xmlns:a16="http://schemas.microsoft.com/office/drawing/2014/main" id="{0FBB399D-D0AA-6CB4-E27F-A00531712F6E}"/>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421658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6858001" y="-21432"/>
            <a:ext cx="769144" cy="244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spcBef>
                <a:spcPct val="0"/>
              </a:spcBef>
              <a:buClrTx/>
              <a:buFontTx/>
              <a:buNone/>
            </a:pPr>
            <a:fld id="{A47371DA-F349-4C1E-9688-7F4329C40053}" type="slidenum">
              <a:rPr lang="en-US" altLang="en-US" sz="1350">
                <a:solidFill>
                  <a:srgbClr val="FFFFFF"/>
                </a:solidFill>
              </a:rPr>
              <a:pPr>
                <a:spcBef>
                  <a:spcPct val="0"/>
                </a:spcBef>
                <a:buClrTx/>
                <a:buFontTx/>
                <a:buNone/>
              </a:pPr>
              <a:t>17</a:t>
            </a:fld>
            <a:endParaRPr lang="en-US" altLang="en-US" sz="1350">
              <a:solidFill>
                <a:srgbClr val="FFFFFF"/>
              </a:solidFill>
            </a:endParaRPr>
          </a:p>
        </p:txBody>
      </p:sp>
      <p:sp>
        <p:nvSpPr>
          <p:cNvPr id="20483" name="AutoShape 2"/>
          <p:cNvSpPr>
            <a:spLocks noChangeArrowheads="1"/>
          </p:cNvSpPr>
          <p:nvPr/>
        </p:nvSpPr>
        <p:spPr bwMode="auto">
          <a:xfrm>
            <a:off x="1657351" y="1657351"/>
            <a:ext cx="5885260" cy="1448013"/>
          </a:xfrm>
          <a:custGeom>
            <a:avLst/>
            <a:gdLst>
              <a:gd name="T0" fmla="*/ 7847013 w 7847013"/>
              <a:gd name="T1" fmla="*/ 1 h 1979613"/>
              <a:gd name="T2" fmla="*/ 3923507 w 7847013"/>
              <a:gd name="T3" fmla="*/ 1 h 1979613"/>
              <a:gd name="T4" fmla="*/ 0 w 7847013"/>
              <a:gd name="T5" fmla="*/ 1 h 1979613"/>
              <a:gd name="T6" fmla="*/ 3923507 w 7847013"/>
              <a:gd name="T7" fmla="*/ 0 h 1979613"/>
              <a:gd name="T8" fmla="*/ 0 60000 65536"/>
              <a:gd name="T9" fmla="*/ 0 60000 65536"/>
              <a:gd name="T10" fmla="*/ 0 60000 65536"/>
              <a:gd name="T11" fmla="*/ 0 60000 65536"/>
              <a:gd name="T12" fmla="*/ 0 w 7847013"/>
              <a:gd name="T13" fmla="*/ 0 h 1979613"/>
              <a:gd name="T14" fmla="*/ 7847013 w 7847013"/>
              <a:gd name="T15" fmla="*/ 1979613 h 1979613"/>
            </a:gdLst>
            <a:ahLst/>
            <a:cxnLst>
              <a:cxn ang="T8">
                <a:pos x="T0" y="T1"/>
              </a:cxn>
              <a:cxn ang="T9">
                <a:pos x="T2" y="T3"/>
              </a:cxn>
              <a:cxn ang="T10">
                <a:pos x="T4" y="T5"/>
              </a:cxn>
              <a:cxn ang="T11">
                <a:pos x="T6" y="T7"/>
              </a:cxn>
            </a:cxnLst>
            <a:rect l="T12" t="T13" r="T14" b="T15"/>
            <a:pathLst>
              <a:path w="7847013" h="1979613">
                <a:moveTo>
                  <a:pt x="0" y="0"/>
                </a:moveTo>
                <a:lnTo>
                  <a:pt x="21798" y="0"/>
                </a:lnTo>
                <a:lnTo>
                  <a:pt x="21798" y="5499"/>
                </a:lnTo>
                <a:lnTo>
                  <a:pt x="0" y="54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lgn="ctr" eaLnBrk="1">
              <a:spcBef>
                <a:spcPct val="0"/>
              </a:spcBef>
              <a:buClrTx/>
              <a:buFontTx/>
              <a:buNone/>
            </a:pPr>
            <a:r>
              <a:rPr lang="en-US" altLang="en-US" sz="3150">
                <a:solidFill>
                  <a:schemeClr val="tx2"/>
                </a:solidFill>
              </a:rPr>
              <a:t>Recent Design Work on “Booster Replacement”</a:t>
            </a:r>
            <a:endParaRPr lang="en-US" altLang="en-US" sz="3150" dirty="0">
              <a:solidFill>
                <a:schemeClr val="tx2"/>
              </a:solidFill>
            </a:endParaRPr>
          </a:p>
        </p:txBody>
      </p:sp>
      <p:sp>
        <p:nvSpPr>
          <p:cNvPr id="20484" name="Text Box 3"/>
          <p:cNvSpPr txBox="1">
            <a:spLocks noChangeArrowheads="1"/>
          </p:cNvSpPr>
          <p:nvPr/>
        </p:nvSpPr>
        <p:spPr bwMode="auto">
          <a:xfrm>
            <a:off x="6858000" y="5953"/>
            <a:ext cx="777479"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eaLnBrk="1">
              <a:lnSpc>
                <a:spcPct val="93000"/>
              </a:lnSpc>
              <a:spcBef>
                <a:spcPct val="0"/>
              </a:spcBef>
              <a:buClrTx/>
              <a:buFontTx/>
              <a:buNone/>
            </a:pPr>
            <a:fld id="{CCE331F3-4EA3-4A80-9C1C-648856DBCFC4}" type="slidenum">
              <a:rPr lang="en-US" altLang="en-US" sz="1350">
                <a:solidFill>
                  <a:srgbClr val="FFFFFF"/>
                </a:solidFill>
              </a:rPr>
              <a:pPr eaLnBrk="1">
                <a:lnSpc>
                  <a:spcPct val="93000"/>
                </a:lnSpc>
                <a:spcBef>
                  <a:spcPct val="0"/>
                </a:spcBef>
                <a:buClrTx/>
                <a:buFontTx/>
                <a:buNone/>
              </a:pPr>
              <a:t>17</a:t>
            </a:fld>
            <a:endParaRPr lang="en-US" altLang="en-US" sz="1350">
              <a:solidFill>
                <a:srgbClr val="FFFFFF"/>
              </a:solidFill>
            </a:endParaRPr>
          </a:p>
        </p:txBody>
      </p:sp>
      <p:sp>
        <p:nvSpPr>
          <p:cNvPr id="15" name="Slide Number Placeholder 5">
            <a:extLst>
              <a:ext uri="{FF2B5EF4-FFF2-40B4-BE49-F238E27FC236}">
                <a16:creationId xmlns:a16="http://schemas.microsoft.com/office/drawing/2014/main" id="{A82A68B9-91DA-4D8E-B701-6E65AF34A30F}"/>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17</a:t>
            </a:fld>
            <a:endParaRPr lang="en-US" altLang="en-US" sz="1350" b="1" dirty="0">
              <a:solidFill>
                <a:srgbClr val="004C97"/>
              </a:solidFill>
              <a:latin typeface="Helvetica" panose="020B0604020202020204" pitchFamily="34" charset="0"/>
            </a:endParaRPr>
          </a:p>
        </p:txBody>
      </p:sp>
      <p:sp>
        <p:nvSpPr>
          <p:cNvPr id="16" name="Date Placeholder 3">
            <a:extLst>
              <a:ext uri="{FF2B5EF4-FFF2-40B4-BE49-F238E27FC236}">
                <a16:creationId xmlns:a16="http://schemas.microsoft.com/office/drawing/2014/main" id="{9BC06074-4FB9-4B7F-8309-B6E006849B9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7" name="Footer Placeholder 4">
            <a:extLst>
              <a:ext uri="{FF2B5EF4-FFF2-40B4-BE49-F238E27FC236}">
                <a16:creationId xmlns:a16="http://schemas.microsoft.com/office/drawing/2014/main" id="{9BD19B3D-EB4C-4306-9C51-ECA45BE6839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sz="1050" dirty="0"/>
              <a:t> </a:t>
            </a:r>
            <a:r>
              <a:rPr lang="en-US" altLang="en-US" sz="1050" dirty="0">
                <a:latin typeface="Helvetica" panose="020B0604020202020204" pitchFamily="34" charset="0"/>
                <a:ea typeface="Geneva" pitchFamily="121" charset="-128"/>
              </a:rPr>
              <a:t>Status and Recent Developments at the Fermilab Accelerator Complex</a:t>
            </a:r>
            <a:endParaRPr lang="en-US" sz="1050" b="1" dirty="0"/>
          </a:p>
        </p:txBody>
      </p:sp>
    </p:spTree>
    <p:extLst>
      <p:ext uri="{BB962C8B-B14F-4D97-AF65-F5344CB8AC3E}">
        <p14:creationId xmlns:p14="http://schemas.microsoft.com/office/powerpoint/2010/main" val="1189231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 program&#10;&#10;Description automatically generated with low confidence">
            <a:extLst>
              <a:ext uri="{FF2B5EF4-FFF2-40B4-BE49-F238E27FC236}">
                <a16:creationId xmlns:a16="http://schemas.microsoft.com/office/drawing/2014/main" id="{9D8F8930-32CC-47D4-67C9-7B0DA6E308B8}"/>
              </a:ext>
            </a:extLst>
          </p:cNvPr>
          <p:cNvPicPr>
            <a:picLocks noChangeAspect="1"/>
          </p:cNvPicPr>
          <p:nvPr/>
        </p:nvPicPr>
        <p:blipFill>
          <a:blip r:embed="rId2"/>
          <a:stretch>
            <a:fillRect/>
          </a:stretch>
        </p:blipFill>
        <p:spPr>
          <a:xfrm>
            <a:off x="228600" y="850557"/>
            <a:ext cx="7578720" cy="3465580"/>
          </a:xfrm>
          <a:prstGeom prst="rect">
            <a:avLst/>
          </a:prstGeom>
        </p:spPr>
      </p:pic>
      <p:sp>
        <p:nvSpPr>
          <p:cNvPr id="8" name="Title 2">
            <a:extLst>
              <a:ext uri="{FF2B5EF4-FFF2-40B4-BE49-F238E27FC236}">
                <a16:creationId xmlns:a16="http://schemas.microsoft.com/office/drawing/2014/main" id="{8304568C-8AEE-5858-698E-38ABBF32176D}"/>
              </a:ext>
            </a:extLst>
          </p:cNvPr>
          <p:cNvSpPr>
            <a:spLocks noGrp="1"/>
          </p:cNvSpPr>
          <p:nvPr>
            <p:ph type="title"/>
          </p:nvPr>
        </p:nvSpPr>
        <p:spPr>
          <a:xfrm>
            <a:off x="228600" y="192524"/>
            <a:ext cx="8686800" cy="320908"/>
          </a:xfrm>
        </p:spPr>
        <p:txBody>
          <a:bodyPr/>
          <a:lstStyle/>
          <a:p>
            <a:r>
              <a:rPr lang="en-US" sz="2000" dirty="0"/>
              <a:t>Accelerator Complex Evolution (ACE) plan</a:t>
            </a:r>
          </a:p>
        </p:txBody>
      </p:sp>
      <p:sp>
        <p:nvSpPr>
          <p:cNvPr id="3" name="Title 2">
            <a:extLst>
              <a:ext uri="{FF2B5EF4-FFF2-40B4-BE49-F238E27FC236}">
                <a16:creationId xmlns:a16="http://schemas.microsoft.com/office/drawing/2014/main" id="{3E7B436F-DDD4-686D-03D4-C383456B62C7}"/>
              </a:ext>
            </a:extLst>
          </p:cNvPr>
          <p:cNvSpPr txBox="1">
            <a:spLocks/>
          </p:cNvSpPr>
          <p:nvPr/>
        </p:nvSpPr>
        <p:spPr>
          <a:xfrm>
            <a:off x="7792721" y="2135562"/>
            <a:ext cx="1252790" cy="646331"/>
          </a:xfrm>
          <a:prstGeom prst="rect">
            <a:avLst/>
          </a:prstGeom>
        </p:spPr>
        <p:txBody>
          <a:bodyPr lIns="0" tIns="0" rIns="0" bIns="0" anchor="b" anchorCtr="0"/>
          <a:lstStyle>
            <a:lvl1pPr algn="l" defTabSz="457200" rtl="0" eaLnBrk="1" fontAlgn="base" hangingPunct="1">
              <a:spcBef>
                <a:spcPct val="0"/>
              </a:spcBef>
              <a:spcAft>
                <a:spcPct val="0"/>
              </a:spcAft>
              <a:defRPr sz="18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sz="2000" dirty="0"/>
              <a:t>ACE-MIRT</a:t>
            </a:r>
          </a:p>
          <a:p>
            <a:r>
              <a:rPr lang="en-US" sz="1200" dirty="0"/>
              <a:t>Main Injector Ramp &amp; </a:t>
            </a:r>
            <a:r>
              <a:rPr lang="en-US" sz="1200" dirty="0" err="1"/>
              <a:t>Targetry</a:t>
            </a:r>
            <a:endParaRPr lang="en-US" sz="1200" dirty="0"/>
          </a:p>
        </p:txBody>
      </p:sp>
      <p:sp>
        <p:nvSpPr>
          <p:cNvPr id="4" name="Title 2">
            <a:extLst>
              <a:ext uri="{FF2B5EF4-FFF2-40B4-BE49-F238E27FC236}">
                <a16:creationId xmlns:a16="http://schemas.microsoft.com/office/drawing/2014/main" id="{68D23560-F54D-EF7C-DE50-C8C30547ED87}"/>
              </a:ext>
            </a:extLst>
          </p:cNvPr>
          <p:cNvSpPr txBox="1">
            <a:spLocks/>
          </p:cNvSpPr>
          <p:nvPr/>
        </p:nvSpPr>
        <p:spPr>
          <a:xfrm>
            <a:off x="7792721" y="3116296"/>
            <a:ext cx="1252790" cy="646331"/>
          </a:xfrm>
          <a:prstGeom prst="rect">
            <a:avLst/>
          </a:prstGeom>
        </p:spPr>
        <p:txBody>
          <a:bodyPr lIns="0" tIns="0" rIns="0" bIns="0" anchor="b" anchorCtr="0"/>
          <a:lstStyle>
            <a:lvl1pPr algn="l" defTabSz="457200" rtl="0" eaLnBrk="1" fontAlgn="base" hangingPunct="1">
              <a:spcBef>
                <a:spcPct val="0"/>
              </a:spcBef>
              <a:spcAft>
                <a:spcPct val="0"/>
              </a:spcAft>
              <a:defRPr sz="18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sz="2000" dirty="0">
                <a:solidFill>
                  <a:schemeClr val="accent1"/>
                </a:solidFill>
              </a:rPr>
              <a:t>ACE-BR</a:t>
            </a:r>
          </a:p>
          <a:p>
            <a:r>
              <a:rPr lang="en-US" sz="1200" dirty="0">
                <a:solidFill>
                  <a:schemeClr val="accent1"/>
                </a:solidFill>
              </a:rPr>
              <a:t>Booster Replacement</a:t>
            </a:r>
          </a:p>
        </p:txBody>
      </p:sp>
      <p:sp>
        <p:nvSpPr>
          <p:cNvPr id="2" name="Slide Number Placeholder 5">
            <a:extLst>
              <a:ext uri="{FF2B5EF4-FFF2-40B4-BE49-F238E27FC236}">
                <a16:creationId xmlns:a16="http://schemas.microsoft.com/office/drawing/2014/main" id="{2C56A043-0E1A-FC09-B176-AA17A23C4567}"/>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18</a:t>
            </a:fld>
            <a:endParaRPr lang="en-US" altLang="en-US" sz="1350" b="1" dirty="0">
              <a:solidFill>
                <a:srgbClr val="004C97"/>
              </a:solidFill>
              <a:latin typeface="Helvetica" panose="020B0604020202020204" pitchFamily="34" charset="0"/>
            </a:endParaRPr>
          </a:p>
        </p:txBody>
      </p:sp>
      <p:sp>
        <p:nvSpPr>
          <p:cNvPr id="6" name="Date Placeholder 3">
            <a:extLst>
              <a:ext uri="{FF2B5EF4-FFF2-40B4-BE49-F238E27FC236}">
                <a16:creationId xmlns:a16="http://schemas.microsoft.com/office/drawing/2014/main" id="{0329B58C-295B-199A-2737-D2A52A6CDDA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7" name="Footer Placeholder 4">
            <a:extLst>
              <a:ext uri="{FF2B5EF4-FFF2-40B4-BE49-F238E27FC236}">
                <a16:creationId xmlns:a16="http://schemas.microsoft.com/office/drawing/2014/main" id="{4BDFC39E-AFCA-4B16-0163-BB11032D5256}"/>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226249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a:t>Example Booster replacement options and possible add-ons </a:t>
            </a:r>
          </a:p>
        </p:txBody>
      </p:sp>
      <p:pic>
        <p:nvPicPr>
          <p:cNvPr id="8" name="Picture 7">
            <a:extLst>
              <a:ext uri="{FF2B5EF4-FFF2-40B4-BE49-F238E27FC236}">
                <a16:creationId xmlns:a16="http://schemas.microsoft.com/office/drawing/2014/main" id="{77D3D918-CFB9-F795-082A-9A73B455B647}"/>
              </a:ext>
            </a:extLst>
          </p:cNvPr>
          <p:cNvPicPr>
            <a:picLocks noChangeAspect="1"/>
          </p:cNvPicPr>
          <p:nvPr/>
        </p:nvPicPr>
        <p:blipFill>
          <a:blip r:embed="rId2"/>
          <a:stretch>
            <a:fillRect/>
          </a:stretch>
        </p:blipFill>
        <p:spPr>
          <a:xfrm>
            <a:off x="4652895" y="902350"/>
            <a:ext cx="3210725" cy="3721100"/>
          </a:xfrm>
          <a:prstGeom prst="rect">
            <a:avLst/>
          </a:prstGeom>
        </p:spPr>
      </p:pic>
      <p:pic>
        <p:nvPicPr>
          <p:cNvPr id="10" name="Picture 9">
            <a:extLst>
              <a:ext uri="{FF2B5EF4-FFF2-40B4-BE49-F238E27FC236}">
                <a16:creationId xmlns:a16="http://schemas.microsoft.com/office/drawing/2014/main" id="{73C6AFD9-388A-DD8A-09D5-4EEF863DF714}"/>
              </a:ext>
            </a:extLst>
          </p:cNvPr>
          <p:cNvPicPr>
            <a:picLocks noChangeAspect="1"/>
          </p:cNvPicPr>
          <p:nvPr/>
        </p:nvPicPr>
        <p:blipFill rotWithShape="1">
          <a:blip r:embed="rId3"/>
          <a:srcRect l="22762"/>
          <a:stretch/>
        </p:blipFill>
        <p:spPr>
          <a:xfrm>
            <a:off x="561773" y="902350"/>
            <a:ext cx="3210725" cy="3721100"/>
          </a:xfrm>
          <a:prstGeom prst="rect">
            <a:avLst/>
          </a:prstGeom>
        </p:spPr>
      </p:pic>
      <p:sp>
        <p:nvSpPr>
          <p:cNvPr id="2" name="Arc 1">
            <a:extLst>
              <a:ext uri="{FF2B5EF4-FFF2-40B4-BE49-F238E27FC236}">
                <a16:creationId xmlns:a16="http://schemas.microsoft.com/office/drawing/2014/main" id="{A800A373-9988-F8CA-68AA-699385F88ACC}"/>
              </a:ext>
            </a:extLst>
          </p:cNvPr>
          <p:cNvSpPr/>
          <p:nvPr/>
        </p:nvSpPr>
        <p:spPr>
          <a:xfrm rot="1825711" flipV="1">
            <a:off x="1465796" y="1683407"/>
            <a:ext cx="1011914" cy="330200"/>
          </a:xfrm>
          <a:prstGeom prst="arc">
            <a:avLst>
              <a:gd name="adj1" fmla="val 12149283"/>
              <a:gd name="adj2" fmla="val 21508662"/>
            </a:avLst>
          </a:prstGeom>
          <a:ln>
            <a:solidFill>
              <a:srgbClr val="FFC000"/>
            </a:solidFill>
            <a:prstDash val="sysDash"/>
          </a:ln>
          <a:effectLst/>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CB38D61A-AA2C-FD5D-CC6B-103FB9415996}"/>
              </a:ext>
            </a:extLst>
          </p:cNvPr>
          <p:cNvSpPr txBox="1"/>
          <p:nvPr/>
        </p:nvSpPr>
        <p:spPr>
          <a:xfrm>
            <a:off x="1819954" y="1644095"/>
            <a:ext cx="694361" cy="415498"/>
          </a:xfrm>
          <a:prstGeom prst="rect">
            <a:avLst/>
          </a:prstGeom>
          <a:noFill/>
        </p:spPr>
        <p:txBody>
          <a:bodyPr wrap="square" rtlCol="0">
            <a:spAutoFit/>
          </a:bodyPr>
          <a:lstStyle/>
          <a:p>
            <a:r>
              <a:rPr lang="en-US" sz="1050" b="1" dirty="0">
                <a:solidFill>
                  <a:srgbClr val="FFC000"/>
                </a:solidFill>
              </a:rPr>
              <a:t>Beam to Mu2e-II </a:t>
            </a:r>
          </a:p>
        </p:txBody>
      </p:sp>
      <p:sp>
        <p:nvSpPr>
          <p:cNvPr id="9" name="Arc 8">
            <a:extLst>
              <a:ext uri="{FF2B5EF4-FFF2-40B4-BE49-F238E27FC236}">
                <a16:creationId xmlns:a16="http://schemas.microsoft.com/office/drawing/2014/main" id="{7C38E3F1-A900-7EBE-A99C-1155E1FC3319}"/>
              </a:ext>
            </a:extLst>
          </p:cNvPr>
          <p:cNvSpPr/>
          <p:nvPr/>
        </p:nvSpPr>
        <p:spPr>
          <a:xfrm rot="1825711" flipV="1">
            <a:off x="5424932" y="1215486"/>
            <a:ext cx="1093290" cy="696901"/>
          </a:xfrm>
          <a:prstGeom prst="arc">
            <a:avLst>
              <a:gd name="adj1" fmla="val 13315360"/>
              <a:gd name="adj2" fmla="val 167701"/>
            </a:avLst>
          </a:prstGeom>
          <a:ln>
            <a:solidFill>
              <a:srgbClr val="FFC000"/>
            </a:solidFill>
            <a:prstDash val="sysDash"/>
          </a:ln>
          <a:effectLst/>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771A24C2-0B80-3823-7E76-35B26F7193AE}"/>
              </a:ext>
            </a:extLst>
          </p:cNvPr>
          <p:cNvCxnSpPr>
            <a:cxnSpLocks/>
          </p:cNvCxnSpPr>
          <p:nvPr/>
        </p:nvCxnSpPr>
        <p:spPr>
          <a:xfrm flipV="1">
            <a:off x="6368954" y="2356594"/>
            <a:ext cx="91440" cy="1828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84A8DB1C-57A1-57A9-989C-A2A87F3F25FC}"/>
              </a:ext>
            </a:extLst>
          </p:cNvPr>
          <p:cNvSpPr txBox="1"/>
          <p:nvPr/>
        </p:nvSpPr>
        <p:spPr>
          <a:xfrm>
            <a:off x="6002914" y="2490061"/>
            <a:ext cx="550598" cy="430887"/>
          </a:xfrm>
          <a:prstGeom prst="rect">
            <a:avLst/>
          </a:prstGeom>
          <a:noFill/>
        </p:spPr>
        <p:txBody>
          <a:bodyPr wrap="square" rtlCol="0">
            <a:spAutoFit/>
          </a:bodyPr>
          <a:lstStyle/>
          <a:p>
            <a:r>
              <a:rPr lang="en-US" sz="1100" b="1" dirty="0">
                <a:solidFill>
                  <a:schemeClr val="accent5">
                    <a:lumMod val="60000"/>
                    <a:lumOff val="40000"/>
                  </a:schemeClr>
                </a:solidFill>
              </a:rPr>
              <a:t>2 GeV CW</a:t>
            </a:r>
          </a:p>
        </p:txBody>
      </p:sp>
      <p:cxnSp>
        <p:nvCxnSpPr>
          <p:cNvPr id="16" name="Straight Arrow Connector 15">
            <a:extLst>
              <a:ext uri="{FF2B5EF4-FFF2-40B4-BE49-F238E27FC236}">
                <a16:creationId xmlns:a16="http://schemas.microsoft.com/office/drawing/2014/main" id="{9F1F7284-CF6A-CAC1-F228-9F0E63D7B584}"/>
              </a:ext>
            </a:extLst>
          </p:cNvPr>
          <p:cNvCxnSpPr>
            <a:cxnSpLocks/>
          </p:cNvCxnSpPr>
          <p:nvPr/>
        </p:nvCxnSpPr>
        <p:spPr>
          <a:xfrm flipH="1">
            <a:off x="7017227" y="2460970"/>
            <a:ext cx="102439" cy="13346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AD215135-9950-6B80-B353-AED1A0CC21BD}"/>
              </a:ext>
            </a:extLst>
          </p:cNvPr>
          <p:cNvSpPr txBox="1"/>
          <p:nvPr/>
        </p:nvSpPr>
        <p:spPr>
          <a:xfrm>
            <a:off x="7017227" y="2030083"/>
            <a:ext cx="607582" cy="430887"/>
          </a:xfrm>
          <a:prstGeom prst="rect">
            <a:avLst/>
          </a:prstGeom>
          <a:noFill/>
        </p:spPr>
        <p:txBody>
          <a:bodyPr wrap="square" rtlCol="0">
            <a:spAutoFit/>
          </a:bodyPr>
          <a:lstStyle/>
          <a:p>
            <a:r>
              <a:rPr lang="en-US" sz="1100" b="1" dirty="0">
                <a:solidFill>
                  <a:schemeClr val="bg1"/>
                </a:solidFill>
              </a:rPr>
              <a:t>2 GeV pulsed</a:t>
            </a:r>
          </a:p>
        </p:txBody>
      </p:sp>
      <p:sp>
        <p:nvSpPr>
          <p:cNvPr id="22" name="TextBox 21">
            <a:extLst>
              <a:ext uri="{FF2B5EF4-FFF2-40B4-BE49-F238E27FC236}">
                <a16:creationId xmlns:a16="http://schemas.microsoft.com/office/drawing/2014/main" id="{2AD0240F-0422-28E9-1C21-2C7B8AC009C8}"/>
              </a:ext>
            </a:extLst>
          </p:cNvPr>
          <p:cNvSpPr txBox="1"/>
          <p:nvPr/>
        </p:nvSpPr>
        <p:spPr>
          <a:xfrm>
            <a:off x="1451868" y="2974738"/>
            <a:ext cx="611510" cy="600164"/>
          </a:xfrm>
          <a:prstGeom prst="rect">
            <a:avLst/>
          </a:prstGeom>
          <a:noFill/>
        </p:spPr>
        <p:txBody>
          <a:bodyPr wrap="square" rtlCol="0">
            <a:spAutoFit/>
          </a:bodyPr>
          <a:lstStyle/>
          <a:p>
            <a:r>
              <a:rPr lang="en-US" sz="1100" b="1" dirty="0">
                <a:solidFill>
                  <a:srgbClr val="00FFFF"/>
                </a:solidFill>
              </a:rPr>
              <a:t>8 GeV to MI or BNB</a:t>
            </a:r>
          </a:p>
        </p:txBody>
      </p:sp>
      <p:cxnSp>
        <p:nvCxnSpPr>
          <p:cNvPr id="24" name="Straight Arrow Connector 23">
            <a:extLst>
              <a:ext uri="{FF2B5EF4-FFF2-40B4-BE49-F238E27FC236}">
                <a16:creationId xmlns:a16="http://schemas.microsoft.com/office/drawing/2014/main" id="{08E75D88-3E15-1EDC-00BC-FB1402AA23A7}"/>
              </a:ext>
            </a:extLst>
          </p:cNvPr>
          <p:cNvCxnSpPr>
            <a:cxnSpLocks/>
          </p:cNvCxnSpPr>
          <p:nvPr/>
        </p:nvCxnSpPr>
        <p:spPr>
          <a:xfrm flipH="1">
            <a:off x="2888451" y="2196443"/>
            <a:ext cx="102439" cy="13346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3D4930FE-0840-E1C2-8CE5-0073C1E8E055}"/>
              </a:ext>
            </a:extLst>
          </p:cNvPr>
          <p:cNvSpPr txBox="1"/>
          <p:nvPr/>
        </p:nvSpPr>
        <p:spPr>
          <a:xfrm>
            <a:off x="2918438" y="2046318"/>
            <a:ext cx="1013702" cy="261610"/>
          </a:xfrm>
          <a:prstGeom prst="rect">
            <a:avLst/>
          </a:prstGeom>
          <a:noFill/>
        </p:spPr>
        <p:txBody>
          <a:bodyPr wrap="square" rtlCol="0">
            <a:spAutoFit/>
          </a:bodyPr>
          <a:lstStyle/>
          <a:p>
            <a:r>
              <a:rPr lang="en-US" sz="1100" b="1" dirty="0">
                <a:solidFill>
                  <a:schemeClr val="bg1"/>
                </a:solidFill>
              </a:rPr>
              <a:t>2 GeV pulsed</a:t>
            </a:r>
          </a:p>
        </p:txBody>
      </p:sp>
      <p:sp>
        <p:nvSpPr>
          <p:cNvPr id="11" name="Title 1">
            <a:extLst>
              <a:ext uri="{FF2B5EF4-FFF2-40B4-BE49-F238E27FC236}">
                <a16:creationId xmlns:a16="http://schemas.microsoft.com/office/drawing/2014/main" id="{6305F173-E718-E6F5-4905-6E656A589DC3}"/>
              </a:ext>
            </a:extLst>
          </p:cNvPr>
          <p:cNvSpPr txBox="1">
            <a:spLocks/>
          </p:cNvSpPr>
          <p:nvPr/>
        </p:nvSpPr>
        <p:spPr>
          <a:xfrm>
            <a:off x="515685" y="563114"/>
            <a:ext cx="3225951" cy="356657"/>
          </a:xfrm>
          <a:prstGeom prst="rect">
            <a:avLst/>
          </a:prstGeom>
        </p:spPr>
        <p:txBody>
          <a:bodyPr/>
          <a:lstStyle>
            <a:lvl1pPr algn="l" defTabSz="457200" rtl="0" eaLnBrk="1" fontAlgn="base" hangingPunct="1">
              <a:spcBef>
                <a:spcPct val="0"/>
              </a:spcBef>
              <a:spcAft>
                <a:spcPct val="0"/>
              </a:spcAft>
              <a:defRPr sz="1700" b="1" kern="1200">
                <a:solidFill>
                  <a:srgbClr val="074184"/>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1800" dirty="0">
                <a:solidFill>
                  <a:schemeClr val="accent6"/>
                </a:solidFill>
              </a:rPr>
              <a:t>2GeV Linac + 2-8GeV RCS</a:t>
            </a:r>
          </a:p>
        </p:txBody>
      </p:sp>
      <p:sp>
        <p:nvSpPr>
          <p:cNvPr id="13" name="Title 1">
            <a:extLst>
              <a:ext uri="{FF2B5EF4-FFF2-40B4-BE49-F238E27FC236}">
                <a16:creationId xmlns:a16="http://schemas.microsoft.com/office/drawing/2014/main" id="{1F49933E-09B7-6C2B-CA5C-A825BABB15C3}"/>
              </a:ext>
            </a:extLst>
          </p:cNvPr>
          <p:cNvSpPr txBox="1">
            <a:spLocks/>
          </p:cNvSpPr>
          <p:nvPr/>
        </p:nvSpPr>
        <p:spPr>
          <a:xfrm>
            <a:off x="4572000" y="571811"/>
            <a:ext cx="3225951" cy="356657"/>
          </a:xfrm>
          <a:prstGeom prst="rect">
            <a:avLst/>
          </a:prstGeom>
        </p:spPr>
        <p:txBody>
          <a:bodyPr/>
          <a:lstStyle>
            <a:lvl1pPr algn="l" defTabSz="457200" rtl="0" eaLnBrk="1" fontAlgn="base" hangingPunct="1">
              <a:spcBef>
                <a:spcPct val="0"/>
              </a:spcBef>
              <a:spcAft>
                <a:spcPct val="0"/>
              </a:spcAft>
              <a:defRPr sz="1700" b="1" kern="1200">
                <a:solidFill>
                  <a:srgbClr val="074184"/>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1800" dirty="0">
                <a:solidFill>
                  <a:schemeClr val="accent6"/>
                </a:solidFill>
              </a:rPr>
              <a:t>8GeV Linac + 8GeV AR</a:t>
            </a:r>
          </a:p>
        </p:txBody>
      </p:sp>
      <p:sp>
        <p:nvSpPr>
          <p:cNvPr id="18" name="Title 1">
            <a:extLst>
              <a:ext uri="{FF2B5EF4-FFF2-40B4-BE49-F238E27FC236}">
                <a16:creationId xmlns:a16="http://schemas.microsoft.com/office/drawing/2014/main" id="{261EA2A5-1707-6B3B-A0A8-5DBDB09EB445}"/>
              </a:ext>
            </a:extLst>
          </p:cNvPr>
          <p:cNvSpPr txBox="1">
            <a:spLocks/>
          </p:cNvSpPr>
          <p:nvPr/>
        </p:nvSpPr>
        <p:spPr>
          <a:xfrm>
            <a:off x="3932140" y="567118"/>
            <a:ext cx="541419" cy="356657"/>
          </a:xfrm>
          <a:prstGeom prst="rect">
            <a:avLst/>
          </a:prstGeom>
        </p:spPr>
        <p:txBody>
          <a:bodyPr/>
          <a:lstStyle>
            <a:lvl1pPr algn="l" defTabSz="457200" rtl="0" eaLnBrk="1" fontAlgn="base" hangingPunct="1">
              <a:spcBef>
                <a:spcPct val="0"/>
              </a:spcBef>
              <a:spcAft>
                <a:spcPct val="0"/>
              </a:spcAft>
              <a:defRPr sz="1700" b="1" kern="1200">
                <a:solidFill>
                  <a:srgbClr val="074184"/>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1800" dirty="0">
                <a:solidFill>
                  <a:schemeClr val="accent4"/>
                </a:solidFill>
              </a:rPr>
              <a:t>or</a:t>
            </a:r>
          </a:p>
        </p:txBody>
      </p:sp>
      <p:sp>
        <p:nvSpPr>
          <p:cNvPr id="15" name="Slide Number Placeholder 5">
            <a:extLst>
              <a:ext uri="{FF2B5EF4-FFF2-40B4-BE49-F238E27FC236}">
                <a16:creationId xmlns:a16="http://schemas.microsoft.com/office/drawing/2014/main" id="{002E0F2D-BF2F-84D0-B042-1D32E5FC3BF1}"/>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19</a:t>
            </a:fld>
            <a:endParaRPr lang="en-US" altLang="en-US" sz="1350" b="1" dirty="0">
              <a:solidFill>
                <a:srgbClr val="004C97"/>
              </a:solidFill>
              <a:latin typeface="Helvetica" panose="020B0604020202020204" pitchFamily="34" charset="0"/>
            </a:endParaRPr>
          </a:p>
        </p:txBody>
      </p:sp>
      <p:sp>
        <p:nvSpPr>
          <p:cNvPr id="19" name="Date Placeholder 3">
            <a:extLst>
              <a:ext uri="{FF2B5EF4-FFF2-40B4-BE49-F238E27FC236}">
                <a16:creationId xmlns:a16="http://schemas.microsoft.com/office/drawing/2014/main" id="{3AE59DA6-4C63-68D7-8D82-6957DC377A97}"/>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20" name="Footer Placeholder 4">
            <a:extLst>
              <a:ext uri="{FF2B5EF4-FFF2-40B4-BE49-F238E27FC236}">
                <a16:creationId xmlns:a16="http://schemas.microsoft.com/office/drawing/2014/main" id="{A8E485D4-9F63-9E81-35B2-5A0F3C7A24A3}"/>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994796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6858001" y="-21432"/>
            <a:ext cx="769144" cy="244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spcBef>
                <a:spcPct val="0"/>
              </a:spcBef>
              <a:buClrTx/>
              <a:buFontTx/>
              <a:buNone/>
            </a:pPr>
            <a:fld id="{A47371DA-F349-4C1E-9688-7F4329C40053}" type="slidenum">
              <a:rPr lang="en-US" altLang="en-US" sz="1350">
                <a:solidFill>
                  <a:srgbClr val="FFFFFF"/>
                </a:solidFill>
              </a:rPr>
              <a:pPr>
                <a:spcBef>
                  <a:spcPct val="0"/>
                </a:spcBef>
                <a:buClrTx/>
                <a:buFontTx/>
                <a:buNone/>
              </a:pPr>
              <a:t>2</a:t>
            </a:fld>
            <a:endParaRPr lang="en-US" altLang="en-US" sz="1350">
              <a:solidFill>
                <a:srgbClr val="FFFFFF"/>
              </a:solidFill>
            </a:endParaRPr>
          </a:p>
        </p:txBody>
      </p:sp>
      <p:sp>
        <p:nvSpPr>
          <p:cNvPr id="20483" name="AutoShape 2"/>
          <p:cNvSpPr>
            <a:spLocks noChangeArrowheads="1"/>
          </p:cNvSpPr>
          <p:nvPr/>
        </p:nvSpPr>
        <p:spPr bwMode="auto">
          <a:xfrm>
            <a:off x="1657351" y="1657351"/>
            <a:ext cx="5885260" cy="1448013"/>
          </a:xfrm>
          <a:custGeom>
            <a:avLst/>
            <a:gdLst>
              <a:gd name="T0" fmla="*/ 7847013 w 7847013"/>
              <a:gd name="T1" fmla="*/ 1 h 1979613"/>
              <a:gd name="T2" fmla="*/ 3923507 w 7847013"/>
              <a:gd name="T3" fmla="*/ 1 h 1979613"/>
              <a:gd name="T4" fmla="*/ 0 w 7847013"/>
              <a:gd name="T5" fmla="*/ 1 h 1979613"/>
              <a:gd name="T6" fmla="*/ 3923507 w 7847013"/>
              <a:gd name="T7" fmla="*/ 0 h 1979613"/>
              <a:gd name="T8" fmla="*/ 0 60000 65536"/>
              <a:gd name="T9" fmla="*/ 0 60000 65536"/>
              <a:gd name="T10" fmla="*/ 0 60000 65536"/>
              <a:gd name="T11" fmla="*/ 0 60000 65536"/>
              <a:gd name="T12" fmla="*/ 0 w 7847013"/>
              <a:gd name="T13" fmla="*/ 0 h 1979613"/>
              <a:gd name="T14" fmla="*/ 7847013 w 7847013"/>
              <a:gd name="T15" fmla="*/ 1979613 h 1979613"/>
            </a:gdLst>
            <a:ahLst/>
            <a:cxnLst>
              <a:cxn ang="T8">
                <a:pos x="T0" y="T1"/>
              </a:cxn>
              <a:cxn ang="T9">
                <a:pos x="T2" y="T3"/>
              </a:cxn>
              <a:cxn ang="T10">
                <a:pos x="T4" y="T5"/>
              </a:cxn>
              <a:cxn ang="T11">
                <a:pos x="T6" y="T7"/>
              </a:cxn>
            </a:cxnLst>
            <a:rect l="T12" t="T13" r="T14" b="T15"/>
            <a:pathLst>
              <a:path w="7847013" h="1979613">
                <a:moveTo>
                  <a:pt x="0" y="0"/>
                </a:moveTo>
                <a:lnTo>
                  <a:pt x="21798" y="0"/>
                </a:lnTo>
                <a:lnTo>
                  <a:pt x="21798" y="5499"/>
                </a:lnTo>
                <a:lnTo>
                  <a:pt x="0" y="54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lgn="ctr" eaLnBrk="1">
              <a:spcBef>
                <a:spcPct val="0"/>
              </a:spcBef>
              <a:buClrTx/>
              <a:buFontTx/>
              <a:buNone/>
            </a:pPr>
            <a:r>
              <a:rPr lang="en-US" altLang="en-US" sz="3150">
                <a:solidFill>
                  <a:schemeClr val="tx2"/>
                </a:solidFill>
              </a:rPr>
              <a:t>Fermilab Proton Complex Plan through ~2033</a:t>
            </a:r>
          </a:p>
          <a:p>
            <a:pPr algn="ctr" eaLnBrk="1">
              <a:spcBef>
                <a:spcPct val="0"/>
              </a:spcBef>
              <a:buClrTx/>
              <a:buFontTx/>
              <a:buNone/>
            </a:pPr>
            <a:r>
              <a:rPr lang="en-US" altLang="en-US" sz="3150">
                <a:solidFill>
                  <a:schemeClr val="tx2"/>
                </a:solidFill>
              </a:rPr>
              <a:t>(LBNF, PIP-II, and ACE-MIRT)</a:t>
            </a:r>
            <a:endParaRPr lang="en-US" altLang="en-US" sz="3150" dirty="0">
              <a:solidFill>
                <a:schemeClr val="tx2"/>
              </a:solidFill>
            </a:endParaRPr>
          </a:p>
        </p:txBody>
      </p:sp>
      <p:sp>
        <p:nvSpPr>
          <p:cNvPr id="20484" name="Text Box 3"/>
          <p:cNvSpPr txBox="1">
            <a:spLocks noChangeArrowheads="1"/>
          </p:cNvSpPr>
          <p:nvPr/>
        </p:nvSpPr>
        <p:spPr bwMode="auto">
          <a:xfrm>
            <a:off x="6858000" y="5953"/>
            <a:ext cx="777479"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eaLnBrk="1">
              <a:lnSpc>
                <a:spcPct val="93000"/>
              </a:lnSpc>
              <a:spcBef>
                <a:spcPct val="0"/>
              </a:spcBef>
              <a:buClrTx/>
              <a:buFontTx/>
              <a:buNone/>
            </a:pPr>
            <a:fld id="{CCE331F3-4EA3-4A80-9C1C-648856DBCFC4}" type="slidenum">
              <a:rPr lang="en-US" altLang="en-US" sz="1350">
                <a:solidFill>
                  <a:srgbClr val="FFFFFF"/>
                </a:solidFill>
              </a:rPr>
              <a:pPr eaLnBrk="1">
                <a:lnSpc>
                  <a:spcPct val="93000"/>
                </a:lnSpc>
                <a:spcBef>
                  <a:spcPct val="0"/>
                </a:spcBef>
                <a:buClrTx/>
                <a:buFontTx/>
                <a:buNone/>
              </a:pPr>
              <a:t>2</a:t>
            </a:fld>
            <a:endParaRPr lang="en-US" altLang="en-US" sz="1350">
              <a:solidFill>
                <a:srgbClr val="FFFFFF"/>
              </a:solidFill>
            </a:endParaRPr>
          </a:p>
        </p:txBody>
      </p:sp>
      <p:sp>
        <p:nvSpPr>
          <p:cNvPr id="15" name="Slide Number Placeholder 5">
            <a:extLst>
              <a:ext uri="{FF2B5EF4-FFF2-40B4-BE49-F238E27FC236}">
                <a16:creationId xmlns:a16="http://schemas.microsoft.com/office/drawing/2014/main" id="{A82A68B9-91DA-4D8E-B701-6E65AF34A30F}"/>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a:t>
            </a:fld>
            <a:endParaRPr lang="en-US" altLang="en-US" sz="1350" b="1" dirty="0">
              <a:solidFill>
                <a:srgbClr val="004C97"/>
              </a:solidFill>
              <a:latin typeface="Helvetica" panose="020B0604020202020204" pitchFamily="34" charset="0"/>
            </a:endParaRPr>
          </a:p>
        </p:txBody>
      </p:sp>
      <p:sp>
        <p:nvSpPr>
          <p:cNvPr id="16" name="Date Placeholder 3">
            <a:extLst>
              <a:ext uri="{FF2B5EF4-FFF2-40B4-BE49-F238E27FC236}">
                <a16:creationId xmlns:a16="http://schemas.microsoft.com/office/drawing/2014/main" id="{9BC06074-4FB9-4B7F-8309-B6E006849B9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7" name="Footer Placeholder 4">
            <a:extLst>
              <a:ext uri="{FF2B5EF4-FFF2-40B4-BE49-F238E27FC236}">
                <a16:creationId xmlns:a16="http://schemas.microsoft.com/office/drawing/2014/main" id="{9BD19B3D-EB4C-4306-9C51-ECA45BE6839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7564622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7B6242A-AB86-E71E-E279-4525A4E00E42}"/>
              </a:ext>
            </a:extLst>
          </p:cNvPr>
          <p:cNvSpPr>
            <a:spLocks noGrp="1"/>
          </p:cNvSpPr>
          <p:nvPr>
            <p:ph idx="1"/>
          </p:nvPr>
        </p:nvSpPr>
        <p:spPr>
          <a:xfrm>
            <a:off x="429419" y="675685"/>
            <a:ext cx="5249928" cy="2095837"/>
          </a:xfrm>
        </p:spPr>
        <p:txBody>
          <a:bodyPr/>
          <a:lstStyle/>
          <a:p>
            <a:pPr marL="0" indent="0">
              <a:buNone/>
            </a:pPr>
            <a:r>
              <a:rPr lang="en-US" sz="1600"/>
              <a:t>The ACE BR scenarios are mature accelerator designs</a:t>
            </a:r>
          </a:p>
          <a:p>
            <a:pPr marL="0" indent="0">
              <a:buNone/>
            </a:pPr>
            <a:r>
              <a:rPr lang="en-US" sz="1600"/>
              <a:t> - Core focux on performance of neutrino program.</a:t>
            </a:r>
          </a:p>
          <a:p>
            <a:pPr marL="0" indent="0">
              <a:buNone/>
            </a:pPr>
            <a:r>
              <a:rPr lang="en-US" sz="1600"/>
              <a:t> - Risk and cost analysis performed.</a:t>
            </a:r>
          </a:p>
          <a:p>
            <a:pPr marL="0" indent="0">
              <a:buNone/>
            </a:pPr>
            <a:endParaRPr lang="en-US" sz="400"/>
          </a:p>
          <a:p>
            <a:pPr marL="0" indent="0">
              <a:buNone/>
            </a:pPr>
            <a:r>
              <a:rPr lang="en-US" sz="1600"/>
              <a:t>But, we need to develop new scenarios specifically oriented towards Muon Collider Proton Driver.</a:t>
            </a:r>
          </a:p>
          <a:p>
            <a:pPr marL="0" indent="0">
              <a:buNone/>
            </a:pPr>
            <a:r>
              <a:rPr lang="en-US" sz="1600"/>
              <a:t> - Some of that prior design work will be instructive.</a:t>
            </a:r>
          </a:p>
        </p:txBody>
      </p:sp>
      <p:sp>
        <p:nvSpPr>
          <p:cNvPr id="8" name="Title 7">
            <a:extLst>
              <a:ext uri="{FF2B5EF4-FFF2-40B4-BE49-F238E27FC236}">
                <a16:creationId xmlns:a16="http://schemas.microsoft.com/office/drawing/2014/main" id="{4A1CC3D9-9339-7656-BE97-3BD009542B7B}"/>
              </a:ext>
            </a:extLst>
          </p:cNvPr>
          <p:cNvSpPr>
            <a:spLocks noGrp="1"/>
          </p:cNvSpPr>
          <p:nvPr>
            <p:ph type="title"/>
          </p:nvPr>
        </p:nvSpPr>
        <p:spPr/>
        <p:txBody>
          <a:bodyPr/>
          <a:lstStyle/>
          <a:p>
            <a:r>
              <a:rPr lang="en-US" sz="2000"/>
              <a:t>Path to Muon </a:t>
            </a:r>
            <a:r>
              <a:rPr lang="en-US" sz="2000" dirty="0"/>
              <a:t>Collider</a:t>
            </a:r>
          </a:p>
        </p:txBody>
      </p:sp>
      <p:pic>
        <p:nvPicPr>
          <p:cNvPr id="11" name="Picture 10">
            <a:extLst>
              <a:ext uri="{FF2B5EF4-FFF2-40B4-BE49-F238E27FC236}">
                <a16:creationId xmlns:a16="http://schemas.microsoft.com/office/drawing/2014/main" id="{8B379E4E-6001-9EC5-1DCC-E2AD19F97167}"/>
              </a:ext>
            </a:extLst>
          </p:cNvPr>
          <p:cNvPicPr>
            <a:picLocks noChangeAspect="1"/>
          </p:cNvPicPr>
          <p:nvPr/>
        </p:nvPicPr>
        <p:blipFill>
          <a:blip r:embed="rId2"/>
          <a:stretch>
            <a:fillRect/>
          </a:stretch>
        </p:blipFill>
        <p:spPr>
          <a:xfrm>
            <a:off x="5962414" y="443427"/>
            <a:ext cx="2876899" cy="3027137"/>
          </a:xfrm>
          <a:prstGeom prst="rect">
            <a:avLst/>
          </a:prstGeom>
        </p:spPr>
      </p:pic>
      <p:pic>
        <p:nvPicPr>
          <p:cNvPr id="7" name="Picture 6" descr="A close-up of a price tag&#10;&#10;Description automatically generated">
            <a:extLst>
              <a:ext uri="{FF2B5EF4-FFF2-40B4-BE49-F238E27FC236}">
                <a16:creationId xmlns:a16="http://schemas.microsoft.com/office/drawing/2014/main" id="{B69AD232-2961-6B9A-58A1-EA152C61AA4F}"/>
              </a:ext>
            </a:extLst>
          </p:cNvPr>
          <p:cNvPicPr>
            <a:picLocks noChangeAspect="1"/>
          </p:cNvPicPr>
          <p:nvPr/>
        </p:nvPicPr>
        <p:blipFill>
          <a:blip r:embed="rId3"/>
          <a:stretch>
            <a:fillRect/>
          </a:stretch>
        </p:blipFill>
        <p:spPr>
          <a:xfrm>
            <a:off x="429419" y="3470564"/>
            <a:ext cx="7014640" cy="1221455"/>
          </a:xfrm>
          <a:prstGeom prst="rect">
            <a:avLst/>
          </a:prstGeom>
        </p:spPr>
      </p:pic>
      <p:sp>
        <p:nvSpPr>
          <p:cNvPr id="2" name="Slide Number Placeholder 5">
            <a:extLst>
              <a:ext uri="{FF2B5EF4-FFF2-40B4-BE49-F238E27FC236}">
                <a16:creationId xmlns:a16="http://schemas.microsoft.com/office/drawing/2014/main" id="{0B43B899-9D9B-367A-29B9-D65FB9ECA7B6}"/>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20</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BB083B69-3C11-22CE-1BBA-DCAA3513A7D1}"/>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0" name="Footer Placeholder 4">
            <a:extLst>
              <a:ext uri="{FF2B5EF4-FFF2-40B4-BE49-F238E27FC236}">
                <a16:creationId xmlns:a16="http://schemas.microsoft.com/office/drawing/2014/main" id="{348FFD53-6789-DB0A-90B5-BC5A446D0670}"/>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2447671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6858001" y="-21432"/>
            <a:ext cx="769144" cy="244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spcBef>
                <a:spcPct val="0"/>
              </a:spcBef>
              <a:buClrTx/>
              <a:buFontTx/>
              <a:buNone/>
            </a:pPr>
            <a:fld id="{A47371DA-F349-4C1E-9688-7F4329C40053}" type="slidenum">
              <a:rPr lang="en-US" altLang="en-US" sz="1350">
                <a:solidFill>
                  <a:srgbClr val="FFFFFF"/>
                </a:solidFill>
              </a:rPr>
              <a:pPr>
                <a:spcBef>
                  <a:spcPct val="0"/>
                </a:spcBef>
                <a:buClrTx/>
                <a:buFontTx/>
                <a:buNone/>
              </a:pPr>
              <a:t>21</a:t>
            </a:fld>
            <a:endParaRPr lang="en-US" altLang="en-US" sz="1350">
              <a:solidFill>
                <a:srgbClr val="FFFFFF"/>
              </a:solidFill>
            </a:endParaRPr>
          </a:p>
        </p:txBody>
      </p:sp>
      <p:sp>
        <p:nvSpPr>
          <p:cNvPr id="20483" name="AutoShape 2"/>
          <p:cNvSpPr>
            <a:spLocks noChangeArrowheads="1"/>
          </p:cNvSpPr>
          <p:nvPr/>
        </p:nvSpPr>
        <p:spPr bwMode="auto">
          <a:xfrm>
            <a:off x="1657351" y="1657351"/>
            <a:ext cx="5885260" cy="1448013"/>
          </a:xfrm>
          <a:custGeom>
            <a:avLst/>
            <a:gdLst>
              <a:gd name="T0" fmla="*/ 7847013 w 7847013"/>
              <a:gd name="T1" fmla="*/ 1 h 1979613"/>
              <a:gd name="T2" fmla="*/ 3923507 w 7847013"/>
              <a:gd name="T3" fmla="*/ 1 h 1979613"/>
              <a:gd name="T4" fmla="*/ 0 w 7847013"/>
              <a:gd name="T5" fmla="*/ 1 h 1979613"/>
              <a:gd name="T6" fmla="*/ 3923507 w 7847013"/>
              <a:gd name="T7" fmla="*/ 0 h 1979613"/>
              <a:gd name="T8" fmla="*/ 0 60000 65536"/>
              <a:gd name="T9" fmla="*/ 0 60000 65536"/>
              <a:gd name="T10" fmla="*/ 0 60000 65536"/>
              <a:gd name="T11" fmla="*/ 0 60000 65536"/>
              <a:gd name="T12" fmla="*/ 0 w 7847013"/>
              <a:gd name="T13" fmla="*/ 0 h 1979613"/>
              <a:gd name="T14" fmla="*/ 7847013 w 7847013"/>
              <a:gd name="T15" fmla="*/ 1979613 h 1979613"/>
            </a:gdLst>
            <a:ahLst/>
            <a:cxnLst>
              <a:cxn ang="T8">
                <a:pos x="T0" y="T1"/>
              </a:cxn>
              <a:cxn ang="T9">
                <a:pos x="T2" y="T3"/>
              </a:cxn>
              <a:cxn ang="T10">
                <a:pos x="T4" y="T5"/>
              </a:cxn>
              <a:cxn ang="T11">
                <a:pos x="T6" y="T7"/>
              </a:cxn>
            </a:cxnLst>
            <a:rect l="T12" t="T13" r="T14" b="T15"/>
            <a:pathLst>
              <a:path w="7847013" h="1979613">
                <a:moveTo>
                  <a:pt x="0" y="0"/>
                </a:moveTo>
                <a:lnTo>
                  <a:pt x="21798" y="0"/>
                </a:lnTo>
                <a:lnTo>
                  <a:pt x="21798" y="5499"/>
                </a:lnTo>
                <a:lnTo>
                  <a:pt x="0" y="54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lgn="ctr" eaLnBrk="1">
              <a:spcBef>
                <a:spcPct val="0"/>
              </a:spcBef>
              <a:buClrTx/>
              <a:buFontTx/>
              <a:buNone/>
            </a:pPr>
            <a:r>
              <a:rPr lang="en-US" altLang="en-US" sz="3150">
                <a:solidFill>
                  <a:schemeClr val="tx2"/>
                </a:solidFill>
              </a:rPr>
              <a:t>2024 P5 Report</a:t>
            </a:r>
          </a:p>
          <a:p>
            <a:pPr algn="ctr" eaLnBrk="1">
              <a:spcBef>
                <a:spcPct val="0"/>
              </a:spcBef>
              <a:buClrTx/>
              <a:buFontTx/>
              <a:buNone/>
            </a:pPr>
            <a:r>
              <a:rPr lang="en-US" altLang="en-US" sz="3150">
                <a:solidFill>
                  <a:schemeClr val="tx2"/>
                </a:solidFill>
              </a:rPr>
              <a:t>Recommendations</a:t>
            </a:r>
          </a:p>
          <a:p>
            <a:pPr algn="ctr" eaLnBrk="1">
              <a:spcBef>
                <a:spcPct val="0"/>
              </a:spcBef>
              <a:buClrTx/>
              <a:buFontTx/>
              <a:buNone/>
            </a:pPr>
            <a:endParaRPr lang="en-US" altLang="en-US" sz="3150" dirty="0">
              <a:solidFill>
                <a:schemeClr val="tx2"/>
              </a:solidFill>
            </a:endParaRPr>
          </a:p>
        </p:txBody>
      </p:sp>
      <p:sp>
        <p:nvSpPr>
          <p:cNvPr id="20484" name="Text Box 3"/>
          <p:cNvSpPr txBox="1">
            <a:spLocks noChangeArrowheads="1"/>
          </p:cNvSpPr>
          <p:nvPr/>
        </p:nvSpPr>
        <p:spPr bwMode="auto">
          <a:xfrm>
            <a:off x="6858000" y="5953"/>
            <a:ext cx="777479"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eaLnBrk="1">
              <a:lnSpc>
                <a:spcPct val="93000"/>
              </a:lnSpc>
              <a:spcBef>
                <a:spcPct val="0"/>
              </a:spcBef>
              <a:buClrTx/>
              <a:buFontTx/>
              <a:buNone/>
            </a:pPr>
            <a:fld id="{CCE331F3-4EA3-4A80-9C1C-648856DBCFC4}" type="slidenum">
              <a:rPr lang="en-US" altLang="en-US" sz="1350">
                <a:solidFill>
                  <a:srgbClr val="FFFFFF"/>
                </a:solidFill>
              </a:rPr>
              <a:pPr eaLnBrk="1">
                <a:lnSpc>
                  <a:spcPct val="93000"/>
                </a:lnSpc>
                <a:spcBef>
                  <a:spcPct val="0"/>
                </a:spcBef>
                <a:buClrTx/>
                <a:buFontTx/>
                <a:buNone/>
              </a:pPr>
              <a:t>21</a:t>
            </a:fld>
            <a:endParaRPr lang="en-US" altLang="en-US" sz="1350">
              <a:solidFill>
                <a:srgbClr val="FFFFFF"/>
              </a:solidFill>
            </a:endParaRPr>
          </a:p>
        </p:txBody>
      </p:sp>
      <p:sp>
        <p:nvSpPr>
          <p:cNvPr id="2" name="Slide Number Placeholder 5">
            <a:extLst>
              <a:ext uri="{FF2B5EF4-FFF2-40B4-BE49-F238E27FC236}">
                <a16:creationId xmlns:a16="http://schemas.microsoft.com/office/drawing/2014/main" id="{63E397EE-1C41-6C7B-E4A5-598E38C46334}"/>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21</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0D9FF7D0-FC67-40F7-C543-5B6621AC525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4" name="Footer Placeholder 4">
            <a:extLst>
              <a:ext uri="{FF2B5EF4-FFF2-40B4-BE49-F238E27FC236}">
                <a16:creationId xmlns:a16="http://schemas.microsoft.com/office/drawing/2014/main" id="{90C834F7-F6DB-CEED-02C2-C406D2A8C5B2}"/>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6597256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P5 Recommendations</a:t>
            </a:r>
            <a:endParaRPr lang="en-US" sz="2000" dirty="0"/>
          </a:p>
        </p:txBody>
      </p:sp>
      <p:sp>
        <p:nvSpPr>
          <p:cNvPr id="8" name="Content Placeholder 7">
            <a:extLst>
              <a:ext uri="{FF2B5EF4-FFF2-40B4-BE49-F238E27FC236}">
                <a16:creationId xmlns:a16="http://schemas.microsoft.com/office/drawing/2014/main" id="{D945EAEC-4E5F-3418-13C0-B3F7E666B0E6}"/>
              </a:ext>
            </a:extLst>
          </p:cNvPr>
          <p:cNvSpPr>
            <a:spLocks noGrp="1"/>
          </p:cNvSpPr>
          <p:nvPr>
            <p:ph idx="1"/>
          </p:nvPr>
        </p:nvSpPr>
        <p:spPr>
          <a:xfrm>
            <a:off x="228603" y="676656"/>
            <a:ext cx="8672513" cy="3794522"/>
          </a:xfrm>
        </p:spPr>
        <p:txBody>
          <a:bodyPr/>
          <a:lstStyle/>
          <a:p>
            <a:pPr marL="0" indent="0">
              <a:buNone/>
            </a:pPr>
            <a:r>
              <a:rPr lang="en-US" b="1">
                <a:solidFill>
                  <a:schemeClr val="accent3">
                    <a:lumMod val="75000"/>
                  </a:schemeClr>
                </a:solidFill>
              </a:rPr>
              <a:t>Affirms PIP-II, DUNE/LBNF, and ACE-MIRT:</a:t>
            </a:r>
          </a:p>
          <a:p>
            <a:pPr marL="0" indent="0">
              <a:buNone/>
            </a:pPr>
            <a:r>
              <a:rPr lang="en-US" sz="1400" b="1" i="0">
                <a:solidFill>
                  <a:srgbClr val="000000"/>
                </a:solidFill>
                <a:effectLst/>
                <a:latin typeface="arial" panose="020B0604020202020204" pitchFamily="34" charset="0"/>
              </a:rPr>
              <a:t>Rec. </a:t>
            </a:r>
            <a:r>
              <a:rPr lang="en-US" sz="1400" b="1">
                <a:solidFill>
                  <a:srgbClr val="000000"/>
                </a:solidFill>
              </a:rPr>
              <a:t>1 </a:t>
            </a:r>
            <a:r>
              <a:rPr lang="en-US" sz="1400" b="0" i="0">
                <a:solidFill>
                  <a:srgbClr val="000000"/>
                </a:solidFill>
                <a:effectLst/>
                <a:latin typeface="arial" panose="020B0604020202020204" pitchFamily="34" charset="0"/>
              </a:rPr>
              <a:t>As the highest priority independent of the budget scenarios, complete construction projects and support operations of ongoing experiments and research to enable maximum science. We </a:t>
            </a:r>
            <a:r>
              <a:rPr lang="en-US" sz="1400" b="1" i="0">
                <a:solidFill>
                  <a:schemeClr val="accent3">
                    <a:lumMod val="75000"/>
                  </a:schemeClr>
                </a:solidFill>
                <a:effectLst/>
                <a:latin typeface="arial" panose="020B0604020202020204" pitchFamily="34" charset="0"/>
              </a:rPr>
              <a:t>reaffirm the previous P5 recommendations </a:t>
            </a:r>
            <a:r>
              <a:rPr lang="en-US" sz="1400" b="0" i="0">
                <a:solidFill>
                  <a:srgbClr val="000000"/>
                </a:solidFill>
                <a:effectLst/>
                <a:latin typeface="arial" panose="020B0604020202020204" pitchFamily="34" charset="0"/>
              </a:rPr>
              <a:t>on major initiatives: </a:t>
            </a:r>
            <a:r>
              <a:rPr lang="en-US" sz="1400" b="1" i="0">
                <a:solidFill>
                  <a:srgbClr val="000000"/>
                </a:solidFill>
                <a:effectLst/>
                <a:latin typeface="arial" panose="020B0604020202020204" pitchFamily="34" charset="0"/>
              </a:rPr>
              <a:t>1b </a:t>
            </a:r>
            <a:r>
              <a:rPr lang="en-US" sz="1400" b="1" i="0">
                <a:solidFill>
                  <a:schemeClr val="accent3">
                    <a:lumMod val="75000"/>
                  </a:schemeClr>
                </a:solidFill>
                <a:effectLst/>
                <a:latin typeface="arial" panose="020B0604020202020204" pitchFamily="34" charset="0"/>
              </a:rPr>
              <a:t>The first phase of DUNE and PIP-II </a:t>
            </a:r>
            <a:r>
              <a:rPr lang="en-US" sz="1400" b="0" i="0">
                <a:solidFill>
                  <a:srgbClr val="000000"/>
                </a:solidFill>
                <a:effectLst/>
                <a:latin typeface="arial" panose="020B0604020202020204" pitchFamily="34" charset="0"/>
              </a:rPr>
              <a:t>to determine the mass ordering among neutrinos, a fundamental property and a crucial input to cosmology and nuclear science.</a:t>
            </a:r>
          </a:p>
          <a:p>
            <a:pPr marL="0" indent="0">
              <a:buNone/>
            </a:pPr>
            <a:r>
              <a:rPr lang="en-US" sz="1400" b="1" i="0">
                <a:solidFill>
                  <a:srgbClr val="000000"/>
                </a:solidFill>
                <a:effectLst/>
                <a:latin typeface="arial" panose="020B0604020202020204" pitchFamily="34" charset="0"/>
              </a:rPr>
              <a:t>Rec. 2:</a:t>
            </a:r>
            <a:r>
              <a:rPr lang="en-US" sz="1400" b="0" i="0">
                <a:solidFill>
                  <a:srgbClr val="000000"/>
                </a:solidFill>
                <a:effectLst/>
                <a:latin typeface="arial" panose="020B0604020202020204" pitchFamily="34" charset="0"/>
              </a:rPr>
              <a:t> Construct a portfolio of major projects that collectively study nearly all fundamental constituents of our universe and their interactions, as well as how those interactions determine both the cosmic past and future. These projects have the potential to transcend and transform our current paradigms. They inspire collaboration and international cooperation in advancing the frontiers of human knowledge.</a:t>
            </a:r>
            <a:r>
              <a:rPr lang="en-US" sz="1400" b="1" i="0">
                <a:solidFill>
                  <a:srgbClr val="000000"/>
                </a:solidFill>
                <a:effectLst/>
                <a:latin typeface="arial" panose="020B0604020202020204" pitchFamily="34" charset="0"/>
              </a:rPr>
              <a:t> 2b </a:t>
            </a:r>
            <a:r>
              <a:rPr lang="en-US" sz="1400" b="1" i="0">
                <a:solidFill>
                  <a:schemeClr val="accent3">
                    <a:lumMod val="75000"/>
                  </a:schemeClr>
                </a:solidFill>
                <a:effectLst/>
                <a:latin typeface="arial" panose="020B0604020202020204" pitchFamily="34" charset="0"/>
              </a:rPr>
              <a:t>Re-envisioned second phase of DUNE with an early implementation of an enhanced 2.1 MW beam (ACE-MIRT), a third far detector, and an upgraded near-detector complex</a:t>
            </a:r>
            <a:r>
              <a:rPr lang="en-US" sz="1400" b="0" i="0">
                <a:solidFill>
                  <a:schemeClr val="accent3">
                    <a:lumMod val="75000"/>
                  </a:schemeClr>
                </a:solidFill>
                <a:effectLst/>
                <a:latin typeface="arial" panose="020B0604020202020204" pitchFamily="34" charset="0"/>
              </a:rPr>
              <a:t> </a:t>
            </a:r>
            <a:r>
              <a:rPr lang="en-US" sz="1400" b="0" i="0">
                <a:solidFill>
                  <a:srgbClr val="000000"/>
                </a:solidFill>
                <a:effectLst/>
                <a:latin typeface="arial" panose="020B0604020202020204" pitchFamily="34" charset="0"/>
              </a:rPr>
              <a:t>as the definitive long-baseline neutrino oscillation experiment of its kind.</a:t>
            </a:r>
          </a:p>
          <a:p>
            <a:pPr marL="0" indent="0">
              <a:buNone/>
            </a:pPr>
            <a:r>
              <a:rPr lang="en-US" sz="1400" b="1" i="0">
                <a:solidFill>
                  <a:srgbClr val="000000"/>
                </a:solidFill>
                <a:effectLst/>
                <a:latin typeface="arial" panose="020B0604020202020204" pitchFamily="34" charset="0"/>
              </a:rPr>
              <a:t>Area Rec. 13:</a:t>
            </a:r>
            <a:r>
              <a:rPr lang="en-US" sz="1400" b="0" i="0">
                <a:solidFill>
                  <a:srgbClr val="111111"/>
                </a:solidFill>
                <a:effectLst/>
                <a:latin typeface="arial" panose="020B0604020202020204" pitchFamily="34" charset="0"/>
              </a:rPr>
              <a:t> Assess the </a:t>
            </a:r>
            <a:r>
              <a:rPr lang="en-US" sz="1400" b="1" i="0">
                <a:solidFill>
                  <a:schemeClr val="accent3">
                    <a:lumMod val="75000"/>
                  </a:schemeClr>
                </a:solidFill>
                <a:effectLst/>
                <a:latin typeface="arial" panose="020B0604020202020204" pitchFamily="34" charset="0"/>
              </a:rPr>
              <a:t>Booster synchrotron and related systems for reliability risks </a:t>
            </a:r>
            <a:r>
              <a:rPr lang="en-US" sz="1400" b="0" i="0">
                <a:solidFill>
                  <a:srgbClr val="111111"/>
                </a:solidFill>
                <a:effectLst/>
                <a:latin typeface="arial" panose="020B0604020202020204" pitchFamily="34" charset="0"/>
              </a:rPr>
              <a:t>through the first decade of DUNE operation, and take measures to preemptively address these risks.</a:t>
            </a:r>
            <a:endParaRPr lang="en-US" sz="1400" b="1">
              <a:solidFill>
                <a:srgbClr val="000000"/>
              </a:solidFill>
            </a:endParaRPr>
          </a:p>
        </p:txBody>
      </p:sp>
      <p:sp>
        <p:nvSpPr>
          <p:cNvPr id="2" name="Slide Number Placeholder 5">
            <a:extLst>
              <a:ext uri="{FF2B5EF4-FFF2-40B4-BE49-F238E27FC236}">
                <a16:creationId xmlns:a16="http://schemas.microsoft.com/office/drawing/2014/main" id="{42B3EC62-C507-BC76-3AD4-0B30CCFFB4AE}"/>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22</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B5A743D0-6F5F-C065-C533-B760532DAE4F}"/>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BCB87832-0DDA-B2FD-DA6A-7B13AFE1ED5F}"/>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159711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P5 Recommendations</a:t>
            </a:r>
            <a:endParaRPr lang="en-US" sz="2000" dirty="0"/>
          </a:p>
        </p:txBody>
      </p:sp>
      <p:sp>
        <p:nvSpPr>
          <p:cNvPr id="8" name="Content Placeholder 7">
            <a:extLst>
              <a:ext uri="{FF2B5EF4-FFF2-40B4-BE49-F238E27FC236}">
                <a16:creationId xmlns:a16="http://schemas.microsoft.com/office/drawing/2014/main" id="{D945EAEC-4E5F-3418-13C0-B3F7E666B0E6}"/>
              </a:ext>
            </a:extLst>
          </p:cNvPr>
          <p:cNvSpPr>
            <a:spLocks noGrp="1"/>
          </p:cNvSpPr>
          <p:nvPr>
            <p:ph idx="1"/>
          </p:nvPr>
        </p:nvSpPr>
        <p:spPr>
          <a:xfrm>
            <a:off x="228603" y="676656"/>
            <a:ext cx="8672513" cy="3794522"/>
          </a:xfrm>
        </p:spPr>
        <p:txBody>
          <a:bodyPr/>
          <a:lstStyle/>
          <a:p>
            <a:pPr marL="0" indent="0">
              <a:buNone/>
            </a:pPr>
            <a:r>
              <a:rPr lang="en-US" b="1">
                <a:solidFill>
                  <a:schemeClr val="accent3">
                    <a:lumMod val="75000"/>
                  </a:schemeClr>
                </a:solidFill>
              </a:rPr>
              <a:t>Calls for Accelerator R&amp;D, especially for collider projects:</a:t>
            </a:r>
          </a:p>
          <a:p>
            <a:pPr marL="0" indent="0">
              <a:buNone/>
            </a:pPr>
            <a:r>
              <a:rPr lang="en-US" sz="1400" b="1">
                <a:solidFill>
                  <a:srgbClr val="000000"/>
                </a:solidFill>
              </a:rPr>
              <a:t>Rec. 4: </a:t>
            </a:r>
            <a:r>
              <a:rPr lang="en-US" sz="1400">
                <a:solidFill>
                  <a:srgbClr val="000000"/>
                </a:solidFill>
              </a:rPr>
              <a:t>Support a comprehensive effort to develop the resources—theoretical, computational and technological—essential to our 20-year vision for the field. This includes an </a:t>
            </a:r>
            <a:r>
              <a:rPr lang="en-US" sz="1400" b="1">
                <a:solidFill>
                  <a:schemeClr val="accent3">
                    <a:lumMod val="75000"/>
                  </a:schemeClr>
                </a:solidFill>
              </a:rPr>
              <a:t>aggressive R&amp;D program </a:t>
            </a:r>
            <a:r>
              <a:rPr lang="en-US" sz="1400">
                <a:solidFill>
                  <a:srgbClr val="000000"/>
                </a:solidFill>
              </a:rPr>
              <a:t>that, while technologically challenging, could yield </a:t>
            </a:r>
            <a:r>
              <a:rPr lang="en-US" sz="1400" b="1">
                <a:solidFill>
                  <a:schemeClr val="accent3">
                    <a:lumMod val="75000"/>
                  </a:schemeClr>
                </a:solidFill>
              </a:rPr>
              <a:t>revolutionary accelerator designs that chart a realistic path to a 10 TeV pCM collider.</a:t>
            </a:r>
            <a:endParaRPr lang="en-US" sz="1400" b="1" i="0">
              <a:solidFill>
                <a:schemeClr val="accent3">
                  <a:lumMod val="75000"/>
                </a:schemeClr>
              </a:solidFill>
              <a:effectLst/>
              <a:latin typeface="arial" panose="020B0604020202020204" pitchFamily="34" charset="0"/>
            </a:endParaRPr>
          </a:p>
          <a:p>
            <a:pPr marL="0" indent="0">
              <a:buNone/>
            </a:pPr>
            <a:r>
              <a:rPr lang="en-US" sz="1400" b="1">
                <a:solidFill>
                  <a:srgbClr val="111111"/>
                </a:solidFill>
                <a:latin typeface="arial" panose="020B0604020202020204" pitchFamily="34" charset="0"/>
              </a:rPr>
              <a:t>Area Rec. 8: </a:t>
            </a:r>
            <a:r>
              <a:rPr lang="en-US" sz="1400">
                <a:solidFill>
                  <a:srgbClr val="111111"/>
                </a:solidFill>
                <a:latin typeface="arial" panose="020B0604020202020204" pitchFamily="34" charset="0"/>
              </a:rPr>
              <a:t>Increase annual funding to the </a:t>
            </a:r>
            <a:r>
              <a:rPr lang="en-US" sz="1400" b="1">
                <a:solidFill>
                  <a:schemeClr val="accent3">
                    <a:lumMod val="75000"/>
                  </a:schemeClr>
                </a:solidFill>
                <a:latin typeface="arial" panose="020B0604020202020204" pitchFamily="34" charset="0"/>
              </a:rPr>
              <a:t>General Accelerator R&amp;D program </a:t>
            </a:r>
            <a:r>
              <a:rPr lang="en-US" sz="1400">
                <a:solidFill>
                  <a:srgbClr val="111111"/>
                </a:solidFill>
                <a:latin typeface="arial" panose="020B0604020202020204" pitchFamily="34" charset="0"/>
              </a:rPr>
              <a:t>by $10M per year in 2023 dollars to ensure US leadership in key areas.</a:t>
            </a:r>
          </a:p>
          <a:p>
            <a:pPr marL="0" indent="0">
              <a:buNone/>
            </a:pPr>
            <a:r>
              <a:rPr lang="en-US" sz="1400" b="1">
                <a:solidFill>
                  <a:srgbClr val="111111"/>
                </a:solidFill>
                <a:latin typeface="arial" panose="020B0604020202020204" pitchFamily="34" charset="0"/>
              </a:rPr>
              <a:t>Area Rec. 9</a:t>
            </a:r>
            <a:r>
              <a:rPr lang="en-US" sz="1400" b="1">
                <a:solidFill>
                  <a:schemeClr val="accent3">
                    <a:lumMod val="75000"/>
                  </a:schemeClr>
                </a:solidFill>
                <a:latin typeface="arial" panose="020B0604020202020204" pitchFamily="34" charset="0"/>
              </a:rPr>
              <a:t>: Support generic accelerator R&amp;D </a:t>
            </a:r>
            <a:r>
              <a:rPr lang="en-US" sz="1400">
                <a:solidFill>
                  <a:srgbClr val="111111"/>
                </a:solidFill>
                <a:latin typeface="arial" panose="020B0604020202020204" pitchFamily="34" charset="0"/>
              </a:rPr>
              <a:t>with the construction of small scale test facilities. Initiate construction of </a:t>
            </a:r>
            <a:r>
              <a:rPr lang="en-US" sz="1400" b="1">
                <a:solidFill>
                  <a:schemeClr val="accent3">
                    <a:lumMod val="75000"/>
                  </a:schemeClr>
                </a:solidFill>
                <a:latin typeface="arial" panose="020B0604020202020204" pitchFamily="34" charset="0"/>
              </a:rPr>
              <a:t>larger test facilities based on project review</a:t>
            </a:r>
            <a:r>
              <a:rPr lang="en-US" sz="1400">
                <a:solidFill>
                  <a:srgbClr val="111111"/>
                </a:solidFill>
                <a:latin typeface="arial" panose="020B0604020202020204" pitchFamily="34" charset="0"/>
              </a:rPr>
              <a:t>, and </a:t>
            </a:r>
            <a:r>
              <a:rPr lang="en-US" sz="1400" b="1">
                <a:solidFill>
                  <a:schemeClr val="accent3">
                    <a:lumMod val="75000"/>
                  </a:schemeClr>
                </a:solidFill>
                <a:latin typeface="arial" panose="020B0604020202020204" pitchFamily="34" charset="0"/>
              </a:rPr>
              <a:t>informed by the collider R&amp;D program.</a:t>
            </a:r>
          </a:p>
          <a:p>
            <a:pPr marL="0" indent="0">
              <a:buNone/>
            </a:pPr>
            <a:r>
              <a:rPr lang="en-US" sz="1400" b="1">
                <a:solidFill>
                  <a:srgbClr val="111111"/>
                </a:solidFill>
                <a:latin typeface="arial" panose="020B0604020202020204" pitchFamily="34" charset="0"/>
              </a:rPr>
              <a:t>Area Rec. 10: </a:t>
            </a:r>
            <a:r>
              <a:rPr lang="en-US" sz="1400" b="1">
                <a:solidFill>
                  <a:schemeClr val="accent3">
                    <a:lumMod val="75000"/>
                  </a:schemeClr>
                </a:solidFill>
                <a:latin typeface="arial" panose="020B0604020202020204" pitchFamily="34" charset="0"/>
              </a:rPr>
              <a:t>To enable targeted R&amp;D before specific collider projects </a:t>
            </a:r>
            <a:r>
              <a:rPr lang="en-US" sz="1400">
                <a:solidFill>
                  <a:srgbClr val="111111"/>
                </a:solidFill>
                <a:latin typeface="arial" panose="020B0604020202020204" pitchFamily="34" charset="0"/>
              </a:rPr>
              <a:t>are established in the US, an investment in collider detector R&amp;D funding at the level of $20M per year and </a:t>
            </a:r>
            <a:r>
              <a:rPr lang="en-US" sz="1400" b="1">
                <a:solidFill>
                  <a:schemeClr val="accent3">
                    <a:lumMod val="75000"/>
                  </a:schemeClr>
                </a:solidFill>
                <a:latin typeface="arial" panose="020B0604020202020204" pitchFamily="34" charset="0"/>
              </a:rPr>
              <a:t>collider accelerator R&amp;D at the level of $35M per year in 2023 dollars is warranted.</a:t>
            </a:r>
            <a:endParaRPr lang="en-US" sz="1400" b="1" i="0">
              <a:solidFill>
                <a:schemeClr val="accent3">
                  <a:lumMod val="75000"/>
                </a:schemeClr>
              </a:solidFill>
              <a:effectLst/>
              <a:latin typeface="arial" panose="020B0604020202020204" pitchFamily="34" charset="0"/>
            </a:endParaRPr>
          </a:p>
          <a:p>
            <a:pPr marL="0" indent="0">
              <a:buNone/>
            </a:pPr>
            <a:endParaRPr lang="en-US" sz="1400" b="1" i="0">
              <a:solidFill>
                <a:srgbClr val="000000"/>
              </a:solidFill>
              <a:effectLst/>
              <a:latin typeface="arial" panose="020B0604020202020204" pitchFamily="34" charset="0"/>
            </a:endParaRPr>
          </a:p>
          <a:p>
            <a:pPr marL="0" indent="0">
              <a:buNone/>
            </a:pPr>
            <a:endParaRPr lang="en-US" sz="1400" i="0">
              <a:solidFill>
                <a:srgbClr val="000000"/>
              </a:solidFill>
              <a:effectLst/>
              <a:latin typeface="arial" panose="020B0604020202020204" pitchFamily="34" charset="0"/>
            </a:endParaRPr>
          </a:p>
          <a:p>
            <a:pPr marL="0" indent="0">
              <a:buNone/>
            </a:pPr>
            <a:endParaRPr lang="en-US" sz="1400">
              <a:solidFill>
                <a:srgbClr val="000000"/>
              </a:solidFill>
            </a:endParaRPr>
          </a:p>
        </p:txBody>
      </p:sp>
      <p:sp>
        <p:nvSpPr>
          <p:cNvPr id="2" name="Slide Number Placeholder 5">
            <a:extLst>
              <a:ext uri="{FF2B5EF4-FFF2-40B4-BE49-F238E27FC236}">
                <a16:creationId xmlns:a16="http://schemas.microsoft.com/office/drawing/2014/main" id="{0AA111CD-C25D-864F-02B6-0017DC911BCE}"/>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23</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F61C0E3D-0C4A-6D01-9496-F99ABAC5D616}"/>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D40FC270-D6CD-7D6B-05C8-971CD3B2AD89}"/>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291788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P5 Recommendations</a:t>
            </a:r>
            <a:endParaRPr lang="en-US" sz="2000" dirty="0"/>
          </a:p>
        </p:txBody>
      </p:sp>
      <p:sp>
        <p:nvSpPr>
          <p:cNvPr id="8" name="Content Placeholder 7">
            <a:extLst>
              <a:ext uri="{FF2B5EF4-FFF2-40B4-BE49-F238E27FC236}">
                <a16:creationId xmlns:a16="http://schemas.microsoft.com/office/drawing/2014/main" id="{D945EAEC-4E5F-3418-13C0-B3F7E666B0E6}"/>
              </a:ext>
            </a:extLst>
          </p:cNvPr>
          <p:cNvSpPr>
            <a:spLocks noGrp="1"/>
          </p:cNvSpPr>
          <p:nvPr>
            <p:ph idx="1"/>
          </p:nvPr>
        </p:nvSpPr>
        <p:spPr>
          <a:xfrm>
            <a:off x="228603" y="676656"/>
            <a:ext cx="8672513" cy="3889903"/>
          </a:xfrm>
        </p:spPr>
        <p:txBody>
          <a:bodyPr/>
          <a:lstStyle/>
          <a:p>
            <a:pPr marL="0" indent="0">
              <a:buNone/>
            </a:pPr>
            <a:r>
              <a:rPr lang="en-US" b="1">
                <a:solidFill>
                  <a:schemeClr val="accent3">
                    <a:lumMod val="75000"/>
                  </a:schemeClr>
                </a:solidFill>
              </a:rPr>
              <a:t>Calls to Develop a New Vision for US Collider Program:</a:t>
            </a:r>
          </a:p>
          <a:p>
            <a:pPr marL="0" indent="0">
              <a:buNone/>
            </a:pPr>
            <a:r>
              <a:rPr lang="en-US" sz="1400" b="1" i="0">
                <a:solidFill>
                  <a:srgbClr val="000000"/>
                </a:solidFill>
                <a:effectLst/>
                <a:latin typeface="arial" panose="020B0604020202020204" pitchFamily="34" charset="0"/>
              </a:rPr>
              <a:t>Rec. </a:t>
            </a:r>
            <a:r>
              <a:rPr lang="en-US" sz="1400" b="1" i="0">
                <a:solidFill>
                  <a:srgbClr val="111111"/>
                </a:solidFill>
                <a:effectLst/>
                <a:latin typeface="arial" panose="020B0604020202020204" pitchFamily="34" charset="0"/>
              </a:rPr>
              <a:t>4g:</a:t>
            </a:r>
            <a:r>
              <a:rPr lang="en-US" sz="1400" b="0" i="0">
                <a:solidFill>
                  <a:srgbClr val="111111"/>
                </a:solidFill>
                <a:effectLst/>
                <a:latin typeface="arial" panose="020B0604020202020204" pitchFamily="34" charset="0"/>
              </a:rPr>
              <a:t> Develop plans for </a:t>
            </a:r>
            <a:r>
              <a:rPr lang="en-US" sz="1400" b="1" i="0">
                <a:solidFill>
                  <a:schemeClr val="accent3">
                    <a:lumMod val="75000"/>
                  </a:schemeClr>
                </a:solidFill>
                <a:effectLst/>
                <a:latin typeface="arial" panose="020B0604020202020204" pitchFamily="34" charset="0"/>
              </a:rPr>
              <a:t>improving the Fermilab accelerator complex </a:t>
            </a:r>
            <a:r>
              <a:rPr lang="en-US" sz="1400" b="0" i="0">
                <a:solidFill>
                  <a:srgbClr val="111111"/>
                </a:solidFill>
                <a:effectLst/>
                <a:latin typeface="arial" panose="020B0604020202020204" pitchFamily="34" charset="0"/>
              </a:rPr>
              <a:t>that are consistent with the long-term vision of this report including neutrinos, flavor, and a </a:t>
            </a:r>
            <a:r>
              <a:rPr lang="en-US" sz="1400" b="1" i="0">
                <a:solidFill>
                  <a:schemeClr val="accent3">
                    <a:lumMod val="75000"/>
                  </a:schemeClr>
                </a:solidFill>
                <a:effectLst/>
                <a:latin typeface="arial" panose="020B0604020202020204" pitchFamily="34" charset="0"/>
              </a:rPr>
              <a:t>10 TeV pCM collider</a:t>
            </a:r>
            <a:r>
              <a:rPr lang="en-US" sz="1400" b="0" i="0">
                <a:solidFill>
                  <a:srgbClr val="111111"/>
                </a:solidFill>
                <a:effectLst/>
                <a:latin typeface="arial" panose="020B0604020202020204" pitchFamily="34" charset="0"/>
              </a:rPr>
              <a:t>.</a:t>
            </a:r>
            <a:endParaRPr lang="en-US" sz="1400" i="0">
              <a:solidFill>
                <a:srgbClr val="000000"/>
              </a:solidFill>
              <a:effectLst/>
              <a:latin typeface="arial" panose="020B0604020202020204" pitchFamily="34" charset="0"/>
            </a:endParaRPr>
          </a:p>
          <a:p>
            <a:pPr marL="0" indent="0">
              <a:buNone/>
            </a:pPr>
            <a:r>
              <a:rPr lang="en-US" sz="1400" b="1" i="0">
                <a:solidFill>
                  <a:srgbClr val="000000"/>
                </a:solidFill>
                <a:effectLst/>
                <a:latin typeface="arial" panose="020B0604020202020204" pitchFamily="34" charset="0"/>
              </a:rPr>
              <a:t>Rec. 6: </a:t>
            </a:r>
            <a:r>
              <a:rPr lang="en-US" sz="1400" i="0">
                <a:solidFill>
                  <a:srgbClr val="000000"/>
                </a:solidFill>
                <a:effectLst/>
                <a:latin typeface="arial" panose="020B0604020202020204" pitchFamily="34" charset="0"/>
              </a:rPr>
              <a:t>Convene a targeted panel with broad membership across particle physics later this decade that makes </a:t>
            </a:r>
            <a:r>
              <a:rPr lang="en-US" sz="1400" b="1" i="0">
                <a:solidFill>
                  <a:schemeClr val="accent3">
                    <a:lumMod val="75000"/>
                  </a:schemeClr>
                </a:solidFill>
                <a:effectLst/>
                <a:latin typeface="arial" panose="020B0604020202020204" pitchFamily="34" charset="0"/>
              </a:rPr>
              <a:t>decisions on the US accelerator-based program </a:t>
            </a:r>
            <a:r>
              <a:rPr lang="en-US" sz="1400" i="0">
                <a:solidFill>
                  <a:srgbClr val="000000"/>
                </a:solidFill>
                <a:effectLst/>
                <a:latin typeface="arial" panose="020B0604020202020204" pitchFamily="34" charset="0"/>
              </a:rPr>
              <a:t>at the time when major decisions concerning an off-shore Higgs factory are expected, and/or significant adjustments within the acceleratorbased R&amp;D portfolio are likely to be needed. A plan for the Fermilab accelerator complex consistent with the long-term vision in this report should also be reviewed. </a:t>
            </a:r>
            <a:r>
              <a:rPr lang="en-US" sz="1400" b="1" i="0">
                <a:solidFill>
                  <a:srgbClr val="000000"/>
                </a:solidFill>
                <a:effectLst/>
                <a:latin typeface="arial" panose="020B0604020202020204" pitchFamily="34" charset="0"/>
              </a:rPr>
              <a:t>4a </a:t>
            </a:r>
            <a:r>
              <a:rPr lang="en-US" sz="1400" i="0">
                <a:solidFill>
                  <a:srgbClr val="000000"/>
                </a:solidFill>
                <a:effectLst/>
                <a:latin typeface="arial" panose="020B0604020202020204" pitchFamily="34" charset="0"/>
              </a:rPr>
              <a:t>The level and </a:t>
            </a:r>
            <a:r>
              <a:rPr lang="en-US" sz="1400" b="1" i="0">
                <a:solidFill>
                  <a:schemeClr val="accent3">
                    <a:lumMod val="75000"/>
                  </a:schemeClr>
                </a:solidFill>
                <a:effectLst/>
                <a:latin typeface="arial" panose="020B0604020202020204" pitchFamily="34" charset="0"/>
              </a:rPr>
              <a:t>nature of US contribution in a specific Higgs factory </a:t>
            </a:r>
            <a:r>
              <a:rPr lang="en-US" sz="1400" i="0">
                <a:solidFill>
                  <a:srgbClr val="000000"/>
                </a:solidFill>
                <a:effectLst/>
                <a:latin typeface="arial" panose="020B0604020202020204" pitchFamily="34" charset="0"/>
              </a:rPr>
              <a:t>including an evaluation of the associated schedule, budget, and risks once crucial information becomes available. </a:t>
            </a:r>
            <a:r>
              <a:rPr lang="en-US" sz="1400" b="1" i="0">
                <a:solidFill>
                  <a:srgbClr val="000000"/>
                </a:solidFill>
                <a:effectLst/>
                <a:latin typeface="arial" panose="020B0604020202020204" pitchFamily="34" charset="0"/>
              </a:rPr>
              <a:t>4b </a:t>
            </a:r>
            <a:r>
              <a:rPr lang="en-US" sz="1400" b="1" i="0">
                <a:solidFill>
                  <a:schemeClr val="accent3">
                    <a:lumMod val="75000"/>
                  </a:schemeClr>
                </a:solidFill>
                <a:effectLst/>
                <a:latin typeface="arial" panose="020B0604020202020204" pitchFamily="34" charset="0"/>
              </a:rPr>
              <a:t>Mid- and large-scale test </a:t>
            </a:r>
            <a:r>
              <a:rPr lang="en-US" sz="1400" i="0">
                <a:solidFill>
                  <a:srgbClr val="000000"/>
                </a:solidFill>
                <a:effectLst/>
                <a:latin typeface="arial" panose="020B0604020202020204" pitchFamily="34" charset="0"/>
              </a:rPr>
              <a:t>and demonstrator facilities in the accelerator and collider R&amp;D portfolios. </a:t>
            </a:r>
            <a:r>
              <a:rPr lang="en-US" sz="1400" b="1" i="0">
                <a:solidFill>
                  <a:srgbClr val="000000"/>
                </a:solidFill>
                <a:effectLst/>
                <a:latin typeface="arial" panose="020B0604020202020204" pitchFamily="34" charset="0"/>
              </a:rPr>
              <a:t>4c </a:t>
            </a:r>
            <a:r>
              <a:rPr lang="en-US" sz="1400" i="0">
                <a:solidFill>
                  <a:srgbClr val="000000"/>
                </a:solidFill>
                <a:effectLst/>
                <a:latin typeface="arial" panose="020B0604020202020204" pitchFamily="34" charset="0"/>
              </a:rPr>
              <a:t>A plan for the </a:t>
            </a:r>
            <a:r>
              <a:rPr lang="en-US" sz="1400" b="1" i="0">
                <a:solidFill>
                  <a:schemeClr val="accent3">
                    <a:lumMod val="75000"/>
                  </a:schemeClr>
                </a:solidFill>
                <a:effectLst/>
                <a:latin typeface="arial" panose="020B0604020202020204" pitchFamily="34" charset="0"/>
              </a:rPr>
              <a:t>evolution of the Fermilab accelerator complex consistent</a:t>
            </a:r>
            <a:r>
              <a:rPr lang="en-US" sz="1400" i="0">
                <a:solidFill>
                  <a:srgbClr val="000000"/>
                </a:solidFill>
                <a:effectLst/>
                <a:latin typeface="arial" panose="020B0604020202020204" pitchFamily="34" charset="0"/>
              </a:rPr>
              <a:t> with the long-term vision in this report, which may commence construction in the event of a more favorable budget situation.</a:t>
            </a:r>
          </a:p>
          <a:p>
            <a:pPr marL="0" indent="0">
              <a:buNone/>
            </a:pPr>
            <a:r>
              <a:rPr lang="en-US" sz="1400" b="1" i="0">
                <a:solidFill>
                  <a:srgbClr val="000000"/>
                </a:solidFill>
                <a:effectLst/>
                <a:latin typeface="arial" panose="020B0604020202020204" pitchFamily="34" charset="0"/>
              </a:rPr>
              <a:t>Area Rec. 12: </a:t>
            </a:r>
            <a:r>
              <a:rPr lang="en-US" sz="1400" i="0">
                <a:solidFill>
                  <a:srgbClr val="000000"/>
                </a:solidFill>
                <a:effectLst/>
                <a:latin typeface="arial" panose="020B0604020202020204" pitchFamily="34" charset="0"/>
              </a:rPr>
              <a:t>Form a dedicated task force, to be led by </a:t>
            </a:r>
            <a:r>
              <a:rPr lang="en-US" sz="1400" b="1" i="0">
                <a:solidFill>
                  <a:schemeClr val="accent3">
                    <a:lumMod val="75000"/>
                  </a:schemeClr>
                </a:solidFill>
                <a:effectLst/>
                <a:latin typeface="arial" panose="020B0604020202020204" pitchFamily="34" charset="0"/>
              </a:rPr>
              <a:t>Fermilab </a:t>
            </a:r>
            <a:r>
              <a:rPr lang="en-US" sz="1400" i="0">
                <a:solidFill>
                  <a:srgbClr val="000000"/>
                </a:solidFill>
                <a:effectLst/>
                <a:latin typeface="arial" panose="020B0604020202020204" pitchFamily="34" charset="0"/>
              </a:rPr>
              <a:t>with broad community membership. This task force is to be charged with defining </a:t>
            </a:r>
            <a:r>
              <a:rPr lang="en-US" sz="1400" b="1" i="0">
                <a:solidFill>
                  <a:schemeClr val="accent3">
                    <a:lumMod val="75000"/>
                  </a:schemeClr>
                </a:solidFill>
                <a:effectLst/>
                <a:latin typeface="arial" panose="020B0604020202020204" pitchFamily="34" charset="0"/>
              </a:rPr>
              <a:t>a roadmap for upgrade efforts and delivering a strategic 20-year plan for the Fermilab accelerator complex within the next five years for consideration</a:t>
            </a:r>
            <a:r>
              <a:rPr lang="en-US" sz="1400" i="0">
                <a:solidFill>
                  <a:srgbClr val="000000"/>
                </a:solidFill>
                <a:effectLst/>
                <a:latin typeface="arial" panose="020B0604020202020204" pitchFamily="34" charset="0"/>
              </a:rPr>
              <a:t>. Direct task force funding of up to $10M should be provided.</a:t>
            </a:r>
          </a:p>
          <a:p>
            <a:pPr marL="0" indent="0">
              <a:buNone/>
            </a:pPr>
            <a:endParaRPr lang="en-US" sz="1400" i="0">
              <a:solidFill>
                <a:srgbClr val="000000"/>
              </a:solidFill>
              <a:effectLst/>
              <a:latin typeface="arial" panose="020B0604020202020204" pitchFamily="34" charset="0"/>
            </a:endParaRPr>
          </a:p>
          <a:p>
            <a:pPr marL="0" indent="0">
              <a:buNone/>
            </a:pPr>
            <a:endParaRPr lang="en-US" sz="1400" i="0">
              <a:solidFill>
                <a:srgbClr val="000000"/>
              </a:solidFill>
              <a:effectLst/>
              <a:latin typeface="arial" panose="020B0604020202020204" pitchFamily="34" charset="0"/>
            </a:endParaRPr>
          </a:p>
          <a:p>
            <a:pPr marL="0" indent="0">
              <a:buNone/>
            </a:pPr>
            <a:endParaRPr lang="en-US" sz="1400" i="0">
              <a:solidFill>
                <a:srgbClr val="000000"/>
              </a:solidFill>
              <a:effectLst/>
              <a:latin typeface="arial" panose="020B0604020202020204" pitchFamily="34" charset="0"/>
            </a:endParaRPr>
          </a:p>
          <a:p>
            <a:pPr marL="0" indent="0">
              <a:buNone/>
            </a:pPr>
            <a:endParaRPr lang="en-US" sz="1400">
              <a:solidFill>
                <a:srgbClr val="000000"/>
              </a:solidFill>
            </a:endParaRPr>
          </a:p>
        </p:txBody>
      </p:sp>
      <p:sp>
        <p:nvSpPr>
          <p:cNvPr id="2" name="Slide Number Placeholder 5">
            <a:extLst>
              <a:ext uri="{FF2B5EF4-FFF2-40B4-BE49-F238E27FC236}">
                <a16:creationId xmlns:a16="http://schemas.microsoft.com/office/drawing/2014/main" id="{8AC39F05-3A60-13E3-5995-540C57068511}"/>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24</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10CA723D-0868-A12E-F5F1-06B713828D2C}"/>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BA7D0661-57F8-2F2B-0D5B-2ECF1C238B21}"/>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968935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6858001" y="-21432"/>
            <a:ext cx="769144" cy="244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spcBef>
                <a:spcPct val="0"/>
              </a:spcBef>
              <a:buClrTx/>
              <a:buFontTx/>
              <a:buNone/>
            </a:pPr>
            <a:fld id="{A47371DA-F349-4C1E-9688-7F4329C40053}" type="slidenum">
              <a:rPr lang="en-US" altLang="en-US" sz="1350">
                <a:solidFill>
                  <a:srgbClr val="FFFFFF"/>
                </a:solidFill>
              </a:rPr>
              <a:pPr>
                <a:spcBef>
                  <a:spcPct val="0"/>
                </a:spcBef>
                <a:buClrTx/>
                <a:buFontTx/>
                <a:buNone/>
              </a:pPr>
              <a:t>25</a:t>
            </a:fld>
            <a:endParaRPr lang="en-US" altLang="en-US" sz="1350">
              <a:solidFill>
                <a:srgbClr val="FFFFFF"/>
              </a:solidFill>
            </a:endParaRPr>
          </a:p>
        </p:txBody>
      </p:sp>
      <p:sp>
        <p:nvSpPr>
          <p:cNvPr id="20483" name="AutoShape 2"/>
          <p:cNvSpPr>
            <a:spLocks noChangeArrowheads="1"/>
          </p:cNvSpPr>
          <p:nvPr/>
        </p:nvSpPr>
        <p:spPr bwMode="auto">
          <a:xfrm>
            <a:off x="1657351" y="1130755"/>
            <a:ext cx="5885260" cy="1974610"/>
          </a:xfrm>
          <a:custGeom>
            <a:avLst/>
            <a:gdLst>
              <a:gd name="T0" fmla="*/ 7847013 w 7847013"/>
              <a:gd name="T1" fmla="*/ 1 h 1979613"/>
              <a:gd name="T2" fmla="*/ 3923507 w 7847013"/>
              <a:gd name="T3" fmla="*/ 1 h 1979613"/>
              <a:gd name="T4" fmla="*/ 0 w 7847013"/>
              <a:gd name="T5" fmla="*/ 1 h 1979613"/>
              <a:gd name="T6" fmla="*/ 3923507 w 7847013"/>
              <a:gd name="T7" fmla="*/ 0 h 1979613"/>
              <a:gd name="T8" fmla="*/ 0 60000 65536"/>
              <a:gd name="T9" fmla="*/ 0 60000 65536"/>
              <a:gd name="T10" fmla="*/ 0 60000 65536"/>
              <a:gd name="T11" fmla="*/ 0 60000 65536"/>
              <a:gd name="T12" fmla="*/ 0 w 7847013"/>
              <a:gd name="T13" fmla="*/ 0 h 1979613"/>
              <a:gd name="T14" fmla="*/ 7847013 w 7847013"/>
              <a:gd name="T15" fmla="*/ 1979613 h 1979613"/>
            </a:gdLst>
            <a:ahLst/>
            <a:cxnLst>
              <a:cxn ang="T8">
                <a:pos x="T0" y="T1"/>
              </a:cxn>
              <a:cxn ang="T9">
                <a:pos x="T2" y="T3"/>
              </a:cxn>
              <a:cxn ang="T10">
                <a:pos x="T4" y="T5"/>
              </a:cxn>
              <a:cxn ang="T11">
                <a:pos x="T6" y="T7"/>
              </a:cxn>
            </a:cxnLst>
            <a:rect l="T12" t="T13" r="T14" b="T15"/>
            <a:pathLst>
              <a:path w="7847013" h="1979613">
                <a:moveTo>
                  <a:pt x="0" y="0"/>
                </a:moveTo>
                <a:lnTo>
                  <a:pt x="21798" y="0"/>
                </a:lnTo>
                <a:lnTo>
                  <a:pt x="21798" y="5499"/>
                </a:lnTo>
                <a:lnTo>
                  <a:pt x="0" y="54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lgn="ctr" eaLnBrk="1">
              <a:spcBef>
                <a:spcPct val="0"/>
              </a:spcBef>
              <a:buClrTx/>
              <a:buFontTx/>
              <a:buNone/>
            </a:pPr>
            <a:r>
              <a:rPr lang="en-US" altLang="en-US" sz="3150">
                <a:solidFill>
                  <a:schemeClr val="tx2"/>
                </a:solidFill>
              </a:rPr>
              <a:t>Some Recent Thinking on</a:t>
            </a:r>
          </a:p>
          <a:p>
            <a:pPr algn="ctr" eaLnBrk="1">
              <a:spcBef>
                <a:spcPct val="0"/>
              </a:spcBef>
              <a:buClrTx/>
              <a:buFontTx/>
              <a:buNone/>
            </a:pPr>
            <a:r>
              <a:rPr lang="en-US" altLang="en-US" sz="3150">
                <a:solidFill>
                  <a:schemeClr val="tx2"/>
                </a:solidFill>
              </a:rPr>
              <a:t>Fermilab Muon Collider</a:t>
            </a:r>
          </a:p>
          <a:p>
            <a:pPr algn="ctr" eaLnBrk="1">
              <a:spcBef>
                <a:spcPct val="0"/>
              </a:spcBef>
              <a:buClrTx/>
              <a:buFontTx/>
              <a:buNone/>
            </a:pPr>
            <a:endParaRPr lang="en-US" altLang="en-US" sz="3150" dirty="0">
              <a:solidFill>
                <a:schemeClr val="tx2"/>
              </a:solidFill>
            </a:endParaRPr>
          </a:p>
        </p:txBody>
      </p:sp>
      <p:sp>
        <p:nvSpPr>
          <p:cNvPr id="20484" name="Text Box 3"/>
          <p:cNvSpPr txBox="1">
            <a:spLocks noChangeArrowheads="1"/>
          </p:cNvSpPr>
          <p:nvPr/>
        </p:nvSpPr>
        <p:spPr bwMode="auto">
          <a:xfrm>
            <a:off x="6858000" y="5953"/>
            <a:ext cx="777479"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eaLnBrk="1">
              <a:lnSpc>
                <a:spcPct val="93000"/>
              </a:lnSpc>
              <a:spcBef>
                <a:spcPct val="0"/>
              </a:spcBef>
              <a:buClrTx/>
              <a:buFontTx/>
              <a:buNone/>
            </a:pPr>
            <a:fld id="{CCE331F3-4EA3-4A80-9C1C-648856DBCFC4}" type="slidenum">
              <a:rPr lang="en-US" altLang="en-US" sz="1350">
                <a:solidFill>
                  <a:srgbClr val="FFFFFF"/>
                </a:solidFill>
              </a:rPr>
              <a:pPr eaLnBrk="1">
                <a:lnSpc>
                  <a:spcPct val="93000"/>
                </a:lnSpc>
                <a:spcBef>
                  <a:spcPct val="0"/>
                </a:spcBef>
                <a:buClrTx/>
                <a:buFontTx/>
                <a:buNone/>
              </a:pPr>
              <a:t>25</a:t>
            </a:fld>
            <a:endParaRPr lang="en-US" altLang="en-US" sz="1350">
              <a:solidFill>
                <a:srgbClr val="FFFFFF"/>
              </a:solidFill>
            </a:endParaRPr>
          </a:p>
        </p:txBody>
      </p:sp>
      <p:sp>
        <p:nvSpPr>
          <p:cNvPr id="2" name="Slide Number Placeholder 5">
            <a:extLst>
              <a:ext uri="{FF2B5EF4-FFF2-40B4-BE49-F238E27FC236}">
                <a16:creationId xmlns:a16="http://schemas.microsoft.com/office/drawing/2014/main" id="{5D7F44B7-4DAD-CCFD-7178-653D229D46F0}"/>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25</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62048966-2264-4048-4975-FCB87073FFF7}"/>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4" name="Footer Placeholder 4">
            <a:extLst>
              <a:ext uri="{FF2B5EF4-FFF2-40B4-BE49-F238E27FC236}">
                <a16:creationId xmlns:a16="http://schemas.microsoft.com/office/drawing/2014/main" id="{FBA3C6DC-B803-64B6-D508-3F83B0A00C0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36322681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Muon Cooling Demonstrator Proposal</a:t>
            </a:r>
            <a:endParaRPr lang="en-US" sz="2000" dirty="0"/>
          </a:p>
        </p:txBody>
      </p:sp>
      <p:pic>
        <p:nvPicPr>
          <p:cNvPr id="9" name="Picture 8">
            <a:extLst>
              <a:ext uri="{FF2B5EF4-FFF2-40B4-BE49-F238E27FC236}">
                <a16:creationId xmlns:a16="http://schemas.microsoft.com/office/drawing/2014/main" id="{E9747DEB-FF3A-292E-F6CB-41244F2D6154}"/>
              </a:ext>
            </a:extLst>
          </p:cNvPr>
          <p:cNvPicPr>
            <a:picLocks noChangeAspect="1"/>
          </p:cNvPicPr>
          <p:nvPr/>
        </p:nvPicPr>
        <p:blipFill>
          <a:blip r:embed="rId2"/>
          <a:srcRect/>
          <a:stretch/>
        </p:blipFill>
        <p:spPr>
          <a:xfrm>
            <a:off x="230204" y="624190"/>
            <a:ext cx="7166640" cy="3088033"/>
          </a:xfrm>
          <a:prstGeom prst="rect">
            <a:avLst/>
          </a:prstGeom>
        </p:spPr>
      </p:pic>
      <p:sp>
        <p:nvSpPr>
          <p:cNvPr id="10" name="Content Placeholder 29">
            <a:extLst>
              <a:ext uri="{FF2B5EF4-FFF2-40B4-BE49-F238E27FC236}">
                <a16:creationId xmlns:a16="http://schemas.microsoft.com/office/drawing/2014/main" id="{77D48547-E533-0099-8751-2029805AE2C4}"/>
              </a:ext>
            </a:extLst>
          </p:cNvPr>
          <p:cNvSpPr txBox="1">
            <a:spLocks/>
          </p:cNvSpPr>
          <p:nvPr/>
        </p:nvSpPr>
        <p:spPr bwMode="auto">
          <a:xfrm>
            <a:off x="5518768" y="2218355"/>
            <a:ext cx="2376095" cy="42284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kern="1200">
                <a:solidFill>
                  <a:srgbClr val="595959"/>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1600" kern="1200">
                <a:solidFill>
                  <a:srgbClr val="595959"/>
                </a:solidFill>
                <a:latin typeface="Helvetica"/>
                <a:ea typeface="MS PGothic" panose="020B0600070205080204" pitchFamily="34" charset="-128"/>
                <a:cs typeface="MS PGothic" panose="020B0600070205080204" pitchFamily="34" charset="-128"/>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rgbClr val="595959"/>
                </a:solidFill>
                <a:latin typeface="Helvetica"/>
                <a:ea typeface="MS PGothic" panose="020B0600070205080204" pitchFamily="34" charset="-128"/>
                <a:cs typeface="MS PGothic" panose="020B0600070205080204" pitchFamily="34" charset="-128"/>
              </a:defRPr>
            </a:lvl3pPr>
            <a:lvl4pPr marL="16002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4pPr>
            <a:lvl5pPr marL="20574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ct val="0"/>
              </a:spcBef>
              <a:buClrTx/>
              <a:buFontTx/>
              <a:buNone/>
            </a:pPr>
            <a:r>
              <a:rPr lang="en-US" altLang="en-US" sz="1400" b="1">
                <a:solidFill>
                  <a:schemeClr val="accent6">
                    <a:lumMod val="60000"/>
                    <a:lumOff val="40000"/>
                  </a:schemeClr>
                </a:solidFill>
              </a:rPr>
              <a:t>Credit: Yonehara (FNAL)</a:t>
            </a:r>
            <a:endParaRPr lang="en-US" altLang="en-US" sz="1400" b="1" dirty="0">
              <a:solidFill>
                <a:schemeClr val="accent6">
                  <a:lumMod val="60000"/>
                  <a:lumOff val="40000"/>
                </a:schemeClr>
              </a:solidFill>
            </a:endParaRPr>
          </a:p>
        </p:txBody>
      </p:sp>
      <p:sp>
        <p:nvSpPr>
          <p:cNvPr id="11" name="Content Placeholder 1">
            <a:extLst>
              <a:ext uri="{FF2B5EF4-FFF2-40B4-BE49-F238E27FC236}">
                <a16:creationId xmlns:a16="http://schemas.microsoft.com/office/drawing/2014/main" id="{ADFE29F2-7938-D7EF-CAD8-9D758CD1E2B4}"/>
              </a:ext>
            </a:extLst>
          </p:cNvPr>
          <p:cNvSpPr>
            <a:spLocks noGrp="1"/>
          </p:cNvSpPr>
          <p:nvPr>
            <p:ph idx="1"/>
          </p:nvPr>
        </p:nvSpPr>
        <p:spPr>
          <a:xfrm>
            <a:off x="228604" y="3951514"/>
            <a:ext cx="8572496" cy="746321"/>
          </a:xfrm>
        </p:spPr>
        <p:txBody>
          <a:bodyPr/>
          <a:lstStyle/>
          <a:p>
            <a:pPr marL="0" indent="0">
              <a:spcBef>
                <a:spcPts val="600"/>
              </a:spcBef>
              <a:buNone/>
            </a:pPr>
            <a:r>
              <a:rPr lang="en-US"/>
              <a:t>We are exploring Fermilab’s Muon Campus (8-GeV protons / 3-GeV muons) as a possible site for this proposed muon cooling demonstrator.</a:t>
            </a:r>
          </a:p>
        </p:txBody>
      </p:sp>
      <p:sp>
        <p:nvSpPr>
          <p:cNvPr id="2" name="Slide Number Placeholder 5">
            <a:extLst>
              <a:ext uri="{FF2B5EF4-FFF2-40B4-BE49-F238E27FC236}">
                <a16:creationId xmlns:a16="http://schemas.microsoft.com/office/drawing/2014/main" id="{0B53F20A-F688-F238-9691-C708847F68BF}"/>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26</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A3E7DB9B-E142-3A63-154D-A91FCEAC1E50}"/>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8" name="Footer Placeholder 4">
            <a:extLst>
              <a:ext uri="{FF2B5EF4-FFF2-40B4-BE49-F238E27FC236}">
                <a16:creationId xmlns:a16="http://schemas.microsoft.com/office/drawing/2014/main" id="{08F19DFD-9720-8D53-57EE-EBEFDCB5E1BD}"/>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554319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A1CC3D9-9339-7656-BE97-3BD009542B7B}"/>
              </a:ext>
            </a:extLst>
          </p:cNvPr>
          <p:cNvSpPr>
            <a:spLocks noGrp="1"/>
          </p:cNvSpPr>
          <p:nvPr>
            <p:ph type="title"/>
          </p:nvPr>
        </p:nvSpPr>
        <p:spPr/>
        <p:txBody>
          <a:bodyPr/>
          <a:lstStyle/>
          <a:p>
            <a:r>
              <a:rPr lang="en-US" sz="2000"/>
              <a:t>Example FNAL MuC Proton Driver Scenario</a:t>
            </a:r>
            <a:endParaRPr lang="en-US" sz="2000" dirty="0"/>
          </a:p>
        </p:txBody>
      </p:sp>
      <p:sp>
        <p:nvSpPr>
          <p:cNvPr id="12" name="Content Placeholder 1">
            <a:extLst>
              <a:ext uri="{FF2B5EF4-FFF2-40B4-BE49-F238E27FC236}">
                <a16:creationId xmlns:a16="http://schemas.microsoft.com/office/drawing/2014/main" id="{B3402D2B-398F-7976-C60E-781F7A3E7A4C}"/>
              </a:ext>
            </a:extLst>
          </p:cNvPr>
          <p:cNvSpPr>
            <a:spLocks noGrp="1"/>
          </p:cNvSpPr>
          <p:nvPr>
            <p:ph idx="1"/>
          </p:nvPr>
        </p:nvSpPr>
        <p:spPr>
          <a:xfrm>
            <a:off x="228604" y="690880"/>
            <a:ext cx="6367242" cy="4006955"/>
          </a:xfrm>
        </p:spPr>
        <p:txBody>
          <a:bodyPr/>
          <a:lstStyle/>
          <a:p>
            <a:pPr marL="0" indent="0">
              <a:spcBef>
                <a:spcPts val="600"/>
              </a:spcBef>
              <a:buNone/>
            </a:pPr>
            <a:r>
              <a:rPr lang="en-US"/>
              <a:t>Existing ACE design for an 8-GeV Linac</a:t>
            </a:r>
          </a:p>
          <a:p>
            <a:pPr marL="0" indent="0">
              <a:spcBef>
                <a:spcPts val="600"/>
              </a:spcBef>
              <a:buNone/>
            </a:pPr>
            <a:r>
              <a:rPr lang="en-US" sz="1600" b="1"/>
              <a:t> - 10 </a:t>
            </a:r>
            <a:r>
              <a:rPr lang="en-US" sz="1600" b="1" dirty="0"/>
              <a:t>Hz </a:t>
            </a:r>
            <a:r>
              <a:rPr lang="en-US" sz="1600" b="1"/>
              <a:t>x 5 mA x 2 ms </a:t>
            </a:r>
            <a:r>
              <a:rPr lang="en-US" sz="1600" b="1" dirty="0"/>
              <a:t>x 8 GeV = </a:t>
            </a:r>
            <a:r>
              <a:rPr lang="en-US" sz="1600" b="1"/>
              <a:t>0.8 MW</a:t>
            </a:r>
          </a:p>
          <a:p>
            <a:pPr marL="0" indent="0">
              <a:spcBef>
                <a:spcPts val="600"/>
              </a:spcBef>
              <a:buNone/>
            </a:pPr>
            <a:r>
              <a:rPr lang="en-US" sz="1600" b="1"/>
              <a:t> - </a:t>
            </a:r>
            <a:r>
              <a:rPr lang="en-US" sz="1600"/>
              <a:t>ILC style cavity, LCLS-II style cryomodule, E-XFEL style RF power.</a:t>
            </a:r>
            <a:endParaRPr lang="en-US" sz="1600" b="1" dirty="0"/>
          </a:p>
          <a:p>
            <a:pPr marL="0" indent="0">
              <a:spcBef>
                <a:spcPts val="600"/>
              </a:spcBef>
              <a:buNone/>
            </a:pPr>
            <a:r>
              <a:rPr lang="en-US" sz="1600"/>
              <a:t> - Use higher linac current of </a:t>
            </a:r>
            <a:r>
              <a:rPr lang="en-US" sz="1600" b="1" dirty="0"/>
              <a:t>6-25mA</a:t>
            </a:r>
            <a:r>
              <a:rPr lang="en-US" sz="1600"/>
              <a:t>, that becomes </a:t>
            </a:r>
            <a:r>
              <a:rPr lang="en-US" sz="1600" b="1" dirty="0"/>
              <a:t>1-4 </a:t>
            </a:r>
            <a:r>
              <a:rPr lang="en-US" sz="1600" b="1"/>
              <a:t>MW.</a:t>
            </a:r>
          </a:p>
          <a:p>
            <a:pPr marL="0" indent="0">
              <a:spcBef>
                <a:spcPts val="600"/>
              </a:spcBef>
              <a:buNone/>
            </a:pPr>
            <a:endParaRPr lang="en-US" sz="400" b="1"/>
          </a:p>
          <a:p>
            <a:pPr marL="0" indent="0">
              <a:spcBef>
                <a:spcPts val="600"/>
              </a:spcBef>
              <a:buNone/>
            </a:pPr>
            <a:r>
              <a:rPr lang="en-US"/>
              <a:t>H</a:t>
            </a:r>
            <a:r>
              <a:rPr lang="en-US" baseline="30000"/>
              <a:t>-</a:t>
            </a:r>
            <a:r>
              <a:rPr lang="en-US"/>
              <a:t> Injection in 8-GeV Accumulator Ring (AR)</a:t>
            </a:r>
          </a:p>
          <a:p>
            <a:pPr marL="0" indent="0">
              <a:spcBef>
                <a:spcPts val="600"/>
              </a:spcBef>
              <a:buNone/>
            </a:pPr>
            <a:r>
              <a:rPr lang="en-US" sz="1600"/>
              <a:t> - Ideally, use laser-stripping H</a:t>
            </a:r>
            <a:r>
              <a:rPr lang="en-US" sz="1600" baseline="30000"/>
              <a:t>-</a:t>
            </a:r>
            <a:r>
              <a:rPr lang="en-US" sz="1600"/>
              <a:t> injection</a:t>
            </a:r>
          </a:p>
          <a:p>
            <a:pPr marL="0" indent="0">
              <a:spcBef>
                <a:spcPts val="600"/>
              </a:spcBef>
              <a:buNone/>
            </a:pPr>
            <a:r>
              <a:rPr lang="en-US" sz="1600">
                <a:solidFill>
                  <a:schemeClr val="accent3">
                    <a:lumMod val="75000"/>
                  </a:schemeClr>
                </a:solidFill>
              </a:rPr>
              <a:t>	- Valuable R&amp;D ongoing at SNS &amp; J-PARC rings.</a:t>
            </a:r>
          </a:p>
          <a:p>
            <a:pPr marL="0" indent="0">
              <a:spcBef>
                <a:spcPts val="600"/>
              </a:spcBef>
              <a:buNone/>
            </a:pPr>
            <a:endParaRPr lang="en-US" sz="400" dirty="0"/>
          </a:p>
          <a:p>
            <a:pPr marL="0" indent="0">
              <a:spcBef>
                <a:spcPts val="600"/>
              </a:spcBef>
              <a:buNone/>
            </a:pPr>
            <a:r>
              <a:rPr lang="en-US"/>
              <a:t>Transfer to Compressor Ring (CR)</a:t>
            </a:r>
          </a:p>
          <a:p>
            <a:pPr marL="0" indent="0">
              <a:spcBef>
                <a:spcPts val="600"/>
              </a:spcBef>
              <a:buNone/>
            </a:pPr>
            <a:r>
              <a:rPr lang="en-US" sz="1600"/>
              <a:t> - Four ~3-10ns bunches compressed into four ~1-3ns bunches.</a:t>
            </a:r>
          </a:p>
          <a:p>
            <a:pPr marL="0" indent="0">
              <a:spcBef>
                <a:spcPts val="600"/>
              </a:spcBef>
              <a:buNone/>
            </a:pPr>
            <a:endParaRPr lang="en-US" sz="400"/>
          </a:p>
          <a:p>
            <a:pPr marL="0" indent="0">
              <a:spcBef>
                <a:spcPts val="600"/>
              </a:spcBef>
              <a:buNone/>
            </a:pPr>
            <a:r>
              <a:rPr lang="en-US"/>
              <a:t>Next to four bunch </a:t>
            </a:r>
            <a:r>
              <a:rPr lang="en-US" dirty="0"/>
              <a:t>combiner</a:t>
            </a:r>
            <a:r>
              <a:rPr lang="en-US"/>
              <a:t>, targetry, muon-side.</a:t>
            </a:r>
            <a:endParaRPr lang="en-US" dirty="0"/>
          </a:p>
          <a:p>
            <a:pPr marL="0" indent="0">
              <a:spcBef>
                <a:spcPts val="600"/>
              </a:spcBef>
              <a:buNone/>
            </a:pPr>
            <a:r>
              <a:rPr lang="en-US" sz="1600"/>
              <a:t> - What is the best staging towards ultimate performance?</a:t>
            </a:r>
          </a:p>
        </p:txBody>
      </p:sp>
      <p:pic>
        <p:nvPicPr>
          <p:cNvPr id="13" name="Picture 12" descr="A diagram of a machine&#10;&#10;Description automatically generated">
            <a:extLst>
              <a:ext uri="{FF2B5EF4-FFF2-40B4-BE49-F238E27FC236}">
                <a16:creationId xmlns:a16="http://schemas.microsoft.com/office/drawing/2014/main" id="{5BA3BB63-F654-A90B-9E13-8730C9602F60}"/>
              </a:ext>
            </a:extLst>
          </p:cNvPr>
          <p:cNvPicPr>
            <a:picLocks noChangeAspect="1"/>
          </p:cNvPicPr>
          <p:nvPr/>
        </p:nvPicPr>
        <p:blipFill>
          <a:blip r:embed="rId2"/>
          <a:stretch>
            <a:fillRect/>
          </a:stretch>
        </p:blipFill>
        <p:spPr>
          <a:xfrm>
            <a:off x="6587681" y="1380760"/>
            <a:ext cx="2476298" cy="2922032"/>
          </a:xfrm>
          <a:prstGeom prst="rect">
            <a:avLst/>
          </a:prstGeom>
        </p:spPr>
      </p:pic>
      <p:sp>
        <p:nvSpPr>
          <p:cNvPr id="2" name="Slide Number Placeholder 5">
            <a:extLst>
              <a:ext uri="{FF2B5EF4-FFF2-40B4-BE49-F238E27FC236}">
                <a16:creationId xmlns:a16="http://schemas.microsoft.com/office/drawing/2014/main" id="{028D152A-BF0C-0F89-D082-764235829FAE}"/>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27</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694E638C-4ED9-A8B2-B9C3-6278F2EA23E9}"/>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7" name="Footer Placeholder 4">
            <a:extLst>
              <a:ext uri="{FF2B5EF4-FFF2-40B4-BE49-F238E27FC236}">
                <a16:creationId xmlns:a16="http://schemas.microsoft.com/office/drawing/2014/main" id="{F3DCF4C0-9BD9-20DD-38FB-68B8DD47D1B1}"/>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5663873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Example FNAL Proton Driver Scenario</a:t>
            </a:r>
            <a:endParaRPr lang="en-US" sz="2000" dirty="0"/>
          </a:p>
        </p:txBody>
      </p:sp>
      <p:sp>
        <p:nvSpPr>
          <p:cNvPr id="2" name="Content Placeholder 1">
            <a:extLst>
              <a:ext uri="{FF2B5EF4-FFF2-40B4-BE49-F238E27FC236}">
                <a16:creationId xmlns:a16="http://schemas.microsoft.com/office/drawing/2014/main" id="{57A06F4F-DFD7-6E72-1553-66BC39787F4D}"/>
              </a:ext>
            </a:extLst>
          </p:cNvPr>
          <p:cNvSpPr>
            <a:spLocks noGrp="1"/>
          </p:cNvSpPr>
          <p:nvPr>
            <p:ph idx="1"/>
          </p:nvPr>
        </p:nvSpPr>
        <p:spPr>
          <a:xfrm>
            <a:off x="4861832" y="1072686"/>
            <a:ext cx="4147456" cy="2315493"/>
          </a:xfrm>
        </p:spPr>
        <p:txBody>
          <a:bodyPr/>
          <a:lstStyle/>
          <a:p>
            <a:pPr marL="0" indent="0">
              <a:spcBef>
                <a:spcPts val="600"/>
              </a:spcBef>
              <a:buNone/>
            </a:pPr>
            <a:r>
              <a:rPr lang="en-US" sz="1600"/>
              <a:t>Superconducting magnets may be necessary for 300m compact ring design.</a:t>
            </a:r>
          </a:p>
          <a:p>
            <a:pPr marL="0" indent="0">
              <a:spcBef>
                <a:spcPts val="600"/>
              </a:spcBef>
              <a:buNone/>
            </a:pPr>
            <a:endParaRPr lang="en-US" sz="400"/>
          </a:p>
          <a:p>
            <a:pPr marL="0" indent="0">
              <a:spcBef>
                <a:spcPts val="600"/>
              </a:spcBef>
              <a:buNone/>
            </a:pPr>
            <a:r>
              <a:rPr lang="en-US" sz="1600"/>
              <a:t>Choose two of the four parameters:</a:t>
            </a:r>
          </a:p>
          <a:p>
            <a:pPr marL="0" indent="0">
              <a:spcBef>
                <a:spcPts val="600"/>
              </a:spcBef>
              <a:buNone/>
            </a:pPr>
            <a:r>
              <a:rPr lang="en-US" sz="1600"/>
              <a:t> 1) shortest bunch (1 ns)</a:t>
            </a:r>
          </a:p>
          <a:p>
            <a:pPr marL="0" indent="0">
              <a:spcBef>
                <a:spcPts val="600"/>
              </a:spcBef>
              <a:buNone/>
            </a:pPr>
            <a:r>
              <a:rPr lang="en-US" sz="1600"/>
              <a:t> 2) smallest emittance (120 </a:t>
            </a:r>
            <a:r>
              <a:rPr lang="el-GR" sz="1600"/>
              <a:t>π</a:t>
            </a:r>
            <a:r>
              <a:rPr lang="en-US" sz="1600"/>
              <a:t> mm mrad)</a:t>
            </a:r>
          </a:p>
          <a:p>
            <a:pPr marL="0" indent="0">
              <a:spcBef>
                <a:spcPts val="600"/>
              </a:spcBef>
              <a:buNone/>
            </a:pPr>
            <a:r>
              <a:rPr lang="en-US" sz="1600"/>
              <a:t> 3) moderate space-charge (0.2)</a:t>
            </a:r>
          </a:p>
          <a:p>
            <a:pPr marL="0" indent="0">
              <a:spcBef>
                <a:spcPts val="600"/>
              </a:spcBef>
              <a:buNone/>
            </a:pPr>
            <a:r>
              <a:rPr lang="en-US" sz="1600"/>
              <a:t> 4) full beam power (4 MW)</a:t>
            </a:r>
          </a:p>
        </p:txBody>
      </p:sp>
      <p:pic>
        <p:nvPicPr>
          <p:cNvPr id="10" name="Picture 9" descr="A table with text and numbers&#10;&#10;Description automatically generated">
            <a:extLst>
              <a:ext uri="{FF2B5EF4-FFF2-40B4-BE49-F238E27FC236}">
                <a16:creationId xmlns:a16="http://schemas.microsoft.com/office/drawing/2014/main" id="{741964F5-282B-53DB-8059-ABEEE23069EC}"/>
              </a:ext>
            </a:extLst>
          </p:cNvPr>
          <p:cNvPicPr>
            <a:picLocks noChangeAspect="1"/>
          </p:cNvPicPr>
          <p:nvPr/>
        </p:nvPicPr>
        <p:blipFill>
          <a:blip r:embed="rId2"/>
          <a:stretch>
            <a:fillRect/>
          </a:stretch>
        </p:blipFill>
        <p:spPr>
          <a:xfrm>
            <a:off x="302873" y="1002847"/>
            <a:ext cx="4451929" cy="2356314"/>
          </a:xfrm>
          <a:prstGeom prst="rect">
            <a:avLst/>
          </a:prstGeom>
        </p:spPr>
      </p:pic>
      <p:sp>
        <p:nvSpPr>
          <p:cNvPr id="11" name="Content Placeholder 1">
            <a:extLst>
              <a:ext uri="{FF2B5EF4-FFF2-40B4-BE49-F238E27FC236}">
                <a16:creationId xmlns:a16="http://schemas.microsoft.com/office/drawing/2014/main" id="{362A19F2-715D-629D-5793-589195EF1B3D}"/>
              </a:ext>
            </a:extLst>
          </p:cNvPr>
          <p:cNvSpPr txBox="1">
            <a:spLocks/>
          </p:cNvSpPr>
          <p:nvPr/>
        </p:nvSpPr>
        <p:spPr>
          <a:xfrm>
            <a:off x="429419" y="730704"/>
            <a:ext cx="2867588" cy="272143"/>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charset="0"/>
              <a:buNone/>
            </a:pPr>
            <a:r>
              <a:rPr lang="en-US" sz="1600" b="1"/>
              <a:t>MuC Proton Driver (AR/CR):</a:t>
            </a:r>
          </a:p>
        </p:txBody>
      </p:sp>
      <p:sp>
        <p:nvSpPr>
          <p:cNvPr id="7" name="Content Placeholder 1">
            <a:extLst>
              <a:ext uri="{FF2B5EF4-FFF2-40B4-BE49-F238E27FC236}">
                <a16:creationId xmlns:a16="http://schemas.microsoft.com/office/drawing/2014/main" id="{89BFE7F1-E48B-10BF-9DE0-D842E54432C8}"/>
              </a:ext>
            </a:extLst>
          </p:cNvPr>
          <p:cNvSpPr txBox="1">
            <a:spLocks/>
          </p:cNvSpPr>
          <p:nvPr/>
        </p:nvSpPr>
        <p:spPr>
          <a:xfrm>
            <a:off x="322488" y="3453493"/>
            <a:ext cx="8686800" cy="1171575"/>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charset="0"/>
              <a:buNone/>
            </a:pPr>
            <a:r>
              <a:rPr lang="en-US" sz="1600"/>
              <a:t>Bunch compression at extreme space-charge limit as a valuable R&amp;D topic for MuC</a:t>
            </a:r>
          </a:p>
          <a:p>
            <a:pPr marL="0" indent="0">
              <a:spcBef>
                <a:spcPts val="600"/>
              </a:spcBef>
              <a:buFont typeface="Arial" charset="0"/>
              <a:buNone/>
            </a:pPr>
            <a:r>
              <a:rPr lang="en-US" sz="1600">
                <a:solidFill>
                  <a:schemeClr val="accent3">
                    <a:lumMod val="75000"/>
                  </a:schemeClr>
                </a:solidFill>
              </a:rPr>
              <a:t> - Possible acc. R&amp;D experiment at FAST/IOTA or another intense storage ring.</a:t>
            </a:r>
          </a:p>
          <a:p>
            <a:pPr marL="0" indent="0">
              <a:spcBef>
                <a:spcPts val="600"/>
              </a:spcBef>
              <a:buFont typeface="Arial" charset="0"/>
              <a:buNone/>
            </a:pPr>
            <a:r>
              <a:rPr lang="en-US" sz="1600">
                <a:solidFill>
                  <a:schemeClr val="accent3">
                    <a:lumMod val="75000"/>
                  </a:schemeClr>
                </a:solidFill>
              </a:rPr>
              <a:t> - Can we do any bunch compression in the four-bunch combiner line?</a:t>
            </a:r>
          </a:p>
          <a:p>
            <a:pPr marL="0" indent="0">
              <a:spcBef>
                <a:spcPts val="600"/>
              </a:spcBef>
              <a:buFont typeface="Arial" charset="0"/>
              <a:buNone/>
            </a:pPr>
            <a:r>
              <a:rPr lang="en-US" sz="1600"/>
              <a:t>We are at the preliminary stages, this is only what I have proposed.</a:t>
            </a:r>
            <a:endParaRPr lang="en-US" sz="1600">
              <a:solidFill>
                <a:schemeClr val="accent3">
                  <a:lumMod val="75000"/>
                </a:schemeClr>
              </a:solidFill>
            </a:endParaRPr>
          </a:p>
          <a:p>
            <a:pPr marL="0" indent="0">
              <a:spcBef>
                <a:spcPts val="600"/>
              </a:spcBef>
              <a:buFont typeface="Arial" charset="0"/>
              <a:buNone/>
            </a:pPr>
            <a:r>
              <a:rPr lang="en-US" sz="1600"/>
              <a:t>	</a:t>
            </a:r>
          </a:p>
        </p:txBody>
      </p:sp>
      <p:sp>
        <p:nvSpPr>
          <p:cNvPr id="8" name="Slide Number Placeholder 5">
            <a:extLst>
              <a:ext uri="{FF2B5EF4-FFF2-40B4-BE49-F238E27FC236}">
                <a16:creationId xmlns:a16="http://schemas.microsoft.com/office/drawing/2014/main" id="{F0F2C64F-9950-C563-DC89-276DA6083A79}"/>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28</a:t>
            </a:fld>
            <a:endParaRPr lang="en-US" altLang="en-US" sz="1350" b="1" dirty="0">
              <a:solidFill>
                <a:srgbClr val="004C97"/>
              </a:solidFill>
              <a:latin typeface="Helvetica" panose="020B0604020202020204" pitchFamily="34" charset="0"/>
            </a:endParaRPr>
          </a:p>
        </p:txBody>
      </p:sp>
      <p:sp>
        <p:nvSpPr>
          <p:cNvPr id="9" name="Date Placeholder 3">
            <a:extLst>
              <a:ext uri="{FF2B5EF4-FFF2-40B4-BE49-F238E27FC236}">
                <a16:creationId xmlns:a16="http://schemas.microsoft.com/office/drawing/2014/main" id="{B41D555F-867C-7F12-BC12-B338430D3C64}"/>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2" name="Footer Placeholder 4">
            <a:extLst>
              <a:ext uri="{FF2B5EF4-FFF2-40B4-BE49-F238E27FC236}">
                <a16:creationId xmlns:a16="http://schemas.microsoft.com/office/drawing/2014/main" id="{DFBB8C65-6E85-8E29-8461-1AFFBF9960AE}"/>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3951512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a:t>Bunch Compression at FAST/IOTA (Simulation)</a:t>
            </a:r>
            <a:endParaRPr lang="en-US" sz="2000" dirty="0"/>
          </a:p>
        </p:txBody>
      </p:sp>
      <p:pic>
        <p:nvPicPr>
          <p:cNvPr id="13" name="Picture 12" descr="A table with numbers and symbols&#10;&#10;Description automatically generated">
            <a:extLst>
              <a:ext uri="{FF2B5EF4-FFF2-40B4-BE49-F238E27FC236}">
                <a16:creationId xmlns:a16="http://schemas.microsoft.com/office/drawing/2014/main" id="{6A144AC6-DE32-4E5D-7506-02A63E09068D}"/>
              </a:ext>
            </a:extLst>
          </p:cNvPr>
          <p:cNvPicPr>
            <a:picLocks noChangeAspect="1"/>
          </p:cNvPicPr>
          <p:nvPr/>
        </p:nvPicPr>
        <p:blipFill>
          <a:blip r:embed="rId2"/>
          <a:stretch>
            <a:fillRect/>
          </a:stretch>
        </p:blipFill>
        <p:spPr>
          <a:xfrm>
            <a:off x="398268" y="1422530"/>
            <a:ext cx="3733087" cy="2298440"/>
          </a:xfrm>
          <a:prstGeom prst="rect">
            <a:avLst/>
          </a:prstGeom>
        </p:spPr>
      </p:pic>
      <p:pic>
        <p:nvPicPr>
          <p:cNvPr id="15" name="Picture 14" descr="A diagram of a blue and green circle&#10;&#10;Description automatically generated with medium confidence">
            <a:extLst>
              <a:ext uri="{FF2B5EF4-FFF2-40B4-BE49-F238E27FC236}">
                <a16:creationId xmlns:a16="http://schemas.microsoft.com/office/drawing/2014/main" id="{81CE69CA-D1B2-C364-D9B7-88DE5D366747}"/>
              </a:ext>
            </a:extLst>
          </p:cNvPr>
          <p:cNvPicPr>
            <a:picLocks noChangeAspect="1"/>
          </p:cNvPicPr>
          <p:nvPr/>
        </p:nvPicPr>
        <p:blipFill>
          <a:blip r:embed="rId3"/>
          <a:stretch>
            <a:fillRect/>
          </a:stretch>
        </p:blipFill>
        <p:spPr>
          <a:xfrm>
            <a:off x="6027101" y="16679"/>
            <a:ext cx="2799272" cy="2286000"/>
          </a:xfrm>
          <a:prstGeom prst="rect">
            <a:avLst/>
          </a:prstGeom>
        </p:spPr>
      </p:pic>
      <p:pic>
        <p:nvPicPr>
          <p:cNvPr id="17" name="Picture 16" descr="A diagram of a magnetic field&#10;&#10;Description automatically generated">
            <a:extLst>
              <a:ext uri="{FF2B5EF4-FFF2-40B4-BE49-F238E27FC236}">
                <a16:creationId xmlns:a16="http://schemas.microsoft.com/office/drawing/2014/main" id="{CEF85FE3-4140-5448-92F6-A1B87CFBDC5F}"/>
              </a:ext>
            </a:extLst>
          </p:cNvPr>
          <p:cNvPicPr>
            <a:picLocks noChangeAspect="1"/>
          </p:cNvPicPr>
          <p:nvPr/>
        </p:nvPicPr>
        <p:blipFill>
          <a:blip r:embed="rId4"/>
          <a:stretch>
            <a:fillRect/>
          </a:stretch>
        </p:blipFill>
        <p:spPr>
          <a:xfrm>
            <a:off x="6055676" y="2360372"/>
            <a:ext cx="2859724" cy="2286000"/>
          </a:xfrm>
          <a:prstGeom prst="rect">
            <a:avLst/>
          </a:prstGeom>
        </p:spPr>
      </p:pic>
      <p:sp>
        <p:nvSpPr>
          <p:cNvPr id="18" name="Content Placeholder 1">
            <a:extLst>
              <a:ext uri="{FF2B5EF4-FFF2-40B4-BE49-F238E27FC236}">
                <a16:creationId xmlns:a16="http://schemas.microsoft.com/office/drawing/2014/main" id="{0F85AF27-EBA1-2123-8608-863A4381E9F9}"/>
              </a:ext>
            </a:extLst>
          </p:cNvPr>
          <p:cNvSpPr>
            <a:spLocks noGrp="1"/>
          </p:cNvSpPr>
          <p:nvPr>
            <p:ph idx="1"/>
          </p:nvPr>
        </p:nvSpPr>
        <p:spPr>
          <a:xfrm>
            <a:off x="4661662" y="688254"/>
            <a:ext cx="1401942" cy="688846"/>
          </a:xfrm>
        </p:spPr>
        <p:txBody>
          <a:bodyPr/>
          <a:lstStyle/>
          <a:p>
            <a:pPr marL="0" indent="0">
              <a:spcBef>
                <a:spcPts val="600"/>
              </a:spcBef>
              <a:buNone/>
            </a:pPr>
            <a:r>
              <a:rPr lang="en-US" b="1"/>
              <a:t>IOTA h=4,</a:t>
            </a:r>
          </a:p>
          <a:p>
            <a:pPr marL="0" indent="0">
              <a:spcBef>
                <a:spcPts val="600"/>
              </a:spcBef>
              <a:buNone/>
            </a:pPr>
            <a:r>
              <a:rPr lang="en-US" b="1"/>
              <a:t>RF Capture:</a:t>
            </a:r>
          </a:p>
          <a:p>
            <a:pPr marL="0" indent="0">
              <a:spcBef>
                <a:spcPts val="600"/>
              </a:spcBef>
              <a:buNone/>
            </a:pPr>
            <a:endParaRPr lang="en-US" b="1"/>
          </a:p>
        </p:txBody>
      </p:sp>
      <p:sp>
        <p:nvSpPr>
          <p:cNvPr id="20" name="Content Placeholder 1">
            <a:extLst>
              <a:ext uri="{FF2B5EF4-FFF2-40B4-BE49-F238E27FC236}">
                <a16:creationId xmlns:a16="http://schemas.microsoft.com/office/drawing/2014/main" id="{2C3A100A-A588-354F-C218-8ECBE5C1A20D}"/>
              </a:ext>
            </a:extLst>
          </p:cNvPr>
          <p:cNvSpPr txBox="1">
            <a:spLocks/>
          </p:cNvSpPr>
          <p:nvPr/>
        </p:nvSpPr>
        <p:spPr>
          <a:xfrm>
            <a:off x="4661662" y="2847165"/>
            <a:ext cx="1401942" cy="688846"/>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charset="0"/>
              <a:buNone/>
            </a:pPr>
            <a:r>
              <a:rPr lang="en-US" b="1"/>
              <a:t>IOTA h=4,</a:t>
            </a:r>
          </a:p>
          <a:p>
            <a:pPr marL="0" indent="0">
              <a:spcBef>
                <a:spcPts val="600"/>
              </a:spcBef>
              <a:buFont typeface="Arial" charset="0"/>
              <a:buNone/>
            </a:pPr>
            <a:r>
              <a:rPr lang="en-US" b="1"/>
              <a:t>RF Rotate:</a:t>
            </a:r>
          </a:p>
          <a:p>
            <a:pPr marL="0" indent="0">
              <a:spcBef>
                <a:spcPts val="600"/>
              </a:spcBef>
              <a:buFont typeface="Arial" charset="0"/>
              <a:buNone/>
            </a:pPr>
            <a:endParaRPr lang="en-US" b="1"/>
          </a:p>
        </p:txBody>
      </p:sp>
      <p:sp>
        <p:nvSpPr>
          <p:cNvPr id="21" name="Content Placeholder 1">
            <a:extLst>
              <a:ext uri="{FF2B5EF4-FFF2-40B4-BE49-F238E27FC236}">
                <a16:creationId xmlns:a16="http://schemas.microsoft.com/office/drawing/2014/main" id="{CE65E9D8-2CF7-9AAF-05B0-5547E3CCC60C}"/>
              </a:ext>
            </a:extLst>
          </p:cNvPr>
          <p:cNvSpPr txBox="1">
            <a:spLocks/>
          </p:cNvSpPr>
          <p:nvPr/>
        </p:nvSpPr>
        <p:spPr>
          <a:xfrm>
            <a:off x="228603" y="690881"/>
            <a:ext cx="4343397" cy="603846"/>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charset="0"/>
              <a:buNone/>
            </a:pPr>
            <a:r>
              <a:rPr lang="en-US" sz="1600"/>
              <a:t>Proposed IOTA proton experiment</a:t>
            </a:r>
          </a:p>
          <a:p>
            <a:pPr marL="0" indent="0">
              <a:spcBef>
                <a:spcPts val="600"/>
              </a:spcBef>
              <a:buFont typeface="Arial" charset="0"/>
              <a:buNone/>
            </a:pPr>
            <a:r>
              <a:rPr lang="en-US" sz="1600"/>
              <a:t>Snap bunch rotation with intense space-charge.</a:t>
            </a:r>
          </a:p>
        </p:txBody>
      </p:sp>
      <p:sp>
        <p:nvSpPr>
          <p:cNvPr id="22" name="Content Placeholder 1">
            <a:extLst>
              <a:ext uri="{FF2B5EF4-FFF2-40B4-BE49-F238E27FC236}">
                <a16:creationId xmlns:a16="http://schemas.microsoft.com/office/drawing/2014/main" id="{0C571E42-E26F-535A-E8E5-80B4AC2B04C4}"/>
              </a:ext>
            </a:extLst>
          </p:cNvPr>
          <p:cNvSpPr txBox="1">
            <a:spLocks/>
          </p:cNvSpPr>
          <p:nvPr/>
        </p:nvSpPr>
        <p:spPr>
          <a:xfrm>
            <a:off x="228603" y="3856498"/>
            <a:ext cx="5484374" cy="603846"/>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charset="0"/>
              <a:buNone/>
            </a:pPr>
            <a:r>
              <a:rPr lang="en-US" sz="1600"/>
              <a:t>RF voltage requirements for a factor of two bunch compression ratio is shown for h=1 and h=4 case.</a:t>
            </a:r>
          </a:p>
        </p:txBody>
      </p:sp>
      <p:sp>
        <p:nvSpPr>
          <p:cNvPr id="26" name="Slide Number Placeholder 5">
            <a:extLst>
              <a:ext uri="{FF2B5EF4-FFF2-40B4-BE49-F238E27FC236}">
                <a16:creationId xmlns:a16="http://schemas.microsoft.com/office/drawing/2014/main" id="{5163FE51-F058-8A4D-879E-C7F629630D9A}"/>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29</a:t>
            </a:fld>
            <a:endParaRPr lang="en-US" altLang="en-US" sz="1350" b="1" dirty="0">
              <a:solidFill>
                <a:srgbClr val="004C97"/>
              </a:solidFill>
              <a:latin typeface="Helvetica" panose="020B0604020202020204" pitchFamily="34" charset="0"/>
            </a:endParaRPr>
          </a:p>
        </p:txBody>
      </p:sp>
      <p:sp>
        <p:nvSpPr>
          <p:cNvPr id="27" name="Date Placeholder 3">
            <a:extLst>
              <a:ext uri="{FF2B5EF4-FFF2-40B4-BE49-F238E27FC236}">
                <a16:creationId xmlns:a16="http://schemas.microsoft.com/office/drawing/2014/main" id="{EA342179-91FF-7DD5-380C-C71FF36D5492}"/>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28" name="Footer Placeholder 4">
            <a:extLst>
              <a:ext uri="{FF2B5EF4-FFF2-40B4-BE49-F238E27FC236}">
                <a16:creationId xmlns:a16="http://schemas.microsoft.com/office/drawing/2014/main" id="{16DCE1DB-C4B0-2EFA-7450-0017B7635586}"/>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
        <p:nvSpPr>
          <p:cNvPr id="29" name="Content Placeholder 1">
            <a:extLst>
              <a:ext uri="{FF2B5EF4-FFF2-40B4-BE49-F238E27FC236}">
                <a16:creationId xmlns:a16="http://schemas.microsoft.com/office/drawing/2014/main" id="{4F334449-7204-178A-6E5A-D2515CA2E7B2}"/>
              </a:ext>
            </a:extLst>
          </p:cNvPr>
          <p:cNvSpPr txBox="1">
            <a:spLocks/>
          </p:cNvSpPr>
          <p:nvPr/>
        </p:nvSpPr>
        <p:spPr>
          <a:xfrm>
            <a:off x="4025788" y="4460722"/>
            <a:ext cx="2419518" cy="306834"/>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ct val="0"/>
              </a:spcBef>
              <a:buClrTx/>
              <a:buFontTx/>
              <a:buNone/>
            </a:pPr>
            <a:r>
              <a:rPr lang="en-US" altLang="en-US" sz="1600" b="1">
                <a:solidFill>
                  <a:schemeClr val="accent6">
                    <a:lumMod val="60000"/>
                    <a:lumOff val="40000"/>
                  </a:schemeClr>
                </a:solidFill>
              </a:rPr>
              <a:t>Credit: Simons (NIU)</a:t>
            </a:r>
            <a:endParaRPr lang="en-US" altLang="en-US" sz="1600" b="1" dirty="0">
              <a:solidFill>
                <a:schemeClr val="accent6">
                  <a:lumMod val="60000"/>
                  <a:lumOff val="40000"/>
                </a:schemeClr>
              </a:solidFill>
            </a:endParaRPr>
          </a:p>
        </p:txBody>
      </p:sp>
    </p:spTree>
    <p:extLst>
      <p:ext uri="{BB962C8B-B14F-4D97-AF65-F5344CB8AC3E}">
        <p14:creationId xmlns:p14="http://schemas.microsoft.com/office/powerpoint/2010/main" val="2243261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139C43E-7268-A6EA-B024-9CEF9E7B6E5E}"/>
              </a:ext>
            </a:extLst>
          </p:cNvPr>
          <p:cNvPicPr>
            <a:picLocks noChangeAspect="1"/>
          </p:cNvPicPr>
          <p:nvPr/>
        </p:nvPicPr>
        <p:blipFill rotWithShape="1">
          <a:blip r:embed="rId2"/>
          <a:srcRect l="13530" t="29721" r="8254" b="5721"/>
          <a:stretch/>
        </p:blipFill>
        <p:spPr>
          <a:xfrm>
            <a:off x="589812" y="511427"/>
            <a:ext cx="6150622" cy="4234655"/>
          </a:xfrm>
          <a:prstGeom prst="rect">
            <a:avLst/>
          </a:prstGeom>
        </p:spPr>
      </p:pic>
      <p:sp>
        <p:nvSpPr>
          <p:cNvPr id="3" name="Title 2">
            <a:extLst>
              <a:ext uri="{FF2B5EF4-FFF2-40B4-BE49-F238E27FC236}">
                <a16:creationId xmlns:a16="http://schemas.microsoft.com/office/drawing/2014/main" id="{20FACD36-73BE-17F9-2958-C4DE157B71E6}"/>
              </a:ext>
            </a:extLst>
          </p:cNvPr>
          <p:cNvSpPr>
            <a:spLocks noGrp="1"/>
          </p:cNvSpPr>
          <p:nvPr>
            <p:ph type="title"/>
          </p:nvPr>
        </p:nvSpPr>
        <p:spPr/>
        <p:txBody>
          <a:bodyPr/>
          <a:lstStyle/>
          <a:p>
            <a:r>
              <a:rPr lang="en-US" sz="2000" dirty="0"/>
              <a:t>Accelerator Complex</a:t>
            </a:r>
          </a:p>
        </p:txBody>
      </p:sp>
      <p:sp>
        <p:nvSpPr>
          <p:cNvPr id="10" name="TextBox 9">
            <a:extLst>
              <a:ext uri="{FF2B5EF4-FFF2-40B4-BE49-F238E27FC236}">
                <a16:creationId xmlns:a16="http://schemas.microsoft.com/office/drawing/2014/main" id="{99F976B8-7D34-CF12-45CE-3BE4C5164C25}"/>
              </a:ext>
            </a:extLst>
          </p:cNvPr>
          <p:cNvSpPr txBox="1"/>
          <p:nvPr/>
        </p:nvSpPr>
        <p:spPr>
          <a:xfrm>
            <a:off x="5775908" y="1827699"/>
            <a:ext cx="2340104" cy="584775"/>
          </a:xfrm>
          <a:prstGeom prst="rect">
            <a:avLst/>
          </a:prstGeom>
          <a:noFill/>
        </p:spPr>
        <p:txBody>
          <a:bodyPr wrap="square" rtlCol="0">
            <a:spAutoFit/>
          </a:bodyPr>
          <a:lstStyle/>
          <a:p>
            <a:r>
              <a:rPr lang="en-US" sz="1600" dirty="0"/>
              <a:t>Short Baseline Neutrino:</a:t>
            </a:r>
          </a:p>
          <a:p>
            <a:r>
              <a:rPr lang="en-US" sz="1600" dirty="0"/>
              <a:t>ICARUS, ANNIE, SBND</a:t>
            </a:r>
          </a:p>
        </p:txBody>
      </p:sp>
      <p:sp>
        <p:nvSpPr>
          <p:cNvPr id="11" name="TextBox 10">
            <a:extLst>
              <a:ext uri="{FF2B5EF4-FFF2-40B4-BE49-F238E27FC236}">
                <a16:creationId xmlns:a16="http://schemas.microsoft.com/office/drawing/2014/main" id="{A9E0A0D0-B387-1DFC-37B5-4D1029EF2CB6}"/>
              </a:ext>
            </a:extLst>
          </p:cNvPr>
          <p:cNvSpPr txBox="1"/>
          <p:nvPr/>
        </p:nvSpPr>
        <p:spPr>
          <a:xfrm>
            <a:off x="6183073" y="3178781"/>
            <a:ext cx="2208866" cy="584775"/>
          </a:xfrm>
          <a:prstGeom prst="rect">
            <a:avLst/>
          </a:prstGeom>
          <a:noFill/>
        </p:spPr>
        <p:txBody>
          <a:bodyPr wrap="square" rtlCol="0">
            <a:spAutoFit/>
          </a:bodyPr>
          <a:lstStyle/>
          <a:p>
            <a:r>
              <a:rPr lang="en-US" sz="1600" dirty="0"/>
              <a:t>Long Baseline Neutrino:</a:t>
            </a:r>
          </a:p>
          <a:p>
            <a:r>
              <a:rPr lang="en-US" sz="1600" dirty="0" err="1"/>
              <a:t>NOvA</a:t>
            </a:r>
            <a:endParaRPr lang="en-US" sz="1600" dirty="0"/>
          </a:p>
        </p:txBody>
      </p:sp>
      <p:sp>
        <p:nvSpPr>
          <p:cNvPr id="12" name="TextBox 11">
            <a:extLst>
              <a:ext uri="{FF2B5EF4-FFF2-40B4-BE49-F238E27FC236}">
                <a16:creationId xmlns:a16="http://schemas.microsoft.com/office/drawing/2014/main" id="{707630A3-6BF9-CE24-0341-FF8B15A258CD}"/>
              </a:ext>
            </a:extLst>
          </p:cNvPr>
          <p:cNvSpPr txBox="1"/>
          <p:nvPr/>
        </p:nvSpPr>
        <p:spPr>
          <a:xfrm>
            <a:off x="5775908" y="3904344"/>
            <a:ext cx="2340104" cy="830997"/>
          </a:xfrm>
          <a:prstGeom prst="rect">
            <a:avLst/>
          </a:prstGeom>
          <a:noFill/>
        </p:spPr>
        <p:txBody>
          <a:bodyPr wrap="square" rtlCol="0">
            <a:spAutoFit/>
          </a:bodyPr>
          <a:lstStyle/>
          <a:p>
            <a:r>
              <a:rPr lang="en-US" sz="1600" dirty="0"/>
              <a:t>Muon Campus:</a:t>
            </a:r>
          </a:p>
          <a:p>
            <a:r>
              <a:rPr lang="en-US" sz="1600"/>
              <a:t>g-2 (completed),</a:t>
            </a:r>
          </a:p>
          <a:p>
            <a:r>
              <a:rPr lang="en-US" sz="1600"/>
              <a:t>Mu2e </a:t>
            </a:r>
            <a:r>
              <a:rPr lang="en-US" sz="1600" dirty="0"/>
              <a:t>(commissioning)</a:t>
            </a:r>
          </a:p>
        </p:txBody>
      </p:sp>
      <p:sp>
        <p:nvSpPr>
          <p:cNvPr id="13" name="TextBox 12">
            <a:extLst>
              <a:ext uri="{FF2B5EF4-FFF2-40B4-BE49-F238E27FC236}">
                <a16:creationId xmlns:a16="http://schemas.microsoft.com/office/drawing/2014/main" id="{A566FA21-7135-2D9E-20AC-792E134F72C6}"/>
              </a:ext>
            </a:extLst>
          </p:cNvPr>
          <p:cNvSpPr txBox="1"/>
          <p:nvPr/>
        </p:nvSpPr>
        <p:spPr>
          <a:xfrm>
            <a:off x="249141" y="2628754"/>
            <a:ext cx="1650739" cy="830997"/>
          </a:xfrm>
          <a:prstGeom prst="rect">
            <a:avLst/>
          </a:prstGeom>
          <a:noFill/>
        </p:spPr>
        <p:txBody>
          <a:bodyPr wrap="square" rtlCol="0">
            <a:spAutoFit/>
          </a:bodyPr>
          <a:lstStyle/>
          <a:p>
            <a:r>
              <a:rPr lang="en-US" sz="1600" dirty="0"/>
              <a:t>SwitchYard120:</a:t>
            </a:r>
          </a:p>
          <a:p>
            <a:r>
              <a:rPr lang="en-US" sz="1600" dirty="0"/>
              <a:t>test beam (FTBF),</a:t>
            </a:r>
          </a:p>
          <a:p>
            <a:r>
              <a:rPr lang="en-US" sz="1600" dirty="0" err="1"/>
              <a:t>SpinQuest</a:t>
            </a:r>
            <a:endParaRPr lang="en-US" sz="1600" dirty="0"/>
          </a:p>
        </p:txBody>
      </p:sp>
      <p:sp>
        <p:nvSpPr>
          <p:cNvPr id="14" name="TextBox 13">
            <a:extLst>
              <a:ext uri="{FF2B5EF4-FFF2-40B4-BE49-F238E27FC236}">
                <a16:creationId xmlns:a16="http://schemas.microsoft.com/office/drawing/2014/main" id="{8AD547A3-50A0-229F-EC07-8A64CCE2A491}"/>
              </a:ext>
            </a:extLst>
          </p:cNvPr>
          <p:cNvSpPr txBox="1"/>
          <p:nvPr/>
        </p:nvSpPr>
        <p:spPr>
          <a:xfrm>
            <a:off x="2635432" y="4194326"/>
            <a:ext cx="1662248" cy="584775"/>
          </a:xfrm>
          <a:prstGeom prst="rect">
            <a:avLst/>
          </a:prstGeom>
          <a:noFill/>
        </p:spPr>
        <p:txBody>
          <a:bodyPr wrap="square" rtlCol="0">
            <a:spAutoFit/>
          </a:bodyPr>
          <a:lstStyle/>
          <a:p>
            <a:r>
              <a:rPr lang="en-US" sz="1600" dirty="0"/>
              <a:t>Irradiation Test Area (ITA) in Linac</a:t>
            </a:r>
          </a:p>
        </p:txBody>
      </p:sp>
      <p:sp>
        <p:nvSpPr>
          <p:cNvPr id="2" name="Slide Number Placeholder 5">
            <a:extLst>
              <a:ext uri="{FF2B5EF4-FFF2-40B4-BE49-F238E27FC236}">
                <a16:creationId xmlns:a16="http://schemas.microsoft.com/office/drawing/2014/main" id="{7FA05A6E-DA9F-401D-9DBB-9943C775229C}"/>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3</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566B1C9A-EC90-CA84-82BD-A91EC04779A1}"/>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8D653CB2-B887-F2E1-2074-944112C383F0}"/>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3672398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dirty="0"/>
              <a:t>Summary</a:t>
            </a:r>
          </a:p>
        </p:txBody>
      </p:sp>
      <p:sp>
        <p:nvSpPr>
          <p:cNvPr id="7" name="Content Placeholder 1">
            <a:extLst>
              <a:ext uri="{FF2B5EF4-FFF2-40B4-BE49-F238E27FC236}">
                <a16:creationId xmlns:a16="http://schemas.microsoft.com/office/drawing/2014/main" id="{3B83ACB0-A0D6-F678-44CB-568D8FF9BC88}"/>
              </a:ext>
            </a:extLst>
          </p:cNvPr>
          <p:cNvSpPr>
            <a:spLocks noGrp="1"/>
          </p:cNvSpPr>
          <p:nvPr>
            <p:ph idx="1"/>
          </p:nvPr>
        </p:nvSpPr>
        <p:spPr>
          <a:xfrm>
            <a:off x="228603" y="690880"/>
            <a:ext cx="8672513" cy="4006955"/>
          </a:xfrm>
        </p:spPr>
        <p:txBody>
          <a:bodyPr/>
          <a:lstStyle/>
          <a:p>
            <a:pPr marL="0" indent="0">
              <a:spcBef>
                <a:spcPts val="600"/>
              </a:spcBef>
              <a:buNone/>
            </a:pPr>
            <a:r>
              <a:rPr lang="en-US"/>
              <a:t>Fermilab Accelerator upgrades PIP-II / LBNF / ACE-MIRT through approx. 2033.</a:t>
            </a:r>
          </a:p>
          <a:p>
            <a:pPr marL="0" indent="0">
              <a:spcBef>
                <a:spcPts val="600"/>
              </a:spcBef>
              <a:buNone/>
            </a:pPr>
            <a:r>
              <a:rPr lang="en-US" sz="1600">
                <a:solidFill>
                  <a:schemeClr val="accent3">
                    <a:lumMod val="75000"/>
                  </a:schemeClr>
                </a:solidFill>
              </a:rPr>
              <a:t> - New 0.8 GeV, 2 mA, CW SRF linac.</a:t>
            </a:r>
          </a:p>
          <a:p>
            <a:pPr marL="0" indent="0">
              <a:spcBef>
                <a:spcPts val="600"/>
              </a:spcBef>
              <a:buNone/>
            </a:pPr>
            <a:r>
              <a:rPr lang="en-US" sz="1600">
                <a:solidFill>
                  <a:schemeClr val="accent3">
                    <a:lumMod val="75000"/>
                  </a:schemeClr>
                </a:solidFill>
              </a:rPr>
              <a:t> - 2+ MW beam power operation of the LBNF.</a:t>
            </a:r>
          </a:p>
          <a:p>
            <a:pPr marL="0" indent="0">
              <a:spcBef>
                <a:spcPts val="600"/>
              </a:spcBef>
              <a:buNone/>
            </a:pPr>
            <a:r>
              <a:rPr lang="en-US" sz="1600">
                <a:solidFill>
                  <a:schemeClr val="accent3">
                    <a:lumMod val="75000"/>
                  </a:schemeClr>
                </a:solidFill>
              </a:rPr>
              <a:t> - Infrastructure upgrades, targetry R&amp;D program.</a:t>
            </a:r>
          </a:p>
          <a:p>
            <a:pPr marL="0" indent="0">
              <a:spcBef>
                <a:spcPts val="600"/>
              </a:spcBef>
              <a:buNone/>
            </a:pPr>
            <a:endParaRPr lang="en-US" sz="400"/>
          </a:p>
          <a:p>
            <a:pPr marL="0" indent="0">
              <a:spcBef>
                <a:spcPts val="600"/>
              </a:spcBef>
              <a:buNone/>
            </a:pPr>
            <a:r>
              <a:rPr lang="en-US"/>
              <a:t>New initiatives in accelerator R&amp;D and demonstrators for future colliders.</a:t>
            </a:r>
          </a:p>
          <a:p>
            <a:pPr marL="0" indent="0">
              <a:spcBef>
                <a:spcPts val="600"/>
              </a:spcBef>
              <a:buNone/>
            </a:pPr>
            <a:r>
              <a:rPr lang="en-US" sz="1600">
                <a:solidFill>
                  <a:schemeClr val="accent3">
                    <a:lumMod val="75000"/>
                  </a:schemeClr>
                </a:solidFill>
              </a:rPr>
              <a:t> - Proposal for Muon Cooling Demonstrator under development.</a:t>
            </a:r>
          </a:p>
          <a:p>
            <a:pPr marL="0" indent="0">
              <a:spcBef>
                <a:spcPts val="600"/>
              </a:spcBef>
              <a:buNone/>
            </a:pPr>
            <a:r>
              <a:rPr lang="en-US" sz="1600">
                <a:solidFill>
                  <a:schemeClr val="accent3">
                    <a:lumMod val="75000"/>
                  </a:schemeClr>
                </a:solidFill>
              </a:rPr>
              <a:t> - Many other MuC R&amp;D topics (fast-ramping magnets, high gradient RF, etc.)</a:t>
            </a:r>
          </a:p>
          <a:p>
            <a:pPr marL="0" indent="0">
              <a:spcBef>
                <a:spcPts val="600"/>
              </a:spcBef>
              <a:buNone/>
            </a:pPr>
            <a:r>
              <a:rPr lang="en-US" sz="1600">
                <a:solidFill>
                  <a:schemeClr val="accent3">
                    <a:lumMod val="75000"/>
                  </a:schemeClr>
                </a:solidFill>
              </a:rPr>
              <a:t> - For proton driver R&amp;D, H</a:t>
            </a:r>
            <a:r>
              <a:rPr lang="en-US" sz="1600" baseline="30000">
                <a:solidFill>
                  <a:schemeClr val="accent3">
                    <a:lumMod val="75000"/>
                  </a:schemeClr>
                </a:solidFill>
              </a:rPr>
              <a:t>-</a:t>
            </a:r>
            <a:r>
              <a:rPr lang="en-US" sz="1600">
                <a:solidFill>
                  <a:schemeClr val="accent3">
                    <a:lumMod val="75000"/>
                  </a:schemeClr>
                </a:solidFill>
              </a:rPr>
              <a:t> laser stripping &amp; bunch compression under extreme space-charge</a:t>
            </a:r>
            <a:r>
              <a:rPr lang="en-US" sz="1600"/>
              <a:t>.</a:t>
            </a:r>
          </a:p>
          <a:p>
            <a:pPr marL="0" indent="0">
              <a:spcBef>
                <a:spcPts val="600"/>
              </a:spcBef>
              <a:buNone/>
            </a:pPr>
            <a:endParaRPr lang="en-US" sz="500"/>
          </a:p>
          <a:p>
            <a:pPr marL="0" indent="0">
              <a:spcBef>
                <a:spcPts val="600"/>
              </a:spcBef>
              <a:buNone/>
            </a:pPr>
            <a:r>
              <a:rPr lang="en-US"/>
              <a:t>New 20-year strategic plan for Fermilab to be developed in next five years.</a:t>
            </a:r>
          </a:p>
          <a:p>
            <a:pPr marL="0" indent="0">
              <a:spcBef>
                <a:spcPts val="600"/>
              </a:spcBef>
              <a:buNone/>
            </a:pPr>
            <a:r>
              <a:rPr lang="en-US" sz="1600">
                <a:solidFill>
                  <a:schemeClr val="accent3">
                    <a:lumMod val="75000"/>
                  </a:schemeClr>
                </a:solidFill>
              </a:rPr>
              <a:t> - There should be significant design work on muon collider scenarios, look for IPAC24 papers.</a:t>
            </a:r>
          </a:p>
          <a:p>
            <a:pPr marL="0" indent="0">
              <a:spcBef>
                <a:spcPts val="600"/>
              </a:spcBef>
              <a:buNone/>
            </a:pPr>
            <a:r>
              <a:rPr lang="en-US" sz="1600">
                <a:solidFill>
                  <a:schemeClr val="accent3">
                    <a:lumMod val="75000"/>
                  </a:schemeClr>
                </a:solidFill>
              </a:rPr>
              <a:t> - Other science opportunities and program synergies will be examined.</a:t>
            </a:r>
            <a:endParaRPr lang="en-US">
              <a:solidFill>
                <a:schemeClr val="accent3">
                  <a:lumMod val="75000"/>
                </a:schemeClr>
              </a:solidFill>
            </a:endParaRPr>
          </a:p>
          <a:p>
            <a:pPr marL="0" indent="0">
              <a:spcBef>
                <a:spcPts val="600"/>
              </a:spcBef>
              <a:buNone/>
            </a:pPr>
            <a:endParaRPr lang="en-US"/>
          </a:p>
        </p:txBody>
      </p:sp>
      <p:sp>
        <p:nvSpPr>
          <p:cNvPr id="2" name="Slide Number Placeholder 5">
            <a:extLst>
              <a:ext uri="{FF2B5EF4-FFF2-40B4-BE49-F238E27FC236}">
                <a16:creationId xmlns:a16="http://schemas.microsoft.com/office/drawing/2014/main" id="{468EC1D9-A47B-FC92-69D1-AA3EE7DF5313}"/>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30</a:t>
            </a:fld>
            <a:endParaRPr lang="en-US" altLang="en-US" sz="1350" b="1" dirty="0">
              <a:solidFill>
                <a:srgbClr val="004C97"/>
              </a:solidFill>
              <a:latin typeface="Helvetica" panose="020B0604020202020204" pitchFamily="34" charset="0"/>
            </a:endParaRPr>
          </a:p>
        </p:txBody>
      </p:sp>
      <p:sp>
        <p:nvSpPr>
          <p:cNvPr id="8" name="Date Placeholder 3">
            <a:extLst>
              <a:ext uri="{FF2B5EF4-FFF2-40B4-BE49-F238E27FC236}">
                <a16:creationId xmlns:a16="http://schemas.microsoft.com/office/drawing/2014/main" id="{55532E60-9B3E-75D4-F709-F5957E69A25D}"/>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7B586D7B-1B90-3AE0-48D6-0229BB36E932}"/>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2404029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6858001" y="-21432"/>
            <a:ext cx="769144" cy="244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spcBef>
                <a:spcPct val="0"/>
              </a:spcBef>
              <a:buClrTx/>
              <a:buFontTx/>
              <a:buNone/>
            </a:pPr>
            <a:fld id="{A47371DA-F349-4C1E-9688-7F4329C40053}" type="slidenum">
              <a:rPr lang="en-US" altLang="en-US" sz="1350">
                <a:solidFill>
                  <a:srgbClr val="FFFFFF"/>
                </a:solidFill>
              </a:rPr>
              <a:pPr>
                <a:spcBef>
                  <a:spcPct val="0"/>
                </a:spcBef>
                <a:buClrTx/>
                <a:buFontTx/>
                <a:buNone/>
              </a:pPr>
              <a:t>31</a:t>
            </a:fld>
            <a:endParaRPr lang="en-US" altLang="en-US" sz="1350">
              <a:solidFill>
                <a:srgbClr val="FFFFFF"/>
              </a:solidFill>
            </a:endParaRPr>
          </a:p>
        </p:txBody>
      </p:sp>
      <p:sp>
        <p:nvSpPr>
          <p:cNvPr id="20483" name="AutoShape 2"/>
          <p:cNvSpPr>
            <a:spLocks noChangeArrowheads="1"/>
          </p:cNvSpPr>
          <p:nvPr/>
        </p:nvSpPr>
        <p:spPr bwMode="auto">
          <a:xfrm>
            <a:off x="1657350" y="1657351"/>
            <a:ext cx="6081009" cy="1448013"/>
          </a:xfrm>
          <a:custGeom>
            <a:avLst/>
            <a:gdLst>
              <a:gd name="T0" fmla="*/ 7847013 w 7847013"/>
              <a:gd name="T1" fmla="*/ 1 h 1979613"/>
              <a:gd name="T2" fmla="*/ 3923507 w 7847013"/>
              <a:gd name="T3" fmla="*/ 1 h 1979613"/>
              <a:gd name="T4" fmla="*/ 0 w 7847013"/>
              <a:gd name="T5" fmla="*/ 1 h 1979613"/>
              <a:gd name="T6" fmla="*/ 3923507 w 7847013"/>
              <a:gd name="T7" fmla="*/ 0 h 1979613"/>
              <a:gd name="T8" fmla="*/ 0 60000 65536"/>
              <a:gd name="T9" fmla="*/ 0 60000 65536"/>
              <a:gd name="T10" fmla="*/ 0 60000 65536"/>
              <a:gd name="T11" fmla="*/ 0 60000 65536"/>
              <a:gd name="T12" fmla="*/ 0 w 7847013"/>
              <a:gd name="T13" fmla="*/ 0 h 1979613"/>
              <a:gd name="T14" fmla="*/ 7847013 w 7847013"/>
              <a:gd name="T15" fmla="*/ 1979613 h 1979613"/>
            </a:gdLst>
            <a:ahLst/>
            <a:cxnLst>
              <a:cxn ang="T8">
                <a:pos x="T0" y="T1"/>
              </a:cxn>
              <a:cxn ang="T9">
                <a:pos x="T2" y="T3"/>
              </a:cxn>
              <a:cxn ang="T10">
                <a:pos x="T4" y="T5"/>
              </a:cxn>
              <a:cxn ang="T11">
                <a:pos x="T6" y="T7"/>
              </a:cxn>
            </a:cxnLst>
            <a:rect l="T12" t="T13" r="T14" b="T15"/>
            <a:pathLst>
              <a:path w="7847013" h="1979613">
                <a:moveTo>
                  <a:pt x="0" y="0"/>
                </a:moveTo>
                <a:lnTo>
                  <a:pt x="21798" y="0"/>
                </a:lnTo>
                <a:lnTo>
                  <a:pt x="21798" y="5499"/>
                </a:lnTo>
                <a:lnTo>
                  <a:pt x="0" y="54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b"/>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algn="ctr" eaLnBrk="1">
              <a:spcBef>
                <a:spcPct val="0"/>
              </a:spcBef>
              <a:buClrTx/>
              <a:buFontTx/>
              <a:buNone/>
            </a:pPr>
            <a:r>
              <a:rPr lang="en-US" altLang="en-US" sz="3150" dirty="0">
                <a:solidFill>
                  <a:schemeClr val="tx2"/>
                </a:solidFill>
              </a:rPr>
              <a:t>Backup Slides</a:t>
            </a:r>
          </a:p>
          <a:p>
            <a:pPr algn="ctr" eaLnBrk="1">
              <a:spcBef>
                <a:spcPct val="0"/>
              </a:spcBef>
              <a:buClrTx/>
              <a:buFontTx/>
              <a:buNone/>
            </a:pPr>
            <a:r>
              <a:rPr lang="en-US" altLang="en-US" sz="3150">
                <a:solidFill>
                  <a:schemeClr val="tx2"/>
                </a:solidFill>
              </a:rPr>
              <a:t>(ACE-Era Experimental Program)</a:t>
            </a:r>
            <a:endParaRPr lang="en-US" altLang="en-US" sz="3150" dirty="0">
              <a:solidFill>
                <a:schemeClr val="tx2"/>
              </a:solidFill>
            </a:endParaRPr>
          </a:p>
          <a:p>
            <a:pPr algn="ctr" eaLnBrk="1">
              <a:spcBef>
                <a:spcPct val="0"/>
              </a:spcBef>
              <a:buClrTx/>
              <a:buFontTx/>
              <a:buNone/>
            </a:pPr>
            <a:endParaRPr lang="en-US" altLang="en-US" sz="3150" dirty="0">
              <a:solidFill>
                <a:schemeClr val="tx2"/>
              </a:solidFill>
            </a:endParaRPr>
          </a:p>
        </p:txBody>
      </p:sp>
      <p:sp>
        <p:nvSpPr>
          <p:cNvPr id="20484" name="Text Box 3"/>
          <p:cNvSpPr txBox="1">
            <a:spLocks noChangeArrowheads="1"/>
          </p:cNvSpPr>
          <p:nvPr/>
        </p:nvSpPr>
        <p:spPr bwMode="auto">
          <a:xfrm>
            <a:off x="6858000" y="5953"/>
            <a:ext cx="777479"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292934"/>
                </a:solidFill>
                <a:latin typeface="Arial" panose="020B0604020202020204" pitchFamily="34" charset="0"/>
                <a:ea typeface="WenQuanYi Micro Hei"/>
                <a:cs typeface="WenQuanYi Micro Hei"/>
              </a:defRPr>
            </a:lvl1pPr>
            <a:lvl2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292934"/>
                </a:solidFill>
                <a:latin typeface="Arial" panose="020B0604020202020204" pitchFamily="34" charset="0"/>
                <a:ea typeface="WenQuanYi Micro Hei"/>
                <a:cs typeface="WenQuanYi Micro Hei"/>
              </a:defRPr>
            </a:lvl2pPr>
            <a:lvl3pPr>
              <a:spcBef>
                <a:spcPts val="4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292934"/>
                </a:solidFill>
                <a:latin typeface="Arial" panose="020B0604020202020204" pitchFamily="34" charset="0"/>
                <a:ea typeface="WenQuanYi Micro Hei"/>
                <a:cs typeface="WenQuanYi Micro Hei"/>
              </a:defRPr>
            </a:lvl3pPr>
            <a:lvl4pPr>
              <a:spcBef>
                <a:spcPts val="4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292934"/>
                </a:solidFill>
                <a:latin typeface="Arial" panose="020B0604020202020204" pitchFamily="34" charset="0"/>
                <a:ea typeface="WenQuanYi Micro Hei"/>
                <a:cs typeface="WenQuanYi Micro Hei"/>
              </a:defRPr>
            </a:lvl4pPr>
            <a:lvl5pPr>
              <a:spcBef>
                <a:spcPts val="3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5pPr>
            <a:lvl6pPr marL="25146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6pPr>
            <a:lvl7pPr marL="29718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7pPr>
            <a:lvl8pPr marL="34290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8pPr>
            <a:lvl9pPr marL="3886200" indent="-228600" defTabSz="457200" eaLnBrk="0" fontAlgn="base" hangingPunct="0">
              <a:spcBef>
                <a:spcPts val="35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292934"/>
                </a:solidFill>
                <a:latin typeface="Arial" panose="020B0604020202020204" pitchFamily="34" charset="0"/>
                <a:ea typeface="WenQuanYi Micro Hei"/>
                <a:cs typeface="WenQuanYi Micro Hei"/>
              </a:defRPr>
            </a:lvl9pPr>
          </a:lstStyle>
          <a:p>
            <a:pPr eaLnBrk="1">
              <a:lnSpc>
                <a:spcPct val="93000"/>
              </a:lnSpc>
              <a:spcBef>
                <a:spcPct val="0"/>
              </a:spcBef>
              <a:buClrTx/>
              <a:buFontTx/>
              <a:buNone/>
            </a:pPr>
            <a:fld id="{CCE331F3-4EA3-4A80-9C1C-648856DBCFC4}" type="slidenum">
              <a:rPr lang="en-US" altLang="en-US" sz="1350">
                <a:solidFill>
                  <a:srgbClr val="FFFFFF"/>
                </a:solidFill>
              </a:rPr>
              <a:pPr eaLnBrk="1">
                <a:lnSpc>
                  <a:spcPct val="93000"/>
                </a:lnSpc>
                <a:spcBef>
                  <a:spcPct val="0"/>
                </a:spcBef>
                <a:buClrTx/>
                <a:buFontTx/>
                <a:buNone/>
              </a:pPr>
              <a:t>31</a:t>
            </a:fld>
            <a:endParaRPr lang="en-US" altLang="en-US" sz="1350">
              <a:solidFill>
                <a:srgbClr val="FFFFFF"/>
              </a:solidFill>
            </a:endParaRPr>
          </a:p>
        </p:txBody>
      </p:sp>
      <p:sp>
        <p:nvSpPr>
          <p:cNvPr id="15" name="Slide Number Placeholder 5">
            <a:extLst>
              <a:ext uri="{FF2B5EF4-FFF2-40B4-BE49-F238E27FC236}">
                <a16:creationId xmlns:a16="http://schemas.microsoft.com/office/drawing/2014/main" id="{A82A68B9-91DA-4D8E-B701-6E65AF34A30F}"/>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31</a:t>
            </a:fld>
            <a:endParaRPr lang="en-US" altLang="en-US" sz="1350" b="1" dirty="0">
              <a:solidFill>
                <a:srgbClr val="004C97"/>
              </a:solidFill>
              <a:latin typeface="Helvetica" panose="020B0604020202020204" pitchFamily="34" charset="0"/>
            </a:endParaRPr>
          </a:p>
        </p:txBody>
      </p:sp>
      <p:sp>
        <p:nvSpPr>
          <p:cNvPr id="16" name="Date Placeholder 3">
            <a:extLst>
              <a:ext uri="{FF2B5EF4-FFF2-40B4-BE49-F238E27FC236}">
                <a16:creationId xmlns:a16="http://schemas.microsoft.com/office/drawing/2014/main" id="{9BC06074-4FB9-4B7F-8309-B6E006849B9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7" name="Footer Placeholder 4">
            <a:extLst>
              <a:ext uri="{FF2B5EF4-FFF2-40B4-BE49-F238E27FC236}">
                <a16:creationId xmlns:a16="http://schemas.microsoft.com/office/drawing/2014/main" id="{9BD19B3D-EB4C-4306-9C51-ECA45BE6839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sz="1050" dirty="0"/>
              <a:t> </a:t>
            </a:r>
            <a:r>
              <a:rPr lang="en-US" altLang="en-US" sz="1050" dirty="0">
                <a:latin typeface="Helvetica" panose="020B0604020202020204" pitchFamily="34" charset="0"/>
                <a:ea typeface="Geneva" pitchFamily="121" charset="-128"/>
              </a:rPr>
              <a:t>Status and Recent Developments at the Fermilab Accelerator Complex</a:t>
            </a:r>
            <a:endParaRPr lang="en-US" sz="1050" b="1" dirty="0"/>
          </a:p>
        </p:txBody>
      </p:sp>
    </p:spTree>
    <p:extLst>
      <p:ext uri="{BB962C8B-B14F-4D97-AF65-F5344CB8AC3E}">
        <p14:creationId xmlns:p14="http://schemas.microsoft.com/office/powerpoint/2010/main" val="159810026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DB5F83-7DF4-5E5F-BE1B-235870024549}"/>
              </a:ext>
            </a:extLst>
          </p:cNvPr>
          <p:cNvSpPr>
            <a:spLocks noGrp="1"/>
          </p:cNvSpPr>
          <p:nvPr>
            <p:ph idx="1"/>
          </p:nvPr>
        </p:nvSpPr>
        <p:spPr>
          <a:xfrm>
            <a:off x="228603" y="690880"/>
            <a:ext cx="8672513" cy="4006955"/>
          </a:xfrm>
        </p:spPr>
        <p:txBody>
          <a:bodyPr/>
          <a:lstStyle/>
          <a:p>
            <a:pPr marL="0" indent="0">
              <a:spcBef>
                <a:spcPts val="600"/>
              </a:spcBef>
              <a:buNone/>
            </a:pPr>
            <a:r>
              <a:rPr lang="en-US" dirty="0"/>
              <a:t>The Fermilab Booster will be over 60 years old.</a:t>
            </a:r>
          </a:p>
          <a:p>
            <a:pPr marL="0" indent="0">
              <a:spcBef>
                <a:spcPts val="600"/>
              </a:spcBef>
              <a:buNone/>
            </a:pPr>
            <a:r>
              <a:rPr lang="en-US" sz="1600" dirty="0"/>
              <a:t>	- Booster intensity limited by the injection region and transition-crossing.</a:t>
            </a:r>
          </a:p>
          <a:p>
            <a:pPr marL="0" indent="0">
              <a:spcBef>
                <a:spcPts val="600"/>
              </a:spcBef>
              <a:buNone/>
            </a:pPr>
            <a:r>
              <a:rPr lang="en-US" dirty="0"/>
              <a:t>ACE BR is a new accelerator that will be greater reliability and intensity. </a:t>
            </a:r>
          </a:p>
          <a:p>
            <a:pPr marL="0" indent="0">
              <a:spcBef>
                <a:spcPts val="600"/>
              </a:spcBef>
              <a:buNone/>
            </a:pPr>
            <a:r>
              <a:rPr lang="en-US" sz="1600" dirty="0"/>
              <a:t>	- Either a 2-GeV </a:t>
            </a:r>
            <a:r>
              <a:rPr lang="en-US" sz="1600" dirty="0" err="1"/>
              <a:t>Linac</a:t>
            </a:r>
            <a:r>
              <a:rPr lang="en-US" sz="1600" dirty="0"/>
              <a:t> + a 2-8 Rapid-Cycling </a:t>
            </a:r>
            <a:r>
              <a:rPr lang="en-US" sz="1600" dirty="0" err="1"/>
              <a:t>Synchtron</a:t>
            </a:r>
            <a:r>
              <a:rPr lang="en-US" sz="1600" dirty="0"/>
              <a:t> (RCS)</a:t>
            </a:r>
          </a:p>
          <a:p>
            <a:pPr marL="0" indent="0">
              <a:spcBef>
                <a:spcPts val="600"/>
              </a:spcBef>
              <a:buNone/>
            </a:pPr>
            <a:r>
              <a:rPr lang="en-US" sz="1600" dirty="0"/>
              <a:t>	- Or an 8-GeV SRF </a:t>
            </a:r>
            <a:r>
              <a:rPr lang="en-US" sz="1600" dirty="0" err="1"/>
              <a:t>Linac</a:t>
            </a:r>
            <a:r>
              <a:rPr lang="en-US" sz="1600" dirty="0"/>
              <a:t> + an 8-GeV Accumulator Ring (AR)</a:t>
            </a:r>
          </a:p>
          <a:p>
            <a:pPr marL="0" indent="0">
              <a:spcBef>
                <a:spcPts val="600"/>
              </a:spcBef>
              <a:buNone/>
            </a:pPr>
            <a:r>
              <a:rPr lang="en-US" dirty="0"/>
              <a:t>ACE-BR will provide 2.4 MW to LBNF.</a:t>
            </a:r>
          </a:p>
          <a:p>
            <a:pPr marL="0" indent="0">
              <a:spcBef>
                <a:spcPts val="600"/>
              </a:spcBef>
              <a:buNone/>
            </a:pPr>
            <a:r>
              <a:rPr lang="en-US" dirty="0"/>
              <a:t>Potential new science beamlines (‘spigots’): </a:t>
            </a:r>
          </a:p>
          <a:p>
            <a:pPr marL="282575" lvl="1" indent="0">
              <a:spcBef>
                <a:spcPts val="600"/>
              </a:spcBef>
              <a:buNone/>
            </a:pPr>
            <a:r>
              <a:rPr lang="en-US" dirty="0"/>
              <a:t>2 GeV Continuous Wave (CW) </a:t>
            </a:r>
          </a:p>
          <a:p>
            <a:pPr marL="282575" lvl="1" indent="0">
              <a:spcBef>
                <a:spcPts val="600"/>
              </a:spcBef>
              <a:buNone/>
            </a:pPr>
            <a:r>
              <a:rPr lang="en-US" dirty="0"/>
              <a:t>2 GeV Pulsed Beam (~ 1MW)</a:t>
            </a:r>
          </a:p>
          <a:p>
            <a:pPr marL="282575" lvl="1" indent="0">
              <a:spcBef>
                <a:spcPts val="600"/>
              </a:spcBef>
              <a:buNone/>
            </a:pPr>
            <a:r>
              <a:rPr lang="en-US" dirty="0"/>
              <a:t>8 GeV Pulsed (~ 1MW)</a:t>
            </a:r>
          </a:p>
          <a:p>
            <a:pPr marL="0" indent="0">
              <a:spcBef>
                <a:spcPts val="600"/>
              </a:spcBef>
              <a:buNone/>
            </a:pPr>
            <a:r>
              <a:rPr lang="en-US" dirty="0"/>
              <a:t>Platform for collider R&amp;D; upgradeable to front-end for future Muon Collider.</a:t>
            </a:r>
          </a:p>
          <a:p>
            <a:pPr marL="0" indent="0">
              <a:spcBef>
                <a:spcPts val="600"/>
              </a:spcBef>
              <a:buNone/>
            </a:pPr>
            <a:r>
              <a:rPr lang="en-US" dirty="0">
                <a:hlinkClick r:id="rId2"/>
              </a:rPr>
              <a:t>Recent ACE-BR Science Workshop in June 2023.</a:t>
            </a:r>
            <a:endParaRPr lang="en-US" dirty="0"/>
          </a:p>
          <a:p>
            <a:pPr marL="0" indent="0">
              <a:spcBef>
                <a:spcPts val="600"/>
              </a:spcBef>
              <a:buNone/>
            </a:pPr>
            <a:endParaRPr lang="en-US" dirty="0"/>
          </a:p>
        </p:txBody>
      </p:sp>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a:t>ACE BR </a:t>
            </a:r>
            <a:r>
              <a:rPr lang="en-US" sz="2000" dirty="0">
                <a:solidFill>
                  <a:schemeClr val="accent6"/>
                </a:solidFill>
              </a:rPr>
              <a:t>– Booster Replacement</a:t>
            </a:r>
            <a:endParaRPr lang="en-US" sz="2000" dirty="0"/>
          </a:p>
        </p:txBody>
      </p:sp>
      <p:sp>
        <p:nvSpPr>
          <p:cNvPr id="4" name="Date Placeholder 3">
            <a:extLst>
              <a:ext uri="{FF2B5EF4-FFF2-40B4-BE49-F238E27FC236}">
                <a16:creationId xmlns:a16="http://schemas.microsoft.com/office/drawing/2014/main" id="{9814DBC1-80DB-AE46-38CD-26D5C33A255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95222547-E561-C7FE-E559-0F7FBF4F582F}"/>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80D4E014-B8F7-6382-8439-3CCC10665643}"/>
              </a:ext>
            </a:extLst>
          </p:cNvPr>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Tree>
    <p:extLst>
      <p:ext uri="{BB962C8B-B14F-4D97-AF65-F5344CB8AC3E}">
        <p14:creationId xmlns:p14="http://schemas.microsoft.com/office/powerpoint/2010/main" val="41282133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Chart, diagram&#10;&#10;Description automatically generated">
            <a:extLst>
              <a:ext uri="{FF2B5EF4-FFF2-40B4-BE49-F238E27FC236}">
                <a16:creationId xmlns:a16="http://schemas.microsoft.com/office/drawing/2014/main" id="{6E16AC98-B246-529A-54B9-48E7204B63A6}"/>
              </a:ext>
            </a:extLst>
          </p:cNvPr>
          <p:cNvPicPr>
            <a:picLocks noChangeAspect="1"/>
          </p:cNvPicPr>
          <p:nvPr/>
        </p:nvPicPr>
        <p:blipFill>
          <a:blip r:embed="rId3"/>
          <a:stretch>
            <a:fillRect/>
          </a:stretch>
        </p:blipFill>
        <p:spPr>
          <a:xfrm>
            <a:off x="33868" y="679430"/>
            <a:ext cx="4530386" cy="3474720"/>
          </a:xfrm>
          <a:prstGeom prst="rect">
            <a:avLst/>
          </a:prstGeom>
        </p:spPr>
      </p:pic>
      <p:sp>
        <p:nvSpPr>
          <p:cNvPr id="4" name="Date Placeholder 3">
            <a:extLst>
              <a:ext uri="{FF2B5EF4-FFF2-40B4-BE49-F238E27FC236}">
                <a16:creationId xmlns:a16="http://schemas.microsoft.com/office/drawing/2014/main" id="{D37310EF-C284-FC8A-D598-543431C12FD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CDF01021-E590-74AF-481F-D0D6C36B3CA8}"/>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F8B9F65F-FAFB-3597-4D4C-F657A2A8835C}"/>
              </a:ext>
            </a:extLst>
          </p:cNvPr>
          <p:cNvSpPr>
            <a:spLocks noGrp="1"/>
          </p:cNvSpPr>
          <p:nvPr>
            <p:ph type="sldNum" sz="quarter" idx="4"/>
          </p:nvPr>
        </p:nvSpPr>
        <p:spPr/>
        <p:txBody>
          <a:bodyPr/>
          <a:lstStyle/>
          <a:p>
            <a:pPr>
              <a:defRPr/>
            </a:pPr>
            <a:fld id="{148C009B-CB69-E04A-B9B3-34B26D69E9CF}" type="slidenum">
              <a:rPr lang="en-US" smtClean="0"/>
              <a:pPr>
                <a:defRPr/>
              </a:pPr>
              <a:t>33</a:t>
            </a:fld>
            <a:endParaRPr lang="en-US" dirty="0"/>
          </a:p>
        </p:txBody>
      </p:sp>
      <p:pic>
        <p:nvPicPr>
          <p:cNvPr id="8" name="Picture 7">
            <a:extLst>
              <a:ext uri="{FF2B5EF4-FFF2-40B4-BE49-F238E27FC236}">
                <a16:creationId xmlns:a16="http://schemas.microsoft.com/office/drawing/2014/main" id="{EF02D7E9-8CAA-C93E-672F-A2672A0B3A17}"/>
              </a:ext>
            </a:extLst>
          </p:cNvPr>
          <p:cNvPicPr>
            <a:picLocks noChangeAspect="1"/>
          </p:cNvPicPr>
          <p:nvPr/>
        </p:nvPicPr>
        <p:blipFill>
          <a:blip r:embed="rId4"/>
          <a:srcRect/>
          <a:stretch/>
        </p:blipFill>
        <p:spPr>
          <a:xfrm>
            <a:off x="4500563" y="646247"/>
            <a:ext cx="4663440" cy="3568644"/>
          </a:xfrm>
          <a:prstGeom prst="rect">
            <a:avLst/>
          </a:prstGeom>
        </p:spPr>
      </p:pic>
      <p:cxnSp>
        <p:nvCxnSpPr>
          <p:cNvPr id="14" name="Straight Arrow Connector 13">
            <a:extLst>
              <a:ext uri="{FF2B5EF4-FFF2-40B4-BE49-F238E27FC236}">
                <a16:creationId xmlns:a16="http://schemas.microsoft.com/office/drawing/2014/main" id="{6237E472-45F3-6BE7-1E81-1DEAC125C6A5}"/>
              </a:ext>
            </a:extLst>
          </p:cNvPr>
          <p:cNvCxnSpPr>
            <a:cxnSpLocks/>
          </p:cNvCxnSpPr>
          <p:nvPr/>
        </p:nvCxnSpPr>
        <p:spPr>
          <a:xfrm>
            <a:off x="2185120" y="1138323"/>
            <a:ext cx="0" cy="238349"/>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73345C9-AC38-9347-3366-BF7BF9FC1DA6}"/>
              </a:ext>
            </a:extLst>
          </p:cNvPr>
          <p:cNvCxnSpPr>
            <a:cxnSpLocks/>
          </p:cNvCxnSpPr>
          <p:nvPr/>
        </p:nvCxnSpPr>
        <p:spPr>
          <a:xfrm flipV="1">
            <a:off x="981213" y="2580355"/>
            <a:ext cx="0" cy="403068"/>
          </a:xfrm>
          <a:prstGeom prst="straightConnector1">
            <a:avLst/>
          </a:prstGeom>
          <a:ln>
            <a:tailEnd type="triangle"/>
          </a:ln>
          <a:effectLst/>
        </p:spPr>
        <p:style>
          <a:lnRef idx="2">
            <a:schemeClr val="accent3"/>
          </a:lnRef>
          <a:fillRef idx="0">
            <a:schemeClr val="accent3"/>
          </a:fillRef>
          <a:effectRef idx="1">
            <a:schemeClr val="accent3"/>
          </a:effectRef>
          <a:fontRef idx="minor">
            <a:schemeClr val="tx1"/>
          </a:fontRef>
        </p:style>
      </p:cxnSp>
      <p:sp>
        <p:nvSpPr>
          <p:cNvPr id="17" name="TextBox 16">
            <a:extLst>
              <a:ext uri="{FF2B5EF4-FFF2-40B4-BE49-F238E27FC236}">
                <a16:creationId xmlns:a16="http://schemas.microsoft.com/office/drawing/2014/main" id="{4728DDDC-1441-7813-50E2-D519546B1B1F}"/>
              </a:ext>
            </a:extLst>
          </p:cNvPr>
          <p:cNvSpPr txBox="1"/>
          <p:nvPr/>
        </p:nvSpPr>
        <p:spPr>
          <a:xfrm>
            <a:off x="736827" y="2983423"/>
            <a:ext cx="1152007" cy="800732"/>
          </a:xfrm>
          <a:prstGeom prst="rect">
            <a:avLst/>
          </a:prstGeom>
          <a:noFill/>
        </p:spPr>
        <p:txBody>
          <a:bodyPr wrap="square" rtlCol="0">
            <a:spAutoFit/>
          </a:bodyPr>
          <a:lstStyle/>
          <a:p>
            <a:pPr>
              <a:lnSpc>
                <a:spcPct val="85000"/>
              </a:lnSpc>
            </a:pPr>
            <a:r>
              <a:rPr lang="en-US" sz="1800" dirty="0">
                <a:solidFill>
                  <a:schemeClr val="accent3"/>
                </a:solidFill>
              </a:rPr>
              <a:t>Mu2e complete in 2033</a:t>
            </a:r>
          </a:p>
        </p:txBody>
      </p:sp>
      <p:sp>
        <p:nvSpPr>
          <p:cNvPr id="22" name="TextBox 21">
            <a:extLst>
              <a:ext uri="{FF2B5EF4-FFF2-40B4-BE49-F238E27FC236}">
                <a16:creationId xmlns:a16="http://schemas.microsoft.com/office/drawing/2014/main" id="{0E78255B-8644-66E0-85C4-80C3E5D7422C}"/>
              </a:ext>
            </a:extLst>
          </p:cNvPr>
          <p:cNvSpPr txBox="1"/>
          <p:nvPr/>
        </p:nvSpPr>
        <p:spPr>
          <a:xfrm>
            <a:off x="775242" y="878599"/>
            <a:ext cx="2227183" cy="329834"/>
          </a:xfrm>
          <a:prstGeom prst="rect">
            <a:avLst/>
          </a:prstGeom>
          <a:noFill/>
        </p:spPr>
        <p:txBody>
          <a:bodyPr wrap="square" rtlCol="0">
            <a:spAutoFit/>
          </a:bodyPr>
          <a:lstStyle/>
          <a:p>
            <a:pPr>
              <a:lnSpc>
                <a:spcPct val="85000"/>
              </a:lnSpc>
            </a:pPr>
            <a:r>
              <a:rPr lang="en-US" sz="1800" dirty="0">
                <a:solidFill>
                  <a:schemeClr val="accent5"/>
                </a:solidFill>
              </a:rPr>
              <a:t>Booster replacement</a:t>
            </a:r>
          </a:p>
        </p:txBody>
      </p:sp>
      <p:sp>
        <p:nvSpPr>
          <p:cNvPr id="7" name="TextBox 6">
            <a:extLst>
              <a:ext uri="{FF2B5EF4-FFF2-40B4-BE49-F238E27FC236}">
                <a16:creationId xmlns:a16="http://schemas.microsoft.com/office/drawing/2014/main" id="{3F78FD37-C9C1-52A7-DA1F-F05B9AAD12A6}"/>
              </a:ext>
            </a:extLst>
          </p:cNvPr>
          <p:cNvSpPr txBox="1"/>
          <p:nvPr/>
        </p:nvSpPr>
        <p:spPr>
          <a:xfrm>
            <a:off x="228600" y="4261058"/>
            <a:ext cx="2494674" cy="329834"/>
          </a:xfrm>
          <a:prstGeom prst="rect">
            <a:avLst/>
          </a:prstGeom>
          <a:noFill/>
        </p:spPr>
        <p:txBody>
          <a:bodyPr wrap="square" rtlCol="0">
            <a:spAutoFit/>
          </a:bodyPr>
          <a:lstStyle/>
          <a:p>
            <a:pPr>
              <a:lnSpc>
                <a:spcPct val="85000"/>
              </a:lnSpc>
            </a:pPr>
            <a:r>
              <a:rPr lang="en-US" sz="1800" dirty="0">
                <a:solidFill>
                  <a:schemeClr val="accent3"/>
                </a:solidFill>
              </a:rPr>
              <a:t>(Mu2e restarts 2029)</a:t>
            </a:r>
          </a:p>
        </p:txBody>
      </p:sp>
      <p:cxnSp>
        <p:nvCxnSpPr>
          <p:cNvPr id="9" name="Straight Arrow Connector 8">
            <a:extLst>
              <a:ext uri="{FF2B5EF4-FFF2-40B4-BE49-F238E27FC236}">
                <a16:creationId xmlns:a16="http://schemas.microsoft.com/office/drawing/2014/main" id="{61D80C18-3DFC-2F1D-C831-BA67225E17C0}"/>
              </a:ext>
            </a:extLst>
          </p:cNvPr>
          <p:cNvCxnSpPr>
            <a:cxnSpLocks/>
          </p:cNvCxnSpPr>
          <p:nvPr/>
        </p:nvCxnSpPr>
        <p:spPr>
          <a:xfrm flipV="1">
            <a:off x="228600" y="4059524"/>
            <a:ext cx="0" cy="403068"/>
          </a:xfrm>
          <a:prstGeom prst="straightConnector1">
            <a:avLst/>
          </a:prstGeom>
          <a:ln>
            <a:tailEnd type="triangle"/>
          </a:ln>
          <a:effectLst/>
        </p:spPr>
        <p:style>
          <a:lnRef idx="2">
            <a:schemeClr val="accent3"/>
          </a:lnRef>
          <a:fillRef idx="0">
            <a:schemeClr val="accent3"/>
          </a:fillRef>
          <a:effectRef idx="1">
            <a:schemeClr val="accent3"/>
          </a:effectRef>
          <a:fontRef idx="minor">
            <a:schemeClr val="tx1"/>
          </a:fontRef>
        </p:style>
      </p:cxnSp>
      <p:sp>
        <p:nvSpPr>
          <p:cNvPr id="11" name="Title 2">
            <a:extLst>
              <a:ext uri="{FF2B5EF4-FFF2-40B4-BE49-F238E27FC236}">
                <a16:creationId xmlns:a16="http://schemas.microsoft.com/office/drawing/2014/main" id="{3D94BFA5-E3A4-4B88-A515-1ECBBFC5E37B}"/>
              </a:ext>
            </a:extLst>
          </p:cNvPr>
          <p:cNvSpPr txBox="1">
            <a:spLocks/>
          </p:cNvSpPr>
          <p:nvPr/>
        </p:nvSpPr>
        <p:spPr>
          <a:xfrm>
            <a:off x="228600" y="192524"/>
            <a:ext cx="8686800" cy="320908"/>
          </a:xfrm>
          <a:prstGeom prst="rect">
            <a:avLst/>
          </a:prstGeom>
        </p:spPr>
        <p:txBody>
          <a:bodyPr lIns="0" tIns="0" rIns="0" bIns="0" anchor="b" anchorCtr="0"/>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sz="2000" dirty="0"/>
              <a:t>DUNE Power and Protons-on-Target (POTs)</a:t>
            </a:r>
          </a:p>
        </p:txBody>
      </p:sp>
    </p:spTree>
    <p:extLst>
      <p:ext uri="{BB962C8B-B14F-4D97-AF65-F5344CB8AC3E}">
        <p14:creationId xmlns:p14="http://schemas.microsoft.com/office/powerpoint/2010/main" val="14567624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DB5F83-7DF4-5E5F-BE1B-235870024549}"/>
              </a:ext>
            </a:extLst>
          </p:cNvPr>
          <p:cNvSpPr>
            <a:spLocks noGrp="1"/>
          </p:cNvSpPr>
          <p:nvPr>
            <p:ph idx="1"/>
          </p:nvPr>
        </p:nvSpPr>
        <p:spPr>
          <a:xfrm>
            <a:off x="228603" y="690881"/>
            <a:ext cx="8672513" cy="2128520"/>
          </a:xfrm>
        </p:spPr>
        <p:txBody>
          <a:bodyPr/>
          <a:lstStyle/>
          <a:p>
            <a:pPr>
              <a:spcBef>
                <a:spcPts val="600"/>
              </a:spcBef>
            </a:pPr>
            <a:r>
              <a:rPr lang="en-US" dirty="0"/>
              <a:t>Extend SRF </a:t>
            </a:r>
            <a:r>
              <a:rPr lang="en-US" dirty="0" err="1"/>
              <a:t>Linac</a:t>
            </a:r>
            <a:r>
              <a:rPr lang="en-US" dirty="0"/>
              <a:t> to higher energy or construct new Rapid-Cycling Synchrotron</a:t>
            </a:r>
          </a:p>
          <a:p>
            <a:pPr>
              <a:spcBef>
                <a:spcPts val="600"/>
              </a:spcBef>
            </a:pPr>
            <a:r>
              <a:rPr lang="en-US" dirty="0"/>
              <a:t>Looked at 3 representative options of each type</a:t>
            </a:r>
          </a:p>
          <a:p>
            <a:pPr>
              <a:spcBef>
                <a:spcPts val="600"/>
              </a:spcBef>
            </a:pPr>
            <a:r>
              <a:rPr lang="en-US" dirty="0"/>
              <a:t>All six configurations require an extension of the SRF Linac to 2 GeV</a:t>
            </a:r>
          </a:p>
          <a:p>
            <a:pPr lvl="1">
              <a:spcBef>
                <a:spcPts val="300"/>
              </a:spcBef>
            </a:pPr>
            <a:r>
              <a:rPr lang="en-US" sz="1200" dirty="0"/>
              <a:t>The RCS option will benefit from the reduced space charge at the increased energy</a:t>
            </a:r>
          </a:p>
          <a:p>
            <a:pPr lvl="1">
              <a:spcBef>
                <a:spcPts val="300"/>
              </a:spcBef>
            </a:pPr>
            <a:r>
              <a:rPr lang="en-US" sz="1200" dirty="0"/>
              <a:t>The high-energy </a:t>
            </a:r>
            <a:r>
              <a:rPr lang="en-US" sz="1200" dirty="0" err="1"/>
              <a:t>linac</a:t>
            </a:r>
            <a:r>
              <a:rPr lang="en-US" sz="1200" dirty="0"/>
              <a:t> option will need the beam with an approximate energy of 2 GeV to take advantage of higher frequency, β = 1, high-gradient cavities that can be grouped and fed from a single, high-power klystron.</a:t>
            </a:r>
          </a:p>
          <a:p>
            <a:pPr>
              <a:spcBef>
                <a:spcPts val="600"/>
              </a:spcBef>
            </a:pPr>
            <a:r>
              <a:rPr lang="en-US" dirty="0"/>
              <a:t>Parameters can be re-optimized based on future experimental program.</a:t>
            </a:r>
          </a:p>
        </p:txBody>
      </p:sp>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a:t>Booster replacement options</a:t>
            </a:r>
          </a:p>
        </p:txBody>
      </p:sp>
      <p:sp>
        <p:nvSpPr>
          <p:cNvPr id="4" name="Date Placeholder 3">
            <a:extLst>
              <a:ext uri="{FF2B5EF4-FFF2-40B4-BE49-F238E27FC236}">
                <a16:creationId xmlns:a16="http://schemas.microsoft.com/office/drawing/2014/main" id="{9814DBC1-80DB-AE46-38CD-26D5C33A255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95222547-E561-C7FE-E559-0F7FBF4F582F}"/>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80D4E014-B8F7-6382-8439-3CCC10665643}"/>
              </a:ext>
            </a:extLst>
          </p:cNvPr>
          <p:cNvSpPr>
            <a:spLocks noGrp="1"/>
          </p:cNvSpPr>
          <p:nvPr>
            <p:ph type="sldNum" sz="quarter" idx="4"/>
          </p:nvPr>
        </p:nvSpPr>
        <p:spPr/>
        <p:txBody>
          <a:bodyPr/>
          <a:lstStyle/>
          <a:p>
            <a:pPr>
              <a:defRPr/>
            </a:pPr>
            <a:fld id="{148C009B-CB69-E04A-B9B3-34B26D69E9CF}" type="slidenum">
              <a:rPr lang="en-US" smtClean="0"/>
              <a:pPr>
                <a:defRPr/>
              </a:pPr>
              <a:t>34</a:t>
            </a:fld>
            <a:endParaRPr lang="en-US" dirty="0"/>
          </a:p>
        </p:txBody>
      </p:sp>
      <p:sp>
        <p:nvSpPr>
          <p:cNvPr id="11" name="Text Placeholder 3">
            <a:extLst>
              <a:ext uri="{FF2B5EF4-FFF2-40B4-BE49-F238E27FC236}">
                <a16:creationId xmlns:a16="http://schemas.microsoft.com/office/drawing/2014/main" id="{EE848597-50F5-86D8-D3E0-B4827007EE3E}"/>
              </a:ext>
            </a:extLst>
          </p:cNvPr>
          <p:cNvSpPr txBox="1">
            <a:spLocks/>
          </p:cNvSpPr>
          <p:nvPr/>
        </p:nvSpPr>
        <p:spPr>
          <a:xfrm>
            <a:off x="242884" y="2819401"/>
            <a:ext cx="4205476" cy="1734608"/>
          </a:xfrm>
          <a:prstGeom prst="rect">
            <a:avLst/>
          </a:prstGeom>
          <a:ln>
            <a:solidFill>
              <a:schemeClr val="accent1"/>
            </a:solidFill>
          </a:ln>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solidFill>
                  <a:schemeClr val="tx1"/>
                </a:solidFill>
              </a:rPr>
              <a:t>Rapid-Cycling Synchrotron (RCS)</a:t>
            </a:r>
          </a:p>
          <a:p>
            <a:pPr marL="0" indent="-457200">
              <a:buNone/>
            </a:pPr>
            <a:r>
              <a:rPr lang="en-US" sz="1600" b="1" dirty="0">
                <a:solidFill>
                  <a:schemeClr val="tx1"/>
                </a:solidFill>
              </a:rPr>
              <a:t>v1:</a:t>
            </a:r>
            <a:r>
              <a:rPr lang="en-US" sz="1600" dirty="0">
                <a:solidFill>
                  <a:schemeClr val="tx1"/>
                </a:solidFill>
              </a:rPr>
              <a:t> 10 Hz: Metallic vacuum chamber</a:t>
            </a:r>
          </a:p>
          <a:p>
            <a:pPr marL="0" indent="-457200">
              <a:buNone/>
            </a:pPr>
            <a:r>
              <a:rPr lang="en-US" sz="1600" b="1" dirty="0">
                <a:solidFill>
                  <a:schemeClr val="tx1"/>
                </a:solidFill>
              </a:rPr>
              <a:t>v2:</a:t>
            </a:r>
            <a:r>
              <a:rPr lang="en-US" sz="1600" dirty="0">
                <a:solidFill>
                  <a:schemeClr val="tx1"/>
                </a:solidFill>
              </a:rPr>
              <a:t> 20 Hz: Ceramic vacuum chamber, larger aperture magnets, accumulator ring</a:t>
            </a:r>
          </a:p>
          <a:p>
            <a:pPr marL="0" indent="-457200">
              <a:buNone/>
            </a:pPr>
            <a:r>
              <a:rPr lang="en-US" sz="1600" b="1" dirty="0">
                <a:solidFill>
                  <a:schemeClr val="tx1"/>
                </a:solidFill>
              </a:rPr>
              <a:t>v3:</a:t>
            </a:r>
            <a:r>
              <a:rPr lang="en-US" sz="1600" dirty="0">
                <a:solidFill>
                  <a:schemeClr val="tx1"/>
                </a:solidFill>
              </a:rPr>
              <a:t> 20 Hz: (C1b) with high-current </a:t>
            </a:r>
            <a:r>
              <a:rPr lang="en-US" sz="1600" dirty="0" err="1">
                <a:solidFill>
                  <a:schemeClr val="tx1"/>
                </a:solidFill>
              </a:rPr>
              <a:t>linac</a:t>
            </a:r>
            <a:r>
              <a:rPr lang="en-US" sz="1600" dirty="0">
                <a:solidFill>
                  <a:schemeClr val="tx1"/>
                </a:solidFill>
              </a:rPr>
              <a:t>, no accumulator ring</a:t>
            </a:r>
          </a:p>
        </p:txBody>
      </p:sp>
      <p:sp>
        <p:nvSpPr>
          <p:cNvPr id="12" name="Text Placeholder 4">
            <a:extLst>
              <a:ext uri="{FF2B5EF4-FFF2-40B4-BE49-F238E27FC236}">
                <a16:creationId xmlns:a16="http://schemas.microsoft.com/office/drawing/2014/main" id="{CFC03F75-EEAD-0A3E-4333-C659F7631D08}"/>
              </a:ext>
            </a:extLst>
          </p:cNvPr>
          <p:cNvSpPr txBox="1">
            <a:spLocks/>
          </p:cNvSpPr>
          <p:nvPr/>
        </p:nvSpPr>
        <p:spPr>
          <a:xfrm>
            <a:off x="4705971" y="2819401"/>
            <a:ext cx="4206239" cy="1734608"/>
          </a:xfrm>
          <a:prstGeom prst="rect">
            <a:avLst/>
          </a:prstGeom>
          <a:ln>
            <a:solidFill>
              <a:schemeClr val="accent1"/>
            </a:solidFill>
          </a:ln>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solidFill>
                  <a:schemeClr val="tx1"/>
                </a:solidFill>
              </a:rPr>
              <a:t>SRF </a:t>
            </a:r>
            <a:r>
              <a:rPr lang="en-US" sz="1800" dirty="0" err="1">
                <a:solidFill>
                  <a:schemeClr val="tx1"/>
                </a:solidFill>
              </a:rPr>
              <a:t>Linac</a:t>
            </a:r>
            <a:r>
              <a:rPr lang="en-US" sz="1800" dirty="0">
                <a:solidFill>
                  <a:schemeClr val="tx1"/>
                </a:solidFill>
              </a:rPr>
              <a:t> and Accumulator Ring</a:t>
            </a:r>
          </a:p>
          <a:p>
            <a:pPr marL="0" indent="0">
              <a:buNone/>
            </a:pPr>
            <a:r>
              <a:rPr lang="en-US" sz="1600" b="1" dirty="0">
                <a:solidFill>
                  <a:schemeClr val="tx1"/>
                </a:solidFill>
              </a:rPr>
              <a:t>v1:</a:t>
            </a:r>
            <a:r>
              <a:rPr lang="en-US" sz="1600" dirty="0">
                <a:solidFill>
                  <a:schemeClr val="tx1"/>
                </a:solidFill>
              </a:rPr>
              <a:t> Basic: small increase in PIP-II current, using demonstrated XFEL RF </a:t>
            </a:r>
          </a:p>
          <a:p>
            <a:pPr marL="0" indent="0">
              <a:buNone/>
            </a:pPr>
            <a:r>
              <a:rPr lang="en-US" sz="1600" b="1" dirty="0">
                <a:solidFill>
                  <a:schemeClr val="tx1"/>
                </a:solidFill>
              </a:rPr>
              <a:t>v2:</a:t>
            </a:r>
            <a:r>
              <a:rPr lang="en-US" sz="1600" dirty="0">
                <a:solidFill>
                  <a:schemeClr val="tx1"/>
                </a:solidFill>
              </a:rPr>
              <a:t> High current (5mA) and some RF R&amp;D</a:t>
            </a:r>
          </a:p>
          <a:p>
            <a:pPr marL="0" indent="0">
              <a:buNone/>
            </a:pPr>
            <a:r>
              <a:rPr lang="en-US" sz="1600" b="1" dirty="0">
                <a:solidFill>
                  <a:schemeClr val="tx1"/>
                </a:solidFill>
              </a:rPr>
              <a:t>v3:</a:t>
            </a:r>
            <a:r>
              <a:rPr lang="en-US" sz="1600" dirty="0">
                <a:solidFill>
                  <a:schemeClr val="tx1"/>
                </a:solidFill>
              </a:rPr>
              <a:t> High current and significant RF R&amp;D</a:t>
            </a:r>
            <a:endParaRPr lang="en-US" sz="1800" dirty="0">
              <a:solidFill>
                <a:schemeClr val="tx1"/>
              </a:solidFill>
            </a:endParaRPr>
          </a:p>
        </p:txBody>
      </p:sp>
    </p:spTree>
    <p:extLst>
      <p:ext uri="{BB962C8B-B14F-4D97-AF65-F5344CB8AC3E}">
        <p14:creationId xmlns:p14="http://schemas.microsoft.com/office/powerpoint/2010/main" val="23309761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err="1"/>
              <a:t>Linac</a:t>
            </a:r>
            <a:r>
              <a:rPr lang="en-US" sz="2000" dirty="0"/>
              <a:t> Beams with ACE-BR</a:t>
            </a:r>
          </a:p>
        </p:txBody>
      </p:sp>
      <p:sp>
        <p:nvSpPr>
          <p:cNvPr id="4" name="Date Placeholder 3">
            <a:extLst>
              <a:ext uri="{FF2B5EF4-FFF2-40B4-BE49-F238E27FC236}">
                <a16:creationId xmlns:a16="http://schemas.microsoft.com/office/drawing/2014/main" id="{9814DBC1-80DB-AE46-38CD-26D5C33A255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95222547-E561-C7FE-E559-0F7FBF4F582F}"/>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80D4E014-B8F7-6382-8439-3CCC10665643}"/>
              </a:ext>
            </a:extLst>
          </p:cNvPr>
          <p:cNvSpPr>
            <a:spLocks noGrp="1"/>
          </p:cNvSpPr>
          <p:nvPr>
            <p:ph type="sldNum" sz="quarter" idx="4"/>
          </p:nvPr>
        </p:nvSpPr>
        <p:spPr/>
        <p:txBody>
          <a:bodyPr/>
          <a:lstStyle/>
          <a:p>
            <a:pPr>
              <a:defRPr/>
            </a:pPr>
            <a:fld id="{148C009B-CB69-E04A-B9B3-34B26D69E9CF}" type="slidenum">
              <a:rPr lang="en-US" smtClean="0"/>
              <a:pPr>
                <a:defRPr/>
              </a:pPr>
              <a:t>35</a:t>
            </a:fld>
            <a:endParaRPr lang="en-US" dirty="0"/>
          </a:p>
        </p:txBody>
      </p:sp>
      <p:pic>
        <p:nvPicPr>
          <p:cNvPr id="8" name="Picture 7" descr="A picture containing text, font, screenshot, number&#10;&#10;Description automatically generated">
            <a:extLst>
              <a:ext uri="{FF2B5EF4-FFF2-40B4-BE49-F238E27FC236}">
                <a16:creationId xmlns:a16="http://schemas.microsoft.com/office/drawing/2014/main" id="{F70F1FB0-F0EF-4317-0CF3-61E0BDAD1AD3}"/>
              </a:ext>
            </a:extLst>
          </p:cNvPr>
          <p:cNvPicPr>
            <a:picLocks noChangeAspect="1"/>
          </p:cNvPicPr>
          <p:nvPr/>
        </p:nvPicPr>
        <p:blipFill>
          <a:blip r:embed="rId2"/>
          <a:stretch>
            <a:fillRect/>
          </a:stretch>
        </p:blipFill>
        <p:spPr>
          <a:xfrm>
            <a:off x="636588" y="642117"/>
            <a:ext cx="7175931" cy="2394916"/>
          </a:xfrm>
          <a:prstGeom prst="rect">
            <a:avLst/>
          </a:prstGeom>
        </p:spPr>
      </p:pic>
      <p:sp>
        <p:nvSpPr>
          <p:cNvPr id="9" name="Content Placeholder 29 1">
            <a:extLst>
              <a:ext uri="{FF2B5EF4-FFF2-40B4-BE49-F238E27FC236}">
                <a16:creationId xmlns:a16="http://schemas.microsoft.com/office/drawing/2014/main" id="{3D94B593-6660-9033-9030-37B66273E45D}"/>
              </a:ext>
            </a:extLst>
          </p:cNvPr>
          <p:cNvSpPr txBox="1">
            <a:spLocks/>
          </p:cNvSpPr>
          <p:nvPr/>
        </p:nvSpPr>
        <p:spPr bwMode="auto">
          <a:xfrm>
            <a:off x="160244" y="3276101"/>
            <a:ext cx="8672513" cy="11239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kern="1200">
                <a:solidFill>
                  <a:srgbClr val="595959"/>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1600" kern="1200">
                <a:solidFill>
                  <a:srgbClr val="595959"/>
                </a:solidFill>
                <a:latin typeface="Helvetica"/>
                <a:ea typeface="MS PGothic" panose="020B0600070205080204" pitchFamily="34" charset="-128"/>
                <a:cs typeface="MS PGothic" panose="020B0600070205080204" pitchFamily="34" charset="-128"/>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rgbClr val="595959"/>
                </a:solidFill>
                <a:latin typeface="Helvetica"/>
                <a:ea typeface="MS PGothic" panose="020B0600070205080204" pitchFamily="34" charset="-128"/>
                <a:cs typeface="MS PGothic" panose="020B0600070205080204" pitchFamily="34" charset="-128"/>
              </a:defRPr>
            </a:lvl3pPr>
            <a:lvl4pPr marL="16002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4pPr>
            <a:lvl5pPr marL="20574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ct val="0"/>
              </a:spcBef>
              <a:buNone/>
            </a:pPr>
            <a:r>
              <a:rPr lang="en-US" altLang="en-US" sz="1800" b="1" dirty="0">
                <a:solidFill>
                  <a:schemeClr val="accent6"/>
                </a:solidFill>
              </a:rPr>
              <a:t>RCS v1, RCS v2 </a:t>
            </a:r>
            <a:r>
              <a:rPr lang="en-US" altLang="en-US" sz="1800" dirty="0">
                <a:solidFill>
                  <a:schemeClr val="accent6"/>
                </a:solidFill>
              </a:rPr>
              <a:t>extend CW linac out to 2 GeV</a:t>
            </a:r>
          </a:p>
          <a:p>
            <a:pPr marL="0" indent="0">
              <a:spcBef>
                <a:spcPct val="0"/>
              </a:spcBef>
              <a:buNone/>
            </a:pPr>
            <a:endParaRPr lang="en-US" altLang="en-US" sz="400" dirty="0">
              <a:solidFill>
                <a:schemeClr val="accent6"/>
              </a:solidFill>
            </a:endParaRPr>
          </a:p>
          <a:p>
            <a:pPr marL="0" indent="0">
              <a:spcBef>
                <a:spcPct val="0"/>
              </a:spcBef>
              <a:buNone/>
            </a:pPr>
            <a:r>
              <a:rPr lang="en-US" altLang="en-US" sz="1800" b="1" dirty="0">
                <a:solidFill>
                  <a:schemeClr val="accent6"/>
                </a:solidFill>
              </a:rPr>
              <a:t>RCS v3, Linac v2, Linac v3</a:t>
            </a:r>
            <a:r>
              <a:rPr lang="en-US" altLang="en-US" sz="1800" dirty="0">
                <a:solidFill>
                  <a:schemeClr val="accent6"/>
                </a:solidFill>
              </a:rPr>
              <a:t> may lose CW capability for enhanced pulsed </a:t>
            </a:r>
            <a:r>
              <a:rPr lang="en-US" altLang="en-US" sz="1800" dirty="0" err="1">
                <a:solidFill>
                  <a:schemeClr val="accent6"/>
                </a:solidFill>
              </a:rPr>
              <a:t>linac</a:t>
            </a:r>
            <a:r>
              <a:rPr lang="en-US" altLang="en-US" sz="1800" dirty="0">
                <a:solidFill>
                  <a:schemeClr val="accent6"/>
                </a:solidFill>
              </a:rPr>
              <a:t>.</a:t>
            </a:r>
          </a:p>
          <a:p>
            <a:pPr marL="0" indent="0">
              <a:spcBef>
                <a:spcPct val="0"/>
              </a:spcBef>
              <a:buNone/>
            </a:pPr>
            <a:endParaRPr lang="en-US" altLang="en-US" sz="400" dirty="0">
              <a:solidFill>
                <a:schemeClr val="accent6"/>
              </a:solidFill>
            </a:endParaRPr>
          </a:p>
          <a:p>
            <a:pPr marL="0" indent="0">
              <a:spcBef>
                <a:spcPct val="0"/>
              </a:spcBef>
              <a:buNone/>
            </a:pPr>
            <a:r>
              <a:rPr lang="en-US" altLang="en-US" sz="1800" b="1" dirty="0">
                <a:solidFill>
                  <a:schemeClr val="accent6"/>
                </a:solidFill>
              </a:rPr>
              <a:t>Linac v1 </a:t>
            </a:r>
            <a:r>
              <a:rPr lang="en-US" altLang="en-US" sz="1800" dirty="0">
                <a:solidFill>
                  <a:schemeClr val="accent6"/>
                </a:solidFill>
              </a:rPr>
              <a:t>upgrades CW linac at 0.8 GeV, pulsed thereafter.</a:t>
            </a:r>
          </a:p>
        </p:txBody>
      </p:sp>
    </p:spTree>
    <p:extLst>
      <p:ext uri="{BB962C8B-B14F-4D97-AF65-F5344CB8AC3E}">
        <p14:creationId xmlns:p14="http://schemas.microsoft.com/office/powerpoint/2010/main" val="1639645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a:t>Pulsed Beam Power Available with ACE-BR</a:t>
            </a:r>
          </a:p>
        </p:txBody>
      </p:sp>
      <p:sp>
        <p:nvSpPr>
          <p:cNvPr id="4" name="Date Placeholder 3">
            <a:extLst>
              <a:ext uri="{FF2B5EF4-FFF2-40B4-BE49-F238E27FC236}">
                <a16:creationId xmlns:a16="http://schemas.microsoft.com/office/drawing/2014/main" id="{9814DBC1-80DB-AE46-38CD-26D5C33A255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95222547-E561-C7FE-E559-0F7FBF4F582F}"/>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80D4E014-B8F7-6382-8439-3CCC10665643}"/>
              </a:ext>
            </a:extLst>
          </p:cNvPr>
          <p:cNvSpPr>
            <a:spLocks noGrp="1"/>
          </p:cNvSpPr>
          <p:nvPr>
            <p:ph type="sldNum" sz="quarter" idx="4"/>
          </p:nvPr>
        </p:nvSpPr>
        <p:spPr/>
        <p:txBody>
          <a:bodyPr/>
          <a:lstStyle/>
          <a:p>
            <a:pPr>
              <a:defRPr/>
            </a:pPr>
            <a:fld id="{148C009B-CB69-E04A-B9B3-34B26D69E9CF}" type="slidenum">
              <a:rPr lang="en-US" smtClean="0"/>
              <a:pPr>
                <a:defRPr/>
              </a:pPr>
              <a:t>36</a:t>
            </a:fld>
            <a:endParaRPr lang="en-US" dirty="0"/>
          </a:p>
        </p:txBody>
      </p:sp>
      <p:pic>
        <p:nvPicPr>
          <p:cNvPr id="11" name="Picture 10">
            <a:extLst>
              <a:ext uri="{FF2B5EF4-FFF2-40B4-BE49-F238E27FC236}">
                <a16:creationId xmlns:a16="http://schemas.microsoft.com/office/drawing/2014/main" id="{1B9AA4AD-43DB-2A8B-FA10-5E31AD1D4BC0}"/>
              </a:ext>
            </a:extLst>
          </p:cNvPr>
          <p:cNvPicPr>
            <a:picLocks noChangeAspect="1"/>
          </p:cNvPicPr>
          <p:nvPr/>
        </p:nvPicPr>
        <p:blipFill>
          <a:blip r:embed="rId2"/>
          <a:srcRect/>
          <a:stretch/>
        </p:blipFill>
        <p:spPr>
          <a:xfrm>
            <a:off x="636588" y="668741"/>
            <a:ext cx="4523463" cy="2334875"/>
          </a:xfrm>
          <a:prstGeom prst="rect">
            <a:avLst/>
          </a:prstGeom>
        </p:spPr>
      </p:pic>
      <p:sp>
        <p:nvSpPr>
          <p:cNvPr id="13" name="Content Placeholder 29 1">
            <a:extLst>
              <a:ext uri="{FF2B5EF4-FFF2-40B4-BE49-F238E27FC236}">
                <a16:creationId xmlns:a16="http://schemas.microsoft.com/office/drawing/2014/main" id="{DBE461D2-3967-6CCD-E913-B81753D1248F}"/>
              </a:ext>
            </a:extLst>
          </p:cNvPr>
          <p:cNvSpPr txBox="1">
            <a:spLocks/>
          </p:cNvSpPr>
          <p:nvPr/>
        </p:nvSpPr>
        <p:spPr bwMode="auto">
          <a:xfrm>
            <a:off x="184408" y="3307321"/>
            <a:ext cx="8672513" cy="15708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kern="1200">
                <a:solidFill>
                  <a:srgbClr val="595959"/>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1600" kern="1200">
                <a:solidFill>
                  <a:srgbClr val="595959"/>
                </a:solidFill>
                <a:latin typeface="Helvetica"/>
                <a:ea typeface="MS PGothic" panose="020B0600070205080204" pitchFamily="34" charset="-128"/>
                <a:cs typeface="MS PGothic" panose="020B0600070205080204" pitchFamily="34" charset="-128"/>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rgbClr val="595959"/>
                </a:solidFill>
                <a:latin typeface="Helvetica"/>
                <a:ea typeface="MS PGothic" panose="020B0600070205080204" pitchFamily="34" charset="-128"/>
                <a:cs typeface="MS PGothic" panose="020B0600070205080204" pitchFamily="34" charset="-128"/>
              </a:defRPr>
            </a:lvl3pPr>
            <a:lvl4pPr marL="16002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4pPr>
            <a:lvl5pPr marL="20574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ct val="0"/>
              </a:spcBef>
              <a:buNone/>
            </a:pPr>
            <a:r>
              <a:rPr lang="en-US" altLang="en-US" sz="1800" b="1" dirty="0">
                <a:solidFill>
                  <a:schemeClr val="accent6"/>
                </a:solidFill>
              </a:rPr>
              <a:t>0.8-2.0 GeV Power*: </a:t>
            </a:r>
            <a:r>
              <a:rPr lang="en-US" altLang="en-US" sz="1800" dirty="0">
                <a:solidFill>
                  <a:schemeClr val="accent6"/>
                </a:solidFill>
              </a:rPr>
              <a:t>Pulsed power only if there is an accumulator ring, and only up to the capabilities of the accumulator ring.</a:t>
            </a:r>
          </a:p>
          <a:p>
            <a:pPr marL="0" indent="0">
              <a:spcBef>
                <a:spcPct val="0"/>
              </a:spcBef>
              <a:buNone/>
            </a:pPr>
            <a:endParaRPr lang="en-US" altLang="en-US" sz="800" dirty="0">
              <a:solidFill>
                <a:schemeClr val="accent6"/>
              </a:solidFill>
            </a:endParaRPr>
          </a:p>
          <a:p>
            <a:pPr marL="0" indent="0">
              <a:spcBef>
                <a:spcPct val="0"/>
              </a:spcBef>
              <a:buNone/>
            </a:pPr>
            <a:r>
              <a:rPr lang="en-US" altLang="en-US" sz="1800" b="1" dirty="0">
                <a:solidFill>
                  <a:schemeClr val="accent6"/>
                </a:solidFill>
              </a:rPr>
              <a:t>8 GeV Power: </a:t>
            </a:r>
            <a:r>
              <a:rPr lang="en-US" altLang="en-US" sz="1800" dirty="0">
                <a:solidFill>
                  <a:schemeClr val="accent6"/>
                </a:solidFill>
              </a:rPr>
              <a:t>What is available after serving DUNE/LBNF program.</a:t>
            </a:r>
          </a:p>
          <a:p>
            <a:pPr marL="0" indent="0">
              <a:spcBef>
                <a:spcPct val="0"/>
              </a:spcBef>
              <a:buNone/>
            </a:pPr>
            <a:r>
              <a:rPr lang="en-US" altLang="en-US" sz="1800" dirty="0">
                <a:solidFill>
                  <a:schemeClr val="accent6"/>
                </a:solidFill>
              </a:rPr>
              <a:t>ACE-BR has a major impact on the 8-GeV power!</a:t>
            </a:r>
          </a:p>
        </p:txBody>
      </p:sp>
    </p:spTree>
    <p:extLst>
      <p:ext uri="{BB962C8B-B14F-4D97-AF65-F5344CB8AC3E}">
        <p14:creationId xmlns:p14="http://schemas.microsoft.com/office/powerpoint/2010/main" val="24202471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7F7196-D7C6-2887-386F-5C51A61EC1A3}"/>
              </a:ext>
            </a:extLst>
          </p:cNvPr>
          <p:cNvSpPr>
            <a:spLocks noGrp="1"/>
          </p:cNvSpPr>
          <p:nvPr>
            <p:ph type="title"/>
          </p:nvPr>
        </p:nvSpPr>
        <p:spPr/>
        <p:txBody>
          <a:bodyPr/>
          <a:lstStyle/>
          <a:p>
            <a:r>
              <a:rPr lang="en-US" sz="2000" dirty="0"/>
              <a:t>Challenges and R&amp;D Topics</a:t>
            </a:r>
          </a:p>
        </p:txBody>
      </p:sp>
      <p:sp>
        <p:nvSpPr>
          <p:cNvPr id="4" name="Date Placeholder 3">
            <a:extLst>
              <a:ext uri="{FF2B5EF4-FFF2-40B4-BE49-F238E27FC236}">
                <a16:creationId xmlns:a16="http://schemas.microsoft.com/office/drawing/2014/main" id="{9814DBC1-80DB-AE46-38CD-26D5C33A2550}"/>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95222547-E561-C7FE-E559-0F7FBF4F582F}"/>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80D4E014-B8F7-6382-8439-3CCC10665643}"/>
              </a:ext>
            </a:extLst>
          </p:cNvPr>
          <p:cNvSpPr>
            <a:spLocks noGrp="1"/>
          </p:cNvSpPr>
          <p:nvPr>
            <p:ph type="sldNum" sz="quarter" idx="4"/>
          </p:nvPr>
        </p:nvSpPr>
        <p:spPr/>
        <p:txBody>
          <a:bodyPr/>
          <a:lstStyle/>
          <a:p>
            <a:pPr>
              <a:defRPr/>
            </a:pPr>
            <a:fld id="{148C009B-CB69-E04A-B9B3-34B26D69E9CF}" type="slidenum">
              <a:rPr lang="en-US" smtClean="0"/>
              <a:pPr>
                <a:defRPr/>
              </a:pPr>
              <a:t>37</a:t>
            </a:fld>
            <a:endParaRPr lang="en-US" dirty="0"/>
          </a:p>
        </p:txBody>
      </p:sp>
      <p:sp>
        <p:nvSpPr>
          <p:cNvPr id="9" name="Content Placeholder 1">
            <a:extLst>
              <a:ext uri="{FF2B5EF4-FFF2-40B4-BE49-F238E27FC236}">
                <a16:creationId xmlns:a16="http://schemas.microsoft.com/office/drawing/2014/main" id="{9FA0BCFA-6D2C-7CBD-CCB9-AC8E5C094053}"/>
              </a:ext>
            </a:extLst>
          </p:cNvPr>
          <p:cNvSpPr>
            <a:spLocks noGrp="1"/>
          </p:cNvSpPr>
          <p:nvPr>
            <p:ph idx="1"/>
          </p:nvPr>
        </p:nvSpPr>
        <p:spPr>
          <a:xfrm>
            <a:off x="228603" y="690880"/>
            <a:ext cx="8672513" cy="4365245"/>
          </a:xfrm>
        </p:spPr>
        <p:txBody>
          <a:bodyPr/>
          <a:lstStyle/>
          <a:p>
            <a:pPr marL="0" indent="0">
              <a:spcBef>
                <a:spcPts val="600"/>
              </a:spcBef>
              <a:buNone/>
            </a:pPr>
            <a:r>
              <a:rPr lang="en-US" b="1" dirty="0">
                <a:solidFill>
                  <a:schemeClr val="accent6"/>
                </a:solidFill>
              </a:rPr>
              <a:t>H</a:t>
            </a:r>
            <a:r>
              <a:rPr lang="en-US" b="1" baseline="30000" dirty="0">
                <a:solidFill>
                  <a:schemeClr val="accent6"/>
                </a:solidFill>
              </a:rPr>
              <a:t>-</a:t>
            </a:r>
            <a:r>
              <a:rPr lang="en-US" b="1" dirty="0">
                <a:solidFill>
                  <a:schemeClr val="accent6"/>
                </a:solidFill>
              </a:rPr>
              <a:t> Foil Injection (RCS, </a:t>
            </a:r>
            <a:r>
              <a:rPr lang="en-US" b="1" dirty="0" err="1">
                <a:solidFill>
                  <a:schemeClr val="accent6"/>
                </a:solidFill>
              </a:rPr>
              <a:t>Linac</a:t>
            </a:r>
            <a:r>
              <a:rPr lang="en-US" b="1" dirty="0">
                <a:solidFill>
                  <a:schemeClr val="accent6"/>
                </a:solidFill>
              </a:rPr>
              <a:t>)</a:t>
            </a:r>
          </a:p>
          <a:p>
            <a:pPr marL="0" indent="0">
              <a:spcBef>
                <a:spcPts val="600"/>
              </a:spcBef>
              <a:buNone/>
            </a:pPr>
            <a:r>
              <a:rPr lang="en-US" dirty="0"/>
              <a:t> - Foil overheating, particles scattering off foil, unstripped H, overall chicane length. </a:t>
            </a:r>
          </a:p>
          <a:p>
            <a:pPr marL="0" indent="0">
              <a:spcBef>
                <a:spcPts val="600"/>
              </a:spcBef>
              <a:buNone/>
            </a:pPr>
            <a:r>
              <a:rPr lang="en-US" dirty="0"/>
              <a:t> - Greatest challenge for RCS and </a:t>
            </a:r>
            <a:r>
              <a:rPr lang="en-US" dirty="0" err="1"/>
              <a:t>Linac</a:t>
            </a:r>
            <a:r>
              <a:rPr lang="en-US" dirty="0"/>
              <a:t> scenarios (although not for PIP-II Booster).</a:t>
            </a:r>
          </a:p>
          <a:p>
            <a:pPr marL="0" indent="0">
              <a:spcBef>
                <a:spcPts val="600"/>
              </a:spcBef>
              <a:buNone/>
            </a:pPr>
            <a:r>
              <a:rPr lang="en-US" dirty="0"/>
              <a:t> - Laser H</a:t>
            </a:r>
            <a:r>
              <a:rPr lang="en-US" baseline="30000" dirty="0"/>
              <a:t>-</a:t>
            </a:r>
            <a:r>
              <a:rPr lang="en-US" dirty="0"/>
              <a:t> stripping injection could be the way forward.</a:t>
            </a:r>
          </a:p>
          <a:p>
            <a:pPr marL="0" indent="0">
              <a:spcBef>
                <a:spcPts val="600"/>
              </a:spcBef>
              <a:buNone/>
            </a:pPr>
            <a:r>
              <a:rPr lang="en-US" b="1" dirty="0"/>
              <a:t>SRF Technology (</a:t>
            </a:r>
            <a:r>
              <a:rPr lang="en-US" b="1" dirty="0" err="1"/>
              <a:t>Linac</a:t>
            </a:r>
            <a:r>
              <a:rPr lang="en-US" b="1" dirty="0"/>
              <a:t>)</a:t>
            </a:r>
          </a:p>
          <a:p>
            <a:pPr marL="0" indent="0">
              <a:spcBef>
                <a:spcPts val="600"/>
              </a:spcBef>
              <a:buNone/>
            </a:pPr>
            <a:r>
              <a:rPr lang="en-US" dirty="0"/>
              <a:t>- Improve accelerating gradient and Q-factors.</a:t>
            </a:r>
          </a:p>
          <a:p>
            <a:pPr marL="0" indent="0">
              <a:spcBef>
                <a:spcPts val="600"/>
              </a:spcBef>
              <a:buNone/>
            </a:pPr>
            <a:r>
              <a:rPr lang="en-US" dirty="0"/>
              <a:t>- Develop XFEL-style klystrons with 3ms long pulses.</a:t>
            </a:r>
          </a:p>
          <a:p>
            <a:pPr marL="0" indent="0">
              <a:spcBef>
                <a:spcPts val="600"/>
              </a:spcBef>
              <a:buNone/>
            </a:pPr>
            <a:r>
              <a:rPr lang="en-US" b="1" dirty="0"/>
              <a:t>Metallized Ceramic Beampipe (RCS)</a:t>
            </a:r>
          </a:p>
          <a:p>
            <a:pPr marL="0" indent="0">
              <a:spcBef>
                <a:spcPts val="600"/>
              </a:spcBef>
              <a:buNone/>
            </a:pPr>
            <a:r>
              <a:rPr lang="en-US" dirty="0"/>
              <a:t>- Can metallized ceramic beampipe (like at J-PARC, ISIS) be deployed with a smaller aperture, reduced impedance, and </a:t>
            </a:r>
            <a:r>
              <a:rPr lang="en-US"/>
              <a:t>greater replaceability.</a:t>
            </a:r>
            <a:endParaRPr lang="en-US" dirty="0"/>
          </a:p>
          <a:p>
            <a:pPr marL="0" indent="0">
              <a:spcBef>
                <a:spcPts val="600"/>
              </a:spcBef>
              <a:buNone/>
            </a:pPr>
            <a:r>
              <a:rPr lang="en-US" b="1" dirty="0"/>
              <a:t>Space-Charge (RCS)</a:t>
            </a:r>
          </a:p>
          <a:p>
            <a:pPr marL="0" indent="0">
              <a:spcBef>
                <a:spcPts val="600"/>
              </a:spcBef>
              <a:buNone/>
            </a:pPr>
            <a:r>
              <a:rPr lang="en-US" dirty="0"/>
              <a:t>- Bunch-lengthening RF and injection painting, but also electron-lenses?</a:t>
            </a:r>
          </a:p>
          <a:p>
            <a:pPr marL="0" indent="0">
              <a:spcBef>
                <a:spcPts val="600"/>
              </a:spcBef>
              <a:buNone/>
            </a:pPr>
            <a:endParaRPr lang="en-US" dirty="0"/>
          </a:p>
        </p:txBody>
      </p:sp>
    </p:spTree>
    <p:extLst>
      <p:ext uri="{BB962C8B-B14F-4D97-AF65-F5344CB8AC3E}">
        <p14:creationId xmlns:p14="http://schemas.microsoft.com/office/powerpoint/2010/main" val="16067499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B88EF4-818C-722D-6492-8AA0058962B6}"/>
              </a:ext>
            </a:extLst>
          </p:cNvPr>
          <p:cNvSpPr>
            <a:spLocks noGrp="1"/>
          </p:cNvSpPr>
          <p:nvPr>
            <p:ph idx="1"/>
          </p:nvPr>
        </p:nvSpPr>
        <p:spPr>
          <a:xfrm>
            <a:off x="228603" y="638175"/>
            <a:ext cx="8686797" cy="4057650"/>
          </a:xfrm>
        </p:spPr>
        <p:txBody>
          <a:bodyPr/>
          <a:lstStyle/>
          <a:p>
            <a:pPr>
              <a:spcBef>
                <a:spcPts val="600"/>
              </a:spcBef>
            </a:pPr>
            <a:r>
              <a:rPr lang="en-US"/>
              <a:t>The ACE plan includes the following key components</a:t>
            </a:r>
          </a:p>
          <a:p>
            <a:pPr marL="625475" lvl="1" indent="-342900">
              <a:spcBef>
                <a:spcPts val="400"/>
              </a:spcBef>
              <a:buFont typeface="+mj-lt"/>
              <a:buAutoNum type="arabicPeriod"/>
            </a:pPr>
            <a:r>
              <a:rPr lang="en-US"/>
              <a:t>Upgrades to Main Injector accelerator systems and infrastructure to enable beam power above 1.2MW through faster cycle time and efficient operations of the complex with the aim of achieving DUNE goals as fast as possible, upgrades between 2024 and 2032</a:t>
            </a:r>
          </a:p>
          <a:p>
            <a:pPr marL="625475" lvl="1" indent="-342900">
              <a:spcBef>
                <a:spcPts val="400"/>
              </a:spcBef>
              <a:buFont typeface="+mj-lt"/>
              <a:buAutoNum type="arabicPeriod"/>
            </a:pPr>
            <a:r>
              <a:rPr lang="en-US"/>
              <a:t>Accelerated profile of high-power target system R&amp;D to enable above 1.2MW operations in DUNE Phase I</a:t>
            </a:r>
          </a:p>
          <a:p>
            <a:pPr marL="625475" lvl="1" indent="-342900">
              <a:spcBef>
                <a:spcPts val="400"/>
              </a:spcBef>
              <a:buFont typeface="+mj-lt"/>
              <a:buAutoNum type="arabicPeriod"/>
            </a:pPr>
            <a:r>
              <a:rPr lang="en-US"/>
              <a:t>Establishment of a Project for Booster Replacement with superior capacity, capability, and reliability to be tied to the accelerator complex at a time determined by the DUNE physics </a:t>
            </a:r>
          </a:p>
          <a:p>
            <a:pPr>
              <a:spcBef>
                <a:spcPts val="600"/>
              </a:spcBef>
            </a:pPr>
            <a:r>
              <a:rPr lang="en-US"/>
              <a:t>Neutrino beam challenges and R&amp;D areas</a:t>
            </a:r>
          </a:p>
          <a:p>
            <a:pPr lvl="1">
              <a:spcBef>
                <a:spcPts val="400"/>
              </a:spcBef>
            </a:pPr>
            <a:r>
              <a:rPr lang="en-US" sz="1600" b="1"/>
              <a:t>Near-ter</a:t>
            </a:r>
            <a:r>
              <a:rPr lang="en-US" b="1"/>
              <a:t>m: </a:t>
            </a:r>
            <a:r>
              <a:rPr lang="en-US"/>
              <a:t>high-power targetry, reliability, controls, ML.</a:t>
            </a:r>
          </a:p>
          <a:p>
            <a:pPr lvl="1">
              <a:spcBef>
                <a:spcPts val="400"/>
              </a:spcBef>
            </a:pPr>
            <a:r>
              <a:rPr lang="en-US" b="1"/>
              <a:t>Next-gen:</a:t>
            </a:r>
            <a:r>
              <a:rPr lang="en-US"/>
              <a:t> H- injection, SRF gradients, machine impedance, space-charge.</a:t>
            </a:r>
          </a:p>
          <a:p>
            <a:pPr lvl="1">
              <a:spcBef>
                <a:spcPts val="400"/>
              </a:spcBef>
            </a:pPr>
            <a:endParaRPr lang="en-US" sz="1600"/>
          </a:p>
          <a:p>
            <a:endParaRPr lang="en-US" dirty="0"/>
          </a:p>
        </p:txBody>
      </p:sp>
      <p:sp>
        <p:nvSpPr>
          <p:cNvPr id="3" name="Title 2">
            <a:extLst>
              <a:ext uri="{FF2B5EF4-FFF2-40B4-BE49-F238E27FC236}">
                <a16:creationId xmlns:a16="http://schemas.microsoft.com/office/drawing/2014/main" id="{7A3B282C-A00C-FCE7-B878-D5D9A28A4C85}"/>
              </a:ext>
            </a:extLst>
          </p:cNvPr>
          <p:cNvSpPr>
            <a:spLocks noGrp="1"/>
          </p:cNvSpPr>
          <p:nvPr>
            <p:ph type="title"/>
          </p:nvPr>
        </p:nvSpPr>
        <p:spPr/>
        <p:txBody>
          <a:bodyPr/>
          <a:lstStyle/>
          <a:p>
            <a:r>
              <a:rPr lang="en-US" sz="2000" dirty="0"/>
              <a:t>Summary</a:t>
            </a:r>
          </a:p>
        </p:txBody>
      </p:sp>
      <p:sp>
        <p:nvSpPr>
          <p:cNvPr id="4" name="Date Placeholder 3">
            <a:extLst>
              <a:ext uri="{FF2B5EF4-FFF2-40B4-BE49-F238E27FC236}">
                <a16:creationId xmlns:a16="http://schemas.microsoft.com/office/drawing/2014/main" id="{14D085B6-08B4-4C90-0A9E-4E14D9EFCA96}"/>
              </a:ext>
            </a:extLst>
          </p:cNvPr>
          <p:cNvSpPr>
            <a:spLocks noGrp="1"/>
          </p:cNvSpPr>
          <p:nvPr>
            <p:ph type="dt" sz="half" idx="2"/>
          </p:nvPr>
        </p:nvSpPr>
        <p:spPr/>
        <p:txBody>
          <a:bodyPr/>
          <a:lstStyle/>
          <a:p>
            <a:pPr>
              <a:defRPr/>
            </a:pPr>
            <a:r>
              <a:rPr lang="en-US"/>
              <a:t>5/3/2023</a:t>
            </a:r>
            <a:endParaRPr lang="en-US" dirty="0"/>
          </a:p>
        </p:txBody>
      </p:sp>
      <p:sp>
        <p:nvSpPr>
          <p:cNvPr id="5" name="Footer Placeholder 4">
            <a:extLst>
              <a:ext uri="{FF2B5EF4-FFF2-40B4-BE49-F238E27FC236}">
                <a16:creationId xmlns:a16="http://schemas.microsoft.com/office/drawing/2014/main" id="{6445A4E4-E9CB-3D5E-8A93-C7414EDAAE39}"/>
              </a:ext>
            </a:extLst>
          </p:cNvPr>
          <p:cNvSpPr>
            <a:spLocks noGrp="1"/>
          </p:cNvSpPr>
          <p:nvPr>
            <p:ph type="ftr" sz="quarter" idx="3"/>
          </p:nvPr>
        </p:nvSpPr>
        <p:spPr/>
        <p:txBody>
          <a:bodyPr/>
          <a:lstStyle/>
          <a:p>
            <a:pPr>
              <a:defRPr/>
            </a:pPr>
            <a:r>
              <a:rPr lang="en-US" dirty="0"/>
              <a:t>Jeff Eldred | Accelerator Challenges Fermilab Neutrino Program</a:t>
            </a:r>
            <a:endParaRPr lang="en-US" b="1" dirty="0"/>
          </a:p>
        </p:txBody>
      </p:sp>
      <p:sp>
        <p:nvSpPr>
          <p:cNvPr id="6" name="Slide Number Placeholder 5">
            <a:extLst>
              <a:ext uri="{FF2B5EF4-FFF2-40B4-BE49-F238E27FC236}">
                <a16:creationId xmlns:a16="http://schemas.microsoft.com/office/drawing/2014/main" id="{3ED9E35D-AB1E-90B0-3D98-0E3AD9BB9B6D}"/>
              </a:ext>
            </a:extLst>
          </p:cNvPr>
          <p:cNvSpPr>
            <a:spLocks noGrp="1"/>
          </p:cNvSpPr>
          <p:nvPr>
            <p:ph type="sldNum" sz="quarter" idx="4"/>
          </p:nvPr>
        </p:nvSpPr>
        <p:spPr/>
        <p:txBody>
          <a:bodyPr/>
          <a:lstStyle/>
          <a:p>
            <a:pPr>
              <a:defRPr/>
            </a:pPr>
            <a:fld id="{148C009B-CB69-E04A-B9B3-34B26D69E9CF}" type="slidenum">
              <a:rPr lang="en-US" smtClean="0"/>
              <a:pPr>
                <a:defRPr/>
              </a:pPr>
              <a:t>38</a:t>
            </a:fld>
            <a:endParaRPr lang="en-US" dirty="0"/>
          </a:p>
        </p:txBody>
      </p:sp>
    </p:spTree>
    <p:extLst>
      <p:ext uri="{BB962C8B-B14F-4D97-AF65-F5344CB8AC3E}">
        <p14:creationId xmlns:p14="http://schemas.microsoft.com/office/powerpoint/2010/main" val="333325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E8B7256A-D006-C737-EDAA-15DE8D83F18B}"/>
              </a:ext>
            </a:extLst>
          </p:cNvPr>
          <p:cNvSpPr>
            <a:spLocks noGrp="1"/>
          </p:cNvSpPr>
          <p:nvPr>
            <p:ph idx="1"/>
          </p:nvPr>
        </p:nvSpPr>
        <p:spPr>
          <a:xfrm>
            <a:off x="228603" y="602827"/>
            <a:ext cx="5149423" cy="4152053"/>
          </a:xfrm>
        </p:spPr>
        <p:txBody>
          <a:bodyPr/>
          <a:lstStyle/>
          <a:p>
            <a:pPr marL="0" indent="0">
              <a:spcBef>
                <a:spcPts val="300"/>
              </a:spcBef>
              <a:buNone/>
            </a:pPr>
            <a:r>
              <a:rPr lang="pt-BR" b="1" dirty="0"/>
              <a:t>H</a:t>
            </a:r>
            <a:r>
              <a:rPr lang="pt-BR" b="1" baseline="30000" dirty="0"/>
              <a:t>-</a:t>
            </a:r>
            <a:r>
              <a:rPr lang="pt-BR" b="1" dirty="0"/>
              <a:t> linac (1970, 1993, 2012)</a:t>
            </a:r>
          </a:p>
          <a:p>
            <a:pPr marL="282575" lvl="1" indent="0">
              <a:spcBef>
                <a:spcPts val="300"/>
              </a:spcBef>
              <a:buNone/>
            </a:pPr>
            <a:r>
              <a:rPr lang="pt-BR" sz="1800" dirty="0"/>
              <a:t>- 400 </a:t>
            </a:r>
            <a:r>
              <a:rPr lang="pt-BR" sz="1800" dirty="0" err="1"/>
              <a:t>MeV</a:t>
            </a:r>
            <a:r>
              <a:rPr lang="pt-BR" sz="1800" dirty="0"/>
              <a:t> </a:t>
            </a:r>
            <a:r>
              <a:rPr lang="pt-BR" sz="1800" dirty="0" err="1"/>
              <a:t>linac</a:t>
            </a:r>
            <a:r>
              <a:rPr lang="pt-BR" sz="1800" dirty="0"/>
              <a:t> ~20mA</a:t>
            </a:r>
          </a:p>
          <a:p>
            <a:pPr marL="0" indent="0">
              <a:spcBef>
                <a:spcPts val="900"/>
              </a:spcBef>
              <a:buNone/>
            </a:pPr>
            <a:r>
              <a:rPr lang="en-US" b="1" dirty="0"/>
              <a:t>Booster synchrotron (1970)</a:t>
            </a:r>
          </a:p>
          <a:p>
            <a:pPr marL="282575" lvl="1" indent="0">
              <a:spcBef>
                <a:spcPts val="300"/>
              </a:spcBef>
              <a:buNone/>
            </a:pPr>
            <a:r>
              <a:rPr lang="en-US" sz="1800" dirty="0"/>
              <a:t>- H</a:t>
            </a:r>
            <a:r>
              <a:rPr lang="pt-BR" sz="1800" baseline="30000" dirty="0"/>
              <a:t>-</a:t>
            </a:r>
            <a:r>
              <a:rPr lang="en-US" sz="1800" dirty="0"/>
              <a:t> stripping injection (1978)</a:t>
            </a:r>
          </a:p>
          <a:p>
            <a:pPr marL="573087" lvl="2" indent="0">
              <a:spcBef>
                <a:spcPts val="300"/>
              </a:spcBef>
              <a:buNone/>
            </a:pPr>
            <a:r>
              <a:rPr lang="en-US" sz="1800" dirty="0"/>
              <a:t>16 turns to ~4.7x10</a:t>
            </a:r>
            <a:r>
              <a:rPr lang="en-US" sz="1800" baseline="30000" dirty="0"/>
              <a:t>12</a:t>
            </a:r>
            <a:r>
              <a:rPr lang="en-US" sz="1800" dirty="0"/>
              <a:t> p per pulse</a:t>
            </a:r>
          </a:p>
          <a:p>
            <a:pPr marL="282575" lvl="1" indent="0">
              <a:spcBef>
                <a:spcPts val="300"/>
              </a:spcBef>
              <a:buNone/>
            </a:pPr>
            <a:r>
              <a:rPr lang="en-US" sz="1800" dirty="0"/>
              <a:t>- Ramp from 0.4 to 8 GeV at 15 Hz</a:t>
            </a:r>
          </a:p>
          <a:p>
            <a:pPr marL="0" indent="0">
              <a:spcBef>
                <a:spcPts val="900"/>
              </a:spcBef>
              <a:buNone/>
            </a:pPr>
            <a:r>
              <a:rPr lang="en-US" b="1" dirty="0"/>
              <a:t>Recycler (1998)</a:t>
            </a:r>
          </a:p>
          <a:p>
            <a:pPr marL="282575" lvl="1" indent="0">
              <a:spcBef>
                <a:spcPts val="300"/>
              </a:spcBef>
              <a:buNone/>
            </a:pPr>
            <a:r>
              <a:rPr lang="en-US" sz="1800" dirty="0"/>
              <a:t>- 3.3 km permanent magnet 8 GeV ring</a:t>
            </a:r>
          </a:p>
          <a:p>
            <a:pPr marL="282575" lvl="1" indent="0">
              <a:spcBef>
                <a:spcPts val="300"/>
              </a:spcBef>
              <a:buNone/>
            </a:pPr>
            <a:r>
              <a:rPr lang="en-US" sz="1800" dirty="0"/>
              <a:t>- Slip-stacking 12 Booster batches, ~56x10</a:t>
            </a:r>
            <a:r>
              <a:rPr lang="en-US" sz="1800" baseline="30000" dirty="0"/>
              <a:t>12</a:t>
            </a:r>
            <a:r>
              <a:rPr lang="en-US" sz="1800" dirty="0"/>
              <a:t> p</a:t>
            </a:r>
          </a:p>
          <a:p>
            <a:pPr marL="282575" lvl="1" indent="0">
              <a:spcBef>
                <a:spcPts val="300"/>
              </a:spcBef>
              <a:buNone/>
            </a:pPr>
            <a:r>
              <a:rPr lang="en-US" sz="1800" dirty="0"/>
              <a:t>- Also re-bunches beam for Muon Campus</a:t>
            </a:r>
          </a:p>
          <a:p>
            <a:pPr marL="0" indent="0">
              <a:spcBef>
                <a:spcPts val="900"/>
              </a:spcBef>
              <a:buNone/>
            </a:pPr>
            <a:r>
              <a:rPr lang="en-US" b="1" dirty="0"/>
              <a:t>Main Injector (1998)</a:t>
            </a:r>
          </a:p>
          <a:p>
            <a:pPr marL="282575" lvl="1" indent="0">
              <a:spcBef>
                <a:spcPts val="300"/>
              </a:spcBef>
              <a:buNone/>
            </a:pPr>
            <a:r>
              <a:rPr lang="en-US" sz="1800" dirty="0"/>
              <a:t>8 to 120 GeV ramp, cycle </a:t>
            </a:r>
            <a:r>
              <a:rPr lang="en-US" sz="1800"/>
              <a:t>time 1.133s</a:t>
            </a:r>
            <a:endParaRPr lang="en-US" sz="1800" dirty="0"/>
          </a:p>
        </p:txBody>
      </p:sp>
      <p:sp>
        <p:nvSpPr>
          <p:cNvPr id="8" name="Title 7">
            <a:extLst>
              <a:ext uri="{FF2B5EF4-FFF2-40B4-BE49-F238E27FC236}">
                <a16:creationId xmlns:a16="http://schemas.microsoft.com/office/drawing/2014/main" id="{C54614F0-6B81-A8AD-E659-10BF13D91FBF}"/>
              </a:ext>
            </a:extLst>
          </p:cNvPr>
          <p:cNvSpPr>
            <a:spLocks noGrp="1"/>
          </p:cNvSpPr>
          <p:nvPr>
            <p:ph type="title"/>
          </p:nvPr>
        </p:nvSpPr>
        <p:spPr/>
        <p:txBody>
          <a:bodyPr/>
          <a:lstStyle/>
          <a:p>
            <a:r>
              <a:rPr lang="en-US" sz="2000" dirty="0"/>
              <a:t>Introduction to Fermilab accelerators</a:t>
            </a:r>
          </a:p>
        </p:txBody>
      </p:sp>
      <p:pic>
        <p:nvPicPr>
          <p:cNvPr id="7" name="Screen Shot 2016-07-12 at 10.18.34 AM.png" descr="Screen Shot 2016-07-12 at 10.18.34 AM.png">
            <a:extLst>
              <a:ext uri="{FF2B5EF4-FFF2-40B4-BE49-F238E27FC236}">
                <a16:creationId xmlns:a16="http://schemas.microsoft.com/office/drawing/2014/main" id="{089D82EC-8AEC-07F7-9081-094040859B1C}"/>
              </a:ext>
            </a:extLst>
          </p:cNvPr>
          <p:cNvPicPr>
            <a:picLocks noChangeAspect="1"/>
          </p:cNvPicPr>
          <p:nvPr/>
        </p:nvPicPr>
        <p:blipFill rotWithShape="1">
          <a:blip r:embed="rId2"/>
          <a:srcRect r="1577"/>
          <a:stretch/>
        </p:blipFill>
        <p:spPr>
          <a:xfrm>
            <a:off x="5466056" y="787610"/>
            <a:ext cx="3357786" cy="3611881"/>
          </a:xfrm>
          <a:prstGeom prst="rect">
            <a:avLst/>
          </a:prstGeom>
          <a:ln w="12700">
            <a:miter lim="400000"/>
          </a:ln>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67F05C5-94D9-BC73-7267-EE7E9BA44446}"/>
                  </a:ext>
                </a:extLst>
              </p:cNvPr>
              <p:cNvSpPr txBox="1"/>
              <p:nvPr/>
            </p:nvSpPr>
            <p:spPr>
              <a:xfrm>
                <a:off x="7144949" y="396413"/>
                <a:ext cx="1597524" cy="4626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15</m:t>
                          </m:r>
                          <m:r>
                            <a:rPr lang="en-US" sz="1600" b="0" i="1" smtClean="0">
                              <a:latin typeface="Cambria Math" panose="02040503050406030204" pitchFamily="18" charset="0"/>
                            </a:rPr>
                            <m:t>𝐻𝑧</m:t>
                          </m:r>
                        </m:den>
                      </m:f>
                      <m:r>
                        <a:rPr lang="en-US" sz="1600" b="0" i="1" smtClean="0">
                          <a:latin typeface="Cambria Math" panose="02040503050406030204" pitchFamily="18" charset="0"/>
                        </a:rPr>
                        <m:t>=0.067 </m:t>
                      </m:r>
                      <m:r>
                        <a:rPr lang="en-US" sz="1600" b="0" i="1" smtClean="0">
                          <a:latin typeface="Cambria Math" panose="02040503050406030204" pitchFamily="18" charset="0"/>
                        </a:rPr>
                        <m:t>𝑠</m:t>
                      </m:r>
                    </m:oMath>
                  </m:oMathPara>
                </a14:m>
                <a:endParaRPr lang="en-US" sz="1600" dirty="0"/>
              </a:p>
            </p:txBody>
          </p:sp>
        </mc:Choice>
        <mc:Fallback xmlns="">
          <p:sp>
            <p:nvSpPr>
              <p:cNvPr id="13" name="TextBox 12">
                <a:extLst>
                  <a:ext uri="{FF2B5EF4-FFF2-40B4-BE49-F238E27FC236}">
                    <a16:creationId xmlns:a16="http://schemas.microsoft.com/office/drawing/2014/main" id="{A67F05C5-94D9-BC73-7267-EE7E9BA44446}"/>
                  </a:ext>
                </a:extLst>
              </p:cNvPr>
              <p:cNvSpPr txBox="1">
                <a:spLocks noRot="1" noChangeAspect="1" noMove="1" noResize="1" noEditPoints="1" noAdjustHandles="1" noChangeArrowheads="1" noChangeShapeType="1" noTextEdit="1"/>
              </p:cNvSpPr>
              <p:nvPr/>
            </p:nvSpPr>
            <p:spPr>
              <a:xfrm>
                <a:off x="7144949" y="396413"/>
                <a:ext cx="1597524" cy="462627"/>
              </a:xfrm>
              <a:prstGeom prst="rect">
                <a:avLst/>
              </a:prstGeom>
              <a:blipFill>
                <a:blip r:embed="rId3"/>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1DE67FAA-98CF-CEBA-0127-4B52A061ACB5}"/>
              </a:ext>
            </a:extLst>
          </p:cNvPr>
          <p:cNvSpPr txBox="1"/>
          <p:nvPr/>
        </p:nvSpPr>
        <p:spPr>
          <a:xfrm>
            <a:off x="6256357" y="4407634"/>
            <a:ext cx="1497718" cy="307777"/>
          </a:xfrm>
          <a:prstGeom prst="rect">
            <a:avLst/>
          </a:prstGeom>
          <a:noFill/>
        </p:spPr>
        <p:txBody>
          <a:bodyPr wrap="none" rtlCol="0">
            <a:spAutoFit/>
          </a:bodyPr>
          <a:lstStyle/>
          <a:p>
            <a:r>
              <a:rPr lang="en-US" sz="1400" dirty="0"/>
              <a:t>1.33s cycle shown</a:t>
            </a:r>
          </a:p>
        </p:txBody>
      </p:sp>
      <p:cxnSp>
        <p:nvCxnSpPr>
          <p:cNvPr id="19" name="Straight Connector 18">
            <a:extLst>
              <a:ext uri="{FF2B5EF4-FFF2-40B4-BE49-F238E27FC236}">
                <a16:creationId xmlns:a16="http://schemas.microsoft.com/office/drawing/2014/main" id="{46197A4A-1472-E011-5ACC-AE1D6F227D82}"/>
              </a:ext>
            </a:extLst>
          </p:cNvPr>
          <p:cNvCxnSpPr/>
          <p:nvPr/>
        </p:nvCxnSpPr>
        <p:spPr>
          <a:xfrm>
            <a:off x="6968283" y="516157"/>
            <a:ext cx="0" cy="1965273"/>
          </a:xfrm>
          <a:prstGeom prst="line">
            <a:avLst/>
          </a:prstGeom>
          <a:ln w="12700">
            <a:solidFill>
              <a:schemeClr val="tx1"/>
            </a:solidFill>
          </a:ln>
          <a:effectLst/>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AFFD2904-9E6F-05CD-0A69-69D13196FF1E}"/>
              </a:ext>
            </a:extLst>
          </p:cNvPr>
          <p:cNvCxnSpPr/>
          <p:nvPr/>
        </p:nvCxnSpPr>
        <p:spPr>
          <a:xfrm>
            <a:off x="7016180" y="516158"/>
            <a:ext cx="0" cy="1965273"/>
          </a:xfrm>
          <a:prstGeom prst="line">
            <a:avLst/>
          </a:prstGeom>
          <a:ln w="12700">
            <a:solidFill>
              <a:schemeClr val="tx1"/>
            </a:solidFill>
          </a:ln>
          <a:effectLst/>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C6B316C5-B9C7-D612-FF17-0D56E4084F83}"/>
              </a:ext>
            </a:extLst>
          </p:cNvPr>
          <p:cNvCxnSpPr/>
          <p:nvPr/>
        </p:nvCxnSpPr>
        <p:spPr>
          <a:xfrm>
            <a:off x="6811529" y="658986"/>
            <a:ext cx="156754" cy="0"/>
          </a:xfrm>
          <a:prstGeom prst="straightConnector1">
            <a:avLst/>
          </a:prstGeom>
          <a:ln w="12700">
            <a:tailEnd type="triangle" w="med" len="sm"/>
          </a:ln>
          <a:effectLst/>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2A11FAE5-96FE-3B11-309B-4D821DA824D1}"/>
              </a:ext>
            </a:extLst>
          </p:cNvPr>
          <p:cNvCxnSpPr>
            <a:cxnSpLocks/>
          </p:cNvCxnSpPr>
          <p:nvPr/>
        </p:nvCxnSpPr>
        <p:spPr>
          <a:xfrm flipH="1">
            <a:off x="7016180" y="663338"/>
            <a:ext cx="175065" cy="0"/>
          </a:xfrm>
          <a:prstGeom prst="straightConnector1">
            <a:avLst/>
          </a:prstGeom>
          <a:ln w="12700">
            <a:tailEnd type="triangle" w="med" len="sm"/>
          </a:ln>
          <a:effectLst/>
        </p:spPr>
        <p:style>
          <a:lnRef idx="2">
            <a:schemeClr val="dk1"/>
          </a:lnRef>
          <a:fillRef idx="0">
            <a:schemeClr val="dk1"/>
          </a:fillRef>
          <a:effectRef idx="1">
            <a:schemeClr val="dk1"/>
          </a:effectRef>
          <a:fontRef idx="minor">
            <a:schemeClr val="tx1"/>
          </a:fontRef>
        </p:style>
      </p:cxnSp>
      <p:sp>
        <p:nvSpPr>
          <p:cNvPr id="2" name="Slide Number Placeholder 5">
            <a:extLst>
              <a:ext uri="{FF2B5EF4-FFF2-40B4-BE49-F238E27FC236}">
                <a16:creationId xmlns:a16="http://schemas.microsoft.com/office/drawing/2014/main" id="{66931687-E491-411B-616B-F9AD1DADD967}"/>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4</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7BACAA5D-3F64-0B5E-DC41-DFE9661BA922}"/>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0" name="Footer Placeholder 4">
            <a:extLst>
              <a:ext uri="{FF2B5EF4-FFF2-40B4-BE49-F238E27FC236}">
                <a16:creationId xmlns:a16="http://schemas.microsoft.com/office/drawing/2014/main" id="{B714C1EA-064C-1B9F-B93B-415C84BBFEC1}"/>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2816045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FACD36-73BE-17F9-2958-C4DE157B71E6}"/>
              </a:ext>
            </a:extLst>
          </p:cNvPr>
          <p:cNvSpPr>
            <a:spLocks noGrp="1"/>
          </p:cNvSpPr>
          <p:nvPr>
            <p:ph type="title"/>
          </p:nvPr>
        </p:nvSpPr>
        <p:spPr/>
        <p:txBody>
          <a:bodyPr/>
          <a:lstStyle/>
          <a:p>
            <a:r>
              <a:rPr lang="en-US" sz="2000" dirty="0"/>
              <a:t>Accelerator Complex in PIP-II / LBNF era (pre ACE plan)</a:t>
            </a:r>
          </a:p>
        </p:txBody>
      </p:sp>
      <p:pic>
        <p:nvPicPr>
          <p:cNvPr id="9" name="Picture 8">
            <a:extLst>
              <a:ext uri="{FF2B5EF4-FFF2-40B4-BE49-F238E27FC236}">
                <a16:creationId xmlns:a16="http://schemas.microsoft.com/office/drawing/2014/main" id="{276B36CF-6F40-8D80-BA37-94C33710BD29}"/>
              </a:ext>
            </a:extLst>
          </p:cNvPr>
          <p:cNvPicPr>
            <a:picLocks noChangeAspect="1"/>
          </p:cNvPicPr>
          <p:nvPr/>
        </p:nvPicPr>
        <p:blipFill>
          <a:blip r:embed="rId2"/>
          <a:stretch>
            <a:fillRect/>
          </a:stretch>
        </p:blipFill>
        <p:spPr>
          <a:xfrm>
            <a:off x="636588" y="666001"/>
            <a:ext cx="5933630" cy="3847852"/>
          </a:xfrm>
          <a:prstGeom prst="rect">
            <a:avLst/>
          </a:prstGeom>
        </p:spPr>
      </p:pic>
      <p:sp>
        <p:nvSpPr>
          <p:cNvPr id="2" name="Slide Number Placeholder 5">
            <a:extLst>
              <a:ext uri="{FF2B5EF4-FFF2-40B4-BE49-F238E27FC236}">
                <a16:creationId xmlns:a16="http://schemas.microsoft.com/office/drawing/2014/main" id="{45B872E2-2EF2-5804-2FB7-E77D57BD48B6}"/>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5</a:t>
            </a:fld>
            <a:endParaRPr lang="en-US" altLang="en-US" sz="1350" b="1" dirty="0">
              <a:solidFill>
                <a:srgbClr val="004C97"/>
              </a:solidFill>
              <a:latin typeface="Helvetica" panose="020B0604020202020204" pitchFamily="34" charset="0"/>
            </a:endParaRPr>
          </a:p>
        </p:txBody>
      </p:sp>
      <p:sp>
        <p:nvSpPr>
          <p:cNvPr id="7" name="Date Placeholder 3">
            <a:extLst>
              <a:ext uri="{FF2B5EF4-FFF2-40B4-BE49-F238E27FC236}">
                <a16:creationId xmlns:a16="http://schemas.microsoft.com/office/drawing/2014/main" id="{965A4C5A-5EBC-9258-FA65-14E23CB09E4E}"/>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8" name="Footer Placeholder 4">
            <a:extLst>
              <a:ext uri="{FF2B5EF4-FFF2-40B4-BE49-F238E27FC236}">
                <a16:creationId xmlns:a16="http://schemas.microsoft.com/office/drawing/2014/main" id="{CF814D7D-FFEA-6982-2097-A54948C1B845}"/>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
        <p:nvSpPr>
          <p:cNvPr id="4" name="Content Placeholder 8">
            <a:extLst>
              <a:ext uri="{FF2B5EF4-FFF2-40B4-BE49-F238E27FC236}">
                <a16:creationId xmlns:a16="http://schemas.microsoft.com/office/drawing/2014/main" id="{AD0AC27E-D8DB-CC85-FE2C-387DD4DB1229}"/>
              </a:ext>
            </a:extLst>
          </p:cNvPr>
          <p:cNvSpPr>
            <a:spLocks noGrp="1"/>
          </p:cNvSpPr>
          <p:nvPr>
            <p:ph idx="1"/>
          </p:nvPr>
        </p:nvSpPr>
        <p:spPr>
          <a:xfrm flipH="1">
            <a:off x="6687609" y="1765089"/>
            <a:ext cx="2039192" cy="679731"/>
          </a:xfrm>
        </p:spPr>
        <p:txBody>
          <a:bodyPr/>
          <a:lstStyle/>
          <a:p>
            <a:pPr marL="0" indent="0">
              <a:spcBef>
                <a:spcPts val="300"/>
              </a:spcBef>
              <a:buNone/>
            </a:pPr>
            <a:r>
              <a:rPr lang="en-US" b="1">
                <a:solidFill>
                  <a:schemeClr val="accent5"/>
                </a:solidFill>
              </a:rPr>
              <a:t>PIP-II Linac</a:t>
            </a:r>
          </a:p>
          <a:p>
            <a:pPr marL="0" indent="0">
              <a:spcBef>
                <a:spcPts val="300"/>
              </a:spcBef>
              <a:buNone/>
            </a:pPr>
            <a:r>
              <a:rPr lang="en-US" sz="1800">
                <a:solidFill>
                  <a:schemeClr val="accent5"/>
                </a:solidFill>
              </a:rPr>
              <a:t>8-GeV, 2mA, CW</a:t>
            </a:r>
            <a:endParaRPr lang="en-US" sz="1800" dirty="0">
              <a:solidFill>
                <a:schemeClr val="accent5"/>
              </a:solidFill>
            </a:endParaRPr>
          </a:p>
        </p:txBody>
      </p:sp>
      <p:sp>
        <p:nvSpPr>
          <p:cNvPr id="5" name="Content Placeholder 8">
            <a:extLst>
              <a:ext uri="{FF2B5EF4-FFF2-40B4-BE49-F238E27FC236}">
                <a16:creationId xmlns:a16="http://schemas.microsoft.com/office/drawing/2014/main" id="{0966B93F-A05D-D77E-E516-E8B7270FB045}"/>
              </a:ext>
            </a:extLst>
          </p:cNvPr>
          <p:cNvSpPr txBox="1">
            <a:spLocks/>
          </p:cNvSpPr>
          <p:nvPr/>
        </p:nvSpPr>
        <p:spPr>
          <a:xfrm flipH="1">
            <a:off x="6687609" y="2523102"/>
            <a:ext cx="2314323" cy="1020229"/>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300"/>
              </a:spcBef>
              <a:buFont typeface="Arial" charset="0"/>
              <a:buNone/>
            </a:pPr>
            <a:r>
              <a:rPr lang="en-US" b="1">
                <a:solidFill>
                  <a:srgbClr val="FFC000"/>
                </a:solidFill>
              </a:rPr>
              <a:t>LBNF Beamline</a:t>
            </a:r>
          </a:p>
          <a:p>
            <a:pPr marL="0" indent="0">
              <a:spcBef>
                <a:spcPts val="300"/>
              </a:spcBef>
              <a:buFont typeface="Arial" charset="0"/>
              <a:buNone/>
            </a:pPr>
            <a:r>
              <a:rPr lang="en-US" b="1">
                <a:solidFill>
                  <a:srgbClr val="FFC000"/>
                </a:solidFill>
              </a:rPr>
              <a:t>to DUNE experiment</a:t>
            </a:r>
          </a:p>
          <a:p>
            <a:pPr marL="0" indent="0">
              <a:spcBef>
                <a:spcPts val="300"/>
              </a:spcBef>
              <a:buFont typeface="Arial" charset="0"/>
              <a:buNone/>
            </a:pPr>
            <a:r>
              <a:rPr lang="en-US">
                <a:solidFill>
                  <a:srgbClr val="FFC000"/>
                </a:solidFill>
              </a:rPr>
              <a:t>120 GeV, 1.2-2.4 MW</a:t>
            </a:r>
          </a:p>
        </p:txBody>
      </p:sp>
      <p:sp>
        <p:nvSpPr>
          <p:cNvPr id="11" name="Content Placeholder 8">
            <a:extLst>
              <a:ext uri="{FF2B5EF4-FFF2-40B4-BE49-F238E27FC236}">
                <a16:creationId xmlns:a16="http://schemas.microsoft.com/office/drawing/2014/main" id="{0FCD168C-0750-C04D-8C8D-D6D0B08DFEB9}"/>
              </a:ext>
            </a:extLst>
          </p:cNvPr>
          <p:cNvSpPr txBox="1">
            <a:spLocks/>
          </p:cNvSpPr>
          <p:nvPr/>
        </p:nvSpPr>
        <p:spPr>
          <a:xfrm flipH="1">
            <a:off x="6687609" y="651408"/>
            <a:ext cx="2039192" cy="954861"/>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300"/>
              </a:spcBef>
              <a:buFont typeface="Arial" charset="0"/>
              <a:buNone/>
            </a:pPr>
            <a:r>
              <a:rPr lang="en-US" b="1">
                <a:solidFill>
                  <a:srgbClr val="FF0000"/>
                </a:solidFill>
              </a:rPr>
              <a:t>Proton Complex</a:t>
            </a:r>
          </a:p>
          <a:p>
            <a:pPr marL="0" indent="0">
              <a:spcBef>
                <a:spcPts val="300"/>
              </a:spcBef>
              <a:buFont typeface="Arial" charset="0"/>
              <a:buNone/>
            </a:pPr>
            <a:r>
              <a:rPr lang="en-US">
                <a:solidFill>
                  <a:srgbClr val="FF0000"/>
                </a:solidFill>
              </a:rPr>
              <a:t>Booster, Recycler Main Injector</a:t>
            </a:r>
            <a:endParaRPr lang="en-US" dirty="0">
              <a:solidFill>
                <a:srgbClr val="FF0000"/>
              </a:solidFill>
            </a:endParaRPr>
          </a:p>
        </p:txBody>
      </p:sp>
    </p:spTree>
    <p:extLst>
      <p:ext uri="{BB962C8B-B14F-4D97-AF65-F5344CB8AC3E}">
        <p14:creationId xmlns:p14="http://schemas.microsoft.com/office/powerpoint/2010/main" val="2753039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2E4DDF-110B-1E46-AC7D-9629E1E90CA5}"/>
              </a:ext>
            </a:extLst>
          </p:cNvPr>
          <p:cNvSpPr>
            <a:spLocks noGrp="1"/>
          </p:cNvSpPr>
          <p:nvPr>
            <p:ph type="title"/>
          </p:nvPr>
        </p:nvSpPr>
        <p:spPr/>
        <p:txBody>
          <a:bodyPr/>
          <a:lstStyle/>
          <a:p>
            <a:r>
              <a:rPr lang="en-US" sz="2000" dirty="0"/>
              <a:t>PIP-II Major Milestones</a:t>
            </a:r>
          </a:p>
        </p:txBody>
      </p:sp>
      <p:graphicFrame>
        <p:nvGraphicFramePr>
          <p:cNvPr id="8" name="Diagram 7">
            <a:extLst>
              <a:ext uri="{FF2B5EF4-FFF2-40B4-BE49-F238E27FC236}">
                <a16:creationId xmlns:a16="http://schemas.microsoft.com/office/drawing/2014/main" id="{7095C0DC-2B88-3A4D-A62C-6A9F000F8769}"/>
              </a:ext>
            </a:extLst>
          </p:cNvPr>
          <p:cNvGraphicFramePr/>
          <p:nvPr>
            <p:extLst>
              <p:ext uri="{D42A27DB-BD31-4B8C-83A1-F6EECF244321}">
                <p14:modId xmlns:p14="http://schemas.microsoft.com/office/powerpoint/2010/main" val="358798837"/>
              </p:ext>
            </p:extLst>
          </p:nvPr>
        </p:nvGraphicFramePr>
        <p:xfrm>
          <a:off x="228600" y="1661213"/>
          <a:ext cx="8686800" cy="2096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Box 16">
            <a:extLst>
              <a:ext uri="{FF2B5EF4-FFF2-40B4-BE49-F238E27FC236}">
                <a16:creationId xmlns:a16="http://schemas.microsoft.com/office/drawing/2014/main" id="{86370163-3019-6147-A4BE-99F19E9B4335}"/>
              </a:ext>
            </a:extLst>
          </p:cNvPr>
          <p:cNvSpPr txBox="1"/>
          <p:nvPr/>
        </p:nvSpPr>
        <p:spPr>
          <a:xfrm>
            <a:off x="1268497" y="3956429"/>
            <a:ext cx="1244508" cy="646331"/>
          </a:xfrm>
          <a:prstGeom prst="rect">
            <a:avLst/>
          </a:prstGeom>
          <a:noFill/>
          <a:ln>
            <a:noFill/>
          </a:ln>
        </p:spPr>
        <p:txBody>
          <a:bodyPr wrap="none" rtlCol="0">
            <a:spAutoFit/>
          </a:bodyPr>
          <a:lstStyle/>
          <a:p>
            <a:r>
              <a:rPr lang="en-US" sz="1200" b="1" dirty="0"/>
              <a:t>Mar 2019</a:t>
            </a:r>
          </a:p>
          <a:p>
            <a:r>
              <a:rPr lang="en-US" sz="1200" dirty="0"/>
              <a:t>Linac Complex</a:t>
            </a:r>
          </a:p>
          <a:p>
            <a:r>
              <a:rPr lang="en-US" sz="1200" dirty="0"/>
              <a:t>Ground-Breaking</a:t>
            </a:r>
          </a:p>
        </p:txBody>
      </p:sp>
      <p:cxnSp>
        <p:nvCxnSpPr>
          <p:cNvPr id="50" name="Straight Connector 49">
            <a:extLst>
              <a:ext uri="{FF2B5EF4-FFF2-40B4-BE49-F238E27FC236}">
                <a16:creationId xmlns:a16="http://schemas.microsoft.com/office/drawing/2014/main" id="{B40C5417-CDD5-7F4B-9B71-6F6E635853CC}"/>
              </a:ext>
            </a:extLst>
          </p:cNvPr>
          <p:cNvCxnSpPr/>
          <p:nvPr/>
        </p:nvCxnSpPr>
        <p:spPr>
          <a:xfrm flipV="1">
            <a:off x="431015" y="850900"/>
            <a:ext cx="0" cy="1720850"/>
          </a:xfrm>
          <a:prstGeom prst="line">
            <a:avLst/>
          </a:prstGeom>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274B5E05-3991-7B4F-AA99-7E11C6AC39B0}"/>
              </a:ext>
            </a:extLst>
          </p:cNvPr>
          <p:cNvSpPr txBox="1"/>
          <p:nvPr/>
        </p:nvSpPr>
        <p:spPr>
          <a:xfrm>
            <a:off x="431014" y="798401"/>
            <a:ext cx="1433790" cy="646331"/>
          </a:xfrm>
          <a:prstGeom prst="rect">
            <a:avLst/>
          </a:prstGeom>
          <a:noFill/>
          <a:ln>
            <a:noFill/>
          </a:ln>
        </p:spPr>
        <p:txBody>
          <a:bodyPr wrap="none" rtlCol="0">
            <a:spAutoFit/>
          </a:bodyPr>
          <a:lstStyle/>
          <a:p>
            <a:r>
              <a:rPr lang="en-US" sz="1200" b="1" dirty="0"/>
              <a:t>Mar 2018</a:t>
            </a:r>
          </a:p>
          <a:p>
            <a:r>
              <a:rPr lang="en-US" sz="1200" dirty="0"/>
              <a:t>Approve Alternative</a:t>
            </a:r>
          </a:p>
          <a:p>
            <a:r>
              <a:rPr lang="en-US" sz="1200" dirty="0"/>
              <a:t>Selection (</a:t>
            </a:r>
            <a:r>
              <a:rPr lang="en-US" sz="1200" dirty="0">
                <a:solidFill>
                  <a:srgbClr val="FF0000"/>
                </a:solidFill>
              </a:rPr>
              <a:t>CD-1</a:t>
            </a:r>
            <a:r>
              <a:rPr lang="en-US" sz="1200" dirty="0"/>
              <a:t>)</a:t>
            </a:r>
          </a:p>
        </p:txBody>
      </p:sp>
      <p:cxnSp>
        <p:nvCxnSpPr>
          <p:cNvPr id="52" name="Straight Connector 51">
            <a:extLst>
              <a:ext uri="{FF2B5EF4-FFF2-40B4-BE49-F238E27FC236}">
                <a16:creationId xmlns:a16="http://schemas.microsoft.com/office/drawing/2014/main" id="{30BF1E21-DE1F-9346-9B6A-672C88E82B24}"/>
              </a:ext>
            </a:extLst>
          </p:cNvPr>
          <p:cNvCxnSpPr/>
          <p:nvPr/>
        </p:nvCxnSpPr>
        <p:spPr>
          <a:xfrm flipV="1">
            <a:off x="1266637" y="2820203"/>
            <a:ext cx="0" cy="1720850"/>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1489CB26-31CF-3D43-B620-84D688B8E9A2}"/>
              </a:ext>
            </a:extLst>
          </p:cNvPr>
          <p:cNvCxnSpPr>
            <a:cxnSpLocks/>
          </p:cNvCxnSpPr>
          <p:nvPr/>
        </p:nvCxnSpPr>
        <p:spPr>
          <a:xfrm flipV="1">
            <a:off x="2189729" y="2865429"/>
            <a:ext cx="0" cy="976105"/>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F47867CA-BCED-7E46-8D70-1AD8BBAAAC8F}"/>
              </a:ext>
            </a:extLst>
          </p:cNvPr>
          <p:cNvCxnSpPr>
            <a:cxnSpLocks/>
          </p:cNvCxnSpPr>
          <p:nvPr/>
        </p:nvCxnSpPr>
        <p:spPr>
          <a:xfrm flipV="1">
            <a:off x="2470076" y="850900"/>
            <a:ext cx="0" cy="1720851"/>
          </a:xfrm>
          <a:prstGeom prst="line">
            <a:avLst/>
          </a:prstGeom>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EAE1E39C-561D-1A4F-8C29-C40DBDECD70A}"/>
              </a:ext>
            </a:extLst>
          </p:cNvPr>
          <p:cNvSpPr txBox="1"/>
          <p:nvPr/>
        </p:nvSpPr>
        <p:spPr>
          <a:xfrm>
            <a:off x="2207995" y="3033621"/>
            <a:ext cx="1132811" cy="830997"/>
          </a:xfrm>
          <a:prstGeom prst="rect">
            <a:avLst/>
          </a:prstGeom>
          <a:noFill/>
          <a:ln>
            <a:noFill/>
          </a:ln>
        </p:spPr>
        <p:txBody>
          <a:bodyPr wrap="none" rtlCol="0">
            <a:spAutoFit/>
          </a:bodyPr>
          <a:lstStyle/>
          <a:p>
            <a:r>
              <a:rPr lang="en-US" sz="1200" b="1" dirty="0"/>
              <a:t>Jul 2020</a:t>
            </a:r>
          </a:p>
          <a:p>
            <a:r>
              <a:rPr lang="en-US" sz="1200" dirty="0" err="1"/>
              <a:t>Cryoplant</a:t>
            </a:r>
            <a:r>
              <a:rPr lang="en-US" sz="1200" dirty="0"/>
              <a:t> Bldg.</a:t>
            </a:r>
          </a:p>
          <a:p>
            <a:r>
              <a:rPr lang="en-US" sz="1200" dirty="0"/>
              <a:t>Construction </a:t>
            </a:r>
          </a:p>
          <a:p>
            <a:r>
              <a:rPr lang="en-US" sz="1200" dirty="0"/>
              <a:t>Approved</a:t>
            </a:r>
          </a:p>
        </p:txBody>
      </p:sp>
      <p:cxnSp>
        <p:nvCxnSpPr>
          <p:cNvPr id="59" name="Straight Connector 58">
            <a:extLst>
              <a:ext uri="{FF2B5EF4-FFF2-40B4-BE49-F238E27FC236}">
                <a16:creationId xmlns:a16="http://schemas.microsoft.com/office/drawing/2014/main" id="{CE812A27-D019-7A46-8FF6-1153A97A2074}"/>
              </a:ext>
            </a:extLst>
          </p:cNvPr>
          <p:cNvCxnSpPr>
            <a:cxnSpLocks/>
          </p:cNvCxnSpPr>
          <p:nvPr/>
        </p:nvCxnSpPr>
        <p:spPr>
          <a:xfrm flipV="1">
            <a:off x="2734422" y="1729959"/>
            <a:ext cx="0" cy="794818"/>
          </a:xfrm>
          <a:prstGeom prst="line">
            <a:avLst/>
          </a:prstGeom>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70A9EE76-34B9-C846-B584-F8B80BE1C0C3}"/>
              </a:ext>
            </a:extLst>
          </p:cNvPr>
          <p:cNvSpPr txBox="1"/>
          <p:nvPr/>
        </p:nvSpPr>
        <p:spPr>
          <a:xfrm>
            <a:off x="2470076" y="799251"/>
            <a:ext cx="1505861" cy="646331"/>
          </a:xfrm>
          <a:prstGeom prst="rect">
            <a:avLst/>
          </a:prstGeom>
          <a:noFill/>
          <a:ln>
            <a:noFill/>
          </a:ln>
        </p:spPr>
        <p:txBody>
          <a:bodyPr wrap="none" rtlCol="0">
            <a:spAutoFit/>
          </a:bodyPr>
          <a:lstStyle/>
          <a:p>
            <a:r>
              <a:rPr lang="en-US" sz="1200" b="1" dirty="0"/>
              <a:t>Dec 2020</a:t>
            </a:r>
          </a:p>
          <a:p>
            <a:r>
              <a:rPr lang="en-US" sz="1200" dirty="0"/>
              <a:t>Approve Scope, Cost,</a:t>
            </a:r>
          </a:p>
          <a:p>
            <a:r>
              <a:rPr lang="en-US" sz="1200" dirty="0"/>
              <a:t>Schedule (</a:t>
            </a:r>
            <a:r>
              <a:rPr lang="en-US" sz="1200" dirty="0">
                <a:solidFill>
                  <a:srgbClr val="FF0000"/>
                </a:solidFill>
              </a:rPr>
              <a:t>CD-2</a:t>
            </a:r>
            <a:r>
              <a:rPr lang="en-US" sz="1200" dirty="0"/>
              <a:t>)</a:t>
            </a:r>
          </a:p>
        </p:txBody>
      </p:sp>
      <p:sp>
        <p:nvSpPr>
          <p:cNvPr id="62" name="TextBox 61">
            <a:extLst>
              <a:ext uri="{FF2B5EF4-FFF2-40B4-BE49-F238E27FC236}">
                <a16:creationId xmlns:a16="http://schemas.microsoft.com/office/drawing/2014/main" id="{38798BC8-0AD5-B74B-8AF2-11E237608AD6}"/>
              </a:ext>
            </a:extLst>
          </p:cNvPr>
          <p:cNvSpPr txBox="1"/>
          <p:nvPr/>
        </p:nvSpPr>
        <p:spPr>
          <a:xfrm>
            <a:off x="2734422" y="1715399"/>
            <a:ext cx="1565300" cy="646331"/>
          </a:xfrm>
          <a:prstGeom prst="rect">
            <a:avLst/>
          </a:prstGeom>
          <a:noFill/>
          <a:ln>
            <a:noFill/>
          </a:ln>
        </p:spPr>
        <p:txBody>
          <a:bodyPr wrap="none" rtlCol="0">
            <a:spAutoFit/>
          </a:bodyPr>
          <a:lstStyle/>
          <a:p>
            <a:r>
              <a:rPr lang="en-US" sz="1200" b="1" dirty="0"/>
              <a:t>Mar 2021</a:t>
            </a:r>
          </a:p>
          <a:p>
            <a:r>
              <a:rPr lang="en-US" sz="1200" dirty="0"/>
              <a:t>Approve Long-Lead</a:t>
            </a:r>
          </a:p>
          <a:p>
            <a:r>
              <a:rPr lang="en-US" sz="1200" dirty="0"/>
              <a:t>Procurements (</a:t>
            </a:r>
            <a:r>
              <a:rPr lang="en-US" sz="1200" dirty="0">
                <a:solidFill>
                  <a:srgbClr val="FF0000"/>
                </a:solidFill>
              </a:rPr>
              <a:t>CD-3a</a:t>
            </a:r>
            <a:r>
              <a:rPr lang="en-US" sz="1200" dirty="0"/>
              <a:t>)</a:t>
            </a:r>
          </a:p>
        </p:txBody>
      </p:sp>
      <p:cxnSp>
        <p:nvCxnSpPr>
          <p:cNvPr id="64" name="Straight Connector 63">
            <a:extLst>
              <a:ext uri="{FF2B5EF4-FFF2-40B4-BE49-F238E27FC236}">
                <a16:creationId xmlns:a16="http://schemas.microsoft.com/office/drawing/2014/main" id="{84787675-7BA8-124B-BB42-07DA4C8BE925}"/>
              </a:ext>
            </a:extLst>
          </p:cNvPr>
          <p:cNvCxnSpPr>
            <a:cxnSpLocks/>
          </p:cNvCxnSpPr>
          <p:nvPr/>
        </p:nvCxnSpPr>
        <p:spPr>
          <a:xfrm flipV="1">
            <a:off x="3637529" y="2865429"/>
            <a:ext cx="0" cy="976105"/>
          </a:xfrm>
          <a:prstGeom prst="line">
            <a:avLst/>
          </a:prstGeom>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DE388F8A-7CE6-CF45-8B77-76366F27E339}"/>
              </a:ext>
            </a:extLst>
          </p:cNvPr>
          <p:cNvSpPr txBox="1"/>
          <p:nvPr/>
        </p:nvSpPr>
        <p:spPr>
          <a:xfrm>
            <a:off x="3671390" y="3218287"/>
            <a:ext cx="1415644" cy="646331"/>
          </a:xfrm>
          <a:prstGeom prst="rect">
            <a:avLst/>
          </a:prstGeom>
          <a:noFill/>
          <a:ln>
            <a:noFill/>
          </a:ln>
        </p:spPr>
        <p:txBody>
          <a:bodyPr wrap="none" rtlCol="0">
            <a:spAutoFit/>
          </a:bodyPr>
          <a:lstStyle/>
          <a:p>
            <a:r>
              <a:rPr lang="en-US" sz="1200" b="1" dirty="0"/>
              <a:t>Apr 2022</a:t>
            </a:r>
          </a:p>
          <a:p>
            <a:r>
              <a:rPr lang="en-US" sz="1200" dirty="0"/>
              <a:t>Approve Technical</a:t>
            </a:r>
          </a:p>
          <a:p>
            <a:r>
              <a:rPr lang="en-US" sz="1200" dirty="0"/>
              <a:t>Construction (</a:t>
            </a:r>
            <a:r>
              <a:rPr lang="en-US" sz="1200" dirty="0">
                <a:solidFill>
                  <a:srgbClr val="FF0000"/>
                </a:solidFill>
              </a:rPr>
              <a:t>CD-3</a:t>
            </a:r>
            <a:r>
              <a:rPr lang="en-US" sz="1200" dirty="0"/>
              <a:t>)</a:t>
            </a:r>
          </a:p>
        </p:txBody>
      </p:sp>
      <p:sp>
        <p:nvSpPr>
          <p:cNvPr id="66" name="TextBox 65">
            <a:extLst>
              <a:ext uri="{FF2B5EF4-FFF2-40B4-BE49-F238E27FC236}">
                <a16:creationId xmlns:a16="http://schemas.microsoft.com/office/drawing/2014/main" id="{0B1A869E-9A26-0E41-A2C3-932BFABDAC9E}"/>
              </a:ext>
            </a:extLst>
          </p:cNvPr>
          <p:cNvSpPr txBox="1"/>
          <p:nvPr/>
        </p:nvSpPr>
        <p:spPr>
          <a:xfrm>
            <a:off x="6976223" y="800150"/>
            <a:ext cx="1431995" cy="830997"/>
          </a:xfrm>
          <a:prstGeom prst="rect">
            <a:avLst/>
          </a:prstGeom>
          <a:noFill/>
          <a:ln>
            <a:noFill/>
          </a:ln>
        </p:spPr>
        <p:txBody>
          <a:bodyPr wrap="none" rtlCol="0">
            <a:spAutoFit/>
          </a:bodyPr>
          <a:lstStyle/>
          <a:p>
            <a:r>
              <a:rPr lang="en-US" sz="1200" b="1" dirty="0"/>
              <a:t>Oct 2026</a:t>
            </a:r>
          </a:p>
          <a:p>
            <a:r>
              <a:rPr lang="en-US" sz="1200" dirty="0"/>
              <a:t>Shutdown Complex </a:t>
            </a:r>
          </a:p>
          <a:p>
            <a:r>
              <a:rPr lang="en-US" sz="1200" dirty="0"/>
              <a:t>Operations For</a:t>
            </a:r>
          </a:p>
          <a:p>
            <a:r>
              <a:rPr lang="en-US" sz="1200" dirty="0"/>
              <a:t>Booster Connection</a:t>
            </a:r>
          </a:p>
        </p:txBody>
      </p:sp>
      <p:cxnSp>
        <p:nvCxnSpPr>
          <p:cNvPr id="67" name="Straight Connector 66">
            <a:extLst>
              <a:ext uri="{FF2B5EF4-FFF2-40B4-BE49-F238E27FC236}">
                <a16:creationId xmlns:a16="http://schemas.microsoft.com/office/drawing/2014/main" id="{C6477115-9951-1041-8305-0DD3CB176327}"/>
              </a:ext>
            </a:extLst>
          </p:cNvPr>
          <p:cNvCxnSpPr>
            <a:cxnSpLocks/>
          </p:cNvCxnSpPr>
          <p:nvPr/>
        </p:nvCxnSpPr>
        <p:spPr>
          <a:xfrm flipV="1">
            <a:off x="6976223" y="850900"/>
            <a:ext cx="0" cy="1655244"/>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4669BA38-912E-3C45-A50E-D51E6EEC8EF5}"/>
              </a:ext>
            </a:extLst>
          </p:cNvPr>
          <p:cNvCxnSpPr>
            <a:cxnSpLocks/>
          </p:cNvCxnSpPr>
          <p:nvPr/>
        </p:nvCxnSpPr>
        <p:spPr>
          <a:xfrm flipV="1">
            <a:off x="7319123" y="1730114"/>
            <a:ext cx="0" cy="794818"/>
          </a:xfrm>
          <a:prstGeom prst="line">
            <a:avLst/>
          </a:prstGeom>
        </p:spPr>
        <p:style>
          <a:lnRef idx="1">
            <a:schemeClr val="dk1"/>
          </a:lnRef>
          <a:fillRef idx="0">
            <a:schemeClr val="dk1"/>
          </a:fillRef>
          <a:effectRef idx="0">
            <a:schemeClr val="dk1"/>
          </a:effectRef>
          <a:fontRef idx="minor">
            <a:schemeClr val="tx1"/>
          </a:fontRef>
        </p:style>
      </p:cxnSp>
      <p:sp>
        <p:nvSpPr>
          <p:cNvPr id="74" name="TextBox 73">
            <a:extLst>
              <a:ext uri="{FF2B5EF4-FFF2-40B4-BE49-F238E27FC236}">
                <a16:creationId xmlns:a16="http://schemas.microsoft.com/office/drawing/2014/main" id="{01B5D09C-BAF1-4840-BB74-DD8E2ADFB5E7}"/>
              </a:ext>
            </a:extLst>
          </p:cNvPr>
          <p:cNvSpPr txBox="1"/>
          <p:nvPr/>
        </p:nvSpPr>
        <p:spPr>
          <a:xfrm>
            <a:off x="7293712" y="1708837"/>
            <a:ext cx="1077539" cy="646331"/>
          </a:xfrm>
          <a:prstGeom prst="rect">
            <a:avLst/>
          </a:prstGeom>
          <a:noFill/>
          <a:ln>
            <a:noFill/>
          </a:ln>
        </p:spPr>
        <p:txBody>
          <a:bodyPr wrap="none" rtlCol="0">
            <a:spAutoFit/>
          </a:bodyPr>
          <a:lstStyle/>
          <a:p>
            <a:r>
              <a:rPr lang="en-US" sz="1200" b="1" dirty="0"/>
              <a:t>Jan 2027</a:t>
            </a:r>
          </a:p>
          <a:p>
            <a:r>
              <a:rPr lang="en-US" sz="1200" dirty="0"/>
              <a:t>SRF Linac</a:t>
            </a:r>
          </a:p>
          <a:p>
            <a:r>
              <a:rPr lang="en-US" sz="1200" dirty="0"/>
              <a:t>Comm. Begins</a:t>
            </a:r>
          </a:p>
        </p:txBody>
      </p:sp>
      <p:cxnSp>
        <p:nvCxnSpPr>
          <p:cNvPr id="75" name="Straight Connector 74">
            <a:extLst>
              <a:ext uri="{FF2B5EF4-FFF2-40B4-BE49-F238E27FC236}">
                <a16:creationId xmlns:a16="http://schemas.microsoft.com/office/drawing/2014/main" id="{790F5624-7778-A140-A308-3EC70B402BD5}"/>
              </a:ext>
            </a:extLst>
          </p:cNvPr>
          <p:cNvCxnSpPr>
            <a:cxnSpLocks/>
          </p:cNvCxnSpPr>
          <p:nvPr/>
        </p:nvCxnSpPr>
        <p:spPr>
          <a:xfrm flipV="1">
            <a:off x="8806429" y="2865429"/>
            <a:ext cx="0" cy="976105"/>
          </a:xfrm>
          <a:prstGeom prst="line">
            <a:avLst/>
          </a:prstGeom>
        </p:spPr>
        <p:style>
          <a:lnRef idx="1">
            <a:schemeClr val="dk1"/>
          </a:lnRef>
          <a:fillRef idx="0">
            <a:schemeClr val="dk1"/>
          </a:fillRef>
          <a:effectRef idx="0">
            <a:schemeClr val="dk1"/>
          </a:effectRef>
          <a:fontRef idx="minor">
            <a:schemeClr val="tx1"/>
          </a:fontRef>
        </p:style>
      </p:cxnSp>
      <p:sp>
        <p:nvSpPr>
          <p:cNvPr id="76" name="TextBox 75">
            <a:extLst>
              <a:ext uri="{FF2B5EF4-FFF2-40B4-BE49-F238E27FC236}">
                <a16:creationId xmlns:a16="http://schemas.microsoft.com/office/drawing/2014/main" id="{DEA73B2C-2C17-724F-AA01-25107E033CB0}"/>
              </a:ext>
            </a:extLst>
          </p:cNvPr>
          <p:cNvSpPr txBox="1"/>
          <p:nvPr/>
        </p:nvSpPr>
        <p:spPr>
          <a:xfrm>
            <a:off x="7386822" y="3033621"/>
            <a:ext cx="1407758" cy="830997"/>
          </a:xfrm>
          <a:prstGeom prst="rect">
            <a:avLst/>
          </a:prstGeom>
          <a:noFill/>
          <a:ln>
            <a:noFill/>
          </a:ln>
        </p:spPr>
        <p:txBody>
          <a:bodyPr wrap="none" rtlCol="0">
            <a:spAutoFit/>
          </a:bodyPr>
          <a:lstStyle/>
          <a:p>
            <a:pPr algn="r"/>
            <a:r>
              <a:rPr lang="en-US" sz="1200" b="1" dirty="0"/>
              <a:t>Dec 2028</a:t>
            </a:r>
          </a:p>
          <a:p>
            <a:pPr algn="r"/>
            <a:r>
              <a:rPr lang="en-US" sz="1200" dirty="0"/>
              <a:t>Project Completion</a:t>
            </a:r>
          </a:p>
          <a:p>
            <a:pPr algn="r"/>
            <a:r>
              <a:rPr lang="en-US" sz="1200" dirty="0"/>
              <a:t>Start of Operations </a:t>
            </a:r>
          </a:p>
          <a:p>
            <a:pPr algn="r"/>
            <a:r>
              <a:rPr lang="en-US" sz="1200" dirty="0"/>
              <a:t>(</a:t>
            </a:r>
            <a:r>
              <a:rPr lang="en-US" sz="1200" dirty="0">
                <a:solidFill>
                  <a:srgbClr val="FF0000"/>
                </a:solidFill>
              </a:rPr>
              <a:t>Early CD-4</a:t>
            </a:r>
            <a:r>
              <a:rPr lang="en-US" sz="1200" dirty="0"/>
              <a:t>)</a:t>
            </a:r>
          </a:p>
        </p:txBody>
      </p:sp>
      <p:cxnSp>
        <p:nvCxnSpPr>
          <p:cNvPr id="77" name="Straight Connector 76">
            <a:extLst>
              <a:ext uri="{FF2B5EF4-FFF2-40B4-BE49-F238E27FC236}">
                <a16:creationId xmlns:a16="http://schemas.microsoft.com/office/drawing/2014/main" id="{AE0615E4-03EE-934F-8092-BF6546C06FC8}"/>
              </a:ext>
            </a:extLst>
          </p:cNvPr>
          <p:cNvCxnSpPr>
            <a:cxnSpLocks/>
          </p:cNvCxnSpPr>
          <p:nvPr/>
        </p:nvCxnSpPr>
        <p:spPr>
          <a:xfrm flipV="1">
            <a:off x="5503022" y="1730114"/>
            <a:ext cx="0" cy="794818"/>
          </a:xfrm>
          <a:prstGeom prst="line">
            <a:avLst/>
          </a:prstGeom>
        </p:spPr>
        <p:style>
          <a:lnRef idx="1">
            <a:schemeClr val="dk1"/>
          </a:lnRef>
          <a:fillRef idx="0">
            <a:schemeClr val="dk1"/>
          </a:fillRef>
          <a:effectRef idx="0">
            <a:schemeClr val="dk1"/>
          </a:effectRef>
          <a:fontRef idx="minor">
            <a:schemeClr val="tx1"/>
          </a:fontRef>
        </p:style>
      </p:cxnSp>
      <p:sp>
        <p:nvSpPr>
          <p:cNvPr id="78" name="TextBox 77">
            <a:extLst>
              <a:ext uri="{FF2B5EF4-FFF2-40B4-BE49-F238E27FC236}">
                <a16:creationId xmlns:a16="http://schemas.microsoft.com/office/drawing/2014/main" id="{37350AFA-A3F7-194F-8A47-FA3A3DF432A8}"/>
              </a:ext>
            </a:extLst>
          </p:cNvPr>
          <p:cNvSpPr txBox="1"/>
          <p:nvPr/>
        </p:nvSpPr>
        <p:spPr>
          <a:xfrm>
            <a:off x="5493970" y="1708837"/>
            <a:ext cx="992644" cy="646331"/>
          </a:xfrm>
          <a:prstGeom prst="rect">
            <a:avLst/>
          </a:prstGeom>
          <a:noFill/>
          <a:ln>
            <a:noFill/>
          </a:ln>
        </p:spPr>
        <p:txBody>
          <a:bodyPr wrap="none" rtlCol="0">
            <a:spAutoFit/>
          </a:bodyPr>
          <a:lstStyle/>
          <a:p>
            <a:r>
              <a:rPr lang="en-US" sz="1200" b="1" dirty="0"/>
              <a:t>Sep 2024</a:t>
            </a:r>
          </a:p>
          <a:p>
            <a:r>
              <a:rPr lang="en-US" sz="1200" dirty="0"/>
              <a:t>Linac Tunnel </a:t>
            </a:r>
          </a:p>
          <a:p>
            <a:r>
              <a:rPr lang="en-US" sz="1200" dirty="0"/>
              <a:t>Occupancy</a:t>
            </a:r>
          </a:p>
        </p:txBody>
      </p:sp>
      <p:sp>
        <p:nvSpPr>
          <p:cNvPr id="2" name="Slide Number Placeholder 5">
            <a:extLst>
              <a:ext uri="{FF2B5EF4-FFF2-40B4-BE49-F238E27FC236}">
                <a16:creationId xmlns:a16="http://schemas.microsoft.com/office/drawing/2014/main" id="{4DC74ACB-75AB-1CE6-364D-AD6AEE3892F7}"/>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6</a:t>
            </a:fld>
            <a:endParaRPr lang="en-US" altLang="en-US" sz="1350" b="1" dirty="0">
              <a:solidFill>
                <a:srgbClr val="004C97"/>
              </a:solidFill>
              <a:latin typeface="Helvetica" panose="020B0604020202020204" pitchFamily="34" charset="0"/>
            </a:endParaRPr>
          </a:p>
        </p:txBody>
      </p:sp>
      <p:sp>
        <p:nvSpPr>
          <p:cNvPr id="4" name="Date Placeholder 3">
            <a:extLst>
              <a:ext uri="{FF2B5EF4-FFF2-40B4-BE49-F238E27FC236}">
                <a16:creationId xmlns:a16="http://schemas.microsoft.com/office/drawing/2014/main" id="{FDF7534B-3A0B-CD49-0F87-37881686C1C7}"/>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5" name="Footer Placeholder 4">
            <a:extLst>
              <a:ext uri="{FF2B5EF4-FFF2-40B4-BE49-F238E27FC236}">
                <a16:creationId xmlns:a16="http://schemas.microsoft.com/office/drawing/2014/main" id="{1B48CA6A-0110-5397-CF50-B45170588EEC}"/>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3435751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422D40-B682-D53C-3239-A6B4B8FCA4F0}"/>
              </a:ext>
            </a:extLst>
          </p:cNvPr>
          <p:cNvSpPr>
            <a:spLocks noGrp="1"/>
          </p:cNvSpPr>
          <p:nvPr>
            <p:ph type="title"/>
          </p:nvPr>
        </p:nvSpPr>
        <p:spPr/>
        <p:txBody>
          <a:bodyPr/>
          <a:lstStyle/>
          <a:p>
            <a:r>
              <a:rPr lang="en-US" sz="2000" dirty="0"/>
              <a:t>Accelerator Complex in PIP-II / LBNF era (pre ACE plan)</a:t>
            </a:r>
          </a:p>
        </p:txBody>
      </p:sp>
      <p:pic>
        <p:nvPicPr>
          <p:cNvPr id="11" name="Picture 10">
            <a:extLst>
              <a:ext uri="{FF2B5EF4-FFF2-40B4-BE49-F238E27FC236}">
                <a16:creationId xmlns:a16="http://schemas.microsoft.com/office/drawing/2014/main" id="{0EC7C683-320E-A2C3-6324-E1FD2F77D1FA}"/>
              </a:ext>
            </a:extLst>
          </p:cNvPr>
          <p:cNvPicPr>
            <a:picLocks noChangeAspect="1"/>
          </p:cNvPicPr>
          <p:nvPr/>
        </p:nvPicPr>
        <p:blipFill>
          <a:blip r:embed="rId2"/>
          <a:srcRect/>
          <a:stretch/>
        </p:blipFill>
        <p:spPr>
          <a:xfrm>
            <a:off x="228603" y="2037443"/>
            <a:ext cx="5723674" cy="2509464"/>
          </a:xfrm>
          <a:prstGeom prst="rect">
            <a:avLst/>
          </a:prstGeom>
        </p:spPr>
      </p:pic>
      <p:sp>
        <p:nvSpPr>
          <p:cNvPr id="12" name="Content Placeholder 6">
            <a:extLst>
              <a:ext uri="{FF2B5EF4-FFF2-40B4-BE49-F238E27FC236}">
                <a16:creationId xmlns:a16="http://schemas.microsoft.com/office/drawing/2014/main" id="{19E597CE-E991-5806-FA9C-D62250A8BAA4}"/>
              </a:ext>
            </a:extLst>
          </p:cNvPr>
          <p:cNvSpPr>
            <a:spLocks noGrp="1"/>
          </p:cNvSpPr>
          <p:nvPr>
            <p:ph idx="1"/>
          </p:nvPr>
        </p:nvSpPr>
        <p:spPr>
          <a:xfrm>
            <a:off x="228603" y="620391"/>
            <a:ext cx="8672513" cy="1392968"/>
          </a:xfrm>
        </p:spPr>
        <p:txBody>
          <a:bodyPr/>
          <a:lstStyle/>
          <a:p>
            <a:pPr marL="0" indent="0">
              <a:buNone/>
            </a:pPr>
            <a:r>
              <a:rPr lang="en-US" sz="2000" dirty="0"/>
              <a:t>PIP-II Project provides</a:t>
            </a:r>
          </a:p>
          <a:p>
            <a:pPr lvl="1">
              <a:spcBef>
                <a:spcPts val="600"/>
              </a:spcBef>
            </a:pPr>
            <a:r>
              <a:rPr lang="en-US" sz="1800" dirty="0"/>
              <a:t>New SRF linac for injection into Booster at 800 MeV (present 400 MeV).</a:t>
            </a:r>
          </a:p>
          <a:p>
            <a:pPr lvl="1">
              <a:spcBef>
                <a:spcPts val="600"/>
              </a:spcBef>
            </a:pPr>
            <a:r>
              <a:rPr lang="en-US" sz="1800" dirty="0"/>
              <a:t>Booster cycle rate upgraded to 20 Hz from 15 Hz.</a:t>
            </a:r>
          </a:p>
          <a:p>
            <a:pPr lvl="1">
              <a:spcBef>
                <a:spcPts val="600"/>
              </a:spcBef>
            </a:pPr>
            <a:r>
              <a:rPr lang="en-US" sz="1800" dirty="0"/>
              <a:t>Increased proton beam intensity for 1.2 MW beam power from MI.</a:t>
            </a:r>
            <a:endParaRPr lang="en-US" sz="2000" dirty="0"/>
          </a:p>
        </p:txBody>
      </p:sp>
      <p:sp>
        <p:nvSpPr>
          <p:cNvPr id="2" name="Content Placeholder 6">
            <a:extLst>
              <a:ext uri="{FF2B5EF4-FFF2-40B4-BE49-F238E27FC236}">
                <a16:creationId xmlns:a16="http://schemas.microsoft.com/office/drawing/2014/main" id="{EFC69113-A4E1-7682-7567-8ACFB526EF6F}"/>
              </a:ext>
            </a:extLst>
          </p:cNvPr>
          <p:cNvSpPr txBox="1">
            <a:spLocks/>
          </p:cNvSpPr>
          <p:nvPr/>
        </p:nvSpPr>
        <p:spPr>
          <a:xfrm>
            <a:off x="6016428" y="2392040"/>
            <a:ext cx="1492982" cy="1611916"/>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3275" indent="-230188"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5850"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30188"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charset="0"/>
              <a:buNone/>
            </a:pPr>
            <a:r>
              <a:rPr lang="en-US" sz="1400" b="1" i="1" dirty="0">
                <a:solidFill>
                  <a:schemeClr val="accent3">
                    <a:lumMod val="75000"/>
                  </a:schemeClr>
                </a:solidFill>
              </a:rPr>
              <a:t>Demonstrated</a:t>
            </a:r>
          </a:p>
          <a:p>
            <a:pPr marL="0" indent="0">
              <a:spcBef>
                <a:spcPts val="0"/>
              </a:spcBef>
              <a:buFont typeface="Arial" charset="0"/>
              <a:buNone/>
            </a:pPr>
            <a:endParaRPr lang="en-US" sz="400" b="1" i="1" dirty="0">
              <a:solidFill>
                <a:schemeClr val="accent3">
                  <a:lumMod val="75000"/>
                </a:schemeClr>
              </a:solidFill>
            </a:endParaRPr>
          </a:p>
          <a:p>
            <a:pPr marL="0" indent="0">
              <a:spcBef>
                <a:spcPts val="0"/>
              </a:spcBef>
              <a:buFont typeface="Arial" charset="0"/>
              <a:buNone/>
            </a:pPr>
            <a:r>
              <a:rPr lang="en-US" sz="1400" b="1" dirty="0">
                <a:solidFill>
                  <a:schemeClr val="accent3">
                    <a:lumMod val="75000"/>
                  </a:schemeClr>
                </a:solidFill>
              </a:rPr>
              <a:t>1.133 s</a:t>
            </a:r>
          </a:p>
          <a:p>
            <a:pPr marL="0" indent="0">
              <a:spcBef>
                <a:spcPts val="0"/>
              </a:spcBef>
              <a:buFont typeface="Arial" charset="0"/>
              <a:buNone/>
            </a:pPr>
            <a:endParaRPr lang="en-US" sz="400" b="1" dirty="0">
              <a:solidFill>
                <a:schemeClr val="accent3">
                  <a:lumMod val="75000"/>
                </a:schemeClr>
              </a:solidFill>
            </a:endParaRPr>
          </a:p>
          <a:p>
            <a:pPr marL="0" indent="0">
              <a:spcBef>
                <a:spcPts val="0"/>
              </a:spcBef>
              <a:buFont typeface="Arial" charset="0"/>
              <a:buNone/>
            </a:pPr>
            <a:r>
              <a:rPr lang="en-US" sz="1400" b="1" dirty="0">
                <a:solidFill>
                  <a:schemeClr val="accent3">
                    <a:lumMod val="75000"/>
                  </a:schemeClr>
                </a:solidFill>
              </a:rPr>
              <a:t>4.7-4.9 e12</a:t>
            </a:r>
          </a:p>
          <a:p>
            <a:pPr marL="0" indent="0">
              <a:spcBef>
                <a:spcPts val="0"/>
              </a:spcBef>
              <a:buFont typeface="Arial" charset="0"/>
              <a:buNone/>
            </a:pPr>
            <a:endParaRPr lang="en-US" sz="1400" b="1" dirty="0">
              <a:solidFill>
                <a:schemeClr val="accent3">
                  <a:lumMod val="75000"/>
                </a:schemeClr>
              </a:solidFill>
            </a:endParaRPr>
          </a:p>
          <a:p>
            <a:pPr marL="0" indent="0">
              <a:spcBef>
                <a:spcPts val="0"/>
              </a:spcBef>
              <a:buFont typeface="Arial" charset="0"/>
              <a:buNone/>
            </a:pPr>
            <a:endParaRPr lang="en-US" sz="1400" b="1" dirty="0">
              <a:solidFill>
                <a:schemeClr val="accent3">
                  <a:lumMod val="75000"/>
                </a:schemeClr>
              </a:solidFill>
            </a:endParaRPr>
          </a:p>
          <a:p>
            <a:pPr marL="0" indent="0">
              <a:spcBef>
                <a:spcPts val="0"/>
              </a:spcBef>
              <a:buFont typeface="Arial" charset="0"/>
              <a:buNone/>
            </a:pPr>
            <a:endParaRPr lang="en-US" sz="1200" b="1" dirty="0">
              <a:solidFill>
                <a:schemeClr val="accent3">
                  <a:lumMod val="75000"/>
                </a:schemeClr>
              </a:solidFill>
            </a:endParaRPr>
          </a:p>
          <a:p>
            <a:pPr marL="0" indent="0">
              <a:spcBef>
                <a:spcPts val="0"/>
              </a:spcBef>
              <a:buFont typeface="Arial" charset="0"/>
              <a:buNone/>
            </a:pPr>
            <a:r>
              <a:rPr lang="en-US" sz="1400" b="1" dirty="0">
                <a:solidFill>
                  <a:schemeClr val="accent3">
                    <a:lumMod val="75000"/>
                  </a:schemeClr>
                </a:solidFill>
              </a:rPr>
              <a:t>0.96 MW</a:t>
            </a:r>
          </a:p>
        </p:txBody>
      </p:sp>
      <p:sp>
        <p:nvSpPr>
          <p:cNvPr id="7" name="Slide Number Placeholder 5">
            <a:extLst>
              <a:ext uri="{FF2B5EF4-FFF2-40B4-BE49-F238E27FC236}">
                <a16:creationId xmlns:a16="http://schemas.microsoft.com/office/drawing/2014/main" id="{4E2A0A81-2B82-9E11-185B-ED981CF84F22}"/>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7</a:t>
            </a:fld>
            <a:endParaRPr lang="en-US" altLang="en-US" sz="1350" b="1" dirty="0">
              <a:solidFill>
                <a:srgbClr val="004C97"/>
              </a:solidFill>
              <a:latin typeface="Helvetica" panose="020B0604020202020204" pitchFamily="34" charset="0"/>
            </a:endParaRPr>
          </a:p>
        </p:txBody>
      </p:sp>
      <p:sp>
        <p:nvSpPr>
          <p:cNvPr id="8" name="Date Placeholder 3">
            <a:extLst>
              <a:ext uri="{FF2B5EF4-FFF2-40B4-BE49-F238E27FC236}">
                <a16:creationId xmlns:a16="http://schemas.microsoft.com/office/drawing/2014/main" id="{44E228D3-75CA-625E-191C-A8E59642A966}"/>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9" name="Footer Placeholder 4">
            <a:extLst>
              <a:ext uri="{FF2B5EF4-FFF2-40B4-BE49-F238E27FC236}">
                <a16:creationId xmlns:a16="http://schemas.microsoft.com/office/drawing/2014/main" id="{F9EA309E-7FB1-2CA3-9D62-F1C1DE8BCCA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607439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422D40-B682-D53C-3239-A6B4B8FCA4F0}"/>
              </a:ext>
            </a:extLst>
          </p:cNvPr>
          <p:cNvSpPr>
            <a:spLocks noGrp="1"/>
          </p:cNvSpPr>
          <p:nvPr>
            <p:ph type="title"/>
          </p:nvPr>
        </p:nvSpPr>
        <p:spPr/>
        <p:txBody>
          <a:bodyPr/>
          <a:lstStyle/>
          <a:p>
            <a:r>
              <a:rPr lang="en-US" sz="2000" dirty="0"/>
              <a:t>Accelerator Complex in PIP-II / </a:t>
            </a:r>
            <a:r>
              <a:rPr lang="en-US" sz="2000"/>
              <a:t>LBNF era</a:t>
            </a:r>
            <a:endParaRPr lang="en-US" sz="2000" dirty="0"/>
          </a:p>
        </p:txBody>
      </p:sp>
      <p:sp>
        <p:nvSpPr>
          <p:cNvPr id="12" name="Content Placeholder 6">
            <a:extLst>
              <a:ext uri="{FF2B5EF4-FFF2-40B4-BE49-F238E27FC236}">
                <a16:creationId xmlns:a16="http://schemas.microsoft.com/office/drawing/2014/main" id="{19E597CE-E991-5806-FA9C-D62250A8BAA4}"/>
              </a:ext>
            </a:extLst>
          </p:cNvPr>
          <p:cNvSpPr>
            <a:spLocks noGrp="1"/>
          </p:cNvSpPr>
          <p:nvPr>
            <p:ph idx="1"/>
          </p:nvPr>
        </p:nvSpPr>
        <p:spPr>
          <a:xfrm>
            <a:off x="228603" y="620391"/>
            <a:ext cx="8672513" cy="1392968"/>
          </a:xfrm>
        </p:spPr>
        <p:txBody>
          <a:bodyPr/>
          <a:lstStyle/>
          <a:p>
            <a:pPr marL="0" indent="0">
              <a:buNone/>
            </a:pPr>
            <a:r>
              <a:rPr lang="en-US" sz="2000" dirty="0"/>
              <a:t>LBNF/DUNE-US Project provides</a:t>
            </a:r>
          </a:p>
          <a:p>
            <a:pPr lvl="1">
              <a:spcBef>
                <a:spcPts val="600"/>
              </a:spcBef>
            </a:pPr>
            <a:r>
              <a:rPr lang="en-US" sz="1800" dirty="0"/>
              <a:t>New proton beamline for up to </a:t>
            </a:r>
            <a:r>
              <a:rPr lang="en-US" sz="1800" b="1" dirty="0"/>
              <a:t>2.4 MW</a:t>
            </a:r>
          </a:p>
          <a:p>
            <a:pPr lvl="1">
              <a:spcBef>
                <a:spcPts val="600"/>
              </a:spcBef>
            </a:pPr>
            <a:r>
              <a:rPr lang="en-US" sz="1800" dirty="0"/>
              <a:t>Target systems for </a:t>
            </a:r>
            <a:r>
              <a:rPr lang="en-US" sz="1800" b="1" dirty="0"/>
              <a:t>1.2 MW</a:t>
            </a:r>
          </a:p>
          <a:p>
            <a:pPr lvl="1">
              <a:spcBef>
                <a:spcPts val="600"/>
              </a:spcBef>
            </a:pPr>
            <a:r>
              <a:rPr lang="en-US" sz="1800" dirty="0"/>
              <a:t>Shielding and absorber for up to </a:t>
            </a:r>
            <a:r>
              <a:rPr lang="en-US" sz="1800" b="1" dirty="0"/>
              <a:t>2.4 MW</a:t>
            </a:r>
          </a:p>
        </p:txBody>
      </p:sp>
      <p:grpSp>
        <p:nvGrpSpPr>
          <p:cNvPr id="2" name="Group 1">
            <a:extLst>
              <a:ext uri="{FF2B5EF4-FFF2-40B4-BE49-F238E27FC236}">
                <a16:creationId xmlns:a16="http://schemas.microsoft.com/office/drawing/2014/main" id="{046580ED-2790-2CF7-5192-B6E2BB5CA051}"/>
              </a:ext>
            </a:extLst>
          </p:cNvPr>
          <p:cNvGrpSpPr/>
          <p:nvPr/>
        </p:nvGrpSpPr>
        <p:grpSpPr>
          <a:xfrm>
            <a:off x="222250" y="2424217"/>
            <a:ext cx="5852160" cy="2158343"/>
            <a:chOff x="463260" y="1301499"/>
            <a:chExt cx="6858000" cy="2732920"/>
          </a:xfrm>
        </p:grpSpPr>
        <p:pic>
          <p:nvPicPr>
            <p:cNvPr id="7" name="Picture 6" descr="Diagram&#10;&#10;Description automatically generated">
              <a:extLst>
                <a:ext uri="{FF2B5EF4-FFF2-40B4-BE49-F238E27FC236}">
                  <a16:creationId xmlns:a16="http://schemas.microsoft.com/office/drawing/2014/main" id="{DADB9456-5575-6F4D-98D3-69E06C358F71}"/>
                </a:ext>
              </a:extLst>
            </p:cNvPr>
            <p:cNvPicPr>
              <a:picLocks noChangeAspect="1"/>
            </p:cNvPicPr>
            <p:nvPr/>
          </p:nvPicPr>
          <p:blipFill>
            <a:blip r:embed="rId2"/>
            <a:stretch>
              <a:fillRect/>
            </a:stretch>
          </p:blipFill>
          <p:spPr>
            <a:xfrm>
              <a:off x="463260" y="1757944"/>
              <a:ext cx="6858000" cy="2276475"/>
            </a:xfrm>
            <a:prstGeom prst="rect">
              <a:avLst/>
            </a:prstGeom>
          </p:spPr>
        </p:pic>
        <p:pic>
          <p:nvPicPr>
            <p:cNvPr id="8" name="pasted-image.png">
              <a:extLst>
                <a:ext uri="{FF2B5EF4-FFF2-40B4-BE49-F238E27FC236}">
                  <a16:creationId xmlns:a16="http://schemas.microsoft.com/office/drawing/2014/main" id="{1C41F5AB-BB73-3638-E8B9-58741F431C07}"/>
                </a:ext>
              </a:extLst>
            </p:cNvPr>
            <p:cNvPicPr>
              <a:picLocks noChangeAspect="1"/>
            </p:cNvPicPr>
            <p:nvPr/>
          </p:nvPicPr>
          <p:blipFill>
            <a:blip r:embed="rId3"/>
            <a:stretch>
              <a:fillRect/>
            </a:stretch>
          </p:blipFill>
          <p:spPr>
            <a:xfrm>
              <a:off x="2569251" y="1301499"/>
              <a:ext cx="913226" cy="679580"/>
            </a:xfrm>
            <a:prstGeom prst="rect">
              <a:avLst/>
            </a:prstGeom>
            <a:ln w="25400"/>
          </p:spPr>
        </p:pic>
        <p:pic>
          <p:nvPicPr>
            <p:cNvPr id="9" name="pasted-image.tiff">
              <a:extLst>
                <a:ext uri="{FF2B5EF4-FFF2-40B4-BE49-F238E27FC236}">
                  <a16:creationId xmlns:a16="http://schemas.microsoft.com/office/drawing/2014/main" id="{05F234CC-FE28-04DB-8DFE-DFE3F4FA84D9}"/>
                </a:ext>
              </a:extLst>
            </p:cNvPr>
            <p:cNvPicPr>
              <a:picLocks noChangeAspect="1"/>
            </p:cNvPicPr>
            <p:nvPr/>
          </p:nvPicPr>
          <p:blipFill>
            <a:blip r:embed="rId4"/>
            <a:stretch>
              <a:fillRect/>
            </a:stretch>
          </p:blipFill>
          <p:spPr>
            <a:xfrm>
              <a:off x="3508719" y="1317702"/>
              <a:ext cx="957623" cy="662777"/>
            </a:xfrm>
            <a:prstGeom prst="rect">
              <a:avLst/>
            </a:prstGeom>
            <a:ln w="25400"/>
          </p:spPr>
        </p:pic>
        <p:pic>
          <p:nvPicPr>
            <p:cNvPr id="10" name="pasted-image.tiff">
              <a:extLst>
                <a:ext uri="{FF2B5EF4-FFF2-40B4-BE49-F238E27FC236}">
                  <a16:creationId xmlns:a16="http://schemas.microsoft.com/office/drawing/2014/main" id="{DCD900BE-85A0-C6CA-8599-EFCE4711F46D}"/>
                </a:ext>
              </a:extLst>
            </p:cNvPr>
            <p:cNvPicPr>
              <a:picLocks noChangeAspect="1"/>
            </p:cNvPicPr>
            <p:nvPr/>
          </p:nvPicPr>
          <p:blipFill>
            <a:blip r:embed="rId5"/>
            <a:stretch>
              <a:fillRect/>
            </a:stretch>
          </p:blipFill>
          <p:spPr>
            <a:xfrm>
              <a:off x="4510079" y="1315883"/>
              <a:ext cx="702388" cy="792911"/>
            </a:xfrm>
            <a:prstGeom prst="rect">
              <a:avLst/>
            </a:prstGeom>
            <a:ln w="25400"/>
          </p:spPr>
        </p:pic>
      </p:grpSp>
      <p:pic>
        <p:nvPicPr>
          <p:cNvPr id="14" name="Picture 13">
            <a:extLst>
              <a:ext uri="{FF2B5EF4-FFF2-40B4-BE49-F238E27FC236}">
                <a16:creationId xmlns:a16="http://schemas.microsoft.com/office/drawing/2014/main" id="{01F104C1-A11D-31DC-541D-D1E09E5543C9}"/>
              </a:ext>
            </a:extLst>
          </p:cNvPr>
          <p:cNvPicPr>
            <a:picLocks noChangeAspect="1"/>
          </p:cNvPicPr>
          <p:nvPr/>
        </p:nvPicPr>
        <p:blipFill>
          <a:blip r:embed="rId6"/>
          <a:stretch>
            <a:fillRect/>
          </a:stretch>
        </p:blipFill>
        <p:spPr>
          <a:xfrm>
            <a:off x="4909880" y="560940"/>
            <a:ext cx="4307049" cy="2298802"/>
          </a:xfrm>
          <a:prstGeom prst="rect">
            <a:avLst/>
          </a:prstGeom>
        </p:spPr>
      </p:pic>
      <p:pic>
        <p:nvPicPr>
          <p:cNvPr id="15" name="Picture 14">
            <a:extLst>
              <a:ext uri="{FF2B5EF4-FFF2-40B4-BE49-F238E27FC236}">
                <a16:creationId xmlns:a16="http://schemas.microsoft.com/office/drawing/2014/main" id="{CB5D68CF-8F13-5AE8-9C9E-331A05600636}"/>
              </a:ext>
            </a:extLst>
          </p:cNvPr>
          <p:cNvPicPr>
            <a:picLocks noChangeAspect="1"/>
          </p:cNvPicPr>
          <p:nvPr/>
        </p:nvPicPr>
        <p:blipFill>
          <a:blip r:embed="rId7"/>
          <a:stretch>
            <a:fillRect/>
          </a:stretch>
        </p:blipFill>
        <p:spPr>
          <a:xfrm>
            <a:off x="6165967" y="3061784"/>
            <a:ext cx="2755783" cy="1279079"/>
          </a:xfrm>
          <a:prstGeom prst="rect">
            <a:avLst/>
          </a:prstGeom>
        </p:spPr>
      </p:pic>
      <p:sp>
        <p:nvSpPr>
          <p:cNvPr id="11" name="Slide Number Placeholder 5">
            <a:extLst>
              <a:ext uri="{FF2B5EF4-FFF2-40B4-BE49-F238E27FC236}">
                <a16:creationId xmlns:a16="http://schemas.microsoft.com/office/drawing/2014/main" id="{C01A8D3C-65FA-BC82-08D8-8779E160442D}"/>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8</a:t>
            </a:fld>
            <a:endParaRPr lang="en-US" altLang="en-US" sz="1350" b="1" dirty="0">
              <a:solidFill>
                <a:srgbClr val="004C97"/>
              </a:solidFill>
              <a:latin typeface="Helvetica" panose="020B0604020202020204" pitchFamily="34" charset="0"/>
            </a:endParaRPr>
          </a:p>
        </p:txBody>
      </p:sp>
      <p:sp>
        <p:nvSpPr>
          <p:cNvPr id="13" name="Date Placeholder 3">
            <a:extLst>
              <a:ext uri="{FF2B5EF4-FFF2-40B4-BE49-F238E27FC236}">
                <a16:creationId xmlns:a16="http://schemas.microsoft.com/office/drawing/2014/main" id="{761AD2F2-3DAD-601A-85A1-59F5AE3A15D1}"/>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16" name="Footer Placeholder 4">
            <a:extLst>
              <a:ext uri="{FF2B5EF4-FFF2-40B4-BE49-F238E27FC236}">
                <a16:creationId xmlns:a16="http://schemas.microsoft.com/office/drawing/2014/main" id="{656A76E7-4980-A073-3910-A6E23AAB263E}"/>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415488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B75E850-39A3-E1C3-37F2-086FC2B28911}"/>
              </a:ext>
            </a:extLst>
          </p:cNvPr>
          <p:cNvPicPr>
            <a:picLocks noChangeAspect="1"/>
          </p:cNvPicPr>
          <p:nvPr/>
        </p:nvPicPr>
        <p:blipFill>
          <a:blip r:embed="rId2"/>
          <a:srcRect/>
          <a:stretch/>
        </p:blipFill>
        <p:spPr>
          <a:xfrm>
            <a:off x="401781" y="706784"/>
            <a:ext cx="6782174" cy="3222687"/>
          </a:xfrm>
          <a:prstGeom prst="rect">
            <a:avLst/>
          </a:prstGeom>
          <a:noFill/>
        </p:spPr>
      </p:pic>
      <p:sp>
        <p:nvSpPr>
          <p:cNvPr id="11" name="TextBox 10">
            <a:extLst>
              <a:ext uri="{FF2B5EF4-FFF2-40B4-BE49-F238E27FC236}">
                <a16:creationId xmlns:a16="http://schemas.microsoft.com/office/drawing/2014/main" id="{803D1F5C-7D52-64AD-18D1-BECC43544275}"/>
              </a:ext>
            </a:extLst>
          </p:cNvPr>
          <p:cNvSpPr txBox="1"/>
          <p:nvPr/>
        </p:nvSpPr>
        <p:spPr>
          <a:xfrm>
            <a:off x="7188495" y="1068421"/>
            <a:ext cx="369332" cy="2348206"/>
          </a:xfrm>
          <a:prstGeom prst="rect">
            <a:avLst/>
          </a:prstGeom>
          <a:noFill/>
        </p:spPr>
        <p:txBody>
          <a:bodyPr vert="vert" wrap="square" rtlCol="0">
            <a:spAutoFit/>
          </a:bodyPr>
          <a:lstStyle/>
          <a:p>
            <a:r>
              <a:rPr lang="en-US" sz="1200" dirty="0">
                <a:solidFill>
                  <a:schemeClr val="accent6"/>
                </a:solidFill>
              </a:rPr>
              <a:t>Updated from J. Eldred, JINST 2019</a:t>
            </a:r>
          </a:p>
        </p:txBody>
      </p:sp>
      <p:sp>
        <p:nvSpPr>
          <p:cNvPr id="12" name="Content Placeholder 8">
            <a:extLst>
              <a:ext uri="{FF2B5EF4-FFF2-40B4-BE49-F238E27FC236}">
                <a16:creationId xmlns:a16="http://schemas.microsoft.com/office/drawing/2014/main" id="{0F5528FE-201A-30B1-E8C8-5876AE62D89A}"/>
              </a:ext>
            </a:extLst>
          </p:cNvPr>
          <p:cNvSpPr>
            <a:spLocks noGrp="1"/>
          </p:cNvSpPr>
          <p:nvPr>
            <p:ph idx="1"/>
          </p:nvPr>
        </p:nvSpPr>
        <p:spPr>
          <a:xfrm>
            <a:off x="400567" y="4075079"/>
            <a:ext cx="8545178" cy="639535"/>
          </a:xfrm>
        </p:spPr>
        <p:txBody>
          <a:bodyPr/>
          <a:lstStyle/>
          <a:p>
            <a:pPr marL="0" indent="0">
              <a:spcBef>
                <a:spcPts val="300"/>
              </a:spcBef>
              <a:buNone/>
            </a:pPr>
            <a:r>
              <a:rPr lang="en-US" sz="1800" dirty="0"/>
              <a:t>PIP-II upgrade will provide</a:t>
            </a:r>
            <a:r>
              <a:rPr lang="en-US" dirty="0"/>
              <a:t> proton power of 1.2 MW (at most 1.35 MW).</a:t>
            </a:r>
          </a:p>
        </p:txBody>
      </p:sp>
      <p:sp>
        <p:nvSpPr>
          <p:cNvPr id="24" name="Title 2">
            <a:extLst>
              <a:ext uri="{FF2B5EF4-FFF2-40B4-BE49-F238E27FC236}">
                <a16:creationId xmlns:a16="http://schemas.microsoft.com/office/drawing/2014/main" id="{5DFFA9EF-83DF-2483-DDE1-BBFC04B7D2F2}"/>
              </a:ext>
            </a:extLst>
          </p:cNvPr>
          <p:cNvSpPr>
            <a:spLocks noGrp="1"/>
          </p:cNvSpPr>
          <p:nvPr>
            <p:ph type="title"/>
          </p:nvPr>
        </p:nvSpPr>
        <p:spPr>
          <a:xfrm>
            <a:off x="228600" y="192524"/>
            <a:ext cx="8686800" cy="320908"/>
          </a:xfrm>
        </p:spPr>
        <p:txBody>
          <a:bodyPr/>
          <a:lstStyle/>
          <a:p>
            <a:r>
              <a:rPr lang="en-US" sz="2000" dirty="0"/>
              <a:t>Past &amp; Future Long Baseline Neutrino Program</a:t>
            </a:r>
          </a:p>
        </p:txBody>
      </p:sp>
      <p:sp>
        <p:nvSpPr>
          <p:cNvPr id="2" name="Slide Number Placeholder 5">
            <a:extLst>
              <a:ext uri="{FF2B5EF4-FFF2-40B4-BE49-F238E27FC236}">
                <a16:creationId xmlns:a16="http://schemas.microsoft.com/office/drawing/2014/main" id="{A8A1504F-6276-F4AE-137A-A16ACCA3CFBF}"/>
              </a:ext>
            </a:extLst>
          </p:cNvPr>
          <p:cNvSpPr txBox="1">
            <a:spLocks/>
          </p:cNvSpPr>
          <p:nvPr/>
        </p:nvSpPr>
        <p:spPr bwMode="auto">
          <a:xfrm>
            <a:off x="270843" y="4886325"/>
            <a:ext cx="335756"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eaLnBrk="1" hangingPunct="1"/>
            <a:fld id="{626492DB-2F06-44C7-8B18-72CF568DED1B}" type="slidenum">
              <a:rPr lang="en-US" altLang="en-US" sz="1350" b="1">
                <a:solidFill>
                  <a:srgbClr val="004C97"/>
                </a:solidFill>
                <a:latin typeface="Helvetica" panose="020B0604020202020204" pitchFamily="34" charset="0"/>
              </a:rPr>
              <a:pPr eaLnBrk="1" hangingPunct="1"/>
              <a:t>9</a:t>
            </a:fld>
            <a:endParaRPr lang="en-US" altLang="en-US" sz="1350" b="1" dirty="0">
              <a:solidFill>
                <a:srgbClr val="004C97"/>
              </a:solidFill>
              <a:latin typeface="Helvetica" panose="020B0604020202020204" pitchFamily="34" charset="0"/>
            </a:endParaRPr>
          </a:p>
        </p:txBody>
      </p:sp>
      <p:sp>
        <p:nvSpPr>
          <p:cNvPr id="3" name="Date Placeholder 3">
            <a:extLst>
              <a:ext uri="{FF2B5EF4-FFF2-40B4-BE49-F238E27FC236}">
                <a16:creationId xmlns:a16="http://schemas.microsoft.com/office/drawing/2014/main" id="{D3A0BBFA-3D07-1139-5AEB-2CB6A914FF48}"/>
              </a:ext>
            </a:extLst>
          </p:cNvPr>
          <p:cNvSpPr txBox="1">
            <a:spLocks/>
          </p:cNvSpPr>
          <p:nvPr/>
        </p:nvSpPr>
        <p:spPr bwMode="auto">
          <a:xfrm>
            <a:off x="6687609" y="4886325"/>
            <a:ext cx="807244" cy="180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1pPr>
            <a:lvl2pPr marL="557213" indent="-214313"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2pPr>
            <a:lvl3pPr marL="8572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3pPr>
            <a:lvl4pPr marL="12001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4pPr>
            <a:lvl5pPr marL="1543050" indent="-171450" algn="l" defTabSz="457200" rtl="0" eaLnBrk="0" fontAlgn="base"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5pPr>
            <a:lvl6pPr marL="18859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6pPr>
            <a:lvl7pPr marL="22288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7pPr>
            <a:lvl8pPr marL="25717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8pPr>
            <a:lvl9pPr marL="2914650" indent="-171450" algn="l" defTabSz="342900" rtl="0" eaLnBrk="0" fontAlgn="base" latinLnBrk="0" hangingPunct="0">
              <a:spcBef>
                <a:spcPct val="0"/>
              </a:spcBef>
              <a:spcAft>
                <a:spcPct val="0"/>
              </a:spcAft>
              <a:defRPr sz="1800" kern="1200">
                <a:solidFill>
                  <a:schemeClr val="tx1"/>
                </a:solidFill>
                <a:latin typeface="Calibri" panose="020F0502020204030204" pitchFamily="34" charset="0"/>
                <a:ea typeface="Geneva" pitchFamily="121" charset="-128"/>
                <a:cs typeface="Geneva" charset="0"/>
              </a:defRPr>
            </a:lvl9pPr>
          </a:lstStyle>
          <a:p>
            <a:pPr eaLnBrk="1" hangingPunct="1"/>
            <a:fld id="{4DD9356F-AFC1-46DA-ACC5-77A7E9A7C83A}" type="datetime1">
              <a:rPr lang="en-US" altLang="en-US" sz="1050" smtClean="0">
                <a:solidFill>
                  <a:srgbClr val="004C97"/>
                </a:solidFill>
                <a:latin typeface="Helvetica" panose="020B0604020202020204" pitchFamily="34" charset="0"/>
              </a:rPr>
              <a:pPr eaLnBrk="1" hangingPunct="1"/>
              <a:t>3/11/2024</a:t>
            </a:fld>
            <a:endParaRPr lang="en-US" altLang="en-US" sz="1050" dirty="0">
              <a:solidFill>
                <a:srgbClr val="004C97"/>
              </a:solidFill>
              <a:latin typeface="Helvetica" panose="020B0604020202020204" pitchFamily="34" charset="0"/>
            </a:endParaRPr>
          </a:p>
        </p:txBody>
      </p:sp>
      <p:sp>
        <p:nvSpPr>
          <p:cNvPr id="4" name="Footer Placeholder 4">
            <a:extLst>
              <a:ext uri="{FF2B5EF4-FFF2-40B4-BE49-F238E27FC236}">
                <a16:creationId xmlns:a16="http://schemas.microsoft.com/office/drawing/2014/main" id="{A531AEEF-6170-16A1-7D4D-F11060B96E77}"/>
              </a:ext>
            </a:extLst>
          </p:cNvPr>
          <p:cNvSpPr txBox="1">
            <a:spLocks/>
          </p:cNvSpPr>
          <p:nvPr/>
        </p:nvSpPr>
        <p:spPr bwMode="auto">
          <a:xfrm>
            <a:off x="606599" y="4917857"/>
            <a:ext cx="6081010" cy="1809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742950" indent="-28575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anose="020F0502020204030204" pitchFamily="34" charset="0"/>
                <a:ea typeface="Geneva" pitchFamily="121" charset="-128"/>
                <a:cs typeface="+mn-cs"/>
              </a:defRPr>
            </a:lvl9pPr>
          </a:lstStyle>
          <a:p>
            <a:pPr>
              <a:defRPr/>
            </a:pPr>
            <a:r>
              <a:rPr lang="en-US" altLang="en-US" sz="1050" dirty="0">
                <a:latin typeface="Helvetica" panose="020B0604020202020204" pitchFamily="34" charset="0"/>
              </a:rPr>
              <a:t>Jeffrey Eldred </a:t>
            </a:r>
            <a:r>
              <a:rPr lang="en-US" altLang="en-US" sz="1050">
                <a:latin typeface="Helvetica" panose="020B0604020202020204" pitchFamily="34" charset="0"/>
              </a:rPr>
              <a:t>|</a:t>
            </a:r>
            <a:r>
              <a:rPr lang="en-US" sz="1050"/>
              <a:t> </a:t>
            </a:r>
            <a:r>
              <a:rPr lang="en-US" altLang="en-US" sz="1050">
                <a:latin typeface="Helvetica" panose="020B0604020202020204" pitchFamily="34" charset="0"/>
                <a:ea typeface="Geneva" pitchFamily="121" charset="-128"/>
              </a:rPr>
              <a:t>Fermilab Proton Complex &amp; Muon Collider Planning</a:t>
            </a:r>
            <a:endParaRPr lang="en-US" sz="1050" b="1" dirty="0"/>
          </a:p>
        </p:txBody>
      </p:sp>
    </p:spTree>
    <p:extLst>
      <p:ext uri="{BB962C8B-B14F-4D97-AF65-F5344CB8AC3E}">
        <p14:creationId xmlns:p14="http://schemas.microsoft.com/office/powerpoint/2010/main" val="1780516889"/>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2" id="{808DE050-66B1-364F-9DC5-58184CC96A72}" vid="{D6F088E7-0E47-554C-A399-84C94022009F}"/>
    </a:ext>
  </a:extLst>
</a:theme>
</file>

<file path=ppt/theme/theme2.xml><?xml version="1.0" encoding="utf-8"?>
<a:theme xmlns:a="http://schemas.openxmlformats.org/drawingml/2006/main" name="1_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FNAL_Partnership_PowerPoint_16x9-seasons_052121</Template>
  <TotalTime>21064</TotalTime>
  <Words>3241</Words>
  <Application>Microsoft Office PowerPoint</Application>
  <PresentationFormat>On-screen Show (16:9)</PresentationFormat>
  <Paragraphs>485</Paragraphs>
  <Slides>38</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arial</vt:lpstr>
      <vt:lpstr>arial</vt:lpstr>
      <vt:lpstr>Calibri</vt:lpstr>
      <vt:lpstr>Cambria Math</vt:lpstr>
      <vt:lpstr>DejaVu Sans</vt:lpstr>
      <vt:lpstr>Helvetica</vt:lpstr>
      <vt:lpstr>Times New Roman</vt:lpstr>
      <vt:lpstr>Fermilab_PPT_090915</vt:lpstr>
      <vt:lpstr>1_Fermilab_PPT_090915</vt:lpstr>
      <vt:lpstr>PowerPoint Presentation</vt:lpstr>
      <vt:lpstr>PowerPoint Presentation</vt:lpstr>
      <vt:lpstr>Accelerator Complex</vt:lpstr>
      <vt:lpstr>Introduction to Fermilab accelerators</vt:lpstr>
      <vt:lpstr>Accelerator Complex in PIP-II / LBNF era (pre ACE plan)</vt:lpstr>
      <vt:lpstr>PIP-II Major Milestones</vt:lpstr>
      <vt:lpstr>Accelerator Complex in PIP-II / LBNF era (pre ACE plan)</vt:lpstr>
      <vt:lpstr>Accelerator Complex in PIP-II / LBNF era</vt:lpstr>
      <vt:lpstr>Past &amp; Future Long Baseline Neutrino Program</vt:lpstr>
      <vt:lpstr>Past &amp; Future Long Baseline Neutrino Program (with ACE)</vt:lpstr>
      <vt:lpstr>Accelerator Complex Evolution (ACE) plan</vt:lpstr>
      <vt:lpstr>ACE MIRT – Main Injector Ramp &amp; Targetry</vt:lpstr>
      <vt:lpstr>LBNF target systems</vt:lpstr>
      <vt:lpstr>Target development staged approach</vt:lpstr>
      <vt:lpstr>Horns for 2.4 MW performance</vt:lpstr>
      <vt:lpstr>Target materials R&amp;D on critical path to 2+ MW target</vt:lpstr>
      <vt:lpstr>PowerPoint Presentation</vt:lpstr>
      <vt:lpstr>Accelerator Complex Evolution (ACE) plan</vt:lpstr>
      <vt:lpstr>Example Booster replacement options and possible add-ons </vt:lpstr>
      <vt:lpstr>Path to Muon Collider</vt:lpstr>
      <vt:lpstr>PowerPoint Presentation</vt:lpstr>
      <vt:lpstr>P5 Recommendations</vt:lpstr>
      <vt:lpstr>P5 Recommendations</vt:lpstr>
      <vt:lpstr>P5 Recommendations</vt:lpstr>
      <vt:lpstr>PowerPoint Presentation</vt:lpstr>
      <vt:lpstr>Muon Cooling Demonstrator Proposal</vt:lpstr>
      <vt:lpstr>Example FNAL MuC Proton Driver Scenario</vt:lpstr>
      <vt:lpstr>Example FNAL Proton Driver Scenario</vt:lpstr>
      <vt:lpstr>Bunch Compression at FAST/IOTA (Simulation)</vt:lpstr>
      <vt:lpstr>Summary</vt:lpstr>
      <vt:lpstr>PowerPoint Presentation</vt:lpstr>
      <vt:lpstr>ACE BR – Booster Replacement</vt:lpstr>
      <vt:lpstr>PowerPoint Presentation</vt:lpstr>
      <vt:lpstr>Booster replacement options</vt:lpstr>
      <vt:lpstr>Linac Beams with ACE-BR</vt:lpstr>
      <vt:lpstr>Pulsed Beam Power Available with ACE-BR</vt:lpstr>
      <vt:lpstr>Challenges and R&amp;D Topics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E Convery</dc:creator>
  <cp:lastModifiedBy>Jeffrey S. Eldred</cp:lastModifiedBy>
  <cp:revision>314</cp:revision>
  <cp:lastPrinted>2014-01-20T19:40:21Z</cp:lastPrinted>
  <dcterms:created xsi:type="dcterms:W3CDTF">2023-04-18T18:49:48Z</dcterms:created>
  <dcterms:modified xsi:type="dcterms:W3CDTF">2024-03-11T20:32:32Z</dcterms:modified>
</cp:coreProperties>
</file>