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 autoCompressPictures="0">
  <p:sldMasterIdLst>
    <p:sldMasterId id="2147483648" r:id="rId1"/>
    <p:sldMasterId id="2147483660" r:id="rId2"/>
  </p:sldMasterIdLst>
  <p:notesMasterIdLst>
    <p:notesMasterId r:id="rId29"/>
  </p:notesMasterIdLst>
  <p:handoutMasterIdLst>
    <p:handoutMasterId r:id="rId30"/>
  </p:handoutMasterIdLst>
  <p:sldIdLst>
    <p:sldId id="256" r:id="rId3"/>
    <p:sldId id="257" r:id="rId4"/>
    <p:sldId id="295" r:id="rId5"/>
    <p:sldId id="520" r:id="rId6"/>
    <p:sldId id="521" r:id="rId7"/>
    <p:sldId id="303" r:id="rId8"/>
    <p:sldId id="528" r:id="rId9"/>
    <p:sldId id="529" r:id="rId10"/>
    <p:sldId id="522" r:id="rId11"/>
    <p:sldId id="523" r:id="rId12"/>
    <p:sldId id="524" r:id="rId13"/>
    <p:sldId id="534" r:id="rId14"/>
    <p:sldId id="530" r:id="rId15"/>
    <p:sldId id="531" r:id="rId16"/>
    <p:sldId id="532" r:id="rId17"/>
    <p:sldId id="533" r:id="rId18"/>
    <p:sldId id="535" r:id="rId19"/>
    <p:sldId id="342" r:id="rId20"/>
    <p:sldId id="512" r:id="rId21"/>
    <p:sldId id="508" r:id="rId22"/>
    <p:sldId id="536" r:id="rId23"/>
    <p:sldId id="516" r:id="rId24"/>
    <p:sldId id="537" r:id="rId25"/>
    <p:sldId id="538" r:id="rId26"/>
    <p:sldId id="314" r:id="rId27"/>
    <p:sldId id="261" r:id="rId28"/>
  </p:sldIdLst>
  <p:sldSz cx="10048875" cy="7543800"/>
  <p:notesSz cx="6858000" cy="9144000"/>
  <p:embeddedFontLst>
    <p:embeddedFont>
      <p:font typeface="Arial Narrow" panose="020B0606020202030204" pitchFamily="34" charset="0"/>
      <p:regular r:id="rId31"/>
      <p:bold r:id="rId32"/>
      <p:italic r:id="rId33"/>
      <p:boldItalic r:id="rId34"/>
    </p:embeddedFont>
    <p:embeddedFont>
      <p:font typeface="Cambria Math" panose="02040503050406030204" pitchFamily="18" charset="0"/>
      <p:regular r:id="rId35"/>
    </p:embeddedFont>
    <p:embeddedFont>
      <p:font typeface="JuliaMono" panose="020B0609060300020004" pitchFamily="49" charset="0"/>
      <p:regular r:id="rId36"/>
      <p:bold r:id="rId37"/>
      <p:italic r:id="rId38"/>
      <p:boldItalic r:id="rId39"/>
    </p:embeddedFont>
  </p:embeddedFontLst>
  <p:defaultTextStyle>
    <a:defPPr>
      <a:defRPr lang="en-US"/>
    </a:defPPr>
    <a:lvl1pPr marL="0" algn="l" defTabSz="50239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2395" algn="l" defTabSz="50239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04789" algn="l" defTabSz="50239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07184" algn="l" defTabSz="50239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09578" algn="l" defTabSz="50239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11971" algn="l" defTabSz="50239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14367" algn="l" defTabSz="50239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16761" algn="l" defTabSz="50239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19154" algn="l" defTabSz="50239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53" userDrawn="1">
          <p15:clr>
            <a:srgbClr val="A4A3A4"/>
          </p15:clr>
        </p15:guide>
        <p15:guide id="2" pos="316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1E951"/>
    <a:srgbClr val="FF9900"/>
    <a:srgbClr val="4F81BD"/>
    <a:srgbClr val="93C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9632" autoAdjust="0"/>
  </p:normalViewPr>
  <p:slideViewPr>
    <p:cSldViewPr snapToGrid="0" snapToObjects="1">
      <p:cViewPr varScale="1">
        <p:scale>
          <a:sx n="142" d="100"/>
          <a:sy n="142" d="100"/>
        </p:scale>
        <p:origin x="4278" y="102"/>
      </p:cViewPr>
      <p:guideLst>
        <p:guide orient="horz" pos="2353"/>
        <p:guide pos="31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font" Target="fonts/font9.fntdata"/><Relationship Id="rId21" Type="http://schemas.openxmlformats.org/officeDocument/2006/relationships/slide" Target="slides/slide19.xml"/><Relationship Id="rId34" Type="http://schemas.openxmlformats.org/officeDocument/2006/relationships/font" Target="fonts/font4.fntdata"/><Relationship Id="rId42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font" Target="fonts/font2.fntdata"/><Relationship Id="rId37" Type="http://schemas.openxmlformats.org/officeDocument/2006/relationships/font" Target="fonts/font7.fntdata"/><Relationship Id="rId40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font" Target="fonts/font6.fntdata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font" Target="fonts/font1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handoutMaster" Target="handoutMasters/handoutMaster1.xml"/><Relationship Id="rId35" Type="http://schemas.openxmlformats.org/officeDocument/2006/relationships/font" Target="fonts/font5.fntdata"/><Relationship Id="rId43" Type="http://schemas.openxmlformats.org/officeDocument/2006/relationships/tableStyles" Target="tableStyle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font" Target="fonts/font3.fntdata"/><Relationship Id="rId38" Type="http://schemas.openxmlformats.org/officeDocument/2006/relationships/font" Target="fonts/font8.fntdata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2703742709171051"/>
          <c:y val="3.2700336700336702E-2"/>
          <c:w val="0.72430578781504606"/>
          <c:h val="0.8908552188552189"/>
        </c:manualLayout>
      </c:layout>
      <c:barChart>
        <c:barDir val="col"/>
        <c:grouping val="clustered"/>
        <c:varyColors val="0"/>
        <c:ser>
          <c:idx val="0"/>
          <c:order val="1"/>
          <c:tx>
            <c:v>Si3N4</c:v>
          </c:tx>
          <c:spPr>
            <a:gradFill flip="none" rotWithShape="1">
              <a:gsLst>
                <a:gs pos="0">
                  <a:schemeClr val="accent6">
                    <a:lumMod val="67000"/>
                  </a:schemeClr>
                </a:gs>
                <a:gs pos="48000">
                  <a:schemeClr val="accent6">
                    <a:lumMod val="97000"/>
                    <a:lumOff val="3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gradFill flip="none" rotWithShape="1">
                <a:gsLst>
                  <a:gs pos="0">
                    <a:schemeClr val="accent6">
                      <a:lumMod val="67000"/>
                    </a:schemeClr>
                  </a:gs>
                  <a:gs pos="48000">
                    <a:schemeClr val="accent6">
                      <a:lumMod val="97000"/>
                      <a:lumOff val="3000"/>
                    </a:schemeClr>
                  </a:gs>
                  <a:gs pos="100000">
                    <a:schemeClr val="accent6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</a:ln>
            <a:effectLst/>
          </c:spPr>
          <c:invertIfNegative val="0"/>
          <c:val>
            <c:numRef>
              <c:f>Sheet1!$L$3:$L$31</c:f>
              <c:numCache>
                <c:formatCode>0.00E+00</c:formatCode>
                <c:ptCount val="29"/>
                <c:pt idx="0">
                  <c:v>2568758427178.188</c:v>
                </c:pt>
                <c:pt idx="1">
                  <c:v>4835075519713.9014</c:v>
                </c:pt>
                <c:pt idx="2">
                  <c:v>10501298239220.49</c:v>
                </c:pt>
                <c:pt idx="3">
                  <c:v>20901295312394.184</c:v>
                </c:pt>
                <c:pt idx="4">
                  <c:v>20900835713843.188</c:v>
                </c:pt>
                <c:pt idx="5">
                  <c:v>41798426138735.414</c:v>
                </c:pt>
                <c:pt idx="6">
                  <c:v>57554458890561.859</c:v>
                </c:pt>
                <c:pt idx="7">
                  <c:v>75013198882974.703</c:v>
                </c:pt>
                <c:pt idx="8">
                  <c:v>92870170629096.219</c:v>
                </c:pt>
                <c:pt idx="9">
                  <c:v>112261863498098.64</c:v>
                </c:pt>
                <c:pt idx="10">
                  <c:v>148256207721801.63</c:v>
                </c:pt>
                <c:pt idx="11">
                  <c:v>185005691391470.16</c:v>
                </c:pt>
                <c:pt idx="12">
                  <c:v>221394784647482.63</c:v>
                </c:pt>
                <c:pt idx="13">
                  <c:v>363636750570792.81</c:v>
                </c:pt>
                <c:pt idx="14">
                  <c:v>495956209082617.5</c:v>
                </c:pt>
                <c:pt idx="15">
                  <c:v>492505699111654</c:v>
                </c:pt>
                <c:pt idx="16">
                  <c:v>485748409030555.81</c:v>
                </c:pt>
                <c:pt idx="17">
                  <c:v>494276740717702.19</c:v>
                </c:pt>
                <c:pt idx="18">
                  <c:v>500791360754220.56</c:v>
                </c:pt>
                <c:pt idx="19">
                  <c:v>171251704571.04385</c:v>
                </c:pt>
                <c:pt idx="20">
                  <c:v>95427460428994.859</c:v>
                </c:pt>
                <c:pt idx="21">
                  <c:v>130012691373160.98</c:v>
                </c:pt>
                <c:pt idx="22">
                  <c:v>261573954814535.63</c:v>
                </c:pt>
                <c:pt idx="23">
                  <c:v>399105418492432.81</c:v>
                </c:pt>
                <c:pt idx="24">
                  <c:v>546096709912228.5</c:v>
                </c:pt>
                <c:pt idx="25">
                  <c:v>547266081882061.94</c:v>
                </c:pt>
                <c:pt idx="26">
                  <c:v>549604825821728.88</c:v>
                </c:pt>
                <c:pt idx="27">
                  <c:v>548435453851895.44</c:v>
                </c:pt>
                <c:pt idx="28">
                  <c:v>547266081882061.94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DB0-48BD-97A8-42DB53CBD70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1290641327"/>
        <c:axId val="1290632687"/>
      </c:barChart>
      <c:lineChart>
        <c:grouping val="standard"/>
        <c:varyColors val="0"/>
        <c:ser>
          <c:idx val="3"/>
          <c:order val="0"/>
          <c:tx>
            <c:v>MC 2.6×10^13 p/mm²</c:v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val>
            <c:numRef>
              <c:f>Sheet1!$M$49:$M$77</c:f>
              <c:numCache>
                <c:formatCode>0.00E+00</c:formatCode>
                <c:ptCount val="29"/>
                <c:pt idx="0">
                  <c:v>26000000000000</c:v>
                </c:pt>
                <c:pt idx="1">
                  <c:v>26000000000000</c:v>
                </c:pt>
                <c:pt idx="2">
                  <c:v>26000000000000</c:v>
                </c:pt>
                <c:pt idx="3">
                  <c:v>26000000000000</c:v>
                </c:pt>
                <c:pt idx="4">
                  <c:v>26000000000000</c:v>
                </c:pt>
                <c:pt idx="5">
                  <c:v>26000000000000</c:v>
                </c:pt>
                <c:pt idx="6">
                  <c:v>26000000000000</c:v>
                </c:pt>
                <c:pt idx="7">
                  <c:v>26000000000000</c:v>
                </c:pt>
                <c:pt idx="8">
                  <c:v>26000000000000</c:v>
                </c:pt>
                <c:pt idx="9">
                  <c:v>26000000000000</c:v>
                </c:pt>
                <c:pt idx="10">
                  <c:v>26000000000000</c:v>
                </c:pt>
                <c:pt idx="11">
                  <c:v>26000000000000</c:v>
                </c:pt>
                <c:pt idx="12">
                  <c:v>26000000000000</c:v>
                </c:pt>
                <c:pt idx="13">
                  <c:v>26000000000000</c:v>
                </c:pt>
                <c:pt idx="14">
                  <c:v>26000000000000</c:v>
                </c:pt>
                <c:pt idx="15">
                  <c:v>26000000000000</c:v>
                </c:pt>
                <c:pt idx="16">
                  <c:v>26000000000000</c:v>
                </c:pt>
                <c:pt idx="17">
                  <c:v>26000000000000</c:v>
                </c:pt>
                <c:pt idx="18">
                  <c:v>26000000000000</c:v>
                </c:pt>
                <c:pt idx="19">
                  <c:v>26000000000000</c:v>
                </c:pt>
                <c:pt idx="20">
                  <c:v>26000000000000</c:v>
                </c:pt>
                <c:pt idx="21">
                  <c:v>26000000000000</c:v>
                </c:pt>
                <c:pt idx="22">
                  <c:v>26000000000000</c:v>
                </c:pt>
                <c:pt idx="23">
                  <c:v>26000000000000</c:v>
                </c:pt>
                <c:pt idx="24">
                  <c:v>26000000000000</c:v>
                </c:pt>
                <c:pt idx="25">
                  <c:v>26000000000000</c:v>
                </c:pt>
                <c:pt idx="26">
                  <c:v>26000000000000</c:v>
                </c:pt>
                <c:pt idx="27">
                  <c:v>26000000000000</c:v>
                </c:pt>
                <c:pt idx="28">
                  <c:v>26000000000000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5DB0-48BD-97A8-42DB53CBD70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90641327"/>
        <c:axId val="1290632687"/>
      </c:lineChart>
      <c:catAx>
        <c:axId val="1290641327"/>
        <c:scaling>
          <c:orientation val="minMax"/>
        </c:scaling>
        <c:delete val="0"/>
        <c:axPos val="b"/>
        <c:majorTickMark val="cross"/>
        <c:minorTickMark val="in"/>
        <c:tickLblPos val="nextTo"/>
        <c:spPr>
          <a:noFill/>
          <a:ln w="222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defRPr>
            </a:pPr>
            <a:endParaRPr lang="en-US"/>
          </a:p>
        </c:txPr>
        <c:crossAx val="1290632687"/>
        <c:crosses val="autoZero"/>
        <c:auto val="1"/>
        <c:lblAlgn val="ctr"/>
        <c:lblOffset val="100"/>
        <c:tickLblSkip val="4"/>
        <c:tickMarkSkip val="5"/>
        <c:noMultiLvlLbl val="0"/>
      </c:catAx>
      <c:valAx>
        <c:axId val="1290632687"/>
        <c:scaling>
          <c:orientation val="minMax"/>
          <c:max val="60000000000000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JuliaMono" panose="020B0609060300020004" pitchFamily="49" charset="0"/>
                    <a:ea typeface="JuliaMono" panose="020B0609060300020004" pitchFamily="49" charset="0"/>
                    <a:cs typeface="JuliaMono" panose="020B0609060300020004" pitchFamily="49" charset="0"/>
                  </a:defRPr>
                </a:pPr>
                <a:r>
                  <a:rPr lang="en-GB" sz="1200">
                    <a:solidFill>
                      <a:schemeClr val="tx1"/>
                    </a:solidFill>
                  </a:rPr>
                  <a:t>Brightness p/mm²</a:t>
                </a:r>
              </a:p>
            </c:rich>
          </c:tx>
          <c:layout>
            <c:manualLayout>
              <c:xMode val="edge"/>
              <c:yMode val="edge"/>
              <c:x val="3.169886576715935E-2"/>
              <c:y val="0.3202827222354781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/>
                  </a:solidFill>
                  <a:latin typeface="JuliaMono" panose="020B0609060300020004" pitchFamily="49" charset="0"/>
                  <a:ea typeface="JuliaMono" panose="020B0609060300020004" pitchFamily="49" charset="0"/>
                  <a:cs typeface="JuliaMono" panose="020B0609060300020004" pitchFamily="49" charset="0"/>
                </a:defRPr>
              </a:pPr>
              <a:endParaRPr lang="en-US"/>
            </a:p>
          </c:txPr>
        </c:title>
        <c:numFmt formatCode="0E+00" sourceLinked="0"/>
        <c:majorTickMark val="cross"/>
        <c:minorTickMark val="in"/>
        <c:tickLblPos val="nextTo"/>
        <c:spPr>
          <a:noFill/>
          <a:ln w="22225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ctr">
              <a:defRPr lang="en-US" sz="1200" b="0" i="0" u="none" strike="noStrike" kern="1200" baseline="0">
                <a:solidFill>
                  <a:schemeClr val="tx1"/>
                </a:solidFill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defRPr>
            </a:pPr>
            <a:endParaRPr lang="en-US"/>
          </a:p>
        </c:txPr>
        <c:crossAx val="129064132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26404243052761583"/>
          <c:y val="5.562033463414124E-2"/>
          <c:w val="0.34142656674782701"/>
          <c:h val="0.1160004874247441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JuliaMono" panose="020B0609060300020004" pitchFamily="49" charset="0"/>
              <a:ea typeface="JuliaMono" panose="020B0609060300020004" pitchFamily="49" charset="0"/>
              <a:cs typeface="JuliaMono" panose="020B0609060300020004" pitchFamily="49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atin typeface="JuliaMono" panose="020B0609060300020004" pitchFamily="49" charset="0"/>
          <a:ea typeface="JuliaMono" panose="020B0609060300020004" pitchFamily="49" charset="0"/>
          <a:cs typeface="JuliaMono" panose="020B0609060300020004" pitchFamily="49" charset="0"/>
        </a:defRPr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279ACA-DEC3-AA45-9F3D-711E8305F27A}" type="datetimeFigureOut">
              <a:rPr lang="en-US" smtClean="0"/>
              <a:pPr/>
              <a:t>3/13/2024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2A23EF-28B7-D145-AC45-281AC1EA935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0758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5565F0-A2DE-4E4A-9848-BF0CECDED098}" type="datetimeFigureOut">
              <a:rPr lang="en-US" smtClean="0"/>
              <a:pPr/>
              <a:t>3/13/2024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4588" y="685800"/>
            <a:ext cx="4568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A009AB-2363-E749-A904-2C531265188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77769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50239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502395" algn="l" defTabSz="50239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1004789" algn="l" defTabSz="50239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507184" algn="l" defTabSz="50239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2009578" algn="l" defTabSz="50239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511971" algn="l" defTabSz="50239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3014367" algn="l" defTabSz="50239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516761" algn="l" defTabSz="50239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4019154" algn="l" defTabSz="50239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A009AB-2363-E749-A904-2C531265188C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60751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3666" y="2343471"/>
            <a:ext cx="8541544" cy="161702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331" y="4274820"/>
            <a:ext cx="7034213" cy="19278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23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047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071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095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119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143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167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191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13/03/2024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IMCC 2024 - J.A. Ferreira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Image 7" descr="MUON-SlideGraph-LogoBkgnd2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07569"/>
            <a:ext cx="10048875" cy="5655056"/>
          </a:xfrm>
          <a:prstGeom prst="rect">
            <a:avLst/>
          </a:prstGeom>
        </p:spPr>
      </p:pic>
      <p:pic>
        <p:nvPicPr>
          <p:cNvPr id="9" name="Image 85" descr="MCC-inernational-finalV01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06722" y="0"/>
            <a:ext cx="1242153" cy="124333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13/03/2024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IMCC 2024 - J.A. Ferreira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85434" y="302102"/>
            <a:ext cx="2260997" cy="643667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445" y="302102"/>
            <a:ext cx="6615509" cy="643667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13/03/2024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IMCC 2024 - J.A. Ferreira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507332" y="7058346"/>
            <a:ext cx="6950472" cy="401638"/>
          </a:xfrm>
          <a:prstGeom prst="rect">
            <a:avLst/>
          </a:prstGeom>
        </p:spPr>
        <p:txBody>
          <a:bodyPr lIns="0" tIns="0" rIns="0" bIns="0"/>
          <a:lstStyle>
            <a:lvl1pPr>
              <a:defRPr sz="1300">
                <a:latin typeface="Arial Narrow"/>
                <a:cs typeface="Arial Narrow"/>
              </a:defRPr>
            </a:lvl1pPr>
          </a:lstStyle>
          <a:p>
            <a:r>
              <a:rPr lang="pt-BR"/>
              <a:t>IMCC 2024 - J.A. Ferreira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25289" y="7192810"/>
            <a:ext cx="502443" cy="401638"/>
          </a:xfrm>
          <a:prstGeom prst="rect">
            <a:avLst/>
          </a:prstGeom>
        </p:spPr>
        <p:txBody>
          <a:bodyPr vert="horz" lIns="100477" tIns="50240" rIns="100477" bIns="50240" rtlCol="0" anchor="ctr"/>
          <a:lstStyle>
            <a:lvl1pPr algn="r">
              <a:defRPr sz="13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itre 6"/>
          <p:cNvSpPr>
            <a:spLocks noGrp="1"/>
          </p:cNvSpPr>
          <p:nvPr>
            <p:ph type="title"/>
          </p:nvPr>
        </p:nvSpPr>
        <p:spPr>
          <a:xfrm>
            <a:off x="1423590" y="302684"/>
            <a:ext cx="7452916" cy="12573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0152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502443" y="1871986"/>
            <a:ext cx="9127728" cy="5186363"/>
          </a:xfrm>
          <a:prstGeom prst="rect">
            <a:avLst/>
          </a:prstGeom>
        </p:spPr>
        <p:txBody>
          <a:bodyPr lIns="100477" tIns="50240" rIns="100477" bIns="50240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507332" y="7058346"/>
            <a:ext cx="6950472" cy="401638"/>
          </a:xfrm>
          <a:prstGeom prst="rect">
            <a:avLst/>
          </a:prstGeom>
        </p:spPr>
        <p:txBody>
          <a:bodyPr lIns="0" tIns="0" rIns="0" bIns="0"/>
          <a:lstStyle>
            <a:lvl1pPr>
              <a:defRPr sz="1300">
                <a:latin typeface="Arial Narrow"/>
                <a:cs typeface="Arial Narrow"/>
              </a:defRPr>
            </a:lvl1pPr>
          </a:lstStyle>
          <a:p>
            <a:r>
              <a:rPr lang="pt-BR"/>
              <a:t>IMCC 2024 - J.A. Ferreira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25289" y="7192810"/>
            <a:ext cx="502443" cy="401638"/>
          </a:xfrm>
          <a:prstGeom prst="rect">
            <a:avLst/>
          </a:prstGeom>
        </p:spPr>
        <p:txBody>
          <a:bodyPr vert="horz" lIns="100477" tIns="50240" rIns="100477" bIns="50240" rtlCol="0" anchor="ctr"/>
          <a:lstStyle>
            <a:lvl1pPr algn="r">
              <a:defRPr sz="13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423590" y="302684"/>
            <a:ext cx="7452916" cy="12573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272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502445" y="1871980"/>
            <a:ext cx="9043988" cy="5140960"/>
          </a:xfrm>
          <a:prstGeom prst="rect">
            <a:avLst/>
          </a:prstGeom>
        </p:spPr>
        <p:txBody>
          <a:bodyPr vert="horz" lIns="100477" tIns="50240" rIns="100477" bIns="50240"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507332" y="7058346"/>
            <a:ext cx="6950472" cy="401638"/>
          </a:xfrm>
          <a:prstGeom prst="rect">
            <a:avLst/>
          </a:prstGeom>
        </p:spPr>
        <p:txBody>
          <a:bodyPr lIns="0" tIns="0" rIns="0" bIns="0"/>
          <a:lstStyle>
            <a:lvl1pPr>
              <a:defRPr sz="1300">
                <a:latin typeface="Arial Narrow"/>
                <a:cs typeface="Arial Narrow"/>
              </a:defRPr>
            </a:lvl1pPr>
          </a:lstStyle>
          <a:p>
            <a:r>
              <a:rPr lang="pt-BR"/>
              <a:t>IMCC 2024 - J.A. Ferreira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25289" y="7192810"/>
            <a:ext cx="502443" cy="401638"/>
          </a:xfrm>
          <a:prstGeom prst="rect">
            <a:avLst/>
          </a:prstGeom>
        </p:spPr>
        <p:txBody>
          <a:bodyPr vert="horz" lIns="100477" tIns="50240" rIns="100477" bIns="50240" rtlCol="0" anchor="ctr"/>
          <a:lstStyle>
            <a:lvl1pPr algn="r">
              <a:defRPr sz="13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423590" y="302684"/>
            <a:ext cx="7452916" cy="12573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48715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6"/>
          <p:cNvSpPr>
            <a:spLocks noGrp="1"/>
          </p:cNvSpPr>
          <p:nvPr>
            <p:ph type="title"/>
          </p:nvPr>
        </p:nvSpPr>
        <p:spPr>
          <a:xfrm>
            <a:off x="1423590" y="302684"/>
            <a:ext cx="7452916" cy="12573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  <p:sp>
        <p:nvSpPr>
          <p:cNvPr id="4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502447" y="1871986"/>
            <a:ext cx="4103291" cy="4805681"/>
          </a:xfrm>
          <a:prstGeom prst="rect">
            <a:avLst/>
          </a:prstGeom>
        </p:spPr>
        <p:txBody>
          <a:bodyPr vert="horz" lIns="100477" tIns="50240" rIns="100477" bIns="50240"/>
          <a:lstStyle/>
          <a:p>
            <a:endParaRPr lang="en-GB" dirty="0"/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773215" y="1871980"/>
            <a:ext cx="4856956" cy="4805680"/>
          </a:xfrm>
          <a:prstGeom prst="rect">
            <a:avLst/>
          </a:prstGeom>
        </p:spPr>
        <p:txBody>
          <a:bodyPr vert="horz" lIns="100477" tIns="50240" rIns="100477" bIns="50240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507332" y="7058346"/>
            <a:ext cx="6950472" cy="401638"/>
          </a:xfrm>
          <a:prstGeom prst="rect">
            <a:avLst/>
          </a:prstGeom>
        </p:spPr>
        <p:txBody>
          <a:bodyPr lIns="0" tIns="0" rIns="0" bIns="0"/>
          <a:lstStyle>
            <a:lvl1pPr>
              <a:defRPr sz="1300">
                <a:latin typeface="Arial Narrow"/>
                <a:cs typeface="Arial Narrow"/>
              </a:defRPr>
            </a:lvl1pPr>
          </a:lstStyle>
          <a:p>
            <a:r>
              <a:rPr lang="pt-BR"/>
              <a:t>IMCC 2024 - J.A. Ferreira</a:t>
            </a:r>
            <a:endParaRPr lang="en-GB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25289" y="7192810"/>
            <a:ext cx="502443" cy="401638"/>
          </a:xfrm>
          <a:prstGeom prst="rect">
            <a:avLst/>
          </a:prstGeom>
        </p:spPr>
        <p:txBody>
          <a:bodyPr vert="horz" lIns="100477" tIns="50240" rIns="100477" bIns="50240" rtlCol="0" anchor="ctr"/>
          <a:lstStyle>
            <a:lvl1pPr algn="r">
              <a:defRPr sz="13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6167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8" descr="MUON-Slide-graphBase-pagebottom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3956" y="6901181"/>
            <a:ext cx="10048875" cy="74506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83233" y="7358400"/>
            <a:ext cx="446616" cy="282893"/>
          </a:xfrm>
        </p:spPr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F9044D45-45D3-ED2E-592C-E86A6BF09C5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0" y="7356851"/>
            <a:ext cx="1263535" cy="284400"/>
          </a:xfrm>
          <a:prstGeom prst="rect">
            <a:avLst/>
          </a:prstGeom>
        </p:spPr>
        <p:txBody>
          <a:bodyPr vert="horz" lIns="100477" tIns="50240" rIns="100477" bIns="50240" rtlCol="0" anchor="ctr"/>
          <a:lstStyle>
            <a:lvl1pPr algn="l">
              <a:defRPr sz="1300">
                <a:solidFill>
                  <a:schemeClr val="tx1"/>
                </a:solidFill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defRPr>
            </a:lvl1pPr>
          </a:lstStyle>
          <a:p>
            <a:r>
              <a:rPr lang="en-US"/>
              <a:t>13/03/2024</a:t>
            </a:r>
            <a:endParaRPr lang="en-US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C40AA8B6-DC24-B66F-0764-D6C2AA9DD4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277853" y="7358400"/>
            <a:ext cx="6793800" cy="282893"/>
          </a:xfrm>
          <a:prstGeom prst="rect">
            <a:avLst/>
          </a:prstGeom>
          <a:noFill/>
        </p:spPr>
        <p:txBody>
          <a:bodyPr vert="horz" lIns="100477" tIns="50240" rIns="100477" bIns="50240" rtlCol="0" anchor="ctr"/>
          <a:lstStyle>
            <a:lvl1pPr algn="l">
              <a:defRPr sz="1300">
                <a:solidFill>
                  <a:schemeClr val="tx1"/>
                </a:solidFill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defRPr>
            </a:lvl1pPr>
          </a:lstStyle>
          <a:p>
            <a:r>
              <a:rPr lang="pt-BR"/>
              <a:t>IMCC 2024 - J.A. Ferreira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3792" y="4847595"/>
            <a:ext cx="8541544" cy="1498283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3792" y="3197389"/>
            <a:ext cx="8541544" cy="1650206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239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047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0718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2009578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51197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301436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51676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401915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13/03/2024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IMCC 2024 - J.A. Ferreira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446" y="1760225"/>
            <a:ext cx="4438253" cy="4978559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8178" y="1760225"/>
            <a:ext cx="4438253" cy="4978559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13/03/2024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IMCC 2024 - J.A. Ferreira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444" y="1688626"/>
            <a:ext cx="4439998" cy="703738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2395" indent="0">
              <a:buNone/>
              <a:defRPr sz="2200" b="1"/>
            </a:lvl2pPr>
            <a:lvl3pPr marL="1004789" indent="0">
              <a:buNone/>
              <a:defRPr sz="2000" b="1"/>
            </a:lvl3pPr>
            <a:lvl4pPr marL="1507184" indent="0">
              <a:buNone/>
              <a:defRPr sz="1800" b="1"/>
            </a:lvl4pPr>
            <a:lvl5pPr marL="2009578" indent="0">
              <a:buNone/>
              <a:defRPr sz="1800" b="1"/>
            </a:lvl5pPr>
            <a:lvl6pPr marL="2511971" indent="0">
              <a:buNone/>
              <a:defRPr sz="1800" b="1"/>
            </a:lvl6pPr>
            <a:lvl7pPr marL="3014367" indent="0">
              <a:buNone/>
              <a:defRPr sz="1800" b="1"/>
            </a:lvl7pPr>
            <a:lvl8pPr marL="3516761" indent="0">
              <a:buNone/>
              <a:defRPr sz="1800" b="1"/>
            </a:lvl8pPr>
            <a:lvl9pPr marL="4019154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444" y="2392367"/>
            <a:ext cx="4439998" cy="4346417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4689" y="1688626"/>
            <a:ext cx="4441743" cy="703738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2395" indent="0">
              <a:buNone/>
              <a:defRPr sz="2200" b="1"/>
            </a:lvl2pPr>
            <a:lvl3pPr marL="1004789" indent="0">
              <a:buNone/>
              <a:defRPr sz="2000" b="1"/>
            </a:lvl3pPr>
            <a:lvl4pPr marL="1507184" indent="0">
              <a:buNone/>
              <a:defRPr sz="1800" b="1"/>
            </a:lvl4pPr>
            <a:lvl5pPr marL="2009578" indent="0">
              <a:buNone/>
              <a:defRPr sz="1800" b="1"/>
            </a:lvl5pPr>
            <a:lvl6pPr marL="2511971" indent="0">
              <a:buNone/>
              <a:defRPr sz="1800" b="1"/>
            </a:lvl6pPr>
            <a:lvl7pPr marL="3014367" indent="0">
              <a:buNone/>
              <a:defRPr sz="1800" b="1"/>
            </a:lvl7pPr>
            <a:lvl8pPr marL="3516761" indent="0">
              <a:buNone/>
              <a:defRPr sz="1800" b="1"/>
            </a:lvl8pPr>
            <a:lvl9pPr marL="4019154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4689" y="2392367"/>
            <a:ext cx="4441743" cy="4346417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13/03/2024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IMCC 2024 - J.A. Ferreira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13/03/2024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IMCC 2024 - J.A. Ferreira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13/03/2024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IMCC 2024 - J.A. Ferreira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445" y="300355"/>
            <a:ext cx="3306010" cy="1278255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28832" y="300360"/>
            <a:ext cx="5617600" cy="6438424"/>
          </a:xfrm>
        </p:spPr>
        <p:txBody>
          <a:bodyPr/>
          <a:lstStyle>
            <a:lvl1pPr>
              <a:defRPr sz="3500"/>
            </a:lvl1pPr>
            <a:lvl2pPr>
              <a:defRPr sz="31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445" y="1578615"/>
            <a:ext cx="3306010" cy="5160169"/>
          </a:xfrm>
        </p:spPr>
        <p:txBody>
          <a:bodyPr/>
          <a:lstStyle>
            <a:lvl1pPr marL="0" indent="0">
              <a:buNone/>
              <a:defRPr sz="1500"/>
            </a:lvl1pPr>
            <a:lvl2pPr marL="502395" indent="0">
              <a:buNone/>
              <a:defRPr sz="1300"/>
            </a:lvl2pPr>
            <a:lvl3pPr marL="1004789" indent="0">
              <a:buNone/>
              <a:defRPr sz="1100"/>
            </a:lvl3pPr>
            <a:lvl4pPr marL="1507184" indent="0">
              <a:buNone/>
              <a:defRPr sz="1000"/>
            </a:lvl4pPr>
            <a:lvl5pPr marL="2009578" indent="0">
              <a:buNone/>
              <a:defRPr sz="1000"/>
            </a:lvl5pPr>
            <a:lvl6pPr marL="2511971" indent="0">
              <a:buNone/>
              <a:defRPr sz="1000"/>
            </a:lvl6pPr>
            <a:lvl7pPr marL="3014367" indent="0">
              <a:buNone/>
              <a:defRPr sz="1000"/>
            </a:lvl7pPr>
            <a:lvl8pPr marL="3516761" indent="0">
              <a:buNone/>
              <a:defRPr sz="1000"/>
            </a:lvl8pPr>
            <a:lvl9pPr marL="4019154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13/03/2024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IMCC 2024 - J.A. Ferreira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9652" y="5280660"/>
            <a:ext cx="6029325" cy="623412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69652" y="674053"/>
            <a:ext cx="6029325" cy="4526280"/>
          </a:xfrm>
        </p:spPr>
        <p:txBody>
          <a:bodyPr/>
          <a:lstStyle>
            <a:lvl1pPr marL="0" indent="0">
              <a:buNone/>
              <a:defRPr sz="3500"/>
            </a:lvl1pPr>
            <a:lvl2pPr marL="502395" indent="0">
              <a:buNone/>
              <a:defRPr sz="3100"/>
            </a:lvl2pPr>
            <a:lvl3pPr marL="1004789" indent="0">
              <a:buNone/>
              <a:defRPr sz="2600"/>
            </a:lvl3pPr>
            <a:lvl4pPr marL="1507184" indent="0">
              <a:buNone/>
              <a:defRPr sz="2200"/>
            </a:lvl4pPr>
            <a:lvl5pPr marL="2009578" indent="0">
              <a:buNone/>
              <a:defRPr sz="2200"/>
            </a:lvl5pPr>
            <a:lvl6pPr marL="2511971" indent="0">
              <a:buNone/>
              <a:defRPr sz="2200"/>
            </a:lvl6pPr>
            <a:lvl7pPr marL="3014367" indent="0">
              <a:buNone/>
              <a:defRPr sz="2200"/>
            </a:lvl7pPr>
            <a:lvl8pPr marL="3516761" indent="0">
              <a:buNone/>
              <a:defRPr sz="2200"/>
            </a:lvl8pPr>
            <a:lvl9pPr marL="4019154" indent="0">
              <a:buNone/>
              <a:defRPr sz="22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69652" y="5904072"/>
            <a:ext cx="6029325" cy="885348"/>
          </a:xfrm>
        </p:spPr>
        <p:txBody>
          <a:bodyPr/>
          <a:lstStyle>
            <a:lvl1pPr marL="0" indent="0">
              <a:buNone/>
              <a:defRPr sz="1500"/>
            </a:lvl1pPr>
            <a:lvl2pPr marL="502395" indent="0">
              <a:buNone/>
              <a:defRPr sz="1300"/>
            </a:lvl2pPr>
            <a:lvl3pPr marL="1004789" indent="0">
              <a:buNone/>
              <a:defRPr sz="1100"/>
            </a:lvl3pPr>
            <a:lvl4pPr marL="1507184" indent="0">
              <a:buNone/>
              <a:defRPr sz="1000"/>
            </a:lvl4pPr>
            <a:lvl5pPr marL="2009578" indent="0">
              <a:buNone/>
              <a:defRPr sz="1000"/>
            </a:lvl5pPr>
            <a:lvl6pPr marL="2511971" indent="0">
              <a:buNone/>
              <a:defRPr sz="1000"/>
            </a:lvl6pPr>
            <a:lvl7pPr marL="3014367" indent="0">
              <a:buNone/>
              <a:defRPr sz="1000"/>
            </a:lvl7pPr>
            <a:lvl8pPr marL="3516761" indent="0">
              <a:buNone/>
              <a:defRPr sz="1000"/>
            </a:lvl8pPr>
            <a:lvl9pPr marL="4019154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13/03/2024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IMCC 2024 - J.A. Ferreira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jpe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2445" y="302103"/>
            <a:ext cx="9043988" cy="1257300"/>
          </a:xfrm>
          <a:prstGeom prst="rect">
            <a:avLst/>
          </a:prstGeom>
        </p:spPr>
        <p:txBody>
          <a:bodyPr vert="horz" lIns="100477" tIns="50240" rIns="100477" bIns="5024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445" y="1760225"/>
            <a:ext cx="9043988" cy="4978559"/>
          </a:xfrm>
          <a:prstGeom prst="rect">
            <a:avLst/>
          </a:prstGeom>
        </p:spPr>
        <p:txBody>
          <a:bodyPr vert="horz" lIns="100477" tIns="50240" rIns="100477" bIns="5024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7265408"/>
            <a:ext cx="1263535" cy="284400"/>
          </a:xfrm>
          <a:prstGeom prst="rect">
            <a:avLst/>
          </a:prstGeom>
        </p:spPr>
        <p:txBody>
          <a:bodyPr vert="horz" lIns="100477" tIns="50240" rIns="100477" bIns="50240" rtlCol="0" anchor="ctr"/>
          <a:lstStyle>
            <a:lvl1pPr algn="l">
              <a:defRPr sz="1300">
                <a:solidFill>
                  <a:schemeClr val="tx1"/>
                </a:solidFill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defRPr>
            </a:lvl1pPr>
          </a:lstStyle>
          <a:p>
            <a:r>
              <a:rPr lang="en-US"/>
              <a:t>13/03/2024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77853" y="7266915"/>
            <a:ext cx="6793800" cy="282893"/>
          </a:xfrm>
          <a:prstGeom prst="rect">
            <a:avLst/>
          </a:prstGeom>
          <a:noFill/>
        </p:spPr>
        <p:txBody>
          <a:bodyPr vert="horz" lIns="100477" tIns="50240" rIns="100477" bIns="50240" rtlCol="0" anchor="ctr"/>
          <a:lstStyle>
            <a:lvl1pPr algn="l">
              <a:defRPr sz="1300">
                <a:solidFill>
                  <a:schemeClr val="tx1"/>
                </a:solidFill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defRPr>
            </a:lvl1pPr>
          </a:lstStyle>
          <a:p>
            <a:r>
              <a:rPr lang="pt-BR"/>
              <a:t>IMCC 2024 - J.A. Ferreira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06893" y="7266915"/>
            <a:ext cx="446616" cy="282893"/>
          </a:xfrm>
          <a:prstGeom prst="rect">
            <a:avLst/>
          </a:prstGeom>
        </p:spPr>
        <p:txBody>
          <a:bodyPr vert="horz" lIns="100477" tIns="50240" rIns="100477" bIns="50240" rtlCol="0" anchor="ctr"/>
          <a:lstStyle>
            <a:lvl1pPr algn="r">
              <a:defRPr sz="1300">
                <a:solidFill>
                  <a:schemeClr val="tx1"/>
                </a:solidFill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defRPr>
            </a:lvl1pPr>
          </a:lstStyle>
          <a:p>
            <a:fld id="{3478A56A-6164-B14D-A8F7-980D09C4DD9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85" descr="MCC-inernational-finalV01.png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99817" y="1"/>
            <a:ext cx="949062" cy="94996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/>
  <p:txStyles>
    <p:titleStyle>
      <a:lvl1pPr algn="ctr" defTabSz="502395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JuliaMono" panose="020B0609060300020004" pitchFamily="49" charset="0"/>
          <a:ea typeface="JuliaMono" panose="020B0609060300020004" pitchFamily="49" charset="0"/>
          <a:cs typeface="JuliaMono" panose="020B0609060300020004" pitchFamily="49" charset="0"/>
        </a:defRPr>
      </a:lvl1pPr>
    </p:titleStyle>
    <p:bodyStyle>
      <a:lvl1pPr marL="376795" indent="-376795" algn="l" defTabSz="502395" rtl="0" eaLnBrk="1" latinLnBrk="0" hangingPunct="1">
        <a:spcBef>
          <a:spcPct val="20000"/>
        </a:spcBef>
        <a:buFont typeface="Arial"/>
        <a:buChar char="•"/>
        <a:defRPr sz="3500" kern="1200">
          <a:solidFill>
            <a:schemeClr val="tx1"/>
          </a:solidFill>
          <a:latin typeface="JuliaMono" panose="020B0609060300020004" pitchFamily="49" charset="0"/>
          <a:ea typeface="JuliaMono" panose="020B0609060300020004" pitchFamily="49" charset="0"/>
          <a:cs typeface="JuliaMono" panose="020B0609060300020004" pitchFamily="49" charset="0"/>
        </a:defRPr>
      </a:lvl1pPr>
      <a:lvl2pPr marL="816390" indent="-313996" algn="l" defTabSz="502395" rtl="0" eaLnBrk="1" latinLnBrk="0" hangingPunct="1">
        <a:spcBef>
          <a:spcPct val="20000"/>
        </a:spcBef>
        <a:buFont typeface="Arial"/>
        <a:buChar char="–"/>
        <a:defRPr sz="3100" kern="1200">
          <a:solidFill>
            <a:schemeClr val="tx1"/>
          </a:solidFill>
          <a:latin typeface="JuliaMono" panose="020B0609060300020004" pitchFamily="49" charset="0"/>
          <a:ea typeface="JuliaMono" panose="020B0609060300020004" pitchFamily="49" charset="0"/>
          <a:cs typeface="JuliaMono" panose="020B0609060300020004" pitchFamily="49" charset="0"/>
        </a:defRPr>
      </a:lvl2pPr>
      <a:lvl3pPr marL="1255985" indent="-251196" algn="l" defTabSz="502395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JuliaMono" panose="020B0609060300020004" pitchFamily="49" charset="0"/>
          <a:ea typeface="JuliaMono" panose="020B0609060300020004" pitchFamily="49" charset="0"/>
          <a:cs typeface="JuliaMono" panose="020B0609060300020004" pitchFamily="49" charset="0"/>
        </a:defRPr>
      </a:lvl3pPr>
      <a:lvl4pPr marL="1758381" indent="-251196" algn="l" defTabSz="502395" rtl="0" eaLnBrk="1" latinLnBrk="0" hangingPunct="1">
        <a:spcBef>
          <a:spcPct val="20000"/>
        </a:spcBef>
        <a:buFont typeface="Arial"/>
        <a:buChar char="–"/>
        <a:defRPr sz="2200" kern="1200">
          <a:solidFill>
            <a:schemeClr val="tx1"/>
          </a:solidFill>
          <a:latin typeface="JuliaMono" panose="020B0609060300020004" pitchFamily="49" charset="0"/>
          <a:ea typeface="JuliaMono" panose="020B0609060300020004" pitchFamily="49" charset="0"/>
          <a:cs typeface="JuliaMono" panose="020B0609060300020004" pitchFamily="49" charset="0"/>
        </a:defRPr>
      </a:lvl4pPr>
      <a:lvl5pPr marL="2260774" indent="-251196" algn="l" defTabSz="502395" rtl="0" eaLnBrk="1" latinLnBrk="0" hangingPunct="1">
        <a:spcBef>
          <a:spcPct val="20000"/>
        </a:spcBef>
        <a:buFont typeface="Arial"/>
        <a:buChar char="»"/>
        <a:defRPr sz="2200" kern="1200">
          <a:solidFill>
            <a:schemeClr val="tx1"/>
          </a:solidFill>
          <a:latin typeface="JuliaMono" panose="020B0609060300020004" pitchFamily="49" charset="0"/>
          <a:ea typeface="JuliaMono" panose="020B0609060300020004" pitchFamily="49" charset="0"/>
          <a:cs typeface="JuliaMono" panose="020B0609060300020004" pitchFamily="49" charset="0"/>
        </a:defRPr>
      </a:lvl5pPr>
      <a:lvl6pPr marL="2763167" indent="-251196" algn="l" defTabSz="502395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65564" indent="-251196" algn="l" defTabSz="502395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67957" indent="-251196" algn="l" defTabSz="502395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70351" indent="-251196" algn="l" defTabSz="502395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023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395" algn="l" defTabSz="5023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789" algn="l" defTabSz="5023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07184" algn="l" defTabSz="5023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09578" algn="l" defTabSz="5023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1971" algn="l" defTabSz="5023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14367" algn="l" defTabSz="5023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16761" algn="l" defTabSz="5023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19154" algn="l" defTabSz="5023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6901181"/>
            <a:ext cx="10048875" cy="745067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992" y="195581"/>
            <a:ext cx="1114123" cy="1486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0226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/>
  <p:txStyles>
    <p:titleStyle>
      <a:lvl1pPr algn="ctr" defTabSz="502395" rtl="0" eaLnBrk="1" latinLnBrk="0" hangingPunct="1">
        <a:spcBef>
          <a:spcPct val="0"/>
        </a:spcBef>
        <a:buNone/>
        <a:defRPr sz="31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76795" indent="-376795" algn="l" defTabSz="502395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31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816390" indent="-313996" algn="l" defTabSz="502395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6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255985" indent="-251196" algn="l" defTabSz="502395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2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758381" indent="-251196" algn="l" defTabSz="502395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2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260774" indent="-251196" algn="l" defTabSz="502395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2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763167" indent="-251196" algn="l" defTabSz="502395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65564" indent="-251196" algn="l" defTabSz="502395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67957" indent="-251196" algn="l" defTabSz="502395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70351" indent="-251196" algn="l" defTabSz="502395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5023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395" algn="l" defTabSz="5023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789" algn="l" defTabSz="5023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07184" algn="l" defTabSz="5023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09578" algn="l" defTabSz="5023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1971" algn="l" defTabSz="5023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14367" algn="l" defTabSz="5023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16761" algn="l" defTabSz="5023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19154" algn="l" defTabSz="5023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sv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svg"/><Relationship Id="rId4" Type="http://schemas.openxmlformats.org/officeDocument/2006/relationships/image" Target="../media/image3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sv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sv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svg"/><Relationship Id="rId4" Type="http://schemas.openxmlformats.org/officeDocument/2006/relationships/image" Target="../media/image3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sv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jpg"/><Relationship Id="rId5" Type="http://schemas.openxmlformats.org/officeDocument/2006/relationships/image" Target="../media/image48.JPEG"/><Relationship Id="rId4" Type="http://schemas.openxmlformats.org/officeDocument/2006/relationships/chart" Target="../charts/char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58.png"/><Relationship Id="rId4" Type="http://schemas.openxmlformats.org/officeDocument/2006/relationships/image" Target="../media/image5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ilson.com/product/pressure-windows-vacuum-windows/" TargetMode="External"/><Relationship Id="rId2" Type="http://schemas.openxmlformats.org/officeDocument/2006/relationships/hyperlink" Target="https://pdg.lbl.gov/2009/AtomicNuclearProperties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edms.cern.ch/document/2754370/2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sv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sv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7.sv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sv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FD65C1-5579-4CF5-A517-02F93E2A6D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26037" y="2009220"/>
            <a:ext cx="5596800" cy="2132787"/>
          </a:xfrm>
        </p:spPr>
        <p:txBody>
          <a:bodyPr wrap="square">
            <a:spAutoFit/>
          </a:bodyPr>
          <a:lstStyle/>
          <a:p>
            <a:r>
              <a:rPr lang="en-GB" sz="4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Absorbers (and windows</a:t>
            </a:r>
            <a:r>
              <a:rPr lang="en-GB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for final cooling</a:t>
            </a:r>
            <a:endParaRPr lang="en-GB" sz="44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9F97D71-2E8F-4FB1-884D-50E4B90EDFE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6547957"/>
            <a:ext cx="7325678" cy="852436"/>
          </a:xfrm>
          <a:solidFill>
            <a:schemeClr val="bg1">
              <a:alpha val="77000"/>
            </a:schemeClr>
          </a:solidFill>
        </p:spPr>
        <p:txBody>
          <a:bodyPr vert="horz" wrap="square" lIns="100477" tIns="50240" rIns="100477" bIns="50240" rtlCol="0">
            <a:spAutoFit/>
          </a:bodyPr>
          <a:lstStyle/>
          <a:p>
            <a:pPr algn="l"/>
            <a:r>
              <a:rPr lang="it-IT" sz="1600" dirty="0">
                <a:solidFill>
                  <a:schemeClr val="tx1"/>
                </a:solidFill>
                <a:latin typeface="JuliaMono" panose="020B0609060300020004" pitchFamily="49" charset="-127"/>
                <a:ea typeface="JuliaMono" panose="020B0609060300020004" pitchFamily="49" charset="-127"/>
                <a:cs typeface="JuliaMono" panose="020B0609060300020004" pitchFamily="49" charset="-127"/>
              </a:rPr>
              <a:t>Jose A. Ferreira, Bernd Stechauner, Valentina Giovinco, Anthony Harrison, Marco Morrone, et al.</a:t>
            </a:r>
            <a:endParaRPr lang="en-GB" sz="1600" dirty="0">
              <a:solidFill>
                <a:schemeClr val="tx1"/>
              </a:solidFill>
              <a:latin typeface="JuliaMono" panose="020B0609060300020004" pitchFamily="49" charset="-127"/>
              <a:ea typeface="JuliaMono" panose="020B0609060300020004" pitchFamily="49" charset="-127"/>
              <a:cs typeface="JuliaMono" panose="020B0609060300020004" pitchFamily="49" charset="-127"/>
            </a:endParaRPr>
          </a:p>
          <a:p>
            <a:pPr algn="l"/>
            <a:r>
              <a:rPr lang="en-GB" sz="1400" dirty="0">
                <a:solidFill>
                  <a:schemeClr val="tx1"/>
                </a:solidFill>
                <a:latin typeface="JuliaMono" panose="020B0609060300020004" pitchFamily="49" charset="-127"/>
                <a:ea typeface="JuliaMono" panose="020B0609060300020004" pitchFamily="49" charset="-127"/>
                <a:cs typeface="JuliaMono" panose="020B0609060300020004" pitchFamily="49" charset="-127"/>
              </a:rPr>
              <a:t>IMCC and </a:t>
            </a:r>
            <a:r>
              <a:rPr lang="en-GB" sz="1400" dirty="0" err="1">
                <a:solidFill>
                  <a:schemeClr val="tx1"/>
                </a:solidFill>
                <a:latin typeface="JuliaMono" panose="020B0609060300020004" pitchFamily="49" charset="-127"/>
                <a:ea typeface="JuliaMono" panose="020B0609060300020004" pitchFamily="49" charset="-127"/>
                <a:cs typeface="JuliaMono" panose="020B0609060300020004" pitchFamily="49" charset="-127"/>
              </a:rPr>
              <a:t>MuCol</a:t>
            </a:r>
            <a:r>
              <a:rPr lang="en-GB" sz="1400" dirty="0">
                <a:solidFill>
                  <a:schemeClr val="tx1"/>
                </a:solidFill>
                <a:latin typeface="JuliaMono" panose="020B0609060300020004" pitchFamily="49" charset="-127"/>
                <a:ea typeface="JuliaMono" panose="020B0609060300020004" pitchFamily="49" charset="-127"/>
                <a:cs typeface="JuliaMono" panose="020B0609060300020004" pitchFamily="49" charset="-127"/>
              </a:rPr>
              <a:t> Annual </a:t>
            </a:r>
            <a:r>
              <a:rPr lang="en-GB" sz="1400" dirty="0" err="1">
                <a:solidFill>
                  <a:schemeClr val="tx1"/>
                </a:solidFill>
                <a:latin typeface="JuliaMono" panose="020B0609060300020004" pitchFamily="49" charset="-127"/>
                <a:ea typeface="JuliaMono" panose="020B0609060300020004" pitchFamily="49" charset="-127"/>
                <a:cs typeface="JuliaMono" panose="020B0609060300020004" pitchFamily="49" charset="-127"/>
              </a:rPr>
              <a:t>Meeeting</a:t>
            </a:r>
            <a:r>
              <a:rPr lang="en-GB" sz="1400" dirty="0">
                <a:solidFill>
                  <a:schemeClr val="tx1"/>
                </a:solidFill>
                <a:latin typeface="JuliaMono" panose="020B0609060300020004" pitchFamily="49" charset="-127"/>
                <a:ea typeface="JuliaMono" panose="020B0609060300020004" pitchFamily="49" charset="-127"/>
                <a:cs typeface="JuliaMono" panose="020B0609060300020004" pitchFamily="49" charset="-127"/>
              </a:rPr>
              <a:t> 2024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3F542E52-E88E-658C-ED8C-3E8AC9E6C4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238875" y="6733800"/>
            <a:ext cx="810000" cy="810000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B54B4DFC-7D94-1A2D-F9A0-98022F43ED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5468" y="5845101"/>
            <a:ext cx="706295" cy="811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Drapeau-europe">
            <a:extLst>
              <a:ext uri="{FF2B5EF4-FFF2-40B4-BE49-F238E27FC236}">
                <a16:creationId xmlns:a16="http://schemas.microsoft.com/office/drawing/2014/main" id="{A99354ED-AB2C-1F1C-5DB2-759D0C6980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1763" y="5846393"/>
            <a:ext cx="1219655" cy="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9162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B63B9F-E626-3125-58A8-2F25905461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Pressure and temperature increases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3167CA64-57A3-A41B-01DF-9210A1C767D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9026" y="1630400"/>
            <a:ext cx="4789357" cy="3600000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E3E05D-6C9E-EFEC-DF7B-61883922F6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0A7A9DB-B1F9-47C2-24A1-9F880817FD7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13/03/2024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A312F1E-36DD-1D26-7177-6A68359C85B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t-BR"/>
              <a:t>IMCC 2024 - J.A. Ferreira</a:t>
            </a:r>
            <a:endParaRPr lang="en-US" dirty="0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E34C4C23-4780-890E-02B1-C0B8443B621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240492" y="1630400"/>
            <a:ext cx="4789357" cy="3600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AADF971-16E9-EC45-A358-B152734C971F}"/>
              </a:ext>
            </a:extLst>
          </p:cNvPr>
          <p:cNvSpPr txBox="1"/>
          <p:nvPr/>
        </p:nvSpPr>
        <p:spPr>
          <a:xfrm>
            <a:off x="830346" y="5397168"/>
            <a:ext cx="8820292" cy="1515695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defPPr>
              <a:defRPr lang="en-US"/>
            </a:defPPr>
            <a:lvl1pPr marL="342000" indent="-342900">
              <a:spcBef>
                <a:spcPts val="1200"/>
              </a:spcBef>
              <a:buFont typeface="Wingdings" panose="05000000000000000000" pitchFamily="2" charset="2"/>
              <a:buChar char="q"/>
              <a:defRPr sz="1800"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defRPr>
            </a:lvl1pPr>
          </a:lstStyle>
          <a:p>
            <a:r>
              <a:rPr lang="en-GB" sz="1400" dirty="0"/>
              <a:t>Maximum pressure is now 63 bar vs 874 bar keeping same </a:t>
            </a:r>
            <a:r>
              <a:rPr lang="en-GB" sz="1400"/>
              <a:t>energy absorbed</a:t>
            </a:r>
            <a:endParaRPr lang="en-GB" sz="1400" dirty="0"/>
          </a:p>
          <a:p>
            <a:r>
              <a:rPr lang="en-GB" sz="1400" dirty="0"/>
              <a:t>Last stages are no longer a problem! P&lt;10 bar</a:t>
            </a:r>
          </a:p>
          <a:p>
            <a:r>
              <a:rPr lang="en-GB" sz="1400" dirty="0"/>
              <a:t>To ensure one phase, initial pressure as high as critical pressure (13 bar)</a:t>
            </a:r>
          </a:p>
          <a:p>
            <a:r>
              <a:rPr lang="en-GB" sz="1400" dirty="0"/>
              <a:t>Reminder: Assuming all power is deposited locally!</a:t>
            </a:r>
          </a:p>
        </p:txBody>
      </p:sp>
    </p:spTree>
    <p:extLst>
      <p:ext uri="{BB962C8B-B14F-4D97-AF65-F5344CB8AC3E}">
        <p14:creationId xmlns:p14="http://schemas.microsoft.com/office/powerpoint/2010/main" val="2694673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DDB32983-D1AE-9DC2-F561-46BF9F18582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40684" y="773206"/>
            <a:ext cx="8461808" cy="6360459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D2BD44-3DD6-F344-B84B-704A34D0D0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0DD6B21-4491-21A0-887F-2058F55C231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13/03/2024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92984B-92A6-B97E-8060-EAA1D97175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t-BR"/>
              <a:t>IMCC 2024 - J.A. Ferreira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0333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DDB32983-D1AE-9DC2-F561-46BF9F18582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40684" y="773206"/>
            <a:ext cx="8461808" cy="6360459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D2BD44-3DD6-F344-B84B-704A34D0D0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0DD6B21-4491-21A0-887F-2058F55C231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13/03/2024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92984B-92A6-B97E-8060-EAA1D97175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t-BR"/>
              <a:t>IMCC 2024 - J.A. Ferreira</a:t>
            </a:r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509CCBC-8EEC-9091-4EEF-8A672AE49983}"/>
              </a:ext>
            </a:extLst>
          </p:cNvPr>
          <p:cNvGrpSpPr/>
          <p:nvPr/>
        </p:nvGrpSpPr>
        <p:grpSpPr>
          <a:xfrm>
            <a:off x="729318" y="3538190"/>
            <a:ext cx="4295119" cy="3212816"/>
            <a:chOff x="4471416" y="1271016"/>
            <a:chExt cx="4295119" cy="3212816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9100A0CB-204E-0547-5977-CC376ADC17B8}"/>
                </a:ext>
              </a:extLst>
            </p:cNvPr>
            <p:cNvSpPr/>
            <p:nvPr/>
          </p:nvSpPr>
          <p:spPr>
            <a:xfrm>
              <a:off x="4471416" y="1271016"/>
              <a:ext cx="4295119" cy="321281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" name="Content Placeholder 7">
              <a:extLst>
                <a:ext uri="{FF2B5EF4-FFF2-40B4-BE49-F238E27FC236}">
                  <a16:creationId xmlns:a16="http://schemas.microsoft.com/office/drawing/2014/main" id="{EB682628-2334-F0A3-BE5D-959A22A2047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/>
          </p:blipFill>
          <p:spPr>
            <a:xfrm>
              <a:off x="4573084" y="1339596"/>
              <a:ext cx="4091781" cy="3075656"/>
            </a:xfrm>
            <a:prstGeom prst="rect">
              <a:avLst/>
            </a:prstGeom>
          </p:spPr>
        </p:pic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A2DA5ACE-1402-EE0D-6B32-E501BED1186A}"/>
              </a:ext>
            </a:extLst>
          </p:cNvPr>
          <p:cNvSpPr txBox="1"/>
          <p:nvPr/>
        </p:nvSpPr>
        <p:spPr>
          <a:xfrm>
            <a:off x="668601" y="1138678"/>
            <a:ext cx="4416551" cy="206210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Last stages are now more favourable</a:t>
            </a: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use of saturated vapor instead of liquid depends on the energy reduction and beam kinetic energy</a:t>
            </a: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Effective</a:t>
            </a:r>
            <a:r>
              <a:rPr lang="en-GB" sz="18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if T &lt; 20 MeV for a reasonably short absorber</a:t>
            </a:r>
            <a:endParaRPr lang="en-GB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3718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DDB32983-D1AE-9DC2-F561-46BF9F18582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40684" y="773206"/>
            <a:ext cx="8461808" cy="6360459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D2BD44-3DD6-F344-B84B-704A34D0D0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0DD6B21-4491-21A0-887F-2058F55C231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13/03/2024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92984B-92A6-B97E-8060-EAA1D97175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t-BR"/>
              <a:t>IMCC 2024 - J.A. Ferreira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9A7AB7E-0A45-0084-18A7-432173E9E709}"/>
              </a:ext>
            </a:extLst>
          </p:cNvPr>
          <p:cNvSpPr txBox="1"/>
          <p:nvPr/>
        </p:nvSpPr>
        <p:spPr>
          <a:xfrm>
            <a:off x="4242816" y="1259436"/>
            <a:ext cx="4416551" cy="221599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Frist stages are now more difficult than the last ones</a:t>
            </a: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Kinetic energy is higher on those stages</a:t>
            </a: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sz="18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 it possible to contain the hydrogen in between thicker windows?</a:t>
            </a: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 it possible to build thick </a:t>
            </a:r>
            <a:r>
              <a:rPr lang="en-GB" sz="18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LiH</a:t>
            </a:r>
            <a:r>
              <a:rPr lang="en-GB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windows?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C664DBF-DCEE-B793-555E-68E75FDD7A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05566" y="3771900"/>
            <a:ext cx="3342856" cy="260476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CD758A3-2D92-E6E0-E427-3C15FE81B1F4}"/>
              </a:ext>
            </a:extLst>
          </p:cNvPr>
          <p:cNvSpPr txBox="1"/>
          <p:nvPr/>
        </p:nvSpPr>
        <p:spPr>
          <a:xfrm>
            <a:off x="6528815" y="6043888"/>
            <a:ext cx="213055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Marco Morrone</a:t>
            </a:r>
          </a:p>
        </p:txBody>
      </p:sp>
    </p:spTree>
    <p:extLst>
      <p:ext uri="{BB962C8B-B14F-4D97-AF65-F5344CB8AC3E}">
        <p14:creationId xmlns:p14="http://schemas.microsoft.com/office/powerpoint/2010/main" val="3409112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E7DC55-3E7B-E0A2-C0C1-A673E92318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Preliminary results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F87204-CA7C-A4D7-8F92-2087EAD974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761299-E41E-97B5-8CA9-C4581FE8140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13/03/2024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C38528-7085-9C29-1FD6-5EEAC04FDC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t-BR"/>
              <a:t>IMCC 2024 - J.A. Ferreira</a:t>
            </a:r>
            <a:endParaRPr lang="en-US" dirty="0"/>
          </a:p>
        </p:txBody>
      </p:sp>
      <p:pic>
        <p:nvPicPr>
          <p:cNvPr id="7" name="Grafik 12">
            <a:extLst>
              <a:ext uri="{FF2B5EF4-FFF2-40B4-BE49-F238E27FC236}">
                <a16:creationId xmlns:a16="http://schemas.microsoft.com/office/drawing/2014/main" id="{5EC9F816-68F9-F425-D60D-2CFA1A52E98A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86200" y="1698984"/>
            <a:ext cx="5993493" cy="4498370"/>
          </a:xfrm>
          <a:prstGeom prst="rect">
            <a:avLst/>
          </a:prstGeom>
        </p:spPr>
      </p:pic>
      <p:sp>
        <p:nvSpPr>
          <p:cNvPr id="9" name="Inhaltsplatzhalter 10">
            <a:extLst>
              <a:ext uri="{FF2B5EF4-FFF2-40B4-BE49-F238E27FC236}">
                <a16:creationId xmlns:a16="http://schemas.microsoft.com/office/drawing/2014/main" id="{817E2804-DCED-27A8-4787-0749941F5828}"/>
              </a:ext>
            </a:extLst>
          </p:cNvPr>
          <p:cNvSpPr txBox="1">
            <a:spLocks/>
          </p:cNvSpPr>
          <p:nvPr/>
        </p:nvSpPr>
        <p:spPr>
          <a:xfrm>
            <a:off x="314230" y="2180091"/>
            <a:ext cx="3742801" cy="3536156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defPPr>
              <a:defRPr lang="en-US"/>
            </a:defPPr>
            <a:lvl1pPr marL="342000" indent="-342900">
              <a:spcBef>
                <a:spcPts val="1200"/>
              </a:spcBef>
              <a:buFont typeface="Wingdings" panose="05000000000000000000" pitchFamily="2" charset="2"/>
              <a:buChar char="q"/>
              <a:defRPr sz="1400"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b="1" dirty="0"/>
              <a:t>77 cm Liquid H</a:t>
            </a:r>
            <a:r>
              <a:rPr lang="en-US" sz="2400" b="1" baseline="-25000" dirty="0"/>
              <a:t>2</a:t>
            </a:r>
            <a:endParaRPr lang="en-US" sz="2400" b="1" dirty="0"/>
          </a:p>
          <a:p>
            <a:r>
              <a:rPr lang="en-US" sz="1800" dirty="0"/>
              <a:t>Initial E</a:t>
            </a:r>
            <a:r>
              <a:rPr lang="en-US" sz="1800" baseline="-25000" dirty="0"/>
              <a:t>k</a:t>
            </a:r>
            <a:r>
              <a:rPr lang="en-US" sz="1800" dirty="0"/>
              <a:t> = 66 MeV</a:t>
            </a:r>
          </a:p>
          <a:p>
            <a:r>
              <a:rPr lang="en-US" sz="1800" dirty="0"/>
              <a:t>End E</a:t>
            </a:r>
            <a:r>
              <a:rPr lang="en-US" sz="1800" baseline="-25000" dirty="0"/>
              <a:t>k</a:t>
            </a:r>
            <a:r>
              <a:rPr lang="en-US" sz="1800" dirty="0"/>
              <a:t> = 34 MeV</a:t>
            </a:r>
          </a:p>
          <a:p>
            <a:r>
              <a:rPr lang="en-US" sz="1800" dirty="0"/>
              <a:t>Initial </a:t>
            </a:r>
            <a:r>
              <a:rPr lang="el-GR" sz="1800" dirty="0"/>
              <a:t>ε</a:t>
            </a:r>
            <a:r>
              <a:rPr lang="en-GB" sz="1800" baseline="-25000" dirty="0"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⊥</a:t>
            </a:r>
            <a:r>
              <a:rPr lang="en-GB" sz="1800" dirty="0"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 </a:t>
            </a:r>
            <a:r>
              <a:rPr lang="en-US" sz="1800" dirty="0"/>
              <a:t>= 400 </a:t>
            </a:r>
            <a:r>
              <a:rPr lang="en-US" sz="1800" dirty="0">
                <a:sym typeface="Symbol" panose="05050102010706020507" pitchFamily="18" charset="2"/>
              </a:rPr>
              <a:t>m</a:t>
            </a:r>
            <a:endParaRPr lang="en-US" sz="1800" dirty="0"/>
          </a:p>
          <a:p>
            <a:r>
              <a:rPr lang="en-US" sz="1800" dirty="0"/>
              <a:t>End </a:t>
            </a:r>
            <a:r>
              <a:rPr lang="el-GR" sz="1800" dirty="0"/>
              <a:t>ε</a:t>
            </a:r>
            <a:r>
              <a:rPr lang="en-GB" sz="1800" baseline="-25000" dirty="0"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⊥</a:t>
            </a:r>
            <a:r>
              <a:rPr lang="en-GB" sz="1800" dirty="0"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 </a:t>
            </a:r>
            <a:r>
              <a:rPr lang="en-US" sz="1800" dirty="0"/>
              <a:t>= 280</a:t>
            </a:r>
            <a:r>
              <a:rPr lang="en-US" sz="1800" dirty="0">
                <a:sym typeface="Symbol" panose="05050102010706020507" pitchFamily="18" charset="2"/>
              </a:rPr>
              <a:t> m</a:t>
            </a:r>
            <a:endParaRPr lang="en-US" sz="1800" dirty="0"/>
          </a:p>
          <a:p>
            <a:r>
              <a:rPr lang="en-US" sz="1800" dirty="0"/>
              <a:t>Initial </a:t>
            </a:r>
            <a:r>
              <a:rPr lang="el-GR" sz="1800" dirty="0"/>
              <a:t>ε</a:t>
            </a:r>
            <a:r>
              <a:rPr lang="en-GB" sz="1800" i="1" baseline="-25000" dirty="0"/>
              <a:t>L</a:t>
            </a:r>
            <a:r>
              <a:rPr lang="en-US" sz="1800" dirty="0"/>
              <a:t> = 1.1 mm </a:t>
            </a:r>
          </a:p>
          <a:p>
            <a:r>
              <a:rPr lang="en-US" sz="1800" dirty="0"/>
              <a:t>End </a:t>
            </a:r>
            <a:r>
              <a:rPr lang="el-GR" sz="1800" dirty="0"/>
              <a:t>ε</a:t>
            </a:r>
            <a:r>
              <a:rPr lang="en-GB" sz="1800" i="1" baseline="-25000" dirty="0"/>
              <a:t>L</a:t>
            </a:r>
            <a:r>
              <a:rPr lang="en-US" sz="1800" dirty="0"/>
              <a:t> = 2.0 mm</a:t>
            </a:r>
          </a:p>
          <a:p>
            <a:r>
              <a:rPr lang="el-GR" sz="1800" dirty="0"/>
              <a:t>ε</a:t>
            </a:r>
            <a:r>
              <a:rPr lang="en-GB" sz="1800" baseline="-25000" dirty="0"/>
              <a:t>⊥</a:t>
            </a:r>
            <a:r>
              <a:rPr lang="en-GB" sz="1800" dirty="0"/>
              <a:t>⋅</a:t>
            </a:r>
            <a:r>
              <a:rPr lang="el-GR" sz="1800" dirty="0"/>
              <a:t>ε</a:t>
            </a:r>
            <a:r>
              <a:rPr lang="en-GB" sz="1800" i="1" baseline="-25000" dirty="0"/>
              <a:t>L</a:t>
            </a:r>
            <a:r>
              <a:rPr lang="en-GB" sz="1800" dirty="0"/>
              <a:t> = 0.56 mm²</a:t>
            </a:r>
            <a:endParaRPr lang="en-US" sz="18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B5B2CB4-FC6B-B223-CB9C-A36C60AB9AF8}"/>
              </a:ext>
            </a:extLst>
          </p:cNvPr>
          <p:cNvSpPr txBox="1"/>
          <p:nvPr/>
        </p:nvSpPr>
        <p:spPr>
          <a:xfrm>
            <a:off x="7927468" y="6336935"/>
            <a:ext cx="213055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dirty="0">
                <a:solidFill>
                  <a:schemeClr val="tx1"/>
                </a:solidFill>
                <a:latin typeface="JuliaMono" panose="020B0609060300020004" pitchFamily="49" charset="-127"/>
                <a:ea typeface="JuliaMono" panose="020B0609060300020004" pitchFamily="49" charset="-127"/>
                <a:cs typeface="JuliaMono" panose="020B0609060300020004" pitchFamily="49" charset="-127"/>
              </a:rPr>
              <a:t>Thanks to Bernd Stechauner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072983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E7DC55-3E7B-E0A2-C0C1-A673E92318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Preliminary results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F87204-CA7C-A4D7-8F92-2087EAD974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761299-E41E-97B5-8CA9-C4581FE8140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13/03/2024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C38528-7085-9C29-1FD6-5EEAC04FDC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t-BR"/>
              <a:t>IMCC 2024 - J.A. Ferreira</a:t>
            </a:r>
            <a:endParaRPr lang="en-US" dirty="0"/>
          </a:p>
        </p:txBody>
      </p:sp>
      <p:pic>
        <p:nvPicPr>
          <p:cNvPr id="7" name="Grafik 12">
            <a:extLst>
              <a:ext uri="{FF2B5EF4-FFF2-40B4-BE49-F238E27FC236}">
                <a16:creationId xmlns:a16="http://schemas.microsoft.com/office/drawing/2014/main" id="{5EC9F816-68F9-F425-D60D-2CFA1A52E98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893176" y="1698984"/>
            <a:ext cx="5979540" cy="4498370"/>
          </a:xfrm>
          <a:prstGeom prst="rect">
            <a:avLst/>
          </a:prstGeom>
        </p:spPr>
      </p:pic>
      <p:sp>
        <p:nvSpPr>
          <p:cNvPr id="9" name="Inhaltsplatzhalter 10">
            <a:extLst>
              <a:ext uri="{FF2B5EF4-FFF2-40B4-BE49-F238E27FC236}">
                <a16:creationId xmlns:a16="http://schemas.microsoft.com/office/drawing/2014/main" id="{817E2804-DCED-27A8-4787-0749941F5828}"/>
              </a:ext>
            </a:extLst>
          </p:cNvPr>
          <p:cNvSpPr txBox="1">
            <a:spLocks/>
          </p:cNvSpPr>
          <p:nvPr/>
        </p:nvSpPr>
        <p:spPr>
          <a:xfrm>
            <a:off x="314230" y="2180090"/>
            <a:ext cx="3742801" cy="4339581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defPPr>
              <a:defRPr lang="en-US"/>
            </a:defPPr>
            <a:lvl1pPr marL="342000" indent="-342900">
              <a:spcBef>
                <a:spcPts val="1200"/>
              </a:spcBef>
              <a:buFont typeface="Wingdings" panose="05000000000000000000" pitchFamily="2" charset="2"/>
              <a:buChar char="q"/>
              <a:defRPr sz="1400"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b="1" dirty="0"/>
              <a:t>72 cm Liquid H</a:t>
            </a:r>
            <a:r>
              <a:rPr lang="en-US" sz="2400" b="1" baseline="-25000" dirty="0"/>
              <a:t>2</a:t>
            </a:r>
            <a:r>
              <a:rPr lang="en-US" sz="2400" b="1" dirty="0"/>
              <a:t> with 2×5 mm </a:t>
            </a:r>
            <a:r>
              <a:rPr lang="en-US" sz="2400" b="1" dirty="0" err="1"/>
              <a:t>LiH</a:t>
            </a:r>
            <a:r>
              <a:rPr lang="en-US" sz="2400" b="1" dirty="0"/>
              <a:t> windows</a:t>
            </a:r>
          </a:p>
          <a:p>
            <a:r>
              <a:rPr lang="en-US" sz="1800" dirty="0"/>
              <a:t>Initial E</a:t>
            </a:r>
            <a:r>
              <a:rPr lang="en-US" sz="1800" baseline="-25000" dirty="0"/>
              <a:t>k</a:t>
            </a:r>
            <a:r>
              <a:rPr lang="en-US" sz="1800" dirty="0"/>
              <a:t> = 66 MeV</a:t>
            </a:r>
          </a:p>
          <a:p>
            <a:r>
              <a:rPr lang="en-US" sz="1800" dirty="0"/>
              <a:t>End E</a:t>
            </a:r>
            <a:r>
              <a:rPr lang="en-US" sz="1800" baseline="-25000" dirty="0"/>
              <a:t>k</a:t>
            </a:r>
            <a:r>
              <a:rPr lang="en-US" sz="1800" dirty="0"/>
              <a:t> = 34 MeV</a:t>
            </a:r>
          </a:p>
          <a:p>
            <a:r>
              <a:rPr lang="en-US" sz="1800" dirty="0"/>
              <a:t>Initial </a:t>
            </a:r>
            <a:r>
              <a:rPr lang="el-GR" sz="1800" dirty="0"/>
              <a:t>ε</a:t>
            </a:r>
            <a:r>
              <a:rPr lang="en-GB" sz="1800" baseline="-25000" dirty="0"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⊥</a:t>
            </a:r>
            <a:r>
              <a:rPr lang="en-GB" sz="1800" dirty="0"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 </a:t>
            </a:r>
            <a:r>
              <a:rPr lang="en-US" sz="1800" dirty="0"/>
              <a:t>= 400 </a:t>
            </a:r>
            <a:r>
              <a:rPr lang="en-US" sz="1800" dirty="0">
                <a:sym typeface="Symbol" panose="05050102010706020507" pitchFamily="18" charset="2"/>
              </a:rPr>
              <a:t>m</a:t>
            </a:r>
            <a:endParaRPr lang="en-US" sz="1800" dirty="0"/>
          </a:p>
          <a:p>
            <a:r>
              <a:rPr lang="en-US" sz="1800" dirty="0"/>
              <a:t>End </a:t>
            </a:r>
            <a:r>
              <a:rPr lang="el-GR" sz="1800" dirty="0"/>
              <a:t>ε</a:t>
            </a:r>
            <a:r>
              <a:rPr lang="en-GB" sz="1800" baseline="-25000" dirty="0"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⊥</a:t>
            </a:r>
            <a:r>
              <a:rPr lang="en-GB" sz="1800" dirty="0"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 </a:t>
            </a:r>
            <a:r>
              <a:rPr lang="en-US" sz="1800" dirty="0"/>
              <a:t>= 282</a:t>
            </a:r>
            <a:r>
              <a:rPr lang="en-US" sz="1800" dirty="0">
                <a:sym typeface="Symbol" panose="05050102010706020507" pitchFamily="18" charset="2"/>
              </a:rPr>
              <a:t> m</a:t>
            </a:r>
            <a:endParaRPr lang="en-US" sz="1800" dirty="0"/>
          </a:p>
          <a:p>
            <a:r>
              <a:rPr lang="en-US" sz="1800" dirty="0"/>
              <a:t>Initial </a:t>
            </a:r>
            <a:r>
              <a:rPr lang="el-GR" sz="1800" dirty="0"/>
              <a:t>ε</a:t>
            </a:r>
            <a:r>
              <a:rPr lang="en-GB" sz="1800" i="1" baseline="-25000" dirty="0"/>
              <a:t>L</a:t>
            </a:r>
            <a:r>
              <a:rPr lang="en-US" sz="1800" dirty="0"/>
              <a:t> = 1.1 mm </a:t>
            </a:r>
          </a:p>
          <a:p>
            <a:r>
              <a:rPr lang="en-US" sz="1800" dirty="0"/>
              <a:t>End </a:t>
            </a:r>
            <a:r>
              <a:rPr lang="el-GR" sz="1800" dirty="0"/>
              <a:t>ε</a:t>
            </a:r>
            <a:r>
              <a:rPr lang="en-GB" sz="1800" i="1" baseline="-25000" dirty="0"/>
              <a:t>L</a:t>
            </a:r>
            <a:r>
              <a:rPr lang="en-US" sz="1800" dirty="0"/>
              <a:t> = 1.9 mm</a:t>
            </a:r>
          </a:p>
          <a:p>
            <a:r>
              <a:rPr lang="el-GR" sz="1800" dirty="0"/>
              <a:t>ε</a:t>
            </a:r>
            <a:r>
              <a:rPr lang="en-GB" sz="1800" baseline="-25000" dirty="0"/>
              <a:t>⊥</a:t>
            </a:r>
            <a:r>
              <a:rPr lang="en-GB" sz="1800" dirty="0"/>
              <a:t>⋅</a:t>
            </a:r>
            <a:r>
              <a:rPr lang="el-GR" sz="1800" dirty="0"/>
              <a:t>ε</a:t>
            </a:r>
            <a:r>
              <a:rPr lang="en-GB" sz="1800" i="1" baseline="-25000" dirty="0"/>
              <a:t>L</a:t>
            </a:r>
            <a:r>
              <a:rPr lang="en-GB" sz="1800" dirty="0"/>
              <a:t> = 0.54 mm²</a:t>
            </a:r>
            <a:endParaRPr lang="en-US" sz="18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B5B2CB4-FC6B-B223-CB9C-A36C60AB9AF8}"/>
              </a:ext>
            </a:extLst>
          </p:cNvPr>
          <p:cNvSpPr txBox="1"/>
          <p:nvPr/>
        </p:nvSpPr>
        <p:spPr>
          <a:xfrm>
            <a:off x="7927468" y="6336935"/>
            <a:ext cx="213055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dirty="0">
                <a:solidFill>
                  <a:schemeClr val="tx1"/>
                </a:solidFill>
                <a:latin typeface="JuliaMono" panose="020B0609060300020004" pitchFamily="49" charset="-127"/>
                <a:ea typeface="JuliaMono" panose="020B0609060300020004" pitchFamily="49" charset="-127"/>
                <a:cs typeface="JuliaMono" panose="020B0609060300020004" pitchFamily="49" charset="-127"/>
              </a:rPr>
              <a:t>Thanks to Bernd Stechauner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336298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E7DC55-3E7B-E0A2-C0C1-A673E92318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Preliminary results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F87204-CA7C-A4D7-8F92-2087EAD974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761299-E41E-97B5-8CA9-C4581FE8140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13/03/2024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C38528-7085-9C29-1FD6-5EEAC04FDC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t-BR"/>
              <a:t>IMCC 2024 - J.A. Ferreira</a:t>
            </a:r>
            <a:endParaRPr lang="en-US" dirty="0"/>
          </a:p>
        </p:txBody>
      </p:sp>
      <p:pic>
        <p:nvPicPr>
          <p:cNvPr id="7" name="Grafik 12">
            <a:extLst>
              <a:ext uri="{FF2B5EF4-FFF2-40B4-BE49-F238E27FC236}">
                <a16:creationId xmlns:a16="http://schemas.microsoft.com/office/drawing/2014/main" id="{5EC9F816-68F9-F425-D60D-2CFA1A52E98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893176" y="1702902"/>
            <a:ext cx="5979540" cy="4490533"/>
          </a:xfrm>
          <a:prstGeom prst="rect">
            <a:avLst/>
          </a:prstGeom>
        </p:spPr>
      </p:pic>
      <p:sp>
        <p:nvSpPr>
          <p:cNvPr id="9" name="Inhaltsplatzhalter 10">
            <a:extLst>
              <a:ext uri="{FF2B5EF4-FFF2-40B4-BE49-F238E27FC236}">
                <a16:creationId xmlns:a16="http://schemas.microsoft.com/office/drawing/2014/main" id="{817E2804-DCED-27A8-4787-0749941F5828}"/>
              </a:ext>
            </a:extLst>
          </p:cNvPr>
          <p:cNvSpPr txBox="1">
            <a:spLocks/>
          </p:cNvSpPr>
          <p:nvPr/>
        </p:nvSpPr>
        <p:spPr>
          <a:xfrm>
            <a:off x="314230" y="2180090"/>
            <a:ext cx="3742801" cy="4339581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defPPr>
              <a:defRPr lang="en-US"/>
            </a:defPPr>
            <a:lvl1pPr marL="342000" indent="-342900">
              <a:spcBef>
                <a:spcPts val="1200"/>
              </a:spcBef>
              <a:buFont typeface="Wingdings" panose="05000000000000000000" pitchFamily="2" charset="2"/>
              <a:buChar char="q"/>
              <a:defRPr sz="1400"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b="1" dirty="0"/>
              <a:t>16 cm </a:t>
            </a:r>
            <a:r>
              <a:rPr lang="en-US" sz="2400" b="1" dirty="0" err="1"/>
              <a:t>LiH</a:t>
            </a:r>
            <a:endParaRPr lang="en-US" sz="2400" b="1" dirty="0"/>
          </a:p>
          <a:p>
            <a:r>
              <a:rPr lang="en-US" sz="1800" dirty="0"/>
              <a:t>Initial E</a:t>
            </a:r>
            <a:r>
              <a:rPr lang="en-US" sz="1800" baseline="-25000" dirty="0"/>
              <a:t>k</a:t>
            </a:r>
            <a:r>
              <a:rPr lang="en-US" sz="1800" dirty="0"/>
              <a:t> = 66 MeV</a:t>
            </a:r>
          </a:p>
          <a:p>
            <a:r>
              <a:rPr lang="en-US" sz="1800" dirty="0"/>
              <a:t>End E</a:t>
            </a:r>
            <a:r>
              <a:rPr lang="en-US" sz="1800" baseline="-25000" dirty="0"/>
              <a:t>k</a:t>
            </a:r>
            <a:r>
              <a:rPr lang="en-US" sz="1800" dirty="0"/>
              <a:t> = 34.5 MeV</a:t>
            </a:r>
          </a:p>
          <a:p>
            <a:r>
              <a:rPr lang="en-US" sz="1800" dirty="0"/>
              <a:t>Initial </a:t>
            </a:r>
            <a:r>
              <a:rPr lang="el-GR" sz="1800" dirty="0"/>
              <a:t>ε</a:t>
            </a:r>
            <a:r>
              <a:rPr lang="en-GB" sz="1800" baseline="-25000" dirty="0"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⊥</a:t>
            </a:r>
            <a:r>
              <a:rPr lang="en-GB" sz="1800" dirty="0"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 </a:t>
            </a:r>
            <a:r>
              <a:rPr lang="en-US" sz="1800" dirty="0"/>
              <a:t>= 400 </a:t>
            </a:r>
            <a:r>
              <a:rPr lang="en-US" sz="1800" dirty="0">
                <a:sym typeface="Symbol" panose="05050102010706020507" pitchFamily="18" charset="2"/>
              </a:rPr>
              <a:t>m</a:t>
            </a:r>
            <a:endParaRPr lang="en-US" sz="1800" dirty="0"/>
          </a:p>
          <a:p>
            <a:r>
              <a:rPr lang="en-US" sz="1800" dirty="0"/>
              <a:t>End </a:t>
            </a:r>
            <a:r>
              <a:rPr lang="el-GR" sz="1800" dirty="0"/>
              <a:t>ε</a:t>
            </a:r>
            <a:r>
              <a:rPr lang="en-GB" sz="1800" baseline="-25000" dirty="0"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⊥</a:t>
            </a:r>
            <a:r>
              <a:rPr lang="en-GB" sz="1800" dirty="0"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 </a:t>
            </a:r>
            <a:r>
              <a:rPr lang="en-US" sz="1800" dirty="0"/>
              <a:t>= 295</a:t>
            </a:r>
            <a:r>
              <a:rPr lang="en-US" sz="1800" dirty="0">
                <a:sym typeface="Symbol" panose="05050102010706020507" pitchFamily="18" charset="2"/>
              </a:rPr>
              <a:t> m</a:t>
            </a:r>
            <a:endParaRPr lang="en-US" sz="1800" dirty="0"/>
          </a:p>
          <a:p>
            <a:r>
              <a:rPr lang="en-US" sz="1800" dirty="0"/>
              <a:t>Initial </a:t>
            </a:r>
            <a:r>
              <a:rPr lang="el-GR" sz="1800" dirty="0"/>
              <a:t>ε</a:t>
            </a:r>
            <a:r>
              <a:rPr lang="en-GB" sz="1800" i="1" baseline="-25000" dirty="0"/>
              <a:t>L</a:t>
            </a:r>
            <a:r>
              <a:rPr lang="en-US" sz="1800" dirty="0"/>
              <a:t> = 1.1 mm </a:t>
            </a:r>
          </a:p>
          <a:p>
            <a:r>
              <a:rPr lang="en-US" sz="1800" dirty="0"/>
              <a:t>End </a:t>
            </a:r>
            <a:r>
              <a:rPr lang="el-GR" sz="1800" dirty="0"/>
              <a:t>ε</a:t>
            </a:r>
            <a:r>
              <a:rPr lang="en-GB" sz="1800" i="1" baseline="-25000" dirty="0"/>
              <a:t>L</a:t>
            </a:r>
            <a:r>
              <a:rPr lang="en-US" sz="1800" dirty="0"/>
              <a:t> = 1.74 mm</a:t>
            </a:r>
          </a:p>
          <a:p>
            <a:r>
              <a:rPr lang="el-GR" sz="1800" dirty="0"/>
              <a:t>ε</a:t>
            </a:r>
            <a:r>
              <a:rPr lang="en-GB" sz="1800" baseline="-25000" dirty="0"/>
              <a:t>⊥</a:t>
            </a:r>
            <a:r>
              <a:rPr lang="en-GB" sz="1800" dirty="0"/>
              <a:t>⋅</a:t>
            </a:r>
            <a:r>
              <a:rPr lang="el-GR" sz="1800" dirty="0"/>
              <a:t>ε</a:t>
            </a:r>
            <a:r>
              <a:rPr lang="en-GB" sz="1800" i="1" baseline="-25000" dirty="0"/>
              <a:t>L</a:t>
            </a:r>
            <a:r>
              <a:rPr lang="en-GB" sz="1800" dirty="0"/>
              <a:t> = 0.51 mm²</a:t>
            </a:r>
            <a:endParaRPr lang="en-US" sz="18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B5B2CB4-FC6B-B223-CB9C-A36C60AB9AF8}"/>
              </a:ext>
            </a:extLst>
          </p:cNvPr>
          <p:cNvSpPr txBox="1"/>
          <p:nvPr/>
        </p:nvSpPr>
        <p:spPr>
          <a:xfrm>
            <a:off x="7927468" y="6336935"/>
            <a:ext cx="213055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dirty="0">
                <a:solidFill>
                  <a:schemeClr val="tx1"/>
                </a:solidFill>
                <a:latin typeface="JuliaMono" panose="020B0609060300020004" pitchFamily="49" charset="-127"/>
                <a:ea typeface="JuliaMono" panose="020B0609060300020004" pitchFamily="49" charset="-127"/>
                <a:cs typeface="JuliaMono" panose="020B0609060300020004" pitchFamily="49" charset="-127"/>
              </a:rPr>
              <a:t>Thanks to Bernd Stechauner</a:t>
            </a:r>
            <a:endParaRPr lang="en-GB" sz="1400" dirty="0"/>
          </a:p>
        </p:txBody>
      </p:sp>
      <p:sp>
        <p:nvSpPr>
          <p:cNvPr id="3" name="Textfeld 8">
            <a:extLst>
              <a:ext uri="{FF2B5EF4-FFF2-40B4-BE49-F238E27FC236}">
                <a16:creationId xmlns:a16="http://schemas.microsoft.com/office/drawing/2014/main" id="{3DBD18A9-601B-5287-584F-72DDD3EB3AD7}"/>
              </a:ext>
            </a:extLst>
          </p:cNvPr>
          <p:cNvSpPr txBox="1"/>
          <p:nvPr/>
        </p:nvSpPr>
        <p:spPr>
          <a:xfrm>
            <a:off x="314230" y="6336935"/>
            <a:ext cx="50516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Could </a:t>
            </a:r>
            <a:r>
              <a:rPr lang="en-US" dirty="0" err="1"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LiH</a:t>
            </a:r>
            <a:r>
              <a:rPr lang="en-US" dirty="0"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 in the first stage(s) be more effective?</a:t>
            </a:r>
          </a:p>
        </p:txBody>
      </p:sp>
    </p:spTree>
    <p:extLst>
      <p:ext uri="{BB962C8B-B14F-4D97-AF65-F5344CB8AC3E}">
        <p14:creationId xmlns:p14="http://schemas.microsoft.com/office/powerpoint/2010/main" val="2124786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BBCAF2-1324-1B77-7D15-DE3B6E6737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Absorber at low energy requires thin windows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7A5F27-01C0-F012-3376-84078BE8AF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1767" y="1867532"/>
            <a:ext cx="9043988" cy="3345107"/>
          </a:xfrm>
        </p:spPr>
        <p:txBody>
          <a:bodyPr>
            <a:normAutofit/>
          </a:bodyPr>
          <a:lstStyle/>
          <a:p>
            <a:pPr marL="539750" indent="-539750"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sz="2400" dirty="0"/>
              <a:t>First candidate Si</a:t>
            </a:r>
            <a:r>
              <a:rPr lang="en-GB" sz="2400" baseline="-25000" dirty="0"/>
              <a:t>3</a:t>
            </a:r>
            <a:r>
              <a:rPr lang="en-GB" sz="2400" dirty="0"/>
              <a:t>N</a:t>
            </a:r>
            <a:r>
              <a:rPr lang="en-GB" sz="2400" baseline="-25000" dirty="0"/>
              <a:t>4</a:t>
            </a:r>
            <a:r>
              <a:rPr lang="en-GB" sz="2400" dirty="0"/>
              <a:t> windows [6][7]:</a:t>
            </a:r>
          </a:p>
          <a:p>
            <a:pPr marL="895350" lvl="1" indent="-392113"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sz="2000" dirty="0"/>
              <a:t>Study of mechanical properties from 200°C to cryogenic temperature (77K)</a:t>
            </a:r>
          </a:p>
          <a:p>
            <a:pPr marL="895350" lvl="1" indent="-392113"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sz="2000" dirty="0"/>
              <a:t>Study under proton irradiation with high brightness beams</a:t>
            </a:r>
          </a:p>
          <a:p>
            <a:pPr marL="539750" indent="-539750"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sz="2400" dirty="0"/>
              <a:t>Other possible materials: Be, </a:t>
            </a:r>
            <a:r>
              <a:rPr lang="en-GB" sz="2400" dirty="0" err="1"/>
              <a:t>SiC</a:t>
            </a:r>
            <a:r>
              <a:rPr lang="en-GB" sz="2400" dirty="0"/>
              <a:t>, C, etc.</a:t>
            </a:r>
          </a:p>
          <a:p>
            <a:pPr marL="539750" indent="-539750"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sz="2400" dirty="0"/>
              <a:t>First tests with 1 </a:t>
            </a:r>
            <a:r>
              <a:rPr lang="en-GB" sz="2400" dirty="0">
                <a:sym typeface="Symbol" panose="05050102010706020507" pitchFamily="18" charset="2"/>
              </a:rPr>
              <a:t>m 6×6 mm </a:t>
            </a:r>
            <a:endParaRPr lang="en-GB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3B35F7-05E5-70BB-8377-AA69F800C7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D62FC3A-49EB-D60B-FC72-CE6740D2740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13/03/2024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403BBF-1B5B-F791-DDBC-2F3B477063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t-BR"/>
              <a:t>IMCC 2024 - J.A. Ferreira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D704CD7-CBB6-513E-E720-83DF79EFFB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4779" y="5675259"/>
            <a:ext cx="1847871" cy="144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 descr="A close up of a lens&#10;&#10;Description automatically generated with low confidence">
            <a:extLst>
              <a:ext uri="{FF2B5EF4-FFF2-40B4-BE49-F238E27FC236}">
                <a16:creationId xmlns:a16="http://schemas.microsoft.com/office/drawing/2014/main" id="{07047A0B-1AC6-0CE8-0B5D-C4BAF4BC603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4848"/>
          <a:stretch/>
        </p:blipFill>
        <p:spPr>
          <a:xfrm>
            <a:off x="5161205" y="5678424"/>
            <a:ext cx="1958242" cy="144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D0FDE7D-214A-27A6-DF88-7B821B25E7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19447" y="4880416"/>
            <a:ext cx="2910402" cy="1806317"/>
          </a:xfrm>
          <a:prstGeom prst="rect">
            <a:avLst/>
          </a:prstGeom>
        </p:spPr>
      </p:pic>
      <p:pic>
        <p:nvPicPr>
          <p:cNvPr id="10" name="Picture 9" descr="A close up of a machine&#10;&#10;Description automatically generated">
            <a:extLst>
              <a:ext uri="{FF2B5EF4-FFF2-40B4-BE49-F238E27FC236}">
                <a16:creationId xmlns:a16="http://schemas.microsoft.com/office/drawing/2014/main" id="{FF7CEE01-7C34-4B7A-8E6A-79D4D78B617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8853" y="5783574"/>
            <a:ext cx="2777371" cy="1044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6481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4A58824-C012-6DAF-0503-C6F28756CD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GB" sz="3600" dirty="0"/>
              <a:t>Test of </a:t>
            </a:r>
            <a:r>
              <a:rPr lang="en-US" sz="3600" dirty="0"/>
              <a:t>1</a:t>
            </a:r>
            <a:r>
              <a:rPr lang="el-GR" sz="3600" dirty="0"/>
              <a:t>μ</a:t>
            </a:r>
            <a:r>
              <a:rPr lang="en-US" sz="3600" dirty="0"/>
              <a:t>m thick Si</a:t>
            </a:r>
            <a:r>
              <a:rPr lang="en-US" sz="3600" baseline="-25000" dirty="0"/>
              <a:t>3</a:t>
            </a:r>
            <a:r>
              <a:rPr lang="en-US" sz="3600" dirty="0"/>
              <a:t>N</a:t>
            </a:r>
            <a:r>
              <a:rPr lang="en-US" sz="3600" baseline="-25000" dirty="0"/>
              <a:t>4</a:t>
            </a:r>
            <a:r>
              <a:rPr lang="en-US" sz="3600" dirty="0"/>
              <a:t> window in </a:t>
            </a:r>
            <a:r>
              <a:rPr lang="en-US" sz="3600" dirty="0" err="1"/>
              <a:t>HiRadMat</a:t>
            </a:r>
            <a:r>
              <a:rPr lang="en-US" sz="3600" dirty="0"/>
              <a:t> (Baby-SMAUG)</a:t>
            </a:r>
            <a:endParaRPr lang="en-GB" sz="36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B87D95-515A-7E4E-9A95-87D7757079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C7171C-158E-7F6C-D7B7-8B81F5A9139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13/03/2024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DE98AF-5ABA-45F3-E86B-1A0914BEC9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t-BR"/>
              <a:t>IMCC 2024 - J.A. Ferreira</a:t>
            </a: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B222415-675E-C97A-EE67-64911A11FE4B}"/>
              </a:ext>
            </a:extLst>
          </p:cNvPr>
          <p:cNvSpPr txBox="1"/>
          <p:nvPr/>
        </p:nvSpPr>
        <p:spPr>
          <a:xfrm>
            <a:off x="4243606" y="1855991"/>
            <a:ext cx="5339627" cy="21954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spcBef>
                <a:spcPts val="495"/>
              </a:spcBef>
              <a:buFont typeface="Wingdings" panose="05000000000000000000" pitchFamily="2" charset="2"/>
              <a:buChar char="q"/>
            </a:pPr>
            <a:r>
              <a:rPr lang="en-GB" sz="1400" dirty="0"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Test one membrane irradiated under vacuum</a:t>
            </a:r>
          </a:p>
          <a:p>
            <a:pPr marL="285750" indent="-285750">
              <a:spcBef>
                <a:spcPts val="495"/>
              </a:spcBef>
              <a:buFont typeface="Wingdings" panose="05000000000000000000" pitchFamily="2" charset="2"/>
              <a:buChar char="q"/>
            </a:pPr>
            <a:r>
              <a:rPr lang="en-GB" sz="1400" dirty="0"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4×10</a:t>
            </a:r>
            <a:r>
              <a:rPr lang="en-GB" sz="1400" baseline="30000" dirty="0"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12</a:t>
            </a:r>
            <a:r>
              <a:rPr lang="en-GB" sz="1400" dirty="0"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 muons/pulse at 5MeV </a:t>
            </a:r>
            <a:r>
              <a:rPr lang="el-GR" sz="1400" dirty="0"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  <a:sym typeface="Wingdings" panose="05000000000000000000" pitchFamily="2" charset="2"/>
              </a:rPr>
              <a:t>σ</a:t>
            </a:r>
            <a:r>
              <a:rPr lang="en-GB" sz="1400" baseline="-25000" dirty="0"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  <a:sym typeface="Wingdings" panose="05000000000000000000" pitchFamily="2" charset="2"/>
              </a:rPr>
              <a:t>RMS</a:t>
            </a:r>
            <a:r>
              <a:rPr lang="en-GB" sz="1400" dirty="0"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  <a:sym typeface="Wingdings" panose="05000000000000000000" pitchFamily="2" charset="2"/>
              </a:rPr>
              <a:t>=0.6 mm  Maximum power deposited 0.89 kJ/cm³</a:t>
            </a:r>
            <a:endParaRPr lang="en-GB" sz="1400" dirty="0">
              <a:latin typeface="JuliaMono" panose="020B0609060300020004" pitchFamily="49" charset="0"/>
              <a:ea typeface="JuliaMono" panose="020B0609060300020004" pitchFamily="49" charset="0"/>
              <a:cs typeface="JuliaMono" panose="020B0609060300020004" pitchFamily="49" charset="0"/>
            </a:endParaRPr>
          </a:p>
          <a:p>
            <a:pPr marL="285750" indent="-285750">
              <a:spcBef>
                <a:spcPts val="495"/>
              </a:spcBef>
              <a:buFont typeface="Wingdings" panose="05000000000000000000" pitchFamily="2" charset="2"/>
              <a:buChar char="q"/>
            </a:pPr>
            <a:r>
              <a:rPr lang="en-GB" sz="1400" dirty="0"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  <a:sym typeface="Wingdings" panose="05000000000000000000" pitchFamily="2" charset="2"/>
              </a:rPr>
              <a:t>p</a:t>
            </a:r>
            <a:r>
              <a:rPr lang="en-GB" sz="1400" baseline="30000" dirty="0"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  <a:sym typeface="Wingdings" panose="05000000000000000000" pitchFamily="2" charset="2"/>
              </a:rPr>
              <a:t>+</a:t>
            </a:r>
            <a:r>
              <a:rPr lang="en-GB" sz="1400" dirty="0"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  <a:sym typeface="Wingdings" panose="05000000000000000000" pitchFamily="2" charset="2"/>
              </a:rPr>
              <a:t> equivalent with </a:t>
            </a:r>
            <a:r>
              <a:rPr lang="el-GR" sz="1400" dirty="0"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  <a:sym typeface="Wingdings" panose="05000000000000000000" pitchFamily="2" charset="2"/>
              </a:rPr>
              <a:t>σ</a:t>
            </a:r>
            <a:r>
              <a:rPr lang="en-GB" sz="1400" baseline="-25000" dirty="0"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  <a:sym typeface="Wingdings" panose="05000000000000000000" pitchFamily="2" charset="2"/>
              </a:rPr>
              <a:t>RMS</a:t>
            </a:r>
            <a:r>
              <a:rPr lang="en-GB" sz="1400" dirty="0"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  <a:sym typeface="Wingdings" panose="05000000000000000000" pitchFamily="2" charset="2"/>
              </a:rPr>
              <a:t>=0.25 mm at 440 GeV  3.2×10</a:t>
            </a:r>
            <a:r>
              <a:rPr lang="en-GB" sz="1400" baseline="30000" dirty="0"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  <a:sym typeface="Wingdings" panose="05000000000000000000" pitchFamily="2" charset="2"/>
              </a:rPr>
              <a:t>12</a:t>
            </a:r>
            <a:r>
              <a:rPr lang="en-GB" sz="1400" dirty="0"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  <a:sym typeface="Wingdings" panose="05000000000000000000" pitchFamily="2" charset="2"/>
              </a:rPr>
              <a:t> p</a:t>
            </a:r>
            <a:r>
              <a:rPr lang="en-GB" sz="1400" baseline="30000" dirty="0"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  <a:sym typeface="Wingdings" panose="05000000000000000000" pitchFamily="2" charset="2"/>
              </a:rPr>
              <a:t>+</a:t>
            </a:r>
            <a:r>
              <a:rPr lang="en-GB" sz="1400" dirty="0"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  <a:sym typeface="Wingdings" panose="05000000000000000000" pitchFamily="2" charset="2"/>
              </a:rPr>
              <a:t>/pulse that corresponds to </a:t>
            </a:r>
            <a:r>
              <a:rPr lang="en-GB" sz="1400" b="1" dirty="0"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  <a:sym typeface="Wingdings" panose="05000000000000000000" pitchFamily="2" charset="2"/>
              </a:rPr>
              <a:t>2.6×10</a:t>
            </a:r>
            <a:r>
              <a:rPr lang="en-GB" sz="1400" b="1" baseline="30000" dirty="0"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  <a:sym typeface="Wingdings" panose="05000000000000000000" pitchFamily="2" charset="2"/>
              </a:rPr>
              <a:t>13</a:t>
            </a:r>
            <a:r>
              <a:rPr lang="en-GB" sz="1400" b="1" dirty="0"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  <a:sym typeface="Wingdings" panose="05000000000000000000" pitchFamily="2" charset="2"/>
              </a:rPr>
              <a:t> p</a:t>
            </a:r>
            <a:r>
              <a:rPr lang="en-GB" sz="1400" b="1" baseline="30000" dirty="0"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  <a:sym typeface="Wingdings" panose="05000000000000000000" pitchFamily="2" charset="2"/>
              </a:rPr>
              <a:t>+</a:t>
            </a:r>
            <a:r>
              <a:rPr lang="en-GB" sz="1400" b="1" dirty="0"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  <a:sym typeface="Wingdings" panose="05000000000000000000" pitchFamily="2" charset="2"/>
              </a:rPr>
              <a:t>/mm²</a:t>
            </a:r>
            <a:endParaRPr lang="en-GB" sz="1400" b="1" baseline="30000" dirty="0">
              <a:latin typeface="JuliaMono" panose="020B0609060300020004" pitchFamily="49" charset="0"/>
              <a:ea typeface="JuliaMono" panose="020B0609060300020004" pitchFamily="49" charset="0"/>
              <a:cs typeface="JuliaMono" panose="020B0609060300020004" pitchFamily="49" charset="0"/>
              <a:sym typeface="Wingdings" panose="05000000000000000000" pitchFamily="2" charset="2"/>
            </a:endParaRPr>
          </a:p>
          <a:p>
            <a:pPr marL="235515" indent="-235515">
              <a:spcBef>
                <a:spcPts val="495"/>
              </a:spcBef>
              <a:buFont typeface="Wingdings" panose="05000000000000000000" pitchFamily="2" charset="2"/>
              <a:buChar char="Ø"/>
            </a:pPr>
            <a:r>
              <a:rPr lang="en-GB" sz="1400" dirty="0"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  <a:sym typeface="Wingdings" panose="05000000000000000000" pitchFamily="2" charset="2"/>
              </a:rPr>
              <a:t>Objective: Few shots increasing intensity up to failure. Optics Fp2 0.25 mm</a:t>
            </a:r>
          </a:p>
          <a:p>
            <a:pPr marL="235515" indent="-235515">
              <a:spcBef>
                <a:spcPts val="495"/>
              </a:spcBef>
              <a:buFont typeface="Wingdings" panose="05000000000000000000" pitchFamily="2" charset="2"/>
              <a:buChar char="Ø"/>
            </a:pPr>
            <a:r>
              <a:rPr lang="en-GB" sz="1400" dirty="0"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  <a:sym typeface="Wingdings" panose="05000000000000000000" pitchFamily="2" charset="2"/>
              </a:rPr>
              <a:t>SMAUG2 approved for 2024 (continuation)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5DD90A4-F46E-A7E0-4F0D-CEC9659CE4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461" y="1889599"/>
            <a:ext cx="3597769" cy="283251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79BA2FAB-BB19-8369-2A02-95543BBC8CFF}"/>
                  </a:ext>
                </a:extLst>
              </p:cNvPr>
              <p:cNvSpPr txBox="1"/>
              <p:nvPr/>
            </p:nvSpPr>
            <p:spPr>
              <a:xfrm>
                <a:off x="2947549" y="7009636"/>
                <a:ext cx="3330976" cy="40972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defTabSz="914400"/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GB" sz="1600" smtClean="0">
                        <a:solidFill>
                          <a:srgbClr val="2F2F2F"/>
                        </a:solidFill>
                        <a:latin typeface="JuliaMono" panose="020B0609060300020004" pitchFamily="49" charset="0"/>
                        <a:ea typeface="JuliaMono" panose="020B0609060300020004" pitchFamily="49" charset="0"/>
                        <a:cs typeface="JuliaMono" panose="020B0609060300020004" pitchFamily="49" charset="0"/>
                      </a:rPr>
                      <m:t>Brightness</m:t>
                    </m:r>
                    <m:r>
                      <a:rPr lang="en-GB" sz="1600" i="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f>
                      <m:fPr>
                        <m:ctrlPr>
                          <a:rPr lang="en-GB" sz="160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1600" i="1" smtClean="0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600" i="1" smtClean="0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GB" sz="1600" i="1" smtClean="0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𝑏</m:t>
                            </m:r>
                          </m:sub>
                        </m:sSub>
                        <m:sSub>
                          <m:sSubPr>
                            <m:ctrlPr>
                              <a:rPr lang="en-GB" sz="1600" i="1" smtClean="0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600" i="1" smtClean="0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GB" sz="1600" i="1" smtClean="0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𝑏</m:t>
                            </m:r>
                          </m:sub>
                        </m:sSub>
                      </m:num>
                      <m:den>
                        <m:sSubSup>
                          <m:sSubSupPr>
                            <m:ctrlPr>
                              <a:rPr lang="en-GB" sz="1600" i="1" smtClean="0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sz="1600" i="1" smtClean="0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GB" sz="1600" i="1" smtClean="0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sub>
                          <m:sup>
                            <m:r>
                              <a:rPr lang="en-GB" sz="1600" i="1" smtClean="0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en-GB" sz="160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sSubSup>
                          <m:sSubSupPr>
                            <m:ctrlPr>
                              <a:rPr lang="en-GB" sz="1600" i="1" smtClean="0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sz="1600" i="1" smtClean="0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GB" sz="1600" i="1" smtClean="0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𝑦</m:t>
                            </m:r>
                          </m:sub>
                          <m:sup>
                            <m:r>
                              <a:rPr lang="en-GB" sz="1600" i="1" smtClean="0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GB" sz="1600" i="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GB" sz="160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60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e>
                      <m:sup>
                        <m:r>
                          <a:rPr lang="en-GB" sz="160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GB" sz="1600" i="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GB" sz="1600" i="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  <m:sSup>
                      <m:sSupPr>
                        <m:ctrlPr>
                          <a:rPr lang="en-GB" sz="160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60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GB" sz="160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sz="1600" dirty="0">
                    <a:solidFill>
                      <a:srgbClr val="2F2F2F"/>
                    </a:solidFill>
                    <a:latin typeface="JuliaMono" panose="020B0609060300020004" pitchFamily="49" charset="0"/>
                    <a:ea typeface="JuliaMono" panose="020B0609060300020004" pitchFamily="49" charset="0"/>
                    <a:cs typeface="JuliaMono" panose="020B0609060300020004" pitchFamily="49" charset="0"/>
                  </a:rPr>
                  <a:t> [8]</a:t>
                </a: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79BA2FAB-BB19-8369-2A02-95543BBC8C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7549" y="7009636"/>
                <a:ext cx="3330976" cy="409728"/>
              </a:xfrm>
              <a:prstGeom prst="rect">
                <a:avLst/>
              </a:prstGeom>
              <a:blipFill>
                <a:blip r:embed="rId3"/>
                <a:stretch>
                  <a:fillRect l="-3114" t="-4478" r="-2747" b="-1044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9" name="Chart 18">
            <a:extLst>
              <a:ext uri="{FF2B5EF4-FFF2-40B4-BE49-F238E27FC236}">
                <a16:creationId xmlns:a16="http://schemas.microsoft.com/office/drawing/2014/main" id="{C7B4140B-93DC-8157-4095-0BB2301EB86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76137669"/>
              </p:ext>
            </p:extLst>
          </p:nvPr>
        </p:nvGraphicFramePr>
        <p:xfrm>
          <a:off x="4334995" y="4398264"/>
          <a:ext cx="5603465" cy="26009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24" name="Group 23">
            <a:extLst>
              <a:ext uri="{FF2B5EF4-FFF2-40B4-BE49-F238E27FC236}">
                <a16:creationId xmlns:a16="http://schemas.microsoft.com/office/drawing/2014/main" id="{B1386FC9-1355-BB4C-0FC3-00E82FC26557}"/>
              </a:ext>
            </a:extLst>
          </p:cNvPr>
          <p:cNvGrpSpPr>
            <a:grpSpLocks noChangeAspect="1"/>
          </p:cNvGrpSpPr>
          <p:nvPr/>
        </p:nvGrpSpPr>
        <p:grpSpPr>
          <a:xfrm>
            <a:off x="537305" y="4706942"/>
            <a:ext cx="3692141" cy="2292251"/>
            <a:chOff x="413346" y="3827760"/>
            <a:chExt cx="4817560" cy="2990963"/>
          </a:xfrm>
        </p:grpSpPr>
        <p:pic>
          <p:nvPicPr>
            <p:cNvPr id="17" name="Picture 16" descr="A hand holding a circular object with holes&#10;&#10;Description automatically generated">
              <a:extLst>
                <a:ext uri="{FF2B5EF4-FFF2-40B4-BE49-F238E27FC236}">
                  <a16:creationId xmlns:a16="http://schemas.microsoft.com/office/drawing/2014/main" id="{F27B82F2-303C-D189-7DAD-EE0B6F4534E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094" t="26592" r="7973" b="18471"/>
            <a:stretch/>
          </p:blipFill>
          <p:spPr>
            <a:xfrm>
              <a:off x="413346" y="3827760"/>
              <a:ext cx="3059687" cy="299096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20" name="Picture 19" descr="A close-up of a black and white circle&#10;&#10;Description automatically generated">
              <a:extLst>
                <a:ext uri="{FF2B5EF4-FFF2-40B4-BE49-F238E27FC236}">
                  <a16:creationId xmlns:a16="http://schemas.microsoft.com/office/drawing/2014/main" id="{A43CB7B1-34C0-1428-D20B-F6527C91AF2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14247" r="11577"/>
            <a:stretch/>
          </p:blipFill>
          <p:spPr>
            <a:xfrm>
              <a:off x="3418263" y="4389375"/>
              <a:ext cx="1812643" cy="1832787"/>
            </a:xfrm>
            <a:prstGeom prst="ellipse">
              <a:avLst/>
            </a:prstGeom>
            <a:ln w="28575" cap="rnd">
              <a:solidFill>
                <a:srgbClr val="00B050"/>
              </a:solidFill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85C60F4E-FD18-C7EC-610D-D3F3BF584071}"/>
                </a:ext>
              </a:extLst>
            </p:cNvPr>
            <p:cNvSpPr/>
            <p:nvPr/>
          </p:nvSpPr>
          <p:spPr>
            <a:xfrm>
              <a:off x="1741852" y="5223479"/>
              <a:ext cx="201338" cy="197932"/>
            </a:xfrm>
            <a:prstGeom prst="ellipse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48"/>
            </a:p>
          </p:txBody>
        </p: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9CE1B938-7EF6-C08C-7EB5-410CA462E127}"/>
                </a:ext>
              </a:extLst>
            </p:cNvPr>
            <p:cNvCxnSpPr>
              <a:stCxn id="22" idx="6"/>
              <a:endCxn id="20" idx="2"/>
            </p:cNvCxnSpPr>
            <p:nvPr/>
          </p:nvCxnSpPr>
          <p:spPr>
            <a:xfrm flipV="1">
              <a:off x="1943189" y="5305770"/>
              <a:ext cx="1475073" cy="16676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2306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A53C4C-4FEF-6E55-5AFD-B9CB06C24A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Mechanical tests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6D34A-C3D3-9D71-EB12-CCC12BF9AB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2445" y="1481314"/>
            <a:ext cx="9043988" cy="1332599"/>
          </a:xfrm>
        </p:spPr>
        <p:txBody>
          <a:bodyPr>
            <a:normAutofit fontScale="40000" lnSpcReduction="20000"/>
          </a:bodyPr>
          <a:lstStyle/>
          <a:p>
            <a:pPr marL="625475" indent="-625475"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dirty="0"/>
              <a:t>Mechanical characterization of Si</a:t>
            </a:r>
            <a:r>
              <a:rPr lang="en-GB" baseline="-25000" dirty="0"/>
              <a:t>3</a:t>
            </a:r>
            <a:r>
              <a:rPr lang="en-GB" dirty="0"/>
              <a:t>N</a:t>
            </a:r>
            <a:r>
              <a:rPr lang="en-GB" baseline="-25000" dirty="0"/>
              <a:t>4</a:t>
            </a:r>
            <a:r>
              <a:rPr lang="en-GB" dirty="0"/>
              <a:t> membranes at different temperatures (from cryogenic to high temperature) </a:t>
            </a:r>
            <a:r>
              <a:rPr lang="en-GB" dirty="0">
                <a:sym typeface="Wingdings" panose="05000000000000000000" pitchFamily="2" charset="2"/>
              </a:rPr>
              <a:t> Use inputs to better validate thermomechanical models</a:t>
            </a:r>
          </a:p>
          <a:p>
            <a:pPr marL="625475" indent="-625475"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dirty="0">
                <a:sym typeface="Wingdings" panose="05000000000000000000" pitchFamily="2" charset="2"/>
              </a:rPr>
              <a:t>For thin membranes Bulge testing is the easiest setup. Measurements of Si</a:t>
            </a:r>
            <a:r>
              <a:rPr lang="en-GB" baseline="-25000" dirty="0">
                <a:sym typeface="Wingdings" panose="05000000000000000000" pitchFamily="2" charset="2"/>
              </a:rPr>
              <a:t>3</a:t>
            </a:r>
            <a:r>
              <a:rPr lang="en-GB" dirty="0">
                <a:sym typeface="Wingdings" panose="05000000000000000000" pitchFamily="2" charset="2"/>
              </a:rPr>
              <a:t>N</a:t>
            </a:r>
            <a:r>
              <a:rPr lang="en-GB" baseline="-25000" dirty="0">
                <a:sym typeface="Wingdings" panose="05000000000000000000" pitchFamily="2" charset="2"/>
              </a:rPr>
              <a:t>4</a:t>
            </a:r>
            <a:r>
              <a:rPr lang="en-GB" dirty="0">
                <a:sym typeface="Wingdings" panose="05000000000000000000" pitchFamily="2" charset="2"/>
              </a:rPr>
              <a:t> membranes at room temperature in [9][10]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DDB236-B466-6FCF-435A-BA08CD5658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61CDE91-73C1-57CC-4E91-A435901A5AA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13/03/2024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538649-AE49-6A97-612D-2CF72300BB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t-BR"/>
              <a:t>IMCC 2024 - J.A. Ferreira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0F61FDF-6A38-D904-4451-173A0B985E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5863" y="3024672"/>
            <a:ext cx="2822225" cy="81285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9A5D057-0A35-5E9B-0BAE-F54DCAA53F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45690" y="2760055"/>
            <a:ext cx="1368512" cy="123295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C3FF6A8-70D3-CD30-DF72-34569873CE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1767" y="5012911"/>
            <a:ext cx="5430649" cy="189606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31242DE-5246-6EA7-054F-B95CCBF444B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32208" y="3974725"/>
            <a:ext cx="3251025" cy="2885164"/>
          </a:xfrm>
          <a:prstGeom prst="rect">
            <a:avLst/>
          </a:prstGeom>
        </p:spPr>
      </p:pic>
      <p:pic>
        <p:nvPicPr>
          <p:cNvPr id="17" name="Content Placeholder 9">
            <a:extLst>
              <a:ext uri="{FF2B5EF4-FFF2-40B4-BE49-F238E27FC236}">
                <a16:creationId xmlns:a16="http://schemas.microsoft.com/office/drawing/2014/main" id="{CC7E3CD4-0792-89EA-1C75-E8ECFD2D8C1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1767" y="2938350"/>
            <a:ext cx="5246763" cy="1950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2101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B876F5E-D4DD-BD87-8010-07403710C00A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70447" y="3858411"/>
            <a:ext cx="7799205" cy="2889044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8AA75317-81C1-6CE9-D592-24B6E83415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</a:t>
            </a:r>
          </a:p>
        </p:txBody>
      </p:sp>
      <p:pic>
        <p:nvPicPr>
          <p:cNvPr id="17" name="Picture 16" descr="p4.tiff">
            <a:extLst>
              <a:ext uri="{FF2B5EF4-FFF2-40B4-BE49-F238E27FC236}">
                <a16:creationId xmlns:a16="http://schemas.microsoft.com/office/drawing/2014/main" id="{110206A9-1DFA-2BCC-8F13-7076037ADF6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50107"/>
          <a:stretch>
            <a:fillRect/>
          </a:stretch>
        </p:blipFill>
        <p:spPr>
          <a:xfrm>
            <a:off x="631767" y="1787259"/>
            <a:ext cx="8601081" cy="1843295"/>
          </a:xfrm>
          <a:prstGeom prst="rect">
            <a:avLst/>
          </a:prstGeom>
        </p:spPr>
      </p:pic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8982241B-FB7F-2BB7-A81A-E126D86F7E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85BF07-4BBB-911C-70C0-025F64D9A727}"/>
              </a:ext>
            </a:extLst>
          </p:cNvPr>
          <p:cNvSpPr/>
          <p:nvPr/>
        </p:nvSpPr>
        <p:spPr>
          <a:xfrm>
            <a:off x="1866727" y="5108855"/>
            <a:ext cx="45719" cy="47532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8DF6FEB-334F-6B17-9E68-0A07AE00496C}"/>
              </a:ext>
            </a:extLst>
          </p:cNvPr>
          <p:cNvSpPr/>
          <p:nvPr/>
        </p:nvSpPr>
        <p:spPr>
          <a:xfrm>
            <a:off x="3002356" y="5108855"/>
            <a:ext cx="45719" cy="47532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8D3C97C-B16A-35A5-7739-DB470655CB67}"/>
              </a:ext>
            </a:extLst>
          </p:cNvPr>
          <p:cNvSpPr/>
          <p:nvPr/>
        </p:nvSpPr>
        <p:spPr>
          <a:xfrm>
            <a:off x="6723874" y="5108855"/>
            <a:ext cx="45719" cy="47532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06E314D-B6E6-DC53-5B76-8BA05CD37C4C}"/>
              </a:ext>
            </a:extLst>
          </p:cNvPr>
          <p:cNvSpPr/>
          <p:nvPr/>
        </p:nvSpPr>
        <p:spPr>
          <a:xfrm>
            <a:off x="7864418" y="5108855"/>
            <a:ext cx="45719" cy="47532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Date Placeholder 4">
            <a:extLst>
              <a:ext uri="{FF2B5EF4-FFF2-40B4-BE49-F238E27FC236}">
                <a16:creationId xmlns:a16="http://schemas.microsoft.com/office/drawing/2014/main" id="{352F352E-28D6-2E06-8B0B-8905147D1C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0" y="7356851"/>
            <a:ext cx="1263535" cy="284400"/>
          </a:xfrm>
        </p:spPr>
        <p:txBody>
          <a:bodyPr/>
          <a:lstStyle/>
          <a:p>
            <a:r>
              <a:rPr lang="en-US"/>
              <a:t>13/03/2024</a:t>
            </a:r>
            <a:endParaRPr lang="en-US" dirty="0"/>
          </a:p>
        </p:txBody>
      </p:sp>
      <p:sp>
        <p:nvSpPr>
          <p:cNvPr id="9" name="Footer Placeholder 5">
            <a:extLst>
              <a:ext uri="{FF2B5EF4-FFF2-40B4-BE49-F238E27FC236}">
                <a16:creationId xmlns:a16="http://schemas.microsoft.com/office/drawing/2014/main" id="{2B7BB4C8-1F80-42C7-562A-BB4DE2739CF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277853" y="7358400"/>
            <a:ext cx="6793800" cy="282893"/>
          </a:xfrm>
        </p:spPr>
        <p:txBody>
          <a:bodyPr/>
          <a:lstStyle/>
          <a:p>
            <a:r>
              <a:rPr lang="pt-BR"/>
              <a:t>IMCC 2024 - J.A. Ferreira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F027707-F628-2E0B-EF5F-67DB081D61F3}"/>
              </a:ext>
            </a:extLst>
          </p:cNvPr>
          <p:cNvSpPr txBox="1"/>
          <p:nvPr/>
        </p:nvSpPr>
        <p:spPr>
          <a:xfrm>
            <a:off x="8317361" y="5163996"/>
            <a:ext cx="1321470" cy="3297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GB" sz="1400" dirty="0"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[1]</a:t>
            </a:r>
          </a:p>
        </p:txBody>
      </p:sp>
    </p:spTree>
    <p:extLst>
      <p:ext uri="{BB962C8B-B14F-4D97-AF65-F5344CB8AC3E}">
        <p14:creationId xmlns:p14="http://schemas.microsoft.com/office/powerpoint/2010/main" val="3055501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 descr="A metal cylinder with a handle&#10;&#10;Description automatically generated">
            <a:extLst>
              <a:ext uri="{FF2B5EF4-FFF2-40B4-BE49-F238E27FC236}">
                <a16:creationId xmlns:a16="http://schemas.microsoft.com/office/drawing/2014/main" id="{4E8242CE-0ED3-EBA5-1AF2-ACB2D389EDF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26" t="27719" r="8368" b="6076"/>
          <a:stretch/>
        </p:blipFill>
        <p:spPr>
          <a:xfrm>
            <a:off x="162307" y="1448083"/>
            <a:ext cx="4585232" cy="4941014"/>
          </a:xfrm>
          <a:prstGeom prst="rect">
            <a:avLst/>
          </a:prstGeom>
        </p:spPr>
      </p:pic>
      <p:pic>
        <p:nvPicPr>
          <p:cNvPr id="57" name="Picture 56" descr="A metal object with a copper disc&#10;&#10;Description automatically generated with medium confidence">
            <a:extLst>
              <a:ext uri="{FF2B5EF4-FFF2-40B4-BE49-F238E27FC236}">
                <a16:creationId xmlns:a16="http://schemas.microsoft.com/office/drawing/2014/main" id="{77FAF0F4-F638-3B58-5727-81705BA0E54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28" t="11946" r="15302"/>
          <a:stretch/>
        </p:blipFill>
        <p:spPr>
          <a:xfrm>
            <a:off x="4264828" y="3489556"/>
            <a:ext cx="3133524" cy="2899541"/>
          </a:xfrm>
          <a:prstGeom prst="rect">
            <a:avLst/>
          </a:prstGeom>
        </p:spPr>
      </p:pic>
      <p:pic>
        <p:nvPicPr>
          <p:cNvPr id="59" name="Picture 58" descr="A circular metal object with a copper center&#10;&#10;Description automatically generated">
            <a:extLst>
              <a:ext uri="{FF2B5EF4-FFF2-40B4-BE49-F238E27FC236}">
                <a16:creationId xmlns:a16="http://schemas.microsoft.com/office/drawing/2014/main" id="{369E2977-C5DA-856E-F7BC-7BA6B089236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01" t="23838" r="5828"/>
          <a:stretch/>
        </p:blipFill>
        <p:spPr>
          <a:xfrm>
            <a:off x="7264133" y="2708316"/>
            <a:ext cx="2746650" cy="2076130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979B6C5-23B7-3E0A-1967-55C33AC723A2}"/>
              </a:ext>
            </a:extLst>
          </p:cNvPr>
          <p:cNvCxnSpPr>
            <a:cxnSpLocks/>
          </p:cNvCxnSpPr>
          <p:nvPr/>
        </p:nvCxnSpPr>
        <p:spPr>
          <a:xfrm flipH="1" flipV="1">
            <a:off x="3129181" y="3211084"/>
            <a:ext cx="2032370" cy="1097082"/>
          </a:xfrm>
          <a:prstGeom prst="line">
            <a:avLst/>
          </a:prstGeom>
          <a:ln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Rectangle 60">
            <a:extLst>
              <a:ext uri="{FF2B5EF4-FFF2-40B4-BE49-F238E27FC236}">
                <a16:creationId xmlns:a16="http://schemas.microsoft.com/office/drawing/2014/main" id="{A5340153-6EF5-2F76-5485-DABCB38DF4D3}"/>
              </a:ext>
            </a:extLst>
          </p:cNvPr>
          <p:cNvSpPr/>
          <p:nvPr/>
        </p:nvSpPr>
        <p:spPr>
          <a:xfrm>
            <a:off x="5176217" y="4128336"/>
            <a:ext cx="1291699" cy="844718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48">
              <a:latin typeface="JuliaMono" panose="020B0609060300020004" pitchFamily="49" charset="0"/>
              <a:ea typeface="JuliaMono" panose="020B0609060300020004" pitchFamily="49" charset="0"/>
              <a:cs typeface="JuliaMono" panose="020B0609060300020004" pitchFamily="49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67248648-6926-64F4-9981-1015233CDEF3}"/>
              </a:ext>
            </a:extLst>
          </p:cNvPr>
          <p:cNvSpPr txBox="1"/>
          <p:nvPr/>
        </p:nvSpPr>
        <p:spPr>
          <a:xfrm>
            <a:off x="8314434" y="2825061"/>
            <a:ext cx="2138324" cy="3459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48" dirty="0">
                <a:solidFill>
                  <a:srgbClr val="918E00"/>
                </a:solidFill>
                <a:highlight>
                  <a:srgbClr val="FFFFFF"/>
                </a:highlight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Membrane</a:t>
            </a:r>
          </a:p>
        </p:txBody>
      </p: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89CC9A1C-4332-7F19-45D8-C0BA0B47148A}"/>
              </a:ext>
            </a:extLst>
          </p:cNvPr>
          <p:cNvCxnSpPr>
            <a:cxnSpLocks/>
          </p:cNvCxnSpPr>
          <p:nvPr/>
        </p:nvCxnSpPr>
        <p:spPr>
          <a:xfrm flipH="1">
            <a:off x="8853739" y="3096641"/>
            <a:ext cx="378403" cy="487985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5983076E-921E-AD83-4B4B-9B32B017007C}"/>
              </a:ext>
            </a:extLst>
          </p:cNvPr>
          <p:cNvCxnSpPr>
            <a:cxnSpLocks/>
          </p:cNvCxnSpPr>
          <p:nvPr/>
        </p:nvCxnSpPr>
        <p:spPr>
          <a:xfrm flipH="1">
            <a:off x="7493268" y="3054967"/>
            <a:ext cx="267672" cy="59035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F234D901-F65F-9249-0BFF-CCEEDF3DB616}"/>
              </a:ext>
            </a:extLst>
          </p:cNvPr>
          <p:cNvCxnSpPr>
            <a:cxnSpLocks/>
          </p:cNvCxnSpPr>
          <p:nvPr/>
        </p:nvCxnSpPr>
        <p:spPr>
          <a:xfrm flipV="1">
            <a:off x="7908830" y="4322941"/>
            <a:ext cx="627741" cy="330810"/>
          </a:xfrm>
          <a:prstGeom prst="line">
            <a:avLst/>
          </a:prstGeom>
          <a:ln>
            <a:solidFill>
              <a:schemeClr val="accent4">
                <a:lumMod val="7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TextBox 101">
            <a:extLst>
              <a:ext uri="{FF2B5EF4-FFF2-40B4-BE49-F238E27FC236}">
                <a16:creationId xmlns:a16="http://schemas.microsoft.com/office/drawing/2014/main" id="{E418FDB5-1C53-56FA-DF16-F8E9AD976FC1}"/>
              </a:ext>
            </a:extLst>
          </p:cNvPr>
          <p:cNvSpPr txBox="1"/>
          <p:nvPr/>
        </p:nvSpPr>
        <p:spPr>
          <a:xfrm>
            <a:off x="7337300" y="4501547"/>
            <a:ext cx="1510361" cy="599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48" b="1" u="sng" dirty="0">
                <a:solidFill>
                  <a:srgbClr val="C88C00"/>
                </a:solidFill>
                <a:highlight>
                  <a:srgbClr val="FFFFFF"/>
                </a:highlight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COPPER FLANGE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79EA051B-2B71-3026-2D75-C12737E6D3CD}"/>
              </a:ext>
            </a:extLst>
          </p:cNvPr>
          <p:cNvCxnSpPr>
            <a:cxnSpLocks/>
          </p:cNvCxnSpPr>
          <p:nvPr/>
        </p:nvCxnSpPr>
        <p:spPr>
          <a:xfrm flipV="1">
            <a:off x="6479647" y="3936492"/>
            <a:ext cx="772755" cy="442964"/>
          </a:xfrm>
          <a:prstGeom prst="straightConnector1">
            <a:avLst/>
          </a:prstGeom>
          <a:ln>
            <a:solidFill>
              <a:schemeClr val="bg1"/>
            </a:solidFill>
            <a:headEnd type="none" w="med" len="med"/>
            <a:tailEnd type="triangl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641E5433-31B9-005E-04A6-679AF358892F}"/>
              </a:ext>
            </a:extLst>
          </p:cNvPr>
          <p:cNvCxnSpPr>
            <a:cxnSpLocks/>
          </p:cNvCxnSpPr>
          <p:nvPr/>
        </p:nvCxnSpPr>
        <p:spPr>
          <a:xfrm flipH="1">
            <a:off x="3993286" y="1775541"/>
            <a:ext cx="1769855" cy="429337"/>
          </a:xfrm>
          <a:prstGeom prst="line">
            <a:avLst/>
          </a:prstGeom>
          <a:ln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Picture 37" descr="A metal circular object with screws&#10;&#10;Description automatically generated">
            <a:extLst>
              <a:ext uri="{FF2B5EF4-FFF2-40B4-BE49-F238E27FC236}">
                <a16:creationId xmlns:a16="http://schemas.microsoft.com/office/drawing/2014/main" id="{43D1AEC0-3887-8246-E412-0A81D8B1970E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9961" b="89844" l="2930" r="94922">
                        <a14:foregroundMark x1="88672" y1="62109" x2="91602" y2="44922"/>
                        <a14:foregroundMark x1="91602" y1="44922" x2="89063" y2="36328"/>
                        <a14:foregroundMark x1="89063" y1="36328" x2="88086" y2="36133"/>
                        <a14:foregroundMark x1="91211" y1="33789" x2="95117" y2="41211"/>
                        <a14:foregroundMark x1="95117" y1="41211" x2="95117" y2="50586"/>
                        <a14:foregroundMark x1="95117" y1="50586" x2="90430" y2="60156"/>
                        <a14:foregroundMark x1="90430" y1="60156" x2="89844" y2="60938"/>
                        <a14:foregroundMark x1="10742" y1="65039" x2="6836" y2="53125"/>
                        <a14:foregroundMark x1="6961" y1="50555" x2="7617" y2="37109"/>
                        <a14:foregroundMark x1="6836" y1="53125" x2="6861" y2="52607"/>
                        <a14:foregroundMark x1="7617" y1="37109" x2="14453" y2="31055"/>
                        <a14:foregroundMark x1="12109" y1="32617" x2="4081" y2="47477"/>
                        <a14:foregroundMark x1="6062" y1="57382" x2="8203" y2="62695"/>
                        <a14:foregroundMark x1="4821" y1="47271" x2="4688" y2="46680"/>
                        <a14:foregroundMark x1="6445" y1="54492" x2="6071" y2="52827"/>
                        <a14:foregroundMark x1="4688" y1="46680" x2="4883" y2="46094"/>
                        <a14:foregroundMark x1="4919" y1="47244" x2="4688" y2="45508"/>
                        <a14:foregroundMark x1="6250" y1="57227" x2="5678" y2="52936"/>
                        <a14:foregroundMark x1="5136" y1="47183" x2="4688" y2="43750"/>
                        <a14:backgroundMark x1="89648" y1="66211" x2="75781" y2="76758"/>
                        <a14:backgroundMark x1="75781" y1="76758" x2="59961" y2="81445"/>
                        <a14:backgroundMark x1="59961" y1="81445" x2="38867" y2="82422"/>
                        <a14:backgroundMark x1="38867" y1="82422" x2="21484" y2="76563"/>
                        <a14:backgroundMark x1="21484" y1="76563" x2="7227" y2="65625"/>
                        <a14:backgroundMark x1="7227" y1="65625" x2="6900" y2="63195"/>
                        <a14:backgroundMark x1="96094" y1="52344" x2="97070" y2="43555"/>
                        <a14:backgroundMark x1="97070" y1="43555" x2="94141" y2="37695"/>
                        <a14:backgroundMark x1="3865" y1="48965" x2="3711" y2="48242"/>
                        <a14:backgroundMark x1="6836" y1="62891" x2="3870" y2="48985"/>
                        <a14:backgroundMark x1="4116" y1="42028" x2="4297" y2="39258"/>
                        <a14:backgroundMark x1="4020" y1="43500" x2="4020" y2="43502"/>
                        <a14:backgroundMark x1="3953" y1="44535" x2="3946" y2="44648"/>
                        <a14:backgroundMark x1="3711" y1="48242" x2="3926" y2="44939"/>
                        <a14:backgroundMark x1="4297" y1="39258" x2="13672" y2="28320"/>
                        <a14:backgroundMark x1="94336" y1="37305" x2="90625" y2="30469"/>
                        <a14:backgroundMark x1="90625" y1="30469" x2="90430" y2="30273"/>
                        <a14:backgroundMark x1="2734" y1="47852" x2="4297" y2="53320"/>
                        <a14:backgroundMark x1="6641" y1="72266" x2="6641" y2="7226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5331" b="13163"/>
          <a:stretch/>
        </p:blipFill>
        <p:spPr>
          <a:xfrm rot="10800000">
            <a:off x="4445285" y="1328662"/>
            <a:ext cx="2953067" cy="2111629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3B75CBE0-3B2F-88A9-18E6-82F073B7C58E}"/>
              </a:ext>
            </a:extLst>
          </p:cNvPr>
          <p:cNvSpPr txBox="1"/>
          <p:nvPr/>
        </p:nvSpPr>
        <p:spPr>
          <a:xfrm>
            <a:off x="6778744" y="2900433"/>
            <a:ext cx="2138324" cy="3459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48" dirty="0">
                <a:solidFill>
                  <a:schemeClr val="bg1"/>
                </a:solidFill>
                <a:highlight>
                  <a:srgbClr val="000000"/>
                </a:highlight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PT100 slots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AD9BAC35-A6D3-D89E-E0FC-1FB3A8207938}"/>
              </a:ext>
            </a:extLst>
          </p:cNvPr>
          <p:cNvCxnSpPr>
            <a:cxnSpLocks/>
          </p:cNvCxnSpPr>
          <p:nvPr/>
        </p:nvCxnSpPr>
        <p:spPr>
          <a:xfrm>
            <a:off x="7809726" y="3126968"/>
            <a:ext cx="565512" cy="1049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FB915C1D-033C-8147-E7C7-20889CD9116A}"/>
              </a:ext>
            </a:extLst>
          </p:cNvPr>
          <p:cNvCxnSpPr>
            <a:cxnSpLocks/>
          </p:cNvCxnSpPr>
          <p:nvPr/>
        </p:nvCxnSpPr>
        <p:spPr>
          <a:xfrm>
            <a:off x="5226040" y="2293753"/>
            <a:ext cx="530023" cy="390642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D93A9AC0-696E-C8A4-8A66-4EDB2DA65645}"/>
              </a:ext>
            </a:extLst>
          </p:cNvPr>
          <p:cNvSpPr txBox="1"/>
          <p:nvPr/>
        </p:nvSpPr>
        <p:spPr>
          <a:xfrm>
            <a:off x="4156877" y="2067850"/>
            <a:ext cx="2138324" cy="3459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48" dirty="0">
                <a:solidFill>
                  <a:schemeClr val="accent4">
                    <a:lumMod val="75000"/>
                  </a:schemeClr>
                </a:solidFill>
                <a:highlight>
                  <a:srgbClr val="FFFFFF"/>
                </a:highlight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Viewport</a:t>
            </a: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87223200-01A0-F726-01A3-D4F1BA197E0F}"/>
              </a:ext>
            </a:extLst>
          </p:cNvPr>
          <p:cNvCxnSpPr>
            <a:cxnSpLocks/>
          </p:cNvCxnSpPr>
          <p:nvPr/>
        </p:nvCxnSpPr>
        <p:spPr>
          <a:xfrm flipH="1">
            <a:off x="6329974" y="1882042"/>
            <a:ext cx="1341014" cy="484875"/>
          </a:xfrm>
          <a:prstGeom prst="line">
            <a:avLst/>
          </a:prstGeom>
          <a:ln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60330FC0-CD35-BA72-2B1E-3B9DDA4ED50F}"/>
              </a:ext>
            </a:extLst>
          </p:cNvPr>
          <p:cNvSpPr txBox="1"/>
          <p:nvPr/>
        </p:nvSpPr>
        <p:spPr>
          <a:xfrm>
            <a:off x="7039057" y="1540645"/>
            <a:ext cx="2138324" cy="599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48" b="1" u="sng" dirty="0">
                <a:highlight>
                  <a:srgbClr val="FFFFFF"/>
                </a:highlight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STEEL FLANGE </a:t>
            </a:r>
            <a:br>
              <a:rPr lang="en-GB" sz="1648" b="1" dirty="0">
                <a:highlight>
                  <a:srgbClr val="FFFFFF"/>
                </a:highlight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</a:br>
            <a:r>
              <a:rPr lang="en-GB" sz="1648" b="1" dirty="0">
                <a:highlight>
                  <a:srgbClr val="FFFFFF"/>
                </a:highlight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Viewport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6D6790D-40BE-5DBD-B8FA-86CCCF22CD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2445" y="302103"/>
            <a:ext cx="9043988" cy="1257300"/>
          </a:xfrm>
        </p:spPr>
        <p:txBody>
          <a:bodyPr/>
          <a:lstStyle/>
          <a:p>
            <a:r>
              <a:rPr lang="en-GB" dirty="0"/>
              <a:t>Mechanical tests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0775A97-9BC7-8AE6-3D33-653C4DFD7BB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13/03/2024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4378FD6-AB7B-9768-8855-F8983B2734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t-BR"/>
              <a:t>IMCC 2024 - J.A. Ferreira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C652704-CB04-9987-1BC2-2816FC1B8D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9656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86E45FDF-FD3E-42D2-095A-5439E09D52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Mechanical tests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691BC524-C97A-CC38-6981-5930A66D91B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234" t="3863" r="2121" b="6811"/>
          <a:stretch/>
        </p:blipFill>
        <p:spPr>
          <a:xfrm>
            <a:off x="168253" y="4382564"/>
            <a:ext cx="1614801" cy="1062985"/>
          </a:xfrm>
          <a:prstGeom prst="rect">
            <a:avLst/>
          </a:prstGeom>
          <a:ln w="19050">
            <a:solidFill>
              <a:srgbClr val="C00000"/>
            </a:solidFill>
          </a:ln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F3C52100-FB39-D8E4-076F-8C85CEF18B2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959" t="3985" r="3396" b="4522"/>
          <a:stretch/>
        </p:blipFill>
        <p:spPr>
          <a:xfrm>
            <a:off x="1843417" y="4392266"/>
            <a:ext cx="1614801" cy="1062985"/>
          </a:xfrm>
          <a:prstGeom prst="rect">
            <a:avLst/>
          </a:prstGeom>
          <a:ln w="19050">
            <a:solidFill>
              <a:srgbClr val="00B050"/>
            </a:solidFill>
          </a:ln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47F69D8C-B646-BE20-B24A-8E80892699EF}"/>
              </a:ext>
            </a:extLst>
          </p:cNvPr>
          <p:cNvSpPr txBox="1"/>
          <p:nvPr/>
        </p:nvSpPr>
        <p:spPr>
          <a:xfrm>
            <a:off x="1826365" y="4383995"/>
            <a:ext cx="1714758" cy="4475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154" b="1" dirty="0">
                <a:solidFill>
                  <a:srgbClr val="00B050"/>
                </a:solidFill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POSITIVE ORIENTATION</a:t>
            </a:r>
            <a:endParaRPr lang="en-GB" sz="1154" b="1" dirty="0">
              <a:solidFill>
                <a:srgbClr val="00B050"/>
              </a:solidFill>
              <a:latin typeface="JuliaMono" panose="020B0609060300020004" pitchFamily="49" charset="0"/>
              <a:ea typeface="JuliaMono" panose="020B0609060300020004" pitchFamily="49" charset="0"/>
              <a:cs typeface="JuliaMono" panose="020B0609060300020004" pitchFamily="49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D12B457-20E6-FA2C-C5FF-C660A011EE96}"/>
              </a:ext>
            </a:extLst>
          </p:cNvPr>
          <p:cNvSpPr txBox="1"/>
          <p:nvPr/>
        </p:nvSpPr>
        <p:spPr>
          <a:xfrm>
            <a:off x="107890" y="4366757"/>
            <a:ext cx="1675164" cy="4475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154" b="1" dirty="0">
                <a:solidFill>
                  <a:srgbClr val="C00000"/>
                </a:solidFill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NEGATIVE ORIENTATION</a:t>
            </a:r>
            <a:endParaRPr lang="en-GB" sz="1154" b="1" dirty="0">
              <a:solidFill>
                <a:srgbClr val="C00000"/>
              </a:solidFill>
              <a:latin typeface="JuliaMono" panose="020B0609060300020004" pitchFamily="49" charset="0"/>
              <a:ea typeface="JuliaMono" panose="020B0609060300020004" pitchFamily="49" charset="0"/>
              <a:cs typeface="JuliaMono" panose="020B0609060300020004" pitchFamily="49" charset="0"/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583EA8D-C3F0-2BC6-512E-F02F18A20B8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13/03/2024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032349C-1BFE-3384-5835-F5466C956B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t-BR"/>
              <a:t>IMCC 2024 - J.A. Ferreira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204F48-3139-3732-607D-9DBE2E0DCA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21</a:t>
            </a:fld>
            <a:endParaRPr lang="en-US"/>
          </a:p>
        </p:txBody>
      </p:sp>
      <p:graphicFrame>
        <p:nvGraphicFramePr>
          <p:cNvPr id="10" name="Table 8">
            <a:extLst>
              <a:ext uri="{FF2B5EF4-FFF2-40B4-BE49-F238E27FC236}">
                <a16:creationId xmlns:a16="http://schemas.microsoft.com/office/drawing/2014/main" id="{18A92A60-9640-468A-D02B-78A4BED9D4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7817173"/>
              </p:ext>
            </p:extLst>
          </p:nvPr>
        </p:nvGraphicFramePr>
        <p:xfrm>
          <a:off x="129290" y="5572351"/>
          <a:ext cx="3428253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4024">
                  <a:extLst>
                    <a:ext uri="{9D8B030D-6E8A-4147-A177-3AD203B41FA5}">
                      <a16:colId xmlns:a16="http://schemas.microsoft.com/office/drawing/2014/main" val="2465297474"/>
                    </a:ext>
                  </a:extLst>
                </a:gridCol>
                <a:gridCol w="1152000">
                  <a:extLst>
                    <a:ext uri="{9D8B030D-6E8A-4147-A177-3AD203B41FA5}">
                      <a16:colId xmlns:a16="http://schemas.microsoft.com/office/drawing/2014/main" val="1147015831"/>
                    </a:ext>
                  </a:extLst>
                </a:gridCol>
                <a:gridCol w="583083">
                  <a:extLst>
                    <a:ext uri="{9D8B030D-6E8A-4147-A177-3AD203B41FA5}">
                      <a16:colId xmlns:a16="http://schemas.microsoft.com/office/drawing/2014/main" val="1866115670"/>
                    </a:ext>
                  </a:extLst>
                </a:gridCol>
                <a:gridCol w="769146">
                  <a:extLst>
                    <a:ext uri="{9D8B030D-6E8A-4147-A177-3AD203B41FA5}">
                      <a16:colId xmlns:a16="http://schemas.microsoft.com/office/drawing/2014/main" val="2822889794"/>
                    </a:ext>
                  </a:extLst>
                </a:gridCol>
              </a:tblGrid>
              <a:tr h="354328">
                <a:tc>
                  <a:txBody>
                    <a:bodyPr/>
                    <a:lstStyle/>
                    <a:p>
                      <a:r>
                        <a:rPr lang="en-GB" sz="1200" dirty="0"/>
                        <a:t>Orientation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Adhesive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/>
                        <a:t>Temp. 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Pressure @ failure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8225692"/>
                  </a:ext>
                </a:extLst>
              </a:tr>
              <a:tr h="354328">
                <a:tc>
                  <a:txBody>
                    <a:bodyPr/>
                    <a:lstStyle/>
                    <a:p>
                      <a:r>
                        <a:rPr lang="en-GB" sz="1200" b="1" dirty="0"/>
                        <a:t>NEGATIVE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Acrylic glue (instantaneous)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/>
                        <a:t>RT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>
                          <a:solidFill>
                            <a:srgbClr val="C00000"/>
                          </a:solidFill>
                        </a:rPr>
                        <a:t>&lt; 1 bar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6663638"/>
                  </a:ext>
                </a:extLst>
              </a:tr>
              <a:tr h="354328">
                <a:tc>
                  <a:txBody>
                    <a:bodyPr/>
                    <a:lstStyle/>
                    <a:p>
                      <a:r>
                        <a:rPr lang="en-GB" sz="1200" b="1" dirty="0"/>
                        <a:t>POSITIVE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Acrylic glue  (instantaneous)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/>
                        <a:t>RT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>
                          <a:solidFill>
                            <a:srgbClr val="00B050"/>
                          </a:solidFill>
                        </a:rPr>
                        <a:t>~2 bars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7658456"/>
                  </a:ext>
                </a:extLst>
              </a:tr>
            </a:tbl>
          </a:graphicData>
        </a:graphic>
      </p:graphicFrame>
      <p:graphicFrame>
        <p:nvGraphicFramePr>
          <p:cNvPr id="17" name="Table 8">
            <a:extLst>
              <a:ext uri="{FF2B5EF4-FFF2-40B4-BE49-F238E27FC236}">
                <a16:creationId xmlns:a16="http://schemas.microsoft.com/office/drawing/2014/main" id="{4E08B787-F30C-9078-9AD1-5CAF633CC21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447476"/>
              </p:ext>
            </p:extLst>
          </p:nvPr>
        </p:nvGraphicFramePr>
        <p:xfrm>
          <a:off x="3851397" y="4347088"/>
          <a:ext cx="6046904" cy="29946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6233">
                  <a:extLst>
                    <a:ext uri="{9D8B030D-6E8A-4147-A177-3AD203B41FA5}">
                      <a16:colId xmlns:a16="http://schemas.microsoft.com/office/drawing/2014/main" val="2465297474"/>
                    </a:ext>
                  </a:extLst>
                </a:gridCol>
                <a:gridCol w="2324941">
                  <a:extLst>
                    <a:ext uri="{9D8B030D-6E8A-4147-A177-3AD203B41FA5}">
                      <a16:colId xmlns:a16="http://schemas.microsoft.com/office/drawing/2014/main" val="1147015831"/>
                    </a:ext>
                  </a:extLst>
                </a:gridCol>
                <a:gridCol w="1042602">
                  <a:extLst>
                    <a:ext uri="{9D8B030D-6E8A-4147-A177-3AD203B41FA5}">
                      <a16:colId xmlns:a16="http://schemas.microsoft.com/office/drawing/2014/main" val="1866115670"/>
                    </a:ext>
                  </a:extLst>
                </a:gridCol>
                <a:gridCol w="1343128">
                  <a:extLst>
                    <a:ext uri="{9D8B030D-6E8A-4147-A177-3AD203B41FA5}">
                      <a16:colId xmlns:a16="http://schemas.microsoft.com/office/drawing/2014/main" val="2822889794"/>
                    </a:ext>
                  </a:extLst>
                </a:gridCol>
              </a:tblGrid>
              <a:tr h="117678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Orientation</a:t>
                      </a:r>
                    </a:p>
                  </a:txBody>
                  <a:tcPr>
                    <a:lnB w="381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Adhesive</a:t>
                      </a:r>
                    </a:p>
                  </a:txBody>
                  <a:tcPr>
                    <a:lnB w="381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CH" sz="1050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Temp.</a:t>
                      </a:r>
                      <a:endParaRPr lang="en-GB" sz="1050" dirty="0">
                        <a:latin typeface="JuliaMono" panose="020B0609060300020004" pitchFamily="49" charset="0"/>
                        <a:ea typeface="JuliaMono" panose="020B0609060300020004" pitchFamily="49" charset="0"/>
                        <a:cs typeface="JuliaMono" panose="020B0609060300020004" pitchFamily="49" charset="0"/>
                      </a:endParaRPr>
                    </a:p>
                  </a:txBody>
                  <a:tcPr>
                    <a:lnB w="381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Pressure @ failure</a:t>
                      </a:r>
                    </a:p>
                  </a:txBody>
                  <a:tcPr>
                    <a:lnB w="38100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18225692"/>
                  </a:ext>
                </a:extLst>
              </a:tr>
              <a:tr h="117678">
                <a:tc rowSpan="3">
                  <a:txBody>
                    <a:bodyPr/>
                    <a:lstStyle/>
                    <a:p>
                      <a:r>
                        <a:rPr lang="en-GB" sz="1050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POSITIVE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3">
                  <a:txBody>
                    <a:bodyPr/>
                    <a:lstStyle/>
                    <a:p>
                      <a:r>
                        <a:rPr lang="en-GB" sz="1050" b="1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Araldite RAPID </a:t>
                      </a:r>
                      <a:r>
                        <a:rPr lang="en-GB" sz="1050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bi-component (curing time: 2 h </a:t>
                      </a:r>
                      <a:r>
                        <a:rPr lang="fr-CH" sz="1050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@RT</a:t>
                      </a:r>
                      <a:r>
                        <a:rPr lang="en-GB" sz="1050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fr-CH" sz="1050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RT</a:t>
                      </a:r>
                      <a:endParaRPr lang="en-GB" sz="1050" dirty="0">
                        <a:latin typeface="JuliaMono" panose="020B0609060300020004" pitchFamily="49" charset="0"/>
                        <a:ea typeface="JuliaMono" panose="020B0609060300020004" pitchFamily="49" charset="0"/>
                        <a:cs typeface="JuliaMono" panose="020B0609060300020004" pitchFamily="49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50" b="1" dirty="0">
                          <a:solidFill>
                            <a:srgbClr val="00B050"/>
                          </a:solidFill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5±1 bars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4879"/>
                  </a:ext>
                </a:extLst>
              </a:tr>
              <a:tr h="117678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Araldite RAPID bi-component (curing time: 2 h </a:t>
                      </a:r>
                      <a:r>
                        <a:rPr lang="fr-CH" sz="1600" dirty="0"/>
                        <a:t>@RT</a:t>
                      </a:r>
                      <a:r>
                        <a:rPr lang="en-GB" sz="160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-190°C</a:t>
                      </a:r>
                      <a:endParaRPr lang="en-GB" sz="1050" dirty="0">
                        <a:latin typeface="JuliaMono" panose="020B0609060300020004" pitchFamily="49" charset="0"/>
                        <a:ea typeface="JuliaMono" panose="020B0609060300020004" pitchFamily="49" charset="0"/>
                        <a:cs typeface="JuliaMono" panose="020B0609060300020004" pitchFamily="49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050" b="1" dirty="0">
                          <a:solidFill>
                            <a:srgbClr val="C00000"/>
                          </a:solidFill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&lt;1 bars</a:t>
                      </a:r>
                      <a:endParaRPr lang="en-GB" sz="1050" b="1" dirty="0">
                        <a:solidFill>
                          <a:srgbClr val="C00000"/>
                        </a:solidFill>
                        <a:latin typeface="JuliaMono" panose="020B0609060300020004" pitchFamily="49" charset="0"/>
                        <a:ea typeface="JuliaMono" panose="020B0609060300020004" pitchFamily="49" charset="0"/>
                        <a:cs typeface="JuliaMono" panose="020B0609060300020004" pitchFamily="49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0148852"/>
                  </a:ext>
                </a:extLst>
              </a:tr>
              <a:tr h="117678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80°C</a:t>
                      </a:r>
                      <a:endParaRPr lang="en-GB" sz="1050" dirty="0">
                        <a:latin typeface="JuliaMono" panose="020B0609060300020004" pitchFamily="49" charset="0"/>
                        <a:ea typeface="JuliaMono" panose="020B0609060300020004" pitchFamily="49" charset="0"/>
                        <a:cs typeface="JuliaMono" panose="020B0609060300020004" pitchFamily="49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050" b="1" dirty="0">
                          <a:solidFill>
                            <a:srgbClr val="C00000"/>
                          </a:solidFill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2</a:t>
                      </a:r>
                      <a:r>
                        <a:rPr lang="en-GB" sz="1050" b="1" dirty="0">
                          <a:solidFill>
                            <a:srgbClr val="C00000"/>
                          </a:solidFill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.5 </a:t>
                      </a:r>
                      <a:r>
                        <a:rPr lang="fr-CH" sz="1050" b="1" dirty="0">
                          <a:solidFill>
                            <a:srgbClr val="C00000"/>
                          </a:solidFill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bars</a:t>
                      </a:r>
                      <a:endParaRPr lang="en-GB" sz="1050" b="1" dirty="0">
                        <a:solidFill>
                          <a:srgbClr val="C00000"/>
                        </a:solidFill>
                        <a:latin typeface="JuliaMono" panose="020B0609060300020004" pitchFamily="49" charset="0"/>
                        <a:ea typeface="JuliaMono" panose="020B0609060300020004" pitchFamily="49" charset="0"/>
                        <a:cs typeface="JuliaMono" panose="020B0609060300020004" pitchFamily="49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8708382"/>
                  </a:ext>
                </a:extLst>
              </a:tr>
              <a:tr h="0"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POSITIVE</a:t>
                      </a:r>
                    </a:p>
                    <a:p>
                      <a:endParaRPr lang="en-GB" sz="1050" dirty="0">
                        <a:latin typeface="JuliaMono" panose="020B0609060300020004" pitchFamily="49" charset="0"/>
                        <a:ea typeface="JuliaMono" panose="020B0609060300020004" pitchFamily="49" charset="0"/>
                        <a:cs typeface="JuliaMono" panose="020B0609060300020004" pitchFamily="49" charset="0"/>
                      </a:endParaRPr>
                    </a:p>
                  </a:txBody>
                  <a:tcP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r>
                        <a:rPr lang="fr-CH" sz="1050" b="1" dirty="0" err="1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Araldite</a:t>
                      </a:r>
                      <a:r>
                        <a:rPr lang="fr-CH" sz="1050" b="1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 STANDARD </a:t>
                      </a:r>
                      <a:r>
                        <a:rPr lang="fr-CH" sz="1050" dirty="0" err="1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bi-component</a:t>
                      </a:r>
                      <a:r>
                        <a:rPr lang="fr-CH" sz="1050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 (</a:t>
                      </a:r>
                      <a:r>
                        <a:rPr lang="fr-CH" sz="1050" dirty="0" err="1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curing</a:t>
                      </a:r>
                      <a:r>
                        <a:rPr lang="fr-CH" sz="1050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 time: 24 h @RT)</a:t>
                      </a:r>
                      <a:endParaRPr lang="en-GB" sz="1050" dirty="0">
                        <a:latin typeface="JuliaMono" panose="020B0609060300020004" pitchFamily="49" charset="0"/>
                        <a:ea typeface="JuliaMono" panose="020B0609060300020004" pitchFamily="49" charset="0"/>
                        <a:cs typeface="JuliaMono" panose="020B0609060300020004" pitchFamily="49" charset="0"/>
                      </a:endParaRPr>
                    </a:p>
                  </a:txBody>
                  <a:tcPr>
                    <a:lnR w="12700" cmpd="sng">
                      <a:noFill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CH" sz="1050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RT</a:t>
                      </a:r>
                      <a:endParaRPr lang="en-GB" sz="1050" dirty="0">
                        <a:latin typeface="JuliaMono" panose="020B0609060300020004" pitchFamily="49" charset="0"/>
                        <a:ea typeface="JuliaMono" panose="020B0609060300020004" pitchFamily="49" charset="0"/>
                        <a:cs typeface="JuliaMono" panose="020B0609060300020004" pitchFamily="49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50" b="1" dirty="0">
                          <a:solidFill>
                            <a:srgbClr val="00B050"/>
                          </a:solidFill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5±1</a:t>
                      </a:r>
                      <a:r>
                        <a:rPr lang="fr-CH" sz="1050" b="1" dirty="0">
                          <a:solidFill>
                            <a:srgbClr val="00B050"/>
                          </a:solidFill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 bars</a:t>
                      </a:r>
                      <a:endParaRPr lang="en-GB" sz="1050" b="1" dirty="0">
                        <a:solidFill>
                          <a:srgbClr val="00B050"/>
                        </a:solidFill>
                        <a:latin typeface="JuliaMono" panose="020B0609060300020004" pitchFamily="49" charset="0"/>
                        <a:ea typeface="JuliaMono" panose="020B0609060300020004" pitchFamily="49" charset="0"/>
                        <a:cs typeface="JuliaMono" panose="020B0609060300020004" pitchFamily="49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1425836"/>
                  </a:ext>
                </a:extLst>
              </a:tr>
              <a:tr h="117678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050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-190°C</a:t>
                      </a:r>
                      <a:endParaRPr lang="en-GB" sz="1050" dirty="0">
                        <a:latin typeface="JuliaMono" panose="020B0609060300020004" pitchFamily="49" charset="0"/>
                        <a:ea typeface="JuliaMono" panose="020B0609060300020004" pitchFamily="49" charset="0"/>
                        <a:cs typeface="JuliaMono" panose="020B0609060300020004" pitchFamily="49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050" b="1" dirty="0">
                          <a:solidFill>
                            <a:srgbClr val="C00000"/>
                          </a:solidFill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2 bars</a:t>
                      </a:r>
                      <a:endParaRPr lang="en-GB" sz="1050" b="1" dirty="0">
                        <a:solidFill>
                          <a:srgbClr val="C00000"/>
                        </a:solidFill>
                        <a:latin typeface="JuliaMono" panose="020B0609060300020004" pitchFamily="49" charset="0"/>
                        <a:ea typeface="JuliaMono" panose="020B0609060300020004" pitchFamily="49" charset="0"/>
                        <a:cs typeface="JuliaMono" panose="020B0609060300020004" pitchFamily="49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7887706"/>
                  </a:ext>
                </a:extLst>
              </a:tr>
              <a:tr h="117678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050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80°C</a:t>
                      </a:r>
                      <a:endParaRPr lang="en-GB" sz="1050" dirty="0">
                        <a:latin typeface="JuliaMono" panose="020B0609060300020004" pitchFamily="49" charset="0"/>
                        <a:ea typeface="JuliaMono" panose="020B0609060300020004" pitchFamily="49" charset="0"/>
                        <a:cs typeface="JuliaMono" panose="020B0609060300020004" pitchFamily="49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050" b="1" dirty="0">
                          <a:solidFill>
                            <a:srgbClr val="C00000"/>
                          </a:solidFill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2.5 bars</a:t>
                      </a:r>
                      <a:endParaRPr lang="en-GB" sz="1050" b="1" dirty="0">
                        <a:solidFill>
                          <a:srgbClr val="C00000"/>
                        </a:solidFill>
                        <a:latin typeface="JuliaMono" panose="020B0609060300020004" pitchFamily="49" charset="0"/>
                        <a:ea typeface="JuliaMono" panose="020B0609060300020004" pitchFamily="49" charset="0"/>
                        <a:cs typeface="JuliaMono" panose="020B0609060300020004" pitchFamily="49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5959810"/>
                  </a:ext>
                </a:extLst>
              </a:tr>
              <a:tr h="117678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POSITIVE</a:t>
                      </a:r>
                    </a:p>
                  </a:txBody>
                  <a:tcP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r>
                        <a:rPr lang="fr-CH" sz="1050" b="1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DP190</a:t>
                      </a:r>
                      <a:r>
                        <a:rPr lang="fr-CH" sz="1050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 </a:t>
                      </a:r>
                      <a:r>
                        <a:rPr lang="fr-CH" sz="1050" dirty="0" err="1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bi-component</a:t>
                      </a:r>
                      <a:r>
                        <a:rPr lang="fr-CH" sz="1050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 (</a:t>
                      </a:r>
                      <a:r>
                        <a:rPr lang="fr-CH" sz="1050" dirty="0" err="1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curing</a:t>
                      </a:r>
                      <a:r>
                        <a:rPr lang="fr-CH" sz="1050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 time: 24 h @RT)</a:t>
                      </a:r>
                      <a:endParaRPr lang="en-GB" sz="1050" dirty="0">
                        <a:latin typeface="JuliaMono" panose="020B0609060300020004" pitchFamily="49" charset="0"/>
                        <a:ea typeface="JuliaMono" panose="020B0609060300020004" pitchFamily="49" charset="0"/>
                        <a:cs typeface="JuliaMono" panose="020B0609060300020004" pitchFamily="49" charset="0"/>
                      </a:endParaRPr>
                    </a:p>
                  </a:txBody>
                  <a:tcPr>
                    <a:lnR w="12700" cmpd="sng">
                      <a:noFill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CH" sz="1050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RT</a:t>
                      </a:r>
                      <a:endParaRPr lang="en-GB" sz="1050" dirty="0">
                        <a:latin typeface="JuliaMono" panose="020B0609060300020004" pitchFamily="49" charset="0"/>
                        <a:ea typeface="JuliaMono" panose="020B0609060300020004" pitchFamily="49" charset="0"/>
                        <a:cs typeface="JuliaMono" panose="020B0609060300020004" pitchFamily="49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50" b="1" dirty="0">
                          <a:solidFill>
                            <a:srgbClr val="00B050"/>
                          </a:solidFill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5±1 </a:t>
                      </a:r>
                      <a:r>
                        <a:rPr lang="fr-CH" sz="1050" b="1" dirty="0">
                          <a:solidFill>
                            <a:srgbClr val="00B050"/>
                          </a:solidFill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bars</a:t>
                      </a:r>
                      <a:endParaRPr lang="en-GB" sz="1050" b="1" dirty="0">
                        <a:solidFill>
                          <a:srgbClr val="00B050"/>
                        </a:solidFill>
                        <a:latin typeface="JuliaMono" panose="020B0609060300020004" pitchFamily="49" charset="0"/>
                        <a:ea typeface="JuliaMono" panose="020B0609060300020004" pitchFamily="49" charset="0"/>
                        <a:cs typeface="JuliaMono" panose="020B0609060300020004" pitchFamily="49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9546785"/>
                  </a:ext>
                </a:extLst>
              </a:tr>
              <a:tr h="117678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050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-190°C</a:t>
                      </a:r>
                      <a:endParaRPr lang="en-GB" sz="1050" dirty="0">
                        <a:latin typeface="JuliaMono" panose="020B0609060300020004" pitchFamily="49" charset="0"/>
                        <a:ea typeface="JuliaMono" panose="020B0609060300020004" pitchFamily="49" charset="0"/>
                        <a:cs typeface="JuliaMono" panose="020B0609060300020004" pitchFamily="49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50" b="1" dirty="0">
                          <a:solidFill>
                            <a:srgbClr val="00B050"/>
                          </a:solidFill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5±1 </a:t>
                      </a:r>
                      <a:r>
                        <a:rPr lang="fr-CH" sz="1050" b="1" dirty="0">
                          <a:solidFill>
                            <a:srgbClr val="00B050"/>
                          </a:solidFill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bars</a:t>
                      </a:r>
                      <a:endParaRPr lang="en-GB" sz="1050" b="1" dirty="0">
                        <a:solidFill>
                          <a:srgbClr val="00B050"/>
                        </a:solidFill>
                        <a:latin typeface="JuliaMono" panose="020B0609060300020004" pitchFamily="49" charset="0"/>
                        <a:ea typeface="JuliaMono" panose="020B0609060300020004" pitchFamily="49" charset="0"/>
                        <a:cs typeface="JuliaMono" panose="020B0609060300020004" pitchFamily="49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5412595"/>
                  </a:ext>
                </a:extLst>
              </a:tr>
              <a:tr h="117678">
                <a:tc rowSpan="2">
                  <a:txBody>
                    <a:bodyPr/>
                    <a:lstStyle/>
                    <a:p>
                      <a:r>
                        <a:rPr lang="en-GB" sz="1050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POSITIVE</a:t>
                      </a:r>
                    </a:p>
                  </a:txBody>
                  <a:tcP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50239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1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STYCAST 2850FT CAT27 </a:t>
                      </a:r>
                      <a:r>
                        <a:rPr lang="en-GB" sz="1050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(curing time: 4h at 120 °C)</a:t>
                      </a:r>
                    </a:p>
                  </a:txBody>
                  <a:tcPr>
                    <a:lnR w="12700" cmpd="sng">
                      <a:noFill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fr-CH" sz="1050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RT</a:t>
                      </a:r>
                      <a:endParaRPr lang="en-GB" sz="1050" dirty="0">
                        <a:latin typeface="JuliaMono" panose="020B0609060300020004" pitchFamily="49" charset="0"/>
                        <a:ea typeface="JuliaMono" panose="020B0609060300020004" pitchFamily="49" charset="0"/>
                        <a:cs typeface="JuliaMono" panose="020B0609060300020004" pitchFamily="49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050" b="1" dirty="0">
                          <a:solidFill>
                            <a:srgbClr val="C00000"/>
                          </a:solidFill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2 bars</a:t>
                      </a:r>
                      <a:endParaRPr lang="en-GB" sz="1050" b="1" dirty="0">
                        <a:solidFill>
                          <a:srgbClr val="C00000"/>
                        </a:solidFill>
                        <a:latin typeface="JuliaMono" panose="020B0609060300020004" pitchFamily="49" charset="0"/>
                        <a:ea typeface="JuliaMono" panose="020B0609060300020004" pitchFamily="49" charset="0"/>
                        <a:cs typeface="JuliaMono" panose="020B0609060300020004" pitchFamily="49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8026487"/>
                  </a:ext>
                </a:extLst>
              </a:tr>
              <a:tr h="117678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l" defTabSz="50239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050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140 °C</a:t>
                      </a:r>
                      <a:endParaRPr lang="en-GB" sz="1050" dirty="0">
                        <a:latin typeface="JuliaMono" panose="020B0609060300020004" pitchFamily="49" charset="0"/>
                        <a:ea typeface="JuliaMono" panose="020B0609060300020004" pitchFamily="49" charset="0"/>
                        <a:cs typeface="JuliaMono" panose="020B0609060300020004" pitchFamily="49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050" b="1" dirty="0">
                          <a:solidFill>
                            <a:srgbClr val="00B050"/>
                          </a:solidFill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3.5 bars</a:t>
                      </a:r>
                      <a:endParaRPr lang="en-GB" sz="1050" b="1" dirty="0">
                        <a:solidFill>
                          <a:srgbClr val="00B050"/>
                        </a:solidFill>
                        <a:latin typeface="JuliaMono" panose="020B0609060300020004" pitchFamily="49" charset="0"/>
                        <a:ea typeface="JuliaMono" panose="020B0609060300020004" pitchFamily="49" charset="0"/>
                        <a:cs typeface="JuliaMono" panose="020B0609060300020004" pitchFamily="49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642073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6593674A-BF9D-01DF-50A8-894F3F2F1306}"/>
              </a:ext>
            </a:extLst>
          </p:cNvPr>
          <p:cNvSpPr txBox="1"/>
          <p:nvPr/>
        </p:nvSpPr>
        <p:spPr>
          <a:xfrm>
            <a:off x="302464" y="2389147"/>
            <a:ext cx="3014366" cy="892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1300" dirty="0">
                <a:latin typeface="JuliaMono" panose="020B0604020202020204" charset="0"/>
                <a:ea typeface="JuliaMono" panose="020B0604020202020204" charset="0"/>
                <a:cs typeface="JuliaMono" panose="020B0604020202020204" charset="0"/>
              </a:rPr>
              <a:t>  Two different ways to mount the membrane were investigated: negative and positive orientation.</a:t>
            </a:r>
          </a:p>
        </p:txBody>
      </p:sp>
      <p:sp>
        <p:nvSpPr>
          <p:cNvPr id="26" name="Content Placeholder 5">
            <a:extLst>
              <a:ext uri="{FF2B5EF4-FFF2-40B4-BE49-F238E27FC236}">
                <a16:creationId xmlns:a16="http://schemas.microsoft.com/office/drawing/2014/main" id="{323EAD0C-08F2-F431-065C-F6AB1251E028}"/>
              </a:ext>
            </a:extLst>
          </p:cNvPr>
          <p:cNvSpPr txBox="1">
            <a:spLocks/>
          </p:cNvSpPr>
          <p:nvPr/>
        </p:nvSpPr>
        <p:spPr>
          <a:xfrm>
            <a:off x="3351792" y="2317439"/>
            <a:ext cx="4244501" cy="2239906"/>
          </a:xfrm>
          <a:prstGeom prst="rect">
            <a:avLst/>
          </a:prstGeom>
        </p:spPr>
        <p:txBody>
          <a:bodyPr vert="horz" lIns="100477" tIns="50240" rIns="100477" bIns="50240" rtlCol="0">
            <a:normAutofit/>
          </a:bodyPr>
          <a:lstStyle>
            <a:lvl1pPr marL="376795" indent="-376795" algn="l" defTabSz="502395" rtl="0" eaLnBrk="1" latinLnBrk="0" hangingPunct="1">
              <a:spcBef>
                <a:spcPct val="20000"/>
              </a:spcBef>
              <a:buFont typeface="Arial"/>
              <a:buChar char="•"/>
              <a:defRPr sz="3500" kern="1200">
                <a:solidFill>
                  <a:schemeClr val="tx1"/>
                </a:solidFill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defRPr>
            </a:lvl1pPr>
            <a:lvl2pPr marL="816390" indent="-313996" algn="l" defTabSz="502395" rtl="0" eaLnBrk="1" latinLnBrk="0" hangingPunct="1">
              <a:spcBef>
                <a:spcPct val="20000"/>
              </a:spcBef>
              <a:buFont typeface="Arial"/>
              <a:buChar char="–"/>
              <a:defRPr sz="3100" kern="1200">
                <a:solidFill>
                  <a:schemeClr val="tx1"/>
                </a:solidFill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defRPr>
            </a:lvl2pPr>
            <a:lvl3pPr marL="1255985" indent="-251196" algn="l" defTabSz="502395" rtl="0" eaLnBrk="1" latinLnBrk="0" hangingPunct="1">
              <a:spcBef>
                <a:spcPct val="20000"/>
              </a:spcBef>
              <a:buFont typeface="Arial"/>
              <a:buChar char="•"/>
              <a:defRPr sz="2600" kern="1200">
                <a:solidFill>
                  <a:schemeClr val="tx1"/>
                </a:solidFill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defRPr>
            </a:lvl3pPr>
            <a:lvl4pPr marL="1758381" indent="-251196" algn="l" defTabSz="502395" rtl="0" eaLnBrk="1" latinLnBrk="0" hangingPunct="1">
              <a:spcBef>
                <a:spcPct val="20000"/>
              </a:spcBef>
              <a:buFont typeface="Arial"/>
              <a:buChar char="–"/>
              <a:defRPr sz="2200" kern="1200">
                <a:solidFill>
                  <a:schemeClr val="tx1"/>
                </a:solidFill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defRPr>
            </a:lvl4pPr>
            <a:lvl5pPr marL="2260774" indent="-251196" algn="l" defTabSz="502395" rtl="0" eaLnBrk="1" latinLnBrk="0" hangingPunct="1">
              <a:spcBef>
                <a:spcPct val="20000"/>
              </a:spcBef>
              <a:buFont typeface="Arial"/>
              <a:buChar char="»"/>
              <a:defRPr sz="2200" kern="1200">
                <a:solidFill>
                  <a:schemeClr val="tx1"/>
                </a:solidFill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defRPr>
            </a:lvl5pPr>
            <a:lvl6pPr marL="2763167" indent="-251196" algn="l" defTabSz="50239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5564" indent="-251196" algn="l" defTabSz="50239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67957" indent="-251196" algn="l" defTabSz="50239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70351" indent="-251196" algn="l" defTabSz="50239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q"/>
            </a:pPr>
            <a:r>
              <a:rPr lang="en-US" sz="1300" dirty="0"/>
              <a:t>Different glues were used to bond the sample to the copper flange. This considerably affects the mechanical response of the membrane against the maximum pressure it can withstand.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1300" dirty="0"/>
              <a:t>The performance of the glue changes depending on the testing temperature.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1300" dirty="0"/>
              <a:t>Preliminary results are given in the table below:</a:t>
            </a:r>
          </a:p>
        </p:txBody>
      </p:sp>
      <p:sp>
        <p:nvSpPr>
          <p:cNvPr id="32" name="Arrow: Chevron 31">
            <a:extLst>
              <a:ext uri="{FF2B5EF4-FFF2-40B4-BE49-F238E27FC236}">
                <a16:creationId xmlns:a16="http://schemas.microsoft.com/office/drawing/2014/main" id="{57201300-8139-2C89-2E0D-FFA2A22607FE}"/>
              </a:ext>
            </a:extLst>
          </p:cNvPr>
          <p:cNvSpPr/>
          <p:nvPr/>
        </p:nvSpPr>
        <p:spPr>
          <a:xfrm>
            <a:off x="3351874" y="1536294"/>
            <a:ext cx="3999560" cy="598231"/>
          </a:xfrm>
          <a:prstGeom prst="chevron">
            <a:avLst>
              <a:gd name="adj" fmla="val 40000"/>
            </a:avLst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shade val="80000"/>
              <a:hueOff val="153123"/>
              <a:satOff val="-2196"/>
              <a:lumOff val="12807"/>
              <a:alphaOff val="0"/>
            </a:schemeClr>
          </a:fillRef>
          <a:effectRef idx="0">
            <a:schemeClr val="accent1">
              <a:shade val="80000"/>
              <a:hueOff val="153123"/>
              <a:satOff val="-2196"/>
              <a:lumOff val="12807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36" name="Arrow: Chevron 35">
            <a:extLst>
              <a:ext uri="{FF2B5EF4-FFF2-40B4-BE49-F238E27FC236}">
                <a16:creationId xmlns:a16="http://schemas.microsoft.com/office/drawing/2014/main" id="{CE074659-0130-954D-3940-E2464FB53A91}"/>
              </a:ext>
            </a:extLst>
          </p:cNvPr>
          <p:cNvSpPr/>
          <p:nvPr/>
        </p:nvSpPr>
        <p:spPr>
          <a:xfrm>
            <a:off x="107890" y="1532079"/>
            <a:ext cx="3525778" cy="598231"/>
          </a:xfrm>
          <a:prstGeom prst="chevron">
            <a:avLst>
              <a:gd name="adj" fmla="val 40000"/>
            </a:avLst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shade val="8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shade val="8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F01DE701-9879-EF42-C43D-9E4E15303EC2}"/>
              </a:ext>
            </a:extLst>
          </p:cNvPr>
          <p:cNvGrpSpPr/>
          <p:nvPr/>
        </p:nvGrpSpPr>
        <p:grpSpPr>
          <a:xfrm>
            <a:off x="882241" y="1681636"/>
            <a:ext cx="2452111" cy="598231"/>
            <a:chOff x="775506" y="149557"/>
            <a:chExt cx="2452111" cy="598231"/>
          </a:xfrm>
        </p:grpSpPr>
        <p:sp>
          <p:nvSpPr>
            <p:cNvPr id="38" name="Rectangle: Rounded Corners 37">
              <a:extLst>
                <a:ext uri="{FF2B5EF4-FFF2-40B4-BE49-F238E27FC236}">
                  <a16:creationId xmlns:a16="http://schemas.microsoft.com/office/drawing/2014/main" id="{01354023-BB99-3423-C5AF-7DE6BF59C874}"/>
                </a:ext>
              </a:extLst>
            </p:cNvPr>
            <p:cNvSpPr/>
            <p:nvPr/>
          </p:nvSpPr>
          <p:spPr>
            <a:xfrm>
              <a:off x="775506" y="149557"/>
              <a:ext cx="2452111" cy="598231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GB" sz="1600"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endParaRPr>
            </a:p>
          </p:txBody>
        </p:sp>
        <p:sp>
          <p:nvSpPr>
            <p:cNvPr id="39" name="Rectangle: Rounded Corners 5">
              <a:extLst>
                <a:ext uri="{FF2B5EF4-FFF2-40B4-BE49-F238E27FC236}">
                  <a16:creationId xmlns:a16="http://schemas.microsoft.com/office/drawing/2014/main" id="{9D02667E-EF85-BD0B-E64B-00E8B278CA92}"/>
                </a:ext>
              </a:extLst>
            </p:cNvPr>
            <p:cNvSpPr txBox="1"/>
            <p:nvPr/>
          </p:nvSpPr>
          <p:spPr>
            <a:xfrm>
              <a:off x="793028" y="167079"/>
              <a:ext cx="2417067" cy="56318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8016" tIns="128016" rIns="128016" bIns="128016" numCol="1" spcCol="1270" anchor="ctr" anchorCtr="0">
              <a:noAutofit/>
            </a:bodyPr>
            <a:lstStyle/>
            <a:p>
              <a:pPr marL="0" lvl="0" indent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CH" sz="1400" kern="1200" dirty="0">
                  <a:latin typeface="JuliaMono" panose="020B0609060300020004" pitchFamily="49" charset="0"/>
                  <a:ea typeface="JuliaMono" panose="020B0609060300020004" pitchFamily="49" charset="0"/>
                  <a:cs typeface="JuliaMono" panose="020B0609060300020004" pitchFamily="49" charset="0"/>
                </a:rPr>
                <a:t>Membrane orientation</a:t>
              </a:r>
              <a:endParaRPr lang="en-GB" sz="1400" kern="1200" dirty="0"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endParaRPr>
            </a:p>
          </p:txBody>
        </p:sp>
      </p:grpSp>
      <p:sp>
        <p:nvSpPr>
          <p:cNvPr id="40" name="Arrow: Chevron 39">
            <a:extLst>
              <a:ext uri="{FF2B5EF4-FFF2-40B4-BE49-F238E27FC236}">
                <a16:creationId xmlns:a16="http://schemas.microsoft.com/office/drawing/2014/main" id="{CC7C108C-C594-7FE8-C46C-8235A0784DC0}"/>
              </a:ext>
            </a:extLst>
          </p:cNvPr>
          <p:cNvSpPr/>
          <p:nvPr/>
        </p:nvSpPr>
        <p:spPr>
          <a:xfrm>
            <a:off x="7081556" y="1537697"/>
            <a:ext cx="2903816" cy="598231"/>
          </a:xfrm>
          <a:prstGeom prst="chevron">
            <a:avLst>
              <a:gd name="adj" fmla="val 40000"/>
            </a:avLst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shade val="80000"/>
              <a:hueOff val="306246"/>
              <a:satOff val="-4392"/>
              <a:lumOff val="25615"/>
              <a:alphaOff val="0"/>
            </a:schemeClr>
          </a:fillRef>
          <a:effectRef idx="0">
            <a:schemeClr val="accent1">
              <a:shade val="80000"/>
              <a:hueOff val="306246"/>
              <a:satOff val="-4392"/>
              <a:lumOff val="25615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54695D4D-945F-2D12-D171-65ED9BC82E14}"/>
              </a:ext>
            </a:extLst>
          </p:cNvPr>
          <p:cNvGrpSpPr/>
          <p:nvPr/>
        </p:nvGrpSpPr>
        <p:grpSpPr>
          <a:xfrm>
            <a:off x="7504589" y="1675726"/>
            <a:ext cx="2452111" cy="598231"/>
            <a:chOff x="7367182" y="149557"/>
            <a:chExt cx="2452111" cy="598231"/>
          </a:xfrm>
        </p:grpSpPr>
        <p:sp>
          <p:nvSpPr>
            <p:cNvPr id="42" name="Rectangle: Rounded Corners 41">
              <a:extLst>
                <a:ext uri="{FF2B5EF4-FFF2-40B4-BE49-F238E27FC236}">
                  <a16:creationId xmlns:a16="http://schemas.microsoft.com/office/drawing/2014/main" id="{3D918FEA-34B7-57E7-5459-1698EEA58802}"/>
                </a:ext>
              </a:extLst>
            </p:cNvPr>
            <p:cNvSpPr/>
            <p:nvPr/>
          </p:nvSpPr>
          <p:spPr>
            <a:xfrm>
              <a:off x="7367182" y="149557"/>
              <a:ext cx="2452111" cy="598231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shade val="80000"/>
                <a:hueOff val="306246"/>
                <a:satOff val="-4392"/>
                <a:lumOff val="25615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GB" sz="1600"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endParaRPr>
            </a:p>
          </p:txBody>
        </p:sp>
        <p:sp>
          <p:nvSpPr>
            <p:cNvPr id="43" name="Rectangle: Rounded Corners 5">
              <a:extLst>
                <a:ext uri="{FF2B5EF4-FFF2-40B4-BE49-F238E27FC236}">
                  <a16:creationId xmlns:a16="http://schemas.microsoft.com/office/drawing/2014/main" id="{8C773B84-2942-B78B-A57A-9C83E75A6E47}"/>
                </a:ext>
              </a:extLst>
            </p:cNvPr>
            <p:cNvSpPr txBox="1"/>
            <p:nvPr/>
          </p:nvSpPr>
          <p:spPr>
            <a:xfrm>
              <a:off x="7384704" y="167079"/>
              <a:ext cx="2417067" cy="56318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8016" tIns="128016" rIns="128016" bIns="128016" numCol="1" spcCol="1270" anchor="ctr" anchorCtr="0">
              <a:noAutofit/>
            </a:bodyPr>
            <a:lstStyle/>
            <a:p>
              <a:pPr marL="0" lvl="0" indent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CH" sz="1400" kern="1200" dirty="0" err="1">
                  <a:latin typeface="JuliaMono" panose="020B0609060300020004" pitchFamily="49" charset="0"/>
                  <a:ea typeface="JuliaMono" panose="020B0609060300020004" pitchFamily="49" charset="0"/>
                  <a:cs typeface="JuliaMono" panose="020B0609060300020004" pitchFamily="49" charset="0"/>
                </a:rPr>
                <a:t>Repeatibility</a:t>
              </a:r>
              <a:r>
                <a:rPr lang="fr-CH" sz="1400" kern="1200" dirty="0">
                  <a:latin typeface="JuliaMono" panose="020B0609060300020004" pitchFamily="49" charset="0"/>
                  <a:ea typeface="JuliaMono" panose="020B0609060300020004" pitchFamily="49" charset="0"/>
                  <a:cs typeface="JuliaMono" panose="020B0609060300020004" pitchFamily="49" charset="0"/>
                </a:rPr>
                <a:t> of </a:t>
              </a:r>
              <a:r>
                <a:rPr lang="fr-CH" sz="1400" kern="1200" dirty="0" err="1">
                  <a:latin typeface="JuliaMono" panose="020B0609060300020004" pitchFamily="49" charset="0"/>
                  <a:ea typeface="JuliaMono" panose="020B0609060300020004" pitchFamily="49" charset="0"/>
                  <a:cs typeface="JuliaMono" panose="020B0609060300020004" pitchFamily="49" charset="0"/>
                </a:rPr>
                <a:t>results</a:t>
              </a:r>
              <a:endParaRPr lang="en-GB" sz="1400" kern="1200" dirty="0"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endParaRPr>
            </a:p>
          </p:txBody>
        </p:sp>
      </p:grpSp>
      <p:sp>
        <p:nvSpPr>
          <p:cNvPr id="46" name="Content Placeholder 5">
            <a:extLst>
              <a:ext uri="{FF2B5EF4-FFF2-40B4-BE49-F238E27FC236}">
                <a16:creationId xmlns:a16="http://schemas.microsoft.com/office/drawing/2014/main" id="{4AF1F007-4E29-E954-DCE8-F6FD8A423FC5}"/>
              </a:ext>
            </a:extLst>
          </p:cNvPr>
          <p:cNvSpPr txBox="1">
            <a:spLocks/>
          </p:cNvSpPr>
          <p:nvPr/>
        </p:nvSpPr>
        <p:spPr>
          <a:xfrm>
            <a:off x="7785099" y="2349713"/>
            <a:ext cx="2281201" cy="1720690"/>
          </a:xfrm>
          <a:prstGeom prst="rect">
            <a:avLst/>
          </a:prstGeom>
        </p:spPr>
        <p:txBody>
          <a:bodyPr vert="horz" lIns="100477" tIns="50240" rIns="100477" bIns="50240" rtlCol="0">
            <a:normAutofit/>
          </a:bodyPr>
          <a:lstStyle>
            <a:lvl1pPr marL="376795" indent="-376795" algn="l" defTabSz="502395" rtl="0" eaLnBrk="1" latinLnBrk="0" hangingPunct="1">
              <a:spcBef>
                <a:spcPct val="20000"/>
              </a:spcBef>
              <a:buFont typeface="Arial"/>
              <a:buChar char="•"/>
              <a:defRPr sz="3500" kern="1200">
                <a:solidFill>
                  <a:schemeClr val="tx1"/>
                </a:solidFill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defRPr>
            </a:lvl1pPr>
            <a:lvl2pPr marL="816390" indent="-313996" algn="l" defTabSz="502395" rtl="0" eaLnBrk="1" latinLnBrk="0" hangingPunct="1">
              <a:spcBef>
                <a:spcPct val="20000"/>
              </a:spcBef>
              <a:buFont typeface="Arial"/>
              <a:buChar char="–"/>
              <a:defRPr sz="3100" kern="1200">
                <a:solidFill>
                  <a:schemeClr val="tx1"/>
                </a:solidFill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defRPr>
            </a:lvl2pPr>
            <a:lvl3pPr marL="1255985" indent="-251196" algn="l" defTabSz="502395" rtl="0" eaLnBrk="1" latinLnBrk="0" hangingPunct="1">
              <a:spcBef>
                <a:spcPct val="20000"/>
              </a:spcBef>
              <a:buFont typeface="Arial"/>
              <a:buChar char="•"/>
              <a:defRPr sz="2600" kern="1200">
                <a:solidFill>
                  <a:schemeClr val="tx1"/>
                </a:solidFill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defRPr>
            </a:lvl3pPr>
            <a:lvl4pPr marL="1758381" indent="-251196" algn="l" defTabSz="502395" rtl="0" eaLnBrk="1" latinLnBrk="0" hangingPunct="1">
              <a:spcBef>
                <a:spcPct val="20000"/>
              </a:spcBef>
              <a:buFont typeface="Arial"/>
              <a:buChar char="–"/>
              <a:defRPr sz="2200" kern="1200">
                <a:solidFill>
                  <a:schemeClr val="tx1"/>
                </a:solidFill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defRPr>
            </a:lvl4pPr>
            <a:lvl5pPr marL="2260774" indent="-251196" algn="l" defTabSz="502395" rtl="0" eaLnBrk="1" latinLnBrk="0" hangingPunct="1">
              <a:spcBef>
                <a:spcPct val="20000"/>
              </a:spcBef>
              <a:buFont typeface="Arial"/>
              <a:buChar char="»"/>
              <a:defRPr sz="2200" kern="1200">
                <a:solidFill>
                  <a:schemeClr val="tx1"/>
                </a:solidFill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defRPr>
            </a:lvl5pPr>
            <a:lvl6pPr marL="2763167" indent="-251196" algn="l" defTabSz="50239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5564" indent="-251196" algn="l" defTabSz="50239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67957" indent="-251196" algn="l" defTabSz="50239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70351" indent="-251196" algn="l" defTabSz="50239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q"/>
            </a:pPr>
            <a:r>
              <a:rPr lang="en-US" sz="1300" dirty="0"/>
              <a:t>Next step: define a test protocol to improve the repeatability of results.</a:t>
            </a: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B2E07EE8-C35F-F305-DDB1-AEE786B48AFB}"/>
              </a:ext>
            </a:extLst>
          </p:cNvPr>
          <p:cNvGrpSpPr/>
          <p:nvPr/>
        </p:nvGrpSpPr>
        <p:grpSpPr>
          <a:xfrm>
            <a:off x="3860009" y="1682024"/>
            <a:ext cx="3312913" cy="598231"/>
            <a:chOff x="4092310" y="149557"/>
            <a:chExt cx="2452111" cy="598231"/>
          </a:xfrm>
        </p:grpSpPr>
        <p:sp>
          <p:nvSpPr>
            <p:cNvPr id="48" name="Rectangle: Rounded Corners 47">
              <a:extLst>
                <a:ext uri="{FF2B5EF4-FFF2-40B4-BE49-F238E27FC236}">
                  <a16:creationId xmlns:a16="http://schemas.microsoft.com/office/drawing/2014/main" id="{1EC3229E-1D4C-ABDD-1734-47A8989DF6C5}"/>
                </a:ext>
              </a:extLst>
            </p:cNvPr>
            <p:cNvSpPr/>
            <p:nvPr/>
          </p:nvSpPr>
          <p:spPr>
            <a:xfrm>
              <a:off x="4092310" y="149557"/>
              <a:ext cx="2452111" cy="598231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shade val="80000"/>
                <a:hueOff val="153123"/>
                <a:satOff val="-2196"/>
                <a:lumOff val="12807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49" name="Rectangle: Rounded Corners 5">
              <a:extLst>
                <a:ext uri="{FF2B5EF4-FFF2-40B4-BE49-F238E27FC236}">
                  <a16:creationId xmlns:a16="http://schemas.microsoft.com/office/drawing/2014/main" id="{CFDF0A99-8A02-9E7C-B356-95CBAAE9BEBC}"/>
                </a:ext>
              </a:extLst>
            </p:cNvPr>
            <p:cNvSpPr txBox="1"/>
            <p:nvPr/>
          </p:nvSpPr>
          <p:spPr>
            <a:xfrm>
              <a:off x="4109832" y="167079"/>
              <a:ext cx="2417067" cy="56318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8016" tIns="128016" rIns="128016" bIns="128016" numCol="1" spcCol="1270" anchor="ctr" anchorCtr="0">
              <a:noAutofit/>
            </a:bodyPr>
            <a:lstStyle/>
            <a:p>
              <a:pPr marL="0" lvl="0" indent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400" kern="1200">
                  <a:latin typeface="JuliaMono" panose="020B0609060300020004" pitchFamily="49" charset="0"/>
                  <a:ea typeface="JuliaMono" panose="020B0609060300020004" pitchFamily="49" charset="0"/>
                  <a:cs typeface="JuliaMono" panose="020B0609060300020004" pitchFamily="49" charset="0"/>
                </a:rPr>
                <a:t>New adhesives for different temperature tests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08789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03CE389B-A761-D164-00B6-D79E2F2E1A6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228786" y="1898251"/>
            <a:ext cx="6616983" cy="472834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AEAFBC1-6806-0FBE-35F8-0B9E112459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Mechanical tests</a:t>
            </a:r>
            <a:br>
              <a:rPr lang="en-GB" dirty="0"/>
            </a:br>
            <a:r>
              <a:rPr lang="en-GB" dirty="0"/>
              <a:t>1 </a:t>
            </a:r>
            <a:r>
              <a:rPr lang="en-GB" dirty="0">
                <a:sym typeface="Symbol" panose="05050102010706020507" pitchFamily="18" charset="2"/>
              </a:rPr>
              <a:t>m thick 6×6 mm window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13969F-5738-476E-F914-D0174BD0A8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47F549-9C9F-45BC-77BC-6CC0A7AE153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13/03/2024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F287853-5C7D-9350-4350-E406E9BB74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t-BR"/>
              <a:t>IMCC 2024 - J.A. Ferreira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6FB0810-37E4-EBB4-E5FF-223785B152A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458" y="2442866"/>
            <a:ext cx="2852780" cy="3803704"/>
          </a:xfrm>
          <a:prstGeom prst="rect">
            <a:avLst/>
          </a:prstGeom>
          <a:ln>
            <a:noFill/>
          </a:ln>
          <a:effectLst/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EC0D425-A33D-8F35-B3F9-12963F452230}"/>
              </a:ext>
            </a:extLst>
          </p:cNvPr>
          <p:cNvSpPr txBox="1"/>
          <p:nvPr/>
        </p:nvSpPr>
        <p:spPr>
          <a:xfrm>
            <a:off x="7715217" y="6548196"/>
            <a:ext cx="213055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dirty="0">
                <a:solidFill>
                  <a:schemeClr val="tx1"/>
                </a:solidFill>
                <a:latin typeface="JuliaMono" panose="020B0609060300020004" pitchFamily="49" charset="-127"/>
                <a:ea typeface="JuliaMono" panose="020B0609060300020004" pitchFamily="49" charset="-127"/>
                <a:cs typeface="JuliaMono" panose="020B0609060300020004" pitchFamily="49" charset="-127"/>
              </a:rPr>
              <a:t>Valentina Giovinco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246051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05EB04-0B6F-5945-F6A6-813F753783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02C337-7BA7-1239-0667-88663659B7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2445" y="1606925"/>
            <a:ext cx="9043988" cy="5131860"/>
          </a:xfrm>
        </p:spPr>
        <p:txBody>
          <a:bodyPr>
            <a:normAutofit fontScale="40000" lnSpcReduction="20000"/>
          </a:bodyPr>
          <a:lstStyle/>
          <a:p>
            <a:pPr>
              <a:lnSpc>
                <a:spcPct val="170000"/>
              </a:lnSpc>
              <a:buFont typeface="Wingdings" panose="05000000000000000000" pitchFamily="2" charset="2"/>
              <a:buChar char="Ø"/>
            </a:pPr>
            <a:r>
              <a:rPr lang="en-GB" dirty="0"/>
              <a:t>Keeping a constant length allows to reduce density towards the end of the cooling channel</a:t>
            </a:r>
          </a:p>
          <a:p>
            <a:pPr>
              <a:lnSpc>
                <a:spcPct val="170000"/>
              </a:lnSpc>
              <a:buFont typeface="Wingdings" panose="05000000000000000000" pitchFamily="2" charset="2"/>
              <a:buChar char="Ø"/>
            </a:pPr>
            <a:r>
              <a:rPr lang="en-GB" dirty="0"/>
              <a:t>In some schemes this could displace the focus from the low energy stages</a:t>
            </a:r>
          </a:p>
          <a:p>
            <a:pPr>
              <a:lnSpc>
                <a:spcPct val="170000"/>
              </a:lnSpc>
              <a:buFont typeface="Wingdings" panose="05000000000000000000" pitchFamily="2" charset="2"/>
              <a:buChar char="Ø"/>
            </a:pPr>
            <a:r>
              <a:rPr lang="en-GB" dirty="0"/>
              <a:t>At “high” energy </a:t>
            </a:r>
            <a:r>
              <a:rPr lang="en-GB" dirty="0" err="1"/>
              <a:t>LiH</a:t>
            </a:r>
            <a:r>
              <a:rPr lang="en-GB" dirty="0"/>
              <a:t> or combinations of </a:t>
            </a:r>
            <a:r>
              <a:rPr lang="en-GB" dirty="0" err="1"/>
              <a:t>LiH</a:t>
            </a:r>
            <a:r>
              <a:rPr lang="en-GB" dirty="0"/>
              <a:t> with liquid H</a:t>
            </a:r>
            <a:r>
              <a:rPr lang="en-GB" baseline="-25000" dirty="0"/>
              <a:t>2</a:t>
            </a:r>
            <a:r>
              <a:rPr lang="en-GB" dirty="0"/>
              <a:t> could give some margin for larger power deposition</a:t>
            </a:r>
          </a:p>
          <a:p>
            <a:pPr>
              <a:lnSpc>
                <a:spcPct val="170000"/>
              </a:lnSpc>
              <a:buFont typeface="Wingdings" panose="05000000000000000000" pitchFamily="2" charset="2"/>
              <a:buChar char="Ø"/>
            </a:pPr>
            <a:r>
              <a:rPr lang="en-GB" dirty="0"/>
              <a:t>It is necessary the optimization of the cooling channel considering the thermodynamics and FLUKA simulations for a better estimation of the energy deposited in the absorber</a:t>
            </a:r>
          </a:p>
          <a:p>
            <a:pPr>
              <a:lnSpc>
                <a:spcPct val="170000"/>
              </a:lnSpc>
              <a:buFont typeface="Wingdings" panose="05000000000000000000" pitchFamily="2" charset="2"/>
              <a:buChar char="Ø"/>
            </a:pPr>
            <a:r>
              <a:rPr lang="en-GB" dirty="0"/>
              <a:t>Thin windows able to support &gt;5 bar with just 1 µm thick window =&gt; Thicker windows may be able to cope with higher pressure excursions (not available as a commercial product =&gt; no tested yet)</a:t>
            </a:r>
          </a:p>
          <a:p>
            <a:pPr>
              <a:lnSpc>
                <a:spcPct val="170000"/>
              </a:lnSpc>
              <a:buFont typeface="Wingdings" panose="05000000000000000000" pitchFamily="2" charset="2"/>
              <a:buChar char="Ø"/>
            </a:pPr>
            <a:r>
              <a:rPr lang="en-GB" dirty="0"/>
              <a:t>Radial space for absorber will be limited. Cold absorber better integrated inside superconducting solenoid =&gt; Save space for thermal insulation</a:t>
            </a:r>
          </a:p>
          <a:p>
            <a:pPr>
              <a:lnSpc>
                <a:spcPct val="170000"/>
              </a:lnSpc>
              <a:buFont typeface="Wingdings" panose="05000000000000000000" pitchFamily="2" charset="2"/>
              <a:buChar char="Ø"/>
            </a:pPr>
            <a:r>
              <a:rPr lang="en-GB" dirty="0"/>
              <a:t>Part of the radial space will be taken for injection/extraction of absorber fluid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6DEBD1-96D8-3527-7C09-FDA14B5103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F876C7-09A6-0B75-5CC5-842BA4AF4D4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13/03/2024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42BBC-010B-A195-D21B-CC793E16F0B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t-BR"/>
              <a:t>IMCC 2024 - J.A. Ferreira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805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4C742C-92F0-C67D-2429-9C3F06E6B4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400" dirty="0"/>
              <a:t>Experimental proposal? </a:t>
            </a:r>
            <a:r>
              <a:rPr lang="en-GB" sz="1600" dirty="0"/>
              <a:t>[11]</a:t>
            </a:r>
            <a:endParaRPr lang="en-GB" sz="4400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5D4DDC0E-DD30-CE69-20D8-A0C5B82AE26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/>
        </p:blipFill>
        <p:spPr>
          <a:xfrm>
            <a:off x="3792694" y="1751394"/>
            <a:ext cx="6319809" cy="3789870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2F0A76-1AD0-9FF3-BCEB-BBF90CB664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730B436-8706-0410-66C9-5FB6FEB4509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13/03/2024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36F2EA-24F1-BBA4-8F6B-10BBA3B22CA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t-BR"/>
              <a:t>IMCC 2024 - J.A. Ferreira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6A9F024-FC37-746D-CA0D-BC1ED4E36369}"/>
              </a:ext>
            </a:extLst>
          </p:cNvPr>
          <p:cNvSpPr txBox="1"/>
          <p:nvPr/>
        </p:nvSpPr>
        <p:spPr>
          <a:xfrm>
            <a:off x="90859" y="1702394"/>
            <a:ext cx="3996509" cy="550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Build small target with liquid H</a:t>
            </a:r>
            <a:r>
              <a:rPr lang="en-GB" sz="2400" kern="100" baseline="-25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GB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and or vapor</a:t>
            </a: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sz="24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Relevant power with proton beam</a:t>
            </a: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Instrumented to measure pressure excursions, temperature, etc.</a:t>
            </a: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sz="24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FLUKA and CFD simulations to evaluate power deposition and shockwave formation</a:t>
            </a: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Test thin windows + absorber?</a:t>
            </a:r>
          </a:p>
        </p:txBody>
      </p:sp>
    </p:spTree>
    <p:extLst>
      <p:ext uri="{BB962C8B-B14F-4D97-AF65-F5344CB8AC3E}">
        <p14:creationId xmlns:p14="http://schemas.microsoft.com/office/powerpoint/2010/main" val="3123458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75649F1-5EAA-4B35-FC01-F841BD2621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i="1" dirty="0"/>
              <a:t>Thank you for your attention!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A2AC8FF-6174-C948-579D-1FE2B955D97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76B2EB-B96C-4BE5-B5F0-D7974DA65D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13/03/2024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A64653C-A6BD-796C-E92D-F4A1792C97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IMCC 2024 - J.A. Ferreira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5FD8F8-653F-36BD-0E46-20DC0E6CE0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27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D4F5F0-703A-4034-AE27-693FCDCF1A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5F351B-88AE-4085-A0BD-5F2EFBE936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2445" y="1429365"/>
            <a:ext cx="9043988" cy="5332771"/>
          </a:xfrm>
        </p:spPr>
        <p:txBody>
          <a:bodyPr>
            <a:noAutofit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1100" dirty="0"/>
              <a:t>[1] B.M. Stechauner, Final cooling scheme for muon colliders: a door opener for future discovery machines, TU Vienna, 2021.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1100" dirty="0"/>
              <a:t>[2] </a:t>
            </a:r>
            <a:r>
              <a:rPr lang="en-GB" sz="1100" dirty="0">
                <a:effectLst/>
              </a:rPr>
              <a:t>R.B. Palmer, R.C. </a:t>
            </a:r>
            <a:r>
              <a:rPr lang="en-GB" sz="1100" dirty="0" err="1">
                <a:effectLst/>
              </a:rPr>
              <a:t>Fernow</a:t>
            </a:r>
            <a:r>
              <a:rPr lang="en-GB" sz="1100" dirty="0">
                <a:effectLst/>
              </a:rPr>
              <a:t>, J.L. Lederman, Muon Collider Final Cooling in 30-50 T Solenoids, Conf. Proc. C 110328 (2011) 2061–2063.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1100" dirty="0"/>
              <a:t>[3] </a:t>
            </a:r>
            <a:r>
              <a:rPr lang="en-GB" sz="1100" dirty="0">
                <a:effectLst/>
              </a:rPr>
              <a:t>D.E. Groom and S.R. Klein, Eur. Phys. J. C </a:t>
            </a:r>
            <a:r>
              <a:rPr lang="en-GB" sz="1100" b="1" dirty="0">
                <a:effectLst/>
              </a:rPr>
              <a:t>15</a:t>
            </a:r>
            <a:r>
              <a:rPr lang="en-GB" sz="1100" dirty="0">
                <a:effectLst/>
              </a:rPr>
              <a:t>, 163 (2000).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1100" dirty="0">
                <a:effectLst/>
              </a:rPr>
              <a:t>[4] </a:t>
            </a:r>
            <a:r>
              <a:rPr lang="en-GB" sz="1100" dirty="0" err="1">
                <a:hlinkClick r:id="rId2"/>
              </a:rPr>
              <a:t>AtomicNuclear</a:t>
            </a:r>
            <a:r>
              <a:rPr lang="en-GB" sz="1100" dirty="0">
                <a:hlinkClick r:id="rId2"/>
              </a:rPr>
              <a:t> Properties (lbl.gov)</a:t>
            </a:r>
            <a:endParaRPr lang="en-GB" sz="1100" dirty="0"/>
          </a:p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1100" dirty="0"/>
              <a:t>[5] I.H. Bell, J. </a:t>
            </a:r>
            <a:r>
              <a:rPr lang="en-GB" sz="1100" dirty="0" err="1"/>
              <a:t>Wronski</a:t>
            </a:r>
            <a:r>
              <a:rPr lang="en-GB" sz="1100" dirty="0"/>
              <a:t>, S. </a:t>
            </a:r>
            <a:r>
              <a:rPr lang="en-GB" sz="1100" dirty="0" err="1"/>
              <a:t>Quoilin</a:t>
            </a:r>
            <a:r>
              <a:rPr lang="en-GB" sz="1100" dirty="0"/>
              <a:t>, V. </a:t>
            </a:r>
            <a:r>
              <a:rPr lang="en-GB" sz="1100" dirty="0" err="1"/>
              <a:t>Lemort</a:t>
            </a:r>
            <a:r>
              <a:rPr lang="en-GB" sz="1100" dirty="0"/>
              <a:t>, Pure and Pseudo-pure Fluid Thermophysical Property Evaluation and the Open-Source Thermophysical Property Library </a:t>
            </a:r>
            <a:r>
              <a:rPr lang="en-GB" sz="1100" dirty="0" err="1"/>
              <a:t>CoolProp</a:t>
            </a:r>
            <a:r>
              <a:rPr lang="en-GB" sz="1100" dirty="0"/>
              <a:t>, Ind. Eng. Chem. Res. 53 (2014) 2498–2508. https://doi.org/10.1021/ie4033999.</a:t>
            </a:r>
            <a:endParaRPr lang="en-GB" sz="1100" dirty="0">
              <a:effectLst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1100" dirty="0">
                <a:effectLst/>
              </a:rPr>
              <a:t>[</a:t>
            </a:r>
            <a:r>
              <a:rPr lang="en-GB" sz="1100" dirty="0"/>
              <a:t>6</a:t>
            </a:r>
            <a:r>
              <a:rPr lang="en-GB" sz="1100" dirty="0">
                <a:effectLst/>
              </a:rPr>
              <a:t>] </a:t>
            </a:r>
            <a:r>
              <a:rPr lang="en-GB" sz="1100" dirty="0" err="1">
                <a:hlinkClick r:id="rId3"/>
              </a:rPr>
              <a:t>Silson</a:t>
            </a:r>
            <a:r>
              <a:rPr lang="en-GB" sz="1100" dirty="0">
                <a:hlinkClick r:id="rId3"/>
              </a:rPr>
              <a:t> - Differential Pressure Windows</a:t>
            </a:r>
            <a:endParaRPr lang="en-GB" sz="1100" dirty="0"/>
          </a:p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1100" dirty="0"/>
              <a:t>[7] P.T. </a:t>
            </a:r>
            <a:r>
              <a:rPr lang="en-GB" sz="1100" dirty="0" err="1"/>
              <a:t>Törmä</a:t>
            </a:r>
            <a:r>
              <a:rPr lang="en-GB" sz="1100" dirty="0"/>
              <a:t>, J. </a:t>
            </a:r>
            <a:r>
              <a:rPr lang="en-GB" sz="1100" dirty="0" err="1"/>
              <a:t>Kostamo</a:t>
            </a:r>
            <a:r>
              <a:rPr lang="en-GB" sz="1100" dirty="0"/>
              <a:t>, H. </a:t>
            </a:r>
            <a:r>
              <a:rPr lang="en-GB" sz="1100" dirty="0" err="1"/>
              <a:t>Sipilä</a:t>
            </a:r>
            <a:r>
              <a:rPr lang="en-GB" sz="1100" dirty="0"/>
              <a:t>, M. Mattila, P. </a:t>
            </a:r>
            <a:r>
              <a:rPr lang="en-GB" sz="1100" dirty="0" err="1"/>
              <a:t>Kostamo</a:t>
            </a:r>
            <a:r>
              <a:rPr lang="en-GB" sz="1100" dirty="0"/>
              <a:t>, E. </a:t>
            </a:r>
            <a:r>
              <a:rPr lang="en-GB" sz="1100" dirty="0" err="1"/>
              <a:t>Kostamo</a:t>
            </a:r>
            <a:r>
              <a:rPr lang="en-GB" sz="1100" dirty="0"/>
              <a:t>, H. </a:t>
            </a:r>
            <a:r>
              <a:rPr lang="en-GB" sz="1100" dirty="0" err="1"/>
              <a:t>Lipsanen</a:t>
            </a:r>
            <a:r>
              <a:rPr lang="en-GB" sz="1100" dirty="0"/>
              <a:t>, C. </a:t>
            </a:r>
            <a:r>
              <a:rPr lang="en-GB" sz="1100" dirty="0" err="1"/>
              <a:t>Laubis</a:t>
            </a:r>
            <a:r>
              <a:rPr lang="en-GB" sz="1100" dirty="0"/>
              <a:t>, F. </a:t>
            </a:r>
            <a:r>
              <a:rPr lang="en-GB" sz="1100" dirty="0" err="1"/>
              <a:t>Scholze</a:t>
            </a:r>
            <a:r>
              <a:rPr lang="en-GB" sz="1100" dirty="0"/>
              <a:t>, N. Nelms, B. </a:t>
            </a:r>
            <a:r>
              <a:rPr lang="en-GB" sz="1100" dirty="0" err="1"/>
              <a:t>Shortt</a:t>
            </a:r>
            <a:r>
              <a:rPr lang="en-GB" sz="1100" dirty="0"/>
              <a:t>, and M. </a:t>
            </a:r>
            <a:r>
              <a:rPr lang="en-GB" sz="1100" dirty="0" err="1"/>
              <a:t>Bavdaz</a:t>
            </a:r>
            <a:r>
              <a:rPr lang="en-GB" sz="1100" dirty="0"/>
              <a:t>, IEEE Transactions on Nuclear Science 61, 695 (2014).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1100" dirty="0"/>
              <a:t>[8] N. Solieri et al, TF3: Beam-Intercepting Devices final report, </a:t>
            </a:r>
            <a:r>
              <a:rPr lang="en-GB" sz="1100" dirty="0">
                <a:hlinkClick r:id="rId4"/>
              </a:rPr>
              <a:t>EDMS 2754370</a:t>
            </a:r>
            <a:r>
              <a:rPr lang="en-GB" sz="1100" dirty="0"/>
              <a:t> </a:t>
            </a:r>
            <a:endParaRPr lang="en-GB" sz="1100" dirty="0">
              <a:effectLst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1100" dirty="0">
                <a:effectLst/>
              </a:rPr>
              <a:t>[9] R.L. Edwards, G. Coles, and W.N. Sharpe, Experimental Mechanics </a:t>
            </a:r>
            <a:r>
              <a:rPr lang="en-GB" sz="1100" b="1" dirty="0">
                <a:effectLst/>
              </a:rPr>
              <a:t>44</a:t>
            </a:r>
            <a:r>
              <a:rPr lang="en-GB" sz="1100" dirty="0">
                <a:effectLst/>
              </a:rPr>
              <a:t>, 49 (2004).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1100" dirty="0"/>
              <a:t>[10] </a:t>
            </a:r>
            <a:r>
              <a:rPr lang="en-GB" sz="1100" dirty="0">
                <a:effectLst/>
              </a:rPr>
              <a:t>B. Merle, </a:t>
            </a:r>
            <a:r>
              <a:rPr lang="en-GB" sz="1100" i="1" dirty="0">
                <a:effectLst/>
              </a:rPr>
              <a:t>Mechanical Properties of Thin Films Studied by Bulge Testing</a:t>
            </a:r>
            <a:r>
              <a:rPr lang="en-GB" sz="1100" dirty="0">
                <a:effectLst/>
              </a:rPr>
              <a:t> (FAU University Press, Erlangen, 2013)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1100" dirty="0"/>
              <a:t>[11] D.P. </a:t>
            </a:r>
            <a:r>
              <a:rPr lang="en-GB" sz="1100" dirty="0" err="1"/>
              <a:t>Kendellen</a:t>
            </a:r>
            <a:r>
              <a:rPr lang="en-GB" sz="1100" dirty="0"/>
              <a:t>, M.W. Ahmed, E. Baird, G. Feldman, N. </a:t>
            </a:r>
            <a:r>
              <a:rPr lang="en-GB" sz="1100" dirty="0" err="1"/>
              <a:t>Perreau</a:t>
            </a:r>
            <a:r>
              <a:rPr lang="en-GB" sz="1100" dirty="0"/>
              <a:t>, P.W. Wallace, H.R. Weller, A cryogenic target for Compton scattering experiments at HI</a:t>
            </a:r>
            <a:r>
              <a:rPr lang="el-GR" sz="1100" dirty="0"/>
              <a:t>γ</a:t>
            </a:r>
            <a:r>
              <a:rPr lang="en-GB" sz="1100" dirty="0"/>
              <a:t>S, </a:t>
            </a:r>
            <a:r>
              <a:rPr lang="en-GB" sz="1100" dirty="0" err="1"/>
              <a:t>Nucl</a:t>
            </a:r>
            <a:r>
              <a:rPr lang="en-GB" sz="1100" dirty="0"/>
              <a:t>. </a:t>
            </a:r>
            <a:r>
              <a:rPr lang="en-GB" sz="1100" dirty="0" err="1"/>
              <a:t>Instrum</a:t>
            </a:r>
            <a:r>
              <a:rPr lang="en-GB" sz="1100" dirty="0"/>
              <a:t>. Methods Phys. Res. Sect. Accel. Spectrometers Detect. Assoc. Equip. 840 (2016) 174–180. https://doi.org/10.1016/j.nima.2016.10.016.</a:t>
            </a:r>
            <a:endParaRPr lang="en-GB" sz="1100" dirty="0">
              <a:effectLst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GB" sz="11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97A298-217A-2700-08C9-FCF1442DF8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7" name="Date Placeholder 4">
            <a:extLst>
              <a:ext uri="{FF2B5EF4-FFF2-40B4-BE49-F238E27FC236}">
                <a16:creationId xmlns:a16="http://schemas.microsoft.com/office/drawing/2014/main" id="{0AB8BF46-1BDC-E7D6-F11D-740A5E41745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0" y="7356851"/>
            <a:ext cx="1263535" cy="284400"/>
          </a:xfrm>
        </p:spPr>
        <p:txBody>
          <a:bodyPr/>
          <a:lstStyle/>
          <a:p>
            <a:r>
              <a:rPr lang="en-US"/>
              <a:t>13/03/2024</a:t>
            </a:r>
            <a:endParaRPr lang="en-US" dirty="0"/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EEB06099-DB19-2CDF-46B2-6D8908EED1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277853" y="7358400"/>
            <a:ext cx="6793800" cy="282893"/>
          </a:xfrm>
        </p:spPr>
        <p:txBody>
          <a:bodyPr/>
          <a:lstStyle/>
          <a:p>
            <a:r>
              <a:rPr lang="pt-BR"/>
              <a:t>IMCC 2024 - J.A. Ferreira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2337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CBC83C36-0716-DA7B-8FF3-DB505F9B5A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5656" y="3129056"/>
            <a:ext cx="5946076" cy="3956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905B385-CE2F-FF45-065F-AA0C3BC84B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Final Cooling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BAAA1A-FA12-9B28-1BF0-38390D1DF2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B4BAA4B-6317-9DED-7783-9E11AB5A047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13/03/2024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FB8AF0-C24D-A180-C33C-A96796A1F5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t-BR"/>
              <a:t>IMCC 2024 - J.A. Ferreira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6052B4F-D9AB-9DEE-1D66-407543437E02}"/>
              </a:ext>
            </a:extLst>
          </p:cNvPr>
          <p:cNvSpPr txBox="1"/>
          <p:nvPr/>
        </p:nvSpPr>
        <p:spPr>
          <a:xfrm>
            <a:off x="376603" y="3572939"/>
            <a:ext cx="4241117" cy="37240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GB" sz="1800" dirty="0"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Palmer’s paper [2] used as reference for the final cooling channel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GB" sz="1800" dirty="0"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Saturated liquid hydrogen was the reference absorber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GB" sz="1800" dirty="0"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Starting at approx. 65 MeV and reaching approx. 5 MeV as minimum kinetic energy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GB" sz="1800" dirty="0"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ε</a:t>
            </a:r>
            <a:r>
              <a:rPr lang="en-GB" sz="1800" baseline="-25000" dirty="0"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⊥</a:t>
            </a:r>
            <a:r>
              <a:rPr lang="en-GB" sz="1800" dirty="0"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 from 400 </a:t>
            </a:r>
            <a:r>
              <a:rPr lang="en-GB" sz="1800" dirty="0"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  <a:sym typeface="Symbol" panose="05050102010706020507" pitchFamily="18" charset="2"/>
              </a:rPr>
              <a:t>m</a:t>
            </a:r>
            <a:r>
              <a:rPr lang="en-GB" sz="1800" dirty="0"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 to 25 </a:t>
            </a:r>
            <a:r>
              <a:rPr lang="en-GB" sz="1800" dirty="0"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  <a:sym typeface="Symbol" panose="05050102010706020507" pitchFamily="18" charset="2"/>
              </a:rPr>
              <a:t>m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GB" sz="1800" dirty="0"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  <a:sym typeface="Symbol" panose="05050102010706020507" pitchFamily="18" charset="2"/>
              </a:rPr>
              <a:t>The length of the absorber starts at 75 cm down to 1 cm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A16BC31-85CA-81C9-E405-ED8FBD71A6F7}"/>
              </a:ext>
            </a:extLst>
          </p:cNvPr>
          <p:cNvSpPr txBox="1"/>
          <p:nvPr/>
        </p:nvSpPr>
        <p:spPr>
          <a:xfrm>
            <a:off x="8350802" y="1984466"/>
            <a:ext cx="1321470" cy="3297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GB" sz="1400" dirty="0"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[1]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5BDDB00-E8FA-49EF-CC8E-CA19C366148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24835" y="683895"/>
            <a:ext cx="7799205" cy="2889044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08F3C858-5C97-559E-40AC-638795E55D4E}"/>
              </a:ext>
            </a:extLst>
          </p:cNvPr>
          <p:cNvSpPr/>
          <p:nvPr/>
        </p:nvSpPr>
        <p:spPr>
          <a:xfrm>
            <a:off x="2043973" y="1917508"/>
            <a:ext cx="45719" cy="47532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1708A06-88A9-2EC7-DC73-C6428EA45E00}"/>
              </a:ext>
            </a:extLst>
          </p:cNvPr>
          <p:cNvSpPr/>
          <p:nvPr/>
        </p:nvSpPr>
        <p:spPr>
          <a:xfrm>
            <a:off x="3179602" y="1917508"/>
            <a:ext cx="45719" cy="47532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70934E0-5415-3E52-684B-286D0E67FEA1}"/>
              </a:ext>
            </a:extLst>
          </p:cNvPr>
          <p:cNvSpPr/>
          <p:nvPr/>
        </p:nvSpPr>
        <p:spPr>
          <a:xfrm>
            <a:off x="6901120" y="1917508"/>
            <a:ext cx="45719" cy="47532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A10DC33-A4AC-5A8D-C3A9-8098821BFB17}"/>
              </a:ext>
            </a:extLst>
          </p:cNvPr>
          <p:cNvSpPr/>
          <p:nvPr/>
        </p:nvSpPr>
        <p:spPr>
          <a:xfrm>
            <a:off x="8041664" y="1917508"/>
            <a:ext cx="45719" cy="47532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Arrow: Up 2">
            <a:extLst>
              <a:ext uri="{FF2B5EF4-FFF2-40B4-BE49-F238E27FC236}">
                <a16:creationId xmlns:a16="http://schemas.microsoft.com/office/drawing/2014/main" id="{358E4003-2F9B-5FE5-393B-4CA0AEC61942}"/>
              </a:ext>
            </a:extLst>
          </p:cNvPr>
          <p:cNvSpPr/>
          <p:nvPr/>
        </p:nvSpPr>
        <p:spPr>
          <a:xfrm>
            <a:off x="7355541" y="5244352"/>
            <a:ext cx="309283" cy="806824"/>
          </a:xfrm>
          <a:prstGeom prst="up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7820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Graphic 103">
            <a:extLst>
              <a:ext uri="{FF2B5EF4-FFF2-40B4-BE49-F238E27FC236}">
                <a16:creationId xmlns:a16="http://schemas.microsoft.com/office/drawing/2014/main" id="{7C171537-296B-7522-FD05-174E7ECD1B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156613" y="1986561"/>
            <a:ext cx="4310421" cy="3240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4A389D9-1EEE-A080-75F3-6A7D2E8AD0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Power absorbed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B22C5AE0-F06C-EAB7-F8A2-6FAD03A34A5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02445" y="1975680"/>
            <a:ext cx="4310422" cy="3240000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5CB0AE-ABA6-B346-A473-B37DB6150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EBD898-B0D7-9173-B553-F16F6449D8E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13/03/2024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923075-C274-A277-0071-69C6C50C2EF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t-BR"/>
              <a:t>IMCC 2024 - J.A. Ferreira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2" name="TextBox 101">
                <a:extLst>
                  <a:ext uri="{FF2B5EF4-FFF2-40B4-BE49-F238E27FC236}">
                    <a16:creationId xmlns:a16="http://schemas.microsoft.com/office/drawing/2014/main" id="{E38AA93B-8EB2-BF88-1EE9-56763F497680}"/>
                  </a:ext>
                </a:extLst>
              </p:cNvPr>
              <p:cNvSpPr txBox="1"/>
              <p:nvPr/>
            </p:nvSpPr>
            <p:spPr>
              <a:xfrm>
                <a:off x="553001" y="1475194"/>
                <a:ext cx="4121752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𝑜𝑤𝑒𝑟</m:t>
                      </m:r>
                      <m:r>
                        <a:rPr lang="en-GB" i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GB" i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GB" i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GB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GB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  <m:r>
                        <a:rPr lang="en-GB" i="0">
                          <a:latin typeface="Cambria Math" panose="02040503050406030204" pitchFamily="18" charset="0"/>
                        </a:rPr>
                        <m:t>⋅</m:t>
                      </m:r>
                      <m:sSub>
                        <m:sSubPr>
                          <m:ctrlPr>
                            <a:rPr lang="en-GB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𝑀𝐶</m:t>
                          </m:r>
                        </m:sub>
                      </m:sSub>
                      <m:r>
                        <a:rPr lang="en-GB" i="0">
                          <a:latin typeface="Cambria Math" panose="02040503050406030204" pitchFamily="18" charset="0"/>
                        </a:rPr>
                        <m:t>⋅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𝑀𝐶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02" name="TextBox 101">
                <a:extLst>
                  <a:ext uri="{FF2B5EF4-FFF2-40B4-BE49-F238E27FC236}">
                    <a16:creationId xmlns:a16="http://schemas.microsoft.com/office/drawing/2014/main" id="{E38AA93B-8EB2-BF88-1EE9-56763F4976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3001" y="1475194"/>
                <a:ext cx="4121752" cy="400110"/>
              </a:xfrm>
              <a:prstGeom prst="rect">
                <a:avLst/>
              </a:prstGeom>
              <a:blipFill>
                <a:blip r:embed="rId6"/>
                <a:stretch>
                  <a:fillRect b="-1363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01F0F4FA-C71C-F6F4-84F1-333092079EFD}"/>
              </a:ext>
            </a:extLst>
          </p:cNvPr>
          <p:cNvSpPr txBox="1"/>
          <p:nvPr/>
        </p:nvSpPr>
        <p:spPr>
          <a:xfrm>
            <a:off x="1155781" y="5316056"/>
            <a:ext cx="8001665" cy="12772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GB" sz="1800" dirty="0"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Most of the power is absorbed in the first stages, decreasing towards the end (100 W vs 6 W).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GB" sz="1800" dirty="0"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The fraction of kinetic energy absorbed per step is between 50% and 30%</a:t>
            </a:r>
          </a:p>
        </p:txBody>
      </p:sp>
    </p:spTree>
    <p:extLst>
      <p:ext uri="{BB962C8B-B14F-4D97-AF65-F5344CB8AC3E}">
        <p14:creationId xmlns:p14="http://schemas.microsoft.com/office/powerpoint/2010/main" val="1428823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C1BA77-F83E-69AD-F3EA-384509A84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Power intensity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4B7813D8-E734-3F57-072D-83C50362291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871780" y="2723903"/>
            <a:ext cx="3980223" cy="2991801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72522F-1008-127E-C7E3-00191930D7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D03D8A-40C2-1EA4-7A7E-34672F5F904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13/03/2024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0D01BF-2D61-0C2C-ED7D-AC9020CAFB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t-BR"/>
              <a:t>IMCC 2024 - J.A. Ferreira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A7861B9-3E86-326F-E212-592C09E3F361}"/>
                  </a:ext>
                </a:extLst>
              </p:cNvPr>
              <p:cNvSpPr txBox="1"/>
              <p:nvPr/>
            </p:nvSpPr>
            <p:spPr>
              <a:xfrm>
                <a:off x="6228764" y="5840302"/>
                <a:ext cx="3066879" cy="76649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eqArr>
                        <m:eqArrPr>
                          <m:ctrlPr>
                            <a:rPr lang="en-GB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eqArrPr>
                        <m:e>
                          <m:r>
                            <a:rPr lang="en-GB">
                              <a:latin typeface="Cambria Math" panose="02040503050406030204" pitchFamily="18" charset="0"/>
                            </a:rPr>
                            <m:t>&amp;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𝛥</m:t>
                          </m:r>
                          <m:sSub>
                            <m:sSubPr>
                              <m:ctrlPr>
                                <a:rPr lang="en-GB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𝑚𝑎𝑥</m:t>
                              </m:r>
                            </m:sub>
                          </m:sSub>
                          <m:r>
                            <a:rPr lang="en-GB" i="0">
                              <a:latin typeface="Cambria Math" panose="02040503050406030204" pitchFamily="18" charset="0"/>
                            </a:rPr>
                            <m:t>=</m:t>
                          </m:r>
                          <m:f>
                            <m:fPr>
                              <m:ctrlPr>
                                <a:rPr lang="en-GB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f>
                                <m:fPr>
                                  <m:type m:val="lin"/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num>
                                <m:den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𝜌</m:t>
                                  </m:r>
                                </m:den>
                              </m:f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𝑑𝑥</m:t>
                              </m:r>
                              <m:d>
                                <m:d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GB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𝑇</m:t>
                                      </m:r>
                                    </m:e>
                                    <m:sub>
                                      <m:r>
                                        <a:rPr lang="en-GB" i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e>
                              </m:d>
                            </m:num>
                            <m:den>
                              <m:r>
                                <a:rPr lang="en-GB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  <m:sSubSup>
                                <m:sSubSupPr>
                                  <m:ctrlPr>
                                    <a:rPr lang="en-GB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𝑅𝑀𝑆</m:t>
                                  </m:r>
                                </m:sub>
                                <m:sup>
                                  <m:r>
                                    <a:rPr lang="en-GB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den>
                          </m:f>
                          <m:sSub>
                            <m:sSubPr>
                              <m:ctrlPr>
                                <a:rPr lang="en-GB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𝑀𝐶</m:t>
                              </m:r>
                            </m:sub>
                          </m:sSub>
                        </m:e>
                      </m:eqAr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A7861B9-3E86-326F-E212-592C09E3F3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28764" y="5840302"/>
                <a:ext cx="3066879" cy="76649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>
            <a:extLst>
              <a:ext uri="{FF2B5EF4-FFF2-40B4-BE49-F238E27FC236}">
                <a16:creationId xmlns:a16="http://schemas.microsoft.com/office/drawing/2014/main" id="{C7D8B850-18C4-20EA-24A6-7EA5B2521BC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87922" y="1045961"/>
            <a:ext cx="1618619" cy="143054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9FE95A9-D947-E070-9B53-09669B33C803}"/>
              </a:ext>
            </a:extLst>
          </p:cNvPr>
          <p:cNvSpPr txBox="1"/>
          <p:nvPr/>
        </p:nvSpPr>
        <p:spPr>
          <a:xfrm>
            <a:off x="241775" y="2599305"/>
            <a:ext cx="5630005" cy="4398337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L="342000" indent="-342900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GB" sz="1800" dirty="0"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Using the Bethe-Bloch equation [3][4] it is possible to calculate the amount of energy taken from the beam</a:t>
            </a:r>
          </a:p>
          <a:p>
            <a:pPr marL="342000" indent="-342900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GB" sz="1800" u="sng" dirty="0"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Assumption</a:t>
            </a:r>
            <a:r>
              <a:rPr lang="en-GB" sz="1800" dirty="0"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: All the energy absorbed from the beam is deposited locally =&gt; Pessimistic assumption (some energy lost as photons, etc.)</a:t>
            </a:r>
          </a:p>
          <a:p>
            <a:pPr marL="342000" indent="-342900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GB" sz="1800" dirty="0"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The maximum amount of energy depends on the stopping power, beam current and beam size (strongly)</a:t>
            </a:r>
          </a:p>
          <a:p>
            <a:pPr marL="342000" indent="-342900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GB" sz="1800" dirty="0"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The maximum energy deposition =&gt; centre of the exit of the absorber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23640B8A-277A-46F9-5692-F37B748060CB}"/>
                  </a:ext>
                </a:extLst>
              </p:cNvPr>
              <p:cNvSpPr txBox="1"/>
              <p:nvPr/>
            </p:nvSpPr>
            <p:spPr>
              <a:xfrm>
                <a:off x="323093" y="1640351"/>
                <a:ext cx="5905671" cy="64793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GB" sz="16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𝑑𝐸</m:t>
                          </m:r>
                        </m:num>
                        <m:den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𝜌</m:t>
                          </m:r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𝑑𝑥</m:t>
                          </m:r>
                        </m:den>
                      </m:f>
                      <m:r>
                        <a:rPr lang="en-GB" sz="1600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1600" i="1">
                          <a:latin typeface="Cambria Math" panose="02040503050406030204" pitchFamily="18" charset="0"/>
                        </a:rPr>
                        <m:t>𝐾</m:t>
                      </m:r>
                      <m:f>
                        <m:fPr>
                          <m:ctrlPr>
                            <a:rPr lang="en-GB" sz="16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𝑍</m:t>
                          </m:r>
                        </m:num>
                        <m:den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𝐴</m:t>
                          </m:r>
                        </m:den>
                      </m:f>
                      <m:f>
                        <m:fPr>
                          <m:ctrlPr>
                            <a:rPr lang="en-GB" sz="16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600" i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GB" sz="16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p>
                              <m:r>
                                <a:rPr lang="en-GB" sz="16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GB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GB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160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GB" sz="160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func>
                            <m:funcPr>
                              <m:ctrlPr>
                                <a:rPr lang="en-GB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GB" sz="160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ln</m:t>
                              </m:r>
                            </m:fName>
                            <m:e>
                              <m:f>
                                <m:fPr>
                                  <m:ctrlPr>
                                    <a:rPr lang="en-GB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1600" i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sSub>
                                    <m:sSubPr>
                                      <m:ctrlPr>
                                        <a:rPr lang="en-GB" sz="1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</m:e>
                                    <m:sub>
                                      <m:r>
                                        <a:rPr lang="en-GB" sz="1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𝑒</m:t>
                                      </m:r>
                                    </m:sub>
                                  </m:sSub>
                                  <m:sSup>
                                    <m:sSupPr>
                                      <m:ctrlPr>
                                        <a:rPr lang="en-GB" sz="1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GB" sz="1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𝑐</m:t>
                                      </m:r>
                                    </m:e>
                                    <m:sup>
                                      <m:r>
                                        <a:rPr lang="en-GB" sz="1600" i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sSup>
                                    <m:sSupPr>
                                      <m:ctrlPr>
                                        <a:rPr lang="en-GB" sz="1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GB" sz="1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𝛽</m:t>
                                      </m:r>
                                    </m:e>
                                    <m:sup>
                                      <m:r>
                                        <a:rPr lang="en-GB" sz="1600" i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sSup>
                                    <m:sSupPr>
                                      <m:ctrlPr>
                                        <a:rPr lang="en-GB" sz="1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GB" sz="1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𝛾</m:t>
                                      </m:r>
                                    </m:e>
                                    <m:sup>
                                      <m:r>
                                        <a:rPr lang="en-GB" sz="1600" i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sSub>
                                    <m:sSubPr>
                                      <m:ctrlPr>
                                        <a:rPr lang="en-GB" sz="1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𝑄</m:t>
                                      </m:r>
                                    </m:e>
                                    <m:sub>
                                      <m:r>
                                        <a:rPr lang="en-GB" sz="1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𝑚𝑎𝑥</m:t>
                                      </m:r>
                                    </m:sub>
                                  </m:sSub>
                                </m:num>
                                <m:den>
                                  <m:sSup>
                                    <m:sSupPr>
                                      <m:ctrlPr>
                                        <a:rPr lang="en-GB" sz="1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GB" sz="1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𝐼</m:t>
                                      </m:r>
                                    </m:e>
                                    <m:sup>
                                      <m:r>
                                        <a:rPr lang="en-GB" sz="1600" i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func>
                          <m:r>
                            <a:rPr lang="en-GB" sz="160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GB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p>
                              <m:r>
                                <a:rPr lang="en-GB" sz="160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GB" sz="160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GB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𝛿</m:t>
                              </m:r>
                            </m:num>
                            <m:den>
                              <m:r>
                                <a:rPr lang="en-GB" sz="160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r>
                            <a:rPr lang="en-GB" sz="160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GB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160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GB" sz="160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8</m:t>
                              </m:r>
                            </m:den>
                          </m:f>
                          <m:f>
                            <m:fPr>
                              <m:ctrlPr>
                                <a:rPr lang="en-GB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en-GB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GB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n-GB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𝑚𝑎𝑥</m:t>
                                  </m:r>
                                </m:sub>
                                <m:sup>
                                  <m:r>
                                    <a:rPr lang="en-GB" sz="1600" i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num>
                            <m:den>
                              <m:sSup>
                                <m:sSupPr>
                                  <m:ctrlPr>
                                    <a:rPr lang="en-GB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GB" sz="16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GB" sz="16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𝛾</m:t>
                                      </m:r>
                                      <m:r>
                                        <a:rPr lang="en-GB" sz="16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𝑀</m:t>
                                      </m:r>
                                      <m:sSup>
                                        <m:sSupPr>
                                          <m:ctrlPr>
                                            <a:rPr lang="en-GB" sz="16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GB" sz="16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𝑐</m:t>
                                          </m:r>
                                        </m:e>
                                        <m:sup>
                                          <m:r>
                                            <a:rPr lang="en-GB" sz="16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e>
                                  </m:d>
                                </m:e>
                                <m:sup>
                                  <m:r>
                                    <a:rPr lang="en-GB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d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23640B8A-277A-46F9-5692-F37B748060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093" y="1640351"/>
                <a:ext cx="5905671" cy="64793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30939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7358585E-39A3-FCC1-8ADD-ED1CEC9923A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96247" y="197806"/>
            <a:ext cx="9866047" cy="6919587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3D6E7F-13B2-3A34-2204-F466275729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FCAB3BB-35C5-4FA2-DB99-A884E549950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13/03/2024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E9E83EB-7C6C-C64F-2552-E8A825692A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t-BR"/>
              <a:t>IMCC 2024 - J.A. Ferreira</a:t>
            </a:r>
            <a:endParaRPr lang="en-US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4CEE14F-B477-436E-14E4-DB324DB4E6DB}"/>
              </a:ext>
            </a:extLst>
          </p:cNvPr>
          <p:cNvCxnSpPr>
            <a:cxnSpLocks/>
          </p:cNvCxnSpPr>
          <p:nvPr/>
        </p:nvCxnSpPr>
        <p:spPr>
          <a:xfrm flipV="1">
            <a:off x="959780" y="4152900"/>
            <a:ext cx="1211920" cy="1914525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7202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7358585E-39A3-FCC1-8ADD-ED1CEC9923A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96247" y="197806"/>
            <a:ext cx="9866047" cy="6919587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3D6E7F-13B2-3A34-2204-F466275729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FCAB3BB-35C5-4FA2-DB99-A884E549950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13/03/2024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E9E83EB-7C6C-C64F-2552-E8A825692A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t-BR"/>
              <a:t>IMCC 2024 - J.A. Ferreira</a:t>
            </a:r>
            <a:endParaRPr lang="en-US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4CEE14F-B477-436E-14E4-DB324DB4E6DB}"/>
              </a:ext>
            </a:extLst>
          </p:cNvPr>
          <p:cNvCxnSpPr>
            <a:cxnSpLocks/>
          </p:cNvCxnSpPr>
          <p:nvPr/>
        </p:nvCxnSpPr>
        <p:spPr>
          <a:xfrm flipV="1">
            <a:off x="959780" y="4152900"/>
            <a:ext cx="1211920" cy="1914525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A1F2A476-E2C8-7D60-8724-A44B4D0E74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5110" y="1016261"/>
            <a:ext cx="4810161" cy="361524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7A08B6C-FF73-D3F2-95BF-98055DF29136}"/>
              </a:ext>
            </a:extLst>
          </p:cNvPr>
          <p:cNvSpPr txBox="1"/>
          <p:nvPr/>
        </p:nvSpPr>
        <p:spPr>
          <a:xfrm>
            <a:off x="3855985" y="5034883"/>
            <a:ext cx="5569286" cy="132343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dirty="0"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For normal hydrogen using </a:t>
            </a:r>
            <a:r>
              <a:rPr lang="en-GB" dirty="0" err="1"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CoolProp</a:t>
            </a:r>
            <a:r>
              <a:rPr lang="en-GB" dirty="0"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 to calculate the thermodynamic properties [5]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dirty="0"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&gt; 100 bars after step 5</a:t>
            </a:r>
          </a:p>
        </p:txBody>
      </p:sp>
    </p:spTree>
    <p:extLst>
      <p:ext uri="{BB962C8B-B14F-4D97-AF65-F5344CB8AC3E}">
        <p14:creationId xmlns:p14="http://schemas.microsoft.com/office/powerpoint/2010/main" val="3792769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7358585E-39A3-FCC1-8ADD-ED1CEC9923A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96247" y="197806"/>
            <a:ext cx="9866047" cy="6919587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3D6E7F-13B2-3A34-2204-F466275729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FCAB3BB-35C5-4FA2-DB99-A884E549950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13/03/2024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E9E83EB-7C6C-C64F-2552-E8A825692A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t-BR"/>
              <a:t>IMCC 2024 - J.A. Ferreira</a:t>
            </a:r>
            <a:endParaRPr lang="en-US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4CEE14F-B477-436E-14E4-DB324DB4E6DB}"/>
              </a:ext>
            </a:extLst>
          </p:cNvPr>
          <p:cNvCxnSpPr>
            <a:cxnSpLocks/>
          </p:cNvCxnSpPr>
          <p:nvPr/>
        </p:nvCxnSpPr>
        <p:spPr>
          <a:xfrm flipV="1">
            <a:off x="959780" y="4152900"/>
            <a:ext cx="1211920" cy="1914525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A1F2A476-E2C8-7D60-8724-A44B4D0E74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5110" y="1016261"/>
            <a:ext cx="4810161" cy="361524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7A08B6C-FF73-D3F2-95BF-98055DF29136}"/>
              </a:ext>
            </a:extLst>
          </p:cNvPr>
          <p:cNvSpPr txBox="1"/>
          <p:nvPr/>
        </p:nvSpPr>
        <p:spPr>
          <a:xfrm>
            <a:off x="3855985" y="5034883"/>
            <a:ext cx="5569286" cy="132343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dirty="0"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For normal hydrogen using </a:t>
            </a:r>
            <a:r>
              <a:rPr lang="en-GB" dirty="0" err="1"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CoolProp</a:t>
            </a:r>
            <a:r>
              <a:rPr lang="en-GB" dirty="0"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 to calculate the thermodynamic properties [3]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dirty="0"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&gt; 100 bars after step 5</a:t>
            </a: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1483E773-D80C-C84D-1961-F8E49D2357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6645" y="1377691"/>
            <a:ext cx="4346880" cy="2892379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C97C2ECF-2D12-9AE3-19A6-DD44873C3DB3}"/>
                  </a:ext>
                </a:extLst>
              </p:cNvPr>
              <p:cNvSpPr txBox="1"/>
              <p:nvPr/>
            </p:nvSpPr>
            <p:spPr>
              <a:xfrm>
                <a:off x="213207" y="1468202"/>
                <a:ext cx="4526882" cy="3606500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marL="342900" indent="-342900">
                  <a:spcBef>
                    <a:spcPts val="1200"/>
                  </a:spcBef>
                  <a:buFont typeface="Wingdings" panose="05000000000000000000" pitchFamily="2" charset="2"/>
                  <a:buChar char="Ø"/>
                </a:pPr>
                <a:r>
                  <a:rPr lang="en-GB" sz="1600" dirty="0">
                    <a:latin typeface="JuliaMono" panose="020B0609060300020004" pitchFamily="49" charset="0"/>
                    <a:ea typeface="JuliaMono" panose="020B0609060300020004" pitchFamily="49" charset="0"/>
                    <a:cs typeface="JuliaMono" panose="020B0609060300020004" pitchFamily="49" charset="0"/>
                  </a:rPr>
                  <a:t>First stages are 75 cm long =&gt; Why not all of them?</a:t>
                </a:r>
              </a:p>
              <a:p>
                <a:pPr marL="342900" indent="-342900">
                  <a:spcBef>
                    <a:spcPts val="1200"/>
                  </a:spcBef>
                  <a:buFont typeface="Wingdings" panose="05000000000000000000" pitchFamily="2" charset="2"/>
                  <a:buChar char="Ø"/>
                </a:pPr>
                <a:r>
                  <a:rPr lang="en-GB" sz="1600" dirty="0">
                    <a:latin typeface="JuliaMono" panose="020B0609060300020004" pitchFamily="49" charset="0"/>
                    <a:ea typeface="JuliaMono" panose="020B0609060300020004" pitchFamily="49" charset="0"/>
                    <a:cs typeface="JuliaMono" panose="020B0609060300020004" pitchFamily="49" charset="0"/>
                  </a:rPr>
                  <a:t>Let’s check what happens if we reduce the density and keep length constant</a:t>
                </a:r>
              </a:p>
              <a:p>
                <a:pPr marL="342900" indent="-342900">
                  <a:spcBef>
                    <a:spcPts val="1200"/>
                  </a:spcBef>
                  <a:buFont typeface="Wingdings" panose="05000000000000000000" pitchFamily="2" charset="2"/>
                  <a:buChar char="Ø"/>
                </a:pPr>
                <a:r>
                  <a:rPr lang="en-GB" sz="1600" dirty="0">
                    <a:latin typeface="JuliaMono" panose="020B0609060300020004" pitchFamily="49" charset="0"/>
                    <a:ea typeface="JuliaMono" panose="020B0609060300020004" pitchFamily="49" charset="0"/>
                    <a:cs typeface="JuliaMono" panose="020B0609060300020004" pitchFamily="49" charset="0"/>
                  </a:rPr>
                  <a:t>Stopping power almost does not depend on density</a:t>
                </a:r>
              </a:p>
              <a:p>
                <a:pPr marL="342900" indent="-342900">
                  <a:spcBef>
                    <a:spcPts val="1200"/>
                  </a:spcBef>
                  <a:buFont typeface="Wingdings" panose="05000000000000000000" pitchFamily="2" charset="2"/>
                  <a:buChar char="Ø"/>
                </a:pPr>
                <a:r>
                  <a:rPr lang="en-GB" sz="1600" dirty="0">
                    <a:latin typeface="JuliaMono" panose="020B0609060300020004" pitchFamily="49" charset="0"/>
                    <a:ea typeface="JuliaMono" panose="020B0609060300020004" pitchFamily="49" charset="0"/>
                    <a:cs typeface="JuliaMono" panose="020B0609060300020004" pitchFamily="49" charset="0"/>
                  </a:rPr>
                  <a:t>One step should keep </a:t>
                </a:r>
                <a14:m>
                  <m:oMath xmlns:m="http://schemas.openxmlformats.org/officeDocument/2006/math">
                    <m:r>
                      <a:rPr lang="en-GB" sz="1600" b="0" i="1" smtClean="0">
                        <a:latin typeface="Cambria Math" panose="02040503050406030204" pitchFamily="18" charset="0"/>
                        <a:ea typeface="JuliaMono" panose="020B0609060300020004" pitchFamily="49" charset="0"/>
                        <a:cs typeface="JuliaMono" panose="020B0609060300020004" pitchFamily="49" charset="0"/>
                      </a:rPr>
                      <m:t>𝐿</m:t>
                    </m:r>
                    <m:r>
                      <a:rPr lang="en-GB" sz="1600" b="0" i="1" smtClean="0">
                        <a:latin typeface="Cambria Math" panose="02040503050406030204" pitchFamily="18" charset="0"/>
                        <a:ea typeface="JuliaMono" panose="020B0609060300020004" pitchFamily="49" charset="0"/>
                        <a:cs typeface="JuliaMono" panose="020B0609060300020004" pitchFamily="49" charset="0"/>
                      </a:rPr>
                      <m:t>𝜌</m:t>
                    </m:r>
                  </m:oMath>
                </a14:m>
                <a:r>
                  <a:rPr lang="en-GB" sz="1600" dirty="0">
                    <a:latin typeface="JuliaMono" panose="020B0609060300020004" pitchFamily="49" charset="0"/>
                    <a:ea typeface="JuliaMono" panose="020B0609060300020004" pitchFamily="49" charset="0"/>
                    <a:cs typeface="JuliaMono" panose="020B0609060300020004" pitchFamily="49" charset="0"/>
                  </a:rPr>
                  <a:t> constant to absorb the same power</a:t>
                </a:r>
              </a:p>
              <a:p>
                <a:pPr>
                  <a:spcBef>
                    <a:spcPts val="12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800" i="1" kern="100" smtClean="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𝐿</m:t>
                      </m:r>
                      <m:r>
                        <a:rPr lang="en-GB" sz="1800" b="0" i="1" kern="100" smtClean="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𝜌</m:t>
                      </m:r>
                      <m:r>
                        <a:rPr lang="en-GB" sz="1800" i="1" kern="100" smtClean="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nary>
                        <m:naryPr>
                          <m:limLoc m:val="subSup"/>
                          <m:ctrlPr>
                            <a:rPr lang="en-GB" sz="1800" i="1" kern="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en-GB" sz="1800" i="1" kern="10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800" i="1" kern="10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GB" sz="1800" i="1" kern="10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b>
                          </m:sSub>
                        </m:sub>
                        <m:sup>
                          <m:sSub>
                            <m:sSubPr>
                              <m:ctrlPr>
                                <a:rPr lang="en-GB" sz="1800" i="1" kern="10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800" i="1" kern="10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GB" sz="1800" i="1" kern="10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sub>
                          </m:sSub>
                        </m:sup>
                        <m:e>
                          <m:f>
                            <m:fPr>
                              <m:ctrlPr>
                                <a:rPr lang="en-GB" sz="1800" i="1" kern="10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1800" i="1" kern="10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num>
                            <m:den>
                              <m:f>
                                <m:fPr>
                                  <m:ctrlPr>
                                    <a:rPr lang="en-GB" sz="1800" i="1" kern="100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1800" i="1" kern="100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𝑑𝐸</m:t>
                                  </m:r>
                                </m:num>
                                <m:den>
                                  <m:r>
                                    <a:rPr lang="en-GB" sz="1800" i="1" kern="100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𝜌</m:t>
                                  </m:r>
                                  <m:r>
                                    <a:rPr lang="en-GB" sz="1800" i="1" kern="100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𝑑𝑥</m:t>
                                  </m:r>
                                </m:den>
                              </m:f>
                            </m:den>
                          </m:f>
                          <m:r>
                            <a:rPr lang="en-GB" sz="1800" i="1" kern="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𝑑𝑇</m:t>
                          </m:r>
                        </m:e>
                      </m:nary>
                    </m:oMath>
                  </m:oMathPara>
                </a14:m>
                <a:endParaRPr lang="en-GB" sz="1800" kern="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C97C2ECF-2D12-9AE3-19A6-DD44873C3D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207" y="1468202"/>
                <a:ext cx="4526882" cy="3606500"/>
              </a:xfrm>
              <a:prstGeom prst="rect">
                <a:avLst/>
              </a:prstGeom>
              <a:blipFill>
                <a:blip r:embed="rId5"/>
                <a:stretch>
                  <a:fillRect l="-268" t="-168" r="-66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Graphic 10" descr="A lightbulb">
            <a:extLst>
              <a:ext uri="{FF2B5EF4-FFF2-40B4-BE49-F238E27FC236}">
                <a16:creationId xmlns:a16="http://schemas.microsoft.com/office/drawing/2014/main" id="{7C2A224B-6630-E005-0B59-C2AF3419A53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513337" y="3711444"/>
            <a:ext cx="1323439" cy="1323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8429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37D7FB-ADA4-EBEF-DFBF-891C9F214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Density variation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E76BDC20-3DFA-FF05-72A4-264B49F5088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009709" y="2103368"/>
            <a:ext cx="5715000" cy="4295775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F098DF-397E-FBDB-EE87-A6A773FBA6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D54CF71-C58D-AF40-CA80-D65F52C231C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13/03/2024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D2E4A0-23AD-7446-7AD5-8FFEAE959C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t-BR"/>
              <a:t>IMCC 2024 - J.A. Ferreira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7B78BEA-64EB-182C-093B-D5FF44AA70D6}"/>
                  </a:ext>
                </a:extLst>
              </p:cNvPr>
              <p:cNvSpPr txBox="1"/>
              <p:nvPr/>
            </p:nvSpPr>
            <p:spPr>
              <a:xfrm>
                <a:off x="647665" y="2265769"/>
                <a:ext cx="2905623" cy="7120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 panose="02040503050406030204" pitchFamily="18" charset="0"/>
                        </a:rPr>
                        <m:t>𝜌</m:t>
                      </m:r>
                      <m:r>
                        <a:rPr lang="en-GB" i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𝑙𝑖𝑞</m:t>
                          </m:r>
                          <m:sSub>
                            <m:sSubPr>
                              <m:ctrlPr>
                                <a:rPr lang="en-GB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GB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sub>
                      </m:sSub>
                      <m:f>
                        <m:fPr>
                          <m:ctrlPr>
                            <a:rPr lang="en-GB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𝐿</m:t>
                          </m:r>
                        </m:num>
                        <m:den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𝑚𝑎𝑥</m:t>
                          </m:r>
                          <m:d>
                            <m:d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7B78BEA-64EB-182C-093B-D5FF44AA70D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7665" y="2265769"/>
                <a:ext cx="2905623" cy="71205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AAF41204-8AD6-0CFC-8011-264A4AE35934}"/>
              </a:ext>
            </a:extLst>
          </p:cNvPr>
          <p:cNvSpPr txBox="1"/>
          <p:nvPr/>
        </p:nvSpPr>
        <p:spPr>
          <a:xfrm>
            <a:off x="200587" y="3508515"/>
            <a:ext cx="3799778" cy="1723549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First stages density </a:t>
            </a:r>
            <a:r>
              <a:rPr lang="en-GB" sz="24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equal to liquid hydrogen at 1 bar</a:t>
            </a: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Last stages can have 1 bar hydrogen saturated vapor</a:t>
            </a:r>
          </a:p>
        </p:txBody>
      </p:sp>
    </p:spTree>
    <p:extLst>
      <p:ext uri="{BB962C8B-B14F-4D97-AF65-F5344CB8AC3E}">
        <p14:creationId xmlns:p14="http://schemas.microsoft.com/office/powerpoint/2010/main" val="2580631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neutrino.pptx  -  Read-Only" id="{E7EBFDC6-E8B6-4B57-AAA5-4C1EC90B52CC}" vid="{E472F51D-6E94-46CB-9F33-1FA48DF109C5}"/>
    </a:ext>
  </a:extLst>
</a:theme>
</file>

<file path=ppt/theme/theme2.xml><?xml version="1.0" encoding="utf-8"?>
<a:theme xmlns:a="http://schemas.openxmlformats.org/drawingml/2006/main" name="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neutrino.pptx  -  Read-Only" id="{E7EBFDC6-E8B6-4B57-AAA5-4C1EC90B52CC}" vid="{DFDCC139-FAAC-4391-BE04-15DEC827BF5C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Muon Collider</Template>
  <TotalTime>7160</TotalTime>
  <Words>1967</Words>
  <Application>Microsoft Office PowerPoint</Application>
  <PresentationFormat>Custom</PresentationFormat>
  <Paragraphs>263</Paragraphs>
  <Slides>26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26</vt:i4>
      </vt:variant>
    </vt:vector>
  </HeadingPairs>
  <TitlesOfParts>
    <vt:vector size="35" baseType="lpstr">
      <vt:lpstr>Symbol</vt:lpstr>
      <vt:lpstr>Calibri</vt:lpstr>
      <vt:lpstr>JuliaMono</vt:lpstr>
      <vt:lpstr>Cambria Math</vt:lpstr>
      <vt:lpstr>Arial</vt:lpstr>
      <vt:lpstr>Arial Narrow</vt:lpstr>
      <vt:lpstr>Wingdings</vt:lpstr>
      <vt:lpstr>Office Theme</vt:lpstr>
      <vt:lpstr>IMCC - 1</vt:lpstr>
      <vt:lpstr>Absorbers (and windows) for final cooling</vt:lpstr>
      <vt:lpstr>Introduction</vt:lpstr>
      <vt:lpstr>Final Cooling</vt:lpstr>
      <vt:lpstr>Power absorbed</vt:lpstr>
      <vt:lpstr>Power intensity</vt:lpstr>
      <vt:lpstr>PowerPoint Presentation</vt:lpstr>
      <vt:lpstr>PowerPoint Presentation</vt:lpstr>
      <vt:lpstr>PowerPoint Presentation</vt:lpstr>
      <vt:lpstr>Density variation</vt:lpstr>
      <vt:lpstr>Pressure and temperature increases</vt:lpstr>
      <vt:lpstr>PowerPoint Presentation</vt:lpstr>
      <vt:lpstr>PowerPoint Presentation</vt:lpstr>
      <vt:lpstr>PowerPoint Presentation</vt:lpstr>
      <vt:lpstr>Preliminary results</vt:lpstr>
      <vt:lpstr>Preliminary results</vt:lpstr>
      <vt:lpstr>Preliminary results</vt:lpstr>
      <vt:lpstr>Absorber at low energy requires thin windows</vt:lpstr>
      <vt:lpstr>Test of 1μm thick Si3N4 window in HiRadMat (Baby-SMAUG)</vt:lpstr>
      <vt:lpstr>Mechanical tests</vt:lpstr>
      <vt:lpstr>Mechanical tests</vt:lpstr>
      <vt:lpstr>Mechanical tests</vt:lpstr>
      <vt:lpstr>Mechanical tests 1 m thick 6×6 mm window</vt:lpstr>
      <vt:lpstr>Summary</vt:lpstr>
      <vt:lpstr>Experimental proposal? [11]</vt:lpstr>
      <vt:lpstr>Thank you for your attention!</vt:lpstr>
      <vt:lpstr>References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Jose Antonio Ferreira Somoza</dc:creator>
  <cp:lastModifiedBy>Jose Antonio Ferreira Somoza</cp:lastModifiedBy>
  <cp:revision>46</cp:revision>
  <cp:lastPrinted>2021-07-28T11:13:04Z</cp:lastPrinted>
  <dcterms:created xsi:type="dcterms:W3CDTF">2022-10-05T09:46:18Z</dcterms:created>
  <dcterms:modified xsi:type="dcterms:W3CDTF">2024-03-13T10:18:32Z</dcterms:modified>
</cp:coreProperties>
</file>