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  <p:sldMasterId id="2147483674" r:id="rId3"/>
    <p:sldMasterId id="2147483699" r:id="rId4"/>
    <p:sldMasterId id="2147483677" r:id="rId5"/>
    <p:sldMasterId id="2147483682" r:id="rId6"/>
  </p:sldMasterIdLst>
  <p:notesMasterIdLst>
    <p:notesMasterId r:id="rId54"/>
  </p:notesMasterIdLst>
  <p:sldIdLst>
    <p:sldId id="256" r:id="rId7"/>
    <p:sldId id="999" r:id="rId8"/>
    <p:sldId id="1000" r:id="rId9"/>
    <p:sldId id="319" r:id="rId10"/>
    <p:sldId id="363" r:id="rId11"/>
    <p:sldId id="260" r:id="rId12"/>
    <p:sldId id="1019" r:id="rId13"/>
    <p:sldId id="257" r:id="rId14"/>
    <p:sldId id="1020" r:id="rId15"/>
    <p:sldId id="259" r:id="rId16"/>
    <p:sldId id="266" r:id="rId17"/>
    <p:sldId id="281" r:id="rId18"/>
    <p:sldId id="1015" r:id="rId19"/>
    <p:sldId id="993" r:id="rId20"/>
    <p:sldId id="995" r:id="rId21"/>
    <p:sldId id="996" r:id="rId22"/>
    <p:sldId id="1001" r:id="rId23"/>
    <p:sldId id="1009" r:id="rId24"/>
    <p:sldId id="997" r:id="rId25"/>
    <p:sldId id="998" r:id="rId26"/>
    <p:sldId id="968" r:id="rId27"/>
    <p:sldId id="1021" r:id="rId28"/>
    <p:sldId id="1013" r:id="rId29"/>
    <p:sldId id="1012" r:id="rId30"/>
    <p:sldId id="1002" r:id="rId31"/>
    <p:sldId id="1006" r:id="rId32"/>
    <p:sldId id="1017" r:id="rId33"/>
    <p:sldId id="1004" r:id="rId34"/>
    <p:sldId id="1005" r:id="rId35"/>
    <p:sldId id="1010" r:id="rId36"/>
    <p:sldId id="970" r:id="rId37"/>
    <p:sldId id="1011" r:id="rId38"/>
    <p:sldId id="976" r:id="rId39"/>
    <p:sldId id="339" r:id="rId40"/>
    <p:sldId id="396" r:id="rId41"/>
    <p:sldId id="990" r:id="rId42"/>
    <p:sldId id="326" r:id="rId43"/>
    <p:sldId id="324" r:id="rId44"/>
    <p:sldId id="325" r:id="rId45"/>
    <p:sldId id="360" r:id="rId46"/>
    <p:sldId id="362" r:id="rId47"/>
    <p:sldId id="361" r:id="rId48"/>
    <p:sldId id="978" r:id="rId49"/>
    <p:sldId id="267" r:id="rId50"/>
    <p:sldId id="265" r:id="rId51"/>
    <p:sldId id="263" r:id="rId52"/>
    <p:sldId id="1014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CC05"/>
    <a:srgbClr val="276FFF"/>
    <a:srgbClr val="FFFF19"/>
    <a:srgbClr val="FFFF38"/>
    <a:srgbClr val="B7CFFF"/>
    <a:srgbClr val="FF9933"/>
    <a:srgbClr val="F44400"/>
    <a:srgbClr val="C5CACF"/>
    <a:srgbClr val="E8EE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85" autoAdjust="0"/>
    <p:restoredTop sz="94660"/>
  </p:normalViewPr>
  <p:slideViewPr>
    <p:cSldViewPr snapToGrid="0">
      <p:cViewPr>
        <p:scale>
          <a:sx n="75" d="100"/>
          <a:sy n="75" d="100"/>
        </p:scale>
        <p:origin x="197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presProps" Target="presProp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theme" Target="theme/theme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79E293-C076-4615-8838-C396A615B558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2E60566-A971-4E69-AF69-22819F4DFA9E}">
      <dgm:prSet phldrT="[Text]"/>
      <dgm:spPr/>
      <dgm:t>
        <a:bodyPr/>
        <a:lstStyle/>
        <a:p>
          <a:r>
            <a:rPr lang="en-US" dirty="0"/>
            <a:t>Beam Optics Ideal Set of Magnets</a:t>
          </a:r>
          <a:endParaRPr lang="en-GB" dirty="0"/>
        </a:p>
      </dgm:t>
    </dgm:pt>
    <dgm:pt modelId="{5F0EBF0E-AF8B-4FFB-9E64-5DE909071E88}" type="parTrans" cxnId="{0D71896B-9519-48EA-BE3A-F4A334361C71}">
      <dgm:prSet/>
      <dgm:spPr/>
      <dgm:t>
        <a:bodyPr/>
        <a:lstStyle/>
        <a:p>
          <a:endParaRPr lang="en-GB"/>
        </a:p>
      </dgm:t>
    </dgm:pt>
    <dgm:pt modelId="{B5789A1C-D104-4478-920D-D638AF116524}" type="sibTrans" cxnId="{0D71896B-9519-48EA-BE3A-F4A334361C71}">
      <dgm:prSet/>
      <dgm:spPr/>
      <dgm:t>
        <a:bodyPr/>
        <a:lstStyle/>
        <a:p>
          <a:endParaRPr lang="en-GB"/>
        </a:p>
      </dgm:t>
    </dgm:pt>
    <dgm:pt modelId="{BA036F0B-5E8D-459E-8573-DDE4715E0DEC}">
      <dgm:prSet phldrT="[Text]"/>
      <dgm:spPr/>
      <dgm:t>
        <a:bodyPr/>
        <a:lstStyle/>
        <a:p>
          <a:r>
            <a:rPr lang="en-US" dirty="0"/>
            <a:t>Magnet Engineering Analysis (OK, not OK) </a:t>
          </a:r>
          <a:endParaRPr lang="en-GB" dirty="0"/>
        </a:p>
      </dgm:t>
    </dgm:pt>
    <dgm:pt modelId="{7EE6A5CE-0078-4924-A690-D43BFE599EFC}" type="parTrans" cxnId="{A1A7726C-C337-49E4-BD0B-D37C50A6A7E1}">
      <dgm:prSet/>
      <dgm:spPr/>
      <dgm:t>
        <a:bodyPr/>
        <a:lstStyle/>
        <a:p>
          <a:endParaRPr lang="en-GB"/>
        </a:p>
      </dgm:t>
    </dgm:pt>
    <dgm:pt modelId="{101E7F81-A4C7-4300-B5A0-E9B0A50213D9}" type="sibTrans" cxnId="{A1A7726C-C337-49E4-BD0B-D37C50A6A7E1}">
      <dgm:prSet/>
      <dgm:spPr/>
      <dgm:t>
        <a:bodyPr/>
        <a:lstStyle/>
        <a:p>
          <a:endParaRPr lang="en-GB"/>
        </a:p>
      </dgm:t>
    </dgm:pt>
    <dgm:pt modelId="{11B0B3F3-EFA0-400E-B03D-77A251E012C4}" type="pres">
      <dgm:prSet presAssocID="{1279E293-C076-4615-8838-C396A615B558}" presName="Name0" presStyleCnt="0">
        <dgm:presLayoutVars>
          <dgm:dir/>
          <dgm:resizeHandles val="exact"/>
        </dgm:presLayoutVars>
      </dgm:prSet>
      <dgm:spPr/>
    </dgm:pt>
    <dgm:pt modelId="{C7A74FA8-2346-46F6-8554-8845AD5C3B98}" type="pres">
      <dgm:prSet presAssocID="{1279E293-C076-4615-8838-C396A615B558}" presName="node1" presStyleLbl="node1" presStyleIdx="0" presStyleCnt="2">
        <dgm:presLayoutVars>
          <dgm:bulletEnabled val="1"/>
        </dgm:presLayoutVars>
      </dgm:prSet>
      <dgm:spPr/>
    </dgm:pt>
    <dgm:pt modelId="{44F4C39B-BF1F-4E77-8EB6-42AA9B5DA33A}" type="pres">
      <dgm:prSet presAssocID="{1279E293-C076-4615-8838-C396A615B558}" presName="sibTrans" presStyleLbl="bgShp" presStyleIdx="0" presStyleCnt="1"/>
      <dgm:spPr/>
    </dgm:pt>
    <dgm:pt modelId="{BBEDFD58-DA55-4AC3-A9F9-079835AFFBFC}" type="pres">
      <dgm:prSet presAssocID="{1279E293-C076-4615-8838-C396A615B558}" presName="node2" presStyleLbl="node1" presStyleIdx="1" presStyleCnt="2">
        <dgm:presLayoutVars>
          <dgm:bulletEnabled val="1"/>
        </dgm:presLayoutVars>
      </dgm:prSet>
      <dgm:spPr/>
    </dgm:pt>
    <dgm:pt modelId="{7398A131-8841-4529-9AEE-91690425194E}" type="pres">
      <dgm:prSet presAssocID="{1279E293-C076-4615-8838-C396A615B558}" presName="sp1" presStyleCnt="0"/>
      <dgm:spPr/>
    </dgm:pt>
    <dgm:pt modelId="{4890F6B1-2223-41E1-9102-930B36921978}" type="pres">
      <dgm:prSet presAssocID="{1279E293-C076-4615-8838-C396A615B558}" presName="sp2" presStyleCnt="0"/>
      <dgm:spPr/>
    </dgm:pt>
  </dgm:ptLst>
  <dgm:cxnLst>
    <dgm:cxn modelId="{8ACFBA23-B060-467A-9CBE-D60FF54B196C}" type="presOf" srcId="{72E60566-A971-4E69-AF69-22819F4DFA9E}" destId="{C7A74FA8-2346-46F6-8554-8845AD5C3B98}" srcOrd="0" destOrd="0" presId="urn:microsoft.com/office/officeart/2005/8/layout/cycle3"/>
    <dgm:cxn modelId="{CDBE2F33-F85B-4C17-B548-49405EE88709}" type="presOf" srcId="{BA036F0B-5E8D-459E-8573-DDE4715E0DEC}" destId="{BBEDFD58-DA55-4AC3-A9F9-079835AFFBFC}" srcOrd="0" destOrd="0" presId="urn:microsoft.com/office/officeart/2005/8/layout/cycle3"/>
    <dgm:cxn modelId="{F87BD83A-C5A4-4F5A-B808-9C9130ECF7B0}" type="presOf" srcId="{B5789A1C-D104-4478-920D-D638AF116524}" destId="{44F4C39B-BF1F-4E77-8EB6-42AA9B5DA33A}" srcOrd="0" destOrd="0" presId="urn:microsoft.com/office/officeart/2005/8/layout/cycle3"/>
    <dgm:cxn modelId="{0D71896B-9519-48EA-BE3A-F4A334361C71}" srcId="{1279E293-C076-4615-8838-C396A615B558}" destId="{72E60566-A971-4E69-AF69-22819F4DFA9E}" srcOrd="0" destOrd="0" parTransId="{5F0EBF0E-AF8B-4FFB-9E64-5DE909071E88}" sibTransId="{B5789A1C-D104-4478-920D-D638AF116524}"/>
    <dgm:cxn modelId="{21F8934B-3D32-447C-BDE6-E6C498458F64}" type="presOf" srcId="{1279E293-C076-4615-8838-C396A615B558}" destId="{11B0B3F3-EFA0-400E-B03D-77A251E012C4}" srcOrd="0" destOrd="0" presId="urn:microsoft.com/office/officeart/2005/8/layout/cycle3"/>
    <dgm:cxn modelId="{A1A7726C-C337-49E4-BD0B-D37C50A6A7E1}" srcId="{1279E293-C076-4615-8838-C396A615B558}" destId="{BA036F0B-5E8D-459E-8573-DDE4715E0DEC}" srcOrd="1" destOrd="0" parTransId="{7EE6A5CE-0078-4924-A690-D43BFE599EFC}" sibTransId="{101E7F81-A4C7-4300-B5A0-E9B0A50213D9}"/>
    <dgm:cxn modelId="{9833F7D1-E15F-445F-8A58-BB7EA7F5240A}" type="presParOf" srcId="{11B0B3F3-EFA0-400E-B03D-77A251E012C4}" destId="{C7A74FA8-2346-46F6-8554-8845AD5C3B98}" srcOrd="0" destOrd="0" presId="urn:microsoft.com/office/officeart/2005/8/layout/cycle3"/>
    <dgm:cxn modelId="{74905821-008C-4BE4-ABC1-780913C68D35}" type="presParOf" srcId="{11B0B3F3-EFA0-400E-B03D-77A251E012C4}" destId="{44F4C39B-BF1F-4E77-8EB6-42AA9B5DA33A}" srcOrd="1" destOrd="0" presId="urn:microsoft.com/office/officeart/2005/8/layout/cycle3"/>
    <dgm:cxn modelId="{D12BB423-2E8A-46CC-A067-2BE520B2CBEE}" type="presParOf" srcId="{11B0B3F3-EFA0-400E-B03D-77A251E012C4}" destId="{BBEDFD58-DA55-4AC3-A9F9-079835AFFBFC}" srcOrd="2" destOrd="0" presId="urn:microsoft.com/office/officeart/2005/8/layout/cycle3"/>
    <dgm:cxn modelId="{5726545E-8D06-4215-8A74-9B383C8AD1A3}" type="presParOf" srcId="{11B0B3F3-EFA0-400E-B03D-77A251E012C4}" destId="{7398A131-8841-4529-9AEE-91690425194E}" srcOrd="3" destOrd="0" presId="urn:microsoft.com/office/officeart/2005/8/layout/cycle3"/>
    <dgm:cxn modelId="{A7C5BF07-8813-40A5-90A5-B72DD4FB7B4E}" type="presParOf" srcId="{11B0B3F3-EFA0-400E-B03D-77A251E012C4}" destId="{4890F6B1-2223-41E1-9102-930B36921978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72D39F-19DD-476C-9523-9BC266319D85}" type="doc">
      <dgm:prSet loTypeId="urn:microsoft.com/office/officeart/2005/8/layout/hChevron3" loCatId="process" qsTypeId="urn:microsoft.com/office/officeart/2005/8/quickstyle/simple1" qsCatId="simple" csTypeId="urn:microsoft.com/office/officeart/2005/8/colors/accent1_3" csCatId="accent1" phldr="1"/>
      <dgm:spPr/>
    </dgm:pt>
    <dgm:pt modelId="{B716ECD2-BF05-4580-B8A6-A911DEF4D1B3}">
      <dgm:prSet phldrT="[Text]"/>
      <dgm:spPr/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88C347AB-6526-4352-A01C-8CA4A83F03F9}" type="parTrans" cxnId="{32170C97-01C4-4D13-ABD7-D1164227753F}">
      <dgm:prSet/>
      <dgm:spPr/>
      <dgm:t>
        <a:bodyPr/>
        <a:lstStyle/>
        <a:p>
          <a:endParaRPr lang="en-GB"/>
        </a:p>
      </dgm:t>
    </dgm:pt>
    <dgm:pt modelId="{4DBA3669-4EBE-4984-991D-1A5F1B0F6C8D}" type="sibTrans" cxnId="{32170C97-01C4-4D13-ABD7-D1164227753F}">
      <dgm:prSet/>
      <dgm:spPr/>
      <dgm:t>
        <a:bodyPr/>
        <a:lstStyle/>
        <a:p>
          <a:endParaRPr lang="en-GB"/>
        </a:p>
      </dgm:t>
    </dgm:pt>
    <dgm:pt modelId="{DBCAE648-34D2-4CA8-96BC-8667F4C38B09}">
      <dgm:prSet phldrT="[Text]"/>
      <dgm:spPr/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547F5A4F-378E-44A4-A168-3C517CCA93C8}" type="parTrans" cxnId="{AB0F5878-E952-4AB1-B646-281613BA14A1}">
      <dgm:prSet/>
      <dgm:spPr/>
      <dgm:t>
        <a:bodyPr/>
        <a:lstStyle/>
        <a:p>
          <a:endParaRPr lang="en-GB"/>
        </a:p>
      </dgm:t>
    </dgm:pt>
    <dgm:pt modelId="{DA3DFEE8-5363-4BAE-8AB1-14998493FE65}" type="sibTrans" cxnId="{AB0F5878-E952-4AB1-B646-281613BA14A1}">
      <dgm:prSet/>
      <dgm:spPr/>
      <dgm:t>
        <a:bodyPr/>
        <a:lstStyle/>
        <a:p>
          <a:endParaRPr lang="en-GB"/>
        </a:p>
      </dgm:t>
    </dgm:pt>
    <dgm:pt modelId="{43FCEE66-CEAC-4A22-A66B-E59EA06AC9A8}">
      <dgm:prSet phldrT="[Text]"/>
      <dgm:spPr/>
      <dgm:t>
        <a:bodyPr/>
        <a:lstStyle/>
        <a:p>
          <a:r>
            <a:rPr lang="en-US" dirty="0"/>
            <a:t> </a:t>
          </a:r>
          <a:endParaRPr lang="en-GB" dirty="0"/>
        </a:p>
      </dgm:t>
    </dgm:pt>
    <dgm:pt modelId="{F5639141-3A73-49C4-AD1D-0F33010B7064}" type="parTrans" cxnId="{B094BFF1-B963-46A1-A62F-2A3A845AF9BF}">
      <dgm:prSet/>
      <dgm:spPr/>
      <dgm:t>
        <a:bodyPr/>
        <a:lstStyle/>
        <a:p>
          <a:endParaRPr lang="en-GB"/>
        </a:p>
      </dgm:t>
    </dgm:pt>
    <dgm:pt modelId="{76627A43-1F52-46DD-8C8E-51F32CCC8DDD}" type="sibTrans" cxnId="{B094BFF1-B963-46A1-A62F-2A3A845AF9BF}">
      <dgm:prSet/>
      <dgm:spPr/>
      <dgm:t>
        <a:bodyPr/>
        <a:lstStyle/>
        <a:p>
          <a:endParaRPr lang="en-GB"/>
        </a:p>
      </dgm:t>
    </dgm:pt>
    <dgm:pt modelId="{6D5B3A90-47B6-4601-8B66-557E5D8B96F5}" type="pres">
      <dgm:prSet presAssocID="{8272D39F-19DD-476C-9523-9BC266319D85}" presName="Name0" presStyleCnt="0">
        <dgm:presLayoutVars>
          <dgm:dir/>
          <dgm:resizeHandles val="exact"/>
        </dgm:presLayoutVars>
      </dgm:prSet>
      <dgm:spPr/>
    </dgm:pt>
    <dgm:pt modelId="{8143F85B-A0F7-4676-A342-B0A60F17829C}" type="pres">
      <dgm:prSet presAssocID="{B716ECD2-BF05-4580-B8A6-A911DEF4D1B3}" presName="parTxOnly" presStyleLbl="node1" presStyleIdx="0" presStyleCnt="3">
        <dgm:presLayoutVars>
          <dgm:bulletEnabled val="1"/>
        </dgm:presLayoutVars>
      </dgm:prSet>
      <dgm:spPr/>
    </dgm:pt>
    <dgm:pt modelId="{D80B832C-CD71-4757-91AC-A4BF71695D91}" type="pres">
      <dgm:prSet presAssocID="{4DBA3669-4EBE-4984-991D-1A5F1B0F6C8D}" presName="parSpace" presStyleCnt="0"/>
      <dgm:spPr/>
    </dgm:pt>
    <dgm:pt modelId="{C1673037-2133-4C5F-846B-718E9EC0051E}" type="pres">
      <dgm:prSet presAssocID="{DBCAE648-34D2-4CA8-96BC-8667F4C38B09}" presName="parTxOnly" presStyleLbl="node1" presStyleIdx="1" presStyleCnt="3">
        <dgm:presLayoutVars>
          <dgm:bulletEnabled val="1"/>
        </dgm:presLayoutVars>
      </dgm:prSet>
      <dgm:spPr/>
    </dgm:pt>
    <dgm:pt modelId="{3EF564AD-32AC-4E6A-8058-C408C48F3628}" type="pres">
      <dgm:prSet presAssocID="{DA3DFEE8-5363-4BAE-8AB1-14998493FE65}" presName="parSpace" presStyleCnt="0"/>
      <dgm:spPr/>
    </dgm:pt>
    <dgm:pt modelId="{C90F6FA4-B9AB-4C5F-BC5E-ACD18D91D7BC}" type="pres">
      <dgm:prSet presAssocID="{43FCEE66-CEAC-4A22-A66B-E59EA06AC9A8}" presName="parTxOnly" presStyleLbl="node1" presStyleIdx="2" presStyleCnt="3">
        <dgm:presLayoutVars>
          <dgm:bulletEnabled val="1"/>
        </dgm:presLayoutVars>
      </dgm:prSet>
      <dgm:spPr/>
    </dgm:pt>
  </dgm:ptLst>
  <dgm:cxnLst>
    <dgm:cxn modelId="{0DD8462C-AE59-4E11-9E49-FE2510173944}" type="presOf" srcId="{DBCAE648-34D2-4CA8-96BC-8667F4C38B09}" destId="{C1673037-2133-4C5F-846B-718E9EC0051E}" srcOrd="0" destOrd="0" presId="urn:microsoft.com/office/officeart/2005/8/layout/hChevron3"/>
    <dgm:cxn modelId="{87F6236A-B969-4902-9B31-A6EF1CC48B0D}" type="presOf" srcId="{B716ECD2-BF05-4580-B8A6-A911DEF4D1B3}" destId="{8143F85B-A0F7-4676-A342-B0A60F17829C}" srcOrd="0" destOrd="0" presId="urn:microsoft.com/office/officeart/2005/8/layout/hChevron3"/>
    <dgm:cxn modelId="{AB0F5878-E952-4AB1-B646-281613BA14A1}" srcId="{8272D39F-19DD-476C-9523-9BC266319D85}" destId="{DBCAE648-34D2-4CA8-96BC-8667F4C38B09}" srcOrd="1" destOrd="0" parTransId="{547F5A4F-378E-44A4-A168-3C517CCA93C8}" sibTransId="{DA3DFEE8-5363-4BAE-8AB1-14998493FE65}"/>
    <dgm:cxn modelId="{366F9E8C-CCFC-4589-95C8-763AF8B91EF2}" type="presOf" srcId="{8272D39F-19DD-476C-9523-9BC266319D85}" destId="{6D5B3A90-47B6-4601-8B66-557E5D8B96F5}" srcOrd="0" destOrd="0" presId="urn:microsoft.com/office/officeart/2005/8/layout/hChevron3"/>
    <dgm:cxn modelId="{32170C97-01C4-4D13-ABD7-D1164227753F}" srcId="{8272D39F-19DD-476C-9523-9BC266319D85}" destId="{B716ECD2-BF05-4580-B8A6-A911DEF4D1B3}" srcOrd="0" destOrd="0" parTransId="{88C347AB-6526-4352-A01C-8CA4A83F03F9}" sibTransId="{4DBA3669-4EBE-4984-991D-1A5F1B0F6C8D}"/>
    <dgm:cxn modelId="{0CE2C098-DA90-47DD-8E25-F90BB63F319C}" type="presOf" srcId="{43FCEE66-CEAC-4A22-A66B-E59EA06AC9A8}" destId="{C90F6FA4-B9AB-4C5F-BC5E-ACD18D91D7BC}" srcOrd="0" destOrd="0" presId="urn:microsoft.com/office/officeart/2005/8/layout/hChevron3"/>
    <dgm:cxn modelId="{B094BFF1-B963-46A1-A62F-2A3A845AF9BF}" srcId="{8272D39F-19DD-476C-9523-9BC266319D85}" destId="{43FCEE66-CEAC-4A22-A66B-E59EA06AC9A8}" srcOrd="2" destOrd="0" parTransId="{F5639141-3A73-49C4-AD1D-0F33010B7064}" sibTransId="{76627A43-1F52-46DD-8C8E-51F32CCC8DDD}"/>
    <dgm:cxn modelId="{39AE7008-E346-4319-8E70-6B40EE6EBCDC}" type="presParOf" srcId="{6D5B3A90-47B6-4601-8B66-557E5D8B96F5}" destId="{8143F85B-A0F7-4676-A342-B0A60F17829C}" srcOrd="0" destOrd="0" presId="urn:microsoft.com/office/officeart/2005/8/layout/hChevron3"/>
    <dgm:cxn modelId="{ED550410-A366-438C-B214-CC39BF959C90}" type="presParOf" srcId="{6D5B3A90-47B6-4601-8B66-557E5D8B96F5}" destId="{D80B832C-CD71-4757-91AC-A4BF71695D91}" srcOrd="1" destOrd="0" presId="urn:microsoft.com/office/officeart/2005/8/layout/hChevron3"/>
    <dgm:cxn modelId="{073FDEE3-239B-4527-8A43-88C5AC45E773}" type="presParOf" srcId="{6D5B3A90-47B6-4601-8B66-557E5D8B96F5}" destId="{C1673037-2133-4C5F-846B-718E9EC0051E}" srcOrd="2" destOrd="0" presId="urn:microsoft.com/office/officeart/2005/8/layout/hChevron3"/>
    <dgm:cxn modelId="{3978A7B3-256F-44B7-B507-7F174F688F3B}" type="presParOf" srcId="{6D5B3A90-47B6-4601-8B66-557E5D8B96F5}" destId="{3EF564AD-32AC-4E6A-8058-C408C48F3628}" srcOrd="3" destOrd="0" presId="urn:microsoft.com/office/officeart/2005/8/layout/hChevron3"/>
    <dgm:cxn modelId="{3DE0FFAB-D225-4161-A22E-9099EE6CC939}" type="presParOf" srcId="{6D5B3A90-47B6-4601-8B66-557E5D8B96F5}" destId="{C90F6FA4-B9AB-4C5F-BC5E-ACD18D91D7BC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79E293-C076-4615-8838-C396A615B558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72E60566-A971-4E69-AF69-22819F4DFA9E}">
      <dgm:prSet phldrT="[Text]"/>
      <dgm:spPr/>
      <dgm:t>
        <a:bodyPr/>
        <a:lstStyle/>
        <a:p>
          <a:r>
            <a:rPr lang="en-US" dirty="0"/>
            <a:t>Beam Optics Ideal Constrained Set of Magnets</a:t>
          </a:r>
          <a:endParaRPr lang="en-GB" dirty="0"/>
        </a:p>
      </dgm:t>
    </dgm:pt>
    <dgm:pt modelId="{5F0EBF0E-AF8B-4FFB-9E64-5DE909071E88}" type="parTrans" cxnId="{0D71896B-9519-48EA-BE3A-F4A334361C71}">
      <dgm:prSet/>
      <dgm:spPr/>
      <dgm:t>
        <a:bodyPr/>
        <a:lstStyle/>
        <a:p>
          <a:endParaRPr lang="en-GB"/>
        </a:p>
      </dgm:t>
    </dgm:pt>
    <dgm:pt modelId="{B5789A1C-D104-4478-920D-D638AF116524}" type="sibTrans" cxnId="{0D71896B-9519-48EA-BE3A-F4A334361C71}">
      <dgm:prSet/>
      <dgm:spPr/>
      <dgm:t>
        <a:bodyPr/>
        <a:lstStyle/>
        <a:p>
          <a:endParaRPr lang="en-GB"/>
        </a:p>
      </dgm:t>
    </dgm:pt>
    <dgm:pt modelId="{BA036F0B-5E8D-459E-8573-DDE4715E0DEC}">
      <dgm:prSet phldrT="[Text]"/>
      <dgm:spPr/>
      <dgm:t>
        <a:bodyPr/>
        <a:lstStyle/>
        <a:p>
          <a:r>
            <a:rPr lang="en-US" dirty="0"/>
            <a:t>Magnet Engineering Analysis (*Optimization)</a:t>
          </a:r>
          <a:endParaRPr lang="en-GB" dirty="0"/>
        </a:p>
      </dgm:t>
    </dgm:pt>
    <dgm:pt modelId="{7EE6A5CE-0078-4924-A690-D43BFE599EFC}" type="parTrans" cxnId="{A1A7726C-C337-49E4-BD0B-D37C50A6A7E1}">
      <dgm:prSet/>
      <dgm:spPr/>
      <dgm:t>
        <a:bodyPr/>
        <a:lstStyle/>
        <a:p>
          <a:endParaRPr lang="en-GB"/>
        </a:p>
      </dgm:t>
    </dgm:pt>
    <dgm:pt modelId="{101E7F81-A4C7-4300-B5A0-E9B0A50213D9}" type="sibTrans" cxnId="{A1A7726C-C337-49E4-BD0B-D37C50A6A7E1}">
      <dgm:prSet/>
      <dgm:spPr/>
      <dgm:t>
        <a:bodyPr/>
        <a:lstStyle/>
        <a:p>
          <a:endParaRPr lang="en-GB"/>
        </a:p>
      </dgm:t>
    </dgm:pt>
    <dgm:pt modelId="{D6AE3C17-6687-47E7-A0AA-EA8BD325DAF1}">
      <dgm:prSet phldrT="[Text]"/>
      <dgm:spPr/>
      <dgm:t>
        <a:bodyPr/>
        <a:lstStyle/>
        <a:p>
          <a:r>
            <a:rPr lang="en-US" dirty="0"/>
            <a:t>*Initial Constraint Space of Magnets</a:t>
          </a:r>
          <a:endParaRPr lang="en-GB" dirty="0"/>
        </a:p>
      </dgm:t>
    </dgm:pt>
    <dgm:pt modelId="{62C5E655-4736-4D6E-B744-7E7140414BFF}" type="parTrans" cxnId="{906AB6C9-DF9E-4137-9009-6DAF4913DD58}">
      <dgm:prSet/>
      <dgm:spPr/>
      <dgm:t>
        <a:bodyPr/>
        <a:lstStyle/>
        <a:p>
          <a:endParaRPr lang="en-GB"/>
        </a:p>
      </dgm:t>
    </dgm:pt>
    <dgm:pt modelId="{6916247C-3021-4A28-AA7D-C5CAB0DBB7C2}" type="sibTrans" cxnId="{906AB6C9-DF9E-4137-9009-6DAF4913DD58}">
      <dgm:prSet/>
      <dgm:spPr/>
      <dgm:t>
        <a:bodyPr/>
        <a:lstStyle/>
        <a:p>
          <a:endParaRPr lang="en-GB"/>
        </a:p>
      </dgm:t>
    </dgm:pt>
    <dgm:pt modelId="{11B0B3F3-EFA0-400E-B03D-77A251E012C4}" type="pres">
      <dgm:prSet presAssocID="{1279E293-C076-4615-8838-C396A615B558}" presName="Name0" presStyleCnt="0">
        <dgm:presLayoutVars>
          <dgm:dir/>
          <dgm:resizeHandles val="exact"/>
        </dgm:presLayoutVars>
      </dgm:prSet>
      <dgm:spPr/>
    </dgm:pt>
    <dgm:pt modelId="{3297ACD6-03F8-43C8-85B7-5B5A73BE8496}" type="pres">
      <dgm:prSet presAssocID="{1279E293-C076-4615-8838-C396A615B558}" presName="cycle" presStyleCnt="0"/>
      <dgm:spPr/>
    </dgm:pt>
    <dgm:pt modelId="{39AFB58F-807C-4988-BD70-86CC1E8362A6}" type="pres">
      <dgm:prSet presAssocID="{D6AE3C17-6687-47E7-A0AA-EA8BD325DAF1}" presName="nodeFirstNode" presStyleLbl="node1" presStyleIdx="0" presStyleCnt="3">
        <dgm:presLayoutVars>
          <dgm:bulletEnabled val="1"/>
        </dgm:presLayoutVars>
      </dgm:prSet>
      <dgm:spPr/>
    </dgm:pt>
    <dgm:pt modelId="{7219D053-DC0A-4EAD-AE13-88F7A1DC5625}" type="pres">
      <dgm:prSet presAssocID="{6916247C-3021-4A28-AA7D-C5CAB0DBB7C2}" presName="sibTransFirstNode" presStyleLbl="bgShp" presStyleIdx="0" presStyleCnt="1"/>
      <dgm:spPr/>
    </dgm:pt>
    <dgm:pt modelId="{C8747E7B-0547-4164-9513-8E02DD2DEFA0}" type="pres">
      <dgm:prSet presAssocID="{72E60566-A971-4E69-AF69-22819F4DFA9E}" presName="nodeFollowingNodes" presStyleLbl="node1" presStyleIdx="1" presStyleCnt="3" custRadScaleRad="100832" custRadScaleInc="-30610">
        <dgm:presLayoutVars>
          <dgm:bulletEnabled val="1"/>
        </dgm:presLayoutVars>
      </dgm:prSet>
      <dgm:spPr/>
    </dgm:pt>
    <dgm:pt modelId="{8D5E74FE-D539-4B8C-9540-348F3643597A}" type="pres">
      <dgm:prSet presAssocID="{BA036F0B-5E8D-459E-8573-DDE4715E0DEC}" presName="nodeFollowingNodes" presStyleLbl="node1" presStyleIdx="2" presStyleCnt="3" custRadScaleRad="101289" custRadScaleInc="30622">
        <dgm:presLayoutVars>
          <dgm:bulletEnabled val="1"/>
        </dgm:presLayoutVars>
      </dgm:prSet>
      <dgm:spPr/>
    </dgm:pt>
  </dgm:ptLst>
  <dgm:cxnLst>
    <dgm:cxn modelId="{D026F460-8D45-4354-ACDF-225D7ECC96D1}" type="presOf" srcId="{D6AE3C17-6687-47E7-A0AA-EA8BD325DAF1}" destId="{39AFB58F-807C-4988-BD70-86CC1E8362A6}" srcOrd="0" destOrd="0" presId="urn:microsoft.com/office/officeart/2005/8/layout/cycle3"/>
    <dgm:cxn modelId="{0D71896B-9519-48EA-BE3A-F4A334361C71}" srcId="{1279E293-C076-4615-8838-C396A615B558}" destId="{72E60566-A971-4E69-AF69-22819F4DFA9E}" srcOrd="1" destOrd="0" parTransId="{5F0EBF0E-AF8B-4FFB-9E64-5DE909071E88}" sibTransId="{B5789A1C-D104-4478-920D-D638AF116524}"/>
    <dgm:cxn modelId="{21F8934B-3D32-447C-BDE6-E6C498458F64}" type="presOf" srcId="{1279E293-C076-4615-8838-C396A615B558}" destId="{11B0B3F3-EFA0-400E-B03D-77A251E012C4}" srcOrd="0" destOrd="0" presId="urn:microsoft.com/office/officeart/2005/8/layout/cycle3"/>
    <dgm:cxn modelId="{A1A7726C-C337-49E4-BD0B-D37C50A6A7E1}" srcId="{1279E293-C076-4615-8838-C396A615B558}" destId="{BA036F0B-5E8D-459E-8573-DDE4715E0DEC}" srcOrd="2" destOrd="0" parTransId="{7EE6A5CE-0078-4924-A690-D43BFE599EFC}" sibTransId="{101E7F81-A4C7-4300-B5A0-E9B0A50213D9}"/>
    <dgm:cxn modelId="{69DBDE9C-A154-49B6-AE44-4C92161EAF46}" type="presOf" srcId="{BA036F0B-5E8D-459E-8573-DDE4715E0DEC}" destId="{8D5E74FE-D539-4B8C-9540-348F3643597A}" srcOrd="0" destOrd="0" presId="urn:microsoft.com/office/officeart/2005/8/layout/cycle3"/>
    <dgm:cxn modelId="{C0C312AC-FCFD-4F89-841A-3FCEF248CCDD}" type="presOf" srcId="{72E60566-A971-4E69-AF69-22819F4DFA9E}" destId="{C8747E7B-0547-4164-9513-8E02DD2DEFA0}" srcOrd="0" destOrd="0" presId="urn:microsoft.com/office/officeart/2005/8/layout/cycle3"/>
    <dgm:cxn modelId="{906AB6C9-DF9E-4137-9009-6DAF4913DD58}" srcId="{1279E293-C076-4615-8838-C396A615B558}" destId="{D6AE3C17-6687-47E7-A0AA-EA8BD325DAF1}" srcOrd="0" destOrd="0" parTransId="{62C5E655-4736-4D6E-B744-7E7140414BFF}" sibTransId="{6916247C-3021-4A28-AA7D-C5CAB0DBB7C2}"/>
    <dgm:cxn modelId="{4F8932DA-2468-4401-81FC-E3619BB0025C}" type="presOf" srcId="{6916247C-3021-4A28-AA7D-C5CAB0DBB7C2}" destId="{7219D053-DC0A-4EAD-AE13-88F7A1DC5625}" srcOrd="0" destOrd="0" presId="urn:microsoft.com/office/officeart/2005/8/layout/cycle3"/>
    <dgm:cxn modelId="{45AA0345-5D58-41A7-BD02-60CB1531FA0D}" type="presParOf" srcId="{11B0B3F3-EFA0-400E-B03D-77A251E012C4}" destId="{3297ACD6-03F8-43C8-85B7-5B5A73BE8496}" srcOrd="0" destOrd="0" presId="urn:microsoft.com/office/officeart/2005/8/layout/cycle3"/>
    <dgm:cxn modelId="{E4D0E858-FD0E-4A48-965F-40CC12265148}" type="presParOf" srcId="{3297ACD6-03F8-43C8-85B7-5B5A73BE8496}" destId="{39AFB58F-807C-4988-BD70-86CC1E8362A6}" srcOrd="0" destOrd="0" presId="urn:microsoft.com/office/officeart/2005/8/layout/cycle3"/>
    <dgm:cxn modelId="{2ED09BFC-CDE8-43EC-B7D6-286387ACFD88}" type="presParOf" srcId="{3297ACD6-03F8-43C8-85B7-5B5A73BE8496}" destId="{7219D053-DC0A-4EAD-AE13-88F7A1DC5625}" srcOrd="1" destOrd="0" presId="urn:microsoft.com/office/officeart/2005/8/layout/cycle3"/>
    <dgm:cxn modelId="{345B9492-6CAE-4583-AB8D-7E12233C869B}" type="presParOf" srcId="{3297ACD6-03F8-43C8-85B7-5B5A73BE8496}" destId="{C8747E7B-0547-4164-9513-8E02DD2DEFA0}" srcOrd="2" destOrd="0" presId="urn:microsoft.com/office/officeart/2005/8/layout/cycle3"/>
    <dgm:cxn modelId="{110413D8-06C1-457A-8FE9-638ACC899BE2}" type="presParOf" srcId="{3297ACD6-03F8-43C8-85B7-5B5A73BE8496}" destId="{8D5E74FE-D539-4B8C-9540-348F3643597A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5E4D9C1-11B4-438E-813F-944C196C5389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CE592C-D293-40BE-88E5-383E7DA6912F}">
      <dgm:prSet phldrT="[Text]" custT="1"/>
      <dgm:spPr/>
      <dgm:t>
        <a:bodyPr/>
        <a:lstStyle/>
        <a:p>
          <a:r>
            <a:rPr lang="en-US" sz="1800" dirty="0">
              <a:latin typeface="Montserrat" panose="00000500000000000000" pitchFamily="2" charset="0"/>
            </a:rPr>
            <a:t>I. Define Simulation Grid of small elements  </a:t>
          </a:r>
        </a:p>
      </dgm:t>
    </dgm:pt>
    <dgm:pt modelId="{6CAE6959-9C12-41A4-A8E9-B8F39CA164D9}" type="parTrans" cxnId="{7FD92A7B-ADFC-46F9-8BB1-37DC20F9253F}">
      <dgm:prSet/>
      <dgm:spPr/>
      <dgm:t>
        <a:bodyPr/>
        <a:lstStyle/>
        <a:p>
          <a:endParaRPr lang="en-US"/>
        </a:p>
      </dgm:t>
    </dgm:pt>
    <dgm:pt modelId="{DB8F9FF5-AB32-479E-9C88-920867707CE7}" type="sibTrans" cxnId="{7FD92A7B-ADFC-46F9-8BB1-37DC20F9253F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D32FA2EE-7BFC-455F-A7A3-CD3AEA2E161F}">
          <dgm:prSet phldrT="[Text]" custT="1"/>
          <dgm:spPr/>
          <dgm:t>
            <a:bodyPr/>
            <a:lstStyle/>
            <a:p>
              <a:r>
                <a:rPr lang="en-US" sz="1200" dirty="0">
                  <a:latin typeface="Montserrat" panose="00000500000000000000" pitchFamily="2" charset="0"/>
                </a:rPr>
                <a:t>Minimum gap between coils and min/max </a:t>
              </a:r>
              <a14:m>
                <m:oMath xmlns:m="http://schemas.openxmlformats.org/officeDocument/2006/math">
                  <m:r>
                    <a:rPr lang="en-US" sz="1200" b="0" i="1" smtClean="0">
                      <a:latin typeface="Cambria Math" panose="02040503050406030204" pitchFamily="18" charset="0"/>
                    </a:rPr>
                    <m:t>𝑅</m:t>
                  </m:r>
                </m:oMath>
              </a14:m>
              <a:endParaRPr lang="en-US" sz="1200" dirty="0">
                <a:latin typeface="Montserrat" panose="00000500000000000000" pitchFamily="2" charset="0"/>
              </a:endParaRPr>
            </a:p>
          </dgm:t>
        </dgm:pt>
      </mc:Choice>
      <mc:Fallback xmlns="">
        <dgm:pt modelId="{D32FA2EE-7BFC-455F-A7A3-CD3AEA2E161F}">
          <dgm:prSet phldrT="[Text]" custT="1"/>
          <dgm:spPr/>
          <dgm:t>
            <a:bodyPr/>
            <a:lstStyle/>
            <a:p>
              <a:r>
                <a:rPr lang="en-US" sz="1200" dirty="0">
                  <a:latin typeface="Montserrat" panose="00000500000000000000" pitchFamily="2" charset="0"/>
                </a:rPr>
                <a:t>Minimum gap between coils and min/max </a:t>
              </a:r>
              <a:r>
                <a:rPr lang="en-US" sz="1200" b="0" i="0">
                  <a:latin typeface="Cambria Math" panose="02040503050406030204" pitchFamily="18" charset="0"/>
                </a:rPr>
                <a:t>𝑅</a:t>
              </a:r>
              <a:endParaRPr lang="en-US" sz="1200" dirty="0">
                <a:latin typeface="Montserrat" panose="00000500000000000000" pitchFamily="2" charset="0"/>
              </a:endParaRPr>
            </a:p>
          </dgm:t>
        </dgm:pt>
      </mc:Fallback>
    </mc:AlternateContent>
    <dgm:pt modelId="{55812428-A1B9-4D1C-8796-9DC61294CB1F}" type="parTrans" cxnId="{3D99CC90-1329-4F65-ACB0-E2096D233B36}">
      <dgm:prSet/>
      <dgm:spPr/>
      <dgm:t>
        <a:bodyPr/>
        <a:lstStyle/>
        <a:p>
          <a:endParaRPr lang="en-US"/>
        </a:p>
      </dgm:t>
    </dgm:pt>
    <dgm:pt modelId="{A11E5CEC-2AC2-40BA-B453-74406F30F6CD}" type="sibTrans" cxnId="{3D99CC90-1329-4F65-ACB0-E2096D233B36}">
      <dgm:prSet/>
      <dgm:spPr/>
      <dgm:t>
        <a:bodyPr/>
        <a:lstStyle/>
        <a:p>
          <a:endParaRPr lang="en-US"/>
        </a:p>
      </dgm:t>
    </dgm:pt>
    <dgm:pt modelId="{BB79F104-3594-468B-8242-E8E2559AD8D2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800" dirty="0">
              <a:latin typeface="Montserrat" panose="00000500000000000000" pitchFamily="2" charset="0"/>
            </a:rPr>
            <a:t>II. Compute </a:t>
          </a:r>
        </a:p>
      </dgm:t>
    </dgm:pt>
    <dgm:pt modelId="{F7DDD8F0-2087-4B05-8C0F-434A415DF753}" type="parTrans" cxnId="{A43E1520-1FD5-4E69-A46E-9530A798E76A}">
      <dgm:prSet/>
      <dgm:spPr/>
      <dgm:t>
        <a:bodyPr/>
        <a:lstStyle/>
        <a:p>
          <a:endParaRPr lang="en-US"/>
        </a:p>
      </dgm:t>
    </dgm:pt>
    <dgm:pt modelId="{C5D22A9A-BAE8-48FF-90D0-178D4A604C2E}" type="sibTrans" cxnId="{A43E1520-1FD5-4E69-A46E-9530A798E76A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F6BBA1AE-B208-4A22-8265-CE906BFCAC3A}">
          <dgm:prSet phldrT="[Text]" custT="1"/>
          <dgm:spPr>
            <a:solidFill>
              <a:schemeClr val="accent3"/>
            </a:solidFill>
          </dgm:spPr>
          <dgm:t>
            <a:bodyPr/>
            <a:lstStyle/>
            <a:p>
              <a:r>
                <a:rPr lang="en-US" sz="1200" dirty="0">
                  <a:latin typeface="Montserrat" panose="00000500000000000000" pitchFamily="2" charset="0"/>
                </a:rPr>
                <a:t>On axis field</a:t>
              </a:r>
              <a:r>
                <a:rPr lang="en-US" sz="1200" b="1" dirty="0">
                  <a:latin typeface="Montserrat" panose="00000500000000000000" pitchFamily="2" charset="0"/>
                </a:rPr>
                <a:t> </a:t>
              </a:r>
              <a14:m>
                <m:oMath xmlns:m="http://schemas.openxmlformats.org/officeDocument/2006/math">
                  <m:sSub>
                    <m:sSubPr>
                      <m:ctrlPr>
                        <a:rPr lang="en-US" sz="1200" b="1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𝑩</m:t>
                      </m:r>
                    </m:e>
                    <m:sub>
                      <m:r>
                        <a:rPr lang="en-US" sz="1200" b="1" i="1" smtClean="0">
                          <a:latin typeface="Cambria Math" panose="02040503050406030204" pitchFamily="18" charset="0"/>
                        </a:rPr>
                        <m:t>𝒛</m:t>
                      </m:r>
                    </m:sub>
                  </m:sSub>
                </m:oMath>
              </a14:m>
              <a:r>
                <a:rPr lang="en-US" sz="1200" b="1" dirty="0">
                  <a:latin typeface="Montserrat" panose="00000500000000000000" pitchFamily="2" charset="0"/>
                </a:rPr>
                <a:t> </a:t>
              </a:r>
              <a:r>
                <a:rPr lang="en-US" sz="1200" dirty="0">
                  <a:latin typeface="Montserrat" panose="00000500000000000000" pitchFamily="2" charset="0"/>
                </a:rPr>
                <a:t>for each element (element in lattice of alternating polarity elements)</a:t>
              </a:r>
            </a:p>
          </dgm:t>
        </dgm:pt>
      </mc:Choice>
      <mc:Fallback xmlns="">
        <dgm:pt modelId="{F6BBA1AE-B208-4A22-8265-CE906BFCAC3A}">
          <dgm:prSet phldrT="[Text]" custT="1"/>
          <dgm:spPr>
            <a:solidFill>
              <a:schemeClr val="accent3"/>
            </a:solidFill>
          </dgm:spPr>
          <dgm:t>
            <a:bodyPr/>
            <a:lstStyle/>
            <a:p>
              <a:r>
                <a:rPr lang="en-US" sz="1200" dirty="0">
                  <a:latin typeface="Montserrat" panose="00000500000000000000" pitchFamily="2" charset="0"/>
                </a:rPr>
                <a:t>On axis field</a:t>
              </a:r>
              <a:r>
                <a:rPr lang="en-US" sz="1200" b="1" dirty="0">
                  <a:latin typeface="Montserrat" panose="00000500000000000000" pitchFamily="2" charset="0"/>
                </a:rPr>
                <a:t> </a:t>
              </a:r>
              <a:r>
                <a:rPr lang="en-US" sz="1200" b="1" i="0">
                  <a:latin typeface="Cambria Math" panose="02040503050406030204" pitchFamily="18" charset="0"/>
                </a:rPr>
                <a:t>𝑩_𝒛</a:t>
              </a:r>
              <a:r>
                <a:rPr lang="en-US" sz="1200" b="1" dirty="0">
                  <a:latin typeface="Montserrat" panose="00000500000000000000" pitchFamily="2" charset="0"/>
                </a:rPr>
                <a:t> </a:t>
              </a:r>
              <a:r>
                <a:rPr lang="en-US" sz="1200" dirty="0">
                  <a:latin typeface="Montserrat" panose="00000500000000000000" pitchFamily="2" charset="0"/>
                </a:rPr>
                <a:t>for each element (element in lattice of alternating polarity elements)</a:t>
              </a:r>
            </a:p>
          </dgm:t>
        </dgm:pt>
      </mc:Fallback>
    </mc:AlternateContent>
    <dgm:pt modelId="{92FDF8F9-223C-47F4-A877-FDE4D0046DB6}" type="parTrans" cxnId="{23BF0158-D15F-460B-A944-9F23260ED607}">
      <dgm:prSet/>
      <dgm:spPr/>
      <dgm:t>
        <a:bodyPr/>
        <a:lstStyle/>
        <a:p>
          <a:endParaRPr lang="en-US"/>
        </a:p>
      </dgm:t>
    </dgm:pt>
    <dgm:pt modelId="{AECADB15-6864-466A-83F2-E36773952DE5}" type="sibTrans" cxnId="{23BF0158-D15F-460B-A944-9F23260ED607}">
      <dgm:prSet/>
      <dgm:spPr/>
      <dgm:t>
        <a:bodyPr/>
        <a:lstStyle/>
        <a:p>
          <a:endParaRPr lang="en-US"/>
        </a:p>
      </dgm:t>
    </dgm:pt>
    <dgm:pt modelId="{36057CB6-B84B-462E-A34B-1434FCB1D49C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200" b="1" dirty="0">
              <a:latin typeface="Montserrat" panose="00000500000000000000" pitchFamily="2" charset="0"/>
            </a:rPr>
            <a:t>Harmonics</a:t>
          </a:r>
          <a:r>
            <a:rPr lang="en-US" sz="1200" dirty="0">
              <a:latin typeface="Montserrat" panose="00000500000000000000" pitchFamily="2" charset="0"/>
            </a:rPr>
            <a:t>: H1, H2, H3,</a:t>
          </a:r>
        </a:p>
      </dgm:t>
    </dgm:pt>
    <dgm:pt modelId="{BEEC6063-B00B-407A-BF9F-84C214152943}" type="parTrans" cxnId="{F057B132-4B53-4E60-9903-145DA34B2290}">
      <dgm:prSet/>
      <dgm:spPr/>
      <dgm:t>
        <a:bodyPr/>
        <a:lstStyle/>
        <a:p>
          <a:endParaRPr lang="en-US"/>
        </a:p>
      </dgm:t>
    </dgm:pt>
    <dgm:pt modelId="{25E1E1BA-EA74-4866-8A9E-AEC3C961BBC3}" type="sibTrans" cxnId="{F057B132-4B53-4E60-9903-145DA34B2290}">
      <dgm:prSet/>
      <dgm:spPr/>
      <dgm:t>
        <a:bodyPr/>
        <a:lstStyle/>
        <a:p>
          <a:endParaRPr lang="en-US"/>
        </a:p>
      </dgm:t>
    </dgm:pt>
    <dgm:pt modelId="{67406207-DDE9-4A16-BBB0-1023F9C84E1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>
            <a:buNone/>
          </a:pPr>
          <a:r>
            <a:rPr lang="en-US" sz="1800" dirty="0">
              <a:latin typeface="Montserrat" panose="00000500000000000000" pitchFamily="2" charset="0"/>
            </a:rPr>
            <a:t>III. Filter and Optimize</a:t>
          </a:r>
        </a:p>
      </dgm:t>
    </dgm:pt>
    <dgm:pt modelId="{B68E40E9-5250-4E5B-88B4-A5920E055D51}" type="parTrans" cxnId="{EBC61535-3806-4D58-98AB-E1AEF7C70DD6}">
      <dgm:prSet/>
      <dgm:spPr/>
      <dgm:t>
        <a:bodyPr/>
        <a:lstStyle/>
        <a:p>
          <a:endParaRPr lang="en-US"/>
        </a:p>
      </dgm:t>
    </dgm:pt>
    <dgm:pt modelId="{A4A97063-5D45-42DC-84DE-FEA9266760E1}" type="sibTrans" cxnId="{EBC61535-3806-4D58-98AB-E1AEF7C70DD6}">
      <dgm:prSet/>
      <dgm:spPr/>
      <dgm:t>
        <a:bodyPr/>
        <a:lstStyle/>
        <a:p>
          <a:endParaRPr lang="en-US"/>
        </a:p>
      </dgm:t>
    </dgm:pt>
    <dgm:pt modelId="{F9EC9EFA-C875-4EE2-85ED-B80695123CA6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US" sz="1200" dirty="0">
              <a:latin typeface="Montserrat" panose="00000500000000000000" pitchFamily="2" charset="0"/>
            </a:rPr>
            <a:t> Desired harmonics</a:t>
          </a:r>
        </a:p>
      </dgm:t>
    </dgm:pt>
    <dgm:pt modelId="{6F44904E-F14B-4CA8-8004-87264ABED279}" type="parTrans" cxnId="{C7DD553D-CF27-464F-BDBD-1E5F5354A456}">
      <dgm:prSet/>
      <dgm:spPr/>
      <dgm:t>
        <a:bodyPr/>
        <a:lstStyle/>
        <a:p>
          <a:endParaRPr lang="en-US"/>
        </a:p>
      </dgm:t>
    </dgm:pt>
    <dgm:pt modelId="{C8693E29-F3D0-4570-A6CB-1AD161E1093B}" type="sibTrans" cxnId="{C7DD553D-CF27-464F-BDBD-1E5F5354A456}">
      <dgm:prSet/>
      <dgm:spPr/>
      <dgm:t>
        <a:bodyPr/>
        <a:lstStyle/>
        <a:p>
          <a:endParaRPr lang="en-US"/>
        </a:p>
      </dgm:t>
    </dgm:pt>
    <dgm:pt modelId="{F684C5A9-F023-4012-AED2-4D32AE065817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US" sz="1200" dirty="0">
              <a:latin typeface="Montserrat" panose="00000500000000000000" pitchFamily="2" charset="0"/>
            </a:rPr>
            <a:t> Desired magnet parameters</a:t>
          </a:r>
        </a:p>
      </dgm:t>
    </dgm:pt>
    <dgm:pt modelId="{2CD68F34-3A77-4296-A5F1-50E8A04307C3}" type="parTrans" cxnId="{610E8045-8AE1-407C-93A9-4478203543F5}">
      <dgm:prSet/>
      <dgm:spPr/>
      <dgm:t>
        <a:bodyPr/>
        <a:lstStyle/>
        <a:p>
          <a:endParaRPr lang="en-US"/>
        </a:p>
      </dgm:t>
    </dgm:pt>
    <dgm:pt modelId="{A367F24C-AA98-407A-AEF8-CA3CE26EB48F}" type="sibTrans" cxnId="{610E8045-8AE1-407C-93A9-4478203543F5}">
      <dgm:prSet/>
      <dgm:spPr/>
      <dgm:t>
        <a:bodyPr/>
        <a:lstStyle/>
        <a:p>
          <a:endParaRPr lang="en-US"/>
        </a:p>
      </dgm:t>
    </dgm:pt>
    <dgm:pt modelId="{5CCADB95-9BE1-427B-8FEA-28B01B675B99}">
      <dgm:prSet phldrT="[Text]" custT="1"/>
      <dgm:spPr/>
      <dgm:t>
        <a:bodyPr/>
        <a:lstStyle/>
        <a:p>
          <a:r>
            <a:rPr lang="en-US" sz="1200" dirty="0">
              <a:latin typeface="Montserrat" panose="00000500000000000000" pitchFamily="2" charset="0"/>
            </a:rPr>
            <a:t>Step size in z</a:t>
          </a:r>
        </a:p>
      </dgm:t>
    </dgm:pt>
    <dgm:pt modelId="{22FA607C-7F54-42FB-97D2-A72D581E91BB}" type="parTrans" cxnId="{7976EF20-1AB3-4D85-922B-185398EB792D}">
      <dgm:prSet/>
      <dgm:spPr/>
      <dgm:t>
        <a:bodyPr/>
        <a:lstStyle/>
        <a:p>
          <a:endParaRPr lang="en-US"/>
        </a:p>
      </dgm:t>
    </dgm:pt>
    <dgm:pt modelId="{1FBBE380-A707-4724-9069-6F77B2F3DB94}" type="sibTrans" cxnId="{7976EF20-1AB3-4D85-922B-185398EB792D}">
      <dgm:prSet/>
      <dgm:spPr/>
      <dgm:t>
        <a:bodyPr/>
        <a:lstStyle/>
        <a:p>
          <a:endParaRPr lang="en-US"/>
        </a:p>
      </dgm:t>
    </dgm:pt>
    <dgm:pt modelId="{3B71BA6C-E2D2-4469-A848-DAA66D0F91AC}">
      <dgm:prSet phldrT="[Text]" custT="1"/>
      <dgm:spPr/>
      <dgm:t>
        <a:bodyPr/>
        <a:lstStyle/>
        <a:p>
          <a:r>
            <a:rPr lang="en-US" sz="1200" dirty="0">
              <a:latin typeface="Montserrat" panose="00000500000000000000" pitchFamily="2" charset="0"/>
            </a:rPr>
            <a:t>Step size in r </a:t>
          </a:r>
        </a:p>
      </dgm:t>
    </dgm:pt>
    <dgm:pt modelId="{C703AAC7-26A8-4B08-964D-C687B101410D}" type="parTrans" cxnId="{4A315EF8-EAE7-41E8-9F46-DFCB820A39B5}">
      <dgm:prSet/>
      <dgm:spPr/>
      <dgm:t>
        <a:bodyPr/>
        <a:lstStyle/>
        <a:p>
          <a:endParaRPr lang="en-US"/>
        </a:p>
      </dgm:t>
    </dgm:pt>
    <dgm:pt modelId="{3F61A5BD-D8A1-4D7A-88F9-0067DECC52C0}" type="sibTrans" cxnId="{4A315EF8-EAE7-41E8-9F46-DFCB820A39B5}">
      <dgm:prSet/>
      <dgm:spPr/>
      <dgm:t>
        <a:bodyPr/>
        <a:lstStyle/>
        <a:p>
          <a:endParaRPr lang="en-US"/>
        </a:p>
      </dgm:t>
    </dgm:pt>
    <dgm:pt modelId="{CB43848E-A9E4-4CE2-97D9-EA140CC5FAC8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200" dirty="0">
              <a:latin typeface="Montserrat" panose="00000500000000000000" pitchFamily="2" charset="0"/>
            </a:rPr>
            <a:t>All Coil geometry possibilities</a:t>
          </a:r>
        </a:p>
      </dgm:t>
    </dgm:pt>
    <dgm:pt modelId="{B6AA912B-5617-418C-A23E-009A9B68CA2F}" type="parTrans" cxnId="{0BB3C7AD-3D40-4390-8153-35F8B98E00E6}">
      <dgm:prSet/>
      <dgm:spPr/>
      <dgm:t>
        <a:bodyPr/>
        <a:lstStyle/>
        <a:p>
          <a:endParaRPr lang="en-US"/>
        </a:p>
      </dgm:t>
    </dgm:pt>
    <dgm:pt modelId="{DB4685EC-08F2-49E8-9B10-367AC9E18A3F}" type="sibTrans" cxnId="{0BB3C7AD-3D40-4390-8153-35F8B98E00E6}">
      <dgm:prSet/>
      <dgm:spPr/>
      <dgm:t>
        <a:bodyPr/>
        <a:lstStyle/>
        <a:p>
          <a:endParaRPr lang="en-US"/>
        </a:p>
      </dgm:t>
    </dgm:pt>
    <dgm:pt modelId="{4894B5F3-A080-48D9-B647-1C9C5FCD7F05}">
      <dgm:prSet phldrT="[Text]" custT="1"/>
      <dgm:spPr/>
      <dgm:t>
        <a:bodyPr/>
        <a:lstStyle/>
        <a:p>
          <a:r>
            <a:rPr lang="en-US" sz="1200" dirty="0">
              <a:latin typeface="Montserrat" panose="00000500000000000000" pitchFamily="2" charset="0"/>
            </a:rPr>
            <a:t>Cell Length</a:t>
          </a:r>
        </a:p>
      </dgm:t>
    </dgm:pt>
    <dgm:pt modelId="{C5085AD2-B945-4CD0-A150-B25BC84CF09A}" type="sibTrans" cxnId="{FFC96BE5-6EE6-4F00-8E96-CAEBDBD93075}">
      <dgm:prSet/>
      <dgm:spPr/>
      <dgm:t>
        <a:bodyPr/>
        <a:lstStyle/>
        <a:p>
          <a:endParaRPr lang="en-US"/>
        </a:p>
      </dgm:t>
    </dgm:pt>
    <dgm:pt modelId="{3069F3A6-C81B-42C9-9ED5-F19A4CDA1833}" type="parTrans" cxnId="{FFC96BE5-6EE6-4F00-8E96-CAEBDBD93075}">
      <dgm:prSet/>
      <dgm:spPr/>
      <dgm:t>
        <a:bodyPr/>
        <a:lstStyle/>
        <a:p>
          <a:endParaRPr lang="en-US"/>
        </a:p>
      </dgm:t>
    </dgm:pt>
    <dgm:pt modelId="{CD5B0B4A-D3A4-498A-BBD7-1D66EA39DDBE}" type="pres">
      <dgm:prSet presAssocID="{05E4D9C1-11B4-438E-813F-944C196C5389}" presName="Name0" presStyleCnt="0">
        <dgm:presLayoutVars>
          <dgm:dir/>
          <dgm:resizeHandles val="exact"/>
        </dgm:presLayoutVars>
      </dgm:prSet>
      <dgm:spPr/>
    </dgm:pt>
    <dgm:pt modelId="{C3A7929B-428F-49E0-B988-D56DEF29FD14}" type="pres">
      <dgm:prSet presAssocID="{E6CE592C-D293-40BE-88E5-383E7DA6912F}" presName="composite" presStyleCnt="0"/>
      <dgm:spPr/>
    </dgm:pt>
    <dgm:pt modelId="{A9B0282B-3F57-4607-9B5C-34E207A2D1F7}" type="pres">
      <dgm:prSet presAssocID="{E6CE592C-D293-40BE-88E5-383E7DA6912F}" presName="imagSh" presStyleLbl="bgImgPlace1" presStyleIdx="0" presStyleCnt="3" custScaleX="180959" custScaleY="279954" custLinFactNeighborX="11163" custLinFactNeighborY="16316"/>
      <dgm:spPr/>
    </dgm:pt>
    <dgm:pt modelId="{2153A6ED-D3E4-40ED-882F-8D02466D0E70}" type="pres">
      <dgm:prSet presAssocID="{E6CE592C-D293-40BE-88E5-383E7DA6912F}" presName="txNode" presStyleLbl="node1" presStyleIdx="0" presStyleCnt="3" custScaleX="150954" custScaleY="127146" custLinFactY="-74435" custLinFactNeighborX="-14155" custLinFactNeighborY="-100000">
        <dgm:presLayoutVars>
          <dgm:bulletEnabled val="1"/>
        </dgm:presLayoutVars>
      </dgm:prSet>
      <dgm:spPr/>
    </dgm:pt>
    <dgm:pt modelId="{6A59118A-D72E-468B-A637-B01D6F9133D1}" type="pres">
      <dgm:prSet presAssocID="{DB8F9FF5-AB32-479E-9C88-920867707CE7}" presName="sibTrans" presStyleLbl="sibTrans2D1" presStyleIdx="0" presStyleCnt="2"/>
      <dgm:spPr/>
    </dgm:pt>
    <dgm:pt modelId="{E5162F72-74A3-4100-9E35-C252ECF0E9AA}" type="pres">
      <dgm:prSet presAssocID="{DB8F9FF5-AB32-479E-9C88-920867707CE7}" presName="connTx" presStyleLbl="sibTrans2D1" presStyleIdx="0" presStyleCnt="2"/>
      <dgm:spPr/>
    </dgm:pt>
    <dgm:pt modelId="{BCE0D056-B4B7-4FE9-A713-6BB18C910100}" type="pres">
      <dgm:prSet presAssocID="{BB79F104-3594-468B-8242-E8E2559AD8D2}" presName="composite" presStyleCnt="0"/>
      <dgm:spPr/>
    </dgm:pt>
    <dgm:pt modelId="{E426656B-AB19-4477-9EFF-3860F07FF03A}" type="pres">
      <dgm:prSet presAssocID="{BB79F104-3594-468B-8242-E8E2559AD8D2}" presName="imagSh" presStyleLbl="bgImgPlace1" presStyleIdx="1" presStyleCnt="3" custScaleX="229445" custScaleY="281688" custLinFactNeighborX="11163" custLinFactNeighborY="17604"/>
      <dgm:spPr>
        <a:solidFill>
          <a:schemeClr val="accent3">
            <a:lumMod val="20000"/>
            <a:lumOff val="80000"/>
          </a:schemeClr>
        </a:solidFill>
      </dgm:spPr>
    </dgm:pt>
    <dgm:pt modelId="{D76593BE-7F2E-4B07-8531-3C8D8B47B766}" type="pres">
      <dgm:prSet presAssocID="{BB79F104-3594-468B-8242-E8E2559AD8D2}" presName="txNode" presStyleLbl="node1" presStyleIdx="1" presStyleCnt="3" custScaleX="184812" custScaleY="100121" custLinFactY="-73231" custLinFactNeighborX="-14155" custLinFactNeighborY="-100000">
        <dgm:presLayoutVars>
          <dgm:bulletEnabled val="1"/>
        </dgm:presLayoutVars>
      </dgm:prSet>
      <dgm:spPr/>
    </dgm:pt>
    <dgm:pt modelId="{86EDD20C-800C-4E7C-809C-6373FA2CC9F1}" type="pres">
      <dgm:prSet presAssocID="{C5D22A9A-BAE8-48FF-90D0-178D4A604C2E}" presName="sibTrans" presStyleLbl="sibTrans2D1" presStyleIdx="1" presStyleCnt="2" custScaleX="143495"/>
      <dgm:spPr/>
    </dgm:pt>
    <dgm:pt modelId="{71AA5C0A-E179-4196-9F6A-129C7215B5ED}" type="pres">
      <dgm:prSet presAssocID="{C5D22A9A-BAE8-48FF-90D0-178D4A604C2E}" presName="connTx" presStyleLbl="sibTrans2D1" presStyleIdx="1" presStyleCnt="2"/>
      <dgm:spPr/>
    </dgm:pt>
    <dgm:pt modelId="{86983D85-AEC9-4473-ADD4-B098F11B2D65}" type="pres">
      <dgm:prSet presAssocID="{67406207-DDE9-4A16-BBB0-1023F9C84E14}" presName="composite" presStyleCnt="0"/>
      <dgm:spPr/>
    </dgm:pt>
    <dgm:pt modelId="{DBF83445-896E-44C2-9C4F-E15BDC3ADB06}" type="pres">
      <dgm:prSet presAssocID="{67406207-DDE9-4A16-BBB0-1023F9C84E14}" presName="imagSh" presStyleLbl="bgImgPlace1" presStyleIdx="2" presStyleCnt="3" custScaleX="180959" custScaleY="277378" custLinFactNeighborX="11163" custLinFactNeighborY="17604"/>
      <dgm:spPr>
        <a:solidFill>
          <a:schemeClr val="accent5">
            <a:lumMod val="20000"/>
            <a:lumOff val="80000"/>
          </a:schemeClr>
        </a:solidFill>
      </dgm:spPr>
    </dgm:pt>
    <dgm:pt modelId="{218D8D94-5363-4C52-BBFB-AB46CD4D69DE}" type="pres">
      <dgm:prSet presAssocID="{67406207-DDE9-4A16-BBB0-1023F9C84E14}" presName="txNode" presStyleLbl="node1" presStyleIdx="2" presStyleCnt="3" custScaleX="158000" custScaleY="77536" custLinFactY="-82556" custLinFactNeighborX="-18345" custLinFactNeighborY="-100000">
        <dgm:presLayoutVars>
          <dgm:bulletEnabled val="1"/>
        </dgm:presLayoutVars>
      </dgm:prSet>
      <dgm:spPr/>
    </dgm:pt>
  </dgm:ptLst>
  <dgm:cxnLst>
    <dgm:cxn modelId="{4B1C1C05-A3B7-4173-990E-9D85AD1790E2}" type="presOf" srcId="{5CCADB95-9BE1-427B-8FEA-28B01B675B99}" destId="{2153A6ED-D3E4-40ED-882F-8D02466D0E70}" srcOrd="0" destOrd="3" presId="urn:microsoft.com/office/officeart/2005/8/layout/hProcess10"/>
    <dgm:cxn modelId="{63388715-ED82-42E0-AEF1-BD3A9FB49F21}" type="presOf" srcId="{E6CE592C-D293-40BE-88E5-383E7DA6912F}" destId="{2153A6ED-D3E4-40ED-882F-8D02466D0E70}" srcOrd="0" destOrd="0" presId="urn:microsoft.com/office/officeart/2005/8/layout/hProcess10"/>
    <dgm:cxn modelId="{FCD8C917-BA3E-4973-93A0-1AB65ACAC71E}" type="presOf" srcId="{CB43848E-A9E4-4CE2-97D9-EA140CC5FAC8}" destId="{D76593BE-7F2E-4B07-8531-3C8D8B47B766}" srcOrd="0" destOrd="3" presId="urn:microsoft.com/office/officeart/2005/8/layout/hProcess10"/>
    <dgm:cxn modelId="{A43E1520-1FD5-4E69-A46E-9530A798E76A}" srcId="{05E4D9C1-11B4-438E-813F-944C196C5389}" destId="{BB79F104-3594-468B-8242-E8E2559AD8D2}" srcOrd="1" destOrd="0" parTransId="{F7DDD8F0-2087-4B05-8C0F-434A415DF753}" sibTransId="{C5D22A9A-BAE8-48FF-90D0-178D4A604C2E}"/>
    <dgm:cxn modelId="{7976EF20-1AB3-4D85-922B-185398EB792D}" srcId="{E6CE592C-D293-40BE-88E5-383E7DA6912F}" destId="{5CCADB95-9BE1-427B-8FEA-28B01B675B99}" srcOrd="2" destOrd="0" parTransId="{22FA607C-7F54-42FB-97D2-A72D581E91BB}" sibTransId="{1FBBE380-A707-4724-9069-6F77B2F3DB94}"/>
    <dgm:cxn modelId="{A9034A2B-60AF-413F-8098-11BF473EEB40}" type="presOf" srcId="{3B71BA6C-E2D2-4469-A848-DAA66D0F91AC}" destId="{2153A6ED-D3E4-40ED-882F-8D02466D0E70}" srcOrd="0" destOrd="4" presId="urn:microsoft.com/office/officeart/2005/8/layout/hProcess10"/>
    <dgm:cxn modelId="{DFD26D2C-E555-4C92-ABBF-CC00898B6F67}" type="presOf" srcId="{F684C5A9-F023-4012-AED2-4D32AE065817}" destId="{218D8D94-5363-4C52-BBFB-AB46CD4D69DE}" srcOrd="0" destOrd="2" presId="urn:microsoft.com/office/officeart/2005/8/layout/hProcess10"/>
    <dgm:cxn modelId="{F057B132-4B53-4E60-9903-145DA34B2290}" srcId="{BB79F104-3594-468B-8242-E8E2559AD8D2}" destId="{36057CB6-B84B-462E-A34B-1434FCB1D49C}" srcOrd="1" destOrd="0" parTransId="{BEEC6063-B00B-407A-BF9F-84C214152943}" sibTransId="{25E1E1BA-EA74-4866-8A9E-AEC3C961BBC3}"/>
    <dgm:cxn modelId="{EBC61535-3806-4D58-98AB-E1AEF7C70DD6}" srcId="{05E4D9C1-11B4-438E-813F-944C196C5389}" destId="{67406207-DDE9-4A16-BBB0-1023F9C84E14}" srcOrd="2" destOrd="0" parTransId="{B68E40E9-5250-4E5B-88B4-A5920E055D51}" sibTransId="{A4A97063-5D45-42DC-84DE-FEA9266760E1}"/>
    <dgm:cxn modelId="{8F9BBA37-2135-4DC2-994B-1EE0304CB029}" type="presOf" srcId="{DB8F9FF5-AB32-479E-9C88-920867707CE7}" destId="{E5162F72-74A3-4100-9E35-C252ECF0E9AA}" srcOrd="1" destOrd="0" presId="urn:microsoft.com/office/officeart/2005/8/layout/hProcess10"/>
    <dgm:cxn modelId="{C7DD553D-CF27-464F-BDBD-1E5F5354A456}" srcId="{67406207-DDE9-4A16-BBB0-1023F9C84E14}" destId="{F9EC9EFA-C875-4EE2-85ED-B80695123CA6}" srcOrd="0" destOrd="0" parTransId="{6F44904E-F14B-4CA8-8004-87264ABED279}" sibTransId="{C8693E29-F3D0-4570-A6CB-1AD161E1093B}"/>
    <dgm:cxn modelId="{EE02E35D-2495-40D9-A192-1E3FAD20FDE9}" type="presOf" srcId="{F9EC9EFA-C875-4EE2-85ED-B80695123CA6}" destId="{218D8D94-5363-4C52-BBFB-AB46CD4D69DE}" srcOrd="0" destOrd="1" presId="urn:microsoft.com/office/officeart/2005/8/layout/hProcess10"/>
    <dgm:cxn modelId="{610E8045-8AE1-407C-93A9-4478203543F5}" srcId="{67406207-DDE9-4A16-BBB0-1023F9C84E14}" destId="{F684C5A9-F023-4012-AED2-4D32AE065817}" srcOrd="1" destOrd="0" parTransId="{2CD68F34-3A77-4296-A5F1-50E8A04307C3}" sibTransId="{A367F24C-AA98-407A-AEF8-CA3CE26EB48F}"/>
    <dgm:cxn modelId="{0C37084B-2E3D-457E-BBCC-96583634EE1A}" type="presOf" srcId="{4894B5F3-A080-48D9-B647-1C9C5FCD7F05}" destId="{2153A6ED-D3E4-40ED-882F-8D02466D0E70}" srcOrd="0" destOrd="1" presId="urn:microsoft.com/office/officeart/2005/8/layout/hProcess10"/>
    <dgm:cxn modelId="{1D86C253-C5BB-41EE-827B-B6A44F2D77CA}" type="presOf" srcId="{67406207-DDE9-4A16-BBB0-1023F9C84E14}" destId="{218D8D94-5363-4C52-BBFB-AB46CD4D69DE}" srcOrd="0" destOrd="0" presId="urn:microsoft.com/office/officeart/2005/8/layout/hProcess10"/>
    <dgm:cxn modelId="{23BF0158-D15F-460B-A944-9F23260ED607}" srcId="{BB79F104-3594-468B-8242-E8E2559AD8D2}" destId="{F6BBA1AE-B208-4A22-8265-CE906BFCAC3A}" srcOrd="0" destOrd="0" parTransId="{92FDF8F9-223C-47F4-A877-FDE4D0046DB6}" sibTransId="{AECADB15-6864-466A-83F2-E36773952DE5}"/>
    <dgm:cxn modelId="{7FD92A7B-ADFC-46F9-8BB1-37DC20F9253F}" srcId="{05E4D9C1-11B4-438E-813F-944C196C5389}" destId="{E6CE592C-D293-40BE-88E5-383E7DA6912F}" srcOrd="0" destOrd="0" parTransId="{6CAE6959-9C12-41A4-A8E9-B8F39CA164D9}" sibTransId="{DB8F9FF5-AB32-479E-9C88-920867707CE7}"/>
    <dgm:cxn modelId="{4D53827C-BEA1-4919-9903-BAC5B9C3A470}" type="presOf" srcId="{DB8F9FF5-AB32-479E-9C88-920867707CE7}" destId="{6A59118A-D72E-468B-A637-B01D6F9133D1}" srcOrd="0" destOrd="0" presId="urn:microsoft.com/office/officeart/2005/8/layout/hProcess10"/>
    <dgm:cxn modelId="{3D99CC90-1329-4F65-ACB0-E2096D233B36}" srcId="{E6CE592C-D293-40BE-88E5-383E7DA6912F}" destId="{D32FA2EE-7BFC-455F-A7A3-CD3AEA2E161F}" srcOrd="1" destOrd="0" parTransId="{55812428-A1B9-4D1C-8796-9DC61294CB1F}" sibTransId="{A11E5CEC-2AC2-40BA-B453-74406F30F6CD}"/>
    <dgm:cxn modelId="{47F4BBA8-E5BC-4394-BCB8-D8DA214AA451}" type="presOf" srcId="{05E4D9C1-11B4-438E-813F-944C196C5389}" destId="{CD5B0B4A-D3A4-498A-BBD7-1D66EA39DDBE}" srcOrd="0" destOrd="0" presId="urn:microsoft.com/office/officeart/2005/8/layout/hProcess10"/>
    <dgm:cxn modelId="{0BB3C7AD-3D40-4390-8153-35F8B98E00E6}" srcId="{BB79F104-3594-468B-8242-E8E2559AD8D2}" destId="{CB43848E-A9E4-4CE2-97D9-EA140CC5FAC8}" srcOrd="2" destOrd="0" parTransId="{B6AA912B-5617-418C-A23E-009A9B68CA2F}" sibTransId="{DB4685EC-08F2-49E8-9B10-367AC9E18A3F}"/>
    <dgm:cxn modelId="{F471CDCA-1B20-4EEE-9DC0-E88981DC2116}" type="presOf" srcId="{C5D22A9A-BAE8-48FF-90D0-178D4A604C2E}" destId="{86EDD20C-800C-4E7C-809C-6373FA2CC9F1}" srcOrd="0" destOrd="0" presId="urn:microsoft.com/office/officeart/2005/8/layout/hProcess10"/>
    <dgm:cxn modelId="{5F0636D5-D6A4-4022-BFBB-A267E373611B}" type="presOf" srcId="{BB79F104-3594-468B-8242-E8E2559AD8D2}" destId="{D76593BE-7F2E-4B07-8531-3C8D8B47B766}" srcOrd="0" destOrd="0" presId="urn:microsoft.com/office/officeart/2005/8/layout/hProcess10"/>
    <dgm:cxn modelId="{45B61DE1-20CA-4338-A979-D1FEEE84294E}" type="presOf" srcId="{C5D22A9A-BAE8-48FF-90D0-178D4A604C2E}" destId="{71AA5C0A-E179-4196-9F6A-129C7215B5ED}" srcOrd="1" destOrd="0" presId="urn:microsoft.com/office/officeart/2005/8/layout/hProcess10"/>
    <dgm:cxn modelId="{9096A4E3-6172-48B8-A715-D525CE696B32}" type="presOf" srcId="{36057CB6-B84B-462E-A34B-1434FCB1D49C}" destId="{D76593BE-7F2E-4B07-8531-3C8D8B47B766}" srcOrd="0" destOrd="2" presId="urn:microsoft.com/office/officeart/2005/8/layout/hProcess10"/>
    <dgm:cxn modelId="{FFC96BE5-6EE6-4F00-8E96-CAEBDBD93075}" srcId="{E6CE592C-D293-40BE-88E5-383E7DA6912F}" destId="{4894B5F3-A080-48D9-B647-1C9C5FCD7F05}" srcOrd="0" destOrd="0" parTransId="{3069F3A6-C81B-42C9-9ED5-F19A4CDA1833}" sibTransId="{C5085AD2-B945-4CD0-A150-B25BC84CF09A}"/>
    <dgm:cxn modelId="{16E018E7-0ED7-4A16-83DA-6C27CA846E27}" type="presOf" srcId="{D32FA2EE-7BFC-455F-A7A3-CD3AEA2E161F}" destId="{2153A6ED-D3E4-40ED-882F-8D02466D0E70}" srcOrd="0" destOrd="2" presId="urn:microsoft.com/office/officeart/2005/8/layout/hProcess10"/>
    <dgm:cxn modelId="{EC20E9EF-9A78-4B15-88DA-1616C776021B}" type="presOf" srcId="{F6BBA1AE-B208-4A22-8265-CE906BFCAC3A}" destId="{D76593BE-7F2E-4B07-8531-3C8D8B47B766}" srcOrd="0" destOrd="1" presId="urn:microsoft.com/office/officeart/2005/8/layout/hProcess10"/>
    <dgm:cxn modelId="{4A315EF8-EAE7-41E8-9F46-DFCB820A39B5}" srcId="{E6CE592C-D293-40BE-88E5-383E7DA6912F}" destId="{3B71BA6C-E2D2-4469-A848-DAA66D0F91AC}" srcOrd="3" destOrd="0" parTransId="{C703AAC7-26A8-4B08-964D-C687B101410D}" sibTransId="{3F61A5BD-D8A1-4D7A-88F9-0067DECC52C0}"/>
    <dgm:cxn modelId="{46952CD3-03BD-4B84-A8E5-A2F049B15AA9}" type="presParOf" srcId="{CD5B0B4A-D3A4-498A-BBD7-1D66EA39DDBE}" destId="{C3A7929B-428F-49E0-B988-D56DEF29FD14}" srcOrd="0" destOrd="0" presId="urn:microsoft.com/office/officeart/2005/8/layout/hProcess10"/>
    <dgm:cxn modelId="{FDCD8CC4-19AC-434C-951E-DA32275DEC10}" type="presParOf" srcId="{C3A7929B-428F-49E0-B988-D56DEF29FD14}" destId="{A9B0282B-3F57-4607-9B5C-34E207A2D1F7}" srcOrd="0" destOrd="0" presId="urn:microsoft.com/office/officeart/2005/8/layout/hProcess10"/>
    <dgm:cxn modelId="{3EADE61B-6C6B-4A0D-B88B-B90637CCB753}" type="presParOf" srcId="{C3A7929B-428F-49E0-B988-D56DEF29FD14}" destId="{2153A6ED-D3E4-40ED-882F-8D02466D0E70}" srcOrd="1" destOrd="0" presId="urn:microsoft.com/office/officeart/2005/8/layout/hProcess10"/>
    <dgm:cxn modelId="{A7FE683F-C62C-4145-906F-E5F887BD8C96}" type="presParOf" srcId="{CD5B0B4A-D3A4-498A-BBD7-1D66EA39DDBE}" destId="{6A59118A-D72E-468B-A637-B01D6F9133D1}" srcOrd="1" destOrd="0" presId="urn:microsoft.com/office/officeart/2005/8/layout/hProcess10"/>
    <dgm:cxn modelId="{D7584602-E7C2-43F1-A141-E55980A023C6}" type="presParOf" srcId="{6A59118A-D72E-468B-A637-B01D6F9133D1}" destId="{E5162F72-74A3-4100-9E35-C252ECF0E9AA}" srcOrd="0" destOrd="0" presId="urn:microsoft.com/office/officeart/2005/8/layout/hProcess10"/>
    <dgm:cxn modelId="{F2502FA0-D6F5-40EC-BFA1-8C4D95BBAF9A}" type="presParOf" srcId="{CD5B0B4A-D3A4-498A-BBD7-1D66EA39DDBE}" destId="{BCE0D056-B4B7-4FE9-A713-6BB18C910100}" srcOrd="2" destOrd="0" presId="urn:microsoft.com/office/officeart/2005/8/layout/hProcess10"/>
    <dgm:cxn modelId="{C0224546-D37E-434C-A620-0E4454508ECA}" type="presParOf" srcId="{BCE0D056-B4B7-4FE9-A713-6BB18C910100}" destId="{E426656B-AB19-4477-9EFF-3860F07FF03A}" srcOrd="0" destOrd="0" presId="urn:microsoft.com/office/officeart/2005/8/layout/hProcess10"/>
    <dgm:cxn modelId="{4DE5BF2C-FAEE-4EDD-A369-683D6E89CA44}" type="presParOf" srcId="{BCE0D056-B4B7-4FE9-A713-6BB18C910100}" destId="{D76593BE-7F2E-4B07-8531-3C8D8B47B766}" srcOrd="1" destOrd="0" presId="urn:microsoft.com/office/officeart/2005/8/layout/hProcess10"/>
    <dgm:cxn modelId="{E96842CE-72C9-4C67-9092-8A8B57E63FF0}" type="presParOf" srcId="{CD5B0B4A-D3A4-498A-BBD7-1D66EA39DDBE}" destId="{86EDD20C-800C-4E7C-809C-6373FA2CC9F1}" srcOrd="3" destOrd="0" presId="urn:microsoft.com/office/officeart/2005/8/layout/hProcess10"/>
    <dgm:cxn modelId="{34871972-A9E1-435E-A589-800B43B73B18}" type="presParOf" srcId="{86EDD20C-800C-4E7C-809C-6373FA2CC9F1}" destId="{71AA5C0A-E179-4196-9F6A-129C7215B5ED}" srcOrd="0" destOrd="0" presId="urn:microsoft.com/office/officeart/2005/8/layout/hProcess10"/>
    <dgm:cxn modelId="{C9C0C027-7D43-4C43-8783-E4604EDA514E}" type="presParOf" srcId="{CD5B0B4A-D3A4-498A-BBD7-1D66EA39DDBE}" destId="{86983D85-AEC9-4473-ADD4-B098F11B2D65}" srcOrd="4" destOrd="0" presId="urn:microsoft.com/office/officeart/2005/8/layout/hProcess10"/>
    <dgm:cxn modelId="{2E022F7F-2CA7-48BD-9344-85B1BD639F37}" type="presParOf" srcId="{86983D85-AEC9-4473-ADD4-B098F11B2D65}" destId="{DBF83445-896E-44C2-9C4F-E15BDC3ADB06}" srcOrd="0" destOrd="0" presId="urn:microsoft.com/office/officeart/2005/8/layout/hProcess10"/>
    <dgm:cxn modelId="{A9199FA6-AB10-4808-A772-7D3C51094C28}" type="presParOf" srcId="{86983D85-AEC9-4473-ADD4-B098F11B2D65}" destId="{218D8D94-5363-4C52-BBFB-AB46CD4D69DE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5E4D9C1-11B4-438E-813F-944C196C5389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CE592C-D293-40BE-88E5-383E7DA6912F}">
      <dgm:prSet phldrT="[Text]" custT="1"/>
      <dgm:spPr>
        <a:blipFill>
          <a:blip xmlns:r="http://schemas.openxmlformats.org/officeDocument/2006/relationships" r:embed="rId1"/>
          <a:stretch>
            <a:fillRect l="-244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6CAE6959-9C12-41A4-A8E9-B8F39CA164D9}" type="parTrans" cxnId="{7FD92A7B-ADFC-46F9-8BB1-37DC20F9253F}">
      <dgm:prSet/>
      <dgm:spPr/>
      <dgm:t>
        <a:bodyPr/>
        <a:lstStyle/>
        <a:p>
          <a:endParaRPr lang="en-US"/>
        </a:p>
      </dgm:t>
    </dgm:pt>
    <dgm:pt modelId="{DB8F9FF5-AB32-479E-9C88-920867707CE7}" type="sibTrans" cxnId="{7FD92A7B-ADFC-46F9-8BB1-37DC20F9253F}">
      <dgm:prSet/>
      <dgm:spPr/>
      <dgm:t>
        <a:bodyPr/>
        <a:lstStyle/>
        <a:p>
          <a:endParaRPr lang="en-US"/>
        </a:p>
      </dgm:t>
    </dgm:pt>
    <dgm:pt modelId="{D32FA2EE-7BFC-455F-A7A3-CD3AEA2E161F}">
      <dgm:prSet phldrT="[Text]" custT="1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55812428-A1B9-4D1C-8796-9DC61294CB1F}" type="parTrans" cxnId="{3D99CC90-1329-4F65-ACB0-E2096D233B36}">
      <dgm:prSet/>
      <dgm:spPr/>
      <dgm:t>
        <a:bodyPr/>
        <a:lstStyle/>
        <a:p>
          <a:endParaRPr lang="en-US"/>
        </a:p>
      </dgm:t>
    </dgm:pt>
    <dgm:pt modelId="{A11E5CEC-2AC2-40BA-B453-74406F30F6CD}" type="sibTrans" cxnId="{3D99CC90-1329-4F65-ACB0-E2096D233B36}">
      <dgm:prSet/>
      <dgm:spPr/>
      <dgm:t>
        <a:bodyPr/>
        <a:lstStyle/>
        <a:p>
          <a:endParaRPr lang="en-US"/>
        </a:p>
      </dgm:t>
    </dgm:pt>
    <dgm:pt modelId="{BB79F104-3594-468B-8242-E8E2559AD8D2}">
      <dgm:prSet phldrT="[Text]" custT="1"/>
      <dgm:spPr>
        <a:blipFill>
          <a:blip xmlns:r="http://schemas.openxmlformats.org/officeDocument/2006/relationships" r:embed="rId2"/>
          <a:stretch>
            <a:fillRect l="-601"/>
          </a:stretch>
        </a:blip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F7DDD8F0-2087-4B05-8C0F-434A415DF753}" type="parTrans" cxnId="{A43E1520-1FD5-4E69-A46E-9530A798E76A}">
      <dgm:prSet/>
      <dgm:spPr/>
      <dgm:t>
        <a:bodyPr/>
        <a:lstStyle/>
        <a:p>
          <a:endParaRPr lang="en-US"/>
        </a:p>
      </dgm:t>
    </dgm:pt>
    <dgm:pt modelId="{C5D22A9A-BAE8-48FF-90D0-178D4A604C2E}" type="sibTrans" cxnId="{A43E1520-1FD5-4E69-A46E-9530A798E76A}">
      <dgm:prSet/>
      <dgm:spPr/>
      <dgm:t>
        <a:bodyPr/>
        <a:lstStyle/>
        <a:p>
          <a:endParaRPr lang="en-US"/>
        </a:p>
      </dgm:t>
    </dgm:pt>
    <dgm:pt modelId="{F6BBA1AE-B208-4A22-8265-CE906BFCAC3A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92FDF8F9-223C-47F4-A877-FDE4D0046DB6}" type="parTrans" cxnId="{23BF0158-D15F-460B-A944-9F23260ED607}">
      <dgm:prSet/>
      <dgm:spPr/>
      <dgm:t>
        <a:bodyPr/>
        <a:lstStyle/>
        <a:p>
          <a:endParaRPr lang="en-US"/>
        </a:p>
      </dgm:t>
    </dgm:pt>
    <dgm:pt modelId="{AECADB15-6864-466A-83F2-E36773952DE5}" type="sibTrans" cxnId="{23BF0158-D15F-460B-A944-9F23260ED607}">
      <dgm:prSet/>
      <dgm:spPr/>
      <dgm:t>
        <a:bodyPr/>
        <a:lstStyle/>
        <a:p>
          <a:endParaRPr lang="en-US"/>
        </a:p>
      </dgm:t>
    </dgm:pt>
    <dgm:pt modelId="{36057CB6-B84B-462E-A34B-1434FCB1D49C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BEEC6063-B00B-407A-BF9F-84C214152943}" type="parTrans" cxnId="{F057B132-4B53-4E60-9903-145DA34B2290}">
      <dgm:prSet/>
      <dgm:spPr/>
      <dgm:t>
        <a:bodyPr/>
        <a:lstStyle/>
        <a:p>
          <a:endParaRPr lang="en-US"/>
        </a:p>
      </dgm:t>
    </dgm:pt>
    <dgm:pt modelId="{25E1E1BA-EA74-4866-8A9E-AEC3C961BBC3}" type="sibTrans" cxnId="{F057B132-4B53-4E60-9903-145DA34B2290}">
      <dgm:prSet/>
      <dgm:spPr/>
      <dgm:t>
        <a:bodyPr/>
        <a:lstStyle/>
        <a:p>
          <a:endParaRPr lang="en-US"/>
        </a:p>
      </dgm:t>
    </dgm:pt>
    <dgm:pt modelId="{67406207-DDE9-4A16-BBB0-1023F9C84E14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>
            <a:buNone/>
          </a:pPr>
          <a:r>
            <a:rPr lang="en-US" sz="1800" dirty="0">
              <a:latin typeface="Montserrat" panose="00000500000000000000" pitchFamily="2" charset="0"/>
            </a:rPr>
            <a:t>III. Filter and Optimize</a:t>
          </a:r>
        </a:p>
      </dgm:t>
    </dgm:pt>
    <dgm:pt modelId="{B68E40E9-5250-4E5B-88B4-A5920E055D51}" type="parTrans" cxnId="{EBC61535-3806-4D58-98AB-E1AEF7C70DD6}">
      <dgm:prSet/>
      <dgm:spPr/>
      <dgm:t>
        <a:bodyPr/>
        <a:lstStyle/>
        <a:p>
          <a:endParaRPr lang="en-US"/>
        </a:p>
      </dgm:t>
    </dgm:pt>
    <dgm:pt modelId="{A4A97063-5D45-42DC-84DE-FEA9266760E1}" type="sibTrans" cxnId="{EBC61535-3806-4D58-98AB-E1AEF7C70DD6}">
      <dgm:prSet/>
      <dgm:spPr/>
      <dgm:t>
        <a:bodyPr/>
        <a:lstStyle/>
        <a:p>
          <a:endParaRPr lang="en-US"/>
        </a:p>
      </dgm:t>
    </dgm:pt>
    <dgm:pt modelId="{F9EC9EFA-C875-4EE2-85ED-B80695123CA6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US" sz="1200" dirty="0">
              <a:latin typeface="Montserrat" panose="00000500000000000000" pitchFamily="2" charset="0"/>
            </a:rPr>
            <a:t> Desired harmonics</a:t>
          </a:r>
        </a:p>
      </dgm:t>
    </dgm:pt>
    <dgm:pt modelId="{6F44904E-F14B-4CA8-8004-87264ABED279}" type="parTrans" cxnId="{C7DD553D-CF27-464F-BDBD-1E5F5354A456}">
      <dgm:prSet/>
      <dgm:spPr/>
      <dgm:t>
        <a:bodyPr/>
        <a:lstStyle/>
        <a:p>
          <a:endParaRPr lang="en-US"/>
        </a:p>
      </dgm:t>
    </dgm:pt>
    <dgm:pt modelId="{C8693E29-F3D0-4570-A6CB-1AD161E1093B}" type="sibTrans" cxnId="{C7DD553D-CF27-464F-BDBD-1E5F5354A456}">
      <dgm:prSet/>
      <dgm:spPr/>
      <dgm:t>
        <a:bodyPr/>
        <a:lstStyle/>
        <a:p>
          <a:endParaRPr lang="en-US"/>
        </a:p>
      </dgm:t>
    </dgm:pt>
    <dgm:pt modelId="{F684C5A9-F023-4012-AED2-4D32AE065817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>
            <a:buFont typeface="+mj-lt"/>
            <a:buAutoNum type="arabicPeriod"/>
          </a:pPr>
          <a:r>
            <a:rPr lang="en-US" sz="1200" dirty="0">
              <a:latin typeface="Montserrat" panose="00000500000000000000" pitchFamily="2" charset="0"/>
            </a:rPr>
            <a:t> Desired magnet parameters</a:t>
          </a:r>
        </a:p>
      </dgm:t>
    </dgm:pt>
    <dgm:pt modelId="{2CD68F34-3A77-4296-A5F1-50E8A04307C3}" type="parTrans" cxnId="{610E8045-8AE1-407C-93A9-4478203543F5}">
      <dgm:prSet/>
      <dgm:spPr/>
      <dgm:t>
        <a:bodyPr/>
        <a:lstStyle/>
        <a:p>
          <a:endParaRPr lang="en-US"/>
        </a:p>
      </dgm:t>
    </dgm:pt>
    <dgm:pt modelId="{A367F24C-AA98-407A-AEF8-CA3CE26EB48F}" type="sibTrans" cxnId="{610E8045-8AE1-407C-93A9-4478203543F5}">
      <dgm:prSet/>
      <dgm:spPr/>
      <dgm:t>
        <a:bodyPr/>
        <a:lstStyle/>
        <a:p>
          <a:endParaRPr lang="en-US"/>
        </a:p>
      </dgm:t>
    </dgm:pt>
    <dgm:pt modelId="{5CCADB95-9BE1-427B-8FEA-28B01B675B99}">
      <dgm:prSet phldrT="[Text]" custT="1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22FA607C-7F54-42FB-97D2-A72D581E91BB}" type="parTrans" cxnId="{7976EF20-1AB3-4D85-922B-185398EB792D}">
      <dgm:prSet/>
      <dgm:spPr/>
      <dgm:t>
        <a:bodyPr/>
        <a:lstStyle/>
        <a:p>
          <a:endParaRPr lang="en-US"/>
        </a:p>
      </dgm:t>
    </dgm:pt>
    <dgm:pt modelId="{1FBBE380-A707-4724-9069-6F77B2F3DB94}" type="sibTrans" cxnId="{7976EF20-1AB3-4D85-922B-185398EB792D}">
      <dgm:prSet/>
      <dgm:spPr/>
      <dgm:t>
        <a:bodyPr/>
        <a:lstStyle/>
        <a:p>
          <a:endParaRPr lang="en-US"/>
        </a:p>
      </dgm:t>
    </dgm:pt>
    <dgm:pt modelId="{3B71BA6C-E2D2-4469-A848-DAA66D0F91AC}">
      <dgm:prSet phldrT="[Text]" custT="1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C703AAC7-26A8-4B08-964D-C687B101410D}" type="parTrans" cxnId="{4A315EF8-EAE7-41E8-9F46-DFCB820A39B5}">
      <dgm:prSet/>
      <dgm:spPr/>
      <dgm:t>
        <a:bodyPr/>
        <a:lstStyle/>
        <a:p>
          <a:endParaRPr lang="en-US"/>
        </a:p>
      </dgm:t>
    </dgm:pt>
    <dgm:pt modelId="{3F61A5BD-D8A1-4D7A-88F9-0067DECC52C0}" type="sibTrans" cxnId="{4A315EF8-EAE7-41E8-9F46-DFCB820A39B5}">
      <dgm:prSet/>
      <dgm:spPr/>
      <dgm:t>
        <a:bodyPr/>
        <a:lstStyle/>
        <a:p>
          <a:endParaRPr lang="en-US"/>
        </a:p>
      </dgm:t>
    </dgm:pt>
    <dgm:pt modelId="{CB43848E-A9E4-4CE2-97D9-EA140CC5FAC8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GB">
              <a:noFill/>
            </a:rPr>
            <a:t> </a:t>
          </a:r>
        </a:p>
      </dgm:t>
    </dgm:pt>
    <dgm:pt modelId="{B6AA912B-5617-418C-A23E-009A9B68CA2F}" type="parTrans" cxnId="{0BB3C7AD-3D40-4390-8153-35F8B98E00E6}">
      <dgm:prSet/>
      <dgm:spPr/>
      <dgm:t>
        <a:bodyPr/>
        <a:lstStyle/>
        <a:p>
          <a:endParaRPr lang="en-US"/>
        </a:p>
      </dgm:t>
    </dgm:pt>
    <dgm:pt modelId="{DB4685EC-08F2-49E8-9B10-367AC9E18A3F}" type="sibTrans" cxnId="{0BB3C7AD-3D40-4390-8153-35F8B98E00E6}">
      <dgm:prSet/>
      <dgm:spPr/>
      <dgm:t>
        <a:bodyPr/>
        <a:lstStyle/>
        <a:p>
          <a:endParaRPr lang="en-US"/>
        </a:p>
      </dgm:t>
    </dgm:pt>
    <dgm:pt modelId="{4894B5F3-A080-48D9-B647-1C9C5FCD7F05}">
      <dgm:prSet phldrT="[Text]" custT="1"/>
      <dgm:spPr/>
      <dgm:t>
        <a:bodyPr/>
        <a:lstStyle/>
        <a:p>
          <a:r>
            <a:rPr lang="en-GB">
              <a:noFill/>
            </a:rPr>
            <a:t> </a:t>
          </a:r>
        </a:p>
      </dgm:t>
    </dgm:pt>
    <dgm:pt modelId="{C5085AD2-B945-4CD0-A150-B25BC84CF09A}" type="sibTrans" cxnId="{FFC96BE5-6EE6-4F00-8E96-CAEBDBD93075}">
      <dgm:prSet/>
      <dgm:spPr/>
      <dgm:t>
        <a:bodyPr/>
        <a:lstStyle/>
        <a:p>
          <a:endParaRPr lang="en-US"/>
        </a:p>
      </dgm:t>
    </dgm:pt>
    <dgm:pt modelId="{3069F3A6-C81B-42C9-9ED5-F19A4CDA1833}" type="parTrans" cxnId="{FFC96BE5-6EE6-4F00-8E96-CAEBDBD93075}">
      <dgm:prSet/>
      <dgm:spPr/>
      <dgm:t>
        <a:bodyPr/>
        <a:lstStyle/>
        <a:p>
          <a:endParaRPr lang="en-US"/>
        </a:p>
      </dgm:t>
    </dgm:pt>
    <dgm:pt modelId="{CD5B0B4A-D3A4-498A-BBD7-1D66EA39DDBE}" type="pres">
      <dgm:prSet presAssocID="{05E4D9C1-11B4-438E-813F-944C196C5389}" presName="Name0" presStyleCnt="0">
        <dgm:presLayoutVars>
          <dgm:dir/>
          <dgm:resizeHandles val="exact"/>
        </dgm:presLayoutVars>
      </dgm:prSet>
      <dgm:spPr/>
    </dgm:pt>
    <dgm:pt modelId="{C3A7929B-428F-49E0-B988-D56DEF29FD14}" type="pres">
      <dgm:prSet presAssocID="{E6CE592C-D293-40BE-88E5-383E7DA6912F}" presName="composite" presStyleCnt="0"/>
      <dgm:spPr/>
    </dgm:pt>
    <dgm:pt modelId="{A9B0282B-3F57-4607-9B5C-34E207A2D1F7}" type="pres">
      <dgm:prSet presAssocID="{E6CE592C-D293-40BE-88E5-383E7DA6912F}" presName="imagSh" presStyleLbl="bgImgPlace1" presStyleIdx="0" presStyleCnt="3" custScaleX="180959" custScaleY="279954" custLinFactNeighborX="11163" custLinFactNeighborY="16316"/>
      <dgm:spPr/>
    </dgm:pt>
    <dgm:pt modelId="{2153A6ED-D3E4-40ED-882F-8D02466D0E70}" type="pres">
      <dgm:prSet presAssocID="{E6CE592C-D293-40BE-88E5-383E7DA6912F}" presName="txNode" presStyleLbl="node1" presStyleIdx="0" presStyleCnt="3" custScaleX="150954" custScaleY="127146" custLinFactY="-74435" custLinFactNeighborX="-14155" custLinFactNeighborY="-100000">
        <dgm:presLayoutVars>
          <dgm:bulletEnabled val="1"/>
        </dgm:presLayoutVars>
      </dgm:prSet>
      <dgm:spPr/>
    </dgm:pt>
    <dgm:pt modelId="{6A59118A-D72E-468B-A637-B01D6F9133D1}" type="pres">
      <dgm:prSet presAssocID="{DB8F9FF5-AB32-479E-9C88-920867707CE7}" presName="sibTrans" presStyleLbl="sibTrans2D1" presStyleIdx="0" presStyleCnt="2"/>
      <dgm:spPr/>
    </dgm:pt>
    <dgm:pt modelId="{E5162F72-74A3-4100-9E35-C252ECF0E9AA}" type="pres">
      <dgm:prSet presAssocID="{DB8F9FF5-AB32-479E-9C88-920867707CE7}" presName="connTx" presStyleLbl="sibTrans2D1" presStyleIdx="0" presStyleCnt="2"/>
      <dgm:spPr/>
    </dgm:pt>
    <dgm:pt modelId="{BCE0D056-B4B7-4FE9-A713-6BB18C910100}" type="pres">
      <dgm:prSet presAssocID="{BB79F104-3594-468B-8242-E8E2559AD8D2}" presName="composite" presStyleCnt="0"/>
      <dgm:spPr/>
    </dgm:pt>
    <dgm:pt modelId="{E426656B-AB19-4477-9EFF-3860F07FF03A}" type="pres">
      <dgm:prSet presAssocID="{BB79F104-3594-468B-8242-E8E2559AD8D2}" presName="imagSh" presStyleLbl="bgImgPlace1" presStyleIdx="1" presStyleCnt="3" custScaleX="229445" custScaleY="281688" custLinFactNeighborX="11163" custLinFactNeighborY="17604"/>
      <dgm:spPr>
        <a:solidFill>
          <a:schemeClr val="accent3">
            <a:lumMod val="20000"/>
            <a:lumOff val="80000"/>
          </a:schemeClr>
        </a:solidFill>
      </dgm:spPr>
    </dgm:pt>
    <dgm:pt modelId="{D76593BE-7F2E-4B07-8531-3C8D8B47B766}" type="pres">
      <dgm:prSet presAssocID="{BB79F104-3594-468B-8242-E8E2559AD8D2}" presName="txNode" presStyleLbl="node1" presStyleIdx="1" presStyleCnt="3" custScaleX="184812" custScaleY="100121" custLinFactY="-73231" custLinFactNeighborX="-14155" custLinFactNeighborY="-100000">
        <dgm:presLayoutVars>
          <dgm:bulletEnabled val="1"/>
        </dgm:presLayoutVars>
      </dgm:prSet>
      <dgm:spPr/>
    </dgm:pt>
    <dgm:pt modelId="{86EDD20C-800C-4E7C-809C-6373FA2CC9F1}" type="pres">
      <dgm:prSet presAssocID="{C5D22A9A-BAE8-48FF-90D0-178D4A604C2E}" presName="sibTrans" presStyleLbl="sibTrans2D1" presStyleIdx="1" presStyleCnt="2" custScaleX="143495"/>
      <dgm:spPr/>
    </dgm:pt>
    <dgm:pt modelId="{71AA5C0A-E179-4196-9F6A-129C7215B5ED}" type="pres">
      <dgm:prSet presAssocID="{C5D22A9A-BAE8-48FF-90D0-178D4A604C2E}" presName="connTx" presStyleLbl="sibTrans2D1" presStyleIdx="1" presStyleCnt="2"/>
      <dgm:spPr/>
    </dgm:pt>
    <dgm:pt modelId="{86983D85-AEC9-4473-ADD4-B098F11B2D65}" type="pres">
      <dgm:prSet presAssocID="{67406207-DDE9-4A16-BBB0-1023F9C84E14}" presName="composite" presStyleCnt="0"/>
      <dgm:spPr/>
    </dgm:pt>
    <dgm:pt modelId="{DBF83445-896E-44C2-9C4F-E15BDC3ADB06}" type="pres">
      <dgm:prSet presAssocID="{67406207-DDE9-4A16-BBB0-1023F9C84E14}" presName="imagSh" presStyleLbl="bgImgPlace1" presStyleIdx="2" presStyleCnt="3" custScaleX="180959" custScaleY="277378" custLinFactNeighborX="11163" custLinFactNeighborY="17604"/>
      <dgm:spPr>
        <a:solidFill>
          <a:schemeClr val="accent5">
            <a:lumMod val="20000"/>
            <a:lumOff val="80000"/>
          </a:schemeClr>
        </a:solidFill>
      </dgm:spPr>
    </dgm:pt>
    <dgm:pt modelId="{218D8D94-5363-4C52-BBFB-AB46CD4D69DE}" type="pres">
      <dgm:prSet presAssocID="{67406207-DDE9-4A16-BBB0-1023F9C84E14}" presName="txNode" presStyleLbl="node1" presStyleIdx="2" presStyleCnt="3" custScaleX="158000" custScaleY="77536" custLinFactY="-82556" custLinFactNeighborX="-18345" custLinFactNeighborY="-100000">
        <dgm:presLayoutVars>
          <dgm:bulletEnabled val="1"/>
        </dgm:presLayoutVars>
      </dgm:prSet>
      <dgm:spPr/>
    </dgm:pt>
  </dgm:ptLst>
  <dgm:cxnLst>
    <dgm:cxn modelId="{4B1C1C05-A3B7-4173-990E-9D85AD1790E2}" type="presOf" srcId="{5CCADB95-9BE1-427B-8FEA-28B01B675B99}" destId="{2153A6ED-D3E4-40ED-882F-8D02466D0E70}" srcOrd="0" destOrd="3" presId="urn:microsoft.com/office/officeart/2005/8/layout/hProcess10"/>
    <dgm:cxn modelId="{63388715-ED82-42E0-AEF1-BD3A9FB49F21}" type="presOf" srcId="{E6CE592C-D293-40BE-88E5-383E7DA6912F}" destId="{2153A6ED-D3E4-40ED-882F-8D02466D0E70}" srcOrd="0" destOrd="0" presId="urn:microsoft.com/office/officeart/2005/8/layout/hProcess10"/>
    <dgm:cxn modelId="{FCD8C917-BA3E-4973-93A0-1AB65ACAC71E}" type="presOf" srcId="{CB43848E-A9E4-4CE2-97D9-EA140CC5FAC8}" destId="{D76593BE-7F2E-4B07-8531-3C8D8B47B766}" srcOrd="0" destOrd="3" presId="urn:microsoft.com/office/officeart/2005/8/layout/hProcess10"/>
    <dgm:cxn modelId="{A43E1520-1FD5-4E69-A46E-9530A798E76A}" srcId="{05E4D9C1-11B4-438E-813F-944C196C5389}" destId="{BB79F104-3594-468B-8242-E8E2559AD8D2}" srcOrd="1" destOrd="0" parTransId="{F7DDD8F0-2087-4B05-8C0F-434A415DF753}" sibTransId="{C5D22A9A-BAE8-48FF-90D0-178D4A604C2E}"/>
    <dgm:cxn modelId="{7976EF20-1AB3-4D85-922B-185398EB792D}" srcId="{E6CE592C-D293-40BE-88E5-383E7DA6912F}" destId="{5CCADB95-9BE1-427B-8FEA-28B01B675B99}" srcOrd="2" destOrd="0" parTransId="{22FA607C-7F54-42FB-97D2-A72D581E91BB}" sibTransId="{1FBBE380-A707-4724-9069-6F77B2F3DB94}"/>
    <dgm:cxn modelId="{A9034A2B-60AF-413F-8098-11BF473EEB40}" type="presOf" srcId="{3B71BA6C-E2D2-4469-A848-DAA66D0F91AC}" destId="{2153A6ED-D3E4-40ED-882F-8D02466D0E70}" srcOrd="0" destOrd="4" presId="urn:microsoft.com/office/officeart/2005/8/layout/hProcess10"/>
    <dgm:cxn modelId="{DFD26D2C-E555-4C92-ABBF-CC00898B6F67}" type="presOf" srcId="{F684C5A9-F023-4012-AED2-4D32AE065817}" destId="{218D8D94-5363-4C52-BBFB-AB46CD4D69DE}" srcOrd="0" destOrd="2" presId="urn:microsoft.com/office/officeart/2005/8/layout/hProcess10"/>
    <dgm:cxn modelId="{F057B132-4B53-4E60-9903-145DA34B2290}" srcId="{BB79F104-3594-468B-8242-E8E2559AD8D2}" destId="{36057CB6-B84B-462E-A34B-1434FCB1D49C}" srcOrd="1" destOrd="0" parTransId="{BEEC6063-B00B-407A-BF9F-84C214152943}" sibTransId="{25E1E1BA-EA74-4866-8A9E-AEC3C961BBC3}"/>
    <dgm:cxn modelId="{EBC61535-3806-4D58-98AB-E1AEF7C70DD6}" srcId="{05E4D9C1-11B4-438E-813F-944C196C5389}" destId="{67406207-DDE9-4A16-BBB0-1023F9C84E14}" srcOrd="2" destOrd="0" parTransId="{B68E40E9-5250-4E5B-88B4-A5920E055D51}" sibTransId="{A4A97063-5D45-42DC-84DE-FEA9266760E1}"/>
    <dgm:cxn modelId="{8F9BBA37-2135-4DC2-994B-1EE0304CB029}" type="presOf" srcId="{DB8F9FF5-AB32-479E-9C88-920867707CE7}" destId="{E5162F72-74A3-4100-9E35-C252ECF0E9AA}" srcOrd="1" destOrd="0" presId="urn:microsoft.com/office/officeart/2005/8/layout/hProcess10"/>
    <dgm:cxn modelId="{C7DD553D-CF27-464F-BDBD-1E5F5354A456}" srcId="{67406207-DDE9-4A16-BBB0-1023F9C84E14}" destId="{F9EC9EFA-C875-4EE2-85ED-B80695123CA6}" srcOrd="0" destOrd="0" parTransId="{6F44904E-F14B-4CA8-8004-87264ABED279}" sibTransId="{C8693E29-F3D0-4570-A6CB-1AD161E1093B}"/>
    <dgm:cxn modelId="{EE02E35D-2495-40D9-A192-1E3FAD20FDE9}" type="presOf" srcId="{F9EC9EFA-C875-4EE2-85ED-B80695123CA6}" destId="{218D8D94-5363-4C52-BBFB-AB46CD4D69DE}" srcOrd="0" destOrd="1" presId="urn:microsoft.com/office/officeart/2005/8/layout/hProcess10"/>
    <dgm:cxn modelId="{610E8045-8AE1-407C-93A9-4478203543F5}" srcId="{67406207-DDE9-4A16-BBB0-1023F9C84E14}" destId="{F684C5A9-F023-4012-AED2-4D32AE065817}" srcOrd="1" destOrd="0" parTransId="{2CD68F34-3A77-4296-A5F1-50E8A04307C3}" sibTransId="{A367F24C-AA98-407A-AEF8-CA3CE26EB48F}"/>
    <dgm:cxn modelId="{0C37084B-2E3D-457E-BBCC-96583634EE1A}" type="presOf" srcId="{4894B5F3-A080-48D9-B647-1C9C5FCD7F05}" destId="{2153A6ED-D3E4-40ED-882F-8D02466D0E70}" srcOrd="0" destOrd="1" presId="urn:microsoft.com/office/officeart/2005/8/layout/hProcess10"/>
    <dgm:cxn modelId="{1D86C253-C5BB-41EE-827B-B6A44F2D77CA}" type="presOf" srcId="{67406207-DDE9-4A16-BBB0-1023F9C84E14}" destId="{218D8D94-5363-4C52-BBFB-AB46CD4D69DE}" srcOrd="0" destOrd="0" presId="urn:microsoft.com/office/officeart/2005/8/layout/hProcess10"/>
    <dgm:cxn modelId="{23BF0158-D15F-460B-A944-9F23260ED607}" srcId="{BB79F104-3594-468B-8242-E8E2559AD8D2}" destId="{F6BBA1AE-B208-4A22-8265-CE906BFCAC3A}" srcOrd="0" destOrd="0" parTransId="{92FDF8F9-223C-47F4-A877-FDE4D0046DB6}" sibTransId="{AECADB15-6864-466A-83F2-E36773952DE5}"/>
    <dgm:cxn modelId="{7FD92A7B-ADFC-46F9-8BB1-37DC20F9253F}" srcId="{05E4D9C1-11B4-438E-813F-944C196C5389}" destId="{E6CE592C-D293-40BE-88E5-383E7DA6912F}" srcOrd="0" destOrd="0" parTransId="{6CAE6959-9C12-41A4-A8E9-B8F39CA164D9}" sibTransId="{DB8F9FF5-AB32-479E-9C88-920867707CE7}"/>
    <dgm:cxn modelId="{4D53827C-BEA1-4919-9903-BAC5B9C3A470}" type="presOf" srcId="{DB8F9FF5-AB32-479E-9C88-920867707CE7}" destId="{6A59118A-D72E-468B-A637-B01D6F9133D1}" srcOrd="0" destOrd="0" presId="urn:microsoft.com/office/officeart/2005/8/layout/hProcess10"/>
    <dgm:cxn modelId="{3D99CC90-1329-4F65-ACB0-E2096D233B36}" srcId="{E6CE592C-D293-40BE-88E5-383E7DA6912F}" destId="{D32FA2EE-7BFC-455F-A7A3-CD3AEA2E161F}" srcOrd="1" destOrd="0" parTransId="{55812428-A1B9-4D1C-8796-9DC61294CB1F}" sibTransId="{A11E5CEC-2AC2-40BA-B453-74406F30F6CD}"/>
    <dgm:cxn modelId="{47F4BBA8-E5BC-4394-BCB8-D8DA214AA451}" type="presOf" srcId="{05E4D9C1-11B4-438E-813F-944C196C5389}" destId="{CD5B0B4A-D3A4-498A-BBD7-1D66EA39DDBE}" srcOrd="0" destOrd="0" presId="urn:microsoft.com/office/officeart/2005/8/layout/hProcess10"/>
    <dgm:cxn modelId="{0BB3C7AD-3D40-4390-8153-35F8B98E00E6}" srcId="{BB79F104-3594-468B-8242-E8E2559AD8D2}" destId="{CB43848E-A9E4-4CE2-97D9-EA140CC5FAC8}" srcOrd="2" destOrd="0" parTransId="{B6AA912B-5617-418C-A23E-009A9B68CA2F}" sibTransId="{DB4685EC-08F2-49E8-9B10-367AC9E18A3F}"/>
    <dgm:cxn modelId="{F471CDCA-1B20-4EEE-9DC0-E88981DC2116}" type="presOf" srcId="{C5D22A9A-BAE8-48FF-90D0-178D4A604C2E}" destId="{86EDD20C-800C-4E7C-809C-6373FA2CC9F1}" srcOrd="0" destOrd="0" presId="urn:microsoft.com/office/officeart/2005/8/layout/hProcess10"/>
    <dgm:cxn modelId="{5F0636D5-D6A4-4022-BFBB-A267E373611B}" type="presOf" srcId="{BB79F104-3594-468B-8242-E8E2559AD8D2}" destId="{D76593BE-7F2E-4B07-8531-3C8D8B47B766}" srcOrd="0" destOrd="0" presId="urn:microsoft.com/office/officeart/2005/8/layout/hProcess10"/>
    <dgm:cxn modelId="{45B61DE1-20CA-4338-A979-D1FEEE84294E}" type="presOf" srcId="{C5D22A9A-BAE8-48FF-90D0-178D4A604C2E}" destId="{71AA5C0A-E179-4196-9F6A-129C7215B5ED}" srcOrd="1" destOrd="0" presId="urn:microsoft.com/office/officeart/2005/8/layout/hProcess10"/>
    <dgm:cxn modelId="{9096A4E3-6172-48B8-A715-D525CE696B32}" type="presOf" srcId="{36057CB6-B84B-462E-A34B-1434FCB1D49C}" destId="{D76593BE-7F2E-4B07-8531-3C8D8B47B766}" srcOrd="0" destOrd="2" presId="urn:microsoft.com/office/officeart/2005/8/layout/hProcess10"/>
    <dgm:cxn modelId="{FFC96BE5-6EE6-4F00-8E96-CAEBDBD93075}" srcId="{E6CE592C-D293-40BE-88E5-383E7DA6912F}" destId="{4894B5F3-A080-48D9-B647-1C9C5FCD7F05}" srcOrd="0" destOrd="0" parTransId="{3069F3A6-C81B-42C9-9ED5-F19A4CDA1833}" sibTransId="{C5085AD2-B945-4CD0-A150-B25BC84CF09A}"/>
    <dgm:cxn modelId="{16E018E7-0ED7-4A16-83DA-6C27CA846E27}" type="presOf" srcId="{D32FA2EE-7BFC-455F-A7A3-CD3AEA2E161F}" destId="{2153A6ED-D3E4-40ED-882F-8D02466D0E70}" srcOrd="0" destOrd="2" presId="urn:microsoft.com/office/officeart/2005/8/layout/hProcess10"/>
    <dgm:cxn modelId="{EC20E9EF-9A78-4B15-88DA-1616C776021B}" type="presOf" srcId="{F6BBA1AE-B208-4A22-8265-CE906BFCAC3A}" destId="{D76593BE-7F2E-4B07-8531-3C8D8B47B766}" srcOrd="0" destOrd="1" presId="urn:microsoft.com/office/officeart/2005/8/layout/hProcess10"/>
    <dgm:cxn modelId="{4A315EF8-EAE7-41E8-9F46-DFCB820A39B5}" srcId="{E6CE592C-D293-40BE-88E5-383E7DA6912F}" destId="{3B71BA6C-E2D2-4469-A848-DAA66D0F91AC}" srcOrd="3" destOrd="0" parTransId="{C703AAC7-26A8-4B08-964D-C687B101410D}" sibTransId="{3F61A5BD-D8A1-4D7A-88F9-0067DECC52C0}"/>
    <dgm:cxn modelId="{46952CD3-03BD-4B84-A8E5-A2F049B15AA9}" type="presParOf" srcId="{CD5B0B4A-D3A4-498A-BBD7-1D66EA39DDBE}" destId="{C3A7929B-428F-49E0-B988-D56DEF29FD14}" srcOrd="0" destOrd="0" presId="urn:microsoft.com/office/officeart/2005/8/layout/hProcess10"/>
    <dgm:cxn modelId="{FDCD8CC4-19AC-434C-951E-DA32275DEC10}" type="presParOf" srcId="{C3A7929B-428F-49E0-B988-D56DEF29FD14}" destId="{A9B0282B-3F57-4607-9B5C-34E207A2D1F7}" srcOrd="0" destOrd="0" presId="urn:microsoft.com/office/officeart/2005/8/layout/hProcess10"/>
    <dgm:cxn modelId="{3EADE61B-6C6B-4A0D-B88B-B90637CCB753}" type="presParOf" srcId="{C3A7929B-428F-49E0-B988-D56DEF29FD14}" destId="{2153A6ED-D3E4-40ED-882F-8D02466D0E70}" srcOrd="1" destOrd="0" presId="urn:microsoft.com/office/officeart/2005/8/layout/hProcess10"/>
    <dgm:cxn modelId="{A7FE683F-C62C-4145-906F-E5F887BD8C96}" type="presParOf" srcId="{CD5B0B4A-D3A4-498A-BBD7-1D66EA39DDBE}" destId="{6A59118A-D72E-468B-A637-B01D6F9133D1}" srcOrd="1" destOrd="0" presId="urn:microsoft.com/office/officeart/2005/8/layout/hProcess10"/>
    <dgm:cxn modelId="{D7584602-E7C2-43F1-A141-E55980A023C6}" type="presParOf" srcId="{6A59118A-D72E-468B-A637-B01D6F9133D1}" destId="{E5162F72-74A3-4100-9E35-C252ECF0E9AA}" srcOrd="0" destOrd="0" presId="urn:microsoft.com/office/officeart/2005/8/layout/hProcess10"/>
    <dgm:cxn modelId="{F2502FA0-D6F5-40EC-BFA1-8C4D95BBAF9A}" type="presParOf" srcId="{CD5B0B4A-D3A4-498A-BBD7-1D66EA39DDBE}" destId="{BCE0D056-B4B7-4FE9-A713-6BB18C910100}" srcOrd="2" destOrd="0" presId="urn:microsoft.com/office/officeart/2005/8/layout/hProcess10"/>
    <dgm:cxn modelId="{C0224546-D37E-434C-A620-0E4454508ECA}" type="presParOf" srcId="{BCE0D056-B4B7-4FE9-A713-6BB18C910100}" destId="{E426656B-AB19-4477-9EFF-3860F07FF03A}" srcOrd="0" destOrd="0" presId="urn:microsoft.com/office/officeart/2005/8/layout/hProcess10"/>
    <dgm:cxn modelId="{4DE5BF2C-FAEE-4EDD-A369-683D6E89CA44}" type="presParOf" srcId="{BCE0D056-B4B7-4FE9-A713-6BB18C910100}" destId="{D76593BE-7F2E-4B07-8531-3C8D8B47B766}" srcOrd="1" destOrd="0" presId="urn:microsoft.com/office/officeart/2005/8/layout/hProcess10"/>
    <dgm:cxn modelId="{E96842CE-72C9-4C67-9092-8A8B57E63FF0}" type="presParOf" srcId="{CD5B0B4A-D3A4-498A-BBD7-1D66EA39DDBE}" destId="{86EDD20C-800C-4E7C-809C-6373FA2CC9F1}" srcOrd="3" destOrd="0" presId="urn:microsoft.com/office/officeart/2005/8/layout/hProcess10"/>
    <dgm:cxn modelId="{34871972-A9E1-435E-A589-800B43B73B18}" type="presParOf" srcId="{86EDD20C-800C-4E7C-809C-6373FA2CC9F1}" destId="{71AA5C0A-E179-4196-9F6A-129C7215B5ED}" srcOrd="0" destOrd="0" presId="urn:microsoft.com/office/officeart/2005/8/layout/hProcess10"/>
    <dgm:cxn modelId="{C9C0C027-7D43-4C43-8783-E4604EDA514E}" type="presParOf" srcId="{CD5B0B4A-D3A4-498A-BBD7-1D66EA39DDBE}" destId="{86983D85-AEC9-4473-ADD4-B098F11B2D65}" srcOrd="4" destOrd="0" presId="urn:microsoft.com/office/officeart/2005/8/layout/hProcess10"/>
    <dgm:cxn modelId="{2E022F7F-2CA7-48BD-9344-85B1BD639F37}" type="presParOf" srcId="{86983D85-AEC9-4473-ADD4-B098F11B2D65}" destId="{DBF83445-896E-44C2-9C4F-E15BDC3ADB06}" srcOrd="0" destOrd="0" presId="urn:microsoft.com/office/officeart/2005/8/layout/hProcess10"/>
    <dgm:cxn modelId="{A9199FA6-AB10-4808-A772-7D3C51094C28}" type="presParOf" srcId="{86983D85-AEC9-4473-ADD4-B098F11B2D65}" destId="{218D8D94-5363-4C52-BBFB-AB46CD4D69DE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F4C39B-BF1F-4E77-8EB6-42AA9B5DA33A}">
      <dsp:nvSpPr>
        <dsp:cNvPr id="0" name=""/>
        <dsp:cNvSpPr/>
      </dsp:nvSpPr>
      <dsp:spPr>
        <a:xfrm>
          <a:off x="-364476" y="-169657"/>
          <a:ext cx="4215099" cy="4215099"/>
        </a:xfrm>
        <a:prstGeom prst="circularArrow">
          <a:avLst>
            <a:gd name="adj1" fmla="val 5310"/>
            <a:gd name="adj2" fmla="val 343918"/>
            <a:gd name="adj3" fmla="val 12695751"/>
            <a:gd name="adj4" fmla="val 18075192"/>
            <a:gd name="adj5" fmla="val 6195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A74FA8-2346-46F6-8554-8845AD5C3B98}">
      <dsp:nvSpPr>
        <dsp:cNvPr id="0" name=""/>
        <dsp:cNvSpPr/>
      </dsp:nvSpPr>
      <dsp:spPr>
        <a:xfrm>
          <a:off x="348614" y="2099"/>
          <a:ext cx="2788916" cy="139445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Beam Optics Ideal Set of Magnets</a:t>
          </a:r>
          <a:endParaRPr lang="en-GB" sz="2100" kern="1200" dirty="0"/>
        </a:p>
      </dsp:txBody>
      <dsp:txXfrm>
        <a:off x="416686" y="70171"/>
        <a:ext cx="2652772" cy="1258314"/>
      </dsp:txXfrm>
    </dsp:sp>
    <dsp:sp modelId="{BBEDFD58-DA55-4AC3-A9F9-079835AFFBFC}">
      <dsp:nvSpPr>
        <dsp:cNvPr id="0" name=""/>
        <dsp:cNvSpPr/>
      </dsp:nvSpPr>
      <dsp:spPr>
        <a:xfrm>
          <a:off x="348614" y="2481136"/>
          <a:ext cx="2788916" cy="139445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Magnet Engineering Analysis (OK, not OK) </a:t>
          </a:r>
          <a:endParaRPr lang="en-GB" sz="2100" kern="1200" dirty="0"/>
        </a:p>
      </dsp:txBody>
      <dsp:txXfrm>
        <a:off x="416686" y="2549208"/>
        <a:ext cx="2652772" cy="12583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43F85B-A0F7-4676-A342-B0A60F17829C}">
      <dsp:nvSpPr>
        <dsp:cNvPr id="0" name=""/>
        <dsp:cNvSpPr/>
      </dsp:nvSpPr>
      <dsp:spPr>
        <a:xfrm>
          <a:off x="1010" y="1552648"/>
          <a:ext cx="883338" cy="353335"/>
        </a:xfrm>
        <a:prstGeom prst="homePlat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346" tIns="50673" rIns="25337" bIns="50673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 </a:t>
          </a:r>
          <a:endParaRPr lang="en-GB" sz="1900" kern="1200" dirty="0"/>
        </a:p>
      </dsp:txBody>
      <dsp:txXfrm>
        <a:off x="1010" y="1552648"/>
        <a:ext cx="795004" cy="353335"/>
      </dsp:txXfrm>
    </dsp:sp>
    <dsp:sp modelId="{C1673037-2133-4C5F-846B-718E9EC0051E}">
      <dsp:nvSpPr>
        <dsp:cNvPr id="0" name=""/>
        <dsp:cNvSpPr/>
      </dsp:nvSpPr>
      <dsp:spPr>
        <a:xfrm>
          <a:off x="707680" y="1552648"/>
          <a:ext cx="883338" cy="353335"/>
        </a:xfrm>
        <a:prstGeom prst="chevron">
          <a:avLst/>
        </a:prstGeom>
        <a:solidFill>
          <a:schemeClr val="accent1">
            <a:shade val="80000"/>
            <a:hueOff val="73975"/>
            <a:satOff val="10344"/>
            <a:lumOff val="1279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 </a:t>
          </a:r>
          <a:endParaRPr lang="en-GB" sz="1900" kern="1200" dirty="0"/>
        </a:p>
      </dsp:txBody>
      <dsp:txXfrm>
        <a:off x="884348" y="1552648"/>
        <a:ext cx="530003" cy="353335"/>
      </dsp:txXfrm>
    </dsp:sp>
    <dsp:sp modelId="{C90F6FA4-B9AB-4C5F-BC5E-ACD18D91D7BC}">
      <dsp:nvSpPr>
        <dsp:cNvPr id="0" name=""/>
        <dsp:cNvSpPr/>
      </dsp:nvSpPr>
      <dsp:spPr>
        <a:xfrm>
          <a:off x="1414351" y="1552648"/>
          <a:ext cx="883338" cy="353335"/>
        </a:xfrm>
        <a:prstGeom prst="chevron">
          <a:avLst/>
        </a:prstGeom>
        <a:solidFill>
          <a:schemeClr val="accent1">
            <a:shade val="80000"/>
            <a:hueOff val="147949"/>
            <a:satOff val="20687"/>
            <a:lumOff val="255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010" tIns="50673" rIns="25337" bIns="50673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 </a:t>
          </a:r>
          <a:endParaRPr lang="en-GB" sz="1900" kern="1200" dirty="0"/>
        </a:p>
      </dsp:txBody>
      <dsp:txXfrm>
        <a:off x="1591019" y="1552648"/>
        <a:ext cx="530003" cy="35333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19D053-DC0A-4EAD-AE13-88F7A1DC5625}">
      <dsp:nvSpPr>
        <dsp:cNvPr id="0" name=""/>
        <dsp:cNvSpPr/>
      </dsp:nvSpPr>
      <dsp:spPr>
        <a:xfrm>
          <a:off x="784386" y="908665"/>
          <a:ext cx="3536518" cy="3536518"/>
        </a:xfrm>
        <a:prstGeom prst="circularArrow">
          <a:avLst>
            <a:gd name="adj1" fmla="val 5689"/>
            <a:gd name="adj2" fmla="val 340510"/>
            <a:gd name="adj3" fmla="val 12544616"/>
            <a:gd name="adj4" fmla="val 18182703"/>
            <a:gd name="adj5" fmla="val 5908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AFB58F-807C-4988-BD70-86CC1E8362A6}">
      <dsp:nvSpPr>
        <dsp:cNvPr id="0" name=""/>
        <dsp:cNvSpPr/>
      </dsp:nvSpPr>
      <dsp:spPr>
        <a:xfrm>
          <a:off x="1341136" y="1083343"/>
          <a:ext cx="2423019" cy="12115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*Initial Constraint Space of Magnets</a:t>
          </a:r>
          <a:endParaRPr lang="en-GB" sz="1900" kern="1200" dirty="0"/>
        </a:p>
      </dsp:txBody>
      <dsp:txXfrm>
        <a:off x="1400277" y="1142484"/>
        <a:ext cx="2304737" cy="1093227"/>
      </dsp:txXfrm>
    </dsp:sp>
    <dsp:sp modelId="{C8747E7B-0547-4164-9513-8E02DD2DEFA0}">
      <dsp:nvSpPr>
        <dsp:cNvPr id="0" name=""/>
        <dsp:cNvSpPr/>
      </dsp:nvSpPr>
      <dsp:spPr>
        <a:xfrm>
          <a:off x="2682272" y="2697792"/>
          <a:ext cx="2423019" cy="121150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Beam Optics Ideal Constrained Set of Magnets</a:t>
          </a:r>
          <a:endParaRPr lang="en-GB" sz="1900" kern="1200" dirty="0"/>
        </a:p>
      </dsp:txBody>
      <dsp:txXfrm>
        <a:off x="2741413" y="2756933"/>
        <a:ext cx="2304737" cy="1093227"/>
      </dsp:txXfrm>
    </dsp:sp>
    <dsp:sp modelId="{8D5E74FE-D539-4B8C-9540-348F3643597A}">
      <dsp:nvSpPr>
        <dsp:cNvPr id="0" name=""/>
        <dsp:cNvSpPr/>
      </dsp:nvSpPr>
      <dsp:spPr>
        <a:xfrm>
          <a:off x="0" y="2697799"/>
          <a:ext cx="2423019" cy="121150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Magnet Engineering Analysis (*Optimization)</a:t>
          </a:r>
          <a:endParaRPr lang="en-GB" sz="1900" kern="1200" dirty="0"/>
        </a:p>
      </dsp:txBody>
      <dsp:txXfrm>
        <a:off x="59141" y="2756940"/>
        <a:ext cx="2304737" cy="10932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B0282B-3F57-4607-9B5C-34E207A2D1F7}">
      <dsp:nvSpPr>
        <dsp:cNvPr id="0" name=""/>
        <dsp:cNvSpPr/>
      </dsp:nvSpPr>
      <dsp:spPr>
        <a:xfrm>
          <a:off x="187526" y="688300"/>
          <a:ext cx="2957473" cy="457538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53A6ED-D3E4-40ED-882F-8D02466D0E70}">
      <dsp:nvSpPr>
        <dsp:cNvPr id="0" name=""/>
        <dsp:cNvSpPr/>
      </dsp:nvSpPr>
      <dsp:spPr>
        <a:xfrm>
          <a:off x="284991" y="0"/>
          <a:ext cx="2467091" cy="20779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Montserrat" panose="00000500000000000000" pitchFamily="2" charset="0"/>
            </a:rPr>
            <a:t>I. Define Simulation Grid of small elements 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latin typeface="Montserrat" panose="00000500000000000000" pitchFamily="2" charset="0"/>
            </a:rPr>
            <a:t>Cell Length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latin typeface="Montserrat" panose="00000500000000000000" pitchFamily="2" charset="0"/>
            </a:rPr>
            <a:t>Minimum gap between coils and min/max </a:t>
          </a:r>
          <a14:m xmlns:a14="http://schemas.microsoft.com/office/drawing/2010/main">
            <m:oMath xmlns:m="http://schemas.openxmlformats.org/officeDocument/2006/math">
              <m:r>
                <a:rPr lang="en-US" sz="1200" b="0" i="1" kern="1200" smtClean="0">
                  <a:latin typeface="Cambria Math" panose="02040503050406030204" pitchFamily="18" charset="0"/>
                </a:rPr>
                <m:t>𝑅</m:t>
              </m:r>
            </m:oMath>
          </a14:m>
          <a:endParaRPr lang="en-US" sz="1200" kern="1200" dirty="0">
            <a:latin typeface="Montserrat" panose="00000500000000000000" pitchFamily="2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latin typeface="Montserrat" panose="00000500000000000000" pitchFamily="2" charset="0"/>
            </a:rPr>
            <a:t>Step size in z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latin typeface="Montserrat" panose="00000500000000000000" pitchFamily="2" charset="0"/>
            </a:rPr>
            <a:t>Step size in r </a:t>
          </a:r>
        </a:p>
      </dsp:txBody>
      <dsp:txXfrm>
        <a:off x="345853" y="60862"/>
        <a:ext cx="2345367" cy="1956265"/>
      </dsp:txXfrm>
    </dsp:sp>
    <dsp:sp modelId="{6A59118A-D72E-468B-A637-B01D6F9133D1}">
      <dsp:nvSpPr>
        <dsp:cNvPr id="0" name=""/>
        <dsp:cNvSpPr/>
      </dsp:nvSpPr>
      <dsp:spPr>
        <a:xfrm rot="18055">
          <a:off x="3373990" y="2789208"/>
          <a:ext cx="228995" cy="3927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3373990" y="2867569"/>
        <a:ext cx="160297" cy="235625"/>
      </dsp:txXfrm>
    </dsp:sp>
    <dsp:sp modelId="{E426656B-AB19-4477-9EFF-3860F07FF03A}">
      <dsp:nvSpPr>
        <dsp:cNvPr id="0" name=""/>
        <dsp:cNvSpPr/>
      </dsp:nvSpPr>
      <dsp:spPr>
        <a:xfrm>
          <a:off x="3799263" y="695180"/>
          <a:ext cx="3749896" cy="4603721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6593BE-7F2E-4B07-8531-3C8D8B47B766}">
      <dsp:nvSpPr>
        <dsp:cNvPr id="0" name=""/>
        <dsp:cNvSpPr/>
      </dsp:nvSpPr>
      <dsp:spPr>
        <a:xfrm>
          <a:off x="4016262" y="40605"/>
          <a:ext cx="3020444" cy="1636311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Montserrat" panose="00000500000000000000" pitchFamily="2" charset="0"/>
            </a:rPr>
            <a:t>II. Compute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latin typeface="Montserrat" panose="00000500000000000000" pitchFamily="2" charset="0"/>
            </a:rPr>
            <a:t>On axis field</a:t>
          </a:r>
          <a:r>
            <a:rPr lang="en-US" sz="1200" b="1" kern="1200" dirty="0">
              <a:latin typeface="Montserrat" panose="00000500000000000000" pitchFamily="2" charset="0"/>
            </a:rPr>
            <a:t> </a:t>
          </a: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en-US" sz="1200" b="1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en-US" sz="1200" b="1" i="1" kern="1200" smtClean="0">
                      <a:latin typeface="Cambria Math" panose="02040503050406030204" pitchFamily="18" charset="0"/>
                    </a:rPr>
                    <m:t>𝑩</m:t>
                  </m:r>
                </m:e>
                <m:sub>
                  <m:r>
                    <a:rPr lang="en-US" sz="1200" b="1" i="1" kern="1200" smtClean="0">
                      <a:latin typeface="Cambria Math" panose="02040503050406030204" pitchFamily="18" charset="0"/>
                    </a:rPr>
                    <m:t>𝒛</m:t>
                  </m:r>
                </m:sub>
              </m:sSub>
            </m:oMath>
          </a14:m>
          <a:r>
            <a:rPr lang="en-US" sz="1200" b="1" kern="1200" dirty="0">
              <a:latin typeface="Montserrat" panose="00000500000000000000" pitchFamily="2" charset="0"/>
            </a:rPr>
            <a:t> </a:t>
          </a:r>
          <a:r>
            <a:rPr lang="en-US" sz="1200" kern="1200" dirty="0">
              <a:latin typeface="Montserrat" panose="00000500000000000000" pitchFamily="2" charset="0"/>
            </a:rPr>
            <a:t>for each element (element in lattice of alternating polarity elements)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b="1" kern="1200" dirty="0">
              <a:latin typeface="Montserrat" panose="00000500000000000000" pitchFamily="2" charset="0"/>
            </a:rPr>
            <a:t>Harmonics</a:t>
          </a:r>
          <a:r>
            <a:rPr lang="en-US" sz="1200" kern="1200" dirty="0">
              <a:latin typeface="Montserrat" panose="00000500000000000000" pitchFamily="2" charset="0"/>
            </a:rPr>
            <a:t>: H1, H2, H3,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>
              <a:latin typeface="Montserrat" panose="00000500000000000000" pitchFamily="2" charset="0"/>
            </a:rPr>
            <a:t>All Coil geometry possibilities</a:t>
          </a:r>
        </a:p>
      </dsp:txBody>
      <dsp:txXfrm>
        <a:off x="4064188" y="88531"/>
        <a:ext cx="2924592" cy="1540459"/>
      </dsp:txXfrm>
    </dsp:sp>
    <dsp:sp modelId="{86EDD20C-800C-4E7C-809C-6373FA2CC9F1}">
      <dsp:nvSpPr>
        <dsp:cNvPr id="0" name=""/>
        <dsp:cNvSpPr/>
      </dsp:nvSpPr>
      <dsp:spPr>
        <a:xfrm>
          <a:off x="7695546" y="2800687"/>
          <a:ext cx="268435" cy="39270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7695546" y="2879228"/>
        <a:ext cx="187905" cy="235625"/>
      </dsp:txXfrm>
    </dsp:sp>
    <dsp:sp modelId="{DBF83445-896E-44C2-9C4F-E15BDC3ADB06}">
      <dsp:nvSpPr>
        <dsp:cNvPr id="0" name=""/>
        <dsp:cNvSpPr/>
      </dsp:nvSpPr>
      <dsp:spPr>
        <a:xfrm>
          <a:off x="8083645" y="730400"/>
          <a:ext cx="2957473" cy="4533281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8D8D94-5363-4C52-BBFB-AB46CD4D69DE}">
      <dsp:nvSpPr>
        <dsp:cNvPr id="0" name=""/>
        <dsp:cNvSpPr/>
      </dsp:nvSpPr>
      <dsp:spPr>
        <a:xfrm>
          <a:off x="8153967" y="72761"/>
          <a:ext cx="2582247" cy="1267196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Montserrat" panose="00000500000000000000" pitchFamily="2" charset="0"/>
            </a:rPr>
            <a:t>III. Filter and Optimize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200" kern="1200" dirty="0">
              <a:latin typeface="Montserrat" panose="00000500000000000000" pitchFamily="2" charset="0"/>
            </a:rPr>
            <a:t> Desired harmonics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200" kern="1200" dirty="0">
              <a:latin typeface="Montserrat" panose="00000500000000000000" pitchFamily="2" charset="0"/>
            </a:rPr>
            <a:t> Desired magnet parameters</a:t>
          </a:r>
        </a:p>
      </dsp:txBody>
      <dsp:txXfrm>
        <a:off x="8191082" y="109876"/>
        <a:ext cx="2508017" cy="1192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3D942-DDEA-4FD0-A0DD-79AB9C1227C6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3B1EC-804F-4A4D-AC7A-CCA9918A9F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362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698CDD8-E5AF-492A-958A-5D9F244449F0}" type="datetime1">
              <a:rPr lang="fr-FR" smtClean="0"/>
              <a:t>13/03/2024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905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7260731-4719-4470-BA0C-E86C2B5F730C}" type="datetime1">
              <a:rPr lang="fr-FR" smtClean="0"/>
              <a:t>13/03/2024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777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12CC172-8F47-4955-B929-B6FE05BAA241}" type="datetime1">
              <a:rPr lang="fr-FR" smtClean="0"/>
              <a:t>13/03/2024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701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296562" y="1520611"/>
            <a:ext cx="11673016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60D06A-E2FD-44CC-9FFA-0FF330355CF2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7" name="Title 10">
            <a:extLst>
              <a:ext uri="{FF2B5EF4-FFF2-40B4-BE49-F238E27FC236}">
                <a16:creationId xmlns:a16="http://schemas.microsoft.com/office/drawing/2014/main" id="{21A1D566-3A6B-E02B-E484-D63C7C94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174281"/>
            <a:ext cx="9358185" cy="838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3874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4" y="2545566"/>
            <a:ext cx="103632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>
                    <a:lumMod val="65000"/>
                    <a:lumOff val="35000"/>
                  </a:schemeClr>
                </a:solidFill>
                <a:latin typeface="Aptos" panose="020B000402020202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3907641"/>
            <a:ext cx="10363200" cy="1500187"/>
          </a:xfrm>
        </p:spPr>
        <p:txBody>
          <a:bodyPr anchor="t"/>
          <a:lstStyle>
            <a:lvl1pPr marL="342900" indent="-342900">
              <a:buFont typeface="Arial" panose="020B0604020202020204" pitchFamily="34" charset="0"/>
              <a:buChar char="•"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291" indent="0">
              <a:buNone/>
              <a:defRPr sz="1818">
                <a:solidFill>
                  <a:schemeClr val="tx1">
                    <a:tint val="75000"/>
                  </a:schemeClr>
                </a:solidFill>
              </a:defRPr>
            </a:lvl2pPr>
            <a:lvl3pPr marL="912580" indent="0">
              <a:buNone/>
              <a:defRPr sz="1636">
                <a:solidFill>
                  <a:schemeClr val="tx1">
                    <a:tint val="75000"/>
                  </a:schemeClr>
                </a:solidFill>
              </a:defRPr>
            </a:lvl3pPr>
            <a:lvl4pPr marL="1368872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4pPr>
            <a:lvl5pPr marL="1825158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5pPr>
            <a:lvl6pPr marL="2281447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6pPr>
            <a:lvl7pPr marL="2737741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7pPr>
            <a:lvl8pPr marL="3194029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8pPr>
            <a:lvl9pPr marL="3650317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C1474DA5-4EE1-8D49-8EE2-66B3F0D0FA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273801"/>
            <a:ext cx="12192000" cy="58419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BEE51CF-A902-1543-AC02-F6C1696A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4142" y="6562742"/>
            <a:ext cx="541866" cy="257175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5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type 2 -Montserr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881F648-7DAF-4E20-9AB7-7AFA46AF50BD}" type="datetime1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Annual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233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BC79FDB-0E19-3932-1966-0FCDE00401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1239" y="6486095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38D3468-AF3E-4EAB-8B71-6B89067890BD}" type="datetime1">
              <a:rPr lang="en-GB" smtClean="0"/>
              <a:t>13/03/2024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1FFBEA-53D9-048A-4E32-BAFB84A7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3255" y="6492875"/>
            <a:ext cx="4229100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GB"/>
              <a:t>IMCC Annual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352E9D1-19A9-D0F5-7F17-EC620AE05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7761" y="6479315"/>
            <a:ext cx="609600" cy="37190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623CC84-E0D5-8A58-2CEC-B0952D7C9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5746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7177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152402" y="1701801"/>
            <a:ext cx="551523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52F3F-DC5C-4EC0-908D-6A4AB25B263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174281"/>
            <a:ext cx="9358185" cy="516599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6293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52F3F-DC5C-4EC0-908D-6A4AB25B263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174281"/>
            <a:ext cx="9358185" cy="516599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32921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786"/>
          <a:stretch/>
        </p:blipFill>
        <p:spPr>
          <a:xfrm>
            <a:off x="0" y="1005840"/>
            <a:ext cx="12192000" cy="585216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24870BF-926E-D3B2-5043-E54D4EE616AA}"/>
              </a:ext>
            </a:extLst>
          </p:cNvPr>
          <p:cNvSpPr/>
          <p:nvPr userDrawn="1"/>
        </p:nvSpPr>
        <p:spPr>
          <a:xfrm>
            <a:off x="914398" y="2011680"/>
            <a:ext cx="10393681" cy="2956560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71"/>
            <a:ext cx="1284094" cy="1081520"/>
          </a:xfrm>
          <a:prstGeom prst="rect">
            <a:avLst/>
          </a:prstGeom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CC11A06-A106-4AC1-7B08-BD0E1075EB9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571" y="0"/>
            <a:ext cx="1174362" cy="11637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8"/>
            <a:ext cx="10363200" cy="1470025"/>
          </a:xfrm>
          <a:solidFill>
            <a:schemeClr val="bg1">
              <a:alpha val="96000"/>
            </a:schemeClr>
          </a:solidFill>
        </p:spPr>
        <p:txBody>
          <a:bodyPr/>
          <a:lstStyle/>
          <a:p>
            <a:r>
              <a:rPr lang="de-DE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2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8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5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14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7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4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0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367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D6890-25FE-48B5-9DEA-D15A45A41281}" type="datetime1">
              <a:rPr lang="en-GB" smtClean="0"/>
              <a:t>13/03/2024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76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310FCF-4F22-BD0D-7B16-876631B04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0085-469C-41A4-A2F6-6BCB57D680C7}" type="datetime1">
              <a:rPr lang="en-US" smtClean="0"/>
              <a:t>3/13/2024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07173B-4068-B0B9-9DED-E31C8FE64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Cooling Solenoids Optimization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597EB1-4831-22E3-9060-9946A90E6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88BBE-1F50-414C-A873-64244792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76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ype 2">
    <p:bg>
      <p:bgPr>
        <a:gradFill rotWithShape="1">
          <a:gsLst>
            <a:gs pos="0">
              <a:schemeClr val="bg1">
                <a:tint val="40000"/>
                <a:satMod val="350000"/>
              </a:schemeClr>
            </a:gs>
            <a:gs pos="84000">
              <a:srgbClr val="454D46"/>
            </a:gs>
            <a:gs pos="100000">
              <a:srgbClr val="252F27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2202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4315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152402" y="1701801"/>
            <a:ext cx="551523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0D0590-7C0E-4257-9EF6-D007CBA51E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174281"/>
            <a:ext cx="9358185" cy="838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4260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52F3F-DC5C-4EC0-908D-6A4AB25B263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174281"/>
            <a:ext cx="9358185" cy="516599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981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D8CF9-FE7A-5823-2308-5362032FB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1FC0AC-9C75-195B-A408-A2B7A8F867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480CB5-9D13-DA45-FCC5-3C4C8A8FA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F169-2DDD-4F9E-8998-A54B08A3E64B}" type="datetime1">
              <a:rPr lang="en-US" smtClean="0"/>
              <a:t>3/13/2024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29649-AA2F-6B58-EBF5-1ED7FC737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Cooling Solenoids Optimization Program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0AAA2-C685-B41D-702F-6EB0CB1F7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6E8C-1F9B-44DE-8081-1B2F6DA13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915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4" y="2545566"/>
            <a:ext cx="103632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>
                    <a:lumMod val="65000"/>
                    <a:lumOff val="35000"/>
                  </a:schemeClr>
                </a:solidFill>
                <a:latin typeface="Aptos" panose="020B000402020202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3907641"/>
            <a:ext cx="10363200" cy="1500187"/>
          </a:xfrm>
        </p:spPr>
        <p:txBody>
          <a:bodyPr anchor="t"/>
          <a:lstStyle>
            <a:lvl1pPr marL="342900" indent="-342900">
              <a:buFont typeface="Arial" panose="020B0604020202020204" pitchFamily="34" charset="0"/>
              <a:buChar char="•"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291" indent="0">
              <a:buNone/>
              <a:defRPr sz="1818">
                <a:solidFill>
                  <a:schemeClr val="tx1">
                    <a:tint val="75000"/>
                  </a:schemeClr>
                </a:solidFill>
              </a:defRPr>
            </a:lvl2pPr>
            <a:lvl3pPr marL="912580" indent="0">
              <a:buNone/>
              <a:defRPr sz="1636">
                <a:solidFill>
                  <a:schemeClr val="tx1">
                    <a:tint val="75000"/>
                  </a:schemeClr>
                </a:solidFill>
              </a:defRPr>
            </a:lvl3pPr>
            <a:lvl4pPr marL="1368872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4pPr>
            <a:lvl5pPr marL="1825158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5pPr>
            <a:lvl6pPr marL="2281447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6pPr>
            <a:lvl7pPr marL="2737741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7pPr>
            <a:lvl8pPr marL="3194029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8pPr>
            <a:lvl9pPr marL="3650317" indent="0">
              <a:buNone/>
              <a:defRPr sz="13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</p:txBody>
      </p:sp>
      <p:pic>
        <p:nvPicPr>
          <p:cNvPr id="7" name="Image 8" descr="MUON-Slide-graphBase-pagebottom.jpg">
            <a:extLst>
              <a:ext uri="{FF2B5EF4-FFF2-40B4-BE49-F238E27FC236}">
                <a16:creationId xmlns:a16="http://schemas.microsoft.com/office/drawing/2014/main" id="{C1474DA5-4EE1-8D49-8EE2-66B3F0D0FA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273801"/>
            <a:ext cx="12192000" cy="58419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BEE51CF-A902-1543-AC02-F6C1696A6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34142" y="6562742"/>
            <a:ext cx="541866" cy="257175"/>
          </a:xfrm>
          <a:prstGeom prst="rect">
            <a:avLst/>
          </a:prstGeo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48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BC79FDB-0E19-3932-1966-0FCDE00401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1239" y="6486095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B38D3468-AF3E-4EAB-8B71-6B89067890BD}" type="datetime1">
              <a:rPr lang="en-GB" smtClean="0"/>
              <a:t>13/03/2024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1FFBEA-53D9-048A-4E32-BAFB84A7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3255" y="6492875"/>
            <a:ext cx="4229100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GB"/>
              <a:t>IMCC Annual Meeting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352E9D1-19A9-D0F5-7F17-EC620AE05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7761" y="6479315"/>
            <a:ext cx="609600" cy="37190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623CC84-E0D5-8A58-2CEC-B0952D7C9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438970-08AC-6581-B5D3-14B986EF26CE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4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52F3F-DC5C-4EC0-908D-6A4AB25B263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174281"/>
            <a:ext cx="9358185" cy="516599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98107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296562" y="1520611"/>
            <a:ext cx="11673016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DB2C1D-9CF4-460D-BB7D-2E138F4FE882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7" name="Title 10">
            <a:extLst>
              <a:ext uri="{FF2B5EF4-FFF2-40B4-BE49-F238E27FC236}">
                <a16:creationId xmlns:a16="http://schemas.microsoft.com/office/drawing/2014/main" id="{21A1D566-3A6B-E02B-E484-D63C7C94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174281"/>
            <a:ext cx="9358185" cy="838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1708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152402" y="1701801"/>
            <a:ext cx="551523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9DB76F-151F-4DD0-807D-B95C533129F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2" y="174281"/>
            <a:ext cx="9358185" cy="838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615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310FCF-4F22-BD0D-7B16-876631B04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60085-469C-41A4-A2F6-6BCB57D680C7}" type="datetime1">
              <a:rPr lang="en-US" smtClean="0"/>
              <a:t>3/13/2024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07173B-4068-B0B9-9DED-E31C8FE64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Cooling Solenoids Optimization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597EB1-4831-22E3-9060-9946A90E6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88BBE-1F50-414C-A873-64244792D0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25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"/>
            <a:ext cx="1120346" cy="1120346"/>
          </a:xfrm>
          <a:prstGeom prst="rect">
            <a:avLst/>
          </a:prstGeom>
        </p:spPr>
      </p:pic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07409C6-6D6E-005D-5600-A13A38042E30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1470" y="0"/>
            <a:ext cx="1130530" cy="1120346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287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2">
                    <a:lumMod val="50000"/>
                  </a:schemeClr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2" y="65076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058483-22B3-4273-A829-D61D4B445D5C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424A01-016C-8F3B-CCFD-18F3CBE9DB81}"/>
              </a:ext>
            </a:extLst>
          </p:cNvPr>
          <p:cNvSpPr/>
          <p:nvPr userDrawn="1"/>
        </p:nvSpPr>
        <p:spPr>
          <a:xfrm>
            <a:off x="0" y="1082016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3454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73" r:id="rId4"/>
    <p:sldLayoutId id="2147483679" r:id="rId5"/>
    <p:sldLayoutId id="2147483701" r:id="rId6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"/>
            <a:ext cx="1120346" cy="1120346"/>
          </a:xfrm>
          <a:prstGeom prst="rect">
            <a:avLst/>
          </a:prstGeom>
        </p:spPr>
      </p:pic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07409C6-6D6E-005D-5600-A13A38042E30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1470" y="0"/>
            <a:ext cx="1130530" cy="1120346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287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2">
                    <a:lumMod val="50000"/>
                  </a:schemeClr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2" y="65076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BD4377-632A-49F9-978E-2B76D672DAC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424A01-016C-8F3B-CCFD-18F3CBE9DB81}"/>
              </a:ext>
            </a:extLst>
          </p:cNvPr>
          <p:cNvSpPr/>
          <p:nvPr userDrawn="1"/>
        </p:nvSpPr>
        <p:spPr>
          <a:xfrm>
            <a:off x="0" y="1082016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280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97" r:id="rId5"/>
    <p:sldLayoutId id="2147483698" r:id="rId6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"/>
            <a:ext cx="711200" cy="711200"/>
          </a:xfrm>
          <a:prstGeom prst="rect">
            <a:avLst/>
          </a:prstGeom>
        </p:spPr>
      </p:pic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07409C6-6D6E-005D-5600-A13A38042E3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0800" y="0"/>
            <a:ext cx="711200" cy="704793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287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2">
                    <a:lumMod val="50000"/>
                  </a:schemeClr>
                </a:solidFill>
                <a:latin typeface="Arial Narrow"/>
                <a:cs typeface="Arial Narrow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2" y="65076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9956CA-4FDB-460E-93E4-C5CAD9234AF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1424A01-016C-8F3B-CCFD-18F3CBE9DB81}"/>
              </a:ext>
            </a:extLst>
          </p:cNvPr>
          <p:cNvSpPr/>
          <p:nvPr userDrawn="1"/>
        </p:nvSpPr>
        <p:spPr>
          <a:xfrm>
            <a:off x="0" y="716256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1919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703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31E0A29-0267-B0E2-887A-86A7D6B63641}"/>
              </a:ext>
            </a:extLst>
          </p:cNvPr>
          <p:cNvSpPr/>
          <p:nvPr userDrawn="1"/>
        </p:nvSpPr>
        <p:spPr>
          <a:xfrm>
            <a:off x="10933" y="4053840"/>
            <a:ext cx="12192000" cy="2804160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0"/>
            <a:ext cx="1330959" cy="1330959"/>
          </a:xfrm>
          <a:prstGeom prst="rect">
            <a:avLst/>
          </a:prstGeom>
        </p:spPr>
      </p:pic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07409C6-6D6E-005D-5600-A13A38042E3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571" y="0"/>
            <a:ext cx="1174362" cy="116378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A1F775-5466-022F-C30C-C850BC3AA2AA}"/>
              </a:ext>
            </a:extLst>
          </p:cNvPr>
          <p:cNvSpPr/>
          <p:nvPr userDrawn="1"/>
        </p:nvSpPr>
        <p:spPr>
          <a:xfrm>
            <a:off x="-40254" y="4053840"/>
            <a:ext cx="12294373" cy="180848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42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8796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37153-6E1F-4D75-B1B5-AA870FC928BF}" type="datetime1">
              <a:rPr lang="en-GB" smtClean="0"/>
              <a:t>13/03/2024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13467" y="6651626"/>
            <a:ext cx="61976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IMCC Annual Meeting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40533" y="6642101"/>
            <a:ext cx="541867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DEBE942-81F3-4A22-A997-6897B074146A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Image 9" descr="MUON-SlideGraph-gradient.png">
            <a:extLst>
              <a:ext uri="{FF2B5EF4-FFF2-40B4-BE49-F238E27FC236}">
                <a16:creationId xmlns:a16="http://schemas.microsoft.com/office/drawing/2014/main" id="{2ED431F6-7288-5E1E-7656-73E5678091A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75000"/>
          </a:blip>
          <a:stretch>
            <a:fillRect/>
          </a:stretch>
        </p:blipFill>
        <p:spPr>
          <a:xfrm>
            <a:off x="0" y="4110674"/>
            <a:ext cx="12192000" cy="2810933"/>
          </a:xfrm>
          <a:prstGeom prst="rect">
            <a:avLst/>
          </a:prstGeom>
        </p:spPr>
      </p:pic>
      <p:pic>
        <p:nvPicPr>
          <p:cNvPr id="10" name="Image 82" descr="MUON-SlideGraph-LogoBkgnd2.png">
            <a:extLst>
              <a:ext uri="{FF2B5EF4-FFF2-40B4-BE49-F238E27FC236}">
                <a16:creationId xmlns:a16="http://schemas.microsoft.com/office/drawing/2014/main" id="{B6B3E6BA-D3CD-7FDF-C487-4F53A99B31A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66994"/>
            <a:ext cx="12192000" cy="6854613"/>
          </a:xfrm>
          <a:prstGeom prst="rect">
            <a:avLst/>
          </a:prstGeom>
        </p:spPr>
      </p:pic>
      <p:pic>
        <p:nvPicPr>
          <p:cNvPr id="11" name="Image 85" descr="MCC-inernational-finalV01.png">
            <a:extLst>
              <a:ext uri="{FF2B5EF4-FFF2-40B4-BE49-F238E27FC236}">
                <a16:creationId xmlns:a16="http://schemas.microsoft.com/office/drawing/2014/main" id="{886B7572-63A0-5B0D-5676-74EEB72FB24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682803" cy="1682803"/>
          </a:xfrm>
          <a:prstGeom prst="rect">
            <a:avLst/>
          </a:prstGeom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A51BE4C8-7521-B4EC-D06B-F340CE12EE0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453" y="123353"/>
            <a:ext cx="1451826" cy="143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10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0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1284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702" r:id="rId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32.png"/><Relationship Id="rId18" Type="http://schemas.openxmlformats.org/officeDocument/2006/relationships/image" Target="../media/image241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31.png"/><Relationship Id="rId17" Type="http://schemas.openxmlformats.org/officeDocument/2006/relationships/image" Target="../media/image230.png"/><Relationship Id="rId2" Type="http://schemas.openxmlformats.org/officeDocument/2006/relationships/diagramData" Target="../diagrams/data4.xml"/><Relationship Id="rId16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image" Target="../media/image30.png"/><Relationship Id="rId5" Type="http://schemas.openxmlformats.org/officeDocument/2006/relationships/diagramColors" Target="../diagrams/colors4.xml"/><Relationship Id="rId15" Type="http://schemas.openxmlformats.org/officeDocument/2006/relationships/image" Target="../media/image34.png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4.xml"/><Relationship Id="rId1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00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13" Type="http://schemas.openxmlformats.org/officeDocument/2006/relationships/image" Target="../media/image370.png"/><Relationship Id="rId3" Type="http://schemas.openxmlformats.org/officeDocument/2006/relationships/image" Target="../media/image270.png"/><Relationship Id="rId7" Type="http://schemas.openxmlformats.org/officeDocument/2006/relationships/image" Target="../media/image310.png"/><Relationship Id="rId12" Type="http://schemas.openxmlformats.org/officeDocument/2006/relationships/image" Target="../media/image360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00.png"/><Relationship Id="rId11" Type="http://schemas.openxmlformats.org/officeDocument/2006/relationships/image" Target="../media/image350.png"/><Relationship Id="rId5" Type="http://schemas.openxmlformats.org/officeDocument/2006/relationships/image" Target="../media/image291.png"/><Relationship Id="rId10" Type="http://schemas.openxmlformats.org/officeDocument/2006/relationships/image" Target="../media/image340.png"/><Relationship Id="rId4" Type="http://schemas.openxmlformats.org/officeDocument/2006/relationships/image" Target="../media/image280.png"/><Relationship Id="rId9" Type="http://schemas.openxmlformats.org/officeDocument/2006/relationships/image" Target="../media/image330.png"/><Relationship Id="rId1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diagramColors" Target="../diagrams/colors2.xml"/><Relationship Id="rId18" Type="http://schemas.openxmlformats.org/officeDocument/2006/relationships/diagramColors" Target="../diagrams/colors3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12" Type="http://schemas.openxmlformats.org/officeDocument/2006/relationships/diagramQuickStyle" Target="../diagrams/quickStyle2.xml"/><Relationship Id="rId17" Type="http://schemas.openxmlformats.org/officeDocument/2006/relationships/diagramQuickStyle" Target="../diagrams/quickStyle3.xml"/><Relationship Id="rId2" Type="http://schemas.openxmlformats.org/officeDocument/2006/relationships/diagramData" Target="../diagrams/data1.xml"/><Relationship Id="rId16" Type="http://schemas.openxmlformats.org/officeDocument/2006/relationships/diagramLayout" Target="../diagrams/layout3.xm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Layout" Target="../diagrams/layout2.xml"/><Relationship Id="rId5" Type="http://schemas.openxmlformats.org/officeDocument/2006/relationships/diagramColors" Target="../diagrams/colors1.xml"/><Relationship Id="rId15" Type="http://schemas.openxmlformats.org/officeDocument/2006/relationships/diagramData" Target="../diagrams/data3.xml"/><Relationship Id="rId10" Type="http://schemas.openxmlformats.org/officeDocument/2006/relationships/diagramData" Target="../diagrams/data2.xml"/><Relationship Id="rId19" Type="http://schemas.microsoft.com/office/2007/relationships/diagramDrawing" Target="../diagrams/drawing3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png"/><Relationship Id="rId14" Type="http://schemas.microsoft.com/office/2007/relationships/diagramDrawing" Target="../diagrams/drawing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90.png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0.png"/><Relationship Id="rId4" Type="http://schemas.openxmlformats.org/officeDocument/2006/relationships/image" Target="../media/image8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109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11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1130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09A580F-7A1D-55D9-F511-4BBDF86235FC}"/>
              </a:ext>
            </a:extLst>
          </p:cNvPr>
          <p:cNvSpPr txBox="1">
            <a:spLocks/>
          </p:cNvSpPr>
          <p:nvPr/>
        </p:nvSpPr>
        <p:spPr>
          <a:xfrm>
            <a:off x="914400" y="2156784"/>
            <a:ext cx="10363200" cy="1470025"/>
          </a:xfrm>
          <a:solidFill>
            <a:schemeClr val="bg1">
              <a:alpha val="96000"/>
            </a:schemeClr>
          </a:solidFill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sz="4400">
                <a:latin typeface="Montserrat SemiBold" panose="020F0502020204030204" pitchFamily="2" charset="0"/>
              </a:rPr>
              <a:t>Design Optimization Approach </a:t>
            </a:r>
            <a:r>
              <a:rPr lang="en-US" sz="4400" dirty="0">
                <a:latin typeface="Montserrat SemiBold" panose="020F0502020204030204" pitchFamily="2" charset="0"/>
              </a:rPr>
              <a:t>for the 6D Cooling Magnets</a:t>
            </a:r>
            <a:endParaRPr lang="en-GB" sz="4400" dirty="0">
              <a:latin typeface="Montserrat SemiBold" panose="020F0502020204030204" pitchFamily="2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2A026C1-B0C2-8C63-43D8-3F5191F7334F}"/>
              </a:ext>
            </a:extLst>
          </p:cNvPr>
          <p:cNvSpPr txBox="1">
            <a:spLocks/>
          </p:cNvSpPr>
          <p:nvPr/>
        </p:nvSpPr>
        <p:spPr>
          <a:xfrm>
            <a:off x="1828799" y="3912556"/>
            <a:ext cx="8534401" cy="1752600"/>
          </a:xfr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 Narrow"/>
                <a:ea typeface="+mn-ea"/>
                <a:cs typeface="Arial Narrow"/>
              </a:defRPr>
            </a:lvl1pPr>
            <a:lvl2pPr marL="456291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 Narrow"/>
                <a:ea typeface="+mn-ea"/>
                <a:cs typeface="Arial Narrow"/>
              </a:defRPr>
            </a:lvl2pPr>
            <a:lvl3pPr marL="912580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 Narrow"/>
                <a:ea typeface="+mn-ea"/>
                <a:cs typeface="Arial Narrow"/>
              </a:defRPr>
            </a:lvl3pPr>
            <a:lvl4pPr marL="1368872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 Narrow"/>
                <a:ea typeface="+mn-ea"/>
                <a:cs typeface="Arial Narrow"/>
              </a:defRPr>
            </a:lvl4pPr>
            <a:lvl5pPr marL="1825158" indent="0" algn="ctr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 Narrow"/>
                <a:ea typeface="+mn-ea"/>
                <a:cs typeface="Arial Narrow"/>
              </a:defRPr>
            </a:lvl5pPr>
            <a:lvl6pPr marL="2281447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37741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4029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0317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latin typeface="Montserrat SemiBold" panose="00000700000000000000" pitchFamily="2" charset="0"/>
              </a:rPr>
              <a:t>Siara Fabbri, Luca </a:t>
            </a:r>
            <a:r>
              <a:rPr lang="en-US" sz="3200" dirty="0" err="1">
                <a:latin typeface="Montserrat SemiBold" panose="00000700000000000000" pitchFamily="2" charset="0"/>
              </a:rPr>
              <a:t>Bottura</a:t>
            </a:r>
            <a:endParaRPr lang="en-GB" sz="3200" dirty="0">
              <a:latin typeface="Montserrat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116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4189BDED-2D16-EFFD-F3DA-328739210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3094" y="2027975"/>
            <a:ext cx="5527701" cy="283606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CC05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6B9F32-A311-73DE-A37F-330DBE22D9A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52F3F-DC5C-4EC0-908D-6A4AB25B263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7BB0B-2EBD-D364-949D-014E2F702AF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892097-3416-1A9C-D5E5-F53FB597DF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98A4C2-5698-8BF3-6F02-4175EA54A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New Optics: </a:t>
            </a: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(Lattices)</a:t>
            </a:r>
            <a:endParaRPr lang="en-GB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26FAB8-1363-DB01-3FD7-5AF8217533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52" y="2027975"/>
            <a:ext cx="5685125" cy="2802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6D09220-C83E-E50D-8188-838203282643}"/>
              </a:ext>
            </a:extLst>
          </p:cNvPr>
          <p:cNvSpPr txBox="1"/>
          <p:nvPr/>
        </p:nvSpPr>
        <p:spPr>
          <a:xfrm>
            <a:off x="10487858" y="3261341"/>
            <a:ext cx="1450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FFCC05"/>
                </a:solidFill>
                <a:latin typeface="Montserrat" panose="00000500000000000000" pitchFamily="2" charset="0"/>
              </a:rPr>
              <a:t>US-MAP</a:t>
            </a:r>
            <a:endParaRPr lang="en-GB" b="1" dirty="0">
              <a:solidFill>
                <a:srgbClr val="FFCC05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054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Diagram 11">
                <a:extLst>
                  <a:ext uri="{FF2B5EF4-FFF2-40B4-BE49-F238E27FC236}">
                    <a16:creationId xmlns:a16="http://schemas.microsoft.com/office/drawing/2014/main" id="{DC3BB7D2-CF36-1510-A6D0-A357739E870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21697601"/>
                  </p:ext>
                </p:extLst>
              </p:nvPr>
            </p:nvGraphicFramePr>
            <p:xfrm>
              <a:off x="464204" y="1194064"/>
              <a:ext cx="11041119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12" name="Diagram 11">
                <a:extLst>
                  <a:ext uri="{FF2B5EF4-FFF2-40B4-BE49-F238E27FC236}">
                    <a16:creationId xmlns:a16="http://schemas.microsoft.com/office/drawing/2014/main" id="{DC3BB7D2-CF36-1510-A6D0-A357739E870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21697601"/>
                  </p:ext>
                </p:extLst>
              </p:nvPr>
            </p:nvGraphicFramePr>
            <p:xfrm>
              <a:off x="464204" y="1194064"/>
              <a:ext cx="11041119" cy="541866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67F6BC-9196-3269-C476-49807884784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B17B6CD-9828-4C23-A100-099E76D4BDAC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0C029-B355-E8DA-18F8-33427D5AC40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FEFA76-BCAB-6837-317D-329F118615E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546C07D-475A-21E7-65AA-E719977C4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Solenoid in Cell Optimization program (</a:t>
            </a:r>
            <a:r>
              <a:rPr lang="en-US" dirty="0" err="1">
                <a:solidFill>
                  <a:srgbClr val="7030A0"/>
                </a:solidFill>
              </a:rPr>
              <a:t>S</a:t>
            </a:r>
            <a:r>
              <a:rPr lang="en-US" dirty="0" err="1">
                <a:solidFill>
                  <a:srgbClr val="00B0F0"/>
                </a:solidFill>
              </a:rPr>
              <a:t>i</a:t>
            </a:r>
            <a:r>
              <a:rPr lang="en-US" dirty="0" err="1">
                <a:solidFill>
                  <a:srgbClr val="FFC000"/>
                </a:solidFill>
              </a:rPr>
              <a:t>C</a:t>
            </a:r>
            <a:r>
              <a:rPr lang="en-US" dirty="0" err="1">
                <a:solidFill>
                  <a:srgbClr val="FF0000"/>
                </a:solidFill>
              </a:rPr>
              <a:t>O</a:t>
            </a:r>
            <a:r>
              <a:rPr lang="en-US" b="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F65A93A-9329-CBB2-36E1-3D6FBC8769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6443" y="3655590"/>
            <a:ext cx="2836594" cy="147702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08E047FA-E88D-D902-525D-D1A393AC1025}"/>
              </a:ext>
            </a:extLst>
          </p:cNvPr>
          <p:cNvSpPr/>
          <p:nvPr/>
        </p:nvSpPr>
        <p:spPr>
          <a:xfrm>
            <a:off x="4090406" y="1194065"/>
            <a:ext cx="7949192" cy="53135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F073E8B-A286-C74C-1659-52211F0809B5}"/>
              </a:ext>
            </a:extLst>
          </p:cNvPr>
          <p:cNvGrpSpPr/>
          <p:nvPr/>
        </p:nvGrpSpPr>
        <p:grpSpPr>
          <a:xfrm>
            <a:off x="4018640" y="1149144"/>
            <a:ext cx="4309849" cy="5428264"/>
            <a:chOff x="-4659641" y="7315162"/>
            <a:chExt cx="4309849" cy="5428264"/>
          </a:xfrm>
        </p:grpSpPr>
        <p:pic>
          <p:nvPicPr>
            <p:cNvPr id="9" name="Picture 8" descr="A diagram of a diagram&#10;&#10;Description automatically generated with medium confidence">
              <a:extLst>
                <a:ext uri="{FF2B5EF4-FFF2-40B4-BE49-F238E27FC236}">
                  <a16:creationId xmlns:a16="http://schemas.microsoft.com/office/drawing/2014/main" id="{7E0EC263-3F0C-CF02-6C23-A6FBE41DE8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85" r="27524"/>
            <a:stretch/>
          </p:blipFill>
          <p:spPr>
            <a:xfrm>
              <a:off x="-4659641" y="7315162"/>
              <a:ext cx="4309849" cy="5428264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5B18564-07E4-7C46-525B-A8ABD5189CC9}"/>
                </a:ext>
              </a:extLst>
            </p:cNvPr>
            <p:cNvGrpSpPr/>
            <p:nvPr/>
          </p:nvGrpSpPr>
          <p:grpSpPr>
            <a:xfrm>
              <a:off x="-4269299" y="8958603"/>
              <a:ext cx="2888080" cy="3584799"/>
              <a:chOff x="4532401" y="3424487"/>
              <a:chExt cx="2888080" cy="3584799"/>
            </a:xfrm>
          </p:grpSpPr>
          <p:sp>
            <p:nvSpPr>
              <p:cNvPr id="33" name="Flowchart: Merge 32">
                <a:extLst>
                  <a:ext uri="{FF2B5EF4-FFF2-40B4-BE49-F238E27FC236}">
                    <a16:creationId xmlns:a16="http://schemas.microsoft.com/office/drawing/2014/main" id="{EEF16B53-F550-D1A6-8AD7-182945A94142}"/>
                  </a:ext>
                </a:extLst>
              </p:cNvPr>
              <p:cNvSpPr/>
              <p:nvPr/>
            </p:nvSpPr>
            <p:spPr>
              <a:xfrm rot="10800000">
                <a:off x="5129566" y="4005570"/>
                <a:ext cx="1732552" cy="344505"/>
              </a:xfrm>
              <a:prstGeom prst="flowChartMerg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8837B7E-E89F-556B-20E7-A6B3DC9F2383}"/>
                  </a:ext>
                </a:extLst>
              </p:cNvPr>
              <p:cNvSpPr txBox="1"/>
              <p:nvPr/>
            </p:nvSpPr>
            <p:spPr>
              <a:xfrm>
                <a:off x="4532401" y="3424487"/>
                <a:ext cx="245404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100" dirty="0">
                    <a:solidFill>
                      <a:srgbClr val="7030A0"/>
                    </a:solidFill>
                    <a:latin typeface="Montserrat" panose="00000500000000000000" pitchFamily="2" charset="0"/>
                  </a:rPr>
                  <a:t>Small pixel elements in lattice</a:t>
                </a: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0D5FC616-BA67-7476-1BAD-2CE647659753}"/>
                  </a:ext>
                </a:extLst>
              </p:cNvPr>
              <p:cNvGrpSpPr/>
              <p:nvPr/>
            </p:nvGrpSpPr>
            <p:grpSpPr>
              <a:xfrm>
                <a:off x="4604716" y="3628233"/>
                <a:ext cx="2815765" cy="3381053"/>
                <a:chOff x="4457525" y="2930239"/>
                <a:chExt cx="2815765" cy="3381053"/>
              </a:xfrm>
            </p:grpSpPr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8133F553-9B05-C93D-B224-37C933693E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457525" y="2930239"/>
                  <a:ext cx="2714393" cy="536686"/>
                </a:xfrm>
                <a:prstGeom prst="rect">
                  <a:avLst/>
                </a:prstGeom>
              </p:spPr>
            </p:pic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B7066020-C725-BFD7-2B0C-97EF5A3AFAD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992746" y="3648508"/>
                  <a:ext cx="1732552" cy="906953"/>
                </a:xfrm>
                <a:prstGeom prst="rect">
                  <a:avLst/>
                </a:prstGeom>
              </p:spPr>
            </p:pic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9FB63EF7-3F7A-880D-35CB-4C2A21C2257E}"/>
                    </a:ext>
                  </a:extLst>
                </p:cNvPr>
                <p:cNvSpPr txBox="1"/>
                <p:nvPr/>
              </p:nvSpPr>
              <p:spPr>
                <a:xfrm>
                  <a:off x="6064116" y="6020899"/>
                  <a:ext cx="1209174" cy="290393"/>
                </a:xfrm>
                <a:prstGeom prst="roundRect">
                  <a:avLst>
                    <a:gd name="adj" fmla="val 9208"/>
                  </a:avLst>
                </a:prstGeom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sz="1200" b="1" dirty="0">
                      <a:solidFill>
                        <a:srgbClr val="7030A0"/>
                      </a:solidFill>
                      <a:latin typeface="Montserrat" panose="00000500000000000000" pitchFamily="2" charset="0"/>
                    </a:rPr>
                    <a:t>H1, H2, H3, …</a:t>
                  </a:r>
                </a:p>
              </p:txBody>
            </p:sp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3FCF2194-8848-89AA-DE57-D622C401E7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816694" y="4643806"/>
                  <a:ext cx="2224279" cy="1208382"/>
                </a:xfrm>
                <a:prstGeom prst="rect">
                  <a:avLst/>
                </a:prstGeom>
              </p:spPr>
            </p:pic>
            <p:sp>
              <p:nvSpPr>
                <p:cNvPr id="24" name="Arrow: Right 23">
                  <a:extLst>
                    <a:ext uri="{FF2B5EF4-FFF2-40B4-BE49-F238E27FC236}">
                      <a16:creationId xmlns:a16="http://schemas.microsoft.com/office/drawing/2014/main" id="{253E865D-1D7A-D608-8277-9015E72B0A25}"/>
                    </a:ext>
                  </a:extLst>
                </p:cNvPr>
                <p:cNvSpPr/>
                <p:nvPr/>
              </p:nvSpPr>
              <p:spPr>
                <a:xfrm rot="3398709">
                  <a:off x="5394726" y="4547309"/>
                  <a:ext cx="546880" cy="264160"/>
                </a:xfrm>
                <a:prstGeom prst="rightArrow">
                  <a:avLst>
                    <a:gd name="adj1" fmla="val 28610"/>
                    <a:gd name="adj2" fmla="val 50000"/>
                  </a:avLst>
                </a:prstGeom>
                <a:solidFill>
                  <a:schemeClr val="accent6">
                    <a:alpha val="50000"/>
                  </a:schemeClr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Arrow: Right 24">
                  <a:extLst>
                    <a:ext uri="{FF2B5EF4-FFF2-40B4-BE49-F238E27FC236}">
                      <a16:creationId xmlns:a16="http://schemas.microsoft.com/office/drawing/2014/main" id="{8D1A60EC-99F6-AB6A-02AC-38EE80975358}"/>
                    </a:ext>
                  </a:extLst>
                </p:cNvPr>
                <p:cNvSpPr/>
                <p:nvPr/>
              </p:nvSpPr>
              <p:spPr>
                <a:xfrm rot="3398709">
                  <a:off x="5566314" y="5722353"/>
                  <a:ext cx="546880" cy="264160"/>
                </a:xfrm>
                <a:prstGeom prst="rightArrow">
                  <a:avLst>
                    <a:gd name="adj1" fmla="val 28610"/>
                    <a:gd name="adj2" fmla="val 50000"/>
                  </a:avLst>
                </a:prstGeom>
                <a:solidFill>
                  <a:schemeClr val="accent4">
                    <a:alpha val="50000"/>
                  </a:schemeClr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9C5107E-94C4-B635-A5E8-0337C2E8E87E}"/>
                    </a:ext>
                  </a:extLst>
                </p:cNvPr>
                <p:cNvSpPr txBox="1"/>
                <p:nvPr/>
              </p:nvSpPr>
              <p:spPr>
                <a:xfrm>
                  <a:off x="5295637" y="5843778"/>
                  <a:ext cx="6331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b="1" dirty="0">
                      <a:solidFill>
                        <a:schemeClr val="accent4">
                          <a:lumMod val="75000"/>
                        </a:schemeClr>
                      </a:solidFill>
                      <a:latin typeface="Montserrat" panose="00000500000000000000" pitchFamily="2" charset="0"/>
                    </a:rPr>
                    <a:t>FFT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9" name="TextBox 38">
                      <a:extLst>
                        <a:ext uri="{FF2B5EF4-FFF2-40B4-BE49-F238E27FC236}">
                          <a16:creationId xmlns:a16="http://schemas.microsoft.com/office/drawing/2014/main" id="{A9C13D00-26AE-3C39-8494-850394C92DA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017027" y="4526878"/>
                      <a:ext cx="973199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l"/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b="1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1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sz="1200" b="1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𝒛</m:t>
                              </m:r>
                            </m:sub>
                          </m:sSub>
                        </m:oMath>
                      </a14:m>
                      <a:r>
                        <a:rPr lang="en-US" sz="12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Montserrat" panose="00000500000000000000" pitchFamily="2" charset="0"/>
                        </a:rPr>
                        <a:t> on axis</a:t>
                      </a:r>
                    </a:p>
                  </p:txBody>
                </p:sp>
              </mc:Choice>
              <mc:Fallback xmlns="">
                <p:sp>
                  <p:nvSpPr>
                    <p:cNvPr id="39" name="TextBox 38">
                      <a:extLst>
                        <a:ext uri="{FF2B5EF4-FFF2-40B4-BE49-F238E27FC236}">
                          <a16:creationId xmlns:a16="http://schemas.microsoft.com/office/drawing/2014/main" id="{A9C13D00-26AE-3C39-8494-850394C92DA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017027" y="4526878"/>
                      <a:ext cx="973199" cy="276999"/>
                    </a:xfrm>
                    <a:prstGeom prst="rect">
                      <a:avLst/>
                    </a:prstGeom>
                    <a:blipFill>
                      <a:blip r:embed="rId16"/>
                      <a:stretch>
                        <a:fillRect b="-1521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7278D05-1853-F568-504B-6DA718FEEBA3}"/>
              </a:ext>
            </a:extLst>
          </p:cNvPr>
          <p:cNvGrpSpPr/>
          <p:nvPr/>
        </p:nvGrpSpPr>
        <p:grpSpPr>
          <a:xfrm>
            <a:off x="8302386" y="1136728"/>
            <a:ext cx="3486386" cy="5428264"/>
            <a:chOff x="-277477" y="7315162"/>
            <a:chExt cx="3486386" cy="5428264"/>
          </a:xfrm>
        </p:grpSpPr>
        <p:pic>
          <p:nvPicPr>
            <p:cNvPr id="10" name="Picture 9" descr="A diagram of a diagram&#10;&#10;Description automatically generated with medium confidence">
              <a:extLst>
                <a:ext uri="{FF2B5EF4-FFF2-40B4-BE49-F238E27FC236}">
                  <a16:creationId xmlns:a16="http://schemas.microsoft.com/office/drawing/2014/main" id="{9025FC2D-72BD-8E47-C344-F9EB828C4A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421" r="-3962"/>
            <a:stretch/>
          </p:blipFill>
          <p:spPr>
            <a:xfrm>
              <a:off x="-277477" y="7315162"/>
              <a:ext cx="3486386" cy="5428264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A468103-6A72-30FA-A87D-CD3904C05458}"/>
                </a:ext>
              </a:extLst>
            </p:cNvPr>
            <p:cNvGrpSpPr/>
            <p:nvPr/>
          </p:nvGrpSpPr>
          <p:grpSpPr>
            <a:xfrm>
              <a:off x="-92119" y="8838801"/>
              <a:ext cx="2697575" cy="2641306"/>
              <a:chOff x="8695888" y="2677454"/>
              <a:chExt cx="2697575" cy="264130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ECF40039-2339-1A10-06B5-31F7569384BE}"/>
                      </a:ext>
                    </a:extLst>
                  </p:cNvPr>
                  <p:cNvSpPr txBox="1"/>
                  <p:nvPr/>
                </p:nvSpPr>
                <p:spPr>
                  <a:xfrm>
                    <a:off x="8829040" y="2677454"/>
                    <a:ext cx="2424798" cy="1487393"/>
                  </a:xfrm>
                  <a:prstGeom prst="roundRect">
                    <a:avLst>
                      <a:gd name="adj" fmla="val 8320"/>
                    </a:avLst>
                  </a:prstGeom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>
                      <a:spcAft>
                        <a:spcPts val="600"/>
                      </a:spcAft>
                    </a:pPr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US" sz="1400" b="1" i="1" smtClean="0">
                                <a:solidFill>
                                  <a:schemeClr val="accent6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1" i="1" smtClean="0">
                                <a:solidFill>
                                  <a:schemeClr val="accent6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lang="en-US" sz="1400" b="1" i="1" smtClean="0">
                                <a:solidFill>
                                  <a:schemeClr val="accent6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en-US" sz="1400" b="1" i="1" smtClean="0">
                                <a:solidFill>
                                  <a:schemeClr val="accent6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lang="en-US" sz="1400" b="1" i="1" smtClean="0">
                                <a:solidFill>
                                  <a:schemeClr val="accent6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400" b="1" i="1" smtClean="0">
                                <a:solidFill>
                                  <a:schemeClr val="accent6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den>
                        </m:f>
                        <m:r>
                          <a:rPr lang="en-US" sz="1400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=(</m:t>
                        </m:r>
                        <m:r>
                          <a:rPr lang="en-US" sz="1400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𝑻𝒂𝒓𝒈𝒆𝒕</m:t>
                        </m:r>
                        <m:r>
                          <a:rPr lang="en-US" sz="1400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 ±</m:t>
                        </m:r>
                        <m:r>
                          <a:rPr lang="en-US" sz="1400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400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a14:m>
                    <a:r>
                      <a:rPr lang="en-US" b="1" i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Montserrat" panose="00000500000000000000" pitchFamily="2" charset="0"/>
                      </a:rPr>
                      <a:t>,</a:t>
                    </a:r>
                  </a:p>
                  <a:p>
                    <a:pPr algn="ctr">
                      <a:spcAft>
                        <a:spcPts val="600"/>
                      </a:spcAft>
                    </a:pPr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US" sz="1400" b="1" i="1" smtClean="0">
                                <a:solidFill>
                                  <a:schemeClr val="accent6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1" i="1" smtClean="0">
                                <a:solidFill>
                                  <a:schemeClr val="accent6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lang="en-US" sz="1400" b="1" i="1" smtClean="0">
                                <a:solidFill>
                                  <a:schemeClr val="accent6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US" sz="1400" b="1" i="1" smtClean="0">
                                <a:solidFill>
                                  <a:schemeClr val="accent6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lang="en-US" sz="1400" b="1" i="1" smtClean="0">
                                <a:solidFill>
                                  <a:schemeClr val="accent6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400" b="1" i="1" smtClean="0">
                                <a:solidFill>
                                  <a:schemeClr val="accent6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den>
                        </m:f>
                        <m:r>
                          <a:rPr lang="en-US" sz="1400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=(</m:t>
                        </m:r>
                        <m:r>
                          <a:rPr lang="en-US" sz="1400" b="1" i="1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𝑻𝒂𝒓𝒈𝒆𝒕</m:t>
                        </m:r>
                        <m:r>
                          <a:rPr lang="en-US" sz="1400" b="1" i="1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)±</m:t>
                        </m:r>
                        <m:r>
                          <a:rPr lang="en-US" sz="1400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400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a14:m>
                    <a:r>
                      <a:rPr lang="en-US" b="1" i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Montserrat" panose="00000500000000000000" pitchFamily="2" charset="0"/>
                      </a:rPr>
                      <a:t>,</a:t>
                    </a:r>
                  </a:p>
                  <a:p>
                    <a:pPr algn="ctr">
                      <a:spcAft>
                        <a:spcPts val="600"/>
                      </a:spcAft>
                    </a:pPr>
                    <a:r>
                      <a:rPr lang="en-US" b="1" i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Montserrat" panose="00000500000000000000" pitchFamily="2" charset="0"/>
                      </a:rPr>
                      <a:t>…</a:t>
                    </a:r>
                  </a:p>
                  <a:p>
                    <a:pPr>
                      <a:spcAft>
                        <a:spcPts val="600"/>
                      </a:spcAft>
                    </a:pPr>
                    <a:r>
                      <a:rPr lang="en-US" sz="1000" i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Montserrat" panose="00000500000000000000" pitchFamily="2" charset="0"/>
                      </a:rPr>
                      <a:t>(*) values given by beam physics</a:t>
                    </a:r>
                  </a:p>
                </p:txBody>
              </p:sp>
            </mc:Choice>
            <mc:Fallback xmlns="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ECF40039-2339-1A10-06B5-31F7569384B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29040" y="2677454"/>
                    <a:ext cx="2424798" cy="1487393"/>
                  </a:xfrm>
                  <a:prstGeom prst="roundRect">
                    <a:avLst>
                      <a:gd name="adj" fmla="val 8320"/>
                    </a:avLst>
                  </a:prstGeom>
                  <a:blipFill>
                    <a:blip r:embed="rId1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9D8BB932-41E6-A6BC-CB06-3F5A605B466A}"/>
                      </a:ext>
                    </a:extLst>
                  </p:cNvPr>
                  <p:cNvSpPr txBox="1"/>
                  <p:nvPr/>
                </p:nvSpPr>
                <p:spPr>
                  <a:xfrm>
                    <a:off x="8695888" y="4426405"/>
                    <a:ext cx="2697575" cy="892355"/>
                  </a:xfrm>
                  <a:prstGeom prst="roundRect">
                    <a:avLst>
                      <a:gd name="adj" fmla="val 8320"/>
                    </a:avLst>
                  </a:prstGeom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>
                      <a:spcAft>
                        <a:spcPts val="600"/>
                      </a:spcAft>
                    </a:pPr>
                    <a:r>
                      <a:rPr lang="en-US" sz="1400" b="1" i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a:t>Example filter parameters</a:t>
                    </a:r>
                  </a:p>
                  <a:p>
                    <a:pPr algn="ctr">
                      <a:spcAft>
                        <a:spcPts val="60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𝒎𝒊𝒏</m:t>
                              </m:r>
                              <m:r>
                                <a:rPr lang="en-US" sz="1400" b="1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US" sz="1400" b="1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𝒎𝒂𝒙</m:t>
                              </m:r>
                              <m:r>
                                <a:rPr lang="en-US" sz="1400" b="1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US" sz="1400" b="1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400" b="1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𝟓𝟎</m:t>
                          </m:r>
                          <m:r>
                            <a:rPr lang="en-US" sz="1400" b="1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b="1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𝟕𝟎𝟎</m:t>
                          </m:r>
                          <m:r>
                            <a:rPr lang="en-US" sz="1400" b="1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1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sz="1400" b="1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400" b="1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  <m:sSup>
                            <m:sSupPr>
                              <m:ctrlPr>
                                <a:rPr lang="en-US" sz="1400" b="1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1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e>
                            <m:sup>
                              <m:r>
                                <a:rPr lang="en-US" sz="1400" b="1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oMath>
                      </m:oMathPara>
                    </a14:m>
                    <a:endParaRPr lang="en-US" sz="1400" b="1" i="1" dirty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atin typeface="Montserrat" panose="00000500000000000000" pitchFamily="2" charset="0"/>
                    </a:endParaRPr>
                  </a:p>
                  <a:p>
                    <a:pPr algn="ctr">
                      <a:spcAft>
                        <a:spcPts val="600"/>
                      </a:spcAft>
                    </a:pPr>
                    <a:r>
                      <a:rPr lang="en-US" sz="1100" i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Montserrat" panose="00000500000000000000" pitchFamily="2" charset="0"/>
                      </a:rPr>
                      <a:t>(volume, peak stresses, forces, …)</a:t>
                    </a:r>
                  </a:p>
                </p:txBody>
              </p:sp>
            </mc:Choice>
            <mc:Fallback xmlns="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9D8BB932-41E6-A6BC-CB06-3F5A605B466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95888" y="4426405"/>
                    <a:ext cx="2697575" cy="892355"/>
                  </a:xfrm>
                  <a:prstGeom prst="roundRect">
                    <a:avLst>
                      <a:gd name="adj" fmla="val 8320"/>
                    </a:avLst>
                  </a:prstGeom>
                  <a:blipFill>
                    <a:blip r:embed="rId18"/>
                    <a:stretch>
                      <a:fillRect b="-66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83B5C86-84D9-67A9-CBC3-51DFF14C2B44}"/>
              </a:ext>
            </a:extLst>
          </p:cNvPr>
          <p:cNvSpPr txBox="1"/>
          <p:nvPr/>
        </p:nvSpPr>
        <p:spPr>
          <a:xfrm>
            <a:off x="8101595" y="5519109"/>
            <a:ext cx="3874004" cy="129397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Current limitations </a:t>
            </a:r>
            <a:r>
              <a:rPr lang="en-US" sz="1100" dirty="0">
                <a:solidFill>
                  <a:schemeClr val="tx2">
                    <a:lumMod val="75000"/>
                  </a:schemeClr>
                </a:solidFill>
              </a:rPr>
              <a:t>(*to be implemented in future)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*2 solenoids per cell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*No off-axis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Peak fields/stresses in conductor for single coils, full cell in COMSOL</a:t>
            </a:r>
            <a:endParaRPr lang="en-GB" sz="1400" dirty="0">
              <a:solidFill>
                <a:schemeClr val="tx2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5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B976126-4F8F-4A3D-FE0D-59853DDA212C}"/>
                  </a:ext>
                </a:extLst>
              </p:cNvPr>
              <p:cNvSpPr>
                <a:spLocks noGrp="1"/>
              </p:cNvSpPr>
              <p:nvPr>
                <p:ph sz="quarter" idx="4294967295"/>
              </p:nvPr>
            </p:nvSpPr>
            <p:spPr>
              <a:xfrm>
                <a:off x="793750" y="3898351"/>
                <a:ext cx="11093450" cy="2723242"/>
              </a:xfrm>
              <a:prstGeom prst="rect">
                <a:avLst/>
              </a:prstGeom>
            </p:spPr>
            <p:txBody>
              <a:bodyPr/>
              <a:lstStyle/>
              <a:p>
                <a:pPr marL="463550" indent="0">
                  <a:buNone/>
                </a:pPr>
                <a:r>
                  <a:rPr lang="en-US" sz="2000" i="1" dirty="0">
                    <a:solidFill>
                      <a:schemeClr val="tx1"/>
                    </a:solidFill>
                    <a:latin typeface="Montserrat" panose="00000500000000000000" pitchFamily="2" charset="0"/>
                  </a:rPr>
                  <a:t>Rewriting this as…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)−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sz="3600" dirty="0">
                  <a:solidFill>
                    <a:schemeClr val="tx1"/>
                  </a:solidFill>
                </a:endParaRPr>
              </a:p>
              <a:p>
                <a:pPr marL="0" indent="0">
                  <a:spcBef>
                    <a:spcPts val="1800"/>
                  </a:spcBef>
                  <a:buNone/>
                </a:pPr>
                <a:r>
                  <a:rPr lang="en-US" sz="2000" dirty="0">
                    <a:solidFill>
                      <a:schemeClr val="tx1"/>
                    </a:solidFill>
                    <a:latin typeface="Montserrat" panose="00000500000000000000" pitchFamily="2" charset="0"/>
                  </a:rPr>
                  <a:t>It can be expressed as an </a:t>
                </a:r>
                <a:r>
                  <a:rPr lang="en-US" sz="2000" b="1" dirty="0">
                    <a:solidFill>
                      <a:schemeClr val="tx1"/>
                    </a:solidFill>
                    <a:latin typeface="Montserrat" panose="00000500000000000000" pitchFamily="2" charset="0"/>
                  </a:rPr>
                  <a:t>infinite sum</a:t>
                </a:r>
                <a:r>
                  <a:rPr lang="en-US" sz="2000" dirty="0">
                    <a:solidFill>
                      <a:schemeClr val="tx1"/>
                    </a:solidFill>
                    <a:latin typeface="Montserrat" panose="00000500000000000000" pitchFamily="2" charset="0"/>
                  </a:rPr>
                  <a:t> of </a:t>
                </a:r>
                <a:r>
                  <a:rPr lang="en-US" sz="2000" b="1" dirty="0">
                    <a:solidFill>
                      <a:schemeClr val="tx1"/>
                    </a:solidFill>
                    <a:latin typeface="Montserrat" panose="00000500000000000000" pitchFamily="2" charset="0"/>
                  </a:rPr>
                  <a:t>alternating polarity solenoids</a:t>
                </a:r>
                <a:r>
                  <a:rPr lang="en-US" sz="2000" dirty="0">
                    <a:solidFill>
                      <a:schemeClr val="tx1"/>
                    </a:solidFill>
                    <a:latin typeface="Montserrat" panose="00000500000000000000" pitchFamily="2" charset="0"/>
                  </a:rPr>
                  <a:t>:</a:t>
                </a:r>
                <a:endParaRPr lang="en-US" sz="2000" b="0" dirty="0">
                  <a:solidFill>
                    <a:schemeClr val="tx1"/>
                  </a:solidFill>
                  <a:latin typeface="Montserrat" panose="00000500000000000000" pitchFamily="2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/2+(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𝐶𝑒𝑖𝑙</m:t>
                              </m:r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num>
                                    <m:den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m:rPr>
                                  <m:nor/>
                                </m:rPr>
                                <a:rPr lang="en-US" sz="16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)−</m:t>
                              </m:r>
                              <m:r>
                                <a:rPr lang="en-US" sz="16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/2+(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𝐶𝑒𝑖𝑙</m:t>
                              </m:r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num>
                                    <m:den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</m:s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r>
                                <m:rPr>
                                  <m:nor/>
                                </m:rPr>
                                <a:rPr lang="en-US" sz="160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sz="1600" b="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     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sup>
                      </m:sSup>
                      <m:r>
                        <a:rPr lang="en-US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(−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/2−(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𝐶𝑒𝑖𝑙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m:rPr>
                              <m:nor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)−</m:t>
                          </m:r>
                          <m:r>
                            <a:rPr lang="en-US" sz="16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/2−(</m:t>
                          </m:r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𝐶𝑒𝑖𝑙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p>
                          <m:r>
                            <a:rPr lang="en-US" sz="16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m:rPr>
                              <m:nor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sz="1800" b="0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en-US" sz="3600" b="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2B976126-4F8F-4A3D-FE0D-59853DDA21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294967295"/>
              </p:nvPr>
            </p:nvSpPr>
            <p:spPr>
              <a:xfrm>
                <a:off x="793750" y="3898351"/>
                <a:ext cx="11093450" cy="2723242"/>
              </a:xfrm>
              <a:prstGeom prst="rect">
                <a:avLst/>
              </a:prstGeom>
              <a:blipFill>
                <a:blip r:embed="rId2"/>
                <a:stretch>
                  <a:fillRect l="-549" t="-8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E44F8A-AB4C-A432-83BD-F595ED0F200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2400" y="6472238"/>
            <a:ext cx="609600" cy="38576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17143D-195E-9F3A-BDBB-BF775E5B1F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16844" y="179030"/>
            <a:ext cx="9358312" cy="838200"/>
          </a:xfrm>
          <a:prstGeom prst="rect">
            <a:avLst/>
          </a:prstGeom>
        </p:spPr>
        <p:txBody>
          <a:bodyPr/>
          <a:lstStyle/>
          <a:p>
            <a:r>
              <a:rPr lang="en-US" sz="2000" b="0" spc="300" dirty="0">
                <a:latin typeface="Felix Titling" panose="04060505060202020A04" pitchFamily="82" charset="0"/>
              </a:rPr>
              <a:t>Brief review: </a:t>
            </a:r>
            <a:r>
              <a:rPr lang="en-US" spc="300" dirty="0">
                <a:latin typeface="Felix Titling" panose="04060505060202020A04" pitchFamily="82" charset="0"/>
              </a:rPr>
              <a:t>Key Analytic Equations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C8B880-ACF2-8CD3-955D-3F5F547C2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5094" y="2984487"/>
            <a:ext cx="1410828" cy="9709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0F9734-038D-0335-BDC6-8EB6B8B94E1F}"/>
              </a:ext>
            </a:extLst>
          </p:cNvPr>
          <p:cNvSpPr txBox="1"/>
          <p:nvPr/>
        </p:nvSpPr>
        <p:spPr>
          <a:xfrm rot="3490192">
            <a:off x="10442625" y="5069109"/>
            <a:ext cx="904339" cy="289441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100" dirty="0">
                <a:solidFill>
                  <a:srgbClr val="C83964"/>
                </a:solidFill>
                <a:latin typeface="Montserrat" panose="00000500000000000000" pitchFamily="2" charset="0"/>
              </a:rPr>
              <a:t>Validated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8A8324-A37E-9C11-4166-776672794E0E}"/>
              </a:ext>
            </a:extLst>
          </p:cNvPr>
          <p:cNvGrpSpPr/>
          <p:nvPr/>
        </p:nvGrpSpPr>
        <p:grpSpPr>
          <a:xfrm>
            <a:off x="793750" y="930576"/>
            <a:ext cx="1826567" cy="2723242"/>
            <a:chOff x="3365500" y="1962359"/>
            <a:chExt cx="3176286" cy="473554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D9E705-9A61-347F-CDCE-7ED0CB94BDE2}"/>
                </a:ext>
              </a:extLst>
            </p:cNvPr>
            <p:cNvSpPr/>
            <p:nvPr/>
          </p:nvSpPr>
          <p:spPr>
            <a:xfrm>
              <a:off x="3365500" y="1962359"/>
              <a:ext cx="3176286" cy="47355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 descr="A red and blue object with circles and lines&#10;&#10;Description automatically generated">
              <a:extLst>
                <a:ext uri="{FF2B5EF4-FFF2-40B4-BE49-F238E27FC236}">
                  <a16:creationId xmlns:a16="http://schemas.microsoft.com/office/drawing/2014/main" id="{B63216A7-404F-5AF1-F820-BC4CDA8D69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69" t="5116" r="36332" b="9852"/>
            <a:stretch/>
          </p:blipFill>
          <p:spPr>
            <a:xfrm>
              <a:off x="3591602" y="2032244"/>
              <a:ext cx="2906032" cy="466566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17C43B-8451-21D7-C69E-D98C854609FD}"/>
                  </a:ext>
                </a:extLst>
              </p:cNvPr>
              <p:cNvSpPr txBox="1"/>
              <p:nvPr/>
            </p:nvSpPr>
            <p:spPr>
              <a:xfrm>
                <a:off x="2899133" y="962861"/>
                <a:ext cx="8846457" cy="24196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sz="2400" b="1" dirty="0">
                    <a:latin typeface="Montserrat" panose="00000500000000000000" pitchFamily="2" charset="0"/>
                  </a:rPr>
                  <a:t>On-axis</a:t>
                </a:r>
                <a:r>
                  <a:rPr lang="en-US" sz="2400" dirty="0">
                    <a:latin typeface="Montserrat" panose="00000500000000000000" pitchFamily="2" charset="0"/>
                  </a:rPr>
                  <a:t> </a:t>
                </a:r>
                <a:r>
                  <a:rPr lang="en-US" sz="2400" b="1" dirty="0">
                    <a:latin typeface="Montserrat" panose="00000500000000000000" pitchFamily="2" charset="0"/>
                  </a:rPr>
                  <a:t>field</a:t>
                </a:r>
                <a:r>
                  <a:rPr lang="en-US" sz="2400" dirty="0">
                    <a:latin typeface="Montserrat" panose="00000500000000000000" pitchFamily="2" charset="0"/>
                  </a:rPr>
                  <a:t> from one Finite Coil :</a:t>
                </a:r>
              </a:p>
              <a:p>
                <a:endParaRPr lang="en-US" sz="2000" dirty="0">
                  <a:latin typeface="Montserrat" panose="00000500000000000000" pitchFamily="2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𝐼𝑁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z</m:t>
                        </m:r>
                        <m:r>
                          <a:rPr lang="en-US" sz="180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z</m:t>
                            </m:r>
                          </m:e>
                          <m:sub>
                            <m:r>
                              <a:rPr lang="en-US" sz="18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80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ln</m:t>
                        </m:r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  <m:sup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𝑧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rad>
                              </m:num>
                              <m:den>
                                <m:eqArr>
                                  <m:eqArr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eqArr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bSup>
                                          <m:sSubSupPr>
                                            <m:ctrlP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𝑅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𝑧</m:t>
                                                </m:r>
                                                <m: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sz="18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8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𝑧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8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1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e>
                                          <m:sup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𝑅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rad>
                                  </m:e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  </m:t>
                                    </m:r>
                                  </m:e>
                                </m:eqArr>
                              </m:den>
                            </m:f>
                            <m:r>
                              <m:rPr>
                                <m:nor/>
                              </m:rPr>
                              <a:rPr lang="en-US" sz="1800" dirty="0"/>
                              <m:t> </m:t>
                            </m:r>
                          </m:e>
                        </m:d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800" b="0" i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800" b="0" i="0" smtClean="0">
                            <a:latin typeface="Cambria Math" panose="02040503050406030204" pitchFamily="18" charset="0"/>
                          </a:rPr>
                          <m:t>z</m:t>
                        </m:r>
                        <m:r>
                          <a:rPr lang="en-US" sz="1800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latin typeface="Cambria Math" panose="02040503050406030204" pitchFamily="18" charset="0"/>
                              </a:rPr>
                              <m:t>z</m:t>
                            </m:r>
                          </m:e>
                          <m:sub>
                            <m:r>
                              <a:rPr lang="en-US" sz="18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sz="1800" b="0" i="0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ln</m:t>
                        </m:r>
                        <m:d>
                          <m:d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Sup>
                                      <m:sSubSup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  <m:sup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𝑧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18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rad>
                              </m:num>
                              <m:den>
                                <m:eqArr>
                                  <m:eqArrPr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eqArrPr>
                                  <m:e>
                                    <m:rad>
                                      <m:radPr>
                                        <m:degHide m:val="on"/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bSup>
                                          <m:sSubSupPr>
                                            <m:ctrlP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𝑅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  <m:sup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d>
                                              <m:dPr>
                                                <m:ctrlP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  <m:t>𝑧</m:t>
                                                </m:r>
                                                <m:r>
                                                  <a:rPr lang="en-US" sz="1800" i="1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US" sz="1800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800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𝑧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8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e>
                                          <m:sup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𝑅</m:t>
                                            </m:r>
                                          </m:e>
                                          <m:sub>
                                            <m:r>
                                              <a:rPr lang="en-US" sz="1800" i="1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rad>
                                  </m:e>
                                  <m:e>
                                    <m: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  <m:t>  </m:t>
                                    </m:r>
                                  </m:e>
                                </m:eqArr>
                              </m:den>
                            </m:f>
                            <m:r>
                              <m:rPr>
                                <m:nor/>
                              </m:rPr>
                              <a:rPr lang="en-US" sz="1800" dirty="0"/>
                              <m:t> 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,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US" sz="2000" b="0" dirty="0"/>
                  <a:t>,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US" sz="2000" b="0" dirty="0"/>
                  <a:t>.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17C43B-8451-21D7-C69E-D98C854609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9133" y="962861"/>
                <a:ext cx="8846457" cy="2419637"/>
              </a:xfrm>
              <a:prstGeom prst="rect">
                <a:avLst/>
              </a:prstGeom>
              <a:blipFill>
                <a:blip r:embed="rId5"/>
                <a:stretch>
                  <a:fillRect l="-1103" t="-2015" b="-3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484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E44F8A-AB4C-A432-83BD-F595ED0F200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2400" y="6472238"/>
            <a:ext cx="609600" cy="38576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17143D-195E-9F3A-BDBB-BF775E5B1F5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16844" y="179030"/>
            <a:ext cx="9358312" cy="838200"/>
          </a:xfrm>
          <a:prstGeom prst="rect">
            <a:avLst/>
          </a:prstGeom>
        </p:spPr>
        <p:txBody>
          <a:bodyPr/>
          <a:lstStyle/>
          <a:p>
            <a:r>
              <a:rPr lang="en-US" sz="2000" b="0" spc="300" dirty="0">
                <a:latin typeface="Felix Titling" panose="04060505060202020A04" pitchFamily="82" charset="0"/>
              </a:rPr>
              <a:t>Brief review: </a:t>
            </a:r>
            <a:r>
              <a:rPr lang="en-US" spc="300" dirty="0">
                <a:latin typeface="Felix Titling" panose="04060505060202020A04" pitchFamily="82" charset="0"/>
              </a:rPr>
              <a:t>Field Analysis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380523-9131-8968-26FA-208801C091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897" y="1924380"/>
            <a:ext cx="4215503" cy="3290148"/>
          </a:xfrm>
          <a:prstGeom prst="rect">
            <a:avLst/>
          </a:prstGeom>
        </p:spPr>
      </p:pic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F0C0537-F5C6-C051-098F-79DFFE38EB3D}"/>
              </a:ext>
            </a:extLst>
          </p:cNvPr>
          <p:cNvSpPr/>
          <p:nvPr/>
        </p:nvSpPr>
        <p:spPr>
          <a:xfrm>
            <a:off x="-185859" y="2180012"/>
            <a:ext cx="5773859" cy="2839945"/>
          </a:xfrm>
          <a:custGeom>
            <a:avLst/>
            <a:gdLst>
              <a:gd name="connsiteX0" fmla="*/ 0 w 13578840"/>
              <a:gd name="connsiteY0" fmla="*/ 1402144 h 3017591"/>
              <a:gd name="connsiteX1" fmla="*/ 1539240 w 13578840"/>
              <a:gd name="connsiteY1" fmla="*/ 2926144 h 3017591"/>
              <a:gd name="connsiteX2" fmla="*/ 5059680 w 13578840"/>
              <a:gd name="connsiteY2" fmla="*/ 64 h 3017591"/>
              <a:gd name="connsiteX3" fmla="*/ 8351520 w 13578840"/>
              <a:gd name="connsiteY3" fmla="*/ 3017584 h 3017591"/>
              <a:gd name="connsiteX4" fmla="*/ 11689080 w 13578840"/>
              <a:gd name="connsiteY4" fmla="*/ 30544 h 3017591"/>
              <a:gd name="connsiteX5" fmla="*/ 13578840 w 13578840"/>
              <a:gd name="connsiteY5" fmla="*/ 1417384 h 3017591"/>
              <a:gd name="connsiteX6" fmla="*/ 13578840 w 13578840"/>
              <a:gd name="connsiteY6" fmla="*/ 1417384 h 3017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78840" h="3017591">
                <a:moveTo>
                  <a:pt x="0" y="1402144"/>
                </a:moveTo>
                <a:cubicBezTo>
                  <a:pt x="347980" y="2280984"/>
                  <a:pt x="695960" y="3159824"/>
                  <a:pt x="1539240" y="2926144"/>
                </a:cubicBezTo>
                <a:cubicBezTo>
                  <a:pt x="2382520" y="2692464"/>
                  <a:pt x="3924300" y="-15176"/>
                  <a:pt x="5059680" y="64"/>
                </a:cubicBezTo>
                <a:cubicBezTo>
                  <a:pt x="6195060" y="15304"/>
                  <a:pt x="7246620" y="3012504"/>
                  <a:pt x="8351520" y="3017584"/>
                </a:cubicBezTo>
                <a:cubicBezTo>
                  <a:pt x="9456420" y="3022664"/>
                  <a:pt x="10817860" y="297244"/>
                  <a:pt x="11689080" y="30544"/>
                </a:cubicBezTo>
                <a:cubicBezTo>
                  <a:pt x="12560300" y="-236156"/>
                  <a:pt x="13578840" y="1417384"/>
                  <a:pt x="13578840" y="1417384"/>
                </a:cubicBezTo>
                <a:lnTo>
                  <a:pt x="13578840" y="1417384"/>
                </a:lnTo>
              </a:path>
            </a:pathLst>
          </a:custGeom>
          <a:noFill/>
          <a:ln w="38100" cmpd="thickThin">
            <a:solidFill>
              <a:schemeClr val="tx1">
                <a:alpha val="89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 sd="737801424">
                  <a:custGeom>
                    <a:avLst/>
                    <a:gdLst>
                      <a:gd name="connsiteX0" fmla="*/ 0 w 13500996"/>
                      <a:gd name="connsiteY0" fmla="*/ 1319599 h 2839945"/>
                      <a:gd name="connsiteX1" fmla="*/ 1530415 w 13500996"/>
                      <a:gd name="connsiteY1" fmla="*/ 2753881 h 2839945"/>
                      <a:gd name="connsiteX2" fmla="*/ 5030674 w 13500996"/>
                      <a:gd name="connsiteY2" fmla="*/ 60 h 2839945"/>
                      <a:gd name="connsiteX3" fmla="*/ 8303642 w 13500996"/>
                      <a:gd name="connsiteY3" fmla="*/ 2839938 h 2839945"/>
                      <a:gd name="connsiteX4" fmla="*/ 11622069 w 13500996"/>
                      <a:gd name="connsiteY4" fmla="*/ 28745 h 2839945"/>
                      <a:gd name="connsiteX5" fmla="*/ 13500996 w 13500996"/>
                      <a:gd name="connsiteY5" fmla="*/ 1333942 h 2839945"/>
                      <a:gd name="connsiteX6" fmla="*/ 13500996 w 13500996"/>
                      <a:gd name="connsiteY6" fmla="*/ 1333942 h 2839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500996" h="2839945" extrusionOk="0">
                        <a:moveTo>
                          <a:pt x="0" y="1319599"/>
                        </a:moveTo>
                        <a:cubicBezTo>
                          <a:pt x="385455" y="2088763"/>
                          <a:pt x="744171" y="3064400"/>
                          <a:pt x="1530415" y="2753881"/>
                        </a:cubicBezTo>
                        <a:cubicBezTo>
                          <a:pt x="2246167" y="2584072"/>
                          <a:pt x="4177567" y="-29068"/>
                          <a:pt x="5030674" y="60"/>
                        </a:cubicBezTo>
                        <a:cubicBezTo>
                          <a:pt x="5918123" y="-196831"/>
                          <a:pt x="7244759" y="3078957"/>
                          <a:pt x="8303642" y="2839938"/>
                        </a:cubicBezTo>
                        <a:cubicBezTo>
                          <a:pt x="9491685" y="2645411"/>
                          <a:pt x="10660634" y="389305"/>
                          <a:pt x="11622069" y="28745"/>
                        </a:cubicBezTo>
                        <a:cubicBezTo>
                          <a:pt x="12488294" y="-222253"/>
                          <a:pt x="13500996" y="1333942"/>
                          <a:pt x="13500996" y="1333942"/>
                        </a:cubicBezTo>
                        <a:lnTo>
                          <a:pt x="13500996" y="1333942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2F29810-A77D-23F2-F7A2-FF35D247C0BD}"/>
              </a:ext>
            </a:extLst>
          </p:cNvPr>
          <p:cNvGrpSpPr/>
          <p:nvPr/>
        </p:nvGrpSpPr>
        <p:grpSpPr>
          <a:xfrm>
            <a:off x="5932215" y="3429000"/>
            <a:ext cx="1148080" cy="650240"/>
            <a:chOff x="5752963" y="3429000"/>
            <a:chExt cx="1148080" cy="650240"/>
          </a:xfrm>
        </p:grpSpPr>
        <p:sp>
          <p:nvSpPr>
            <p:cNvPr id="9" name="Arrow: Right 8">
              <a:extLst>
                <a:ext uri="{FF2B5EF4-FFF2-40B4-BE49-F238E27FC236}">
                  <a16:creationId xmlns:a16="http://schemas.microsoft.com/office/drawing/2014/main" id="{3061C596-9FF8-1B70-3806-B40E63CB8B8A}"/>
                </a:ext>
              </a:extLst>
            </p:cNvPr>
            <p:cNvSpPr/>
            <p:nvPr/>
          </p:nvSpPr>
          <p:spPr>
            <a:xfrm>
              <a:off x="5752963" y="3429000"/>
              <a:ext cx="1148080" cy="65024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84DE183-D6F0-1FE3-9D1A-CA41760F5D8F}"/>
                </a:ext>
              </a:extLst>
            </p:cNvPr>
            <p:cNvSpPr txBox="1"/>
            <p:nvPr/>
          </p:nvSpPr>
          <p:spPr>
            <a:xfrm>
              <a:off x="5900478" y="3569454"/>
              <a:ext cx="638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bg1"/>
                  </a:solidFill>
                  <a:latin typeface="Montserrat" panose="00000500000000000000" pitchFamily="2" charset="0"/>
                </a:rPr>
                <a:t>FFT</a:t>
              </a:r>
              <a:endParaRPr lang="en-GB" b="1" dirty="0">
                <a:solidFill>
                  <a:schemeClr val="bg1"/>
                </a:solidFill>
                <a:latin typeface="Montserrat" panose="00000500000000000000" pitchFamily="2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322A3C9-2437-9660-FBB4-3A824374D7CC}"/>
              </a:ext>
            </a:extLst>
          </p:cNvPr>
          <p:cNvSpPr txBox="1"/>
          <p:nvPr/>
        </p:nvSpPr>
        <p:spPr>
          <a:xfrm>
            <a:off x="1249680" y="5349240"/>
            <a:ext cx="4215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Montserrat" panose="00000500000000000000" pitchFamily="2" charset="0"/>
              </a:rPr>
              <a:t>Oscillating field from a lattice</a:t>
            </a:r>
            <a:endParaRPr lang="en-GB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477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1829F-65AB-1A7A-B7BE-999465D1447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2400" y="6472238"/>
            <a:ext cx="609600" cy="385762"/>
          </a:xfrm>
          <a:prstGeom prst="rect">
            <a:avLst/>
          </a:prstGeom>
        </p:spPr>
        <p:txBody>
          <a:bodyPr/>
          <a:lstStyle/>
          <a:p>
            <a:fld id="{B7C88BBE-1F50-414C-A873-64244792D046}" type="slidenum">
              <a:rPr lang="en-US" smtClean="0"/>
              <a:t>14</a:t>
            </a:fld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CECA8584-9580-0A39-826C-71A97E684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2" name="Picture 11" descr="A blackboard with white lines&#10;&#10;Description automatically generated">
            <a:extLst>
              <a:ext uri="{FF2B5EF4-FFF2-40B4-BE49-F238E27FC236}">
                <a16:creationId xmlns:a16="http://schemas.microsoft.com/office/drawing/2014/main" id="{96C41193-40FC-A9BB-A81D-925D0C108A3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682" y="2292305"/>
            <a:ext cx="3355788" cy="1887631"/>
          </a:xfrm>
          <a:prstGeom prst="rect">
            <a:avLst/>
          </a:prstGeom>
        </p:spPr>
      </p:pic>
      <p:pic>
        <p:nvPicPr>
          <p:cNvPr id="14" name="Picture 13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18F84FD8-4579-C8B2-8859-B23155A9D2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981450" y="310388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17" name="Picture 16" descr="A blackboard with white lines&#10;&#10;Description automatically generated">
            <a:extLst>
              <a:ext uri="{FF2B5EF4-FFF2-40B4-BE49-F238E27FC236}">
                <a16:creationId xmlns:a16="http://schemas.microsoft.com/office/drawing/2014/main" id="{30FE4B24-572F-5B38-E67B-3F41D806ED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470" y="2292304"/>
            <a:ext cx="3355788" cy="1887631"/>
          </a:xfrm>
          <a:prstGeom prst="rect">
            <a:avLst/>
          </a:prstGeom>
        </p:spPr>
      </p:pic>
      <p:pic>
        <p:nvPicPr>
          <p:cNvPr id="18" name="Picture 17" descr="A blackboard with white lines&#10;&#10;Description automatically generated">
            <a:extLst>
              <a:ext uri="{FF2B5EF4-FFF2-40B4-BE49-F238E27FC236}">
                <a16:creationId xmlns:a16="http://schemas.microsoft.com/office/drawing/2014/main" id="{E16EDDCC-39FA-5BC0-FA38-D31DFECFE02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1106" y="2292303"/>
            <a:ext cx="3355788" cy="1887631"/>
          </a:xfrm>
          <a:prstGeom prst="rect">
            <a:avLst/>
          </a:prstGeom>
        </p:spPr>
      </p:pic>
      <p:pic>
        <p:nvPicPr>
          <p:cNvPr id="19" name="Picture 18" descr="A blackboard with white lines&#10;&#10;Description automatically generated">
            <a:extLst>
              <a:ext uri="{FF2B5EF4-FFF2-40B4-BE49-F238E27FC236}">
                <a16:creationId xmlns:a16="http://schemas.microsoft.com/office/drawing/2014/main" id="{980FF19C-0AD2-691E-79D1-09F005319AF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258" y="2292303"/>
            <a:ext cx="3355788" cy="1887631"/>
          </a:xfrm>
          <a:prstGeom prst="rect">
            <a:avLst/>
          </a:prstGeom>
        </p:spPr>
      </p:pic>
      <p:pic>
        <p:nvPicPr>
          <p:cNvPr id="16" name="Picture 15" descr="A blue square on a blackboard&#10;&#10;Description automatically generated">
            <a:extLst>
              <a:ext uri="{FF2B5EF4-FFF2-40B4-BE49-F238E27FC236}">
                <a16:creationId xmlns:a16="http://schemas.microsoft.com/office/drawing/2014/main" id="{7E806B8B-62ED-9C61-E937-EED2B5C5262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337239" y="3103655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20" name="Picture 19" descr="A blue square on a blackboard&#10;&#10;Description automatically generated">
            <a:extLst>
              <a:ext uri="{FF2B5EF4-FFF2-40B4-BE49-F238E27FC236}">
                <a16:creationId xmlns:a16="http://schemas.microsoft.com/office/drawing/2014/main" id="{CB5F09E1-5551-4FA0-52DF-BFE0BD48CA5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25662" y="3103655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21" name="Picture 20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3DD2E319-9EB5-5396-E770-F92DFBC809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708887" y="310388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839BF2A-6BDE-0A0B-124A-2E9140950D66}"/>
              </a:ext>
            </a:extLst>
          </p:cNvPr>
          <p:cNvSpPr/>
          <p:nvPr/>
        </p:nvSpPr>
        <p:spPr>
          <a:xfrm>
            <a:off x="-828516" y="2718415"/>
            <a:ext cx="13500996" cy="2839945"/>
          </a:xfrm>
          <a:custGeom>
            <a:avLst/>
            <a:gdLst>
              <a:gd name="connsiteX0" fmla="*/ 0 w 13578840"/>
              <a:gd name="connsiteY0" fmla="*/ 1402144 h 3017591"/>
              <a:gd name="connsiteX1" fmla="*/ 1539240 w 13578840"/>
              <a:gd name="connsiteY1" fmla="*/ 2926144 h 3017591"/>
              <a:gd name="connsiteX2" fmla="*/ 5059680 w 13578840"/>
              <a:gd name="connsiteY2" fmla="*/ 64 h 3017591"/>
              <a:gd name="connsiteX3" fmla="*/ 8351520 w 13578840"/>
              <a:gd name="connsiteY3" fmla="*/ 3017584 h 3017591"/>
              <a:gd name="connsiteX4" fmla="*/ 11689080 w 13578840"/>
              <a:gd name="connsiteY4" fmla="*/ 30544 h 3017591"/>
              <a:gd name="connsiteX5" fmla="*/ 13578840 w 13578840"/>
              <a:gd name="connsiteY5" fmla="*/ 1417384 h 3017591"/>
              <a:gd name="connsiteX6" fmla="*/ 13578840 w 13578840"/>
              <a:gd name="connsiteY6" fmla="*/ 1417384 h 3017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78840" h="3017591">
                <a:moveTo>
                  <a:pt x="0" y="1402144"/>
                </a:moveTo>
                <a:cubicBezTo>
                  <a:pt x="347980" y="2280984"/>
                  <a:pt x="695960" y="3159824"/>
                  <a:pt x="1539240" y="2926144"/>
                </a:cubicBezTo>
                <a:cubicBezTo>
                  <a:pt x="2382520" y="2692464"/>
                  <a:pt x="3924300" y="-15176"/>
                  <a:pt x="5059680" y="64"/>
                </a:cubicBezTo>
                <a:cubicBezTo>
                  <a:pt x="6195060" y="15304"/>
                  <a:pt x="7246620" y="3012504"/>
                  <a:pt x="8351520" y="3017584"/>
                </a:cubicBezTo>
                <a:cubicBezTo>
                  <a:pt x="9456420" y="3022664"/>
                  <a:pt x="10817860" y="297244"/>
                  <a:pt x="11689080" y="30544"/>
                </a:cubicBezTo>
                <a:cubicBezTo>
                  <a:pt x="12560300" y="-236156"/>
                  <a:pt x="13578840" y="1417384"/>
                  <a:pt x="13578840" y="1417384"/>
                </a:cubicBezTo>
                <a:lnTo>
                  <a:pt x="13578840" y="1417384"/>
                </a:lnTo>
              </a:path>
            </a:pathLst>
          </a:custGeom>
          <a:noFill/>
          <a:ln w="38100" cmpd="thickThin">
            <a:solidFill>
              <a:schemeClr val="tx1">
                <a:alpha val="89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 sd="737801424">
                  <a:custGeom>
                    <a:avLst/>
                    <a:gdLst>
                      <a:gd name="connsiteX0" fmla="*/ 0 w 13500996"/>
                      <a:gd name="connsiteY0" fmla="*/ 1319599 h 2839945"/>
                      <a:gd name="connsiteX1" fmla="*/ 1530415 w 13500996"/>
                      <a:gd name="connsiteY1" fmla="*/ 2753881 h 2839945"/>
                      <a:gd name="connsiteX2" fmla="*/ 5030674 w 13500996"/>
                      <a:gd name="connsiteY2" fmla="*/ 60 h 2839945"/>
                      <a:gd name="connsiteX3" fmla="*/ 8303642 w 13500996"/>
                      <a:gd name="connsiteY3" fmla="*/ 2839938 h 2839945"/>
                      <a:gd name="connsiteX4" fmla="*/ 11622069 w 13500996"/>
                      <a:gd name="connsiteY4" fmla="*/ 28745 h 2839945"/>
                      <a:gd name="connsiteX5" fmla="*/ 13500996 w 13500996"/>
                      <a:gd name="connsiteY5" fmla="*/ 1333942 h 2839945"/>
                      <a:gd name="connsiteX6" fmla="*/ 13500996 w 13500996"/>
                      <a:gd name="connsiteY6" fmla="*/ 1333942 h 2839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500996" h="2839945" extrusionOk="0">
                        <a:moveTo>
                          <a:pt x="0" y="1319599"/>
                        </a:moveTo>
                        <a:cubicBezTo>
                          <a:pt x="385455" y="2088763"/>
                          <a:pt x="744171" y="3064400"/>
                          <a:pt x="1530415" y="2753881"/>
                        </a:cubicBezTo>
                        <a:cubicBezTo>
                          <a:pt x="2246167" y="2584072"/>
                          <a:pt x="4177567" y="-29068"/>
                          <a:pt x="5030674" y="60"/>
                        </a:cubicBezTo>
                        <a:cubicBezTo>
                          <a:pt x="5918123" y="-196831"/>
                          <a:pt x="7244759" y="3078957"/>
                          <a:pt x="8303642" y="2839938"/>
                        </a:cubicBezTo>
                        <a:cubicBezTo>
                          <a:pt x="9491685" y="2645411"/>
                          <a:pt x="10660634" y="389305"/>
                          <a:pt x="11622069" y="28745"/>
                        </a:cubicBezTo>
                        <a:cubicBezTo>
                          <a:pt x="12488294" y="-222253"/>
                          <a:pt x="13500996" y="1333942"/>
                          <a:pt x="13500996" y="1333942"/>
                        </a:cubicBezTo>
                        <a:lnTo>
                          <a:pt x="13500996" y="1333942"/>
                        </a:ln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B631B57-490D-A13E-14A7-69FA80F4FC4F}"/>
              </a:ext>
            </a:extLst>
          </p:cNvPr>
          <p:cNvCxnSpPr/>
          <p:nvPr/>
        </p:nvCxnSpPr>
        <p:spPr>
          <a:xfrm flipV="1">
            <a:off x="5890470" y="1508760"/>
            <a:ext cx="0" cy="2671174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D60E154-F49B-5499-9910-3722AA045358}"/>
              </a:ext>
            </a:extLst>
          </p:cNvPr>
          <p:cNvCxnSpPr>
            <a:cxnSpLocks/>
          </p:cNvCxnSpPr>
          <p:nvPr/>
        </p:nvCxnSpPr>
        <p:spPr>
          <a:xfrm>
            <a:off x="5876925" y="4179934"/>
            <a:ext cx="4364355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C15D605-CB3A-5014-AB06-A73DADD998A9}"/>
              </a:ext>
            </a:extLst>
          </p:cNvPr>
          <p:cNvSpPr txBox="1"/>
          <p:nvPr/>
        </p:nvSpPr>
        <p:spPr>
          <a:xfrm>
            <a:off x="4026322" y="3066272"/>
            <a:ext cx="372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Montserrat" panose="00000500000000000000" pitchFamily="2" charset="0"/>
              </a:rPr>
              <a:t>+</a:t>
            </a:r>
            <a:endParaRPr lang="en-GB" sz="2000" b="1" dirty="0">
              <a:latin typeface="Montserrat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506DF26-2AC2-6A25-93F8-184860BE3505}"/>
              </a:ext>
            </a:extLst>
          </p:cNvPr>
          <p:cNvSpPr txBox="1"/>
          <p:nvPr/>
        </p:nvSpPr>
        <p:spPr>
          <a:xfrm>
            <a:off x="7408807" y="3066272"/>
            <a:ext cx="372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Montserrat" panose="00000500000000000000" pitchFamily="2" charset="0"/>
              </a:rPr>
              <a:t>-</a:t>
            </a:r>
            <a:endParaRPr lang="en-GB" sz="2000" b="1" dirty="0">
              <a:latin typeface="Montserrat" panose="00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6FDA9B8-B104-ED2E-30A5-41F9418A201C}"/>
              </a:ext>
            </a:extLst>
          </p:cNvPr>
          <p:cNvSpPr txBox="1"/>
          <p:nvPr/>
        </p:nvSpPr>
        <p:spPr>
          <a:xfrm>
            <a:off x="699546" y="3066272"/>
            <a:ext cx="372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Montserrat" panose="00000500000000000000" pitchFamily="2" charset="0"/>
              </a:rPr>
              <a:t>-</a:t>
            </a:r>
            <a:endParaRPr lang="en-GB" sz="2000" b="1" dirty="0">
              <a:latin typeface="Montserrat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355254F-58A0-3E13-9CDC-41ECCD897F29}"/>
              </a:ext>
            </a:extLst>
          </p:cNvPr>
          <p:cNvSpPr txBox="1"/>
          <p:nvPr/>
        </p:nvSpPr>
        <p:spPr>
          <a:xfrm>
            <a:off x="10751049" y="3069876"/>
            <a:ext cx="3725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Montserrat" panose="00000500000000000000" pitchFamily="2" charset="0"/>
              </a:rPr>
              <a:t>+</a:t>
            </a:r>
            <a:endParaRPr lang="en-GB" sz="2000" b="1" dirty="0">
              <a:latin typeface="Montserrat" panose="00000500000000000000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3BAA49B-8699-EF66-3110-67161C3CCE4F}"/>
              </a:ext>
            </a:extLst>
          </p:cNvPr>
          <p:cNvSpPr txBox="1"/>
          <p:nvPr/>
        </p:nvSpPr>
        <p:spPr>
          <a:xfrm>
            <a:off x="699546" y="335270"/>
            <a:ext cx="75808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>
                <a:latin typeface="Simplified Arabic Fixed" panose="020F0502020204030204" pitchFamily="49" charset="-78"/>
                <a:cs typeface="Simplified Arabic Fixed" panose="020F0502020204030204" pitchFamily="49" charset="-78"/>
              </a:rPr>
              <a:t>Define grid &amp; simulate small elements of same current density </a:t>
            </a:r>
            <a:endParaRPr lang="en-GB" sz="2800" b="1" dirty="0">
              <a:latin typeface="Simplified Arabic Fixed" panose="020F0502020204030204" pitchFamily="49" charset="-78"/>
              <a:cs typeface="Simplified Arabic Fixed" panose="020F0502020204030204" pitchFamily="49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760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/>
      <p:bldP spid="42" grpId="0"/>
      <p:bldP spid="43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1829F-65AB-1A7A-B7BE-999465D1447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2400" y="6472238"/>
            <a:ext cx="609600" cy="385762"/>
          </a:xfrm>
          <a:prstGeom prst="rect">
            <a:avLst/>
          </a:prstGeom>
        </p:spPr>
        <p:txBody>
          <a:bodyPr/>
          <a:lstStyle/>
          <a:p>
            <a:fld id="{B7C88BBE-1F50-414C-A873-64244792D046}" type="slidenum">
              <a:rPr lang="en-US" smtClean="0"/>
              <a:t>15</a:t>
            </a:fld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CECA8584-9580-0A39-826C-71A97E684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2" name="Picture 11" descr="A blackboard with white lines&#10;&#10;Description automatically generated">
            <a:extLst>
              <a:ext uri="{FF2B5EF4-FFF2-40B4-BE49-F238E27FC236}">
                <a16:creationId xmlns:a16="http://schemas.microsoft.com/office/drawing/2014/main" id="{96C41193-40FC-A9BB-A81D-925D0C108A3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682" y="2292305"/>
            <a:ext cx="3355788" cy="1887631"/>
          </a:xfrm>
          <a:prstGeom prst="rect">
            <a:avLst/>
          </a:prstGeom>
        </p:spPr>
      </p:pic>
      <p:pic>
        <p:nvPicPr>
          <p:cNvPr id="14" name="Picture 13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18F84FD8-4579-C8B2-8859-B23155A9D2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981450" y="310388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17" name="Picture 16" descr="A blackboard with white lines&#10;&#10;Description automatically generated">
            <a:extLst>
              <a:ext uri="{FF2B5EF4-FFF2-40B4-BE49-F238E27FC236}">
                <a16:creationId xmlns:a16="http://schemas.microsoft.com/office/drawing/2014/main" id="{30FE4B24-572F-5B38-E67B-3F41D806ED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470" y="2292304"/>
            <a:ext cx="3355788" cy="1887631"/>
          </a:xfrm>
          <a:prstGeom prst="rect">
            <a:avLst/>
          </a:prstGeom>
        </p:spPr>
      </p:pic>
      <p:pic>
        <p:nvPicPr>
          <p:cNvPr id="18" name="Picture 17" descr="A blackboard with white lines&#10;&#10;Description automatically generated">
            <a:extLst>
              <a:ext uri="{FF2B5EF4-FFF2-40B4-BE49-F238E27FC236}">
                <a16:creationId xmlns:a16="http://schemas.microsoft.com/office/drawing/2014/main" id="{E16EDDCC-39FA-5BC0-FA38-D31DFECFE02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1106" y="2292303"/>
            <a:ext cx="3355788" cy="1887631"/>
          </a:xfrm>
          <a:prstGeom prst="rect">
            <a:avLst/>
          </a:prstGeom>
        </p:spPr>
      </p:pic>
      <p:pic>
        <p:nvPicPr>
          <p:cNvPr id="19" name="Picture 18" descr="A blackboard with white lines&#10;&#10;Description automatically generated">
            <a:extLst>
              <a:ext uri="{FF2B5EF4-FFF2-40B4-BE49-F238E27FC236}">
                <a16:creationId xmlns:a16="http://schemas.microsoft.com/office/drawing/2014/main" id="{980FF19C-0AD2-691E-79D1-09F005319AF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258" y="2292303"/>
            <a:ext cx="3355788" cy="1887631"/>
          </a:xfrm>
          <a:prstGeom prst="rect">
            <a:avLst/>
          </a:prstGeom>
        </p:spPr>
      </p:pic>
      <p:pic>
        <p:nvPicPr>
          <p:cNvPr id="16" name="Picture 15" descr="A blue square on a blackboard&#10;&#10;Description automatically generated">
            <a:extLst>
              <a:ext uri="{FF2B5EF4-FFF2-40B4-BE49-F238E27FC236}">
                <a16:creationId xmlns:a16="http://schemas.microsoft.com/office/drawing/2014/main" id="{7E806B8B-62ED-9C61-E937-EED2B5C5262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337239" y="3103655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20" name="Picture 19" descr="A blue square on a blackboard&#10;&#10;Description automatically generated">
            <a:extLst>
              <a:ext uri="{FF2B5EF4-FFF2-40B4-BE49-F238E27FC236}">
                <a16:creationId xmlns:a16="http://schemas.microsoft.com/office/drawing/2014/main" id="{CB5F09E1-5551-4FA0-52DF-BFE0BD48CA5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25662" y="3103655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21" name="Picture 20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3DD2E319-9EB5-5396-E770-F92DFBC809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708887" y="310388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B631B57-490D-A13E-14A7-69FA80F4FC4F}"/>
              </a:ext>
            </a:extLst>
          </p:cNvPr>
          <p:cNvCxnSpPr/>
          <p:nvPr/>
        </p:nvCxnSpPr>
        <p:spPr>
          <a:xfrm flipV="1">
            <a:off x="5890470" y="1508760"/>
            <a:ext cx="0" cy="2671174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D60E154-F49B-5499-9910-3722AA045358}"/>
              </a:ext>
            </a:extLst>
          </p:cNvPr>
          <p:cNvCxnSpPr>
            <a:cxnSpLocks/>
          </p:cNvCxnSpPr>
          <p:nvPr/>
        </p:nvCxnSpPr>
        <p:spPr>
          <a:xfrm>
            <a:off x="5876925" y="4179934"/>
            <a:ext cx="4364355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" name="Picture 1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D57ABB67-C7AF-1B10-C4E5-7F091B7A94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981450" y="3479348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3" name="Picture 2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25EE2E6E-E8FF-92B7-E4FC-466A17F838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4464918" y="3479348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6" name="Picture 5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7D24F89D-C81F-5581-BFED-04AF09B8CB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4464918" y="310388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" name="Picture 6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02498B6D-B2EE-40B3-2ABD-FDCF235EDE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4948386" y="3479348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" name="Picture 7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2F997618-A4E6-1ECC-70A9-9CF0AEB438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4948386" y="310388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9" name="Picture 8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AD85724B-98E7-A88F-A246-B72B0FB28F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055227" y="3502863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10" name="Picture 9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5FF6BA4C-F34F-4733-E142-358D284265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055227" y="3127395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11" name="Picture 10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E8547E2F-165D-B54D-FB0D-AADB4C78A9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538695" y="3502863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13" name="Picture 12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3071C24E-AA5F-C892-1157-60F5237CCE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538695" y="3127395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15" name="Picture 14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13F33B12-EC57-2314-B6B4-8445E0487C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970182" y="2684751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22" name="Picture 21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63750D81-C35C-E1E3-3098-4584D72632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4453650" y="2684751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23" name="Picture 22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AAFE5F20-967E-3204-6830-2C72318907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4937118" y="2684751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24" name="Picture 23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6A1516D3-AD2C-2A31-F142-2997AB50BE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069571" y="2708266"/>
            <a:ext cx="404917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25" name="Picture 24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F4EEDF68-373D-D9D2-9BCE-EEB9005BD0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527427" y="2708266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26" name="Picture 25" descr="A blue square on a blackboard&#10;&#10;Description automatically generated">
            <a:extLst>
              <a:ext uri="{FF2B5EF4-FFF2-40B4-BE49-F238E27FC236}">
                <a16:creationId xmlns:a16="http://schemas.microsoft.com/office/drawing/2014/main" id="{BF55972D-07A7-9DCE-4B5B-969A97DDF26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811715" y="3103383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27" name="Picture 26" descr="A blue square on a blackboard&#10;&#10;Description automatically generated">
            <a:extLst>
              <a:ext uri="{FF2B5EF4-FFF2-40B4-BE49-F238E27FC236}">
                <a16:creationId xmlns:a16="http://schemas.microsoft.com/office/drawing/2014/main" id="{EFECB3E4-D9AB-A4E5-78AD-C75A5E475C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346229" y="3479620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28" name="Picture 27" descr="A blue square on a blackboard&#10;&#10;Description automatically generated">
            <a:extLst>
              <a:ext uri="{FF2B5EF4-FFF2-40B4-BE49-F238E27FC236}">
                <a16:creationId xmlns:a16="http://schemas.microsoft.com/office/drawing/2014/main" id="{3CBA28E9-1B90-BAF1-78AF-640E632111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820705" y="3479348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29" name="Picture 28" descr="A blue square on a blackboard&#10;&#10;Description automatically generated">
            <a:extLst>
              <a:ext uri="{FF2B5EF4-FFF2-40B4-BE49-F238E27FC236}">
                <a16:creationId xmlns:a16="http://schemas.microsoft.com/office/drawing/2014/main" id="{FA47BBA2-6571-5EBE-8A5E-6D1013067D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405766" y="3103655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0" name="Picture 29" descr="A blue square on a blackboard&#10;&#10;Description automatically generated">
            <a:extLst>
              <a:ext uri="{FF2B5EF4-FFF2-40B4-BE49-F238E27FC236}">
                <a16:creationId xmlns:a16="http://schemas.microsoft.com/office/drawing/2014/main" id="{3CCAF00A-98B7-1B75-8336-D49042FCC7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880242" y="3103383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1" name="Picture 30" descr="A blue square on a blackboard&#10;&#10;Description automatically generated">
            <a:extLst>
              <a:ext uri="{FF2B5EF4-FFF2-40B4-BE49-F238E27FC236}">
                <a16:creationId xmlns:a16="http://schemas.microsoft.com/office/drawing/2014/main" id="{A3BC547C-09D5-EB45-72CA-B20C842DFE4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414756" y="3479620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3" name="Picture 32" descr="A blue square on a blackboard&#10;&#10;Description automatically generated">
            <a:extLst>
              <a:ext uri="{FF2B5EF4-FFF2-40B4-BE49-F238E27FC236}">
                <a16:creationId xmlns:a16="http://schemas.microsoft.com/office/drawing/2014/main" id="{784F7D01-1E52-B1EF-15A3-885C8C6165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889232" y="3479348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6" name="Picture 35" descr="A blue square on a blackboard&#10;&#10;Description automatically generated">
            <a:extLst>
              <a:ext uri="{FF2B5EF4-FFF2-40B4-BE49-F238E27FC236}">
                <a16:creationId xmlns:a16="http://schemas.microsoft.com/office/drawing/2014/main" id="{8B10D7BC-B490-A5FB-4CCE-7FD3F7C2F5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8295183" y="3103383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7" name="Picture 36" descr="A blue square on a blackboard&#10;&#10;Description automatically generated">
            <a:extLst>
              <a:ext uri="{FF2B5EF4-FFF2-40B4-BE49-F238E27FC236}">
                <a16:creationId xmlns:a16="http://schemas.microsoft.com/office/drawing/2014/main" id="{A4C6AAF6-B97E-D28A-41E7-2665CDF81F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8304173" y="3479348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8" name="Picture 37" descr="A blue square on a blackboard&#10;&#10;Description automatically generated">
            <a:extLst>
              <a:ext uri="{FF2B5EF4-FFF2-40B4-BE49-F238E27FC236}">
                <a16:creationId xmlns:a16="http://schemas.microsoft.com/office/drawing/2014/main" id="{8E0FA876-EA6A-E262-39CE-AF0C0FE22C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339863" y="2708573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9" name="Picture 38" descr="A blue square on a blackboard&#10;&#10;Description automatically generated">
            <a:extLst>
              <a:ext uri="{FF2B5EF4-FFF2-40B4-BE49-F238E27FC236}">
                <a16:creationId xmlns:a16="http://schemas.microsoft.com/office/drawing/2014/main" id="{23B5ECF2-BBA4-9E37-5998-6FD756399E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814339" y="2708301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40" name="Picture 39" descr="A blue square on a blackboard&#10;&#10;Description automatically generated">
            <a:extLst>
              <a:ext uri="{FF2B5EF4-FFF2-40B4-BE49-F238E27FC236}">
                <a16:creationId xmlns:a16="http://schemas.microsoft.com/office/drawing/2014/main" id="{B4B21844-CC63-6E94-A6AA-00EBBA5A07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421701" y="2708266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41" name="Picture 40" descr="A blue square on a blackboard&#10;&#10;Description automatically generated">
            <a:extLst>
              <a:ext uri="{FF2B5EF4-FFF2-40B4-BE49-F238E27FC236}">
                <a16:creationId xmlns:a16="http://schemas.microsoft.com/office/drawing/2014/main" id="{FA1F081F-D04C-BBA6-5B07-8F882AACD6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882866" y="2708301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42" name="Picture 41" descr="A blue square on a blackboard&#10;&#10;Description automatically generated">
            <a:extLst>
              <a:ext uri="{FF2B5EF4-FFF2-40B4-BE49-F238E27FC236}">
                <a16:creationId xmlns:a16="http://schemas.microsoft.com/office/drawing/2014/main" id="{5B05442C-550A-3F14-5AE7-BDDA20A525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8288660" y="2708266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59" name="Picture 58" descr="A blue square on a blackboard&#10;&#10;Description automatically generated">
            <a:extLst>
              <a:ext uri="{FF2B5EF4-FFF2-40B4-BE49-F238E27FC236}">
                <a16:creationId xmlns:a16="http://schemas.microsoft.com/office/drawing/2014/main" id="{660EBDB8-12E7-06C1-599E-A6002B64D9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093164" y="3103382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0" name="Picture 59" descr="A blue square on a blackboard&#10;&#10;Description automatically generated">
            <a:extLst>
              <a:ext uri="{FF2B5EF4-FFF2-40B4-BE49-F238E27FC236}">
                <a16:creationId xmlns:a16="http://schemas.microsoft.com/office/drawing/2014/main" id="{B5F38DF4-289D-08F1-F295-0551CBA252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588857" y="3103382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1" name="Picture 60" descr="A blue square on a blackboard&#10;&#10;Description automatically generated">
            <a:extLst>
              <a:ext uri="{FF2B5EF4-FFF2-40B4-BE49-F238E27FC236}">
                <a16:creationId xmlns:a16="http://schemas.microsoft.com/office/drawing/2014/main" id="{E57D12A9-C850-2A9C-18AA-AABB8EFD82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34653" y="3479621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2" name="Picture 61" descr="A blue square on a blackboard&#10;&#10;Description automatically generated">
            <a:extLst>
              <a:ext uri="{FF2B5EF4-FFF2-40B4-BE49-F238E27FC236}">
                <a16:creationId xmlns:a16="http://schemas.microsoft.com/office/drawing/2014/main" id="{012BC6E0-BA03-4252-8C92-B47BCB38A3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102155" y="3479348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3" name="Picture 62" descr="A blue square on a blackboard&#10;&#10;Description automatically generated">
            <a:extLst>
              <a:ext uri="{FF2B5EF4-FFF2-40B4-BE49-F238E27FC236}">
                <a16:creationId xmlns:a16="http://schemas.microsoft.com/office/drawing/2014/main" id="{9C829107-4731-7DAA-2E06-8221C8AB3B1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597848" y="3479348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4" name="Picture 63" descr="A blue square on a blackboard&#10;&#10;Description automatically generated">
            <a:extLst>
              <a:ext uri="{FF2B5EF4-FFF2-40B4-BE49-F238E27FC236}">
                <a16:creationId xmlns:a16="http://schemas.microsoft.com/office/drawing/2014/main" id="{F9D32858-6783-5F1E-F6D1-CFD1DFB0C1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16672" y="2689342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5" name="Picture 64" descr="A blue square on a blackboard&#10;&#10;Description automatically generated">
            <a:extLst>
              <a:ext uri="{FF2B5EF4-FFF2-40B4-BE49-F238E27FC236}">
                <a16:creationId xmlns:a16="http://schemas.microsoft.com/office/drawing/2014/main" id="{57BF56D9-264C-813E-C8E0-79923D33CE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084174" y="2689069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6" name="Picture 65" descr="A blue square on a blackboard&#10;&#10;Description automatically generated">
            <a:extLst>
              <a:ext uri="{FF2B5EF4-FFF2-40B4-BE49-F238E27FC236}">
                <a16:creationId xmlns:a16="http://schemas.microsoft.com/office/drawing/2014/main" id="{01463DC9-E899-08D3-FC51-5FAAB585B4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579867" y="2689069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7" name="Picture 66" descr="A blue square on a blackboard&#10;&#10;Description automatically generated">
            <a:extLst>
              <a:ext uri="{FF2B5EF4-FFF2-40B4-BE49-F238E27FC236}">
                <a16:creationId xmlns:a16="http://schemas.microsoft.com/office/drawing/2014/main" id="{05225D2B-1981-6830-1869-987AD9B38E8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-295206" y="3115725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8" name="Picture 67" descr="A blue square on a blackboard&#10;&#10;Description automatically generated">
            <a:extLst>
              <a:ext uri="{FF2B5EF4-FFF2-40B4-BE49-F238E27FC236}">
                <a16:creationId xmlns:a16="http://schemas.microsoft.com/office/drawing/2014/main" id="{D71CA284-D42B-BD42-9848-497F252C7B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72296" y="3115452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9" name="Picture 68" descr="A blue square on a blackboard&#10;&#10;Description automatically generated">
            <a:extLst>
              <a:ext uri="{FF2B5EF4-FFF2-40B4-BE49-F238E27FC236}">
                <a16:creationId xmlns:a16="http://schemas.microsoft.com/office/drawing/2014/main" id="{A5A93AFE-BDBC-504C-001C-C01DD1AFB8B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-286215" y="3491691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70" name="Picture 69" descr="A blue square on a blackboard&#10;&#10;Description automatically generated">
            <a:extLst>
              <a:ext uri="{FF2B5EF4-FFF2-40B4-BE49-F238E27FC236}">
                <a16:creationId xmlns:a16="http://schemas.microsoft.com/office/drawing/2014/main" id="{92178516-0E4A-53A8-CAAB-9A5FD17D9E0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81287" y="3491418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71" name="Picture 70" descr="A blue square on a blackboard&#10;&#10;Description automatically generated">
            <a:extLst>
              <a:ext uri="{FF2B5EF4-FFF2-40B4-BE49-F238E27FC236}">
                <a16:creationId xmlns:a16="http://schemas.microsoft.com/office/drawing/2014/main" id="{B27AE528-DDFF-98E7-5F76-D7AC0578EC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-286216" y="2701412"/>
            <a:ext cx="412549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72" name="Picture 71" descr="A blue square on a blackboard&#10;&#10;Description automatically generated">
            <a:extLst>
              <a:ext uri="{FF2B5EF4-FFF2-40B4-BE49-F238E27FC236}">
                <a16:creationId xmlns:a16="http://schemas.microsoft.com/office/drawing/2014/main" id="{2C3C59B9-89B8-F5B4-280C-72F33F9AB4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63306" y="2701139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73" name="Picture 72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F6FADDCF-2F06-FA31-E8F4-E4610715F4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698200" y="3479348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4" name="Picture 73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0A054923-DB91-CAFA-DEEA-909C55729D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689632" y="2701139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5" name="Picture 74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A66251FD-63BF-50C0-5BA4-6C1AEAA01F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1186758" y="3103382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6" name="Picture 75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ABDD5F12-7DBF-CE87-DB57-DB22037A18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1176071" y="347885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7" name="Picture 76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763D39E1-3874-4DAD-AF59-1B76BE6B89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1167503" y="2700641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8" name="Picture 77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63CF135B-29EE-BF37-C71D-C3FF92DF16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9780038" y="3109975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9" name="Picture 78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12D959CD-CDD0-92F5-B976-DDD67A7ABF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9769351" y="3485443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0" name="Picture 79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92A75A4B-9C1D-4235-58C2-3B43DC6B60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9780037" y="2707234"/>
            <a:ext cx="411275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1" name="Picture 80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FE3E3C10-2FC5-2ABE-530D-0881CD6AC5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257909" y="3109477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2" name="Picture 81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B231AF36-08CD-B62A-CC59-6C946CCC21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247222" y="3484945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3" name="Picture 82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A57A0E0A-B59F-677F-AC49-EABABF3B7D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238654" y="2706736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4" name="Picture 83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0B2A7C4B-9D56-1C4A-EE08-BC7158E5E7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1669509" y="3103382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5" name="Picture 84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0CEFCF4D-9CDE-7D4F-9529-0C52EA2D25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1658822" y="347885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6" name="Picture 85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D8BF90E2-3E16-6D6B-B380-EA7EB082A3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1650254" y="2700641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AEDA3E4-D416-D23C-4BCD-E251FB1C97B6}"/>
              </a:ext>
            </a:extLst>
          </p:cNvPr>
          <p:cNvSpPr txBox="1"/>
          <p:nvPr/>
        </p:nvSpPr>
        <p:spPr>
          <a:xfrm>
            <a:off x="699546" y="335270"/>
            <a:ext cx="75808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b="1" dirty="0">
                <a:latin typeface="Simplified Arabic Fixed" panose="020F0502020204030204" pitchFamily="49" charset="-78"/>
                <a:cs typeface="Simplified Arabic Fixed" panose="020F0502020204030204" pitchFamily="49" charset="-78"/>
              </a:rPr>
              <a:t>Define grid &amp; simulate small elements of same current density </a:t>
            </a:r>
            <a:endParaRPr lang="en-GB" sz="2800" b="1" dirty="0">
              <a:latin typeface="Simplified Arabic Fixed" panose="020F0502020204030204" pitchFamily="49" charset="-78"/>
              <a:cs typeface="Simplified Arabic Fixed" panose="020F0502020204030204" pitchFamily="49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084913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1829F-65AB-1A7A-B7BE-999465D1447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2400" y="6472238"/>
            <a:ext cx="609600" cy="385762"/>
          </a:xfrm>
          <a:prstGeom prst="rect">
            <a:avLst/>
          </a:prstGeom>
        </p:spPr>
        <p:txBody>
          <a:bodyPr/>
          <a:lstStyle/>
          <a:p>
            <a:fld id="{B7C88BBE-1F50-414C-A873-64244792D046}" type="slidenum">
              <a:rPr lang="en-US" smtClean="0"/>
              <a:t>16</a:t>
            </a:fld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CECA8584-9580-0A39-826C-71A97E684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2" name="Picture 11" descr="A blackboard with white lines&#10;&#10;Description automatically generated">
            <a:extLst>
              <a:ext uri="{FF2B5EF4-FFF2-40B4-BE49-F238E27FC236}">
                <a16:creationId xmlns:a16="http://schemas.microsoft.com/office/drawing/2014/main" id="{96C41193-40FC-A9BB-A81D-925D0C108A3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682" y="2292305"/>
            <a:ext cx="3355788" cy="1887631"/>
          </a:xfrm>
          <a:prstGeom prst="rect">
            <a:avLst/>
          </a:prstGeom>
        </p:spPr>
      </p:pic>
      <p:pic>
        <p:nvPicPr>
          <p:cNvPr id="14" name="Picture 13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18F84FD8-4579-C8B2-8859-B23155A9D2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981450" y="310388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17" name="Picture 16" descr="A blackboard with white lines&#10;&#10;Description automatically generated">
            <a:extLst>
              <a:ext uri="{FF2B5EF4-FFF2-40B4-BE49-F238E27FC236}">
                <a16:creationId xmlns:a16="http://schemas.microsoft.com/office/drawing/2014/main" id="{30FE4B24-572F-5B38-E67B-3F41D806ED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470" y="2292304"/>
            <a:ext cx="3355788" cy="1887631"/>
          </a:xfrm>
          <a:prstGeom prst="rect">
            <a:avLst/>
          </a:prstGeom>
        </p:spPr>
      </p:pic>
      <p:pic>
        <p:nvPicPr>
          <p:cNvPr id="18" name="Picture 17" descr="A blackboard with white lines&#10;&#10;Description automatically generated">
            <a:extLst>
              <a:ext uri="{FF2B5EF4-FFF2-40B4-BE49-F238E27FC236}">
                <a16:creationId xmlns:a16="http://schemas.microsoft.com/office/drawing/2014/main" id="{E16EDDCC-39FA-5BC0-FA38-D31DFECFE02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1106" y="2292303"/>
            <a:ext cx="3355788" cy="1887631"/>
          </a:xfrm>
          <a:prstGeom prst="rect">
            <a:avLst/>
          </a:prstGeom>
        </p:spPr>
      </p:pic>
      <p:pic>
        <p:nvPicPr>
          <p:cNvPr id="19" name="Picture 18" descr="A blackboard with white lines&#10;&#10;Description automatically generated">
            <a:extLst>
              <a:ext uri="{FF2B5EF4-FFF2-40B4-BE49-F238E27FC236}">
                <a16:creationId xmlns:a16="http://schemas.microsoft.com/office/drawing/2014/main" id="{980FF19C-0AD2-691E-79D1-09F005319AF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258" y="2292303"/>
            <a:ext cx="3355788" cy="1887631"/>
          </a:xfrm>
          <a:prstGeom prst="rect">
            <a:avLst/>
          </a:prstGeom>
        </p:spPr>
      </p:pic>
      <p:pic>
        <p:nvPicPr>
          <p:cNvPr id="16" name="Picture 15" descr="A blue square on a blackboard&#10;&#10;Description automatically generated">
            <a:extLst>
              <a:ext uri="{FF2B5EF4-FFF2-40B4-BE49-F238E27FC236}">
                <a16:creationId xmlns:a16="http://schemas.microsoft.com/office/drawing/2014/main" id="{7E806B8B-62ED-9C61-E937-EED2B5C5262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337239" y="3103655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20" name="Picture 19" descr="A blue square on a blackboard&#10;&#10;Description automatically generated">
            <a:extLst>
              <a:ext uri="{FF2B5EF4-FFF2-40B4-BE49-F238E27FC236}">
                <a16:creationId xmlns:a16="http://schemas.microsoft.com/office/drawing/2014/main" id="{CB5F09E1-5551-4FA0-52DF-BFE0BD48CA5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25662" y="3103655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21" name="Picture 20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3DD2E319-9EB5-5396-E770-F92DFBC809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708887" y="310388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B631B57-490D-A13E-14A7-69FA80F4FC4F}"/>
              </a:ext>
            </a:extLst>
          </p:cNvPr>
          <p:cNvCxnSpPr/>
          <p:nvPr/>
        </p:nvCxnSpPr>
        <p:spPr>
          <a:xfrm flipV="1">
            <a:off x="5890470" y="1508760"/>
            <a:ext cx="0" cy="2671174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D60E154-F49B-5499-9910-3722AA045358}"/>
              </a:ext>
            </a:extLst>
          </p:cNvPr>
          <p:cNvCxnSpPr>
            <a:cxnSpLocks/>
          </p:cNvCxnSpPr>
          <p:nvPr/>
        </p:nvCxnSpPr>
        <p:spPr>
          <a:xfrm>
            <a:off x="5876925" y="4179934"/>
            <a:ext cx="4364355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" name="Picture 1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D57ABB67-C7AF-1B10-C4E5-7F091B7A94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981450" y="3479348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3" name="Picture 2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25EE2E6E-E8FF-92B7-E4FC-466A17F838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4464918" y="3479348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6" name="Picture 5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7D24F89D-C81F-5581-BFED-04AF09B8CB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4464918" y="310388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" name="Picture 6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02498B6D-B2EE-40B3-2ABD-FDCF235EDE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4948386" y="3479348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" name="Picture 7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2F997618-A4E6-1ECC-70A9-9CF0AEB438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4948386" y="310388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9" name="Picture 8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AD85724B-98E7-A88F-A246-B72B0FB28F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055227" y="3502863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10" name="Picture 9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5FF6BA4C-F34F-4733-E142-358D284265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055227" y="3127395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11" name="Picture 10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E8547E2F-165D-B54D-FB0D-AADB4C78A9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538695" y="3502863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13" name="Picture 12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3071C24E-AA5F-C892-1157-60F5237CCE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538695" y="3127395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15" name="Picture 14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13F33B12-EC57-2314-B6B4-8445E0487C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970182" y="2684751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22" name="Picture 21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63750D81-C35C-E1E3-3098-4584D72632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4453650" y="2684751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23" name="Picture 22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AAFE5F20-967E-3204-6830-2C72318907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4937118" y="2684751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24" name="Picture 23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6A1516D3-AD2C-2A31-F142-2997AB50BE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069571" y="2708266"/>
            <a:ext cx="404917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25" name="Picture 24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F4EEDF68-373D-D9D2-9BCE-EEB9005BD02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3527427" y="2708266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26" name="Picture 25" descr="A blue square on a blackboard&#10;&#10;Description automatically generated">
            <a:extLst>
              <a:ext uri="{FF2B5EF4-FFF2-40B4-BE49-F238E27FC236}">
                <a16:creationId xmlns:a16="http://schemas.microsoft.com/office/drawing/2014/main" id="{BF55972D-07A7-9DCE-4B5B-969A97DDF26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811715" y="3103383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27" name="Picture 26" descr="A blue square on a blackboard&#10;&#10;Description automatically generated">
            <a:extLst>
              <a:ext uri="{FF2B5EF4-FFF2-40B4-BE49-F238E27FC236}">
                <a16:creationId xmlns:a16="http://schemas.microsoft.com/office/drawing/2014/main" id="{EFECB3E4-D9AB-A4E5-78AD-C75A5E475C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346229" y="3479620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28" name="Picture 27" descr="A blue square on a blackboard&#10;&#10;Description automatically generated">
            <a:extLst>
              <a:ext uri="{FF2B5EF4-FFF2-40B4-BE49-F238E27FC236}">
                <a16:creationId xmlns:a16="http://schemas.microsoft.com/office/drawing/2014/main" id="{3CBA28E9-1B90-BAF1-78AF-640E632111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820705" y="3479348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29" name="Picture 28" descr="A blue square on a blackboard&#10;&#10;Description automatically generated">
            <a:extLst>
              <a:ext uri="{FF2B5EF4-FFF2-40B4-BE49-F238E27FC236}">
                <a16:creationId xmlns:a16="http://schemas.microsoft.com/office/drawing/2014/main" id="{FA47BBA2-6571-5EBE-8A5E-6D1013067DC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405766" y="3103655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0" name="Picture 29" descr="A blue square on a blackboard&#10;&#10;Description automatically generated">
            <a:extLst>
              <a:ext uri="{FF2B5EF4-FFF2-40B4-BE49-F238E27FC236}">
                <a16:creationId xmlns:a16="http://schemas.microsoft.com/office/drawing/2014/main" id="{3CCAF00A-98B7-1B75-8336-D49042FCC74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880242" y="3103383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1" name="Picture 30" descr="A blue square on a blackboard&#10;&#10;Description automatically generated">
            <a:extLst>
              <a:ext uri="{FF2B5EF4-FFF2-40B4-BE49-F238E27FC236}">
                <a16:creationId xmlns:a16="http://schemas.microsoft.com/office/drawing/2014/main" id="{A3BC547C-09D5-EB45-72CA-B20C842DFE4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414756" y="3479620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3" name="Picture 32" descr="A blue square on a blackboard&#10;&#10;Description automatically generated">
            <a:extLst>
              <a:ext uri="{FF2B5EF4-FFF2-40B4-BE49-F238E27FC236}">
                <a16:creationId xmlns:a16="http://schemas.microsoft.com/office/drawing/2014/main" id="{784F7D01-1E52-B1EF-15A3-885C8C6165E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889232" y="3479348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6" name="Picture 35" descr="A blue square on a blackboard&#10;&#10;Description automatically generated">
            <a:extLst>
              <a:ext uri="{FF2B5EF4-FFF2-40B4-BE49-F238E27FC236}">
                <a16:creationId xmlns:a16="http://schemas.microsoft.com/office/drawing/2014/main" id="{8B10D7BC-B490-A5FB-4CCE-7FD3F7C2F5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8295183" y="3103383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7" name="Picture 36" descr="A blue square on a blackboard&#10;&#10;Description automatically generated">
            <a:extLst>
              <a:ext uri="{FF2B5EF4-FFF2-40B4-BE49-F238E27FC236}">
                <a16:creationId xmlns:a16="http://schemas.microsoft.com/office/drawing/2014/main" id="{A4C6AAF6-B97E-D28A-41E7-2665CDF81FB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8304173" y="3479348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8" name="Picture 37" descr="A blue square on a blackboard&#10;&#10;Description automatically generated">
            <a:extLst>
              <a:ext uri="{FF2B5EF4-FFF2-40B4-BE49-F238E27FC236}">
                <a16:creationId xmlns:a16="http://schemas.microsoft.com/office/drawing/2014/main" id="{8E0FA876-EA6A-E262-39CE-AF0C0FE22C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339863" y="2708573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39" name="Picture 38" descr="A blue square on a blackboard&#10;&#10;Description automatically generated">
            <a:extLst>
              <a:ext uri="{FF2B5EF4-FFF2-40B4-BE49-F238E27FC236}">
                <a16:creationId xmlns:a16="http://schemas.microsoft.com/office/drawing/2014/main" id="{23B5ECF2-BBA4-9E37-5998-6FD756399E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7814339" y="2708301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40" name="Picture 39" descr="A blue square on a blackboard&#10;&#10;Description automatically generated">
            <a:extLst>
              <a:ext uri="{FF2B5EF4-FFF2-40B4-BE49-F238E27FC236}">
                <a16:creationId xmlns:a16="http://schemas.microsoft.com/office/drawing/2014/main" id="{B4B21844-CC63-6E94-A6AA-00EBBA5A07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421701" y="2708266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41" name="Picture 40" descr="A blue square on a blackboard&#10;&#10;Description automatically generated">
            <a:extLst>
              <a:ext uri="{FF2B5EF4-FFF2-40B4-BE49-F238E27FC236}">
                <a16:creationId xmlns:a16="http://schemas.microsoft.com/office/drawing/2014/main" id="{FA1F081F-D04C-BBA6-5B07-8F882AACD6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882866" y="2708301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42" name="Picture 41" descr="A blue square on a blackboard&#10;&#10;Description automatically generated">
            <a:extLst>
              <a:ext uri="{FF2B5EF4-FFF2-40B4-BE49-F238E27FC236}">
                <a16:creationId xmlns:a16="http://schemas.microsoft.com/office/drawing/2014/main" id="{5B05442C-550A-3F14-5AE7-BDDA20A525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8288660" y="2708266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59" name="Picture 58" descr="A blue square on a blackboard&#10;&#10;Description automatically generated">
            <a:extLst>
              <a:ext uri="{FF2B5EF4-FFF2-40B4-BE49-F238E27FC236}">
                <a16:creationId xmlns:a16="http://schemas.microsoft.com/office/drawing/2014/main" id="{660EBDB8-12E7-06C1-599E-A6002B64D9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093164" y="3103382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0" name="Picture 59" descr="A blue square on a blackboard&#10;&#10;Description automatically generated">
            <a:extLst>
              <a:ext uri="{FF2B5EF4-FFF2-40B4-BE49-F238E27FC236}">
                <a16:creationId xmlns:a16="http://schemas.microsoft.com/office/drawing/2014/main" id="{B5F38DF4-289D-08F1-F295-0551CBA252B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588857" y="3103382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1" name="Picture 60" descr="A blue square on a blackboard&#10;&#10;Description automatically generated">
            <a:extLst>
              <a:ext uri="{FF2B5EF4-FFF2-40B4-BE49-F238E27FC236}">
                <a16:creationId xmlns:a16="http://schemas.microsoft.com/office/drawing/2014/main" id="{E57D12A9-C850-2A9C-18AA-AABB8EFD82C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34653" y="3479621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2" name="Picture 61" descr="A blue square on a blackboard&#10;&#10;Description automatically generated">
            <a:extLst>
              <a:ext uri="{FF2B5EF4-FFF2-40B4-BE49-F238E27FC236}">
                <a16:creationId xmlns:a16="http://schemas.microsoft.com/office/drawing/2014/main" id="{012BC6E0-BA03-4252-8C92-B47BCB38A3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102155" y="3479348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3" name="Picture 62" descr="A blue square on a blackboard&#10;&#10;Description automatically generated">
            <a:extLst>
              <a:ext uri="{FF2B5EF4-FFF2-40B4-BE49-F238E27FC236}">
                <a16:creationId xmlns:a16="http://schemas.microsoft.com/office/drawing/2014/main" id="{9C829107-4731-7DAA-2E06-8221C8AB3B1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597848" y="3479348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4" name="Picture 63" descr="A blue square on a blackboard&#10;&#10;Description automatically generated">
            <a:extLst>
              <a:ext uri="{FF2B5EF4-FFF2-40B4-BE49-F238E27FC236}">
                <a16:creationId xmlns:a16="http://schemas.microsoft.com/office/drawing/2014/main" id="{F9D32858-6783-5F1E-F6D1-CFD1DFB0C1A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616672" y="2689342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5" name="Picture 64" descr="A blue square on a blackboard&#10;&#10;Description automatically generated">
            <a:extLst>
              <a:ext uri="{FF2B5EF4-FFF2-40B4-BE49-F238E27FC236}">
                <a16:creationId xmlns:a16="http://schemas.microsoft.com/office/drawing/2014/main" id="{57BF56D9-264C-813E-C8E0-79923D33CE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084174" y="2689069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6" name="Picture 65" descr="A blue square on a blackboard&#10;&#10;Description automatically generated">
            <a:extLst>
              <a:ext uri="{FF2B5EF4-FFF2-40B4-BE49-F238E27FC236}">
                <a16:creationId xmlns:a16="http://schemas.microsoft.com/office/drawing/2014/main" id="{01463DC9-E899-08D3-FC51-5FAAB585B4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579867" y="2689069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7" name="Picture 66" descr="A blue square on a blackboard&#10;&#10;Description automatically generated">
            <a:extLst>
              <a:ext uri="{FF2B5EF4-FFF2-40B4-BE49-F238E27FC236}">
                <a16:creationId xmlns:a16="http://schemas.microsoft.com/office/drawing/2014/main" id="{05225D2B-1981-6830-1869-987AD9B38E8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-295206" y="3115725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8" name="Picture 67" descr="A blue square on a blackboard&#10;&#10;Description automatically generated">
            <a:extLst>
              <a:ext uri="{FF2B5EF4-FFF2-40B4-BE49-F238E27FC236}">
                <a16:creationId xmlns:a16="http://schemas.microsoft.com/office/drawing/2014/main" id="{D71CA284-D42B-BD42-9848-497F252C7B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72296" y="3115452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69" name="Picture 68" descr="A blue square on a blackboard&#10;&#10;Description automatically generated">
            <a:extLst>
              <a:ext uri="{FF2B5EF4-FFF2-40B4-BE49-F238E27FC236}">
                <a16:creationId xmlns:a16="http://schemas.microsoft.com/office/drawing/2014/main" id="{A5A93AFE-BDBC-504C-001C-C01DD1AFB8B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-286215" y="3491691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70" name="Picture 69" descr="A blue square on a blackboard&#10;&#10;Description automatically generated">
            <a:extLst>
              <a:ext uri="{FF2B5EF4-FFF2-40B4-BE49-F238E27FC236}">
                <a16:creationId xmlns:a16="http://schemas.microsoft.com/office/drawing/2014/main" id="{92178516-0E4A-53A8-CAAB-9A5FD17D9E0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81287" y="3491418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71" name="Picture 70" descr="A blue square on a blackboard&#10;&#10;Description automatically generated">
            <a:extLst>
              <a:ext uri="{FF2B5EF4-FFF2-40B4-BE49-F238E27FC236}">
                <a16:creationId xmlns:a16="http://schemas.microsoft.com/office/drawing/2014/main" id="{B27AE528-DDFF-98E7-5F76-D7AC0578EC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-286216" y="2701412"/>
            <a:ext cx="412549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72" name="Picture 71" descr="A blue square on a blackboard&#10;&#10;Description automatically generated">
            <a:extLst>
              <a:ext uri="{FF2B5EF4-FFF2-40B4-BE49-F238E27FC236}">
                <a16:creationId xmlns:a16="http://schemas.microsoft.com/office/drawing/2014/main" id="{2C3C59B9-89B8-F5B4-280C-72F33F9AB42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4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21228" r="31612" b="19649"/>
          <a:stretch/>
        </p:blipFill>
        <p:spPr>
          <a:xfrm>
            <a:off x="163306" y="2701139"/>
            <a:ext cx="430530" cy="325345"/>
          </a:xfrm>
          <a:prstGeom prst="rect">
            <a:avLst/>
          </a:prstGeom>
          <a:effectLst>
            <a:glow rad="241300">
              <a:schemeClr val="accent6">
                <a:lumMod val="60000"/>
                <a:lumOff val="40000"/>
                <a:alpha val="40000"/>
              </a:schemeClr>
            </a:glow>
          </a:effectLst>
        </p:spPr>
      </p:pic>
      <p:pic>
        <p:nvPicPr>
          <p:cNvPr id="73" name="Picture 72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F6FADDCF-2F06-FA31-E8F4-E4610715F4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698200" y="3479348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4" name="Picture 73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0A054923-DB91-CAFA-DEEA-909C55729D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689632" y="2701139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5" name="Picture 74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A66251FD-63BF-50C0-5BA4-6C1AEAA01F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1186758" y="3103382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6" name="Picture 75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ABDD5F12-7DBF-CE87-DB57-DB22037A18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1176071" y="347885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7" name="Picture 76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763D39E1-3874-4DAD-AF59-1B76BE6B89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1167503" y="2700641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8" name="Picture 77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63CF135B-29EE-BF37-C71D-C3FF92DF16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9780038" y="3109975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79" name="Picture 78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12D959CD-CDD0-92F5-B976-DDD67A7ABF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9769351" y="3485443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0" name="Picture 79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92A75A4B-9C1D-4235-58C2-3B43DC6B60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9780037" y="2707234"/>
            <a:ext cx="411275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1" name="Picture 80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FE3E3C10-2FC5-2ABE-530D-0881CD6AC59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257909" y="3109477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2" name="Picture 81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B231AF36-08CD-B62A-CC59-6C946CCC215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247222" y="3484945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3" name="Picture 82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A57A0E0A-B59F-677F-AC49-EABABF3B7D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0238654" y="2706736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4" name="Picture 83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0B2A7C4B-9D56-1C4A-EE08-BC7158E5E7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1669509" y="3103382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5" name="Picture 84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0CEFCF4D-9CDE-7D4F-9529-0C52EA2D25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1658822" y="3478850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pic>
        <p:nvPicPr>
          <p:cNvPr id="86" name="Picture 85" descr="A blackboard with a red square&#10;&#10;Description automatically generated">
            <a:extLst>
              <a:ext uri="{FF2B5EF4-FFF2-40B4-BE49-F238E27FC236}">
                <a16:creationId xmlns:a16="http://schemas.microsoft.com/office/drawing/2014/main" id="{D8BF90E2-3E16-6D6B-B380-EA7EB082A3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0" t="31403" r="39704" b="28772"/>
          <a:stretch/>
        </p:blipFill>
        <p:spPr>
          <a:xfrm>
            <a:off x="11650254" y="2700641"/>
            <a:ext cx="430530" cy="325120"/>
          </a:xfrm>
          <a:prstGeom prst="rect">
            <a:avLst/>
          </a:prstGeom>
          <a:effectLst>
            <a:glow rad="228600">
              <a:schemeClr val="accent1">
                <a:alpha val="40000"/>
              </a:schemeClr>
            </a:glow>
          </a:effectLst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630EB699-6034-0814-1544-EF579E1D71D7}"/>
              </a:ext>
            </a:extLst>
          </p:cNvPr>
          <p:cNvSpPr/>
          <p:nvPr/>
        </p:nvSpPr>
        <p:spPr>
          <a:xfrm>
            <a:off x="3061751" y="3097874"/>
            <a:ext cx="1338962" cy="71268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5542D15-9413-49FC-A5EC-E22F62738C32}"/>
              </a:ext>
            </a:extLst>
          </p:cNvPr>
          <p:cNvSpPr/>
          <p:nvPr/>
        </p:nvSpPr>
        <p:spPr>
          <a:xfrm>
            <a:off x="7339863" y="3122505"/>
            <a:ext cx="1338962" cy="71268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2DDA974-785E-6DC7-B676-AE563C3C7949}"/>
              </a:ext>
            </a:extLst>
          </p:cNvPr>
          <p:cNvSpPr/>
          <p:nvPr/>
        </p:nvSpPr>
        <p:spPr>
          <a:xfrm>
            <a:off x="674033" y="3097693"/>
            <a:ext cx="1338962" cy="71268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4D900E4-7BB2-CB6B-AF67-4C63778ED559}"/>
              </a:ext>
            </a:extLst>
          </p:cNvPr>
          <p:cNvSpPr/>
          <p:nvPr/>
        </p:nvSpPr>
        <p:spPr>
          <a:xfrm>
            <a:off x="9779345" y="3110901"/>
            <a:ext cx="1338962" cy="71268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518EAD6-9242-C0F9-2857-177C470BD083}"/>
              </a:ext>
            </a:extLst>
          </p:cNvPr>
          <p:cNvSpPr txBox="1"/>
          <p:nvPr/>
        </p:nvSpPr>
        <p:spPr>
          <a:xfrm>
            <a:off x="412127" y="559829"/>
            <a:ext cx="5964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Calculate summed field for </a:t>
            </a:r>
            <a:r>
              <a:rPr lang="en-US" sz="2400" b="1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each </a:t>
            </a:r>
            <a:r>
              <a:rPr lang="en-US" sz="2400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possible </a:t>
            </a:r>
            <a:r>
              <a:rPr lang="en-US" sz="2400" b="1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coil block arrangement</a:t>
            </a: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DA68EBF2-1B6F-E203-FB4F-06EDFB6B6622}"/>
              </a:ext>
            </a:extLst>
          </p:cNvPr>
          <p:cNvSpPr/>
          <p:nvPr/>
        </p:nvSpPr>
        <p:spPr>
          <a:xfrm>
            <a:off x="-1099934" y="2579238"/>
            <a:ext cx="15011400" cy="2746848"/>
          </a:xfrm>
          <a:custGeom>
            <a:avLst/>
            <a:gdLst>
              <a:gd name="connsiteX0" fmla="*/ 0 w 15011400"/>
              <a:gd name="connsiteY0" fmla="*/ 1215695 h 2746848"/>
              <a:gd name="connsiteX1" fmla="*/ 1409700 w 15011400"/>
              <a:gd name="connsiteY1" fmla="*/ 2330120 h 2746848"/>
              <a:gd name="connsiteX2" fmla="*/ 1809750 w 15011400"/>
              <a:gd name="connsiteY2" fmla="*/ 2587295 h 2746848"/>
              <a:gd name="connsiteX3" fmla="*/ 2219325 w 15011400"/>
              <a:gd name="connsiteY3" fmla="*/ 2730170 h 2746848"/>
              <a:gd name="connsiteX4" fmla="*/ 2524125 w 15011400"/>
              <a:gd name="connsiteY4" fmla="*/ 2673020 h 2746848"/>
              <a:gd name="connsiteX5" fmla="*/ 2752725 w 15011400"/>
              <a:gd name="connsiteY5" fmla="*/ 2492045 h 2746848"/>
              <a:gd name="connsiteX6" fmla="*/ 3162300 w 15011400"/>
              <a:gd name="connsiteY6" fmla="*/ 1730045 h 2746848"/>
              <a:gd name="connsiteX7" fmla="*/ 3324225 w 15011400"/>
              <a:gd name="connsiteY7" fmla="*/ 1368095 h 2746848"/>
              <a:gd name="connsiteX8" fmla="*/ 3762375 w 15011400"/>
              <a:gd name="connsiteY8" fmla="*/ 577520 h 2746848"/>
              <a:gd name="connsiteX9" fmla="*/ 3924300 w 15011400"/>
              <a:gd name="connsiteY9" fmla="*/ 291770 h 2746848"/>
              <a:gd name="connsiteX10" fmla="*/ 4133850 w 15011400"/>
              <a:gd name="connsiteY10" fmla="*/ 82220 h 2746848"/>
              <a:gd name="connsiteX11" fmla="*/ 4305300 w 15011400"/>
              <a:gd name="connsiteY11" fmla="*/ 15545 h 2746848"/>
              <a:gd name="connsiteX12" fmla="*/ 4505325 w 15011400"/>
              <a:gd name="connsiteY12" fmla="*/ 15545 h 2746848"/>
              <a:gd name="connsiteX13" fmla="*/ 4724400 w 15011400"/>
              <a:gd name="connsiteY13" fmla="*/ 186995 h 2746848"/>
              <a:gd name="connsiteX14" fmla="*/ 4962525 w 15011400"/>
              <a:gd name="connsiteY14" fmla="*/ 377495 h 2746848"/>
              <a:gd name="connsiteX15" fmla="*/ 6162675 w 15011400"/>
              <a:gd name="connsiteY15" fmla="*/ 1101395 h 2746848"/>
              <a:gd name="connsiteX16" fmla="*/ 6877050 w 15011400"/>
              <a:gd name="connsiteY16" fmla="*/ 1587170 h 2746848"/>
              <a:gd name="connsiteX17" fmla="*/ 8143875 w 15011400"/>
              <a:gd name="connsiteY17" fmla="*/ 2434895 h 2746848"/>
              <a:gd name="connsiteX18" fmla="*/ 8867775 w 15011400"/>
              <a:gd name="connsiteY18" fmla="*/ 2711120 h 2746848"/>
              <a:gd name="connsiteX19" fmla="*/ 9277350 w 15011400"/>
              <a:gd name="connsiteY19" fmla="*/ 2711120 h 2746848"/>
              <a:gd name="connsiteX20" fmla="*/ 9639300 w 15011400"/>
              <a:gd name="connsiteY20" fmla="*/ 2415845 h 2746848"/>
              <a:gd name="connsiteX21" fmla="*/ 10077450 w 15011400"/>
              <a:gd name="connsiteY21" fmla="*/ 1510970 h 2746848"/>
              <a:gd name="connsiteX22" fmla="*/ 10372725 w 15011400"/>
              <a:gd name="connsiteY22" fmla="*/ 968045 h 2746848"/>
              <a:gd name="connsiteX23" fmla="*/ 10639425 w 15011400"/>
              <a:gd name="connsiteY23" fmla="*/ 415595 h 2746848"/>
              <a:gd name="connsiteX24" fmla="*/ 10829925 w 15011400"/>
              <a:gd name="connsiteY24" fmla="*/ 129845 h 2746848"/>
              <a:gd name="connsiteX25" fmla="*/ 11020425 w 15011400"/>
              <a:gd name="connsiteY25" fmla="*/ 44120 h 2746848"/>
              <a:gd name="connsiteX26" fmla="*/ 11191875 w 15011400"/>
              <a:gd name="connsiteY26" fmla="*/ 44120 h 2746848"/>
              <a:gd name="connsiteX27" fmla="*/ 11430000 w 15011400"/>
              <a:gd name="connsiteY27" fmla="*/ 120320 h 2746848"/>
              <a:gd name="connsiteX28" fmla="*/ 12287250 w 15011400"/>
              <a:gd name="connsiteY28" fmla="*/ 806120 h 2746848"/>
              <a:gd name="connsiteX29" fmla="*/ 13182600 w 15011400"/>
              <a:gd name="connsiteY29" fmla="*/ 1539545 h 2746848"/>
              <a:gd name="connsiteX30" fmla="*/ 14563725 w 15011400"/>
              <a:gd name="connsiteY30" fmla="*/ 2377745 h 2746848"/>
              <a:gd name="connsiteX31" fmla="*/ 15011400 w 15011400"/>
              <a:gd name="connsiteY31" fmla="*/ 2577770 h 2746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011400" h="2746848" extrusionOk="0">
                <a:moveTo>
                  <a:pt x="0" y="1215695"/>
                </a:moveTo>
                <a:cubicBezTo>
                  <a:pt x="512369" y="1571212"/>
                  <a:pt x="828382" y="1842448"/>
                  <a:pt x="1409700" y="2330120"/>
                </a:cubicBezTo>
                <a:cubicBezTo>
                  <a:pt x="1710347" y="2555782"/>
                  <a:pt x="1667220" y="2519645"/>
                  <a:pt x="1809750" y="2587295"/>
                </a:cubicBezTo>
                <a:cubicBezTo>
                  <a:pt x="1938525" y="2652584"/>
                  <a:pt x="2095239" y="2728453"/>
                  <a:pt x="2219325" y="2730170"/>
                </a:cubicBezTo>
                <a:cubicBezTo>
                  <a:pt x="2337758" y="2746143"/>
                  <a:pt x="2434269" y="2714627"/>
                  <a:pt x="2524125" y="2673020"/>
                </a:cubicBezTo>
                <a:cubicBezTo>
                  <a:pt x="2615727" y="2636349"/>
                  <a:pt x="2647287" y="2649811"/>
                  <a:pt x="2752725" y="2492045"/>
                </a:cubicBezTo>
                <a:cubicBezTo>
                  <a:pt x="2861758" y="2338328"/>
                  <a:pt x="3056712" y="1955139"/>
                  <a:pt x="3162300" y="1730045"/>
                </a:cubicBezTo>
                <a:cubicBezTo>
                  <a:pt x="3255877" y="1540572"/>
                  <a:pt x="3224846" y="1563194"/>
                  <a:pt x="3324225" y="1368095"/>
                </a:cubicBezTo>
                <a:cubicBezTo>
                  <a:pt x="3420701" y="1171203"/>
                  <a:pt x="3669460" y="777402"/>
                  <a:pt x="3762375" y="577520"/>
                </a:cubicBezTo>
                <a:cubicBezTo>
                  <a:pt x="3861969" y="402872"/>
                  <a:pt x="3857841" y="374067"/>
                  <a:pt x="3924300" y="291770"/>
                </a:cubicBezTo>
                <a:cubicBezTo>
                  <a:pt x="3989650" y="206815"/>
                  <a:pt x="4064713" y="123254"/>
                  <a:pt x="4133850" y="82220"/>
                </a:cubicBezTo>
                <a:cubicBezTo>
                  <a:pt x="4203936" y="29507"/>
                  <a:pt x="4239209" y="22205"/>
                  <a:pt x="4305300" y="15545"/>
                </a:cubicBezTo>
                <a:cubicBezTo>
                  <a:pt x="4373940" y="-2293"/>
                  <a:pt x="4440132" y="-17705"/>
                  <a:pt x="4505325" y="15545"/>
                </a:cubicBezTo>
                <a:cubicBezTo>
                  <a:pt x="4591690" y="45275"/>
                  <a:pt x="4645995" y="127464"/>
                  <a:pt x="4724400" y="186995"/>
                </a:cubicBezTo>
                <a:cubicBezTo>
                  <a:pt x="4797285" y="248184"/>
                  <a:pt x="4709408" y="230408"/>
                  <a:pt x="4962525" y="377495"/>
                </a:cubicBezTo>
                <a:cubicBezTo>
                  <a:pt x="5169667" y="526917"/>
                  <a:pt x="5845486" y="908923"/>
                  <a:pt x="6162675" y="1101395"/>
                </a:cubicBezTo>
                <a:cubicBezTo>
                  <a:pt x="6481762" y="1303007"/>
                  <a:pt x="6877050" y="1587171"/>
                  <a:pt x="6877050" y="1587170"/>
                </a:cubicBezTo>
                <a:cubicBezTo>
                  <a:pt x="7209650" y="1827102"/>
                  <a:pt x="7863059" y="2287694"/>
                  <a:pt x="8143875" y="2434895"/>
                </a:cubicBezTo>
                <a:cubicBezTo>
                  <a:pt x="8463158" y="2633717"/>
                  <a:pt x="8675241" y="2656835"/>
                  <a:pt x="8867775" y="2711120"/>
                </a:cubicBezTo>
                <a:cubicBezTo>
                  <a:pt x="9066918" y="2753798"/>
                  <a:pt x="9149500" y="2747629"/>
                  <a:pt x="9277350" y="2711120"/>
                </a:cubicBezTo>
                <a:cubicBezTo>
                  <a:pt x="9415143" y="2654793"/>
                  <a:pt x="9510495" y="2618309"/>
                  <a:pt x="9639300" y="2415845"/>
                </a:cubicBezTo>
                <a:cubicBezTo>
                  <a:pt x="9756700" y="2176579"/>
                  <a:pt x="9910455" y="1731564"/>
                  <a:pt x="10077450" y="1510970"/>
                </a:cubicBezTo>
                <a:cubicBezTo>
                  <a:pt x="10202996" y="1265796"/>
                  <a:pt x="10254789" y="1138736"/>
                  <a:pt x="10372725" y="968045"/>
                </a:cubicBezTo>
                <a:cubicBezTo>
                  <a:pt x="10469325" y="787127"/>
                  <a:pt x="10567195" y="547807"/>
                  <a:pt x="10639425" y="415595"/>
                </a:cubicBezTo>
                <a:cubicBezTo>
                  <a:pt x="10702705" y="265795"/>
                  <a:pt x="10757789" y="180640"/>
                  <a:pt x="10829925" y="129845"/>
                </a:cubicBezTo>
                <a:cubicBezTo>
                  <a:pt x="10898014" y="72718"/>
                  <a:pt x="10961965" y="54445"/>
                  <a:pt x="11020425" y="44120"/>
                </a:cubicBezTo>
                <a:cubicBezTo>
                  <a:pt x="11081619" y="28786"/>
                  <a:pt x="11125272" y="29209"/>
                  <a:pt x="11191875" y="44120"/>
                </a:cubicBezTo>
                <a:cubicBezTo>
                  <a:pt x="11247261" y="56672"/>
                  <a:pt x="11256026" y="-3138"/>
                  <a:pt x="11430000" y="120320"/>
                </a:cubicBezTo>
                <a:cubicBezTo>
                  <a:pt x="11612562" y="247320"/>
                  <a:pt x="12287249" y="806120"/>
                  <a:pt x="12287250" y="806120"/>
                </a:cubicBezTo>
                <a:cubicBezTo>
                  <a:pt x="12599644" y="1047414"/>
                  <a:pt x="12766439" y="1292199"/>
                  <a:pt x="13182600" y="1539545"/>
                </a:cubicBezTo>
                <a:cubicBezTo>
                  <a:pt x="13554196" y="1805405"/>
                  <a:pt x="14288610" y="2177344"/>
                  <a:pt x="14563725" y="2377745"/>
                </a:cubicBezTo>
                <a:cubicBezTo>
                  <a:pt x="14867458" y="2545763"/>
                  <a:pt x="14926082" y="2562457"/>
                  <a:pt x="15011400" y="2577770"/>
                </a:cubicBezTo>
              </a:path>
            </a:pathLst>
          </a:custGeom>
          <a:noFill/>
          <a:ln w="28575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3844312185">
                  <a:custGeom>
                    <a:avLst/>
                    <a:gdLst>
                      <a:gd name="connsiteX0" fmla="*/ 0 w 15011400"/>
                      <a:gd name="connsiteY0" fmla="*/ 1215695 h 2746848"/>
                      <a:gd name="connsiteX1" fmla="*/ 1409700 w 15011400"/>
                      <a:gd name="connsiteY1" fmla="*/ 2330120 h 2746848"/>
                      <a:gd name="connsiteX2" fmla="*/ 1809750 w 15011400"/>
                      <a:gd name="connsiteY2" fmla="*/ 2587295 h 2746848"/>
                      <a:gd name="connsiteX3" fmla="*/ 2219325 w 15011400"/>
                      <a:gd name="connsiteY3" fmla="*/ 2730170 h 2746848"/>
                      <a:gd name="connsiteX4" fmla="*/ 2524125 w 15011400"/>
                      <a:gd name="connsiteY4" fmla="*/ 2673020 h 2746848"/>
                      <a:gd name="connsiteX5" fmla="*/ 2752725 w 15011400"/>
                      <a:gd name="connsiteY5" fmla="*/ 2492045 h 2746848"/>
                      <a:gd name="connsiteX6" fmla="*/ 3162300 w 15011400"/>
                      <a:gd name="connsiteY6" fmla="*/ 1730045 h 2746848"/>
                      <a:gd name="connsiteX7" fmla="*/ 3324225 w 15011400"/>
                      <a:gd name="connsiteY7" fmla="*/ 1368095 h 2746848"/>
                      <a:gd name="connsiteX8" fmla="*/ 3762375 w 15011400"/>
                      <a:gd name="connsiteY8" fmla="*/ 577520 h 2746848"/>
                      <a:gd name="connsiteX9" fmla="*/ 3924300 w 15011400"/>
                      <a:gd name="connsiteY9" fmla="*/ 291770 h 2746848"/>
                      <a:gd name="connsiteX10" fmla="*/ 4133850 w 15011400"/>
                      <a:gd name="connsiteY10" fmla="*/ 82220 h 2746848"/>
                      <a:gd name="connsiteX11" fmla="*/ 4305300 w 15011400"/>
                      <a:gd name="connsiteY11" fmla="*/ 15545 h 2746848"/>
                      <a:gd name="connsiteX12" fmla="*/ 4505325 w 15011400"/>
                      <a:gd name="connsiteY12" fmla="*/ 15545 h 2746848"/>
                      <a:gd name="connsiteX13" fmla="*/ 4724400 w 15011400"/>
                      <a:gd name="connsiteY13" fmla="*/ 186995 h 2746848"/>
                      <a:gd name="connsiteX14" fmla="*/ 4962525 w 15011400"/>
                      <a:gd name="connsiteY14" fmla="*/ 377495 h 2746848"/>
                      <a:gd name="connsiteX15" fmla="*/ 6162675 w 15011400"/>
                      <a:gd name="connsiteY15" fmla="*/ 1101395 h 2746848"/>
                      <a:gd name="connsiteX16" fmla="*/ 6877050 w 15011400"/>
                      <a:gd name="connsiteY16" fmla="*/ 1587170 h 2746848"/>
                      <a:gd name="connsiteX17" fmla="*/ 8143875 w 15011400"/>
                      <a:gd name="connsiteY17" fmla="*/ 2434895 h 2746848"/>
                      <a:gd name="connsiteX18" fmla="*/ 8867775 w 15011400"/>
                      <a:gd name="connsiteY18" fmla="*/ 2711120 h 2746848"/>
                      <a:gd name="connsiteX19" fmla="*/ 9277350 w 15011400"/>
                      <a:gd name="connsiteY19" fmla="*/ 2711120 h 2746848"/>
                      <a:gd name="connsiteX20" fmla="*/ 9639300 w 15011400"/>
                      <a:gd name="connsiteY20" fmla="*/ 2415845 h 2746848"/>
                      <a:gd name="connsiteX21" fmla="*/ 10077450 w 15011400"/>
                      <a:gd name="connsiteY21" fmla="*/ 1510970 h 2746848"/>
                      <a:gd name="connsiteX22" fmla="*/ 10372725 w 15011400"/>
                      <a:gd name="connsiteY22" fmla="*/ 968045 h 2746848"/>
                      <a:gd name="connsiteX23" fmla="*/ 10639425 w 15011400"/>
                      <a:gd name="connsiteY23" fmla="*/ 415595 h 2746848"/>
                      <a:gd name="connsiteX24" fmla="*/ 10829925 w 15011400"/>
                      <a:gd name="connsiteY24" fmla="*/ 129845 h 2746848"/>
                      <a:gd name="connsiteX25" fmla="*/ 11020425 w 15011400"/>
                      <a:gd name="connsiteY25" fmla="*/ 44120 h 2746848"/>
                      <a:gd name="connsiteX26" fmla="*/ 11191875 w 15011400"/>
                      <a:gd name="connsiteY26" fmla="*/ 44120 h 2746848"/>
                      <a:gd name="connsiteX27" fmla="*/ 11430000 w 15011400"/>
                      <a:gd name="connsiteY27" fmla="*/ 120320 h 2746848"/>
                      <a:gd name="connsiteX28" fmla="*/ 12287250 w 15011400"/>
                      <a:gd name="connsiteY28" fmla="*/ 806120 h 2746848"/>
                      <a:gd name="connsiteX29" fmla="*/ 13182600 w 15011400"/>
                      <a:gd name="connsiteY29" fmla="*/ 1539545 h 2746848"/>
                      <a:gd name="connsiteX30" fmla="*/ 14563725 w 15011400"/>
                      <a:gd name="connsiteY30" fmla="*/ 2377745 h 2746848"/>
                      <a:gd name="connsiteX31" fmla="*/ 15011400 w 15011400"/>
                      <a:gd name="connsiteY31" fmla="*/ 2577770 h 2746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5011400" h="2746848">
                        <a:moveTo>
                          <a:pt x="0" y="1215695"/>
                        </a:moveTo>
                        <a:lnTo>
                          <a:pt x="1409700" y="2330120"/>
                        </a:lnTo>
                        <a:cubicBezTo>
                          <a:pt x="1711325" y="2558720"/>
                          <a:pt x="1674813" y="2520620"/>
                          <a:pt x="1809750" y="2587295"/>
                        </a:cubicBezTo>
                        <a:cubicBezTo>
                          <a:pt x="1944687" y="2653970"/>
                          <a:pt x="2100263" y="2715883"/>
                          <a:pt x="2219325" y="2730170"/>
                        </a:cubicBezTo>
                        <a:cubicBezTo>
                          <a:pt x="2338387" y="2744457"/>
                          <a:pt x="2435225" y="2712708"/>
                          <a:pt x="2524125" y="2673020"/>
                        </a:cubicBezTo>
                        <a:cubicBezTo>
                          <a:pt x="2613025" y="2633333"/>
                          <a:pt x="2646363" y="2649207"/>
                          <a:pt x="2752725" y="2492045"/>
                        </a:cubicBezTo>
                        <a:cubicBezTo>
                          <a:pt x="2859087" y="2334883"/>
                          <a:pt x="3067050" y="1917370"/>
                          <a:pt x="3162300" y="1730045"/>
                        </a:cubicBezTo>
                        <a:cubicBezTo>
                          <a:pt x="3257550" y="1542720"/>
                          <a:pt x="3224213" y="1560183"/>
                          <a:pt x="3324225" y="1368095"/>
                        </a:cubicBezTo>
                        <a:cubicBezTo>
                          <a:pt x="3424238" y="1176007"/>
                          <a:pt x="3662363" y="756907"/>
                          <a:pt x="3762375" y="577520"/>
                        </a:cubicBezTo>
                        <a:cubicBezTo>
                          <a:pt x="3862387" y="398133"/>
                          <a:pt x="3862388" y="374320"/>
                          <a:pt x="3924300" y="291770"/>
                        </a:cubicBezTo>
                        <a:cubicBezTo>
                          <a:pt x="3986212" y="209220"/>
                          <a:pt x="4070350" y="128257"/>
                          <a:pt x="4133850" y="82220"/>
                        </a:cubicBezTo>
                        <a:cubicBezTo>
                          <a:pt x="4197350" y="36183"/>
                          <a:pt x="4243387" y="26658"/>
                          <a:pt x="4305300" y="15545"/>
                        </a:cubicBezTo>
                        <a:cubicBezTo>
                          <a:pt x="4367213" y="4432"/>
                          <a:pt x="4435475" y="-13030"/>
                          <a:pt x="4505325" y="15545"/>
                        </a:cubicBezTo>
                        <a:cubicBezTo>
                          <a:pt x="4575175" y="44120"/>
                          <a:pt x="4648200" y="126670"/>
                          <a:pt x="4724400" y="186995"/>
                        </a:cubicBezTo>
                        <a:cubicBezTo>
                          <a:pt x="4800600" y="247320"/>
                          <a:pt x="4722813" y="225095"/>
                          <a:pt x="4962525" y="377495"/>
                        </a:cubicBezTo>
                        <a:cubicBezTo>
                          <a:pt x="5202238" y="529895"/>
                          <a:pt x="5843588" y="899783"/>
                          <a:pt x="6162675" y="1101395"/>
                        </a:cubicBezTo>
                        <a:cubicBezTo>
                          <a:pt x="6481762" y="1303007"/>
                          <a:pt x="6877050" y="1587170"/>
                          <a:pt x="6877050" y="1587170"/>
                        </a:cubicBezTo>
                        <a:cubicBezTo>
                          <a:pt x="7207250" y="1809420"/>
                          <a:pt x="7812088" y="2247570"/>
                          <a:pt x="8143875" y="2434895"/>
                        </a:cubicBezTo>
                        <a:cubicBezTo>
                          <a:pt x="8475662" y="2622220"/>
                          <a:pt x="8678863" y="2665083"/>
                          <a:pt x="8867775" y="2711120"/>
                        </a:cubicBezTo>
                        <a:cubicBezTo>
                          <a:pt x="9056688" y="2757158"/>
                          <a:pt x="9148763" y="2760332"/>
                          <a:pt x="9277350" y="2711120"/>
                        </a:cubicBezTo>
                        <a:cubicBezTo>
                          <a:pt x="9405937" y="2661908"/>
                          <a:pt x="9505950" y="2615870"/>
                          <a:pt x="9639300" y="2415845"/>
                        </a:cubicBezTo>
                        <a:cubicBezTo>
                          <a:pt x="9772650" y="2215820"/>
                          <a:pt x="9955213" y="1752270"/>
                          <a:pt x="10077450" y="1510970"/>
                        </a:cubicBezTo>
                        <a:cubicBezTo>
                          <a:pt x="10199687" y="1269670"/>
                          <a:pt x="10279063" y="1150607"/>
                          <a:pt x="10372725" y="968045"/>
                        </a:cubicBezTo>
                        <a:cubicBezTo>
                          <a:pt x="10466387" y="785483"/>
                          <a:pt x="10563225" y="555295"/>
                          <a:pt x="10639425" y="415595"/>
                        </a:cubicBezTo>
                        <a:cubicBezTo>
                          <a:pt x="10715625" y="275895"/>
                          <a:pt x="10766425" y="191757"/>
                          <a:pt x="10829925" y="129845"/>
                        </a:cubicBezTo>
                        <a:cubicBezTo>
                          <a:pt x="10893425" y="67933"/>
                          <a:pt x="10960100" y="58407"/>
                          <a:pt x="11020425" y="44120"/>
                        </a:cubicBezTo>
                        <a:cubicBezTo>
                          <a:pt x="11080750" y="29833"/>
                          <a:pt x="11123612" y="31420"/>
                          <a:pt x="11191875" y="44120"/>
                        </a:cubicBezTo>
                        <a:cubicBezTo>
                          <a:pt x="11260138" y="56820"/>
                          <a:pt x="11247438" y="-6680"/>
                          <a:pt x="11430000" y="120320"/>
                        </a:cubicBezTo>
                        <a:cubicBezTo>
                          <a:pt x="11612562" y="247320"/>
                          <a:pt x="12287250" y="806120"/>
                          <a:pt x="12287250" y="806120"/>
                        </a:cubicBezTo>
                        <a:cubicBezTo>
                          <a:pt x="12579350" y="1042658"/>
                          <a:pt x="12803188" y="1277608"/>
                          <a:pt x="13182600" y="1539545"/>
                        </a:cubicBezTo>
                        <a:cubicBezTo>
                          <a:pt x="13562013" y="1801483"/>
                          <a:pt x="14258925" y="2204707"/>
                          <a:pt x="14563725" y="2377745"/>
                        </a:cubicBezTo>
                        <a:cubicBezTo>
                          <a:pt x="14868525" y="2550783"/>
                          <a:pt x="14939962" y="2564276"/>
                          <a:pt x="15011400" y="2577770"/>
                        </a:cubicBezTo>
                      </a:path>
                    </a:pathLst>
                  </a:custGeom>
                  <ask:type>
                    <ask:lineSketchCurved/>
                  </ask:type>
                </ask:lineSketchStyleProps>
              </a:ext>
            </a:extLst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1739C70-1FE7-9D67-86EE-4967957CD410}"/>
              </a:ext>
            </a:extLst>
          </p:cNvPr>
          <p:cNvSpPr txBox="1"/>
          <p:nvPr/>
        </p:nvSpPr>
        <p:spPr>
          <a:xfrm>
            <a:off x="2092417" y="1729894"/>
            <a:ext cx="18180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800" b="1" dirty="0">
                <a:solidFill>
                  <a:schemeClr val="bg1"/>
                </a:solidFill>
                <a:latin typeface="Montserrat" panose="00000500000000000000" pitchFamily="2" charset="0"/>
              </a:rPr>
              <a:t>Example</a:t>
            </a:r>
            <a:endParaRPr lang="en-GB" sz="2800" b="1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64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500"/>
                            </p:stCondLst>
                            <p:childTnLst>
                              <p:par>
                                <p:cTn id="7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0"/>
                            </p:stCondLst>
                            <p:childTnLst>
                              <p:par>
                                <p:cTn id="9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0"/>
                            </p:stCondLst>
                            <p:childTnLst>
                              <p:par>
                                <p:cTn id="10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500"/>
                            </p:stCondLst>
                            <p:childTnLst>
                              <p:par>
                                <p:cTn id="1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500"/>
                            </p:stCondLst>
                            <p:childTnLst>
                              <p:par>
                                <p:cTn id="1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00"/>
                            </p:stCondLst>
                            <p:childTnLst>
                              <p:par>
                                <p:cTn id="1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3" grpId="0" animBg="1"/>
      <p:bldP spid="44" grpId="0" animBg="1"/>
      <p:bldP spid="45" grpId="0" animBg="1"/>
      <p:bldP spid="47" grpId="0"/>
      <p:bldP spid="58" grpId="0" animBg="1"/>
      <p:bldP spid="9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B1829F-65AB-1A7A-B7BE-999465D1447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2400" y="6472238"/>
            <a:ext cx="609600" cy="385762"/>
          </a:xfrm>
          <a:prstGeom prst="rect">
            <a:avLst/>
          </a:prstGeom>
        </p:spPr>
        <p:txBody>
          <a:bodyPr/>
          <a:lstStyle/>
          <a:p>
            <a:fld id="{B7C88BBE-1F50-414C-A873-64244792D046}" type="slidenum">
              <a:rPr lang="en-US" smtClean="0"/>
              <a:t>17</a:t>
            </a:fld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CECA8584-9580-0A39-826C-71A97E684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09550" y="471464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2" name="Picture 11" descr="A blackboard with white lines&#10;&#10;Description automatically generated">
            <a:extLst>
              <a:ext uri="{FF2B5EF4-FFF2-40B4-BE49-F238E27FC236}">
                <a16:creationId xmlns:a16="http://schemas.microsoft.com/office/drawing/2014/main" id="{96C41193-40FC-A9BB-A81D-925D0C108A3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682" y="2292305"/>
            <a:ext cx="3355788" cy="1887631"/>
          </a:xfrm>
          <a:prstGeom prst="rect">
            <a:avLst/>
          </a:prstGeom>
        </p:spPr>
      </p:pic>
      <p:pic>
        <p:nvPicPr>
          <p:cNvPr id="17" name="Picture 16" descr="A blackboard with white lines&#10;&#10;Description automatically generated">
            <a:extLst>
              <a:ext uri="{FF2B5EF4-FFF2-40B4-BE49-F238E27FC236}">
                <a16:creationId xmlns:a16="http://schemas.microsoft.com/office/drawing/2014/main" id="{30FE4B24-572F-5B38-E67B-3F41D806ED3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470" y="2292304"/>
            <a:ext cx="3355788" cy="1887631"/>
          </a:xfrm>
          <a:prstGeom prst="rect">
            <a:avLst/>
          </a:prstGeom>
        </p:spPr>
      </p:pic>
      <p:pic>
        <p:nvPicPr>
          <p:cNvPr id="18" name="Picture 17" descr="A blackboard with white lines&#10;&#10;Description automatically generated">
            <a:extLst>
              <a:ext uri="{FF2B5EF4-FFF2-40B4-BE49-F238E27FC236}">
                <a16:creationId xmlns:a16="http://schemas.microsoft.com/office/drawing/2014/main" id="{E16EDDCC-39FA-5BC0-FA38-D31DFECFE02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1106" y="2292303"/>
            <a:ext cx="3355788" cy="1887631"/>
          </a:xfrm>
          <a:prstGeom prst="rect">
            <a:avLst/>
          </a:prstGeom>
        </p:spPr>
      </p:pic>
      <p:pic>
        <p:nvPicPr>
          <p:cNvPr id="19" name="Picture 18" descr="A blackboard with white lines&#10;&#10;Description automatically generated">
            <a:extLst>
              <a:ext uri="{FF2B5EF4-FFF2-40B4-BE49-F238E27FC236}">
                <a16:creationId xmlns:a16="http://schemas.microsoft.com/office/drawing/2014/main" id="{980FF19C-0AD2-691E-79D1-09F005319AF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258" y="2292303"/>
            <a:ext cx="3355788" cy="1887631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B631B57-490D-A13E-14A7-69FA80F4FC4F}"/>
              </a:ext>
            </a:extLst>
          </p:cNvPr>
          <p:cNvCxnSpPr/>
          <p:nvPr/>
        </p:nvCxnSpPr>
        <p:spPr>
          <a:xfrm flipV="1">
            <a:off x="5890470" y="1508760"/>
            <a:ext cx="0" cy="2671174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D60E154-F49B-5499-9910-3722AA045358}"/>
              </a:ext>
            </a:extLst>
          </p:cNvPr>
          <p:cNvCxnSpPr>
            <a:cxnSpLocks/>
          </p:cNvCxnSpPr>
          <p:nvPr/>
        </p:nvCxnSpPr>
        <p:spPr>
          <a:xfrm>
            <a:off x="5876925" y="4179934"/>
            <a:ext cx="4364355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FB09C70-F82F-1851-4483-59879203755B}"/>
              </a:ext>
            </a:extLst>
          </p:cNvPr>
          <p:cNvSpPr txBox="1"/>
          <p:nvPr/>
        </p:nvSpPr>
        <p:spPr>
          <a:xfrm>
            <a:off x="396552" y="807442"/>
            <a:ext cx="5964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>
                <a:latin typeface="Simplified Arabic Fixed" panose="02070309020205020404" pitchFamily="49" charset="-78"/>
                <a:cs typeface="Simplified Arabic Fixed" panose="02070309020205020404" pitchFamily="49" charset="-78"/>
              </a:rPr>
              <a:t>More Examples</a:t>
            </a:r>
            <a:endParaRPr lang="en-GB" sz="3200" dirty="0">
              <a:latin typeface="Simplified Arabic Fixed" panose="02070309020205020404" pitchFamily="49" charset="-78"/>
              <a:cs typeface="Simplified Arabic Fixed" panose="02070309020205020404" pitchFamily="49" charset="-78"/>
            </a:endParaRPr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413DEC5-EA52-FAC5-8406-2EA5501615A7}"/>
              </a:ext>
            </a:extLst>
          </p:cNvPr>
          <p:cNvGrpSpPr/>
          <p:nvPr/>
        </p:nvGrpSpPr>
        <p:grpSpPr>
          <a:xfrm>
            <a:off x="3064698" y="2691774"/>
            <a:ext cx="2329985" cy="1157192"/>
            <a:chOff x="1750302" y="4839451"/>
            <a:chExt cx="2329985" cy="1157192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BEA41F7D-CC43-CB31-0B9A-99EF72FE4A17}"/>
                </a:ext>
              </a:extLst>
            </p:cNvPr>
            <p:cNvSpPr/>
            <p:nvPr/>
          </p:nvSpPr>
          <p:spPr>
            <a:xfrm>
              <a:off x="1750302" y="4839451"/>
              <a:ext cx="2329985" cy="1133677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0" name="Picture 49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7E06E7FB-B5E5-7DE5-9C7F-94E35E4015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2676525" y="5272540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51" name="Picture 50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145AEAD0-86A5-657E-270D-9531B56E8D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2676525" y="564800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52" name="Picture 51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DC7FB76E-3F34-BF84-D46D-4C77CE904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159993" y="564800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53" name="Picture 52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C9938026-E21A-6A7E-58B9-F5D94A9EFC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159993" y="5272540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54" name="Picture 53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F429C5D5-B491-029B-199D-57B235F4E2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643461" y="564800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55" name="Picture 54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C24C5020-EE19-EFE8-4D5C-A7076C727F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643461" y="5272540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56" name="Picture 55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B74EFC4A-E8F4-4F62-A79A-07CF0376E8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750302" y="567152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57" name="Picture 56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B40BAF1C-C113-B3C4-8AEF-BDB34C15DA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750302" y="5296055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58" name="Picture 57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7FDC54F8-81ED-C606-218E-A47ACFD56F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2233770" y="567152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87" name="Picture 86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D4AE14B7-5E0E-3A10-E242-DCFFB47BEF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2233770" y="5296055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88" name="Picture 87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DAB77B78-AE7E-2915-A160-B561C324FB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2665257" y="485341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89" name="Picture 88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8C1F267D-6499-ABF2-D106-D7E2DE1FE0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148725" y="485341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90" name="Picture 89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234F4EC3-838E-3FE0-AF66-BFC77396F7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632193" y="485341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91" name="Picture 90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BBB8C84B-8ED0-41FD-C3C9-8736A98153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764646" y="4876926"/>
              <a:ext cx="404917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92" name="Picture 91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BAC3DA17-E09E-21B7-3BEA-602D3534D9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2222502" y="4876926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7ACD5513-8DDE-61CB-8DF5-9832590B1ACD}"/>
              </a:ext>
            </a:extLst>
          </p:cNvPr>
          <p:cNvGrpSpPr/>
          <p:nvPr/>
        </p:nvGrpSpPr>
        <p:grpSpPr>
          <a:xfrm>
            <a:off x="6423898" y="2675332"/>
            <a:ext cx="2331254" cy="1133677"/>
            <a:chOff x="5938235" y="4890894"/>
            <a:chExt cx="2331254" cy="1133677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49D78DDA-76BF-A043-A35E-F1AB366E647B}"/>
                </a:ext>
              </a:extLst>
            </p:cNvPr>
            <p:cNvSpPr/>
            <p:nvPr/>
          </p:nvSpPr>
          <p:spPr>
            <a:xfrm>
              <a:off x="5939504" y="4890894"/>
              <a:ext cx="2329985" cy="1133677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3" name="Picture 92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DA7579FC-049A-CFA1-3CDB-29EEA8AD4B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6869708" y="5295333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94" name="Picture 93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308521DA-E67E-4907-B484-D9C39E0EB7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7344184" y="529506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95" name="Picture 94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47D111F0-DE35-6A52-2CA2-15054477AB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6878698" y="5671298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96" name="Picture 95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290EE9EF-66EF-77F7-6CD6-3C2A461F5E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7353174" y="5671026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97" name="Picture 96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4E73B41F-F813-6365-78F3-1231856467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5938235" y="5295333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98" name="Picture 97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0C47C63B-CA1D-D68F-F5A8-3219A7A028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6412711" y="529506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99" name="Picture 98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093D01C2-34DA-AE5D-B229-E98D64E65F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5947225" y="5671298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00" name="Picture 99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6B7C87EB-E47D-DF2F-B04A-B377994E79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6421701" y="5671026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01" name="Picture 100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4DBB219A-730D-73F1-4BD4-1962DC1C72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7827652" y="529506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02" name="Picture 101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F1116AE8-F2C8-7680-E3D1-C367FAEE57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7836642" y="5671026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03" name="Picture 102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D9242556-C85F-4184-A878-8FBC14CF65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6872332" y="490025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04" name="Picture 103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97C94568-70D5-4198-7A7C-7D03221EBA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7346808" y="4899979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05" name="Picture 104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CE5CFFED-2961-DA9F-741C-DFCCB098F8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5954170" y="4899944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06" name="Picture 105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E27F0BFE-2534-9B20-98D9-39F93622B6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6415335" y="4899979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07" name="Picture 106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ED88831A-AAB8-8DD8-A713-5CB7F7233A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7821129" y="4899944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BAEB5210-8BF7-E897-3672-3FBCF828A7D0}"/>
              </a:ext>
            </a:extLst>
          </p:cNvPr>
          <p:cNvGrpSpPr/>
          <p:nvPr/>
        </p:nvGrpSpPr>
        <p:grpSpPr>
          <a:xfrm>
            <a:off x="-314315" y="2662953"/>
            <a:ext cx="2337818" cy="1146329"/>
            <a:chOff x="-991890" y="5266859"/>
            <a:chExt cx="2337818" cy="1146329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97B9AED1-2896-2D02-42B2-C187925FB2E1}"/>
                </a:ext>
              </a:extLst>
            </p:cNvPr>
            <p:cNvSpPr/>
            <p:nvPr/>
          </p:nvSpPr>
          <p:spPr>
            <a:xfrm>
              <a:off x="-991890" y="5266859"/>
              <a:ext cx="2329985" cy="1133677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9" name="Picture 108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A556E627-1A29-0AE6-3751-D74AC660BC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56788" y="5699807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11" name="Picture 110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D9FF2289-17F5-DD0A-5354-2813619D9F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410714" y="5699534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12" name="Picture 111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28E13957-BF52-9DCE-A233-D32D4C9EF0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906407" y="5699534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13" name="Picture 112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92974706-AF68-FEA8-C7D2-37C055F9E1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47797" y="6075773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14" name="Picture 113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A155B953-BF31-C63B-758B-9156829711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419705" y="6075500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15" name="Picture 114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DBB5BF7C-F098-581C-6EDA-701337B473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915398" y="6075500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16" name="Picture 115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D3F40E43-969C-8623-CCAB-2A3DBA7AE9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65778" y="5285494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17" name="Picture 116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32726214-B933-6F4C-A6C0-2FF25B2A27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401724" y="528522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18" name="Picture 117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10C6D2B6-FB1F-DB13-2B7C-711B8AE027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897417" y="528522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19" name="Picture 118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9CA1809B-F7FA-1E38-9035-ACA5C46DC6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977656" y="5711877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20" name="Picture 119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652D1FF0-7D4B-D5E0-DE34-727F23C6EE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510154" y="5711604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21" name="Picture 120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EDC05A23-2B4F-B76E-DF23-73C0A67EA9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968665" y="6087843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22" name="Picture 121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233DAD7C-337E-E327-E3AF-1638F6123C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501163" y="6087570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23" name="Picture 122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335FBDDD-4CC6-6994-EA7C-C5FD8B1401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968666" y="5297564"/>
              <a:ext cx="412549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24" name="Picture 123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40779507-18C6-03BE-B719-5902414DB3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519144" y="529729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17171E88-367A-94C0-1FB6-0E8CAFB6FCFE}"/>
              </a:ext>
            </a:extLst>
          </p:cNvPr>
          <p:cNvGrpSpPr/>
          <p:nvPr/>
        </p:nvGrpSpPr>
        <p:grpSpPr>
          <a:xfrm>
            <a:off x="9789904" y="2649141"/>
            <a:ext cx="2341264" cy="1153015"/>
            <a:chOff x="9076325" y="5296793"/>
            <a:chExt cx="2341264" cy="1153015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7E8E110C-DB93-A2DF-A57A-1E13B32FEBE0}"/>
                </a:ext>
              </a:extLst>
            </p:cNvPr>
            <p:cNvSpPr/>
            <p:nvPr/>
          </p:nvSpPr>
          <p:spPr>
            <a:xfrm>
              <a:off x="9076325" y="5316131"/>
              <a:ext cx="2329985" cy="1133677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0" name="Picture 109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02CF25D9-70C7-77A7-4CB8-4737FBDF0F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026437" y="570003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25" name="Picture 124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88AD88DF-69FA-C746-2FF5-7967D78863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015750" y="6075500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26" name="Picture 125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E3323A0D-B13D-6085-12DF-0AE5731FB0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007182" y="529729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27" name="Picture 126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9AD6EC46-6831-3E8F-6A54-AFC9DE7B07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504308" y="5699534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28" name="Picture 127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6865F2D8-2161-51BB-89CB-6C0898C6FE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493621" y="607500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29" name="Picture 128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419EF168-DF3D-D78B-8962-AB06661FEA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485053" y="529679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30" name="Picture 129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06A88FF5-B1ED-33A5-6832-D1B8787D62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9097588" y="5706127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31" name="Picture 130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AA609CC1-539D-DC3B-D3DD-6B078EC49D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9086901" y="6081595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32" name="Picture 131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9B6810DF-6AC7-E026-D37B-BD9B3EEF52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9097587" y="5303386"/>
              <a:ext cx="411275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33" name="Picture 132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7742A904-0367-0483-AD31-AA17DBF81E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9575459" y="5705629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34" name="Picture 133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2EEE8146-E60A-35DA-2E5A-61CA30A18F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9564772" y="6081097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35" name="Picture 134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10FC3692-E0C5-E894-3E5C-0FEB0BA5F9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9556204" y="530288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36" name="Picture 135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7728D168-9444-5DC5-43A8-5A5F4A7278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987059" y="5699534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37" name="Picture 136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399C28B5-E7F6-A091-F4A5-1B08FBA1B0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976372" y="607500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38" name="Picture 137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FFA3918B-9147-2E1D-C6C9-9676A3EAE2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967804" y="529679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FD8392B7-CBC9-916D-D22F-7C97353EA2AA}"/>
              </a:ext>
            </a:extLst>
          </p:cNvPr>
          <p:cNvGrpSpPr/>
          <p:nvPr/>
        </p:nvGrpSpPr>
        <p:grpSpPr>
          <a:xfrm>
            <a:off x="3058928" y="3490583"/>
            <a:ext cx="486588" cy="344616"/>
            <a:chOff x="4377789" y="5102641"/>
            <a:chExt cx="486588" cy="344616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F3214D79-4EEE-18D7-3272-775B3DEA389B}"/>
                </a:ext>
              </a:extLst>
            </p:cNvPr>
            <p:cNvSpPr/>
            <p:nvPr/>
          </p:nvSpPr>
          <p:spPr>
            <a:xfrm>
              <a:off x="4377789" y="5102641"/>
              <a:ext cx="486588" cy="344616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5" name="Picture 144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330CA7EA-7B72-9F2D-1676-9A649C3A16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4413289" y="5104299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1D333E66-6074-DB20-C9A3-FA4951C3D168}"/>
              </a:ext>
            </a:extLst>
          </p:cNvPr>
          <p:cNvGrpSpPr/>
          <p:nvPr/>
        </p:nvGrpSpPr>
        <p:grpSpPr>
          <a:xfrm>
            <a:off x="1536904" y="3463092"/>
            <a:ext cx="486588" cy="351900"/>
            <a:chOff x="1785084" y="7309695"/>
            <a:chExt cx="486588" cy="351900"/>
          </a:xfrm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03B19C99-6822-778A-7406-F8295C483770}"/>
                </a:ext>
              </a:extLst>
            </p:cNvPr>
            <p:cNvSpPr/>
            <p:nvPr/>
          </p:nvSpPr>
          <p:spPr>
            <a:xfrm>
              <a:off x="1785084" y="7309695"/>
              <a:ext cx="486588" cy="344616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7" name="Picture 146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EBF3DA1B-376F-40BB-5DA6-B81775DAB7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824607" y="7336250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7A62370A-8978-D066-C599-76A390A4A7C8}"/>
              </a:ext>
            </a:extLst>
          </p:cNvPr>
          <p:cNvGrpSpPr/>
          <p:nvPr/>
        </p:nvGrpSpPr>
        <p:grpSpPr>
          <a:xfrm>
            <a:off x="8283285" y="3470376"/>
            <a:ext cx="486588" cy="344616"/>
            <a:chOff x="8482419" y="7337747"/>
            <a:chExt cx="486588" cy="344616"/>
          </a:xfrm>
        </p:grpSpPr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0C3EC006-E970-2F8F-5A36-4685869473E7}"/>
                </a:ext>
              </a:extLst>
            </p:cNvPr>
            <p:cNvSpPr/>
            <p:nvPr/>
          </p:nvSpPr>
          <p:spPr>
            <a:xfrm>
              <a:off x="8482419" y="7337747"/>
              <a:ext cx="486588" cy="344616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8" name="Picture 147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72D8708C-4D2F-250B-C6F3-DDC27E7D6C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8503925" y="7347383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8609D871-A29A-1E7A-F8E7-6E224861EE6F}"/>
              </a:ext>
            </a:extLst>
          </p:cNvPr>
          <p:cNvGrpSpPr/>
          <p:nvPr/>
        </p:nvGrpSpPr>
        <p:grpSpPr>
          <a:xfrm>
            <a:off x="9760584" y="3448424"/>
            <a:ext cx="486588" cy="344616"/>
            <a:chOff x="11863475" y="7316979"/>
            <a:chExt cx="486588" cy="344616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91C9FDE5-E76E-8D8C-F908-36D82D9EA2F7}"/>
                </a:ext>
              </a:extLst>
            </p:cNvPr>
            <p:cNvSpPr/>
            <p:nvPr/>
          </p:nvSpPr>
          <p:spPr>
            <a:xfrm>
              <a:off x="11863475" y="7316979"/>
              <a:ext cx="486588" cy="344616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9" name="Picture 148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E81C486C-AF36-6472-7835-000875904E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1884774" y="7336475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22AA6BB2-C872-E324-5D78-66B2A24CE824}"/>
              </a:ext>
            </a:extLst>
          </p:cNvPr>
          <p:cNvGrpSpPr/>
          <p:nvPr/>
        </p:nvGrpSpPr>
        <p:grpSpPr>
          <a:xfrm>
            <a:off x="3538678" y="2715481"/>
            <a:ext cx="1368021" cy="1155422"/>
            <a:chOff x="13502376" y="1617391"/>
            <a:chExt cx="1368021" cy="1155422"/>
          </a:xfrm>
        </p:grpSpPr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30168008-72B1-5AB3-1A74-90C981F453CF}"/>
                </a:ext>
              </a:extLst>
            </p:cNvPr>
            <p:cNvSpPr/>
            <p:nvPr/>
          </p:nvSpPr>
          <p:spPr>
            <a:xfrm>
              <a:off x="13511018" y="1617391"/>
              <a:ext cx="1359379" cy="1125812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7" name="Picture 156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5AB3EC4F-9A79-E1FE-AD97-A66C9FAFBC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3956399" y="2048710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58" name="Picture 157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B51B4C0E-862E-740A-7662-94229DD198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3956399" y="242417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59" name="Picture 158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67069FDF-ACCA-51BE-8F58-1A19FB05BB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4439867" y="242417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60" name="Picture 159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B2B3E352-7D3A-1805-E2C1-C31C8B7965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4439867" y="2048710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61" name="Picture 160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9A2775D2-7D6B-88B9-236C-C2CC3D71AC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3513644" y="244769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62" name="Picture 161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E641B58E-F4E1-6888-21E3-86F8787B1D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3513644" y="2072225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63" name="Picture 162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536A46A8-D4F8-8E22-702C-51BE297975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3945131" y="162958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64" name="Picture 163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77A85055-6624-5874-4B81-2967BBEDDD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4428599" y="162958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65" name="Picture 164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ACC030EE-908E-F46A-57A8-878D1D79F0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3502376" y="1653096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D08565A4-9982-964D-301B-D4AF96985194}"/>
              </a:ext>
            </a:extLst>
          </p:cNvPr>
          <p:cNvGrpSpPr/>
          <p:nvPr/>
        </p:nvGrpSpPr>
        <p:grpSpPr>
          <a:xfrm>
            <a:off x="6890811" y="2695394"/>
            <a:ext cx="1372833" cy="1125812"/>
            <a:chOff x="13511018" y="3296918"/>
            <a:chExt cx="1372833" cy="1125812"/>
          </a:xfrm>
        </p:grpSpPr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28309522-C743-B0A3-7626-F460EC998873}"/>
                </a:ext>
              </a:extLst>
            </p:cNvPr>
            <p:cNvSpPr/>
            <p:nvPr/>
          </p:nvSpPr>
          <p:spPr>
            <a:xfrm>
              <a:off x="13511018" y="3296918"/>
              <a:ext cx="1359379" cy="1125812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6" name="Picture 165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843A6C19-9586-6A10-326B-731B78266A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3969855" y="3709495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67" name="Picture 166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D8DAFD3A-94E6-EF40-CE2A-A89EB35952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4444331" y="3709223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68" name="Picture 167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AB5FC95E-836D-6CC5-48F6-70472B693F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3978845" y="4085460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69" name="Picture 168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749A05B5-4626-04C7-983E-6FD26A4EE4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4453321" y="4085188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70" name="Picture 169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1F61AFF1-8ECE-8566-3EFE-57DA418F99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3512858" y="3709223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71" name="Picture 170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E7FA6FA6-05AB-1E0B-B85F-C3905E1EB0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3521848" y="4085188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72" name="Picture 171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1A13B988-74FD-847A-F233-9B7EF58A0A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3972479" y="3314413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73" name="Picture 172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C12B4F83-4E6E-91B3-7B77-ADF2FD86BF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4446955" y="331414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74" name="Picture 173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FA307160-2EB2-7957-CD51-D6AD0F4E5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3515482" y="331414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BFEFD352-75C2-1725-0303-D18F36CD6D25}"/>
              </a:ext>
            </a:extLst>
          </p:cNvPr>
          <p:cNvGrpSpPr/>
          <p:nvPr/>
        </p:nvGrpSpPr>
        <p:grpSpPr>
          <a:xfrm>
            <a:off x="10219205" y="2649140"/>
            <a:ext cx="1378634" cy="1149654"/>
            <a:chOff x="15287407" y="1639874"/>
            <a:chExt cx="1378634" cy="1149654"/>
          </a:xfrm>
        </p:grpSpPr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1A36E426-0331-D5D9-A701-E5D533AF9C70}"/>
                </a:ext>
              </a:extLst>
            </p:cNvPr>
            <p:cNvSpPr/>
            <p:nvPr/>
          </p:nvSpPr>
          <p:spPr>
            <a:xfrm>
              <a:off x="15293215" y="1663716"/>
              <a:ext cx="1359379" cy="1125812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5" name="Picture 174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F8F5E097-C39D-42E9-45BA-15F6AD822D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5757640" y="204311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76" name="Picture 175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01811ED8-3162-94FE-B829-8872BF58A0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5746953" y="241858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77" name="Picture 176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7CA29B60-74DE-F344-7571-EC64C435F5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5738385" y="164037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78" name="Picture 177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F7B092B8-E102-5236-6B8D-3CB9E64FB5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6235511" y="2042615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79" name="Picture 178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282E2AFA-2659-48EA-1F76-9A669EA614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6224824" y="241808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80" name="Picture 179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28DE5A6E-4577-B607-C682-9796EE2B59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6216256" y="1639874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81" name="Picture 180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CD13A127-951E-163E-D200-5D9FB59E88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5306662" y="2048710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82" name="Picture 181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E1367E69-3F3F-0B03-DE79-BF63B23A5C9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5295975" y="242417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83" name="Picture 182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715DC138-1E4F-B54F-64E5-22BD54852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5287407" y="1645969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D33DD4B0-7336-BC7B-0298-D75A1E3A2BCB}"/>
              </a:ext>
            </a:extLst>
          </p:cNvPr>
          <p:cNvGrpSpPr/>
          <p:nvPr/>
        </p:nvGrpSpPr>
        <p:grpSpPr>
          <a:xfrm>
            <a:off x="139350" y="2642558"/>
            <a:ext cx="1384100" cy="1143768"/>
            <a:chOff x="15273960" y="3282839"/>
            <a:chExt cx="1384100" cy="1143768"/>
          </a:xfrm>
        </p:grpSpPr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89798E5B-0A33-37A5-85DC-5AAEDDC2EF10}"/>
                </a:ext>
              </a:extLst>
            </p:cNvPr>
            <p:cNvSpPr/>
            <p:nvPr/>
          </p:nvSpPr>
          <p:spPr>
            <a:xfrm>
              <a:off x="15273960" y="3300795"/>
              <a:ext cx="1359379" cy="1125812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4" name="Picture 183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22E43ACD-E000-8E62-182D-7D8132CFAF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5751037" y="3697425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85" name="Picture 184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713EE1E5-6268-1AE2-E170-EAA2EDF079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6218539" y="3697152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86" name="Picture 185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EF01C3F5-D67F-7C0B-BD73-93DD5D6A3D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5760028" y="407339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87" name="Picture 186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C7BB7F45-55A5-F06C-21A8-11B0784B05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6227530" y="4073118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88" name="Picture 187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4744E621-16A6-3F1D-94B4-EEC59A7B20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5742047" y="3283112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89" name="Picture 188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7D656E72-480B-48A6-50C2-0B5A303F77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6209549" y="3282839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90" name="Picture 189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6E78CA49-BE92-8EC3-A17B-CF4B9542F0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5297671" y="3709222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91" name="Picture 190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DE0E3703-34DF-29E9-2859-0613A123FC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5306662" y="4085188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192" name="Picture 191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F3E2CE78-84DB-5E65-7215-D5AC31A55C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5288681" y="3294909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BE770831-6D64-FB98-90AE-B1F8A4852E60}"/>
              </a:ext>
            </a:extLst>
          </p:cNvPr>
          <p:cNvGrpSpPr/>
          <p:nvPr/>
        </p:nvGrpSpPr>
        <p:grpSpPr>
          <a:xfrm>
            <a:off x="3513888" y="3096932"/>
            <a:ext cx="1865075" cy="792939"/>
            <a:chOff x="3723438" y="-1617717"/>
            <a:chExt cx="1865075" cy="792939"/>
          </a:xfrm>
        </p:grpSpPr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10071B5C-15A6-9A19-8AB3-0AD0B09B966A}"/>
                </a:ext>
              </a:extLst>
            </p:cNvPr>
            <p:cNvSpPr/>
            <p:nvPr/>
          </p:nvSpPr>
          <p:spPr>
            <a:xfrm>
              <a:off x="3723438" y="-1617716"/>
              <a:ext cx="1865075" cy="792938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2" name="Picture 201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D2B01DCE-F20A-E15C-B8A1-A8E50669CE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4665524" y="-119858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03" name="Picture 202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A69818D5-266F-F9DE-9B26-7B2D397F3D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5148992" y="-119858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04" name="Picture 203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58D96C2D-904D-2D5C-10F7-C9B3E8D970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739301" y="-117507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05" name="Picture 204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FF3D750C-5CBB-7FE6-4091-AF9B729291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4222769" y="-117507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06" name="Picture 205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F0C03DE3-E3BD-CEAF-4445-54B8CA5611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4654256" y="-1617717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07" name="Picture 206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847A68B7-0347-1F9B-A058-D148511B2C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5137724" y="-1617717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08" name="Picture 207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9120761B-E173-DADE-6315-87B8F5F1D1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753645" y="-1594202"/>
              <a:ext cx="404917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09" name="Picture 208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CB2F1C85-3BDA-B22C-8ABC-166B06481E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4211501" y="-159420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368280FC-49DF-C9E8-907E-F4C298243F5C}"/>
              </a:ext>
            </a:extLst>
          </p:cNvPr>
          <p:cNvGrpSpPr/>
          <p:nvPr/>
        </p:nvGrpSpPr>
        <p:grpSpPr>
          <a:xfrm>
            <a:off x="6419734" y="3077275"/>
            <a:ext cx="1865075" cy="792938"/>
            <a:chOff x="6514771" y="-1628026"/>
            <a:chExt cx="1865075" cy="792938"/>
          </a:xfrm>
        </p:grpSpPr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CC23862C-ECDD-7780-3D53-9B649C05DA26}"/>
                </a:ext>
              </a:extLst>
            </p:cNvPr>
            <p:cNvSpPr/>
            <p:nvPr/>
          </p:nvSpPr>
          <p:spPr>
            <a:xfrm>
              <a:off x="6514771" y="-1628026"/>
              <a:ext cx="1865075" cy="792938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9" name="Picture 218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47E5DB04-B345-287C-7F43-44F07AAC25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6978642" y="-1199345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20" name="Picture 219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75AEE97F-C6C4-B3B4-BD73-96A92C22D8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7453118" y="-1199617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21" name="Picture 220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45D23F50-C4F6-DDED-942B-E188525AED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6521645" y="-1199617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22" name="Picture 221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872DD7A0-76C2-64C7-0941-5BD75958D4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7936586" y="-1199617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23" name="Picture 222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C3752607-C0AA-947F-3B3B-C7674D97D4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6981266" y="-1594427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24" name="Picture 223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017BF53E-2EF2-C75C-1C8B-B5F27E5AF4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7455742" y="-1594699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25" name="Picture 224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B75704DF-8E0F-431C-57DB-6BC9A529B2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6524269" y="-1594699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26" name="Picture 225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354B6050-03B9-EBB9-83FF-8F166AC5B6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7930063" y="-1594734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A24D8DDE-99FF-00E7-70FD-C62753FB58AC}"/>
              </a:ext>
            </a:extLst>
          </p:cNvPr>
          <p:cNvGrpSpPr/>
          <p:nvPr/>
        </p:nvGrpSpPr>
        <p:grpSpPr>
          <a:xfrm>
            <a:off x="10226289" y="3030880"/>
            <a:ext cx="1865075" cy="792938"/>
            <a:chOff x="9217852" y="-1606951"/>
            <a:chExt cx="1865075" cy="792938"/>
          </a:xfrm>
        </p:grpSpPr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D553C851-26EA-92CC-CA93-CDAC8DCF4C07}"/>
                </a:ext>
              </a:extLst>
            </p:cNvPr>
            <p:cNvSpPr/>
            <p:nvPr/>
          </p:nvSpPr>
          <p:spPr>
            <a:xfrm>
              <a:off x="9217852" y="-1606951"/>
              <a:ext cx="1865075" cy="792938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7" name="Picture 226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15F3913D-0A6A-59BF-5534-422BFD1EFE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174526" y="-1180670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28" name="Picture 227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1ED5C7E3-9811-D17A-FEF6-A47697304F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155271" y="-158341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29" name="Picture 228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2D3D5743-ED00-487D-D4B6-37AAD74BE8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652397" y="-118116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30" name="Picture 229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DFD42460-CB89-9377-E833-3DB3DF65C1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0633142" y="-1583909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31" name="Picture 230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D36E7D83-E1EC-0B7D-0ACB-70C44D1AD0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9245677" y="-1174575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32" name="Picture 231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15E7C236-F945-9473-20AB-1B73BD6E93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9245676" y="-1577316"/>
              <a:ext cx="411275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33" name="Picture 232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02DD6224-C9E1-833D-BD1B-5451F09A7A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9723548" y="-117507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34" name="Picture 233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0EA4ABF8-5761-FD05-4A5C-59EC2E3491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9704293" y="-1577814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DB80D7E1-AE40-A196-6201-FE4A8DE65084}"/>
              </a:ext>
            </a:extLst>
          </p:cNvPr>
          <p:cNvGrpSpPr/>
          <p:nvPr/>
        </p:nvGrpSpPr>
        <p:grpSpPr>
          <a:xfrm>
            <a:off x="-334187" y="3030880"/>
            <a:ext cx="1865075" cy="792938"/>
            <a:chOff x="504065" y="-1617716"/>
            <a:chExt cx="1865075" cy="792938"/>
          </a:xfrm>
        </p:grpSpPr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B82527D9-BE17-A8E0-918E-26733AC9DB25}"/>
                </a:ext>
              </a:extLst>
            </p:cNvPr>
            <p:cNvSpPr/>
            <p:nvPr/>
          </p:nvSpPr>
          <p:spPr>
            <a:xfrm>
              <a:off x="504065" y="-1617716"/>
              <a:ext cx="1865075" cy="792938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5" name="Picture 234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02F997CD-DAC8-2BD0-54C6-E5E4771734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970246" y="-1172958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36" name="Picture 235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A12D8597-83BD-B031-222C-1534C6193A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437748" y="-117323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37" name="Picture 236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1A49F36E-BA58-1468-8AE6-C6AB019602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933441" y="-117323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38" name="Picture 237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8AF4F144-713B-D06D-832A-C3508862AE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961256" y="-158727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39" name="Picture 238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56282ECA-E6F9-E401-93C0-4E70CC4ACB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428758" y="-1587544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40" name="Picture 239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1CA1427D-D198-F02A-3099-C5137D830E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1924451" y="-1587544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41" name="Picture 240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950CFF27-A794-D0CF-B661-30284F0ED7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516880" y="-116116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42" name="Picture 241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58F7F74E-53A5-B3ED-54DE-DB79A26B0C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507890" y="-1575474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D56FE672-D1D0-DEB9-DB7E-D8732B68096F}"/>
              </a:ext>
            </a:extLst>
          </p:cNvPr>
          <p:cNvGrpSpPr/>
          <p:nvPr/>
        </p:nvGrpSpPr>
        <p:grpSpPr>
          <a:xfrm>
            <a:off x="3067410" y="2671261"/>
            <a:ext cx="2343702" cy="354641"/>
            <a:chOff x="-4488573" y="476316"/>
            <a:chExt cx="2343702" cy="354641"/>
          </a:xfrm>
        </p:grpSpPr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2A4DDCB2-B01D-6F36-F937-DB3DAF85850A}"/>
                </a:ext>
              </a:extLst>
            </p:cNvPr>
            <p:cNvSpPr/>
            <p:nvPr/>
          </p:nvSpPr>
          <p:spPr>
            <a:xfrm>
              <a:off x="-4482050" y="476316"/>
              <a:ext cx="2337179" cy="350441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0" name="Picture 249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6515C8D4-068A-882D-39ED-6F394304E1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3562350" y="48232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51" name="Picture 250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BF45803A-B83B-02C7-9246-CA00686405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3078882" y="48232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52" name="Picture 251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7C3568B9-8938-525D-261B-C6BDF7590B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2595414" y="48232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53" name="Picture 252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4AAFB047-7DAF-582B-41FB-1C284F93D2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4488573" y="505837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54" name="Picture 253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324703BB-2D6D-D66E-5D72-AEFB5033F8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4005105" y="505837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569B6E1D-DC97-7F8B-20EC-63C12ED361E0}"/>
              </a:ext>
            </a:extLst>
          </p:cNvPr>
          <p:cNvGrpSpPr/>
          <p:nvPr/>
        </p:nvGrpSpPr>
        <p:grpSpPr>
          <a:xfrm>
            <a:off x="-323674" y="2682506"/>
            <a:ext cx="2337179" cy="375011"/>
            <a:chOff x="-4437791" y="-212339"/>
            <a:chExt cx="2337179" cy="375011"/>
          </a:xfrm>
        </p:grpSpPr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id="{9B917B0D-0FE5-64BD-4EEB-52236945A38A}"/>
                </a:ext>
              </a:extLst>
            </p:cNvPr>
            <p:cNvSpPr/>
            <p:nvPr/>
          </p:nvSpPr>
          <p:spPr>
            <a:xfrm>
              <a:off x="-4437791" y="-212339"/>
              <a:ext cx="2337179" cy="350441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56" name="Picture 255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AB94BB48-C6DB-785D-CA5F-10027CBB79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3514767" y="-174743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57" name="Picture 256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F46D0707-627F-20B1-03B9-8284181B6F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3047265" y="-175016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58" name="Picture 257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92E4FC7A-CDAA-71DF-9235-A782E8BB0E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2551572" y="-175016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59" name="Picture 258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F8CC5791-B6F8-0262-9ADD-E6BA34C7C5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4435635" y="-162673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60" name="Picture 259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B93B8376-AB29-6D9F-F372-F8B0258B6A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3968133" y="-162946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48D9A181-A745-9826-0D65-05B28528A779}"/>
              </a:ext>
            </a:extLst>
          </p:cNvPr>
          <p:cNvGrpSpPr/>
          <p:nvPr/>
        </p:nvGrpSpPr>
        <p:grpSpPr>
          <a:xfrm>
            <a:off x="6439833" y="2692578"/>
            <a:ext cx="2337179" cy="350441"/>
            <a:chOff x="-4453214" y="1457214"/>
            <a:chExt cx="2337179" cy="350441"/>
          </a:xfrm>
        </p:grpSpPr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ECB39FDD-A53F-A0CA-A2FF-A7C5C3C2CEF5}"/>
                </a:ext>
              </a:extLst>
            </p:cNvPr>
            <p:cNvSpPr/>
            <p:nvPr/>
          </p:nvSpPr>
          <p:spPr>
            <a:xfrm>
              <a:off x="-4453214" y="1457214"/>
              <a:ext cx="2337179" cy="350441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1" name="Picture 260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5792793E-57A6-1846-5526-05DBC2C3DC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3521741" y="1476038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62" name="Picture 261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3837573F-BBA9-CA17-C222-1BEE62871F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3047265" y="1475766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63" name="Picture 262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42B5B861-4AA5-9DB4-F07D-D6DAADCC92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4453214" y="1476038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64" name="Picture 263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621E55D8-0349-ABB5-A22F-A9E17AF107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3978738" y="1475766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65" name="Picture 264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A46BF9B6-791F-7E4C-324C-3EAA4E66BF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2563797" y="1475766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</p:grp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EF8DF9AB-59DD-B294-BA8D-3F2B97A43BF2}"/>
              </a:ext>
            </a:extLst>
          </p:cNvPr>
          <p:cNvGrpSpPr/>
          <p:nvPr/>
        </p:nvGrpSpPr>
        <p:grpSpPr>
          <a:xfrm>
            <a:off x="9774920" y="2658377"/>
            <a:ext cx="2352401" cy="350441"/>
            <a:chOff x="-4500706" y="2378969"/>
            <a:chExt cx="2352401" cy="350441"/>
          </a:xfrm>
        </p:grpSpPr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8CE9AD20-CB6C-E5BE-7FD6-693138955D30}"/>
                </a:ext>
              </a:extLst>
            </p:cNvPr>
            <p:cNvSpPr/>
            <p:nvPr/>
          </p:nvSpPr>
          <p:spPr>
            <a:xfrm>
              <a:off x="-4500706" y="2378969"/>
              <a:ext cx="2337179" cy="350441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6" name="Picture 265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68601E30-4CE0-5620-73EE-489BE21162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3539457" y="2398195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67" name="Picture 266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AAE8ED58-3EBF-AE87-5D27-6FAF51BD62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3061586" y="2397697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68" name="Picture 267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19D56C57-E1A1-87E3-9F72-26BAD44EDE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4468306" y="2404290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69" name="Picture 268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CF9503DE-3B87-6A84-0217-EC5ADB8B9C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3990435" y="240379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70" name="Picture 269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DF03FF2C-6D43-86E1-C92C-AED9248ABC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2578835" y="2397697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81AD087B-CD0E-79B0-15C4-ECA01D85230C}"/>
              </a:ext>
            </a:extLst>
          </p:cNvPr>
          <p:cNvGrpSpPr/>
          <p:nvPr/>
        </p:nvGrpSpPr>
        <p:grpSpPr>
          <a:xfrm>
            <a:off x="3956678" y="3071361"/>
            <a:ext cx="486588" cy="766143"/>
            <a:chOff x="-4621295" y="5276962"/>
            <a:chExt cx="486588" cy="766143"/>
          </a:xfrm>
        </p:grpSpPr>
        <p:pic>
          <p:nvPicPr>
            <p:cNvPr id="279" name="Picture 278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E41BF38E-703E-96DF-1F6A-BA3C0AE312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4602823" y="527696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78" name="Picture 277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9B9574A7-A928-ACA5-119A-9E29C24CC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4591555" y="569609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sp>
          <p:nvSpPr>
            <p:cNvPr id="280" name="Rectangle 279">
              <a:extLst>
                <a:ext uri="{FF2B5EF4-FFF2-40B4-BE49-F238E27FC236}">
                  <a16:creationId xmlns:a16="http://schemas.microsoft.com/office/drawing/2014/main" id="{C8AE8F34-4042-2CCE-0446-56194DD19FB1}"/>
                </a:ext>
              </a:extLst>
            </p:cNvPr>
            <p:cNvSpPr/>
            <p:nvPr/>
          </p:nvSpPr>
          <p:spPr>
            <a:xfrm>
              <a:off x="-4621295" y="5298947"/>
              <a:ext cx="486588" cy="744158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182AC877-779C-BE06-C768-FA9707E6A2F2}"/>
              </a:ext>
            </a:extLst>
          </p:cNvPr>
          <p:cNvGrpSpPr/>
          <p:nvPr/>
        </p:nvGrpSpPr>
        <p:grpSpPr>
          <a:xfrm>
            <a:off x="531662" y="3076306"/>
            <a:ext cx="486588" cy="748391"/>
            <a:chOff x="-4621295" y="4178468"/>
            <a:chExt cx="486588" cy="748391"/>
          </a:xfrm>
        </p:grpSpPr>
        <p:sp>
          <p:nvSpPr>
            <p:cNvPr id="287" name="Rectangle 286">
              <a:extLst>
                <a:ext uri="{FF2B5EF4-FFF2-40B4-BE49-F238E27FC236}">
                  <a16:creationId xmlns:a16="http://schemas.microsoft.com/office/drawing/2014/main" id="{6EBCFC11-7C69-67DD-4E82-5FFC6FC729C2}"/>
                </a:ext>
              </a:extLst>
            </p:cNvPr>
            <p:cNvSpPr/>
            <p:nvPr/>
          </p:nvSpPr>
          <p:spPr>
            <a:xfrm>
              <a:off x="-4621295" y="4182701"/>
              <a:ext cx="486588" cy="744158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1" name="Picture 280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A3DCD53E-30D5-91B6-21C6-8CA23BBBD5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4602823" y="4592781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82" name="Picture 281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C328FBC8-BFBF-85F8-93D1-82C9C9F9A2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 amt="4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4611813" y="4178468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</p:grp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806F3813-84F0-B033-43E1-2C94081FB1B9}"/>
              </a:ext>
            </a:extLst>
          </p:cNvPr>
          <p:cNvGrpSpPr/>
          <p:nvPr/>
        </p:nvGrpSpPr>
        <p:grpSpPr>
          <a:xfrm>
            <a:off x="7347469" y="3083091"/>
            <a:ext cx="486588" cy="744158"/>
            <a:chOff x="-4641657" y="6346657"/>
            <a:chExt cx="486588" cy="744158"/>
          </a:xfrm>
        </p:grpSpPr>
        <p:sp>
          <p:nvSpPr>
            <p:cNvPr id="288" name="Rectangle 287">
              <a:extLst>
                <a:ext uri="{FF2B5EF4-FFF2-40B4-BE49-F238E27FC236}">
                  <a16:creationId xmlns:a16="http://schemas.microsoft.com/office/drawing/2014/main" id="{8019FD3E-7AB9-7E92-BB3C-B0067571D22C}"/>
                </a:ext>
              </a:extLst>
            </p:cNvPr>
            <p:cNvSpPr/>
            <p:nvPr/>
          </p:nvSpPr>
          <p:spPr>
            <a:xfrm>
              <a:off x="-4641657" y="6346657"/>
              <a:ext cx="486588" cy="744158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3" name="Picture 282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3BE316D7-7E17-4023-7385-02CA7C8240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4616252" y="6748005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  <p:pic>
          <p:nvPicPr>
            <p:cNvPr id="284" name="Picture 283" descr="A blue square on a blackboard&#10;&#10;Description automatically generated">
              <a:extLst>
                <a:ext uri="{FF2B5EF4-FFF2-40B4-BE49-F238E27FC236}">
                  <a16:creationId xmlns:a16="http://schemas.microsoft.com/office/drawing/2014/main" id="{52B88E45-FF70-8D65-24A1-15A0F6F8CD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00" t="21228" r="31612" b="19649"/>
            <a:stretch/>
          </p:blipFill>
          <p:spPr>
            <a:xfrm>
              <a:off x="-4613628" y="6352923"/>
              <a:ext cx="430530" cy="325345"/>
            </a:xfrm>
            <a:prstGeom prst="rect">
              <a:avLst/>
            </a:prstGeom>
            <a:effectLst>
              <a:glow rad="241300">
                <a:schemeClr val="accent6">
                  <a:lumMod val="60000"/>
                  <a:lumOff val="40000"/>
                  <a:alpha val="40000"/>
                </a:schemeClr>
              </a:glow>
            </a:effectLst>
          </p:spPr>
        </p:pic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7897B8F3-1141-5FE4-3D45-8E09620BC7E3}"/>
              </a:ext>
            </a:extLst>
          </p:cNvPr>
          <p:cNvGrpSpPr/>
          <p:nvPr/>
        </p:nvGrpSpPr>
        <p:grpSpPr>
          <a:xfrm>
            <a:off x="10681873" y="3068550"/>
            <a:ext cx="486588" cy="744158"/>
            <a:chOff x="-4658881" y="7449979"/>
            <a:chExt cx="486588" cy="744158"/>
          </a:xfrm>
        </p:grpSpPr>
        <p:sp>
          <p:nvSpPr>
            <p:cNvPr id="289" name="Rectangle 288">
              <a:extLst>
                <a:ext uri="{FF2B5EF4-FFF2-40B4-BE49-F238E27FC236}">
                  <a16:creationId xmlns:a16="http://schemas.microsoft.com/office/drawing/2014/main" id="{F40E3867-59CD-BF6C-DB30-B4EC470B20DA}"/>
                </a:ext>
              </a:extLst>
            </p:cNvPr>
            <p:cNvSpPr/>
            <p:nvPr/>
          </p:nvSpPr>
          <p:spPr>
            <a:xfrm>
              <a:off x="-4658881" y="7449979"/>
              <a:ext cx="486588" cy="744158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85" name="Picture 284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00C8E562-56CF-F32F-9966-73A806B5D6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4621295" y="7869017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86" name="Picture 285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CD563542-AC88-5775-B0B3-5C92E9C809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4640550" y="7466276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sp>
        <p:nvSpPr>
          <p:cNvPr id="295" name="TextBox 294">
            <a:extLst>
              <a:ext uri="{FF2B5EF4-FFF2-40B4-BE49-F238E27FC236}">
                <a16:creationId xmlns:a16="http://schemas.microsoft.com/office/drawing/2014/main" id="{440F11C6-DA61-8AD5-0030-B70F3935176E}"/>
              </a:ext>
            </a:extLst>
          </p:cNvPr>
          <p:cNvSpPr txBox="1"/>
          <p:nvPr/>
        </p:nvSpPr>
        <p:spPr>
          <a:xfrm>
            <a:off x="5201431" y="5069614"/>
            <a:ext cx="5233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latin typeface="Montserrat" panose="00000500000000000000" pitchFamily="2" charset="0"/>
              </a:rPr>
              <a:t>In this 3x5 grid, </a:t>
            </a:r>
            <a:r>
              <a:rPr lang="en-US" sz="2000" b="1" dirty="0">
                <a:latin typeface="Montserrat" panose="00000500000000000000" pitchFamily="2" charset="0"/>
              </a:rPr>
              <a:t>90</a:t>
            </a:r>
            <a:r>
              <a:rPr lang="en-US" sz="2000" dirty="0">
                <a:latin typeface="Montserrat" panose="00000500000000000000" pitchFamily="2" charset="0"/>
              </a:rPr>
              <a:t> possible rectangle configurations!</a:t>
            </a:r>
            <a:endParaRPr lang="en-GB" sz="20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44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CA43E0-A2E6-EF75-D579-917FB9AA555F}"/>
              </a:ext>
            </a:extLst>
          </p:cNvPr>
          <p:cNvSpPr txBox="1"/>
          <p:nvPr/>
        </p:nvSpPr>
        <p:spPr>
          <a:xfrm>
            <a:off x="7314676" y="1108491"/>
            <a:ext cx="28289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b="1" dirty="0">
                <a:latin typeface="Simplified Arabic Fixed" panose="020F0502020204030204" pitchFamily="49" charset="-78"/>
                <a:cs typeface="Simplified Arabic Fixed" panose="020F0502020204030204" pitchFamily="49" charset="-78"/>
              </a:rPr>
              <a:t>Filter</a:t>
            </a:r>
            <a:endParaRPr lang="en-GB" sz="4000" b="1" dirty="0">
              <a:latin typeface="Simplified Arabic Fixed" panose="020F0502020204030204" pitchFamily="49" charset="-78"/>
              <a:cs typeface="Simplified Arabic Fixed" panose="020F0502020204030204" pitchFamily="49" charset="-78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8D3C5A0-660C-F993-CEEB-354CA2BD13E8}"/>
              </a:ext>
            </a:extLst>
          </p:cNvPr>
          <p:cNvGrpSpPr/>
          <p:nvPr/>
        </p:nvGrpSpPr>
        <p:grpSpPr>
          <a:xfrm>
            <a:off x="11349386" y="3282565"/>
            <a:ext cx="486588" cy="766143"/>
            <a:chOff x="-4621295" y="5276962"/>
            <a:chExt cx="486588" cy="766143"/>
          </a:xfrm>
        </p:grpSpPr>
        <p:pic>
          <p:nvPicPr>
            <p:cNvPr id="4" name="Picture 3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AF220C47-23BC-5A16-A295-34705D08B8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4602823" y="527696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5" name="Picture 4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491CC87A-D002-7243-1E44-E3A18F0550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4591555" y="569609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F006DC9-87A6-19C5-216B-F50F42748ABD}"/>
                </a:ext>
              </a:extLst>
            </p:cNvPr>
            <p:cNvSpPr/>
            <p:nvPr/>
          </p:nvSpPr>
          <p:spPr>
            <a:xfrm>
              <a:off x="-4621295" y="5298947"/>
              <a:ext cx="486588" cy="744158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793D63B-7C92-8460-BE3D-AD83571E93B9}"/>
              </a:ext>
            </a:extLst>
          </p:cNvPr>
          <p:cNvGrpSpPr/>
          <p:nvPr/>
        </p:nvGrpSpPr>
        <p:grpSpPr>
          <a:xfrm>
            <a:off x="4005853" y="3284223"/>
            <a:ext cx="1865075" cy="792939"/>
            <a:chOff x="3723438" y="-1617717"/>
            <a:chExt cx="1865075" cy="7929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A41BEB5-4FDC-AE3C-70D6-04F07A80D6F0}"/>
                </a:ext>
              </a:extLst>
            </p:cNvPr>
            <p:cNvSpPr/>
            <p:nvPr/>
          </p:nvSpPr>
          <p:spPr>
            <a:xfrm>
              <a:off x="3723438" y="-1617716"/>
              <a:ext cx="1865075" cy="792938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C705AFF1-4E81-3151-A6EF-B69E4D5C0F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4665524" y="-119858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0" name="Picture 9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5CD529B0-D976-D248-EDD9-A261D2610F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5148992" y="-119858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1" name="Picture 10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9E1393FE-68E9-4B69-C1D9-3504F0252E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739301" y="-117507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2" name="Picture 11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46E8A208-A1E8-7741-53DA-120E84F235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4222769" y="-117507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3" name="Picture 12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06E81A2C-B13D-4070-B595-2E4B2DAA4D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4654256" y="-1617717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4" name="Picture 13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0F861E20-2D70-7500-C014-DA4BA451C1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5137724" y="-1617717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5" name="Picture 14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6A010D2D-E14C-9BAD-F77D-153811FBC8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753645" y="-1594202"/>
              <a:ext cx="404917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16" name="Picture 15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52534A60-0596-EC71-2B8E-F3926CEF77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4211501" y="-159420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26E10F3-5298-9A20-CA3D-A96318438A9E}"/>
              </a:ext>
            </a:extLst>
          </p:cNvPr>
          <p:cNvGrpSpPr/>
          <p:nvPr/>
        </p:nvGrpSpPr>
        <p:grpSpPr>
          <a:xfrm>
            <a:off x="-315635" y="2943485"/>
            <a:ext cx="2329985" cy="1157192"/>
            <a:chOff x="1750302" y="4839451"/>
            <a:chExt cx="2329985" cy="1157192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AE9182A-7CD8-A793-82C9-A53E1E89F2C4}"/>
                </a:ext>
              </a:extLst>
            </p:cNvPr>
            <p:cNvSpPr/>
            <p:nvPr/>
          </p:nvSpPr>
          <p:spPr>
            <a:xfrm>
              <a:off x="1750302" y="4839451"/>
              <a:ext cx="2329985" cy="1133677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84D87907-100B-FD31-1219-D83AEB7904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2676525" y="5272540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0" name="Picture 19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90C0FF20-612F-3658-971A-26A0D31E0F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2676525" y="564800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1" name="Picture 20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31E1295C-3BCC-2A56-E8FC-12FA0CB7CF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159993" y="564800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2" name="Picture 21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FC0B4871-C646-9C2B-FEC4-B0E66B462C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159993" y="5272540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3" name="Picture 22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D19CF92F-62D1-97A7-BF1C-D21D13BDC6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643461" y="5648008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4" name="Picture 23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3797B2BA-BDE2-AF47-803D-0CC0DBA008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643461" y="5272540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5" name="Picture 24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1D9B4B17-ED7F-69FC-30F7-A6741F42E0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750302" y="567152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6" name="Picture 25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98DAE4B3-1944-8043-7AE6-7C7DC97D61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750302" y="5296055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7" name="Picture 26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24C31A2F-8F0B-3893-66B8-F917196D13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2233770" y="5671523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8" name="Picture 27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20BDA625-86E8-345E-F7B0-0D16C0F90C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2233770" y="5296055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29" name="Picture 28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5C2C8E85-2377-0BBC-3302-B7481DB19B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2665257" y="485341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30" name="Picture 29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4FCF6CCC-DB09-F21D-D125-87887F18A4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148725" y="485341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31" name="Picture 30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4BF1773A-C130-CEB7-366E-84E80FC0C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3632193" y="485341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32" name="Picture 31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ED1FF73A-3D1C-C87A-C445-DFE216E390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1764646" y="4876926"/>
              <a:ext cx="404917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33" name="Picture 32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31EF667A-C7E8-2C07-004B-6B3E42BB2B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2222502" y="4876926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C13824B7-F40F-6F7A-DA86-DD6FC8450F7A}"/>
              </a:ext>
            </a:extLst>
          </p:cNvPr>
          <p:cNvSpPr/>
          <p:nvPr/>
        </p:nvSpPr>
        <p:spPr>
          <a:xfrm>
            <a:off x="6140687" y="1752605"/>
            <a:ext cx="4698764" cy="3594674"/>
          </a:xfrm>
          <a:prstGeom prst="roundRect">
            <a:avLst>
              <a:gd name="adj" fmla="val 6068"/>
            </a:avLst>
          </a:prstGeom>
          <a:ln>
            <a:solidFill>
              <a:schemeClr val="bg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endParaRPr lang="en-US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D9B83F1-DC20-41C8-7035-60D4C6193C32}"/>
              </a:ext>
            </a:extLst>
          </p:cNvPr>
          <p:cNvCxnSpPr>
            <a:cxnSpLocks/>
          </p:cNvCxnSpPr>
          <p:nvPr/>
        </p:nvCxnSpPr>
        <p:spPr>
          <a:xfrm>
            <a:off x="23081" y="5000625"/>
            <a:ext cx="5514975" cy="0"/>
          </a:xfrm>
          <a:prstGeom prst="straightConnector1">
            <a:avLst/>
          </a:prstGeom>
          <a:ln w="571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3F3CA58-E72E-48FC-BEC0-12B54FB0FAAC}"/>
              </a:ext>
            </a:extLst>
          </p:cNvPr>
          <p:cNvSpPr/>
          <p:nvPr/>
        </p:nvSpPr>
        <p:spPr>
          <a:xfrm>
            <a:off x="2697619" y="4307658"/>
            <a:ext cx="678487" cy="406508"/>
          </a:xfrm>
          <a:custGeom>
            <a:avLst/>
            <a:gdLst>
              <a:gd name="connsiteX0" fmla="*/ 0 w 1009650"/>
              <a:gd name="connsiteY0" fmla="*/ 357586 h 604920"/>
              <a:gd name="connsiteX1" fmla="*/ 238125 w 1009650"/>
              <a:gd name="connsiteY1" fmla="*/ 5161 h 604920"/>
              <a:gd name="connsiteX2" fmla="*/ 742950 w 1009650"/>
              <a:gd name="connsiteY2" fmla="*/ 595711 h 604920"/>
              <a:gd name="connsiteX3" fmla="*/ 1009650 w 1009650"/>
              <a:gd name="connsiteY3" fmla="*/ 309961 h 604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9650" h="604920">
                <a:moveTo>
                  <a:pt x="0" y="357586"/>
                </a:moveTo>
                <a:cubicBezTo>
                  <a:pt x="57150" y="161530"/>
                  <a:pt x="114300" y="-34526"/>
                  <a:pt x="238125" y="5161"/>
                </a:cubicBezTo>
                <a:cubicBezTo>
                  <a:pt x="361950" y="44848"/>
                  <a:pt x="614363" y="544911"/>
                  <a:pt x="742950" y="595711"/>
                </a:cubicBezTo>
                <a:cubicBezTo>
                  <a:pt x="871537" y="646511"/>
                  <a:pt x="940593" y="478236"/>
                  <a:pt x="1009650" y="309961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3DC0D2E4-86B9-C702-8298-A7B8822EBDFF}"/>
              </a:ext>
            </a:extLst>
          </p:cNvPr>
          <p:cNvSpPr/>
          <p:nvPr/>
        </p:nvSpPr>
        <p:spPr>
          <a:xfrm>
            <a:off x="353768" y="4229543"/>
            <a:ext cx="772665" cy="615644"/>
          </a:xfrm>
          <a:custGeom>
            <a:avLst/>
            <a:gdLst>
              <a:gd name="connsiteX0" fmla="*/ 0 w 1838325"/>
              <a:gd name="connsiteY0" fmla="*/ 585940 h 1233697"/>
              <a:gd name="connsiteX1" fmla="*/ 285750 w 1838325"/>
              <a:gd name="connsiteY1" fmla="*/ 90640 h 1233697"/>
              <a:gd name="connsiteX2" fmla="*/ 590550 w 1838325"/>
              <a:gd name="connsiteY2" fmla="*/ 90640 h 1233697"/>
              <a:gd name="connsiteX3" fmla="*/ 1114425 w 1838325"/>
              <a:gd name="connsiteY3" fmla="*/ 1014565 h 1233697"/>
              <a:gd name="connsiteX4" fmla="*/ 1371600 w 1838325"/>
              <a:gd name="connsiteY4" fmla="*/ 1233640 h 1233697"/>
              <a:gd name="connsiteX5" fmla="*/ 1638300 w 1838325"/>
              <a:gd name="connsiteY5" fmla="*/ 1005040 h 1233697"/>
              <a:gd name="connsiteX6" fmla="*/ 1838325 w 1838325"/>
              <a:gd name="connsiteY6" fmla="*/ 547840 h 1233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325" h="1233697">
                <a:moveTo>
                  <a:pt x="0" y="585940"/>
                </a:moveTo>
                <a:cubicBezTo>
                  <a:pt x="93662" y="379565"/>
                  <a:pt x="187325" y="173190"/>
                  <a:pt x="285750" y="90640"/>
                </a:cubicBezTo>
                <a:cubicBezTo>
                  <a:pt x="384175" y="8090"/>
                  <a:pt x="452438" y="-63348"/>
                  <a:pt x="590550" y="90640"/>
                </a:cubicBezTo>
                <a:cubicBezTo>
                  <a:pt x="728663" y="244627"/>
                  <a:pt x="984250" y="824065"/>
                  <a:pt x="1114425" y="1014565"/>
                </a:cubicBezTo>
                <a:cubicBezTo>
                  <a:pt x="1244600" y="1205065"/>
                  <a:pt x="1284288" y="1235227"/>
                  <a:pt x="1371600" y="1233640"/>
                </a:cubicBezTo>
                <a:cubicBezTo>
                  <a:pt x="1458912" y="1232053"/>
                  <a:pt x="1560513" y="1119340"/>
                  <a:pt x="1638300" y="1005040"/>
                </a:cubicBezTo>
                <a:cubicBezTo>
                  <a:pt x="1716087" y="890740"/>
                  <a:pt x="1777206" y="719290"/>
                  <a:pt x="1838325" y="547840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5B651CA-2CF3-70E7-A63F-9CA8152FB430}"/>
              </a:ext>
            </a:extLst>
          </p:cNvPr>
          <p:cNvSpPr/>
          <p:nvPr/>
        </p:nvSpPr>
        <p:spPr>
          <a:xfrm>
            <a:off x="4563025" y="4316765"/>
            <a:ext cx="885231" cy="450225"/>
          </a:xfrm>
          <a:custGeom>
            <a:avLst/>
            <a:gdLst>
              <a:gd name="connsiteX0" fmla="*/ 0 w 1114425"/>
              <a:gd name="connsiteY0" fmla="*/ 327446 h 721546"/>
              <a:gd name="connsiteX1" fmla="*/ 104775 w 1114425"/>
              <a:gd name="connsiteY1" fmla="*/ 41696 h 721546"/>
              <a:gd name="connsiteX2" fmla="*/ 276225 w 1114425"/>
              <a:gd name="connsiteY2" fmla="*/ 70271 h 721546"/>
              <a:gd name="connsiteX3" fmla="*/ 781050 w 1114425"/>
              <a:gd name="connsiteY3" fmla="*/ 679871 h 721546"/>
              <a:gd name="connsiteX4" fmla="*/ 1009650 w 1114425"/>
              <a:gd name="connsiteY4" fmla="*/ 632246 h 721546"/>
              <a:gd name="connsiteX5" fmla="*/ 1114425 w 1114425"/>
              <a:gd name="connsiteY5" fmla="*/ 346496 h 721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4425" h="721546">
                <a:moveTo>
                  <a:pt x="0" y="327446"/>
                </a:moveTo>
                <a:cubicBezTo>
                  <a:pt x="29369" y="206002"/>
                  <a:pt x="58738" y="84558"/>
                  <a:pt x="104775" y="41696"/>
                </a:cubicBezTo>
                <a:cubicBezTo>
                  <a:pt x="150812" y="-1166"/>
                  <a:pt x="163513" y="-36091"/>
                  <a:pt x="276225" y="70271"/>
                </a:cubicBezTo>
                <a:cubicBezTo>
                  <a:pt x="388937" y="176633"/>
                  <a:pt x="658813" y="586209"/>
                  <a:pt x="781050" y="679871"/>
                </a:cubicBezTo>
                <a:cubicBezTo>
                  <a:pt x="903288" y="773534"/>
                  <a:pt x="954088" y="687808"/>
                  <a:pt x="1009650" y="632246"/>
                </a:cubicBezTo>
                <a:cubicBezTo>
                  <a:pt x="1065212" y="576684"/>
                  <a:pt x="1089818" y="461590"/>
                  <a:pt x="1114425" y="346496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58940252-ADD5-6B39-22E4-4296EA668635}"/>
                  </a:ext>
                </a:extLst>
              </p:cNvPr>
              <p:cNvSpPr txBox="1"/>
              <p:nvPr/>
            </p:nvSpPr>
            <p:spPr>
              <a:xfrm>
                <a:off x="6120429" y="1972003"/>
                <a:ext cx="4719022" cy="17752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spcAft>
                    <a:spcPts val="600"/>
                  </a:spcAft>
                  <a:buNone/>
                </a:pPr>
                <a:r>
                  <a:rPr lang="en-US" sz="2400" b="0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Harmonic Filter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accent6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i="1" smtClean="0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𝑡𝑎𝑟𝑔𝑒𝑡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𝑡𝑎𝑟𝑔𝑒𝑡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− 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accent6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accent6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b="0" i="1" smtClean="0">
                                  <a:solidFill>
                                    <a:schemeClr val="accent6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𝑡𝑎𝑟𝑔𝑒𝑡</m:t>
                              </m:r>
                            </m:sub>
                          </m:sSub>
                        </m:den>
                      </m:f>
                      <m:r>
                        <a:rPr lang="en-US" b="0" i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∗100&lt;</m:t>
                      </m:r>
                      <m:r>
                        <a:rPr lang="en-US" b="1" i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𝐏𝐞𝐫𝐜𝐞𝐧𝐭</m:t>
                      </m:r>
                      <m:r>
                        <a:rPr lang="en-US" b="1" i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𝐄𝐫𝐫𝐨𝐫</m:t>
                      </m:r>
                    </m:oMath>
                  </m:oMathPara>
                </a14:m>
                <a:endParaRPr lang="en-US" b="1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  <a:p>
                <a:pPr marL="0" indent="0" algn="ctr">
                  <a:buNone/>
                </a:pPr>
                <a:r>
                  <a:rPr lang="en-US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….and higher harmonics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58940252-ADD5-6B39-22E4-4296EA6686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429" y="1972003"/>
                <a:ext cx="4719022" cy="1775294"/>
              </a:xfrm>
              <a:prstGeom prst="rect">
                <a:avLst/>
              </a:prstGeom>
              <a:blipFill>
                <a:blip r:embed="rId3"/>
                <a:stretch>
                  <a:fillRect t="-2740" b="-4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40224A2-3BAD-1B13-5CCE-3568BFC60CF2}"/>
                  </a:ext>
                </a:extLst>
              </p:cNvPr>
              <p:cNvSpPr txBox="1"/>
              <p:nvPr/>
            </p:nvSpPr>
            <p:spPr>
              <a:xfrm>
                <a:off x="6151955" y="3781551"/>
                <a:ext cx="4724236" cy="10002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lnSpc>
                    <a:spcPct val="150000"/>
                  </a:lnSpc>
                  <a:spcAft>
                    <a:spcPts val="600"/>
                  </a:spcAft>
                  <a:buNone/>
                </a:pPr>
                <a:r>
                  <a:rPr lang="en-US" sz="2400" b="0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Scaled Current Density Filter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50 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b="0" i="0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mm</m:t>
                        </m:r>
                      </m:e>
                      <m:sup>
                        <m:r>
                          <a:rPr lang="en-US" b="0" i="0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𝐉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𝒔𝒄𝒂𝒍𝒆𝒅</m:t>
                        </m:r>
                        <m:r>
                          <a:rPr lang="en-US" b="1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b="0" i="1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&lt; 7</m:t>
                    </m:r>
                    <m:r>
                      <a:rPr lang="en-US" i="1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b="0" i="1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b="0" i="0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solidFill>
                              <a:schemeClr val="accent6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E40224A2-3BAD-1B13-5CCE-3568BFC60C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1955" y="3781551"/>
                <a:ext cx="4724236" cy="1000274"/>
              </a:xfrm>
              <a:prstGeom prst="rect">
                <a:avLst/>
              </a:prstGeom>
              <a:blipFill>
                <a:blip r:embed="rId4"/>
                <a:stretch>
                  <a:fillRect b="-54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oup 51">
            <a:extLst>
              <a:ext uri="{FF2B5EF4-FFF2-40B4-BE49-F238E27FC236}">
                <a16:creationId xmlns:a16="http://schemas.microsoft.com/office/drawing/2014/main" id="{47CCCA2D-1796-7984-C2B2-A060C02F51F2}"/>
              </a:ext>
            </a:extLst>
          </p:cNvPr>
          <p:cNvGrpSpPr/>
          <p:nvPr/>
        </p:nvGrpSpPr>
        <p:grpSpPr>
          <a:xfrm>
            <a:off x="2806176" y="3293557"/>
            <a:ext cx="486588" cy="766143"/>
            <a:chOff x="-4621295" y="5276962"/>
            <a:chExt cx="486588" cy="766143"/>
          </a:xfrm>
        </p:grpSpPr>
        <p:pic>
          <p:nvPicPr>
            <p:cNvPr id="53" name="Picture 52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E8DA9DAD-8FC4-B061-D76B-22888762EC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4602823" y="5276962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pic>
          <p:nvPicPr>
            <p:cNvPr id="54" name="Picture 53" descr="A blackboard with a red square&#10;&#10;Description automatically generated">
              <a:extLst>
                <a:ext uri="{FF2B5EF4-FFF2-40B4-BE49-F238E27FC236}">
                  <a16:creationId xmlns:a16="http://schemas.microsoft.com/office/drawing/2014/main" id="{BF70EDAC-2A7D-3448-5E33-E46950303B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70" t="31403" r="39704" b="28772"/>
            <a:stretch/>
          </p:blipFill>
          <p:spPr>
            <a:xfrm>
              <a:off x="-4591555" y="5696091"/>
              <a:ext cx="430530" cy="325120"/>
            </a:xfrm>
            <a:prstGeom prst="rect">
              <a:avLst/>
            </a:prstGeom>
            <a:effectLst>
              <a:glow rad="228600">
                <a:schemeClr val="accent1">
                  <a:alpha val="40000"/>
                </a:schemeClr>
              </a:glow>
            </a:effectLst>
          </p:spPr>
        </p:pic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55F7A93-725C-ECCE-FF92-40E2A8162FDF}"/>
                </a:ext>
              </a:extLst>
            </p:cNvPr>
            <p:cNvSpPr/>
            <p:nvPr/>
          </p:nvSpPr>
          <p:spPr>
            <a:xfrm>
              <a:off x="-4621295" y="5298947"/>
              <a:ext cx="486588" cy="744158"/>
            </a:xfrm>
            <a:prstGeom prst="rect">
              <a:avLst/>
            </a:prstGeom>
            <a:noFill/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08C79E4-823A-089D-4240-40F867C2049A}"/>
              </a:ext>
            </a:extLst>
          </p:cNvPr>
          <p:cNvSpPr/>
          <p:nvPr/>
        </p:nvSpPr>
        <p:spPr>
          <a:xfrm>
            <a:off x="11253436" y="4220704"/>
            <a:ext cx="678487" cy="406508"/>
          </a:xfrm>
          <a:custGeom>
            <a:avLst/>
            <a:gdLst>
              <a:gd name="connsiteX0" fmla="*/ 0 w 1009650"/>
              <a:gd name="connsiteY0" fmla="*/ 357586 h 604920"/>
              <a:gd name="connsiteX1" fmla="*/ 238125 w 1009650"/>
              <a:gd name="connsiteY1" fmla="*/ 5161 h 604920"/>
              <a:gd name="connsiteX2" fmla="*/ 742950 w 1009650"/>
              <a:gd name="connsiteY2" fmla="*/ 595711 h 604920"/>
              <a:gd name="connsiteX3" fmla="*/ 1009650 w 1009650"/>
              <a:gd name="connsiteY3" fmla="*/ 309961 h 604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9650" h="604920">
                <a:moveTo>
                  <a:pt x="0" y="357586"/>
                </a:moveTo>
                <a:cubicBezTo>
                  <a:pt x="57150" y="161530"/>
                  <a:pt x="114300" y="-34526"/>
                  <a:pt x="238125" y="5161"/>
                </a:cubicBezTo>
                <a:cubicBezTo>
                  <a:pt x="361950" y="44848"/>
                  <a:pt x="614363" y="544911"/>
                  <a:pt x="742950" y="595711"/>
                </a:cubicBezTo>
                <a:cubicBezTo>
                  <a:pt x="871537" y="646511"/>
                  <a:pt x="940593" y="478236"/>
                  <a:pt x="1009650" y="309961"/>
                </a:cubicBezTo>
              </a:path>
            </a:pathLst>
          </a:custGeom>
          <a:noFill/>
          <a:ln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8961F69-EE50-283E-9AE4-092C49110175}"/>
              </a:ext>
            </a:extLst>
          </p:cNvPr>
          <p:cNvCxnSpPr>
            <a:cxnSpLocks/>
          </p:cNvCxnSpPr>
          <p:nvPr/>
        </p:nvCxnSpPr>
        <p:spPr>
          <a:xfrm>
            <a:off x="11234783" y="4997587"/>
            <a:ext cx="776242" cy="0"/>
          </a:xfrm>
          <a:prstGeom prst="straightConnector1">
            <a:avLst/>
          </a:prstGeom>
          <a:ln w="571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0608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1801A9F-A5AD-DBC9-E295-B38DEFF5D3B5}"/>
              </a:ext>
            </a:extLst>
          </p:cNvPr>
          <p:cNvGrpSpPr/>
          <p:nvPr/>
        </p:nvGrpSpPr>
        <p:grpSpPr>
          <a:xfrm>
            <a:off x="0" y="-1"/>
            <a:ext cx="8024076" cy="4731658"/>
            <a:chOff x="0" y="-1"/>
            <a:chExt cx="8024076" cy="4731658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A530DFB5-7F5B-91C2-84AF-54B355CC5539}"/>
                </a:ext>
              </a:extLst>
            </p:cNvPr>
            <p:cNvGrpSpPr/>
            <p:nvPr/>
          </p:nvGrpSpPr>
          <p:grpSpPr>
            <a:xfrm>
              <a:off x="0" y="0"/>
              <a:ext cx="8024076" cy="4731657"/>
              <a:chOff x="0" y="0"/>
              <a:chExt cx="8024076" cy="4731657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4F440F4F-76FB-D795-0DEE-D285C862033C}"/>
                  </a:ext>
                </a:extLst>
              </p:cNvPr>
              <p:cNvGrpSpPr/>
              <p:nvPr/>
            </p:nvGrpSpPr>
            <p:grpSpPr>
              <a:xfrm>
                <a:off x="0" y="0"/>
                <a:ext cx="8024076" cy="4731657"/>
                <a:chOff x="449716" y="1374093"/>
                <a:chExt cx="8024076" cy="4731657"/>
              </a:xfrm>
            </p:grpSpPr>
            <p:pic>
              <p:nvPicPr>
                <p:cNvPr id="4" name="Picture 3" descr="A cat with a calculator&#10;&#10;Description automatically generated">
                  <a:extLst>
                    <a:ext uri="{FF2B5EF4-FFF2-40B4-BE49-F238E27FC236}">
                      <a16:creationId xmlns:a16="http://schemas.microsoft.com/office/drawing/2014/main" id="{E4386FB4-3EB8-70DE-418B-580F23D3D7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889" b="47938"/>
                <a:stretch/>
              </p:blipFill>
              <p:spPr>
                <a:xfrm>
                  <a:off x="449716" y="1374093"/>
                  <a:ext cx="8024076" cy="4731657"/>
                </a:xfrm>
                <a:prstGeom prst="rect">
                  <a:avLst/>
                </a:prstGeom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BECEB5AD-0AA5-A8A9-0498-764C3E11FA9C}"/>
                        </a:ext>
                      </a:extLst>
                    </p:cNvPr>
                    <p:cNvSpPr/>
                    <p:nvPr/>
                  </p:nvSpPr>
                  <p:spPr>
                    <a:xfrm rot="434011">
                      <a:off x="4962904" y="3862743"/>
                      <a:ext cx="355942" cy="263234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prstTxWarp prst="textSlantDown">
                        <a:avLst/>
                      </a:prstTxWarp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800" b="0" i="1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p:txBody>
                </p:sp>
              </mc:Choice>
              <mc:Fallback xmlns=""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BECEB5AD-0AA5-A8A9-0498-764C3E11FA9C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434011">
                      <a:off x="4962904" y="3862743"/>
                      <a:ext cx="355942" cy="263234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39DAA60-8C7B-20D9-B873-AA57893A486B}"/>
                    </a:ext>
                  </a:extLst>
                </p:cNvPr>
                <p:cNvSpPr/>
                <p:nvPr/>
              </p:nvSpPr>
              <p:spPr>
                <a:xfrm rot="1214875">
                  <a:off x="4907861" y="3852834"/>
                  <a:ext cx="489872" cy="283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6B71">
                        <a:shade val="30000"/>
                        <a:satMod val="115000"/>
                        <a:alpha val="17000"/>
                      </a:srgbClr>
                    </a:gs>
                    <a:gs pos="57000">
                      <a:srgbClr val="718A8F">
                        <a:alpha val="20000"/>
                      </a:srgbClr>
                    </a:gs>
                    <a:gs pos="0">
                      <a:srgbClr val="5B6B71">
                        <a:shade val="67500"/>
                        <a:satMod val="115000"/>
                        <a:alpha val="39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12700"/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2" name="Rectangle 11">
                      <a:extLst>
                        <a:ext uri="{FF2B5EF4-FFF2-40B4-BE49-F238E27FC236}">
                          <a16:creationId xmlns:a16="http://schemas.microsoft.com/office/drawing/2014/main" id="{B5A2C01B-C70B-D440-1271-8B07CF1E7149}"/>
                        </a:ext>
                      </a:extLst>
                    </p:cNvPr>
                    <p:cNvSpPr/>
                    <p:nvPr/>
                  </p:nvSpPr>
                  <p:spPr>
                    <a:xfrm rot="628866">
                      <a:off x="5555835" y="3608303"/>
                      <a:ext cx="355942" cy="263234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prstTxWarp prst="textSlantDown">
                        <a:avLst/>
                      </a:prstTxWarp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800" b="0" i="1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p:txBody>
                </p:sp>
              </mc:Choice>
              <mc:Fallback xmlns="">
                <p:sp>
                  <p:nvSpPr>
                    <p:cNvPr id="12" name="Rectangle 11">
                      <a:extLst>
                        <a:ext uri="{FF2B5EF4-FFF2-40B4-BE49-F238E27FC236}">
                          <a16:creationId xmlns:a16="http://schemas.microsoft.com/office/drawing/2014/main" id="{B5A2C01B-C70B-D440-1271-8B07CF1E7149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628866">
                      <a:off x="5555835" y="3608303"/>
                      <a:ext cx="355942" cy="263234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B080D114-1B39-B41B-B29C-F0E3E1E81C47}"/>
                        </a:ext>
                      </a:extLst>
                    </p:cNvPr>
                    <p:cNvSpPr/>
                    <p:nvPr/>
                  </p:nvSpPr>
                  <p:spPr>
                    <a:xfrm rot="156811">
                      <a:off x="6077329" y="3374941"/>
                      <a:ext cx="355942" cy="263234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prstTxWarp prst="textSlantDown">
                        <a:avLst/>
                      </a:prstTxWarp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800" b="0" i="1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p:txBody>
                </p:sp>
              </mc:Choice>
              <mc:Fallback xmlns=""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B080D114-1B39-B41B-B29C-F0E3E1E81C47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156811">
                      <a:off x="6077329" y="3374941"/>
                      <a:ext cx="355942" cy="263234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02D840A5-0A5C-A498-C02C-5E4594B03D54}"/>
                    </a:ext>
                  </a:extLst>
                </p:cNvPr>
                <p:cNvSpPr/>
                <p:nvPr/>
              </p:nvSpPr>
              <p:spPr>
                <a:xfrm rot="1214875">
                  <a:off x="5506608" y="3582580"/>
                  <a:ext cx="489872" cy="283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6B71">
                        <a:shade val="30000"/>
                        <a:satMod val="115000"/>
                        <a:alpha val="17000"/>
                      </a:srgbClr>
                    </a:gs>
                    <a:gs pos="57000">
                      <a:srgbClr val="718A8F">
                        <a:alpha val="20000"/>
                      </a:srgbClr>
                    </a:gs>
                    <a:gs pos="0">
                      <a:srgbClr val="5B6B71">
                        <a:shade val="67500"/>
                        <a:satMod val="115000"/>
                        <a:alpha val="39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12700"/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64A47B25-60CD-ED9F-CE67-C9756FAEAB95}"/>
                    </a:ext>
                  </a:extLst>
                </p:cNvPr>
                <p:cNvSpPr/>
                <p:nvPr/>
              </p:nvSpPr>
              <p:spPr>
                <a:xfrm rot="1214875">
                  <a:off x="5987620" y="3379693"/>
                  <a:ext cx="489872" cy="283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6B71">
                        <a:shade val="30000"/>
                        <a:satMod val="115000"/>
                        <a:alpha val="17000"/>
                      </a:srgbClr>
                    </a:gs>
                    <a:gs pos="57000">
                      <a:srgbClr val="718A8F">
                        <a:alpha val="20000"/>
                      </a:srgbClr>
                    </a:gs>
                    <a:gs pos="0">
                      <a:srgbClr val="5B6B71">
                        <a:shade val="67500"/>
                        <a:satMod val="115000"/>
                        <a:alpha val="39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12700"/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AA36C5B3-57E8-1A35-CB0A-8E4CEAE47B20}"/>
                  </a:ext>
                </a:extLst>
              </p:cNvPr>
              <p:cNvSpPr/>
              <p:nvPr/>
            </p:nvSpPr>
            <p:spPr>
              <a:xfrm rot="1214875">
                <a:off x="4370024" y="1864074"/>
                <a:ext cx="489872" cy="283052"/>
              </a:xfrm>
              <a:prstGeom prst="ellipse">
                <a:avLst/>
              </a:prstGeom>
              <a:gradFill flip="none" rotWithShape="1">
                <a:gsLst>
                  <a:gs pos="0">
                    <a:srgbClr val="5B6B71">
                      <a:shade val="30000"/>
                      <a:satMod val="115000"/>
                      <a:alpha val="17000"/>
                    </a:srgbClr>
                  </a:gs>
                  <a:gs pos="57000">
                    <a:srgbClr val="718A8F">
                      <a:alpha val="20000"/>
                    </a:srgbClr>
                  </a:gs>
                  <a:gs pos="0">
                    <a:srgbClr val="5B6B71">
                      <a:shade val="67500"/>
                      <a:satMod val="115000"/>
                      <a:alpha val="39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12700"/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20A1B6A9-EC89-0EF9-D8BD-B1D811BB7C25}"/>
                      </a:ext>
                    </a:extLst>
                  </p:cNvPr>
                  <p:cNvSpPr/>
                  <p:nvPr/>
                </p:nvSpPr>
                <p:spPr>
                  <a:xfrm rot="434011">
                    <a:off x="4451593" y="1883598"/>
                    <a:ext cx="341667" cy="252677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prstTxWarp prst="textSlantDown">
                      <a:avLst/>
                    </a:prstTxWarp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050" b="0" i="1" cap="none" spc="0" smtClean="0">
                              <a:ln w="0"/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𝑉</m:t>
                          </m:r>
                        </m:oMath>
                      </m:oMathPara>
                    </a14:m>
                    <a:endParaRPr lang="en-US" sz="1050" b="0" i="1" cap="none" spc="0" dirty="0">
                      <a:ln w="0"/>
                      <a:solidFill>
                        <a:schemeClr val="bg1"/>
                      </a:solidFill>
                      <a:effectLst/>
                    </a:endParaRPr>
                  </a:p>
                </p:txBody>
              </p:sp>
            </mc:Choice>
            <mc:Fallback xmlns=""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20A1B6A9-EC89-0EF9-D8BD-B1D811BB7C25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434011">
                    <a:off x="4451593" y="1883598"/>
                    <a:ext cx="341667" cy="252677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E3DF66DE-FED9-4B42-6905-9B9CC6399454}"/>
                  </a:ext>
                </a:extLst>
              </p:cNvPr>
              <p:cNvGrpSpPr/>
              <p:nvPr/>
            </p:nvGrpSpPr>
            <p:grpSpPr>
              <a:xfrm>
                <a:off x="4840209" y="1606443"/>
                <a:ext cx="489872" cy="283052"/>
                <a:chOff x="8111414" y="4251548"/>
                <a:chExt cx="489872" cy="283052"/>
              </a:xfrm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44C3050F-3B76-8E43-CFA4-C1A99C155D42}"/>
                    </a:ext>
                  </a:extLst>
                </p:cNvPr>
                <p:cNvSpPr/>
                <p:nvPr/>
              </p:nvSpPr>
              <p:spPr>
                <a:xfrm rot="1214875">
                  <a:off x="8111414" y="4251548"/>
                  <a:ext cx="489872" cy="283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6B71">
                        <a:shade val="30000"/>
                        <a:satMod val="115000"/>
                        <a:alpha val="17000"/>
                      </a:srgbClr>
                    </a:gs>
                    <a:gs pos="57000">
                      <a:srgbClr val="718A8F">
                        <a:alpha val="20000"/>
                      </a:srgbClr>
                    </a:gs>
                    <a:gs pos="0">
                      <a:srgbClr val="5B6B71">
                        <a:shade val="67500"/>
                        <a:satMod val="115000"/>
                        <a:alpha val="39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12700"/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EDB9B4B9-F164-8743-2F60-C8993CBDA032}"/>
                        </a:ext>
                      </a:extLst>
                    </p:cNvPr>
                    <p:cNvSpPr/>
                    <p:nvPr/>
                  </p:nvSpPr>
                  <p:spPr>
                    <a:xfrm rot="434011">
                      <a:off x="8193591" y="4261456"/>
                      <a:ext cx="355942" cy="263234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prstTxWarp prst="textSlantDown">
                        <a:avLst/>
                      </a:prstTxWarp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e>
                              <m:sub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800" b="0" i="1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EDB9B4B9-F164-8743-2F60-C8993CBDA032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434011">
                      <a:off x="8193591" y="4261456"/>
                      <a:ext cx="355942" cy="263234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DFC40580-2955-C528-D9CB-2D04D79D2538}"/>
                  </a:ext>
                </a:extLst>
              </p:cNvPr>
              <p:cNvGrpSpPr/>
              <p:nvPr/>
            </p:nvGrpSpPr>
            <p:grpSpPr>
              <a:xfrm rot="318252">
                <a:off x="2787919" y="1463962"/>
                <a:ext cx="409313" cy="206521"/>
                <a:chOff x="8930492" y="3620903"/>
                <a:chExt cx="489872" cy="283052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2863045-DF0E-8777-D694-C0DBCF882F71}"/>
                    </a:ext>
                  </a:extLst>
                </p:cNvPr>
                <p:cNvSpPr/>
                <p:nvPr/>
              </p:nvSpPr>
              <p:spPr>
                <a:xfrm rot="1214875">
                  <a:off x="8930492" y="3620903"/>
                  <a:ext cx="489872" cy="283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6B71">
                        <a:shade val="30000"/>
                        <a:satMod val="115000"/>
                        <a:alpha val="17000"/>
                      </a:srgbClr>
                    </a:gs>
                    <a:gs pos="57000">
                      <a:srgbClr val="718A8F">
                        <a:alpha val="20000"/>
                      </a:srgbClr>
                    </a:gs>
                    <a:gs pos="0">
                      <a:srgbClr val="5B6B71">
                        <a:shade val="67500"/>
                        <a:satMod val="115000"/>
                        <a:alpha val="39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12700"/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0C84A5D6-6B98-0445-35BF-A9A7A4ED2C24}"/>
                        </a:ext>
                      </a:extLst>
                    </p:cNvPr>
                    <p:cNvSpPr/>
                    <p:nvPr/>
                  </p:nvSpPr>
                  <p:spPr>
                    <a:xfrm rot="434011">
                      <a:off x="9012669" y="3630811"/>
                      <a:ext cx="355942" cy="263234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prstTxWarp prst="textSlantDown">
                        <a:avLst/>
                      </a:prstTxWarp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800" b="0" i="1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p:txBody>
                </p:sp>
              </mc:Choice>
              <mc:Fallback xmlns=""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0C84A5D6-6B98-0445-35BF-A9A7A4ED2C24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434011">
                      <a:off x="9012669" y="3630811"/>
                      <a:ext cx="355942" cy="263234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EFBE31C2-CD7A-3BA9-762A-7C1ABB533E78}"/>
                  </a:ext>
                </a:extLst>
              </p:cNvPr>
              <p:cNvGrpSpPr/>
              <p:nvPr/>
            </p:nvGrpSpPr>
            <p:grpSpPr>
              <a:xfrm>
                <a:off x="3384180" y="1247368"/>
                <a:ext cx="332929" cy="283052"/>
                <a:chOff x="8499645" y="3297416"/>
                <a:chExt cx="332929" cy="283052"/>
              </a:xfrm>
            </p:grpSpPr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2CFD7206-C6B0-EC37-28E1-44B2478F6EA7}"/>
                    </a:ext>
                  </a:extLst>
                </p:cNvPr>
                <p:cNvSpPr/>
                <p:nvPr/>
              </p:nvSpPr>
              <p:spPr>
                <a:xfrm rot="1214875">
                  <a:off x="8499645" y="3297416"/>
                  <a:ext cx="332929" cy="283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6B71">
                        <a:shade val="30000"/>
                        <a:satMod val="115000"/>
                        <a:alpha val="17000"/>
                      </a:srgbClr>
                    </a:gs>
                    <a:gs pos="57000">
                      <a:srgbClr val="718A8F">
                        <a:alpha val="20000"/>
                      </a:srgbClr>
                    </a:gs>
                    <a:gs pos="0">
                      <a:srgbClr val="5B6B71">
                        <a:shade val="67500"/>
                        <a:satMod val="115000"/>
                        <a:alpha val="39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12700"/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badi" panose="020F0502020204030204" pitchFamily="34" charset="0"/>
                  </a:endParaRP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C2B8FA3F-CDF1-1993-1066-8BBFC3B00F19}"/>
                    </a:ext>
                  </a:extLst>
                </p:cNvPr>
                <p:cNvSpPr/>
                <p:nvPr/>
              </p:nvSpPr>
              <p:spPr>
                <a:xfrm rot="434011">
                  <a:off x="8577710" y="3363117"/>
                  <a:ext cx="176798" cy="131766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prstTxWarp prst="textSlantDown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2800" b="0" i="1" cap="none" spc="0" dirty="0">
                      <a:ln w="0"/>
                      <a:solidFill>
                        <a:schemeClr val="bg1"/>
                      </a:solidFill>
                      <a:effectLst/>
                    </a:rPr>
                    <a:t>Th</a:t>
                  </a: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7D521ED9-57F2-9C31-4F42-289C9F456952}"/>
                      </a:ext>
                    </a:extLst>
                  </p:cNvPr>
                  <p:cNvSpPr/>
                  <p:nvPr/>
                </p:nvSpPr>
                <p:spPr>
                  <a:xfrm rot="478478">
                    <a:off x="3933762" y="1549276"/>
                    <a:ext cx="279494" cy="206697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prstTxWarp prst="textSlantDown">
                      <a:avLst/>
                    </a:prstTxWarp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cap="none" spc="0" smtClean="0">
                                  <a:ln w="0"/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cap="none" spc="0" smtClean="0">
                                  <a:ln w="0"/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cap="none" spc="0" smtClean="0">
                                  <a:ln w="0"/>
                                  <a:solidFill>
                                    <a:schemeClr val="bg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oMath>
                      </m:oMathPara>
                    </a14:m>
                    <a:endParaRPr lang="en-US" sz="2000" b="0" i="1" cap="none" spc="0" dirty="0">
                      <a:ln w="0"/>
                      <a:solidFill>
                        <a:schemeClr val="bg1"/>
                      </a:solidFill>
                      <a:effectLst/>
                    </a:endParaRPr>
                  </a:p>
                </p:txBody>
              </p:sp>
            </mc:Choice>
            <mc:Fallback xmlns=""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7D521ED9-57F2-9C31-4F42-289C9F456952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478478">
                    <a:off x="3933762" y="1549276"/>
                    <a:ext cx="279494" cy="206697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4B69A1C0-2FAB-FF89-18D4-5E80CA887FA1}"/>
                  </a:ext>
                </a:extLst>
              </p:cNvPr>
              <p:cNvGrpSpPr/>
              <p:nvPr/>
            </p:nvGrpSpPr>
            <p:grpSpPr>
              <a:xfrm rot="318697">
                <a:off x="3803211" y="2037704"/>
                <a:ext cx="489872" cy="283052"/>
                <a:chOff x="7643413" y="3849575"/>
                <a:chExt cx="489872" cy="283052"/>
              </a:xfrm>
            </p:grpSpPr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CC5EC201-97D5-F5A9-2D74-07A2D88ADA6C}"/>
                    </a:ext>
                  </a:extLst>
                </p:cNvPr>
                <p:cNvSpPr/>
                <p:nvPr/>
              </p:nvSpPr>
              <p:spPr>
                <a:xfrm rot="1214875">
                  <a:off x="7643413" y="3849575"/>
                  <a:ext cx="489872" cy="283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6B71">
                        <a:shade val="30000"/>
                        <a:satMod val="115000"/>
                        <a:alpha val="17000"/>
                      </a:srgbClr>
                    </a:gs>
                    <a:gs pos="57000">
                      <a:srgbClr val="718A8F">
                        <a:alpha val="20000"/>
                      </a:srgbClr>
                    </a:gs>
                    <a:gs pos="0">
                      <a:srgbClr val="5B6B71">
                        <a:shade val="67500"/>
                        <a:satMod val="115000"/>
                        <a:alpha val="39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12700"/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7F5498C8-A6D9-CFD8-753B-5B3F84A86E08}"/>
                        </a:ext>
                      </a:extLst>
                    </p:cNvPr>
                    <p:cNvSpPr/>
                    <p:nvPr/>
                  </p:nvSpPr>
                  <p:spPr>
                    <a:xfrm rot="434011">
                      <a:off x="7725590" y="3859483"/>
                      <a:ext cx="355942" cy="263234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prstTxWarp prst="textSlantDown">
                        <a:avLst/>
                      </a:prstTxWarp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800" b="0" i="1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p:txBody>
                </p:sp>
              </mc:Choice>
              <mc:Fallback xmlns=""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7F5498C8-A6D9-CFD8-753B-5B3F84A86E08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434011">
                      <a:off x="7725590" y="3859483"/>
                      <a:ext cx="355942" cy="263234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1ABC720F-F938-45AE-77FE-2043AD026D63}"/>
                  </a:ext>
                </a:extLst>
              </p:cNvPr>
              <p:cNvGrpSpPr/>
              <p:nvPr/>
            </p:nvGrpSpPr>
            <p:grpSpPr>
              <a:xfrm rot="270786">
                <a:off x="3337581" y="1724054"/>
                <a:ext cx="334859" cy="278081"/>
                <a:chOff x="7936750" y="2949799"/>
                <a:chExt cx="489872" cy="283052"/>
              </a:xfrm>
            </p:grpSpPr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9BAEE056-754C-7004-8AF0-FE393DF76169}"/>
                    </a:ext>
                  </a:extLst>
                </p:cNvPr>
                <p:cNvSpPr/>
                <p:nvPr/>
              </p:nvSpPr>
              <p:spPr>
                <a:xfrm rot="1214875">
                  <a:off x="7936750" y="2949799"/>
                  <a:ext cx="489872" cy="283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6B71">
                        <a:shade val="30000"/>
                        <a:satMod val="115000"/>
                        <a:alpha val="17000"/>
                      </a:srgbClr>
                    </a:gs>
                    <a:gs pos="57000">
                      <a:srgbClr val="718A8F">
                        <a:alpha val="20000"/>
                      </a:srgbClr>
                    </a:gs>
                    <a:gs pos="0">
                      <a:srgbClr val="5B6B71">
                        <a:shade val="67500"/>
                        <a:satMod val="115000"/>
                        <a:alpha val="39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12700"/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D075E3DF-AA94-5711-24C6-A3B8908A5BBD}"/>
                        </a:ext>
                      </a:extLst>
                    </p:cNvPr>
                    <p:cNvSpPr/>
                    <p:nvPr/>
                  </p:nvSpPr>
                  <p:spPr>
                    <a:xfrm rot="434011">
                      <a:off x="8018927" y="2959707"/>
                      <a:ext cx="355942" cy="263234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prstTxWarp prst="textSlantDown">
                        <a:avLst/>
                      </a:prstTxWarp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sz="2800" b="0" i="1" cap="none" spc="0" smtClean="0">
                                    <a:ln w="0"/>
                                    <a:solidFill>
                                      <a:schemeClr val="bg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</m:sSub>
                          </m:oMath>
                        </m:oMathPara>
                      </a14:m>
                      <a:endParaRPr lang="en-US" sz="2800" b="0" i="1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p:txBody>
                </p:sp>
              </mc:Choice>
              <mc:Fallback xmlns=""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D075E3DF-AA94-5711-24C6-A3B8908A5BBD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434011">
                      <a:off x="8018927" y="2959707"/>
                      <a:ext cx="355942" cy="263234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DAD794AB-8B41-8F12-9F12-ED79FB6679C0}"/>
                  </a:ext>
                </a:extLst>
              </p:cNvPr>
              <p:cNvGrpSpPr/>
              <p:nvPr/>
            </p:nvGrpSpPr>
            <p:grpSpPr>
              <a:xfrm>
                <a:off x="4326337" y="1317240"/>
                <a:ext cx="489872" cy="283052"/>
                <a:chOff x="7618135" y="3102143"/>
                <a:chExt cx="489872" cy="283052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D4B25149-C3BD-5C3E-6D4C-CF858F68FFD7}"/>
                    </a:ext>
                  </a:extLst>
                </p:cNvPr>
                <p:cNvSpPr/>
                <p:nvPr/>
              </p:nvSpPr>
              <p:spPr>
                <a:xfrm rot="1214875">
                  <a:off x="7618135" y="3102143"/>
                  <a:ext cx="489872" cy="2830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6B71">
                        <a:shade val="30000"/>
                        <a:satMod val="115000"/>
                        <a:alpha val="17000"/>
                      </a:srgbClr>
                    </a:gs>
                    <a:gs pos="57000">
                      <a:srgbClr val="718A8F">
                        <a:alpha val="20000"/>
                      </a:srgbClr>
                    </a:gs>
                    <a:gs pos="0">
                      <a:srgbClr val="5B6B71">
                        <a:shade val="67500"/>
                        <a:satMod val="115000"/>
                        <a:alpha val="39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12700"/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51FE3A93-49D6-FE61-4A01-94B9BB2E32C5}"/>
                        </a:ext>
                      </a:extLst>
                    </p:cNvPr>
                    <p:cNvSpPr/>
                    <p:nvPr/>
                  </p:nvSpPr>
                  <p:spPr>
                    <a:xfrm rot="434011">
                      <a:off x="7721664" y="3149669"/>
                      <a:ext cx="261622" cy="186729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91440" tIns="45720" rIns="91440" bIns="45720">
                      <a:prstTxWarp prst="textSlantDown">
                        <a:avLst/>
                      </a:prstTxWarp>
                      <a:spAutoFit/>
                    </a:bodyPr>
                    <a:lstStyle/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2800" b="0" i="1" cap="none" spc="0" smtClean="0">
                                <a:ln w="0"/>
                                <a:solidFill>
                                  <a:schemeClr val="bg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𝐿</m:t>
                            </m:r>
                          </m:oMath>
                        </m:oMathPara>
                      </a14:m>
                      <a:endParaRPr lang="en-US" sz="2800" b="0" i="1" cap="none" spc="0" dirty="0">
                        <a:ln w="0"/>
                        <a:solidFill>
                          <a:schemeClr val="bg1"/>
                        </a:solidFill>
                        <a:effectLst/>
                      </a:endParaRPr>
                    </a:p>
                  </p:txBody>
                </p:sp>
              </mc:Choice>
              <mc:Fallback xmlns=""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51FE3A93-49D6-FE61-4A01-94B9BB2E32C5}"/>
                        </a:ext>
                      </a:extLst>
                    </p:cNvPr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 rot="434011">
                      <a:off x="7721664" y="3149669"/>
                      <a:ext cx="261622" cy="186729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26979A3C-59E6-142B-6722-3E404658347A}"/>
                      </a:ext>
                    </a:extLst>
                  </p:cNvPr>
                  <p:cNvSpPr/>
                  <p:nvPr/>
                </p:nvSpPr>
                <p:spPr>
                  <a:xfrm rot="434011">
                    <a:off x="3921587" y="1099146"/>
                    <a:ext cx="251415" cy="177812"/>
                  </a:xfrm>
                  <a:prstGeom prst="rect">
                    <a:avLst/>
                  </a:prstGeom>
                  <a:noFill/>
                </p:spPr>
                <p:txBody>
                  <a:bodyPr wrap="none" lIns="91440" tIns="45720" rIns="91440" bIns="45720">
                    <a:prstTxWarp prst="textSlantDown">
                      <a:avLst/>
                    </a:prstTxWarp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800" b="0" i="1" cap="none" spc="0" smtClean="0">
                              <a:ln w="0"/>
                              <a:solidFill>
                                <a:schemeClr val="bg1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𝐵</m:t>
                          </m:r>
                        </m:oMath>
                      </m:oMathPara>
                    </a14:m>
                    <a:endParaRPr lang="en-US" sz="2800" b="0" i="1" cap="none" spc="0" dirty="0">
                      <a:ln w="0"/>
                      <a:solidFill>
                        <a:schemeClr val="bg1"/>
                      </a:solidFill>
                      <a:effectLst/>
                    </a:endParaRPr>
                  </a:p>
                </p:txBody>
              </p:sp>
            </mc:Choice>
            <mc:Fallback xmlns=""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26979A3C-59E6-142B-6722-3E404658347A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434011">
                    <a:off x="3921587" y="1099146"/>
                    <a:ext cx="251415" cy="17781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D204404-6CEB-F874-718F-E9B16B25CCE9}"/>
                </a:ext>
              </a:extLst>
            </p:cNvPr>
            <p:cNvSpPr/>
            <p:nvPr/>
          </p:nvSpPr>
          <p:spPr>
            <a:xfrm rot="417787">
              <a:off x="59660" y="264838"/>
              <a:ext cx="1478408" cy="13919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408838A-BF64-19E8-0C9E-ABC743B955AA}"/>
                </a:ext>
              </a:extLst>
            </p:cNvPr>
            <p:cNvSpPr/>
            <p:nvPr/>
          </p:nvSpPr>
          <p:spPr>
            <a:xfrm>
              <a:off x="0" y="-1"/>
              <a:ext cx="2921457" cy="13315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D4CF4E00-D88C-252C-FC15-B0032ECE6D11}"/>
              </a:ext>
            </a:extLst>
          </p:cNvPr>
          <p:cNvSpPr txBox="1"/>
          <p:nvPr/>
        </p:nvSpPr>
        <p:spPr>
          <a:xfrm>
            <a:off x="133779" y="6025110"/>
            <a:ext cx="64723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2" charset="0"/>
              </a:rPr>
              <a:t>Limitations: 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2" charset="0"/>
              </a:rPr>
              <a:t>calculation of peak fields and therefore stresses make semi-empirical assumptions and can be inaccurate when coil length is small compared to inner radius (see additional slides)</a:t>
            </a:r>
            <a:endParaRPr lang="en-GB" sz="1400" dirty="0">
              <a:solidFill>
                <a:schemeClr val="bg1">
                  <a:lumMod val="75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607121-8C74-BD81-F55A-2FF83D839FEF}"/>
              </a:ext>
            </a:extLst>
          </p:cNvPr>
          <p:cNvSpPr txBox="1"/>
          <p:nvPr/>
        </p:nvSpPr>
        <p:spPr>
          <a:xfrm>
            <a:off x="2839227" y="92156"/>
            <a:ext cx="9947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b="1" spc="300" dirty="0">
                <a:solidFill>
                  <a:srgbClr val="FFA401"/>
                </a:solidFill>
                <a:latin typeface="Montserrat" panose="00000500000000000000" pitchFamily="2" charset="0"/>
              </a:rPr>
              <a:t>Cell/Coil Parameter Calculator</a:t>
            </a:r>
            <a:endParaRPr lang="en-GB" sz="3200" b="1" spc="300" dirty="0">
              <a:solidFill>
                <a:srgbClr val="FFA401"/>
              </a:solidFill>
              <a:latin typeface="Montserrat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EA0972E-CD57-65A9-36CE-C680288C6040}"/>
              </a:ext>
            </a:extLst>
          </p:cNvPr>
          <p:cNvSpPr txBox="1"/>
          <p:nvPr/>
        </p:nvSpPr>
        <p:spPr>
          <a:xfrm>
            <a:off x="8150734" y="865941"/>
            <a:ext cx="33454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Full-Cell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Calculations: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Stored Magnetic Energy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Montserrat" panose="00000500000000000000" pitchFamily="2" charset="0"/>
              </a:rPr>
              <a:t>Total Coil Volume</a:t>
            </a:r>
          </a:p>
          <a:p>
            <a:pPr algn="l"/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Single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Coil Calculations: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Peak Fields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Stresses </a:t>
            </a:r>
            <a:endParaRPr lang="en-GB" dirty="0">
              <a:solidFill>
                <a:schemeClr val="tx2">
                  <a:lumMod val="75000"/>
                </a:schemeClr>
              </a:solidFill>
              <a:latin typeface="Montserrat" panose="00000500000000000000" pitchFamily="2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2489EFD-DF83-982C-308A-A745867DFD8A}"/>
              </a:ext>
            </a:extLst>
          </p:cNvPr>
          <p:cNvGrpSpPr/>
          <p:nvPr/>
        </p:nvGrpSpPr>
        <p:grpSpPr>
          <a:xfrm>
            <a:off x="4710419" y="2919780"/>
            <a:ext cx="7168676" cy="3450441"/>
            <a:chOff x="4710419" y="2919780"/>
            <a:chExt cx="7168676" cy="3450441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ECA6E384-BD5B-6761-DBF3-5749C4B02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725663" y="3329051"/>
              <a:ext cx="4153432" cy="304117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95F1B75-05FC-2076-481F-D36C8B1CABEB}"/>
                </a:ext>
              </a:extLst>
            </p:cNvPr>
            <p:cNvSpPr txBox="1"/>
            <p:nvPr/>
          </p:nvSpPr>
          <p:spPr>
            <a:xfrm>
              <a:off x="8994381" y="2919780"/>
              <a:ext cx="24003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spc="300" dirty="0">
                  <a:solidFill>
                    <a:srgbClr val="276FFF"/>
                  </a:solidFill>
                  <a:latin typeface="Montserrat" panose="00000500000000000000" pitchFamily="2" charset="0"/>
                </a:rPr>
                <a:t>COMSOL</a:t>
              </a:r>
              <a:endParaRPr lang="en-GB" b="1" spc="300" dirty="0">
                <a:solidFill>
                  <a:srgbClr val="276FFF"/>
                </a:solidFill>
                <a:latin typeface="Montserrat" panose="00000500000000000000" pitchFamily="2" charset="0"/>
              </a:endParaRP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41D5103A-DCBB-CEBC-37E5-4DFEA04FEEAE}"/>
                </a:ext>
              </a:extLst>
            </p:cNvPr>
            <p:cNvGrpSpPr/>
            <p:nvPr/>
          </p:nvGrpSpPr>
          <p:grpSpPr>
            <a:xfrm>
              <a:off x="4710419" y="4153628"/>
              <a:ext cx="2839091" cy="1587298"/>
              <a:chOff x="4710419" y="4153628"/>
              <a:chExt cx="2839091" cy="1587298"/>
            </a:xfrm>
          </p:grpSpPr>
          <p:sp>
            <p:nvSpPr>
              <p:cNvPr id="58" name="Arrow: Right 57">
                <a:extLst>
                  <a:ext uri="{FF2B5EF4-FFF2-40B4-BE49-F238E27FC236}">
                    <a16:creationId xmlns:a16="http://schemas.microsoft.com/office/drawing/2014/main" id="{677ECA5E-3766-AA47-E744-9D58D102EE38}"/>
                  </a:ext>
                </a:extLst>
              </p:cNvPr>
              <p:cNvSpPr/>
              <p:nvPr/>
            </p:nvSpPr>
            <p:spPr>
              <a:xfrm>
                <a:off x="4710419" y="4153628"/>
                <a:ext cx="2839091" cy="1587298"/>
              </a:xfrm>
              <a:prstGeom prst="rightArrow">
                <a:avLst>
                  <a:gd name="adj1" fmla="val 58649"/>
                  <a:gd name="adj2" fmla="val 50000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2D6E54E-641D-C833-77B7-0C5D399937E4}"/>
                  </a:ext>
                </a:extLst>
              </p:cNvPr>
              <p:cNvSpPr txBox="1"/>
              <p:nvPr/>
            </p:nvSpPr>
            <p:spPr>
              <a:xfrm>
                <a:off x="4764888" y="4624111"/>
                <a:ext cx="271473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i="1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Full-cell stress and field calculations</a:t>
                </a:r>
                <a:endParaRPr lang="en-GB" i="1" dirty="0">
                  <a:solidFill>
                    <a:schemeClr val="bg1"/>
                  </a:solidFill>
                  <a:latin typeface="Montserrat" panose="00000500000000000000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976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7E5C4A-3877-3702-971E-8ACE95DD0B0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5E60085-469C-41A4-A2F6-6BCB57D680C7}" type="datetime1">
              <a:rPr lang="en-US" smtClean="0"/>
              <a:t>3/13/2024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3EAB53-BA11-80D5-A2F4-1A2CCAD51D7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Cooling Solenoids Optimization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D80976-5B08-B266-DCFD-4E1C29D8A41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7C88BBE-1F50-414C-A873-64244792D046}" type="slidenum">
              <a:rPr lang="en-US" smtClean="0"/>
              <a:t>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0EB028D-CCE9-806B-4755-2C57D046B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29813EF-6BA9-696F-59F7-64BC52673EFA}"/>
              </a:ext>
            </a:extLst>
          </p:cNvPr>
          <p:cNvGrpSpPr/>
          <p:nvPr/>
        </p:nvGrpSpPr>
        <p:grpSpPr>
          <a:xfrm>
            <a:off x="152402" y="1821220"/>
            <a:ext cx="5234228" cy="3877694"/>
            <a:chOff x="411084" y="1533016"/>
            <a:chExt cx="5234228" cy="3877694"/>
          </a:xfrm>
        </p:grpSpPr>
        <p:graphicFrame>
          <p:nvGraphicFramePr>
            <p:cNvPr id="12" name="Diagram 11">
              <a:extLst>
                <a:ext uri="{FF2B5EF4-FFF2-40B4-BE49-F238E27FC236}">
                  <a16:creationId xmlns:a16="http://schemas.microsoft.com/office/drawing/2014/main" id="{DA4B149C-D240-2F52-0639-003FD56A1AA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58875716"/>
                </p:ext>
              </p:extLst>
            </p:nvPr>
          </p:nvGraphicFramePr>
          <p:xfrm>
            <a:off x="1266829" y="1533016"/>
            <a:ext cx="3486146" cy="387769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73CFC1E-9858-1909-5C27-058D4BEDA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707038" y="3250340"/>
              <a:ext cx="2938274" cy="46808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6350" cap="sq">
              <a:solidFill>
                <a:srgbClr val="252F27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F3B63AA-7F9A-8601-B6C5-21EE5C9CF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1084" y="3652966"/>
              <a:ext cx="1087961" cy="53943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6350" cap="sq">
              <a:solidFill>
                <a:srgbClr val="454D46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2FAA3EB-6491-67DC-2925-21C0AF71689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1085" y="2968879"/>
              <a:ext cx="1087961" cy="54463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6350" cap="sq">
              <a:solidFill>
                <a:srgbClr val="454D46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C4702359-E9F4-647C-EF55-1D5EDD9D04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31283564"/>
              </p:ext>
            </p:extLst>
          </p:nvPr>
        </p:nvGraphicFramePr>
        <p:xfrm>
          <a:off x="4931636" y="1191894"/>
          <a:ext cx="2298700" cy="3458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704FA026-7F62-AE31-CD63-153A59201F16}"/>
              </a:ext>
            </a:extLst>
          </p:cNvPr>
          <p:cNvGrpSpPr/>
          <p:nvPr/>
        </p:nvGrpSpPr>
        <p:grpSpPr>
          <a:xfrm>
            <a:off x="6826839" y="1207088"/>
            <a:ext cx="5105292" cy="5699763"/>
            <a:chOff x="6826839" y="1207088"/>
            <a:chExt cx="5105292" cy="5699763"/>
          </a:xfrm>
        </p:grpSpPr>
        <p:graphicFrame>
          <p:nvGraphicFramePr>
            <p:cNvPr id="13" name="Diagram 12">
              <a:extLst>
                <a:ext uri="{FF2B5EF4-FFF2-40B4-BE49-F238E27FC236}">
                  <a16:creationId xmlns:a16="http://schemas.microsoft.com/office/drawing/2014/main" id="{03F90E69-8D2D-C21F-8D96-45A43EB71E2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39249085"/>
                </p:ext>
              </p:extLst>
            </p:nvPr>
          </p:nvGraphicFramePr>
          <p:xfrm>
            <a:off x="6826839" y="1207088"/>
            <a:ext cx="5105292" cy="569976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5" r:lo="rId16" r:qs="rId17" r:cs="rId18"/>
            </a:graphicData>
          </a:graphic>
        </p:graphicFrame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579ECAC-BF05-6985-5C25-2669F9D60D10}"/>
                </a:ext>
              </a:extLst>
            </p:cNvPr>
            <p:cNvSpPr/>
            <p:nvPr/>
          </p:nvSpPr>
          <p:spPr>
            <a:xfrm>
              <a:off x="7488000" y="2815200"/>
              <a:ext cx="679688" cy="1090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FB8301A-6DDC-BD92-2857-95A299F7FF9F}"/>
                </a:ext>
              </a:extLst>
            </p:cNvPr>
            <p:cNvSpPr/>
            <p:nvPr/>
          </p:nvSpPr>
          <p:spPr>
            <a:xfrm rot="16200000">
              <a:off x="8136991" y="5077623"/>
              <a:ext cx="475740" cy="5357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0" name="Picture 19" descr="A pink arrow pointing up&#10;&#10;Description automatically generated">
              <a:extLst>
                <a:ext uri="{FF2B5EF4-FFF2-40B4-BE49-F238E27FC236}">
                  <a16:creationId xmlns:a16="http://schemas.microsoft.com/office/drawing/2014/main" id="{D4A0D8B2-2B00-41C3-C9CE-A691C463D8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8447349" y="5031486"/>
              <a:ext cx="390804" cy="5357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569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646C3-24E0-B461-FAA6-FCA84CD04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What to optimize around?</a:t>
            </a:r>
            <a:endParaRPr lang="en-GB" sz="320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6AF1F1C-3BAD-6044-64F9-080CEE65BE23}"/>
              </a:ext>
            </a:extLst>
          </p:cNvPr>
          <p:cNvGrpSpPr/>
          <p:nvPr/>
        </p:nvGrpSpPr>
        <p:grpSpPr>
          <a:xfrm>
            <a:off x="3570535" y="1500406"/>
            <a:ext cx="6333977" cy="4916270"/>
            <a:chOff x="3570535" y="1500406"/>
            <a:chExt cx="6333977" cy="491627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1413CC1-D4D4-C276-AB1A-877A35F52E8B}"/>
                </a:ext>
              </a:extLst>
            </p:cNvPr>
            <p:cNvGrpSpPr/>
            <p:nvPr/>
          </p:nvGrpSpPr>
          <p:grpSpPr>
            <a:xfrm>
              <a:off x="3570535" y="1500406"/>
              <a:ext cx="5050930" cy="4916270"/>
              <a:chOff x="5428933" y="1595949"/>
              <a:chExt cx="4448053" cy="4468917"/>
            </a:xfrm>
          </p:grpSpPr>
          <p:sp>
            <p:nvSpPr>
              <p:cNvPr id="12" name="Partial Circle 11">
                <a:extLst>
                  <a:ext uri="{FF2B5EF4-FFF2-40B4-BE49-F238E27FC236}">
                    <a16:creationId xmlns:a16="http://schemas.microsoft.com/office/drawing/2014/main" id="{EA55A7B7-E7CD-C9D5-8637-01568CE4DB5C}"/>
                  </a:ext>
                </a:extLst>
              </p:cNvPr>
              <p:cNvSpPr/>
              <p:nvPr/>
            </p:nvSpPr>
            <p:spPr>
              <a:xfrm>
                <a:off x="5428933" y="1595949"/>
                <a:ext cx="4408693" cy="4408693"/>
              </a:xfrm>
              <a:prstGeom prst="pie">
                <a:avLst>
                  <a:gd name="adj1" fmla="val 9030995"/>
                  <a:gd name="adj2" fmla="val 162000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Partial Circle 12">
                <a:extLst>
                  <a:ext uri="{FF2B5EF4-FFF2-40B4-BE49-F238E27FC236}">
                    <a16:creationId xmlns:a16="http://schemas.microsoft.com/office/drawing/2014/main" id="{D79079A0-6C9B-C4B9-BCA6-EB5ED07CA0E8}"/>
                  </a:ext>
                </a:extLst>
              </p:cNvPr>
              <p:cNvSpPr/>
              <p:nvPr/>
            </p:nvSpPr>
            <p:spPr>
              <a:xfrm rot="7189883">
                <a:off x="5514410" y="1620875"/>
                <a:ext cx="4358837" cy="4358839"/>
              </a:xfrm>
              <a:prstGeom prst="pie">
                <a:avLst>
                  <a:gd name="adj1" fmla="val 9030995"/>
                  <a:gd name="adj2" fmla="val 1620604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Partial Circle 13">
                <a:extLst>
                  <a:ext uri="{FF2B5EF4-FFF2-40B4-BE49-F238E27FC236}">
                    <a16:creationId xmlns:a16="http://schemas.microsoft.com/office/drawing/2014/main" id="{81DE4989-CAE8-B654-9FD1-7043D875F936}"/>
                  </a:ext>
                </a:extLst>
              </p:cNvPr>
              <p:cNvSpPr/>
              <p:nvPr/>
            </p:nvSpPr>
            <p:spPr>
              <a:xfrm rot="14402957">
                <a:off x="5468293" y="1656173"/>
                <a:ext cx="4408693" cy="4408693"/>
              </a:xfrm>
              <a:prstGeom prst="pie">
                <a:avLst>
                  <a:gd name="adj1" fmla="val 9030995"/>
                  <a:gd name="adj2" fmla="val 1620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A706722-5B0D-0DDC-DA27-CC7D287B07B5}"/>
                </a:ext>
              </a:extLst>
            </p:cNvPr>
            <p:cNvSpPr txBox="1"/>
            <p:nvPr/>
          </p:nvSpPr>
          <p:spPr>
            <a:xfrm>
              <a:off x="3836351" y="2818272"/>
              <a:ext cx="19790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5400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Cost</a:t>
              </a:r>
              <a:endParaRPr lang="en-GB" sz="5400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E05CA71-6CDE-FC79-63AE-67F40EDB6890}"/>
                </a:ext>
              </a:extLst>
            </p:cNvPr>
            <p:cNvSpPr txBox="1"/>
            <p:nvPr/>
          </p:nvSpPr>
          <p:spPr>
            <a:xfrm>
              <a:off x="6221998" y="2314055"/>
              <a:ext cx="2310017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Stored Magnetic Energy</a:t>
              </a:r>
              <a:endParaRPr lang="en-GB" sz="3600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DD002DD-ED7C-0BA5-8BBC-D118E8BAB37E}"/>
                </a:ext>
              </a:extLst>
            </p:cNvPr>
            <p:cNvSpPr txBox="1"/>
            <p:nvPr/>
          </p:nvSpPr>
          <p:spPr>
            <a:xfrm>
              <a:off x="4849503" y="4949593"/>
              <a:ext cx="505500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4400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Stresses</a:t>
              </a:r>
              <a:endParaRPr lang="en-GB" sz="4400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3769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374EE4-8380-D683-1175-F73FE0F69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SIMULATIOn</a:t>
            </a:r>
            <a:r>
              <a:rPr lang="en-US" dirty="0"/>
              <a:t> Example</a:t>
            </a:r>
            <a:br>
              <a:rPr lang="en-US" dirty="0"/>
            </a:br>
            <a:r>
              <a:rPr lang="en-US" dirty="0"/>
              <a:t>Cell B1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059B1B-B8D1-AB94-AA55-894C77DB2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9831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C10481-4470-5BE6-6ABC-DF7B5E5461FC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0D0590-7C0E-4257-9EF6-D007CBA51E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9D67E0-BB40-AABC-B95A-E06A3337BFA3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9EEB2-65D5-5207-014D-CEB1E485B0B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D76027B-1E1C-7F65-B2A5-7ABB88C56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Simulation Example, Cell B1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3BF39D53-7B33-FE2F-C8FB-3C6973E2FD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1073" y="1284711"/>
                <a:ext cx="6002801" cy="2768898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bg2">
                        <a:lumMod val="25000"/>
                      </a:schemeClr>
                    </a:solidFill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bg2">
                        <a:lumMod val="25000"/>
                      </a:schemeClr>
                    </a:solidFill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b="1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Montserrat" panose="00000500000000000000" pitchFamily="2" charset="0"/>
                  </a:rPr>
                  <a:t>1. Define your grid </a:t>
                </a:r>
              </a:p>
              <a:p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</a:rPr>
                  <a:t>Grid element sizes: </a:t>
                </a:r>
                <a:r>
                  <a:rPr lang="en-US" sz="1600" b="1" dirty="0" err="1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</a:rPr>
                  <a:t>dz</a:t>
                </a:r>
                <a:r>
                  <a:rPr lang="en-US" sz="1600" b="1" dirty="0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</a:rPr>
                  <a:t> = 10 mm, </a:t>
                </a:r>
                <a:r>
                  <a:rPr lang="en-US" sz="1600" b="1" dirty="0" err="1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</a:rPr>
                  <a:t>dr</a:t>
                </a:r>
                <a:r>
                  <a:rPr lang="en-US" sz="1600" b="1" dirty="0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</a:rPr>
                  <a:t> = 10 mm</a:t>
                </a:r>
              </a:p>
              <a:p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</a:rPr>
                  <a:t>Minimum gap between two neighboring coil surfaces = 100 mm</a:t>
                </a:r>
              </a:p>
              <a:p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</a:rPr>
                  <a:t>Min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600" i="1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=300 </m:t>
                    </m:r>
                  </m:oMath>
                </a14:m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</a:rPr>
                  <a:t>mm, Max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600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1600" i="1" smtClean="0">
                        <a:solidFill>
                          <a:schemeClr val="bg2">
                            <a:lumMod val="25000"/>
                          </a:schemeClr>
                        </a:solidFill>
                        <a:latin typeface="Cambria Math" panose="02040503050406030204" pitchFamily="18" charset="0"/>
                      </a:rPr>
                      <m:t>=920 </m:t>
                    </m:r>
                  </m:oMath>
                </a14:m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  <a:latin typeface="Montserrat" panose="00000500000000000000" pitchFamily="2" charset="0"/>
                  </a:rPr>
                  <a:t>mm</a:t>
                </a:r>
              </a:p>
              <a:p>
                <a:endParaRPr lang="en-US" sz="1800" dirty="0"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3BF39D53-7B33-FE2F-C8FB-3C6973E2F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073" y="1284711"/>
                <a:ext cx="6002801" cy="2768898"/>
              </a:xfrm>
              <a:prstGeom prst="rect">
                <a:avLst/>
              </a:prstGeom>
              <a:blipFill>
                <a:blip r:embed="rId2"/>
                <a:stretch>
                  <a:fillRect l="-1118" t="-1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D5DF1FE6-F7A4-C2DB-6F62-75F12CF79D21}"/>
              </a:ext>
            </a:extLst>
          </p:cNvPr>
          <p:cNvGrpSpPr/>
          <p:nvPr/>
        </p:nvGrpSpPr>
        <p:grpSpPr>
          <a:xfrm>
            <a:off x="67918" y="3068644"/>
            <a:ext cx="5545496" cy="3037641"/>
            <a:chOff x="241073" y="3232513"/>
            <a:chExt cx="5545496" cy="303764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A982BFC-7130-8791-ECDA-BF4055777F8D}"/>
                </a:ext>
              </a:extLst>
            </p:cNvPr>
            <p:cNvGrpSpPr/>
            <p:nvPr/>
          </p:nvGrpSpPr>
          <p:grpSpPr>
            <a:xfrm>
              <a:off x="244353" y="3232513"/>
              <a:ext cx="5542216" cy="3037641"/>
              <a:chOff x="5638801" y="3668260"/>
              <a:chExt cx="6205609" cy="3189740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6D8FC13-EE7C-E95B-9701-6E6C6A8538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9010"/>
              <a:stretch/>
            </p:blipFill>
            <p:spPr>
              <a:xfrm>
                <a:off x="5882640" y="3668260"/>
                <a:ext cx="5961770" cy="3189740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CCC2F177-7EDB-CDCB-5C2A-B3A4B74268F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93849" b="15055"/>
              <a:stretch/>
            </p:blipFill>
            <p:spPr>
              <a:xfrm>
                <a:off x="5638801" y="3668260"/>
                <a:ext cx="719210" cy="2709529"/>
              </a:xfrm>
              <a:prstGeom prst="rect">
                <a:avLst/>
              </a:prstGeom>
            </p:spPr>
          </p:pic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0411C58-BB96-109E-64C9-CD055CFA4687}"/>
                </a:ext>
              </a:extLst>
            </p:cNvPr>
            <p:cNvSpPr/>
            <p:nvPr/>
          </p:nvSpPr>
          <p:spPr>
            <a:xfrm>
              <a:off x="241073" y="5775960"/>
              <a:ext cx="399007" cy="2254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D331E2D-8B8B-EDF2-4638-F791728E77AE}"/>
              </a:ext>
            </a:extLst>
          </p:cNvPr>
          <p:cNvGrpSpPr/>
          <p:nvPr/>
        </p:nvGrpSpPr>
        <p:grpSpPr>
          <a:xfrm>
            <a:off x="7998743" y="1235617"/>
            <a:ext cx="3079426" cy="1792825"/>
            <a:chOff x="7017065" y="1813498"/>
            <a:chExt cx="4199575" cy="244497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6EB7896-CD58-42C4-61CD-94276915E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829619" y="1813498"/>
              <a:ext cx="1387021" cy="2444969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5F18D85-9B0A-E7C6-C472-AEEDD878C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82557" y="1813499"/>
              <a:ext cx="1365492" cy="244496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89EAB21-8642-9B50-8979-34DC0E25F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17065" y="1813499"/>
              <a:ext cx="1365492" cy="2444969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D60B286A-7373-55C1-F3BE-72C1177C81A6}"/>
              </a:ext>
            </a:extLst>
          </p:cNvPr>
          <p:cNvSpPr txBox="1"/>
          <p:nvPr/>
        </p:nvSpPr>
        <p:spPr>
          <a:xfrm>
            <a:off x="5920095" y="1239172"/>
            <a:ext cx="2078648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2. Compute </a:t>
            </a:r>
            <a:r>
              <a:rPr lang="en-US" sz="1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field/ harmonic contribution of each element</a:t>
            </a:r>
            <a:endParaRPr lang="en-US" sz="1800" b="1" dirty="0">
              <a:solidFill>
                <a:schemeClr val="accent6">
                  <a:lumMod val="60000"/>
                  <a:lumOff val="4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5C52D8-18A0-5E86-F907-B8D728D83D0A}"/>
              </a:ext>
            </a:extLst>
          </p:cNvPr>
          <p:cNvSpPr txBox="1"/>
          <p:nvPr/>
        </p:nvSpPr>
        <p:spPr>
          <a:xfrm>
            <a:off x="5961076" y="3717228"/>
            <a:ext cx="53244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</a:rPr>
              <a:t>How many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</a:rPr>
              <a:t>unique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</a:rPr>
              <a:t> rectangles can be made from this grid?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FD76F7-0EE5-0ACF-3DCC-047B2BE07E6F}"/>
              </a:ext>
            </a:extLst>
          </p:cNvPr>
          <p:cNvSpPr txBox="1"/>
          <p:nvPr/>
        </p:nvSpPr>
        <p:spPr>
          <a:xfrm>
            <a:off x="5961077" y="3129186"/>
            <a:ext cx="57528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3. Generate unique rectangle combinations from grid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4878EA-3637-A1EC-8592-B4AE4DAA8879}"/>
              </a:ext>
            </a:extLst>
          </p:cNvPr>
          <p:cNvSpPr txBox="1"/>
          <p:nvPr/>
        </p:nvSpPr>
        <p:spPr>
          <a:xfrm>
            <a:off x="919399" y="5893626"/>
            <a:ext cx="50259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63x127 squares = 8001 tiny squares of current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73A281C-9090-AB9E-086F-C769763C1976}"/>
              </a:ext>
            </a:extLst>
          </p:cNvPr>
          <p:cNvSpPr/>
          <p:nvPr/>
        </p:nvSpPr>
        <p:spPr>
          <a:xfrm>
            <a:off x="1170100" y="4044309"/>
            <a:ext cx="465491" cy="853321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33249A3-C5A4-D26D-91A5-431ED0CEE4E9}"/>
              </a:ext>
            </a:extLst>
          </p:cNvPr>
          <p:cNvSpPr/>
          <p:nvPr/>
        </p:nvSpPr>
        <p:spPr>
          <a:xfrm>
            <a:off x="794850" y="5342609"/>
            <a:ext cx="136445" cy="90040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5112406-5F3D-7EF8-2849-52AA0BB0446D}"/>
              </a:ext>
            </a:extLst>
          </p:cNvPr>
          <p:cNvSpPr/>
          <p:nvPr/>
        </p:nvSpPr>
        <p:spPr>
          <a:xfrm>
            <a:off x="921217" y="4618330"/>
            <a:ext cx="101813" cy="655768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C1596E-1CE4-5DB4-9E55-1AD5D9E2A78D}"/>
              </a:ext>
            </a:extLst>
          </p:cNvPr>
          <p:cNvSpPr/>
          <p:nvPr/>
        </p:nvSpPr>
        <p:spPr>
          <a:xfrm>
            <a:off x="1959728" y="3379418"/>
            <a:ext cx="2668620" cy="1389078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1F4C20-5E61-52C2-5F0D-31916F26A57C}"/>
              </a:ext>
            </a:extLst>
          </p:cNvPr>
          <p:cNvSpPr/>
          <p:nvPr/>
        </p:nvSpPr>
        <p:spPr>
          <a:xfrm>
            <a:off x="1815696" y="4980934"/>
            <a:ext cx="3268949" cy="372115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1BD0436-A584-8B80-D74F-1139E36C1497}"/>
              </a:ext>
            </a:extLst>
          </p:cNvPr>
          <p:cNvSpPr/>
          <p:nvPr/>
        </p:nvSpPr>
        <p:spPr>
          <a:xfrm>
            <a:off x="1959728" y="4666740"/>
            <a:ext cx="136445" cy="90040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7E854DB-0DAA-068F-6080-462F8016048B}"/>
              </a:ext>
            </a:extLst>
          </p:cNvPr>
          <p:cNvSpPr/>
          <p:nvPr/>
        </p:nvSpPr>
        <p:spPr>
          <a:xfrm>
            <a:off x="1959728" y="4711061"/>
            <a:ext cx="45719" cy="45719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1F9A984-A4B9-CFE5-812E-8E146B9E6C45}"/>
              </a:ext>
            </a:extLst>
          </p:cNvPr>
          <p:cNvSpPr/>
          <p:nvPr/>
        </p:nvSpPr>
        <p:spPr>
          <a:xfrm>
            <a:off x="972123" y="5450523"/>
            <a:ext cx="4112522" cy="61075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7451FD-6EF4-3F8A-C8AE-52F2F094E371}"/>
              </a:ext>
            </a:extLst>
          </p:cNvPr>
          <p:cNvGrpSpPr/>
          <p:nvPr/>
        </p:nvGrpSpPr>
        <p:grpSpPr>
          <a:xfrm>
            <a:off x="2489103" y="3265131"/>
            <a:ext cx="1923635" cy="628685"/>
            <a:chOff x="8600892" y="1935561"/>
            <a:chExt cx="1923635" cy="62868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C2BB0CB-0B04-ECDC-D60E-772432BB58FF}"/>
                </a:ext>
              </a:extLst>
            </p:cNvPr>
            <p:cNvSpPr/>
            <p:nvPr/>
          </p:nvSpPr>
          <p:spPr>
            <a:xfrm>
              <a:off x="8600892" y="1935561"/>
              <a:ext cx="1923635" cy="628685"/>
            </a:xfrm>
            <a:prstGeom prst="rect">
              <a:avLst/>
            </a:prstGeom>
            <a:solidFill>
              <a:srgbClr val="B7CFFF">
                <a:alpha val="45098"/>
              </a:srgbClr>
            </a:solidFill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C72DD3-3A88-FACA-BC95-033B9755D83A}"/>
                </a:ext>
              </a:extLst>
            </p:cNvPr>
            <p:cNvSpPr txBox="1"/>
            <p:nvPr/>
          </p:nvSpPr>
          <p:spPr>
            <a:xfrm>
              <a:off x="8948554" y="2049848"/>
              <a:ext cx="12283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  <a:latin typeface="Montserrat" panose="00000500000000000000" pitchFamily="2" charset="0"/>
                </a:rPr>
                <a:t>B1 Coil </a:t>
              </a:r>
              <a:endParaRPr lang="en-GB" sz="2000" b="1" dirty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ontent Placeholder 1">
                <a:extLst>
                  <a:ext uri="{FF2B5EF4-FFF2-40B4-BE49-F238E27FC236}">
                    <a16:creationId xmlns:a16="http://schemas.microsoft.com/office/drawing/2014/main" id="{69C50E94-9809-0C39-26F8-3B11CFD9C6A8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7245447" y="4791214"/>
                <a:ext cx="4875355" cy="131507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𝑡𝑎𝑟𝑔𝑒𝑡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𝑡𝑎𝑟𝑔𝑒𝑡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 − </m:t>
                            </m:r>
                            <m:f>
                              <m:f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𝑡𝑎𝑟𝑔𝑒𝑡</m:t>
                            </m:r>
                          </m:sub>
                        </m:sSub>
                      </m:den>
                    </m:f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∗100&lt;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1%, </m:t>
                    </m:r>
                  </m:oMath>
                </a14:m>
                <a:r>
                  <a:rPr lang="en-US" sz="1600" dirty="0"/>
                  <a:t>for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/>
                  <a:t>, …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=50 </m:t>
                    </m:r>
                  </m:oMath>
                </a14:m>
                <a:r>
                  <a:rPr lang="en-US" sz="1800" dirty="0"/>
                  <a:t>A/mm2,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00</m:t>
                    </m:r>
                  </m:oMath>
                </a14:m>
                <a:r>
                  <a:rPr lang="en-US" sz="1800" dirty="0"/>
                  <a:t> A/mm2</a:t>
                </a:r>
              </a:p>
            </p:txBody>
          </p:sp>
        </mc:Choice>
        <mc:Fallback xmlns="">
          <p:sp>
            <p:nvSpPr>
              <p:cNvPr id="36" name="Content Placeholder 1">
                <a:extLst>
                  <a:ext uri="{FF2B5EF4-FFF2-40B4-BE49-F238E27FC236}">
                    <a16:creationId xmlns:a16="http://schemas.microsoft.com/office/drawing/2014/main" id="{69C50E94-9809-0C39-26F8-3B11CFD9C6A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7245447" y="4791214"/>
                <a:ext cx="4875355" cy="1315072"/>
              </a:xfrm>
              <a:blipFill>
                <a:blip r:embed="rId7"/>
                <a:stretch>
                  <a:fillRect l="-8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A503DA73-0ECA-60FE-4021-909776A8F531}"/>
              </a:ext>
            </a:extLst>
          </p:cNvPr>
          <p:cNvSpPr txBox="1"/>
          <p:nvPr/>
        </p:nvSpPr>
        <p:spPr>
          <a:xfrm>
            <a:off x="5969046" y="4909237"/>
            <a:ext cx="1378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4. Filter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8AFBA59-70AD-4D78-9A01-7CF1BF769648}"/>
              </a:ext>
            </a:extLst>
          </p:cNvPr>
          <p:cNvSpPr txBox="1"/>
          <p:nvPr/>
        </p:nvSpPr>
        <p:spPr>
          <a:xfrm>
            <a:off x="5888205" y="6128330"/>
            <a:ext cx="6083164" cy="461665"/>
          </a:xfrm>
          <a:prstGeom prst="rect">
            <a:avLst/>
          </a:prstGeom>
          <a:ln>
            <a:solidFill>
              <a:srgbClr val="FF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FF00FF"/>
                </a:solidFill>
                <a:latin typeface="Montserrat" panose="00000500000000000000" pitchFamily="2" charset="0"/>
              </a:rPr>
              <a:t>Number of geometries accepted:  </a:t>
            </a:r>
            <a:r>
              <a:rPr lang="en-US" sz="2400" b="1" dirty="0">
                <a:solidFill>
                  <a:srgbClr val="FF00FF"/>
                </a:solidFill>
                <a:latin typeface="Montserrat" panose="00000500000000000000" pitchFamily="2" charset="0"/>
                <a:cs typeface="Calibri" panose="020F0502020204030204" pitchFamily="34" charset="0"/>
              </a:rPr>
              <a:t>29k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3F1EDA4-FDE9-50C7-1CDB-31027F48D0A9}"/>
              </a:ext>
            </a:extLst>
          </p:cNvPr>
          <p:cNvSpPr txBox="1"/>
          <p:nvPr/>
        </p:nvSpPr>
        <p:spPr>
          <a:xfrm>
            <a:off x="6562390" y="3961948"/>
            <a:ext cx="17974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16,386,048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0E6B14D-A702-85D2-B940-C772DEE835A6}"/>
              </a:ext>
            </a:extLst>
          </p:cNvPr>
          <p:cNvSpPr txBox="1"/>
          <p:nvPr/>
        </p:nvSpPr>
        <p:spPr>
          <a:xfrm>
            <a:off x="5961076" y="4268740"/>
            <a:ext cx="60831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</a:rPr>
              <a:t>With smart size constraints &amp; 1h later: </a:t>
            </a:r>
            <a:r>
              <a:rPr lang="en-US" sz="1600" b="1" i="1" dirty="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</a:rPr>
              <a:t>5.4 M</a:t>
            </a:r>
            <a:r>
              <a:rPr lang="en-US" sz="1600" i="1" dirty="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</a:rPr>
              <a:t> unique rectangles </a:t>
            </a:r>
            <a:endParaRPr lang="en-GB" sz="1600" dirty="0">
              <a:solidFill>
                <a:schemeClr val="bg2">
                  <a:lumMod val="25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13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build="p"/>
      <p:bldP spid="37" grpId="0"/>
      <p:bldP spid="40" grpId="0" animBg="1"/>
      <p:bldP spid="42" grpId="0"/>
      <p:bldP spid="4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FD382E-7C18-091E-F021-7A7CE9FF3A75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0D0590-7C0E-4257-9EF6-D007CBA51E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051010-C1B0-E6C1-25C4-E4F0AB6AE11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C2C5FD-7B68-29D7-E4C2-F5594C217C2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8DFFEB3-FC26-3644-59CA-CD0A6C916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B1 Select Distributions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EC074E-FA66-12A9-1207-031923709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673" y="4072339"/>
            <a:ext cx="4142190" cy="26113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1D4FE5-B6E0-94C1-2665-5D75616FD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747" y="1372754"/>
            <a:ext cx="4082157" cy="262338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9159DB-1354-92BD-A514-6A54238477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6685" y="4072339"/>
            <a:ext cx="4082158" cy="257536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D1417A7-1168-65BE-19E5-E1C823B4629F}"/>
              </a:ext>
            </a:extLst>
          </p:cNvPr>
          <p:cNvCxnSpPr>
            <a:cxnSpLocks/>
          </p:cNvCxnSpPr>
          <p:nvPr/>
        </p:nvCxnSpPr>
        <p:spPr>
          <a:xfrm flipV="1">
            <a:off x="2108877" y="1372754"/>
            <a:ext cx="0" cy="2367807"/>
          </a:xfrm>
          <a:prstGeom prst="line">
            <a:avLst/>
          </a:prstGeom>
          <a:ln w="1270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8779C2-73AC-6212-FB8A-C51C79ACF217}"/>
              </a:ext>
            </a:extLst>
          </p:cNvPr>
          <p:cNvCxnSpPr>
            <a:cxnSpLocks/>
          </p:cNvCxnSpPr>
          <p:nvPr/>
        </p:nvCxnSpPr>
        <p:spPr>
          <a:xfrm flipV="1">
            <a:off x="3716699" y="4072339"/>
            <a:ext cx="0" cy="2367807"/>
          </a:xfrm>
          <a:prstGeom prst="line">
            <a:avLst/>
          </a:prstGeom>
          <a:ln w="1270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C2C75A4-E435-17BF-6AC3-8AAE53D7B84A}"/>
              </a:ext>
            </a:extLst>
          </p:cNvPr>
          <p:cNvCxnSpPr>
            <a:cxnSpLocks/>
          </p:cNvCxnSpPr>
          <p:nvPr/>
        </p:nvCxnSpPr>
        <p:spPr>
          <a:xfrm flipV="1">
            <a:off x="7412399" y="4072339"/>
            <a:ext cx="0" cy="2367807"/>
          </a:xfrm>
          <a:prstGeom prst="line">
            <a:avLst/>
          </a:prstGeom>
          <a:ln w="1270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E4601E2-4DD3-3316-AB6F-B789C3BF8D3A}"/>
              </a:ext>
            </a:extLst>
          </p:cNvPr>
          <p:cNvCxnSpPr>
            <a:cxnSpLocks/>
          </p:cNvCxnSpPr>
          <p:nvPr/>
        </p:nvCxnSpPr>
        <p:spPr>
          <a:xfrm flipV="1">
            <a:off x="9218339" y="1349059"/>
            <a:ext cx="0" cy="23678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976F50B-8C82-82EE-0D99-8A2F04432346}"/>
              </a:ext>
            </a:extLst>
          </p:cNvPr>
          <p:cNvGrpSpPr/>
          <p:nvPr/>
        </p:nvGrpSpPr>
        <p:grpSpPr>
          <a:xfrm>
            <a:off x="6044673" y="1349059"/>
            <a:ext cx="4082158" cy="2617750"/>
            <a:chOff x="6044673" y="1349059"/>
            <a:chExt cx="4082158" cy="261775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85FC19B-939F-22A5-6270-91D8449B4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44673" y="1349059"/>
              <a:ext cx="4082158" cy="261138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F126A03-2962-165C-587B-4A7E972E6610}"/>
                </a:ext>
              </a:extLst>
            </p:cNvPr>
            <p:cNvSpPr txBox="1"/>
            <p:nvPr/>
          </p:nvSpPr>
          <p:spPr>
            <a:xfrm>
              <a:off x="8463914" y="3735977"/>
              <a:ext cx="98298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(single coil)</a:t>
              </a:r>
              <a:endParaRPr lang="en-GB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862EE29-509D-8A31-0A26-66168EC5F253}"/>
              </a:ext>
            </a:extLst>
          </p:cNvPr>
          <p:cNvSpPr txBox="1"/>
          <p:nvPr/>
        </p:nvSpPr>
        <p:spPr>
          <a:xfrm>
            <a:off x="8330979" y="6472241"/>
            <a:ext cx="982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(1 Cell)</a:t>
            </a: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353B983-D8DF-8F9C-28CE-F0745E05B7F9}"/>
              </a:ext>
            </a:extLst>
          </p:cNvPr>
          <p:cNvCxnSpPr>
            <a:cxnSpLocks/>
          </p:cNvCxnSpPr>
          <p:nvPr/>
        </p:nvCxnSpPr>
        <p:spPr>
          <a:xfrm flipV="1">
            <a:off x="9218339" y="1349059"/>
            <a:ext cx="0" cy="2367807"/>
          </a:xfrm>
          <a:prstGeom prst="line">
            <a:avLst/>
          </a:prstGeom>
          <a:ln w="12700"/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89F5385-B289-71C4-534F-4745BF9420B5}"/>
              </a:ext>
            </a:extLst>
          </p:cNvPr>
          <p:cNvSpPr txBox="1"/>
          <p:nvPr/>
        </p:nvSpPr>
        <p:spPr>
          <a:xfrm>
            <a:off x="237068" y="1162454"/>
            <a:ext cx="1426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</a:rPr>
              <a:t>B1 baseline values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  <a:latin typeface="Montserrat" panose="00000500000000000000" pitchFamily="2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DAA8985-70EB-FE7F-DEE4-9BAC599FD07C}"/>
              </a:ext>
            </a:extLst>
          </p:cNvPr>
          <p:cNvCxnSpPr>
            <a:cxnSpLocks/>
          </p:cNvCxnSpPr>
          <p:nvPr/>
        </p:nvCxnSpPr>
        <p:spPr>
          <a:xfrm>
            <a:off x="1516747" y="1439333"/>
            <a:ext cx="592130" cy="882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64414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A28E1812-9F15-B5EB-8367-FB9FC7A3462F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2652"/>
            <a:ext cx="6843370" cy="3801872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8F594D-F716-866E-9CDB-13F27E915E5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0D0590-7C0E-4257-9EF6-D007CBA51E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0C7906-0E6A-0F8E-3142-2B92C672A7F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969236-AAE4-E7FE-2963-D376BFEA188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033BB66-5977-B7C4-7194-13544FA3C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B1 Select Geometries and On-Axis Fields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509508-57D3-F574-E8D9-472A2F122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466" y="1882892"/>
            <a:ext cx="5297485" cy="352647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7564017-5057-E181-ABC1-25537CE7107B}"/>
              </a:ext>
            </a:extLst>
          </p:cNvPr>
          <p:cNvSpPr/>
          <p:nvPr/>
        </p:nvSpPr>
        <p:spPr>
          <a:xfrm>
            <a:off x="7154333" y="1882892"/>
            <a:ext cx="3843867" cy="2130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C9EDDB-EB6D-BF67-A078-5EB480B69361}"/>
              </a:ext>
            </a:extLst>
          </p:cNvPr>
          <p:cNvSpPr txBox="1"/>
          <p:nvPr/>
        </p:nvSpPr>
        <p:spPr>
          <a:xfrm>
            <a:off x="7452360" y="1882892"/>
            <a:ext cx="3139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Select on-axis field from 10 geometries</a:t>
            </a:r>
            <a:endParaRPr lang="en-GB" sz="11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92018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374EE4-8380-D683-1175-F73FE0F69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Results: </a:t>
            </a:r>
            <a:r>
              <a:rPr lang="en-US" b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All US-MAP Cells </a:t>
            </a:r>
            <a:r>
              <a:rPr lang="en-US" b="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(in Lattice)</a:t>
            </a:r>
            <a:endParaRPr lang="en-GB" b="0" u="sng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059B1B-B8D1-AB94-AA55-894C77DB2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5198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8192F4D-06BC-33FA-DE73-0D81027E1FD3}"/>
              </a:ext>
            </a:extLst>
          </p:cNvPr>
          <p:cNvCxnSpPr/>
          <p:nvPr/>
        </p:nvCxnSpPr>
        <p:spPr>
          <a:xfrm flipV="1">
            <a:off x="-107890" y="641624"/>
            <a:ext cx="12299890" cy="3333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95C0F658-094C-DE8B-D4E9-C6FB514A0D17}"/>
              </a:ext>
            </a:extLst>
          </p:cNvPr>
          <p:cNvGrpSpPr/>
          <p:nvPr/>
        </p:nvGrpSpPr>
        <p:grpSpPr>
          <a:xfrm>
            <a:off x="275771" y="152400"/>
            <a:ext cx="2351327" cy="1825040"/>
            <a:chOff x="3570535" y="1500406"/>
            <a:chExt cx="6333977" cy="491627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BB72BF5-374D-828A-55AF-3B028455F0B9}"/>
                </a:ext>
              </a:extLst>
            </p:cNvPr>
            <p:cNvGrpSpPr/>
            <p:nvPr/>
          </p:nvGrpSpPr>
          <p:grpSpPr>
            <a:xfrm>
              <a:off x="3570535" y="1500406"/>
              <a:ext cx="5050930" cy="4916270"/>
              <a:chOff x="5428933" y="1595949"/>
              <a:chExt cx="4448053" cy="4468917"/>
            </a:xfrm>
          </p:grpSpPr>
          <p:sp>
            <p:nvSpPr>
              <p:cNvPr id="11" name="Partial Circle 10">
                <a:extLst>
                  <a:ext uri="{FF2B5EF4-FFF2-40B4-BE49-F238E27FC236}">
                    <a16:creationId xmlns:a16="http://schemas.microsoft.com/office/drawing/2014/main" id="{BBB6A868-A488-4263-E210-A266D41DFB25}"/>
                  </a:ext>
                </a:extLst>
              </p:cNvPr>
              <p:cNvSpPr/>
              <p:nvPr/>
            </p:nvSpPr>
            <p:spPr>
              <a:xfrm>
                <a:off x="5428933" y="1595949"/>
                <a:ext cx="4408693" cy="4408693"/>
              </a:xfrm>
              <a:prstGeom prst="pie">
                <a:avLst>
                  <a:gd name="adj1" fmla="val 9030995"/>
                  <a:gd name="adj2" fmla="val 16200000"/>
                </a:avLst>
              </a:prstGeom>
              <a:solidFill>
                <a:srgbClr val="FFC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Partial Circle 11">
                <a:extLst>
                  <a:ext uri="{FF2B5EF4-FFF2-40B4-BE49-F238E27FC236}">
                    <a16:creationId xmlns:a16="http://schemas.microsoft.com/office/drawing/2014/main" id="{214BC5F9-CE2A-0B01-92BF-C0508F83705C}"/>
                  </a:ext>
                </a:extLst>
              </p:cNvPr>
              <p:cNvSpPr/>
              <p:nvPr/>
            </p:nvSpPr>
            <p:spPr>
              <a:xfrm rot="7189883">
                <a:off x="5514410" y="1620875"/>
                <a:ext cx="4358837" cy="4358839"/>
              </a:xfrm>
              <a:prstGeom prst="pie">
                <a:avLst>
                  <a:gd name="adj1" fmla="val 9030995"/>
                  <a:gd name="adj2" fmla="val 1620604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3" name="Partial Circle 12">
                <a:extLst>
                  <a:ext uri="{FF2B5EF4-FFF2-40B4-BE49-F238E27FC236}">
                    <a16:creationId xmlns:a16="http://schemas.microsoft.com/office/drawing/2014/main" id="{F5E9D597-70AE-563B-A87C-A5CB26D8B778}"/>
                  </a:ext>
                </a:extLst>
              </p:cNvPr>
              <p:cNvSpPr/>
              <p:nvPr/>
            </p:nvSpPr>
            <p:spPr>
              <a:xfrm rot="14402957">
                <a:off x="5468293" y="1656173"/>
                <a:ext cx="4408693" cy="4408693"/>
              </a:xfrm>
              <a:prstGeom prst="pie">
                <a:avLst>
                  <a:gd name="adj1" fmla="val 9030995"/>
                  <a:gd name="adj2" fmla="val 1620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6414609-8085-5C62-ED2B-E42C90634A63}"/>
                </a:ext>
              </a:extLst>
            </p:cNvPr>
            <p:cNvSpPr txBox="1"/>
            <p:nvPr/>
          </p:nvSpPr>
          <p:spPr>
            <a:xfrm>
              <a:off x="3836350" y="2818272"/>
              <a:ext cx="1979018" cy="994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Cost</a:t>
              </a:r>
              <a:endParaRPr lang="en-GB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9BA6477-525D-4940-6E44-AF0685D9C0D0}"/>
                </a:ext>
              </a:extLst>
            </p:cNvPr>
            <p:cNvSpPr txBox="1"/>
            <p:nvPr/>
          </p:nvSpPr>
          <p:spPr>
            <a:xfrm>
              <a:off x="6221998" y="2314054"/>
              <a:ext cx="2310018" cy="1616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Stored Magnetic Energy</a:t>
              </a:r>
              <a:endParaRPr lang="en-GB" sz="1100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FE0EED2-F5F4-3EF8-06F9-C04882CE364B}"/>
                </a:ext>
              </a:extLst>
            </p:cNvPr>
            <p:cNvSpPr txBox="1"/>
            <p:nvPr/>
          </p:nvSpPr>
          <p:spPr>
            <a:xfrm>
              <a:off x="4849503" y="4949594"/>
              <a:ext cx="5055009" cy="829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Stresses</a:t>
              </a:r>
              <a:endParaRPr lang="en-GB" sz="1400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FEE6CEF-2694-B3F6-045D-972F3389C0C4}"/>
              </a:ext>
            </a:extLst>
          </p:cNvPr>
          <p:cNvSpPr txBox="1"/>
          <p:nvPr/>
        </p:nvSpPr>
        <p:spPr>
          <a:xfrm>
            <a:off x="6855619" y="2919413"/>
            <a:ext cx="25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797CA82-B05D-9304-B32B-A06D694F5886}"/>
              </a:ext>
            </a:extLst>
          </p:cNvPr>
          <p:cNvSpPr txBox="1"/>
          <p:nvPr/>
        </p:nvSpPr>
        <p:spPr>
          <a:xfrm>
            <a:off x="3787140" y="1448913"/>
            <a:ext cx="5218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Volume of Coils / Cell 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2B9D889-2D1E-624F-8C18-7A82EB030005}"/>
              </a:ext>
            </a:extLst>
          </p:cNvPr>
          <p:cNvSpPr txBox="1"/>
          <p:nvPr/>
        </p:nvSpPr>
        <p:spPr>
          <a:xfrm>
            <a:off x="2073907" y="75201"/>
            <a:ext cx="8290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8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Results</a:t>
            </a:r>
            <a:endParaRPr lang="en-GB" sz="28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22" name="Partial Circle 21">
            <a:extLst>
              <a:ext uri="{FF2B5EF4-FFF2-40B4-BE49-F238E27FC236}">
                <a16:creationId xmlns:a16="http://schemas.microsoft.com/office/drawing/2014/main" id="{733397EF-1A5A-77A4-DFB6-A41884FD83F8}"/>
              </a:ext>
            </a:extLst>
          </p:cNvPr>
          <p:cNvSpPr/>
          <p:nvPr/>
        </p:nvSpPr>
        <p:spPr>
          <a:xfrm rot="14415551">
            <a:off x="261153" y="36971"/>
            <a:ext cx="1887672" cy="2031301"/>
          </a:xfrm>
          <a:prstGeom prst="pie">
            <a:avLst>
              <a:gd name="adj1" fmla="val 1861026"/>
              <a:gd name="adj2" fmla="val 16115458"/>
            </a:avLst>
          </a:prstGeom>
          <a:solidFill>
            <a:srgbClr val="FFFFFF">
              <a:alpha val="67843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BC77C8-1840-E4BD-E17E-CFDF14DD8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75" y="2865200"/>
            <a:ext cx="5816267" cy="2911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BE82E65-5D22-C4EC-EF73-DEB94E9595FD}"/>
              </a:ext>
            </a:extLst>
          </p:cNvPr>
          <p:cNvGrpSpPr/>
          <p:nvPr/>
        </p:nvGrpSpPr>
        <p:grpSpPr>
          <a:xfrm>
            <a:off x="6212456" y="2865200"/>
            <a:ext cx="5816267" cy="2911642"/>
            <a:chOff x="6212456" y="2865200"/>
            <a:chExt cx="5816267" cy="291164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A4566FB-B269-C041-02AB-90A2DA154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12456" y="2865200"/>
              <a:ext cx="5816267" cy="291164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C2ABD49-C376-D290-6182-39B6D159EE25}"/>
                </a:ext>
              </a:extLst>
            </p:cNvPr>
            <p:cNvSpPr txBox="1"/>
            <p:nvPr/>
          </p:nvSpPr>
          <p:spPr>
            <a:xfrm>
              <a:off x="6984206" y="3063108"/>
              <a:ext cx="488124" cy="248110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b="1" dirty="0" err="1">
                  <a:solidFill>
                    <a:srgbClr val="7030A0"/>
                  </a:solidFill>
                </a:rPr>
                <a:t>S</a:t>
              </a:r>
              <a:r>
                <a:rPr lang="en-US" sz="900" b="1" dirty="0" err="1">
                  <a:solidFill>
                    <a:srgbClr val="00B0F0"/>
                  </a:solidFill>
                </a:rPr>
                <a:t>i</a:t>
              </a:r>
              <a:r>
                <a:rPr lang="en-US" sz="900" b="1" dirty="0" err="1">
                  <a:solidFill>
                    <a:srgbClr val="FFC000"/>
                  </a:solidFill>
                </a:rPr>
                <a:t>C</a:t>
              </a:r>
              <a:r>
                <a:rPr lang="en-US" sz="900" b="1" dirty="0" err="1">
                  <a:solidFill>
                    <a:srgbClr val="FF0000"/>
                  </a:solidFill>
                </a:rPr>
                <a:t>O</a:t>
              </a:r>
              <a:r>
                <a:rPr lang="en-US" sz="900" b="1" dirty="0">
                  <a:solidFill>
                    <a:srgbClr val="FF0000"/>
                  </a:solidFill>
                </a:rPr>
                <a:t>  </a:t>
              </a:r>
              <a:endParaRPr lang="en-GB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18577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8192F4D-06BC-33FA-DE73-0D81027E1FD3}"/>
              </a:ext>
            </a:extLst>
          </p:cNvPr>
          <p:cNvCxnSpPr/>
          <p:nvPr/>
        </p:nvCxnSpPr>
        <p:spPr>
          <a:xfrm flipV="1">
            <a:off x="-107890" y="641624"/>
            <a:ext cx="12299890" cy="3333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95C0F658-094C-DE8B-D4E9-C6FB514A0D17}"/>
              </a:ext>
            </a:extLst>
          </p:cNvPr>
          <p:cNvGrpSpPr/>
          <p:nvPr/>
        </p:nvGrpSpPr>
        <p:grpSpPr>
          <a:xfrm>
            <a:off x="275771" y="152400"/>
            <a:ext cx="2351327" cy="1825040"/>
            <a:chOff x="3570535" y="1500406"/>
            <a:chExt cx="6333977" cy="491627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BB72BF5-374D-828A-55AF-3B028455F0B9}"/>
                </a:ext>
              </a:extLst>
            </p:cNvPr>
            <p:cNvGrpSpPr/>
            <p:nvPr/>
          </p:nvGrpSpPr>
          <p:grpSpPr>
            <a:xfrm>
              <a:off x="3570535" y="1500406"/>
              <a:ext cx="5050930" cy="4916270"/>
              <a:chOff x="5428933" y="1595949"/>
              <a:chExt cx="4448053" cy="4468917"/>
            </a:xfrm>
          </p:grpSpPr>
          <p:sp>
            <p:nvSpPr>
              <p:cNvPr id="11" name="Partial Circle 10">
                <a:extLst>
                  <a:ext uri="{FF2B5EF4-FFF2-40B4-BE49-F238E27FC236}">
                    <a16:creationId xmlns:a16="http://schemas.microsoft.com/office/drawing/2014/main" id="{BBB6A868-A488-4263-E210-A266D41DFB25}"/>
                  </a:ext>
                </a:extLst>
              </p:cNvPr>
              <p:cNvSpPr/>
              <p:nvPr/>
            </p:nvSpPr>
            <p:spPr>
              <a:xfrm>
                <a:off x="5428933" y="1595949"/>
                <a:ext cx="4408693" cy="4408693"/>
              </a:xfrm>
              <a:prstGeom prst="pie">
                <a:avLst>
                  <a:gd name="adj1" fmla="val 9030995"/>
                  <a:gd name="adj2" fmla="val 162000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Partial Circle 11">
                <a:extLst>
                  <a:ext uri="{FF2B5EF4-FFF2-40B4-BE49-F238E27FC236}">
                    <a16:creationId xmlns:a16="http://schemas.microsoft.com/office/drawing/2014/main" id="{214BC5F9-CE2A-0B01-92BF-C0508F83705C}"/>
                  </a:ext>
                </a:extLst>
              </p:cNvPr>
              <p:cNvSpPr/>
              <p:nvPr/>
            </p:nvSpPr>
            <p:spPr>
              <a:xfrm rot="7189883">
                <a:off x="5514410" y="1620875"/>
                <a:ext cx="4358837" cy="4358839"/>
              </a:xfrm>
              <a:prstGeom prst="pie">
                <a:avLst>
                  <a:gd name="adj1" fmla="val 9030995"/>
                  <a:gd name="adj2" fmla="val 1620604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3" name="Partial Circle 12">
                <a:extLst>
                  <a:ext uri="{FF2B5EF4-FFF2-40B4-BE49-F238E27FC236}">
                    <a16:creationId xmlns:a16="http://schemas.microsoft.com/office/drawing/2014/main" id="{F5E9D597-70AE-563B-A87C-A5CB26D8B778}"/>
                  </a:ext>
                </a:extLst>
              </p:cNvPr>
              <p:cNvSpPr/>
              <p:nvPr/>
            </p:nvSpPr>
            <p:spPr>
              <a:xfrm rot="14402957">
                <a:off x="5468293" y="1656173"/>
                <a:ext cx="4408693" cy="4408693"/>
              </a:xfrm>
              <a:prstGeom prst="pie">
                <a:avLst>
                  <a:gd name="adj1" fmla="val 9030995"/>
                  <a:gd name="adj2" fmla="val 1620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6414609-8085-5C62-ED2B-E42C90634A63}"/>
                </a:ext>
              </a:extLst>
            </p:cNvPr>
            <p:cNvSpPr txBox="1"/>
            <p:nvPr/>
          </p:nvSpPr>
          <p:spPr>
            <a:xfrm>
              <a:off x="3836350" y="2818272"/>
              <a:ext cx="1979018" cy="994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Cost</a:t>
              </a:r>
              <a:endParaRPr lang="en-GB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9BA6477-525D-4940-6E44-AF0685D9C0D0}"/>
                </a:ext>
              </a:extLst>
            </p:cNvPr>
            <p:cNvSpPr txBox="1"/>
            <p:nvPr/>
          </p:nvSpPr>
          <p:spPr>
            <a:xfrm>
              <a:off x="6221998" y="2314054"/>
              <a:ext cx="2310018" cy="1616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Stored Magnetic Energy</a:t>
              </a:r>
              <a:endParaRPr lang="en-GB" sz="1100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FE0EED2-F5F4-3EF8-06F9-C04882CE364B}"/>
                </a:ext>
              </a:extLst>
            </p:cNvPr>
            <p:cNvSpPr txBox="1"/>
            <p:nvPr/>
          </p:nvSpPr>
          <p:spPr>
            <a:xfrm>
              <a:off x="4849503" y="4949594"/>
              <a:ext cx="5055009" cy="829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Stresses</a:t>
              </a:r>
              <a:endParaRPr lang="en-GB" sz="1400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FEE6CEF-2694-B3F6-045D-972F3389C0C4}"/>
              </a:ext>
            </a:extLst>
          </p:cNvPr>
          <p:cNvSpPr txBox="1"/>
          <p:nvPr/>
        </p:nvSpPr>
        <p:spPr>
          <a:xfrm>
            <a:off x="6855619" y="2919413"/>
            <a:ext cx="257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A04DB0C-86EB-5B1B-7397-FC185D87A9E9}"/>
              </a:ext>
            </a:extLst>
          </p:cNvPr>
          <p:cNvGrpSpPr/>
          <p:nvPr/>
        </p:nvGrpSpPr>
        <p:grpSpPr>
          <a:xfrm>
            <a:off x="6172479" y="2743004"/>
            <a:ext cx="5851924" cy="2908441"/>
            <a:chOff x="6096000" y="2684531"/>
            <a:chExt cx="5851924" cy="290844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62C0C78-062E-124D-8D1A-99E09B319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96000" y="2684531"/>
              <a:ext cx="5851924" cy="290844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7647D4A-C40F-A8E4-F93C-39886840114F}"/>
                </a:ext>
              </a:extLst>
            </p:cNvPr>
            <p:cNvSpPr txBox="1"/>
            <p:nvPr/>
          </p:nvSpPr>
          <p:spPr>
            <a:xfrm>
              <a:off x="6909192" y="2880228"/>
              <a:ext cx="488124" cy="248110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900" b="1" dirty="0" err="1">
                  <a:solidFill>
                    <a:srgbClr val="7030A0"/>
                  </a:solidFill>
                </a:rPr>
                <a:t>S</a:t>
              </a:r>
              <a:r>
                <a:rPr lang="en-US" sz="900" b="1" dirty="0" err="1">
                  <a:solidFill>
                    <a:srgbClr val="00B0F0"/>
                  </a:solidFill>
                </a:rPr>
                <a:t>i</a:t>
              </a:r>
              <a:r>
                <a:rPr lang="en-US" sz="900" b="1" dirty="0" err="1">
                  <a:solidFill>
                    <a:srgbClr val="FFC000"/>
                  </a:solidFill>
                </a:rPr>
                <a:t>C</a:t>
              </a:r>
              <a:r>
                <a:rPr lang="en-US" sz="900" b="1" dirty="0" err="1">
                  <a:solidFill>
                    <a:srgbClr val="FF0000"/>
                  </a:solidFill>
                </a:rPr>
                <a:t>O</a:t>
              </a:r>
              <a:r>
                <a:rPr lang="en-US" sz="900" b="1" dirty="0">
                  <a:solidFill>
                    <a:srgbClr val="FF0000"/>
                  </a:solidFill>
                </a:rPr>
                <a:t>  </a:t>
              </a:r>
              <a:endParaRPr lang="en-GB" sz="900" dirty="0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1797CA82-B05D-9304-B32B-A06D694F5886}"/>
              </a:ext>
            </a:extLst>
          </p:cNvPr>
          <p:cNvSpPr txBox="1"/>
          <p:nvPr/>
        </p:nvSpPr>
        <p:spPr>
          <a:xfrm>
            <a:off x="3787140" y="1448913"/>
            <a:ext cx="5218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Stored Magnetic Energy (1 Cell)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2B9D889-2D1E-624F-8C18-7A82EB030005}"/>
              </a:ext>
            </a:extLst>
          </p:cNvPr>
          <p:cNvSpPr txBox="1"/>
          <p:nvPr/>
        </p:nvSpPr>
        <p:spPr>
          <a:xfrm>
            <a:off x="2073907" y="75201"/>
            <a:ext cx="8290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8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Results</a:t>
            </a:r>
            <a:endParaRPr lang="en-GB" sz="28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22" name="Partial Circle 21">
            <a:extLst>
              <a:ext uri="{FF2B5EF4-FFF2-40B4-BE49-F238E27FC236}">
                <a16:creationId xmlns:a16="http://schemas.microsoft.com/office/drawing/2014/main" id="{733397EF-1A5A-77A4-DFB6-A41884FD83F8}"/>
              </a:ext>
            </a:extLst>
          </p:cNvPr>
          <p:cNvSpPr/>
          <p:nvPr/>
        </p:nvSpPr>
        <p:spPr>
          <a:xfrm rot="14415551">
            <a:off x="287845" y="-45106"/>
            <a:ext cx="1887672" cy="2175416"/>
          </a:xfrm>
          <a:prstGeom prst="pie">
            <a:avLst>
              <a:gd name="adj1" fmla="val 9030995"/>
              <a:gd name="adj2" fmla="val 1675070"/>
            </a:avLst>
          </a:prstGeom>
          <a:solidFill>
            <a:srgbClr val="FFFFFF">
              <a:alpha val="67843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380EDF-B924-2CCA-113D-DFE0B7F21A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131" y="2743004"/>
            <a:ext cx="5851924" cy="2908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5366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110D59C3-B92A-C9B2-004B-7DBE9CE9A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09" y="2810361"/>
            <a:ext cx="5779225" cy="2927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Partial Circle 21">
            <a:extLst>
              <a:ext uri="{FF2B5EF4-FFF2-40B4-BE49-F238E27FC236}">
                <a16:creationId xmlns:a16="http://schemas.microsoft.com/office/drawing/2014/main" id="{733397EF-1A5A-77A4-DFB6-A41884FD83F8}"/>
              </a:ext>
            </a:extLst>
          </p:cNvPr>
          <p:cNvSpPr/>
          <p:nvPr/>
        </p:nvSpPr>
        <p:spPr>
          <a:xfrm>
            <a:off x="270309" y="152399"/>
            <a:ext cx="1887672" cy="1800445"/>
          </a:xfrm>
          <a:prstGeom prst="pie">
            <a:avLst>
              <a:gd name="adj1" fmla="val 9030995"/>
              <a:gd name="adj2" fmla="val 1820701"/>
            </a:avLst>
          </a:prstGeom>
          <a:solidFill>
            <a:srgbClr val="FFFFFF">
              <a:alpha val="67843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>
              <a:solidFill>
                <a:schemeClr val="tx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B549FC1-F485-40E2-65F6-2179A8B8B227}"/>
              </a:ext>
            </a:extLst>
          </p:cNvPr>
          <p:cNvGrpSpPr/>
          <p:nvPr/>
        </p:nvGrpSpPr>
        <p:grpSpPr>
          <a:xfrm>
            <a:off x="6232894" y="2810361"/>
            <a:ext cx="5779225" cy="2927955"/>
            <a:chOff x="6232894" y="2810361"/>
            <a:chExt cx="5779225" cy="2927955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2586BAF8-C667-3EFF-6A04-C80AC1C2C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32894" y="2810361"/>
              <a:ext cx="5779225" cy="292795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1D18DAE-598C-4617-0BCC-2A4C9C54B466}"/>
                </a:ext>
              </a:extLst>
            </p:cNvPr>
            <p:cNvSpPr txBox="1"/>
            <p:nvPr/>
          </p:nvSpPr>
          <p:spPr>
            <a:xfrm>
              <a:off x="7000876" y="3061482"/>
              <a:ext cx="502444" cy="238363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b="1" dirty="0" err="1">
                  <a:solidFill>
                    <a:srgbClr val="7030A0"/>
                  </a:solidFill>
                </a:rPr>
                <a:t>S</a:t>
              </a:r>
              <a:r>
                <a:rPr lang="en-US" sz="800" b="1" dirty="0" err="1">
                  <a:solidFill>
                    <a:srgbClr val="00B0F0"/>
                  </a:solidFill>
                </a:rPr>
                <a:t>i</a:t>
              </a:r>
              <a:r>
                <a:rPr lang="en-US" sz="800" b="1" dirty="0" err="1">
                  <a:solidFill>
                    <a:srgbClr val="FFC000"/>
                  </a:solidFill>
                </a:rPr>
                <a:t>C</a:t>
              </a:r>
              <a:r>
                <a:rPr lang="en-US" sz="800" b="1" dirty="0" err="1">
                  <a:solidFill>
                    <a:srgbClr val="FF0000"/>
                  </a:solidFill>
                </a:rPr>
                <a:t>O</a:t>
              </a:r>
              <a:r>
                <a:rPr lang="en-US" sz="800" b="1" dirty="0">
                  <a:solidFill>
                    <a:srgbClr val="FF0000"/>
                  </a:solidFill>
                </a:rPr>
                <a:t>  </a:t>
              </a:r>
              <a:endParaRPr lang="en-GB" sz="800" dirty="0"/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8B452BE-B5D5-26A9-37AD-51744437298C}"/>
              </a:ext>
            </a:extLst>
          </p:cNvPr>
          <p:cNvCxnSpPr/>
          <p:nvPr/>
        </p:nvCxnSpPr>
        <p:spPr>
          <a:xfrm flipV="1">
            <a:off x="-107890" y="641624"/>
            <a:ext cx="12299890" cy="3333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416C2D98-4C41-A671-C3EC-1AA066A683A4}"/>
              </a:ext>
            </a:extLst>
          </p:cNvPr>
          <p:cNvSpPr txBox="1"/>
          <p:nvPr/>
        </p:nvSpPr>
        <p:spPr>
          <a:xfrm>
            <a:off x="4556985" y="1312837"/>
            <a:ext cx="8290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Hoop stresses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EA3684A-A051-22BC-A51D-9DA92ADEA852}"/>
              </a:ext>
            </a:extLst>
          </p:cNvPr>
          <p:cNvSpPr txBox="1"/>
          <p:nvPr/>
        </p:nvSpPr>
        <p:spPr>
          <a:xfrm>
            <a:off x="2073907" y="75201"/>
            <a:ext cx="8290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8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Results</a:t>
            </a:r>
            <a:endParaRPr lang="en-GB" sz="28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5C0F658-094C-DE8B-D4E9-C6FB514A0D17}"/>
              </a:ext>
            </a:extLst>
          </p:cNvPr>
          <p:cNvGrpSpPr/>
          <p:nvPr/>
        </p:nvGrpSpPr>
        <p:grpSpPr>
          <a:xfrm>
            <a:off x="275771" y="152400"/>
            <a:ext cx="2351327" cy="1825040"/>
            <a:chOff x="3570535" y="1500406"/>
            <a:chExt cx="6333977" cy="491627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BB72BF5-374D-828A-55AF-3B028455F0B9}"/>
                </a:ext>
              </a:extLst>
            </p:cNvPr>
            <p:cNvGrpSpPr/>
            <p:nvPr/>
          </p:nvGrpSpPr>
          <p:grpSpPr>
            <a:xfrm>
              <a:off x="3570535" y="1500406"/>
              <a:ext cx="5050930" cy="4916270"/>
              <a:chOff x="5428933" y="1595949"/>
              <a:chExt cx="4448053" cy="4468917"/>
            </a:xfrm>
          </p:grpSpPr>
          <p:sp>
            <p:nvSpPr>
              <p:cNvPr id="11" name="Partial Circle 10">
                <a:extLst>
                  <a:ext uri="{FF2B5EF4-FFF2-40B4-BE49-F238E27FC236}">
                    <a16:creationId xmlns:a16="http://schemas.microsoft.com/office/drawing/2014/main" id="{BBB6A868-A488-4263-E210-A266D41DFB25}"/>
                  </a:ext>
                </a:extLst>
              </p:cNvPr>
              <p:cNvSpPr/>
              <p:nvPr/>
            </p:nvSpPr>
            <p:spPr>
              <a:xfrm>
                <a:off x="5428933" y="1595949"/>
                <a:ext cx="4408693" cy="4408693"/>
              </a:xfrm>
              <a:prstGeom prst="pie">
                <a:avLst>
                  <a:gd name="adj1" fmla="val 9030995"/>
                  <a:gd name="adj2" fmla="val 162000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Partial Circle 11">
                <a:extLst>
                  <a:ext uri="{FF2B5EF4-FFF2-40B4-BE49-F238E27FC236}">
                    <a16:creationId xmlns:a16="http://schemas.microsoft.com/office/drawing/2014/main" id="{214BC5F9-CE2A-0B01-92BF-C0508F83705C}"/>
                  </a:ext>
                </a:extLst>
              </p:cNvPr>
              <p:cNvSpPr/>
              <p:nvPr/>
            </p:nvSpPr>
            <p:spPr>
              <a:xfrm rot="7189883">
                <a:off x="5514410" y="1620875"/>
                <a:ext cx="4358837" cy="4358839"/>
              </a:xfrm>
              <a:prstGeom prst="pie">
                <a:avLst>
                  <a:gd name="adj1" fmla="val 9030995"/>
                  <a:gd name="adj2" fmla="val 1620604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Partial Circle 12">
                <a:extLst>
                  <a:ext uri="{FF2B5EF4-FFF2-40B4-BE49-F238E27FC236}">
                    <a16:creationId xmlns:a16="http://schemas.microsoft.com/office/drawing/2014/main" id="{F5E9D597-70AE-563B-A87C-A5CB26D8B778}"/>
                  </a:ext>
                </a:extLst>
              </p:cNvPr>
              <p:cNvSpPr/>
              <p:nvPr/>
            </p:nvSpPr>
            <p:spPr>
              <a:xfrm rot="14402957">
                <a:off x="5468293" y="1656173"/>
                <a:ext cx="4408693" cy="4408693"/>
              </a:xfrm>
              <a:prstGeom prst="pie">
                <a:avLst>
                  <a:gd name="adj1" fmla="val 9030995"/>
                  <a:gd name="adj2" fmla="val 1620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 dirty="0">
                  <a:solidFill>
                    <a:schemeClr val="accent1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6414609-8085-5C62-ED2B-E42C90634A63}"/>
                </a:ext>
              </a:extLst>
            </p:cNvPr>
            <p:cNvSpPr txBox="1"/>
            <p:nvPr/>
          </p:nvSpPr>
          <p:spPr>
            <a:xfrm>
              <a:off x="3836350" y="2818272"/>
              <a:ext cx="1979018" cy="994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Cost</a:t>
              </a:r>
              <a:endParaRPr lang="en-GB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9BA6477-525D-4940-6E44-AF0685D9C0D0}"/>
                </a:ext>
              </a:extLst>
            </p:cNvPr>
            <p:cNvSpPr txBox="1"/>
            <p:nvPr/>
          </p:nvSpPr>
          <p:spPr>
            <a:xfrm>
              <a:off x="6221998" y="2314054"/>
              <a:ext cx="2310018" cy="1616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Stored Magnetic Energy</a:t>
              </a:r>
              <a:endParaRPr lang="en-GB" sz="1100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FE0EED2-F5F4-3EF8-06F9-C04882CE364B}"/>
                </a:ext>
              </a:extLst>
            </p:cNvPr>
            <p:cNvSpPr txBox="1"/>
            <p:nvPr/>
          </p:nvSpPr>
          <p:spPr>
            <a:xfrm>
              <a:off x="4849503" y="4949594"/>
              <a:ext cx="5055009" cy="829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Stresses</a:t>
              </a:r>
              <a:endParaRPr lang="en-GB" sz="1400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</p:grpSp>
      <p:sp>
        <p:nvSpPr>
          <p:cNvPr id="52" name="Partial Circle 51">
            <a:extLst>
              <a:ext uri="{FF2B5EF4-FFF2-40B4-BE49-F238E27FC236}">
                <a16:creationId xmlns:a16="http://schemas.microsoft.com/office/drawing/2014/main" id="{9A414F0E-146C-3C22-6FC0-780A4DC72E90}"/>
              </a:ext>
            </a:extLst>
          </p:cNvPr>
          <p:cNvSpPr/>
          <p:nvPr/>
        </p:nvSpPr>
        <p:spPr>
          <a:xfrm>
            <a:off x="261153" y="142604"/>
            <a:ext cx="1896828" cy="1810240"/>
          </a:xfrm>
          <a:prstGeom prst="pie">
            <a:avLst>
              <a:gd name="adj1" fmla="val 9030995"/>
              <a:gd name="adj2" fmla="val 1820701"/>
            </a:avLst>
          </a:prstGeom>
          <a:solidFill>
            <a:srgbClr val="FFFFFF">
              <a:alpha val="67843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49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6EFA56-C48A-B1A4-F354-2295AA740388}"/>
              </a:ext>
            </a:extLst>
          </p:cNvPr>
          <p:cNvCxnSpPr/>
          <p:nvPr/>
        </p:nvCxnSpPr>
        <p:spPr>
          <a:xfrm flipV="1">
            <a:off x="-107890" y="641624"/>
            <a:ext cx="12299890" cy="3333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95C0F658-094C-DE8B-D4E9-C6FB514A0D17}"/>
              </a:ext>
            </a:extLst>
          </p:cNvPr>
          <p:cNvGrpSpPr/>
          <p:nvPr/>
        </p:nvGrpSpPr>
        <p:grpSpPr>
          <a:xfrm>
            <a:off x="275771" y="152400"/>
            <a:ext cx="2351327" cy="1825040"/>
            <a:chOff x="3570535" y="1500406"/>
            <a:chExt cx="6333976" cy="491627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BB72BF5-374D-828A-55AF-3B028455F0B9}"/>
                </a:ext>
              </a:extLst>
            </p:cNvPr>
            <p:cNvGrpSpPr/>
            <p:nvPr/>
          </p:nvGrpSpPr>
          <p:grpSpPr>
            <a:xfrm>
              <a:off x="3570535" y="1500406"/>
              <a:ext cx="5050930" cy="4916270"/>
              <a:chOff x="5428933" y="1595949"/>
              <a:chExt cx="4448053" cy="4468917"/>
            </a:xfrm>
          </p:grpSpPr>
          <p:sp>
            <p:nvSpPr>
              <p:cNvPr id="11" name="Partial Circle 10">
                <a:extLst>
                  <a:ext uri="{FF2B5EF4-FFF2-40B4-BE49-F238E27FC236}">
                    <a16:creationId xmlns:a16="http://schemas.microsoft.com/office/drawing/2014/main" id="{BBB6A868-A488-4263-E210-A266D41DFB25}"/>
                  </a:ext>
                </a:extLst>
              </p:cNvPr>
              <p:cNvSpPr/>
              <p:nvPr/>
            </p:nvSpPr>
            <p:spPr>
              <a:xfrm>
                <a:off x="5428933" y="1595949"/>
                <a:ext cx="4408693" cy="4408693"/>
              </a:xfrm>
              <a:prstGeom prst="pie">
                <a:avLst>
                  <a:gd name="adj1" fmla="val 9030995"/>
                  <a:gd name="adj2" fmla="val 1620000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Partial Circle 11">
                <a:extLst>
                  <a:ext uri="{FF2B5EF4-FFF2-40B4-BE49-F238E27FC236}">
                    <a16:creationId xmlns:a16="http://schemas.microsoft.com/office/drawing/2014/main" id="{214BC5F9-CE2A-0B01-92BF-C0508F83705C}"/>
                  </a:ext>
                </a:extLst>
              </p:cNvPr>
              <p:cNvSpPr/>
              <p:nvPr/>
            </p:nvSpPr>
            <p:spPr>
              <a:xfrm rot="7189883">
                <a:off x="5514410" y="1620875"/>
                <a:ext cx="4358837" cy="4358839"/>
              </a:xfrm>
              <a:prstGeom prst="pie">
                <a:avLst>
                  <a:gd name="adj1" fmla="val 9030995"/>
                  <a:gd name="adj2" fmla="val 1620604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Partial Circle 12">
                <a:extLst>
                  <a:ext uri="{FF2B5EF4-FFF2-40B4-BE49-F238E27FC236}">
                    <a16:creationId xmlns:a16="http://schemas.microsoft.com/office/drawing/2014/main" id="{F5E9D597-70AE-563B-A87C-A5CB26D8B778}"/>
                  </a:ext>
                </a:extLst>
              </p:cNvPr>
              <p:cNvSpPr/>
              <p:nvPr/>
            </p:nvSpPr>
            <p:spPr>
              <a:xfrm rot="14402957">
                <a:off x="5468293" y="1656173"/>
                <a:ext cx="4408693" cy="4408693"/>
              </a:xfrm>
              <a:prstGeom prst="pie">
                <a:avLst>
                  <a:gd name="adj1" fmla="val 9030995"/>
                  <a:gd name="adj2" fmla="val 16200000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7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6414609-8085-5C62-ED2B-E42C90634A63}"/>
                </a:ext>
              </a:extLst>
            </p:cNvPr>
            <p:cNvSpPr txBox="1"/>
            <p:nvPr/>
          </p:nvSpPr>
          <p:spPr>
            <a:xfrm>
              <a:off x="3836350" y="2818272"/>
              <a:ext cx="1979018" cy="9949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Cost</a:t>
              </a:r>
              <a:endParaRPr lang="en-GB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9BA6477-525D-4940-6E44-AF0685D9C0D0}"/>
                </a:ext>
              </a:extLst>
            </p:cNvPr>
            <p:cNvSpPr txBox="1"/>
            <p:nvPr/>
          </p:nvSpPr>
          <p:spPr>
            <a:xfrm>
              <a:off x="6221998" y="2314054"/>
              <a:ext cx="2310018" cy="1616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100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Stored Magnetic Energy</a:t>
              </a:r>
              <a:endParaRPr lang="en-GB" sz="1100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FE0EED2-F5F4-3EF8-06F9-C04882CE364B}"/>
                </a:ext>
              </a:extLst>
            </p:cNvPr>
            <p:cNvSpPr txBox="1"/>
            <p:nvPr/>
          </p:nvSpPr>
          <p:spPr>
            <a:xfrm>
              <a:off x="4849502" y="4949594"/>
              <a:ext cx="5055009" cy="829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b="1" dirty="0">
                  <a:solidFill>
                    <a:schemeClr val="bg1"/>
                  </a:solidFill>
                  <a:latin typeface="Cooper Black" panose="0208090404030B020404" pitchFamily="18" charset="0"/>
                </a:rPr>
                <a:t>Stresses</a:t>
              </a:r>
              <a:endParaRPr lang="en-GB" sz="1400" b="1" dirty="0">
                <a:solidFill>
                  <a:schemeClr val="bg1"/>
                </a:solidFill>
                <a:latin typeface="Cooper Black" panose="0208090404030B020404" pitchFamily="18" charset="0"/>
              </a:endParaRPr>
            </a:p>
          </p:txBody>
        </p:sp>
      </p:grpSp>
      <p:sp>
        <p:nvSpPr>
          <p:cNvPr id="2" name="Partial Circle 1">
            <a:extLst>
              <a:ext uri="{FF2B5EF4-FFF2-40B4-BE49-F238E27FC236}">
                <a16:creationId xmlns:a16="http://schemas.microsoft.com/office/drawing/2014/main" id="{C31E1519-9DAC-43A0-30FC-E84C0A29B922}"/>
              </a:ext>
            </a:extLst>
          </p:cNvPr>
          <p:cNvSpPr/>
          <p:nvPr/>
        </p:nvSpPr>
        <p:spPr>
          <a:xfrm>
            <a:off x="270309" y="152399"/>
            <a:ext cx="1887672" cy="1800445"/>
          </a:xfrm>
          <a:prstGeom prst="pie">
            <a:avLst>
              <a:gd name="adj1" fmla="val 9030995"/>
              <a:gd name="adj2" fmla="val 1820701"/>
            </a:avLst>
          </a:prstGeom>
          <a:solidFill>
            <a:srgbClr val="FFFFFF">
              <a:alpha val="67843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700" dirty="0">
              <a:solidFill>
                <a:schemeClr val="tx1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BCF00CF-B757-F153-3776-A09A5C13A111}"/>
              </a:ext>
            </a:extLst>
          </p:cNvPr>
          <p:cNvGrpSpPr/>
          <p:nvPr/>
        </p:nvGrpSpPr>
        <p:grpSpPr>
          <a:xfrm>
            <a:off x="374448" y="2412380"/>
            <a:ext cx="5482939" cy="3502064"/>
            <a:chOff x="374448" y="2412380"/>
            <a:chExt cx="5482939" cy="350206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E0433A2-36A9-62D3-277B-E9D05DE22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4448" y="2412380"/>
              <a:ext cx="5482939" cy="156655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E6AD688C-1583-2957-B25B-CF7A52E6C8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4448" y="4214205"/>
              <a:ext cx="5482939" cy="170023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2E7E68B-799F-D5A7-C51E-B00A0CFE6C2F}"/>
              </a:ext>
            </a:extLst>
          </p:cNvPr>
          <p:cNvGrpSpPr/>
          <p:nvPr/>
        </p:nvGrpSpPr>
        <p:grpSpPr>
          <a:xfrm>
            <a:off x="6219123" y="2412380"/>
            <a:ext cx="5482939" cy="3502064"/>
            <a:chOff x="6219123" y="2412380"/>
            <a:chExt cx="5482939" cy="3502064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43DB082-CE5A-4BBA-894F-DA152582C43C}"/>
                </a:ext>
              </a:extLst>
            </p:cNvPr>
            <p:cNvGrpSpPr/>
            <p:nvPr/>
          </p:nvGrpSpPr>
          <p:grpSpPr>
            <a:xfrm>
              <a:off x="6219123" y="2412380"/>
              <a:ext cx="5482939" cy="3502064"/>
              <a:chOff x="6219123" y="2412380"/>
              <a:chExt cx="5482939" cy="3502064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177160E6-04E1-3965-25B9-BA29160E13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219123" y="2412380"/>
                <a:ext cx="5482939" cy="1566554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AF51B8D2-2D22-583C-3813-99239CD063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219123" y="4214205"/>
                <a:ext cx="5482939" cy="1700239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solidFill>
                  <a:srgbClr val="FFFFFF"/>
                </a:solidFill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C62B6E1-34D5-79BD-F452-A7F32AC38BFB}"/>
                </a:ext>
              </a:extLst>
            </p:cNvPr>
            <p:cNvSpPr txBox="1"/>
            <p:nvPr/>
          </p:nvSpPr>
          <p:spPr>
            <a:xfrm>
              <a:off x="6896101" y="2913845"/>
              <a:ext cx="502444" cy="238363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b="1" dirty="0" err="1">
                  <a:solidFill>
                    <a:srgbClr val="7030A0"/>
                  </a:solidFill>
                </a:rPr>
                <a:t>S</a:t>
              </a:r>
              <a:r>
                <a:rPr lang="en-US" sz="800" b="1" dirty="0" err="1">
                  <a:solidFill>
                    <a:srgbClr val="00B0F0"/>
                  </a:solidFill>
                </a:rPr>
                <a:t>i</a:t>
              </a:r>
              <a:r>
                <a:rPr lang="en-US" sz="800" b="1" dirty="0" err="1">
                  <a:solidFill>
                    <a:srgbClr val="FFC000"/>
                  </a:solidFill>
                </a:rPr>
                <a:t>C</a:t>
              </a:r>
              <a:r>
                <a:rPr lang="en-US" sz="800" b="1" dirty="0" err="1">
                  <a:solidFill>
                    <a:srgbClr val="FF0000"/>
                  </a:solidFill>
                </a:rPr>
                <a:t>O</a:t>
              </a:r>
              <a:r>
                <a:rPr lang="en-US" sz="800" b="1" dirty="0">
                  <a:solidFill>
                    <a:srgbClr val="FF0000"/>
                  </a:solidFill>
                </a:rPr>
                <a:t>  </a:t>
              </a:r>
              <a:endParaRPr lang="en-GB" sz="8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D882418-8949-DC32-9ABE-87514EE6EF79}"/>
                </a:ext>
              </a:extLst>
            </p:cNvPr>
            <p:cNvSpPr txBox="1"/>
            <p:nvPr/>
          </p:nvSpPr>
          <p:spPr>
            <a:xfrm>
              <a:off x="6958014" y="4785508"/>
              <a:ext cx="502444" cy="238363"/>
            </a:xfrm>
            <a:prstGeom prst="round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b="1" dirty="0" err="1">
                  <a:solidFill>
                    <a:srgbClr val="7030A0"/>
                  </a:solidFill>
                </a:rPr>
                <a:t>S</a:t>
              </a:r>
              <a:r>
                <a:rPr lang="en-US" sz="800" b="1" dirty="0" err="1">
                  <a:solidFill>
                    <a:srgbClr val="00B0F0"/>
                  </a:solidFill>
                </a:rPr>
                <a:t>i</a:t>
              </a:r>
              <a:r>
                <a:rPr lang="en-US" sz="800" b="1" dirty="0" err="1">
                  <a:solidFill>
                    <a:srgbClr val="FFC000"/>
                  </a:solidFill>
                </a:rPr>
                <a:t>C</a:t>
              </a:r>
              <a:r>
                <a:rPr lang="en-US" sz="800" b="1" dirty="0" err="1">
                  <a:solidFill>
                    <a:srgbClr val="FF0000"/>
                  </a:solidFill>
                </a:rPr>
                <a:t>O</a:t>
              </a:r>
              <a:r>
                <a:rPr lang="en-US" sz="800" b="1" dirty="0">
                  <a:solidFill>
                    <a:srgbClr val="FF0000"/>
                  </a:solidFill>
                </a:rPr>
                <a:t>  </a:t>
              </a:r>
              <a:endParaRPr lang="en-GB" sz="800" dirty="0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1008273-A81F-BC0C-2759-27D2F7034409}"/>
              </a:ext>
            </a:extLst>
          </p:cNvPr>
          <p:cNvSpPr txBox="1"/>
          <p:nvPr/>
        </p:nvSpPr>
        <p:spPr>
          <a:xfrm>
            <a:off x="665866" y="2383352"/>
            <a:ext cx="1078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Tensile</a:t>
            </a:r>
            <a:endParaRPr lang="en-GB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FC6D36A-7383-3719-1C89-06AB359BF7C8}"/>
              </a:ext>
            </a:extLst>
          </p:cNvPr>
          <p:cNvSpPr txBox="1"/>
          <p:nvPr/>
        </p:nvSpPr>
        <p:spPr>
          <a:xfrm>
            <a:off x="610581" y="4200632"/>
            <a:ext cx="1723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Compressive</a:t>
            </a:r>
            <a:endParaRPr lang="en-GB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96BA6CF-C3AF-49DB-E445-DF5119706589}"/>
              </a:ext>
            </a:extLst>
          </p:cNvPr>
          <p:cNvSpPr txBox="1"/>
          <p:nvPr/>
        </p:nvSpPr>
        <p:spPr>
          <a:xfrm>
            <a:off x="4556985" y="1312837"/>
            <a:ext cx="8290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Radial stresses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911F681-43DC-6B31-016F-ED7658CE9EB1}"/>
              </a:ext>
            </a:extLst>
          </p:cNvPr>
          <p:cNvSpPr txBox="1"/>
          <p:nvPr/>
        </p:nvSpPr>
        <p:spPr>
          <a:xfrm>
            <a:off x="2073907" y="75201"/>
            <a:ext cx="8290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8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Results</a:t>
            </a:r>
            <a:endParaRPr lang="en-GB" sz="28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29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05B8FBF-9020-1343-2FF9-2A84ADB78D3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34316" y="2080260"/>
            <a:ext cx="11723368" cy="3604896"/>
          </a:xfrm>
        </p:spPr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How to best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iterate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 with beam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optics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 </a:t>
            </a:r>
          </a:p>
          <a:p>
            <a:pPr marL="971550" lvl="1" indent="-571500"/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(Ex. constrain the feasible peak field on axis for an allowed space)</a:t>
            </a:r>
          </a:p>
          <a:p>
            <a:pPr marL="971550" lvl="1" indent="-571500"/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Set of guidelines for coil dimensions (Ex. Longer over thicker)</a:t>
            </a:r>
          </a:p>
          <a:p>
            <a:pPr marL="571500" indent="-571500">
              <a:buFont typeface="+mj-lt"/>
              <a:buAutoNum type="romanUcPeriod"/>
            </a:pPr>
            <a:endParaRPr lang="en-US" sz="2400" dirty="0">
              <a:solidFill>
                <a:schemeClr val="tx2">
                  <a:lumMod val="75000"/>
                </a:schemeClr>
              </a:solidFill>
              <a:latin typeface="Montserrat" panose="00000500000000000000" pitchFamily="2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How to best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optimize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 a configuration of </a:t>
            </a:r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solenoids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 given a desired on-axis field. </a:t>
            </a:r>
          </a:p>
          <a:p>
            <a:pPr marL="971550" lvl="1" indent="-571500"/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US-MAP Solenoids display big challenges such as 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large stresses, forces, stored energy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Montserrat" panose="00000500000000000000" pitchFamily="2" charset="0"/>
              </a:rPr>
              <a:t>…</a:t>
            </a:r>
          </a:p>
          <a:p>
            <a:endParaRPr lang="en-GB" sz="2400" dirty="0">
              <a:latin typeface="Montserrat" panose="00000500000000000000" pitchFamily="2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7E5C4A-3877-3702-971E-8ACE95DD0B0A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5E60085-469C-41A4-A2F6-6BCB57D680C7}" type="datetime1">
              <a:rPr lang="en-US" smtClean="0"/>
              <a:t>3/13/2024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3EAB53-BA11-80D5-A2F4-1A2CCAD51D7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Cooling Solenoids Optimization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D80976-5B08-B266-DCFD-4E1C29D8A41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7C88BBE-1F50-414C-A873-64244792D046}" type="slidenum">
              <a:rPr lang="en-US" smtClean="0"/>
              <a:t>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0EB028D-CCE9-806B-4755-2C57D046B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59599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DA4CDC5-9A39-5749-E39E-A3F5342C1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51235"/>
            <a:ext cx="12001499" cy="1893258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8A537CBD-529F-5AF3-48AB-08B380E7E31E}"/>
              </a:ext>
            </a:extLst>
          </p:cNvPr>
          <p:cNvGrpSpPr/>
          <p:nvPr/>
        </p:nvGrpSpPr>
        <p:grpSpPr>
          <a:xfrm>
            <a:off x="927066" y="5846899"/>
            <a:ext cx="4396076" cy="679286"/>
            <a:chOff x="645692" y="541358"/>
            <a:chExt cx="4396076" cy="67928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98E2A2B-B092-9666-568F-AA7C4FC51181}"/>
                </a:ext>
              </a:extLst>
            </p:cNvPr>
            <p:cNvSpPr/>
            <p:nvPr/>
          </p:nvSpPr>
          <p:spPr>
            <a:xfrm>
              <a:off x="645692" y="888322"/>
              <a:ext cx="590551" cy="261173"/>
            </a:xfrm>
            <a:prstGeom prst="rect">
              <a:avLst/>
            </a:prstGeom>
            <a:solidFill>
              <a:srgbClr val="E8EEF7"/>
            </a:solidFill>
            <a:ln w="12700">
              <a:solidFill>
                <a:srgbClr val="C5CAC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9775185-E510-CDD5-2BCA-82A24EA6CA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486" t="42548" r="58966" b="52404"/>
            <a:stretch/>
          </p:blipFill>
          <p:spPr>
            <a:xfrm rot="20439928">
              <a:off x="3077673" y="959033"/>
              <a:ext cx="407519" cy="20958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D76D7D4-52D2-14A0-B520-27B32B43B96F}"/>
                </a:ext>
              </a:extLst>
            </p:cNvPr>
            <p:cNvSpPr txBox="1"/>
            <p:nvPr/>
          </p:nvSpPr>
          <p:spPr>
            <a:xfrm>
              <a:off x="2216201" y="541358"/>
              <a:ext cx="1181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pitchFamily="2" charset="0"/>
                </a:rPr>
                <a:t>US-MAP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6DF5BF2-DEB3-F4D3-1EFC-74D311A66C38}"/>
                </a:ext>
              </a:extLst>
            </p:cNvPr>
            <p:cNvSpPr txBox="1"/>
            <p:nvPr/>
          </p:nvSpPr>
          <p:spPr>
            <a:xfrm>
              <a:off x="1299205" y="840427"/>
              <a:ext cx="14549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pitchFamily="2" charset="0"/>
                </a:rPr>
                <a:t>coil </a:t>
              </a:r>
              <a:r>
                <a:rPr lang="en-US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pitchFamily="2" charset="0"/>
                </a:rPr>
                <a:t>geom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9ABBB26-CB8D-055C-B7F0-5711782CBB0E}"/>
                    </a:ext>
                  </a:extLst>
                </p:cNvPr>
                <p:cNvSpPr txBox="1"/>
                <p:nvPr/>
              </p:nvSpPr>
              <p:spPr>
                <a:xfrm>
                  <a:off x="3586826" y="851312"/>
                  <a:ext cx="145494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a14:m>
                  <a:r>
                    <a:rPr lang="en-GB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Montserrat" panose="00000500000000000000" pitchFamily="2" charset="0"/>
                    </a:rPr>
                    <a:t> on axis</a:t>
                  </a: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9ABBB26-CB8D-055C-B7F0-5711782CBB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86826" y="851312"/>
                  <a:ext cx="1454942" cy="369332"/>
                </a:xfrm>
                <a:prstGeom prst="rect">
                  <a:avLst/>
                </a:prstGeom>
                <a:blipFill>
                  <a:blip r:embed="rId3"/>
                  <a:stretch>
                    <a:fillRect t="-8197" b="-2623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1E51EEC-D9E1-6106-6AB0-EE219F852E70}"/>
              </a:ext>
            </a:extLst>
          </p:cNvPr>
          <p:cNvSpPr txBox="1"/>
          <p:nvPr/>
        </p:nvSpPr>
        <p:spPr>
          <a:xfrm>
            <a:off x="248837" y="331815"/>
            <a:ext cx="82904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4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Example: </a:t>
            </a:r>
            <a:r>
              <a:rPr lang="it-IT" sz="24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on-axis field 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and </a:t>
            </a:r>
            <a:r>
              <a:rPr lang="it-IT" sz="24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coil geometry 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comparison using </a:t>
            </a:r>
            <a:r>
              <a:rPr lang="it-IT" sz="24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minimum hoop stress </a:t>
            </a:r>
            <a:r>
              <a:rPr lang="it-IT" sz="24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</a:rPr>
              <a:t>solutions</a:t>
            </a:r>
            <a:endParaRPr lang="en-GB" sz="24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B78BF70-272F-CF16-18D1-F57028E555E3}"/>
              </a:ext>
            </a:extLst>
          </p:cNvPr>
          <p:cNvGrpSpPr/>
          <p:nvPr/>
        </p:nvGrpSpPr>
        <p:grpSpPr>
          <a:xfrm>
            <a:off x="0" y="3663865"/>
            <a:ext cx="12001499" cy="2903480"/>
            <a:chOff x="0" y="3663865"/>
            <a:chExt cx="12001499" cy="290348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B41C632D-69C3-0041-C1E1-FEC6861899DD}"/>
                </a:ext>
              </a:extLst>
            </p:cNvPr>
            <p:cNvGrpSpPr/>
            <p:nvPr/>
          </p:nvGrpSpPr>
          <p:grpSpPr>
            <a:xfrm>
              <a:off x="0" y="3940864"/>
              <a:ext cx="12001499" cy="2626481"/>
              <a:chOff x="0" y="3682075"/>
              <a:chExt cx="12001499" cy="2626481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6221EA12-59DE-D0BA-B52F-B9474A1383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3682075"/>
                <a:ext cx="12001499" cy="1893258"/>
              </a:xfrm>
              <a:prstGeom prst="rect">
                <a:avLst/>
              </a:prstGeom>
            </p:spPr>
          </p:pic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6BEDFCEA-6395-C151-DD7F-8CD3FE3A5FA0}"/>
                  </a:ext>
                </a:extLst>
              </p:cNvPr>
              <p:cNvGrpSpPr/>
              <p:nvPr/>
            </p:nvGrpSpPr>
            <p:grpSpPr>
              <a:xfrm>
                <a:off x="7205285" y="5547701"/>
                <a:ext cx="4341608" cy="760855"/>
                <a:chOff x="585410" y="5566751"/>
                <a:chExt cx="4341608" cy="760855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CB475168-58D4-9546-DA42-D9B0F2DB0938}"/>
                    </a:ext>
                  </a:extLst>
                </p:cNvPr>
                <p:cNvSpPr/>
                <p:nvPr/>
              </p:nvSpPr>
              <p:spPr>
                <a:xfrm>
                  <a:off x="585410" y="5975374"/>
                  <a:ext cx="590551" cy="261173"/>
                </a:xfrm>
                <a:prstGeom prst="rect">
                  <a:avLst/>
                </a:prstGeom>
                <a:solidFill>
                  <a:srgbClr val="FF8D37">
                    <a:alpha val="65098"/>
                  </a:srgbClr>
                </a:solidFill>
                <a:ln w="12700">
                  <a:solidFill>
                    <a:srgbClr val="ED4705">
                      <a:alpha val="69804"/>
                    </a:srgb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18853F07-6EE3-316A-6452-83E4C674D8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77770" y="6123295"/>
                  <a:ext cx="377825" cy="0"/>
                </a:xfrm>
                <a:prstGeom prst="line">
                  <a:avLst/>
                </a:prstGeom>
                <a:ln>
                  <a:solidFill>
                    <a:srgbClr val="F44400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16747FC7-7651-E2D5-644B-28AEFF660FF3}"/>
                    </a:ext>
                  </a:extLst>
                </p:cNvPr>
                <p:cNvSpPr txBox="1"/>
                <p:nvPr/>
              </p:nvSpPr>
              <p:spPr>
                <a:xfrm>
                  <a:off x="2353712" y="5566751"/>
                  <a:ext cx="1007270" cy="408623"/>
                </a:xfrm>
                <a:prstGeom prst="round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b="1" dirty="0" err="1">
                      <a:solidFill>
                        <a:srgbClr val="7030A0"/>
                      </a:solidFill>
                      <a:latin typeface="Montserrat" panose="00000500000000000000" pitchFamily="2" charset="0"/>
                    </a:rPr>
                    <a:t>S</a:t>
                  </a:r>
                  <a:r>
                    <a:rPr lang="en-US" b="1" dirty="0" err="1">
                      <a:solidFill>
                        <a:srgbClr val="00B0F0"/>
                      </a:solidFill>
                      <a:latin typeface="Montserrat" panose="00000500000000000000" pitchFamily="2" charset="0"/>
                    </a:rPr>
                    <a:t>i</a:t>
                  </a:r>
                  <a:r>
                    <a:rPr lang="en-US" b="1" dirty="0" err="1">
                      <a:solidFill>
                        <a:srgbClr val="FFC000"/>
                      </a:solidFill>
                      <a:latin typeface="Montserrat" panose="00000500000000000000" pitchFamily="2" charset="0"/>
                    </a:rPr>
                    <a:t>C</a:t>
                  </a:r>
                  <a:r>
                    <a:rPr lang="en-US" b="1" dirty="0" err="1">
                      <a:solidFill>
                        <a:srgbClr val="FF0000"/>
                      </a:solidFill>
                      <a:latin typeface="Montserrat" panose="00000500000000000000" pitchFamily="2" charset="0"/>
                    </a:rPr>
                    <a:t>O</a:t>
                  </a:r>
                  <a:r>
                    <a:rPr lang="en-US" b="1" dirty="0">
                      <a:solidFill>
                        <a:srgbClr val="FF0000"/>
                      </a:solidFill>
                      <a:latin typeface="Montserrat" panose="00000500000000000000" pitchFamily="2" charset="0"/>
                    </a:rPr>
                    <a:t>  </a:t>
                  </a:r>
                  <a:endParaRPr lang="en-GB" dirty="0">
                    <a:latin typeface="Montserrat" panose="00000500000000000000" pitchFamily="2" charset="0"/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5" name="TextBox 24">
                      <a:extLst>
                        <a:ext uri="{FF2B5EF4-FFF2-40B4-BE49-F238E27FC236}">
                          <a16:creationId xmlns:a16="http://schemas.microsoft.com/office/drawing/2014/main" id="{2DF0C673-088F-322B-6A0A-8C7B1C7B590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472076" y="5958274"/>
                      <a:ext cx="1454942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l"/>
                      <a14:m>
                        <m:oMath xmlns:m="http://schemas.openxmlformats.org/officeDocument/2006/math">
                          <m:sSub>
                            <m:sSubPr>
                              <m:ctrlPr>
                                <a:rPr lang="it-IT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oMath>
                      </a14:m>
                      <a:r>
                        <a:rPr lang="en-GB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ontserrat" panose="00000500000000000000" pitchFamily="2" charset="0"/>
                        </a:rPr>
                        <a:t> on axis</a:t>
                      </a:r>
                    </a:p>
                  </p:txBody>
                </p:sp>
              </mc:Choice>
              <mc:Fallback xmlns="">
                <p:sp>
                  <p:nvSpPr>
                    <p:cNvPr id="25" name="TextBox 24">
                      <a:extLst>
                        <a:ext uri="{FF2B5EF4-FFF2-40B4-BE49-F238E27FC236}">
                          <a16:creationId xmlns:a16="http://schemas.microsoft.com/office/drawing/2014/main" id="{2DF0C673-088F-322B-6A0A-8C7B1C7B590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472076" y="5958274"/>
                      <a:ext cx="1454942" cy="369332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t="-8333" b="-28333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5E666CEF-43F2-66B1-6D95-4113543E0145}"/>
                    </a:ext>
                  </a:extLst>
                </p:cNvPr>
                <p:cNvSpPr txBox="1"/>
                <p:nvPr/>
              </p:nvSpPr>
              <p:spPr>
                <a:xfrm>
                  <a:off x="1249035" y="5928773"/>
                  <a:ext cx="145494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Montserrat" panose="00000500000000000000" pitchFamily="2" charset="0"/>
                    </a:rPr>
                    <a:t>coil </a:t>
                  </a:r>
                  <a:r>
                    <a:rPr lang="en-US" dirty="0" err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Montserrat" panose="00000500000000000000" pitchFamily="2" charset="0"/>
                    </a:rPr>
                    <a:t>geom</a:t>
                  </a:r>
                  <a:endParaRPr lang="en-GB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ontserrat" panose="00000500000000000000" pitchFamily="2" charset="0"/>
                  </a:endParaRPr>
                </a:p>
              </p:txBody>
            </p:sp>
          </p:grp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938FFF5-76FF-6428-DD56-D24455296A6E}"/>
                </a:ext>
              </a:extLst>
            </p:cNvPr>
            <p:cNvSpPr txBox="1"/>
            <p:nvPr/>
          </p:nvSpPr>
          <p:spPr>
            <a:xfrm>
              <a:off x="263746" y="3663865"/>
              <a:ext cx="25077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" panose="00000500000000000000" pitchFamily="2" charset="0"/>
                </a:rPr>
                <a:t>US-MAP + </a:t>
              </a:r>
              <a:r>
                <a:rPr lang="en-US" sz="1200" b="1" dirty="0" err="1">
                  <a:solidFill>
                    <a:srgbClr val="7030A0"/>
                  </a:solidFill>
                  <a:latin typeface="Montserrat" panose="00000500000000000000" pitchFamily="2" charset="0"/>
                </a:rPr>
                <a:t>S</a:t>
              </a:r>
              <a:r>
                <a:rPr lang="en-US" sz="1200" b="1" dirty="0" err="1">
                  <a:solidFill>
                    <a:srgbClr val="00B0F0"/>
                  </a:solidFill>
                  <a:latin typeface="Montserrat" panose="00000500000000000000" pitchFamily="2" charset="0"/>
                </a:rPr>
                <a:t>i</a:t>
              </a:r>
              <a:r>
                <a:rPr lang="en-US" sz="1200" b="1" dirty="0" err="1">
                  <a:solidFill>
                    <a:srgbClr val="FFC000"/>
                  </a:solidFill>
                  <a:latin typeface="Montserrat" panose="00000500000000000000" pitchFamily="2" charset="0"/>
                </a:rPr>
                <a:t>C</a:t>
              </a:r>
              <a:r>
                <a:rPr lang="en-US" sz="1200" b="1" dirty="0" err="1">
                  <a:solidFill>
                    <a:srgbClr val="FF0000"/>
                  </a:solidFill>
                  <a:latin typeface="Montserrat" panose="00000500000000000000" pitchFamily="2" charset="0"/>
                </a:rPr>
                <a:t>O</a:t>
              </a:r>
              <a:r>
                <a:rPr lang="en-US" sz="1200" b="1" dirty="0">
                  <a:solidFill>
                    <a:srgbClr val="FF0000"/>
                  </a:solidFill>
                  <a:latin typeface="Montserrat" panose="00000500000000000000" pitchFamily="2" charset="0"/>
                </a:rPr>
                <a:t>  </a:t>
              </a:r>
              <a:endParaRPr lang="en-GB" sz="1200" dirty="0">
                <a:latin typeface="Montserrat" panose="00000500000000000000" pitchFamily="2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B988CF19-5271-65B3-FC9C-1A8CC6B58430}"/>
              </a:ext>
            </a:extLst>
          </p:cNvPr>
          <p:cNvSpPr txBox="1"/>
          <p:nvPr/>
        </p:nvSpPr>
        <p:spPr>
          <a:xfrm>
            <a:off x="276412" y="1384053"/>
            <a:ext cx="25077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2" charset="0"/>
              </a:rPr>
              <a:t>US-MAP</a:t>
            </a:r>
            <a:endParaRPr lang="en-GB" sz="12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73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2BA1D1-C1FC-C43D-68F2-4F3DD4298D8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5E60085-469C-41A4-A2F6-6BCB57D680C7}" type="datetime1">
              <a:rPr lang="en-US" smtClean="0"/>
              <a:t>3/13/2024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1F1566-7CE5-DEBB-F042-C5DDBA6EDCC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Cooling Solenoids Optimization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CF80E7-9B14-8117-FCDE-1BD7D0FBA09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7C88BBE-1F50-414C-A873-64244792D046}" type="slidenum">
              <a:rPr lang="en-US" smtClean="0"/>
              <a:t>31</a:t>
            </a:fld>
            <a:endParaRPr lang="en-US"/>
          </a:p>
        </p:txBody>
      </p:sp>
      <p:sp>
        <p:nvSpPr>
          <p:cNvPr id="18" name="Title 17">
            <a:extLst>
              <a:ext uri="{FF2B5EF4-FFF2-40B4-BE49-F238E27FC236}">
                <a16:creationId xmlns:a16="http://schemas.microsoft.com/office/drawing/2014/main" id="{6EED51E8-326D-4B57-2F0C-7F36F10DD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New Optics: 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Initial Optimization of Stage 5 and 10 Analysis</a:t>
            </a:r>
            <a:endParaRPr lang="en-GB" sz="2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2E6C6F-25AE-B4B2-0DB2-9E6FB4BB54DE}"/>
              </a:ext>
            </a:extLst>
          </p:cNvPr>
          <p:cNvSpPr txBox="1"/>
          <p:nvPr/>
        </p:nvSpPr>
        <p:spPr>
          <a:xfrm>
            <a:off x="9563465" y="946391"/>
            <a:ext cx="1771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Radial 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Stress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29EAEF-06B9-C0BE-8803-7D6F4DDEB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0569" y="3950500"/>
            <a:ext cx="2411031" cy="25571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21ADD3-7688-6FDF-4DFE-A6AA0F6D1B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6692" y="1386875"/>
            <a:ext cx="2264908" cy="25267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5AFD795-4FD0-973B-C335-CBB26D3CE0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9856" y="2706603"/>
            <a:ext cx="2473479" cy="2687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0209ED2-E40D-66A3-BC91-D2624D0B25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544" y="2680878"/>
            <a:ext cx="2544705" cy="2687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373F6CB-AD4A-0B60-C3F0-C0FAD518AA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5498" y="2695102"/>
            <a:ext cx="2408729" cy="2687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619DA3A-73FD-F9AF-6D3F-3A910081BDCC}"/>
              </a:ext>
            </a:extLst>
          </p:cNvPr>
          <p:cNvSpPr txBox="1"/>
          <p:nvPr/>
        </p:nvSpPr>
        <p:spPr>
          <a:xfrm>
            <a:off x="1030003" y="2279086"/>
            <a:ext cx="17131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Volume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0C5DAB9-AD96-9984-8A88-8428D7871ED3}"/>
                  </a:ext>
                </a:extLst>
              </p:cNvPr>
              <p:cNvSpPr txBox="1"/>
              <p:nvPr/>
            </p:nvSpPr>
            <p:spPr>
              <a:xfrm>
                <a:off x="4248163" y="2246773"/>
                <a:ext cx="76339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accent6">
                                  <a:lumMod val="60000"/>
                                  <a:lumOff val="4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0C5DAB9-AD96-9984-8A88-8428D7871E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163" y="2246773"/>
                <a:ext cx="763398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A08640A3-3ECA-681C-1290-D82CE41BD531}"/>
              </a:ext>
            </a:extLst>
          </p:cNvPr>
          <p:cNvSpPr txBox="1"/>
          <p:nvPr/>
        </p:nvSpPr>
        <p:spPr>
          <a:xfrm>
            <a:off x="6295598" y="2309899"/>
            <a:ext cx="224824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Peak 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Hoop</a:t>
            </a:r>
            <a:r>
              <a:rPr lang="en-GB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 Stress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83239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D487B4-5AFF-911A-43FD-F8E6D8F9CF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88235" y="994814"/>
            <a:ext cx="11097235" cy="4714875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Iteration with beam optics</a:t>
            </a: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Define 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allowed parameter ranges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(peak stresses, fields), and 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complexity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 (more than two solenoids for high field cells? Multiple conductor types?)</a:t>
            </a: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Define 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guideline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 for initial solenoid creation </a:t>
            </a:r>
          </a:p>
          <a:p>
            <a:pPr marL="0" indent="0">
              <a:buNone/>
            </a:pPr>
            <a:endParaRPr lang="en-US" sz="1600" dirty="0">
              <a:solidFill>
                <a:schemeClr val="bg1">
                  <a:lumMod val="50000"/>
                </a:schemeClr>
              </a:solidFill>
              <a:latin typeface="Montserrat" panose="00000500000000000000" pitchFamily="2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Simulation program</a:t>
            </a: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More 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constraints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: RF Cavity sizes, structural and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cryo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 space required around a coil</a:t>
            </a: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Factor in 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off-axis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 field quality</a:t>
            </a: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Integrate 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quench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ontserrat" panose="00000500000000000000" pitchFamily="2" charset="0"/>
              </a:rPr>
              <a:t> detection considerations </a:t>
            </a:r>
          </a:p>
          <a:p>
            <a:pPr marL="0" indent="0">
              <a:buNone/>
            </a:pPr>
            <a:endParaRPr lang="en-US" sz="1100" dirty="0">
              <a:solidFill>
                <a:schemeClr val="bg1">
                  <a:lumMod val="50000"/>
                </a:schemeClr>
              </a:solidFill>
              <a:latin typeface="Montserrat" panose="00000500000000000000" pitchFamily="2" charset="0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40DE40-A0A4-00CE-6FB5-F9A4AAF94F4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52F3F-DC5C-4EC0-908D-6A4AB25B263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9BFC30-D98D-9099-D2B2-11F124DFB6B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1F4A0D-7221-926C-D4B1-78594336B1E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1CC4FA9-5084-8273-0C02-AD69F56AB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Next Steps</a:t>
            </a:r>
            <a:endParaRPr lang="en-GB" sz="3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396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3AEB495-1AB8-2D03-EA50-024A27206C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spc="300" dirty="0">
                <a:solidFill>
                  <a:srgbClr val="276FFF"/>
                </a:solidFill>
                <a:latin typeface="Montserrat" panose="00000500000000000000" pitchFamily="2" charset="0"/>
              </a:rPr>
              <a:t>Thank you!</a:t>
            </a:r>
            <a:br>
              <a:rPr lang="en-US" sz="8000" spc="300" dirty="0">
                <a:solidFill>
                  <a:srgbClr val="276FFF"/>
                </a:solidFill>
                <a:latin typeface="Montserrat" panose="00000500000000000000" pitchFamily="2" charset="0"/>
              </a:rPr>
            </a:br>
            <a:br>
              <a:rPr lang="en-US" sz="8000" spc="300" dirty="0">
                <a:solidFill>
                  <a:srgbClr val="276FFF"/>
                </a:solidFill>
                <a:latin typeface="Montserrat" panose="00000500000000000000" pitchFamily="2" charset="0"/>
              </a:rPr>
            </a:br>
            <a:endParaRPr lang="en-US" sz="8000" spc="300" dirty="0">
              <a:solidFill>
                <a:srgbClr val="276FFF"/>
              </a:solidFill>
              <a:latin typeface="Montserrat" panose="00000500000000000000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EEFA2B-E9AC-24FC-8BEB-32290571274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507163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0D0590-7C0E-4257-9EF6-D007CBA51E6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D31E3F-7C2A-DC1F-9E00-345C9D2ED85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2400" y="6472238"/>
            <a:ext cx="609600" cy="385762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237323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30292-3F30-B55D-FCBB-BB307B044F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7A6C2D0-88CA-4361-A4E1-BA6C66223220}" type="datetime1">
              <a:rPr lang="en-GB" smtClean="0"/>
              <a:t>13/03/2024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21E6DD-3721-562B-97BF-B1E4ACC4A9D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Annual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ECC056-E1BD-DEE0-CEFE-AE805467CD5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CD395F"/>
                </a:solidFill>
                <a:latin typeface="Montserrat" panose="00000500000000000000" pitchFamily="2" charset="0"/>
              </a:rPr>
              <a:t>Simulation Study: Analytic Formulas for a Single Coil</a:t>
            </a:r>
            <a:br>
              <a:rPr lang="it-IT" dirty="0">
                <a:solidFill>
                  <a:srgbClr val="CD395F"/>
                </a:solidFill>
                <a:latin typeface="Montserrat" panose="00000500000000000000" pitchFamily="2" charset="0"/>
              </a:rPr>
            </a:br>
            <a:endParaRPr lang="it-IT" dirty="0">
              <a:solidFill>
                <a:srgbClr val="CD395F"/>
              </a:solidFill>
              <a:latin typeface="Montserrat" panose="000005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5407915F-4B0D-0CD1-652B-D520948912E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2075241" y="1361045"/>
              <a:ext cx="9833022" cy="4394239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02103">
                      <a:extLst>
                        <a:ext uri="{9D8B030D-6E8A-4147-A177-3AD203B41FA5}">
                          <a16:colId xmlns:a16="http://schemas.microsoft.com/office/drawing/2014/main" val="2485562508"/>
                        </a:ext>
                      </a:extLst>
                    </a:gridCol>
                    <a:gridCol w="2375855">
                      <a:extLst>
                        <a:ext uri="{9D8B030D-6E8A-4147-A177-3AD203B41FA5}">
                          <a16:colId xmlns:a16="http://schemas.microsoft.com/office/drawing/2014/main" val="33786568"/>
                        </a:ext>
                      </a:extLst>
                    </a:gridCol>
                    <a:gridCol w="5816478">
                      <a:extLst>
                        <a:ext uri="{9D8B030D-6E8A-4147-A177-3AD203B41FA5}">
                          <a16:colId xmlns:a16="http://schemas.microsoft.com/office/drawing/2014/main" val="1304021531"/>
                        </a:ext>
                      </a:extLst>
                    </a:gridCol>
                    <a:gridCol w="1338586">
                      <a:extLst>
                        <a:ext uri="{9D8B030D-6E8A-4147-A177-3AD203B41FA5}">
                          <a16:colId xmlns:a16="http://schemas.microsoft.com/office/drawing/2014/main" val="76162339"/>
                        </a:ext>
                      </a:extLst>
                    </a:gridCol>
                  </a:tblGrid>
                  <a:tr h="58398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Montserrat" pitchFamily="2" charset="0"/>
                            </a:rPr>
                            <a:t>Parameter</a:t>
                          </a:r>
                          <a:endParaRPr lang="en-GB" sz="18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Parameter</a:t>
                          </a:r>
                          <a:endParaRPr lang="en-GB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Montserrat" pitchFamily="2" charset="0"/>
                            </a:rPr>
                            <a:t>Equation</a:t>
                          </a:r>
                          <a:endParaRPr lang="en-GB" sz="18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Montserrat" pitchFamily="2" charset="0"/>
                            </a:rPr>
                            <a:t>References</a:t>
                          </a:r>
                        </a:p>
                        <a:p>
                          <a:pPr algn="ctr"/>
                          <a:r>
                            <a:rPr lang="en-US" sz="1200" b="1" dirty="0">
                              <a:latin typeface="Montserrat" pitchFamily="2" charset="0"/>
                            </a:rPr>
                            <a:t>/comments</a:t>
                          </a:r>
                          <a:endParaRPr lang="en-GB" sz="12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3583100"/>
                      </a:ext>
                    </a:extLst>
                  </a:tr>
                  <a:tr h="71291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1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Self Inductance</a:t>
                          </a:r>
                          <a:r>
                            <a:rPr lang="en-US" sz="1200" baseline="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6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  <m:d>
                                      <m:dPr>
                                        <m:ctrlPr>
                                          <a:rPr lang="en-US" sz="16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6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600" b="0" i="0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8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b="0" i="0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a</m:t>
                                            </m:r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600" b="0" i="0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R</m:t>
                                            </m:r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US" sz="1600" b="0" i="0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ctrlPr>
                                          <a:rPr lang="en-US" sz="16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b="0" i="0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f>
                                          <m:fPr>
                                            <m:ctrlPr>
                                              <a:rPr lang="en-US" sz="16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600" b="0" i="0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6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600" b="0" i="0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R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600" b="0" i="0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num>
                                          <m:den>
                                            <m:r>
                                              <a:rPr lang="en-US" sz="16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16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6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6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6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US" sz="16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−</m:t>
                                    </m:r>
                                    <m:d>
                                      <m:dPr>
                                        <m:ctrlPr>
                                          <a:rPr lang="en-US" sz="16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2+</m:t>
                                        </m:r>
                                        <m:f>
                                          <m:fPr>
                                            <m:ctrlPr>
                                              <a:rPr lang="en-US" sz="16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p>
                                              <m:sSupPr>
                                                <m:ctrlPr>
                                                  <a:rPr lang="en-US" sz="16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6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𝑅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6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num>
                                          <m:den>
                                            <m:sSup>
                                              <m:sSupPr>
                                                <m:ctrlPr>
                                                  <a:rPr lang="en-US" sz="16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6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16</m:t>
                                                </m:r>
                                                <m:r>
                                                  <a:rPr lang="en-US" sz="16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6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den>
                                        </m:f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en-GB" sz="16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kern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Montserrat" pitchFamily="2" charset="0"/>
                              <a:ea typeface="+mn-ea"/>
                              <a:cs typeface="Calibri Light" panose="020F0302020204030204" pitchFamily="34" charset="0"/>
                            </a:rPr>
                            <a:t>[1] 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kern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Montserrat" pitchFamily="2" charset="0"/>
                              <a:ea typeface="+mn-ea"/>
                              <a:cs typeface="Calibri Light" panose="020F0302020204030204" pitchFamily="34" charset="0"/>
                            </a:rPr>
                            <a:t>where,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en-US" sz="11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=0.2235(</m:t>
                                </m:r>
                                <m:r>
                                  <a:rPr lang="en-US" sz="11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1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1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11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) </m:t>
                                </m:r>
                              </m:oMath>
                            </m:oMathPara>
                          </a14:m>
                          <a:endParaRPr lang="en-GB" sz="1100" kern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200" kern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Montserrat" pitchFamily="2" charset="0"/>
                            <a:ea typeface="+mn-ea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97006"/>
                      </a:ext>
                    </a:extLst>
                  </a:tr>
                  <a:tr h="566115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2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Radial </a:t>
                          </a:r>
                          <a:r>
                            <a:rPr lang="en-GB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Stress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b="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𝐽𝐵𝑧</m:t>
                                  </m:r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,0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2+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num>
                                    <m:den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</m:d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+1 −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p>
                                                <m:sSupPr>
                                                  <m:ctrlP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num>
                                            <m:den>
                                              <m:sSup>
                                                <m:sSupPr>
                                                  <m:ctrlP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𝜌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den>
                                          </m:f>
                                        </m:num>
                                        <m:den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den>
                                      </m:f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</m:d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3+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num>
                                    <m:den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</m:den>
                                  </m:f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</m:d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p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+1 −</m:t>
                                      </m:r>
                                      <m:f>
                                        <m:f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p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</m:oMath>
                          </a14:m>
                          <a:endParaRPr lang="en-US" sz="1200" b="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[2] and 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2276855"/>
                      </a:ext>
                    </a:extLst>
                  </a:tr>
                  <a:tr h="643657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3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200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Montserrat" pitchFamily="2" charset="0"/>
                                  </a:rPr>
                                  <m:t>Hoop</m:t>
                                </m:r>
                                <m:r>
                                  <m:rPr>
                                    <m:nor/>
                                  </m:rPr>
                                  <a:rPr lang="en-US" sz="1200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Montserrat" pitchFamily="2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200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Montserrat" pitchFamily="2" charset="0"/>
                                  </a:rPr>
                                  <m:t>Stress</m:t>
                                </m:r>
                                <m:r>
                                  <m:rPr>
                                    <m:nor/>
                                  </m:rPr>
                                  <a:rPr lang="en-US" sz="1200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Montserrat" pitchFamily="2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100" b="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 =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𝐽𝐵𝑧</m:t>
                                  </m:r>
                                  <m:d>
                                    <m:dPr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,0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2+</m:t>
                                          </m:r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num>
                                        <m:den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p>
                                                <m:sSupPr>
                                                  <m:ctrlP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+1+</m:t>
                                              </m:r>
                                              <m:f>
                                                <m:fPr>
                                                  <m:ctrlP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sSup>
                                                    <m:sSupPr>
                                                      <m:ctrlP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𝛼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p>
                                                  </m:sSup>
                                                </m:num>
                                                <m:den>
                                                  <m:sSup>
                                                    <m:sSupPr>
                                                      <m:ctrlP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𝜌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p>
                                                  </m:sSup>
                                                </m:den>
                                              </m:f>
                                            </m:num>
                                            <m:den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+1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1+2</m:t>
                                          </m:r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num>
                                        <m:den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</m:d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3+</m:t>
                                          </m:r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num>
                                        <m:den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8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+1+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p>
                                                <m:sSupPr>
                                                  <m:ctrlP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num>
                                            <m:den>
                                              <m:sSup>
                                                <m:sSupPr>
                                                  <m:ctrlP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𝜌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den>
                                          </m:f>
                                        </m:e>
                                      </m:d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1+3</m:t>
                                              </m:r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𝜈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8</m:t>
                                              </m:r>
                                            </m:den>
                                          </m:f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p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</m:oMath>
                          </a14:m>
                          <a:endParaRPr lang="en-GB" sz="11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[2] and 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711885340"/>
                      </a:ext>
                    </a:extLst>
                  </a:tr>
                  <a:tr h="603442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5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Peak field at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=0, </m:t>
                              </m:r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=0) </m:t>
                              </m:r>
                            </m:oMath>
                          </a14:m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of a single </a:t>
                          </a:r>
                          <a:r>
                            <a:rPr lang="en-US" sz="1200" i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ideal</a:t>
                          </a:r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 coil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ln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𝛼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𝛽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</m:e>
                                        </m:rad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𝛽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e>
                                        </m:rad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GB" sz="1200" i="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65376556"/>
                      </a:ext>
                    </a:extLst>
                  </a:tr>
                  <a:tr h="609664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6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Peak field at inner radius of a single </a:t>
                          </a:r>
                          <a:r>
                            <a:rPr lang="en-US" sz="1200" i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ideal</a:t>
                          </a:r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 coil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1 −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</m:d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𝑅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8</m:t>
                                        </m:r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</m:d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𝑅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5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16</m:t>
                                        </m:r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</m:d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𝑅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sup>
                                    </m:sSup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 …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390859389"/>
                      </a:ext>
                    </a:extLst>
                  </a:tr>
                  <a:tr h="530890">
                    <a:tc>
                      <a:txBody>
                        <a:bodyPr/>
                        <a:lstStyle/>
                        <a:p>
                          <a:r>
                            <a:rPr lang="en-US" sz="1900" b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7</a:t>
                          </a:r>
                          <a:endParaRPr lang="en-GB" sz="1900" b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Mutual Inductance 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ad>
                                  <m:radPr>
                                    <m:degHide m:val="on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rad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den>
                                        </m:f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</m:d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den>
                                    </m:f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𝑐𝑜𝑟𝑟𝑒𝑐𝑡𝑖𝑜𝑛𝑠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[1] </a:t>
                          </a:r>
                          <a:r>
                            <a:rPr lang="en-US" sz="1100" cap="none" spc="0" dirty="0" err="1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Eqs</a:t>
                          </a:r>
                          <a:r>
                            <a:rPr lang="en-US" sz="11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. 1, 29 and 33 </a:t>
                          </a:r>
                          <a:endParaRPr lang="en-GB" sz="11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34821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5407915F-4B0D-0CD1-652B-D520948912E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73558195"/>
                  </p:ext>
                </p:extLst>
              </p:nvPr>
            </p:nvGraphicFramePr>
            <p:xfrm>
              <a:off x="2075241" y="1361045"/>
              <a:ext cx="9833022" cy="4394239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02103">
                      <a:extLst>
                        <a:ext uri="{9D8B030D-6E8A-4147-A177-3AD203B41FA5}">
                          <a16:colId xmlns:a16="http://schemas.microsoft.com/office/drawing/2014/main" val="2485562508"/>
                        </a:ext>
                      </a:extLst>
                    </a:gridCol>
                    <a:gridCol w="2375855">
                      <a:extLst>
                        <a:ext uri="{9D8B030D-6E8A-4147-A177-3AD203B41FA5}">
                          <a16:colId xmlns:a16="http://schemas.microsoft.com/office/drawing/2014/main" val="33786568"/>
                        </a:ext>
                      </a:extLst>
                    </a:gridCol>
                    <a:gridCol w="5816478">
                      <a:extLst>
                        <a:ext uri="{9D8B030D-6E8A-4147-A177-3AD203B41FA5}">
                          <a16:colId xmlns:a16="http://schemas.microsoft.com/office/drawing/2014/main" val="1304021531"/>
                        </a:ext>
                      </a:extLst>
                    </a:gridCol>
                    <a:gridCol w="1338586">
                      <a:extLst>
                        <a:ext uri="{9D8B030D-6E8A-4147-A177-3AD203B41FA5}">
                          <a16:colId xmlns:a16="http://schemas.microsoft.com/office/drawing/2014/main" val="76162339"/>
                        </a:ext>
                      </a:extLst>
                    </a:gridCol>
                  </a:tblGrid>
                  <a:tr h="58398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Montserrat" pitchFamily="2" charset="0"/>
                            </a:rPr>
                            <a:t>Parameter</a:t>
                          </a:r>
                          <a:endParaRPr lang="en-GB" sz="18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Parameter</a:t>
                          </a:r>
                          <a:endParaRPr lang="en-GB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Montserrat" pitchFamily="2" charset="0"/>
                            </a:rPr>
                            <a:t>Equation</a:t>
                          </a:r>
                          <a:endParaRPr lang="en-GB" sz="18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Montserrat" pitchFamily="2" charset="0"/>
                            </a:rPr>
                            <a:t>References</a:t>
                          </a:r>
                        </a:p>
                        <a:p>
                          <a:pPr algn="ctr"/>
                          <a:r>
                            <a:rPr lang="en-US" sz="1200" b="1" dirty="0">
                              <a:latin typeface="Montserrat" pitchFamily="2" charset="0"/>
                            </a:rPr>
                            <a:t>/comments</a:t>
                          </a:r>
                          <a:endParaRPr lang="en-GB" sz="12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3583100"/>
                      </a:ext>
                    </a:extLst>
                  </a:tr>
                  <a:tr h="85648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1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077" t="-68794" r="-301538" b="-3460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6226" t="-68794" r="-23270" b="-3460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634091" t="-68794" r="-909" b="-34609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97006"/>
                      </a:ext>
                    </a:extLst>
                  </a:tr>
                  <a:tr h="566115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2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077" t="-255914" r="-301538" b="-4247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6226" t="-255914" r="-23270" b="-4247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[2] and 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2276855"/>
                      </a:ext>
                    </a:extLst>
                  </a:tr>
                  <a:tr h="643657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3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077" t="-315238" r="-301538" b="-27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6226" t="-315238" r="-23270" b="-27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[2] and 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711885340"/>
                      </a:ext>
                    </a:extLst>
                  </a:tr>
                  <a:tr h="603442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5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077" t="-436000" r="-301538" b="-1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6226" t="-436000" r="-23270" b="-1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65376556"/>
                      </a:ext>
                    </a:extLst>
                  </a:tr>
                  <a:tr h="609664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6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Peak field at inner radius of a single </a:t>
                          </a:r>
                          <a:r>
                            <a:rPr lang="en-US" sz="1200" i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ideal</a:t>
                          </a:r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 coil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6226" t="-536000" r="-23270" b="-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390859389"/>
                      </a:ext>
                    </a:extLst>
                  </a:tr>
                  <a:tr h="530890">
                    <a:tc>
                      <a:txBody>
                        <a:bodyPr/>
                        <a:lstStyle/>
                        <a:p>
                          <a:r>
                            <a:rPr lang="en-US" sz="1900" b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7</a:t>
                          </a:r>
                          <a:endParaRPr lang="en-GB" sz="1900" b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Mutual Inductance 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6226" t="-731034" r="-23270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[1] </a:t>
                          </a:r>
                          <a:r>
                            <a:rPr lang="en-US" sz="1100" cap="none" spc="0" dirty="0" err="1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Eqs</a:t>
                          </a:r>
                          <a:r>
                            <a:rPr lang="en-US" sz="11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. 1, 29 and 33 </a:t>
                          </a:r>
                          <a:endParaRPr lang="en-GB" sz="11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34821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9847BB32-FC6A-BA66-2FA7-08324B5D56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1226547"/>
            <a:ext cx="1787820" cy="43512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B69927-6353-D1EE-E375-B398CA4CE19E}"/>
                  </a:ext>
                </a:extLst>
              </p:cNvPr>
              <p:cNvSpPr txBox="1"/>
              <p:nvPr/>
            </p:nvSpPr>
            <p:spPr>
              <a:xfrm>
                <a:off x="1" y="5730992"/>
                <a:ext cx="1609214" cy="538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B69927-6353-D1EE-E375-B398CA4CE1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5730992"/>
                <a:ext cx="1609214" cy="5380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E5544E0-3346-3CF1-94AE-619FA09E0754}"/>
              </a:ext>
            </a:extLst>
          </p:cNvPr>
          <p:cNvSpPr txBox="1"/>
          <p:nvPr/>
        </p:nvSpPr>
        <p:spPr>
          <a:xfrm>
            <a:off x="2075241" y="5730992"/>
            <a:ext cx="968586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/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[1]  Rosa, Edward Bennett, and Frederick Warren Grover. </a:t>
            </a:r>
            <a:r>
              <a:rPr lang="en-GB" sz="1050" b="0" i="1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Formulas and tables for the calculation of mutual and self-inductance</a:t>
            </a:r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 No. 169. US Government Printing Office, 1948.</a:t>
            </a:r>
          </a:p>
          <a:p>
            <a:pPr marL="266700" indent="-266700"/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[2]  Wilson, Martin N. "Superconducting magnets." (1983).</a:t>
            </a:r>
          </a:p>
          <a:p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[3]  </a:t>
            </a:r>
            <a:r>
              <a:rPr lang="en-GB" sz="1050" b="0" i="0" dirty="0" err="1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Iwasa</a:t>
            </a:r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GB" sz="1050" b="0" i="0" dirty="0" err="1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Yukikazu</a:t>
            </a:r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 </a:t>
            </a:r>
            <a:r>
              <a:rPr lang="en-GB" sz="1050" b="0" i="1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Case studies in superconducting magnets: design and operational issues</a:t>
            </a:r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 Springer science &amp; business media, 2009.</a:t>
            </a:r>
          </a:p>
          <a:p>
            <a:pPr marL="342900" indent="-342900">
              <a:buFont typeface="+mj-lt"/>
              <a:buAutoNum type="arabicPeriod"/>
            </a:pPr>
            <a:endParaRPr lang="en-GB" sz="105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732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624B59-BC48-AB40-CEDB-7DE13014C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3468-AF3E-4EAB-8B71-6B89067890BD}" type="datetime1">
              <a:rPr lang="en-GB" smtClean="0"/>
              <a:t>13/03/2024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C099CB-DD87-0B74-207F-7F4C892C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66C482-8638-5B16-8CE8-F20BD6529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A1F2CD-F912-8B3F-1DFF-FC40FF972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Technology Options – Table of Stages and Coils</a:t>
            </a:r>
          </a:p>
        </p:txBody>
      </p:sp>
      <p:pic>
        <p:nvPicPr>
          <p:cNvPr id="7" name="Picture 6" descr="A picture containing text, screenshot, number, line&#10;&#10;Description automatically generated">
            <a:extLst>
              <a:ext uri="{FF2B5EF4-FFF2-40B4-BE49-F238E27FC236}">
                <a16:creationId xmlns:a16="http://schemas.microsoft.com/office/drawing/2014/main" id="{1A59D089-FEA0-6FFD-82DE-943E312E50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0975"/>
            <a:ext cx="12192000" cy="430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434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C7D59BAF-58D9-1A76-3248-A0C174F57880}"/>
              </a:ext>
            </a:extLst>
          </p:cNvPr>
          <p:cNvCxnSpPr>
            <a:cxnSpLocks/>
          </p:cNvCxnSpPr>
          <p:nvPr/>
        </p:nvCxnSpPr>
        <p:spPr>
          <a:xfrm>
            <a:off x="5254329" y="1856359"/>
            <a:ext cx="1350724" cy="0"/>
          </a:xfrm>
          <a:prstGeom prst="straightConnector1">
            <a:avLst/>
          </a:prstGeom>
          <a:ln w="12700"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3" name="TextBox 24">
            <a:extLst>
              <a:ext uri="{FF2B5EF4-FFF2-40B4-BE49-F238E27FC236}">
                <a16:creationId xmlns:a16="http://schemas.microsoft.com/office/drawing/2014/main" id="{BC879434-5B5A-772E-8F27-1935CF425855}"/>
              </a:ext>
            </a:extLst>
          </p:cNvPr>
          <p:cNvSpPr txBox="1"/>
          <p:nvPr/>
        </p:nvSpPr>
        <p:spPr>
          <a:xfrm>
            <a:off x="5538253" y="1687698"/>
            <a:ext cx="81034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latin typeface="Montserrat" panose="00000500000000000000" pitchFamily="2" charset="0"/>
              </a:rPr>
              <a:t>141 mm</a:t>
            </a:r>
            <a:endParaRPr lang="en-GB" sz="1200" b="1" dirty="0">
              <a:latin typeface="Montserrat" panose="00000500000000000000" pitchFamily="2" charset="0"/>
            </a:endParaRPr>
          </a:p>
        </p:txBody>
      </p:sp>
      <p:sp>
        <p:nvSpPr>
          <p:cNvPr id="60" name="TextBox 24">
            <a:extLst>
              <a:ext uri="{FF2B5EF4-FFF2-40B4-BE49-F238E27FC236}">
                <a16:creationId xmlns:a16="http://schemas.microsoft.com/office/drawing/2014/main" id="{058BE964-1D7B-A275-C861-02634CD4B6E3}"/>
              </a:ext>
            </a:extLst>
          </p:cNvPr>
          <p:cNvSpPr txBox="1"/>
          <p:nvPr/>
        </p:nvSpPr>
        <p:spPr>
          <a:xfrm>
            <a:off x="9800760" y="3852141"/>
            <a:ext cx="82591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latin typeface="Montserrat" panose="00000500000000000000" pitchFamily="2" charset="0"/>
              </a:rPr>
              <a:t>113 mm</a:t>
            </a:r>
            <a:endParaRPr lang="en-GB" sz="1200" b="1" dirty="0">
              <a:latin typeface="Montserrat" panose="00000500000000000000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ECB291-73A3-05EB-2014-D33F335D254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C3344D-3BEF-444E-AB30-B839C15BD5D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C78678-066F-BAAB-AEC1-B5461CEAF57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39471-A3EB-7611-B888-4AF08A67C41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E882150-0030-0114-A96F-0B3060F04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Cell B5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9AC073-3B5E-8E55-0B68-9394DBEAB7B6}"/>
              </a:ext>
            </a:extLst>
          </p:cNvPr>
          <p:cNvSpPr/>
          <p:nvPr/>
        </p:nvSpPr>
        <p:spPr>
          <a:xfrm>
            <a:off x="9168002" y="1979064"/>
            <a:ext cx="1491823" cy="7094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C644755-0153-8477-63C9-0B6106B8C701}"/>
              </a:ext>
            </a:extLst>
          </p:cNvPr>
          <p:cNvCxnSpPr>
            <a:cxnSpLocks/>
          </p:cNvCxnSpPr>
          <p:nvPr/>
        </p:nvCxnSpPr>
        <p:spPr>
          <a:xfrm>
            <a:off x="5259683" y="5795839"/>
            <a:ext cx="5895511" cy="33444"/>
          </a:xfrm>
          <a:prstGeom prst="straightConnector1">
            <a:avLst/>
          </a:prstGeom>
          <a:ln w="12700"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F2F1144-6915-6032-8993-9BA70ED0BBEA}"/>
              </a:ext>
            </a:extLst>
          </p:cNvPr>
          <p:cNvSpPr/>
          <p:nvPr/>
        </p:nvSpPr>
        <p:spPr>
          <a:xfrm>
            <a:off x="9170182" y="4881858"/>
            <a:ext cx="1491823" cy="7094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322405C-30DB-1D2B-1E50-22ABAD3A7FCB}"/>
              </a:ext>
            </a:extLst>
          </p:cNvPr>
          <p:cNvSpPr/>
          <p:nvPr/>
        </p:nvSpPr>
        <p:spPr>
          <a:xfrm>
            <a:off x="5895854" y="4877338"/>
            <a:ext cx="1431489" cy="7094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3676B3-3B4D-3A0D-7B22-0E9350D40E67}"/>
              </a:ext>
            </a:extLst>
          </p:cNvPr>
          <p:cNvCxnSpPr>
            <a:cxnSpLocks/>
          </p:cNvCxnSpPr>
          <p:nvPr/>
        </p:nvCxnSpPr>
        <p:spPr>
          <a:xfrm>
            <a:off x="5893676" y="5254268"/>
            <a:ext cx="1431490" cy="0"/>
          </a:xfrm>
          <a:prstGeom prst="straightConnector1">
            <a:avLst/>
          </a:prstGeom>
          <a:ln w="12700"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4">
            <a:extLst>
              <a:ext uri="{FF2B5EF4-FFF2-40B4-BE49-F238E27FC236}">
                <a16:creationId xmlns:a16="http://schemas.microsoft.com/office/drawing/2014/main" id="{1EBCB293-B516-68D1-BCF5-0A868CD73264}"/>
              </a:ext>
            </a:extLst>
          </p:cNvPr>
          <p:cNvSpPr txBox="1"/>
          <p:nvPr/>
        </p:nvSpPr>
        <p:spPr>
          <a:xfrm>
            <a:off x="6098180" y="5086057"/>
            <a:ext cx="1018106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bg1"/>
                </a:solidFill>
                <a:latin typeface="Montserrat" panose="00000500000000000000" pitchFamily="2" charset="0"/>
              </a:rPr>
              <a:t>196 mm</a:t>
            </a:r>
            <a:endParaRPr lang="en-GB" sz="1600" b="1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271103B-0F7D-C317-7F9B-D42E301AFD80}"/>
              </a:ext>
            </a:extLst>
          </p:cNvPr>
          <p:cNvCxnSpPr>
            <a:cxnSpLocks/>
          </p:cNvCxnSpPr>
          <p:nvPr/>
        </p:nvCxnSpPr>
        <p:spPr>
          <a:xfrm>
            <a:off x="9877056" y="3783425"/>
            <a:ext cx="0" cy="419209"/>
          </a:xfrm>
          <a:prstGeom prst="straightConnector1">
            <a:avLst/>
          </a:prstGeom>
          <a:ln w="12700"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3319428-EDD7-FFB4-F338-193FE2B6CBAC}"/>
              </a:ext>
            </a:extLst>
          </p:cNvPr>
          <p:cNvCxnSpPr>
            <a:cxnSpLocks/>
          </p:cNvCxnSpPr>
          <p:nvPr/>
        </p:nvCxnSpPr>
        <p:spPr>
          <a:xfrm>
            <a:off x="6607237" y="1859757"/>
            <a:ext cx="3306676" cy="1123"/>
          </a:xfrm>
          <a:prstGeom prst="straightConnector1">
            <a:avLst/>
          </a:prstGeom>
          <a:ln w="12700"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6642A9E9-7ABD-525B-35E5-CFB5065213BD}"/>
              </a:ext>
            </a:extLst>
          </p:cNvPr>
          <p:cNvSpPr/>
          <p:nvPr/>
        </p:nvSpPr>
        <p:spPr>
          <a:xfrm>
            <a:off x="5265905" y="1455092"/>
            <a:ext cx="5889289" cy="4609951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BEAD652-5489-FE0E-BECE-DD3728D8C04D}"/>
              </a:ext>
            </a:extLst>
          </p:cNvPr>
          <p:cNvCxnSpPr>
            <a:cxnSpLocks/>
          </p:cNvCxnSpPr>
          <p:nvPr/>
        </p:nvCxnSpPr>
        <p:spPr>
          <a:xfrm>
            <a:off x="9888717" y="4868033"/>
            <a:ext cx="0" cy="734439"/>
          </a:xfrm>
          <a:prstGeom prst="straightConnector1">
            <a:avLst/>
          </a:prstGeom>
          <a:ln w="12700"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0">
                <a:extLst>
                  <a:ext uri="{FF2B5EF4-FFF2-40B4-BE49-F238E27FC236}">
                    <a16:creationId xmlns:a16="http://schemas.microsoft.com/office/drawing/2014/main" id="{53323CCB-BAC7-9758-6A7D-2CA7625DDACA}"/>
                  </a:ext>
                </a:extLst>
              </p:cNvPr>
              <p:cNvSpPr txBox="1"/>
              <p:nvPr/>
            </p:nvSpPr>
            <p:spPr>
              <a:xfrm>
                <a:off x="9371241" y="5076376"/>
                <a:ext cx="1025812" cy="332912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GB" sz="1600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𝟏𝟔𝟓</m:t>
                    </m:r>
                    <m:r>
                      <a:rPr lang="en-GB" sz="1600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b="1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mm</a:t>
                </a:r>
                <a:endParaRPr lang="en-GB" sz="1600" b="1" dirty="0">
                  <a:solidFill>
                    <a:schemeClr val="bg1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37" name="TextBox 30">
                <a:extLst>
                  <a:ext uri="{FF2B5EF4-FFF2-40B4-BE49-F238E27FC236}">
                    <a16:creationId xmlns:a16="http://schemas.microsoft.com/office/drawing/2014/main" id="{53323CCB-BAC7-9758-6A7D-2CA7625DDA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1241" y="5076376"/>
                <a:ext cx="1025812" cy="332912"/>
              </a:xfrm>
              <a:prstGeom prst="rect">
                <a:avLst/>
              </a:prstGeom>
              <a:blipFill>
                <a:blip r:embed="rId2"/>
                <a:stretch>
                  <a:fillRect b="-185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ACE6EEC0-AD54-48E2-5134-1A4F0EE1AB8F}"/>
              </a:ext>
            </a:extLst>
          </p:cNvPr>
          <p:cNvSpPr/>
          <p:nvPr/>
        </p:nvSpPr>
        <p:spPr>
          <a:xfrm>
            <a:off x="5928265" y="2803645"/>
            <a:ext cx="864865" cy="5587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C04C31-E5CA-38EB-9F95-F0348640C53A}"/>
              </a:ext>
            </a:extLst>
          </p:cNvPr>
          <p:cNvSpPr/>
          <p:nvPr/>
        </p:nvSpPr>
        <p:spPr>
          <a:xfrm>
            <a:off x="5930445" y="4219205"/>
            <a:ext cx="864865" cy="5587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D76A767-7EC2-060F-6893-99C509598217}"/>
              </a:ext>
            </a:extLst>
          </p:cNvPr>
          <p:cNvSpPr/>
          <p:nvPr/>
        </p:nvSpPr>
        <p:spPr>
          <a:xfrm>
            <a:off x="9759840" y="2803645"/>
            <a:ext cx="864865" cy="5587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A05ED0-7761-961A-56D9-1FC49E510C0A}"/>
              </a:ext>
            </a:extLst>
          </p:cNvPr>
          <p:cNvSpPr/>
          <p:nvPr/>
        </p:nvSpPr>
        <p:spPr>
          <a:xfrm>
            <a:off x="9762020" y="4219205"/>
            <a:ext cx="864865" cy="5587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C2F28D8-182A-5610-6283-96570F4EAEC6}"/>
              </a:ext>
            </a:extLst>
          </p:cNvPr>
          <p:cNvCxnSpPr>
            <a:cxnSpLocks/>
          </p:cNvCxnSpPr>
          <p:nvPr/>
        </p:nvCxnSpPr>
        <p:spPr>
          <a:xfrm>
            <a:off x="5134708" y="3766605"/>
            <a:ext cx="6488723" cy="150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3514CCE-1E1C-E8C6-E82F-EC4F31AABBFE}"/>
              </a:ext>
            </a:extLst>
          </p:cNvPr>
          <p:cNvCxnSpPr>
            <a:cxnSpLocks/>
          </p:cNvCxnSpPr>
          <p:nvPr/>
        </p:nvCxnSpPr>
        <p:spPr>
          <a:xfrm flipV="1">
            <a:off x="5259683" y="1204546"/>
            <a:ext cx="0" cy="26684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236E3E7-1080-9D05-BCC4-EB052173D791}"/>
              </a:ext>
            </a:extLst>
          </p:cNvPr>
          <p:cNvSpPr txBox="1"/>
          <p:nvPr/>
        </p:nvSpPr>
        <p:spPr>
          <a:xfrm>
            <a:off x="11579763" y="3688339"/>
            <a:ext cx="256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Montserrat" panose="00000500000000000000" pitchFamily="2" charset="0"/>
              </a:rPr>
              <a:t>z</a:t>
            </a:r>
            <a:endParaRPr lang="en-GB" b="1" dirty="0">
              <a:latin typeface="Montserrat" panose="00000500000000000000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1306B4C-AC42-0DC8-288F-84EE600DDA09}"/>
              </a:ext>
            </a:extLst>
          </p:cNvPr>
          <p:cNvSpPr txBox="1"/>
          <p:nvPr/>
        </p:nvSpPr>
        <p:spPr>
          <a:xfrm>
            <a:off x="5265905" y="1045439"/>
            <a:ext cx="256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Montserrat" panose="00000500000000000000" pitchFamily="2" charset="0"/>
              </a:rPr>
              <a:t>r</a:t>
            </a:r>
            <a:endParaRPr lang="en-GB" b="1" dirty="0">
              <a:latin typeface="Montserrat" panose="000005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6" name="Table 45">
                <a:extLst>
                  <a:ext uri="{FF2B5EF4-FFF2-40B4-BE49-F238E27FC236}">
                    <a16:creationId xmlns:a16="http://schemas.microsoft.com/office/drawing/2014/main" id="{31548CF0-46E3-2B43-809B-E21C903B7D9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10400" y="1842141"/>
              <a:ext cx="3756705" cy="272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345185468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1354310501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92850103"/>
                        </a:ext>
                      </a:extLst>
                    </a:gridCol>
                    <a:gridCol w="496458">
                      <a:extLst>
                        <a:ext uri="{9D8B030D-6E8A-4147-A177-3AD203B41FA5}">
                          <a16:colId xmlns:a16="http://schemas.microsoft.com/office/drawing/2014/main" val="40598794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3341860924"/>
                        </a:ext>
                      </a:extLst>
                    </a:gridCol>
                  </a:tblGrid>
                  <a:tr h="370840">
                    <a:tc rowSpan="2" gridSpan="3">
                      <a:txBody>
                        <a:bodyPr/>
                        <a:lstStyle/>
                        <a:p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B5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841021"/>
                      </a:ext>
                    </a:extLst>
                  </a:tr>
                  <a:tr h="370840">
                    <a:tc gridSpan="3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2010880"/>
                      </a:ext>
                    </a:extLst>
                  </a:tr>
                  <a:tr h="396000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</a:p>
                      </a:txBody>
                      <a:tcPr vert="vert27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tabLst/>
                          </a:pPr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Bore Radius</a:t>
                          </a:r>
                          <a:endParaRPr lang="en-GB" sz="14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3987267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9227624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196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7104316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  <m: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sSup>
                                  <m:sSupPr>
                                    <m:ctrlPr>
                                      <a:rPr lang="en-GB" sz="14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157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5904691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28893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6" name="Table 45">
                <a:extLst>
                  <a:ext uri="{FF2B5EF4-FFF2-40B4-BE49-F238E27FC236}">
                    <a16:creationId xmlns:a16="http://schemas.microsoft.com/office/drawing/2014/main" id="{31548CF0-46E3-2B43-809B-E21C903B7D9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2372284"/>
                  </p:ext>
                </p:extLst>
              </p:nvPr>
            </p:nvGraphicFramePr>
            <p:xfrm>
              <a:off x="310400" y="1842141"/>
              <a:ext cx="3756705" cy="272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345185468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1354310501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92850103"/>
                        </a:ext>
                      </a:extLst>
                    </a:gridCol>
                    <a:gridCol w="496458">
                      <a:extLst>
                        <a:ext uri="{9D8B030D-6E8A-4147-A177-3AD203B41FA5}">
                          <a16:colId xmlns:a16="http://schemas.microsoft.com/office/drawing/2014/main" val="40598794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3341860924"/>
                        </a:ext>
                      </a:extLst>
                    </a:gridCol>
                  </a:tblGrid>
                  <a:tr h="370840">
                    <a:tc rowSpan="2" gridSpan="3">
                      <a:txBody>
                        <a:bodyPr/>
                        <a:lstStyle/>
                        <a:p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B5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841021"/>
                      </a:ext>
                    </a:extLst>
                  </a:tr>
                  <a:tr h="370840">
                    <a:tc gridSpan="3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2010880"/>
                      </a:ext>
                    </a:extLst>
                  </a:tr>
                  <a:tr h="396000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</a:p>
                      </a:txBody>
                      <a:tcPr vert="vert27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tabLst/>
                          </a:pPr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Bore Radius</a:t>
                          </a:r>
                          <a:endParaRPr lang="en-GB" sz="14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3987267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88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9227624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196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7104316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300000" t="-495385" r="-149558" b="-10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157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5904691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2889332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6F10BE5-71EC-0C95-C9AB-12742B23B181}"/>
              </a:ext>
            </a:extLst>
          </p:cNvPr>
          <p:cNvCxnSpPr>
            <a:cxnSpLocks/>
          </p:cNvCxnSpPr>
          <p:nvPr/>
        </p:nvCxnSpPr>
        <p:spPr>
          <a:xfrm>
            <a:off x="5929538" y="4471669"/>
            <a:ext cx="854594" cy="7726"/>
          </a:xfrm>
          <a:prstGeom prst="straightConnector1">
            <a:avLst/>
          </a:prstGeom>
          <a:ln w="12700"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TextBox 24">
            <a:extLst>
              <a:ext uri="{FF2B5EF4-FFF2-40B4-BE49-F238E27FC236}">
                <a16:creationId xmlns:a16="http://schemas.microsoft.com/office/drawing/2014/main" id="{EC17FFBA-DE1E-9565-CBDE-023808757993}"/>
              </a:ext>
            </a:extLst>
          </p:cNvPr>
          <p:cNvSpPr txBox="1"/>
          <p:nvPr/>
        </p:nvSpPr>
        <p:spPr>
          <a:xfrm>
            <a:off x="6065841" y="4292596"/>
            <a:ext cx="551327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chemeClr val="bg1"/>
                </a:solidFill>
                <a:latin typeface="Montserrat" panose="00000500000000000000" pitchFamily="2" charset="0"/>
              </a:rPr>
              <a:t>100 mm</a:t>
            </a:r>
            <a:endParaRPr lang="en-GB" sz="1200" b="1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2">
                <a:extLst>
                  <a:ext uri="{FF2B5EF4-FFF2-40B4-BE49-F238E27FC236}">
                    <a16:creationId xmlns:a16="http://schemas.microsoft.com/office/drawing/2014/main" id="{DC27683D-7639-8B23-8056-D03FCD9BFB05}"/>
                  </a:ext>
                </a:extLst>
              </p:cNvPr>
              <p:cNvSpPr txBox="1"/>
              <p:nvPr/>
            </p:nvSpPr>
            <p:spPr>
              <a:xfrm>
                <a:off x="7684478" y="5618819"/>
                <a:ext cx="1274884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𝟖𝟎𝟔</m:t>
                    </m:r>
                    <m:r>
                      <a:rPr lang="en-US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i="0" dirty="0">
                    <a:solidFill>
                      <a:schemeClr val="tx1"/>
                    </a:solidFill>
                    <a:latin typeface="+mj-lt"/>
                  </a:rPr>
                  <a:t>mm</a:t>
                </a:r>
                <a:endParaRPr lang="en-GB" sz="2000" b="1" dirty="0">
                  <a:solidFill>
                    <a:schemeClr val="tx1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2" name="TextBox 12">
                <a:extLst>
                  <a:ext uri="{FF2B5EF4-FFF2-40B4-BE49-F238E27FC236}">
                    <a16:creationId xmlns:a16="http://schemas.microsoft.com/office/drawing/2014/main" id="{DC27683D-7639-8B23-8056-D03FCD9BFB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4478" y="5618819"/>
                <a:ext cx="1274884" cy="400110"/>
              </a:xfrm>
              <a:prstGeom prst="rect">
                <a:avLst/>
              </a:prstGeom>
              <a:blipFill>
                <a:blip r:embed="rId4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24">
            <a:extLst>
              <a:ext uri="{FF2B5EF4-FFF2-40B4-BE49-F238E27FC236}">
                <a16:creationId xmlns:a16="http://schemas.microsoft.com/office/drawing/2014/main" id="{3281B0FF-2A0C-7CCB-6A6A-B6A81AE4C5CC}"/>
              </a:ext>
            </a:extLst>
          </p:cNvPr>
          <p:cNvSpPr txBox="1"/>
          <p:nvPr/>
        </p:nvSpPr>
        <p:spPr>
          <a:xfrm>
            <a:off x="5959935" y="2916162"/>
            <a:ext cx="429498" cy="3385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bg1"/>
                </a:solidFill>
                <a:latin typeface="Montserrat" panose="00000500000000000000" pitchFamily="2" charset="0"/>
              </a:rPr>
              <a:t>01</a:t>
            </a:r>
            <a:endParaRPr lang="en-GB" sz="1600" b="1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260113C-FD1D-34FF-4C27-59516765228F}"/>
              </a:ext>
            </a:extLst>
          </p:cNvPr>
          <p:cNvCxnSpPr>
            <a:cxnSpLocks/>
          </p:cNvCxnSpPr>
          <p:nvPr/>
        </p:nvCxnSpPr>
        <p:spPr>
          <a:xfrm flipH="1" flipV="1">
            <a:off x="6348595" y="3049034"/>
            <a:ext cx="16464" cy="823971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7ED3B96-57DE-D6B0-4674-2DF46B7D0F6A}"/>
              </a:ext>
            </a:extLst>
          </p:cNvPr>
          <p:cNvCxnSpPr>
            <a:cxnSpLocks/>
          </p:cNvCxnSpPr>
          <p:nvPr/>
        </p:nvCxnSpPr>
        <p:spPr>
          <a:xfrm flipH="1">
            <a:off x="9328548" y="3768048"/>
            <a:ext cx="6283" cy="1109290"/>
          </a:xfrm>
          <a:prstGeom prst="straightConnector1">
            <a:avLst/>
          </a:prstGeom>
          <a:ln w="12700"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TextBox 24">
            <a:extLst>
              <a:ext uri="{FF2B5EF4-FFF2-40B4-BE49-F238E27FC236}">
                <a16:creationId xmlns:a16="http://schemas.microsoft.com/office/drawing/2014/main" id="{48B9CC75-79F6-46CD-7AD0-98A3EB51EF18}"/>
              </a:ext>
            </a:extLst>
          </p:cNvPr>
          <p:cNvSpPr txBox="1"/>
          <p:nvPr/>
        </p:nvSpPr>
        <p:spPr>
          <a:xfrm>
            <a:off x="8965732" y="4060498"/>
            <a:ext cx="73819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latin typeface="Montserrat" panose="00000500000000000000" pitchFamily="2" charset="0"/>
              </a:rPr>
              <a:t>217 mm</a:t>
            </a:r>
            <a:endParaRPr lang="en-GB" sz="1200" b="1" dirty="0">
              <a:latin typeface="Montserrat" panose="00000500000000000000" pitchFamily="2" charset="0"/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D021174-D510-4C04-3E52-C6AA7A6EFF14}"/>
              </a:ext>
            </a:extLst>
          </p:cNvPr>
          <p:cNvCxnSpPr>
            <a:cxnSpLocks/>
          </p:cNvCxnSpPr>
          <p:nvPr/>
        </p:nvCxnSpPr>
        <p:spPr>
          <a:xfrm>
            <a:off x="5262552" y="3578210"/>
            <a:ext cx="1100326" cy="0"/>
          </a:xfrm>
          <a:prstGeom prst="straightConnector1">
            <a:avLst/>
          </a:prstGeom>
          <a:ln w="12700"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7FF1FE3-B930-76B7-BFE4-481BC362D5AE}"/>
              </a:ext>
            </a:extLst>
          </p:cNvPr>
          <p:cNvSpPr/>
          <p:nvPr/>
        </p:nvSpPr>
        <p:spPr>
          <a:xfrm>
            <a:off x="5893676" y="1969445"/>
            <a:ext cx="1431490" cy="70949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8694333-7C96-9F56-9A9F-9D90642C5C23}"/>
              </a:ext>
            </a:extLst>
          </p:cNvPr>
          <p:cNvCxnSpPr>
            <a:cxnSpLocks/>
          </p:cNvCxnSpPr>
          <p:nvPr/>
        </p:nvCxnSpPr>
        <p:spPr>
          <a:xfrm flipV="1">
            <a:off x="6605053" y="1712312"/>
            <a:ext cx="4368" cy="62080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24">
            <a:extLst>
              <a:ext uri="{FF2B5EF4-FFF2-40B4-BE49-F238E27FC236}">
                <a16:creationId xmlns:a16="http://schemas.microsoft.com/office/drawing/2014/main" id="{7316A129-3529-C387-D991-9B55C6EC40BD}"/>
              </a:ext>
            </a:extLst>
          </p:cNvPr>
          <p:cNvSpPr txBox="1"/>
          <p:nvPr/>
        </p:nvSpPr>
        <p:spPr>
          <a:xfrm>
            <a:off x="6003817" y="2148446"/>
            <a:ext cx="448445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bg1"/>
                </a:solidFill>
                <a:latin typeface="Montserrat" panose="00000500000000000000" pitchFamily="2" charset="0"/>
              </a:rPr>
              <a:t>02</a:t>
            </a:r>
            <a:endParaRPr lang="en-GB" sz="1600" b="1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82" name="TextBox 24">
            <a:extLst>
              <a:ext uri="{FF2B5EF4-FFF2-40B4-BE49-F238E27FC236}">
                <a16:creationId xmlns:a16="http://schemas.microsoft.com/office/drawing/2014/main" id="{DD7DE8C7-F6B4-0024-9635-2B1175A77828}"/>
              </a:ext>
            </a:extLst>
          </p:cNvPr>
          <p:cNvSpPr txBox="1"/>
          <p:nvPr/>
        </p:nvSpPr>
        <p:spPr>
          <a:xfrm>
            <a:off x="5434942" y="3440674"/>
            <a:ext cx="76014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latin typeface="Montserrat" panose="00000500000000000000" pitchFamily="2" charset="0"/>
              </a:rPr>
              <a:t>98 mm</a:t>
            </a:r>
            <a:endParaRPr lang="en-GB" sz="1200" b="1" dirty="0">
              <a:latin typeface="Montserrat" panose="00000500000000000000" pitchFamily="2" charset="0"/>
            </a:endParaRP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D1C24EED-5DE8-D7CD-CC7C-6D64AF92F209}"/>
              </a:ext>
            </a:extLst>
          </p:cNvPr>
          <p:cNvCxnSpPr>
            <a:cxnSpLocks/>
          </p:cNvCxnSpPr>
          <p:nvPr/>
        </p:nvCxnSpPr>
        <p:spPr>
          <a:xfrm>
            <a:off x="10191881" y="4218067"/>
            <a:ext cx="0" cy="558763"/>
          </a:xfrm>
          <a:prstGeom prst="straightConnector1">
            <a:avLst/>
          </a:prstGeom>
          <a:ln w="12700"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Box 30">
                <a:extLst>
                  <a:ext uri="{FF2B5EF4-FFF2-40B4-BE49-F238E27FC236}">
                    <a16:creationId xmlns:a16="http://schemas.microsoft.com/office/drawing/2014/main" id="{7BD361C8-5670-D304-458D-6212363946E7}"/>
                  </a:ext>
                </a:extLst>
              </p:cNvPr>
              <p:cNvSpPr txBox="1"/>
              <p:nvPr/>
            </p:nvSpPr>
            <p:spPr>
              <a:xfrm>
                <a:off x="9800368" y="4362797"/>
                <a:ext cx="795733" cy="27276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US" sz="1200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𝟖𝟖</m:t>
                    </m:r>
                    <m:r>
                      <a:rPr lang="en-GB" sz="1200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100" b="1" dirty="0">
                    <a:solidFill>
                      <a:schemeClr val="bg1"/>
                    </a:solidFill>
                    <a:latin typeface="Montserrat" panose="00000500000000000000" pitchFamily="2" charset="0"/>
                  </a:rPr>
                  <a:t>mm</a:t>
                </a:r>
                <a:endParaRPr lang="en-GB" sz="1200" b="1" dirty="0">
                  <a:solidFill>
                    <a:schemeClr val="bg1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88" name="TextBox 30">
                <a:extLst>
                  <a:ext uri="{FF2B5EF4-FFF2-40B4-BE49-F238E27FC236}">
                    <a16:creationId xmlns:a16="http://schemas.microsoft.com/office/drawing/2014/main" id="{7BD361C8-5670-D304-458D-6212363946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0368" y="4362797"/>
                <a:ext cx="795733" cy="272767"/>
              </a:xfrm>
              <a:prstGeom prst="rect">
                <a:avLst/>
              </a:prstGeom>
              <a:blipFill>
                <a:blip r:embed="rId5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1C38C84-B718-6514-7FC9-88E3DC94D507}"/>
              </a:ext>
            </a:extLst>
          </p:cNvPr>
          <p:cNvCxnSpPr>
            <a:cxnSpLocks/>
          </p:cNvCxnSpPr>
          <p:nvPr/>
        </p:nvCxnSpPr>
        <p:spPr>
          <a:xfrm flipV="1">
            <a:off x="9913913" y="1752383"/>
            <a:ext cx="0" cy="613674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24">
            <a:extLst>
              <a:ext uri="{FF2B5EF4-FFF2-40B4-BE49-F238E27FC236}">
                <a16:creationId xmlns:a16="http://schemas.microsoft.com/office/drawing/2014/main" id="{2E3BEC95-14D6-7C22-4D71-1D2ADBDF6296}"/>
              </a:ext>
            </a:extLst>
          </p:cNvPr>
          <p:cNvSpPr txBox="1"/>
          <p:nvPr/>
        </p:nvSpPr>
        <p:spPr>
          <a:xfrm>
            <a:off x="7680589" y="1712312"/>
            <a:ext cx="98080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latin typeface="Montserrat" panose="00000500000000000000" pitchFamily="2" charset="0"/>
              </a:rPr>
              <a:t>524 mm</a:t>
            </a:r>
            <a:endParaRPr lang="en-GB" sz="1200" b="1" dirty="0">
              <a:latin typeface="Montserrat" panose="00000500000000000000" pitchFamily="2" charset="0"/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F7B6799-1708-FB87-42E2-ECE85CB22884}"/>
              </a:ext>
            </a:extLst>
          </p:cNvPr>
          <p:cNvCxnSpPr>
            <a:cxnSpLocks/>
            <a:stCxn id="60" idx="0"/>
          </p:cNvCxnSpPr>
          <p:nvPr/>
        </p:nvCxnSpPr>
        <p:spPr>
          <a:xfrm flipH="1" flipV="1">
            <a:off x="10198234" y="3126150"/>
            <a:ext cx="15485" cy="725991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04C22906-A121-7157-7C2B-138C140F12ED}"/>
              </a:ext>
            </a:extLst>
          </p:cNvPr>
          <p:cNvCxnSpPr>
            <a:cxnSpLocks/>
          </p:cNvCxnSpPr>
          <p:nvPr/>
        </p:nvCxnSpPr>
        <p:spPr>
          <a:xfrm>
            <a:off x="6362878" y="3578210"/>
            <a:ext cx="3835356" cy="13826"/>
          </a:xfrm>
          <a:prstGeom prst="straightConnector1">
            <a:avLst/>
          </a:prstGeom>
          <a:ln w="12700">
            <a:headEnd type="triangle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" name="TextBox 24">
            <a:extLst>
              <a:ext uri="{FF2B5EF4-FFF2-40B4-BE49-F238E27FC236}">
                <a16:creationId xmlns:a16="http://schemas.microsoft.com/office/drawing/2014/main" id="{DBCD9111-252F-DA02-973E-DF1D5887419F}"/>
              </a:ext>
            </a:extLst>
          </p:cNvPr>
          <p:cNvSpPr txBox="1"/>
          <p:nvPr/>
        </p:nvSpPr>
        <p:spPr>
          <a:xfrm>
            <a:off x="7758045" y="3446623"/>
            <a:ext cx="89878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latin typeface="Montserrat" panose="00000500000000000000" pitchFamily="2" charset="0"/>
              </a:rPr>
              <a:t>610 mm</a:t>
            </a:r>
            <a:endParaRPr lang="en-GB" sz="120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0195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A1920FE-29EB-2A56-6C81-5E0F92006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1532" y="3906849"/>
            <a:ext cx="5223425" cy="26368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6CAE0B0-BE8C-AF9C-3C02-89EA1AA1F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1532" y="1331133"/>
            <a:ext cx="5022876" cy="25355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938DDA1-BCC5-1E16-95E3-3325AED76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48" y="2238375"/>
            <a:ext cx="6204309" cy="3098412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2A442-91DF-4F3D-98DD-597E0274CE05}" type="datetime1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3/4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Properties</a:t>
            </a:r>
            <a:endParaRPr lang="it-IT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02AD82-27A6-CD6B-1040-B4C8730563C7}"/>
              </a:ext>
            </a:extLst>
          </p:cNvPr>
          <p:cNvSpPr txBox="1"/>
          <p:nvPr/>
        </p:nvSpPr>
        <p:spPr>
          <a:xfrm>
            <a:off x="7181962" y="3258316"/>
            <a:ext cx="168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C83964"/>
                </a:solidFill>
                <a:latin typeface="Montserrat" panose="00000500000000000000" pitchFamily="2" charset="0"/>
              </a:rPr>
              <a:t>(-) Compression</a:t>
            </a:r>
            <a:endParaRPr lang="en-GB" sz="14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2414D3-53FC-C215-28A1-7FC68FE6C167}"/>
              </a:ext>
            </a:extLst>
          </p:cNvPr>
          <p:cNvSpPr txBox="1"/>
          <p:nvPr/>
        </p:nvSpPr>
        <p:spPr>
          <a:xfrm>
            <a:off x="7181962" y="5992495"/>
            <a:ext cx="168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C83964"/>
                </a:solidFill>
                <a:latin typeface="Montserrat" panose="00000500000000000000" pitchFamily="2" charset="0"/>
              </a:rPr>
              <a:t>(-) Compression </a:t>
            </a:r>
            <a:endParaRPr lang="en-GB" sz="14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09A7DE-D224-C43F-8C91-3F3272E710F9}"/>
              </a:ext>
            </a:extLst>
          </p:cNvPr>
          <p:cNvSpPr txBox="1"/>
          <p:nvPr/>
        </p:nvSpPr>
        <p:spPr>
          <a:xfrm>
            <a:off x="1005846" y="2445037"/>
            <a:ext cx="168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C83964"/>
                </a:solidFill>
                <a:latin typeface="Montserrat" panose="00000500000000000000" pitchFamily="2" charset="0"/>
              </a:rPr>
              <a:t>(+) Tension</a:t>
            </a:r>
            <a:endParaRPr lang="en-GB" sz="14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8916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3FBB-595E-4A3C-BC5E-945004FE8CD7}" type="datetime1">
              <a:rPr lang="en-GB" smtClean="0"/>
              <a:t>13/03/2024</a:t>
            </a:fld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1/4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Magnetic Properties – Cells and Lattices</a:t>
            </a:r>
            <a:endParaRPr lang="it-IT" sz="2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E8D99BA-4C02-6D77-A806-7759A5CF39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78"/>
          <a:stretch/>
        </p:blipFill>
        <p:spPr>
          <a:xfrm>
            <a:off x="462935" y="4073658"/>
            <a:ext cx="4882758" cy="24056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5CE8C8-9A05-2C5F-32EC-51F5F93C8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85" y="1480886"/>
            <a:ext cx="4902508" cy="24781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FFE9CE-61B3-1C72-78BA-32F2BFD7D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036" y="2875467"/>
            <a:ext cx="6326853" cy="3129411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A0BDE0C9-E1FA-CFA1-7C75-DB107F83B380}"/>
              </a:ext>
            </a:extLst>
          </p:cNvPr>
          <p:cNvSpPr txBox="1"/>
          <p:nvPr/>
        </p:nvSpPr>
        <p:spPr>
          <a:xfrm>
            <a:off x="5250241" y="1419453"/>
            <a:ext cx="6326853" cy="40862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For comparison purposes an LHC dipole stores ~7 MJ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A5DF9F8A-8D34-D4C1-BD2A-0112F36CEDF5}"/>
              </a:ext>
            </a:extLst>
          </p:cNvPr>
          <p:cNvCxnSpPr>
            <a:cxnSpLocks/>
          </p:cNvCxnSpPr>
          <p:nvPr/>
        </p:nvCxnSpPr>
        <p:spPr>
          <a:xfrm flipH="1">
            <a:off x="3792005" y="1686970"/>
            <a:ext cx="1458236" cy="286025"/>
          </a:xfrm>
          <a:prstGeom prst="straightConnector1">
            <a:avLst/>
          </a:prstGeom>
          <a:ln w="476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B384DA5-4F81-5A49-EDFA-6888D96C1598}"/>
              </a:ext>
            </a:extLst>
          </p:cNvPr>
          <p:cNvGrpSpPr/>
          <p:nvPr/>
        </p:nvGrpSpPr>
        <p:grpSpPr>
          <a:xfrm>
            <a:off x="6158931" y="2063106"/>
            <a:ext cx="5857799" cy="1374254"/>
            <a:chOff x="6158931" y="2063106"/>
            <a:chExt cx="5857799" cy="1374254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DB16B58-490D-9676-DEBC-256753FD0AE9}"/>
                </a:ext>
              </a:extLst>
            </p:cNvPr>
            <p:cNvCxnSpPr/>
            <p:nvPr/>
          </p:nvCxnSpPr>
          <p:spPr>
            <a:xfrm>
              <a:off x="6158931" y="3437360"/>
              <a:ext cx="565281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asellaDiTesto 3">
                  <a:extLst>
                    <a:ext uri="{FF2B5EF4-FFF2-40B4-BE49-F238E27FC236}">
                      <a16:creationId xmlns:a16="http://schemas.microsoft.com/office/drawing/2014/main" id="{355121A3-4F49-10DC-DA0F-A7BABA94BA29}"/>
                    </a:ext>
                  </a:extLst>
                </p:cNvPr>
                <p:cNvSpPr txBox="1"/>
                <p:nvPr/>
              </p:nvSpPr>
              <p:spPr>
                <a:xfrm>
                  <a:off x="6915150" y="2063106"/>
                  <a:ext cx="5101580" cy="715089"/>
                </a:xfrm>
                <a:prstGeom prst="round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US" dirty="0">
                      <a:solidFill>
                        <a:srgbClr val="C83964"/>
                      </a:solidFill>
                      <a:latin typeface="Montserrat" panose="00000500000000000000" pitchFamily="2" charset="0"/>
                    </a:rPr>
                    <a:t>Above 17 T (B5 to B8), highest performance required &amp; difficult for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C8396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C83964"/>
                              </a:solidFill>
                              <a:latin typeface="Cambria Math" panose="02040503050406030204" pitchFamily="18" charset="0"/>
                            </a:rPr>
                            <m:t>Nb</m:t>
                          </m:r>
                        </m:e>
                        <m:sub>
                          <m:r>
                            <a:rPr lang="en-US" b="0" i="0" smtClean="0">
                              <a:solidFill>
                                <a:srgbClr val="C83964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rgbClr val="C83964"/>
                          </a:solidFill>
                          <a:latin typeface="Cambria Math" panose="02040503050406030204" pitchFamily="18" charset="0"/>
                        </a:rPr>
                        <m:t>Sn</m:t>
                      </m:r>
                    </m:oMath>
                  </a14:m>
                  <a:endParaRPr lang="en-GB" dirty="0">
                    <a:solidFill>
                      <a:srgbClr val="C83964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1" name="CasellaDiTesto 3">
                  <a:extLst>
                    <a:ext uri="{FF2B5EF4-FFF2-40B4-BE49-F238E27FC236}">
                      <a16:creationId xmlns:a16="http://schemas.microsoft.com/office/drawing/2014/main" id="{355121A3-4F49-10DC-DA0F-A7BABA94BA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15150" y="2063106"/>
                  <a:ext cx="5101580" cy="715089"/>
                </a:xfrm>
                <a:prstGeom prst="roundRect">
                  <a:avLst/>
                </a:prstGeom>
                <a:blipFill>
                  <a:blip r:embed="rId5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Connettore 2 8">
              <a:extLst>
                <a:ext uri="{FF2B5EF4-FFF2-40B4-BE49-F238E27FC236}">
                  <a16:creationId xmlns:a16="http://schemas.microsoft.com/office/drawing/2014/main" id="{46C37703-C4FD-D48B-7E9C-8CF956462EFA}"/>
                </a:ext>
              </a:extLst>
            </p:cNvPr>
            <p:cNvCxnSpPr>
              <a:cxnSpLocks/>
            </p:cNvCxnSpPr>
            <p:nvPr/>
          </p:nvCxnSpPr>
          <p:spPr>
            <a:xfrm>
              <a:off x="7586119" y="2778195"/>
              <a:ext cx="148181" cy="578991"/>
            </a:xfrm>
            <a:prstGeom prst="straightConnector1">
              <a:avLst/>
            </a:prstGeom>
            <a:ln w="47625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E333A5-36B4-1D64-F332-40C7CA7E3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15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2A047-6694-48D3-BFE2-6528717DBA36}" type="datetime1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in Lattices</a:t>
            </a:r>
            <a:endParaRPr lang="it-IT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/>
              <p:nvPr/>
            </p:nvSpPr>
            <p:spPr>
              <a:xfrm>
                <a:off x="566216" y="1608857"/>
                <a:ext cx="76633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Maximum and minimum values of </a:t>
                </a:r>
                <a:r>
                  <a:rPr lang="en-US" b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hoop stress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sub>
                    </m:sSub>
                  </m:oMath>
                </a14:m>
                <a:endParaRPr lang="en-GB" b="1" dirty="0">
                  <a:solidFill>
                    <a:srgbClr val="3243B5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216" y="1608857"/>
                <a:ext cx="7663383" cy="369332"/>
              </a:xfrm>
              <a:prstGeom prst="rect">
                <a:avLst/>
              </a:prstGeom>
              <a:blipFill>
                <a:blip r:embed="rId2"/>
                <a:stretch>
                  <a:fillRect l="-716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15">
            <a:extLst>
              <a:ext uri="{FF2B5EF4-FFF2-40B4-BE49-F238E27FC236}">
                <a16:creationId xmlns:a16="http://schemas.microsoft.com/office/drawing/2014/main" id="{71327D83-8CBA-97F4-9152-C311E7DE6D46}"/>
              </a:ext>
            </a:extLst>
          </p:cNvPr>
          <p:cNvSpPr txBox="1"/>
          <p:nvPr/>
        </p:nvSpPr>
        <p:spPr>
          <a:xfrm>
            <a:off x="8872069" y="2202043"/>
            <a:ext cx="2917065" cy="3420606"/>
          </a:xfrm>
          <a:prstGeom prst="roundRect">
            <a:avLst>
              <a:gd name="adj" fmla="val 76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83964"/>
                </a:solidFill>
                <a:latin typeface="Montserrat" panose="00000500000000000000" pitchFamily="2" charset="0"/>
              </a:rPr>
              <a:t>Coils with &gt;150MPa will probably require reinforcement</a:t>
            </a:r>
            <a:endParaRPr lang="en-US" sz="1600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Multi-radius-coil cells (B4-1, B5-1, B6-1, B7-1, B8-1, B8-2): the hoop stress decreases monotonically radially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For all other coils (A1 to B3, B4-2, B5-2, B6-2, B7-2, B8-3): there is a local minimum in hoop stress</a:t>
            </a:r>
          </a:p>
        </p:txBody>
      </p:sp>
      <p:pic>
        <p:nvPicPr>
          <p:cNvPr id="10" name="Immagine 9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3BE15551-2C66-25D7-7DE7-1CD0084D35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16" y="2041251"/>
            <a:ext cx="7904242" cy="397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702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45003A-B955-DC35-384A-CF998C91E261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21ECD465-8AF7-42A9-8BB1-A58544051106}" type="datetime1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BD1B25-9E77-F43D-4817-C5FD161350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IMCC Annual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F1AD1F-91C1-2321-9BA7-3638D4642C0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FCB4F2B-C7CC-170F-0498-5CCDF18F9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Review: US-MAP Cells</a:t>
            </a:r>
            <a:endParaRPr lang="en-GB" dirty="0"/>
          </a:p>
        </p:txBody>
      </p:sp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C7F43ABC-E5EF-87EC-32E7-1C01B7EAE8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5" y="1873338"/>
            <a:ext cx="11946616" cy="20313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D5D68C30-A247-0DBE-4FE3-B0CF981C52C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7919763"/>
                  </p:ext>
                </p:extLst>
              </p:nvPr>
            </p:nvGraphicFramePr>
            <p:xfrm>
              <a:off x="66145" y="7548547"/>
              <a:ext cx="4785601" cy="272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345185468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1354310501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92850103"/>
                        </a:ext>
                      </a:extLst>
                    </a:gridCol>
                    <a:gridCol w="496458">
                      <a:extLst>
                        <a:ext uri="{9D8B030D-6E8A-4147-A177-3AD203B41FA5}">
                          <a16:colId xmlns:a16="http://schemas.microsoft.com/office/drawing/2014/main" val="40598794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3341860924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716939729"/>
                        </a:ext>
                      </a:extLst>
                    </a:gridCol>
                    <a:gridCol w="511850">
                      <a:extLst>
                        <a:ext uri="{9D8B030D-6E8A-4147-A177-3AD203B41FA5}">
                          <a16:colId xmlns:a16="http://schemas.microsoft.com/office/drawing/2014/main" val="3128735527"/>
                        </a:ext>
                      </a:extLst>
                    </a:gridCol>
                  </a:tblGrid>
                  <a:tr h="370840">
                    <a:tc rowSpan="2" gridSpan="3">
                      <a:txBody>
                        <a:bodyPr/>
                        <a:lstStyle/>
                        <a:p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A1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A2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A3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A4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841021"/>
                      </a:ext>
                    </a:extLst>
                  </a:tr>
                  <a:tr h="370840">
                    <a:tc gridSpan="3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2010880"/>
                      </a:ext>
                    </a:extLst>
                  </a:tr>
                  <a:tr h="396000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tabLst/>
                          </a:pPr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Bore Radius</a:t>
                          </a:r>
                          <a:endParaRPr lang="en-GB" sz="14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3987267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130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9227624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7104316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  <m: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sSup>
                                  <m:sSupPr>
                                    <m:ctrlPr>
                                      <a:rPr lang="en-GB" sz="14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63.25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126.6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5904691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1.32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0.8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28893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D5D68C30-A247-0DBE-4FE3-B0CF981C52C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7919763"/>
                  </p:ext>
                </p:extLst>
              </p:nvPr>
            </p:nvGraphicFramePr>
            <p:xfrm>
              <a:off x="66145" y="7548547"/>
              <a:ext cx="4785601" cy="272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345185468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1354310501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92850103"/>
                        </a:ext>
                      </a:extLst>
                    </a:gridCol>
                    <a:gridCol w="496458">
                      <a:extLst>
                        <a:ext uri="{9D8B030D-6E8A-4147-A177-3AD203B41FA5}">
                          <a16:colId xmlns:a16="http://schemas.microsoft.com/office/drawing/2014/main" val="40598794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3341860924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716939729"/>
                        </a:ext>
                      </a:extLst>
                    </a:gridCol>
                    <a:gridCol w="511850">
                      <a:extLst>
                        <a:ext uri="{9D8B030D-6E8A-4147-A177-3AD203B41FA5}">
                          <a16:colId xmlns:a16="http://schemas.microsoft.com/office/drawing/2014/main" val="3128735527"/>
                        </a:ext>
                      </a:extLst>
                    </a:gridCol>
                  </a:tblGrid>
                  <a:tr h="370840">
                    <a:tc rowSpan="2" gridSpan="3">
                      <a:txBody>
                        <a:bodyPr/>
                        <a:lstStyle/>
                        <a:p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A1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A2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A3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A4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841021"/>
                      </a:ext>
                    </a:extLst>
                  </a:tr>
                  <a:tr h="370840">
                    <a:tc gridSpan="3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2010880"/>
                      </a:ext>
                    </a:extLst>
                  </a:tr>
                  <a:tr h="396000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tabLst/>
                          </a:pPr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Inner Bore Radius</a:t>
                          </a:r>
                          <a:endParaRPr lang="en-GB" sz="14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3987267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130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9227624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7104316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295614" t="-495385" r="-293860" b="-10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63.25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126.6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5904691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1.32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0.8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2889332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D4DBF732-58AC-68A1-C7C0-95E4EDE718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461453"/>
              </p:ext>
            </p:extLst>
          </p:nvPr>
        </p:nvGraphicFramePr>
        <p:xfrm>
          <a:off x="4851746" y="7548547"/>
          <a:ext cx="7238644" cy="271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7046">
                  <a:extLst>
                    <a:ext uri="{9D8B030D-6E8A-4147-A177-3AD203B41FA5}">
                      <a16:colId xmlns:a16="http://schemas.microsoft.com/office/drawing/2014/main" val="1139204438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2804047611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1681393911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1944185804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215199496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1844437888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3850760497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1359931668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670868235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1681429061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1457313516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4001133447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1769442996"/>
                    </a:ext>
                  </a:extLst>
                </a:gridCol>
                <a:gridCol w="517046">
                  <a:extLst>
                    <a:ext uri="{9D8B030D-6E8A-4147-A177-3AD203B41FA5}">
                      <a16:colId xmlns:a16="http://schemas.microsoft.com/office/drawing/2014/main" val="212630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B3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B4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B5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B6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B7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B8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8635871"/>
                  </a:ext>
                </a:extLst>
              </a:tr>
              <a:tr h="3546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01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02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03</a:t>
                      </a:r>
                      <a:endParaRPr lang="en-GB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32729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770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99686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6550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370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11060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69.8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70.3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155.1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04913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2.75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0.806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0.806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0.806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0.806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714586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7849D9F-5219-CA3D-11C0-9D78E47926AC}"/>
              </a:ext>
            </a:extLst>
          </p:cNvPr>
          <p:cNvSpPr txBox="1"/>
          <p:nvPr/>
        </p:nvSpPr>
        <p:spPr>
          <a:xfrm>
            <a:off x="5844109" y="883465"/>
            <a:ext cx="6246281" cy="1118890"/>
          </a:xfrm>
          <a:prstGeom prst="roundRect">
            <a:avLst>
              <a:gd name="adj" fmla="val 767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18 </a:t>
            </a: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unique coil types (2 to 6 coils per cell)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B4 has 2 unique coil types: B4-01, B4-02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…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B8 has 3 unique coil types: B8-01, B8-02, B8-03	</a:t>
            </a:r>
            <a:endParaRPr lang="en-GB" sz="1600" dirty="0">
              <a:solidFill>
                <a:schemeClr val="accent6">
                  <a:lumMod val="60000"/>
                  <a:lumOff val="4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DAFC57-B0D6-4D27-5EA0-DC8E4D24E3EC}"/>
              </a:ext>
            </a:extLst>
          </p:cNvPr>
          <p:cNvSpPr txBox="1"/>
          <p:nvPr/>
        </p:nvSpPr>
        <p:spPr>
          <a:xfrm>
            <a:off x="5643880" y="468884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021790A-6A05-97FE-9D44-32A6A7EA97CC}"/>
              </a:ext>
            </a:extLst>
          </p:cNvPr>
          <p:cNvGrpSpPr/>
          <p:nvPr/>
        </p:nvGrpSpPr>
        <p:grpSpPr>
          <a:xfrm>
            <a:off x="318161" y="4020098"/>
            <a:ext cx="11442583" cy="2752013"/>
            <a:chOff x="0" y="3940526"/>
            <a:chExt cx="12192000" cy="2932253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EA92988-6703-AADC-032A-D93F2D069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3940526"/>
              <a:ext cx="12192000" cy="2932253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3C18AF4-6342-2790-E1C2-5A1C6B4038B9}"/>
                </a:ext>
              </a:extLst>
            </p:cNvPr>
            <p:cNvGrpSpPr/>
            <p:nvPr/>
          </p:nvGrpSpPr>
          <p:grpSpPr>
            <a:xfrm>
              <a:off x="4156267" y="4447209"/>
              <a:ext cx="6725920" cy="1506128"/>
              <a:chOff x="4156267" y="4447209"/>
              <a:chExt cx="6725920" cy="1506128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418907D-2B2A-E5F8-5633-AD960010950F}"/>
                  </a:ext>
                </a:extLst>
              </p:cNvPr>
              <p:cNvSpPr/>
              <p:nvPr/>
            </p:nvSpPr>
            <p:spPr>
              <a:xfrm>
                <a:off x="10435147" y="5639608"/>
                <a:ext cx="447040" cy="313729"/>
              </a:xfrm>
              <a:prstGeom prst="rect">
                <a:avLst/>
              </a:prstGeom>
              <a:solidFill>
                <a:srgbClr val="FFFF19">
                  <a:alpha val="4902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75FE137-5AFD-AB78-2A10-68DFD2FACC19}"/>
                  </a:ext>
                </a:extLst>
              </p:cNvPr>
              <p:cNvSpPr/>
              <p:nvPr/>
            </p:nvSpPr>
            <p:spPr>
              <a:xfrm>
                <a:off x="6442267" y="4842631"/>
                <a:ext cx="447040" cy="313729"/>
              </a:xfrm>
              <a:prstGeom prst="rect">
                <a:avLst/>
              </a:prstGeom>
              <a:solidFill>
                <a:srgbClr val="FFFF19">
                  <a:alpha val="4902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A002607-38AB-F6AB-DC80-F0EEAEBD005D}"/>
                  </a:ext>
                </a:extLst>
              </p:cNvPr>
              <p:cNvSpPr/>
              <p:nvPr/>
            </p:nvSpPr>
            <p:spPr>
              <a:xfrm>
                <a:off x="4156267" y="4447209"/>
                <a:ext cx="447040" cy="313729"/>
              </a:xfrm>
              <a:prstGeom prst="rect">
                <a:avLst/>
              </a:prstGeom>
              <a:solidFill>
                <a:srgbClr val="FFFF19">
                  <a:alpha val="4902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5E075A7-45BF-4091-205F-C0D1FB083BCA}"/>
                  </a:ext>
                </a:extLst>
              </p:cNvPr>
              <p:cNvSpPr/>
              <p:nvPr/>
            </p:nvSpPr>
            <p:spPr>
              <a:xfrm>
                <a:off x="4160048" y="5267621"/>
                <a:ext cx="447040" cy="313729"/>
              </a:xfrm>
              <a:prstGeom prst="rect">
                <a:avLst/>
              </a:prstGeom>
              <a:solidFill>
                <a:srgbClr val="FFFF19">
                  <a:alpha val="4902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EF8FE45-CEE6-DB2F-FBC4-4E055B0879AA}"/>
              </a:ext>
            </a:extLst>
          </p:cNvPr>
          <p:cNvSpPr txBox="1"/>
          <p:nvPr/>
        </p:nvSpPr>
        <p:spPr>
          <a:xfrm>
            <a:off x="9023685" y="3688597"/>
            <a:ext cx="3066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2954 Solenoids</a:t>
            </a:r>
            <a:endParaRPr lang="en-GB" sz="2400" b="1" dirty="0">
              <a:solidFill>
                <a:schemeClr val="accent6">
                  <a:lumMod val="60000"/>
                  <a:lumOff val="4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56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AE958-7509-4795-AB02-32165C1A2199}" type="datetime1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in Lattices</a:t>
            </a:r>
            <a:endParaRPr lang="it-IT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/>
              <p:nvPr/>
            </p:nvSpPr>
            <p:spPr>
              <a:xfrm>
                <a:off x="648837" y="1585723"/>
                <a:ext cx="78623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Maximum and minimum values of </a:t>
                </a:r>
                <a:r>
                  <a:rPr lang="en-US" b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radial stress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</m:oMath>
                </a14:m>
                <a:endParaRPr lang="en-GB" b="1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37" y="1585723"/>
                <a:ext cx="7862331" cy="369332"/>
              </a:xfrm>
              <a:prstGeom prst="rect">
                <a:avLst/>
              </a:prstGeom>
              <a:blipFill>
                <a:blip r:embed="rId2"/>
                <a:stretch>
                  <a:fillRect l="-620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E03ABD40-8D45-25A8-D586-D363D2B86C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86" y="2068001"/>
            <a:ext cx="7862332" cy="39425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5">
                <a:extLst>
                  <a:ext uri="{FF2B5EF4-FFF2-40B4-BE49-F238E27FC236}">
                    <a16:creationId xmlns:a16="http://schemas.microsoft.com/office/drawing/2014/main" id="{F79D2101-6F93-CD76-7FA9-8AC06F5A61DC}"/>
                  </a:ext>
                </a:extLst>
              </p:cNvPr>
              <p:cNvSpPr txBox="1"/>
              <p:nvPr/>
            </p:nvSpPr>
            <p:spPr>
              <a:xfrm>
                <a:off x="8752536" y="1696861"/>
                <a:ext cx="3201339" cy="4148852"/>
              </a:xfrm>
              <a:prstGeom prst="roundRect">
                <a:avLst>
                  <a:gd name="adj" fmla="val 7676"/>
                </a:avLst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Multi-radius-coil cells (B4-1, B5-1, B6-1, B7-1, B8-1, B8-2)</a:t>
                </a: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: </a:t>
                </a:r>
                <a:r>
                  <a:rPr lang="en-US" sz="16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tensile</a:t>
                </a: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 saddle-like profile on inner coil. </a:t>
                </a:r>
                <a:r>
                  <a:rPr lang="en-US" sz="16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To go towards a compressive stress profile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6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these coils would need to be wound in independent layers!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i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For all other coils (A1 to B3, B4-2, B5-2, B6-2, B7-2, B8-3): </a:t>
                </a: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compressive ‘parabolic-like’ profile, with a minimum stress in the center</a:t>
                </a:r>
              </a:p>
            </p:txBody>
          </p:sp>
        </mc:Choice>
        <mc:Fallback xmlns="">
          <p:sp>
            <p:nvSpPr>
              <p:cNvPr id="10" name="TextBox 15">
                <a:extLst>
                  <a:ext uri="{FF2B5EF4-FFF2-40B4-BE49-F238E27FC236}">
                    <a16:creationId xmlns:a16="http://schemas.microsoft.com/office/drawing/2014/main" id="{F79D2101-6F93-CD76-7FA9-8AC06F5A6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2536" y="1696861"/>
                <a:ext cx="3201339" cy="4148852"/>
              </a:xfrm>
              <a:prstGeom prst="roundRect">
                <a:avLst>
                  <a:gd name="adj" fmla="val 7676"/>
                </a:avLst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27233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163A-E28B-4FFC-A996-30DE6BB7C87D}" type="datetime1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in Lattices – Longitudinal Stress</a:t>
            </a:r>
            <a:endParaRPr lang="it-IT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/>
              <p:nvPr/>
            </p:nvSpPr>
            <p:spPr>
              <a:xfrm>
                <a:off x="648838" y="1585723"/>
                <a:ext cx="7621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Maximum and minimum values of </a:t>
                </a:r>
                <a:r>
                  <a:rPr lang="en-US" b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longitudinal stress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endParaRPr lang="en-GB" b="1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38" y="1585723"/>
                <a:ext cx="7621222" cy="369332"/>
              </a:xfrm>
              <a:prstGeom prst="rect">
                <a:avLst/>
              </a:prstGeom>
              <a:blipFill>
                <a:blip r:embed="rId2"/>
                <a:stretch>
                  <a:fillRect l="-639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15">
            <a:extLst>
              <a:ext uri="{FF2B5EF4-FFF2-40B4-BE49-F238E27FC236}">
                <a16:creationId xmlns:a16="http://schemas.microsoft.com/office/drawing/2014/main" id="{F79D2101-6F93-CD76-7FA9-8AC06F5A61DC}"/>
              </a:ext>
            </a:extLst>
          </p:cNvPr>
          <p:cNvSpPr txBox="1"/>
          <p:nvPr/>
        </p:nvSpPr>
        <p:spPr>
          <a:xfrm>
            <a:off x="8900634" y="3236547"/>
            <a:ext cx="2917065" cy="1118890"/>
          </a:xfrm>
          <a:prstGeom prst="roundRect">
            <a:avLst>
              <a:gd name="adj" fmla="val 76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As expected, the stresses are all compressive based on the roller positioning</a:t>
            </a:r>
          </a:p>
        </p:txBody>
      </p:sp>
      <p:pic>
        <p:nvPicPr>
          <p:cNvPr id="11" name="Immagine 10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98865C52-81B7-2465-D854-47F55B7B57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38" y="2080440"/>
            <a:ext cx="7959868" cy="394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8417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BA1F5-EA92-4CF3-8774-C42E51781A9D}" type="datetime1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42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in Lattices - Forces</a:t>
            </a:r>
            <a:endParaRPr lang="it-IT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65B3E55-7EDD-02F1-E6DA-E51D76F19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069" y="1752495"/>
            <a:ext cx="9068856" cy="45785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F595237-B7E7-D84B-0F5C-CD924AA0F352}"/>
              </a:ext>
            </a:extLst>
          </p:cNvPr>
          <p:cNvSpPr txBox="1"/>
          <p:nvPr/>
        </p:nvSpPr>
        <p:spPr>
          <a:xfrm>
            <a:off x="6315075" y="1509355"/>
            <a:ext cx="5124450" cy="715089"/>
          </a:xfrm>
          <a:prstGeom prst="roundRect">
            <a:avLst>
              <a:gd name="adj" fmla="val 1799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3243B5"/>
                </a:solidFill>
                <a:latin typeface="Montserrat" panose="00000500000000000000" pitchFamily="2" charset="0"/>
              </a:rPr>
              <a:t>A support structure for a 37 MN axial force (3700 tons) will be a design challenge</a:t>
            </a:r>
            <a:endParaRPr lang="en-GB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32A6148-F01E-24E5-B285-594706122423}"/>
              </a:ext>
            </a:extLst>
          </p:cNvPr>
          <p:cNvCxnSpPr/>
          <p:nvPr/>
        </p:nvCxnSpPr>
        <p:spPr>
          <a:xfrm flipH="1">
            <a:off x="5181600" y="1866900"/>
            <a:ext cx="1133475" cy="1238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34259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BA5AD-A330-73EF-962E-27EEDCF5D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EF169-2DDD-4F9E-8998-A54B08A3E64B}" type="datetime1">
              <a:rPr lang="en-US" smtClean="0"/>
              <a:t>3/13/2024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0A741-BB0A-DCCF-5A78-73A81CA21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Cooling Solenoids Optimization Program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6AB51F-B86C-9B29-2CB5-D2269662C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A6E8C-1F9B-44DE-8081-1B2F6DA13052}" type="slidenum">
              <a:rPr lang="en-GB" smtClean="0"/>
              <a:t>43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DA51B5-80BF-27E6-2A30-E6FA670D0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6645"/>
            <a:ext cx="12192000" cy="40508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0D4F85-4011-E42B-90F5-98D96D44C174}"/>
              </a:ext>
            </a:extLst>
          </p:cNvPr>
          <p:cNvSpPr txBox="1"/>
          <p:nvPr/>
        </p:nvSpPr>
        <p:spPr>
          <a:xfrm>
            <a:off x="974558" y="1389647"/>
            <a:ext cx="1425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B1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4672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6047B47-A626-959A-5CBA-FE8766B0F25A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355210" y="1367673"/>
                <a:ext cx="9112896" cy="276889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400" b="1" dirty="0"/>
                  <a:t>Example:</a:t>
                </a:r>
              </a:p>
              <a:p>
                <a:r>
                  <a:rPr lang="en-US" sz="2400" dirty="0"/>
                  <a:t>Grid element sizes: </a:t>
                </a:r>
                <a:r>
                  <a:rPr lang="en-US" sz="2400" dirty="0" err="1"/>
                  <a:t>dz</a:t>
                </a:r>
                <a:r>
                  <a:rPr lang="en-US" sz="2400" dirty="0"/>
                  <a:t> = 10 mm, </a:t>
                </a:r>
                <a:r>
                  <a:rPr lang="en-US" sz="2400" dirty="0" err="1"/>
                  <a:t>dr</a:t>
                </a:r>
                <a:r>
                  <a:rPr lang="en-US" sz="2400" dirty="0"/>
                  <a:t> = 10 mm</a:t>
                </a:r>
              </a:p>
              <a:p>
                <a:r>
                  <a:rPr lang="en-US" sz="2400" dirty="0"/>
                  <a:t>Minimum gap between two neighboring coil surfaces = 100 mm</a:t>
                </a:r>
              </a:p>
              <a:p>
                <a:r>
                  <a:rPr lang="en-US" sz="2400" dirty="0"/>
                  <a:t>Min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=300 </m:t>
                    </m:r>
                  </m:oMath>
                </a14:m>
                <a:r>
                  <a:rPr lang="en-US" sz="2400" dirty="0"/>
                  <a:t>mm, Max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=920 </m:t>
                    </m:r>
                  </m:oMath>
                </a14:m>
                <a:r>
                  <a:rPr lang="en-US" sz="2400" b="0" dirty="0"/>
                  <a:t>mm</a:t>
                </a:r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6047B47-A626-959A-5CBA-FE8766B0F2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355210" y="1367673"/>
                <a:ext cx="9112896" cy="2768898"/>
              </a:xfrm>
              <a:blipFill>
                <a:blip r:embed="rId2"/>
                <a:stretch>
                  <a:fillRect l="-1003" t="-1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40DE67-99CD-9C52-7260-27F32E55A65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461FAD-8B29-4498-96F1-721902C9C423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BBAD16-054D-078B-F4AF-83942112A3E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C4EA8E-D630-B662-8F71-225FBA6695C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5BE343B-18ED-EFEF-1329-2A73FBB1D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I. Define grid of tiny coil elements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5972ECF-2897-4934-5458-3389D4E55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2" y="3668260"/>
            <a:ext cx="11692008" cy="31897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34C86AA-1A9A-3061-9556-F741E0CEFB78}"/>
              </a:ext>
            </a:extLst>
          </p:cNvPr>
          <p:cNvSpPr txBox="1"/>
          <p:nvPr/>
        </p:nvSpPr>
        <p:spPr>
          <a:xfrm>
            <a:off x="609280" y="3345249"/>
            <a:ext cx="860475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Grid for small coil elements </a:t>
            </a:r>
            <a:r>
              <a:rPr lang="en-US" b="1" dirty="0">
                <a:solidFill>
                  <a:srgbClr val="C83964"/>
                </a:solidFill>
                <a:latin typeface="Montserrat" panose="00000500000000000000" pitchFamily="2" charset="0"/>
              </a:rPr>
              <a:t>symmetrically placed</a:t>
            </a: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 at </a:t>
            </a:r>
            <a:r>
              <a:rPr lang="en-US" b="1" dirty="0">
                <a:solidFill>
                  <a:srgbClr val="C83964"/>
                </a:solidFill>
                <a:latin typeface="Montserrat" panose="00000500000000000000" pitchFamily="2" charset="0"/>
              </a:rPr>
              <a:t>opposite polarity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457711-31D5-2812-4EFC-0C45781804D3}"/>
              </a:ext>
            </a:extLst>
          </p:cNvPr>
          <p:cNvSpPr/>
          <p:nvPr/>
        </p:nvSpPr>
        <p:spPr>
          <a:xfrm>
            <a:off x="1933784" y="3851875"/>
            <a:ext cx="1923635" cy="628685"/>
          </a:xfrm>
          <a:prstGeom prst="rect">
            <a:avLst/>
          </a:prstGeom>
          <a:solidFill>
            <a:srgbClr val="B7CFFF">
              <a:alpha val="45098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E6DDBD-3A42-B6F6-AF8B-37EE3B298345}"/>
              </a:ext>
            </a:extLst>
          </p:cNvPr>
          <p:cNvSpPr/>
          <p:nvPr/>
        </p:nvSpPr>
        <p:spPr>
          <a:xfrm>
            <a:off x="8588155" y="3867453"/>
            <a:ext cx="1923635" cy="628685"/>
          </a:xfrm>
          <a:prstGeom prst="rect">
            <a:avLst/>
          </a:prstGeom>
          <a:solidFill>
            <a:srgbClr val="B7CFFF">
              <a:alpha val="45098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FAB76E-545A-ED9E-00C2-FB8C8CB07067}"/>
              </a:ext>
            </a:extLst>
          </p:cNvPr>
          <p:cNvSpPr txBox="1"/>
          <p:nvPr/>
        </p:nvSpPr>
        <p:spPr>
          <a:xfrm>
            <a:off x="2375536" y="3981740"/>
            <a:ext cx="1228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B1 Coil </a:t>
            </a:r>
            <a:endParaRPr lang="en-GB" sz="2000" b="1" dirty="0">
              <a:solidFill>
                <a:schemeClr val="accent6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D48AEA-5584-43AB-A710-173B232C2BF6}"/>
              </a:ext>
            </a:extLst>
          </p:cNvPr>
          <p:cNvSpPr txBox="1"/>
          <p:nvPr/>
        </p:nvSpPr>
        <p:spPr>
          <a:xfrm>
            <a:off x="8935817" y="3964179"/>
            <a:ext cx="1228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B1 Coil </a:t>
            </a:r>
            <a:endParaRPr lang="en-GB" sz="2000" b="1" dirty="0">
              <a:solidFill>
                <a:schemeClr val="accent6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29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8" grpId="0" animBg="1"/>
      <p:bldP spid="10" grpId="0"/>
      <p:bldP spid="1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AA14B83-F981-F092-602B-4FFAE31AE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3679" y="2062064"/>
            <a:ext cx="2481453" cy="43741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F749CE0-E304-397A-EC10-A16812DCC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7460" y="2098061"/>
            <a:ext cx="2442939" cy="437417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60E526-8643-7200-E351-E374628AB2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1241" y="2098061"/>
            <a:ext cx="2481453" cy="43741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D72D8FF-01B3-02F7-20A6-C993A95C80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6219" y="2098061"/>
            <a:ext cx="2442939" cy="437417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E6648-457E-17C4-3D5B-154B41D7FA4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D583671-4C94-427D-9ED1-5CC766C63465}" type="datetime1">
              <a:rPr lang="en-US" smtClean="0"/>
              <a:t>3/13/2024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1DDE8-6D53-7B09-B644-91C7E2E0E0B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Cooling Solenoids Optimization Program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D466C-6905-7C02-F6A1-0C837FF9762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61A6E8C-1F9B-44DE-8081-1B2F6DA13052}" type="slidenum">
              <a:rPr lang="en-GB" smtClean="0"/>
              <a:t>45</a:t>
            </a:fld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A563C4B9-52F3-75ED-9968-F5B6F67C9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I. Harmonic Profile of each Grid Element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8636F6-3923-871F-1316-C6483F1180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98061"/>
            <a:ext cx="2442939" cy="437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6937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E9E60E-BAB1-44D0-CD89-D0C0E7021619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DFCEEE-A626-4A65-9309-C4B49EB24382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50B7E-A85A-2B9E-FA83-DC315C19918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76D8D8-A0FE-E0A2-C2EE-5DE336B0A03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BE852B4-8C89-75BE-38A8-045C9A131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Rectangle (Coil) Possibilities in the space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2BD5CC4-D91A-1683-5081-8FE4ABB074A4}"/>
              </a:ext>
            </a:extLst>
          </p:cNvPr>
          <p:cNvCxnSpPr>
            <a:cxnSpLocks/>
          </p:cNvCxnSpPr>
          <p:nvPr/>
        </p:nvCxnSpPr>
        <p:spPr>
          <a:xfrm>
            <a:off x="229611" y="6202198"/>
            <a:ext cx="618908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3BC45CA-C597-BF32-D5AC-33FAF8353382}"/>
              </a:ext>
            </a:extLst>
          </p:cNvPr>
          <p:cNvCxnSpPr>
            <a:cxnSpLocks/>
            <a:endCxn id="14" idx="2"/>
          </p:cNvCxnSpPr>
          <p:nvPr/>
        </p:nvCxnSpPr>
        <p:spPr>
          <a:xfrm flipH="1" flipV="1">
            <a:off x="371258" y="2578659"/>
            <a:ext cx="6114" cy="38082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24391D7-2E2F-6EAD-47D0-0EA1FEEC455E}"/>
              </a:ext>
            </a:extLst>
          </p:cNvPr>
          <p:cNvSpPr txBox="1"/>
          <p:nvPr/>
        </p:nvSpPr>
        <p:spPr>
          <a:xfrm>
            <a:off x="6430455" y="6017532"/>
            <a:ext cx="370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Montserrat" panose="00000500000000000000" pitchFamily="2" charset="0"/>
              </a:rPr>
              <a:t>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B81513-558C-7E20-447B-2ABC6B2DE9AB}"/>
              </a:ext>
            </a:extLst>
          </p:cNvPr>
          <p:cNvSpPr txBox="1"/>
          <p:nvPr/>
        </p:nvSpPr>
        <p:spPr>
          <a:xfrm>
            <a:off x="186244" y="2209327"/>
            <a:ext cx="370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latin typeface="Montserrat" panose="00000500000000000000" pitchFamily="2" charset="0"/>
              </a:rPr>
              <a:t>r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FCF7219-A97D-2581-A3A5-F1477BCFB2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46" t="2957" r="2867" b="14022"/>
          <a:stretch/>
        </p:blipFill>
        <p:spPr>
          <a:xfrm>
            <a:off x="414625" y="2888926"/>
            <a:ext cx="6200844" cy="303627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003DE4A-2AAD-A272-3F49-542B3837979C}"/>
              </a:ext>
            </a:extLst>
          </p:cNvPr>
          <p:cNvSpPr/>
          <p:nvPr/>
        </p:nvSpPr>
        <p:spPr>
          <a:xfrm>
            <a:off x="984967" y="4435638"/>
            <a:ext cx="465491" cy="853321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E13D1A9-1589-DC75-C9CC-98E6F90FDA81}"/>
              </a:ext>
            </a:extLst>
          </p:cNvPr>
          <p:cNvSpPr/>
          <p:nvPr/>
        </p:nvSpPr>
        <p:spPr>
          <a:xfrm>
            <a:off x="553920" y="5845843"/>
            <a:ext cx="45719" cy="45719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F07ADD9-B205-FFAD-63C4-7AB33CA31854}"/>
              </a:ext>
            </a:extLst>
          </p:cNvPr>
          <p:cNvSpPr/>
          <p:nvPr/>
        </p:nvSpPr>
        <p:spPr>
          <a:xfrm>
            <a:off x="599639" y="5717704"/>
            <a:ext cx="136445" cy="90040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118F529-8192-867F-B641-C67AFD7142F3}"/>
              </a:ext>
            </a:extLst>
          </p:cNvPr>
          <p:cNvSpPr/>
          <p:nvPr/>
        </p:nvSpPr>
        <p:spPr>
          <a:xfrm>
            <a:off x="736084" y="5009659"/>
            <a:ext cx="101813" cy="655768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4C9F56C-B0C5-24C8-89C7-0BC4DF344BA2}"/>
              </a:ext>
            </a:extLst>
          </p:cNvPr>
          <p:cNvSpPr/>
          <p:nvPr/>
        </p:nvSpPr>
        <p:spPr>
          <a:xfrm>
            <a:off x="1774595" y="3646969"/>
            <a:ext cx="2668620" cy="1501140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A15D659-2496-E9ED-7E9B-E71AB1373F37}"/>
              </a:ext>
            </a:extLst>
          </p:cNvPr>
          <p:cNvSpPr/>
          <p:nvPr/>
        </p:nvSpPr>
        <p:spPr>
          <a:xfrm>
            <a:off x="1630563" y="5372263"/>
            <a:ext cx="3568936" cy="372115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1398842-A903-CAAC-0451-18589CABFF4F}"/>
              </a:ext>
            </a:extLst>
          </p:cNvPr>
          <p:cNvSpPr txBox="1"/>
          <p:nvPr/>
        </p:nvSpPr>
        <p:spPr>
          <a:xfrm>
            <a:off x="1217712" y="2578659"/>
            <a:ext cx="50259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63x127 squares = 8001 tiny squares of current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07123CC-E06B-C2E8-B547-01AE7F2D9811}"/>
              </a:ext>
            </a:extLst>
          </p:cNvPr>
          <p:cNvSpPr txBox="1"/>
          <p:nvPr/>
        </p:nvSpPr>
        <p:spPr>
          <a:xfrm>
            <a:off x="599639" y="3203033"/>
            <a:ext cx="1757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Examples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4CCD113-A50A-0523-AC91-68864C15443A}"/>
              </a:ext>
            </a:extLst>
          </p:cNvPr>
          <p:cNvSpPr/>
          <p:nvPr/>
        </p:nvSpPr>
        <p:spPr>
          <a:xfrm>
            <a:off x="1774595" y="5058069"/>
            <a:ext cx="136445" cy="90040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AF71816-9A22-F4E8-5709-0C6344F22463}"/>
              </a:ext>
            </a:extLst>
          </p:cNvPr>
          <p:cNvSpPr/>
          <p:nvPr/>
        </p:nvSpPr>
        <p:spPr>
          <a:xfrm>
            <a:off x="1774595" y="5102390"/>
            <a:ext cx="45719" cy="45719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E06D10C-D399-2D98-DDAC-A85F9B55E1F0}"/>
              </a:ext>
            </a:extLst>
          </p:cNvPr>
          <p:cNvSpPr/>
          <p:nvPr/>
        </p:nvSpPr>
        <p:spPr>
          <a:xfrm>
            <a:off x="936768" y="5845843"/>
            <a:ext cx="5532120" cy="45719"/>
          </a:xfrm>
          <a:prstGeom prst="rect">
            <a:avLst/>
          </a:prstGeom>
          <a:solidFill>
            <a:srgbClr val="B7CFFF">
              <a:alpha val="70980"/>
            </a:srgbClr>
          </a:solidFill>
          <a:ln w="28575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5163E3-2E7E-2534-4D2A-C4A732821096}"/>
              </a:ext>
            </a:extLst>
          </p:cNvPr>
          <p:cNvSpPr txBox="1"/>
          <p:nvPr/>
        </p:nvSpPr>
        <p:spPr>
          <a:xfrm>
            <a:off x="186244" y="1716489"/>
            <a:ext cx="10281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Every unique rectangle represents a unique configuration of alternating polarity coils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50195D-D876-349B-31E9-384225E55294}"/>
              </a:ext>
            </a:extLst>
          </p:cNvPr>
          <p:cNvSpPr txBox="1"/>
          <p:nvPr/>
        </p:nvSpPr>
        <p:spPr>
          <a:xfrm>
            <a:off x="186244" y="1287282"/>
            <a:ext cx="98844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u="sng" dirty="0"/>
              <a:t>How many </a:t>
            </a:r>
            <a:r>
              <a:rPr lang="en-US" sz="2400" b="1" u="sng" dirty="0"/>
              <a:t>unique</a:t>
            </a:r>
            <a:r>
              <a:rPr lang="en-US" sz="2400" u="sng" dirty="0"/>
              <a:t> rectangles can be made from this grid?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07F788-6D7B-445C-0695-3AB4EBCD7A0A}"/>
              </a:ext>
            </a:extLst>
          </p:cNvPr>
          <p:cNvSpPr txBox="1"/>
          <p:nvPr/>
        </p:nvSpPr>
        <p:spPr>
          <a:xfrm>
            <a:off x="7876386" y="1303157"/>
            <a:ext cx="32557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400" dirty="0"/>
              <a:t>16,386,048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">
                <a:extLst>
                  <a:ext uri="{FF2B5EF4-FFF2-40B4-BE49-F238E27FC236}">
                    <a16:creationId xmlns:a16="http://schemas.microsoft.com/office/drawing/2014/main" id="{5977392D-1159-D2D5-BFEC-43A27971357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09733" y="2821586"/>
                <a:ext cx="5329865" cy="2122606"/>
              </a:xfrm>
              <a:prstGeom prst="roundRect">
                <a:avLst/>
              </a:prstGeom>
              <a:ln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/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800" kern="1200">
                    <a:solidFill>
                      <a:schemeClr val="bg2">
                        <a:lumMod val="25000"/>
                      </a:schemeClr>
                    </a:solidFill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400" kern="1200">
                    <a:solidFill>
                      <a:schemeClr val="bg2">
                        <a:lumMod val="25000"/>
                      </a:schemeClr>
                    </a:solidFill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Wingdings" charset="2"/>
                  <a:buChar char="§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Calibri Light" panose="020F0302020204030204" pitchFamily="34" charset="0"/>
                    <a:ea typeface="+mn-ea"/>
                    <a:cs typeface="Calibri Light" panose="020F0302020204030204" pitchFamily="34" charset="0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Wingdings" charset="2"/>
                  <a:buNone/>
                </a:pPr>
                <a:r>
                  <a:rPr lang="en-US" sz="2400" b="1" dirty="0"/>
                  <a:t>With </a:t>
                </a:r>
                <a:r>
                  <a:rPr lang="en-US" sz="2400" dirty="0"/>
                  <a:t>imposed constraints:  </a:t>
                </a:r>
                <a:endParaRPr lang="en-US" sz="1800" dirty="0">
                  <a:latin typeface="Cambria Math" panose="02040503050406030204" pitchFamily="18" charset="0"/>
                </a:endParaRPr>
              </a:p>
              <a:p>
                <a:pPr marL="857250" lvl="1" indent="-457200"/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500</m:t>
                    </m:r>
                    <m:r>
                      <a:rPr lang="en-US" sz="180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smtClean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sz="1800" smtClean="0">
                        <a:latin typeface="Cambria Math" panose="02040503050406030204" pitchFamily="18" charset="0"/>
                      </a:rPr>
                      <m:t>≥ 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≥36 </m:t>
                    </m:r>
                  </m:oMath>
                </a14:m>
                <a:r>
                  <a:rPr lang="en-US" sz="1800" dirty="0"/>
                  <a:t>mm</a:t>
                </a:r>
                <a:endParaRPr lang="en-US" sz="1800" dirty="0">
                  <a:latin typeface="Cambria Math" panose="02040503050406030204" pitchFamily="18" charset="0"/>
                </a:endParaRPr>
              </a:p>
              <a:p>
                <a:pPr marL="857250" lvl="1" indent="-457200"/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panose="02040503050406030204" pitchFamily="18" charset="0"/>
                      </a:rPr>
                      <m:t>195</m:t>
                    </m:r>
                    <m:r>
                      <a:rPr lang="en-US" sz="180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 smtClean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sz="1800" smtClean="0">
                        <a:latin typeface="Cambria Math" panose="02040503050406030204" pitchFamily="18" charset="0"/>
                      </a:rPr>
                      <m:t> ≥ 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𝑇h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&gt;15</m:t>
                    </m:r>
                  </m:oMath>
                </a14:m>
                <a:r>
                  <a:rPr lang="en-US" sz="1800" dirty="0"/>
                  <a:t> mm</a:t>
                </a:r>
              </a:p>
              <a:p>
                <a:pPr marL="857250" lvl="1" indent="-457200"/>
                <a:endParaRPr lang="en-US" sz="1800" dirty="0"/>
              </a:p>
              <a:p>
                <a:pPr marL="457200" lvl="1" indent="0">
                  <a:buFont typeface="Wingdings" charset="2"/>
                  <a:buNone/>
                </a:pP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i="1" dirty="0"/>
                  <a:t>1h later: </a:t>
                </a:r>
                <a:r>
                  <a:rPr lang="en-US" b="1" i="1" dirty="0"/>
                  <a:t>5.4 M</a:t>
                </a:r>
                <a:r>
                  <a:rPr lang="en-US" sz="2000" i="1" dirty="0"/>
                  <a:t> unique rectangles </a:t>
                </a:r>
                <a:endParaRPr lang="en-US" sz="2000" dirty="0"/>
              </a:p>
            </p:txBody>
          </p:sp>
        </mc:Choice>
        <mc:Fallback xmlns="">
          <p:sp>
            <p:nvSpPr>
              <p:cNvPr id="11" name="Content Placeholder 1">
                <a:extLst>
                  <a:ext uri="{FF2B5EF4-FFF2-40B4-BE49-F238E27FC236}">
                    <a16:creationId xmlns:a16="http://schemas.microsoft.com/office/drawing/2014/main" id="{5977392D-1159-D2D5-BFEC-43A2797135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9733" y="2821586"/>
                <a:ext cx="5329865" cy="2122606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438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EA3D48E-95F5-8639-598C-FC193E98F2E6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296562" y="1520611"/>
                <a:ext cx="11895438" cy="471487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2400" b="1" dirty="0">
                    <a:latin typeface="Montserrat" panose="00000500000000000000" pitchFamily="2" charset="0"/>
                  </a:rPr>
                  <a:t>Harmonic</a:t>
                </a:r>
                <a:r>
                  <a:rPr lang="en-US" sz="2400" dirty="0">
                    <a:latin typeface="Montserrat" panose="00000500000000000000" pitchFamily="2" charset="0"/>
                  </a:rPr>
                  <a:t> Acceptance: </a:t>
                </a:r>
              </a:p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𝑡𝑎𝑟𝑔𝑒𝑡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𝑡𝑎𝑟𝑔𝑒𝑡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− </m:t>
                            </m:r>
                            <m:f>
                              <m:f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𝑡𝑎𝑟𝑔𝑒𝑡</m:t>
                            </m:r>
                          </m:sub>
                        </m:sSub>
                      </m:den>
                    </m:f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∗100&lt;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1%</m:t>
                    </m:r>
                  </m:oMath>
                </a14:m>
                <a:endParaRPr lang="en-US" sz="2400" dirty="0"/>
              </a:p>
              <a:p>
                <a:pPr marL="0" indent="0" algn="ctr">
                  <a:buNone/>
                </a:pPr>
                <a:r>
                  <a:rPr lang="en-US" sz="2400" dirty="0"/>
                  <a:t>… same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2400" dirty="0">
                  <a:latin typeface="Montserrat" panose="00000500000000000000" pitchFamily="2" charset="0"/>
                </a:endParaRPr>
              </a:p>
              <a:p>
                <a:pPr marL="0" indent="0">
                  <a:buNone/>
                </a:pPr>
                <a:r>
                  <a:rPr lang="en-US" sz="2400" b="1" dirty="0">
                    <a:latin typeface="Montserrat" panose="00000500000000000000" pitchFamily="2" charset="0"/>
                  </a:rPr>
                  <a:t>Constraints</a:t>
                </a:r>
                <a:r>
                  <a:rPr lang="en-US" sz="2400" dirty="0">
                    <a:latin typeface="Montserrat" panose="00000500000000000000" pitchFamily="2" charset="0"/>
                  </a:rPr>
                  <a:t>:</a:t>
                </a:r>
              </a:p>
              <a:p>
                <a:pPr marL="0" indent="0">
                  <a:buNone/>
                </a:pPr>
                <a:endParaRPr lang="en-US" sz="320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=50 </m:t>
                    </m:r>
                  </m:oMath>
                </a14:m>
                <a:r>
                  <a:rPr lang="en-US" dirty="0"/>
                  <a:t>A/mm2,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00</m:t>
                    </m:r>
                  </m:oMath>
                </a14:m>
                <a:r>
                  <a:rPr lang="en-US" dirty="0"/>
                  <a:t> A/mm2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sz="2400" dirty="0">
                    <a:latin typeface="Montserrat" panose="00000500000000000000" pitchFamily="2" charset="0"/>
                  </a:rPr>
                  <a:t>Number of geometries accepted:  </a:t>
                </a:r>
                <a:r>
                  <a:rPr lang="en-US" b="1" dirty="0">
                    <a:solidFill>
                      <a:schemeClr val="accent5"/>
                    </a:solidFill>
                    <a:latin typeface="Montserrat" panose="00000500000000000000" pitchFamily="2" charset="0"/>
                    <a:cs typeface="Calibri" panose="020F0502020204030204" pitchFamily="34" charset="0"/>
                  </a:rPr>
                  <a:t>29k</a:t>
                </a:r>
                <a:endParaRPr lang="en-US" sz="2400" b="1" dirty="0">
                  <a:solidFill>
                    <a:schemeClr val="accent5"/>
                  </a:solidFill>
                  <a:latin typeface="Montserrat" panose="00000500000000000000" pitchFamily="2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EA3D48E-95F5-8639-598C-FC193E98F2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296562" y="1520611"/>
                <a:ext cx="11895438" cy="4714875"/>
              </a:xfrm>
              <a:blipFill>
                <a:blip r:embed="rId2"/>
                <a:stretch>
                  <a:fillRect l="-820" t="-904" b="-15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08EF46-95CC-9893-344B-662C15DFE77C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13D3B7-3B44-44B9-80DF-606E004ED1F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F43C01-2F7F-1952-D7C1-1618F3045F9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D3F8A7-2C70-B7D4-92D9-64C7CB00180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B7AE398-F2A9-305A-0F8B-BCF5D3394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Parse the Geometries</a:t>
            </a:r>
          </a:p>
        </p:txBody>
      </p:sp>
    </p:spTree>
    <p:extLst>
      <p:ext uri="{BB962C8B-B14F-4D97-AF65-F5344CB8AC3E}">
        <p14:creationId xmlns:p14="http://schemas.microsoft.com/office/powerpoint/2010/main" val="1494689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1A8DB3-4365-D5C0-1E18-A514766B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34E4D-A534-43FD-B7A3-5FE20435BC11}" type="datetime1">
              <a:rPr lang="en-GB" smtClean="0"/>
              <a:t>13/03/2024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16D737-5CC4-EE33-EC5A-6CCD2750C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Annual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167FD8-845D-1D34-0136-42354AC82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Review: US-MAP Cells</a:t>
            </a:r>
          </a:p>
        </p:txBody>
      </p:sp>
      <p:pic>
        <p:nvPicPr>
          <p:cNvPr id="11" name="pg32">
            <a:extLst>
              <a:ext uri="{FF2B5EF4-FFF2-40B4-BE49-F238E27FC236}">
                <a16:creationId xmlns:a16="http://schemas.microsoft.com/office/drawing/2014/main" id="{75727B61-9ECA-5973-6666-EA843A2F191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8" b="20240"/>
          <a:stretch/>
        </p:blipFill>
        <p:spPr>
          <a:xfrm>
            <a:off x="2364573" y="1665660"/>
            <a:ext cx="8317013" cy="4143179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B272154-20A6-F514-736A-9185030A4E9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9" t="4318" r="7033" b="16729"/>
          <a:stretch/>
        </p:blipFill>
        <p:spPr>
          <a:xfrm>
            <a:off x="123267" y="2407500"/>
            <a:ext cx="1946031" cy="178972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4473D73-BBCE-291A-248B-E10470705E2E}"/>
              </a:ext>
            </a:extLst>
          </p:cNvPr>
          <p:cNvSpPr txBox="1"/>
          <p:nvPr/>
        </p:nvSpPr>
        <p:spPr>
          <a:xfrm>
            <a:off x="4352926" y="1471162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Cell B8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16" name="Double Brace 15">
            <a:extLst>
              <a:ext uri="{FF2B5EF4-FFF2-40B4-BE49-F238E27FC236}">
                <a16:creationId xmlns:a16="http://schemas.microsoft.com/office/drawing/2014/main" id="{9ADB14D6-492C-29E5-6E1B-BD40FA8693B8}"/>
              </a:ext>
            </a:extLst>
          </p:cNvPr>
          <p:cNvSpPr/>
          <p:nvPr/>
        </p:nvSpPr>
        <p:spPr>
          <a:xfrm rot="5400000">
            <a:off x="1996571" y="3013156"/>
            <a:ext cx="5522333" cy="3177012"/>
          </a:xfrm>
          <a:prstGeom prst="bracePair">
            <a:avLst>
              <a:gd name="adj" fmla="val 293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7C2EEC3-1B14-3816-CB0B-5B4F3A997969}"/>
                  </a:ext>
                </a:extLst>
              </p:cNvPr>
              <p:cNvSpPr txBox="1"/>
              <p:nvPr/>
            </p:nvSpPr>
            <p:spPr>
              <a:xfrm>
                <a:off x="421157" y="4884311"/>
                <a:ext cx="205740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Stresses</a:t>
                </a:r>
              </a:p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Hoop: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</m:oMath>
                </a14:m>
                <a:endParaRPr lang="en-US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Radial:</a:t>
                </a:r>
                <a:r>
                  <a:rPr lang="en-US" b="0" dirty="0">
                    <a:solidFill>
                      <a:srgbClr val="C83964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endParaRPr lang="en-US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Longitudinal: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7C2EEC3-1B14-3816-CB0B-5B4F3A9979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57" y="4884311"/>
                <a:ext cx="2057401" cy="1200329"/>
              </a:xfrm>
              <a:prstGeom prst="rect">
                <a:avLst/>
              </a:prstGeom>
              <a:blipFill>
                <a:blip r:embed="rId7"/>
                <a:stretch>
                  <a:fillRect l="-2367" t="-2030" b="-76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BD4065E0-8D5F-9394-E08F-B013CDDE3272}"/>
              </a:ext>
            </a:extLst>
          </p:cNvPr>
          <p:cNvGrpSpPr/>
          <p:nvPr/>
        </p:nvGrpSpPr>
        <p:grpSpPr>
          <a:xfrm>
            <a:off x="9777730" y="1639158"/>
            <a:ext cx="2414270" cy="4143179"/>
            <a:chOff x="9777730" y="1639158"/>
            <a:chExt cx="2414270" cy="4143179"/>
          </a:xfrm>
        </p:grpSpPr>
        <p:pic>
          <p:nvPicPr>
            <p:cNvPr id="22" name="pg32">
              <a:extLst>
                <a:ext uri="{FF2B5EF4-FFF2-40B4-BE49-F238E27FC236}">
                  <a16:creationId xmlns:a16="http://schemas.microsoft.com/office/drawing/2014/main" id="{98999558-D356-1C4D-8FFB-6B6F378FA3AF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68" t="13618" r="63503" b="20240"/>
            <a:stretch/>
          </p:blipFill>
          <p:spPr>
            <a:xfrm>
              <a:off x="9777730" y="1639158"/>
              <a:ext cx="2414270" cy="4143179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23E2C5-9C80-064E-2D2D-DCA3AA7AF7DF}"/>
                </a:ext>
              </a:extLst>
            </p:cNvPr>
            <p:cNvSpPr/>
            <p:nvPr/>
          </p:nvSpPr>
          <p:spPr>
            <a:xfrm>
              <a:off x="11435797" y="3864316"/>
              <a:ext cx="756203" cy="2052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Double Brace 24">
            <a:extLst>
              <a:ext uri="{FF2B5EF4-FFF2-40B4-BE49-F238E27FC236}">
                <a16:creationId xmlns:a16="http://schemas.microsoft.com/office/drawing/2014/main" id="{FCBE6B44-AA30-3658-5991-6BCE46F64D64}"/>
              </a:ext>
            </a:extLst>
          </p:cNvPr>
          <p:cNvSpPr/>
          <p:nvPr/>
        </p:nvSpPr>
        <p:spPr>
          <a:xfrm rot="5400000">
            <a:off x="6307724" y="-1015990"/>
            <a:ext cx="7074456" cy="6464844"/>
          </a:xfrm>
          <a:prstGeom prst="bracePair">
            <a:avLst>
              <a:gd name="adj" fmla="val 293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AEE9CE-3F13-4931-4AAD-CF1B73901C79}"/>
              </a:ext>
            </a:extLst>
          </p:cNvPr>
          <p:cNvSpPr txBox="1"/>
          <p:nvPr/>
        </p:nvSpPr>
        <p:spPr>
          <a:xfrm>
            <a:off x="9014987" y="5769829"/>
            <a:ext cx="3177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Repeating cells…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567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2A657C-8920-B22F-35DA-90D4731B812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52F3F-DC5C-4EC0-908D-6A4AB25B263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7654EB-C402-9ECC-309C-8331469E2C9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9A349-100B-FFE1-E657-A4B1D6007D9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26D8AC-D43D-6753-1BE5-2C6FFB6F4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907" y="282630"/>
            <a:ext cx="9358185" cy="516599"/>
          </a:xfrm>
        </p:spPr>
        <p:txBody>
          <a:bodyPr/>
          <a:lstStyle/>
          <a:p>
            <a:r>
              <a:rPr lang="en-US" dirty="0"/>
              <a:t>New Optics Initial Draft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D7D2EB-00D9-5CAB-8940-DBA6C9ABB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2" y="1175463"/>
            <a:ext cx="11722990" cy="18675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7C678E-EFD4-DA6D-B2DF-F19DC885C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66" y="3419245"/>
            <a:ext cx="11383861" cy="31411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5A4AEB-22D4-ACA0-1CEF-817EED2CA8C8}"/>
              </a:ext>
            </a:extLst>
          </p:cNvPr>
          <p:cNvSpPr txBox="1"/>
          <p:nvPr/>
        </p:nvSpPr>
        <p:spPr>
          <a:xfrm>
            <a:off x="9059779" y="3121680"/>
            <a:ext cx="2804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Montserrat" panose="00000500000000000000" pitchFamily="2" charset="0"/>
              </a:rPr>
              <a:t>898 Solenoids</a:t>
            </a:r>
            <a:endParaRPr lang="en-GB" sz="2400" b="1" dirty="0">
              <a:solidFill>
                <a:schemeClr val="accent6">
                  <a:lumMod val="60000"/>
                  <a:lumOff val="4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208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F6D8A5-AFA3-FF88-B673-8BEC9AC129C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52F3F-DC5C-4EC0-908D-6A4AB25B263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C6397C-4559-6FCA-CEE5-B32FF6B2104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3CC7A2-D901-4128-78AF-C7B42CDFA5E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3D4564-C3EF-1BFF-EC3B-57748A504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Optics Initial Analysis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D3B238-8ADA-3FF9-A016-10C6BEB34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885" y="973829"/>
            <a:ext cx="8228571" cy="5498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79583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88A7A61-C3A7-B49F-AEB2-E64B9D8784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54" y="897849"/>
            <a:ext cx="5285115" cy="26267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655F0C-4388-EBDE-2718-1C317E9DF63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45E60085-469C-41A4-A2F6-6BCB57D680C7}" type="datetime1">
              <a:rPr lang="en-US" smtClean="0"/>
              <a:t>3/13/2024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0DDCA0-09EA-A36B-C9F8-BA96DF3A305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Cooling Solenoids Optimization Program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6D6CB1-9EEA-B1D0-25A5-7ABC50E2D9F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7C88BBE-1F50-414C-A873-64244792D046}" type="slidenum">
              <a:rPr lang="en-US" smtClean="0"/>
              <a:t>8</a:t>
            </a:fld>
            <a:endParaRPr lang="en-US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081D9DD-36F1-1432-6609-EB20EECE0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New Optics: </a:t>
            </a: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Magnetic Properties (</a:t>
            </a:r>
            <a:r>
              <a:rPr lang="it-IT" sz="24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Lattices</a:t>
            </a: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)</a:t>
            </a:r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8DE7BC-5385-90BE-12BB-2A38BE98D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750" y="2403404"/>
            <a:ext cx="6382987" cy="32225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A70A43-E65D-CE77-53F1-849FDE8001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868" y="3798845"/>
            <a:ext cx="5297772" cy="26267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CD5DA3C-D342-74C0-3399-272B842D7F66}"/>
              </a:ext>
            </a:extLst>
          </p:cNvPr>
          <p:cNvCxnSpPr>
            <a:cxnSpLocks/>
          </p:cNvCxnSpPr>
          <p:nvPr/>
        </p:nvCxnSpPr>
        <p:spPr>
          <a:xfrm>
            <a:off x="6143822" y="3910691"/>
            <a:ext cx="590691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8">
            <a:extLst>
              <a:ext uri="{FF2B5EF4-FFF2-40B4-BE49-F238E27FC236}">
                <a16:creationId xmlns:a16="http://schemas.microsoft.com/office/drawing/2014/main" id="{6703120F-AE84-F285-8732-428F7EB4E3AB}"/>
              </a:ext>
            </a:extLst>
          </p:cNvPr>
          <p:cNvCxnSpPr>
            <a:cxnSpLocks/>
          </p:cNvCxnSpPr>
          <p:nvPr/>
        </p:nvCxnSpPr>
        <p:spPr>
          <a:xfrm flipH="1">
            <a:off x="7177635" y="2063469"/>
            <a:ext cx="712100" cy="1847222"/>
          </a:xfrm>
          <a:prstGeom prst="straightConnector1">
            <a:avLst/>
          </a:prstGeom>
          <a:ln w="476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3">
                <a:extLst>
                  <a:ext uri="{FF2B5EF4-FFF2-40B4-BE49-F238E27FC236}">
                    <a16:creationId xmlns:a16="http://schemas.microsoft.com/office/drawing/2014/main" id="{28DEFE18-45F9-E395-4F76-CF7C4C86DFEE}"/>
                  </a:ext>
                </a:extLst>
              </p:cNvPr>
              <p:cNvSpPr txBox="1"/>
              <p:nvPr/>
            </p:nvSpPr>
            <p:spPr>
              <a:xfrm>
                <a:off x="7803939" y="1441473"/>
                <a:ext cx="4180807" cy="715089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Above 17 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Nb</m:t>
                        </m:r>
                      </m:e>
                      <m:sub>
                        <m:r>
                          <a:rPr lang="en-US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Sn</m:t>
                    </m:r>
                  </m:oMath>
                </a14:m>
                <a:r>
                  <a:rPr lang="en-GB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 no longer convenient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HTS solution</a:t>
                </a:r>
              </a:p>
            </p:txBody>
          </p:sp>
        </mc:Choice>
        <mc:Fallback xmlns="">
          <p:sp>
            <p:nvSpPr>
              <p:cNvPr id="16" name="CasellaDiTesto 3">
                <a:extLst>
                  <a:ext uri="{FF2B5EF4-FFF2-40B4-BE49-F238E27FC236}">
                    <a16:creationId xmlns:a16="http://schemas.microsoft.com/office/drawing/2014/main" id="{28DEFE18-45F9-E395-4F76-CF7C4C86D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3939" y="1441473"/>
                <a:ext cx="4180807" cy="715089"/>
              </a:xfrm>
              <a:prstGeom prst="roundRect">
                <a:avLst/>
              </a:prstGeom>
              <a:blipFill>
                <a:blip r:embed="rId5"/>
                <a:stretch>
                  <a:fillRect l="-145"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asellaDiTesto 3">
                <a:extLst>
                  <a:ext uri="{FF2B5EF4-FFF2-40B4-BE49-F238E27FC236}">
                    <a16:creationId xmlns:a16="http://schemas.microsoft.com/office/drawing/2014/main" id="{9A3399B3-7745-233A-A6BD-25E191DA8BBC}"/>
                  </a:ext>
                </a:extLst>
              </p:cNvPr>
              <p:cNvSpPr txBox="1"/>
              <p:nvPr/>
            </p:nvSpPr>
            <p:spPr>
              <a:xfrm>
                <a:off x="4824099" y="826503"/>
                <a:ext cx="4347893" cy="408623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100 MJ/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 typical </a:t>
                </a:r>
                <a:r>
                  <a:rPr lang="en-GB" dirty="0" err="1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HiLumi</a:t>
                </a:r>
                <a:r>
                  <a:rPr lang="en-GB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 magnets</a:t>
                </a:r>
              </a:p>
            </p:txBody>
          </p:sp>
        </mc:Choice>
        <mc:Fallback>
          <p:sp>
            <p:nvSpPr>
              <p:cNvPr id="26" name="CasellaDiTesto 3">
                <a:extLst>
                  <a:ext uri="{FF2B5EF4-FFF2-40B4-BE49-F238E27FC236}">
                    <a16:creationId xmlns:a16="http://schemas.microsoft.com/office/drawing/2014/main" id="{9A3399B3-7745-233A-A6BD-25E191DA8B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4099" y="826503"/>
                <a:ext cx="4347893" cy="408623"/>
              </a:xfrm>
              <a:prstGeom prst="roundRect">
                <a:avLst/>
              </a:prstGeom>
              <a:blipFill>
                <a:blip r:embed="rId6"/>
                <a:stretch>
                  <a:fillRect l="-418"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Connettore 2 8">
            <a:extLst>
              <a:ext uri="{FF2B5EF4-FFF2-40B4-BE49-F238E27FC236}">
                <a16:creationId xmlns:a16="http://schemas.microsoft.com/office/drawing/2014/main" id="{AB39B02C-BA75-64B8-AE6D-A71323E9D74E}"/>
              </a:ext>
            </a:extLst>
          </p:cNvPr>
          <p:cNvCxnSpPr>
            <a:cxnSpLocks/>
          </p:cNvCxnSpPr>
          <p:nvPr/>
        </p:nvCxnSpPr>
        <p:spPr>
          <a:xfrm flipH="1">
            <a:off x="4260501" y="1235126"/>
            <a:ext cx="643095" cy="1168278"/>
          </a:xfrm>
          <a:prstGeom prst="straightConnector1">
            <a:avLst/>
          </a:prstGeom>
          <a:ln w="476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C2401CD-C7B9-BC3A-5392-57B5179A367F}"/>
              </a:ext>
            </a:extLst>
          </p:cNvPr>
          <p:cNvCxnSpPr>
            <a:cxnSpLocks/>
          </p:cNvCxnSpPr>
          <p:nvPr/>
        </p:nvCxnSpPr>
        <p:spPr>
          <a:xfrm>
            <a:off x="779677" y="2403404"/>
            <a:ext cx="46969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A1DD652-41F9-19B9-D086-847AA611BF8A}"/>
              </a:ext>
            </a:extLst>
          </p:cNvPr>
          <p:cNvCxnSpPr>
            <a:cxnSpLocks/>
          </p:cNvCxnSpPr>
          <p:nvPr/>
        </p:nvCxnSpPr>
        <p:spPr>
          <a:xfrm>
            <a:off x="795406" y="2525659"/>
            <a:ext cx="469696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568A6E1-2E95-4169-E414-0C24E64F7EB0}"/>
              </a:ext>
            </a:extLst>
          </p:cNvPr>
          <p:cNvSpPr txBox="1"/>
          <p:nvPr/>
        </p:nvSpPr>
        <p:spPr>
          <a:xfrm>
            <a:off x="875745" y="1277073"/>
            <a:ext cx="10731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US-MAP maximum</a:t>
            </a:r>
            <a:endParaRPr lang="en-GB" sz="1100" dirty="0">
              <a:solidFill>
                <a:schemeClr val="accent6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F77A398-1F77-DE0B-79DF-AA5128466E4B}"/>
              </a:ext>
            </a:extLst>
          </p:cNvPr>
          <p:cNvCxnSpPr/>
          <p:nvPr/>
        </p:nvCxnSpPr>
        <p:spPr>
          <a:xfrm>
            <a:off x="1191126" y="1664949"/>
            <a:ext cx="204537" cy="860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C9D8AC0-3891-7E74-311B-372ECCDDC40B}"/>
              </a:ext>
            </a:extLst>
          </p:cNvPr>
          <p:cNvCxnSpPr>
            <a:cxnSpLocks/>
          </p:cNvCxnSpPr>
          <p:nvPr/>
        </p:nvCxnSpPr>
        <p:spPr>
          <a:xfrm>
            <a:off x="701052" y="4558511"/>
            <a:ext cx="4696963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4A17229-770A-BFA1-6B72-28EC942CC940}"/>
              </a:ext>
            </a:extLst>
          </p:cNvPr>
          <p:cNvSpPr txBox="1"/>
          <p:nvPr/>
        </p:nvSpPr>
        <p:spPr>
          <a:xfrm>
            <a:off x="756801" y="3789140"/>
            <a:ext cx="10731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US-MAP maximum</a:t>
            </a:r>
            <a:endParaRPr lang="en-GB" sz="1100" dirty="0">
              <a:solidFill>
                <a:schemeClr val="accent6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6E622E2-AFC5-DE3B-2078-5F49C07A0CBC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1293394" y="4220027"/>
            <a:ext cx="230608" cy="338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18DAED4-59B3-49C4-BE81-128A5B53976E}"/>
              </a:ext>
            </a:extLst>
          </p:cNvPr>
          <p:cNvCxnSpPr>
            <a:cxnSpLocks/>
          </p:cNvCxnSpPr>
          <p:nvPr/>
        </p:nvCxnSpPr>
        <p:spPr>
          <a:xfrm>
            <a:off x="6227174" y="4119433"/>
            <a:ext cx="5785958" cy="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E4A3955-6C9D-6965-BE6F-63116B903A27}"/>
              </a:ext>
            </a:extLst>
          </p:cNvPr>
          <p:cNvSpPr txBox="1"/>
          <p:nvPr/>
        </p:nvSpPr>
        <p:spPr>
          <a:xfrm>
            <a:off x="6227174" y="2908947"/>
            <a:ext cx="10731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US-MAP maximum</a:t>
            </a:r>
            <a:endParaRPr lang="en-GB" sz="1100" dirty="0">
              <a:solidFill>
                <a:schemeClr val="accent6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E17933A-9A3A-0D32-F884-D9C9A04FC0ED}"/>
              </a:ext>
            </a:extLst>
          </p:cNvPr>
          <p:cNvCxnSpPr>
            <a:cxnSpLocks/>
          </p:cNvCxnSpPr>
          <p:nvPr/>
        </p:nvCxnSpPr>
        <p:spPr>
          <a:xfrm>
            <a:off x="6542555" y="3296823"/>
            <a:ext cx="221212" cy="822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464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A4E7AB7B-8D84-E65B-41D6-30AAB9351FF0}"/>
              </a:ext>
            </a:extLst>
          </p:cNvPr>
          <p:cNvGrpSpPr/>
          <p:nvPr/>
        </p:nvGrpSpPr>
        <p:grpSpPr>
          <a:xfrm>
            <a:off x="6203094" y="933227"/>
            <a:ext cx="5764493" cy="2839134"/>
            <a:chOff x="6203094" y="933227"/>
            <a:chExt cx="5764493" cy="283913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E60B3AE-E2E9-EE8D-BCA9-260240613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03094" y="933227"/>
              <a:ext cx="5685126" cy="283913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CC05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9ADFD0A-0CE7-97C0-1390-E1A93D7762C1}"/>
                </a:ext>
              </a:extLst>
            </p:cNvPr>
            <p:cNvSpPr txBox="1"/>
            <p:nvPr/>
          </p:nvSpPr>
          <p:spPr>
            <a:xfrm>
              <a:off x="10516896" y="1644595"/>
              <a:ext cx="1450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FFCC05"/>
                  </a:solidFill>
                  <a:latin typeface="Montserrat" panose="00000500000000000000" pitchFamily="2" charset="0"/>
                </a:rPr>
                <a:t>US-MAP</a:t>
              </a:r>
              <a:endParaRPr lang="en-GB" b="1" dirty="0">
                <a:solidFill>
                  <a:srgbClr val="FFCC05"/>
                </a:solidFill>
                <a:latin typeface="Montserrat" panose="00000500000000000000" pitchFamily="2" charset="0"/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6B9F32-A311-73DE-A37F-330DBE22D9A6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A52F3F-DC5C-4EC0-908D-6A4AB25B2639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3/13/2024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7BB0B-2EBD-D364-949D-014E2F702AF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D2D2D2">
                    <a:lumMod val="50000"/>
                  </a:srgbClr>
                </a:solidFill>
                <a:effectLst/>
                <a:uLnTx/>
                <a:uFillTx/>
                <a:latin typeface="Arial Narrow"/>
                <a:ea typeface="+mn-ea"/>
              </a:rPr>
              <a:t>Cooling Solenoids Optimization Program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D2D2D2">
                  <a:lumMod val="50000"/>
                </a:srgbClr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892097-3416-1A9C-D5E5-F53FB597DF6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172A1-1CBF-0B40-9234-7D4D80EC19EA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ea typeface="+mn-ea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98A4C2-5698-8BF3-6F02-4175EA54A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New Optics: </a:t>
            </a: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(Lattices)</a:t>
            </a:r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8FD521-3DA9-A0BA-4384-9CA9F85B7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72" y="888220"/>
            <a:ext cx="5685126" cy="2845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3BC3D8-8F03-1429-A78C-10ED4CB154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072" y="3932249"/>
            <a:ext cx="5685126" cy="2829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3">
                <a:extLst>
                  <a:ext uri="{FF2B5EF4-FFF2-40B4-BE49-F238E27FC236}">
                    <a16:creationId xmlns:a16="http://schemas.microsoft.com/office/drawing/2014/main" id="{0FBD3376-A657-C8E2-AB1A-9BA353B60048}"/>
                  </a:ext>
                </a:extLst>
              </p:cNvPr>
              <p:cNvSpPr txBox="1"/>
              <p:nvPr/>
            </p:nvSpPr>
            <p:spPr>
              <a:xfrm>
                <a:off x="6951508" y="864772"/>
                <a:ext cx="4976395" cy="54483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l"/>
                <a:r>
                  <a:rPr lang="en-US" sz="14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300 MPa </a:t>
                </a:r>
                <a:r>
                  <a:rPr lang="en-US" sz="12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hoop stress is current limit for FC solenoid, corresponds to peak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sz="12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600 MPa in SS/alloy part of conductor</a:t>
                </a:r>
                <a:endParaRPr lang="en-GB" sz="1400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3" name="CasellaDiTesto 3">
                <a:extLst>
                  <a:ext uri="{FF2B5EF4-FFF2-40B4-BE49-F238E27FC236}">
                    <a16:creationId xmlns:a16="http://schemas.microsoft.com/office/drawing/2014/main" id="{0FBD3376-A657-C8E2-AB1A-9BA353B600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1508" y="864772"/>
                <a:ext cx="4976395" cy="544830"/>
              </a:xfrm>
              <a:prstGeom prst="roundRect">
                <a:avLst/>
              </a:prstGeom>
              <a:blipFill>
                <a:blip r:embed="rId5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E06C71E-85E9-9272-E908-66D4D5E5CB9B}"/>
              </a:ext>
            </a:extLst>
          </p:cNvPr>
          <p:cNvCxnSpPr>
            <a:cxnSpLocks/>
          </p:cNvCxnSpPr>
          <p:nvPr/>
        </p:nvCxnSpPr>
        <p:spPr>
          <a:xfrm>
            <a:off x="656085" y="2689403"/>
            <a:ext cx="1131150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8">
            <a:extLst>
              <a:ext uri="{FF2B5EF4-FFF2-40B4-BE49-F238E27FC236}">
                <a16:creationId xmlns:a16="http://schemas.microsoft.com/office/drawing/2014/main" id="{3B3CAEA9-08A3-6B70-F650-7E9297E486CF}"/>
              </a:ext>
            </a:extLst>
          </p:cNvPr>
          <p:cNvCxnSpPr>
            <a:cxnSpLocks/>
          </p:cNvCxnSpPr>
          <p:nvPr/>
        </p:nvCxnSpPr>
        <p:spPr>
          <a:xfrm>
            <a:off x="7355393" y="1409603"/>
            <a:ext cx="0" cy="1279800"/>
          </a:xfrm>
          <a:prstGeom prst="straightConnector1">
            <a:avLst/>
          </a:prstGeom>
          <a:ln w="476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28277E3-F2E9-B627-8FEB-B25E2DE8BA4B}"/>
              </a:ext>
            </a:extLst>
          </p:cNvPr>
          <p:cNvGrpSpPr/>
          <p:nvPr/>
        </p:nvGrpSpPr>
        <p:grpSpPr>
          <a:xfrm>
            <a:off x="6195804" y="3933722"/>
            <a:ext cx="5732099" cy="2756494"/>
            <a:chOff x="6195804" y="3968531"/>
            <a:chExt cx="5732099" cy="275649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4AD954E-D64E-9C4B-F884-EF7FE0A334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95804" y="3968531"/>
              <a:ext cx="5526115" cy="275649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28575" cap="sq">
              <a:solidFill>
                <a:srgbClr val="FFCC05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FAC7839-630A-CED8-F8A3-4DEFA22473B0}"/>
                </a:ext>
              </a:extLst>
            </p:cNvPr>
            <p:cNvSpPr txBox="1"/>
            <p:nvPr/>
          </p:nvSpPr>
          <p:spPr>
            <a:xfrm>
              <a:off x="10477212" y="5346778"/>
              <a:ext cx="1450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FFCC05"/>
                  </a:solidFill>
                  <a:latin typeface="Montserrat" panose="00000500000000000000" pitchFamily="2" charset="0"/>
                </a:rPr>
                <a:t>US-MAP</a:t>
              </a:r>
              <a:endParaRPr lang="en-GB" b="1" dirty="0">
                <a:solidFill>
                  <a:srgbClr val="FFCC05"/>
                </a:solidFill>
                <a:latin typeface="Montserrat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599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32&lt;/Entity&gt;&#10;  &lt;Tag&gt;pg32&lt;/Tag&gt;&#10;  &lt;Node&gt;Results &amp;gt; Presentation 3D Images &amp;gt; 3D Plot Group 32&lt;/Node&gt;&#10;  &lt;LinkType&gt;Image&lt;/LinkType&gt;&#10;  &lt;ModelLink directoryType=&quot;none&quot;&gt;\\cernbox-smb\eos\user\s\sfabbri\Fellow Work\Cooling Solenoids Magnet Catalogue\Comsol Simulation Resources\COMSOL Definitive Periodic Cell Models\B8_Periodic.mph&lt;/ModelLink&gt;&#10;  &lt;LocalPath&gt;B8_Periodic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174&quot; /&gt;&#10;    &lt;Property name=&quot;resolution&quot; type=&quot;integer&quot; value=&quot;400&quot; /&gt;&#10;    &lt;Property name=&quot;sizedesc&quot; type=&quot;string&quot; value=&quot;3638 x 274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645 x 849 px&quot; /&gt;&#10;    &lt;Property name=&quot;zoomextents&quot; type=&quot;bool&quot; value=&quot;on&quot; /&gt;&#10;    &lt;Property name=&quot;antialias&quot; type=&quot;bool&quot; value=&quot;off&quot; /&gt;&#10;    &lt;Property name=&quot;screenwidthpx&quot; type=&quot;integer&quot; value=&quot;1645&quot; /&gt;&#10;    &lt;Property name=&quot;screenheightpx&quot; type=&quot;integer&quot; value=&quot;84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Presentation 3D Images &amp;gt; 3D Plot Group 32 &amp;gt; Annotation 2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2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8, 2023, 4:29:31 PM&lt;/UpdateTimeStamp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n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machineshop2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arr1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orthographic&quot; /&gt;&#10;    &lt;Property name=&quot;orthoscale&quot; type=&quot;real&quot; value=&quot;1891.303955078125&quot; /&gt;&#10;    &lt;Property name=&quot;zoomanglefull&quot; type=&quot;real&quot; value=&quot;3.0952212810516357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25898.712890625, -21286.56640625, 10728.205078125&quot; /&gt;&#10;    &lt;Property name=&quot;target&quot; type=&quot;realarray&quot; value=&quot;3785.681640625, -5141.4462890625, 681.6484375&quot; /&gt;&#10;    &lt;Property name=&quot;up&quot; type=&quot;realarray&quot; value=&quot;-0.4773556888103485, 0.8787080645561218, 0.0016753068193793297&quot; /&gt;&#10;    &lt;Property name=&quot;rotationpoint&quot; type=&quot;realarray&quot; value=&quot;53.94781494140625, -0.05938720703125, 806&quot; /&gt;&#10;    &lt;Property name=&quot;viewoffset&quot; type=&quot;realarray&quot; value=&quot;0.09086059778928757, -6.549953937530518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&lt;/Root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32&lt;/Entity&gt;&#10;  &lt;Tag&gt;pg32&lt;/Tag&gt;&#10;  &lt;Node&gt;Results &amp;gt; Presentation 3D Images &amp;gt; 3D Plot Group 32&lt;/Node&gt;&#10;  &lt;LinkType&gt;Image&lt;/LinkType&gt;&#10;  &lt;ModelLink directoryType=&quot;none&quot;&gt;\\cernbox-smb\eos\user\s\sfabbri\Fellow Work\Cooling Solenoids Magnet Catalogue\Comsol Simulation Resources\COMSOL Definitive Periodic Cell Models\B8_Periodic.mph&lt;/ModelLink&gt;&#10;  &lt;LocalPath&gt;B8_Periodic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174&quot; /&gt;&#10;    &lt;Property name=&quot;resolution&quot; type=&quot;integer&quot; value=&quot;400&quot; /&gt;&#10;    &lt;Property name=&quot;sizedesc&quot; type=&quot;string&quot; value=&quot;3638 x 274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645 x 849 px&quot; /&gt;&#10;    &lt;Property name=&quot;zoomextents&quot; type=&quot;bool&quot; value=&quot;on&quot; /&gt;&#10;    &lt;Property name=&quot;antialias&quot; type=&quot;bool&quot; value=&quot;off&quot; /&gt;&#10;    &lt;Property name=&quot;screenwidthpx&quot; type=&quot;integer&quot; value=&quot;1645&quot; /&gt;&#10;    &lt;Property name=&quot;screenheightpx&quot; type=&quot;integer&quot; value=&quot;84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Presentation 3D Images &amp;gt; 3D Plot Group 32 &amp;gt; Annotation 2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2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8, 2023, 4:29:31 PM&lt;/UpdateTimeStamp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n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machineshop2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arr1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orthographic&quot; /&gt;&#10;    &lt;Property name=&quot;orthoscale&quot; type=&quot;real&quot; value=&quot;1891.303955078125&quot; /&gt;&#10;    &lt;Property name=&quot;zoomanglefull&quot; type=&quot;real&quot; value=&quot;3.0952212810516357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25898.712890625, -21286.56640625, 10728.205078125&quot; /&gt;&#10;    &lt;Property name=&quot;target&quot; type=&quot;realarray&quot; value=&quot;3785.681640625, -5141.4462890625, 681.6484375&quot; /&gt;&#10;    &lt;Property name=&quot;up&quot; type=&quot;realarray&quot; value=&quot;-0.4773556888103485, 0.8787080645561218, 0.0016753068193793297&quot; /&gt;&#10;    &lt;Property name=&quot;rotationpoint&quot; type=&quot;realarray&quot; value=&quot;53.94781494140625, -0.05938720703125, 806&quot; /&gt;&#10;    &lt;Property name=&quot;viewoffset&quot; type=&quot;realarray&quot; value=&quot;0.09086059778928757, -6.549953937530518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&lt;/Root&gt;"/>
</p:tagLst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3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5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4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43698</TotalTime>
  <Words>2088</Words>
  <Application>Microsoft Office PowerPoint</Application>
  <PresentationFormat>Widescreen</PresentationFormat>
  <Paragraphs>562</Paragraphs>
  <Slides>47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47</vt:i4>
      </vt:variant>
    </vt:vector>
  </HeadingPairs>
  <TitlesOfParts>
    <vt:vector size="66" baseType="lpstr">
      <vt:lpstr>Abadi</vt:lpstr>
      <vt:lpstr>Aptos</vt:lpstr>
      <vt:lpstr>Arial</vt:lpstr>
      <vt:lpstr>Arial Narrow</vt:lpstr>
      <vt:lpstr>Calibri</vt:lpstr>
      <vt:lpstr>Calibri Light</vt:lpstr>
      <vt:lpstr>Cambria Math</vt:lpstr>
      <vt:lpstr>Cooper Black</vt:lpstr>
      <vt:lpstr>Felix Titling</vt:lpstr>
      <vt:lpstr>Montserrat</vt:lpstr>
      <vt:lpstr>Montserrat SemiBold</vt:lpstr>
      <vt:lpstr>Simplified Arabic Fixed</vt:lpstr>
      <vt:lpstr>Wingdings</vt:lpstr>
      <vt:lpstr>IMCC - 1</vt:lpstr>
      <vt:lpstr>2_IMCC - 1</vt:lpstr>
      <vt:lpstr>3_IMCC - 1</vt:lpstr>
      <vt:lpstr>5_IMCC - 1</vt:lpstr>
      <vt:lpstr>WP_HEP</vt:lpstr>
      <vt:lpstr>4_IMCC - 1</vt:lpstr>
      <vt:lpstr>PowerPoint Presentation</vt:lpstr>
      <vt:lpstr>Motivation</vt:lpstr>
      <vt:lpstr>Motivation</vt:lpstr>
      <vt:lpstr>Review: US-MAP Cells</vt:lpstr>
      <vt:lpstr>Review: US-MAP Cells</vt:lpstr>
      <vt:lpstr>New Optics Initial Draft</vt:lpstr>
      <vt:lpstr>New Optics Initial Analysis</vt:lpstr>
      <vt:lpstr>New Optics: Magnetic Properties (Lattices)</vt:lpstr>
      <vt:lpstr>New Optics: Mechanical Calculations (Lattices)</vt:lpstr>
      <vt:lpstr>New Optics: Mechanical Calculations (Lattices)</vt:lpstr>
      <vt:lpstr>Solenoid in Cell Optimization program (SiCO)</vt:lpstr>
      <vt:lpstr>Brief review: Key Analytic Equations</vt:lpstr>
      <vt:lpstr>Brief review: Field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to optimize around?</vt:lpstr>
      <vt:lpstr>SIMULATIOn Example Cell B1</vt:lpstr>
      <vt:lpstr>Simulation Example, Cell B1</vt:lpstr>
      <vt:lpstr>B1 Select Distributions</vt:lpstr>
      <vt:lpstr>B1 Select Geometries and On-Axis Fields</vt:lpstr>
      <vt:lpstr>Results: All US-MAP Cells (in Lattice)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Optics: Initial Optimization of Stage 5 and 10 Analysis</vt:lpstr>
      <vt:lpstr>Next Steps</vt:lpstr>
      <vt:lpstr>Thank you!  </vt:lpstr>
      <vt:lpstr>Simulation Study: Analytic Formulas for a Single Coil </vt:lpstr>
      <vt:lpstr>Technology Options – Table of Stages and Coils</vt:lpstr>
      <vt:lpstr>Cell B5</vt:lpstr>
      <vt:lpstr>Results Part 1: Characterization of all Coil Types 3/4 Mechanical Properties</vt:lpstr>
      <vt:lpstr>Results Part 3: Characterization of all Stages, 1/4 Magnetic Properties – Cells and Lattices</vt:lpstr>
      <vt:lpstr>Results Part 3: Characterization of all Stages, 2/4 Mechanical Calculations in Lattices</vt:lpstr>
      <vt:lpstr>Results Part 3: Characterization of all Stages, 2/4 Mechanical Calculations in Lattices</vt:lpstr>
      <vt:lpstr>Results Part 3: Characterization of all Stages, 2/4 Mechanical Calculations in Lattices – Longitudinal Stress</vt:lpstr>
      <vt:lpstr>Results Part 3: Characterization of all Stages,  2/4 Mechanical Calculations in Lattices - Forces</vt:lpstr>
      <vt:lpstr>PowerPoint Presentation</vt:lpstr>
      <vt:lpstr>I. Define grid of tiny coil elements</vt:lpstr>
      <vt:lpstr>I. Harmonic Profile of each Grid Element</vt:lpstr>
      <vt:lpstr>II. Rectangle (Coil) Possibilities in the space</vt:lpstr>
      <vt:lpstr>III. Parse the Geometries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Siara Sandra Fabbri</dc:creator>
  <cp:lastModifiedBy>Siara Fabbri</cp:lastModifiedBy>
  <cp:revision>355</cp:revision>
  <dcterms:created xsi:type="dcterms:W3CDTF">2023-11-07T15:38:18Z</dcterms:created>
  <dcterms:modified xsi:type="dcterms:W3CDTF">2024-03-13T13:23:33Z</dcterms:modified>
</cp:coreProperties>
</file>