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299" r:id="rId3"/>
    <p:sldId id="261" r:id="rId4"/>
    <p:sldId id="283" r:id="rId5"/>
    <p:sldId id="273" r:id="rId6"/>
    <p:sldId id="291" r:id="rId7"/>
    <p:sldId id="295" r:id="rId8"/>
    <p:sldId id="280" r:id="rId9"/>
    <p:sldId id="285" r:id="rId10"/>
    <p:sldId id="284" r:id="rId11"/>
    <p:sldId id="286" r:id="rId12"/>
    <p:sldId id="287" r:id="rId13"/>
    <p:sldId id="288" r:id="rId14"/>
    <p:sldId id="289" r:id="rId15"/>
    <p:sldId id="300" r:id="rId16"/>
    <p:sldId id="297" r:id="rId17"/>
    <p:sldId id="294" r:id="rId18"/>
    <p:sldId id="257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1" autoAdjust="0"/>
    <p:restoredTop sz="94609" autoAdjust="0"/>
  </p:normalViewPr>
  <p:slideViewPr>
    <p:cSldViewPr snapToObjects="1" showGuides="1">
      <p:cViewPr varScale="1">
        <p:scale>
          <a:sx n="133" d="100"/>
          <a:sy n="133" d="100"/>
        </p:scale>
        <p:origin x="1272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8A4407-42EC-3749-A14B-446449DFD3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2E2B036-4CC3-6D42-A2BD-DA60E2954C24}">
      <dgm:prSet/>
      <dgm:spPr/>
      <dgm:t>
        <a:bodyPr/>
        <a:lstStyle/>
        <a:p>
          <a:r>
            <a:rPr lang="en-US"/>
            <a:t>Created by A. Latina from CERN</a:t>
          </a:r>
          <a:endParaRPr lang="de-AT"/>
        </a:p>
      </dgm:t>
    </dgm:pt>
    <dgm:pt modelId="{7F5D0ADD-04CA-C04A-B172-A8394459C470}" type="parTrans" cxnId="{57BE270C-02CC-564D-8373-9FEC48C2C048}">
      <dgm:prSet/>
      <dgm:spPr/>
      <dgm:t>
        <a:bodyPr/>
        <a:lstStyle/>
        <a:p>
          <a:endParaRPr lang="de-DE"/>
        </a:p>
      </dgm:t>
    </dgm:pt>
    <dgm:pt modelId="{A7D3BC04-3304-5C48-9DC2-B0EC8E66A4E5}" type="sibTrans" cxnId="{57BE270C-02CC-564D-8373-9FEC48C2C048}">
      <dgm:prSet/>
      <dgm:spPr/>
      <dgm:t>
        <a:bodyPr/>
        <a:lstStyle/>
        <a:p>
          <a:endParaRPr lang="de-DE"/>
        </a:p>
      </dgm:t>
    </dgm:pt>
    <dgm:pt modelId="{53F25770-22BC-8749-8F99-FA45DBCF0A2E}">
      <dgm:prSet/>
      <dgm:spPr/>
      <dgm:t>
        <a:bodyPr/>
        <a:lstStyle/>
        <a:p>
          <a:r>
            <a:rPr lang="en-US"/>
            <a:t>Specialized in optimization of low energy linacs in space charge and other collective effects</a:t>
          </a:r>
          <a:endParaRPr lang="de-AT"/>
        </a:p>
      </dgm:t>
    </dgm:pt>
    <dgm:pt modelId="{681F3A2F-11BE-B443-8CAE-4621D34A9525}" type="parTrans" cxnId="{B95D28BE-4BE3-6C4E-A9B8-E287BC74A2EA}">
      <dgm:prSet/>
      <dgm:spPr/>
      <dgm:t>
        <a:bodyPr/>
        <a:lstStyle/>
        <a:p>
          <a:endParaRPr lang="de-DE"/>
        </a:p>
      </dgm:t>
    </dgm:pt>
    <dgm:pt modelId="{1262BB96-D05C-E448-BE5A-377762F60742}" type="sibTrans" cxnId="{B95D28BE-4BE3-6C4E-A9B8-E287BC74A2EA}">
      <dgm:prSet/>
      <dgm:spPr/>
      <dgm:t>
        <a:bodyPr/>
        <a:lstStyle/>
        <a:p>
          <a:endParaRPr lang="de-DE"/>
        </a:p>
      </dgm:t>
    </dgm:pt>
    <dgm:pt modelId="{24541FFE-EF14-6947-8B09-E4082E14563C}">
      <dgm:prSet/>
      <dgm:spPr/>
      <dgm:t>
        <a:bodyPr/>
        <a:lstStyle/>
        <a:p>
          <a:r>
            <a:rPr lang="en-US" dirty="0"/>
            <a:t>Studies trajectories of particles with arbitrary charge and mass transported through conventional elements and field maps</a:t>
          </a:r>
          <a:endParaRPr lang="de-AT" dirty="0"/>
        </a:p>
      </dgm:t>
    </dgm:pt>
    <dgm:pt modelId="{4EC172D4-1252-914A-8D36-ED9A6C72C8C0}" type="parTrans" cxnId="{A6FD995C-9935-CA42-8E3B-4FDEDCA2FDBA}">
      <dgm:prSet/>
      <dgm:spPr/>
      <dgm:t>
        <a:bodyPr/>
        <a:lstStyle/>
        <a:p>
          <a:endParaRPr lang="de-DE"/>
        </a:p>
      </dgm:t>
    </dgm:pt>
    <dgm:pt modelId="{1328FB98-8EE2-C64E-85AC-2D9010FD920C}" type="sibTrans" cxnId="{A6FD995C-9935-CA42-8E3B-4FDEDCA2FDBA}">
      <dgm:prSet/>
      <dgm:spPr/>
      <dgm:t>
        <a:bodyPr/>
        <a:lstStyle/>
        <a:p>
          <a:endParaRPr lang="de-DE"/>
        </a:p>
      </dgm:t>
    </dgm:pt>
    <dgm:pt modelId="{3B09B1A0-8979-9D41-AFE3-CF1A85598339}">
      <dgm:prSet/>
      <dgm:spPr/>
      <dgm:t>
        <a:bodyPr/>
        <a:lstStyle/>
        <a:p>
          <a:r>
            <a:rPr lang="en-US"/>
            <a:t>Written in C++ and uses Python and Octave as user interface </a:t>
          </a:r>
          <a:endParaRPr lang="de-AT"/>
        </a:p>
      </dgm:t>
    </dgm:pt>
    <dgm:pt modelId="{BEDA8AE7-16EE-F945-B0FD-9FDEABE28C98}" type="parTrans" cxnId="{3C0C201E-B6E8-5444-9E47-4E7734015A50}">
      <dgm:prSet/>
      <dgm:spPr/>
      <dgm:t>
        <a:bodyPr/>
        <a:lstStyle/>
        <a:p>
          <a:endParaRPr lang="de-DE"/>
        </a:p>
      </dgm:t>
    </dgm:pt>
    <dgm:pt modelId="{6226C696-7B64-1F47-B25B-2C65A9163BA9}" type="sibTrans" cxnId="{3C0C201E-B6E8-5444-9E47-4E7734015A50}">
      <dgm:prSet/>
      <dgm:spPr/>
      <dgm:t>
        <a:bodyPr/>
        <a:lstStyle/>
        <a:p>
          <a:endParaRPr lang="de-DE"/>
        </a:p>
      </dgm:t>
    </dgm:pt>
    <dgm:pt modelId="{92A7F590-6546-4846-B81E-DFC7D1084805}">
      <dgm:prSet/>
      <dgm:spPr/>
      <dgm:t>
        <a:bodyPr/>
        <a:lstStyle/>
        <a:p>
          <a:r>
            <a:rPr lang="en-US" dirty="0"/>
            <a:t>So far: Implementation of beam-matter: energy loss, energy straggling &amp; scattering</a:t>
          </a:r>
          <a:endParaRPr lang="de-AT" dirty="0"/>
        </a:p>
      </dgm:t>
    </dgm:pt>
    <dgm:pt modelId="{48B41F94-0CFA-694E-8F1A-DC35D529D865}" type="parTrans" cxnId="{D8350488-0914-0E4C-A88C-56B7944B6693}">
      <dgm:prSet/>
      <dgm:spPr/>
      <dgm:t>
        <a:bodyPr/>
        <a:lstStyle/>
        <a:p>
          <a:endParaRPr lang="de-DE"/>
        </a:p>
      </dgm:t>
    </dgm:pt>
    <dgm:pt modelId="{4698D9E2-8073-754F-9D41-BBDCC088A653}" type="sibTrans" cxnId="{D8350488-0914-0E4C-A88C-56B7944B6693}">
      <dgm:prSet/>
      <dgm:spPr/>
      <dgm:t>
        <a:bodyPr/>
        <a:lstStyle/>
        <a:p>
          <a:endParaRPr lang="de-DE"/>
        </a:p>
      </dgm:t>
    </dgm:pt>
    <dgm:pt modelId="{F3C28BA0-15F9-B14E-B99D-9C6A841D8B97}" type="pres">
      <dgm:prSet presAssocID="{A18A4407-42EC-3749-A14B-446449DFD386}" presName="linear" presStyleCnt="0">
        <dgm:presLayoutVars>
          <dgm:animLvl val="lvl"/>
          <dgm:resizeHandles val="exact"/>
        </dgm:presLayoutVars>
      </dgm:prSet>
      <dgm:spPr/>
    </dgm:pt>
    <dgm:pt modelId="{0DB50A40-98F2-614C-88A8-26102911917B}" type="pres">
      <dgm:prSet presAssocID="{92E2B036-4CC3-6D42-A2BD-DA60E2954C2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5130038-BE12-C44D-9221-85F9F9D8D0C8}" type="pres">
      <dgm:prSet presAssocID="{A7D3BC04-3304-5C48-9DC2-B0EC8E66A4E5}" presName="spacer" presStyleCnt="0"/>
      <dgm:spPr/>
    </dgm:pt>
    <dgm:pt modelId="{B8F3328F-E40C-DB42-9CEB-A1BA346A08AA}" type="pres">
      <dgm:prSet presAssocID="{53F25770-22BC-8749-8F99-FA45DBCF0A2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71FD88C-FB42-514B-9237-E5120ADAEC4E}" type="pres">
      <dgm:prSet presAssocID="{1262BB96-D05C-E448-BE5A-377762F60742}" presName="spacer" presStyleCnt="0"/>
      <dgm:spPr/>
    </dgm:pt>
    <dgm:pt modelId="{FF058B5E-FE48-694C-8AF0-2DE1B558CB2F}" type="pres">
      <dgm:prSet presAssocID="{24541FFE-EF14-6947-8B09-E4082E14563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454F277-55B3-9A4A-9DF6-5A3CC77BCA19}" type="pres">
      <dgm:prSet presAssocID="{1328FB98-8EE2-C64E-85AC-2D9010FD920C}" presName="spacer" presStyleCnt="0"/>
      <dgm:spPr/>
    </dgm:pt>
    <dgm:pt modelId="{A8155D2D-E723-8643-86BC-732CFBC2B946}" type="pres">
      <dgm:prSet presAssocID="{3B09B1A0-8979-9D41-AFE3-CF1A8559833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F26DBA8-997A-1B4E-8E6C-741C03C5FCFA}" type="pres">
      <dgm:prSet presAssocID="{6226C696-7B64-1F47-B25B-2C65A9163BA9}" presName="spacer" presStyleCnt="0"/>
      <dgm:spPr/>
    </dgm:pt>
    <dgm:pt modelId="{CB586AF2-15FB-7540-BA96-6E0C5B57E6EE}" type="pres">
      <dgm:prSet presAssocID="{92A7F590-6546-4846-B81E-DFC7D108480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3C75004-827C-D04C-8C72-853F52313D9B}" type="presOf" srcId="{92E2B036-4CC3-6D42-A2BD-DA60E2954C24}" destId="{0DB50A40-98F2-614C-88A8-26102911917B}" srcOrd="0" destOrd="0" presId="urn:microsoft.com/office/officeart/2005/8/layout/vList2"/>
    <dgm:cxn modelId="{57BE270C-02CC-564D-8373-9FEC48C2C048}" srcId="{A18A4407-42EC-3749-A14B-446449DFD386}" destId="{92E2B036-4CC3-6D42-A2BD-DA60E2954C24}" srcOrd="0" destOrd="0" parTransId="{7F5D0ADD-04CA-C04A-B172-A8394459C470}" sibTransId="{A7D3BC04-3304-5C48-9DC2-B0EC8E66A4E5}"/>
    <dgm:cxn modelId="{3C0C201E-B6E8-5444-9E47-4E7734015A50}" srcId="{A18A4407-42EC-3749-A14B-446449DFD386}" destId="{3B09B1A0-8979-9D41-AFE3-CF1A85598339}" srcOrd="3" destOrd="0" parTransId="{BEDA8AE7-16EE-F945-B0FD-9FDEABE28C98}" sibTransId="{6226C696-7B64-1F47-B25B-2C65A9163BA9}"/>
    <dgm:cxn modelId="{A6FD995C-9935-CA42-8E3B-4FDEDCA2FDBA}" srcId="{A18A4407-42EC-3749-A14B-446449DFD386}" destId="{24541FFE-EF14-6947-8B09-E4082E14563C}" srcOrd="2" destOrd="0" parTransId="{4EC172D4-1252-914A-8D36-ED9A6C72C8C0}" sibTransId="{1328FB98-8EE2-C64E-85AC-2D9010FD920C}"/>
    <dgm:cxn modelId="{9C228878-9BFE-624E-AEDE-E65FE6D824C4}" type="presOf" srcId="{24541FFE-EF14-6947-8B09-E4082E14563C}" destId="{FF058B5E-FE48-694C-8AF0-2DE1B558CB2F}" srcOrd="0" destOrd="0" presId="urn:microsoft.com/office/officeart/2005/8/layout/vList2"/>
    <dgm:cxn modelId="{D8350488-0914-0E4C-A88C-56B7944B6693}" srcId="{A18A4407-42EC-3749-A14B-446449DFD386}" destId="{92A7F590-6546-4846-B81E-DFC7D1084805}" srcOrd="4" destOrd="0" parTransId="{48B41F94-0CFA-694E-8F1A-DC35D529D865}" sibTransId="{4698D9E2-8073-754F-9D41-BBDCC088A653}"/>
    <dgm:cxn modelId="{E8A73E8F-7C37-E746-9DF4-763D4CF1F67B}" type="presOf" srcId="{3B09B1A0-8979-9D41-AFE3-CF1A85598339}" destId="{A8155D2D-E723-8643-86BC-732CFBC2B946}" srcOrd="0" destOrd="0" presId="urn:microsoft.com/office/officeart/2005/8/layout/vList2"/>
    <dgm:cxn modelId="{B95D28BE-4BE3-6C4E-A9B8-E287BC74A2EA}" srcId="{A18A4407-42EC-3749-A14B-446449DFD386}" destId="{53F25770-22BC-8749-8F99-FA45DBCF0A2E}" srcOrd="1" destOrd="0" parTransId="{681F3A2F-11BE-B443-8CAE-4621D34A9525}" sibTransId="{1262BB96-D05C-E448-BE5A-377762F60742}"/>
    <dgm:cxn modelId="{E62187D6-C74C-BF4A-B686-1C3BA8DFB312}" type="presOf" srcId="{A18A4407-42EC-3749-A14B-446449DFD386}" destId="{F3C28BA0-15F9-B14E-B99D-9C6A841D8B97}" srcOrd="0" destOrd="0" presId="urn:microsoft.com/office/officeart/2005/8/layout/vList2"/>
    <dgm:cxn modelId="{498EB2DE-30DA-7345-BED7-71D583A2BF0F}" type="presOf" srcId="{92A7F590-6546-4846-B81E-DFC7D1084805}" destId="{CB586AF2-15FB-7540-BA96-6E0C5B57E6EE}" srcOrd="0" destOrd="0" presId="urn:microsoft.com/office/officeart/2005/8/layout/vList2"/>
    <dgm:cxn modelId="{73512DF4-CBE7-054A-9E7E-22F42B4A0CB0}" type="presOf" srcId="{53F25770-22BC-8749-8F99-FA45DBCF0A2E}" destId="{B8F3328F-E40C-DB42-9CEB-A1BA346A08AA}" srcOrd="0" destOrd="0" presId="urn:microsoft.com/office/officeart/2005/8/layout/vList2"/>
    <dgm:cxn modelId="{375562E1-4543-5D42-812E-EC3005813808}" type="presParOf" srcId="{F3C28BA0-15F9-B14E-B99D-9C6A841D8B97}" destId="{0DB50A40-98F2-614C-88A8-26102911917B}" srcOrd="0" destOrd="0" presId="urn:microsoft.com/office/officeart/2005/8/layout/vList2"/>
    <dgm:cxn modelId="{FAF8C9B8-B132-9B4E-B467-171741C8440F}" type="presParOf" srcId="{F3C28BA0-15F9-B14E-B99D-9C6A841D8B97}" destId="{D5130038-BE12-C44D-9221-85F9F9D8D0C8}" srcOrd="1" destOrd="0" presId="urn:microsoft.com/office/officeart/2005/8/layout/vList2"/>
    <dgm:cxn modelId="{224A4174-ECBB-B34F-B28E-BEFB54F5F21F}" type="presParOf" srcId="{F3C28BA0-15F9-B14E-B99D-9C6A841D8B97}" destId="{B8F3328F-E40C-DB42-9CEB-A1BA346A08AA}" srcOrd="2" destOrd="0" presId="urn:microsoft.com/office/officeart/2005/8/layout/vList2"/>
    <dgm:cxn modelId="{55AE29EB-063C-D243-8E02-07DC3BB9230F}" type="presParOf" srcId="{F3C28BA0-15F9-B14E-B99D-9C6A841D8B97}" destId="{371FD88C-FB42-514B-9237-E5120ADAEC4E}" srcOrd="3" destOrd="0" presId="urn:microsoft.com/office/officeart/2005/8/layout/vList2"/>
    <dgm:cxn modelId="{5507132A-EFBE-ED40-8F38-6902D7AF3198}" type="presParOf" srcId="{F3C28BA0-15F9-B14E-B99D-9C6A841D8B97}" destId="{FF058B5E-FE48-694C-8AF0-2DE1B558CB2F}" srcOrd="4" destOrd="0" presId="urn:microsoft.com/office/officeart/2005/8/layout/vList2"/>
    <dgm:cxn modelId="{BF4FA833-A6B6-2145-8CE2-7C1C8B007AED}" type="presParOf" srcId="{F3C28BA0-15F9-B14E-B99D-9C6A841D8B97}" destId="{2454F277-55B3-9A4A-9DF6-5A3CC77BCA19}" srcOrd="5" destOrd="0" presId="urn:microsoft.com/office/officeart/2005/8/layout/vList2"/>
    <dgm:cxn modelId="{B6576703-60C4-1142-B85B-CBC37BE88119}" type="presParOf" srcId="{F3C28BA0-15F9-B14E-B99D-9C6A841D8B97}" destId="{A8155D2D-E723-8643-86BC-732CFBC2B946}" srcOrd="6" destOrd="0" presId="urn:microsoft.com/office/officeart/2005/8/layout/vList2"/>
    <dgm:cxn modelId="{B4CFFA5B-33A7-FE4D-9B16-A2D200DBFAFC}" type="presParOf" srcId="{F3C28BA0-15F9-B14E-B99D-9C6A841D8B97}" destId="{AF26DBA8-997A-1B4E-8E6C-741C03C5FCFA}" srcOrd="7" destOrd="0" presId="urn:microsoft.com/office/officeart/2005/8/layout/vList2"/>
    <dgm:cxn modelId="{CCC1B404-197F-A44B-B0A8-BEDA38467CD8}" type="presParOf" srcId="{F3C28BA0-15F9-B14E-B99D-9C6A841D8B97}" destId="{CB586AF2-15FB-7540-BA96-6E0C5B57E6E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50A40-98F2-614C-88A8-26102911917B}">
      <dsp:nvSpPr>
        <dsp:cNvPr id="0" name=""/>
        <dsp:cNvSpPr/>
      </dsp:nvSpPr>
      <dsp:spPr>
        <a:xfrm>
          <a:off x="0" y="54095"/>
          <a:ext cx="8305800" cy="646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Created by A. Latina from CERN</a:t>
          </a:r>
          <a:endParaRPr lang="de-AT" sz="1700" kern="1200"/>
        </a:p>
      </dsp:txBody>
      <dsp:txXfrm>
        <a:off x="31556" y="85651"/>
        <a:ext cx="8242688" cy="583313"/>
      </dsp:txXfrm>
    </dsp:sp>
    <dsp:sp modelId="{B8F3328F-E40C-DB42-9CEB-A1BA346A08AA}">
      <dsp:nvSpPr>
        <dsp:cNvPr id="0" name=""/>
        <dsp:cNvSpPr/>
      </dsp:nvSpPr>
      <dsp:spPr>
        <a:xfrm>
          <a:off x="0" y="749480"/>
          <a:ext cx="8305800" cy="646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Specialized in optimization of low energy linacs in space charge and other collective effects</a:t>
          </a:r>
          <a:endParaRPr lang="de-AT" sz="1700" kern="1200"/>
        </a:p>
      </dsp:txBody>
      <dsp:txXfrm>
        <a:off x="31556" y="781036"/>
        <a:ext cx="8242688" cy="583313"/>
      </dsp:txXfrm>
    </dsp:sp>
    <dsp:sp modelId="{FF058B5E-FE48-694C-8AF0-2DE1B558CB2F}">
      <dsp:nvSpPr>
        <dsp:cNvPr id="0" name=""/>
        <dsp:cNvSpPr/>
      </dsp:nvSpPr>
      <dsp:spPr>
        <a:xfrm>
          <a:off x="0" y="1444865"/>
          <a:ext cx="8305800" cy="646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Studies trajectories of particles with arbitrary charge and mass transported through conventional elements and field maps</a:t>
          </a:r>
          <a:endParaRPr lang="de-AT" sz="1700" kern="1200" dirty="0"/>
        </a:p>
      </dsp:txBody>
      <dsp:txXfrm>
        <a:off x="31556" y="1476421"/>
        <a:ext cx="8242688" cy="583313"/>
      </dsp:txXfrm>
    </dsp:sp>
    <dsp:sp modelId="{A8155D2D-E723-8643-86BC-732CFBC2B946}">
      <dsp:nvSpPr>
        <dsp:cNvPr id="0" name=""/>
        <dsp:cNvSpPr/>
      </dsp:nvSpPr>
      <dsp:spPr>
        <a:xfrm>
          <a:off x="0" y="2140250"/>
          <a:ext cx="8305800" cy="646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Written in C++ and uses Python and Octave as user interface </a:t>
          </a:r>
          <a:endParaRPr lang="de-AT" sz="1700" kern="1200"/>
        </a:p>
      </dsp:txBody>
      <dsp:txXfrm>
        <a:off x="31556" y="2171806"/>
        <a:ext cx="8242688" cy="583313"/>
      </dsp:txXfrm>
    </dsp:sp>
    <dsp:sp modelId="{CB586AF2-15FB-7540-BA96-6E0C5B57E6EE}">
      <dsp:nvSpPr>
        <dsp:cNvPr id="0" name=""/>
        <dsp:cNvSpPr/>
      </dsp:nvSpPr>
      <dsp:spPr>
        <a:xfrm>
          <a:off x="0" y="2835635"/>
          <a:ext cx="8305800" cy="646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So far: Implementation of beam-matter: energy loss, energy straggling &amp; scattering</a:t>
          </a:r>
          <a:endParaRPr lang="de-AT" sz="1700" kern="1200" dirty="0"/>
        </a:p>
      </dsp:txBody>
      <dsp:txXfrm>
        <a:off x="31556" y="2867191"/>
        <a:ext cx="8242688" cy="583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14/03/2024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14/03/2024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0029-554X(75)90743-0" TargetMode="External"/><Relationship Id="rId2" Type="http://schemas.openxmlformats.org/officeDocument/2006/relationships/hyperlink" Target="https://gitlab.cern.ch/rf-trac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25963/contributions/5793008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84" y="152721"/>
            <a:ext cx="1064723" cy="106472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0000AF7-2F22-8475-23DC-AB91A30EC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215831"/>
            <a:ext cx="838200" cy="8382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99ED836-8729-AF9B-CC5D-EFFDD72C4393}"/>
              </a:ext>
            </a:extLst>
          </p:cNvPr>
          <p:cNvSpPr txBox="1"/>
          <p:nvPr/>
        </p:nvSpPr>
        <p:spPr>
          <a:xfrm>
            <a:off x="226209" y="3429813"/>
            <a:ext cx="8738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Bernd Stechauner</a:t>
            </a:r>
            <a:r>
              <a:rPr lang="en-US" sz="1600" i="1" baseline="30000" dirty="0"/>
              <a:t>1,2</a:t>
            </a:r>
            <a:r>
              <a:rPr lang="en-US" sz="1600" i="1" dirty="0"/>
              <a:t>,</a:t>
            </a:r>
            <a:r>
              <a:rPr lang="en-US" sz="1600" b="1" i="1" dirty="0"/>
              <a:t> Elena Fol</a:t>
            </a:r>
            <a:r>
              <a:rPr lang="en-US" sz="1600" i="1" baseline="30000" dirty="0"/>
              <a:t>2</a:t>
            </a:r>
            <a:r>
              <a:rPr lang="en-US" sz="1600" b="1" i="1" dirty="0"/>
              <a:t>, Rudolf Frühwirth</a:t>
            </a:r>
            <a:r>
              <a:rPr lang="en-US" sz="1600" baseline="30000" dirty="0"/>
              <a:t>1,4</a:t>
            </a:r>
            <a:r>
              <a:rPr lang="en-US" sz="1600" b="1" i="1" dirty="0"/>
              <a:t>, Andrea Latina</a:t>
            </a:r>
            <a:r>
              <a:rPr lang="en-US" sz="1600" i="1" baseline="30000" dirty="0"/>
              <a:t>2</a:t>
            </a:r>
            <a:r>
              <a:rPr lang="en-US" sz="1600" b="1" i="1" dirty="0"/>
              <a:t>, Chris Rogers</a:t>
            </a:r>
            <a:r>
              <a:rPr lang="en-US" sz="1600" i="1" baseline="30000" dirty="0"/>
              <a:t>3</a:t>
            </a:r>
            <a:r>
              <a:rPr lang="en-US" sz="1600" b="1" i="1" dirty="0"/>
              <a:t>, Daniel Schulte</a:t>
            </a:r>
            <a:r>
              <a:rPr lang="en-US" sz="1600" i="1" baseline="30000" dirty="0"/>
              <a:t>2 </a:t>
            </a:r>
            <a:r>
              <a:rPr lang="en-US" sz="1600" i="1" dirty="0"/>
              <a:t>&amp; </a:t>
            </a:r>
            <a:r>
              <a:rPr lang="en-US" sz="1600" b="1" i="1" dirty="0"/>
              <a:t>Jochen Schieck</a:t>
            </a:r>
            <a:r>
              <a:rPr lang="en-US" sz="1600" i="1" baseline="30000" dirty="0"/>
              <a:t>1,4</a:t>
            </a:r>
            <a:endParaRPr lang="en-US" sz="1600" i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B7C0F9-ED4B-2BA6-FC9C-471BC9A951ED}"/>
              </a:ext>
            </a:extLst>
          </p:cNvPr>
          <p:cNvSpPr txBox="1"/>
          <p:nvPr/>
        </p:nvSpPr>
        <p:spPr>
          <a:xfrm>
            <a:off x="2563761" y="4083918"/>
            <a:ext cx="3645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Technology, Vienna</a:t>
            </a:r>
          </a:p>
          <a:p>
            <a:pPr algn="ctr"/>
            <a:r>
              <a:rPr lang="en-US" sz="1200" baseline="30000" dirty="0"/>
              <a:t>2</a:t>
            </a:r>
            <a:r>
              <a:rPr lang="en-US" sz="1200" dirty="0"/>
              <a:t>CERN, Geneva</a:t>
            </a:r>
          </a:p>
          <a:p>
            <a:pPr algn="ctr"/>
            <a:r>
              <a:rPr lang="en-US" sz="1200" baseline="30000" dirty="0"/>
              <a:t>3</a:t>
            </a:r>
            <a:r>
              <a:rPr lang="en-US" sz="1200" dirty="0"/>
              <a:t>STFC Rutherford Appleton Laboratory, </a:t>
            </a:r>
            <a:r>
              <a:rPr lang="de-AT" sz="1200" dirty="0" err="1"/>
              <a:t>Didcot</a:t>
            </a:r>
            <a:endParaRPr lang="en-US" sz="1200" dirty="0"/>
          </a:p>
          <a:p>
            <a:pPr algn="ctr"/>
            <a:r>
              <a:rPr lang="de-AT" sz="1200" baseline="30000" dirty="0"/>
              <a:t>4</a:t>
            </a:r>
            <a:r>
              <a:rPr lang="de-AT" sz="1200" dirty="0"/>
              <a:t>Institute </a:t>
            </a:r>
            <a:r>
              <a:rPr lang="de-AT" sz="1200" dirty="0" err="1"/>
              <a:t>of</a:t>
            </a:r>
            <a:r>
              <a:rPr lang="de-AT" sz="1200" dirty="0"/>
              <a:t> High Energy Physics (HEHPY), Vienna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6" name="Titre 81">
            <a:extLst>
              <a:ext uri="{FF2B5EF4-FFF2-40B4-BE49-F238E27FC236}">
                <a16:creationId xmlns:a16="http://schemas.microsoft.com/office/drawing/2014/main" id="{A8803A29-6081-EF8B-7A61-127DFAE2F5DB}"/>
              </a:ext>
            </a:extLst>
          </p:cNvPr>
          <p:cNvSpPr txBox="1">
            <a:spLocks/>
          </p:cNvSpPr>
          <p:nvPr/>
        </p:nvSpPr>
        <p:spPr>
          <a:xfrm>
            <a:off x="174292" y="1203598"/>
            <a:ext cx="842493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200" u="sng" dirty="0"/>
              <a:t>Final cooling simulations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Grafik 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D6D46E5-5968-0647-DDD0-36C673FC1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523" y="1948766"/>
            <a:ext cx="2787538" cy="1379132"/>
          </a:xfrm>
          <a:prstGeom prst="rect">
            <a:avLst/>
          </a:prstGeom>
        </p:spPr>
      </p:pic>
      <p:sp>
        <p:nvSpPr>
          <p:cNvPr id="12" name="Titre 81">
            <a:extLst>
              <a:ext uri="{FF2B5EF4-FFF2-40B4-BE49-F238E27FC236}">
                <a16:creationId xmlns:a16="http://schemas.microsoft.com/office/drawing/2014/main" id="{BB754A3E-DC51-57A6-DA1C-C15D38C8A1D0}"/>
              </a:ext>
            </a:extLst>
          </p:cNvPr>
          <p:cNvSpPr txBox="1">
            <a:spLocks/>
          </p:cNvSpPr>
          <p:nvPr/>
        </p:nvSpPr>
        <p:spPr>
          <a:xfrm>
            <a:off x="1173392" y="75946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IMCC &amp; </a:t>
            </a:r>
            <a:r>
              <a:rPr lang="en-US" dirty="0" err="1"/>
              <a:t>MuCol</a:t>
            </a:r>
            <a:br>
              <a:rPr lang="en-US" dirty="0"/>
            </a:br>
            <a:r>
              <a:rPr lang="en-US" dirty="0"/>
              <a:t>Annual Meeting, CERN, 14.03.2024</a:t>
            </a:r>
            <a:br>
              <a:rPr lang="en-US" dirty="0"/>
            </a:br>
            <a:endParaRPr lang="en-GB" dirty="0"/>
          </a:p>
        </p:txBody>
      </p:sp>
      <p:pic>
        <p:nvPicPr>
          <p:cNvPr id="5" name="Grafik 4" descr="Ein Bild, das Text, Grafiken, Grafikdesign, Schrift enthält.&#10;&#10;Automatisch generierte Beschreibung">
            <a:extLst>
              <a:ext uri="{FF2B5EF4-FFF2-40B4-BE49-F238E27FC236}">
                <a16:creationId xmlns:a16="http://schemas.microsoft.com/office/drawing/2014/main" id="{1FA6BE6B-3705-76B8-BE91-512A60F1E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0120" y="147690"/>
            <a:ext cx="1069829" cy="106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60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ICOOL vs RF-track: Beryllium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0EFB0B2-7591-F22D-099E-9A7B863D4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2646"/>
            <a:ext cx="4535158" cy="226757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7872BD-DB44-2886-DA84-64678651E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219" y="714391"/>
            <a:ext cx="4506868" cy="225343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BD39CD9-0E6E-E708-2D93-5E0CB30D5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1" y="784373"/>
            <a:ext cx="4535158" cy="2267579"/>
          </a:xfrm>
          <a:prstGeom prst="rect">
            <a:avLst/>
          </a:prstGeom>
        </p:spPr>
      </p:pic>
      <p:pic>
        <p:nvPicPr>
          <p:cNvPr id="13" name="Image 84" descr="MCC-LogoCERN.jpg">
            <a:extLst>
              <a:ext uri="{FF2B5EF4-FFF2-40B4-BE49-F238E27FC236}">
                <a16:creationId xmlns:a16="http://schemas.microsoft.com/office/drawing/2014/main" id="{D05C1F5A-F48E-0A91-93E3-B91E3A7984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2887" y="152990"/>
            <a:ext cx="838200" cy="838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DADD470-8B12-A44C-C1C2-D1551FAE2AEE}"/>
              </a:ext>
            </a:extLst>
          </p:cNvPr>
          <p:cNvSpPr txBox="1"/>
          <p:nvPr/>
        </p:nvSpPr>
        <p:spPr>
          <a:xfrm>
            <a:off x="4788024" y="3182654"/>
            <a:ext cx="43559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1E6 muons for each simulation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Start: 1 GeV mono energetic pencil beam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Absorber length: 1% of radiation length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Stability</a:t>
            </a:r>
            <a:r>
              <a:rPr lang="en-US" dirty="0"/>
              <a:t> in varying integration </a:t>
            </a:r>
            <a:r>
              <a:rPr lang="en-US" b="1" dirty="0">
                <a:solidFill>
                  <a:srgbClr val="FF0000"/>
                </a:solidFill>
              </a:rPr>
              <a:t>steps</a:t>
            </a:r>
          </a:p>
        </p:txBody>
      </p:sp>
    </p:spTree>
    <p:extLst>
      <p:ext uri="{BB962C8B-B14F-4D97-AF65-F5344CB8AC3E}">
        <p14:creationId xmlns:p14="http://schemas.microsoft.com/office/powerpoint/2010/main" val="1842992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ICOOL vs RF-track: Lithium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0B78CB7-A84B-8A38-D0A5-B07354DE5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32" y="744741"/>
            <a:ext cx="4551040" cy="227552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673DC1-9483-BDE1-CCD3-97467C9F2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714563"/>
            <a:ext cx="4551040" cy="22755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93C582F-FBAF-45F3-192E-180D1BE71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32" y="2911761"/>
            <a:ext cx="4551040" cy="2275520"/>
          </a:xfrm>
          <a:prstGeom prst="rect">
            <a:avLst/>
          </a:prstGeom>
        </p:spPr>
      </p:pic>
      <p:pic>
        <p:nvPicPr>
          <p:cNvPr id="13" name="Image 84" descr="MCC-LogoCERN.jpg">
            <a:extLst>
              <a:ext uri="{FF2B5EF4-FFF2-40B4-BE49-F238E27FC236}">
                <a16:creationId xmlns:a16="http://schemas.microsoft.com/office/drawing/2014/main" id="{D630CFE4-2B8E-C119-5AD0-EAE751E05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400" y="63375"/>
            <a:ext cx="838200" cy="838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0EA8E8E-C3F8-7411-F8C0-6E3A5B92153C}"/>
              </a:ext>
            </a:extLst>
          </p:cNvPr>
          <p:cNvSpPr txBox="1"/>
          <p:nvPr/>
        </p:nvSpPr>
        <p:spPr>
          <a:xfrm>
            <a:off x="4531289" y="2998257"/>
            <a:ext cx="43559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1E6 muons for each simulation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Start: 100 MeV mono energetic pencil beam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Absorber length: 1% of radiation length (~10 cm)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core</a:t>
            </a:r>
            <a:r>
              <a:rPr lang="en-US" dirty="0"/>
              <a:t> distribution are </a:t>
            </a:r>
            <a:r>
              <a:rPr lang="en-US" b="1" dirty="0">
                <a:solidFill>
                  <a:srgbClr val="FF0000"/>
                </a:solidFill>
              </a:rPr>
              <a:t>identical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Tails show good agreement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9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592" y="206375"/>
            <a:ext cx="6781800" cy="857250"/>
          </a:xfrm>
        </p:spPr>
        <p:txBody>
          <a:bodyPr/>
          <a:lstStyle/>
          <a:p>
            <a:r>
              <a:rPr lang="en-US" dirty="0"/>
              <a:t>ICOOL vs RF-track: Liquid H</a:t>
            </a:r>
            <a:r>
              <a:rPr lang="en-US" baseline="-25000" dirty="0"/>
              <a:t>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46DAC38-72A9-286F-2642-1243233C8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20" y="768354"/>
            <a:ext cx="4467692" cy="223384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A9AD411-6982-7747-A1E9-0D9BBDB77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150" y="769953"/>
            <a:ext cx="4467690" cy="223384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9BE2536-3296-E3F1-BD0E-701FD5E0F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319" y="3002200"/>
            <a:ext cx="4467691" cy="2233846"/>
          </a:xfrm>
          <a:prstGeom prst="rect">
            <a:avLst/>
          </a:prstGeom>
        </p:spPr>
      </p:pic>
      <p:pic>
        <p:nvPicPr>
          <p:cNvPr id="13" name="Image 84" descr="MCC-LogoCERN.jpg">
            <a:extLst>
              <a:ext uri="{FF2B5EF4-FFF2-40B4-BE49-F238E27FC236}">
                <a16:creationId xmlns:a16="http://schemas.microsoft.com/office/drawing/2014/main" id="{2DCE84DE-112A-4467-0B27-871E3072E3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400" y="73624"/>
            <a:ext cx="838200" cy="838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BD03846D-8EF4-E37C-F472-18F64F8C7402}"/>
              </a:ext>
            </a:extLst>
          </p:cNvPr>
          <p:cNvSpPr txBox="1"/>
          <p:nvPr/>
        </p:nvSpPr>
        <p:spPr>
          <a:xfrm>
            <a:off x="4531289" y="2998257"/>
            <a:ext cx="43559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1E6 muons for each simulation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Start: 100 MeV mono energetic pencil beam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Absorber length: 1% of radiation length (~10 cm)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core</a:t>
            </a:r>
            <a:r>
              <a:rPr lang="en-US" dirty="0"/>
              <a:t> distribution are </a:t>
            </a:r>
            <a:r>
              <a:rPr lang="en-US" b="1" dirty="0">
                <a:solidFill>
                  <a:srgbClr val="FF0000"/>
                </a:solidFill>
              </a:rPr>
              <a:t>identical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Tails show good agreement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0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RF-Track semi-Gauss model benchmark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B33BFDF-B4BC-95E9-4FC4-8C237CCAC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1092854"/>
            <a:ext cx="8656785" cy="346630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42EA6BD-CE0D-2309-EC45-366784872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3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1202C64-19B9-5D35-221E-41CA884510E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4083969" y="1707654"/>
            <a:ext cx="5029200" cy="2286000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A74D1B0-A825-AFF2-61E2-26651C00A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8850DFE-F23E-AA8C-EE5D-61C2D06DB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cooling benchmark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3A777D-3997-0B78-EB97-1AAF6CA4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208933"/>
            <a:ext cx="2426534" cy="1026294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07D0A242-290B-1258-4044-33AE3C618CB5}"/>
              </a:ext>
            </a:extLst>
          </p:cNvPr>
          <p:cNvSpPr txBox="1">
            <a:spLocks/>
          </p:cNvSpPr>
          <p:nvPr/>
        </p:nvSpPr>
        <p:spPr>
          <a:xfrm>
            <a:off x="115415" y="1707654"/>
            <a:ext cx="3968554" cy="14401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Longitudinal field only (B=50T)</a:t>
            </a:r>
          </a:p>
          <a:p>
            <a:r>
              <a:rPr lang="en-US" sz="2400" dirty="0"/>
              <a:t>Absorber: Liquid hydrogen</a:t>
            </a:r>
          </a:p>
        </p:txBody>
      </p:sp>
    </p:spTree>
    <p:extLst>
      <p:ext uri="{BB962C8B-B14F-4D97-AF65-F5344CB8AC3E}">
        <p14:creationId xmlns:p14="http://schemas.microsoft.com/office/powerpoint/2010/main" val="3095574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EA1F0F7-DA9D-5862-C1FF-0390CFC04FF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131590"/>
            <a:ext cx="8305800" cy="3536156"/>
          </a:xfrm>
        </p:spPr>
        <p:txBody>
          <a:bodyPr/>
          <a:lstStyle/>
          <a:p>
            <a:r>
              <a:rPr lang="en-US" dirty="0"/>
              <a:t>A multiple Coulomb scattering model based on a semi-Gaussian mixture model </a:t>
            </a:r>
            <a:r>
              <a:rPr lang="en-US"/>
              <a:t>was added in RF-Track</a:t>
            </a:r>
            <a:endParaRPr lang="en-US" dirty="0"/>
          </a:p>
          <a:p>
            <a:r>
              <a:rPr lang="en-US" dirty="0"/>
              <a:t>Results were compared with ICOOL and G4Beamline, showing excellent benchmarking results. </a:t>
            </a:r>
          </a:p>
          <a:p>
            <a:r>
              <a:rPr lang="en-US" dirty="0"/>
              <a:t>This new tool enables an optimized design of ionization cooling channels for a future muon collider.</a:t>
            </a:r>
          </a:p>
          <a:p>
            <a:r>
              <a:rPr lang="en-US" dirty="0"/>
              <a:t>Next step: Focus on longitudinal beam distributions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FBEA0-4252-B1DE-90E0-2919BBA7D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69F9931-856C-6C55-EC93-326B18D3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</p:spTree>
    <p:extLst>
      <p:ext uri="{BB962C8B-B14F-4D97-AF65-F5344CB8AC3E}">
        <p14:creationId xmlns:p14="http://schemas.microsoft.com/office/powerpoint/2010/main" val="3239108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ED34A8-0CE0-DC16-8522-E30CCC711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B2637DD-87E8-2C24-CDB2-260FC3A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 b="1" dirty="0">
                <a:effectLst/>
                <a:latin typeface="ArialNarrow" panose="020B0604020202020204" pitchFamily="34" charset="0"/>
              </a:rPr>
              <a:t>Reference </a:t>
            </a:r>
            <a:r>
              <a:rPr lang="de-AT" sz="2800" b="1" dirty="0" err="1">
                <a:effectLst/>
                <a:latin typeface="ArialNarrow" panose="020B0604020202020204" pitchFamily="34" charset="0"/>
              </a:rPr>
              <a:t>list</a:t>
            </a:r>
            <a:r>
              <a:rPr lang="de-AT" sz="2800" b="1" dirty="0">
                <a:effectLst/>
                <a:latin typeface="ArialNarrow" panose="020B0604020202020204" pitchFamily="34" charset="0"/>
              </a:rPr>
              <a:t> </a:t>
            </a:r>
            <a:br>
              <a:rPr lang="de-AT" dirty="0">
                <a:effectLst/>
              </a:rPr>
            </a:b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119C424-5D0E-D00F-D8DA-AF9A2A58D7D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203598"/>
            <a:ext cx="8305800" cy="3536156"/>
          </a:xfrm>
        </p:spPr>
        <p:txBody>
          <a:bodyPr/>
          <a:lstStyle/>
          <a:p>
            <a:r>
              <a:rPr lang="en-US" sz="1600" dirty="0">
                <a:effectLst/>
                <a:latin typeface="ArialNarrow" panose="020B0604020202020204" pitchFamily="34" charset="0"/>
              </a:rPr>
              <a:t>[1]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A.Latina,</a:t>
            </a:r>
            <a:r>
              <a:rPr lang="en-US" sz="1600" i="1" dirty="0" err="1">
                <a:effectLst/>
                <a:latin typeface="Calibri" panose="020F0502020204030204" pitchFamily="34" charset="0"/>
              </a:rPr>
              <a:t>RF</a:t>
            </a:r>
            <a:r>
              <a:rPr lang="en-US" sz="1600" i="1" dirty="0">
                <a:effectLst/>
                <a:latin typeface="Calibri" panose="020F0502020204030204" pitchFamily="34" charset="0"/>
              </a:rPr>
              <a:t>-TRACK</a:t>
            </a:r>
            <a:r>
              <a:rPr lang="en-US" sz="1600" dirty="0">
                <a:effectLst/>
                <a:latin typeface="Calibri" panose="020F0502020204030204" pitchFamily="34" charset="0"/>
              </a:rPr>
              <a:t>, </a:t>
            </a:r>
            <a:r>
              <a:rPr lang="de-AT" sz="1600" dirty="0">
                <a:hlinkClick r:id="rId2"/>
              </a:rPr>
              <a:t>https://gitlab.cern.ch/rf-track</a:t>
            </a:r>
            <a:r>
              <a:rPr lang="en-US" sz="1600" dirty="0">
                <a:effectLst/>
                <a:latin typeface="Calibri" panose="020F0502020204030204" pitchFamily="34" charset="0"/>
              </a:rPr>
              <a:t>. </a:t>
            </a:r>
            <a:endParaRPr lang="en-US" sz="1600" dirty="0">
              <a:effectLst/>
              <a:latin typeface="ArialNarrow" panose="020B0604020202020204" pitchFamily="34" charset="0"/>
            </a:endParaRPr>
          </a:p>
          <a:p>
            <a:r>
              <a:rPr lang="en-US" sz="1600" dirty="0">
                <a:effectLst/>
                <a:latin typeface="ArialNarrow" panose="020B0604020202020204" pitchFamily="34" charset="0"/>
              </a:rPr>
              <a:t>[2] </a:t>
            </a:r>
            <a:r>
              <a:rPr lang="en-US" sz="1600" dirty="0">
                <a:effectLst/>
                <a:latin typeface="Calibri" panose="020F0502020204030204" pitchFamily="34" charset="0"/>
              </a:rPr>
              <a:t>R.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Fernow</a:t>
            </a:r>
            <a:r>
              <a:rPr lang="en-US" sz="1600" dirty="0">
                <a:effectLst/>
                <a:latin typeface="Calibri" panose="020F0502020204030204" pitchFamily="34" charset="0"/>
              </a:rPr>
              <a:t>, "COOL: a simulation code for ionization cool-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ing</a:t>
            </a:r>
            <a:r>
              <a:rPr lang="en-US" sz="1600" dirty="0">
                <a:effectLst/>
                <a:latin typeface="Calibri" panose="020F0502020204030204" pitchFamily="34" charset="0"/>
              </a:rPr>
              <a:t> of muon beams", </a:t>
            </a:r>
            <a:r>
              <a:rPr lang="en-US" sz="1600" i="1" dirty="0">
                <a:effectLst/>
                <a:latin typeface="Calibri" panose="020F0502020204030204" pitchFamily="34" charset="0"/>
              </a:rPr>
              <a:t>Proc. of the 1999 Particle Accelerator Conference</a:t>
            </a:r>
            <a:r>
              <a:rPr lang="en-US" sz="1600" dirty="0">
                <a:effectLst/>
                <a:latin typeface="Calibri" panose="020F0502020204030204" pitchFamily="34" charset="0"/>
              </a:rPr>
              <a:t>, New York, NY, USA, 1999, pp. 3020-3022 vol.5, doi:10.1109/PAC.1999.792132. </a:t>
            </a:r>
            <a:endParaRPr lang="en-US" sz="1600" dirty="0">
              <a:effectLst/>
            </a:endParaRPr>
          </a:p>
          <a:p>
            <a:r>
              <a:rPr lang="en-US" sz="1600" dirty="0">
                <a:effectLst/>
                <a:latin typeface="ArialNarrow" panose="020B0604020202020204" pitchFamily="34" charset="0"/>
              </a:rPr>
              <a:t>[3] </a:t>
            </a:r>
            <a:r>
              <a:rPr lang="en-US" sz="1600" dirty="0">
                <a:effectLst/>
                <a:latin typeface="Calibri" panose="020F0502020204030204" pitchFamily="34" charset="0"/>
              </a:rPr>
              <a:t>T.J. Roberts, "G4beamline simulation program for matter- dominated beamline", IEEE Particle Accelerator Conference (PAC), Albuquerque, NM, USA, 2007, pp. 3468-3470, 2007,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doi</a:t>
            </a:r>
            <a:r>
              <a:rPr lang="en-US" sz="1600" dirty="0">
                <a:effectLst/>
                <a:latin typeface="Calibri" panose="020F0502020204030204" pitchFamily="34" charset="0"/>
              </a:rPr>
              <a:t>: 10.1109/PAC.2007.4440461. </a:t>
            </a:r>
            <a:endParaRPr lang="en-US" sz="1600" dirty="0">
              <a:effectLst/>
            </a:endParaRPr>
          </a:p>
          <a:p>
            <a:r>
              <a:rPr lang="en-US" sz="1600" dirty="0">
                <a:effectLst/>
                <a:latin typeface="Calibri" panose="020F0502020204030204" pitchFamily="34" charset="0"/>
              </a:rPr>
              <a:t>[4] Rossi, Greisen: </a:t>
            </a:r>
            <a:r>
              <a:rPr lang="en-US" sz="1600" dirty="0" err="1"/>
              <a:t>doi.org</a:t>
            </a:r>
            <a:r>
              <a:rPr lang="en-US" sz="1600" dirty="0"/>
              <a:t>/10.1103/RevModPhys.13.240</a:t>
            </a:r>
          </a:p>
          <a:p>
            <a:r>
              <a:rPr lang="en-US" sz="1600" dirty="0"/>
              <a:t>[5] V. Highland: </a:t>
            </a:r>
            <a:r>
              <a:rPr lang="en-US" sz="1600" dirty="0">
                <a:hlinkClick r:id="rId3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doi.org/10.1016/0029-554X(75)90743-0</a:t>
            </a:r>
            <a:endParaRPr lang="en-US" sz="1600" dirty="0"/>
          </a:p>
          <a:p>
            <a:r>
              <a:rPr lang="en-US" sz="1600" dirty="0"/>
              <a:t>[6] G. Lynch, O. Dahl, Approximations to multiple Coulomb scattering</a:t>
            </a:r>
          </a:p>
          <a:p>
            <a:r>
              <a:rPr lang="en-US" sz="1600" dirty="0"/>
              <a:t>[7] R. </a:t>
            </a:r>
            <a:r>
              <a:rPr lang="en-US" sz="1600" dirty="0" err="1"/>
              <a:t>Frühwirth</a:t>
            </a:r>
            <a:r>
              <a:rPr lang="en-US" sz="1600" dirty="0"/>
              <a:t>, M. </a:t>
            </a:r>
            <a:r>
              <a:rPr lang="en-US" sz="1600" dirty="0" err="1"/>
              <a:t>Liendel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Mixture models of multiple scattering: computation and simulation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/>
              <a:t>[8] R. </a:t>
            </a:r>
            <a:r>
              <a:rPr lang="en-US" sz="1600" dirty="0" err="1"/>
              <a:t>Frühwirth</a:t>
            </a:r>
            <a:r>
              <a:rPr lang="en-US" sz="1600" dirty="0"/>
              <a:t>, M. </a:t>
            </a:r>
            <a:r>
              <a:rPr lang="en-US" sz="1600" dirty="0" err="1"/>
              <a:t>Regler</a:t>
            </a:r>
            <a:r>
              <a:rPr lang="en-US" sz="1600" dirty="0"/>
              <a:t>: 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the quantitative modelling of core and tails of multiple scattering by Gaussian mixtures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278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2DF57BD-4F57-42E5-3062-12CB94C90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4219853"/>
            <a:ext cx="813598" cy="813598"/>
          </a:xfrm>
          <a:prstGeom prst="rect">
            <a:avLst/>
          </a:prstGeom>
        </p:spPr>
      </p:pic>
      <p:pic>
        <p:nvPicPr>
          <p:cNvPr id="7" name="Grafik 6" descr="Ein Bild, das Zeichnung, Entwurf, Himmel, Zug enthält.&#10;&#10;Automatisch generierte Beschreibung">
            <a:extLst>
              <a:ext uri="{FF2B5EF4-FFF2-40B4-BE49-F238E27FC236}">
                <a16:creationId xmlns:a16="http://schemas.microsoft.com/office/drawing/2014/main" id="{469AC669-78EE-F40A-CB48-FB5E78754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551" y="646315"/>
            <a:ext cx="9174757" cy="4845471"/>
          </a:xfrm>
          <a:prstGeom prst="rect">
            <a:avLst/>
          </a:prstGeom>
        </p:spPr>
      </p:pic>
      <p:pic>
        <p:nvPicPr>
          <p:cNvPr id="9" name="Image 7" descr="MUON-SlideGraph-LogoBkgnd2.png">
            <a:extLst>
              <a:ext uri="{FF2B5EF4-FFF2-40B4-BE49-F238E27FC236}">
                <a16:creationId xmlns:a16="http://schemas.microsoft.com/office/drawing/2014/main" id="{F9D13AFA-EE08-18C6-42C5-691370C4D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84" y="51470"/>
            <a:ext cx="9144000" cy="5140960"/>
          </a:xfrm>
          <a:prstGeom prst="rect">
            <a:avLst/>
          </a:prstGeom>
        </p:spPr>
      </p:pic>
      <p:sp>
        <p:nvSpPr>
          <p:cNvPr id="10" name="ZoneTexte 10">
            <a:extLst>
              <a:ext uri="{FF2B5EF4-FFF2-40B4-BE49-F238E27FC236}">
                <a16:creationId xmlns:a16="http://schemas.microsoft.com/office/drawing/2014/main" id="{5226C61C-E18E-F127-CCE5-96C3E6CCD7A3}"/>
              </a:ext>
            </a:extLst>
          </p:cNvPr>
          <p:cNvSpPr txBox="1"/>
          <p:nvPr/>
        </p:nvSpPr>
        <p:spPr>
          <a:xfrm>
            <a:off x="1691680" y="383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r>
              <a:rPr lang="fr-FR" sz="3200" b="1" i="1" dirty="0"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</a:t>
            </a:r>
            <a:endParaRPr lang="en-GB" sz="3200" b="1" i="1" dirty="0"/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97FECF5D-F201-29A4-87A0-45C50BD3C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467" y="257232"/>
            <a:ext cx="838200" cy="838200"/>
          </a:xfrm>
          <a:prstGeom prst="rect">
            <a:avLst/>
          </a:prstGeom>
        </p:spPr>
      </p:pic>
      <p:pic>
        <p:nvPicPr>
          <p:cNvPr id="4" name="Grafik 3" descr="Ein Bild, das Text, Grafiken, Grafikdesign, Schrift enthält.&#10;&#10;Automatisch generierte Beschreibung">
            <a:extLst>
              <a:ext uri="{FF2B5EF4-FFF2-40B4-BE49-F238E27FC236}">
                <a16:creationId xmlns:a16="http://schemas.microsoft.com/office/drawing/2014/main" id="{864CA72A-FA40-272B-A65D-DF8E3D0AD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8" y="261233"/>
            <a:ext cx="838200" cy="83419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C994ED6-7DCB-4FB0-0CBD-93E521E34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8" y="4158322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8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90023" y="1300622"/>
            <a:ext cx="8992554" cy="3536156"/>
          </a:xfrm>
        </p:spPr>
        <p:txBody>
          <a:bodyPr/>
          <a:lstStyle/>
          <a:p>
            <a:r>
              <a:rPr lang="en-US" dirty="0"/>
              <a:t>Focus on </a:t>
            </a:r>
            <a:r>
              <a:rPr lang="en-US" b="1" dirty="0">
                <a:solidFill>
                  <a:srgbClr val="FF0000"/>
                </a:solidFill>
              </a:rPr>
              <a:t>RF-Track [1] </a:t>
            </a:r>
            <a:r>
              <a:rPr lang="en-US" dirty="0"/>
              <a:t>as a novel simulation tool for final cooling</a:t>
            </a:r>
          </a:p>
          <a:p>
            <a:r>
              <a:rPr lang="en-US" dirty="0"/>
              <a:t>Overview of implemented scattering models in </a:t>
            </a:r>
            <a:r>
              <a:rPr lang="en-US" b="1" dirty="0">
                <a:solidFill>
                  <a:srgbClr val="FF0000"/>
                </a:solidFill>
              </a:rPr>
              <a:t>RF-Track</a:t>
            </a:r>
            <a:endParaRPr lang="en-US" dirty="0"/>
          </a:p>
          <a:p>
            <a:r>
              <a:rPr lang="en-US" dirty="0"/>
              <a:t>Discussion of difficulties with the past model</a:t>
            </a:r>
          </a:p>
          <a:p>
            <a:r>
              <a:rPr lang="en-US" dirty="0"/>
              <a:t>Introduction of a new scattering model based on a semi-Gaussian mixture model</a:t>
            </a:r>
          </a:p>
          <a:p>
            <a:r>
              <a:rPr lang="en-US" dirty="0"/>
              <a:t>Highlighting excellent results compared to ICOOL/G4BL [2,3]</a:t>
            </a:r>
          </a:p>
          <a:p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8D13387-E256-3689-7DEE-CE51F5781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528"/>
            <a:ext cx="682501" cy="6825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652FD9A2-61A4-F47A-6753-A2282FFD34F5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457200" y="1276350"/>
          <a:ext cx="8305800" cy="3536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036DCDE-C081-8821-021B-E1E94255B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37D6E5A-4F13-9978-E7E3-999C053DA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99244"/>
            <a:ext cx="6781800" cy="857250"/>
          </a:xfrm>
        </p:spPr>
        <p:txBody>
          <a:bodyPr/>
          <a:lstStyle/>
          <a:p>
            <a:r>
              <a:rPr lang="en-US" dirty="0"/>
              <a:t>Short overview about RF-Track</a:t>
            </a:r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A668CD37-4DB9-D5CE-001F-21D601994A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E854CD3-C6B6-D08E-DCB9-8534EF49F027}"/>
              </a:ext>
            </a:extLst>
          </p:cNvPr>
          <p:cNvSpPr txBox="1"/>
          <p:nvPr/>
        </p:nvSpPr>
        <p:spPr>
          <a:xfrm>
            <a:off x="1162806" y="782965"/>
            <a:ext cx="6914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More </a:t>
            </a:r>
            <a:r>
              <a:rPr lang="en-US" sz="1400" dirty="0" err="1"/>
              <a:t>informations</a:t>
            </a:r>
            <a:r>
              <a:rPr lang="en-US" sz="1400" dirty="0"/>
              <a:t> by A. </a:t>
            </a:r>
            <a:r>
              <a:rPr lang="en-US" sz="1400" dirty="0" err="1"/>
              <a:t>Latinas’s</a:t>
            </a:r>
            <a:r>
              <a:rPr lang="en-US" sz="1400" dirty="0"/>
              <a:t> talk: </a:t>
            </a:r>
            <a:r>
              <a:rPr lang="en-US" sz="1400" dirty="0">
                <a:hlinkClick r:id="rId8"/>
              </a:rPr>
              <a:t>https://</a:t>
            </a:r>
            <a:r>
              <a:rPr lang="en-US" sz="1400" dirty="0" err="1">
                <a:hlinkClick r:id="rId8"/>
              </a:rPr>
              <a:t>indico.cern.ch</a:t>
            </a:r>
            <a:r>
              <a:rPr lang="en-US" sz="1400" dirty="0">
                <a:hlinkClick r:id="rId8"/>
              </a:rPr>
              <a:t>/event/1325963/contributions/5793008/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224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43" y="239617"/>
            <a:ext cx="6781800" cy="857250"/>
          </a:xfrm>
        </p:spPr>
        <p:txBody>
          <a:bodyPr/>
          <a:lstStyle/>
          <a:p>
            <a:r>
              <a:rPr lang="en-US" dirty="0"/>
              <a:t>Multiple Coulomb scattering:</a:t>
            </a:r>
            <a:br>
              <a:rPr lang="en-US" dirty="0"/>
            </a:br>
            <a:r>
              <a:rPr lang="en-US" dirty="0"/>
              <a:t>An overview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529531"/>
            <a:ext cx="524499" cy="524499"/>
          </a:xfrm>
          <a:prstGeom prst="rect">
            <a:avLst/>
          </a:prstGeom>
        </p:spPr>
      </p:pic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6460081C-0A0A-8D65-B797-4BFFAB50864F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6881831" y="1452098"/>
            <a:ext cx="1814225" cy="598442"/>
          </a:xfr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D1FF2FB-7FE7-FCDC-3394-26EF13F8A840}"/>
              </a:ext>
            </a:extLst>
          </p:cNvPr>
          <p:cNvSpPr txBox="1"/>
          <p:nvPr/>
        </p:nvSpPr>
        <p:spPr>
          <a:xfrm>
            <a:off x="1625" y="1443077"/>
            <a:ext cx="656143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n-US" sz="2400" dirty="0"/>
              <a:t>Derived from Rutherford cross section of a single particle on a nucleus</a:t>
            </a:r>
          </a:p>
          <a:p>
            <a:pPr>
              <a:buClr>
                <a:schemeClr val="accent1"/>
              </a:buClr>
              <a:buSzPct val="100000"/>
            </a:pPr>
            <a:endParaRPr lang="en-US" sz="2400" dirty="0"/>
          </a:p>
          <a:p>
            <a:pPr marL="285750" indent="-285750"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n-US" sz="2400" dirty="0"/>
              <a:t>Used to calculate the scattering probability</a:t>
            </a:r>
          </a:p>
          <a:p>
            <a:pPr>
              <a:buClr>
                <a:schemeClr val="accent1"/>
              </a:buClr>
              <a:buSzPct val="100000"/>
            </a:pPr>
            <a:endParaRPr lang="en-US" sz="2400" dirty="0"/>
          </a:p>
          <a:p>
            <a:pPr marL="285750" indent="-285750"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n-US" sz="2400" dirty="0"/>
              <a:t>Rossi and Greisen [4] integrated over minimum and maximum scattering angles</a:t>
            </a:r>
          </a:p>
          <a:p>
            <a:endParaRPr lang="en-US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70FF5A1-551B-A2D6-A429-43D9C510F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383" y="2626850"/>
            <a:ext cx="1997119" cy="68948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A01FBFE-BB5A-C364-51C1-B8FD00CF1B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6114" y="3981665"/>
            <a:ext cx="1997119" cy="310477"/>
          </a:xfrm>
          <a:prstGeom prst="rect">
            <a:avLst/>
          </a:prstGeom>
        </p:spPr>
      </p:pic>
      <p:sp>
        <p:nvSpPr>
          <p:cNvPr id="18" name="Rahmen 17">
            <a:extLst>
              <a:ext uri="{FF2B5EF4-FFF2-40B4-BE49-F238E27FC236}">
                <a16:creationId xmlns:a16="http://schemas.microsoft.com/office/drawing/2014/main" id="{3E50C945-6961-2146-735B-048E418D2D0C}"/>
              </a:ext>
            </a:extLst>
          </p:cNvPr>
          <p:cNvSpPr/>
          <p:nvPr/>
        </p:nvSpPr>
        <p:spPr>
          <a:xfrm>
            <a:off x="6732240" y="1376273"/>
            <a:ext cx="2221187" cy="763429"/>
          </a:xfrm>
          <a:prstGeom prst="frame">
            <a:avLst>
              <a:gd name="adj1" fmla="val 54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ahmen 19">
            <a:extLst>
              <a:ext uri="{FF2B5EF4-FFF2-40B4-BE49-F238E27FC236}">
                <a16:creationId xmlns:a16="http://schemas.microsoft.com/office/drawing/2014/main" id="{26970426-DA93-A063-EF0F-760608E37DD8}"/>
              </a:ext>
            </a:extLst>
          </p:cNvPr>
          <p:cNvSpPr/>
          <p:nvPr/>
        </p:nvSpPr>
        <p:spPr>
          <a:xfrm>
            <a:off x="6660232" y="2471400"/>
            <a:ext cx="2344344" cy="935123"/>
          </a:xfrm>
          <a:prstGeom prst="frame">
            <a:avLst>
              <a:gd name="adj1" fmla="val 41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ahmen 20">
            <a:extLst>
              <a:ext uri="{FF2B5EF4-FFF2-40B4-BE49-F238E27FC236}">
                <a16:creationId xmlns:a16="http://schemas.microsoft.com/office/drawing/2014/main" id="{6DAD012E-EF30-BCB0-EA00-5210C34C6D6D}"/>
              </a:ext>
            </a:extLst>
          </p:cNvPr>
          <p:cNvSpPr/>
          <p:nvPr/>
        </p:nvSpPr>
        <p:spPr>
          <a:xfrm>
            <a:off x="6790383" y="3873233"/>
            <a:ext cx="2272336" cy="524499"/>
          </a:xfrm>
          <a:prstGeom prst="frame">
            <a:avLst>
              <a:gd name="adj1" fmla="val 96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10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639" y="221247"/>
            <a:ext cx="6781800" cy="857250"/>
          </a:xfrm>
        </p:spPr>
        <p:txBody>
          <a:bodyPr/>
          <a:lstStyle/>
          <a:p>
            <a:r>
              <a:rPr lang="en-US" dirty="0"/>
              <a:t>Highland-Lynch-Dahl- approximation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942" y="87101"/>
            <a:ext cx="756457" cy="75645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11" name="Grafik 10" descr="Ein Bild, das Diagramm, Plan enthält.&#10;&#10;Automatisch generierte Beschreibung">
            <a:extLst>
              <a:ext uri="{FF2B5EF4-FFF2-40B4-BE49-F238E27FC236}">
                <a16:creationId xmlns:a16="http://schemas.microsoft.com/office/drawing/2014/main" id="{B9136A7E-6CC3-8115-AA58-BDA594B58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7874" y="4116785"/>
            <a:ext cx="4127500" cy="7874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2BB7D63-52A2-6810-F092-242DE76B8342}"/>
              </a:ext>
            </a:extLst>
          </p:cNvPr>
          <p:cNvSpPr txBox="1"/>
          <p:nvPr/>
        </p:nvSpPr>
        <p:spPr>
          <a:xfrm>
            <a:off x="1365866" y="806627"/>
            <a:ext cx="666251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2400" dirty="0"/>
              <a:t>E</a:t>
            </a:r>
            <a:r>
              <a:rPr lang="en-US" sz="2400" baseline="-25000" dirty="0"/>
              <a:t>s</a:t>
            </a:r>
            <a:r>
              <a:rPr lang="en-US" sz="2400" dirty="0"/>
              <a:t> value is nearly constant for high Z materials.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2400" dirty="0"/>
              <a:t>Significant variation in E</a:t>
            </a:r>
            <a:r>
              <a:rPr lang="en-US" sz="2400" baseline="-25000" dirty="0"/>
              <a:t>s</a:t>
            </a:r>
            <a:r>
              <a:rPr lang="en-US" sz="2400" dirty="0"/>
              <a:t> occurs when Z&lt;20.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2400" dirty="0"/>
              <a:t>V. Highland [5] proposed adjusting E</a:t>
            </a:r>
            <a:r>
              <a:rPr lang="en-US" sz="2400" baseline="-25000" dirty="0"/>
              <a:t>s</a:t>
            </a:r>
            <a:r>
              <a:rPr lang="en-US" sz="2400" dirty="0"/>
              <a:t> with a logarithmic correction to the Rossi and Greisen formula.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2400" dirty="0"/>
              <a:t>Extended by Lynch &amp; Dahl [6] and set E</a:t>
            </a:r>
            <a:r>
              <a:rPr lang="en-US" sz="2400" baseline="-25000" dirty="0"/>
              <a:t>s</a:t>
            </a:r>
            <a:r>
              <a:rPr lang="en-US" sz="2400" dirty="0"/>
              <a:t> at a fixed value of 13.6 MeV.</a:t>
            </a:r>
          </a:p>
          <a:p>
            <a:endParaRPr lang="en-US" dirty="0"/>
          </a:p>
        </p:txBody>
      </p:sp>
      <p:sp>
        <p:nvSpPr>
          <p:cNvPr id="13" name="Rahmen 12">
            <a:extLst>
              <a:ext uri="{FF2B5EF4-FFF2-40B4-BE49-F238E27FC236}">
                <a16:creationId xmlns:a16="http://schemas.microsoft.com/office/drawing/2014/main" id="{8C39A997-0060-965F-FD36-93BAC031F03C}"/>
              </a:ext>
            </a:extLst>
          </p:cNvPr>
          <p:cNvSpPr/>
          <p:nvPr/>
        </p:nvSpPr>
        <p:spPr>
          <a:xfrm>
            <a:off x="2443833" y="4116785"/>
            <a:ext cx="4256333" cy="787400"/>
          </a:xfrm>
          <a:prstGeom prst="frame">
            <a:avLst>
              <a:gd name="adj1" fmla="val 60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9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571184" cy="353615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dirty="0"/>
              <a:t>The logarithmic term has to be excluded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Reason: log term violates the convolution property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But, exclusion of this correction term leads to unpleasant results for low Z elements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Highland’s formula in a tracking code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7" name="Grafik 6" descr="Ein Bild, das Diagramm, Plan enthält.&#10;&#10;Automatisch generierte Beschreibung">
            <a:extLst>
              <a:ext uri="{FF2B5EF4-FFF2-40B4-BE49-F238E27FC236}">
                <a16:creationId xmlns:a16="http://schemas.microsoft.com/office/drawing/2014/main" id="{C48F5263-B3EA-52A7-3232-FF459B291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1923678"/>
            <a:ext cx="4127500" cy="7874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6" name="Multiplizieren 5">
            <a:extLst>
              <a:ext uri="{FF2B5EF4-FFF2-40B4-BE49-F238E27FC236}">
                <a16:creationId xmlns:a16="http://schemas.microsoft.com/office/drawing/2014/main" id="{2975F3AC-65A3-E8AE-8EF3-9A294CF657BC}"/>
              </a:ext>
            </a:extLst>
          </p:cNvPr>
          <p:cNvSpPr/>
          <p:nvPr/>
        </p:nvSpPr>
        <p:spPr>
          <a:xfrm>
            <a:off x="5201874" y="1724484"/>
            <a:ext cx="1175172" cy="1185788"/>
          </a:xfrm>
          <a:prstGeom prst="mathMultiply">
            <a:avLst>
              <a:gd name="adj1" fmla="val 61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8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3AF5D10F-E4A6-8451-4653-E4F6F13A71C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640047" y="1131169"/>
            <a:ext cx="8092505" cy="3240360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Coulomb scattering comparison (old version)</a:t>
            </a:r>
          </a:p>
        </p:txBody>
      </p:sp>
      <p:pic>
        <p:nvPicPr>
          <p:cNvPr id="7" name="Image 84" descr="MCC-LogoCERN.jpg">
            <a:extLst>
              <a:ext uri="{FF2B5EF4-FFF2-40B4-BE49-F238E27FC236}">
                <a16:creationId xmlns:a16="http://schemas.microsoft.com/office/drawing/2014/main" id="{EF25F478-BB85-0A78-3842-7F6D6CE0B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E86BC2B-2267-1DCA-B6EE-5BEF59E3C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2" name="Inhaltsplatzhalter 5">
            <a:extLst>
              <a:ext uri="{FF2B5EF4-FFF2-40B4-BE49-F238E27FC236}">
                <a16:creationId xmlns:a16="http://schemas.microsoft.com/office/drawing/2014/main" id="{C22AE398-C099-F7E4-33A7-ECE6C622F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0" y="3266171"/>
            <a:ext cx="3042336" cy="18722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811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CFC4AF56-448C-B65F-896A-70085DDC0B8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19100" y="1866968"/>
                <a:ext cx="8305800" cy="2672804"/>
              </a:xfrm>
            </p:spPr>
            <p:txBody>
              <a:bodyPr/>
              <a:lstStyle/>
              <a:p>
                <a:r>
                  <a:rPr lang="en-US" sz="2400" dirty="0"/>
                  <a:t> The tail weight factor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400" dirty="0"/>
                  <a:t> indicates the probability of a particle to be long ranged scattered </a:t>
                </a:r>
              </a:p>
              <a:p>
                <a:r>
                  <a:rPr lang="en-US" sz="2400" dirty="0"/>
                  <a:t>The first term represents the core Gaussian of the distribution</a:t>
                </a:r>
              </a:p>
              <a:p>
                <a:r>
                  <a:rPr lang="en-US" sz="2400" dirty="0"/>
                  <a:t>Term 2 shows a non-Gaussian single scattering distribution</a:t>
                </a:r>
              </a:p>
              <a:p>
                <a:r>
                  <a:rPr lang="en-US" sz="2400" dirty="0"/>
                  <a:t>The variance of f(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) is 1 and has to be scaled with an appropriate rms scattering value.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CFC4AF56-448C-B65F-896A-70085DDC0B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19100" y="1866968"/>
                <a:ext cx="8305800" cy="2672804"/>
              </a:xfrm>
              <a:blipFill>
                <a:blip r:embed="rId2"/>
                <a:stretch>
                  <a:fillRect l="-1070" t="-1415" r="-1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New model</a:t>
            </a:r>
            <a:r>
              <a:rPr lang="en-US" dirty="0"/>
              <a:t>: Semi-Gaussian distribution [7,8]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F01818B-BB7B-0CBA-DE8A-B5B3AF7D15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085" y="915566"/>
            <a:ext cx="3904394" cy="762010"/>
          </a:xfrm>
          <a:prstGeom prst="rect">
            <a:avLst/>
          </a:prstGeom>
        </p:spPr>
      </p:pic>
      <p:sp>
        <p:nvSpPr>
          <p:cNvPr id="7" name="Rahmen 6">
            <a:extLst>
              <a:ext uri="{FF2B5EF4-FFF2-40B4-BE49-F238E27FC236}">
                <a16:creationId xmlns:a16="http://schemas.microsoft.com/office/drawing/2014/main" id="{52A28623-91AF-7EDE-AA95-A3D064EF9995}"/>
              </a:ext>
            </a:extLst>
          </p:cNvPr>
          <p:cNvSpPr/>
          <p:nvPr/>
        </p:nvSpPr>
        <p:spPr>
          <a:xfrm>
            <a:off x="2224069" y="843558"/>
            <a:ext cx="4176464" cy="929258"/>
          </a:xfrm>
          <a:prstGeom prst="frame">
            <a:avLst>
              <a:gd name="adj1" fmla="val 51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54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/>
              <a:t>Including the screening from electrons of the atom</a:t>
            </a:r>
          </a:p>
          <a:p>
            <a:r>
              <a:rPr lang="en-US" sz="2400" dirty="0"/>
              <a:t>Rutherford cross sections modifies to: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RF-Track comparison with ICOOL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Wentzel’s approach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00" y="4353507"/>
            <a:ext cx="687600" cy="6876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1A55580-60B6-B508-6D4D-BEB917A71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902" y="2300266"/>
            <a:ext cx="3905931" cy="66484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4ABF651-300C-770B-9BBE-24241E9984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337" y="3375509"/>
            <a:ext cx="2425080" cy="325101"/>
          </a:xfrm>
          <a:prstGeom prst="rect">
            <a:avLst/>
          </a:prstGeom>
        </p:spPr>
      </p:pic>
      <p:sp>
        <p:nvSpPr>
          <p:cNvPr id="10" name="Rahmen 9">
            <a:extLst>
              <a:ext uri="{FF2B5EF4-FFF2-40B4-BE49-F238E27FC236}">
                <a16:creationId xmlns:a16="http://schemas.microsoft.com/office/drawing/2014/main" id="{959E2A5F-5DA2-7F15-1DBF-A1DC3EAA49E0}"/>
              </a:ext>
            </a:extLst>
          </p:cNvPr>
          <p:cNvSpPr/>
          <p:nvPr/>
        </p:nvSpPr>
        <p:spPr>
          <a:xfrm>
            <a:off x="2195736" y="2176106"/>
            <a:ext cx="4176464" cy="929258"/>
          </a:xfrm>
          <a:prstGeom prst="frame">
            <a:avLst>
              <a:gd name="adj1" fmla="val 51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ahmen 10">
            <a:extLst>
              <a:ext uri="{FF2B5EF4-FFF2-40B4-BE49-F238E27FC236}">
                <a16:creationId xmlns:a16="http://schemas.microsoft.com/office/drawing/2014/main" id="{6C3EC2DF-C955-29AE-1177-4F2AA65A21FC}"/>
              </a:ext>
            </a:extLst>
          </p:cNvPr>
          <p:cNvSpPr/>
          <p:nvPr/>
        </p:nvSpPr>
        <p:spPr>
          <a:xfrm>
            <a:off x="2988456" y="3193919"/>
            <a:ext cx="2876842" cy="688282"/>
          </a:xfrm>
          <a:prstGeom prst="frame">
            <a:avLst>
              <a:gd name="adj1" fmla="val 67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09521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851</Words>
  <Application>Microsoft Macintosh PowerPoint</Application>
  <PresentationFormat>Bildschirmpräsentation (16:9)</PresentationFormat>
  <Paragraphs>106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ArialNarrow</vt:lpstr>
      <vt:lpstr>Calibri</vt:lpstr>
      <vt:lpstr>Cambria Math</vt:lpstr>
      <vt:lpstr>Wingdings</vt:lpstr>
      <vt:lpstr>IMCC - 1</vt:lpstr>
      <vt:lpstr>1_IMCC - 1</vt:lpstr>
      <vt:lpstr>PowerPoint-Präsentation</vt:lpstr>
      <vt:lpstr>Overview</vt:lpstr>
      <vt:lpstr>Short overview about RF-Track</vt:lpstr>
      <vt:lpstr>Multiple Coulomb scattering: An overview</vt:lpstr>
      <vt:lpstr>Highland-Lynch-Dahl- approximation</vt:lpstr>
      <vt:lpstr>Highland’s formula in a tracking code</vt:lpstr>
      <vt:lpstr>Multiple Coulomb scattering comparison (old version)</vt:lpstr>
      <vt:lpstr>New model: Semi-Gaussian distribution [7,8]</vt:lpstr>
      <vt:lpstr>Wentzel’s approach</vt:lpstr>
      <vt:lpstr>ICOOL vs RF-track: Beryllium </vt:lpstr>
      <vt:lpstr>ICOOL vs RF-track: Lithium</vt:lpstr>
      <vt:lpstr>ICOOL vs RF-track: Liquid H2</vt:lpstr>
      <vt:lpstr>RF-Track semi-Gauss model benchmark</vt:lpstr>
      <vt:lpstr>Ionization cooling benchmark</vt:lpstr>
      <vt:lpstr>Summary &amp; outlook</vt:lpstr>
      <vt:lpstr>Reference list  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Bernd Stechauner</cp:lastModifiedBy>
  <cp:revision>228</cp:revision>
  <dcterms:created xsi:type="dcterms:W3CDTF">2021-05-17T12:13:58Z</dcterms:created>
  <dcterms:modified xsi:type="dcterms:W3CDTF">2024-03-14T09:56:36Z</dcterms:modified>
</cp:coreProperties>
</file>