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2" r:id="rId1"/>
  </p:sldMasterIdLst>
  <p:notesMasterIdLst>
    <p:notesMasterId r:id="rId21"/>
  </p:notesMasterIdLst>
  <p:handoutMasterIdLst>
    <p:handoutMasterId r:id="rId22"/>
  </p:handoutMasterIdLst>
  <p:sldIdLst>
    <p:sldId id="294" r:id="rId2"/>
    <p:sldId id="295" r:id="rId3"/>
    <p:sldId id="297" r:id="rId4"/>
    <p:sldId id="296" r:id="rId5"/>
    <p:sldId id="298" r:id="rId6"/>
    <p:sldId id="299" r:id="rId7"/>
    <p:sldId id="300" r:id="rId8"/>
    <p:sldId id="301" r:id="rId9"/>
    <p:sldId id="302" r:id="rId10"/>
    <p:sldId id="303" r:id="rId11"/>
    <p:sldId id="305" r:id="rId12"/>
    <p:sldId id="306" r:id="rId13"/>
    <p:sldId id="310" r:id="rId14"/>
    <p:sldId id="304" r:id="rId15"/>
    <p:sldId id="312" r:id="rId16"/>
    <p:sldId id="307" r:id="rId17"/>
    <p:sldId id="308" r:id="rId18"/>
    <p:sldId id="309" r:id="rId19"/>
    <p:sldId id="311" r:id="rId20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142">
          <p15:clr>
            <a:srgbClr val="A4A3A4"/>
          </p15:clr>
        </p15:guide>
        <p15:guide id="2" orient="horz" pos="4027">
          <p15:clr>
            <a:srgbClr val="A4A3A4"/>
          </p15:clr>
        </p15:guide>
        <p15:guide id="3" orient="horz" pos="1698">
          <p15:clr>
            <a:srgbClr val="A4A3A4"/>
          </p15:clr>
        </p15:guide>
        <p15:guide id="4" orient="horz" pos="152">
          <p15:clr>
            <a:srgbClr val="A4A3A4"/>
          </p15:clr>
        </p15:guide>
        <p15:guide id="5" orient="horz" pos="2790">
          <p15:clr>
            <a:srgbClr val="A4A3A4"/>
          </p15:clr>
        </p15:guide>
        <p15:guide id="6" orient="horz" pos="604">
          <p15:clr>
            <a:srgbClr val="A4A3A4"/>
          </p15:clr>
        </p15:guide>
        <p15:guide id="7" pos="5616">
          <p15:clr>
            <a:srgbClr val="A4A3A4"/>
          </p15:clr>
        </p15:guide>
        <p15:guide id="8" pos="136">
          <p15:clr>
            <a:srgbClr val="A4A3A4"/>
          </p15:clr>
        </p15:guide>
        <p15:guide id="9" pos="589">
          <p15:clr>
            <a:srgbClr val="A4A3A4"/>
          </p15:clr>
        </p15:guide>
        <p15:guide id="10" pos="4453">
          <p15:clr>
            <a:srgbClr val="A4A3A4"/>
          </p15:clr>
        </p15:guide>
        <p15:guide id="11" pos="5163">
          <p15:clr>
            <a:srgbClr val="A4A3A4"/>
          </p15:clr>
        </p15:guide>
        <p15:guide id="12" pos="46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0FF"/>
    <a:srgbClr val="0432FF"/>
    <a:srgbClr val="00FA00"/>
    <a:srgbClr val="000000"/>
    <a:srgbClr val="FF9300"/>
    <a:srgbClr val="01FFFF"/>
    <a:srgbClr val="FFFB00"/>
    <a:srgbClr val="FF544F"/>
    <a:srgbClr val="4ACA75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52" autoAdjust="0"/>
    <p:restoredTop sz="50067" autoAdjust="0"/>
  </p:normalViewPr>
  <p:slideViewPr>
    <p:cSldViewPr snapToGrid="0" snapToObjects="1" showGuides="1">
      <p:cViewPr>
        <p:scale>
          <a:sx n="140" d="100"/>
          <a:sy n="140" d="100"/>
        </p:scale>
        <p:origin x="-24" y="136"/>
      </p:cViewPr>
      <p:guideLst>
        <p:guide orient="horz" pos="4142"/>
        <p:guide orient="horz" pos="4027"/>
        <p:guide orient="horz" pos="1698"/>
        <p:guide orient="horz" pos="152"/>
        <p:guide orient="horz" pos="2790"/>
        <p:guide orient="horz" pos="604"/>
        <p:guide pos="5616"/>
        <p:guide pos="136"/>
        <p:guide pos="589"/>
        <p:guide pos="4453"/>
        <p:guide pos="5163"/>
        <p:guide pos="4632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BB872F3-6144-3148-BC13-C063BA20AE80}" type="datetimeFigureOut">
              <a:rPr lang="en-US"/>
              <a:pPr>
                <a:defRPr/>
              </a:pPr>
              <a:t>3/11/24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0ACDB0ED-0BEE-9846-B9EA-5C7BFF0628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1645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531CFD29-8380-B24A-89EC-384D8B8A981B}" type="datetimeFigureOut">
              <a:rPr lang="en-US"/>
              <a:pPr>
                <a:defRPr/>
              </a:pPr>
              <a:t>3/11/24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CAD08E57-B576-F641-BEA6-C3D752DF7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6400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4491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4" y="4963772"/>
            <a:ext cx="8499231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 descr="14-0218-16D.lr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16" b="25769"/>
          <a:stretch/>
        </p:blipFill>
        <p:spPr>
          <a:xfrm>
            <a:off x="-17762" y="817011"/>
            <a:ext cx="9189720" cy="2966102"/>
          </a:xfrm>
          <a:prstGeom prst="rect">
            <a:avLst/>
          </a:prstGeom>
        </p:spPr>
      </p:pic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761" y="249843"/>
            <a:ext cx="9010786" cy="30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441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71550"/>
            <a:ext cx="8672513" cy="50593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3/14/24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b="1"/>
              <a:t>MuCool RF R&amp;D, Yonehara</a:t>
            </a: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226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971550"/>
            <a:ext cx="4206240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692452" y="971550"/>
            <a:ext cx="4215383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69245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3/14/24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b="1"/>
              <a:t>MuCool RF R&amp;D, Yonehara</a:t>
            </a:r>
            <a:endParaRPr lang="en-US" b="1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580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958849"/>
            <a:ext cx="3027894" cy="50226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542712" y="958850"/>
            <a:ext cx="5347605" cy="50226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>
          <a:xfrm>
            <a:off x="736827" y="6504213"/>
            <a:ext cx="675368" cy="241300"/>
          </a:xfrm>
        </p:spPr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r>
              <a:rPr lang="en-US"/>
              <a:t>3/14/24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1530601" y="6504213"/>
            <a:ext cx="6262119" cy="250031"/>
          </a:xfrm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 b="1"/>
              <a:t>MuCool RF R&amp;D, Yonehara</a:t>
            </a:r>
            <a:endParaRPr lang="en-US" b="1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979A04A2-726F-2143-A443-7788AF2717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4026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836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971550"/>
            <a:ext cx="8686800" cy="3726717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686800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3/14/24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5195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b="1"/>
              <a:t>MuCool RF R&amp;D, Yonehara</a:t>
            </a:r>
            <a:endParaRPr lang="en-US" b="1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915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6827" y="6504213"/>
            <a:ext cx="675368" cy="241300"/>
          </a:xfrm>
        </p:spPr>
        <p:txBody>
          <a:bodyPr/>
          <a:lstStyle/>
          <a:p>
            <a:pPr>
              <a:defRPr/>
            </a:pPr>
            <a:r>
              <a:rPr lang="en-US"/>
              <a:t>3/14/24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2" y="6504213"/>
            <a:ext cx="6260399" cy="242873"/>
          </a:xfrm>
        </p:spPr>
        <p:txBody>
          <a:bodyPr/>
          <a:lstStyle/>
          <a:p>
            <a:pPr>
              <a:defRPr/>
            </a:pPr>
            <a:r>
              <a:rPr lang="en-US" b="1"/>
              <a:t>MuCool RF R&amp;D, Yonehara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22250" y="254000"/>
            <a:ext cx="8675688" cy="5802923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2882221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Extra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3/14/24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3" y="6504213"/>
            <a:ext cx="6272278" cy="242873"/>
          </a:xfrm>
        </p:spPr>
        <p:txBody>
          <a:bodyPr/>
          <a:lstStyle/>
          <a:p>
            <a:pPr>
              <a:defRPr/>
            </a:pPr>
            <a:r>
              <a:rPr lang="en-US" b="1"/>
              <a:t>MuCool RF R&amp;D, Yonehara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9"/>
          </p:nvPr>
        </p:nvSpPr>
        <p:spPr>
          <a:xfrm>
            <a:off x="205694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20"/>
          </p:nvPr>
        </p:nvSpPr>
        <p:spPr>
          <a:xfrm>
            <a:off x="197942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21"/>
          </p:nvPr>
        </p:nvSpPr>
        <p:spPr>
          <a:xfrm>
            <a:off x="375320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7" name="Picture Placeholder 14"/>
          <p:cNvSpPr>
            <a:spLocks noGrp="1"/>
          </p:cNvSpPr>
          <p:nvPr>
            <p:ph type="pic" sz="quarter" idx="22"/>
          </p:nvPr>
        </p:nvSpPr>
        <p:spPr>
          <a:xfrm>
            <a:off x="5534456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8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730076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05694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197942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375320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5534456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18"/>
          </p:nvPr>
        </p:nvSpPr>
        <p:spPr>
          <a:xfrm>
            <a:off x="730076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4" name="Picture Placeholder 14"/>
          <p:cNvSpPr>
            <a:spLocks noGrp="1"/>
          </p:cNvSpPr>
          <p:nvPr>
            <p:ph type="pic" sz="quarter" idx="24"/>
          </p:nvPr>
        </p:nvSpPr>
        <p:spPr>
          <a:xfrm>
            <a:off x="205694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5" name="Picture Placeholder 14"/>
          <p:cNvSpPr>
            <a:spLocks noGrp="1"/>
          </p:cNvSpPr>
          <p:nvPr>
            <p:ph type="pic" sz="quarter" idx="25"/>
          </p:nvPr>
        </p:nvSpPr>
        <p:spPr>
          <a:xfrm>
            <a:off x="197942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375320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7"/>
          </p:nvPr>
        </p:nvSpPr>
        <p:spPr>
          <a:xfrm>
            <a:off x="5534456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8" name="Picture Placeholder 14"/>
          <p:cNvSpPr>
            <a:spLocks noGrp="1"/>
          </p:cNvSpPr>
          <p:nvPr>
            <p:ph type="pic" sz="quarter" idx="28"/>
          </p:nvPr>
        </p:nvSpPr>
        <p:spPr>
          <a:xfrm>
            <a:off x="730076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161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3/14/24</a:t>
            </a:r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0399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b="1"/>
              <a:t>MuCool RF R&amp;D, Yonehara</a:t>
            </a:r>
            <a:endParaRPr lang="en-US" b="1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6450013" y="4477484"/>
            <a:ext cx="1076325" cy="2413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215900" y="6258863"/>
            <a:ext cx="8699500" cy="197990"/>
            <a:chOff x="600217" y="6258863"/>
            <a:chExt cx="8297721" cy="188846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600217" y="6357936"/>
              <a:ext cx="7190785" cy="0"/>
            </a:xfrm>
            <a:prstGeom prst="line">
              <a:avLst/>
            </a:prstGeom>
            <a:ln w="76200" cmpd="sng">
              <a:solidFill>
                <a:srgbClr val="99D6E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6" descr="FermiLogo_RGB_NALBlue.png"/>
            <p:cNvPicPr>
              <a:picLocks noChangeAspect="1"/>
            </p:cNvPicPr>
            <p:nvPr userDrawn="1"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3781" y="6258863"/>
              <a:ext cx="1044157" cy="188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9" r:id="rId1"/>
    <p:sldLayoutId id="2147484104" r:id="rId2"/>
    <p:sldLayoutId id="2147484105" r:id="rId3"/>
    <p:sldLayoutId id="2147484120" r:id="rId4"/>
    <p:sldLayoutId id="2147484103" r:id="rId5"/>
    <p:sldLayoutId id="2147484122" r:id="rId6"/>
    <p:sldLayoutId id="2147484116" r:id="rId7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2.emf"/><Relationship Id="rId3" Type="http://schemas.openxmlformats.org/officeDocument/2006/relationships/oleObject" Target="../embeddings/oleObject1.bin"/><Relationship Id="rId7" Type="http://schemas.openxmlformats.org/officeDocument/2006/relationships/image" Target="../media/image8.png"/><Relationship Id="rId12" Type="http://schemas.openxmlformats.org/officeDocument/2006/relationships/oleObject" Target="../embeddings/oleObject3.bin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1.emf"/><Relationship Id="rId5" Type="http://schemas.openxmlformats.org/officeDocument/2006/relationships/image" Target="../media/image6.gif"/><Relationship Id="rId15" Type="http://schemas.openxmlformats.org/officeDocument/2006/relationships/image" Target="../media/image14.png"/><Relationship Id="rId10" Type="http://schemas.openxmlformats.org/officeDocument/2006/relationships/oleObject" Target="../embeddings/oleObject2.bin"/><Relationship Id="rId4" Type="http://schemas.openxmlformats.org/officeDocument/2006/relationships/image" Target="../media/image5.emf"/><Relationship Id="rId9" Type="http://schemas.openxmlformats.org/officeDocument/2006/relationships/image" Target="../media/image10.png"/><Relationship Id="rId1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06256" y="5082806"/>
            <a:ext cx="8211613" cy="1390219"/>
          </a:xfrm>
        </p:spPr>
        <p:txBody>
          <a:bodyPr/>
          <a:lstStyle/>
          <a:p>
            <a:r>
              <a:rPr lang="en-US" dirty="0"/>
              <a:t>Katsuya Yonehara</a:t>
            </a:r>
          </a:p>
          <a:p>
            <a:r>
              <a:rPr lang="en-US" dirty="0"/>
              <a:t>IMCC Collaboration Meeting</a:t>
            </a:r>
          </a:p>
          <a:p>
            <a:r>
              <a:rPr lang="en-US" dirty="0"/>
              <a:t>3/14/2024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06255" y="3951841"/>
            <a:ext cx="5563603" cy="1093771"/>
          </a:xfrm>
        </p:spPr>
        <p:txBody>
          <a:bodyPr>
            <a:noAutofit/>
          </a:bodyPr>
          <a:lstStyle/>
          <a:p>
            <a:r>
              <a:rPr lang="en-US" dirty="0" err="1"/>
              <a:t>MuCool</a:t>
            </a:r>
            <a:r>
              <a:rPr lang="en-US" dirty="0"/>
              <a:t> RF R&amp;D for Muon Ionization Cooling  </a:t>
            </a:r>
          </a:p>
        </p:txBody>
      </p:sp>
    </p:spTree>
    <p:extLst>
      <p:ext uri="{BB962C8B-B14F-4D97-AF65-F5344CB8AC3E}">
        <p14:creationId xmlns:p14="http://schemas.microsoft.com/office/powerpoint/2010/main" val="19895975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23C4002-C1FA-023D-5502-DB92954FCE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Apply RF field across the static magnetic field (magnetic insulation)</a:t>
            </a:r>
          </a:p>
          <a:p>
            <a:pPr lvl="1"/>
            <a:r>
              <a:rPr lang="en-US" dirty="0"/>
              <a:t>805 MHz box cavity</a:t>
            </a:r>
          </a:p>
          <a:p>
            <a:r>
              <a:rPr lang="en-US" dirty="0"/>
              <a:t>Special surface treat (common clean method for SRF cavity)</a:t>
            </a:r>
          </a:p>
          <a:p>
            <a:pPr lvl="1"/>
            <a:r>
              <a:rPr lang="en-US" dirty="0"/>
              <a:t>201 MHz MICE cavity</a:t>
            </a:r>
          </a:p>
          <a:p>
            <a:r>
              <a:rPr lang="en-US" dirty="0"/>
              <a:t>Use low Z and high yield stress material </a:t>
            </a:r>
          </a:p>
          <a:p>
            <a:pPr lvl="1"/>
            <a:r>
              <a:rPr lang="en-US" dirty="0"/>
              <a:t>805 MHz modular cavity</a:t>
            </a:r>
          </a:p>
          <a:p>
            <a:r>
              <a:rPr lang="en-US" dirty="0"/>
              <a:t>Fill hydrogen gas </a:t>
            </a:r>
          </a:p>
          <a:p>
            <a:pPr lvl="1"/>
            <a:r>
              <a:rPr lang="en-US" dirty="0"/>
              <a:t>805 MHz Hydrogen gas filled cavity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3E80DE9-897B-0F89-8781-69D9BCD95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solutions to mitigate B focusing effect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32D8B8-D499-42E2-3D32-3FB2C5A800B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3/14/24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438968-7A67-6830-B246-D67FFA721E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MuCool RF R&amp;D, Yonehara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C74B75-B26E-7287-388C-C9F5617706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49184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D195EA0-F761-24FA-F23A-041B6D9A1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Mucool</a:t>
            </a:r>
            <a:r>
              <a:rPr lang="en-US" dirty="0"/>
              <a:t> Test Area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A87E99-F76F-C44F-8879-C10D7270F09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3/14/24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A50C84-502A-92B2-06D6-37B096F297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MuCool RF R&amp;D, Yonehara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6A03C1-9917-F9C5-8B6C-43DEFEF8F4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8BDDCEF-C7B6-3FD8-22C8-4EFFAE2154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RF power stations (13 MW at 805 MHz, 4.5 MW at 201 MHz)</a:t>
            </a:r>
          </a:p>
          <a:p>
            <a:r>
              <a:rPr lang="en-US" dirty="0"/>
              <a:t>Superconducting solenoid magnet (up to 3 Tesla for the latest RF breakdown test)</a:t>
            </a:r>
          </a:p>
          <a:p>
            <a:r>
              <a:rPr lang="en-US" dirty="0"/>
              <a:t>Cryogenic plant</a:t>
            </a:r>
          </a:p>
          <a:p>
            <a:r>
              <a:rPr lang="en-US" dirty="0"/>
              <a:t>400 MeV proton beam </a:t>
            </a:r>
          </a:p>
          <a:p>
            <a:r>
              <a:rPr lang="en-US" dirty="0"/>
              <a:t>Allow flammable gas operation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304BA96-B6F1-8FBD-395B-CC0AC9A846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4511" y="3598507"/>
            <a:ext cx="6184900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7959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8E43AF3-3A39-4B6A-A181-C1224FED0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MTA Hall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4CEA5E-7835-BEE4-D8F6-DD6D1E05B7D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3/14/24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B4FAC9-6347-DEF6-F433-4880DFB134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MuCool RF R&amp;D, Yonehara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91113C-B44D-F287-63C3-F8DC528290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C9B5C88-6A50-7C7F-41F4-3821AF35FB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1" y="801655"/>
            <a:ext cx="5565710" cy="278285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00FFF24-E17D-884D-24AF-CDABF3D6D3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1735" y="2685710"/>
            <a:ext cx="4331913" cy="384128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0476C38-FB97-F7FC-756C-087BAE3BA4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4996" y="3979375"/>
            <a:ext cx="2930596" cy="2209958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76B18C6-2907-49AF-1265-8B7FCD8C4D51}"/>
              </a:ext>
            </a:extLst>
          </p:cNvPr>
          <p:cNvCxnSpPr/>
          <p:nvPr/>
        </p:nvCxnSpPr>
        <p:spPr>
          <a:xfrm flipH="1">
            <a:off x="6419088" y="2011680"/>
            <a:ext cx="164592" cy="157283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BD936E8F-5842-DDAF-808C-4B93C7528FFF}"/>
              </a:ext>
            </a:extLst>
          </p:cNvPr>
          <p:cNvSpPr txBox="1"/>
          <p:nvPr/>
        </p:nvSpPr>
        <p:spPr>
          <a:xfrm>
            <a:off x="5802942" y="1550015"/>
            <a:ext cx="28107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201 MHz MICE cavity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A0D8698-B1C2-CD79-1845-F969AD420B7E}"/>
              </a:ext>
            </a:extLst>
          </p:cNvPr>
          <p:cNvSpPr txBox="1"/>
          <p:nvPr/>
        </p:nvSpPr>
        <p:spPr>
          <a:xfrm>
            <a:off x="2264114" y="406790"/>
            <a:ext cx="35301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400 MeV Proton beam line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7BC8ECC-3A3F-5B2D-17E4-B047B060EE4C}"/>
              </a:ext>
            </a:extLst>
          </p:cNvPr>
          <p:cNvSpPr txBox="1"/>
          <p:nvPr/>
        </p:nvSpPr>
        <p:spPr>
          <a:xfrm>
            <a:off x="972801" y="3599332"/>
            <a:ext cx="21818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3-Tesla solenoid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3E2F3C0-E785-57BA-0509-EE46E5D85A6E}"/>
              </a:ext>
            </a:extLst>
          </p:cNvPr>
          <p:cNvSpPr txBox="1"/>
          <p:nvPr/>
        </p:nvSpPr>
        <p:spPr>
          <a:xfrm>
            <a:off x="6585713" y="2066605"/>
            <a:ext cx="21818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3-Tesla solenoid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0313569-F351-C42D-7CE7-2B3469C0169E}"/>
              </a:ext>
            </a:extLst>
          </p:cNvPr>
          <p:cNvCxnSpPr/>
          <p:nvPr/>
        </p:nvCxnSpPr>
        <p:spPr>
          <a:xfrm flipH="1">
            <a:off x="7352389" y="2528270"/>
            <a:ext cx="164592" cy="157283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44869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B87D9F9-26C6-3F05-BAE7-92A81C69D9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 MICE 201 MHz cavity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D2AFFD-66FE-4206-7EF2-4C9015EB9AC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3/14/24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A1F21F-63B3-FE2A-6952-BD82ED43D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MuCool RF R&amp;D, Yonehara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BAE260-C7CB-A1BA-280F-45E4E259A6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E2C6306-2445-0F7C-1B13-4C15A7B34E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682029"/>
            <a:ext cx="7772400" cy="5493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205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138B3A36-9178-5C55-4A64-D75A3A3CAB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71550"/>
            <a:ext cx="6045200" cy="823383"/>
          </a:xfrm>
        </p:spPr>
        <p:txBody>
          <a:bodyPr/>
          <a:lstStyle/>
          <a:p>
            <a:r>
              <a:rPr lang="en-US" dirty="0"/>
              <a:t>Cavity walls are replaceable</a:t>
            </a:r>
          </a:p>
          <a:p>
            <a:pPr lvl="1"/>
            <a:r>
              <a:rPr lang="en-US" dirty="0"/>
              <a:t>Copper and Beryllium were tested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8C96C63-1305-99F8-0604-3B7217EE40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805 MHz Modular Cavity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79F28F-6927-24D2-6B86-13CACCC37D6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3/14/24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1397DD-F884-8379-21E8-21A7456B98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MuCool RF R&amp;D, Yonehara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425537-45F5-3918-B2F3-37A5872ABE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F008D2E-4D99-5AAD-C74F-18579CF49A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959428"/>
            <a:ext cx="2743200" cy="41148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A460945-804D-9D41-2422-0354D83EE7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1800" y="2528595"/>
            <a:ext cx="6175064" cy="35456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0AC1653-F483-CB9E-3861-C845F530CF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5788" y="547947"/>
            <a:ext cx="2493865" cy="1765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9394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D5B1A9-F626-BE59-87DB-2F8444809E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A366EE6-D0F7-4516-EC10-00E1B4C0C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Expected operational peak RF in magnetic fields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50FA5E-BEEB-52E9-987A-4FF6B651EF1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3/14/24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60CFC5-F1A7-8DD2-88A4-0A231F36C8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MuCool RF R&amp;D, Yonehara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FC578A-B15B-53DD-A043-D658D48843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FA77BF7-D732-24DE-CC95-8BF25C083E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419" y="952831"/>
            <a:ext cx="3481972" cy="234917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36728A0-85E7-9FC2-AB70-5E6F9BEE3D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1260" y="1119476"/>
            <a:ext cx="3703321" cy="181267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139CF58-C942-99FA-973C-82AF22C8B9FD}"/>
              </a:ext>
            </a:extLst>
          </p:cNvPr>
          <p:cNvSpPr txBox="1"/>
          <p:nvPr/>
        </p:nvSpPr>
        <p:spPr>
          <a:xfrm>
            <a:off x="228600" y="3555999"/>
            <a:ext cx="39563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Simulated beamlet radius as functions of E and B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Smaller beamlet </a:t>
            </a:r>
            <a:r>
              <a:rPr lang="en-US" dirty="0">
                <a:sym typeface="Wingdings" pitchFamily="2" charset="2"/>
              </a:rPr>
              <a:t> Higher </a:t>
            </a:r>
            <a:r>
              <a:rPr lang="en-US" dirty="0" err="1">
                <a:sym typeface="Wingdings" pitchFamily="2" charset="2"/>
              </a:rPr>
              <a:t>edep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853C0C3-8C00-33DC-E1B1-F1F1DC1F8608}"/>
              </a:ext>
            </a:extLst>
          </p:cNvPr>
          <p:cNvSpPr txBox="1"/>
          <p:nvPr/>
        </p:nvSpPr>
        <p:spPr>
          <a:xfrm>
            <a:off x="4758267" y="3506612"/>
            <a:ext cx="395631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Simulated temperature increment as functions of E and 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Horizontal value is the expected plastic deformation temperature</a:t>
            </a:r>
          </a:p>
        </p:txBody>
      </p:sp>
    </p:spTree>
    <p:extLst>
      <p:ext uri="{BB962C8B-B14F-4D97-AF65-F5344CB8AC3E}">
        <p14:creationId xmlns:p14="http://schemas.microsoft.com/office/powerpoint/2010/main" val="38283799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79371AB-B926-D506-95BA-2186BC783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Prediction vs Measurement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4194EB-22DD-2F8B-52E6-FEEE04136FA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3/14/24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CE233E-DAEA-F3AD-1FED-89F0A3D043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MuCool RF R&amp;D, Yonehara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95A95B-241C-57C5-E201-A74AA15561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DE48A08-2AD2-3D4A-02BB-73B76A42AD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953" y="871566"/>
            <a:ext cx="4525702" cy="312285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7BBACA6-8B6B-54BC-1B4B-6F97B586BF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7854" y="4445901"/>
            <a:ext cx="3517900" cy="136446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8ECF95E-18B8-1D03-9B95-267CD7BA9878}"/>
              </a:ext>
            </a:extLst>
          </p:cNvPr>
          <p:cNvSpPr txBox="1"/>
          <p:nvPr/>
        </p:nvSpPr>
        <p:spPr>
          <a:xfrm>
            <a:off x="4482832" y="4065507"/>
            <a:ext cx="452570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Table shows the measurement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Note that the cavity was not sufficiently conditioning at zero field to avoid extra damage due to breakdown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Nevertheless, Be wall shows high safe operational gradient (SOG)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E4CFCF6-5469-A77F-3CA1-89F52CDBDB13}"/>
              </a:ext>
            </a:extLst>
          </p:cNvPr>
          <p:cNvSpPr txBox="1"/>
          <p:nvPr/>
        </p:nvSpPr>
        <p:spPr>
          <a:xfrm>
            <a:off x="4856909" y="1034440"/>
            <a:ext cx="35674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Solid curve: Prediction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Circle: Measurement value (no error bar)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B359EE0-696C-0B44-5575-88D92DD70E31}"/>
              </a:ext>
            </a:extLst>
          </p:cNvPr>
          <p:cNvSpPr>
            <a:spLocks noChangeAspect="1"/>
          </p:cNvSpPr>
          <p:nvPr/>
        </p:nvSpPr>
        <p:spPr>
          <a:xfrm>
            <a:off x="3740742" y="2988733"/>
            <a:ext cx="91440" cy="91440"/>
          </a:xfrm>
          <a:prstGeom prst="ellipse">
            <a:avLst/>
          </a:prstGeom>
          <a:solidFill>
            <a:srgbClr val="0432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9C5B1E0-DF56-9E88-3B41-86F125BB07D0}"/>
              </a:ext>
            </a:extLst>
          </p:cNvPr>
          <p:cNvSpPr>
            <a:spLocks noChangeAspect="1"/>
          </p:cNvSpPr>
          <p:nvPr/>
        </p:nvSpPr>
        <p:spPr>
          <a:xfrm>
            <a:off x="3740742" y="1378935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333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B1F98BC-815C-2A63-7719-6983B2B64B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805 MHz H Gas Filled RF Test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2EC531-34D7-FC42-A867-C9FD00965A5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3/14/24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8D88A4-C429-2095-86D4-E26EA4117B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MuCool RF R&amp;D, Yonehara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D44F88-01EF-3B89-8E02-FBB82811E2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E232C0E-F935-8964-AEF4-659824A792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757174"/>
            <a:ext cx="4528328" cy="25567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172C1C0-D004-2E91-F244-31B8CDB01B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250" y="3767193"/>
            <a:ext cx="4082143" cy="267974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E1B4250-917F-7FB8-F7E0-C7F93A88D7C0}"/>
              </a:ext>
            </a:extLst>
          </p:cNvPr>
          <p:cNvSpPr txBox="1"/>
          <p:nvPr/>
        </p:nvSpPr>
        <p:spPr>
          <a:xfrm>
            <a:off x="4661662" y="3792201"/>
            <a:ext cx="413485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40FF"/>
                </a:solidFill>
              </a:rPr>
              <a:t>Magenta: No Beam, 3-T is 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432FF"/>
                </a:solidFill>
              </a:rPr>
              <a:t>Blue: Pure H2, 3-T is 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FA00"/>
                </a:solidFill>
              </a:rPr>
              <a:t>Green: H2+Dry Air, no B field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Black: H2+Dry Air, 3-T is 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Red: D2+Dry Air, 3-T is 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B1DE729-7065-32D2-63CB-AE5F23D32E0D}"/>
              </a:ext>
            </a:extLst>
          </p:cNvPr>
          <p:cNvSpPr txBox="1"/>
          <p:nvPr/>
        </p:nvSpPr>
        <p:spPr>
          <a:xfrm>
            <a:off x="4972574" y="667668"/>
            <a:ext cx="3676263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Hydrogen gas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Room temperature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Up to 100 atm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Proton beam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K = 400 MeV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Bunch length: 10 </a:t>
            </a:r>
            <a:r>
              <a:rPr lang="en-US" dirty="0" err="1">
                <a:latin typeface="Symbol" pitchFamily="2" charset="2"/>
              </a:rPr>
              <a:t>m</a:t>
            </a:r>
            <a:r>
              <a:rPr lang="en-US" dirty="0" err="1"/>
              <a:t>s</a:t>
            </a:r>
            <a:endParaRPr lang="en-US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Bunch gap: 5 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Proton intensity: 10</a:t>
            </a:r>
            <a:r>
              <a:rPr lang="en-US" baseline="30000" dirty="0"/>
              <a:t>12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665022E-2804-AA5F-7288-CC3D2E5517F0}"/>
              </a:ext>
            </a:extLst>
          </p:cNvPr>
          <p:cNvSpPr txBox="1"/>
          <p:nvPr/>
        </p:nvSpPr>
        <p:spPr>
          <a:xfrm>
            <a:off x="900775" y="3437189"/>
            <a:ext cx="29801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Observed RF envelope</a:t>
            </a:r>
          </a:p>
        </p:txBody>
      </p:sp>
    </p:spTree>
    <p:extLst>
      <p:ext uri="{BB962C8B-B14F-4D97-AF65-F5344CB8AC3E}">
        <p14:creationId xmlns:p14="http://schemas.microsoft.com/office/powerpoint/2010/main" val="1580045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D01490D-FEB0-CEAB-B1A3-ACEDADAB53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Gas-plasma dynamics predicts the measurement very well</a:t>
            </a:r>
          </a:p>
          <a:p>
            <a:pPr lvl="1"/>
            <a:r>
              <a:rPr lang="en-US" dirty="0"/>
              <a:t>Gas density effect</a:t>
            </a:r>
          </a:p>
          <a:p>
            <a:pPr lvl="1"/>
            <a:r>
              <a:rPr lang="en-US" dirty="0"/>
              <a:t>Plasma chemistry including electronegative</a:t>
            </a:r>
          </a:p>
          <a:p>
            <a:r>
              <a:rPr lang="en-US" dirty="0"/>
              <a:t>RF power deposition in plasma can be estimated accurately</a:t>
            </a:r>
          </a:p>
          <a:p>
            <a:pPr lvl="1"/>
            <a:r>
              <a:rPr lang="en-US" dirty="0"/>
              <a:t>Head-Tail beam dynamics needs to be simulated </a:t>
            </a:r>
          </a:p>
          <a:p>
            <a:r>
              <a:rPr lang="en-US" dirty="0"/>
              <a:t>Collective effect in gas plasma</a:t>
            </a:r>
          </a:p>
          <a:p>
            <a:pPr lvl="1"/>
            <a:r>
              <a:rPr lang="en-US" dirty="0"/>
              <a:t>Muon beam charge neutralization in gas cavities is predicted</a:t>
            </a:r>
          </a:p>
          <a:p>
            <a:pPr lvl="1"/>
            <a:r>
              <a:rPr lang="en-US" dirty="0"/>
              <a:t>Plasma focusing is induced, which needs to be investigated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0FAE398-DDBD-64DD-580F-B84E35F7F7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Gas plasma measurements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27FFE1-4DD6-0E2D-21E2-5240618F3C3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3/14/24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2E07E3-B221-FD4D-9EA7-5E8915B5D9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MuCool RF R&amp;D, Yonehara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608A94-07C0-1C69-0F05-E3627518FD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21028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4322B6F-38BB-BA27-483E-1E250EA387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898398"/>
            <a:ext cx="8672513" cy="5529834"/>
          </a:xfrm>
        </p:spPr>
        <p:txBody>
          <a:bodyPr/>
          <a:lstStyle/>
          <a:p>
            <a:r>
              <a:rPr lang="en-US" dirty="0"/>
              <a:t>Breakdown model works well </a:t>
            </a:r>
          </a:p>
          <a:p>
            <a:pPr lvl="1"/>
            <a:r>
              <a:rPr lang="en-US" dirty="0"/>
              <a:t>Most test cavities showed improvement</a:t>
            </a:r>
          </a:p>
          <a:p>
            <a:pPr lvl="2"/>
            <a:r>
              <a:rPr lang="en-US" dirty="0"/>
              <a:t>However, prediction is not perfect</a:t>
            </a:r>
          </a:p>
          <a:p>
            <a:pPr lvl="2"/>
            <a:r>
              <a:rPr lang="en-US" dirty="0"/>
              <a:t>So, we are still missing some processes</a:t>
            </a:r>
          </a:p>
          <a:p>
            <a:r>
              <a:rPr lang="en-US" dirty="0"/>
              <a:t>Programs were physics rich</a:t>
            </a:r>
          </a:p>
          <a:p>
            <a:pPr lvl="1"/>
            <a:r>
              <a:rPr lang="en-US" dirty="0"/>
              <a:t>Many PhD programs</a:t>
            </a:r>
          </a:p>
          <a:p>
            <a:r>
              <a:rPr lang="en-US" dirty="0"/>
              <a:t>Remaining</a:t>
            </a:r>
          </a:p>
          <a:p>
            <a:pPr lvl="1"/>
            <a:r>
              <a:rPr lang="en-US" dirty="0"/>
              <a:t>Modular cavity test</a:t>
            </a:r>
          </a:p>
          <a:p>
            <a:pPr lvl="2"/>
            <a:r>
              <a:rPr lang="en-US" dirty="0"/>
              <a:t>Material dependence</a:t>
            </a:r>
          </a:p>
          <a:p>
            <a:pPr lvl="2"/>
            <a:r>
              <a:rPr lang="en-US" dirty="0"/>
              <a:t>Magnetic field dependence</a:t>
            </a:r>
          </a:p>
          <a:p>
            <a:pPr lvl="2"/>
            <a:r>
              <a:rPr lang="en-US" dirty="0"/>
              <a:t>Frequency dependence</a:t>
            </a:r>
          </a:p>
          <a:p>
            <a:pPr lvl="1"/>
            <a:r>
              <a:rPr lang="en-US" dirty="0"/>
              <a:t>Gas filled cavity test</a:t>
            </a:r>
          </a:p>
          <a:p>
            <a:pPr lvl="2"/>
            <a:r>
              <a:rPr lang="en-US" dirty="0"/>
              <a:t>Test using a real pillbox cavity</a:t>
            </a:r>
          </a:p>
          <a:p>
            <a:pPr lvl="2"/>
            <a:r>
              <a:rPr lang="en-US" dirty="0"/>
              <a:t>Study Beam-Gas-Plasma dynamics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A9C5729-9D62-4F51-678E-8134C4D188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82F564-3338-CDE8-220B-E7C35B4CFFA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3/14/24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E65958-5EA1-5753-42DE-EB06ADEE22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MuCool RF R&amp;D, Yonehara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DEEF10-83CA-8FE9-D43F-9A5FEAA20F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5286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AA4F771-D4D1-3016-0599-2F3CE55A18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822896"/>
            <a:ext cx="8777614" cy="5059363"/>
          </a:xfrm>
        </p:spPr>
        <p:txBody>
          <a:bodyPr/>
          <a:lstStyle/>
          <a:p>
            <a:r>
              <a:rPr lang="en-US" dirty="0"/>
              <a:t>High accelerating gradient RF cavities immersed into strong magnetic fields for muon ionization cooling</a:t>
            </a:r>
          </a:p>
          <a:p>
            <a:pPr lvl="1"/>
            <a:r>
              <a:rPr lang="en-US" dirty="0"/>
              <a:t>Peak RF gradient: &gt; 20 MV/m </a:t>
            </a:r>
          </a:p>
          <a:p>
            <a:pPr lvl="1"/>
            <a:r>
              <a:rPr lang="en-US" dirty="0"/>
              <a:t>RF frequency range: 200 – 1,300 MHz</a:t>
            </a:r>
          </a:p>
          <a:p>
            <a:pPr lvl="1"/>
            <a:r>
              <a:rPr lang="en-US" dirty="0"/>
              <a:t>Magnetic field strength: 2 – 15 Tesla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64E8E0C-B80E-4EAB-434D-2826D05579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parameter for ionization cooling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F0F14E-81F6-7B39-1BC4-2A7310F15D2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3/14/24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FF7E70-E93A-41F1-CA3C-12E6768D95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MuCool RF R&amp;D, Yonehara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A5D885-7DA6-523F-8258-D60A0DD6AB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20216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3504FD3-F486-1310-2786-EFB37025D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Fundamental for Pillbox RF cavity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C2C906-132E-949D-678E-3D9979B12F4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3/14/24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CFDCFF-F38A-5A06-5A06-D58E9DE762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MuCool RF R&amp;D, Yonehara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79CC45-8F36-AA20-72B1-2983CE24D3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7" name="Picture 15">
            <a:extLst>
              <a:ext uri="{FF2B5EF4-FFF2-40B4-BE49-F238E27FC236}">
                <a16:creationId xmlns:a16="http://schemas.microsoft.com/office/drawing/2014/main" id="{9A2E1F2F-5B72-D953-D898-DBE3801559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59" r="31015"/>
          <a:stretch>
            <a:fillRect/>
          </a:stretch>
        </p:blipFill>
        <p:spPr bwMode="auto">
          <a:xfrm>
            <a:off x="956441" y="1108036"/>
            <a:ext cx="1797341" cy="1722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Object 13">
            <a:extLst>
              <a:ext uri="{FF2B5EF4-FFF2-40B4-BE49-F238E27FC236}">
                <a16:creationId xmlns:a16="http://schemas.microsoft.com/office/drawing/2014/main" id="{21E1839A-B353-E88A-A7B8-B427D408D3C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4294803"/>
              </p:ext>
            </p:extLst>
          </p:nvPr>
        </p:nvGraphicFramePr>
        <p:xfrm>
          <a:off x="2945169" y="1370739"/>
          <a:ext cx="3887787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59690000" imgH="10528300" progId="Equation.DSMT4">
                  <p:embed/>
                </p:oleObj>
              </mc:Choice>
              <mc:Fallback>
                <p:oleObj name="Equation" r:id="rId3" imgW="59690000" imgH="10528300" progId="Equation.DSMT4">
                  <p:embed/>
                  <p:pic>
                    <p:nvPicPr>
                      <p:cNvPr id="8" name="Object 13">
                        <a:extLst>
                          <a:ext uri="{FF2B5EF4-FFF2-40B4-BE49-F238E27FC236}">
                            <a16:creationId xmlns:a16="http://schemas.microsoft.com/office/drawing/2014/main" id="{2E65A6AD-5857-57D2-2B93-68887DC629B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45169" y="1370739"/>
                        <a:ext cx="3887787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E322D32D-2755-E2EE-66CC-0EE2452B05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2250" y="3725396"/>
            <a:ext cx="3723800" cy="22860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07E7020-DF54-7DD4-E395-5F0C27D938CF}"/>
                  </a:ext>
                </a:extLst>
              </p:cNvPr>
              <p:cNvSpPr txBox="1"/>
              <p:nvPr/>
            </p:nvSpPr>
            <p:spPr>
              <a:xfrm>
                <a:off x="346235" y="3355877"/>
                <a:ext cx="728276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d>
                        <m:d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07E7020-DF54-7DD4-E395-5F0C27D938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235" y="3355877"/>
                <a:ext cx="728276" cy="246221"/>
              </a:xfrm>
              <a:prstGeom prst="rect">
                <a:avLst/>
              </a:prstGeom>
              <a:blipFill>
                <a:blip r:embed="rId6"/>
                <a:stretch>
                  <a:fillRect l="-8621" b="-3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C26312C-26D1-4320-A75F-2CAD860B84A7}"/>
                  </a:ext>
                </a:extLst>
              </p:cNvPr>
              <p:cNvSpPr txBox="1"/>
              <p:nvPr/>
            </p:nvSpPr>
            <p:spPr>
              <a:xfrm>
                <a:off x="919515" y="3732014"/>
                <a:ext cx="603242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sz="1600" b="0" i="1" smtClean="0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1600" dirty="0">
                  <a:solidFill>
                    <a:srgbClr val="0432FF"/>
                  </a:solidFill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C26312C-26D1-4320-A75F-2CAD860B84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9515" y="3732014"/>
                <a:ext cx="603242" cy="246221"/>
              </a:xfrm>
              <a:prstGeom prst="rect">
                <a:avLst/>
              </a:prstGeom>
              <a:blipFill>
                <a:blip r:embed="rId7"/>
                <a:stretch>
                  <a:fillRect l="-4082" r="-6122" b="-47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417627B-9EB6-84CE-3F84-4BBACF80560B}"/>
                  </a:ext>
                </a:extLst>
              </p:cNvPr>
              <p:cNvSpPr txBox="1"/>
              <p:nvPr/>
            </p:nvSpPr>
            <p:spPr>
              <a:xfrm>
                <a:off x="1669783" y="4286313"/>
                <a:ext cx="603242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rgbClr val="FF9300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sz="1600" b="0" i="1" smtClean="0">
                          <a:solidFill>
                            <a:srgbClr val="FF9300"/>
                          </a:solidFill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sz="1600" dirty="0">
                  <a:solidFill>
                    <a:srgbClr val="FF9300"/>
                  </a:solidFill>
                </a:endParaRPr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417627B-9EB6-84CE-3F84-4BBACF8056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9783" y="4286313"/>
                <a:ext cx="603242" cy="246221"/>
              </a:xfrm>
              <a:prstGeom prst="rect">
                <a:avLst/>
              </a:prstGeom>
              <a:blipFill>
                <a:blip r:embed="rId8"/>
                <a:stretch>
                  <a:fillRect l="-4082" r="-6122" b="-47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7">
            <a:extLst>
              <a:ext uri="{FF2B5EF4-FFF2-40B4-BE49-F238E27FC236}">
                <a16:creationId xmlns:a16="http://schemas.microsoft.com/office/drawing/2014/main" id="{9013D157-2D3A-803A-96D2-65E7A497BA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488"/>
          <a:stretch>
            <a:fillRect/>
          </a:stretch>
        </p:blipFill>
        <p:spPr bwMode="auto">
          <a:xfrm>
            <a:off x="5835388" y="4645190"/>
            <a:ext cx="3308612" cy="2103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5" name="Object 2">
            <a:extLst>
              <a:ext uri="{FF2B5EF4-FFF2-40B4-BE49-F238E27FC236}">
                <a16:creationId xmlns:a16="http://schemas.microsoft.com/office/drawing/2014/main" id="{19207664-FD34-97FC-1F1C-5795ECDE1E1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1486378"/>
              </p:ext>
            </p:extLst>
          </p:nvPr>
        </p:nvGraphicFramePr>
        <p:xfrm>
          <a:off x="4034801" y="3389534"/>
          <a:ext cx="2161149" cy="228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40373300" imgH="42710100" progId="Equation.DSMT4">
                  <p:embed/>
                </p:oleObj>
              </mc:Choice>
              <mc:Fallback>
                <p:oleObj name="Equation" r:id="rId10" imgW="40373300" imgH="42710100" progId="Equation.DSMT4">
                  <p:embed/>
                  <p:pic>
                    <p:nvPicPr>
                      <p:cNvPr id="20" name="Object 2">
                        <a:extLst>
                          <a:ext uri="{FF2B5EF4-FFF2-40B4-BE49-F238E27FC236}">
                            <a16:creationId xmlns:a16="http://schemas.microsoft.com/office/drawing/2014/main" id="{AFE52E37-0575-E7CD-6CAA-223AD198CE6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4801" y="3389534"/>
                        <a:ext cx="2161149" cy="22860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4">
            <a:extLst>
              <a:ext uri="{FF2B5EF4-FFF2-40B4-BE49-F238E27FC236}">
                <a16:creationId xmlns:a16="http://schemas.microsoft.com/office/drawing/2014/main" id="{9C5CC701-5F17-DB8B-455B-BF0250765A0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328395"/>
              </p:ext>
            </p:extLst>
          </p:nvPr>
        </p:nvGraphicFramePr>
        <p:xfrm>
          <a:off x="2945169" y="2192721"/>
          <a:ext cx="2159000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28092400" imgH="5562600" progId="Equation.DSMT4">
                  <p:embed/>
                </p:oleObj>
              </mc:Choice>
              <mc:Fallback>
                <p:oleObj name="Equation" r:id="rId12" imgW="28092400" imgH="5562600" progId="Equation.DSMT4">
                  <p:embed/>
                  <p:pic>
                    <p:nvPicPr>
                      <p:cNvPr id="25" name="Object 14">
                        <a:extLst>
                          <a:ext uri="{FF2B5EF4-FFF2-40B4-BE49-F238E27FC236}">
                            <a16:creationId xmlns:a16="http://schemas.microsoft.com/office/drawing/2014/main" id="{5C4E70AC-2B5D-026F-E76A-1EB5BCA2128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45169" y="2192721"/>
                        <a:ext cx="2159000" cy="422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95B7ABA-6376-1685-D995-0537D61AF89B}"/>
              </a:ext>
            </a:extLst>
          </p:cNvPr>
          <p:cNvCxnSpPr>
            <a:cxnSpLocks/>
          </p:cNvCxnSpPr>
          <p:nvPr/>
        </p:nvCxnSpPr>
        <p:spPr>
          <a:xfrm>
            <a:off x="1449802" y="4286313"/>
            <a:ext cx="0" cy="1282202"/>
          </a:xfrm>
          <a:prstGeom prst="line">
            <a:avLst/>
          </a:prstGeom>
          <a:ln>
            <a:solidFill>
              <a:schemeClr val="accent1">
                <a:alpha val="5124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17A2D469-0D9B-FE48-6CEC-01B27862D9E2}"/>
              </a:ext>
            </a:extLst>
          </p:cNvPr>
          <p:cNvSpPr txBox="1"/>
          <p:nvPr/>
        </p:nvSpPr>
        <p:spPr>
          <a:xfrm>
            <a:off x="6321151" y="3213391"/>
            <a:ext cx="15854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Cutoff frequency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74C0359-C256-921D-8978-74FE1D7BE78C}"/>
              </a:ext>
            </a:extLst>
          </p:cNvPr>
          <p:cNvSpPr txBox="1"/>
          <p:nvPr/>
        </p:nvSpPr>
        <p:spPr>
          <a:xfrm>
            <a:off x="6385890" y="3993153"/>
            <a:ext cx="8599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Q factor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6535784-7E5E-85DA-E9B8-4BEC80E7779C}"/>
                  </a:ext>
                </a:extLst>
              </p:cNvPr>
              <p:cNvSpPr txBox="1"/>
              <p:nvPr/>
            </p:nvSpPr>
            <p:spPr>
              <a:xfrm>
                <a:off x="6406015" y="3542031"/>
                <a:ext cx="991746" cy="36901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num>
                        <m:den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=2.405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6535784-7E5E-85DA-E9B8-4BEC80E777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6015" y="3542031"/>
                <a:ext cx="991746" cy="369012"/>
              </a:xfrm>
              <a:prstGeom prst="rect">
                <a:avLst/>
              </a:prstGeom>
              <a:blipFill>
                <a:blip r:embed="rId14"/>
                <a:stretch>
                  <a:fillRect l="-2532" r="-3797" b="-96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F3B49F9-AC2C-031A-B349-4B89F30535D9}"/>
                  </a:ext>
                </a:extLst>
              </p:cNvPr>
              <p:cNvSpPr txBox="1"/>
              <p:nvPr/>
            </p:nvSpPr>
            <p:spPr>
              <a:xfrm>
                <a:off x="6430764" y="4260647"/>
                <a:ext cx="1366207" cy="6365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𝑈</m:t>
                          </m:r>
                        </m:num>
                        <m:den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den>
                      </m:f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num>
                            <m:den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den>
                          </m:f>
                        </m:e>
                      </m:rad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𝑅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F3B49F9-AC2C-031A-B349-4B89F30535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0764" y="4260647"/>
                <a:ext cx="1366207" cy="636521"/>
              </a:xfrm>
              <a:prstGeom prst="rect">
                <a:avLst/>
              </a:prstGeom>
              <a:blipFill>
                <a:blip r:embed="rId15"/>
                <a:stretch>
                  <a:fillRect l="-3704" r="-2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60B1C3D2-5E59-05F2-FE21-8FE9E349B97D}"/>
              </a:ext>
            </a:extLst>
          </p:cNvPr>
          <p:cNvSpPr txBox="1"/>
          <p:nvPr/>
        </p:nvSpPr>
        <p:spPr>
          <a:xfrm>
            <a:off x="553675" y="646371"/>
            <a:ext cx="76066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Commonly use Pillbox RF cavity model in cooling simulation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E6DAE8B-3978-7753-E14C-9C45BAA8D467}"/>
              </a:ext>
            </a:extLst>
          </p:cNvPr>
          <p:cNvSpPr txBox="1"/>
          <p:nvPr/>
        </p:nvSpPr>
        <p:spPr>
          <a:xfrm>
            <a:off x="636588" y="2861791"/>
            <a:ext cx="45852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For lowest resonance mode TM</a:t>
            </a:r>
            <a:r>
              <a:rPr lang="en-US" baseline="-25000" dirty="0"/>
              <a:t>010</a:t>
            </a:r>
          </a:p>
        </p:txBody>
      </p:sp>
    </p:spTree>
    <p:extLst>
      <p:ext uri="{BB962C8B-B14F-4D97-AF65-F5344CB8AC3E}">
        <p14:creationId xmlns:p14="http://schemas.microsoft.com/office/powerpoint/2010/main" val="2848113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9" grpId="0"/>
      <p:bldP spid="21" grpId="0"/>
      <p:bldP spid="22" grpId="0"/>
      <p:bldP spid="23" grpId="0"/>
      <p:bldP spid="24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5B066E5-0919-BA80-F8D0-5FB08ACDF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</p:spPr>
        <p:txBody>
          <a:bodyPr/>
          <a:lstStyle/>
          <a:p>
            <a:r>
              <a:rPr lang="en-US" dirty="0"/>
              <a:t>Surface emission electron (BD Model Step 1)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B5E4D5-94D4-5F04-63EA-98E7A6938AC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3/14/24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C63667-1EFF-6A59-DEE3-B0B71C1666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MuCool RF R&amp;D, Yonehara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72F045-CDD5-A2C6-6CED-243221AED9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D8AC599-1E83-07FE-A8D9-B0ED4DEF4FED}"/>
              </a:ext>
            </a:extLst>
          </p:cNvPr>
          <p:cNvSpPr/>
          <p:nvPr/>
        </p:nvSpPr>
        <p:spPr>
          <a:xfrm>
            <a:off x="1184988" y="1026367"/>
            <a:ext cx="2789853" cy="2649894"/>
          </a:xfrm>
          <a:prstGeom prst="rect">
            <a:avLst/>
          </a:prstGeom>
          <a:noFill/>
          <a:ln w="10160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31760F2-999B-7DB2-7671-7532D208FF11}"/>
              </a:ext>
            </a:extLst>
          </p:cNvPr>
          <p:cNvSpPr>
            <a:spLocks noChangeAspect="1"/>
          </p:cNvSpPr>
          <p:nvPr/>
        </p:nvSpPr>
        <p:spPr>
          <a:xfrm>
            <a:off x="1828801" y="2239345"/>
            <a:ext cx="182880" cy="182880"/>
          </a:xfrm>
          <a:prstGeom prst="ellipse">
            <a:avLst/>
          </a:prstGeom>
          <a:solidFill>
            <a:srgbClr val="0432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50D7C47-D507-7E34-0185-AF126D6D7BFE}"/>
              </a:ext>
            </a:extLst>
          </p:cNvPr>
          <p:cNvCxnSpPr>
            <a:cxnSpLocks/>
          </p:cNvCxnSpPr>
          <p:nvPr/>
        </p:nvCxnSpPr>
        <p:spPr>
          <a:xfrm>
            <a:off x="1222693" y="2330785"/>
            <a:ext cx="550507" cy="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FF6F057F-24C9-8245-CF33-CD1F51C668EA}"/>
              </a:ext>
            </a:extLst>
          </p:cNvPr>
          <p:cNvSpPr txBox="1"/>
          <p:nvPr/>
        </p:nvSpPr>
        <p:spPr>
          <a:xfrm>
            <a:off x="3974841" y="795534"/>
            <a:ext cx="49405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Surface emission electron current density (Fowler-</a:t>
            </a:r>
            <a:r>
              <a:rPr lang="en-US" dirty="0" err="1"/>
              <a:t>Noldheim</a:t>
            </a:r>
            <a:r>
              <a:rPr lang="en-US" dirty="0"/>
              <a:t> formula) 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649A9AD-9DB6-3839-06ED-0F7979942AE8}"/>
              </a:ext>
            </a:extLst>
          </p:cNvPr>
          <p:cNvCxnSpPr/>
          <p:nvPr/>
        </p:nvCxnSpPr>
        <p:spPr>
          <a:xfrm flipH="1" flipV="1">
            <a:off x="1184988" y="4068147"/>
            <a:ext cx="0" cy="137160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Freeform 15">
            <a:extLst>
              <a:ext uri="{FF2B5EF4-FFF2-40B4-BE49-F238E27FC236}">
                <a16:creationId xmlns:a16="http://schemas.microsoft.com/office/drawing/2014/main" id="{3B8D610B-398E-24EE-5C43-D0255EB1EAF4}"/>
              </a:ext>
            </a:extLst>
          </p:cNvPr>
          <p:cNvSpPr/>
          <p:nvPr/>
        </p:nvSpPr>
        <p:spPr>
          <a:xfrm>
            <a:off x="1259633" y="4254759"/>
            <a:ext cx="811763" cy="1054359"/>
          </a:xfrm>
          <a:custGeom>
            <a:avLst/>
            <a:gdLst>
              <a:gd name="connsiteX0" fmla="*/ 0 w 811763"/>
              <a:gd name="connsiteY0" fmla="*/ 0 h 1054359"/>
              <a:gd name="connsiteX1" fmla="*/ 0 w 811763"/>
              <a:gd name="connsiteY1" fmla="*/ 1045029 h 1054359"/>
              <a:gd name="connsiteX2" fmla="*/ 139959 w 811763"/>
              <a:gd name="connsiteY2" fmla="*/ 1054359 h 1054359"/>
              <a:gd name="connsiteX3" fmla="*/ 139959 w 811763"/>
              <a:gd name="connsiteY3" fmla="*/ 261257 h 1054359"/>
              <a:gd name="connsiteX4" fmla="*/ 270587 w 811763"/>
              <a:gd name="connsiteY4" fmla="*/ 261257 h 1054359"/>
              <a:gd name="connsiteX5" fmla="*/ 345232 w 811763"/>
              <a:gd name="connsiteY5" fmla="*/ 513184 h 1054359"/>
              <a:gd name="connsiteX6" fmla="*/ 811763 w 811763"/>
              <a:gd name="connsiteY6" fmla="*/ 522514 h 1054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11763" h="1054359">
                <a:moveTo>
                  <a:pt x="0" y="0"/>
                </a:moveTo>
                <a:lnTo>
                  <a:pt x="0" y="1045029"/>
                </a:lnTo>
                <a:lnTo>
                  <a:pt x="139959" y="1054359"/>
                </a:lnTo>
                <a:lnTo>
                  <a:pt x="139959" y="261257"/>
                </a:lnTo>
                <a:lnTo>
                  <a:pt x="270587" y="261257"/>
                </a:lnTo>
                <a:lnTo>
                  <a:pt x="345232" y="513184"/>
                </a:lnTo>
                <a:lnTo>
                  <a:pt x="811763" y="522514"/>
                </a:lnTo>
              </a:path>
            </a:pathLst>
          </a:custGeom>
          <a:noFill/>
          <a:ln>
            <a:solidFill>
              <a:srgbClr val="FF93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94C9381-1B7E-B01E-DF58-00516F70BAD7}"/>
              </a:ext>
            </a:extLst>
          </p:cNvPr>
          <p:cNvCxnSpPr>
            <a:cxnSpLocks/>
          </p:cNvCxnSpPr>
          <p:nvPr/>
        </p:nvCxnSpPr>
        <p:spPr>
          <a:xfrm>
            <a:off x="982826" y="4780380"/>
            <a:ext cx="1242526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D0B04371-6E8B-B1DD-7970-1CE88706D12B}"/>
              </a:ext>
            </a:extLst>
          </p:cNvPr>
          <p:cNvSpPr>
            <a:spLocks noChangeAspect="1"/>
          </p:cNvSpPr>
          <p:nvPr/>
        </p:nvSpPr>
        <p:spPr>
          <a:xfrm>
            <a:off x="1268964" y="4653179"/>
            <a:ext cx="91440" cy="91440"/>
          </a:xfrm>
          <a:prstGeom prst="ellipse">
            <a:avLst/>
          </a:prstGeom>
          <a:solidFill>
            <a:srgbClr val="0432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A262465-4DEE-98DC-590D-666108302E1F}"/>
              </a:ext>
            </a:extLst>
          </p:cNvPr>
          <p:cNvCxnSpPr>
            <a:cxnSpLocks/>
          </p:cNvCxnSpPr>
          <p:nvPr/>
        </p:nvCxnSpPr>
        <p:spPr>
          <a:xfrm>
            <a:off x="1445072" y="4698899"/>
            <a:ext cx="550507" cy="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D084D0B3-6307-B67B-F29B-46F10BA6B212}"/>
                  </a:ext>
                </a:extLst>
              </p:cNvPr>
              <p:cNvSpPr txBox="1"/>
              <p:nvPr/>
            </p:nvSpPr>
            <p:spPr>
              <a:xfrm>
                <a:off x="4598557" y="1739444"/>
                <a:ext cx="3693126" cy="7156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𝑖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𝑓𝑛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𝐸𝑥𝑝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𝑓𝑛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3/2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D084D0B3-6307-B67B-F29B-46F10BA6B2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8557" y="1739444"/>
                <a:ext cx="3693126" cy="715645"/>
              </a:xfrm>
              <a:prstGeom prst="rect">
                <a:avLst/>
              </a:prstGeom>
              <a:blipFill>
                <a:blip r:embed="rId2"/>
                <a:stretch>
                  <a:fillRect l="-685" b="-103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4436B00-AC08-2C17-E201-AB02057A1CE4}"/>
                  </a:ext>
                </a:extLst>
              </p:cNvPr>
              <p:cNvSpPr txBox="1"/>
              <p:nvPr/>
            </p:nvSpPr>
            <p:spPr>
              <a:xfrm>
                <a:off x="1890814" y="1221533"/>
                <a:ext cx="65915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FF9300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b="0" i="1" smtClean="0">
                          <a:solidFill>
                            <a:srgbClr val="FF93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solidFill>
                            <a:srgbClr val="FF930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b="0" i="1" smtClean="0">
                          <a:solidFill>
                            <a:srgbClr val="FF93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>
                  <a:solidFill>
                    <a:srgbClr val="FF9300"/>
                  </a:solidFill>
                </a:endParaRPr>
              </a:p>
            </p:txBody>
          </p:sp>
        </mc:Choice>
        <mc:Fallback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4436B00-AC08-2C17-E201-AB02057A1C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0814" y="1221533"/>
                <a:ext cx="659155" cy="369332"/>
              </a:xfrm>
              <a:prstGeom prst="rect">
                <a:avLst/>
              </a:prstGeom>
              <a:blipFill>
                <a:blip r:embed="rId3"/>
                <a:stretch>
                  <a:fillRect l="-9434" r="-16981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80B2E176-1AAC-F3E6-0665-CA4048DB1784}"/>
              </a:ext>
            </a:extLst>
          </p:cNvPr>
          <p:cNvCxnSpPr>
            <a:cxnSpLocks/>
          </p:cNvCxnSpPr>
          <p:nvPr/>
        </p:nvCxnSpPr>
        <p:spPr>
          <a:xfrm flipH="1">
            <a:off x="1873293" y="1626531"/>
            <a:ext cx="559837" cy="0"/>
          </a:xfrm>
          <a:prstGeom prst="straightConnector1">
            <a:avLst/>
          </a:prstGeom>
          <a:ln>
            <a:solidFill>
              <a:srgbClr val="FF93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42753D24-C4BB-6EAB-9C40-19DAD82FACBA}"/>
                  </a:ext>
                </a:extLst>
              </p:cNvPr>
              <p:cNvSpPr txBox="1"/>
              <p:nvPr/>
            </p:nvSpPr>
            <p:spPr>
              <a:xfrm>
                <a:off x="1808362" y="2403461"/>
                <a:ext cx="41395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rgbClr val="0432FF"/>
                  </a:solidFill>
                </a:endParaRPr>
              </a:p>
            </p:txBody>
          </p:sp>
        </mc:Choice>
        <mc:Fallback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42753D24-C4BB-6EAB-9C40-19DAD82FAC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8362" y="2403461"/>
                <a:ext cx="413959" cy="369332"/>
              </a:xfrm>
              <a:prstGeom prst="rect">
                <a:avLst/>
              </a:prstGeom>
              <a:blipFill>
                <a:blip r:embed="rId4"/>
                <a:stretch>
                  <a:fillRect l="-8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0E65378C-D6A0-C931-B6FA-5A0090F69047}"/>
                  </a:ext>
                </a:extLst>
              </p:cNvPr>
              <p:cNvSpPr txBox="1"/>
              <p:nvPr/>
            </p:nvSpPr>
            <p:spPr>
              <a:xfrm>
                <a:off x="4661662" y="2545338"/>
                <a:ext cx="3184718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sz="1400" dirty="0"/>
                  <a:t>: field enhancement factor (see next slide)</a:t>
                </a:r>
              </a:p>
            </p:txBody>
          </p:sp>
        </mc:Choice>
        <mc:Fallback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0E65378C-D6A0-C931-B6FA-5A0090F690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1662" y="2545338"/>
                <a:ext cx="3184718" cy="215444"/>
              </a:xfrm>
              <a:prstGeom prst="rect">
                <a:avLst/>
              </a:prstGeom>
              <a:blipFill>
                <a:blip r:embed="rId5"/>
                <a:stretch>
                  <a:fillRect l="-2789" t="-27778" r="-2390" b="-5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35A5E996-7A9A-7EA4-A6AC-ADFD8504222D}"/>
                  </a:ext>
                </a:extLst>
              </p:cNvPr>
              <p:cNvSpPr txBox="1"/>
              <p:nvPr/>
            </p:nvSpPr>
            <p:spPr>
              <a:xfrm>
                <a:off x="4658972" y="2840495"/>
                <a:ext cx="1077283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sz="1200" dirty="0"/>
                  <a:t>: Work function</a:t>
                </a:r>
              </a:p>
            </p:txBody>
          </p:sp>
        </mc:Choice>
        <mc:Fallback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35A5E996-7A9A-7EA4-A6AC-ADFD850422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8972" y="2840495"/>
                <a:ext cx="1077283" cy="184666"/>
              </a:xfrm>
              <a:prstGeom prst="rect">
                <a:avLst/>
              </a:prstGeom>
              <a:blipFill>
                <a:blip r:embed="rId6"/>
                <a:stretch>
                  <a:fillRect l="-6977" t="-25000" r="-6977" b="-3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57351466-D8B8-6145-2763-FA10D0C64BF1}"/>
                  </a:ext>
                </a:extLst>
              </p:cNvPr>
              <p:cNvSpPr txBox="1"/>
              <p:nvPr/>
            </p:nvSpPr>
            <p:spPr>
              <a:xfrm>
                <a:off x="4658972" y="3100209"/>
                <a:ext cx="1545231" cy="1994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𝑓𝑛</m:t>
                        </m:r>
                      </m:sub>
                    </m:sSub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1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𝑓𝑛</m:t>
                        </m:r>
                      </m:sub>
                    </m:sSub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sz="1200" dirty="0"/>
                  <a:t> FN Coefficients</a:t>
                </a:r>
              </a:p>
            </p:txBody>
          </p:sp>
        </mc:Choice>
        <mc:Fallback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57351466-D8B8-6145-2763-FA10D0C64B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8972" y="3100209"/>
                <a:ext cx="1545231" cy="199478"/>
              </a:xfrm>
              <a:prstGeom prst="rect">
                <a:avLst/>
              </a:prstGeom>
              <a:blipFill>
                <a:blip r:embed="rId7"/>
                <a:stretch>
                  <a:fillRect l="-3252" t="-25000" r="-4878" b="-3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4" name="Picture 33">
            <a:extLst>
              <a:ext uri="{FF2B5EF4-FFF2-40B4-BE49-F238E27FC236}">
                <a16:creationId xmlns:a16="http://schemas.microsoft.com/office/drawing/2014/main" id="{A0F52D6C-34AA-A735-F308-AC4493187D6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58972" y="3374735"/>
            <a:ext cx="3814442" cy="2437280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E90D1327-87D9-7CA9-C33A-6AAB11C62690}"/>
              </a:ext>
            </a:extLst>
          </p:cNvPr>
          <p:cNvSpPr txBox="1"/>
          <p:nvPr/>
        </p:nvSpPr>
        <p:spPr>
          <a:xfrm>
            <a:off x="454460" y="5551911"/>
            <a:ext cx="52182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FN formula is based on a tunneling effect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External E field changes the surface potential</a:t>
            </a:r>
          </a:p>
        </p:txBody>
      </p:sp>
    </p:spTree>
    <p:extLst>
      <p:ext uri="{BB962C8B-B14F-4D97-AF65-F5344CB8AC3E}">
        <p14:creationId xmlns:p14="http://schemas.microsoft.com/office/powerpoint/2010/main" val="11118138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3">
            <a:extLst>
              <a:ext uri="{FF2B5EF4-FFF2-40B4-BE49-F238E27FC236}">
                <a16:creationId xmlns:a16="http://schemas.microsoft.com/office/drawing/2014/main" id="{0CA36C0F-DF28-FEB0-8717-01E4420702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887" y="4621534"/>
            <a:ext cx="8672513" cy="1582030"/>
          </a:xfrm>
        </p:spPr>
        <p:txBody>
          <a:bodyPr/>
          <a:lstStyle/>
          <a:p>
            <a:r>
              <a:rPr lang="en-US" sz="2000" dirty="0"/>
              <a:t>Current flow in conductor is enhanced at the asperity which induces stronger magnetic field </a:t>
            </a:r>
            <a:r>
              <a:rPr lang="en-US" sz="2000" dirty="0">
                <a:sym typeface="Wingdings" pitchFamily="2" charset="2"/>
              </a:rPr>
              <a:t></a:t>
            </a:r>
            <a:r>
              <a:rPr lang="en-US" sz="2000" dirty="0"/>
              <a:t> electric field</a:t>
            </a:r>
          </a:p>
          <a:p>
            <a:r>
              <a:rPr lang="en-US" sz="2000" dirty="0"/>
              <a:t>Local flow increases temperature of the asperity</a:t>
            </a:r>
          </a:p>
          <a:p>
            <a:r>
              <a:rPr lang="en-US" sz="2000" dirty="0"/>
              <a:t>Therefore, asperity grows with the number of RF cycles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211FE6C-D46E-5962-4F52-A3C99A07CA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enhancement (BD Model Step 2)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15E380-8E74-C532-31FE-066C7457F49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3/14/24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BB9641-5DA7-7EAD-655B-47F25D82EE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MuCool RF R&amp;D, Yonehara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15A8D3-4E6B-236E-4632-82E0DD1498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350F62-A28E-3EB6-92D4-30A7C3A02FB4}"/>
              </a:ext>
            </a:extLst>
          </p:cNvPr>
          <p:cNvSpPr/>
          <p:nvPr/>
        </p:nvSpPr>
        <p:spPr>
          <a:xfrm>
            <a:off x="1184988" y="1026367"/>
            <a:ext cx="2789853" cy="2649894"/>
          </a:xfrm>
          <a:prstGeom prst="rect">
            <a:avLst/>
          </a:prstGeom>
          <a:noFill/>
          <a:ln w="10160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F2CA066-D63D-DEBD-7EEC-53240D8BAA0C}"/>
              </a:ext>
            </a:extLst>
          </p:cNvPr>
          <p:cNvSpPr>
            <a:spLocks noChangeAspect="1"/>
          </p:cNvSpPr>
          <p:nvPr/>
        </p:nvSpPr>
        <p:spPr>
          <a:xfrm>
            <a:off x="2164703" y="2239345"/>
            <a:ext cx="182880" cy="182880"/>
          </a:xfrm>
          <a:prstGeom prst="ellipse">
            <a:avLst/>
          </a:prstGeom>
          <a:solidFill>
            <a:srgbClr val="0432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987F591-CA05-EC6F-F45B-243F9530550F}"/>
              </a:ext>
            </a:extLst>
          </p:cNvPr>
          <p:cNvCxnSpPr>
            <a:cxnSpLocks/>
          </p:cNvCxnSpPr>
          <p:nvPr/>
        </p:nvCxnSpPr>
        <p:spPr>
          <a:xfrm>
            <a:off x="1558595" y="2330785"/>
            <a:ext cx="550507" cy="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0CB737F-B625-D9B2-0C03-9344E6576594}"/>
                  </a:ext>
                </a:extLst>
              </p:cNvPr>
              <p:cNvSpPr txBox="1"/>
              <p:nvPr/>
            </p:nvSpPr>
            <p:spPr>
              <a:xfrm>
                <a:off x="1890814" y="1221533"/>
                <a:ext cx="65915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FF9300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b="0" i="1" smtClean="0">
                          <a:solidFill>
                            <a:srgbClr val="FF93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solidFill>
                            <a:srgbClr val="FF930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b="0" i="1" smtClean="0">
                          <a:solidFill>
                            <a:srgbClr val="FF93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>
                  <a:solidFill>
                    <a:srgbClr val="FF9300"/>
                  </a:solidFill>
                </a:endParaRP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0CB737F-B625-D9B2-0C03-9344E65765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0814" y="1221533"/>
                <a:ext cx="659155" cy="369332"/>
              </a:xfrm>
              <a:prstGeom prst="rect">
                <a:avLst/>
              </a:prstGeom>
              <a:blipFill>
                <a:blip r:embed="rId2"/>
                <a:stretch>
                  <a:fillRect l="-9434" r="-16981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63E665C-B451-DD66-8A9C-C665D3AC928F}"/>
              </a:ext>
            </a:extLst>
          </p:cNvPr>
          <p:cNvCxnSpPr>
            <a:cxnSpLocks/>
          </p:cNvCxnSpPr>
          <p:nvPr/>
        </p:nvCxnSpPr>
        <p:spPr>
          <a:xfrm flipH="1">
            <a:off x="1873293" y="1626531"/>
            <a:ext cx="559837" cy="0"/>
          </a:xfrm>
          <a:prstGeom prst="straightConnector1">
            <a:avLst/>
          </a:prstGeom>
          <a:ln>
            <a:solidFill>
              <a:srgbClr val="FF93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089D91A-8D8A-D6AF-BBFD-F7D8252EA2F1}"/>
                  </a:ext>
                </a:extLst>
              </p:cNvPr>
              <p:cNvSpPr txBox="1"/>
              <p:nvPr/>
            </p:nvSpPr>
            <p:spPr>
              <a:xfrm>
                <a:off x="2022967" y="2403461"/>
                <a:ext cx="41395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rgbClr val="0432FF"/>
                  </a:solidFill>
                </a:endParaRPr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089D91A-8D8A-D6AF-BBFD-F7D8252EA2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2967" y="2403461"/>
                <a:ext cx="413959" cy="369332"/>
              </a:xfrm>
              <a:prstGeom prst="rect">
                <a:avLst/>
              </a:prstGeom>
              <a:blipFill>
                <a:blip r:embed="rId3"/>
                <a:stretch>
                  <a:fillRect l="-9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2DFF9862-F3CB-47F0-8FAE-C991A7781D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5537" y="1590865"/>
            <a:ext cx="3658229" cy="2917605"/>
          </a:xfrm>
          <a:prstGeom prst="rect">
            <a:avLst/>
          </a:prstGeom>
        </p:spPr>
      </p:pic>
      <p:sp>
        <p:nvSpPr>
          <p:cNvPr id="14" name="Freeform 13">
            <a:extLst>
              <a:ext uri="{FF2B5EF4-FFF2-40B4-BE49-F238E27FC236}">
                <a16:creationId xmlns:a16="http://schemas.microsoft.com/office/drawing/2014/main" id="{42D3C6F5-CD3C-60DB-302B-4A59911A9C0D}"/>
              </a:ext>
            </a:extLst>
          </p:cNvPr>
          <p:cNvSpPr/>
          <p:nvPr/>
        </p:nvSpPr>
        <p:spPr>
          <a:xfrm>
            <a:off x="1222310" y="2174033"/>
            <a:ext cx="214604" cy="335902"/>
          </a:xfrm>
          <a:custGeom>
            <a:avLst/>
            <a:gdLst>
              <a:gd name="connsiteX0" fmla="*/ 0 w 214604"/>
              <a:gd name="connsiteY0" fmla="*/ 0 h 335902"/>
              <a:gd name="connsiteX1" fmla="*/ 214604 w 214604"/>
              <a:gd name="connsiteY1" fmla="*/ 158620 h 335902"/>
              <a:gd name="connsiteX2" fmla="*/ 9331 w 214604"/>
              <a:gd name="connsiteY2" fmla="*/ 335902 h 335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4604" h="335902">
                <a:moveTo>
                  <a:pt x="0" y="0"/>
                </a:moveTo>
                <a:lnTo>
                  <a:pt x="214604" y="158620"/>
                </a:lnTo>
                <a:lnTo>
                  <a:pt x="9331" y="335902"/>
                </a:lnTo>
              </a:path>
            </a:pathLst>
          </a:cu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83B64F2-9E53-3347-B89D-DE06A69AA8AA}"/>
              </a:ext>
            </a:extLst>
          </p:cNvPr>
          <p:cNvSpPr txBox="1"/>
          <p:nvPr/>
        </p:nvSpPr>
        <p:spPr>
          <a:xfrm>
            <a:off x="1637522" y="2968321"/>
            <a:ext cx="218136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Asperity</a:t>
            </a:r>
          </a:p>
          <a:p>
            <a:r>
              <a:rPr lang="en-US" sz="1800" dirty="0">
                <a:solidFill>
                  <a:srgbClr val="FFC000"/>
                </a:solidFill>
              </a:rPr>
              <a:t>(scale is typically </a:t>
            </a:r>
            <a:r>
              <a:rPr lang="en-US" sz="1800" dirty="0">
                <a:solidFill>
                  <a:srgbClr val="FFC000"/>
                </a:solidFill>
                <a:latin typeface="Symbol" pitchFamily="2" charset="2"/>
              </a:rPr>
              <a:t>m</a:t>
            </a:r>
            <a:r>
              <a:rPr lang="en-US" sz="1800" dirty="0">
                <a:solidFill>
                  <a:srgbClr val="FFC000"/>
                </a:solidFill>
              </a:rPr>
              <a:t>m)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2C2DB2D-8E08-C070-369F-251A373686C3}"/>
              </a:ext>
            </a:extLst>
          </p:cNvPr>
          <p:cNvCxnSpPr/>
          <p:nvPr/>
        </p:nvCxnSpPr>
        <p:spPr>
          <a:xfrm flipH="1" flipV="1">
            <a:off x="1329612" y="2565920"/>
            <a:ext cx="312576" cy="597159"/>
          </a:xfrm>
          <a:prstGeom prst="straightConnector1">
            <a:avLst/>
          </a:prstGeom>
          <a:ln>
            <a:solidFill>
              <a:srgbClr val="FF93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Freeform 18">
            <a:extLst>
              <a:ext uri="{FF2B5EF4-FFF2-40B4-BE49-F238E27FC236}">
                <a16:creationId xmlns:a16="http://schemas.microsoft.com/office/drawing/2014/main" id="{F2BB70A6-3EB1-CDB3-3039-CDDEE72816AE}"/>
              </a:ext>
            </a:extLst>
          </p:cNvPr>
          <p:cNvSpPr/>
          <p:nvPr/>
        </p:nvSpPr>
        <p:spPr>
          <a:xfrm>
            <a:off x="1194318" y="2397968"/>
            <a:ext cx="167951" cy="727788"/>
          </a:xfrm>
          <a:custGeom>
            <a:avLst/>
            <a:gdLst>
              <a:gd name="connsiteX0" fmla="*/ 0 w 167951"/>
              <a:gd name="connsiteY0" fmla="*/ 727788 h 727788"/>
              <a:gd name="connsiteX1" fmla="*/ 0 w 167951"/>
              <a:gd name="connsiteY1" fmla="*/ 130629 h 727788"/>
              <a:gd name="connsiteX2" fmla="*/ 167951 w 167951"/>
              <a:gd name="connsiteY2" fmla="*/ 0 h 727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7951" h="727788">
                <a:moveTo>
                  <a:pt x="0" y="727788"/>
                </a:moveTo>
                <a:lnTo>
                  <a:pt x="0" y="130629"/>
                </a:lnTo>
                <a:lnTo>
                  <a:pt x="167951" y="0"/>
                </a:lnTo>
              </a:path>
            </a:pathLst>
          </a:custGeom>
          <a:noFill/>
          <a:ln>
            <a:solidFill>
              <a:srgbClr val="FF0000"/>
            </a:solidFill>
            <a:headEnd type="stealth"/>
            <a:tailEnd type="none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64561E33-4294-5FDD-A349-8F64F24069DD}"/>
              </a:ext>
            </a:extLst>
          </p:cNvPr>
          <p:cNvSpPr/>
          <p:nvPr/>
        </p:nvSpPr>
        <p:spPr>
          <a:xfrm flipV="1">
            <a:off x="1189652" y="1581533"/>
            <a:ext cx="167951" cy="727788"/>
          </a:xfrm>
          <a:custGeom>
            <a:avLst/>
            <a:gdLst>
              <a:gd name="connsiteX0" fmla="*/ 0 w 167951"/>
              <a:gd name="connsiteY0" fmla="*/ 727788 h 727788"/>
              <a:gd name="connsiteX1" fmla="*/ 0 w 167951"/>
              <a:gd name="connsiteY1" fmla="*/ 130629 h 727788"/>
              <a:gd name="connsiteX2" fmla="*/ 167951 w 167951"/>
              <a:gd name="connsiteY2" fmla="*/ 0 h 727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7951" h="727788">
                <a:moveTo>
                  <a:pt x="0" y="727788"/>
                </a:moveTo>
                <a:lnTo>
                  <a:pt x="0" y="130629"/>
                </a:lnTo>
                <a:lnTo>
                  <a:pt x="167951" y="0"/>
                </a:lnTo>
              </a:path>
            </a:pathLst>
          </a:custGeom>
          <a:noFill/>
          <a:ln>
            <a:solidFill>
              <a:srgbClr val="FF0000"/>
            </a:solidFill>
            <a:headEnd type="stealth"/>
            <a:tailEnd type="none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2D340E4-D70C-D332-F7E5-6CC5EB7718F0}"/>
              </a:ext>
            </a:extLst>
          </p:cNvPr>
          <p:cNvSpPr txBox="1"/>
          <p:nvPr/>
        </p:nvSpPr>
        <p:spPr>
          <a:xfrm>
            <a:off x="5152075" y="772000"/>
            <a:ext cx="36582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Field enhancement factor </a:t>
            </a:r>
            <a:r>
              <a:rPr lang="en-US" dirty="0">
                <a:latin typeface="Symbol" pitchFamily="2" charset="2"/>
              </a:rPr>
              <a:t>b</a:t>
            </a:r>
            <a:r>
              <a:rPr lang="en-US" dirty="0"/>
              <a:t> vs. Asperity shape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61A3BB0-3C9B-F2EB-3156-CD7FE31673FE}"/>
              </a:ext>
            </a:extLst>
          </p:cNvPr>
          <p:cNvSpPr txBox="1"/>
          <p:nvPr/>
        </p:nvSpPr>
        <p:spPr>
          <a:xfrm>
            <a:off x="95100" y="3863706"/>
            <a:ext cx="34635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Current flow in conductor 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515FC87-F0A3-17FF-F3FD-513E1EA0E8EA}"/>
              </a:ext>
            </a:extLst>
          </p:cNvPr>
          <p:cNvCxnSpPr>
            <a:cxnSpLocks/>
          </p:cNvCxnSpPr>
          <p:nvPr/>
        </p:nvCxnSpPr>
        <p:spPr>
          <a:xfrm flipV="1">
            <a:off x="736827" y="3163079"/>
            <a:ext cx="408505" cy="70062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Freeform 27">
            <a:extLst>
              <a:ext uri="{FF2B5EF4-FFF2-40B4-BE49-F238E27FC236}">
                <a16:creationId xmlns:a16="http://schemas.microsoft.com/office/drawing/2014/main" id="{16A6FDB3-6F3E-8E6D-FD5F-9E2473A0D3C9}"/>
              </a:ext>
            </a:extLst>
          </p:cNvPr>
          <p:cNvSpPr/>
          <p:nvPr/>
        </p:nvSpPr>
        <p:spPr>
          <a:xfrm>
            <a:off x="1147665" y="2344382"/>
            <a:ext cx="167951" cy="727788"/>
          </a:xfrm>
          <a:custGeom>
            <a:avLst/>
            <a:gdLst>
              <a:gd name="connsiteX0" fmla="*/ 0 w 167951"/>
              <a:gd name="connsiteY0" fmla="*/ 727788 h 727788"/>
              <a:gd name="connsiteX1" fmla="*/ 0 w 167951"/>
              <a:gd name="connsiteY1" fmla="*/ 130629 h 727788"/>
              <a:gd name="connsiteX2" fmla="*/ 167951 w 167951"/>
              <a:gd name="connsiteY2" fmla="*/ 0 h 727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7951" h="727788">
                <a:moveTo>
                  <a:pt x="0" y="727788"/>
                </a:moveTo>
                <a:lnTo>
                  <a:pt x="0" y="130629"/>
                </a:lnTo>
                <a:lnTo>
                  <a:pt x="167951" y="0"/>
                </a:lnTo>
              </a:path>
            </a:pathLst>
          </a:custGeom>
          <a:noFill/>
          <a:ln>
            <a:solidFill>
              <a:srgbClr val="FF0000"/>
            </a:solidFill>
            <a:headEnd type="stealth"/>
            <a:tailEnd type="none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>
            <a:extLst>
              <a:ext uri="{FF2B5EF4-FFF2-40B4-BE49-F238E27FC236}">
                <a16:creationId xmlns:a16="http://schemas.microsoft.com/office/drawing/2014/main" id="{C513E2EB-D2E7-B023-D66E-DA50588DD6D2}"/>
              </a:ext>
            </a:extLst>
          </p:cNvPr>
          <p:cNvSpPr/>
          <p:nvPr/>
        </p:nvSpPr>
        <p:spPr>
          <a:xfrm flipV="1">
            <a:off x="1145332" y="1602997"/>
            <a:ext cx="167951" cy="727788"/>
          </a:xfrm>
          <a:custGeom>
            <a:avLst/>
            <a:gdLst>
              <a:gd name="connsiteX0" fmla="*/ 0 w 167951"/>
              <a:gd name="connsiteY0" fmla="*/ 727788 h 727788"/>
              <a:gd name="connsiteX1" fmla="*/ 0 w 167951"/>
              <a:gd name="connsiteY1" fmla="*/ 130629 h 727788"/>
              <a:gd name="connsiteX2" fmla="*/ 167951 w 167951"/>
              <a:gd name="connsiteY2" fmla="*/ 0 h 727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7951" h="727788">
                <a:moveTo>
                  <a:pt x="0" y="727788"/>
                </a:moveTo>
                <a:lnTo>
                  <a:pt x="0" y="130629"/>
                </a:lnTo>
                <a:lnTo>
                  <a:pt x="167951" y="0"/>
                </a:lnTo>
              </a:path>
            </a:pathLst>
          </a:custGeom>
          <a:noFill/>
          <a:ln>
            <a:solidFill>
              <a:srgbClr val="FF0000"/>
            </a:solidFill>
            <a:headEnd type="stealth"/>
            <a:tailEnd type="none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1595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>
            <a:extLst>
              <a:ext uri="{FF2B5EF4-FFF2-40B4-BE49-F238E27FC236}">
                <a16:creationId xmlns:a16="http://schemas.microsoft.com/office/drawing/2014/main" id="{AD5E0FA8-F1D0-FDCD-AD97-A52588C5A3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00781" y="812800"/>
            <a:ext cx="4582353" cy="3150677"/>
          </a:xfrm>
        </p:spPr>
        <p:txBody>
          <a:bodyPr/>
          <a:lstStyle/>
          <a:p>
            <a:r>
              <a:rPr lang="en-US" sz="2000" dirty="0"/>
              <a:t>Surface electrons are accelerated by RF electric fields and bound by an external static magnetic field (Larmor motion)</a:t>
            </a:r>
          </a:p>
          <a:p>
            <a:r>
              <a:rPr lang="en-US" sz="2000" dirty="0"/>
              <a:t>The current density becomes high with strong B and high E</a:t>
            </a:r>
          </a:p>
          <a:p>
            <a:r>
              <a:rPr lang="en-US" sz="2000" dirty="0"/>
              <a:t>High energy electrons hit on other end of cavity wall and heat the wall by energy deposition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6575380-CEC6-F653-4FF4-D9B6B8705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Magnetic Field enhancing BD (BD Model Step 3)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96D7E7-FD64-DB3E-3F4C-EE95CE7E412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3/14/24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69160C-9AB0-FC3C-2C9A-3534916EDD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MuCool RF R&amp;D, Yonehara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AB299C-7F13-DBD2-1209-7F59BCDFAA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99277F7-430B-9AC9-2831-33E9F7F25FFE}"/>
              </a:ext>
            </a:extLst>
          </p:cNvPr>
          <p:cNvSpPr/>
          <p:nvPr/>
        </p:nvSpPr>
        <p:spPr>
          <a:xfrm>
            <a:off x="1184988" y="1026367"/>
            <a:ext cx="2789853" cy="2649894"/>
          </a:xfrm>
          <a:prstGeom prst="rect">
            <a:avLst/>
          </a:prstGeom>
          <a:noFill/>
          <a:ln w="10160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65B5F27-CCE5-E41A-59E6-1D3F980A59D2}"/>
              </a:ext>
            </a:extLst>
          </p:cNvPr>
          <p:cNvSpPr>
            <a:spLocks noChangeAspect="1"/>
          </p:cNvSpPr>
          <p:nvPr/>
        </p:nvSpPr>
        <p:spPr>
          <a:xfrm>
            <a:off x="2164703" y="2239345"/>
            <a:ext cx="182880" cy="182880"/>
          </a:xfrm>
          <a:prstGeom prst="ellipse">
            <a:avLst/>
          </a:prstGeom>
          <a:solidFill>
            <a:srgbClr val="0432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B75AF10-33C6-7FA2-CB45-55A65264C7BB}"/>
              </a:ext>
            </a:extLst>
          </p:cNvPr>
          <p:cNvCxnSpPr>
            <a:cxnSpLocks/>
          </p:cNvCxnSpPr>
          <p:nvPr/>
        </p:nvCxnSpPr>
        <p:spPr>
          <a:xfrm>
            <a:off x="1558595" y="2330785"/>
            <a:ext cx="550507" cy="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1CA66E7-C0A4-AB88-BABE-C5D5E8B2B498}"/>
                  </a:ext>
                </a:extLst>
              </p:cNvPr>
              <p:cNvSpPr txBox="1"/>
              <p:nvPr/>
            </p:nvSpPr>
            <p:spPr>
              <a:xfrm>
                <a:off x="1890814" y="1221533"/>
                <a:ext cx="65915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FF9300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b="0" i="1" smtClean="0">
                          <a:solidFill>
                            <a:srgbClr val="FF93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solidFill>
                            <a:srgbClr val="FF930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b="0" i="1" smtClean="0">
                          <a:solidFill>
                            <a:srgbClr val="FF93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>
                  <a:solidFill>
                    <a:srgbClr val="FF9300"/>
                  </a:solidFill>
                </a:endParaRP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1CA66E7-C0A4-AB88-BABE-C5D5E8B2B4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0814" y="1221533"/>
                <a:ext cx="659155" cy="369332"/>
              </a:xfrm>
              <a:prstGeom prst="rect">
                <a:avLst/>
              </a:prstGeom>
              <a:blipFill>
                <a:blip r:embed="rId2"/>
                <a:stretch>
                  <a:fillRect l="-9434" r="-16981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A67362E-1A0D-BB25-B29D-408D9774E0A2}"/>
              </a:ext>
            </a:extLst>
          </p:cNvPr>
          <p:cNvCxnSpPr>
            <a:cxnSpLocks/>
          </p:cNvCxnSpPr>
          <p:nvPr/>
        </p:nvCxnSpPr>
        <p:spPr>
          <a:xfrm flipH="1">
            <a:off x="1873293" y="1626531"/>
            <a:ext cx="559837" cy="0"/>
          </a:xfrm>
          <a:prstGeom prst="straightConnector1">
            <a:avLst/>
          </a:prstGeom>
          <a:ln>
            <a:solidFill>
              <a:srgbClr val="FF93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Freeform 12">
            <a:extLst>
              <a:ext uri="{FF2B5EF4-FFF2-40B4-BE49-F238E27FC236}">
                <a16:creationId xmlns:a16="http://schemas.microsoft.com/office/drawing/2014/main" id="{9E54214A-0D54-CF48-233C-3C9FC187D89D}"/>
              </a:ext>
            </a:extLst>
          </p:cNvPr>
          <p:cNvSpPr/>
          <p:nvPr/>
        </p:nvSpPr>
        <p:spPr>
          <a:xfrm>
            <a:off x="1222310" y="2174033"/>
            <a:ext cx="214604" cy="335902"/>
          </a:xfrm>
          <a:custGeom>
            <a:avLst/>
            <a:gdLst>
              <a:gd name="connsiteX0" fmla="*/ 0 w 214604"/>
              <a:gd name="connsiteY0" fmla="*/ 0 h 335902"/>
              <a:gd name="connsiteX1" fmla="*/ 214604 w 214604"/>
              <a:gd name="connsiteY1" fmla="*/ 158620 h 335902"/>
              <a:gd name="connsiteX2" fmla="*/ 9331 w 214604"/>
              <a:gd name="connsiteY2" fmla="*/ 335902 h 335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4604" h="335902">
                <a:moveTo>
                  <a:pt x="0" y="0"/>
                </a:moveTo>
                <a:lnTo>
                  <a:pt x="214604" y="158620"/>
                </a:lnTo>
                <a:lnTo>
                  <a:pt x="9331" y="335902"/>
                </a:lnTo>
              </a:path>
            </a:pathLst>
          </a:cu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08A2586-3A00-D41B-2F13-0A880928B696}"/>
              </a:ext>
            </a:extLst>
          </p:cNvPr>
          <p:cNvSpPr txBox="1"/>
          <p:nvPr/>
        </p:nvSpPr>
        <p:spPr>
          <a:xfrm>
            <a:off x="1260931" y="3080074"/>
            <a:ext cx="26855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Heated by electrons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CC7AFBD-3D6A-B814-5743-B3E8946B4281}"/>
              </a:ext>
            </a:extLst>
          </p:cNvPr>
          <p:cNvCxnSpPr>
            <a:cxnSpLocks/>
          </p:cNvCxnSpPr>
          <p:nvPr/>
        </p:nvCxnSpPr>
        <p:spPr>
          <a:xfrm flipV="1">
            <a:off x="2907934" y="2406850"/>
            <a:ext cx="896436" cy="67322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Oval 20">
            <a:extLst>
              <a:ext uri="{FF2B5EF4-FFF2-40B4-BE49-F238E27FC236}">
                <a16:creationId xmlns:a16="http://schemas.microsoft.com/office/drawing/2014/main" id="{1F0E47BA-3717-4153-E8D5-E0C2B0ED42E3}"/>
              </a:ext>
            </a:extLst>
          </p:cNvPr>
          <p:cNvSpPr>
            <a:spLocks noChangeAspect="1"/>
          </p:cNvSpPr>
          <p:nvPr/>
        </p:nvSpPr>
        <p:spPr>
          <a:xfrm>
            <a:off x="1926222" y="1980361"/>
            <a:ext cx="182880" cy="182880"/>
          </a:xfrm>
          <a:prstGeom prst="ellipse">
            <a:avLst/>
          </a:prstGeom>
          <a:solidFill>
            <a:srgbClr val="0432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30FE14B-77AC-34DE-6F33-B0B6747855FF}"/>
              </a:ext>
            </a:extLst>
          </p:cNvPr>
          <p:cNvSpPr>
            <a:spLocks noChangeAspect="1"/>
          </p:cNvSpPr>
          <p:nvPr/>
        </p:nvSpPr>
        <p:spPr>
          <a:xfrm>
            <a:off x="2052543" y="2517884"/>
            <a:ext cx="182880" cy="182880"/>
          </a:xfrm>
          <a:prstGeom prst="ellipse">
            <a:avLst/>
          </a:prstGeom>
          <a:solidFill>
            <a:srgbClr val="0432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5FAF9208-CCB2-C9B3-D37C-4F2C07CD84BC}"/>
                  </a:ext>
                </a:extLst>
              </p:cNvPr>
              <p:cNvSpPr txBox="1"/>
              <p:nvPr/>
            </p:nvSpPr>
            <p:spPr>
              <a:xfrm>
                <a:off x="2997632" y="1076177"/>
                <a:ext cx="27917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FA00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US" dirty="0">
                  <a:solidFill>
                    <a:srgbClr val="00FA00"/>
                  </a:solidFill>
                </a:endParaRPr>
              </a:p>
            </p:txBody>
          </p:sp>
        </mc:Choice>
        <mc:Fallback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5FAF9208-CCB2-C9B3-D37C-4F2C07CD84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7632" y="1076177"/>
                <a:ext cx="279179" cy="369332"/>
              </a:xfrm>
              <a:prstGeom prst="rect">
                <a:avLst/>
              </a:prstGeom>
              <a:blipFill>
                <a:blip r:embed="rId3"/>
                <a:stretch>
                  <a:fillRect l="-26087" r="-17391"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40598002-68D4-2C69-7173-A7773FEBC252}"/>
              </a:ext>
            </a:extLst>
          </p:cNvPr>
          <p:cNvCxnSpPr>
            <a:cxnSpLocks/>
          </p:cNvCxnSpPr>
          <p:nvPr/>
        </p:nvCxnSpPr>
        <p:spPr>
          <a:xfrm flipH="1">
            <a:off x="2856125" y="1513158"/>
            <a:ext cx="559837" cy="0"/>
          </a:xfrm>
          <a:prstGeom prst="straightConnector1">
            <a:avLst/>
          </a:prstGeom>
          <a:ln>
            <a:solidFill>
              <a:srgbClr val="00FA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Oval 29">
            <a:extLst>
              <a:ext uri="{FF2B5EF4-FFF2-40B4-BE49-F238E27FC236}">
                <a16:creationId xmlns:a16="http://schemas.microsoft.com/office/drawing/2014/main" id="{38F6F8AE-A69A-7437-A16E-82CC11B8EFD1}"/>
              </a:ext>
            </a:extLst>
          </p:cNvPr>
          <p:cNvSpPr/>
          <p:nvPr/>
        </p:nvSpPr>
        <p:spPr>
          <a:xfrm>
            <a:off x="3906256" y="2131514"/>
            <a:ext cx="129426" cy="335902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Content Placeholder 28">
            <a:extLst>
              <a:ext uri="{FF2B5EF4-FFF2-40B4-BE49-F238E27FC236}">
                <a16:creationId xmlns:a16="http://schemas.microsoft.com/office/drawing/2014/main" id="{0DF0B10C-B76F-C135-07EA-ED1DA920FBF2}"/>
              </a:ext>
            </a:extLst>
          </p:cNvPr>
          <p:cNvSpPr txBox="1">
            <a:spLocks/>
          </p:cNvSpPr>
          <p:nvPr/>
        </p:nvSpPr>
        <p:spPr>
          <a:xfrm>
            <a:off x="879336" y="3963477"/>
            <a:ext cx="7639513" cy="1083801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The heated wall becomes soft and is deformed by Lorentz force </a:t>
            </a:r>
            <a:r>
              <a:rPr lang="en-US" sz="2000" dirty="0">
                <a:sym typeface="Wingdings" pitchFamily="2" charset="2"/>
              </a:rPr>
              <a:t> Forming new asperity  Catastrophic process</a:t>
            </a:r>
            <a:endParaRPr lang="en-US" sz="20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3E8FB9C-1F36-3FCA-0338-2EF670CE1A73}"/>
              </a:ext>
            </a:extLst>
          </p:cNvPr>
          <p:cNvSpPr txBox="1"/>
          <p:nvPr/>
        </p:nvSpPr>
        <p:spPr>
          <a:xfrm>
            <a:off x="4107902" y="5244249"/>
            <a:ext cx="38127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Image of breakdown damage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153ABEE-FC1A-317E-B20F-2D95D87E9C6C}"/>
              </a:ext>
            </a:extLst>
          </p:cNvPr>
          <p:cNvSpPr txBox="1"/>
          <p:nvPr/>
        </p:nvSpPr>
        <p:spPr>
          <a:xfrm>
            <a:off x="3046123" y="1740997"/>
            <a:ext cx="10102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&gt; 10 J/mm</a:t>
            </a:r>
            <a:r>
              <a:rPr lang="en-US" sz="1400" baseline="30000" dirty="0">
                <a:solidFill>
                  <a:srgbClr val="FF0000"/>
                </a:solidFill>
              </a:rPr>
              <a:t>2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D6A7C0CF-300B-82F6-8038-676D8A98E3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90463" y="4741578"/>
            <a:ext cx="1956011" cy="1467008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244F0BC7-FCC9-D8DD-5044-C85FB41C2A9D}"/>
              </a:ext>
            </a:extLst>
          </p:cNvPr>
          <p:cNvSpPr txBox="1"/>
          <p:nvPr/>
        </p:nvSpPr>
        <p:spPr>
          <a:xfrm>
            <a:off x="2939388" y="1556241"/>
            <a:ext cx="15015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Energy deposition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492C83D5-FCF4-B989-71F1-4A163553F121}"/>
              </a:ext>
            </a:extLst>
          </p:cNvPr>
          <p:cNvGrpSpPr/>
          <p:nvPr/>
        </p:nvGrpSpPr>
        <p:grpSpPr>
          <a:xfrm>
            <a:off x="2039076" y="1840785"/>
            <a:ext cx="510893" cy="242628"/>
            <a:chOff x="363894" y="5411723"/>
            <a:chExt cx="510893" cy="242628"/>
          </a:xfrm>
        </p:grpSpPr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C716517E-CD52-79ED-AEE5-721DA1CEF29C}"/>
                </a:ext>
              </a:extLst>
            </p:cNvPr>
            <p:cNvSpPr/>
            <p:nvPr/>
          </p:nvSpPr>
          <p:spPr>
            <a:xfrm>
              <a:off x="363894" y="5411723"/>
              <a:ext cx="167951" cy="242628"/>
            </a:xfrm>
            <a:custGeom>
              <a:avLst/>
              <a:gdLst>
                <a:gd name="connsiteX0" fmla="*/ 0 w 167951"/>
                <a:gd name="connsiteY0" fmla="*/ 242628 h 242628"/>
                <a:gd name="connsiteX1" fmla="*/ 121298 w 167951"/>
                <a:gd name="connsiteY1" fmla="*/ 93338 h 242628"/>
                <a:gd name="connsiteX2" fmla="*/ 65314 w 167951"/>
                <a:gd name="connsiteY2" fmla="*/ 32 h 242628"/>
                <a:gd name="connsiteX3" fmla="*/ 37322 w 167951"/>
                <a:gd name="connsiteY3" fmla="*/ 102669 h 242628"/>
                <a:gd name="connsiteX4" fmla="*/ 121298 w 167951"/>
                <a:gd name="connsiteY4" fmla="*/ 233297 h 242628"/>
                <a:gd name="connsiteX5" fmla="*/ 167951 w 167951"/>
                <a:gd name="connsiteY5" fmla="*/ 186644 h 242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951" h="242628">
                  <a:moveTo>
                    <a:pt x="0" y="242628"/>
                  </a:moveTo>
                  <a:cubicBezTo>
                    <a:pt x="55206" y="188199"/>
                    <a:pt x="110412" y="133771"/>
                    <a:pt x="121298" y="93338"/>
                  </a:cubicBezTo>
                  <a:cubicBezTo>
                    <a:pt x="132184" y="52905"/>
                    <a:pt x="79310" y="-1523"/>
                    <a:pt x="65314" y="32"/>
                  </a:cubicBezTo>
                  <a:cubicBezTo>
                    <a:pt x="51318" y="1587"/>
                    <a:pt x="27991" y="63791"/>
                    <a:pt x="37322" y="102669"/>
                  </a:cubicBezTo>
                  <a:cubicBezTo>
                    <a:pt x="46653" y="141546"/>
                    <a:pt x="99527" y="219301"/>
                    <a:pt x="121298" y="233297"/>
                  </a:cubicBezTo>
                  <a:cubicBezTo>
                    <a:pt x="143070" y="247293"/>
                    <a:pt x="155510" y="216968"/>
                    <a:pt x="167951" y="186644"/>
                  </a:cubicBezTo>
                </a:path>
              </a:pathLst>
            </a:cu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805373F2-7E81-1327-5BD4-174857AE3EFA}"/>
                </a:ext>
              </a:extLst>
            </p:cNvPr>
            <p:cNvSpPr/>
            <p:nvPr/>
          </p:nvSpPr>
          <p:spPr>
            <a:xfrm>
              <a:off x="478208" y="5411723"/>
              <a:ext cx="167951" cy="242628"/>
            </a:xfrm>
            <a:custGeom>
              <a:avLst/>
              <a:gdLst>
                <a:gd name="connsiteX0" fmla="*/ 0 w 167951"/>
                <a:gd name="connsiteY0" fmla="*/ 242628 h 242628"/>
                <a:gd name="connsiteX1" fmla="*/ 121298 w 167951"/>
                <a:gd name="connsiteY1" fmla="*/ 93338 h 242628"/>
                <a:gd name="connsiteX2" fmla="*/ 65314 w 167951"/>
                <a:gd name="connsiteY2" fmla="*/ 32 h 242628"/>
                <a:gd name="connsiteX3" fmla="*/ 37322 w 167951"/>
                <a:gd name="connsiteY3" fmla="*/ 102669 h 242628"/>
                <a:gd name="connsiteX4" fmla="*/ 121298 w 167951"/>
                <a:gd name="connsiteY4" fmla="*/ 233297 h 242628"/>
                <a:gd name="connsiteX5" fmla="*/ 167951 w 167951"/>
                <a:gd name="connsiteY5" fmla="*/ 186644 h 242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951" h="242628">
                  <a:moveTo>
                    <a:pt x="0" y="242628"/>
                  </a:moveTo>
                  <a:cubicBezTo>
                    <a:pt x="55206" y="188199"/>
                    <a:pt x="110412" y="133771"/>
                    <a:pt x="121298" y="93338"/>
                  </a:cubicBezTo>
                  <a:cubicBezTo>
                    <a:pt x="132184" y="52905"/>
                    <a:pt x="79310" y="-1523"/>
                    <a:pt x="65314" y="32"/>
                  </a:cubicBezTo>
                  <a:cubicBezTo>
                    <a:pt x="51318" y="1587"/>
                    <a:pt x="27991" y="63791"/>
                    <a:pt x="37322" y="102669"/>
                  </a:cubicBezTo>
                  <a:cubicBezTo>
                    <a:pt x="46653" y="141546"/>
                    <a:pt x="99527" y="219301"/>
                    <a:pt x="121298" y="233297"/>
                  </a:cubicBezTo>
                  <a:cubicBezTo>
                    <a:pt x="143070" y="247293"/>
                    <a:pt x="155510" y="216968"/>
                    <a:pt x="167951" y="186644"/>
                  </a:cubicBezTo>
                </a:path>
              </a:pathLst>
            </a:cu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007680AC-726C-FBAA-B4CE-4E0AB3BDAD32}"/>
                </a:ext>
              </a:extLst>
            </p:cNvPr>
            <p:cNvSpPr/>
            <p:nvPr/>
          </p:nvSpPr>
          <p:spPr>
            <a:xfrm>
              <a:off x="592522" y="5411723"/>
              <a:ext cx="167951" cy="242628"/>
            </a:xfrm>
            <a:custGeom>
              <a:avLst/>
              <a:gdLst>
                <a:gd name="connsiteX0" fmla="*/ 0 w 167951"/>
                <a:gd name="connsiteY0" fmla="*/ 242628 h 242628"/>
                <a:gd name="connsiteX1" fmla="*/ 121298 w 167951"/>
                <a:gd name="connsiteY1" fmla="*/ 93338 h 242628"/>
                <a:gd name="connsiteX2" fmla="*/ 65314 w 167951"/>
                <a:gd name="connsiteY2" fmla="*/ 32 h 242628"/>
                <a:gd name="connsiteX3" fmla="*/ 37322 w 167951"/>
                <a:gd name="connsiteY3" fmla="*/ 102669 h 242628"/>
                <a:gd name="connsiteX4" fmla="*/ 121298 w 167951"/>
                <a:gd name="connsiteY4" fmla="*/ 233297 h 242628"/>
                <a:gd name="connsiteX5" fmla="*/ 167951 w 167951"/>
                <a:gd name="connsiteY5" fmla="*/ 186644 h 242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951" h="242628">
                  <a:moveTo>
                    <a:pt x="0" y="242628"/>
                  </a:moveTo>
                  <a:cubicBezTo>
                    <a:pt x="55206" y="188199"/>
                    <a:pt x="110412" y="133771"/>
                    <a:pt x="121298" y="93338"/>
                  </a:cubicBezTo>
                  <a:cubicBezTo>
                    <a:pt x="132184" y="52905"/>
                    <a:pt x="79310" y="-1523"/>
                    <a:pt x="65314" y="32"/>
                  </a:cubicBezTo>
                  <a:cubicBezTo>
                    <a:pt x="51318" y="1587"/>
                    <a:pt x="27991" y="63791"/>
                    <a:pt x="37322" y="102669"/>
                  </a:cubicBezTo>
                  <a:cubicBezTo>
                    <a:pt x="46653" y="141546"/>
                    <a:pt x="99527" y="219301"/>
                    <a:pt x="121298" y="233297"/>
                  </a:cubicBezTo>
                  <a:cubicBezTo>
                    <a:pt x="143070" y="247293"/>
                    <a:pt x="155510" y="216968"/>
                    <a:pt x="167951" y="186644"/>
                  </a:cubicBezTo>
                </a:path>
              </a:pathLst>
            </a:cu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0146C7A7-F425-EEAD-788F-EB2AF43DC002}"/>
                </a:ext>
              </a:extLst>
            </p:cNvPr>
            <p:cNvSpPr/>
            <p:nvPr/>
          </p:nvSpPr>
          <p:spPr>
            <a:xfrm>
              <a:off x="706836" y="5411723"/>
              <a:ext cx="167951" cy="242628"/>
            </a:xfrm>
            <a:custGeom>
              <a:avLst/>
              <a:gdLst>
                <a:gd name="connsiteX0" fmla="*/ 0 w 167951"/>
                <a:gd name="connsiteY0" fmla="*/ 242628 h 242628"/>
                <a:gd name="connsiteX1" fmla="*/ 121298 w 167951"/>
                <a:gd name="connsiteY1" fmla="*/ 93338 h 242628"/>
                <a:gd name="connsiteX2" fmla="*/ 65314 w 167951"/>
                <a:gd name="connsiteY2" fmla="*/ 32 h 242628"/>
                <a:gd name="connsiteX3" fmla="*/ 37322 w 167951"/>
                <a:gd name="connsiteY3" fmla="*/ 102669 h 242628"/>
                <a:gd name="connsiteX4" fmla="*/ 121298 w 167951"/>
                <a:gd name="connsiteY4" fmla="*/ 233297 h 242628"/>
                <a:gd name="connsiteX5" fmla="*/ 167951 w 167951"/>
                <a:gd name="connsiteY5" fmla="*/ 186644 h 242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951" h="242628">
                  <a:moveTo>
                    <a:pt x="0" y="242628"/>
                  </a:moveTo>
                  <a:cubicBezTo>
                    <a:pt x="55206" y="188199"/>
                    <a:pt x="110412" y="133771"/>
                    <a:pt x="121298" y="93338"/>
                  </a:cubicBezTo>
                  <a:cubicBezTo>
                    <a:pt x="132184" y="52905"/>
                    <a:pt x="79310" y="-1523"/>
                    <a:pt x="65314" y="32"/>
                  </a:cubicBezTo>
                  <a:cubicBezTo>
                    <a:pt x="51318" y="1587"/>
                    <a:pt x="27991" y="63791"/>
                    <a:pt x="37322" y="102669"/>
                  </a:cubicBezTo>
                  <a:cubicBezTo>
                    <a:pt x="46653" y="141546"/>
                    <a:pt x="99527" y="219301"/>
                    <a:pt x="121298" y="233297"/>
                  </a:cubicBezTo>
                  <a:cubicBezTo>
                    <a:pt x="143070" y="247293"/>
                    <a:pt x="155510" y="216968"/>
                    <a:pt x="167951" y="186644"/>
                  </a:cubicBezTo>
                </a:path>
              </a:pathLst>
            </a:cu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9CBC2D83-06AE-C12C-F011-6B329CAC27ED}"/>
              </a:ext>
            </a:extLst>
          </p:cNvPr>
          <p:cNvGrpSpPr/>
          <p:nvPr/>
        </p:nvGrpSpPr>
        <p:grpSpPr>
          <a:xfrm>
            <a:off x="2263481" y="2093092"/>
            <a:ext cx="510893" cy="242628"/>
            <a:chOff x="363894" y="5411723"/>
            <a:chExt cx="510893" cy="242628"/>
          </a:xfrm>
        </p:grpSpPr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D3F839F8-46A9-2CA9-AB2E-85B2CBC88284}"/>
                </a:ext>
              </a:extLst>
            </p:cNvPr>
            <p:cNvSpPr/>
            <p:nvPr/>
          </p:nvSpPr>
          <p:spPr>
            <a:xfrm>
              <a:off x="363894" y="5411723"/>
              <a:ext cx="167951" cy="242628"/>
            </a:xfrm>
            <a:custGeom>
              <a:avLst/>
              <a:gdLst>
                <a:gd name="connsiteX0" fmla="*/ 0 w 167951"/>
                <a:gd name="connsiteY0" fmla="*/ 242628 h 242628"/>
                <a:gd name="connsiteX1" fmla="*/ 121298 w 167951"/>
                <a:gd name="connsiteY1" fmla="*/ 93338 h 242628"/>
                <a:gd name="connsiteX2" fmla="*/ 65314 w 167951"/>
                <a:gd name="connsiteY2" fmla="*/ 32 h 242628"/>
                <a:gd name="connsiteX3" fmla="*/ 37322 w 167951"/>
                <a:gd name="connsiteY3" fmla="*/ 102669 h 242628"/>
                <a:gd name="connsiteX4" fmla="*/ 121298 w 167951"/>
                <a:gd name="connsiteY4" fmla="*/ 233297 h 242628"/>
                <a:gd name="connsiteX5" fmla="*/ 167951 w 167951"/>
                <a:gd name="connsiteY5" fmla="*/ 186644 h 242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951" h="242628">
                  <a:moveTo>
                    <a:pt x="0" y="242628"/>
                  </a:moveTo>
                  <a:cubicBezTo>
                    <a:pt x="55206" y="188199"/>
                    <a:pt x="110412" y="133771"/>
                    <a:pt x="121298" y="93338"/>
                  </a:cubicBezTo>
                  <a:cubicBezTo>
                    <a:pt x="132184" y="52905"/>
                    <a:pt x="79310" y="-1523"/>
                    <a:pt x="65314" y="32"/>
                  </a:cubicBezTo>
                  <a:cubicBezTo>
                    <a:pt x="51318" y="1587"/>
                    <a:pt x="27991" y="63791"/>
                    <a:pt x="37322" y="102669"/>
                  </a:cubicBezTo>
                  <a:cubicBezTo>
                    <a:pt x="46653" y="141546"/>
                    <a:pt x="99527" y="219301"/>
                    <a:pt x="121298" y="233297"/>
                  </a:cubicBezTo>
                  <a:cubicBezTo>
                    <a:pt x="143070" y="247293"/>
                    <a:pt x="155510" y="216968"/>
                    <a:pt x="167951" y="186644"/>
                  </a:cubicBezTo>
                </a:path>
              </a:pathLst>
            </a:cu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98B4CACE-5F54-A64F-ABAC-EDA22710E70C}"/>
                </a:ext>
              </a:extLst>
            </p:cNvPr>
            <p:cNvSpPr/>
            <p:nvPr/>
          </p:nvSpPr>
          <p:spPr>
            <a:xfrm>
              <a:off x="478208" y="5411723"/>
              <a:ext cx="167951" cy="242628"/>
            </a:xfrm>
            <a:custGeom>
              <a:avLst/>
              <a:gdLst>
                <a:gd name="connsiteX0" fmla="*/ 0 w 167951"/>
                <a:gd name="connsiteY0" fmla="*/ 242628 h 242628"/>
                <a:gd name="connsiteX1" fmla="*/ 121298 w 167951"/>
                <a:gd name="connsiteY1" fmla="*/ 93338 h 242628"/>
                <a:gd name="connsiteX2" fmla="*/ 65314 w 167951"/>
                <a:gd name="connsiteY2" fmla="*/ 32 h 242628"/>
                <a:gd name="connsiteX3" fmla="*/ 37322 w 167951"/>
                <a:gd name="connsiteY3" fmla="*/ 102669 h 242628"/>
                <a:gd name="connsiteX4" fmla="*/ 121298 w 167951"/>
                <a:gd name="connsiteY4" fmla="*/ 233297 h 242628"/>
                <a:gd name="connsiteX5" fmla="*/ 167951 w 167951"/>
                <a:gd name="connsiteY5" fmla="*/ 186644 h 242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951" h="242628">
                  <a:moveTo>
                    <a:pt x="0" y="242628"/>
                  </a:moveTo>
                  <a:cubicBezTo>
                    <a:pt x="55206" y="188199"/>
                    <a:pt x="110412" y="133771"/>
                    <a:pt x="121298" y="93338"/>
                  </a:cubicBezTo>
                  <a:cubicBezTo>
                    <a:pt x="132184" y="52905"/>
                    <a:pt x="79310" y="-1523"/>
                    <a:pt x="65314" y="32"/>
                  </a:cubicBezTo>
                  <a:cubicBezTo>
                    <a:pt x="51318" y="1587"/>
                    <a:pt x="27991" y="63791"/>
                    <a:pt x="37322" y="102669"/>
                  </a:cubicBezTo>
                  <a:cubicBezTo>
                    <a:pt x="46653" y="141546"/>
                    <a:pt x="99527" y="219301"/>
                    <a:pt x="121298" y="233297"/>
                  </a:cubicBezTo>
                  <a:cubicBezTo>
                    <a:pt x="143070" y="247293"/>
                    <a:pt x="155510" y="216968"/>
                    <a:pt x="167951" y="186644"/>
                  </a:cubicBezTo>
                </a:path>
              </a:pathLst>
            </a:cu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94032F8F-4576-8D70-F0B1-7E0CA5A4305C}"/>
                </a:ext>
              </a:extLst>
            </p:cNvPr>
            <p:cNvSpPr/>
            <p:nvPr/>
          </p:nvSpPr>
          <p:spPr>
            <a:xfrm>
              <a:off x="592522" y="5411723"/>
              <a:ext cx="167951" cy="242628"/>
            </a:xfrm>
            <a:custGeom>
              <a:avLst/>
              <a:gdLst>
                <a:gd name="connsiteX0" fmla="*/ 0 w 167951"/>
                <a:gd name="connsiteY0" fmla="*/ 242628 h 242628"/>
                <a:gd name="connsiteX1" fmla="*/ 121298 w 167951"/>
                <a:gd name="connsiteY1" fmla="*/ 93338 h 242628"/>
                <a:gd name="connsiteX2" fmla="*/ 65314 w 167951"/>
                <a:gd name="connsiteY2" fmla="*/ 32 h 242628"/>
                <a:gd name="connsiteX3" fmla="*/ 37322 w 167951"/>
                <a:gd name="connsiteY3" fmla="*/ 102669 h 242628"/>
                <a:gd name="connsiteX4" fmla="*/ 121298 w 167951"/>
                <a:gd name="connsiteY4" fmla="*/ 233297 h 242628"/>
                <a:gd name="connsiteX5" fmla="*/ 167951 w 167951"/>
                <a:gd name="connsiteY5" fmla="*/ 186644 h 242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951" h="242628">
                  <a:moveTo>
                    <a:pt x="0" y="242628"/>
                  </a:moveTo>
                  <a:cubicBezTo>
                    <a:pt x="55206" y="188199"/>
                    <a:pt x="110412" y="133771"/>
                    <a:pt x="121298" y="93338"/>
                  </a:cubicBezTo>
                  <a:cubicBezTo>
                    <a:pt x="132184" y="52905"/>
                    <a:pt x="79310" y="-1523"/>
                    <a:pt x="65314" y="32"/>
                  </a:cubicBezTo>
                  <a:cubicBezTo>
                    <a:pt x="51318" y="1587"/>
                    <a:pt x="27991" y="63791"/>
                    <a:pt x="37322" y="102669"/>
                  </a:cubicBezTo>
                  <a:cubicBezTo>
                    <a:pt x="46653" y="141546"/>
                    <a:pt x="99527" y="219301"/>
                    <a:pt x="121298" y="233297"/>
                  </a:cubicBezTo>
                  <a:cubicBezTo>
                    <a:pt x="143070" y="247293"/>
                    <a:pt x="155510" y="216968"/>
                    <a:pt x="167951" y="186644"/>
                  </a:cubicBezTo>
                </a:path>
              </a:pathLst>
            </a:cu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9BAA1D8C-31D4-A78C-3E9F-7CA7CB4E59D2}"/>
                </a:ext>
              </a:extLst>
            </p:cNvPr>
            <p:cNvSpPr/>
            <p:nvPr/>
          </p:nvSpPr>
          <p:spPr>
            <a:xfrm>
              <a:off x="706836" y="5411723"/>
              <a:ext cx="167951" cy="242628"/>
            </a:xfrm>
            <a:custGeom>
              <a:avLst/>
              <a:gdLst>
                <a:gd name="connsiteX0" fmla="*/ 0 w 167951"/>
                <a:gd name="connsiteY0" fmla="*/ 242628 h 242628"/>
                <a:gd name="connsiteX1" fmla="*/ 121298 w 167951"/>
                <a:gd name="connsiteY1" fmla="*/ 93338 h 242628"/>
                <a:gd name="connsiteX2" fmla="*/ 65314 w 167951"/>
                <a:gd name="connsiteY2" fmla="*/ 32 h 242628"/>
                <a:gd name="connsiteX3" fmla="*/ 37322 w 167951"/>
                <a:gd name="connsiteY3" fmla="*/ 102669 h 242628"/>
                <a:gd name="connsiteX4" fmla="*/ 121298 w 167951"/>
                <a:gd name="connsiteY4" fmla="*/ 233297 h 242628"/>
                <a:gd name="connsiteX5" fmla="*/ 167951 w 167951"/>
                <a:gd name="connsiteY5" fmla="*/ 186644 h 242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951" h="242628">
                  <a:moveTo>
                    <a:pt x="0" y="242628"/>
                  </a:moveTo>
                  <a:cubicBezTo>
                    <a:pt x="55206" y="188199"/>
                    <a:pt x="110412" y="133771"/>
                    <a:pt x="121298" y="93338"/>
                  </a:cubicBezTo>
                  <a:cubicBezTo>
                    <a:pt x="132184" y="52905"/>
                    <a:pt x="79310" y="-1523"/>
                    <a:pt x="65314" y="32"/>
                  </a:cubicBezTo>
                  <a:cubicBezTo>
                    <a:pt x="51318" y="1587"/>
                    <a:pt x="27991" y="63791"/>
                    <a:pt x="37322" y="102669"/>
                  </a:cubicBezTo>
                  <a:cubicBezTo>
                    <a:pt x="46653" y="141546"/>
                    <a:pt x="99527" y="219301"/>
                    <a:pt x="121298" y="233297"/>
                  </a:cubicBezTo>
                  <a:cubicBezTo>
                    <a:pt x="143070" y="247293"/>
                    <a:pt x="155510" y="216968"/>
                    <a:pt x="167951" y="186644"/>
                  </a:cubicBezTo>
                </a:path>
              </a:pathLst>
            </a:cu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300EC808-41DE-548C-B410-0309EF8D6772}"/>
              </a:ext>
            </a:extLst>
          </p:cNvPr>
          <p:cNvGrpSpPr/>
          <p:nvPr/>
        </p:nvGrpSpPr>
        <p:grpSpPr>
          <a:xfrm>
            <a:off x="2151321" y="2370625"/>
            <a:ext cx="510893" cy="242628"/>
            <a:chOff x="363894" y="5411723"/>
            <a:chExt cx="510893" cy="242628"/>
          </a:xfrm>
        </p:grpSpPr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51DE16D3-0D18-7CA0-F16A-297F0593F160}"/>
                </a:ext>
              </a:extLst>
            </p:cNvPr>
            <p:cNvSpPr/>
            <p:nvPr/>
          </p:nvSpPr>
          <p:spPr>
            <a:xfrm>
              <a:off x="363894" y="5411723"/>
              <a:ext cx="167951" cy="242628"/>
            </a:xfrm>
            <a:custGeom>
              <a:avLst/>
              <a:gdLst>
                <a:gd name="connsiteX0" fmla="*/ 0 w 167951"/>
                <a:gd name="connsiteY0" fmla="*/ 242628 h 242628"/>
                <a:gd name="connsiteX1" fmla="*/ 121298 w 167951"/>
                <a:gd name="connsiteY1" fmla="*/ 93338 h 242628"/>
                <a:gd name="connsiteX2" fmla="*/ 65314 w 167951"/>
                <a:gd name="connsiteY2" fmla="*/ 32 h 242628"/>
                <a:gd name="connsiteX3" fmla="*/ 37322 w 167951"/>
                <a:gd name="connsiteY3" fmla="*/ 102669 h 242628"/>
                <a:gd name="connsiteX4" fmla="*/ 121298 w 167951"/>
                <a:gd name="connsiteY4" fmla="*/ 233297 h 242628"/>
                <a:gd name="connsiteX5" fmla="*/ 167951 w 167951"/>
                <a:gd name="connsiteY5" fmla="*/ 186644 h 242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951" h="242628">
                  <a:moveTo>
                    <a:pt x="0" y="242628"/>
                  </a:moveTo>
                  <a:cubicBezTo>
                    <a:pt x="55206" y="188199"/>
                    <a:pt x="110412" y="133771"/>
                    <a:pt x="121298" y="93338"/>
                  </a:cubicBezTo>
                  <a:cubicBezTo>
                    <a:pt x="132184" y="52905"/>
                    <a:pt x="79310" y="-1523"/>
                    <a:pt x="65314" y="32"/>
                  </a:cubicBezTo>
                  <a:cubicBezTo>
                    <a:pt x="51318" y="1587"/>
                    <a:pt x="27991" y="63791"/>
                    <a:pt x="37322" y="102669"/>
                  </a:cubicBezTo>
                  <a:cubicBezTo>
                    <a:pt x="46653" y="141546"/>
                    <a:pt x="99527" y="219301"/>
                    <a:pt x="121298" y="233297"/>
                  </a:cubicBezTo>
                  <a:cubicBezTo>
                    <a:pt x="143070" y="247293"/>
                    <a:pt x="155510" y="216968"/>
                    <a:pt x="167951" y="186644"/>
                  </a:cubicBezTo>
                </a:path>
              </a:pathLst>
            </a:cu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9B1A04F6-DCDC-15F5-E2FB-508946378E51}"/>
                </a:ext>
              </a:extLst>
            </p:cNvPr>
            <p:cNvSpPr/>
            <p:nvPr/>
          </p:nvSpPr>
          <p:spPr>
            <a:xfrm>
              <a:off x="478208" y="5411723"/>
              <a:ext cx="167951" cy="242628"/>
            </a:xfrm>
            <a:custGeom>
              <a:avLst/>
              <a:gdLst>
                <a:gd name="connsiteX0" fmla="*/ 0 w 167951"/>
                <a:gd name="connsiteY0" fmla="*/ 242628 h 242628"/>
                <a:gd name="connsiteX1" fmla="*/ 121298 w 167951"/>
                <a:gd name="connsiteY1" fmla="*/ 93338 h 242628"/>
                <a:gd name="connsiteX2" fmla="*/ 65314 w 167951"/>
                <a:gd name="connsiteY2" fmla="*/ 32 h 242628"/>
                <a:gd name="connsiteX3" fmla="*/ 37322 w 167951"/>
                <a:gd name="connsiteY3" fmla="*/ 102669 h 242628"/>
                <a:gd name="connsiteX4" fmla="*/ 121298 w 167951"/>
                <a:gd name="connsiteY4" fmla="*/ 233297 h 242628"/>
                <a:gd name="connsiteX5" fmla="*/ 167951 w 167951"/>
                <a:gd name="connsiteY5" fmla="*/ 186644 h 242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951" h="242628">
                  <a:moveTo>
                    <a:pt x="0" y="242628"/>
                  </a:moveTo>
                  <a:cubicBezTo>
                    <a:pt x="55206" y="188199"/>
                    <a:pt x="110412" y="133771"/>
                    <a:pt x="121298" y="93338"/>
                  </a:cubicBezTo>
                  <a:cubicBezTo>
                    <a:pt x="132184" y="52905"/>
                    <a:pt x="79310" y="-1523"/>
                    <a:pt x="65314" y="32"/>
                  </a:cubicBezTo>
                  <a:cubicBezTo>
                    <a:pt x="51318" y="1587"/>
                    <a:pt x="27991" y="63791"/>
                    <a:pt x="37322" y="102669"/>
                  </a:cubicBezTo>
                  <a:cubicBezTo>
                    <a:pt x="46653" y="141546"/>
                    <a:pt x="99527" y="219301"/>
                    <a:pt x="121298" y="233297"/>
                  </a:cubicBezTo>
                  <a:cubicBezTo>
                    <a:pt x="143070" y="247293"/>
                    <a:pt x="155510" y="216968"/>
                    <a:pt x="167951" y="186644"/>
                  </a:cubicBezTo>
                </a:path>
              </a:pathLst>
            </a:cu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2A499651-4683-AB43-30F4-86494A87E460}"/>
                </a:ext>
              </a:extLst>
            </p:cNvPr>
            <p:cNvSpPr/>
            <p:nvPr/>
          </p:nvSpPr>
          <p:spPr>
            <a:xfrm>
              <a:off x="592522" y="5411723"/>
              <a:ext cx="167951" cy="242628"/>
            </a:xfrm>
            <a:custGeom>
              <a:avLst/>
              <a:gdLst>
                <a:gd name="connsiteX0" fmla="*/ 0 w 167951"/>
                <a:gd name="connsiteY0" fmla="*/ 242628 h 242628"/>
                <a:gd name="connsiteX1" fmla="*/ 121298 w 167951"/>
                <a:gd name="connsiteY1" fmla="*/ 93338 h 242628"/>
                <a:gd name="connsiteX2" fmla="*/ 65314 w 167951"/>
                <a:gd name="connsiteY2" fmla="*/ 32 h 242628"/>
                <a:gd name="connsiteX3" fmla="*/ 37322 w 167951"/>
                <a:gd name="connsiteY3" fmla="*/ 102669 h 242628"/>
                <a:gd name="connsiteX4" fmla="*/ 121298 w 167951"/>
                <a:gd name="connsiteY4" fmla="*/ 233297 h 242628"/>
                <a:gd name="connsiteX5" fmla="*/ 167951 w 167951"/>
                <a:gd name="connsiteY5" fmla="*/ 186644 h 242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951" h="242628">
                  <a:moveTo>
                    <a:pt x="0" y="242628"/>
                  </a:moveTo>
                  <a:cubicBezTo>
                    <a:pt x="55206" y="188199"/>
                    <a:pt x="110412" y="133771"/>
                    <a:pt x="121298" y="93338"/>
                  </a:cubicBezTo>
                  <a:cubicBezTo>
                    <a:pt x="132184" y="52905"/>
                    <a:pt x="79310" y="-1523"/>
                    <a:pt x="65314" y="32"/>
                  </a:cubicBezTo>
                  <a:cubicBezTo>
                    <a:pt x="51318" y="1587"/>
                    <a:pt x="27991" y="63791"/>
                    <a:pt x="37322" y="102669"/>
                  </a:cubicBezTo>
                  <a:cubicBezTo>
                    <a:pt x="46653" y="141546"/>
                    <a:pt x="99527" y="219301"/>
                    <a:pt x="121298" y="233297"/>
                  </a:cubicBezTo>
                  <a:cubicBezTo>
                    <a:pt x="143070" y="247293"/>
                    <a:pt x="155510" y="216968"/>
                    <a:pt x="167951" y="186644"/>
                  </a:cubicBezTo>
                </a:path>
              </a:pathLst>
            </a:cu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9F3E8E2C-48C9-B4D2-1894-28ED42650DA9}"/>
                </a:ext>
              </a:extLst>
            </p:cNvPr>
            <p:cNvSpPr/>
            <p:nvPr/>
          </p:nvSpPr>
          <p:spPr>
            <a:xfrm>
              <a:off x="706836" y="5411723"/>
              <a:ext cx="167951" cy="242628"/>
            </a:xfrm>
            <a:custGeom>
              <a:avLst/>
              <a:gdLst>
                <a:gd name="connsiteX0" fmla="*/ 0 w 167951"/>
                <a:gd name="connsiteY0" fmla="*/ 242628 h 242628"/>
                <a:gd name="connsiteX1" fmla="*/ 121298 w 167951"/>
                <a:gd name="connsiteY1" fmla="*/ 93338 h 242628"/>
                <a:gd name="connsiteX2" fmla="*/ 65314 w 167951"/>
                <a:gd name="connsiteY2" fmla="*/ 32 h 242628"/>
                <a:gd name="connsiteX3" fmla="*/ 37322 w 167951"/>
                <a:gd name="connsiteY3" fmla="*/ 102669 h 242628"/>
                <a:gd name="connsiteX4" fmla="*/ 121298 w 167951"/>
                <a:gd name="connsiteY4" fmla="*/ 233297 h 242628"/>
                <a:gd name="connsiteX5" fmla="*/ 167951 w 167951"/>
                <a:gd name="connsiteY5" fmla="*/ 186644 h 242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951" h="242628">
                  <a:moveTo>
                    <a:pt x="0" y="242628"/>
                  </a:moveTo>
                  <a:cubicBezTo>
                    <a:pt x="55206" y="188199"/>
                    <a:pt x="110412" y="133771"/>
                    <a:pt x="121298" y="93338"/>
                  </a:cubicBezTo>
                  <a:cubicBezTo>
                    <a:pt x="132184" y="52905"/>
                    <a:pt x="79310" y="-1523"/>
                    <a:pt x="65314" y="32"/>
                  </a:cubicBezTo>
                  <a:cubicBezTo>
                    <a:pt x="51318" y="1587"/>
                    <a:pt x="27991" y="63791"/>
                    <a:pt x="37322" y="102669"/>
                  </a:cubicBezTo>
                  <a:cubicBezTo>
                    <a:pt x="46653" y="141546"/>
                    <a:pt x="99527" y="219301"/>
                    <a:pt x="121298" y="233297"/>
                  </a:cubicBezTo>
                  <a:cubicBezTo>
                    <a:pt x="143070" y="247293"/>
                    <a:pt x="155510" y="216968"/>
                    <a:pt x="167951" y="186644"/>
                  </a:cubicBezTo>
                </a:path>
              </a:pathLst>
            </a:cu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738277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7CA229A-5DE7-6285-17C3-4F518D52CA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Map of breakdown damage on cavity wall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107185-0B73-FE9F-0AB3-CB7CD70040F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3/14/24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83BFFC-BE77-728C-F124-6DE35FC758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MuCool RF R&amp;D, Yonehara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37972C-0067-6AAD-2268-9D212F9627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7D7769E-20F3-4350-A747-7B3F9CF813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259" y="1292808"/>
            <a:ext cx="4069310" cy="356616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96284E8-9D31-B297-953E-74A39D5E3F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1569" y="1292808"/>
            <a:ext cx="4712773" cy="356616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84FDD8F-FF66-DFB5-E14F-9738F0FEF9EE}"/>
              </a:ext>
            </a:extLst>
          </p:cNvPr>
          <p:cNvSpPr txBox="1"/>
          <p:nvPr/>
        </p:nvSpPr>
        <p:spPr>
          <a:xfrm>
            <a:off x="1184697" y="4397303"/>
            <a:ext cx="19852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Upstream wall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A39A25E-F00C-1355-532B-1CEDB1182E52}"/>
              </a:ext>
            </a:extLst>
          </p:cNvPr>
          <p:cNvSpPr txBox="1"/>
          <p:nvPr/>
        </p:nvSpPr>
        <p:spPr>
          <a:xfrm>
            <a:off x="5655344" y="4397302"/>
            <a:ext cx="23589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Downstream wall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9256E81-B3B2-EE46-C5B4-97905B11526D}"/>
              </a:ext>
            </a:extLst>
          </p:cNvPr>
          <p:cNvSpPr txBox="1"/>
          <p:nvPr/>
        </p:nvSpPr>
        <p:spPr>
          <a:xfrm>
            <a:off x="736827" y="751153"/>
            <a:ext cx="74710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All season cavity (805 MHz): Copper plates for this analysis</a:t>
            </a:r>
          </a:p>
        </p:txBody>
      </p:sp>
      <p:sp>
        <p:nvSpPr>
          <p:cNvPr id="12" name="Content Placeholder 28">
            <a:extLst>
              <a:ext uri="{FF2B5EF4-FFF2-40B4-BE49-F238E27FC236}">
                <a16:creationId xmlns:a16="http://schemas.microsoft.com/office/drawing/2014/main" id="{F7CA6F43-62EF-B7D6-D27F-90035FAE3544}"/>
              </a:ext>
            </a:extLst>
          </p:cNvPr>
          <p:cNvSpPr txBox="1">
            <a:spLocks/>
          </p:cNvSpPr>
          <p:nvPr/>
        </p:nvSpPr>
        <p:spPr>
          <a:xfrm>
            <a:off x="841905" y="5260432"/>
            <a:ext cx="7639513" cy="1083801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Expect that BD damages on both walls must be a mirror image if the catastrophic process happens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5D2C63E-F0E1-0A82-EE1F-3FCEA1D86150}"/>
              </a:ext>
            </a:extLst>
          </p:cNvPr>
          <p:cNvCxnSpPr/>
          <p:nvPr/>
        </p:nvCxnSpPr>
        <p:spPr>
          <a:xfrm flipV="1">
            <a:off x="2209800" y="2921000"/>
            <a:ext cx="1092200" cy="14393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CBD2E65-2D17-ACBF-4510-F78290669B13}"/>
              </a:ext>
            </a:extLst>
          </p:cNvPr>
          <p:cNvSpPr txBox="1"/>
          <p:nvPr/>
        </p:nvSpPr>
        <p:spPr>
          <a:xfrm rot="21129700">
            <a:off x="2279695" y="2653202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accent1"/>
                </a:solidFill>
              </a:rPr>
              <a:t>63.5 mm</a:t>
            </a:r>
          </a:p>
        </p:txBody>
      </p:sp>
    </p:spTree>
    <p:extLst>
      <p:ext uri="{BB962C8B-B14F-4D97-AF65-F5344CB8AC3E}">
        <p14:creationId xmlns:p14="http://schemas.microsoft.com/office/powerpoint/2010/main" val="9371983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07F4897-2D2E-5AA2-2928-CD7E56A8B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Image analysis by using all season cavity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57B078-5E01-B68D-F1BE-FF4F2CF2EC8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3/14/24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6C708E-E2EC-AC14-EBFC-4B7D2AF391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MuCool RF R&amp;D, Yonehara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367D2A-E22F-CA39-9FA7-8AC3EDAC84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1A5C65F-2D10-6743-0F82-B617C5D932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90459"/>
            <a:ext cx="4328529" cy="520505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FFCA86C-1DC6-7670-7495-0D4C426ADD15}"/>
              </a:ext>
            </a:extLst>
          </p:cNvPr>
          <p:cNvSpPr txBox="1"/>
          <p:nvPr/>
        </p:nvSpPr>
        <p:spPr>
          <a:xfrm>
            <a:off x="385537" y="770368"/>
            <a:ext cx="39947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Red: Damage point on upstream wall</a:t>
            </a:r>
          </a:p>
          <a:p>
            <a:r>
              <a:rPr lang="en-US" sz="1800" dirty="0">
                <a:solidFill>
                  <a:srgbClr val="0432FF"/>
                </a:solidFill>
              </a:rPr>
              <a:t>Blue: Damage point on downstream wall</a:t>
            </a:r>
          </a:p>
        </p:txBody>
      </p:sp>
      <p:sp>
        <p:nvSpPr>
          <p:cNvPr id="9" name="Content Placeholder 28">
            <a:extLst>
              <a:ext uri="{FF2B5EF4-FFF2-40B4-BE49-F238E27FC236}">
                <a16:creationId xmlns:a16="http://schemas.microsoft.com/office/drawing/2014/main" id="{ED97A7D0-FF1F-D619-9F73-DCF666F1CB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2041" y="1238798"/>
            <a:ext cx="4599991" cy="4860000"/>
          </a:xfrm>
        </p:spPr>
        <p:txBody>
          <a:bodyPr/>
          <a:lstStyle/>
          <a:p>
            <a:r>
              <a:rPr lang="en-US" dirty="0"/>
              <a:t>This is the first damage analysis to observe the position correlation between the upstream and downstream cavity walls</a:t>
            </a:r>
          </a:p>
          <a:p>
            <a:r>
              <a:rPr lang="en-US" dirty="0"/>
              <a:t>Correlations are clearly seen</a:t>
            </a:r>
          </a:p>
          <a:p>
            <a:r>
              <a:rPr lang="en-US" dirty="0"/>
              <a:t>We also noticed that there are two specific orientations, one is around 60 degrees and other one is 150 degrees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52E4055-5825-2628-A3BA-8643F055806A}"/>
              </a:ext>
            </a:extLst>
          </p:cNvPr>
          <p:cNvCxnSpPr/>
          <p:nvPr/>
        </p:nvCxnSpPr>
        <p:spPr>
          <a:xfrm flipV="1">
            <a:off x="3676261" y="5367541"/>
            <a:ext cx="466531" cy="731257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202FFB8-A736-6E05-9C0F-AA318F956B09}"/>
              </a:ext>
            </a:extLst>
          </p:cNvPr>
          <p:cNvCxnSpPr>
            <a:cxnSpLocks/>
          </p:cNvCxnSpPr>
          <p:nvPr/>
        </p:nvCxnSpPr>
        <p:spPr>
          <a:xfrm flipH="1" flipV="1">
            <a:off x="2852057" y="5506280"/>
            <a:ext cx="824204" cy="596847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BB37813-B632-7B67-AF88-CFC1C5A9E0AE}"/>
                  </a:ext>
                </a:extLst>
              </p:cNvPr>
              <p:cNvSpPr txBox="1"/>
              <p:nvPr/>
            </p:nvSpPr>
            <p:spPr>
              <a:xfrm>
                <a:off x="3909526" y="5010651"/>
                <a:ext cx="58060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60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°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BB37813-B632-7B67-AF88-CFC1C5A9E0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9526" y="5010651"/>
                <a:ext cx="580608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99F575D-FC29-DCFC-7B81-4BFC41F21717}"/>
                  </a:ext>
                </a:extLst>
              </p:cNvPr>
              <p:cNvSpPr txBox="1"/>
              <p:nvPr/>
            </p:nvSpPr>
            <p:spPr>
              <a:xfrm>
                <a:off x="2561753" y="5182875"/>
                <a:ext cx="70884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°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99F575D-FC29-DCFC-7B81-4BFC41F217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1753" y="5182875"/>
                <a:ext cx="708848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Oval 15">
            <a:extLst>
              <a:ext uri="{FF2B5EF4-FFF2-40B4-BE49-F238E27FC236}">
                <a16:creationId xmlns:a16="http://schemas.microsoft.com/office/drawing/2014/main" id="{3455538F-378E-77EB-726D-3EFDAA68B923}"/>
              </a:ext>
            </a:extLst>
          </p:cNvPr>
          <p:cNvSpPr/>
          <p:nvPr/>
        </p:nvSpPr>
        <p:spPr>
          <a:xfrm>
            <a:off x="672041" y="2449475"/>
            <a:ext cx="3474720" cy="3383280"/>
          </a:xfrm>
          <a:prstGeom prst="ellipse">
            <a:avLst/>
          </a:prstGeom>
          <a:noFill/>
          <a:ln w="47625">
            <a:solidFill>
              <a:schemeClr val="accent1">
                <a:shade val="95000"/>
                <a:satMod val="105000"/>
                <a:alpha val="4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1576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1363453-ECE1-211A-6162-141588A54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Enlarged image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0AC7DF-4134-B287-4D1D-8097588AE81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3/14/24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5505AF-2B69-1947-7B04-D70E862FFC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MuCool RF R&amp;D, Yonehara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28AD10-6B7C-E7E5-F400-1F18F9F203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9C71943-DAFD-D901-AFE2-133DB4785D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419" y="1061504"/>
            <a:ext cx="4634575" cy="473499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FDFD5DF-ED9E-03D9-277C-1DBB5C59ADDB}"/>
              </a:ext>
            </a:extLst>
          </p:cNvPr>
          <p:cNvSpPr txBox="1"/>
          <p:nvPr/>
        </p:nvSpPr>
        <p:spPr>
          <a:xfrm>
            <a:off x="2472613" y="679629"/>
            <a:ext cx="14430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30.11 mm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4E6FDBB-2EB0-663D-7C0C-753555908DB4}"/>
              </a:ext>
            </a:extLst>
          </p:cNvPr>
          <p:cNvSpPr txBox="1"/>
          <p:nvPr/>
        </p:nvSpPr>
        <p:spPr>
          <a:xfrm>
            <a:off x="2472613" y="5796495"/>
            <a:ext cx="15376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-30.11 mm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8D8F88-FC84-512A-53CA-3E6217793827}"/>
              </a:ext>
            </a:extLst>
          </p:cNvPr>
          <p:cNvSpPr txBox="1"/>
          <p:nvPr/>
        </p:nvSpPr>
        <p:spPr>
          <a:xfrm rot="16200000">
            <a:off x="-570214" y="3084397"/>
            <a:ext cx="15376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-28.96 mm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02229B1-40CC-22BF-06E4-AF658955FD15}"/>
              </a:ext>
            </a:extLst>
          </p:cNvPr>
          <p:cNvSpPr txBox="1"/>
          <p:nvPr/>
        </p:nvSpPr>
        <p:spPr>
          <a:xfrm rot="16200000">
            <a:off x="4505228" y="2994202"/>
            <a:ext cx="14430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28.96 mm</a:t>
            </a:r>
          </a:p>
        </p:txBody>
      </p:sp>
      <p:sp>
        <p:nvSpPr>
          <p:cNvPr id="12" name="Content Placeholder 28">
            <a:extLst>
              <a:ext uri="{FF2B5EF4-FFF2-40B4-BE49-F238E27FC236}">
                <a16:creationId xmlns:a16="http://schemas.microsoft.com/office/drawing/2014/main" id="{1FB09502-056A-1C2E-ACCC-90D1314394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57573" y="437428"/>
            <a:ext cx="3611781" cy="5755601"/>
          </a:xfrm>
        </p:spPr>
        <p:txBody>
          <a:bodyPr/>
          <a:lstStyle/>
          <a:p>
            <a:r>
              <a:rPr lang="en-US" sz="2000" dirty="0"/>
              <a:t>Around the cavity axial center</a:t>
            </a:r>
          </a:p>
          <a:p>
            <a:r>
              <a:rPr lang="en-US" sz="2000" dirty="0"/>
              <a:t>150 degrees orientation becomes more events than 60 degrees</a:t>
            </a:r>
          </a:p>
          <a:p>
            <a:r>
              <a:rPr lang="en-US" sz="2000" dirty="0"/>
              <a:t>The cavity was powered and several breakdowns were induced without magnetic fields </a:t>
            </a:r>
          </a:p>
          <a:p>
            <a:r>
              <a:rPr lang="en-US" sz="2000" dirty="0"/>
              <a:t>Static B field applied and many breakdowns were induced</a:t>
            </a:r>
          </a:p>
          <a:p>
            <a:r>
              <a:rPr lang="en-US" sz="2000" dirty="0"/>
              <a:t>Probably, 150 degree events were created with B field and 60 degrees events were created without B field</a:t>
            </a:r>
          </a:p>
          <a:p>
            <a:r>
              <a:rPr lang="en-US" sz="2000" dirty="0"/>
              <a:t>No further analysis was done</a:t>
            </a:r>
          </a:p>
        </p:txBody>
      </p:sp>
    </p:spTree>
    <p:extLst>
      <p:ext uri="{BB962C8B-B14F-4D97-AF65-F5344CB8AC3E}">
        <p14:creationId xmlns:p14="http://schemas.microsoft.com/office/powerpoint/2010/main" val="2369826376"/>
      </p:ext>
    </p:extLst>
  </p:cSld>
  <p:clrMapOvr>
    <a:masterClrMapping/>
  </p:clrMapOvr>
</p:sld>
</file>

<file path=ppt/theme/theme1.xml><?xml version="1.0" encoding="utf-8"?>
<a:theme xmlns:a="http://schemas.openxmlformats.org/drawingml/2006/main" name="Fermilab_PowerPoint_Template_090915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Fermilab_PowerPoint_Template_090915.potx</Template>
  <TotalTime>71117</TotalTime>
  <Words>1089</Words>
  <Application>Microsoft Macintosh PowerPoint</Application>
  <PresentationFormat>On-screen Show (4:3)</PresentationFormat>
  <Paragraphs>204</Paragraphs>
  <Slides>19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Arial</vt:lpstr>
      <vt:lpstr>Calibri</vt:lpstr>
      <vt:lpstr>Cambria Math</vt:lpstr>
      <vt:lpstr>Helvetica</vt:lpstr>
      <vt:lpstr>Symbol</vt:lpstr>
      <vt:lpstr>Wingdings</vt:lpstr>
      <vt:lpstr>Fermilab_PowerPoint_Template_090915</vt:lpstr>
      <vt:lpstr>Microsoft Excel Chart</vt:lpstr>
      <vt:lpstr>MathType 5.0 Equation</vt:lpstr>
      <vt:lpstr>PowerPoint Presentation</vt:lpstr>
      <vt:lpstr>RF parameter for ionization cooling</vt:lpstr>
      <vt:lpstr>Fundamental for Pillbox RF cavity</vt:lpstr>
      <vt:lpstr>Surface emission electron (BD Model Step 1)</vt:lpstr>
      <vt:lpstr>Field enhancement (BD Model Step 2)</vt:lpstr>
      <vt:lpstr>Magnetic Field enhancing BD (BD Model Step 3)</vt:lpstr>
      <vt:lpstr>Map of breakdown damage on cavity wall</vt:lpstr>
      <vt:lpstr>Image analysis by using all season cavity</vt:lpstr>
      <vt:lpstr>Enlarged image</vt:lpstr>
      <vt:lpstr>Proposed solutions to mitigate B focusing effect</vt:lpstr>
      <vt:lpstr>Mucool Test Area</vt:lpstr>
      <vt:lpstr>MTA Hall</vt:lpstr>
      <vt:lpstr>Testing MICE 201 MHz cavity</vt:lpstr>
      <vt:lpstr>805 MHz Modular Cavity</vt:lpstr>
      <vt:lpstr>Expected operational peak RF in magnetic fields</vt:lpstr>
      <vt:lpstr>Prediction vs Measurement</vt:lpstr>
      <vt:lpstr>805 MHz H Gas Filled RF Test</vt:lpstr>
      <vt:lpstr>Gas plasma measurements</vt:lpstr>
      <vt:lpstr>Summary</vt:lpstr>
    </vt:vector>
  </TitlesOfParts>
  <Company>Sandbox Studio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Sandbox Studio</dc:creator>
  <cp:lastModifiedBy>Katsuya Yonehara</cp:lastModifiedBy>
  <cp:revision>2219</cp:revision>
  <cp:lastPrinted>2019-10-08T19:10:15Z</cp:lastPrinted>
  <dcterms:created xsi:type="dcterms:W3CDTF">2014-01-03T20:18:13Z</dcterms:created>
  <dcterms:modified xsi:type="dcterms:W3CDTF">2024-03-12T07:47:21Z</dcterms:modified>
</cp:coreProperties>
</file>